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8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87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8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86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87.xml"/>
  <Override ContentType="application/vnd.openxmlformats-officedocument.presentationml.slide+xml" PartName="/ppt/slides/slide74.xml"/>
  <Override ContentType="application/vnd.openxmlformats-officedocument.presentationml.slide+xml" PartName="/ppt/slides/slide88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42" Type="http://schemas.openxmlformats.org/officeDocument/2006/relationships/slide" Target="slides/slide38.xml"/><Relationship Id="rId86" Type="http://schemas.openxmlformats.org/officeDocument/2006/relationships/slide" Target="slides/slide82.xml"/><Relationship Id="rId41" Type="http://schemas.openxmlformats.org/officeDocument/2006/relationships/slide" Target="slides/slide37.xml"/><Relationship Id="rId85" Type="http://schemas.openxmlformats.org/officeDocument/2006/relationships/slide" Target="slides/slide81.xml"/><Relationship Id="rId44" Type="http://schemas.openxmlformats.org/officeDocument/2006/relationships/slide" Target="slides/slide40.xml"/><Relationship Id="rId88" Type="http://schemas.openxmlformats.org/officeDocument/2006/relationships/slide" Target="slides/slide84.xml"/><Relationship Id="rId43" Type="http://schemas.openxmlformats.org/officeDocument/2006/relationships/slide" Target="slides/slide39.xml"/><Relationship Id="rId87" Type="http://schemas.openxmlformats.org/officeDocument/2006/relationships/slide" Target="slides/slide8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9" Type="http://schemas.openxmlformats.org/officeDocument/2006/relationships/slide" Target="slides/slide85.xml"/><Relationship Id="rId80" Type="http://schemas.openxmlformats.org/officeDocument/2006/relationships/slide" Target="slides/slide76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31" Type="http://schemas.openxmlformats.org/officeDocument/2006/relationships/slide" Target="slides/slide27.xml"/><Relationship Id="rId75" Type="http://schemas.openxmlformats.org/officeDocument/2006/relationships/slide" Target="slides/slide71.xml"/><Relationship Id="rId30" Type="http://schemas.openxmlformats.org/officeDocument/2006/relationships/slide" Target="slides/slide26.xml"/><Relationship Id="rId74" Type="http://schemas.openxmlformats.org/officeDocument/2006/relationships/slide" Target="slides/slide70.xml"/><Relationship Id="rId33" Type="http://schemas.openxmlformats.org/officeDocument/2006/relationships/slide" Target="slides/slide29.xml"/><Relationship Id="rId77" Type="http://schemas.openxmlformats.org/officeDocument/2006/relationships/slide" Target="slides/slide73.xml"/><Relationship Id="rId32" Type="http://schemas.openxmlformats.org/officeDocument/2006/relationships/slide" Target="slides/slide28.xml"/><Relationship Id="rId76" Type="http://schemas.openxmlformats.org/officeDocument/2006/relationships/slide" Target="slides/slide72.xml"/><Relationship Id="rId35" Type="http://schemas.openxmlformats.org/officeDocument/2006/relationships/slide" Target="slides/slide31.xml"/><Relationship Id="rId79" Type="http://schemas.openxmlformats.org/officeDocument/2006/relationships/slide" Target="slides/slide75.xml"/><Relationship Id="rId34" Type="http://schemas.openxmlformats.org/officeDocument/2006/relationships/slide" Target="slides/slide30.xml"/><Relationship Id="rId78" Type="http://schemas.openxmlformats.org/officeDocument/2006/relationships/slide" Target="slides/slide74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20" Type="http://schemas.openxmlformats.org/officeDocument/2006/relationships/slide" Target="slides/slide16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22" Type="http://schemas.openxmlformats.org/officeDocument/2006/relationships/slide" Target="slides/slide18.xml"/><Relationship Id="rId66" Type="http://schemas.openxmlformats.org/officeDocument/2006/relationships/slide" Target="slides/slide62.xml"/><Relationship Id="rId21" Type="http://schemas.openxmlformats.org/officeDocument/2006/relationships/slide" Target="slides/slide17.xml"/><Relationship Id="rId65" Type="http://schemas.openxmlformats.org/officeDocument/2006/relationships/slide" Target="slides/slide61.xml"/><Relationship Id="rId24" Type="http://schemas.openxmlformats.org/officeDocument/2006/relationships/slide" Target="slides/slide20.xml"/><Relationship Id="rId68" Type="http://schemas.openxmlformats.org/officeDocument/2006/relationships/slide" Target="slides/slide64.xml"/><Relationship Id="rId23" Type="http://schemas.openxmlformats.org/officeDocument/2006/relationships/slide" Target="slides/slide19.xml"/><Relationship Id="rId67" Type="http://schemas.openxmlformats.org/officeDocument/2006/relationships/slide" Target="slides/slide63.xml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slide" Target="slides/slide6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2" Type="http://schemas.openxmlformats.org/officeDocument/2006/relationships/slide" Target="slides/slide88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f6561492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f6561492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Goals…….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49b7b25f3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49b7b25f3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b57b37880_0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b57b37880_0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2b8ec08521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2b8ec08521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2306286af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2306286af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2306286a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2306286a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2306286a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2306286a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2306286af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2306286af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32306286af_0_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32306286af_0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473bb9d8d4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473bb9d8d4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b5ef2a1bb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b5ef2a1bb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b8ec08521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b8ec08521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d21ba4808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d21ba4808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2d21ba4808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2d21ba4808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2b57b37880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2b57b37880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2b57b37880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2b57b37880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2d19d1167a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2d19d1167a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d19d1167a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2d19d1167a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g2d19d1167a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3" name="Google Shape;333;g2d19d1167a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f6561492f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f6561492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2d19d1167a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2d19d1167a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2b57b37880_0_3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2b57b37880_0_3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baa0d789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2baa0d789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2b8ec08521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2b8ec08521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2b8ec08521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2b8ec08521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f6561492f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2f6561492f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2f6561492f_0_1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2f6561492f_0_1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2f6561492f_0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2f6561492f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d3d03ad7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2d3d03ad7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g2a2ae51724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2" name="Google Shape;492;g2a2ae51724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8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2d19d1167a_0_2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2d19d1167a_0_2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g2b5ef2a1bb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5" name="Google Shape;505;g2b5ef2a1bb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2a2ae51724_0_5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2a2ae51724_0_5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baa0d789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baa0d789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a2ae51724_0_6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3" name="Google Shape;553;g2a2ae51724_0_6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2b5ef2a1bb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2b5ef2a1bb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2a2ae51724_0_4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2a2ae51724_0_4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2a17592fef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2a17592fef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2a2ae51724_0_4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2a2ae51724_0_4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2a2ae51724_0_6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9" name="Google Shape;659;g2a2ae51724_0_6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2beec841a3_0_7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2beec841a3_0_7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2a2ae51724_0_5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2a2ae51724_0_5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2ef6848048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6" name="Google Shape;746;g2ef6848048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7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2bf67d73f1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2bf67d73f1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b8ec08521_0_1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b8ec08521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3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Google Shape;764;g2b9748e0a4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5" name="Google Shape;765;g2b9748e0a4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b9748e0a4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2b9748e0a4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g2b9748e0a4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5" name="Google Shape;795;g2b9748e0a4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3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g2b9748e0a4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5" name="Google Shape;845;g2b9748e0a4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g2f61f7dc03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1" name="Google Shape;871;g2f61f7dc03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2a2ad95da9_0_10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g2a2ad95da9_0_10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g2f61f7dc03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9" name="Google Shape;889;g2f61f7dc03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g2d3d03ad7a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4" name="Google Shape;894;g2d3d03ad7a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2d3d03ad7a_0_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2d3d03ad7a_0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2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2d3d03ad7a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g2d3d03ad7a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2b57b37880_0_3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2b57b37880_0_3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2d3d03ad7a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2d3d03ad7a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g2a2ae51724_0_7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3" name="Google Shape;913;g2a2ae51724_0_7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g2beec841a3_0_7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0" name="Google Shape;960;g2beec841a3_0_7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2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g2b8ec08521_0_1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4" name="Google Shape;974;g2b8ec08521_0_1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4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2b8ec08521_0_5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2b8ec08521_0_5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g3ac957f774_0_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8" name="Google Shape;1008;g3ac957f774_0_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2f61f7dc03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2f61f7dc03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g3ac957f774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1" name="Google Shape;1051;g3ac957f774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g2d19d1167a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6" name="Google Shape;1056;g2d19d1167a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g2f61f7dc03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g2f61f7dc03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b8ec08521_0_1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b8ec08521_0_1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g2f61f7dc03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3" name="Google Shape;1083;g2f61f7dc03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6" name="Shape 1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Google Shape;1087;g2bf67d73f1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8" name="Google Shape;1088;g2bf67d73f1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g2b8ec08521_0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1" name="Google Shape;1101;g2b8ec08521_0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3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2a2ae51724_0_4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2a2ae51724_0_4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8" name="Shape 1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9" name="Google Shape;1149;g2beec841a3_0_7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0" name="Google Shape;1150;g2beec841a3_0_7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g2f61f7dc03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6" name="Google Shape;1196;g2f61f7dc03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8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2f61f7dc03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2f61f7dc03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g2a2ad95da9_0_3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5" name="Google Shape;1205;g2a2ad95da9_0_3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8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g2beec841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0" name="Google Shape;1210;g2beec841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6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7" name="Google Shape;1887;g2b57b37880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8" name="Google Shape;1888;g2b57b37880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b25c87b8f_2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b25c87b8f_2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g2b0fd014e6_2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3" name="Google Shape;1893;g2b0fd014e6_2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6" name="Shape 1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7" name="Google Shape;1907;g2a17592fe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8" name="Google Shape;1908;g2a17592fe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9" name="Shape 1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0" name="Google Shape;1920;g2b57b37880_0_2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1" name="Google Shape;1921;g2b57b37880_0_2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3" name="Shape 1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4" name="Google Shape;1934;g2b57b37880_0_2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5" name="Google Shape;1935;g2b57b37880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4" name="Shape 1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" name="Google Shape;1945;g2b57b37880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6" name="Google Shape;1946;g2b57b37880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6" name="Shape 1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7" name="Google Shape;1957;g2b57b37880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8" name="Google Shape;1958;g2b57b37880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2" name="Shape 1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" name="Google Shape;1963;g2b57b37880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4" name="Google Shape;1964;g2b57b37880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8" name="Shape 1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9" name="Google Shape;1969;g2b5ef2a1bb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70" name="Google Shape;1970;g2b5ef2a1bb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7" name="Shape 1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8" name="Google Shape;1988;g2a17592fe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9" name="Google Shape;1989;g2a17592fe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b8ec08521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b8ec08521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rgbClr val="000000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ocs.google.com/document/d/1EQUERhE9puiRp201kstG_u0-mmrdDvxuYMYiPgeOgwA/edit" TargetMode="External"/><Relationship Id="rId4" Type="http://schemas.openxmlformats.org/officeDocument/2006/relationships/hyperlink" Target="https://docs.google.com/document/d/1EQUERhE9puiRp201kstG_u0-mmrdDvxuYMYiPgeOgwA/edit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ocs.google.com/presentation/d/1nf-KcFKlfbuvYCwAnOSoX8tthB4RtwTF5lPvhB2xxkg/edit#slide=id.g4be168399f_0_0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5" Type="http://schemas.openxmlformats.org/officeDocument/2006/relationships/image" Target="../media/image9.png"/><Relationship Id="rId6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4.png"/><Relationship Id="rId4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5" Type="http://schemas.openxmlformats.org/officeDocument/2006/relationships/image" Target="../media/image7.png"/><Relationship Id="rId6" Type="http://schemas.openxmlformats.org/officeDocument/2006/relationships/image" Target="../media/image5.png"/><Relationship Id="rId7" Type="http://schemas.openxmlformats.org/officeDocument/2006/relationships/image" Target="../media/image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6" Type="http://schemas.openxmlformats.org/officeDocument/2006/relationships/image" Target="../media/image6.png"/><Relationship Id="rId7" Type="http://schemas.openxmlformats.org/officeDocument/2006/relationships/image" Target="../media/image21.png"/><Relationship Id="rId8" Type="http://schemas.openxmlformats.org/officeDocument/2006/relationships/image" Target="../media/image1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5.png"/><Relationship Id="rId4" Type="http://schemas.openxmlformats.org/officeDocument/2006/relationships/image" Target="../media/image15.png"/><Relationship Id="rId5" Type="http://schemas.openxmlformats.org/officeDocument/2006/relationships/image" Target="../media/image19.png"/><Relationship Id="rId6" Type="http://schemas.openxmlformats.org/officeDocument/2006/relationships/image" Target="../media/image1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7.jpg"/><Relationship Id="rId4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6.png"/><Relationship Id="rId4" Type="http://schemas.openxmlformats.org/officeDocument/2006/relationships/image" Target="../media/image8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2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88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Relationship Id="rId4" Type="http://schemas.openxmlformats.org/officeDocument/2006/relationships/image" Target="../media/image30.png"/><Relationship Id="rId5" Type="http://schemas.openxmlformats.org/officeDocument/2006/relationships/image" Target="../media/image23.png"/><Relationship Id="rId6" Type="http://schemas.openxmlformats.org/officeDocument/2006/relationships/image" Target="../media/image31.png"/><Relationship Id="rId7" Type="http://schemas.openxmlformats.org/officeDocument/2006/relationships/image" Target="../media/image24.png"/><Relationship Id="rId8" Type="http://schemas.openxmlformats.org/officeDocument/2006/relationships/image" Target="../media/image27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2.png"/><Relationship Id="rId4" Type="http://schemas.openxmlformats.org/officeDocument/2006/relationships/image" Target="../media/image1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3.png"/><Relationship Id="rId4" Type="http://schemas.openxmlformats.org/officeDocument/2006/relationships/image" Target="../media/image29.png"/><Relationship Id="rId5" Type="http://schemas.openxmlformats.org/officeDocument/2006/relationships/image" Target="../media/image35.png"/><Relationship Id="rId6" Type="http://schemas.openxmlformats.org/officeDocument/2006/relationships/image" Target="../media/image34.png"/><Relationship Id="rId7" Type="http://schemas.openxmlformats.org/officeDocument/2006/relationships/image" Target="../media/image37.png"/><Relationship Id="rId8" Type="http://schemas.openxmlformats.org/officeDocument/2006/relationships/image" Target="../media/image36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8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0.png"/><Relationship Id="rId5" Type="http://schemas.openxmlformats.org/officeDocument/2006/relationships/image" Target="../media/image39.png"/><Relationship Id="rId6" Type="http://schemas.openxmlformats.org/officeDocument/2006/relationships/image" Target="../media/image51.png"/><Relationship Id="rId7" Type="http://schemas.openxmlformats.org/officeDocument/2006/relationships/image" Target="../media/image63.png"/><Relationship Id="rId8" Type="http://schemas.openxmlformats.org/officeDocument/2006/relationships/image" Target="../media/image46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23.png"/><Relationship Id="rId4" Type="http://schemas.openxmlformats.org/officeDocument/2006/relationships/image" Target="../media/image25.png"/><Relationship Id="rId5" Type="http://schemas.openxmlformats.org/officeDocument/2006/relationships/image" Target="../media/image30.png"/><Relationship Id="rId6" Type="http://schemas.openxmlformats.org/officeDocument/2006/relationships/image" Target="../media/image50.png"/><Relationship Id="rId7" Type="http://schemas.openxmlformats.org/officeDocument/2006/relationships/image" Target="../media/image31.png"/><Relationship Id="rId8" Type="http://schemas.openxmlformats.org/officeDocument/2006/relationships/image" Target="../media/image47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45.png"/><Relationship Id="rId4" Type="http://schemas.openxmlformats.org/officeDocument/2006/relationships/image" Target="../media/image48.png"/><Relationship Id="rId10" Type="http://schemas.openxmlformats.org/officeDocument/2006/relationships/image" Target="../media/image53.png"/><Relationship Id="rId9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49.png"/><Relationship Id="rId7" Type="http://schemas.openxmlformats.org/officeDocument/2006/relationships/image" Target="../media/image44.png"/><Relationship Id="rId8" Type="http://schemas.openxmlformats.org/officeDocument/2006/relationships/image" Target="../media/image47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52.png"/><Relationship Id="rId4" Type="http://schemas.openxmlformats.org/officeDocument/2006/relationships/image" Target="../media/image58.png"/><Relationship Id="rId5" Type="http://schemas.openxmlformats.org/officeDocument/2006/relationships/image" Target="../media/image56.png"/><Relationship Id="rId6" Type="http://schemas.openxmlformats.org/officeDocument/2006/relationships/image" Target="../media/image61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40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59.png"/><Relationship Id="rId4" Type="http://schemas.openxmlformats.org/officeDocument/2006/relationships/image" Target="../media/image18.png"/><Relationship Id="rId5" Type="http://schemas.openxmlformats.org/officeDocument/2006/relationships/image" Target="../media/image13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57.png"/><Relationship Id="rId4" Type="http://schemas.openxmlformats.org/officeDocument/2006/relationships/image" Target="../media/image25.png"/><Relationship Id="rId5" Type="http://schemas.openxmlformats.org/officeDocument/2006/relationships/image" Target="../media/image64.png"/><Relationship Id="rId6" Type="http://schemas.openxmlformats.org/officeDocument/2006/relationships/image" Target="../media/image62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67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60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9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72.png"/><Relationship Id="rId4" Type="http://schemas.openxmlformats.org/officeDocument/2006/relationships/image" Target="../media/image80.png"/><Relationship Id="rId5" Type="http://schemas.openxmlformats.org/officeDocument/2006/relationships/image" Target="../media/image70.png"/><Relationship Id="rId6" Type="http://schemas.openxmlformats.org/officeDocument/2006/relationships/image" Target="../media/image66.png"/><Relationship Id="rId7" Type="http://schemas.openxmlformats.org/officeDocument/2006/relationships/image" Target="../media/image82.jp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65.png"/><Relationship Id="rId4" Type="http://schemas.openxmlformats.org/officeDocument/2006/relationships/image" Target="../media/image24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73.png"/><Relationship Id="rId4" Type="http://schemas.openxmlformats.org/officeDocument/2006/relationships/image" Target="../media/image24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74.png"/><Relationship Id="rId4" Type="http://schemas.openxmlformats.org/officeDocument/2006/relationships/image" Target="../media/image69.png"/><Relationship Id="rId5" Type="http://schemas.openxmlformats.org/officeDocument/2006/relationships/image" Target="../media/image71.png"/><Relationship Id="rId6" Type="http://schemas.openxmlformats.org/officeDocument/2006/relationships/image" Target="../media/image81.png"/><Relationship Id="rId7" Type="http://schemas.openxmlformats.org/officeDocument/2006/relationships/image" Target="../media/image77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87.png"/><Relationship Id="rId4" Type="http://schemas.openxmlformats.org/officeDocument/2006/relationships/image" Target="../media/image75.png"/><Relationship Id="rId5" Type="http://schemas.openxmlformats.org/officeDocument/2006/relationships/image" Target="../media/image83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5.xml"/></Relationships>
</file>

<file path=ppt/slides/_rels/slide8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6.xml"/></Relationships>
</file>

<file path=ppt/slides/_rels/slide8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7.xml"/><Relationship Id="rId3" Type="http://schemas.openxmlformats.org/officeDocument/2006/relationships/image" Target="../media/image86.png"/><Relationship Id="rId4" Type="http://schemas.openxmlformats.org/officeDocument/2006/relationships/image" Target="../media/image76.png"/><Relationship Id="rId9" Type="http://schemas.openxmlformats.org/officeDocument/2006/relationships/image" Target="../media/image2.png"/><Relationship Id="rId5" Type="http://schemas.openxmlformats.org/officeDocument/2006/relationships/image" Target="../media/image79.png"/><Relationship Id="rId6" Type="http://schemas.openxmlformats.org/officeDocument/2006/relationships/image" Target="../media/image7.png"/><Relationship Id="rId7" Type="http://schemas.openxmlformats.org/officeDocument/2006/relationships/image" Target="../media/image5.png"/><Relationship Id="rId8" Type="http://schemas.openxmlformats.org/officeDocument/2006/relationships/image" Target="../media/image78.png"/></Relationships>
</file>

<file path=ppt/slides/_rels/slide8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8.xml"/><Relationship Id="rId3" Type="http://schemas.openxmlformats.org/officeDocument/2006/relationships/image" Target="../media/image84.png"/><Relationship Id="rId4" Type="http://schemas.openxmlformats.org/officeDocument/2006/relationships/image" Target="../media/image8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470325" y="-138700"/>
            <a:ext cx="5802000" cy="19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8800" u="sng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MVEE: </a:t>
            </a:r>
            <a:endParaRPr b="1" i="1" sz="8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500" u="sng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 Framework for Evolutionary Studies</a:t>
            </a:r>
            <a:r>
              <a:rPr b="1" i="1" lang="en" sz="3500">
                <a:solidFill>
                  <a:srgbClr val="FFFFFF"/>
                </a:solidFill>
              </a:rPr>
              <a:t>.</a:t>
            </a:r>
            <a:endParaRPr b="1" i="1" sz="3500">
              <a:solidFill>
                <a:srgbClr val="FFFFFF"/>
              </a:solidFill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5644975" y="3127150"/>
            <a:ext cx="2849400" cy="18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FFFFFF"/>
                </a:solidFill>
              </a:rPr>
              <a:t>Daniel Ari </a:t>
            </a:r>
            <a:endParaRPr b="1" sz="35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FFFFFF"/>
                </a:solidFill>
              </a:rPr>
              <a:t>Friedman</a:t>
            </a:r>
            <a:endParaRPr b="1" sz="35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FFFFFF"/>
                </a:solidFill>
              </a:rPr>
              <a:t>    </a:t>
            </a:r>
            <a:r>
              <a:rPr b="1" lang="en" sz="2500">
                <a:solidFill>
                  <a:srgbClr val="FFFFFF"/>
                </a:solidFill>
              </a:rPr>
              <a:t>2018</a:t>
            </a:r>
            <a:endParaRPr b="1" sz="2500">
              <a:solidFill>
                <a:srgbClr val="FFFFFF"/>
              </a:solidFill>
            </a:endParaRPr>
          </a:p>
        </p:txBody>
      </p:sp>
      <p:cxnSp>
        <p:nvCxnSpPr>
          <p:cNvPr id="56" name="Google Shape;56;p13"/>
          <p:cNvCxnSpPr/>
          <p:nvPr/>
        </p:nvCxnSpPr>
        <p:spPr>
          <a:xfrm>
            <a:off x="2452318" y="3981112"/>
            <a:ext cx="12822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7" name="Google Shape;57;p13"/>
          <p:cNvSpPr/>
          <p:nvPr/>
        </p:nvSpPr>
        <p:spPr>
          <a:xfrm>
            <a:off x="4375788" y="3168757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/>
          <p:nvPr/>
        </p:nvSpPr>
        <p:spPr>
          <a:xfrm>
            <a:off x="4155118" y="3338519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59" name="Google Shape;59;p13"/>
          <p:cNvSpPr/>
          <p:nvPr/>
        </p:nvSpPr>
        <p:spPr>
          <a:xfrm>
            <a:off x="3929456" y="3505954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13"/>
          <p:cNvSpPr/>
          <p:nvPr/>
        </p:nvSpPr>
        <p:spPr>
          <a:xfrm>
            <a:off x="4737295" y="2577325"/>
            <a:ext cx="650728" cy="2341514"/>
          </a:xfrm>
          <a:custGeom>
            <a:rect b="b" l="l" r="r" t="t"/>
            <a:pathLst>
              <a:path extrusionOk="0" h="104427" w="19865">
                <a:moveTo>
                  <a:pt x="14356" y="104427"/>
                </a:moveTo>
                <a:cubicBezTo>
                  <a:pt x="12161" y="99637"/>
                  <a:pt x="3099" y="86225"/>
                  <a:pt x="1183" y="75686"/>
                </a:cubicBezTo>
                <a:cubicBezTo>
                  <a:pt x="-733" y="65148"/>
                  <a:pt x="-255" y="53810"/>
                  <a:pt x="2859" y="41196"/>
                </a:cubicBezTo>
                <a:cubicBezTo>
                  <a:pt x="5973" y="28582"/>
                  <a:pt x="17031" y="6866"/>
                  <a:pt x="19865" y="0"/>
                </a:cubicBezTo>
              </a:path>
            </a:pathLst>
          </a:cu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sp>
      <p:grpSp>
        <p:nvGrpSpPr>
          <p:cNvPr id="61" name="Google Shape;61;p13"/>
          <p:cNvGrpSpPr/>
          <p:nvPr/>
        </p:nvGrpSpPr>
        <p:grpSpPr>
          <a:xfrm flipH="1" rot="5400000">
            <a:off x="5988400" y="460365"/>
            <a:ext cx="2668729" cy="2309694"/>
            <a:chOff x="447875" y="546500"/>
            <a:chExt cx="2727925" cy="2981020"/>
          </a:xfrm>
        </p:grpSpPr>
        <p:sp>
          <p:nvSpPr>
            <p:cNvPr id="62" name="Google Shape;62;p13"/>
            <p:cNvSpPr/>
            <p:nvPr/>
          </p:nvSpPr>
          <p:spPr>
            <a:xfrm>
              <a:off x="1659600" y="546500"/>
              <a:ext cx="1516200" cy="2085675"/>
            </a:xfrm>
            <a:prstGeom prst="flowChartPunchedTape">
              <a:avLst/>
            </a:prstGeom>
            <a:noFill/>
            <a:ln cap="flat" cmpd="sng" w="114300">
              <a:solidFill>
                <a:srgbClr val="00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1253681" y="1206143"/>
              <a:ext cx="1516200" cy="1782900"/>
            </a:xfrm>
            <a:prstGeom prst="rect">
              <a:avLst/>
            </a:prstGeom>
            <a:noFill/>
            <a:ln cap="flat" cmpd="sng" w="1143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13"/>
            <p:cNvSpPr/>
            <p:nvPr/>
          </p:nvSpPr>
          <p:spPr>
            <a:xfrm>
              <a:off x="897327" y="1474882"/>
              <a:ext cx="1516200" cy="1782900"/>
            </a:xfrm>
            <a:prstGeom prst="rect">
              <a:avLst/>
            </a:prstGeom>
            <a:noFill/>
            <a:ln cap="flat" cmpd="sng" w="1143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447875" y="1744620"/>
              <a:ext cx="1516200" cy="1782900"/>
            </a:xfrm>
            <a:prstGeom prst="rect">
              <a:avLst/>
            </a:prstGeom>
            <a:noFill/>
            <a:ln cap="flat" cmpd="sng" w="1143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6" name="Google Shape;66;p13"/>
          <p:cNvSpPr txBox="1"/>
          <p:nvPr/>
        </p:nvSpPr>
        <p:spPr>
          <a:xfrm rot="1543272">
            <a:off x="5953674" y="-47782"/>
            <a:ext cx="510147" cy="75488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900">
                <a:solidFill>
                  <a:srgbClr val="00FFFF"/>
                </a:solidFill>
              </a:rPr>
              <a:t>?</a:t>
            </a:r>
            <a:endParaRPr b="1" sz="6900">
              <a:solidFill>
                <a:srgbClr val="00FFFF"/>
              </a:solidFill>
            </a:endParaRPr>
          </a:p>
        </p:txBody>
      </p:sp>
      <p:sp>
        <p:nvSpPr>
          <p:cNvPr id="67" name="Google Shape;67;p13"/>
          <p:cNvSpPr txBox="1"/>
          <p:nvPr/>
        </p:nvSpPr>
        <p:spPr>
          <a:xfrm rot="1436518">
            <a:off x="7958909" y="1956966"/>
            <a:ext cx="510090" cy="7547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900">
                <a:solidFill>
                  <a:srgbClr val="FF9900"/>
                </a:solidFill>
              </a:rPr>
              <a:t>?</a:t>
            </a:r>
            <a:endParaRPr b="1" sz="6900">
              <a:solidFill>
                <a:srgbClr val="FF9900"/>
              </a:solidFill>
            </a:endParaRPr>
          </a:p>
        </p:txBody>
      </p:sp>
      <p:sp>
        <p:nvSpPr>
          <p:cNvPr id="68" name="Google Shape;68;p13"/>
          <p:cNvSpPr/>
          <p:nvPr/>
        </p:nvSpPr>
        <p:spPr>
          <a:xfrm>
            <a:off x="1015743" y="3168757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3"/>
          <p:cNvSpPr/>
          <p:nvPr/>
        </p:nvSpPr>
        <p:spPr>
          <a:xfrm>
            <a:off x="795074" y="3338519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</a:endParaRPr>
          </a:p>
        </p:txBody>
      </p:sp>
      <p:sp>
        <p:nvSpPr>
          <p:cNvPr id="70" name="Google Shape;70;p13"/>
          <p:cNvSpPr/>
          <p:nvPr/>
        </p:nvSpPr>
        <p:spPr>
          <a:xfrm>
            <a:off x="569412" y="3505954"/>
            <a:ext cx="1195200" cy="11667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3"/>
          <p:cNvSpPr/>
          <p:nvPr/>
        </p:nvSpPr>
        <p:spPr>
          <a:xfrm>
            <a:off x="1377251" y="2577325"/>
            <a:ext cx="650728" cy="2341514"/>
          </a:xfrm>
          <a:custGeom>
            <a:rect b="b" l="l" r="r" t="t"/>
            <a:pathLst>
              <a:path extrusionOk="0" h="104427" w="19865">
                <a:moveTo>
                  <a:pt x="14356" y="104427"/>
                </a:moveTo>
                <a:cubicBezTo>
                  <a:pt x="12161" y="99637"/>
                  <a:pt x="3099" y="86225"/>
                  <a:pt x="1183" y="75686"/>
                </a:cubicBezTo>
                <a:cubicBezTo>
                  <a:pt x="-733" y="65148"/>
                  <a:pt x="-255" y="53810"/>
                  <a:pt x="2859" y="41196"/>
                </a:cubicBezTo>
                <a:cubicBezTo>
                  <a:pt x="5973" y="28582"/>
                  <a:pt x="17031" y="6866"/>
                  <a:pt x="19865" y="0"/>
                </a:cubicBezTo>
              </a:path>
            </a:pathLst>
          </a:cu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/>
        </p:nvSpPr>
        <p:spPr>
          <a:xfrm>
            <a:off x="1538175" y="1552800"/>
            <a:ext cx="6438600" cy="15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 u="sng">
                <a:solidFill>
                  <a:schemeClr val="hlink"/>
                </a:solidFill>
                <a:hlinkClick r:id="rId3"/>
              </a:rPr>
              <a:t>“Fitness”?</a:t>
            </a:r>
            <a:endParaRPr i="1" sz="8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4"/>
          <p:cNvSpPr txBox="1"/>
          <p:nvPr/>
        </p:nvSpPr>
        <p:spPr>
          <a:xfrm>
            <a:off x="786150" y="257400"/>
            <a:ext cx="8898300" cy="3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FFFF"/>
                </a:solidFill>
              </a:rPr>
              <a:t>Theoretical Background</a:t>
            </a:r>
            <a:endParaRPr i="1" sz="8800">
              <a:solidFill>
                <a:srgbClr val="FFFFFF"/>
              </a:solidFill>
            </a:endParaRPr>
          </a:p>
        </p:txBody>
      </p:sp>
      <p:sp>
        <p:nvSpPr>
          <p:cNvPr id="132" name="Google Shape;132;p24"/>
          <p:cNvSpPr txBox="1"/>
          <p:nvPr/>
        </p:nvSpPr>
        <p:spPr>
          <a:xfrm>
            <a:off x="805325" y="2997300"/>
            <a:ext cx="7913400" cy="14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0000"/>
                </a:solidFill>
              </a:rPr>
              <a:t>Part 2</a:t>
            </a:r>
            <a:endParaRPr b="1" sz="8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405" y="-6942"/>
            <a:ext cx="6895066" cy="21524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95405" y="2060470"/>
            <a:ext cx="6895066" cy="1684635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5"/>
          <p:cNvSpPr txBox="1"/>
          <p:nvPr/>
        </p:nvSpPr>
        <p:spPr>
          <a:xfrm>
            <a:off x="1165600" y="3696950"/>
            <a:ext cx="7033800" cy="140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FFFF"/>
                </a:solidFill>
              </a:rPr>
              <a:t>We need a way to integrate sub-theories.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140" name="Google Shape;140;p25"/>
          <p:cNvSpPr txBox="1"/>
          <p:nvPr/>
        </p:nvSpPr>
        <p:spPr>
          <a:xfrm>
            <a:off x="6303675" y="1292052"/>
            <a:ext cx="17031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2018</a:t>
            </a:r>
            <a:endParaRPr sz="2600">
              <a:solidFill>
                <a:srgbClr val="FF0000"/>
              </a:solidFill>
            </a:endParaRPr>
          </a:p>
        </p:txBody>
      </p:sp>
      <p:sp>
        <p:nvSpPr>
          <p:cNvPr id="141" name="Google Shape;141;p25"/>
          <p:cNvSpPr txBox="1"/>
          <p:nvPr/>
        </p:nvSpPr>
        <p:spPr>
          <a:xfrm>
            <a:off x="6379875" y="2892252"/>
            <a:ext cx="1703100" cy="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2011</a:t>
            </a:r>
            <a:endParaRPr sz="2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700" y="-6950"/>
            <a:ext cx="4901824" cy="15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6"/>
          <p:cNvSpPr txBox="1"/>
          <p:nvPr/>
        </p:nvSpPr>
        <p:spPr>
          <a:xfrm>
            <a:off x="4494146" y="1160434"/>
            <a:ext cx="1530600" cy="57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2018</a:t>
            </a:r>
            <a:endParaRPr sz="2600">
              <a:solidFill>
                <a:srgbClr val="FF0000"/>
              </a:solidFill>
            </a:endParaRPr>
          </a:p>
        </p:txBody>
      </p:sp>
      <p:grpSp>
        <p:nvGrpSpPr>
          <p:cNvPr id="148" name="Google Shape;148;p26"/>
          <p:cNvGrpSpPr/>
          <p:nvPr/>
        </p:nvGrpSpPr>
        <p:grpSpPr>
          <a:xfrm>
            <a:off x="758793" y="3310579"/>
            <a:ext cx="4136220" cy="1721333"/>
            <a:chOff x="2437250" y="1814555"/>
            <a:chExt cx="6115050" cy="2544845"/>
          </a:xfrm>
        </p:grpSpPr>
        <p:pic>
          <p:nvPicPr>
            <p:cNvPr id="149" name="Google Shape;149;p2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437250" y="1825750"/>
              <a:ext cx="6115050" cy="2533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Google Shape;150;p26"/>
            <p:cNvSpPr/>
            <p:nvPr/>
          </p:nvSpPr>
          <p:spPr>
            <a:xfrm>
              <a:off x="2437250" y="1814555"/>
              <a:ext cx="2700900" cy="3309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1" name="Google Shape;151;p26"/>
          <p:cNvGrpSpPr/>
          <p:nvPr/>
        </p:nvGrpSpPr>
        <p:grpSpPr>
          <a:xfrm>
            <a:off x="7" y="1517756"/>
            <a:ext cx="4047293" cy="1791526"/>
            <a:chOff x="152400" y="2297887"/>
            <a:chExt cx="6084325" cy="2693213"/>
          </a:xfrm>
        </p:grpSpPr>
        <p:pic>
          <p:nvPicPr>
            <p:cNvPr id="152" name="Google Shape;152;p26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52400" y="2297887"/>
              <a:ext cx="5908856" cy="2693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Google Shape;153;p26"/>
            <p:cNvSpPr/>
            <p:nvPr/>
          </p:nvSpPr>
          <p:spPr>
            <a:xfrm>
              <a:off x="3015025" y="4660200"/>
              <a:ext cx="3221700" cy="3309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54" name="Google Shape;15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81750" y="0"/>
            <a:ext cx="42890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30003"/>
            <a:ext cx="9144001" cy="47134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67450"/>
            <a:ext cx="4839484" cy="1182391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8"/>
          <p:cNvSpPr txBox="1"/>
          <p:nvPr/>
        </p:nvSpPr>
        <p:spPr>
          <a:xfrm>
            <a:off x="3069037" y="613082"/>
            <a:ext cx="1769100" cy="6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2011</a:t>
            </a:r>
            <a:endParaRPr sz="2600">
              <a:solidFill>
                <a:srgbClr val="FF0000"/>
              </a:solidFill>
            </a:endParaRPr>
          </a:p>
        </p:txBody>
      </p:sp>
      <p:pic>
        <p:nvPicPr>
          <p:cNvPr id="166" name="Google Shape;166;p28"/>
          <p:cNvPicPr preferRelativeResize="0"/>
          <p:nvPr/>
        </p:nvPicPr>
        <p:blipFill rotWithShape="1">
          <a:blip r:embed="rId4">
            <a:alphaModFix/>
          </a:blip>
          <a:srcRect b="0" l="0" r="0" t="1448"/>
          <a:stretch/>
        </p:blipFill>
        <p:spPr>
          <a:xfrm>
            <a:off x="0" y="1231402"/>
            <a:ext cx="4839476" cy="2572744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8"/>
          <p:cNvSpPr txBox="1"/>
          <p:nvPr/>
        </p:nvSpPr>
        <p:spPr>
          <a:xfrm>
            <a:off x="8077200" y="274650"/>
            <a:ext cx="2070000" cy="125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00"/>
                </a:solidFill>
              </a:rPr>
              <a:t>A</a:t>
            </a:r>
            <a:r>
              <a:rPr b="1" lang="en" sz="3300">
                <a:solidFill>
                  <a:srgbClr val="FFFFFF"/>
                </a:solidFill>
              </a:rPr>
              <a:t>-</a:t>
            </a:r>
            <a:r>
              <a:rPr b="1" lang="en" sz="3300">
                <a:solidFill>
                  <a:srgbClr val="00FF00"/>
                </a:solidFill>
              </a:rPr>
              <a:t>B</a:t>
            </a:r>
            <a:endParaRPr b="1" sz="3300">
              <a:solidFill>
                <a:srgbClr val="00FF00"/>
              </a:solidFill>
            </a:endParaRPr>
          </a:p>
        </p:txBody>
      </p:sp>
      <p:sp>
        <p:nvSpPr>
          <p:cNvPr id="168" name="Google Shape;168;p28"/>
          <p:cNvSpPr txBox="1"/>
          <p:nvPr/>
        </p:nvSpPr>
        <p:spPr>
          <a:xfrm>
            <a:off x="4825725" y="274550"/>
            <a:ext cx="13758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FFFF00"/>
                </a:solidFill>
              </a:rPr>
              <a:t>A</a:t>
            </a:r>
            <a:r>
              <a:rPr b="1" lang="en" sz="3300">
                <a:solidFill>
                  <a:srgbClr val="FFFFFF"/>
                </a:solidFill>
              </a:rPr>
              <a:t> + </a:t>
            </a:r>
            <a:r>
              <a:rPr b="1" lang="en" sz="3300">
                <a:solidFill>
                  <a:srgbClr val="00FF00"/>
                </a:solidFill>
              </a:rPr>
              <a:t>B</a:t>
            </a:r>
            <a:endParaRPr b="1" sz="3300">
              <a:solidFill>
                <a:srgbClr val="00FF00"/>
              </a:solidFill>
            </a:endParaRPr>
          </a:p>
        </p:txBody>
      </p:sp>
      <p:sp>
        <p:nvSpPr>
          <p:cNvPr id="169" name="Google Shape;169;p28"/>
          <p:cNvSpPr txBox="1"/>
          <p:nvPr/>
        </p:nvSpPr>
        <p:spPr>
          <a:xfrm>
            <a:off x="6629525" y="21125"/>
            <a:ext cx="12477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>
                <a:solidFill>
                  <a:srgbClr val="FFFFFF"/>
                </a:solidFill>
              </a:rPr>
              <a:t>k</a:t>
            </a:r>
            <a:r>
              <a:rPr b="1" baseline="-25000" i="1" lang="en" sz="2200">
                <a:solidFill>
                  <a:srgbClr val="FFFFFF"/>
                </a:solidFill>
              </a:rPr>
              <a:t>ab</a:t>
            </a:r>
            <a:endParaRPr b="1" baseline="-25000" i="1" sz="2200">
              <a:solidFill>
                <a:srgbClr val="FFFFFF"/>
              </a:solidFill>
            </a:endParaRPr>
          </a:p>
        </p:txBody>
      </p:sp>
      <p:cxnSp>
        <p:nvCxnSpPr>
          <p:cNvPr id="170" name="Google Shape;170;p28"/>
          <p:cNvCxnSpPr/>
          <p:nvPr/>
        </p:nvCxnSpPr>
        <p:spPr>
          <a:xfrm>
            <a:off x="6104370" y="646052"/>
            <a:ext cx="19629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1" name="Google Shape;171;p28"/>
          <p:cNvCxnSpPr/>
          <p:nvPr/>
        </p:nvCxnSpPr>
        <p:spPr>
          <a:xfrm>
            <a:off x="784973" y="2215235"/>
            <a:ext cx="39897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2" name="Google Shape;172;p28"/>
          <p:cNvCxnSpPr/>
          <p:nvPr/>
        </p:nvCxnSpPr>
        <p:spPr>
          <a:xfrm>
            <a:off x="3478396" y="2617626"/>
            <a:ext cx="5979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3" name="Google Shape;173;p28"/>
          <p:cNvCxnSpPr/>
          <p:nvPr/>
        </p:nvCxnSpPr>
        <p:spPr>
          <a:xfrm>
            <a:off x="4911975" y="2204775"/>
            <a:ext cx="0" cy="55530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4" name="Google Shape;174;p28"/>
          <p:cNvCxnSpPr/>
          <p:nvPr/>
        </p:nvCxnSpPr>
        <p:spPr>
          <a:xfrm>
            <a:off x="4934584" y="2890575"/>
            <a:ext cx="0" cy="1919100"/>
          </a:xfrm>
          <a:prstGeom prst="straightConnector1">
            <a:avLst/>
          </a:prstGeom>
          <a:noFill/>
          <a:ln cap="flat" cmpd="sng" w="762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75" name="Google Shape;175;p28"/>
          <p:cNvSpPr txBox="1"/>
          <p:nvPr/>
        </p:nvSpPr>
        <p:spPr>
          <a:xfrm>
            <a:off x="4969494" y="2006053"/>
            <a:ext cx="4626300" cy="285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 u="sng">
                <a:solidFill>
                  <a:srgbClr val="00FFFF"/>
                </a:solidFill>
              </a:rPr>
              <a:t>First issue</a:t>
            </a:r>
            <a:r>
              <a:rPr b="1" lang="en" sz="2200">
                <a:solidFill>
                  <a:srgbClr val="00FFFF"/>
                </a:solidFill>
              </a:rPr>
              <a:t>:</a:t>
            </a:r>
            <a:r>
              <a:rPr lang="en" sz="2200">
                <a:solidFill>
                  <a:srgbClr val="00FFFF"/>
                </a:solidFill>
              </a:rPr>
              <a:t> Complex biological patterns, no “rules”…. 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(e.g. not just “entropy” or </a:t>
            </a:r>
            <a:r>
              <a:rPr i="1" lang="en" sz="2200">
                <a:solidFill>
                  <a:srgbClr val="00FFFF"/>
                </a:solidFill>
              </a:rPr>
              <a:t>ψ</a:t>
            </a:r>
            <a:r>
              <a:rPr lang="en" sz="2200">
                <a:solidFill>
                  <a:srgbClr val="00FFFF"/>
                </a:solidFill>
              </a:rPr>
              <a:t>)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76" name="Google Shape;176;p28"/>
          <p:cNvSpPr txBox="1"/>
          <p:nvPr/>
        </p:nvSpPr>
        <p:spPr>
          <a:xfrm>
            <a:off x="4940194" y="3155754"/>
            <a:ext cx="4464900" cy="16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 u="sng">
                <a:solidFill>
                  <a:srgbClr val="FF9900"/>
                </a:solidFill>
              </a:rPr>
              <a:t>Second issue</a:t>
            </a:r>
            <a:r>
              <a:rPr b="1" lang="en" sz="2500">
                <a:solidFill>
                  <a:srgbClr val="FF9900"/>
                </a:solidFill>
              </a:rPr>
              <a:t>:</a:t>
            </a:r>
            <a:r>
              <a:rPr lang="en" sz="2500">
                <a:solidFill>
                  <a:srgbClr val="FF9900"/>
                </a:solidFill>
              </a:rPr>
              <a:t>W</a:t>
            </a:r>
            <a:r>
              <a:rPr lang="en" sz="2500">
                <a:solidFill>
                  <a:srgbClr val="FF9900"/>
                </a:solidFill>
              </a:rPr>
              <a:t>hich rules apply for a specific situation? How do we compute or apply these rules/patterns? </a:t>
            </a:r>
            <a:endParaRPr sz="2500">
              <a:solidFill>
                <a:srgbClr val="FF9900"/>
              </a:solidFill>
            </a:endParaRPr>
          </a:p>
        </p:txBody>
      </p:sp>
      <p:sp>
        <p:nvSpPr>
          <p:cNvPr id="177" name="Google Shape;177;p28"/>
          <p:cNvSpPr/>
          <p:nvPr/>
        </p:nvSpPr>
        <p:spPr>
          <a:xfrm>
            <a:off x="1800408" y="3598466"/>
            <a:ext cx="3059700" cy="32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78" name="Google Shape;178;p28"/>
          <p:cNvCxnSpPr/>
          <p:nvPr/>
        </p:nvCxnSpPr>
        <p:spPr>
          <a:xfrm>
            <a:off x="6023983" y="825248"/>
            <a:ext cx="654900" cy="729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79" name="Google Shape;179;p28"/>
          <p:cNvCxnSpPr/>
          <p:nvPr/>
        </p:nvCxnSpPr>
        <p:spPr>
          <a:xfrm>
            <a:off x="5918475" y="861254"/>
            <a:ext cx="90600" cy="5991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0" name="Google Shape;180;p28"/>
          <p:cNvCxnSpPr/>
          <p:nvPr/>
        </p:nvCxnSpPr>
        <p:spPr>
          <a:xfrm flipH="1">
            <a:off x="5653885" y="874652"/>
            <a:ext cx="128100" cy="5322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1" name="Google Shape;181;p28"/>
          <p:cNvSpPr txBox="1"/>
          <p:nvPr/>
        </p:nvSpPr>
        <p:spPr>
          <a:xfrm>
            <a:off x="5435325" y="1350050"/>
            <a:ext cx="9738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9900"/>
                </a:solidFill>
              </a:rPr>
              <a:t>???</a:t>
            </a:r>
            <a:endParaRPr sz="2500">
              <a:solidFill>
                <a:srgbClr val="FF9900"/>
              </a:solidFill>
            </a:endParaRPr>
          </a:p>
        </p:txBody>
      </p:sp>
      <p:sp>
        <p:nvSpPr>
          <p:cNvPr id="182" name="Google Shape;182;p28"/>
          <p:cNvSpPr txBox="1"/>
          <p:nvPr/>
        </p:nvSpPr>
        <p:spPr>
          <a:xfrm>
            <a:off x="6502125" y="1426250"/>
            <a:ext cx="9738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9900"/>
                </a:solidFill>
              </a:rPr>
              <a:t>???</a:t>
            </a:r>
            <a:endParaRPr sz="2500">
              <a:solidFill>
                <a:srgbClr val="FF9900"/>
              </a:solidFill>
            </a:endParaRPr>
          </a:p>
        </p:txBody>
      </p:sp>
      <p:sp>
        <p:nvSpPr>
          <p:cNvPr id="183" name="Google Shape;183;p28"/>
          <p:cNvSpPr txBox="1"/>
          <p:nvPr/>
        </p:nvSpPr>
        <p:spPr>
          <a:xfrm>
            <a:off x="7187925" y="816650"/>
            <a:ext cx="9738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>
                <a:solidFill>
                  <a:srgbClr val="FF9900"/>
                </a:solidFill>
              </a:rPr>
              <a:t>???</a:t>
            </a:r>
            <a:endParaRPr sz="2500">
              <a:solidFill>
                <a:srgbClr val="FF9900"/>
              </a:solidFill>
            </a:endParaRPr>
          </a:p>
        </p:txBody>
      </p:sp>
      <p:cxnSp>
        <p:nvCxnSpPr>
          <p:cNvPr id="184" name="Google Shape;184;p28"/>
          <p:cNvCxnSpPr/>
          <p:nvPr/>
        </p:nvCxnSpPr>
        <p:spPr>
          <a:xfrm>
            <a:off x="6106882" y="755747"/>
            <a:ext cx="1060800" cy="336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9" name="Google Shape;189;p29"/>
          <p:cNvCxnSpPr/>
          <p:nvPr/>
        </p:nvCxnSpPr>
        <p:spPr>
          <a:xfrm>
            <a:off x="861173" y="-70765"/>
            <a:ext cx="39897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0" name="Google Shape;190;p29"/>
          <p:cNvCxnSpPr/>
          <p:nvPr/>
        </p:nvCxnSpPr>
        <p:spPr>
          <a:xfrm>
            <a:off x="3554596" y="331626"/>
            <a:ext cx="5979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1" name="Google Shape;191;p29"/>
          <p:cNvSpPr/>
          <p:nvPr/>
        </p:nvSpPr>
        <p:spPr>
          <a:xfrm>
            <a:off x="1876608" y="1617266"/>
            <a:ext cx="3059700" cy="329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29"/>
          <p:cNvSpPr/>
          <p:nvPr/>
        </p:nvSpPr>
        <p:spPr>
          <a:xfrm>
            <a:off x="820619" y="32648"/>
            <a:ext cx="6189900" cy="2545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9"/>
          <p:cNvSpPr/>
          <p:nvPr/>
        </p:nvSpPr>
        <p:spPr>
          <a:xfrm>
            <a:off x="-17581" y="238639"/>
            <a:ext cx="6189900" cy="2545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94" name="Google Shape;194;p29"/>
          <p:cNvCxnSpPr/>
          <p:nvPr/>
        </p:nvCxnSpPr>
        <p:spPr>
          <a:xfrm>
            <a:off x="3347506" y="1285352"/>
            <a:ext cx="21639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5" name="Google Shape;195;p29"/>
          <p:cNvSpPr/>
          <p:nvPr/>
        </p:nvSpPr>
        <p:spPr>
          <a:xfrm rot="8123550">
            <a:off x="1225785" y="1222709"/>
            <a:ext cx="1207696" cy="1217477"/>
          </a:xfrm>
          <a:prstGeom prst="chord">
            <a:avLst>
              <a:gd fmla="val 2700000" name="adj1"/>
              <a:gd fmla="val 13790541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9"/>
          <p:cNvSpPr txBox="1"/>
          <p:nvPr/>
        </p:nvSpPr>
        <p:spPr>
          <a:xfrm>
            <a:off x="3965205" y="630726"/>
            <a:ext cx="13755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h</a:t>
            </a:r>
            <a:r>
              <a:rPr b="1" baseline="30000" i="1" lang="en" sz="3300">
                <a:solidFill>
                  <a:srgbClr val="FFFFFF"/>
                </a:solidFill>
              </a:rPr>
              <a:t>2</a:t>
            </a:r>
            <a:endParaRPr b="1" baseline="30000" i="1" sz="3300">
              <a:solidFill>
                <a:srgbClr val="FFFFFF"/>
              </a:solidFill>
            </a:endParaRPr>
          </a:p>
        </p:txBody>
      </p:sp>
      <p:cxnSp>
        <p:nvCxnSpPr>
          <p:cNvPr id="197" name="Google Shape;197;p29"/>
          <p:cNvCxnSpPr>
            <a:stCxn id="195" idx="2"/>
          </p:cNvCxnSpPr>
          <p:nvPr/>
        </p:nvCxnSpPr>
        <p:spPr>
          <a:xfrm rot="10800000">
            <a:off x="1829727" y="1067702"/>
            <a:ext cx="0" cy="788100"/>
          </a:xfrm>
          <a:prstGeom prst="straightConnector1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8" name="Google Shape;198;p29"/>
          <p:cNvSpPr txBox="1"/>
          <p:nvPr/>
        </p:nvSpPr>
        <p:spPr>
          <a:xfrm>
            <a:off x="1620939" y="478325"/>
            <a:ext cx="13755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00"/>
                </a:solidFill>
              </a:rPr>
              <a:t>x</a:t>
            </a:r>
            <a:r>
              <a:rPr b="1" baseline="-25000" i="1" lang="en" sz="3300">
                <a:solidFill>
                  <a:srgbClr val="FFFF00"/>
                </a:solidFill>
              </a:rPr>
              <a:t>1</a:t>
            </a:r>
            <a:endParaRPr b="1" baseline="-25000" i="1" sz="3300">
              <a:solidFill>
                <a:srgbClr val="FFFF00"/>
              </a:solidFill>
            </a:endParaRPr>
          </a:p>
        </p:txBody>
      </p:sp>
      <p:sp>
        <p:nvSpPr>
          <p:cNvPr id="199" name="Google Shape;199;p29"/>
          <p:cNvSpPr/>
          <p:nvPr/>
        </p:nvSpPr>
        <p:spPr>
          <a:xfrm rot="8123550">
            <a:off x="6589016" y="1211635"/>
            <a:ext cx="1207696" cy="1217477"/>
          </a:xfrm>
          <a:prstGeom prst="chord">
            <a:avLst>
              <a:gd fmla="val 2700000" name="adj1"/>
              <a:gd fmla="val 13790541" name="adj2"/>
            </a:avLst>
          </a:prstGeom>
          <a:solidFill>
            <a:srgbClr val="FF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00" name="Google Shape;200;p29"/>
          <p:cNvCxnSpPr>
            <a:stCxn id="199" idx="2"/>
          </p:cNvCxnSpPr>
          <p:nvPr/>
        </p:nvCxnSpPr>
        <p:spPr>
          <a:xfrm rot="10800000">
            <a:off x="7192958" y="1056627"/>
            <a:ext cx="0" cy="788100"/>
          </a:xfrm>
          <a:prstGeom prst="straightConnector1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1" name="Google Shape;201;p29"/>
          <p:cNvSpPr txBox="1"/>
          <p:nvPr/>
        </p:nvSpPr>
        <p:spPr>
          <a:xfrm>
            <a:off x="6984169" y="467250"/>
            <a:ext cx="13755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00"/>
                </a:solidFill>
              </a:rPr>
              <a:t>x</a:t>
            </a:r>
            <a:r>
              <a:rPr b="1" baseline="-25000" i="1" lang="en" sz="3300">
                <a:solidFill>
                  <a:srgbClr val="FFFF00"/>
                </a:solidFill>
              </a:rPr>
              <a:t>2</a:t>
            </a:r>
            <a:endParaRPr b="1" baseline="-25000" i="1" sz="3300">
              <a:solidFill>
                <a:srgbClr val="FFFF00"/>
              </a:solidFill>
            </a:endParaRPr>
          </a:p>
        </p:txBody>
      </p:sp>
      <p:cxnSp>
        <p:nvCxnSpPr>
          <p:cNvPr id="202" name="Google Shape;202;p29"/>
          <p:cNvCxnSpPr/>
          <p:nvPr/>
        </p:nvCxnSpPr>
        <p:spPr>
          <a:xfrm rot="10800000">
            <a:off x="6449651" y="1067687"/>
            <a:ext cx="0" cy="788100"/>
          </a:xfrm>
          <a:prstGeom prst="straightConnector1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3" name="Google Shape;203;p29"/>
          <p:cNvSpPr txBox="1"/>
          <p:nvPr/>
        </p:nvSpPr>
        <p:spPr>
          <a:xfrm>
            <a:off x="6241074" y="478325"/>
            <a:ext cx="7359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00"/>
                </a:solidFill>
              </a:rPr>
              <a:t>x</a:t>
            </a:r>
            <a:r>
              <a:rPr b="1" baseline="-25000" i="1" lang="en" sz="3300">
                <a:solidFill>
                  <a:srgbClr val="FFFF00"/>
                </a:solidFill>
              </a:rPr>
              <a:t>1</a:t>
            </a:r>
            <a:endParaRPr b="1" baseline="-25000" i="1" sz="3300">
              <a:solidFill>
                <a:srgbClr val="FFFF00"/>
              </a:solidFill>
            </a:endParaRPr>
          </a:p>
        </p:txBody>
      </p:sp>
      <p:cxnSp>
        <p:nvCxnSpPr>
          <p:cNvPr id="204" name="Google Shape;204;p29"/>
          <p:cNvCxnSpPr/>
          <p:nvPr/>
        </p:nvCxnSpPr>
        <p:spPr>
          <a:xfrm>
            <a:off x="5523690" y="1865653"/>
            <a:ext cx="2916900" cy="0"/>
          </a:xfrm>
          <a:prstGeom prst="straightConnector1">
            <a:avLst/>
          </a:prstGeom>
          <a:noFill/>
          <a:ln cap="flat" cmpd="sng" w="76200">
            <a:solidFill>
              <a:srgbClr val="E69138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5" name="Google Shape;205;p29"/>
          <p:cNvCxnSpPr/>
          <p:nvPr/>
        </p:nvCxnSpPr>
        <p:spPr>
          <a:xfrm>
            <a:off x="6671097" y="778747"/>
            <a:ext cx="3702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6" name="Google Shape;206;p29"/>
          <p:cNvCxnSpPr/>
          <p:nvPr/>
        </p:nvCxnSpPr>
        <p:spPr>
          <a:xfrm rot="10800000">
            <a:off x="2464197" y="793857"/>
            <a:ext cx="0" cy="1059900"/>
          </a:xfrm>
          <a:prstGeom prst="straightConnector1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7" name="Google Shape;207;p29"/>
          <p:cNvSpPr txBox="1"/>
          <p:nvPr/>
        </p:nvSpPr>
        <p:spPr>
          <a:xfrm>
            <a:off x="2257340" y="229628"/>
            <a:ext cx="6909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00FF00"/>
                </a:solidFill>
              </a:rPr>
              <a:t>s</a:t>
            </a:r>
            <a:endParaRPr b="1" baseline="-25000" i="1" sz="3300">
              <a:solidFill>
                <a:srgbClr val="00FF00"/>
              </a:solidFill>
            </a:endParaRPr>
          </a:p>
        </p:txBody>
      </p:sp>
      <p:cxnSp>
        <p:nvCxnSpPr>
          <p:cNvPr id="208" name="Google Shape;208;p29"/>
          <p:cNvCxnSpPr/>
          <p:nvPr/>
        </p:nvCxnSpPr>
        <p:spPr>
          <a:xfrm rot="10800000">
            <a:off x="7569597" y="793857"/>
            <a:ext cx="0" cy="1059900"/>
          </a:xfrm>
          <a:prstGeom prst="straightConnector1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9" name="Google Shape;209;p29"/>
          <p:cNvSpPr txBox="1"/>
          <p:nvPr/>
        </p:nvSpPr>
        <p:spPr>
          <a:xfrm>
            <a:off x="7343472" y="231954"/>
            <a:ext cx="6909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00FF00"/>
                </a:solidFill>
              </a:rPr>
              <a:t>s</a:t>
            </a:r>
            <a:endParaRPr b="1" baseline="-25000" i="1" sz="3300">
              <a:solidFill>
                <a:srgbClr val="00FF00"/>
              </a:solidFill>
            </a:endParaRPr>
          </a:p>
        </p:txBody>
      </p:sp>
      <p:cxnSp>
        <p:nvCxnSpPr>
          <p:cNvPr id="210" name="Google Shape;210;p29"/>
          <p:cNvCxnSpPr/>
          <p:nvPr/>
        </p:nvCxnSpPr>
        <p:spPr>
          <a:xfrm>
            <a:off x="6431775" y="2021450"/>
            <a:ext cx="750300" cy="0"/>
          </a:xfrm>
          <a:prstGeom prst="straightConnector1">
            <a:avLst/>
          </a:prstGeom>
          <a:noFill/>
          <a:ln cap="flat" cmpd="sng" w="762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1" name="Google Shape;211;p29"/>
          <p:cNvCxnSpPr/>
          <p:nvPr/>
        </p:nvCxnSpPr>
        <p:spPr>
          <a:xfrm>
            <a:off x="578625" y="1865653"/>
            <a:ext cx="2916900" cy="0"/>
          </a:xfrm>
          <a:prstGeom prst="straightConnector1">
            <a:avLst/>
          </a:prstGeom>
          <a:noFill/>
          <a:ln cap="flat" cmpd="sng" w="76200">
            <a:solidFill>
              <a:srgbClr val="E6913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12" name="Google Shape;212;p29"/>
          <p:cNvSpPr txBox="1"/>
          <p:nvPr/>
        </p:nvSpPr>
        <p:spPr>
          <a:xfrm>
            <a:off x="6581472" y="1984554"/>
            <a:ext cx="690900" cy="8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00FF"/>
                </a:solidFill>
              </a:rPr>
              <a:t>R</a:t>
            </a:r>
            <a:endParaRPr b="1" baseline="-25000" i="1" sz="3300">
              <a:solidFill>
                <a:srgbClr val="FF00FF"/>
              </a:solidFill>
            </a:endParaRPr>
          </a:p>
        </p:txBody>
      </p:sp>
      <p:sp>
        <p:nvSpPr>
          <p:cNvPr id="213" name="Google Shape;213;p29"/>
          <p:cNvSpPr txBox="1"/>
          <p:nvPr/>
        </p:nvSpPr>
        <p:spPr>
          <a:xfrm>
            <a:off x="2976274" y="1908350"/>
            <a:ext cx="3196200" cy="12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6600">
                <a:solidFill>
                  <a:srgbClr val="FF00FF"/>
                </a:solidFill>
              </a:rPr>
              <a:t>R </a:t>
            </a:r>
            <a:r>
              <a:rPr b="1" i="1" lang="en" sz="6600">
                <a:solidFill>
                  <a:srgbClr val="FFFFFF"/>
                </a:solidFill>
              </a:rPr>
              <a:t>= h</a:t>
            </a:r>
            <a:r>
              <a:rPr b="1" baseline="30000" i="1" lang="en" sz="6600">
                <a:solidFill>
                  <a:srgbClr val="FFFFFF"/>
                </a:solidFill>
              </a:rPr>
              <a:t>2</a:t>
            </a:r>
            <a:r>
              <a:rPr b="1" i="1" lang="en" sz="6600">
                <a:solidFill>
                  <a:srgbClr val="00FF00"/>
                </a:solidFill>
              </a:rPr>
              <a:t>s</a:t>
            </a:r>
            <a:endParaRPr b="1" baseline="-25000" i="1" sz="66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i="1" lang="en" sz="6600">
                <a:solidFill>
                  <a:srgbClr val="FFFFFF"/>
                </a:solidFill>
              </a:rPr>
              <a:t> </a:t>
            </a:r>
            <a:endParaRPr b="1" baseline="30000" i="1" sz="6600">
              <a:solidFill>
                <a:srgbClr val="FFFFFF"/>
              </a:solidFill>
            </a:endParaRPr>
          </a:p>
        </p:txBody>
      </p:sp>
      <p:sp>
        <p:nvSpPr>
          <p:cNvPr id="214" name="Google Shape;214;p29"/>
          <p:cNvSpPr txBox="1"/>
          <p:nvPr/>
        </p:nvSpPr>
        <p:spPr>
          <a:xfrm>
            <a:off x="303700" y="3116275"/>
            <a:ext cx="8992800" cy="14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00FF"/>
                </a:solidFill>
              </a:rPr>
              <a:t>Simple state models in Biology….</a:t>
            </a:r>
            <a:endParaRPr b="1" i="1" sz="3300">
              <a:solidFill>
                <a:srgbClr val="FF00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Theoretical assumptions are violated in nature (H-W, additivity)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No insights/inferences into mechanisms or counterfactuals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rgbClr val="FFFFFF"/>
                </a:solidFill>
              </a:rPr>
              <a:t>Hard to apply to real data (or limited plausible sample size)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0"/>
          <p:cNvSpPr txBox="1"/>
          <p:nvPr/>
        </p:nvSpPr>
        <p:spPr>
          <a:xfrm>
            <a:off x="227850" y="263825"/>
            <a:ext cx="8754300" cy="149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4400">
                <a:solidFill>
                  <a:srgbClr val="FF00FF"/>
                </a:solidFill>
              </a:rPr>
              <a:t>R </a:t>
            </a:r>
            <a:r>
              <a:rPr b="1" i="1" lang="en" sz="4400">
                <a:solidFill>
                  <a:schemeClr val="dk1"/>
                </a:solidFill>
              </a:rPr>
              <a:t>= h</a:t>
            </a:r>
            <a:r>
              <a:rPr b="1" baseline="30000" i="1" lang="en" sz="4400">
                <a:solidFill>
                  <a:schemeClr val="dk1"/>
                </a:solidFill>
              </a:rPr>
              <a:t>2</a:t>
            </a:r>
            <a:r>
              <a:rPr b="1" i="1" lang="en" sz="4400">
                <a:solidFill>
                  <a:srgbClr val="00FF00"/>
                </a:solidFill>
              </a:rPr>
              <a:t>s</a:t>
            </a:r>
            <a:endParaRPr b="1" sz="4400">
              <a:solidFill>
                <a:srgbClr val="00FF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Is like a “F=MA” of Biology. 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Like Fundamental Theorem of NS, or Price Eq., or Indirect/Kin... 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FFFF"/>
                </a:solidFill>
              </a:rPr>
              <a:t>State models don’t make assumptions about underlying processes.</a:t>
            </a:r>
            <a:endParaRPr b="1"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We don’t think that F=MA is (or, “needs to be”) hard-coded into our universe. F=MA is a pattern that applies to varying degrees of accuracy for certain spatial temporal scales. 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2200">
                <a:solidFill>
                  <a:srgbClr val="FFFFFF"/>
                </a:solidFill>
              </a:rPr>
              <a:t>What is “hard-coded” below F=MA?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baseline="30000" i="1" lang="en" sz="2200">
                <a:solidFill>
                  <a:schemeClr val="dk1"/>
                </a:solidFill>
              </a:rPr>
              <a:t> </a:t>
            </a:r>
            <a:endParaRPr b="1" baseline="30000" i="1" sz="2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1"/>
          <p:cNvSpPr txBox="1"/>
          <p:nvPr/>
        </p:nvSpPr>
        <p:spPr>
          <a:xfrm>
            <a:off x="7163621" y="116807"/>
            <a:ext cx="1165500" cy="6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2016</a:t>
            </a:r>
            <a:endParaRPr b="1" sz="3000"/>
          </a:p>
        </p:txBody>
      </p:sp>
      <p:pic>
        <p:nvPicPr>
          <p:cNvPr id="225" name="Google Shape;225;p31"/>
          <p:cNvPicPr preferRelativeResize="0"/>
          <p:nvPr/>
        </p:nvPicPr>
        <p:blipFill rotWithShape="1">
          <a:blip r:embed="rId3">
            <a:alphaModFix/>
          </a:blip>
          <a:srcRect b="0" l="3213" r="0" t="0"/>
          <a:stretch/>
        </p:blipFill>
        <p:spPr>
          <a:xfrm>
            <a:off x="5597025" y="1351575"/>
            <a:ext cx="3577225" cy="3791925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1"/>
          <p:cNvSpPr txBox="1"/>
          <p:nvPr/>
        </p:nvSpPr>
        <p:spPr>
          <a:xfrm>
            <a:off x="-11341" y="2791725"/>
            <a:ext cx="1597200" cy="23517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FFFF00"/>
                </a:solidFill>
              </a:rPr>
              <a:t>Recent work on Gauge theories and Information Entropy in Biology….</a:t>
            </a:r>
            <a:endParaRPr b="1" sz="1800" u="sng">
              <a:solidFill>
                <a:srgbClr val="FFFF00"/>
              </a:solidFill>
            </a:endParaRPr>
          </a:p>
        </p:txBody>
      </p:sp>
      <p:grpSp>
        <p:nvGrpSpPr>
          <p:cNvPr id="227" name="Google Shape;227;p31"/>
          <p:cNvGrpSpPr/>
          <p:nvPr/>
        </p:nvGrpSpPr>
        <p:grpSpPr>
          <a:xfrm>
            <a:off x="1897449" y="1796400"/>
            <a:ext cx="3645353" cy="3309053"/>
            <a:chOff x="1897449" y="1796400"/>
            <a:chExt cx="3645353" cy="3309053"/>
          </a:xfrm>
        </p:grpSpPr>
        <p:sp>
          <p:nvSpPr>
            <p:cNvPr id="228" name="Google Shape;228;p31"/>
            <p:cNvSpPr txBox="1"/>
            <p:nvPr/>
          </p:nvSpPr>
          <p:spPr>
            <a:xfrm>
              <a:off x="4314903" y="211831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sp>
          <p:nvSpPr>
            <p:cNvPr id="229" name="Google Shape;229;p31"/>
            <p:cNvSpPr txBox="1"/>
            <p:nvPr/>
          </p:nvSpPr>
          <p:spPr>
            <a:xfrm>
              <a:off x="4298853" y="308456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grpSp>
          <p:nvGrpSpPr>
            <p:cNvPr id="230" name="Google Shape;230;p31"/>
            <p:cNvGrpSpPr/>
            <p:nvPr/>
          </p:nvGrpSpPr>
          <p:grpSpPr>
            <a:xfrm>
              <a:off x="1897562" y="1796400"/>
              <a:ext cx="3639998" cy="1308012"/>
              <a:chOff x="1350500" y="1970800"/>
              <a:chExt cx="5163850" cy="1855600"/>
            </a:xfrm>
          </p:grpSpPr>
          <p:pic>
            <p:nvPicPr>
              <p:cNvPr id="231" name="Google Shape;231;p31"/>
              <p:cNvPicPr preferRelativeResize="0"/>
              <p:nvPr/>
            </p:nvPicPr>
            <p:blipFill rotWithShape="1">
              <a:blip r:embed="rId4">
                <a:alphaModFix/>
              </a:blip>
              <a:srcRect b="0" l="25799" r="0" t="50171"/>
              <a:stretch/>
            </p:blipFill>
            <p:spPr>
              <a:xfrm>
                <a:off x="1350500" y="2475202"/>
                <a:ext cx="5163850" cy="135119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2" name="Google Shape;232;p31"/>
              <p:cNvPicPr preferRelativeResize="0"/>
              <p:nvPr/>
            </p:nvPicPr>
            <p:blipFill rotWithShape="1">
              <a:blip r:embed="rId4">
                <a:alphaModFix/>
              </a:blip>
              <a:srcRect b="76778" l="0" r="45951" t="0"/>
              <a:stretch/>
            </p:blipFill>
            <p:spPr>
              <a:xfrm>
                <a:off x="1350500" y="1970800"/>
                <a:ext cx="3761350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3" name="Google Shape;233;p31"/>
              <p:cNvPicPr preferRelativeResize="0"/>
              <p:nvPr/>
            </p:nvPicPr>
            <p:blipFill rotWithShape="1">
              <a:blip r:embed="rId4">
                <a:alphaModFix/>
              </a:blip>
              <a:srcRect b="76778" l="74964" r="0" t="0"/>
              <a:stretch/>
            </p:blipFill>
            <p:spPr>
              <a:xfrm>
                <a:off x="4772028" y="1970800"/>
                <a:ext cx="1742303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34" name="Google Shape;234;p31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898875" y="4091800"/>
              <a:ext cx="3639999" cy="10136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31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897449" y="3045948"/>
              <a:ext cx="3640000" cy="10621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6" name="Google Shape;236;p31"/>
            <p:cNvSpPr txBox="1"/>
            <p:nvPr/>
          </p:nvSpPr>
          <p:spPr>
            <a:xfrm>
              <a:off x="4139225" y="2418934"/>
              <a:ext cx="1125600" cy="477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300">
                  <a:highlight>
                    <a:srgbClr val="FFFFFF"/>
                  </a:highlight>
                </a:rPr>
                <a:t>2016</a:t>
              </a:r>
              <a:endParaRPr b="1" sz="3300">
                <a:highlight>
                  <a:srgbClr val="FFFFFF"/>
                </a:highlight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/>
        </p:nvSpPr>
        <p:spPr>
          <a:xfrm>
            <a:off x="89325" y="-62500"/>
            <a:ext cx="8702400" cy="26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 u="sng">
                <a:solidFill>
                  <a:srgbClr val="FFFFFF"/>
                </a:solidFill>
              </a:rPr>
              <a:t>Research Question:</a:t>
            </a:r>
            <a:endParaRPr b="1" sz="44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</a:rPr>
              <a:t>How can we </a:t>
            </a:r>
            <a:r>
              <a:rPr lang="en" sz="3300">
                <a:solidFill>
                  <a:srgbClr val="FFFFFF"/>
                </a:solidFill>
              </a:rPr>
              <a:t>formalize the evolution of heredity, environment, and phenotype</a:t>
            </a:r>
            <a:r>
              <a:rPr lang="en" sz="3300">
                <a:solidFill>
                  <a:schemeClr val="dk1"/>
                </a:solidFill>
              </a:rPr>
              <a:t> through time and </a:t>
            </a:r>
            <a:r>
              <a:rPr lang="en" sz="3300">
                <a:solidFill>
                  <a:srgbClr val="FFFFFF"/>
                </a:solidFill>
              </a:rPr>
              <a:t>across biological levels?</a:t>
            </a:r>
            <a:endParaRPr sz="33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 </a:t>
            </a:r>
            <a:endParaRPr sz="1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1" cy="138722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2"/>
          <p:cNvSpPr txBox="1"/>
          <p:nvPr/>
        </p:nvSpPr>
        <p:spPr>
          <a:xfrm>
            <a:off x="7163621" y="116807"/>
            <a:ext cx="1165500" cy="6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2016</a:t>
            </a:r>
            <a:endParaRPr b="1" sz="3000"/>
          </a:p>
        </p:txBody>
      </p:sp>
      <p:sp>
        <p:nvSpPr>
          <p:cNvPr id="243" name="Google Shape;243;p32"/>
          <p:cNvSpPr txBox="1"/>
          <p:nvPr/>
        </p:nvSpPr>
        <p:spPr>
          <a:xfrm>
            <a:off x="4314903" y="2118318"/>
            <a:ext cx="12279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2017</a:t>
            </a:r>
            <a:endParaRPr b="1" sz="3000"/>
          </a:p>
        </p:txBody>
      </p:sp>
      <p:pic>
        <p:nvPicPr>
          <p:cNvPr id="244" name="Google Shape;244;p32"/>
          <p:cNvPicPr preferRelativeResize="0"/>
          <p:nvPr/>
        </p:nvPicPr>
        <p:blipFill rotWithShape="1">
          <a:blip r:embed="rId4">
            <a:alphaModFix/>
          </a:blip>
          <a:srcRect b="0" l="3213" r="0" t="0"/>
          <a:stretch/>
        </p:blipFill>
        <p:spPr>
          <a:xfrm>
            <a:off x="5597025" y="1351575"/>
            <a:ext cx="3577225" cy="3791925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2"/>
          <p:cNvSpPr txBox="1"/>
          <p:nvPr/>
        </p:nvSpPr>
        <p:spPr>
          <a:xfrm>
            <a:off x="4298853" y="3084568"/>
            <a:ext cx="12279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2017</a:t>
            </a:r>
            <a:endParaRPr b="1" sz="3000"/>
          </a:p>
        </p:txBody>
      </p:sp>
      <p:grpSp>
        <p:nvGrpSpPr>
          <p:cNvPr id="246" name="Google Shape;246;p32"/>
          <p:cNvGrpSpPr/>
          <p:nvPr/>
        </p:nvGrpSpPr>
        <p:grpSpPr>
          <a:xfrm>
            <a:off x="1897449" y="1796400"/>
            <a:ext cx="3645353" cy="3309053"/>
            <a:chOff x="1897449" y="1796400"/>
            <a:chExt cx="3645353" cy="3309053"/>
          </a:xfrm>
        </p:grpSpPr>
        <p:sp>
          <p:nvSpPr>
            <p:cNvPr id="247" name="Google Shape;247;p32"/>
            <p:cNvSpPr txBox="1"/>
            <p:nvPr/>
          </p:nvSpPr>
          <p:spPr>
            <a:xfrm>
              <a:off x="4314903" y="211831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sp>
          <p:nvSpPr>
            <p:cNvPr id="248" name="Google Shape;248;p32"/>
            <p:cNvSpPr txBox="1"/>
            <p:nvPr/>
          </p:nvSpPr>
          <p:spPr>
            <a:xfrm>
              <a:off x="4298853" y="308456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grpSp>
          <p:nvGrpSpPr>
            <p:cNvPr id="249" name="Google Shape;249;p32"/>
            <p:cNvGrpSpPr/>
            <p:nvPr/>
          </p:nvGrpSpPr>
          <p:grpSpPr>
            <a:xfrm>
              <a:off x="1897562" y="1796400"/>
              <a:ext cx="3639998" cy="1308012"/>
              <a:chOff x="1350500" y="1970800"/>
              <a:chExt cx="5163850" cy="1855600"/>
            </a:xfrm>
          </p:grpSpPr>
          <p:pic>
            <p:nvPicPr>
              <p:cNvPr id="250" name="Google Shape;250;p32"/>
              <p:cNvPicPr preferRelativeResize="0"/>
              <p:nvPr/>
            </p:nvPicPr>
            <p:blipFill rotWithShape="1">
              <a:blip r:embed="rId5">
                <a:alphaModFix/>
              </a:blip>
              <a:srcRect b="0" l="25799" r="0" t="50171"/>
              <a:stretch/>
            </p:blipFill>
            <p:spPr>
              <a:xfrm>
                <a:off x="1350500" y="2475202"/>
                <a:ext cx="5163850" cy="135119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1" name="Google Shape;251;p32"/>
              <p:cNvPicPr preferRelativeResize="0"/>
              <p:nvPr/>
            </p:nvPicPr>
            <p:blipFill rotWithShape="1">
              <a:blip r:embed="rId5">
                <a:alphaModFix/>
              </a:blip>
              <a:srcRect b="76778" l="0" r="45951" t="0"/>
              <a:stretch/>
            </p:blipFill>
            <p:spPr>
              <a:xfrm>
                <a:off x="1350500" y="1970800"/>
                <a:ext cx="3761350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52" name="Google Shape;252;p32"/>
              <p:cNvPicPr preferRelativeResize="0"/>
              <p:nvPr/>
            </p:nvPicPr>
            <p:blipFill rotWithShape="1">
              <a:blip r:embed="rId5">
                <a:alphaModFix/>
              </a:blip>
              <a:srcRect b="76778" l="74964" r="0" t="0"/>
              <a:stretch/>
            </p:blipFill>
            <p:spPr>
              <a:xfrm>
                <a:off x="4772028" y="1970800"/>
                <a:ext cx="1742303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53" name="Google Shape;253;p32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898875" y="4091800"/>
              <a:ext cx="3639999" cy="10136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32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1897449" y="3045948"/>
              <a:ext cx="3640000" cy="106212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5" name="Google Shape;255;p32"/>
            <p:cNvSpPr txBox="1"/>
            <p:nvPr/>
          </p:nvSpPr>
          <p:spPr>
            <a:xfrm>
              <a:off x="4139225" y="2418934"/>
              <a:ext cx="1125600" cy="477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300">
                  <a:highlight>
                    <a:srgbClr val="FFFFFF"/>
                  </a:highlight>
                </a:rPr>
                <a:t>2016</a:t>
              </a:r>
              <a:endParaRPr b="1" sz="3300">
                <a:highlight>
                  <a:srgbClr val="FFFFFF"/>
                </a:highlight>
              </a:endParaRPr>
            </a:p>
          </p:txBody>
        </p:sp>
      </p:grpSp>
      <p:sp>
        <p:nvSpPr>
          <p:cNvPr id="256" name="Google Shape;256;p32"/>
          <p:cNvSpPr txBox="1"/>
          <p:nvPr/>
        </p:nvSpPr>
        <p:spPr>
          <a:xfrm>
            <a:off x="-11341" y="2791725"/>
            <a:ext cx="1597200" cy="23517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FFFF00"/>
                </a:solidFill>
              </a:rPr>
              <a:t>Recent work on Gauge theories and Information Entropy in Biology….</a:t>
            </a:r>
            <a:endParaRPr b="1" sz="1800" u="sng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Google Shape;261;p33"/>
          <p:cNvGrpSpPr/>
          <p:nvPr/>
        </p:nvGrpSpPr>
        <p:grpSpPr>
          <a:xfrm>
            <a:off x="1897449" y="1796400"/>
            <a:ext cx="3645353" cy="3309053"/>
            <a:chOff x="1897449" y="1796400"/>
            <a:chExt cx="3645353" cy="3309053"/>
          </a:xfrm>
        </p:grpSpPr>
        <p:sp>
          <p:nvSpPr>
            <p:cNvPr id="262" name="Google Shape;262;p33"/>
            <p:cNvSpPr txBox="1"/>
            <p:nvPr/>
          </p:nvSpPr>
          <p:spPr>
            <a:xfrm>
              <a:off x="4314903" y="211831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sp>
          <p:nvSpPr>
            <p:cNvPr id="263" name="Google Shape;263;p33"/>
            <p:cNvSpPr txBox="1"/>
            <p:nvPr/>
          </p:nvSpPr>
          <p:spPr>
            <a:xfrm>
              <a:off x="4298853" y="3084568"/>
              <a:ext cx="1227900" cy="644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/>
                <a:t>2017</a:t>
              </a:r>
              <a:endParaRPr b="1" sz="3000"/>
            </a:p>
          </p:txBody>
        </p:sp>
        <p:grpSp>
          <p:nvGrpSpPr>
            <p:cNvPr id="264" name="Google Shape;264;p33"/>
            <p:cNvGrpSpPr/>
            <p:nvPr/>
          </p:nvGrpSpPr>
          <p:grpSpPr>
            <a:xfrm>
              <a:off x="1897562" y="1796400"/>
              <a:ext cx="3639984" cy="443876"/>
              <a:chOff x="1350500" y="1970800"/>
              <a:chExt cx="5163831" cy="629700"/>
            </a:xfrm>
          </p:grpSpPr>
          <p:pic>
            <p:nvPicPr>
              <p:cNvPr id="265" name="Google Shape;265;p33"/>
              <p:cNvPicPr preferRelativeResize="0"/>
              <p:nvPr/>
            </p:nvPicPr>
            <p:blipFill rotWithShape="1">
              <a:blip r:embed="rId3">
                <a:alphaModFix/>
              </a:blip>
              <a:srcRect b="76778" l="0" r="45951" t="0"/>
              <a:stretch/>
            </p:blipFill>
            <p:spPr>
              <a:xfrm>
                <a:off x="1350500" y="1970800"/>
                <a:ext cx="3761350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6" name="Google Shape;266;p33"/>
              <p:cNvPicPr preferRelativeResize="0"/>
              <p:nvPr/>
            </p:nvPicPr>
            <p:blipFill rotWithShape="1">
              <a:blip r:embed="rId3">
                <a:alphaModFix/>
              </a:blip>
              <a:srcRect b="76778" l="74964" r="0" t="0"/>
              <a:stretch/>
            </p:blipFill>
            <p:spPr>
              <a:xfrm>
                <a:off x="4772028" y="1970800"/>
                <a:ext cx="1742303" cy="6297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67" name="Google Shape;267;p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98875" y="4091800"/>
              <a:ext cx="3639999" cy="10136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" name="Google Shape;268;p33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1897449" y="3045948"/>
              <a:ext cx="3640000" cy="106212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69" name="Google Shape;269;p3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9144001" cy="138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3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1351579"/>
            <a:ext cx="5602962" cy="1480028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3"/>
          <p:cNvSpPr txBox="1"/>
          <p:nvPr/>
        </p:nvSpPr>
        <p:spPr>
          <a:xfrm>
            <a:off x="7163621" y="116807"/>
            <a:ext cx="1165500" cy="6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2016</a:t>
            </a:r>
            <a:endParaRPr b="1" sz="3000"/>
          </a:p>
        </p:txBody>
      </p:sp>
      <p:sp>
        <p:nvSpPr>
          <p:cNvPr id="272" name="Google Shape;272;p33"/>
          <p:cNvSpPr txBox="1"/>
          <p:nvPr/>
        </p:nvSpPr>
        <p:spPr>
          <a:xfrm>
            <a:off x="4314903" y="2118318"/>
            <a:ext cx="1227900" cy="64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/>
              <a:t>2017</a:t>
            </a:r>
            <a:endParaRPr b="1" sz="3000"/>
          </a:p>
        </p:txBody>
      </p:sp>
      <p:pic>
        <p:nvPicPr>
          <p:cNvPr id="273" name="Google Shape;273;p33"/>
          <p:cNvPicPr preferRelativeResize="0"/>
          <p:nvPr/>
        </p:nvPicPr>
        <p:blipFill rotWithShape="1">
          <a:blip r:embed="rId8">
            <a:alphaModFix/>
          </a:blip>
          <a:srcRect b="0" l="3213" r="0" t="0"/>
          <a:stretch/>
        </p:blipFill>
        <p:spPr>
          <a:xfrm>
            <a:off x="5597025" y="1351575"/>
            <a:ext cx="3577225" cy="3791925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33"/>
          <p:cNvSpPr txBox="1"/>
          <p:nvPr/>
        </p:nvSpPr>
        <p:spPr>
          <a:xfrm>
            <a:off x="-11341" y="2791725"/>
            <a:ext cx="1597200" cy="23517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 u="sng">
                <a:solidFill>
                  <a:srgbClr val="FFFF00"/>
                </a:solidFill>
              </a:rPr>
              <a:t>Recent work on Gauge theories and Information Entropy in Biology….</a:t>
            </a:r>
            <a:endParaRPr b="1" sz="1800" u="sng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4"/>
          <p:cNvSpPr txBox="1"/>
          <p:nvPr>
            <p:ph type="title"/>
          </p:nvPr>
        </p:nvSpPr>
        <p:spPr>
          <a:xfrm>
            <a:off x="200556" y="3097865"/>
            <a:ext cx="157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4700"/>
              <a:t>RBF </a:t>
            </a:r>
            <a:endParaRPr i="1" sz="4700"/>
          </a:p>
        </p:txBody>
      </p:sp>
      <p:sp>
        <p:nvSpPr>
          <p:cNvPr id="280" name="Google Shape;280;p34"/>
          <p:cNvSpPr txBox="1"/>
          <p:nvPr>
            <p:ph type="title"/>
          </p:nvPr>
        </p:nvSpPr>
        <p:spPr>
          <a:xfrm>
            <a:off x="-32298" y="4803557"/>
            <a:ext cx="2090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/>
              <a:t>“just a coincidence”??</a:t>
            </a:r>
            <a:endParaRPr i="1" sz="1200"/>
          </a:p>
        </p:txBody>
      </p:sp>
      <p:pic>
        <p:nvPicPr>
          <p:cNvPr id="281" name="Google Shape;281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744" y="3826958"/>
            <a:ext cx="1461024" cy="104705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4"/>
          <p:cNvSpPr txBox="1"/>
          <p:nvPr>
            <p:ph type="title"/>
          </p:nvPr>
        </p:nvSpPr>
        <p:spPr>
          <a:xfrm>
            <a:off x="219903" y="-92650"/>
            <a:ext cx="152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5000">
                <a:solidFill>
                  <a:srgbClr val="FF0000"/>
                </a:solidFill>
              </a:rPr>
              <a:t>VNE</a:t>
            </a:r>
            <a:endParaRPr b="1" i="1" sz="5000">
              <a:solidFill>
                <a:srgbClr val="FF0000"/>
              </a:solidFill>
            </a:endParaRPr>
          </a:p>
        </p:txBody>
      </p:sp>
      <p:sp>
        <p:nvSpPr>
          <p:cNvPr id="283" name="Google Shape;283;p34"/>
          <p:cNvSpPr txBox="1"/>
          <p:nvPr>
            <p:ph type="title"/>
          </p:nvPr>
        </p:nvSpPr>
        <p:spPr>
          <a:xfrm>
            <a:off x="76524" y="641598"/>
            <a:ext cx="1847700" cy="12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100">
                <a:solidFill>
                  <a:srgbClr val="FF0000"/>
                </a:solidFill>
              </a:rPr>
              <a:t>Variational </a:t>
            </a:r>
            <a:endParaRPr b="1" i="1" sz="21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100">
                <a:solidFill>
                  <a:srgbClr val="FF0000"/>
                </a:solidFill>
              </a:rPr>
              <a:t>Neuro-</a:t>
            </a:r>
            <a:endParaRPr b="1" i="1" sz="21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100">
                <a:solidFill>
                  <a:srgbClr val="FF0000"/>
                </a:solidFill>
              </a:rPr>
              <a:t>Ethology</a:t>
            </a:r>
            <a:endParaRPr b="1" i="1" sz="2100">
              <a:solidFill>
                <a:srgbClr val="FF0000"/>
              </a:solidFill>
            </a:endParaRPr>
          </a:p>
        </p:txBody>
      </p:sp>
      <p:sp>
        <p:nvSpPr>
          <p:cNvPr id="284" name="Google Shape;284;p34"/>
          <p:cNvSpPr txBox="1"/>
          <p:nvPr>
            <p:ph type="title"/>
          </p:nvPr>
        </p:nvSpPr>
        <p:spPr>
          <a:xfrm>
            <a:off x="234633" y="1647751"/>
            <a:ext cx="1571400" cy="104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/>
              <a:t>R</a:t>
            </a:r>
            <a:r>
              <a:rPr i="1" lang="en" sz="2200"/>
              <a:t>amstead, </a:t>
            </a:r>
            <a:r>
              <a:rPr b="1" i="1" lang="en" sz="2200"/>
              <a:t>B</a:t>
            </a:r>
            <a:r>
              <a:rPr i="1" lang="en" sz="2200"/>
              <a:t>adcock &amp; </a:t>
            </a:r>
            <a:r>
              <a:rPr b="1" i="1" lang="en" sz="2200"/>
              <a:t>F</a:t>
            </a:r>
            <a:r>
              <a:rPr i="1" lang="en" sz="2200"/>
              <a:t>riston</a:t>
            </a:r>
            <a:endParaRPr i="1" sz="2200"/>
          </a:p>
        </p:txBody>
      </p:sp>
      <p:cxnSp>
        <p:nvCxnSpPr>
          <p:cNvPr id="285" name="Google Shape;285;p34"/>
          <p:cNvCxnSpPr/>
          <p:nvPr/>
        </p:nvCxnSpPr>
        <p:spPr>
          <a:xfrm>
            <a:off x="158694" y="3208057"/>
            <a:ext cx="1687200" cy="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86" name="Google Shape;286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5290" y="-11071"/>
            <a:ext cx="5538401" cy="12393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5725" y="-12290"/>
            <a:ext cx="1713999" cy="123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34"/>
          <p:cNvPicPr preferRelativeResize="0"/>
          <p:nvPr/>
        </p:nvPicPr>
        <p:blipFill rotWithShape="1">
          <a:blip r:embed="rId6">
            <a:alphaModFix/>
          </a:blip>
          <a:srcRect b="31408" l="4754" r="4171" t="0"/>
          <a:stretch/>
        </p:blipFill>
        <p:spPr>
          <a:xfrm>
            <a:off x="1996689" y="1208466"/>
            <a:ext cx="7199236" cy="393771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9" name="Google Shape;289;p34"/>
          <p:cNvCxnSpPr/>
          <p:nvPr/>
        </p:nvCxnSpPr>
        <p:spPr>
          <a:xfrm>
            <a:off x="1939282" y="-51650"/>
            <a:ext cx="0" cy="52581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90" name="Google Shape;290;p34"/>
          <p:cNvSpPr txBox="1"/>
          <p:nvPr>
            <p:ph type="title"/>
          </p:nvPr>
        </p:nvSpPr>
        <p:spPr>
          <a:xfrm>
            <a:off x="425294" y="2611186"/>
            <a:ext cx="1571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2017</a:t>
            </a:r>
            <a:endParaRPr i="1" sz="33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Google Shape;29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3350" y="-3800"/>
            <a:ext cx="3547758" cy="4742078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5"/>
          <p:cNvSpPr txBox="1"/>
          <p:nvPr>
            <p:ph type="title"/>
          </p:nvPr>
        </p:nvSpPr>
        <p:spPr>
          <a:xfrm>
            <a:off x="3705050" y="2460850"/>
            <a:ext cx="5413800" cy="242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/>
              <a:t>VNE</a:t>
            </a:r>
            <a:r>
              <a:rPr lang="en" sz="2000"/>
              <a:t> is an </a:t>
            </a:r>
            <a:r>
              <a:rPr b="1" lang="en" sz="2000"/>
              <a:t>E</a:t>
            </a:r>
            <a:r>
              <a:rPr lang="en" sz="2000"/>
              <a:t>volutionary </a:t>
            </a:r>
            <a:r>
              <a:rPr b="1" lang="en" sz="2000"/>
              <a:t>S</a:t>
            </a:r>
            <a:r>
              <a:rPr lang="en" sz="2000"/>
              <a:t>ystems </a:t>
            </a:r>
            <a:r>
              <a:rPr b="1" lang="en" sz="2000"/>
              <a:t>T</a:t>
            </a:r>
            <a:r>
              <a:rPr lang="en" sz="2000"/>
              <a:t>heory about how hierarchically-nested Markov blankets performing active inference inextricably (statistically and mechanistically) link </a:t>
            </a:r>
            <a:r>
              <a:rPr lang="en" sz="2000" u="sng"/>
              <a:t>internal</a:t>
            </a:r>
            <a:r>
              <a:rPr lang="en" sz="2000"/>
              <a:t> and </a:t>
            </a:r>
            <a:r>
              <a:rPr lang="en" sz="2000" u="sng"/>
              <a:t>external</a:t>
            </a:r>
            <a:r>
              <a:rPr lang="en" sz="2000"/>
              <a:t> states through </a:t>
            </a:r>
            <a:r>
              <a:rPr lang="en" sz="2000" u="sng"/>
              <a:t>action</a:t>
            </a:r>
            <a:r>
              <a:rPr lang="en" sz="2000"/>
              <a:t> and </a:t>
            </a:r>
            <a:r>
              <a:rPr lang="en" sz="2000" u="sng"/>
              <a:t>perception</a:t>
            </a:r>
            <a:r>
              <a:rPr lang="en" sz="2000"/>
              <a:t> among, and across, biological spatio-temporal scales.</a:t>
            </a:r>
            <a:endParaRPr i="1" sz="2000"/>
          </a:p>
        </p:txBody>
      </p:sp>
      <p:sp>
        <p:nvSpPr>
          <p:cNvPr id="297" name="Google Shape;297;p35"/>
          <p:cNvSpPr txBox="1"/>
          <p:nvPr>
            <p:ph type="title"/>
          </p:nvPr>
        </p:nvSpPr>
        <p:spPr>
          <a:xfrm>
            <a:off x="3755175" y="14800"/>
            <a:ext cx="5160600" cy="194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/>
              <a:t>VNE</a:t>
            </a:r>
            <a:r>
              <a:rPr lang="en" sz="3300"/>
              <a:t> applies to biological systems across many orders of magnitude of spatio-temporal variation.</a:t>
            </a:r>
            <a:endParaRPr sz="3300"/>
          </a:p>
        </p:txBody>
      </p:sp>
      <p:pic>
        <p:nvPicPr>
          <p:cNvPr id="298" name="Google Shape;298;p35"/>
          <p:cNvPicPr preferRelativeResize="0"/>
          <p:nvPr/>
        </p:nvPicPr>
        <p:blipFill rotWithShape="1">
          <a:blip r:embed="rId4">
            <a:alphaModFix/>
          </a:blip>
          <a:srcRect b="0" l="0" r="0" t="6173"/>
          <a:stretch/>
        </p:blipFill>
        <p:spPr>
          <a:xfrm>
            <a:off x="-13350" y="2175889"/>
            <a:ext cx="3547759" cy="296381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9" name="Google Shape;299;p35"/>
          <p:cNvCxnSpPr/>
          <p:nvPr/>
        </p:nvCxnSpPr>
        <p:spPr>
          <a:xfrm>
            <a:off x="4019172" y="2319720"/>
            <a:ext cx="4620000" cy="0"/>
          </a:xfrm>
          <a:prstGeom prst="straightConnector1">
            <a:avLst/>
          </a:prstGeom>
          <a:noFill/>
          <a:ln cap="flat" cmpd="sng" w="1143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6"/>
          <p:cNvSpPr txBox="1"/>
          <p:nvPr>
            <p:ph type="title"/>
          </p:nvPr>
        </p:nvSpPr>
        <p:spPr>
          <a:xfrm>
            <a:off x="229050" y="-7025"/>
            <a:ext cx="8916600" cy="242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RBF 2017</a:t>
            </a:r>
            <a:r>
              <a:rPr lang="en" sz="2100"/>
              <a:t>: “</a:t>
            </a:r>
            <a:r>
              <a:rPr i="1" lang="en" sz="2100"/>
              <a:t>Given the success of this explanatory framework in biology, we suggest that </a:t>
            </a:r>
            <a:r>
              <a:rPr i="1" lang="en" sz="2100" u="sng"/>
              <a:t>Tinbergen’s levels of inquiry might be apt to elucidate structural laws that supplement the general principles provided by the FEP</a:t>
            </a:r>
            <a:r>
              <a:rPr i="1" lang="en" sz="2100"/>
              <a:t>….the FEP describes a [general biological modeling imperative], while Tinbergen has offered a distinctive but complementary framework that allows us to develop substantive explanations for the phenotypic traits and behaviors of any given species or organism…</a:t>
            </a:r>
            <a:r>
              <a:rPr lang="en" sz="2100"/>
              <a:t>”</a:t>
            </a:r>
            <a:endParaRPr i="1" sz="2100"/>
          </a:p>
        </p:txBody>
      </p:sp>
      <p:cxnSp>
        <p:nvCxnSpPr>
          <p:cNvPr id="305" name="Google Shape;305;p36"/>
          <p:cNvCxnSpPr/>
          <p:nvPr/>
        </p:nvCxnSpPr>
        <p:spPr>
          <a:xfrm>
            <a:off x="1878850" y="2487526"/>
            <a:ext cx="0" cy="26805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6" name="Google Shape;306;p36"/>
          <p:cNvCxnSpPr/>
          <p:nvPr/>
        </p:nvCxnSpPr>
        <p:spPr>
          <a:xfrm>
            <a:off x="4307650" y="2518595"/>
            <a:ext cx="0" cy="26805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07" name="Google Shape;307;p36"/>
          <p:cNvCxnSpPr/>
          <p:nvPr/>
        </p:nvCxnSpPr>
        <p:spPr>
          <a:xfrm rot="10800000">
            <a:off x="-122625" y="3051482"/>
            <a:ext cx="7151700" cy="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308" name="Google Shape;308;p36"/>
          <p:cNvCxnSpPr/>
          <p:nvPr/>
        </p:nvCxnSpPr>
        <p:spPr>
          <a:xfrm rot="10800000">
            <a:off x="-122625" y="4086069"/>
            <a:ext cx="7151700" cy="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309" name="Google Shape;309;p36"/>
          <p:cNvSpPr txBox="1"/>
          <p:nvPr>
            <p:ph type="title"/>
          </p:nvPr>
        </p:nvSpPr>
        <p:spPr>
          <a:xfrm>
            <a:off x="1927527" y="2487528"/>
            <a:ext cx="2581200" cy="57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400">
                <a:solidFill>
                  <a:srgbClr val="FFFFFF"/>
                </a:solidFill>
              </a:rPr>
              <a:t>Contemporary</a:t>
            </a:r>
            <a:endParaRPr b="1" sz="2400">
              <a:solidFill>
                <a:srgbClr val="FFFFFF"/>
              </a:solidFill>
            </a:endParaRPr>
          </a:p>
        </p:txBody>
      </p:sp>
      <p:sp>
        <p:nvSpPr>
          <p:cNvPr id="310" name="Google Shape;310;p36"/>
          <p:cNvSpPr txBox="1"/>
          <p:nvPr>
            <p:ph type="title"/>
          </p:nvPr>
        </p:nvSpPr>
        <p:spPr>
          <a:xfrm>
            <a:off x="4553437" y="2483083"/>
            <a:ext cx="2292600" cy="7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>
                <a:solidFill>
                  <a:srgbClr val="FFFFFF"/>
                </a:solidFill>
              </a:rPr>
              <a:t>Historical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311" name="Google Shape;311;p36"/>
          <p:cNvSpPr txBox="1"/>
          <p:nvPr>
            <p:ph type="title"/>
          </p:nvPr>
        </p:nvSpPr>
        <p:spPr>
          <a:xfrm>
            <a:off x="-534135" y="3029563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How?</a:t>
            </a:r>
            <a:endParaRPr b="1" i="1" sz="33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(Proximate)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312" name="Google Shape;312;p36"/>
          <p:cNvSpPr txBox="1"/>
          <p:nvPr>
            <p:ph type="title"/>
          </p:nvPr>
        </p:nvSpPr>
        <p:spPr>
          <a:xfrm>
            <a:off x="-614150" y="408501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Why?</a:t>
            </a:r>
            <a:endParaRPr b="1" i="1" sz="33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(Ultimate)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313" name="Google Shape;313;p36"/>
          <p:cNvSpPr txBox="1"/>
          <p:nvPr>
            <p:ph type="title"/>
          </p:nvPr>
        </p:nvSpPr>
        <p:spPr>
          <a:xfrm>
            <a:off x="1957672" y="319306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Mechanism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Causal Explanation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314" name="Google Shape;314;p36"/>
          <p:cNvSpPr txBox="1"/>
          <p:nvPr>
            <p:ph type="title"/>
          </p:nvPr>
        </p:nvSpPr>
        <p:spPr>
          <a:xfrm>
            <a:off x="2033871" y="4202204"/>
            <a:ext cx="21972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Function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Use or Survival Value 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315" name="Google Shape;315;p36"/>
          <p:cNvSpPr txBox="1"/>
          <p:nvPr>
            <p:ph type="title"/>
          </p:nvPr>
        </p:nvSpPr>
        <p:spPr>
          <a:xfrm>
            <a:off x="4373001" y="320366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Development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Ontogeny, Plasticity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316" name="Google Shape;316;p36"/>
          <p:cNvSpPr txBox="1"/>
          <p:nvPr>
            <p:ph type="title"/>
          </p:nvPr>
        </p:nvSpPr>
        <p:spPr>
          <a:xfrm>
            <a:off x="4481202" y="4209325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Evolution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Selection and Drift</a:t>
            </a:r>
            <a:endParaRPr sz="1500">
              <a:solidFill>
                <a:srgbClr val="FF0000"/>
              </a:solidFill>
            </a:endParaRPr>
          </a:p>
        </p:txBody>
      </p:sp>
      <p:pic>
        <p:nvPicPr>
          <p:cNvPr id="317" name="Google Shape;31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12357" y="2690897"/>
            <a:ext cx="2130722" cy="72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36"/>
          <p:cNvPicPr preferRelativeResize="0"/>
          <p:nvPr/>
        </p:nvPicPr>
        <p:blipFill rotWithShape="1">
          <a:blip r:embed="rId4">
            <a:alphaModFix/>
          </a:blip>
          <a:srcRect b="0" l="0" r="19530" t="28866"/>
          <a:stretch/>
        </p:blipFill>
        <p:spPr>
          <a:xfrm>
            <a:off x="6647023" y="3749871"/>
            <a:ext cx="2292601" cy="6458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7"/>
          <p:cNvSpPr txBox="1"/>
          <p:nvPr>
            <p:ph type="title"/>
          </p:nvPr>
        </p:nvSpPr>
        <p:spPr>
          <a:xfrm>
            <a:off x="229050" y="-7025"/>
            <a:ext cx="8916600" cy="170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500" u="sng"/>
              <a:t>RBF 2017</a:t>
            </a:r>
            <a:r>
              <a:rPr lang="en" sz="2500" u="sng"/>
              <a:t> work through only one example in their paper</a:t>
            </a:r>
            <a:r>
              <a:rPr lang="en" sz="2500"/>
              <a:t>: </a:t>
            </a:r>
            <a:endParaRPr sz="2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How the “Hierarchically Mechanistic Minds” EST can be used within the Variational Neuroethology framework to study all scales of human socio-biocultural evolution in Humans. </a:t>
            </a:r>
            <a:endParaRPr sz="2500"/>
          </a:p>
        </p:txBody>
      </p:sp>
      <p:pic>
        <p:nvPicPr>
          <p:cNvPr id="324" name="Google Shape;324;p37"/>
          <p:cNvPicPr preferRelativeResize="0"/>
          <p:nvPr/>
        </p:nvPicPr>
        <p:blipFill rotWithShape="1">
          <a:blip r:embed="rId3">
            <a:alphaModFix/>
          </a:blip>
          <a:srcRect b="47131" l="21150" r="5487" t="0"/>
          <a:stretch/>
        </p:blipFill>
        <p:spPr>
          <a:xfrm>
            <a:off x="231293" y="1669560"/>
            <a:ext cx="2504195" cy="327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37"/>
          <p:cNvPicPr preferRelativeResize="0"/>
          <p:nvPr/>
        </p:nvPicPr>
        <p:blipFill rotWithShape="1">
          <a:blip r:embed="rId4">
            <a:alphaModFix/>
          </a:blip>
          <a:srcRect b="0" l="4333" r="0" t="0"/>
          <a:stretch/>
        </p:blipFill>
        <p:spPr>
          <a:xfrm>
            <a:off x="5922050" y="1669550"/>
            <a:ext cx="2956295" cy="327279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37"/>
          <p:cNvPicPr preferRelativeResize="0"/>
          <p:nvPr/>
        </p:nvPicPr>
        <p:blipFill rotWithShape="1">
          <a:blip r:embed="rId3">
            <a:alphaModFix/>
          </a:blip>
          <a:srcRect b="0" l="5078" r="0" t="54052"/>
          <a:stretch/>
        </p:blipFill>
        <p:spPr>
          <a:xfrm>
            <a:off x="2721843" y="1669560"/>
            <a:ext cx="3249382" cy="32728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7" name="Google Shape;327;p37"/>
          <p:cNvCxnSpPr/>
          <p:nvPr/>
        </p:nvCxnSpPr>
        <p:spPr>
          <a:xfrm>
            <a:off x="6655525" y="2371428"/>
            <a:ext cx="4137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28" name="Google Shape;328;p37"/>
          <p:cNvCxnSpPr/>
          <p:nvPr/>
        </p:nvCxnSpPr>
        <p:spPr>
          <a:xfrm>
            <a:off x="6615413" y="3544778"/>
            <a:ext cx="5247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29" name="Google Shape;329;p37"/>
          <p:cNvCxnSpPr/>
          <p:nvPr/>
        </p:nvCxnSpPr>
        <p:spPr>
          <a:xfrm>
            <a:off x="6615413" y="4034287"/>
            <a:ext cx="5247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30" name="Google Shape;330;p37"/>
          <p:cNvCxnSpPr/>
          <p:nvPr/>
        </p:nvCxnSpPr>
        <p:spPr>
          <a:xfrm>
            <a:off x="6615413" y="4630963"/>
            <a:ext cx="5247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5" name="Google Shape;335;p38"/>
          <p:cNvGrpSpPr/>
          <p:nvPr/>
        </p:nvGrpSpPr>
        <p:grpSpPr>
          <a:xfrm>
            <a:off x="398689" y="674735"/>
            <a:ext cx="6847948" cy="3970270"/>
            <a:chOff x="1313052" y="1131900"/>
            <a:chExt cx="6638825" cy="3849026"/>
          </a:xfrm>
        </p:grpSpPr>
        <p:pic>
          <p:nvPicPr>
            <p:cNvPr id="336" name="Google Shape;336;p38"/>
            <p:cNvPicPr preferRelativeResize="0"/>
            <p:nvPr/>
          </p:nvPicPr>
          <p:blipFill rotWithShape="1">
            <a:blip r:embed="rId3">
              <a:alphaModFix/>
            </a:blip>
            <a:srcRect b="51069" l="0" r="0" t="0"/>
            <a:stretch/>
          </p:blipFill>
          <p:spPr>
            <a:xfrm>
              <a:off x="1313052" y="1131900"/>
              <a:ext cx="3414354" cy="38490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38"/>
            <p:cNvPicPr preferRelativeResize="0"/>
            <p:nvPr/>
          </p:nvPicPr>
          <p:blipFill rotWithShape="1">
            <a:blip r:embed="rId3">
              <a:alphaModFix/>
            </a:blip>
            <a:srcRect b="0" l="0" r="0" t="48854"/>
            <a:stretch/>
          </p:blipFill>
          <p:spPr>
            <a:xfrm>
              <a:off x="4685387" y="1131900"/>
              <a:ext cx="3266490" cy="384902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38" name="Google Shape;338;p38"/>
          <p:cNvSpPr txBox="1"/>
          <p:nvPr>
            <p:ph type="title"/>
          </p:nvPr>
        </p:nvSpPr>
        <p:spPr>
          <a:xfrm>
            <a:off x="76650" y="-7025"/>
            <a:ext cx="8916600" cy="107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Other people are already critiquing and building on VNE. </a:t>
            </a:r>
            <a:endParaRPr sz="25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500"/>
          </a:p>
        </p:txBody>
      </p:sp>
      <p:sp>
        <p:nvSpPr>
          <p:cNvPr id="339" name="Google Shape;339;p38"/>
          <p:cNvSpPr txBox="1"/>
          <p:nvPr>
            <p:ph type="title"/>
          </p:nvPr>
        </p:nvSpPr>
        <p:spPr>
          <a:xfrm>
            <a:off x="7139275" y="3705775"/>
            <a:ext cx="2032500" cy="107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As of 1/3/2018</a:t>
            </a:r>
            <a:endParaRPr sz="2500"/>
          </a:p>
        </p:txBody>
      </p:sp>
      <p:sp>
        <p:nvSpPr>
          <p:cNvPr id="340" name="Google Shape;340;p38"/>
          <p:cNvSpPr txBox="1"/>
          <p:nvPr>
            <p:ph type="title"/>
          </p:nvPr>
        </p:nvSpPr>
        <p:spPr>
          <a:xfrm>
            <a:off x="6992000" y="4541050"/>
            <a:ext cx="2336100" cy="53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12 comments</a:t>
            </a:r>
            <a:endParaRPr sz="20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 txBox="1"/>
          <p:nvPr>
            <p:ph type="title"/>
          </p:nvPr>
        </p:nvSpPr>
        <p:spPr>
          <a:xfrm>
            <a:off x="76650" y="373975"/>
            <a:ext cx="4882200" cy="411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AutoNum type="arabicPeriod"/>
            </a:pPr>
            <a:r>
              <a:rPr lang="en" sz="2500">
                <a:solidFill>
                  <a:srgbClr val="FF0000"/>
                </a:solidFill>
              </a:rPr>
              <a:t>The case study in VNE on human cognition is still not operationalized in a way that allows usage of actual data:</a:t>
            </a:r>
            <a:endParaRPr sz="2500">
              <a:solidFill>
                <a:srgbClr val="FF0000"/>
              </a:solidFill>
            </a:endParaRPr>
          </a:p>
          <a:p>
            <a:pPr indent="-387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500"/>
              <a:buAutoNum type="arabicPeriod"/>
            </a:pPr>
            <a:r>
              <a:rPr lang="en" sz="2500">
                <a:solidFill>
                  <a:srgbClr val="FF0000"/>
                </a:solidFill>
              </a:rPr>
              <a:t>And it is even more unclear how the VNE approach could be deployed in other, arbitrary evolutionary systems…….. Especially using real data!</a:t>
            </a:r>
            <a:endParaRPr sz="2500">
              <a:solidFill>
                <a:srgbClr val="FF0000"/>
              </a:solidFill>
            </a:endParaRPr>
          </a:p>
        </p:txBody>
      </p:sp>
      <p:pic>
        <p:nvPicPr>
          <p:cNvPr id="346" name="Google Shape;346;p39"/>
          <p:cNvPicPr preferRelativeResize="0"/>
          <p:nvPr/>
        </p:nvPicPr>
        <p:blipFill rotWithShape="1">
          <a:blip r:embed="rId3">
            <a:alphaModFix/>
          </a:blip>
          <a:srcRect b="0" l="4333" r="0" t="0"/>
          <a:stretch/>
        </p:blipFill>
        <p:spPr>
          <a:xfrm>
            <a:off x="5009725" y="306250"/>
            <a:ext cx="3934771" cy="43560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7" name="Google Shape;347;p39"/>
          <p:cNvCxnSpPr/>
          <p:nvPr/>
        </p:nvCxnSpPr>
        <p:spPr>
          <a:xfrm>
            <a:off x="5985966" y="1240440"/>
            <a:ext cx="5508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8" name="Google Shape;348;p39"/>
          <p:cNvCxnSpPr/>
          <p:nvPr/>
        </p:nvCxnSpPr>
        <p:spPr>
          <a:xfrm>
            <a:off x="5932578" y="3106953"/>
            <a:ext cx="6984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49" name="Google Shape;349;p39"/>
          <p:cNvCxnSpPr/>
          <p:nvPr/>
        </p:nvCxnSpPr>
        <p:spPr>
          <a:xfrm>
            <a:off x="5932578" y="3758482"/>
            <a:ext cx="6984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50" name="Google Shape;350;p39"/>
          <p:cNvCxnSpPr/>
          <p:nvPr/>
        </p:nvCxnSpPr>
        <p:spPr>
          <a:xfrm>
            <a:off x="5932578" y="4552651"/>
            <a:ext cx="6984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0"/>
          <p:cNvSpPr txBox="1"/>
          <p:nvPr>
            <p:ph type="title"/>
          </p:nvPr>
        </p:nvSpPr>
        <p:spPr>
          <a:xfrm>
            <a:off x="5068670" y="151808"/>
            <a:ext cx="1101300" cy="58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2013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56" name="Google Shape;356;p40"/>
          <p:cNvSpPr txBox="1"/>
          <p:nvPr>
            <p:ph type="title"/>
          </p:nvPr>
        </p:nvSpPr>
        <p:spPr>
          <a:xfrm>
            <a:off x="1017997" y="970857"/>
            <a:ext cx="8015100" cy="80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00FFFF"/>
                </a:solidFill>
              </a:rPr>
              <a:t>Processes, Interactions, Context </a:t>
            </a:r>
            <a:r>
              <a:rPr lang="en" sz="3400">
                <a:solidFill>
                  <a:srgbClr val="00FFFF"/>
                </a:solidFill>
              </a:rPr>
              <a:t>(</a:t>
            </a:r>
            <a:r>
              <a:rPr lang="en" sz="1100">
                <a:solidFill>
                  <a:srgbClr val="00FFFF"/>
                </a:solidFill>
              </a:rPr>
              <a:t>1992,2011,2014,2016</a:t>
            </a:r>
            <a:r>
              <a:rPr lang="en" sz="3400">
                <a:solidFill>
                  <a:srgbClr val="00FFFF"/>
                </a:solidFill>
              </a:rPr>
              <a:t>)</a:t>
            </a:r>
            <a:r>
              <a:rPr lang="en" sz="3200">
                <a:solidFill>
                  <a:srgbClr val="00FFFF"/>
                </a:solidFill>
              </a:rPr>
              <a:t> </a:t>
            </a:r>
            <a:endParaRPr sz="3200">
              <a:solidFill>
                <a:srgbClr val="00FFFF"/>
              </a:solidFill>
            </a:endParaRPr>
          </a:p>
        </p:txBody>
      </p:sp>
      <p:pic>
        <p:nvPicPr>
          <p:cNvPr id="357" name="Google Shape;35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325" y="1854588"/>
            <a:ext cx="923675" cy="99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78" y="930069"/>
            <a:ext cx="923667" cy="923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40"/>
          <p:cNvPicPr preferRelativeResize="0"/>
          <p:nvPr/>
        </p:nvPicPr>
        <p:blipFill rotWithShape="1">
          <a:blip r:embed="rId5">
            <a:alphaModFix/>
          </a:blip>
          <a:srcRect b="40095" l="17640" r="16661" t="4774"/>
          <a:stretch/>
        </p:blipFill>
        <p:spPr>
          <a:xfrm>
            <a:off x="0" y="2797513"/>
            <a:ext cx="923675" cy="94945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40"/>
          <p:cNvSpPr txBox="1"/>
          <p:nvPr>
            <p:ph type="title"/>
          </p:nvPr>
        </p:nvSpPr>
        <p:spPr>
          <a:xfrm>
            <a:off x="959853" y="2801778"/>
            <a:ext cx="8015100" cy="80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800">
                <a:solidFill>
                  <a:srgbClr val="00FFFF"/>
                </a:solidFill>
              </a:rPr>
              <a:t>Ⓕ</a:t>
            </a:r>
            <a:r>
              <a:rPr b="1" lang="en" sz="5800">
                <a:solidFill>
                  <a:srgbClr val="FF9900"/>
                </a:solidFill>
              </a:rPr>
              <a:t>ⓡ</a:t>
            </a:r>
            <a:r>
              <a:rPr b="1" lang="en" sz="5800">
                <a:solidFill>
                  <a:srgbClr val="00FFFF"/>
                </a:solidFill>
              </a:rPr>
              <a:t>ⓔ</a:t>
            </a:r>
            <a:r>
              <a:rPr b="1" lang="en" sz="5800">
                <a:solidFill>
                  <a:srgbClr val="FF9900"/>
                </a:solidFill>
              </a:rPr>
              <a:t>ⓔ</a:t>
            </a:r>
            <a:r>
              <a:rPr b="1" lang="en" sz="5800">
                <a:solidFill>
                  <a:srgbClr val="00FFFF"/>
                </a:solidFill>
              </a:rPr>
              <a:t> Ⓔ</a:t>
            </a:r>
            <a:r>
              <a:rPr b="1" lang="en" sz="5800">
                <a:solidFill>
                  <a:srgbClr val="FF9900"/>
                </a:solidFill>
              </a:rPr>
              <a:t>ⓝ</a:t>
            </a:r>
            <a:r>
              <a:rPr b="1" lang="en" sz="5800">
                <a:solidFill>
                  <a:srgbClr val="00FFFF"/>
                </a:solidFill>
              </a:rPr>
              <a:t>ⓔ</a:t>
            </a:r>
            <a:r>
              <a:rPr b="1" lang="en" sz="5800">
                <a:solidFill>
                  <a:srgbClr val="FF9900"/>
                </a:solidFill>
              </a:rPr>
              <a:t>ⓡ</a:t>
            </a:r>
            <a:r>
              <a:rPr b="1" lang="en" sz="5800">
                <a:solidFill>
                  <a:srgbClr val="00FFFF"/>
                </a:solidFill>
              </a:rPr>
              <a:t>ⓖ</a:t>
            </a:r>
            <a:r>
              <a:rPr b="1" lang="en" sz="5800">
                <a:solidFill>
                  <a:srgbClr val="FF9900"/>
                </a:solidFill>
              </a:rPr>
              <a:t>ⓨ</a:t>
            </a:r>
            <a:endParaRPr b="1" sz="5800">
              <a:solidFill>
                <a:srgbClr val="FF9900"/>
              </a:solidFill>
            </a:endParaRPr>
          </a:p>
        </p:txBody>
      </p:sp>
      <p:pic>
        <p:nvPicPr>
          <p:cNvPr id="361" name="Google Shape;361;p40"/>
          <p:cNvPicPr preferRelativeResize="0"/>
          <p:nvPr/>
        </p:nvPicPr>
        <p:blipFill rotWithShape="1">
          <a:blip r:embed="rId6">
            <a:alphaModFix/>
          </a:blip>
          <a:srcRect b="25076" l="0" r="0" t="0"/>
          <a:stretch/>
        </p:blipFill>
        <p:spPr>
          <a:xfrm>
            <a:off x="0" y="0"/>
            <a:ext cx="923666" cy="949456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40"/>
          <p:cNvSpPr txBox="1"/>
          <p:nvPr>
            <p:ph type="title"/>
          </p:nvPr>
        </p:nvSpPr>
        <p:spPr>
          <a:xfrm>
            <a:off x="1023900" y="-25575"/>
            <a:ext cx="8015100" cy="87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0000"/>
                </a:solidFill>
              </a:rPr>
              <a:t>“</a:t>
            </a:r>
            <a:r>
              <a:rPr i="1" lang="en" sz="2400">
                <a:solidFill>
                  <a:srgbClr val="FF0000"/>
                </a:solidFill>
              </a:rPr>
              <a:t>Read Dennett (1995) and Noble (2016) and J&amp;L (2005) </a:t>
            </a:r>
            <a:endParaRPr i="1" sz="24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FF0000"/>
                </a:solidFill>
              </a:rPr>
              <a:t>&amp; Akçay &amp; Van Cleve (2016) and EFK (2000) and .....</a:t>
            </a:r>
            <a:r>
              <a:rPr lang="en" sz="2400">
                <a:solidFill>
                  <a:srgbClr val="FF0000"/>
                </a:solidFill>
              </a:rPr>
              <a:t>” </a:t>
            </a:r>
            <a:endParaRPr sz="2400">
              <a:solidFill>
                <a:srgbClr val="FF0000"/>
              </a:solidFill>
            </a:endParaRPr>
          </a:p>
        </p:txBody>
      </p:sp>
      <p:sp>
        <p:nvSpPr>
          <p:cNvPr id="363" name="Google Shape;363;p40"/>
          <p:cNvSpPr txBox="1"/>
          <p:nvPr>
            <p:ph idx="1" type="body"/>
          </p:nvPr>
        </p:nvSpPr>
        <p:spPr>
          <a:xfrm>
            <a:off x="123050" y="3823527"/>
            <a:ext cx="8848200" cy="12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Pragmatic…Empirical…</a:t>
            </a:r>
            <a:r>
              <a:rPr lang="en" sz="3000">
                <a:solidFill>
                  <a:schemeClr val="dk1"/>
                </a:solidFill>
              </a:rPr>
              <a:t>Quantitative…</a:t>
            </a:r>
            <a:r>
              <a:rPr lang="en" sz="3000">
                <a:solidFill>
                  <a:schemeClr val="dk1"/>
                </a:solidFill>
              </a:rPr>
              <a:t>Pluralistic...</a:t>
            </a:r>
            <a:br>
              <a:rPr lang="en" sz="3000">
                <a:solidFill>
                  <a:schemeClr val="dk1"/>
                </a:solidFill>
              </a:rPr>
            </a:br>
            <a:r>
              <a:rPr lang="en" sz="3000">
                <a:solidFill>
                  <a:srgbClr val="FFFFFF"/>
                </a:solidFill>
              </a:rPr>
              <a:t>Make predictions.…..</a:t>
            </a:r>
            <a:r>
              <a:rPr lang="en" sz="3000">
                <a:solidFill>
                  <a:schemeClr val="dk1"/>
                </a:solidFill>
              </a:rPr>
              <a:t>Accommodate Complexity…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364" name="Google Shape;364;p40"/>
          <p:cNvSpPr txBox="1"/>
          <p:nvPr>
            <p:ph type="title"/>
          </p:nvPr>
        </p:nvSpPr>
        <p:spPr>
          <a:xfrm>
            <a:off x="2424390" y="1931555"/>
            <a:ext cx="7055700" cy="80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>
                <a:solidFill>
                  <a:srgbClr val="FF9900"/>
                </a:solidFill>
              </a:rPr>
              <a:t>“Keep it rational and measurable”</a:t>
            </a:r>
            <a:endParaRPr sz="3400">
              <a:solidFill>
                <a:srgbClr val="FF9900"/>
              </a:solidFill>
            </a:endParaRPr>
          </a:p>
        </p:txBody>
      </p:sp>
      <p:pic>
        <p:nvPicPr>
          <p:cNvPr id="365" name="Google Shape;365;p40"/>
          <p:cNvPicPr preferRelativeResize="0"/>
          <p:nvPr/>
        </p:nvPicPr>
        <p:blipFill rotWithShape="1">
          <a:blip r:embed="rId7">
            <a:alphaModFix/>
          </a:blip>
          <a:srcRect b="26594" l="0" r="0" t="0"/>
          <a:stretch/>
        </p:blipFill>
        <p:spPr>
          <a:xfrm>
            <a:off x="0" y="1848118"/>
            <a:ext cx="923666" cy="10013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6" name="Google Shape;366;p40"/>
          <p:cNvCxnSpPr/>
          <p:nvPr/>
        </p:nvCxnSpPr>
        <p:spPr>
          <a:xfrm rot="10800000">
            <a:off x="638107" y="1744889"/>
            <a:ext cx="0" cy="229301"/>
          </a:xfrm>
          <a:prstGeom prst="straightConnector1">
            <a:avLst/>
          </a:prstGeom>
          <a:noFill/>
          <a:ln cap="flat" cmpd="sng" w="1905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7" name="Google Shape;367;p40"/>
          <p:cNvCxnSpPr/>
          <p:nvPr/>
        </p:nvCxnSpPr>
        <p:spPr>
          <a:xfrm rot="10800000">
            <a:off x="760860" y="1833143"/>
            <a:ext cx="0" cy="229301"/>
          </a:xfrm>
          <a:prstGeom prst="straightConnector1">
            <a:avLst/>
          </a:prstGeom>
          <a:noFill/>
          <a:ln cap="flat" cmpd="sng" w="1905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8" name="Google Shape;368;p40"/>
          <p:cNvCxnSpPr/>
          <p:nvPr/>
        </p:nvCxnSpPr>
        <p:spPr>
          <a:xfrm rot="10800000">
            <a:off x="944989" y="1965526"/>
            <a:ext cx="0" cy="229301"/>
          </a:xfrm>
          <a:prstGeom prst="straightConnector1">
            <a:avLst/>
          </a:prstGeom>
          <a:noFill/>
          <a:ln cap="flat" cmpd="sng" w="1905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69" name="Google Shape;369;p40"/>
          <p:cNvCxnSpPr/>
          <p:nvPr/>
        </p:nvCxnSpPr>
        <p:spPr>
          <a:xfrm rot="10800000">
            <a:off x="898957" y="1932430"/>
            <a:ext cx="0" cy="229301"/>
          </a:xfrm>
          <a:prstGeom prst="straightConnector1">
            <a:avLst/>
          </a:prstGeom>
          <a:noFill/>
          <a:ln cap="flat" cmpd="sng" w="1905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0" name="Google Shape;370;p40"/>
          <p:cNvCxnSpPr/>
          <p:nvPr/>
        </p:nvCxnSpPr>
        <p:spPr>
          <a:xfrm rot="10800000">
            <a:off x="868268" y="1910366"/>
            <a:ext cx="0" cy="229301"/>
          </a:xfrm>
          <a:prstGeom prst="straightConnector1">
            <a:avLst/>
          </a:prstGeom>
          <a:noFill/>
          <a:ln cap="flat" cmpd="sng" w="1905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71" name="Google Shape;371;p40"/>
          <p:cNvCxnSpPr/>
          <p:nvPr/>
        </p:nvCxnSpPr>
        <p:spPr>
          <a:xfrm rot="2141201">
            <a:off x="368866" y="2064440"/>
            <a:ext cx="697349" cy="0"/>
          </a:xfrm>
          <a:prstGeom prst="straightConnector1">
            <a:avLst/>
          </a:prstGeom>
          <a:noFill/>
          <a:ln cap="flat" cmpd="sng" w="19050">
            <a:solidFill>
              <a:srgbClr val="FF99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372" name="Google Shape;372;p4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80975" y="1839238"/>
            <a:ext cx="808948" cy="1027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41"/>
          <p:cNvSpPr txBox="1"/>
          <p:nvPr/>
        </p:nvSpPr>
        <p:spPr>
          <a:xfrm>
            <a:off x="241725" y="1183025"/>
            <a:ext cx="8901000" cy="321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 u="sng">
                <a:solidFill>
                  <a:schemeClr val="dk1"/>
                </a:solidFill>
              </a:rPr>
              <a:t>The data, theory, and philosophy already exist to synthesize a tractable generalized model of evolution!</a:t>
            </a:r>
            <a:endParaRPr sz="2700" u="sng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1"/>
                </a:solidFill>
              </a:rPr>
              <a:t>The challenge lies in finding how to integrate the VNE with classical evolutionary theory and apply it to real systems using limited empirical data. </a:t>
            </a:r>
            <a:endParaRPr sz="3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</a:endParaRPr>
          </a:p>
        </p:txBody>
      </p:sp>
      <p:sp>
        <p:nvSpPr>
          <p:cNvPr id="378" name="Google Shape;378;p41"/>
          <p:cNvSpPr txBox="1"/>
          <p:nvPr/>
        </p:nvSpPr>
        <p:spPr>
          <a:xfrm>
            <a:off x="306450" y="-1875"/>
            <a:ext cx="5961000" cy="8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000">
                <a:solidFill>
                  <a:srgbClr val="FF0000"/>
                </a:solidFill>
              </a:rPr>
              <a:t>Claim 2:</a:t>
            </a:r>
            <a:endParaRPr b="1" sz="70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/>
        </p:nvSpPr>
        <p:spPr>
          <a:xfrm>
            <a:off x="89325" y="-62500"/>
            <a:ext cx="8702400" cy="50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 u="sng">
                <a:solidFill>
                  <a:srgbClr val="FFFFFF"/>
                </a:solidFill>
              </a:rPr>
              <a:t>Research Question:</a:t>
            </a:r>
            <a:endParaRPr b="1" sz="44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</a:rPr>
              <a:t>How can we formalize the evolution of heredity, environment, and phenotype</a:t>
            </a:r>
            <a:r>
              <a:rPr lang="en" sz="3300">
                <a:solidFill>
                  <a:schemeClr val="dk1"/>
                </a:solidFill>
              </a:rPr>
              <a:t> through time and </a:t>
            </a:r>
            <a:r>
              <a:rPr lang="en" sz="3300">
                <a:solidFill>
                  <a:srgbClr val="FFFFFF"/>
                </a:solidFill>
              </a:rPr>
              <a:t>across biological levels</a:t>
            </a:r>
            <a:endParaRPr sz="33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 u="sng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……..accounting for……..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 u="sng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p</a:t>
            </a:r>
            <a:r>
              <a:rPr lang="en" sz="1600">
                <a:solidFill>
                  <a:srgbClr val="FFFFFF"/>
                </a:solidFill>
              </a:rPr>
              <a:t>lasticity &amp; </a:t>
            </a:r>
            <a:r>
              <a:rPr lang="en" sz="1600">
                <a:solidFill>
                  <a:schemeClr val="dk1"/>
                </a:solidFill>
              </a:rPr>
              <a:t>meta-plasticity</a:t>
            </a:r>
            <a:r>
              <a:rPr lang="en" sz="1600">
                <a:solidFill>
                  <a:srgbClr val="FFFFFF"/>
                </a:solidFill>
              </a:rPr>
              <a:t>,  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interactions within and among scales,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s</a:t>
            </a:r>
            <a:r>
              <a:rPr lang="en" sz="1600">
                <a:solidFill>
                  <a:srgbClr val="FFFFFF"/>
                </a:solidFill>
              </a:rPr>
              <a:t>cientific </a:t>
            </a:r>
            <a:r>
              <a:rPr lang="en" sz="1600">
                <a:solidFill>
                  <a:srgbClr val="FFFFFF"/>
                </a:solidFill>
              </a:rPr>
              <a:t>knowledge/</a:t>
            </a:r>
            <a:r>
              <a:rPr lang="en" sz="1600">
                <a:solidFill>
                  <a:srgbClr val="FFFFFF"/>
                </a:solidFill>
              </a:rPr>
              <a:t>measurement/modeling constraints, 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ecological variability over behavioral/developmental/evolutionary time,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diversity &amp; open-endedness of evolving systems (bio/social/computational)  </a:t>
            </a:r>
            <a:r>
              <a:rPr lang="en" sz="1600">
                <a:solidFill>
                  <a:srgbClr val="FFFFFF"/>
                </a:solidFill>
              </a:rPr>
              <a:t> 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</p:txBody>
      </p:sp>
      <p:sp>
        <p:nvSpPr>
          <p:cNvPr id="82" name="Google Shape;82;p15"/>
          <p:cNvSpPr txBox="1"/>
          <p:nvPr/>
        </p:nvSpPr>
        <p:spPr>
          <a:xfrm>
            <a:off x="6369944" y="2129740"/>
            <a:ext cx="579300" cy="61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0">
                <a:solidFill>
                  <a:srgbClr val="FFFFFF"/>
                </a:solidFill>
              </a:rPr>
              <a:t>?</a:t>
            </a:r>
            <a:endParaRPr sz="200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43"/>
          <p:cNvPicPr preferRelativeResize="0"/>
          <p:nvPr/>
        </p:nvPicPr>
        <p:blipFill rotWithShape="1">
          <a:blip r:embed="rId3">
            <a:alphaModFix/>
          </a:blip>
          <a:srcRect b="0" l="24698" r="22346" t="0"/>
          <a:stretch/>
        </p:blipFill>
        <p:spPr>
          <a:xfrm>
            <a:off x="579634" y="3095173"/>
            <a:ext cx="1741200" cy="1841369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43"/>
          <p:cNvSpPr/>
          <p:nvPr/>
        </p:nvSpPr>
        <p:spPr>
          <a:xfrm>
            <a:off x="-53900" y="83825"/>
            <a:ext cx="9347350" cy="4964700"/>
          </a:xfrm>
          <a:custGeom>
            <a:rect b="b" l="l" r="r" t="t"/>
            <a:pathLst>
              <a:path extrusionOk="0" h="198588" w="373894">
                <a:moveTo>
                  <a:pt x="0" y="194586"/>
                </a:moveTo>
                <a:cubicBezTo>
                  <a:pt x="3444" y="187019"/>
                  <a:pt x="15640" y="152706"/>
                  <a:pt x="20664" y="149183"/>
                </a:cubicBezTo>
                <a:cubicBezTo>
                  <a:pt x="25688" y="145660"/>
                  <a:pt x="27187" y="166960"/>
                  <a:pt x="30145" y="173446"/>
                </a:cubicBezTo>
                <a:cubicBezTo>
                  <a:pt x="33103" y="179932"/>
                  <a:pt x="34521" y="183977"/>
                  <a:pt x="38411" y="188101"/>
                </a:cubicBezTo>
                <a:cubicBezTo>
                  <a:pt x="42301" y="192225"/>
                  <a:pt x="47162" y="197349"/>
                  <a:pt x="53483" y="198190"/>
                </a:cubicBezTo>
                <a:cubicBezTo>
                  <a:pt x="59804" y="199031"/>
                  <a:pt x="69001" y="199031"/>
                  <a:pt x="76335" y="193145"/>
                </a:cubicBezTo>
                <a:cubicBezTo>
                  <a:pt x="83669" y="187259"/>
                  <a:pt x="92284" y="174389"/>
                  <a:pt x="97485" y="162876"/>
                </a:cubicBezTo>
                <a:cubicBezTo>
                  <a:pt x="102686" y="151363"/>
                  <a:pt x="102922" y="130153"/>
                  <a:pt x="107541" y="124067"/>
                </a:cubicBezTo>
                <a:cubicBezTo>
                  <a:pt x="112160" y="117981"/>
                  <a:pt x="119987" y="120282"/>
                  <a:pt x="125199" y="126361"/>
                </a:cubicBezTo>
                <a:cubicBezTo>
                  <a:pt x="130411" y="132440"/>
                  <a:pt x="131276" y="154042"/>
                  <a:pt x="138812" y="160539"/>
                </a:cubicBezTo>
                <a:cubicBezTo>
                  <a:pt x="146348" y="167036"/>
                  <a:pt x="162353" y="169029"/>
                  <a:pt x="170416" y="165345"/>
                </a:cubicBezTo>
                <a:cubicBezTo>
                  <a:pt x="178479" y="161662"/>
                  <a:pt x="183698" y="147952"/>
                  <a:pt x="187190" y="138438"/>
                </a:cubicBezTo>
                <a:cubicBezTo>
                  <a:pt x="190682" y="128924"/>
                  <a:pt x="187561" y="114705"/>
                  <a:pt x="191370" y="108259"/>
                </a:cubicBezTo>
                <a:cubicBezTo>
                  <a:pt x="195179" y="101813"/>
                  <a:pt x="204653" y="97885"/>
                  <a:pt x="210042" y="99761"/>
                </a:cubicBezTo>
                <a:cubicBezTo>
                  <a:pt x="215431" y="101637"/>
                  <a:pt x="217196" y="115545"/>
                  <a:pt x="223704" y="119516"/>
                </a:cubicBezTo>
                <a:cubicBezTo>
                  <a:pt x="230212" y="123487"/>
                  <a:pt x="242131" y="126520"/>
                  <a:pt x="249092" y="123588"/>
                </a:cubicBezTo>
                <a:cubicBezTo>
                  <a:pt x="256053" y="120656"/>
                  <a:pt x="259561" y="115656"/>
                  <a:pt x="265469" y="101924"/>
                </a:cubicBezTo>
                <a:cubicBezTo>
                  <a:pt x="271377" y="88192"/>
                  <a:pt x="277895" y="45051"/>
                  <a:pt x="284540" y="41196"/>
                </a:cubicBezTo>
                <a:cubicBezTo>
                  <a:pt x="291185" y="37341"/>
                  <a:pt x="298833" y="70167"/>
                  <a:pt x="305338" y="78796"/>
                </a:cubicBezTo>
                <a:cubicBezTo>
                  <a:pt x="311843" y="87425"/>
                  <a:pt x="316927" y="92609"/>
                  <a:pt x="323572" y="92969"/>
                </a:cubicBezTo>
                <a:cubicBezTo>
                  <a:pt x="330217" y="93329"/>
                  <a:pt x="336821" y="96453"/>
                  <a:pt x="345208" y="80958"/>
                </a:cubicBezTo>
                <a:cubicBezTo>
                  <a:pt x="353595" y="65463"/>
                  <a:pt x="369113" y="13493"/>
                  <a:pt x="373894" y="0"/>
                </a:cubicBezTo>
              </a:path>
            </a:pathLst>
          </a:cu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89" name="Google Shape;389;p43"/>
          <p:cNvSpPr txBox="1"/>
          <p:nvPr/>
        </p:nvSpPr>
        <p:spPr>
          <a:xfrm>
            <a:off x="104300" y="-92450"/>
            <a:ext cx="8801100" cy="13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rgbClr val="FFFFFF"/>
                </a:solidFill>
              </a:rPr>
              <a:t>MVEE- A Way Forward...</a:t>
            </a:r>
            <a:endParaRPr sz="6000">
              <a:solidFill>
                <a:srgbClr val="FFFFFF"/>
              </a:solidFill>
            </a:endParaRPr>
          </a:p>
        </p:txBody>
      </p:sp>
      <p:pic>
        <p:nvPicPr>
          <p:cNvPr id="390" name="Google Shape;390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00040">
            <a:off x="7643678" y="1230485"/>
            <a:ext cx="952967" cy="952979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3"/>
          <p:cNvSpPr txBox="1"/>
          <p:nvPr/>
        </p:nvSpPr>
        <p:spPr>
          <a:xfrm>
            <a:off x="539111" y="2331924"/>
            <a:ext cx="2208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Natural</a:t>
            </a:r>
            <a:endParaRPr sz="30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Selection</a:t>
            </a:r>
            <a:endParaRPr sz="3000">
              <a:solidFill>
                <a:srgbClr val="FFFFFF"/>
              </a:solidFill>
            </a:endParaRPr>
          </a:p>
        </p:txBody>
      </p:sp>
      <p:grpSp>
        <p:nvGrpSpPr>
          <p:cNvPr id="392" name="Google Shape;392;p43"/>
          <p:cNvGrpSpPr/>
          <p:nvPr/>
        </p:nvGrpSpPr>
        <p:grpSpPr>
          <a:xfrm>
            <a:off x="3310178" y="2949416"/>
            <a:ext cx="1148917" cy="1148917"/>
            <a:chOff x="3372802" y="3010524"/>
            <a:chExt cx="1082250" cy="1082250"/>
          </a:xfrm>
        </p:grpSpPr>
        <p:sp>
          <p:nvSpPr>
            <p:cNvPr id="393" name="Google Shape;393;p43"/>
            <p:cNvSpPr/>
            <p:nvPr/>
          </p:nvSpPr>
          <p:spPr>
            <a:xfrm rot="10800000">
              <a:off x="3372952" y="3010674"/>
              <a:ext cx="1082100" cy="1082100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43"/>
            <p:cNvSpPr/>
            <p:nvPr/>
          </p:nvSpPr>
          <p:spPr>
            <a:xfrm>
              <a:off x="3372802" y="3010524"/>
              <a:ext cx="1082100" cy="1082100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95" name="Google Shape;395;p43"/>
          <p:cNvSpPr txBox="1"/>
          <p:nvPr/>
        </p:nvSpPr>
        <p:spPr>
          <a:xfrm>
            <a:off x="3006975" y="1910225"/>
            <a:ext cx="1741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00FFFF"/>
                </a:solidFill>
              </a:rPr>
              <a:t>Modern</a:t>
            </a:r>
            <a:endParaRPr sz="26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9900"/>
                </a:solidFill>
              </a:rPr>
              <a:t>Synthesis</a:t>
            </a:r>
            <a:endParaRPr sz="2600">
              <a:solidFill>
                <a:srgbClr val="FF9900"/>
              </a:solidFill>
            </a:endParaRPr>
          </a:p>
        </p:txBody>
      </p:sp>
      <p:sp>
        <p:nvSpPr>
          <p:cNvPr id="396" name="Google Shape;396;p43"/>
          <p:cNvSpPr/>
          <p:nvPr/>
        </p:nvSpPr>
        <p:spPr>
          <a:xfrm>
            <a:off x="5412266" y="2031734"/>
            <a:ext cx="1038300" cy="1039200"/>
          </a:xfrm>
          <a:prstGeom prst="ellipse">
            <a:avLst/>
          </a:prstGeom>
          <a:solidFill>
            <a:srgbClr val="99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9900FF"/>
              </a:solidFill>
            </a:endParaRPr>
          </a:p>
        </p:txBody>
      </p:sp>
      <p:grpSp>
        <p:nvGrpSpPr>
          <p:cNvPr id="397" name="Google Shape;397;p43"/>
          <p:cNvGrpSpPr/>
          <p:nvPr/>
        </p:nvGrpSpPr>
        <p:grpSpPr>
          <a:xfrm>
            <a:off x="5651120" y="2271689"/>
            <a:ext cx="568614" cy="568722"/>
            <a:chOff x="4047775" y="2724750"/>
            <a:chExt cx="1082250" cy="1082250"/>
          </a:xfrm>
        </p:grpSpPr>
        <p:sp>
          <p:nvSpPr>
            <p:cNvPr id="398" name="Google Shape;398;p43"/>
            <p:cNvSpPr/>
            <p:nvPr/>
          </p:nvSpPr>
          <p:spPr>
            <a:xfrm rot="10800000">
              <a:off x="4047925" y="2724900"/>
              <a:ext cx="1082100" cy="1082100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43"/>
            <p:cNvSpPr/>
            <p:nvPr/>
          </p:nvSpPr>
          <p:spPr>
            <a:xfrm>
              <a:off x="4047775" y="2724750"/>
              <a:ext cx="1082100" cy="1082100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rgbClr val="FF99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00" name="Google Shape;400;p43"/>
          <p:cNvSpPr txBox="1"/>
          <p:nvPr/>
        </p:nvSpPr>
        <p:spPr>
          <a:xfrm>
            <a:off x="4321087" y="1056200"/>
            <a:ext cx="23637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9900FF"/>
                </a:solidFill>
              </a:rPr>
              <a:t>EcoEvo</a:t>
            </a:r>
            <a:endParaRPr b="1" sz="2800">
              <a:solidFill>
                <a:srgbClr val="9900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9900FF"/>
                </a:solidFill>
              </a:rPr>
              <a:t>Devo</a:t>
            </a:r>
            <a:endParaRPr b="1" sz="2800">
              <a:solidFill>
                <a:srgbClr val="9900FF"/>
              </a:solidFill>
            </a:endParaRPr>
          </a:p>
        </p:txBody>
      </p:sp>
      <p:cxnSp>
        <p:nvCxnSpPr>
          <p:cNvPr id="401" name="Google Shape;401;p43"/>
          <p:cNvCxnSpPr/>
          <p:nvPr/>
        </p:nvCxnSpPr>
        <p:spPr>
          <a:xfrm rot="10800000">
            <a:off x="461050" y="3616650"/>
            <a:ext cx="0" cy="4251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2" name="Google Shape;402;p43"/>
          <p:cNvSpPr txBox="1"/>
          <p:nvPr/>
        </p:nvSpPr>
        <p:spPr>
          <a:xfrm>
            <a:off x="-30639" y="3251888"/>
            <a:ext cx="678600" cy="3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1859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403" name="Google Shape;403;p43"/>
          <p:cNvCxnSpPr/>
          <p:nvPr/>
        </p:nvCxnSpPr>
        <p:spPr>
          <a:xfrm rot="10800000">
            <a:off x="2739325" y="2917650"/>
            <a:ext cx="0" cy="4251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4" name="Google Shape;404;p43"/>
          <p:cNvSpPr txBox="1"/>
          <p:nvPr/>
        </p:nvSpPr>
        <p:spPr>
          <a:xfrm>
            <a:off x="2235400" y="2572500"/>
            <a:ext cx="879900" cy="3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1920’s</a:t>
            </a:r>
            <a:endParaRPr sz="1600">
              <a:solidFill>
                <a:srgbClr val="FFFFFF"/>
              </a:solidFill>
            </a:endParaRPr>
          </a:p>
        </p:txBody>
      </p:sp>
      <p:cxnSp>
        <p:nvCxnSpPr>
          <p:cNvPr id="405" name="Google Shape;405;p43"/>
          <p:cNvCxnSpPr/>
          <p:nvPr/>
        </p:nvCxnSpPr>
        <p:spPr>
          <a:xfrm rot="10800000">
            <a:off x="4957500" y="2340150"/>
            <a:ext cx="0" cy="42510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06" name="Google Shape;406;p43"/>
          <p:cNvSpPr txBox="1"/>
          <p:nvPr/>
        </p:nvSpPr>
        <p:spPr>
          <a:xfrm>
            <a:off x="4521750" y="1791425"/>
            <a:ext cx="975000" cy="3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</a:rPr>
              <a:t>W1959?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FFFFFF"/>
                </a:solidFill>
              </a:rPr>
              <a:t>W-E2003?</a:t>
            </a:r>
            <a:endParaRPr sz="12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FFFFF"/>
              </a:solidFill>
            </a:endParaRPr>
          </a:p>
        </p:txBody>
      </p:sp>
      <p:sp>
        <p:nvSpPr>
          <p:cNvPr id="407" name="Google Shape;407;p43"/>
          <p:cNvSpPr txBox="1"/>
          <p:nvPr/>
        </p:nvSpPr>
        <p:spPr>
          <a:xfrm>
            <a:off x="534186" y="1846324"/>
            <a:ext cx="2208300" cy="8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</a:rPr>
              <a:t>Lamarck…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FFFFFF"/>
                </a:solidFill>
              </a:rPr>
              <a:t>Darwin</a:t>
            </a:r>
            <a:r>
              <a:rPr lang="en" sz="1900">
                <a:solidFill>
                  <a:srgbClr val="FFFFFF"/>
                </a:solidFill>
              </a:rPr>
              <a:t>…</a:t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408" name="Google Shape;408;p43"/>
          <p:cNvSpPr txBox="1"/>
          <p:nvPr/>
        </p:nvSpPr>
        <p:spPr>
          <a:xfrm>
            <a:off x="-30639" y="3023288"/>
            <a:ext cx="678600" cy="3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FFFF"/>
                </a:solidFill>
              </a:rPr>
              <a:t>1806</a:t>
            </a:r>
            <a:endParaRPr sz="1600">
              <a:solidFill>
                <a:srgbClr val="FFFFFF"/>
              </a:solidFill>
            </a:endParaRPr>
          </a:p>
        </p:txBody>
      </p:sp>
      <p:pic>
        <p:nvPicPr>
          <p:cNvPr id="409" name="Google Shape;409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00051">
            <a:off x="5691353" y="295209"/>
            <a:ext cx="496829" cy="496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4"/>
          <p:cNvSpPr txBox="1"/>
          <p:nvPr/>
        </p:nvSpPr>
        <p:spPr>
          <a:xfrm>
            <a:off x="4033427" y="2484826"/>
            <a:ext cx="4663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9900FF"/>
                </a:solidFill>
              </a:rPr>
              <a:t>EcoEvoDevo</a:t>
            </a:r>
            <a:endParaRPr b="1" sz="5500">
              <a:solidFill>
                <a:srgbClr val="9900FF"/>
              </a:solidFill>
            </a:endParaRPr>
          </a:p>
        </p:txBody>
      </p:sp>
      <p:sp>
        <p:nvSpPr>
          <p:cNvPr id="415" name="Google Shape;415;p44"/>
          <p:cNvSpPr txBox="1"/>
          <p:nvPr/>
        </p:nvSpPr>
        <p:spPr>
          <a:xfrm>
            <a:off x="1998123" y="3867253"/>
            <a:ext cx="22485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00"/>
                </a:solidFill>
              </a:rPr>
              <a:t>T4?’s</a:t>
            </a:r>
            <a:endParaRPr b="1" sz="5500">
              <a:solidFill>
                <a:srgbClr val="FFFF00"/>
              </a:solidFill>
            </a:endParaRPr>
          </a:p>
        </p:txBody>
      </p:sp>
      <p:sp>
        <p:nvSpPr>
          <p:cNvPr id="416" name="Google Shape;416;p44"/>
          <p:cNvSpPr txBox="1"/>
          <p:nvPr/>
        </p:nvSpPr>
        <p:spPr>
          <a:xfrm>
            <a:off x="4153072" y="3867658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FF"/>
                </a:solidFill>
              </a:rPr>
              <a:t>EST</a:t>
            </a:r>
            <a:endParaRPr b="1" sz="5500">
              <a:solidFill>
                <a:srgbClr val="00FFFF"/>
              </a:solidFill>
            </a:endParaRPr>
          </a:p>
        </p:txBody>
      </p:sp>
      <p:sp>
        <p:nvSpPr>
          <p:cNvPr id="417" name="Google Shape;417;p44"/>
          <p:cNvSpPr txBox="1"/>
          <p:nvPr/>
        </p:nvSpPr>
        <p:spPr>
          <a:xfrm>
            <a:off x="5827900" y="3855550"/>
            <a:ext cx="332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00"/>
                </a:solidFill>
              </a:rPr>
              <a:t>EcoDevo</a:t>
            </a:r>
            <a:endParaRPr b="1" sz="5500">
              <a:solidFill>
                <a:srgbClr val="00FF00"/>
              </a:solidFill>
            </a:endParaRPr>
          </a:p>
        </p:txBody>
      </p:sp>
      <p:cxnSp>
        <p:nvCxnSpPr>
          <p:cNvPr id="418" name="Google Shape;418;p44"/>
          <p:cNvCxnSpPr/>
          <p:nvPr/>
        </p:nvCxnSpPr>
        <p:spPr>
          <a:xfrm flipH="1" rot="10800000">
            <a:off x="3278800" y="3339400"/>
            <a:ext cx="1788300" cy="6999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19" name="Google Shape;419;p44"/>
          <p:cNvCxnSpPr/>
          <p:nvPr/>
        </p:nvCxnSpPr>
        <p:spPr>
          <a:xfrm flipH="1" rot="10800000">
            <a:off x="4955200" y="3328600"/>
            <a:ext cx="1018500" cy="7107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0" name="Google Shape;420;p44"/>
          <p:cNvCxnSpPr/>
          <p:nvPr/>
        </p:nvCxnSpPr>
        <p:spPr>
          <a:xfrm rot="10800000">
            <a:off x="6673600" y="3350200"/>
            <a:ext cx="186600" cy="7653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21" name="Google Shape;421;p44"/>
          <p:cNvCxnSpPr/>
          <p:nvPr/>
        </p:nvCxnSpPr>
        <p:spPr>
          <a:xfrm rot="10800000">
            <a:off x="7936250" y="3333925"/>
            <a:ext cx="446400" cy="8139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45"/>
          <p:cNvSpPr txBox="1"/>
          <p:nvPr/>
        </p:nvSpPr>
        <p:spPr>
          <a:xfrm>
            <a:off x="4033427" y="2484826"/>
            <a:ext cx="4663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9900FF"/>
                </a:solidFill>
              </a:rPr>
              <a:t>EcoEvoDevo</a:t>
            </a:r>
            <a:endParaRPr b="1" sz="5500">
              <a:solidFill>
                <a:srgbClr val="9900FF"/>
              </a:solidFill>
            </a:endParaRPr>
          </a:p>
        </p:txBody>
      </p:sp>
      <p:sp>
        <p:nvSpPr>
          <p:cNvPr id="427" name="Google Shape;427;p45"/>
          <p:cNvSpPr txBox="1"/>
          <p:nvPr/>
        </p:nvSpPr>
        <p:spPr>
          <a:xfrm>
            <a:off x="1057015" y="2487452"/>
            <a:ext cx="18249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0000"/>
                </a:solidFill>
              </a:rPr>
              <a:t>VNE</a:t>
            </a:r>
            <a:endParaRPr b="1" sz="5500">
              <a:solidFill>
                <a:srgbClr val="FF0000"/>
              </a:solidFill>
            </a:endParaRPr>
          </a:p>
        </p:txBody>
      </p:sp>
      <p:sp>
        <p:nvSpPr>
          <p:cNvPr id="428" name="Google Shape;428;p45"/>
          <p:cNvSpPr txBox="1"/>
          <p:nvPr/>
        </p:nvSpPr>
        <p:spPr>
          <a:xfrm>
            <a:off x="293550" y="3870125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9900"/>
                </a:solidFill>
              </a:rPr>
              <a:t>FEP</a:t>
            </a:r>
            <a:endParaRPr b="1" sz="5500">
              <a:solidFill>
                <a:srgbClr val="FF9900"/>
              </a:solidFill>
            </a:endParaRPr>
          </a:p>
        </p:txBody>
      </p:sp>
      <p:sp>
        <p:nvSpPr>
          <p:cNvPr id="429" name="Google Shape;429;p45"/>
          <p:cNvSpPr txBox="1"/>
          <p:nvPr/>
        </p:nvSpPr>
        <p:spPr>
          <a:xfrm>
            <a:off x="1998123" y="3867253"/>
            <a:ext cx="22485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00"/>
                </a:solidFill>
              </a:rPr>
              <a:t>T4?’s</a:t>
            </a:r>
            <a:endParaRPr b="1" sz="5500">
              <a:solidFill>
                <a:srgbClr val="FFFF00"/>
              </a:solidFill>
            </a:endParaRPr>
          </a:p>
        </p:txBody>
      </p:sp>
      <p:sp>
        <p:nvSpPr>
          <p:cNvPr id="430" name="Google Shape;430;p45"/>
          <p:cNvSpPr txBox="1"/>
          <p:nvPr/>
        </p:nvSpPr>
        <p:spPr>
          <a:xfrm>
            <a:off x="4153072" y="3867658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FF"/>
                </a:solidFill>
              </a:rPr>
              <a:t>EST</a:t>
            </a:r>
            <a:endParaRPr b="1" sz="5500">
              <a:solidFill>
                <a:srgbClr val="00FFFF"/>
              </a:solidFill>
            </a:endParaRPr>
          </a:p>
        </p:txBody>
      </p:sp>
      <p:sp>
        <p:nvSpPr>
          <p:cNvPr id="431" name="Google Shape;431;p45"/>
          <p:cNvSpPr txBox="1"/>
          <p:nvPr/>
        </p:nvSpPr>
        <p:spPr>
          <a:xfrm>
            <a:off x="5827900" y="3855550"/>
            <a:ext cx="332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00"/>
                </a:solidFill>
              </a:rPr>
              <a:t>EcoDevo</a:t>
            </a:r>
            <a:endParaRPr b="1" sz="5500">
              <a:solidFill>
                <a:srgbClr val="00FF00"/>
              </a:solidFill>
            </a:endParaRPr>
          </a:p>
        </p:txBody>
      </p:sp>
      <p:cxnSp>
        <p:nvCxnSpPr>
          <p:cNvPr id="432" name="Google Shape;432;p45"/>
          <p:cNvCxnSpPr/>
          <p:nvPr/>
        </p:nvCxnSpPr>
        <p:spPr>
          <a:xfrm flipH="1" rot="10800000">
            <a:off x="1063450" y="3344800"/>
            <a:ext cx="651000" cy="694500"/>
          </a:xfrm>
          <a:prstGeom prst="straightConnector1">
            <a:avLst/>
          </a:prstGeom>
          <a:noFill/>
          <a:ln cap="flat" cmpd="sng" w="1143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3" name="Google Shape;433;p45"/>
          <p:cNvCxnSpPr/>
          <p:nvPr/>
        </p:nvCxnSpPr>
        <p:spPr>
          <a:xfrm rot="10800000">
            <a:off x="2095300" y="3344800"/>
            <a:ext cx="650100" cy="6945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4" name="Google Shape;434;p45"/>
          <p:cNvCxnSpPr/>
          <p:nvPr/>
        </p:nvCxnSpPr>
        <p:spPr>
          <a:xfrm flipH="1" rot="10800000">
            <a:off x="3278800" y="3339400"/>
            <a:ext cx="1788300" cy="6999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5" name="Google Shape;435;p45"/>
          <p:cNvCxnSpPr/>
          <p:nvPr/>
        </p:nvCxnSpPr>
        <p:spPr>
          <a:xfrm flipH="1" rot="10800000">
            <a:off x="4955200" y="3328600"/>
            <a:ext cx="1018500" cy="7107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6" name="Google Shape;436;p45"/>
          <p:cNvCxnSpPr/>
          <p:nvPr/>
        </p:nvCxnSpPr>
        <p:spPr>
          <a:xfrm rot="10800000">
            <a:off x="2653300" y="3306700"/>
            <a:ext cx="1692300" cy="7326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7" name="Google Shape;437;p45"/>
          <p:cNvCxnSpPr/>
          <p:nvPr/>
        </p:nvCxnSpPr>
        <p:spPr>
          <a:xfrm rot="10800000">
            <a:off x="6673600" y="3350200"/>
            <a:ext cx="186600" cy="7653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38" name="Google Shape;438;p45"/>
          <p:cNvCxnSpPr/>
          <p:nvPr/>
        </p:nvCxnSpPr>
        <p:spPr>
          <a:xfrm rot="10800000">
            <a:off x="7936250" y="3333925"/>
            <a:ext cx="446400" cy="8139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3" name="Google Shape;443;p46"/>
          <p:cNvCxnSpPr/>
          <p:nvPr/>
        </p:nvCxnSpPr>
        <p:spPr>
          <a:xfrm rot="10800000">
            <a:off x="4562175" y="1885275"/>
            <a:ext cx="782100" cy="879000"/>
          </a:xfrm>
          <a:prstGeom prst="straightConnector1">
            <a:avLst/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44" name="Google Shape;444;p46"/>
          <p:cNvCxnSpPr/>
          <p:nvPr/>
        </p:nvCxnSpPr>
        <p:spPr>
          <a:xfrm flipH="1" rot="10800000">
            <a:off x="2358850" y="1885300"/>
            <a:ext cx="831600" cy="78240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45" name="Google Shape;445;p46"/>
          <p:cNvSpPr txBox="1"/>
          <p:nvPr/>
        </p:nvSpPr>
        <p:spPr>
          <a:xfrm>
            <a:off x="4033427" y="2484826"/>
            <a:ext cx="4663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9900FF"/>
                </a:solidFill>
              </a:rPr>
              <a:t>EcoEvoDevo</a:t>
            </a:r>
            <a:endParaRPr b="1" sz="5500">
              <a:solidFill>
                <a:srgbClr val="9900FF"/>
              </a:solidFill>
            </a:endParaRPr>
          </a:p>
        </p:txBody>
      </p:sp>
      <p:sp>
        <p:nvSpPr>
          <p:cNvPr id="446" name="Google Shape;446;p46"/>
          <p:cNvSpPr txBox="1"/>
          <p:nvPr/>
        </p:nvSpPr>
        <p:spPr>
          <a:xfrm>
            <a:off x="1057015" y="2487452"/>
            <a:ext cx="18249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0000"/>
                </a:solidFill>
              </a:rPr>
              <a:t>VNE</a:t>
            </a:r>
            <a:endParaRPr b="1" sz="5500">
              <a:solidFill>
                <a:srgbClr val="FF0000"/>
              </a:solidFill>
            </a:endParaRPr>
          </a:p>
        </p:txBody>
      </p:sp>
      <p:sp>
        <p:nvSpPr>
          <p:cNvPr id="447" name="Google Shape;447;p46"/>
          <p:cNvSpPr txBox="1"/>
          <p:nvPr/>
        </p:nvSpPr>
        <p:spPr>
          <a:xfrm>
            <a:off x="293550" y="3870125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9900"/>
                </a:solidFill>
              </a:rPr>
              <a:t>FEP</a:t>
            </a:r>
            <a:endParaRPr b="1" sz="5500">
              <a:solidFill>
                <a:srgbClr val="FF9900"/>
              </a:solidFill>
            </a:endParaRPr>
          </a:p>
        </p:txBody>
      </p:sp>
      <p:sp>
        <p:nvSpPr>
          <p:cNvPr id="448" name="Google Shape;448;p46"/>
          <p:cNvSpPr txBox="1"/>
          <p:nvPr/>
        </p:nvSpPr>
        <p:spPr>
          <a:xfrm>
            <a:off x="1998123" y="3867253"/>
            <a:ext cx="22485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00"/>
                </a:solidFill>
              </a:rPr>
              <a:t>T4?’s</a:t>
            </a:r>
            <a:endParaRPr b="1" sz="5500">
              <a:solidFill>
                <a:srgbClr val="FFFF00"/>
              </a:solidFill>
            </a:endParaRPr>
          </a:p>
        </p:txBody>
      </p:sp>
      <p:sp>
        <p:nvSpPr>
          <p:cNvPr id="449" name="Google Shape;449;p46"/>
          <p:cNvSpPr txBox="1"/>
          <p:nvPr/>
        </p:nvSpPr>
        <p:spPr>
          <a:xfrm>
            <a:off x="4153072" y="3867658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FF"/>
                </a:solidFill>
              </a:rPr>
              <a:t>EST</a:t>
            </a:r>
            <a:endParaRPr b="1" sz="5500">
              <a:solidFill>
                <a:srgbClr val="00FFFF"/>
              </a:solidFill>
            </a:endParaRPr>
          </a:p>
        </p:txBody>
      </p:sp>
      <p:sp>
        <p:nvSpPr>
          <p:cNvPr id="450" name="Google Shape;450;p46"/>
          <p:cNvSpPr txBox="1"/>
          <p:nvPr/>
        </p:nvSpPr>
        <p:spPr>
          <a:xfrm>
            <a:off x="5827900" y="3855550"/>
            <a:ext cx="332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00"/>
                </a:solidFill>
              </a:rPr>
              <a:t>EcoDevo</a:t>
            </a:r>
            <a:endParaRPr b="1" sz="5500">
              <a:solidFill>
                <a:srgbClr val="00FF00"/>
              </a:solidFill>
            </a:endParaRPr>
          </a:p>
        </p:txBody>
      </p:sp>
      <p:cxnSp>
        <p:nvCxnSpPr>
          <p:cNvPr id="451" name="Google Shape;451;p46"/>
          <p:cNvCxnSpPr/>
          <p:nvPr/>
        </p:nvCxnSpPr>
        <p:spPr>
          <a:xfrm flipH="1" rot="10800000">
            <a:off x="1063450" y="3344800"/>
            <a:ext cx="651000" cy="694500"/>
          </a:xfrm>
          <a:prstGeom prst="straightConnector1">
            <a:avLst/>
          </a:prstGeom>
          <a:noFill/>
          <a:ln cap="flat" cmpd="sng" w="1143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2" name="Google Shape;452;p46"/>
          <p:cNvCxnSpPr/>
          <p:nvPr/>
        </p:nvCxnSpPr>
        <p:spPr>
          <a:xfrm rot="10800000">
            <a:off x="2095300" y="3344800"/>
            <a:ext cx="650100" cy="6945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3" name="Google Shape;453;p46"/>
          <p:cNvCxnSpPr/>
          <p:nvPr/>
        </p:nvCxnSpPr>
        <p:spPr>
          <a:xfrm flipH="1" rot="10800000">
            <a:off x="3278800" y="3339400"/>
            <a:ext cx="1788300" cy="6999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4" name="Google Shape;454;p46"/>
          <p:cNvCxnSpPr/>
          <p:nvPr/>
        </p:nvCxnSpPr>
        <p:spPr>
          <a:xfrm flipH="1" rot="10800000">
            <a:off x="4955200" y="3328600"/>
            <a:ext cx="1018500" cy="7107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5" name="Google Shape;455;p46"/>
          <p:cNvCxnSpPr/>
          <p:nvPr/>
        </p:nvCxnSpPr>
        <p:spPr>
          <a:xfrm rot="10800000">
            <a:off x="2653300" y="3306700"/>
            <a:ext cx="1692300" cy="7326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6" name="Google Shape;456;p46"/>
          <p:cNvCxnSpPr/>
          <p:nvPr/>
        </p:nvCxnSpPr>
        <p:spPr>
          <a:xfrm rot="10800000">
            <a:off x="6673600" y="3350200"/>
            <a:ext cx="186600" cy="7653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7" name="Google Shape;457;p46"/>
          <p:cNvCxnSpPr/>
          <p:nvPr/>
        </p:nvCxnSpPr>
        <p:spPr>
          <a:xfrm rot="10800000">
            <a:off x="7936250" y="3333925"/>
            <a:ext cx="446400" cy="8139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8" name="Google Shape;458;p46"/>
          <p:cNvSpPr txBox="1"/>
          <p:nvPr/>
        </p:nvSpPr>
        <p:spPr>
          <a:xfrm>
            <a:off x="2607175" y="360350"/>
            <a:ext cx="3639000" cy="1517400"/>
          </a:xfrm>
          <a:prstGeom prst="rect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FFFF"/>
                </a:solidFill>
              </a:rPr>
              <a:t>MVEE</a:t>
            </a:r>
            <a:endParaRPr b="1" sz="8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3" name="Google Shape;463;p47"/>
          <p:cNvCxnSpPr/>
          <p:nvPr/>
        </p:nvCxnSpPr>
        <p:spPr>
          <a:xfrm flipH="1" rot="10800000">
            <a:off x="6322276" y="636100"/>
            <a:ext cx="913800" cy="248400"/>
          </a:xfrm>
          <a:prstGeom prst="straightConnector1">
            <a:avLst/>
          </a:prstGeom>
          <a:noFill/>
          <a:ln cap="flat" cmpd="sng" w="114300">
            <a:solidFill>
              <a:srgbClr val="4A86E8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4" name="Google Shape;464;p47"/>
          <p:cNvCxnSpPr/>
          <p:nvPr/>
        </p:nvCxnSpPr>
        <p:spPr>
          <a:xfrm>
            <a:off x="6246076" y="1417900"/>
            <a:ext cx="808200" cy="3732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5" name="Google Shape;465;p47"/>
          <p:cNvCxnSpPr/>
          <p:nvPr/>
        </p:nvCxnSpPr>
        <p:spPr>
          <a:xfrm flipH="1" rot="10800000">
            <a:off x="6457250" y="2264850"/>
            <a:ext cx="921600" cy="4803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6" name="Google Shape;466;p47"/>
          <p:cNvCxnSpPr>
            <a:endCxn id="467" idx="1"/>
          </p:cNvCxnSpPr>
          <p:nvPr/>
        </p:nvCxnSpPr>
        <p:spPr>
          <a:xfrm flipH="1" rot="10800000">
            <a:off x="1749175" y="1119050"/>
            <a:ext cx="858000" cy="558000"/>
          </a:xfrm>
          <a:prstGeom prst="straightConnector1">
            <a:avLst/>
          </a:prstGeom>
          <a:noFill/>
          <a:ln cap="flat" cmpd="sng" w="1143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8" name="Google Shape;468;p47"/>
          <p:cNvCxnSpPr/>
          <p:nvPr/>
        </p:nvCxnSpPr>
        <p:spPr>
          <a:xfrm rot="10800000">
            <a:off x="4562175" y="1885275"/>
            <a:ext cx="782100" cy="879000"/>
          </a:xfrm>
          <a:prstGeom prst="straightConnector1">
            <a:avLst/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69" name="Google Shape;469;p47"/>
          <p:cNvCxnSpPr/>
          <p:nvPr/>
        </p:nvCxnSpPr>
        <p:spPr>
          <a:xfrm flipH="1" rot="10800000">
            <a:off x="2358850" y="1885300"/>
            <a:ext cx="831600" cy="78240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0" name="Google Shape;470;p47"/>
          <p:cNvSpPr txBox="1"/>
          <p:nvPr/>
        </p:nvSpPr>
        <p:spPr>
          <a:xfrm>
            <a:off x="4033427" y="2484826"/>
            <a:ext cx="4663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9900FF"/>
                </a:solidFill>
              </a:rPr>
              <a:t>EcoEvoDevo</a:t>
            </a:r>
            <a:endParaRPr b="1" sz="5500">
              <a:solidFill>
                <a:srgbClr val="9900FF"/>
              </a:solidFill>
            </a:endParaRPr>
          </a:p>
        </p:txBody>
      </p:sp>
      <p:sp>
        <p:nvSpPr>
          <p:cNvPr id="471" name="Google Shape;471;p47"/>
          <p:cNvSpPr txBox="1"/>
          <p:nvPr/>
        </p:nvSpPr>
        <p:spPr>
          <a:xfrm>
            <a:off x="1057015" y="2487452"/>
            <a:ext cx="18249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0000"/>
                </a:solidFill>
              </a:rPr>
              <a:t>VNE</a:t>
            </a:r>
            <a:endParaRPr b="1" sz="5500">
              <a:solidFill>
                <a:srgbClr val="FF0000"/>
              </a:solidFill>
            </a:endParaRPr>
          </a:p>
        </p:txBody>
      </p:sp>
      <p:sp>
        <p:nvSpPr>
          <p:cNvPr id="467" name="Google Shape;467;p47"/>
          <p:cNvSpPr txBox="1"/>
          <p:nvPr/>
        </p:nvSpPr>
        <p:spPr>
          <a:xfrm>
            <a:off x="2607175" y="360350"/>
            <a:ext cx="3639000" cy="1517400"/>
          </a:xfrm>
          <a:prstGeom prst="rect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FFFF"/>
                </a:solidFill>
              </a:rPr>
              <a:t>MVEE</a:t>
            </a:r>
            <a:endParaRPr b="1" sz="8800">
              <a:solidFill>
                <a:srgbClr val="FFFFFF"/>
              </a:solidFill>
            </a:endParaRPr>
          </a:p>
        </p:txBody>
      </p:sp>
      <p:sp>
        <p:nvSpPr>
          <p:cNvPr id="472" name="Google Shape;472;p47"/>
          <p:cNvSpPr txBox="1"/>
          <p:nvPr/>
        </p:nvSpPr>
        <p:spPr>
          <a:xfrm>
            <a:off x="293550" y="3870125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9900"/>
                </a:solidFill>
              </a:rPr>
              <a:t>FEP</a:t>
            </a:r>
            <a:endParaRPr b="1" sz="5500">
              <a:solidFill>
                <a:srgbClr val="FF9900"/>
              </a:solidFill>
            </a:endParaRPr>
          </a:p>
        </p:txBody>
      </p:sp>
      <p:sp>
        <p:nvSpPr>
          <p:cNvPr id="473" name="Google Shape;473;p47"/>
          <p:cNvSpPr txBox="1"/>
          <p:nvPr/>
        </p:nvSpPr>
        <p:spPr>
          <a:xfrm>
            <a:off x="1998123" y="3867253"/>
            <a:ext cx="22485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00"/>
                </a:solidFill>
              </a:rPr>
              <a:t>T4?’s</a:t>
            </a:r>
            <a:endParaRPr b="1" sz="5500">
              <a:solidFill>
                <a:srgbClr val="FFFF00"/>
              </a:solidFill>
            </a:endParaRPr>
          </a:p>
        </p:txBody>
      </p:sp>
      <p:sp>
        <p:nvSpPr>
          <p:cNvPr id="474" name="Google Shape;474;p47"/>
          <p:cNvSpPr txBox="1"/>
          <p:nvPr/>
        </p:nvSpPr>
        <p:spPr>
          <a:xfrm>
            <a:off x="4153072" y="3867658"/>
            <a:ext cx="19836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FF"/>
                </a:solidFill>
              </a:rPr>
              <a:t>EST</a:t>
            </a:r>
            <a:endParaRPr b="1" sz="5500">
              <a:solidFill>
                <a:srgbClr val="00FFFF"/>
              </a:solidFill>
            </a:endParaRPr>
          </a:p>
        </p:txBody>
      </p:sp>
      <p:sp>
        <p:nvSpPr>
          <p:cNvPr id="475" name="Google Shape;475;p47"/>
          <p:cNvSpPr txBox="1"/>
          <p:nvPr/>
        </p:nvSpPr>
        <p:spPr>
          <a:xfrm>
            <a:off x="5827900" y="3855550"/>
            <a:ext cx="332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00"/>
                </a:solidFill>
              </a:rPr>
              <a:t>EcoDevo</a:t>
            </a:r>
            <a:endParaRPr b="1" sz="5500">
              <a:solidFill>
                <a:srgbClr val="00FF00"/>
              </a:solidFill>
            </a:endParaRPr>
          </a:p>
        </p:txBody>
      </p:sp>
      <p:cxnSp>
        <p:nvCxnSpPr>
          <p:cNvPr id="476" name="Google Shape;476;p47"/>
          <p:cNvCxnSpPr/>
          <p:nvPr/>
        </p:nvCxnSpPr>
        <p:spPr>
          <a:xfrm flipH="1" rot="10800000">
            <a:off x="1063450" y="3344800"/>
            <a:ext cx="651000" cy="694500"/>
          </a:xfrm>
          <a:prstGeom prst="straightConnector1">
            <a:avLst/>
          </a:prstGeom>
          <a:noFill/>
          <a:ln cap="flat" cmpd="sng" w="1143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7" name="Google Shape;477;p47"/>
          <p:cNvCxnSpPr/>
          <p:nvPr/>
        </p:nvCxnSpPr>
        <p:spPr>
          <a:xfrm rot="10800000">
            <a:off x="2095300" y="3344800"/>
            <a:ext cx="650100" cy="6945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8" name="Google Shape;478;p47"/>
          <p:cNvCxnSpPr/>
          <p:nvPr/>
        </p:nvCxnSpPr>
        <p:spPr>
          <a:xfrm flipH="1" rot="10800000">
            <a:off x="3278800" y="3339400"/>
            <a:ext cx="1788300" cy="699900"/>
          </a:xfrm>
          <a:prstGeom prst="straightConnector1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79" name="Google Shape;479;p47"/>
          <p:cNvCxnSpPr/>
          <p:nvPr/>
        </p:nvCxnSpPr>
        <p:spPr>
          <a:xfrm flipH="1" rot="10800000">
            <a:off x="4955200" y="3328600"/>
            <a:ext cx="1018500" cy="7107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0" name="Google Shape;480;p47"/>
          <p:cNvCxnSpPr/>
          <p:nvPr/>
        </p:nvCxnSpPr>
        <p:spPr>
          <a:xfrm rot="10800000">
            <a:off x="2653300" y="3306700"/>
            <a:ext cx="1692300" cy="732600"/>
          </a:xfrm>
          <a:prstGeom prst="straightConnector1">
            <a:avLst/>
          </a:prstGeom>
          <a:noFill/>
          <a:ln cap="flat" cmpd="sng" w="1143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1" name="Google Shape;481;p47"/>
          <p:cNvCxnSpPr/>
          <p:nvPr/>
        </p:nvCxnSpPr>
        <p:spPr>
          <a:xfrm rot="10800000">
            <a:off x="6673600" y="3350200"/>
            <a:ext cx="186600" cy="7653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2" name="Google Shape;482;p47"/>
          <p:cNvCxnSpPr/>
          <p:nvPr/>
        </p:nvCxnSpPr>
        <p:spPr>
          <a:xfrm rot="10800000">
            <a:off x="7936250" y="3333925"/>
            <a:ext cx="446400" cy="813900"/>
          </a:xfrm>
          <a:prstGeom prst="straightConnector1">
            <a:avLst/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3" name="Google Shape;483;p47"/>
          <p:cNvSpPr txBox="1"/>
          <p:nvPr/>
        </p:nvSpPr>
        <p:spPr>
          <a:xfrm>
            <a:off x="-9775" y="1573050"/>
            <a:ext cx="23685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FF9900"/>
                </a:solidFill>
              </a:rPr>
              <a:t>Synergetics</a:t>
            </a:r>
            <a:endParaRPr b="1" sz="2800">
              <a:solidFill>
                <a:srgbClr val="FF9900"/>
              </a:solidFill>
            </a:endParaRPr>
          </a:p>
        </p:txBody>
      </p:sp>
      <p:cxnSp>
        <p:nvCxnSpPr>
          <p:cNvPr id="484" name="Google Shape;484;p47"/>
          <p:cNvCxnSpPr/>
          <p:nvPr/>
        </p:nvCxnSpPr>
        <p:spPr>
          <a:xfrm>
            <a:off x="1368175" y="2134250"/>
            <a:ext cx="325800" cy="494100"/>
          </a:xfrm>
          <a:prstGeom prst="straightConnector1">
            <a:avLst/>
          </a:prstGeom>
          <a:noFill/>
          <a:ln cap="flat" cmpd="sng" w="1143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85" name="Google Shape;485;p47"/>
          <p:cNvSpPr txBox="1"/>
          <p:nvPr/>
        </p:nvSpPr>
        <p:spPr>
          <a:xfrm>
            <a:off x="6946576" y="1189300"/>
            <a:ext cx="24438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rgbClr val="00FFFF"/>
                </a:solidFill>
              </a:rPr>
              <a:t>Collective Behavior</a:t>
            </a:r>
            <a:endParaRPr b="1" sz="3300">
              <a:solidFill>
                <a:srgbClr val="00FFFF"/>
              </a:solidFill>
            </a:endParaRPr>
          </a:p>
        </p:txBody>
      </p:sp>
      <p:sp>
        <p:nvSpPr>
          <p:cNvPr id="486" name="Google Shape;486;p47"/>
          <p:cNvSpPr txBox="1"/>
          <p:nvPr/>
        </p:nvSpPr>
        <p:spPr>
          <a:xfrm>
            <a:off x="7175165" y="69352"/>
            <a:ext cx="18249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4A86E8"/>
                </a:solidFill>
              </a:rPr>
              <a:t>ML</a:t>
            </a:r>
            <a:endParaRPr b="1" sz="5500">
              <a:solidFill>
                <a:srgbClr val="4A86E8"/>
              </a:solidFill>
            </a:endParaRPr>
          </a:p>
        </p:txBody>
      </p:sp>
      <p:sp>
        <p:nvSpPr>
          <p:cNvPr id="487" name="Google Shape;487;p47"/>
          <p:cNvSpPr txBox="1"/>
          <p:nvPr/>
        </p:nvSpPr>
        <p:spPr>
          <a:xfrm>
            <a:off x="524375" y="2134400"/>
            <a:ext cx="95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9900"/>
                </a:solidFill>
              </a:rPr>
              <a:t>Hakan</a:t>
            </a:r>
            <a:endParaRPr b="1" sz="1900">
              <a:solidFill>
                <a:srgbClr val="FF9900"/>
              </a:solidFill>
            </a:endParaRPr>
          </a:p>
        </p:txBody>
      </p:sp>
      <p:sp>
        <p:nvSpPr>
          <p:cNvPr id="488" name="Google Shape;488;p47"/>
          <p:cNvSpPr txBox="1"/>
          <p:nvPr/>
        </p:nvSpPr>
        <p:spPr>
          <a:xfrm>
            <a:off x="1368175" y="619200"/>
            <a:ext cx="9507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9900"/>
                </a:solidFill>
              </a:rPr>
              <a:t>Bucky</a:t>
            </a:r>
            <a:endParaRPr b="1" sz="19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9900"/>
                </a:solidFill>
              </a:rPr>
              <a:t>Hakan</a:t>
            </a:r>
            <a:endParaRPr b="1" sz="1900">
              <a:solidFill>
                <a:srgbClr val="FF9900"/>
              </a:solidFill>
            </a:endParaRPr>
          </a:p>
        </p:txBody>
      </p:sp>
      <p:sp>
        <p:nvSpPr>
          <p:cNvPr id="489" name="Google Shape;489;p47"/>
          <p:cNvSpPr txBox="1"/>
          <p:nvPr/>
        </p:nvSpPr>
        <p:spPr>
          <a:xfrm rot="-786668">
            <a:off x="6340132" y="310743"/>
            <a:ext cx="950888" cy="6462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4A86E8"/>
                </a:solidFill>
              </a:rPr>
              <a:t>TFlow</a:t>
            </a:r>
            <a:endParaRPr b="1" sz="1900">
              <a:solidFill>
                <a:srgbClr val="4A86E8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48"/>
          <p:cNvSpPr txBox="1"/>
          <p:nvPr>
            <p:ph type="title"/>
          </p:nvPr>
        </p:nvSpPr>
        <p:spPr>
          <a:xfrm>
            <a:off x="-69300" y="64025"/>
            <a:ext cx="9030300" cy="74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/>
              <a:t>Multilevel Variational Evolutionary Ecology </a:t>
            </a:r>
            <a:endParaRPr b="1" sz="2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/>
              <a:t>(MVEE)</a:t>
            </a:r>
            <a:endParaRPr b="1" sz="5500"/>
          </a:p>
        </p:txBody>
      </p:sp>
      <p:sp>
        <p:nvSpPr>
          <p:cNvPr id="495" name="Google Shape;495;p48"/>
          <p:cNvSpPr txBox="1"/>
          <p:nvPr>
            <p:ph type="title"/>
          </p:nvPr>
        </p:nvSpPr>
        <p:spPr>
          <a:xfrm>
            <a:off x="83100" y="1664225"/>
            <a:ext cx="9030300" cy="498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/>
              <a:t>“</a:t>
            </a:r>
            <a:r>
              <a:rPr b="1" lang="en" sz="2100"/>
              <a:t>Variational</a:t>
            </a:r>
            <a:r>
              <a:rPr lang="en" sz="2100"/>
              <a:t>” in the Darwinian sense refers to “Natural Variation”, for example in Lewontin 1983. </a:t>
            </a:r>
            <a:r>
              <a:rPr lang="en" sz="2100"/>
              <a:t>However </a:t>
            </a:r>
            <a:r>
              <a:rPr lang="en" sz="2100"/>
              <a:t>“</a:t>
            </a:r>
            <a:r>
              <a:rPr b="1" lang="en" sz="2100"/>
              <a:t>Variational</a:t>
            </a:r>
            <a:r>
              <a:rPr lang="en" sz="2100"/>
              <a:t>” also is technically used to refer to variational (ensemble) Bayesian models, for example in the Variational Free Energy Principle. </a:t>
            </a:r>
            <a:r>
              <a:rPr b="1" lang="en" sz="2100"/>
              <a:t>MVEE</a:t>
            </a:r>
            <a:r>
              <a:rPr lang="en" sz="2100"/>
              <a:t> draws on both these definitions.</a:t>
            </a:r>
            <a:endParaRPr sz="2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MVEE</a:t>
            </a:r>
            <a:r>
              <a:rPr lang="en" sz="2200"/>
              <a:t> also has another embedded meaning:</a:t>
            </a:r>
            <a:endParaRPr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/>
              <a:t>Minimum Viable Evolutionary Explanation</a:t>
            </a:r>
            <a:r>
              <a:rPr lang="en" sz="3300"/>
              <a:t>.</a:t>
            </a:r>
            <a:r>
              <a:rPr b="1" lang="en" sz="3300"/>
              <a:t> </a:t>
            </a:r>
            <a:endParaRPr b="1" sz="3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As</a:t>
            </a:r>
            <a:r>
              <a:rPr lang="en" sz="2400"/>
              <a:t> it turns out, </a:t>
            </a:r>
            <a:r>
              <a:rPr b="1" lang="en" sz="2400"/>
              <a:t>MVEE</a:t>
            </a:r>
            <a:r>
              <a:rPr lang="en" sz="2400"/>
              <a:t> is the framework for formulating </a:t>
            </a:r>
            <a:r>
              <a:rPr b="1" lang="en" sz="2400"/>
              <a:t>MVEE’s</a:t>
            </a:r>
            <a:r>
              <a:rPr lang="en" sz="2400"/>
              <a:t>!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cxnSp>
        <p:nvCxnSpPr>
          <p:cNvPr id="496" name="Google Shape;496;p48"/>
          <p:cNvCxnSpPr/>
          <p:nvPr/>
        </p:nvCxnSpPr>
        <p:spPr>
          <a:xfrm>
            <a:off x="952050" y="1554385"/>
            <a:ext cx="7131600" cy="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97" name="Google Shape;497;p48"/>
          <p:cNvCxnSpPr/>
          <p:nvPr/>
        </p:nvCxnSpPr>
        <p:spPr>
          <a:xfrm>
            <a:off x="952050" y="3391224"/>
            <a:ext cx="7213800" cy="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49"/>
          <p:cNvSpPr txBox="1"/>
          <p:nvPr>
            <p:ph type="title"/>
          </p:nvPr>
        </p:nvSpPr>
        <p:spPr>
          <a:xfrm>
            <a:off x="6900" y="140225"/>
            <a:ext cx="9368700" cy="477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/>
              <a:t>Is MVEE consistent with prior Biological theory?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100"/>
              <a:buChar char="○"/>
            </a:pPr>
            <a:r>
              <a:rPr lang="en" sz="2100">
                <a:solidFill>
                  <a:srgbClr val="FF0000"/>
                </a:solidFill>
              </a:rPr>
              <a:t>Yes, I believe MVEE is at worst equivalent to EcoEvoDevo at best.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/>
              <a:t>Is MVEE a Gauge Theory?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100"/>
              <a:buChar char="○"/>
            </a:pPr>
            <a:r>
              <a:rPr lang="en" sz="2100">
                <a:solidFill>
                  <a:srgbClr val="FF0000"/>
                </a:solidFill>
              </a:rPr>
              <a:t>Yes, it only deals with observables and follows RBF 2017.</a:t>
            </a:r>
            <a:endParaRPr sz="2100">
              <a:solidFill>
                <a:srgbClr val="FF0000"/>
              </a:solidFill>
            </a:endParaRPr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en" sz="2500"/>
              <a:t>Can MVEE deal with theoretical (analytical) evolution? </a:t>
            </a:r>
            <a:endParaRPr sz="2500"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100"/>
              <a:buChar char="○"/>
            </a:pPr>
            <a:r>
              <a:rPr lang="en" sz="2100">
                <a:solidFill>
                  <a:srgbClr val="FF0000"/>
                </a:solidFill>
              </a:rPr>
              <a:t>Yes, and may provide atemporal formal solutions to these systems. 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/>
              <a:t>Can MVEE deal with empirical (open) evolution?</a:t>
            </a:r>
            <a:endParaRPr/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100"/>
              <a:buChar char="○"/>
            </a:pPr>
            <a:r>
              <a:rPr lang="en" sz="2100">
                <a:solidFill>
                  <a:srgbClr val="FF0000"/>
                </a:solidFill>
              </a:rPr>
              <a:t>Yes, and at least can provide statistically-optimal estimates and maximally-informed hypotheses about real biological systems. 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"/>
              <a:t>What is the computational architecture of MVEE?</a:t>
            </a:r>
            <a:endParaRPr/>
          </a:p>
          <a:p>
            <a:pPr indent="-349250" lvl="1" marL="9144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900"/>
              <a:buChar char="○"/>
            </a:pPr>
            <a:r>
              <a:rPr lang="en" sz="1900">
                <a:solidFill>
                  <a:srgbClr val="FF0000"/>
                </a:solidFill>
              </a:rPr>
              <a:t>By using a single integrated machine learning framework on pre-existing biological data (TensorFlow/compute-graph), MVEE jointly and optimally considers coarse-grained state and process models across scales. </a:t>
            </a:r>
            <a:endParaRPr sz="19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0"/>
          <p:cNvSpPr/>
          <p:nvPr/>
        </p:nvSpPr>
        <p:spPr>
          <a:xfrm>
            <a:off x="1217260" y="1848747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8" name="Google Shape;508;p50"/>
          <p:cNvSpPr/>
          <p:nvPr/>
        </p:nvSpPr>
        <p:spPr>
          <a:xfrm>
            <a:off x="819158" y="211895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50"/>
          <p:cNvSpPr/>
          <p:nvPr/>
        </p:nvSpPr>
        <p:spPr>
          <a:xfrm>
            <a:off x="447875" y="238583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0" name="Google Shape;510;p50"/>
          <p:cNvSpPr txBox="1"/>
          <p:nvPr/>
        </p:nvSpPr>
        <p:spPr>
          <a:xfrm>
            <a:off x="1908825" y="3802800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1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511" name="Google Shape;511;p50"/>
          <p:cNvSpPr txBox="1"/>
          <p:nvPr/>
        </p:nvSpPr>
        <p:spPr>
          <a:xfrm>
            <a:off x="2520350" y="3386825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0000"/>
                </a:solidFill>
              </a:rPr>
              <a:t>E</a:t>
            </a:r>
            <a:r>
              <a:rPr b="1" baseline="-25000" lang="en" sz="6600">
                <a:solidFill>
                  <a:srgbClr val="FF0000"/>
                </a:solidFill>
              </a:rPr>
              <a:t>1</a:t>
            </a:r>
            <a:endParaRPr b="1" sz="6600">
              <a:solidFill>
                <a:srgbClr val="FF0000"/>
              </a:solidFill>
            </a:endParaRPr>
          </a:p>
        </p:txBody>
      </p:sp>
      <p:sp>
        <p:nvSpPr>
          <p:cNvPr id="512" name="Google Shape;512;p50"/>
          <p:cNvSpPr txBox="1"/>
          <p:nvPr/>
        </p:nvSpPr>
        <p:spPr>
          <a:xfrm>
            <a:off x="3066775" y="3083950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1</a:t>
            </a:r>
            <a:endParaRPr b="1" baseline="-25000" sz="6600">
              <a:solidFill>
                <a:srgbClr val="9900FF"/>
              </a:solidFill>
            </a:endParaRPr>
          </a:p>
        </p:txBody>
      </p:sp>
      <p:cxnSp>
        <p:nvCxnSpPr>
          <p:cNvPr id="513" name="Google Shape;513;p50"/>
          <p:cNvCxnSpPr/>
          <p:nvPr/>
        </p:nvCxnSpPr>
        <p:spPr>
          <a:xfrm>
            <a:off x="3291122" y="2951431"/>
            <a:ext cx="18264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14" name="Google Shape;514;p50"/>
          <p:cNvSpPr/>
          <p:nvPr/>
        </p:nvSpPr>
        <p:spPr>
          <a:xfrm>
            <a:off x="6196198" y="183902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50"/>
          <p:cNvSpPr/>
          <p:nvPr/>
        </p:nvSpPr>
        <p:spPr>
          <a:xfrm>
            <a:off x="5772053" y="2102718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50"/>
          <p:cNvSpPr/>
          <p:nvPr/>
        </p:nvSpPr>
        <p:spPr>
          <a:xfrm>
            <a:off x="5400770" y="237611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50"/>
          <p:cNvSpPr txBox="1"/>
          <p:nvPr/>
        </p:nvSpPr>
        <p:spPr>
          <a:xfrm>
            <a:off x="6861725" y="3790175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2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518" name="Google Shape;518;p50"/>
          <p:cNvSpPr txBox="1"/>
          <p:nvPr/>
        </p:nvSpPr>
        <p:spPr>
          <a:xfrm>
            <a:off x="7473250" y="3374200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0000"/>
                </a:solidFill>
              </a:rPr>
              <a:t>E</a:t>
            </a:r>
            <a:r>
              <a:rPr b="1" baseline="-25000" lang="en" sz="6600">
                <a:solidFill>
                  <a:srgbClr val="FF0000"/>
                </a:solidFill>
              </a:rPr>
              <a:t>2</a:t>
            </a:r>
            <a:endParaRPr b="1" sz="6600">
              <a:solidFill>
                <a:srgbClr val="FF0000"/>
              </a:solidFill>
            </a:endParaRPr>
          </a:p>
        </p:txBody>
      </p:sp>
      <p:sp>
        <p:nvSpPr>
          <p:cNvPr id="519" name="Google Shape;519;p50"/>
          <p:cNvSpPr txBox="1"/>
          <p:nvPr/>
        </p:nvSpPr>
        <p:spPr>
          <a:xfrm>
            <a:off x="8019676" y="3071325"/>
            <a:ext cx="1312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2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520" name="Google Shape;520;p50"/>
          <p:cNvSpPr txBox="1"/>
          <p:nvPr>
            <p:ph type="title"/>
          </p:nvPr>
        </p:nvSpPr>
        <p:spPr>
          <a:xfrm>
            <a:off x="1609650" y="-29700"/>
            <a:ext cx="5970600" cy="6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/>
              <a:t>No “Fitness”....</a:t>
            </a:r>
            <a:endParaRPr b="1" i="1" sz="3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/>
              <a:t>Only measurable things:</a:t>
            </a:r>
            <a:endParaRPr b="1" i="1" sz="3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G, E, P, and Time</a:t>
            </a:r>
            <a:endParaRPr i="1" sz="3300"/>
          </a:p>
        </p:txBody>
      </p:sp>
      <p:sp>
        <p:nvSpPr>
          <p:cNvPr id="521" name="Google Shape;521;p50"/>
          <p:cNvSpPr txBox="1"/>
          <p:nvPr>
            <p:ph type="title"/>
          </p:nvPr>
        </p:nvSpPr>
        <p:spPr>
          <a:xfrm>
            <a:off x="2571750" y="2326502"/>
            <a:ext cx="2749500" cy="6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00FFFF"/>
                </a:solidFill>
              </a:rPr>
              <a:t>Time</a:t>
            </a:r>
            <a:endParaRPr b="1" i="1" sz="33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5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p51"/>
          <p:cNvSpPr txBox="1"/>
          <p:nvPr/>
        </p:nvSpPr>
        <p:spPr>
          <a:xfrm>
            <a:off x="4538975" y="157550"/>
            <a:ext cx="45975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9900"/>
                </a:solidFill>
              </a:rPr>
              <a:t>STATE MODELS</a:t>
            </a:r>
            <a:endParaRPr b="1" baseline="-25000" sz="4400">
              <a:solidFill>
                <a:srgbClr val="FF9900"/>
              </a:solidFill>
            </a:endParaRPr>
          </a:p>
        </p:txBody>
      </p:sp>
      <p:cxnSp>
        <p:nvCxnSpPr>
          <p:cNvPr id="527" name="Google Shape;527;p51"/>
          <p:cNvCxnSpPr/>
          <p:nvPr/>
        </p:nvCxnSpPr>
        <p:spPr>
          <a:xfrm flipH="1" rot="10800000">
            <a:off x="3357375" y="-8019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28" name="Google Shape;528;p51"/>
          <p:cNvCxnSpPr/>
          <p:nvPr/>
        </p:nvCxnSpPr>
        <p:spPr>
          <a:xfrm flipH="1" rot="10800000">
            <a:off x="3128775" y="-7257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29" name="Google Shape;529;p51"/>
          <p:cNvSpPr/>
          <p:nvPr/>
        </p:nvSpPr>
        <p:spPr>
          <a:xfrm>
            <a:off x="601575" y="3245129"/>
            <a:ext cx="1683000" cy="7872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51"/>
          <p:cNvSpPr/>
          <p:nvPr/>
        </p:nvSpPr>
        <p:spPr>
          <a:xfrm>
            <a:off x="852563" y="2614028"/>
            <a:ext cx="1683000" cy="7872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51"/>
          <p:cNvSpPr/>
          <p:nvPr/>
        </p:nvSpPr>
        <p:spPr>
          <a:xfrm>
            <a:off x="1090419" y="2008024"/>
            <a:ext cx="1683000" cy="7872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51"/>
          <p:cNvSpPr txBox="1"/>
          <p:nvPr/>
        </p:nvSpPr>
        <p:spPr>
          <a:xfrm>
            <a:off x="-146322" y="81350"/>
            <a:ext cx="43866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00FFFF"/>
                </a:solidFill>
              </a:rPr>
              <a:t>PROCESS</a:t>
            </a:r>
            <a:r>
              <a:rPr b="1" lang="en" sz="4400">
                <a:solidFill>
                  <a:srgbClr val="00FFFF"/>
                </a:solidFill>
              </a:rPr>
              <a:t> MODELS</a:t>
            </a:r>
            <a:endParaRPr b="1" baseline="-25000" sz="4400">
              <a:solidFill>
                <a:srgbClr val="00FFFF"/>
              </a:solidFill>
            </a:endParaRPr>
          </a:p>
        </p:txBody>
      </p:sp>
      <p:sp>
        <p:nvSpPr>
          <p:cNvPr id="533" name="Google Shape;533;p51"/>
          <p:cNvSpPr txBox="1"/>
          <p:nvPr/>
        </p:nvSpPr>
        <p:spPr>
          <a:xfrm>
            <a:off x="-307325" y="4260925"/>
            <a:ext cx="37410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FF"/>
                </a:solidFill>
              </a:rPr>
              <a:t>Collective Behavior</a:t>
            </a:r>
            <a:endParaRPr b="1"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FF"/>
                </a:solidFill>
              </a:rPr>
              <a:t>Decent. Algorithms</a:t>
            </a:r>
            <a:endParaRPr b="1" sz="2200">
              <a:solidFill>
                <a:srgbClr val="00FFFF"/>
              </a:solidFill>
            </a:endParaRPr>
          </a:p>
        </p:txBody>
      </p:sp>
      <p:sp>
        <p:nvSpPr>
          <p:cNvPr id="534" name="Google Shape;534;p51"/>
          <p:cNvSpPr/>
          <p:nvPr/>
        </p:nvSpPr>
        <p:spPr>
          <a:xfrm>
            <a:off x="1366444" y="1541070"/>
            <a:ext cx="1890200" cy="2787925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535" name="Google Shape;535;p51"/>
          <p:cNvSpPr txBox="1"/>
          <p:nvPr/>
        </p:nvSpPr>
        <p:spPr>
          <a:xfrm rot="-4522485">
            <a:off x="2671373" y="2131631"/>
            <a:ext cx="990907" cy="91988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time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536" name="Google Shape;536;p51"/>
          <p:cNvSpPr/>
          <p:nvPr/>
        </p:nvSpPr>
        <p:spPr>
          <a:xfrm>
            <a:off x="4641329" y="1425713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51"/>
          <p:cNvSpPr/>
          <p:nvPr/>
        </p:nvSpPr>
        <p:spPr>
          <a:xfrm>
            <a:off x="4298096" y="2411991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51"/>
          <p:cNvSpPr/>
          <p:nvPr/>
        </p:nvSpPr>
        <p:spPr>
          <a:xfrm>
            <a:off x="4085001" y="3435857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51"/>
          <p:cNvSpPr txBox="1"/>
          <p:nvPr/>
        </p:nvSpPr>
        <p:spPr>
          <a:xfrm>
            <a:off x="4372472" y="3655784"/>
            <a:ext cx="9564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FF00"/>
                </a:solidFill>
              </a:rPr>
              <a:t>G</a:t>
            </a:r>
            <a:r>
              <a:rPr b="1" baseline="-25000" lang="en" sz="3500">
                <a:solidFill>
                  <a:srgbClr val="00FF00"/>
                </a:solidFill>
              </a:rPr>
              <a:t>1</a:t>
            </a:r>
            <a:endParaRPr b="1" baseline="-25000" sz="3500">
              <a:solidFill>
                <a:srgbClr val="00FF00"/>
              </a:solidFill>
            </a:endParaRPr>
          </a:p>
        </p:txBody>
      </p:sp>
      <p:sp>
        <p:nvSpPr>
          <p:cNvPr id="540" name="Google Shape;540;p51"/>
          <p:cNvSpPr txBox="1"/>
          <p:nvPr/>
        </p:nvSpPr>
        <p:spPr>
          <a:xfrm>
            <a:off x="4640624" y="2560256"/>
            <a:ext cx="8820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0000"/>
                </a:solidFill>
              </a:rPr>
              <a:t>E</a:t>
            </a:r>
            <a:r>
              <a:rPr b="1" baseline="-25000" lang="en" sz="3500">
                <a:solidFill>
                  <a:srgbClr val="FF0000"/>
                </a:solidFill>
              </a:rPr>
              <a:t>1</a:t>
            </a:r>
            <a:endParaRPr b="1" sz="3500">
              <a:solidFill>
                <a:srgbClr val="FF0000"/>
              </a:solidFill>
            </a:endParaRPr>
          </a:p>
        </p:txBody>
      </p:sp>
      <p:sp>
        <p:nvSpPr>
          <p:cNvPr id="541" name="Google Shape;541;p51"/>
          <p:cNvSpPr txBox="1"/>
          <p:nvPr/>
        </p:nvSpPr>
        <p:spPr>
          <a:xfrm>
            <a:off x="4908878" y="1503393"/>
            <a:ext cx="9282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9900FF"/>
                </a:solidFill>
              </a:rPr>
              <a:t>P</a:t>
            </a:r>
            <a:r>
              <a:rPr b="1" baseline="-25000" lang="en" sz="3500">
                <a:solidFill>
                  <a:srgbClr val="9900FF"/>
                </a:solidFill>
              </a:rPr>
              <a:t>1</a:t>
            </a:r>
            <a:endParaRPr b="1" baseline="-25000" sz="3500">
              <a:solidFill>
                <a:srgbClr val="9900FF"/>
              </a:solidFill>
            </a:endParaRPr>
          </a:p>
        </p:txBody>
      </p:sp>
      <p:sp>
        <p:nvSpPr>
          <p:cNvPr id="542" name="Google Shape;542;p51"/>
          <p:cNvSpPr/>
          <p:nvPr/>
        </p:nvSpPr>
        <p:spPr>
          <a:xfrm>
            <a:off x="7592404" y="1519628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51"/>
          <p:cNvSpPr/>
          <p:nvPr/>
        </p:nvSpPr>
        <p:spPr>
          <a:xfrm>
            <a:off x="7249171" y="2505906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51"/>
          <p:cNvSpPr/>
          <p:nvPr/>
        </p:nvSpPr>
        <p:spPr>
          <a:xfrm>
            <a:off x="7036076" y="3529772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51"/>
          <p:cNvSpPr txBox="1"/>
          <p:nvPr/>
        </p:nvSpPr>
        <p:spPr>
          <a:xfrm>
            <a:off x="7323546" y="3597300"/>
            <a:ext cx="9564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FF00"/>
                </a:solidFill>
              </a:rPr>
              <a:t>G</a:t>
            </a:r>
            <a:r>
              <a:rPr b="1" baseline="-25000" lang="en" sz="3500">
                <a:solidFill>
                  <a:srgbClr val="00FF00"/>
                </a:solidFill>
              </a:rPr>
              <a:t>2</a:t>
            </a:r>
            <a:endParaRPr b="1" baseline="-25000" sz="3500">
              <a:solidFill>
                <a:srgbClr val="00FF00"/>
              </a:solidFill>
            </a:endParaRPr>
          </a:p>
        </p:txBody>
      </p:sp>
      <p:sp>
        <p:nvSpPr>
          <p:cNvPr id="546" name="Google Shape;546;p51"/>
          <p:cNvSpPr txBox="1"/>
          <p:nvPr/>
        </p:nvSpPr>
        <p:spPr>
          <a:xfrm>
            <a:off x="7895227" y="1593862"/>
            <a:ext cx="9282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9900FF"/>
                </a:solidFill>
              </a:rPr>
              <a:t>P</a:t>
            </a:r>
            <a:r>
              <a:rPr b="1" baseline="-25000" lang="en" sz="3500">
                <a:solidFill>
                  <a:srgbClr val="9900FF"/>
                </a:solidFill>
              </a:rPr>
              <a:t>2</a:t>
            </a:r>
            <a:endParaRPr b="1" baseline="-25000" sz="3500">
              <a:solidFill>
                <a:srgbClr val="9900FF"/>
              </a:solidFill>
            </a:endParaRPr>
          </a:p>
        </p:txBody>
      </p:sp>
      <p:cxnSp>
        <p:nvCxnSpPr>
          <p:cNvPr id="547" name="Google Shape;547;p51"/>
          <p:cNvCxnSpPr/>
          <p:nvPr/>
        </p:nvCxnSpPr>
        <p:spPr>
          <a:xfrm>
            <a:off x="5608587" y="4190719"/>
            <a:ext cx="12807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8" name="Google Shape;548;p51"/>
          <p:cNvCxnSpPr/>
          <p:nvPr/>
        </p:nvCxnSpPr>
        <p:spPr>
          <a:xfrm>
            <a:off x="5839639" y="3232451"/>
            <a:ext cx="13089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49" name="Google Shape;549;p51"/>
          <p:cNvCxnSpPr/>
          <p:nvPr/>
        </p:nvCxnSpPr>
        <p:spPr>
          <a:xfrm>
            <a:off x="6232974" y="2070725"/>
            <a:ext cx="12021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50" name="Google Shape;550;p51"/>
          <p:cNvSpPr txBox="1"/>
          <p:nvPr/>
        </p:nvSpPr>
        <p:spPr>
          <a:xfrm>
            <a:off x="7668599" y="2655113"/>
            <a:ext cx="8820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0000"/>
                </a:solidFill>
              </a:rPr>
              <a:t>E</a:t>
            </a:r>
            <a:r>
              <a:rPr b="1" baseline="-25000" lang="en" sz="3500">
                <a:solidFill>
                  <a:srgbClr val="FF0000"/>
                </a:solidFill>
              </a:rPr>
              <a:t>2</a:t>
            </a:r>
            <a:endParaRPr b="1" sz="35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6"/>
          <p:cNvSpPr txBox="1"/>
          <p:nvPr/>
        </p:nvSpPr>
        <p:spPr>
          <a:xfrm>
            <a:off x="89325" y="-62500"/>
            <a:ext cx="8702400" cy="266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 u="sng">
                <a:solidFill>
                  <a:srgbClr val="FFFFFF"/>
                </a:solidFill>
              </a:rPr>
              <a:t>Research Question:</a:t>
            </a:r>
            <a:endParaRPr b="1" sz="44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FFFFFF"/>
                </a:solidFill>
              </a:rPr>
              <a:t>How can we formalize the evolution of heredity, environment, and phenotype</a:t>
            </a:r>
            <a:r>
              <a:rPr lang="en" sz="3300">
                <a:solidFill>
                  <a:schemeClr val="dk1"/>
                </a:solidFill>
              </a:rPr>
              <a:t> through time and </a:t>
            </a:r>
            <a:r>
              <a:rPr lang="en" sz="3300">
                <a:solidFill>
                  <a:srgbClr val="FFFFFF"/>
                </a:solidFill>
              </a:rPr>
              <a:t>across biological levels?</a:t>
            </a:r>
            <a:endParaRPr sz="33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 </a:t>
            </a:r>
            <a:endParaRPr sz="1600">
              <a:solidFill>
                <a:srgbClr val="FFFFFF"/>
              </a:solidFill>
            </a:endParaRPr>
          </a:p>
        </p:txBody>
      </p:sp>
      <p:sp>
        <p:nvSpPr>
          <p:cNvPr id="88" name="Google Shape;88;p16"/>
          <p:cNvSpPr txBox="1"/>
          <p:nvPr/>
        </p:nvSpPr>
        <p:spPr>
          <a:xfrm>
            <a:off x="106925" y="2060975"/>
            <a:ext cx="9017700" cy="29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 u="sng">
                <a:solidFill>
                  <a:srgbClr val="FF0000"/>
                </a:solidFill>
              </a:rPr>
              <a:t>Goal:</a:t>
            </a:r>
            <a:endParaRPr sz="5500">
              <a:solidFill>
                <a:srgbClr val="FF0000"/>
              </a:solidFill>
            </a:endParaRPr>
          </a:p>
          <a:p>
            <a:pPr indent="-4127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900"/>
              <a:buChar char="●"/>
            </a:pPr>
            <a:r>
              <a:rPr lang="en" sz="2900">
                <a:solidFill>
                  <a:srgbClr val="FF0000"/>
                </a:solidFill>
              </a:rPr>
              <a:t>Extend </a:t>
            </a:r>
            <a:r>
              <a:rPr lang="en" sz="2900" u="sng">
                <a:solidFill>
                  <a:srgbClr val="FF0000"/>
                </a:solidFill>
              </a:rPr>
              <a:t>Variational Neuroethology</a:t>
            </a:r>
            <a:r>
              <a:rPr lang="en" sz="2900">
                <a:solidFill>
                  <a:srgbClr val="FF0000"/>
                </a:solidFill>
              </a:rPr>
              <a:t> </a:t>
            </a:r>
            <a:r>
              <a:rPr lang="en" sz="2100">
                <a:solidFill>
                  <a:srgbClr val="FF0000"/>
                </a:solidFill>
              </a:rPr>
              <a:t>(Ramstead et al. 2017)</a:t>
            </a:r>
            <a:r>
              <a:rPr lang="en" sz="2900">
                <a:solidFill>
                  <a:srgbClr val="FF0000"/>
                </a:solidFill>
              </a:rPr>
              <a:t> to specify</a:t>
            </a:r>
            <a:r>
              <a:rPr lang="en" sz="2900">
                <a:solidFill>
                  <a:srgbClr val="FF0000"/>
                </a:solidFill>
              </a:rPr>
              <a:t> a tractable general framework for all Evolutionary studies, Biological and Otherwise.</a:t>
            </a:r>
            <a:endParaRPr sz="2900">
              <a:solidFill>
                <a:srgbClr val="FF0000"/>
              </a:solidFill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200"/>
              <a:buChar char="●"/>
            </a:pPr>
            <a:r>
              <a:rPr lang="en" sz="2200">
                <a:solidFill>
                  <a:srgbClr val="FF0000"/>
                </a:solidFill>
              </a:rPr>
              <a:t>This would allow us to integrate current data across systems       and suggest new measurements/experiments/systems.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52"/>
          <p:cNvSpPr/>
          <p:nvPr/>
        </p:nvSpPr>
        <p:spPr>
          <a:xfrm>
            <a:off x="4641329" y="1425713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52"/>
          <p:cNvSpPr/>
          <p:nvPr/>
        </p:nvSpPr>
        <p:spPr>
          <a:xfrm>
            <a:off x="4298096" y="2411991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52"/>
          <p:cNvSpPr/>
          <p:nvPr/>
        </p:nvSpPr>
        <p:spPr>
          <a:xfrm>
            <a:off x="4085001" y="3435857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52"/>
          <p:cNvSpPr txBox="1"/>
          <p:nvPr/>
        </p:nvSpPr>
        <p:spPr>
          <a:xfrm>
            <a:off x="4372472" y="3655784"/>
            <a:ext cx="9564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FF00"/>
                </a:solidFill>
              </a:rPr>
              <a:t>G</a:t>
            </a:r>
            <a:r>
              <a:rPr b="1" baseline="-25000" lang="en" sz="3500">
                <a:solidFill>
                  <a:srgbClr val="00FF00"/>
                </a:solidFill>
              </a:rPr>
              <a:t>1</a:t>
            </a:r>
            <a:endParaRPr b="1" baseline="-25000" sz="3500">
              <a:solidFill>
                <a:srgbClr val="00FF00"/>
              </a:solidFill>
            </a:endParaRPr>
          </a:p>
        </p:txBody>
      </p:sp>
      <p:sp>
        <p:nvSpPr>
          <p:cNvPr id="559" name="Google Shape;559;p52"/>
          <p:cNvSpPr txBox="1"/>
          <p:nvPr/>
        </p:nvSpPr>
        <p:spPr>
          <a:xfrm>
            <a:off x="4640624" y="2560256"/>
            <a:ext cx="8820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0000"/>
                </a:solidFill>
              </a:rPr>
              <a:t>E</a:t>
            </a:r>
            <a:r>
              <a:rPr b="1" baseline="-25000" lang="en" sz="3500">
                <a:solidFill>
                  <a:srgbClr val="FF0000"/>
                </a:solidFill>
              </a:rPr>
              <a:t>1</a:t>
            </a:r>
            <a:endParaRPr b="1" sz="3500">
              <a:solidFill>
                <a:srgbClr val="FF0000"/>
              </a:solidFill>
            </a:endParaRPr>
          </a:p>
        </p:txBody>
      </p:sp>
      <p:sp>
        <p:nvSpPr>
          <p:cNvPr id="560" name="Google Shape;560;p52"/>
          <p:cNvSpPr txBox="1"/>
          <p:nvPr/>
        </p:nvSpPr>
        <p:spPr>
          <a:xfrm>
            <a:off x="4908878" y="1503393"/>
            <a:ext cx="9282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9900FF"/>
                </a:solidFill>
              </a:rPr>
              <a:t>P</a:t>
            </a:r>
            <a:r>
              <a:rPr b="1" baseline="-25000" lang="en" sz="3500">
                <a:solidFill>
                  <a:srgbClr val="9900FF"/>
                </a:solidFill>
              </a:rPr>
              <a:t>1</a:t>
            </a:r>
            <a:endParaRPr b="1" baseline="-25000" sz="3500">
              <a:solidFill>
                <a:srgbClr val="9900FF"/>
              </a:solidFill>
            </a:endParaRPr>
          </a:p>
        </p:txBody>
      </p:sp>
      <p:sp>
        <p:nvSpPr>
          <p:cNvPr id="561" name="Google Shape;561;p52"/>
          <p:cNvSpPr/>
          <p:nvPr/>
        </p:nvSpPr>
        <p:spPr>
          <a:xfrm>
            <a:off x="7592404" y="1519628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52"/>
          <p:cNvSpPr/>
          <p:nvPr/>
        </p:nvSpPr>
        <p:spPr>
          <a:xfrm>
            <a:off x="7249171" y="2505906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52"/>
          <p:cNvSpPr/>
          <p:nvPr/>
        </p:nvSpPr>
        <p:spPr>
          <a:xfrm>
            <a:off x="7036076" y="3529772"/>
            <a:ext cx="1355100" cy="11631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52"/>
          <p:cNvSpPr txBox="1"/>
          <p:nvPr/>
        </p:nvSpPr>
        <p:spPr>
          <a:xfrm>
            <a:off x="7323546" y="3597300"/>
            <a:ext cx="9564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0FF00"/>
                </a:solidFill>
              </a:rPr>
              <a:t>G</a:t>
            </a:r>
            <a:r>
              <a:rPr b="1" baseline="-25000" lang="en" sz="3500">
                <a:solidFill>
                  <a:srgbClr val="00FF00"/>
                </a:solidFill>
              </a:rPr>
              <a:t>2</a:t>
            </a:r>
            <a:endParaRPr b="1" baseline="-25000" sz="3500">
              <a:solidFill>
                <a:srgbClr val="00FF00"/>
              </a:solidFill>
            </a:endParaRPr>
          </a:p>
        </p:txBody>
      </p:sp>
      <p:sp>
        <p:nvSpPr>
          <p:cNvPr id="565" name="Google Shape;565;p52"/>
          <p:cNvSpPr txBox="1"/>
          <p:nvPr/>
        </p:nvSpPr>
        <p:spPr>
          <a:xfrm>
            <a:off x="7895227" y="1593862"/>
            <a:ext cx="9282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9900FF"/>
                </a:solidFill>
              </a:rPr>
              <a:t>P</a:t>
            </a:r>
            <a:r>
              <a:rPr b="1" baseline="-25000" lang="en" sz="3500">
                <a:solidFill>
                  <a:srgbClr val="9900FF"/>
                </a:solidFill>
              </a:rPr>
              <a:t>2</a:t>
            </a:r>
            <a:endParaRPr b="1" baseline="-25000" sz="3500">
              <a:solidFill>
                <a:srgbClr val="9900FF"/>
              </a:solidFill>
            </a:endParaRPr>
          </a:p>
        </p:txBody>
      </p:sp>
      <p:cxnSp>
        <p:nvCxnSpPr>
          <p:cNvPr id="566" name="Google Shape;566;p52"/>
          <p:cNvCxnSpPr/>
          <p:nvPr/>
        </p:nvCxnSpPr>
        <p:spPr>
          <a:xfrm>
            <a:off x="5608587" y="4190719"/>
            <a:ext cx="12807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7" name="Google Shape;567;p52"/>
          <p:cNvCxnSpPr/>
          <p:nvPr/>
        </p:nvCxnSpPr>
        <p:spPr>
          <a:xfrm>
            <a:off x="5839639" y="3232451"/>
            <a:ext cx="13089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8" name="Google Shape;568;p52"/>
          <p:cNvCxnSpPr/>
          <p:nvPr/>
        </p:nvCxnSpPr>
        <p:spPr>
          <a:xfrm flipH="1" rot="10800000">
            <a:off x="3357375" y="-8019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69" name="Google Shape;569;p52"/>
          <p:cNvCxnSpPr/>
          <p:nvPr/>
        </p:nvCxnSpPr>
        <p:spPr>
          <a:xfrm flipH="1" rot="10800000">
            <a:off x="3128775" y="-7257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70" name="Google Shape;570;p52"/>
          <p:cNvSpPr txBox="1"/>
          <p:nvPr/>
        </p:nvSpPr>
        <p:spPr>
          <a:xfrm>
            <a:off x="180675" y="1520225"/>
            <a:ext cx="35130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9900"/>
                </a:solidFill>
              </a:rPr>
              <a:t>Use what </a:t>
            </a:r>
            <a:endParaRPr b="1" sz="5500">
              <a:solidFill>
                <a:srgbClr val="FF99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9900"/>
                </a:solidFill>
              </a:rPr>
              <a:t>works!</a:t>
            </a:r>
            <a:endParaRPr b="1" sz="5500">
              <a:solidFill>
                <a:srgbClr val="FF9900"/>
              </a:solidFill>
            </a:endParaRPr>
          </a:p>
        </p:txBody>
      </p:sp>
      <p:cxnSp>
        <p:nvCxnSpPr>
          <p:cNvPr id="571" name="Google Shape;571;p52"/>
          <p:cNvCxnSpPr/>
          <p:nvPr/>
        </p:nvCxnSpPr>
        <p:spPr>
          <a:xfrm>
            <a:off x="6232974" y="2070725"/>
            <a:ext cx="12021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72" name="Google Shape;572;p52"/>
          <p:cNvSpPr txBox="1"/>
          <p:nvPr/>
        </p:nvSpPr>
        <p:spPr>
          <a:xfrm>
            <a:off x="7668599" y="2655113"/>
            <a:ext cx="882000" cy="63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0000"/>
                </a:solidFill>
              </a:rPr>
              <a:t>E</a:t>
            </a:r>
            <a:r>
              <a:rPr b="1" baseline="-25000" lang="en" sz="3500">
                <a:solidFill>
                  <a:srgbClr val="FF0000"/>
                </a:solidFill>
              </a:rPr>
              <a:t>2</a:t>
            </a:r>
            <a:endParaRPr b="1" sz="3500">
              <a:solidFill>
                <a:srgbClr val="FF0000"/>
              </a:solidFill>
            </a:endParaRPr>
          </a:p>
        </p:txBody>
      </p:sp>
      <p:sp>
        <p:nvSpPr>
          <p:cNvPr id="573" name="Google Shape;573;p52"/>
          <p:cNvSpPr txBox="1"/>
          <p:nvPr/>
        </p:nvSpPr>
        <p:spPr>
          <a:xfrm>
            <a:off x="4538975" y="157550"/>
            <a:ext cx="45975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9900"/>
                </a:solidFill>
              </a:rPr>
              <a:t>STATE MODELS</a:t>
            </a:r>
            <a:endParaRPr b="1" baseline="-25000" sz="440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53"/>
          <p:cNvSpPr/>
          <p:nvPr/>
        </p:nvSpPr>
        <p:spPr>
          <a:xfrm>
            <a:off x="1027135" y="38912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53"/>
          <p:cNvSpPr/>
          <p:nvPr/>
        </p:nvSpPr>
        <p:spPr>
          <a:xfrm>
            <a:off x="672450" y="17192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53"/>
          <p:cNvSpPr/>
          <p:nvPr/>
        </p:nvSpPr>
        <p:spPr>
          <a:xfrm>
            <a:off x="328750" y="302753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p53"/>
          <p:cNvSpPr txBox="1"/>
          <p:nvPr/>
        </p:nvSpPr>
        <p:spPr>
          <a:xfrm>
            <a:off x="613425" y="3117000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1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582" name="Google Shape;582;p53"/>
          <p:cNvSpPr txBox="1"/>
          <p:nvPr/>
        </p:nvSpPr>
        <p:spPr>
          <a:xfrm>
            <a:off x="1102450" y="1960725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1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583" name="Google Shape;583;p53"/>
          <p:cNvSpPr txBox="1"/>
          <p:nvPr/>
        </p:nvSpPr>
        <p:spPr>
          <a:xfrm>
            <a:off x="1413275" y="305915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1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584" name="Google Shape;584;p53"/>
          <p:cNvSpPr txBox="1"/>
          <p:nvPr>
            <p:ph type="title"/>
          </p:nvPr>
        </p:nvSpPr>
        <p:spPr>
          <a:xfrm>
            <a:off x="2507100" y="3295050"/>
            <a:ext cx="33033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500"/>
              <a:t>Evo. Genetics</a:t>
            </a:r>
            <a:endParaRPr i="1" sz="3500"/>
          </a:p>
        </p:txBody>
      </p:sp>
      <p:sp>
        <p:nvSpPr>
          <p:cNvPr id="585" name="Google Shape;585;p53"/>
          <p:cNvSpPr/>
          <p:nvPr/>
        </p:nvSpPr>
        <p:spPr>
          <a:xfrm>
            <a:off x="6941560" y="411501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p53"/>
          <p:cNvSpPr/>
          <p:nvPr/>
        </p:nvSpPr>
        <p:spPr>
          <a:xfrm>
            <a:off x="6510675" y="17675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53"/>
          <p:cNvSpPr/>
          <p:nvPr/>
        </p:nvSpPr>
        <p:spPr>
          <a:xfrm>
            <a:off x="6243175" y="3075760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53"/>
          <p:cNvSpPr txBox="1"/>
          <p:nvPr/>
        </p:nvSpPr>
        <p:spPr>
          <a:xfrm>
            <a:off x="6604050" y="3165225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2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589" name="Google Shape;589;p53"/>
          <p:cNvSpPr txBox="1"/>
          <p:nvPr/>
        </p:nvSpPr>
        <p:spPr>
          <a:xfrm>
            <a:off x="6940675" y="2008950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2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590" name="Google Shape;590;p53"/>
          <p:cNvSpPr txBox="1"/>
          <p:nvPr/>
        </p:nvSpPr>
        <p:spPr>
          <a:xfrm>
            <a:off x="7188224" y="373525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2</a:t>
            </a:r>
            <a:endParaRPr b="1" baseline="-25000" sz="6600">
              <a:solidFill>
                <a:srgbClr val="9900FF"/>
              </a:solidFill>
            </a:endParaRPr>
          </a:p>
        </p:txBody>
      </p:sp>
      <p:cxnSp>
        <p:nvCxnSpPr>
          <p:cNvPr id="591" name="Google Shape;591;p53"/>
          <p:cNvCxnSpPr/>
          <p:nvPr/>
        </p:nvCxnSpPr>
        <p:spPr>
          <a:xfrm>
            <a:off x="2424750" y="3951425"/>
            <a:ext cx="35202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92" name="Google Shape;592;p53"/>
          <p:cNvSpPr txBox="1"/>
          <p:nvPr>
            <p:ph type="title"/>
          </p:nvPr>
        </p:nvSpPr>
        <p:spPr>
          <a:xfrm>
            <a:off x="2982275" y="2007879"/>
            <a:ext cx="33033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Env. Change</a:t>
            </a:r>
            <a:endParaRPr i="1" sz="3300"/>
          </a:p>
        </p:txBody>
      </p:sp>
      <p:cxnSp>
        <p:nvCxnSpPr>
          <p:cNvPr id="593" name="Google Shape;593;p53"/>
          <p:cNvCxnSpPr/>
          <p:nvPr/>
        </p:nvCxnSpPr>
        <p:spPr>
          <a:xfrm>
            <a:off x="2640942" y="2681850"/>
            <a:ext cx="35976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94" name="Google Shape;594;p53"/>
          <p:cNvSpPr txBox="1"/>
          <p:nvPr>
            <p:ph type="title"/>
          </p:nvPr>
        </p:nvSpPr>
        <p:spPr>
          <a:xfrm>
            <a:off x="3005525" y="588600"/>
            <a:ext cx="33396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Quant. Genetics</a:t>
            </a:r>
            <a:endParaRPr i="1" sz="3300"/>
          </a:p>
        </p:txBody>
      </p:sp>
      <p:cxnSp>
        <p:nvCxnSpPr>
          <p:cNvPr id="595" name="Google Shape;595;p53"/>
          <p:cNvCxnSpPr/>
          <p:nvPr/>
        </p:nvCxnSpPr>
        <p:spPr>
          <a:xfrm>
            <a:off x="3045629" y="1218925"/>
            <a:ext cx="36372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96" name="Google Shape;596;p53"/>
          <p:cNvSpPr txBox="1"/>
          <p:nvPr>
            <p:ph type="title"/>
          </p:nvPr>
        </p:nvSpPr>
        <p:spPr>
          <a:xfrm>
            <a:off x="3062099" y="131400"/>
            <a:ext cx="36372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Developmental &amp;</a:t>
            </a:r>
            <a:endParaRPr i="1" sz="33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54"/>
          <p:cNvSpPr/>
          <p:nvPr/>
        </p:nvSpPr>
        <p:spPr>
          <a:xfrm>
            <a:off x="1027135" y="38912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54"/>
          <p:cNvSpPr/>
          <p:nvPr/>
        </p:nvSpPr>
        <p:spPr>
          <a:xfrm>
            <a:off x="6941560" y="411501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54"/>
          <p:cNvSpPr/>
          <p:nvPr/>
        </p:nvSpPr>
        <p:spPr>
          <a:xfrm>
            <a:off x="672450" y="17192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4" name="Google Shape;604;p54"/>
          <p:cNvSpPr/>
          <p:nvPr/>
        </p:nvSpPr>
        <p:spPr>
          <a:xfrm>
            <a:off x="328750" y="302753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54"/>
          <p:cNvSpPr txBox="1"/>
          <p:nvPr/>
        </p:nvSpPr>
        <p:spPr>
          <a:xfrm>
            <a:off x="613425" y="3117000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1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606" name="Google Shape;606;p54"/>
          <p:cNvSpPr/>
          <p:nvPr/>
        </p:nvSpPr>
        <p:spPr>
          <a:xfrm>
            <a:off x="6510675" y="17675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54"/>
          <p:cNvSpPr/>
          <p:nvPr/>
        </p:nvSpPr>
        <p:spPr>
          <a:xfrm>
            <a:off x="6243175" y="3075760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8" name="Google Shape;608;p54"/>
          <p:cNvSpPr txBox="1"/>
          <p:nvPr/>
        </p:nvSpPr>
        <p:spPr>
          <a:xfrm>
            <a:off x="6604050" y="3165225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2</a:t>
            </a:r>
            <a:endParaRPr b="1" baseline="-25000" sz="6600">
              <a:solidFill>
                <a:srgbClr val="00FF00"/>
              </a:solidFill>
            </a:endParaRPr>
          </a:p>
        </p:txBody>
      </p:sp>
      <p:cxnSp>
        <p:nvCxnSpPr>
          <p:cNvPr id="609" name="Google Shape;609;p54"/>
          <p:cNvCxnSpPr/>
          <p:nvPr/>
        </p:nvCxnSpPr>
        <p:spPr>
          <a:xfrm flipH="1" rot="10800000">
            <a:off x="2640942" y="1083150"/>
            <a:ext cx="4032600" cy="15987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10" name="Google Shape;610;p54"/>
          <p:cNvSpPr txBox="1"/>
          <p:nvPr>
            <p:ph type="title"/>
          </p:nvPr>
        </p:nvSpPr>
        <p:spPr>
          <a:xfrm>
            <a:off x="4394500" y="505875"/>
            <a:ext cx="33396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>
                <a:solidFill>
                  <a:srgbClr val="FF0000"/>
                </a:solidFill>
              </a:rPr>
              <a:t>Epigenetics</a:t>
            </a:r>
            <a:endParaRPr i="1" sz="3300">
              <a:solidFill>
                <a:srgbClr val="FF0000"/>
              </a:solidFill>
            </a:endParaRPr>
          </a:p>
        </p:txBody>
      </p:sp>
      <p:cxnSp>
        <p:nvCxnSpPr>
          <p:cNvPr id="611" name="Google Shape;611;p54"/>
          <p:cNvCxnSpPr/>
          <p:nvPr/>
        </p:nvCxnSpPr>
        <p:spPr>
          <a:xfrm>
            <a:off x="3045629" y="1218925"/>
            <a:ext cx="3191700" cy="1224900"/>
          </a:xfrm>
          <a:prstGeom prst="straightConnector1">
            <a:avLst/>
          </a:prstGeom>
          <a:noFill/>
          <a:ln cap="flat" cmpd="sng" w="76200">
            <a:solidFill>
              <a:srgbClr val="9900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12" name="Google Shape;612;p54"/>
          <p:cNvSpPr txBox="1"/>
          <p:nvPr>
            <p:ph type="title"/>
          </p:nvPr>
        </p:nvSpPr>
        <p:spPr>
          <a:xfrm>
            <a:off x="3584025" y="2313750"/>
            <a:ext cx="33396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500">
                <a:solidFill>
                  <a:srgbClr val="9900FF"/>
                </a:solidFill>
              </a:rPr>
              <a:t>Niche Construction</a:t>
            </a:r>
            <a:endParaRPr i="1" sz="2500">
              <a:solidFill>
                <a:srgbClr val="9900FF"/>
              </a:solidFill>
            </a:endParaRPr>
          </a:p>
        </p:txBody>
      </p:sp>
      <p:sp>
        <p:nvSpPr>
          <p:cNvPr id="613" name="Google Shape;613;p54"/>
          <p:cNvSpPr txBox="1"/>
          <p:nvPr>
            <p:ph type="title"/>
          </p:nvPr>
        </p:nvSpPr>
        <p:spPr>
          <a:xfrm>
            <a:off x="4422225" y="-90100"/>
            <a:ext cx="33396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200">
                <a:solidFill>
                  <a:srgbClr val="FF0000"/>
                </a:solidFill>
              </a:rPr>
              <a:t>(plasticity or transgenerational)</a:t>
            </a:r>
            <a:endParaRPr i="1" sz="2200">
              <a:solidFill>
                <a:srgbClr val="FF0000"/>
              </a:solidFill>
            </a:endParaRPr>
          </a:p>
        </p:txBody>
      </p:sp>
      <p:cxnSp>
        <p:nvCxnSpPr>
          <p:cNvPr id="614" name="Google Shape;614;p54"/>
          <p:cNvCxnSpPr/>
          <p:nvPr/>
        </p:nvCxnSpPr>
        <p:spPr>
          <a:xfrm>
            <a:off x="2292155" y="3962400"/>
            <a:ext cx="3710700" cy="0"/>
          </a:xfrm>
          <a:prstGeom prst="straightConnector1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15" name="Google Shape;615;p54"/>
          <p:cNvSpPr txBox="1"/>
          <p:nvPr>
            <p:ph type="title"/>
          </p:nvPr>
        </p:nvSpPr>
        <p:spPr>
          <a:xfrm>
            <a:off x="2579925" y="3450250"/>
            <a:ext cx="31917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500">
                <a:solidFill>
                  <a:srgbClr val="00FF00"/>
                </a:solidFill>
              </a:rPr>
              <a:t>Phenomenological models of DNA evolution (GTR)</a:t>
            </a:r>
            <a:endParaRPr i="1" sz="2500">
              <a:solidFill>
                <a:srgbClr val="00FF00"/>
              </a:solidFill>
            </a:endParaRPr>
          </a:p>
        </p:txBody>
      </p:sp>
      <p:sp>
        <p:nvSpPr>
          <p:cNvPr id="616" name="Google Shape;616;p54"/>
          <p:cNvSpPr txBox="1"/>
          <p:nvPr/>
        </p:nvSpPr>
        <p:spPr>
          <a:xfrm>
            <a:off x="1102450" y="1960725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1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617" name="Google Shape;617;p54"/>
          <p:cNvSpPr txBox="1"/>
          <p:nvPr/>
        </p:nvSpPr>
        <p:spPr>
          <a:xfrm>
            <a:off x="6940675" y="2008950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2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618" name="Google Shape;618;p54"/>
          <p:cNvSpPr txBox="1"/>
          <p:nvPr/>
        </p:nvSpPr>
        <p:spPr>
          <a:xfrm>
            <a:off x="1413275" y="305915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1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619" name="Google Shape;619;p54"/>
          <p:cNvSpPr txBox="1"/>
          <p:nvPr/>
        </p:nvSpPr>
        <p:spPr>
          <a:xfrm>
            <a:off x="7188224" y="373525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2</a:t>
            </a:r>
            <a:endParaRPr b="1" baseline="-25000" sz="6600">
              <a:solidFill>
                <a:srgbClr val="9900FF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55"/>
          <p:cNvSpPr/>
          <p:nvPr/>
        </p:nvSpPr>
        <p:spPr>
          <a:xfrm>
            <a:off x="950935" y="77012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55"/>
          <p:cNvSpPr/>
          <p:nvPr/>
        </p:nvSpPr>
        <p:spPr>
          <a:xfrm>
            <a:off x="520050" y="2028975"/>
            <a:ext cx="1701300" cy="14877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6" name="Google Shape;626;p55"/>
          <p:cNvSpPr/>
          <p:nvPr/>
        </p:nvSpPr>
        <p:spPr>
          <a:xfrm>
            <a:off x="252550" y="333233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55"/>
          <p:cNvSpPr txBox="1"/>
          <p:nvPr/>
        </p:nvSpPr>
        <p:spPr>
          <a:xfrm>
            <a:off x="613425" y="3421800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628" name="Google Shape;628;p55"/>
          <p:cNvSpPr txBox="1"/>
          <p:nvPr/>
        </p:nvSpPr>
        <p:spPr>
          <a:xfrm>
            <a:off x="950050" y="2341725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629" name="Google Shape;629;p55"/>
          <p:cNvSpPr txBox="1"/>
          <p:nvPr/>
        </p:nvSpPr>
        <p:spPr>
          <a:xfrm>
            <a:off x="1032275" y="630100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630" name="Google Shape;630;p55"/>
          <p:cNvSpPr txBox="1"/>
          <p:nvPr>
            <p:ph type="title"/>
          </p:nvPr>
        </p:nvSpPr>
        <p:spPr>
          <a:xfrm>
            <a:off x="573811" y="46860"/>
            <a:ext cx="2576400" cy="7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>
                <a:solidFill>
                  <a:srgbClr val="00FFFF"/>
                </a:solidFill>
              </a:rPr>
              <a:t>Development</a:t>
            </a:r>
            <a:endParaRPr b="1" i="1" sz="2200">
              <a:solidFill>
                <a:srgbClr val="00FFFF"/>
              </a:solidFill>
            </a:endParaRPr>
          </a:p>
        </p:txBody>
      </p:sp>
      <p:sp>
        <p:nvSpPr>
          <p:cNvPr id="631" name="Google Shape;631;p55"/>
          <p:cNvSpPr/>
          <p:nvPr/>
        </p:nvSpPr>
        <p:spPr>
          <a:xfrm>
            <a:off x="516375" y="387600"/>
            <a:ext cx="2176625" cy="3900675"/>
          </a:xfrm>
          <a:custGeom>
            <a:rect b="b" l="l" r="r" t="t"/>
            <a:pathLst>
              <a:path extrusionOk="0" h="156027" w="87065">
                <a:moveTo>
                  <a:pt x="0" y="156027"/>
                </a:moveTo>
                <a:cubicBezTo>
                  <a:pt x="2431" y="143309"/>
                  <a:pt x="3836" y="102218"/>
                  <a:pt x="14584" y="79721"/>
                </a:cubicBezTo>
                <a:cubicBezTo>
                  <a:pt x="25332" y="57225"/>
                  <a:pt x="52407" y="34335"/>
                  <a:pt x="64487" y="21048"/>
                </a:cubicBezTo>
                <a:cubicBezTo>
                  <a:pt x="76567" y="7761"/>
                  <a:pt x="83302" y="3508"/>
                  <a:pt x="87065" y="0"/>
                </a:cubicBezTo>
              </a:path>
            </a:pathLst>
          </a:custGeom>
          <a:noFill/>
          <a:ln cap="flat" cmpd="sng" w="1524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56"/>
          <p:cNvSpPr/>
          <p:nvPr/>
        </p:nvSpPr>
        <p:spPr>
          <a:xfrm>
            <a:off x="950935" y="770122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56"/>
          <p:cNvSpPr/>
          <p:nvPr/>
        </p:nvSpPr>
        <p:spPr>
          <a:xfrm>
            <a:off x="520050" y="20240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56"/>
          <p:cNvSpPr/>
          <p:nvPr/>
        </p:nvSpPr>
        <p:spPr>
          <a:xfrm>
            <a:off x="252550" y="3332335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56"/>
          <p:cNvSpPr txBox="1"/>
          <p:nvPr/>
        </p:nvSpPr>
        <p:spPr>
          <a:xfrm>
            <a:off x="613425" y="3421800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1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640" name="Google Shape;640;p56"/>
          <p:cNvSpPr txBox="1"/>
          <p:nvPr/>
        </p:nvSpPr>
        <p:spPr>
          <a:xfrm>
            <a:off x="950050" y="2341725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1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641" name="Google Shape;641;p56"/>
          <p:cNvSpPr txBox="1"/>
          <p:nvPr/>
        </p:nvSpPr>
        <p:spPr>
          <a:xfrm>
            <a:off x="1032275" y="630100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1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642" name="Google Shape;642;p56"/>
          <p:cNvSpPr/>
          <p:nvPr/>
        </p:nvSpPr>
        <p:spPr>
          <a:xfrm>
            <a:off x="516375" y="387600"/>
            <a:ext cx="2176625" cy="3900675"/>
          </a:xfrm>
          <a:custGeom>
            <a:rect b="b" l="l" r="r" t="t"/>
            <a:pathLst>
              <a:path extrusionOk="0" h="156027" w="87065">
                <a:moveTo>
                  <a:pt x="0" y="156027"/>
                </a:moveTo>
                <a:cubicBezTo>
                  <a:pt x="2431" y="143309"/>
                  <a:pt x="3836" y="102218"/>
                  <a:pt x="14584" y="79721"/>
                </a:cubicBezTo>
                <a:cubicBezTo>
                  <a:pt x="25332" y="57225"/>
                  <a:pt x="52407" y="34335"/>
                  <a:pt x="64487" y="21048"/>
                </a:cubicBezTo>
                <a:cubicBezTo>
                  <a:pt x="76567" y="7761"/>
                  <a:pt x="83302" y="3508"/>
                  <a:pt x="87065" y="0"/>
                </a:cubicBezTo>
              </a:path>
            </a:pathLst>
          </a:custGeom>
          <a:noFill/>
          <a:ln cap="flat" cmpd="sng" w="1524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643" name="Google Shape;643;p56"/>
          <p:cNvSpPr txBox="1"/>
          <p:nvPr>
            <p:ph type="title"/>
          </p:nvPr>
        </p:nvSpPr>
        <p:spPr>
          <a:xfrm>
            <a:off x="573811" y="46860"/>
            <a:ext cx="2576400" cy="79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>
                <a:solidFill>
                  <a:srgbClr val="00FFFF"/>
                </a:solidFill>
              </a:rPr>
              <a:t>Development</a:t>
            </a:r>
            <a:endParaRPr b="1" i="1" sz="2200">
              <a:solidFill>
                <a:srgbClr val="00FFFF"/>
              </a:solidFill>
            </a:endParaRPr>
          </a:p>
        </p:txBody>
      </p:sp>
      <p:sp>
        <p:nvSpPr>
          <p:cNvPr id="644" name="Google Shape;644;p56"/>
          <p:cNvSpPr/>
          <p:nvPr/>
        </p:nvSpPr>
        <p:spPr>
          <a:xfrm>
            <a:off x="6789160" y="818347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56"/>
          <p:cNvSpPr/>
          <p:nvPr/>
        </p:nvSpPr>
        <p:spPr>
          <a:xfrm>
            <a:off x="6358275" y="2072375"/>
            <a:ext cx="1701300" cy="14925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56"/>
          <p:cNvSpPr/>
          <p:nvPr/>
        </p:nvSpPr>
        <p:spPr>
          <a:xfrm>
            <a:off x="6090775" y="3380560"/>
            <a:ext cx="1701300" cy="1540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56"/>
          <p:cNvSpPr txBox="1"/>
          <p:nvPr/>
        </p:nvSpPr>
        <p:spPr>
          <a:xfrm>
            <a:off x="6451650" y="3470025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00"/>
                </a:solidFill>
              </a:rPr>
              <a:t>G</a:t>
            </a:r>
            <a:r>
              <a:rPr b="1" baseline="-25000" lang="en" sz="6600">
                <a:solidFill>
                  <a:srgbClr val="00FF00"/>
                </a:solidFill>
              </a:rPr>
              <a:t>2</a:t>
            </a:r>
            <a:endParaRPr b="1" baseline="-25000" sz="6600">
              <a:solidFill>
                <a:srgbClr val="00FF00"/>
              </a:solidFill>
            </a:endParaRPr>
          </a:p>
        </p:txBody>
      </p:sp>
      <p:sp>
        <p:nvSpPr>
          <p:cNvPr id="648" name="Google Shape;648;p56"/>
          <p:cNvSpPr txBox="1"/>
          <p:nvPr/>
        </p:nvSpPr>
        <p:spPr>
          <a:xfrm>
            <a:off x="6788275" y="2389950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500">
                <a:solidFill>
                  <a:srgbClr val="FF0000"/>
                </a:solidFill>
              </a:rPr>
              <a:t>E</a:t>
            </a:r>
            <a:r>
              <a:rPr b="1" baseline="-25000" lang="en" sz="4500">
                <a:solidFill>
                  <a:srgbClr val="FF0000"/>
                </a:solidFill>
              </a:rPr>
              <a:t>2</a:t>
            </a:r>
            <a:endParaRPr b="1" sz="4500">
              <a:solidFill>
                <a:srgbClr val="FF0000"/>
              </a:solidFill>
            </a:endParaRPr>
          </a:p>
        </p:txBody>
      </p:sp>
      <p:sp>
        <p:nvSpPr>
          <p:cNvPr id="649" name="Google Shape;649;p56"/>
          <p:cNvSpPr txBox="1"/>
          <p:nvPr/>
        </p:nvSpPr>
        <p:spPr>
          <a:xfrm>
            <a:off x="6870500" y="678325"/>
            <a:ext cx="1165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9900FF"/>
                </a:solidFill>
              </a:rPr>
              <a:t>P</a:t>
            </a:r>
            <a:r>
              <a:rPr b="1" baseline="-25000" lang="en" sz="6600">
                <a:solidFill>
                  <a:srgbClr val="9900FF"/>
                </a:solidFill>
              </a:rPr>
              <a:t>2</a:t>
            </a:r>
            <a:endParaRPr b="1" baseline="-25000" sz="6600">
              <a:solidFill>
                <a:srgbClr val="9900FF"/>
              </a:solidFill>
            </a:endParaRPr>
          </a:p>
        </p:txBody>
      </p:sp>
      <p:sp>
        <p:nvSpPr>
          <p:cNvPr id="650" name="Google Shape;650;p56"/>
          <p:cNvSpPr txBox="1"/>
          <p:nvPr>
            <p:ph type="title"/>
          </p:nvPr>
        </p:nvSpPr>
        <p:spPr>
          <a:xfrm>
            <a:off x="3691225" y="2283700"/>
            <a:ext cx="1395600" cy="33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3300"/>
              <a:t>time</a:t>
            </a:r>
            <a:endParaRPr i="1" sz="3300"/>
          </a:p>
        </p:txBody>
      </p:sp>
      <p:cxnSp>
        <p:nvCxnSpPr>
          <p:cNvPr id="651" name="Google Shape;651;p56"/>
          <p:cNvCxnSpPr/>
          <p:nvPr/>
        </p:nvCxnSpPr>
        <p:spPr>
          <a:xfrm>
            <a:off x="2488542" y="2986650"/>
            <a:ext cx="3597600" cy="0"/>
          </a:xfrm>
          <a:prstGeom prst="straightConnector1">
            <a:avLst/>
          </a:prstGeom>
          <a:noFill/>
          <a:ln cap="flat" cmpd="sng" w="76200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52" name="Google Shape;652;p56"/>
          <p:cNvCxnSpPr/>
          <p:nvPr/>
        </p:nvCxnSpPr>
        <p:spPr>
          <a:xfrm>
            <a:off x="2829879" y="497675"/>
            <a:ext cx="525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653" name="Google Shape;653;p56"/>
          <p:cNvSpPr txBox="1"/>
          <p:nvPr>
            <p:ph type="title"/>
          </p:nvPr>
        </p:nvSpPr>
        <p:spPr>
          <a:xfrm rot="975502">
            <a:off x="3208836" y="1026010"/>
            <a:ext cx="4488708" cy="534024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200">
                <a:solidFill>
                  <a:srgbClr val="00FFFF"/>
                </a:solidFill>
              </a:rPr>
              <a:t>Evolution of Development…..</a:t>
            </a:r>
            <a:endParaRPr i="1" sz="2200">
              <a:solidFill>
                <a:srgbClr val="00FFFF"/>
              </a:solidFill>
            </a:endParaRPr>
          </a:p>
        </p:txBody>
      </p:sp>
      <p:sp>
        <p:nvSpPr>
          <p:cNvPr id="654" name="Google Shape;654;p56"/>
          <p:cNvSpPr txBox="1"/>
          <p:nvPr>
            <p:ph type="title"/>
          </p:nvPr>
        </p:nvSpPr>
        <p:spPr>
          <a:xfrm>
            <a:off x="2982475" y="2955550"/>
            <a:ext cx="3024300" cy="14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700">
                <a:solidFill>
                  <a:srgbClr val="00FFFF"/>
                </a:solidFill>
              </a:rPr>
              <a:t>Within generation = “Meta-Plasticity”</a:t>
            </a:r>
            <a:endParaRPr b="1" i="1" sz="17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7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700">
                <a:solidFill>
                  <a:srgbClr val="00FFFF"/>
                </a:solidFill>
              </a:rPr>
              <a:t>Between generations = </a:t>
            </a:r>
            <a:endParaRPr b="1" i="1" sz="17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700">
                <a:solidFill>
                  <a:srgbClr val="00FFFF"/>
                </a:solidFill>
              </a:rPr>
              <a:t>“EcoEvoDevo”</a:t>
            </a:r>
            <a:endParaRPr b="1" i="1" sz="1700">
              <a:solidFill>
                <a:srgbClr val="00FFFF"/>
              </a:solidFill>
            </a:endParaRPr>
          </a:p>
        </p:txBody>
      </p:sp>
      <p:sp>
        <p:nvSpPr>
          <p:cNvPr id="655" name="Google Shape;655;p56"/>
          <p:cNvSpPr/>
          <p:nvPr/>
        </p:nvSpPr>
        <p:spPr>
          <a:xfrm>
            <a:off x="6102900" y="497675"/>
            <a:ext cx="2257063" cy="3977592"/>
          </a:xfrm>
          <a:custGeom>
            <a:rect b="b" l="l" r="r" t="t"/>
            <a:pathLst>
              <a:path extrusionOk="0" h="146883" w="87687">
                <a:moveTo>
                  <a:pt x="14495" y="146883"/>
                </a:moveTo>
                <a:cubicBezTo>
                  <a:pt x="15624" y="137464"/>
                  <a:pt x="23653" y="102697"/>
                  <a:pt x="21266" y="90370"/>
                </a:cubicBezTo>
                <a:cubicBezTo>
                  <a:pt x="18879" y="78043"/>
                  <a:pt x="-1912" y="78303"/>
                  <a:pt x="171" y="72921"/>
                </a:cubicBezTo>
                <a:cubicBezTo>
                  <a:pt x="2255" y="67539"/>
                  <a:pt x="22829" y="57729"/>
                  <a:pt x="33767" y="58076"/>
                </a:cubicBezTo>
                <a:cubicBezTo>
                  <a:pt x="44705" y="58423"/>
                  <a:pt x="56989" y="79345"/>
                  <a:pt x="65800" y="75004"/>
                </a:cubicBezTo>
                <a:cubicBezTo>
                  <a:pt x="74611" y="70664"/>
                  <a:pt x="83509" y="44534"/>
                  <a:pt x="86634" y="32033"/>
                </a:cubicBezTo>
                <a:cubicBezTo>
                  <a:pt x="89759" y="19532"/>
                  <a:pt x="84898" y="5339"/>
                  <a:pt x="84551" y="0"/>
                </a:cubicBezTo>
              </a:path>
            </a:pathLst>
          </a:custGeom>
          <a:noFill/>
          <a:ln cap="flat" cmpd="sng" w="1524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sp>
      <p:cxnSp>
        <p:nvCxnSpPr>
          <p:cNvPr id="656" name="Google Shape;656;p56"/>
          <p:cNvCxnSpPr/>
          <p:nvPr/>
        </p:nvCxnSpPr>
        <p:spPr>
          <a:xfrm>
            <a:off x="2785704" y="646500"/>
            <a:ext cx="3255900" cy="16827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dash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57"/>
          <p:cNvSpPr/>
          <p:nvPr/>
        </p:nvSpPr>
        <p:spPr>
          <a:xfrm>
            <a:off x="5488700" y="401031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57"/>
          <p:cNvSpPr/>
          <p:nvPr/>
        </p:nvSpPr>
        <p:spPr>
          <a:xfrm>
            <a:off x="5577822" y="378622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57"/>
          <p:cNvSpPr/>
          <p:nvPr/>
        </p:nvSpPr>
        <p:spPr>
          <a:xfrm>
            <a:off x="5662280" y="357103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57"/>
          <p:cNvSpPr txBox="1"/>
          <p:nvPr/>
        </p:nvSpPr>
        <p:spPr>
          <a:xfrm>
            <a:off x="111500" y="1415650"/>
            <a:ext cx="3984900" cy="375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 u="sng">
                <a:solidFill>
                  <a:srgbClr val="00FFFF"/>
                </a:solidFill>
              </a:rPr>
              <a:t>Collective Behavior</a:t>
            </a:r>
            <a:endParaRPr sz="2200" u="sng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Local computation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Predictive/Adaptive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Multilevel Feedback loops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Robustness &amp; Evolvability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Emergence/Self-Organization</a:t>
            </a:r>
            <a:endParaRPr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200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200" u="sng">
                <a:solidFill>
                  <a:srgbClr val="00FFFF"/>
                </a:solidFill>
              </a:rPr>
              <a:t>What is the Algorithm?</a:t>
            </a:r>
            <a:endParaRPr b="1" i="1" sz="2200" u="sng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 u="sng">
                <a:solidFill>
                  <a:srgbClr val="00FFFF"/>
                </a:solidFill>
              </a:rPr>
              <a:t>What does each agent perceive? </a:t>
            </a:r>
            <a:endParaRPr i="1" sz="1500" u="sng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 u="sng">
                <a:solidFill>
                  <a:srgbClr val="00FFFF"/>
                </a:solidFill>
              </a:rPr>
              <a:t>What can each agent do? </a:t>
            </a:r>
            <a:endParaRPr i="1" sz="1500" u="sng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500" u="sng">
                <a:solidFill>
                  <a:srgbClr val="00FFFF"/>
                </a:solidFill>
              </a:rPr>
              <a:t>How do group outcomes arise?</a:t>
            </a:r>
            <a:endParaRPr i="1" sz="1500" u="sng">
              <a:solidFill>
                <a:srgbClr val="00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665" name="Google Shape;665;p57"/>
          <p:cNvSpPr/>
          <p:nvPr/>
        </p:nvSpPr>
        <p:spPr>
          <a:xfrm>
            <a:off x="5760291" y="3405226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66" name="Google Shape;666;p57"/>
          <p:cNvSpPr/>
          <p:nvPr/>
        </p:nvSpPr>
        <p:spPr>
          <a:xfrm>
            <a:off x="6431428" y="401031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57"/>
          <p:cNvSpPr/>
          <p:nvPr/>
        </p:nvSpPr>
        <p:spPr>
          <a:xfrm>
            <a:off x="6520549" y="378622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8" name="Google Shape;668;p57"/>
          <p:cNvSpPr/>
          <p:nvPr/>
        </p:nvSpPr>
        <p:spPr>
          <a:xfrm>
            <a:off x="6605007" y="357103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57"/>
          <p:cNvSpPr/>
          <p:nvPr/>
        </p:nvSpPr>
        <p:spPr>
          <a:xfrm>
            <a:off x="6703019" y="3405226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70" name="Google Shape;670;p57"/>
          <p:cNvSpPr/>
          <p:nvPr/>
        </p:nvSpPr>
        <p:spPr>
          <a:xfrm>
            <a:off x="7422247" y="3984540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57"/>
          <p:cNvSpPr/>
          <p:nvPr/>
        </p:nvSpPr>
        <p:spPr>
          <a:xfrm>
            <a:off x="7511368" y="3760444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57"/>
          <p:cNvSpPr/>
          <p:nvPr/>
        </p:nvSpPr>
        <p:spPr>
          <a:xfrm>
            <a:off x="7595827" y="3545259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57"/>
          <p:cNvSpPr/>
          <p:nvPr/>
        </p:nvSpPr>
        <p:spPr>
          <a:xfrm>
            <a:off x="7693838" y="3379450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74" name="Google Shape;674;p57"/>
          <p:cNvSpPr/>
          <p:nvPr/>
        </p:nvSpPr>
        <p:spPr>
          <a:xfrm>
            <a:off x="5667475" y="293264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p57"/>
          <p:cNvSpPr/>
          <p:nvPr/>
        </p:nvSpPr>
        <p:spPr>
          <a:xfrm>
            <a:off x="5756597" y="270854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6" name="Google Shape;676;p57"/>
          <p:cNvSpPr/>
          <p:nvPr/>
        </p:nvSpPr>
        <p:spPr>
          <a:xfrm>
            <a:off x="5841055" y="249336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7" name="Google Shape;677;p57"/>
          <p:cNvSpPr/>
          <p:nvPr/>
        </p:nvSpPr>
        <p:spPr>
          <a:xfrm>
            <a:off x="5939066" y="2327551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78" name="Google Shape;678;p57"/>
          <p:cNvSpPr/>
          <p:nvPr/>
        </p:nvSpPr>
        <p:spPr>
          <a:xfrm>
            <a:off x="6610203" y="293264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9" name="Google Shape;679;p57"/>
          <p:cNvSpPr/>
          <p:nvPr/>
        </p:nvSpPr>
        <p:spPr>
          <a:xfrm>
            <a:off x="6699324" y="270854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57"/>
          <p:cNvSpPr/>
          <p:nvPr/>
        </p:nvSpPr>
        <p:spPr>
          <a:xfrm>
            <a:off x="6783782" y="249336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57"/>
          <p:cNvSpPr/>
          <p:nvPr/>
        </p:nvSpPr>
        <p:spPr>
          <a:xfrm>
            <a:off x="6881794" y="2327551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82" name="Google Shape;682;p57"/>
          <p:cNvSpPr/>
          <p:nvPr/>
        </p:nvSpPr>
        <p:spPr>
          <a:xfrm>
            <a:off x="7601022" y="2906865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3" name="Google Shape;683;p57"/>
          <p:cNvSpPr/>
          <p:nvPr/>
        </p:nvSpPr>
        <p:spPr>
          <a:xfrm>
            <a:off x="7690143" y="2682769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4" name="Google Shape;684;p57"/>
          <p:cNvSpPr/>
          <p:nvPr/>
        </p:nvSpPr>
        <p:spPr>
          <a:xfrm>
            <a:off x="7774602" y="2467584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5" name="Google Shape;685;p57"/>
          <p:cNvSpPr/>
          <p:nvPr/>
        </p:nvSpPr>
        <p:spPr>
          <a:xfrm>
            <a:off x="7872613" y="2301775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86" name="Google Shape;686;p57"/>
          <p:cNvSpPr/>
          <p:nvPr/>
        </p:nvSpPr>
        <p:spPr>
          <a:xfrm>
            <a:off x="5917250" y="181696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57"/>
          <p:cNvSpPr/>
          <p:nvPr/>
        </p:nvSpPr>
        <p:spPr>
          <a:xfrm>
            <a:off x="6006372" y="159287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57"/>
          <p:cNvSpPr/>
          <p:nvPr/>
        </p:nvSpPr>
        <p:spPr>
          <a:xfrm>
            <a:off x="6090830" y="137768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9" name="Google Shape;689;p57"/>
          <p:cNvSpPr/>
          <p:nvPr/>
        </p:nvSpPr>
        <p:spPr>
          <a:xfrm>
            <a:off x="6188841" y="1211876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90" name="Google Shape;690;p57"/>
          <p:cNvSpPr/>
          <p:nvPr/>
        </p:nvSpPr>
        <p:spPr>
          <a:xfrm>
            <a:off x="6859978" y="181696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1" name="Google Shape;691;p57"/>
          <p:cNvSpPr/>
          <p:nvPr/>
        </p:nvSpPr>
        <p:spPr>
          <a:xfrm>
            <a:off x="6949099" y="1592871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2" name="Google Shape;692;p57"/>
          <p:cNvSpPr/>
          <p:nvPr/>
        </p:nvSpPr>
        <p:spPr>
          <a:xfrm>
            <a:off x="7033557" y="1377686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3" name="Google Shape;693;p57"/>
          <p:cNvSpPr/>
          <p:nvPr/>
        </p:nvSpPr>
        <p:spPr>
          <a:xfrm>
            <a:off x="7131569" y="1211876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94" name="Google Shape;694;p57"/>
          <p:cNvSpPr/>
          <p:nvPr/>
        </p:nvSpPr>
        <p:spPr>
          <a:xfrm>
            <a:off x="7850797" y="1791190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57"/>
          <p:cNvSpPr/>
          <p:nvPr/>
        </p:nvSpPr>
        <p:spPr>
          <a:xfrm>
            <a:off x="7939918" y="1567094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57"/>
          <p:cNvSpPr/>
          <p:nvPr/>
        </p:nvSpPr>
        <p:spPr>
          <a:xfrm>
            <a:off x="8024377" y="1351909"/>
            <a:ext cx="597600" cy="279600"/>
          </a:xfrm>
          <a:prstGeom prst="parallelogram">
            <a:avLst>
              <a:gd fmla="val 25000" name="adj"/>
            </a:avLst>
          </a:prstGeom>
          <a:noFill/>
          <a:ln cap="flat" cmpd="sng" w="1143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7" name="Google Shape;697;p57"/>
          <p:cNvSpPr/>
          <p:nvPr/>
        </p:nvSpPr>
        <p:spPr>
          <a:xfrm>
            <a:off x="8122388" y="1186100"/>
            <a:ext cx="671210" cy="989992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98" name="Google Shape;698;p57"/>
          <p:cNvSpPr/>
          <p:nvPr/>
        </p:nvSpPr>
        <p:spPr>
          <a:xfrm>
            <a:off x="4960236" y="322414"/>
            <a:ext cx="3253175" cy="4398050"/>
          </a:xfrm>
          <a:custGeom>
            <a:rect b="b" l="l" r="r" t="t"/>
            <a:pathLst>
              <a:path extrusionOk="0" h="175922" w="130127">
                <a:moveTo>
                  <a:pt x="17411" y="73431"/>
                </a:moveTo>
                <a:cubicBezTo>
                  <a:pt x="14514" y="85332"/>
                  <a:pt x="-706" y="128250"/>
                  <a:pt x="26" y="144835"/>
                </a:cubicBezTo>
                <a:cubicBezTo>
                  <a:pt x="758" y="161420"/>
                  <a:pt x="10550" y="168601"/>
                  <a:pt x="21805" y="172941"/>
                </a:cubicBezTo>
                <a:cubicBezTo>
                  <a:pt x="33060" y="177281"/>
                  <a:pt x="53617" y="177122"/>
                  <a:pt x="67554" y="170873"/>
                </a:cubicBezTo>
                <a:cubicBezTo>
                  <a:pt x="81491" y="164624"/>
                  <a:pt x="95474" y="151860"/>
                  <a:pt x="105425" y="135447"/>
                </a:cubicBezTo>
                <a:cubicBezTo>
                  <a:pt x="115376" y="119034"/>
                  <a:pt x="123966" y="91349"/>
                  <a:pt x="127260" y="72397"/>
                </a:cubicBezTo>
                <a:cubicBezTo>
                  <a:pt x="130555" y="53446"/>
                  <a:pt x="132300" y="33800"/>
                  <a:pt x="125192" y="21738"/>
                </a:cubicBezTo>
                <a:cubicBezTo>
                  <a:pt x="118084" y="9676"/>
                  <a:pt x="98312" y="586"/>
                  <a:pt x="84613" y="26"/>
                </a:cubicBezTo>
                <a:cubicBezTo>
                  <a:pt x="70914" y="-534"/>
                  <a:pt x="53726" y="7867"/>
                  <a:pt x="42999" y="18378"/>
                </a:cubicBezTo>
                <a:cubicBezTo>
                  <a:pt x="32273" y="28889"/>
                  <a:pt x="24045" y="55640"/>
                  <a:pt x="20254" y="63092"/>
                </a:cubicBezTo>
              </a:path>
            </a:pathLst>
          </a:custGeom>
          <a:noFill/>
          <a:ln cap="flat" cmpd="sng" w="228600">
            <a:solidFill>
              <a:srgbClr val="00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699" name="Google Shape;699;p57"/>
          <p:cNvSpPr txBox="1"/>
          <p:nvPr/>
        </p:nvSpPr>
        <p:spPr>
          <a:xfrm>
            <a:off x="-146322" y="-71050"/>
            <a:ext cx="4386600" cy="12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00FFFF"/>
                </a:solidFill>
              </a:rPr>
              <a:t>PROCESS MODELS</a:t>
            </a:r>
            <a:endParaRPr b="1" baseline="-25000" sz="4400">
              <a:solidFill>
                <a:srgbClr val="00FFFF"/>
              </a:solidFill>
            </a:endParaRPr>
          </a:p>
        </p:txBody>
      </p:sp>
      <p:cxnSp>
        <p:nvCxnSpPr>
          <p:cNvPr id="700" name="Google Shape;700;p57"/>
          <p:cNvCxnSpPr/>
          <p:nvPr/>
        </p:nvCxnSpPr>
        <p:spPr>
          <a:xfrm flipH="1" rot="10800000">
            <a:off x="3738375" y="-8019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1" name="Google Shape;701;p57"/>
          <p:cNvCxnSpPr/>
          <p:nvPr/>
        </p:nvCxnSpPr>
        <p:spPr>
          <a:xfrm flipH="1" rot="10800000">
            <a:off x="3890775" y="-725750"/>
            <a:ext cx="1111500" cy="62448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58"/>
          <p:cNvSpPr txBox="1"/>
          <p:nvPr>
            <p:ph type="title"/>
          </p:nvPr>
        </p:nvSpPr>
        <p:spPr>
          <a:xfrm>
            <a:off x="438918" y="-75784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0000"/>
                </a:solidFill>
              </a:rPr>
              <a:t>Formalizing a decentralized process implies formalizing the environmental dynamics:</a:t>
            </a:r>
            <a:endParaRPr sz="3100">
              <a:solidFill>
                <a:srgbClr val="FF0000"/>
              </a:solidFill>
            </a:endParaRPr>
          </a:p>
        </p:txBody>
      </p:sp>
      <p:grpSp>
        <p:nvGrpSpPr>
          <p:cNvPr id="707" name="Google Shape;707;p58"/>
          <p:cNvGrpSpPr/>
          <p:nvPr/>
        </p:nvGrpSpPr>
        <p:grpSpPr>
          <a:xfrm>
            <a:off x="0" y="1036574"/>
            <a:ext cx="5225425" cy="4766001"/>
            <a:chOff x="0" y="1036574"/>
            <a:chExt cx="5225425" cy="4766001"/>
          </a:xfrm>
        </p:grpSpPr>
        <p:pic>
          <p:nvPicPr>
            <p:cNvPr id="708" name="Google Shape;708;p5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454350" y="2024919"/>
              <a:ext cx="1844625" cy="35852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9" name="Google Shape;709;p5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202525" y="2044700"/>
              <a:ext cx="2022900" cy="3757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0" name="Google Shape;710;p58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0" y="2018900"/>
              <a:ext cx="1466950" cy="3678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1" name="Google Shape;711;p5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0" y="1036574"/>
              <a:ext cx="5225425" cy="10332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12" name="Google Shape;712;p58"/>
          <p:cNvSpPr txBox="1"/>
          <p:nvPr>
            <p:ph type="title"/>
          </p:nvPr>
        </p:nvSpPr>
        <p:spPr>
          <a:xfrm>
            <a:off x="4117209" y="1313575"/>
            <a:ext cx="1201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0000"/>
                </a:solidFill>
              </a:rPr>
              <a:t>2014</a:t>
            </a:r>
            <a:endParaRPr sz="3100">
              <a:solidFill>
                <a:srgbClr val="FF0000"/>
              </a:solidFill>
            </a:endParaRPr>
          </a:p>
        </p:txBody>
      </p:sp>
      <p:pic>
        <p:nvPicPr>
          <p:cNvPr id="713" name="Google Shape;713;p58"/>
          <p:cNvPicPr preferRelativeResize="0"/>
          <p:nvPr/>
        </p:nvPicPr>
        <p:blipFill rotWithShape="1">
          <a:blip r:embed="rId7">
            <a:alphaModFix/>
          </a:blip>
          <a:srcRect b="8624" l="0" r="0" t="11662"/>
          <a:stretch/>
        </p:blipFill>
        <p:spPr>
          <a:xfrm>
            <a:off x="5212825" y="2381275"/>
            <a:ext cx="3982633" cy="2762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12825" y="1036575"/>
            <a:ext cx="3931176" cy="1369463"/>
          </a:xfrm>
          <a:prstGeom prst="rect">
            <a:avLst/>
          </a:prstGeom>
          <a:noFill/>
          <a:ln>
            <a:noFill/>
          </a:ln>
        </p:spPr>
      </p:pic>
      <p:sp>
        <p:nvSpPr>
          <p:cNvPr id="715" name="Google Shape;715;p58"/>
          <p:cNvSpPr txBox="1"/>
          <p:nvPr>
            <p:ph type="title"/>
          </p:nvPr>
        </p:nvSpPr>
        <p:spPr>
          <a:xfrm>
            <a:off x="8018409" y="1314225"/>
            <a:ext cx="1201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>
                <a:solidFill>
                  <a:srgbClr val="FF0000"/>
                </a:solidFill>
              </a:rPr>
              <a:t>2016</a:t>
            </a:r>
            <a:endParaRPr sz="3100">
              <a:solidFill>
                <a:srgbClr val="FF0000"/>
              </a:solidFill>
            </a:endParaRPr>
          </a:p>
        </p:txBody>
      </p:sp>
      <p:sp>
        <p:nvSpPr>
          <p:cNvPr id="716" name="Google Shape;716;p58"/>
          <p:cNvSpPr txBox="1"/>
          <p:nvPr>
            <p:ph type="title"/>
          </p:nvPr>
        </p:nvSpPr>
        <p:spPr>
          <a:xfrm>
            <a:off x="5212825" y="3696525"/>
            <a:ext cx="3931200" cy="1498800"/>
          </a:xfrm>
          <a:prstGeom prst="rect">
            <a:avLst/>
          </a:prstGeom>
          <a:solidFill>
            <a:srgbClr val="000000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0000"/>
                </a:solidFill>
              </a:rPr>
              <a:t>Also see Collective Behavior Appendix</a:t>
            </a:r>
            <a:endParaRPr b="1" sz="31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" name="Google Shape;721;p59"/>
          <p:cNvPicPr preferRelativeResize="0"/>
          <p:nvPr/>
        </p:nvPicPr>
        <p:blipFill rotWithShape="1">
          <a:blip r:embed="rId3">
            <a:alphaModFix/>
          </a:blip>
          <a:srcRect b="5060" l="0" r="0" t="0"/>
          <a:stretch/>
        </p:blipFill>
        <p:spPr>
          <a:xfrm>
            <a:off x="222848" y="-10300"/>
            <a:ext cx="3493275" cy="2489898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p59"/>
          <p:cNvSpPr txBox="1"/>
          <p:nvPr/>
        </p:nvSpPr>
        <p:spPr>
          <a:xfrm>
            <a:off x="273750" y="2510550"/>
            <a:ext cx="3392100" cy="845400"/>
          </a:xfrm>
          <a:prstGeom prst="rect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FFFF"/>
                </a:solidFill>
              </a:rPr>
              <a:t>Biology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000">
                <a:solidFill>
                  <a:srgbClr val="FFFFFF"/>
                </a:solidFill>
              </a:rPr>
              <a:t>∈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400">
                <a:solidFill>
                  <a:srgbClr val="FFFFFF"/>
                </a:solidFill>
              </a:rPr>
              <a:t>ℝ</a:t>
            </a:r>
            <a:r>
              <a:rPr b="1" baseline="30000" lang="en" sz="4400">
                <a:solidFill>
                  <a:srgbClr val="00FF00"/>
                </a:solidFill>
              </a:rPr>
              <a:t>G</a:t>
            </a:r>
            <a:r>
              <a:rPr b="1" baseline="30000" lang="en" sz="4400">
                <a:solidFill>
                  <a:srgbClr val="FF0000"/>
                </a:solidFill>
              </a:rPr>
              <a:t>E</a:t>
            </a:r>
            <a:r>
              <a:rPr b="1" baseline="30000" lang="en" sz="4400">
                <a:solidFill>
                  <a:srgbClr val="9900FF"/>
                </a:solidFill>
              </a:rPr>
              <a:t>P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723" name="Google Shape;723;p59"/>
          <p:cNvSpPr txBox="1"/>
          <p:nvPr/>
        </p:nvSpPr>
        <p:spPr>
          <a:xfrm>
            <a:off x="70325" y="3477250"/>
            <a:ext cx="7140600" cy="163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Generalized, Dynamic, multiscale</a:t>
            </a:r>
            <a:endParaRPr b="1" sz="20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FFFFFF"/>
                </a:solidFill>
              </a:rPr>
              <a:t>Tensor representation of Any Evolving System. </a:t>
            </a:r>
            <a:endParaRPr b="1" sz="20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FFFF"/>
                </a:solidFill>
              </a:rPr>
              <a:t>Free from “</a:t>
            </a:r>
            <a:r>
              <a:rPr b="1" lang="en" sz="4400">
                <a:solidFill>
                  <a:srgbClr val="00FFFF"/>
                </a:solidFill>
              </a:rPr>
              <a:t>Fitness</a:t>
            </a:r>
            <a:r>
              <a:rPr b="1" lang="en" sz="4400">
                <a:solidFill>
                  <a:srgbClr val="FFFFFF"/>
                </a:solidFill>
              </a:rPr>
              <a:t>”!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724" name="Google Shape;724;p59"/>
          <p:cNvSpPr txBox="1"/>
          <p:nvPr/>
        </p:nvSpPr>
        <p:spPr>
          <a:xfrm>
            <a:off x="3129650" y="2724425"/>
            <a:ext cx="536100" cy="7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" sz="4400">
                <a:solidFill>
                  <a:srgbClr val="00FFFF"/>
                </a:solidFill>
              </a:rPr>
              <a:t>t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  <p:pic>
        <p:nvPicPr>
          <p:cNvPr id="725" name="Google Shape;725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87550" y="3510350"/>
            <a:ext cx="1763781" cy="1503224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p59"/>
          <p:cNvSpPr txBox="1"/>
          <p:nvPr/>
        </p:nvSpPr>
        <p:spPr>
          <a:xfrm>
            <a:off x="5215949" y="1408936"/>
            <a:ext cx="1293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00"/>
                </a:solidFill>
              </a:rPr>
              <a:t>G</a:t>
            </a:r>
            <a:r>
              <a:rPr b="1" lang="en" sz="2200">
                <a:solidFill>
                  <a:srgbClr val="FF0000"/>
                </a:solidFill>
              </a:rPr>
              <a:t>E</a:t>
            </a:r>
            <a:r>
              <a:rPr b="1" lang="en" sz="2200">
                <a:solidFill>
                  <a:srgbClr val="9900FF"/>
                </a:solidFill>
              </a:rPr>
              <a:t>P</a:t>
            </a:r>
            <a:r>
              <a:rPr b="1" baseline="-25000" lang="en" sz="2200">
                <a:solidFill>
                  <a:srgbClr val="FFFFFF"/>
                </a:solidFill>
              </a:rPr>
              <a:t>1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727" name="Google Shape;727;p59"/>
          <p:cNvSpPr/>
          <p:nvPr/>
        </p:nvSpPr>
        <p:spPr>
          <a:xfrm>
            <a:off x="7003237" y="821674"/>
            <a:ext cx="483000" cy="457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59"/>
          <p:cNvSpPr txBox="1"/>
          <p:nvPr/>
        </p:nvSpPr>
        <p:spPr>
          <a:xfrm>
            <a:off x="7268274" y="1341426"/>
            <a:ext cx="1293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00"/>
                </a:solidFill>
              </a:rPr>
              <a:t>G</a:t>
            </a:r>
            <a:r>
              <a:rPr b="1" lang="en" sz="2200">
                <a:solidFill>
                  <a:srgbClr val="FF0000"/>
                </a:solidFill>
              </a:rPr>
              <a:t>E</a:t>
            </a:r>
            <a:r>
              <a:rPr b="1" lang="en" sz="2200">
                <a:solidFill>
                  <a:srgbClr val="9900FF"/>
                </a:solidFill>
              </a:rPr>
              <a:t>P</a:t>
            </a:r>
            <a:r>
              <a:rPr b="1" baseline="-25000" lang="en" sz="2200">
                <a:solidFill>
                  <a:srgbClr val="FFFFFF"/>
                </a:solidFill>
              </a:rPr>
              <a:t>2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729" name="Google Shape;729;p59"/>
          <p:cNvSpPr/>
          <p:nvPr/>
        </p:nvSpPr>
        <p:spPr>
          <a:xfrm>
            <a:off x="6787544" y="1006055"/>
            <a:ext cx="483000" cy="457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0" name="Google Shape;730;p59"/>
          <p:cNvSpPr/>
          <p:nvPr/>
        </p:nvSpPr>
        <p:spPr>
          <a:xfrm>
            <a:off x="6571851" y="1190436"/>
            <a:ext cx="483000" cy="457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p59"/>
          <p:cNvSpPr txBox="1"/>
          <p:nvPr/>
        </p:nvSpPr>
        <p:spPr>
          <a:xfrm>
            <a:off x="5101592" y="2723166"/>
            <a:ext cx="1293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00"/>
                </a:solidFill>
              </a:rPr>
              <a:t>G</a:t>
            </a:r>
            <a:r>
              <a:rPr b="1" lang="en" sz="2200">
                <a:solidFill>
                  <a:srgbClr val="FF0000"/>
                </a:solidFill>
              </a:rPr>
              <a:t>E</a:t>
            </a:r>
            <a:r>
              <a:rPr b="1" lang="en" sz="2200">
                <a:solidFill>
                  <a:srgbClr val="9900FF"/>
                </a:solidFill>
              </a:rPr>
              <a:t>P</a:t>
            </a:r>
            <a:r>
              <a:rPr b="1" baseline="-25000" lang="en" sz="2200">
                <a:solidFill>
                  <a:srgbClr val="FFFFFF"/>
                </a:solidFill>
              </a:rPr>
              <a:t>3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732" name="Google Shape;732;p59"/>
          <p:cNvSpPr txBox="1"/>
          <p:nvPr/>
        </p:nvSpPr>
        <p:spPr>
          <a:xfrm>
            <a:off x="7153917" y="2655656"/>
            <a:ext cx="1293600" cy="6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00FF00"/>
                </a:solidFill>
              </a:rPr>
              <a:t>G</a:t>
            </a:r>
            <a:r>
              <a:rPr b="1" lang="en" sz="2200">
                <a:solidFill>
                  <a:srgbClr val="FF0000"/>
                </a:solidFill>
              </a:rPr>
              <a:t>E</a:t>
            </a:r>
            <a:r>
              <a:rPr b="1" lang="en" sz="2200">
                <a:solidFill>
                  <a:srgbClr val="9900FF"/>
                </a:solidFill>
              </a:rPr>
              <a:t>P</a:t>
            </a:r>
            <a:r>
              <a:rPr b="1" baseline="-25000" lang="en" sz="2200">
                <a:solidFill>
                  <a:srgbClr val="FFFFFF"/>
                </a:solidFill>
              </a:rPr>
              <a:t>n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733" name="Google Shape;733;p59"/>
          <p:cNvSpPr/>
          <p:nvPr/>
        </p:nvSpPr>
        <p:spPr>
          <a:xfrm>
            <a:off x="5061999" y="821674"/>
            <a:ext cx="483000" cy="457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4" name="Google Shape;734;p59"/>
          <p:cNvSpPr/>
          <p:nvPr/>
        </p:nvSpPr>
        <p:spPr>
          <a:xfrm>
            <a:off x="4846306" y="1006055"/>
            <a:ext cx="483000" cy="457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59"/>
          <p:cNvSpPr/>
          <p:nvPr/>
        </p:nvSpPr>
        <p:spPr>
          <a:xfrm>
            <a:off x="4630613" y="1190436"/>
            <a:ext cx="483000" cy="457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6" name="Google Shape;736;p59"/>
          <p:cNvSpPr/>
          <p:nvPr/>
        </p:nvSpPr>
        <p:spPr>
          <a:xfrm>
            <a:off x="6895390" y="2112342"/>
            <a:ext cx="483000" cy="457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7" name="Google Shape;737;p59"/>
          <p:cNvSpPr/>
          <p:nvPr/>
        </p:nvSpPr>
        <p:spPr>
          <a:xfrm>
            <a:off x="6679697" y="2296723"/>
            <a:ext cx="483000" cy="457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59"/>
          <p:cNvSpPr/>
          <p:nvPr/>
        </p:nvSpPr>
        <p:spPr>
          <a:xfrm>
            <a:off x="6464004" y="2481105"/>
            <a:ext cx="483000" cy="457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9" name="Google Shape;739;p59"/>
          <p:cNvSpPr/>
          <p:nvPr/>
        </p:nvSpPr>
        <p:spPr>
          <a:xfrm>
            <a:off x="4954153" y="2112342"/>
            <a:ext cx="483000" cy="4578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0" name="Google Shape;740;p59"/>
          <p:cNvSpPr/>
          <p:nvPr/>
        </p:nvSpPr>
        <p:spPr>
          <a:xfrm>
            <a:off x="4738460" y="2296723"/>
            <a:ext cx="483000" cy="4578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1" name="Google Shape;741;p59"/>
          <p:cNvSpPr/>
          <p:nvPr/>
        </p:nvSpPr>
        <p:spPr>
          <a:xfrm>
            <a:off x="4522766" y="2481105"/>
            <a:ext cx="483000" cy="4578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2" name="Google Shape;742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83570" y="3707375"/>
            <a:ext cx="1596080" cy="1258448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59"/>
          <p:cNvSpPr/>
          <p:nvPr/>
        </p:nvSpPr>
        <p:spPr>
          <a:xfrm>
            <a:off x="4131575" y="174473"/>
            <a:ext cx="4555200" cy="3144000"/>
          </a:xfrm>
          <a:prstGeom prst="cube">
            <a:avLst>
              <a:gd fmla="val 11887" name="adj"/>
            </a:avLst>
          </a:prstGeom>
          <a:noFill/>
          <a:ln cap="flat" cmpd="sng" w="152400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60"/>
          <p:cNvSpPr/>
          <p:nvPr/>
        </p:nvSpPr>
        <p:spPr>
          <a:xfrm>
            <a:off x="128029" y="82100"/>
            <a:ext cx="4134600" cy="1159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9" name="Google Shape;749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6261" y="107228"/>
            <a:ext cx="4091354" cy="1114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0" name="Google Shape;750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033" y="1242094"/>
            <a:ext cx="4134494" cy="94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1" name="Google Shape;751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03975" y="1985500"/>
            <a:ext cx="3181975" cy="237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2" name="Google Shape;752;p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22850" y="2257125"/>
            <a:ext cx="4139674" cy="868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8034" y="4033773"/>
            <a:ext cx="4134493" cy="1020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6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2850" y="3221518"/>
            <a:ext cx="4139674" cy="716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55" name="Google Shape;755;p6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73450" y="322125"/>
            <a:ext cx="1763781" cy="1503223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60"/>
          <p:cNvSpPr txBox="1"/>
          <p:nvPr>
            <p:ph type="title"/>
          </p:nvPr>
        </p:nvSpPr>
        <p:spPr>
          <a:xfrm>
            <a:off x="5441425" y="4369475"/>
            <a:ext cx="2603100" cy="673500"/>
          </a:xfrm>
          <a:prstGeom prst="rect">
            <a:avLst/>
          </a:prstGeom>
          <a:solidFill>
            <a:srgbClr val="000000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FF9900"/>
                </a:solidFill>
              </a:rPr>
              <a:t>And more...</a:t>
            </a:r>
            <a:endParaRPr b="1" sz="3100">
              <a:solidFill>
                <a:srgbClr val="FF99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61"/>
          <p:cNvSpPr txBox="1"/>
          <p:nvPr>
            <p:ph type="title"/>
          </p:nvPr>
        </p:nvSpPr>
        <p:spPr>
          <a:xfrm>
            <a:off x="944700" y="568550"/>
            <a:ext cx="7554600" cy="1728000"/>
          </a:xfrm>
          <a:prstGeom prst="rect">
            <a:avLst/>
          </a:prstGeom>
          <a:ln cap="flat" cmpd="sng" w="1524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0000"/>
                </a:solidFill>
              </a:rPr>
              <a:t>E</a:t>
            </a:r>
            <a:r>
              <a:rPr b="1" lang="en" sz="8800"/>
              <a:t> = </a:t>
            </a:r>
            <a:r>
              <a:rPr b="1" lang="en" sz="8800">
                <a:solidFill>
                  <a:srgbClr val="FF0000"/>
                </a:solidFill>
              </a:rPr>
              <a:t>MVEE</a:t>
            </a:r>
            <a:r>
              <a:rPr lang="en" sz="9900"/>
              <a:t>⊗</a:t>
            </a:r>
            <a:r>
              <a:rPr b="1" lang="en" sz="8800">
                <a:solidFill>
                  <a:srgbClr val="FF0000"/>
                </a:solidFill>
              </a:rPr>
              <a:t>t</a:t>
            </a:r>
            <a:endParaRPr b="1" sz="8800">
              <a:solidFill>
                <a:srgbClr val="FF0000"/>
              </a:solidFill>
            </a:endParaRPr>
          </a:p>
        </p:txBody>
      </p:sp>
      <p:sp>
        <p:nvSpPr>
          <p:cNvPr id="762" name="Google Shape;762;p61"/>
          <p:cNvSpPr txBox="1"/>
          <p:nvPr>
            <p:ph type="title"/>
          </p:nvPr>
        </p:nvSpPr>
        <p:spPr>
          <a:xfrm>
            <a:off x="759275" y="2489600"/>
            <a:ext cx="7246800" cy="256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FF0000"/>
                </a:solidFill>
              </a:rPr>
              <a:t>Evolution</a:t>
            </a:r>
            <a:r>
              <a:rPr lang="en" sz="4200"/>
              <a:t> </a:t>
            </a:r>
            <a:r>
              <a:rPr b="1" lang="en" sz="4200"/>
              <a:t>is </a:t>
            </a:r>
            <a:r>
              <a:rPr lang="en" sz="1600"/>
              <a:t>(described by)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</a:rPr>
              <a:t>Multilevel Variational Evolutionary Ecology</a:t>
            </a:r>
            <a:r>
              <a:rPr lang="en" sz="3600">
                <a:solidFill>
                  <a:srgbClr val="FF0000"/>
                </a:solidFill>
              </a:rPr>
              <a:t> </a:t>
            </a:r>
            <a:endParaRPr sz="3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200"/>
              <a:t>tens⊗rized through </a:t>
            </a:r>
            <a:r>
              <a:rPr lang="en" sz="4200">
                <a:solidFill>
                  <a:srgbClr val="FF0000"/>
                </a:solidFill>
              </a:rPr>
              <a:t>time</a:t>
            </a:r>
            <a:endParaRPr sz="25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7"/>
          <p:cNvSpPr txBox="1"/>
          <p:nvPr/>
        </p:nvSpPr>
        <p:spPr>
          <a:xfrm>
            <a:off x="165525" y="-62500"/>
            <a:ext cx="8352300" cy="9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 u="sng">
                <a:solidFill>
                  <a:srgbClr val="FFFFFF"/>
                </a:solidFill>
              </a:rPr>
              <a:t>This Talk:</a:t>
            </a:r>
            <a:endParaRPr sz="5500">
              <a:solidFill>
                <a:srgbClr val="FFFFFF"/>
              </a:solidFill>
            </a:endParaRPr>
          </a:p>
        </p:txBody>
      </p:sp>
      <p:sp>
        <p:nvSpPr>
          <p:cNvPr id="94" name="Google Shape;94;p17"/>
          <p:cNvSpPr txBox="1"/>
          <p:nvPr/>
        </p:nvSpPr>
        <p:spPr>
          <a:xfrm>
            <a:off x="317925" y="699500"/>
            <a:ext cx="8485800" cy="40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" sz="4000">
                <a:solidFill>
                  <a:schemeClr val="dk1"/>
                </a:solidFill>
              </a:rPr>
              <a:t>Background theory...Part 1</a:t>
            </a:r>
            <a:endParaRPr sz="4000">
              <a:solidFill>
                <a:srgbClr val="FFFFFF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rgbClr val="FF0000"/>
                </a:solidFill>
              </a:rPr>
              <a:t>Claim 1:</a:t>
            </a:r>
            <a:r>
              <a:rPr lang="en" sz="2000">
                <a:solidFill>
                  <a:schemeClr val="dk1"/>
                </a:solidFill>
              </a:rPr>
              <a:t> </a:t>
            </a:r>
            <a:r>
              <a:rPr b="1" lang="en" sz="2000">
                <a:solidFill>
                  <a:srgbClr val="9900FF"/>
                </a:solidFill>
              </a:rPr>
              <a:t>EcoEvoDevo</a:t>
            </a:r>
            <a:r>
              <a:rPr lang="en" sz="2000">
                <a:solidFill>
                  <a:schemeClr val="dk1"/>
                </a:solidFill>
              </a:rPr>
              <a:t> is trapped in a locally-optimizing regime because it is trapped in an incoherent </a:t>
            </a:r>
            <a:r>
              <a:rPr lang="en" sz="1900">
                <a:solidFill>
                  <a:srgbClr val="FF9900"/>
                </a:solidFill>
              </a:rPr>
              <a:t>G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P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E</a:t>
            </a:r>
            <a:r>
              <a:rPr lang="en" sz="1900">
                <a:solidFill>
                  <a:schemeClr val="dk1"/>
                </a:solidFill>
              </a:rPr>
              <a:t> &amp; </a:t>
            </a:r>
            <a:r>
              <a:rPr lang="en" sz="1900">
                <a:solidFill>
                  <a:srgbClr val="00FFFF"/>
                </a:solidFill>
              </a:rPr>
              <a:t>F </a:t>
            </a:r>
            <a:r>
              <a:rPr lang="en" sz="2000">
                <a:solidFill>
                  <a:schemeClr val="dk1"/>
                </a:solidFill>
              </a:rPr>
              <a:t>phrasing.</a:t>
            </a:r>
            <a:endParaRPr sz="4000">
              <a:solidFill>
                <a:srgbClr val="FFFFF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62"/>
          <p:cNvSpPr txBox="1"/>
          <p:nvPr/>
        </p:nvSpPr>
        <p:spPr>
          <a:xfrm>
            <a:off x="2084625" y="1334225"/>
            <a:ext cx="5200200" cy="20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800">
                <a:solidFill>
                  <a:srgbClr val="FFFFFF"/>
                </a:solidFill>
              </a:rPr>
              <a:t>Summary</a:t>
            </a:r>
            <a:endParaRPr sz="8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solidFill>
                  <a:srgbClr val="FFFFFF"/>
                </a:solidFill>
              </a:rPr>
              <a:t>In Two Breaths</a:t>
            </a:r>
            <a:endParaRPr sz="4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2" name="Google Shape;772;p63"/>
          <p:cNvGrpSpPr/>
          <p:nvPr/>
        </p:nvGrpSpPr>
        <p:grpSpPr>
          <a:xfrm>
            <a:off x="2467206" y="267850"/>
            <a:ext cx="3894822" cy="4607800"/>
            <a:chOff x="2717400" y="267858"/>
            <a:chExt cx="3721049" cy="4607800"/>
          </a:xfrm>
        </p:grpSpPr>
        <p:sp>
          <p:nvSpPr>
            <p:cNvPr id="773" name="Google Shape;773;p63"/>
            <p:cNvSpPr txBox="1"/>
            <p:nvPr/>
          </p:nvSpPr>
          <p:spPr>
            <a:xfrm>
              <a:off x="2717400" y="1792688"/>
              <a:ext cx="1255800" cy="138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0">
                  <a:solidFill>
                    <a:srgbClr val="FF9900"/>
                  </a:solidFill>
                </a:rPr>
                <a:t>G</a:t>
              </a:r>
              <a:endParaRPr b="1" sz="10000">
                <a:solidFill>
                  <a:srgbClr val="FF9900"/>
                </a:solidFill>
              </a:endParaRPr>
            </a:p>
          </p:txBody>
        </p:sp>
        <p:sp>
          <p:nvSpPr>
            <p:cNvPr id="774" name="Google Shape;774;p63"/>
            <p:cNvSpPr txBox="1"/>
            <p:nvPr/>
          </p:nvSpPr>
          <p:spPr>
            <a:xfrm>
              <a:off x="4865392" y="549417"/>
              <a:ext cx="909300" cy="138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0">
                  <a:solidFill>
                    <a:srgbClr val="FF9900"/>
                  </a:solidFill>
                </a:rPr>
                <a:t>P</a:t>
              </a:r>
              <a:endParaRPr b="1" sz="10000">
                <a:solidFill>
                  <a:srgbClr val="FF9900"/>
                </a:solidFill>
              </a:endParaRPr>
            </a:p>
          </p:txBody>
        </p:sp>
        <p:sp>
          <p:nvSpPr>
            <p:cNvPr id="775" name="Google Shape;775;p63"/>
            <p:cNvSpPr txBox="1"/>
            <p:nvPr/>
          </p:nvSpPr>
          <p:spPr>
            <a:xfrm>
              <a:off x="4818298" y="3150152"/>
              <a:ext cx="909300" cy="138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0">
                  <a:solidFill>
                    <a:srgbClr val="00FFFF"/>
                  </a:solidFill>
                </a:rPr>
                <a:t>F</a:t>
              </a:r>
              <a:endParaRPr b="1" sz="10000">
                <a:solidFill>
                  <a:srgbClr val="00FFFF"/>
                </a:solidFill>
              </a:endParaRPr>
            </a:p>
          </p:txBody>
        </p:sp>
        <p:cxnSp>
          <p:nvCxnSpPr>
            <p:cNvPr id="776" name="Google Shape;776;p63"/>
            <p:cNvCxnSpPr/>
            <p:nvPr/>
          </p:nvCxnSpPr>
          <p:spPr>
            <a:xfrm rot="10800000">
              <a:off x="5382971" y="1567558"/>
              <a:ext cx="0" cy="1943700"/>
            </a:xfrm>
            <a:prstGeom prst="straightConnector1">
              <a:avLst/>
            </a:prstGeom>
            <a:noFill/>
            <a:ln cap="flat" cmpd="sng" w="152400">
              <a:solidFill>
                <a:srgbClr val="FF00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sp>
          <p:nvSpPr>
            <p:cNvPr id="777" name="Google Shape;777;p63"/>
            <p:cNvSpPr txBox="1"/>
            <p:nvPr/>
          </p:nvSpPr>
          <p:spPr>
            <a:xfrm rot="-1784460">
              <a:off x="3425299" y="543048"/>
              <a:ext cx="1097000" cy="134057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0000">
                  <a:solidFill>
                    <a:srgbClr val="9900FF"/>
                  </a:solidFill>
                </a:rPr>
                <a:t>D</a:t>
              </a:r>
              <a:endParaRPr b="1" sz="10000">
                <a:solidFill>
                  <a:srgbClr val="9900FF"/>
                </a:solidFill>
              </a:endParaRPr>
            </a:p>
          </p:txBody>
        </p:sp>
        <p:sp>
          <p:nvSpPr>
            <p:cNvPr id="778" name="Google Shape;778;p63"/>
            <p:cNvSpPr/>
            <p:nvPr/>
          </p:nvSpPr>
          <p:spPr>
            <a:xfrm flipH="1" rot="-7395022">
              <a:off x="3425637" y="3269943"/>
              <a:ext cx="1565996" cy="631106"/>
            </a:xfrm>
            <a:custGeom>
              <a:rect b="b" l="l" r="r" t="t"/>
              <a:pathLst>
                <a:path extrusionOk="0" h="25033" w="33524">
                  <a:moveTo>
                    <a:pt x="33524" y="25033"/>
                  </a:moveTo>
                  <a:cubicBezTo>
                    <a:pt x="33045" y="23766"/>
                    <a:pt x="31761" y="19955"/>
                    <a:pt x="30651" y="17429"/>
                  </a:cubicBezTo>
                  <a:cubicBezTo>
                    <a:pt x="29541" y="14903"/>
                    <a:pt x="28415" y="12093"/>
                    <a:pt x="26865" y="9878"/>
                  </a:cubicBezTo>
                  <a:cubicBezTo>
                    <a:pt x="25316" y="7663"/>
                    <a:pt x="24148" y="5707"/>
                    <a:pt x="21354" y="4138"/>
                  </a:cubicBezTo>
                  <a:cubicBezTo>
                    <a:pt x="18560" y="2569"/>
                    <a:pt x="13662" y="1153"/>
                    <a:pt x="10103" y="464"/>
                  </a:cubicBezTo>
                  <a:cubicBezTo>
                    <a:pt x="6544" y="-225"/>
                    <a:pt x="1684" y="81"/>
                    <a:pt x="0" y="4"/>
                  </a:cubicBezTo>
                </a:path>
              </a:pathLst>
            </a:custGeom>
            <a:noFill/>
            <a:ln cap="flat" cmpd="sng" w="76200">
              <a:solidFill>
                <a:srgbClr val="00FFFF"/>
              </a:solidFill>
              <a:prstDash val="solid"/>
              <a:round/>
              <a:headEnd len="med" w="med" type="none"/>
              <a:tailEnd len="med" w="med" type="triangle"/>
            </a:ln>
          </p:spPr>
        </p:sp>
        <p:cxnSp>
          <p:nvCxnSpPr>
            <p:cNvPr id="779" name="Google Shape;779;p63"/>
            <p:cNvCxnSpPr/>
            <p:nvPr/>
          </p:nvCxnSpPr>
          <p:spPr>
            <a:xfrm flipH="1">
              <a:off x="3743350" y="1627700"/>
              <a:ext cx="1204200" cy="633000"/>
            </a:xfrm>
            <a:prstGeom prst="straightConnector1">
              <a:avLst/>
            </a:prstGeom>
            <a:noFill/>
            <a:ln cap="flat" cmpd="sng" w="76200">
              <a:solidFill>
                <a:srgbClr val="FF9900"/>
              </a:solidFill>
              <a:prstDash val="solid"/>
              <a:round/>
              <a:headEnd len="med" w="med" type="triangle"/>
              <a:tailEnd len="med" w="med" type="none"/>
            </a:ln>
          </p:spPr>
        </p:cxnSp>
        <p:sp>
          <p:nvSpPr>
            <p:cNvPr id="780" name="Google Shape;780;p63"/>
            <p:cNvSpPr txBox="1"/>
            <p:nvPr/>
          </p:nvSpPr>
          <p:spPr>
            <a:xfrm>
              <a:off x="3297260" y="3491757"/>
              <a:ext cx="1048200" cy="138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0">
                  <a:solidFill>
                    <a:srgbClr val="FF9900"/>
                  </a:solidFill>
                </a:rPr>
                <a:t>E</a:t>
              </a:r>
              <a:endParaRPr b="1" sz="7000">
                <a:solidFill>
                  <a:srgbClr val="FF9900"/>
                </a:solidFill>
              </a:endParaRPr>
            </a:p>
          </p:txBody>
        </p:sp>
        <p:sp>
          <p:nvSpPr>
            <p:cNvPr id="781" name="Google Shape;781;p63"/>
            <p:cNvSpPr txBox="1"/>
            <p:nvPr/>
          </p:nvSpPr>
          <p:spPr>
            <a:xfrm>
              <a:off x="5390249" y="1914279"/>
              <a:ext cx="1048200" cy="138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7000">
                  <a:solidFill>
                    <a:srgbClr val="FF9900"/>
                  </a:solidFill>
                </a:rPr>
                <a:t>E</a:t>
              </a:r>
              <a:endParaRPr b="1" sz="7000">
                <a:solidFill>
                  <a:srgbClr val="FF9900"/>
                </a:solidFill>
              </a:endParaRPr>
            </a:p>
          </p:txBody>
        </p:sp>
        <p:sp>
          <p:nvSpPr>
            <p:cNvPr id="782" name="Google Shape;782;p63"/>
            <p:cNvSpPr/>
            <p:nvPr/>
          </p:nvSpPr>
          <p:spPr>
            <a:xfrm>
              <a:off x="4386900" y="456301"/>
              <a:ext cx="1953325" cy="1683075"/>
            </a:xfrm>
            <a:custGeom>
              <a:rect b="b" l="l" r="r" t="t"/>
              <a:pathLst>
                <a:path extrusionOk="0" h="67323" w="78133">
                  <a:moveTo>
                    <a:pt x="68980" y="67323"/>
                  </a:moveTo>
                  <a:cubicBezTo>
                    <a:pt x="70178" y="64409"/>
                    <a:pt x="74848" y="56585"/>
                    <a:pt x="76165" y="49839"/>
                  </a:cubicBezTo>
                  <a:cubicBezTo>
                    <a:pt x="77482" y="43093"/>
                    <a:pt x="79318" y="34271"/>
                    <a:pt x="76883" y="26846"/>
                  </a:cubicBezTo>
                  <a:cubicBezTo>
                    <a:pt x="74448" y="19421"/>
                    <a:pt x="68621" y="9761"/>
                    <a:pt x="61555" y="5290"/>
                  </a:cubicBezTo>
                  <a:cubicBezTo>
                    <a:pt x="54490" y="819"/>
                    <a:pt x="42314" y="-60"/>
                    <a:pt x="34490" y="20"/>
                  </a:cubicBezTo>
                  <a:cubicBezTo>
                    <a:pt x="26666" y="100"/>
                    <a:pt x="20358" y="2256"/>
                    <a:pt x="14610" y="5769"/>
                  </a:cubicBezTo>
                  <a:cubicBezTo>
                    <a:pt x="8862" y="9282"/>
                    <a:pt x="2435" y="18542"/>
                    <a:pt x="0" y="21097"/>
                  </a:cubicBezTo>
                </a:path>
              </a:pathLst>
            </a:custGeom>
            <a:noFill/>
            <a:ln cap="flat" cmpd="sng" w="76200">
              <a:solidFill>
                <a:srgbClr val="9900FF"/>
              </a:solidFill>
              <a:prstDash val="solid"/>
              <a:round/>
              <a:headEnd len="med" w="med" type="none"/>
              <a:tailEnd len="med" w="med" type="triangle"/>
            </a:ln>
          </p:spPr>
        </p:sp>
        <p:sp>
          <p:nvSpPr>
            <p:cNvPr id="783" name="Google Shape;783;p63"/>
            <p:cNvSpPr/>
            <p:nvPr/>
          </p:nvSpPr>
          <p:spPr>
            <a:xfrm>
              <a:off x="3842025" y="1965725"/>
              <a:ext cx="1173600" cy="562850"/>
            </a:xfrm>
            <a:custGeom>
              <a:rect b="b" l="l" r="r" t="t"/>
              <a:pathLst>
                <a:path extrusionOk="0" h="22514" w="46944">
                  <a:moveTo>
                    <a:pt x="46944" y="0"/>
                  </a:moveTo>
                  <a:cubicBezTo>
                    <a:pt x="44709" y="1956"/>
                    <a:pt x="39080" y="8503"/>
                    <a:pt x="33531" y="11736"/>
                  </a:cubicBezTo>
                  <a:cubicBezTo>
                    <a:pt x="27982" y="14970"/>
                    <a:pt x="19241" y="17605"/>
                    <a:pt x="13652" y="19401"/>
                  </a:cubicBezTo>
                  <a:cubicBezTo>
                    <a:pt x="8064" y="21197"/>
                    <a:pt x="2275" y="21995"/>
                    <a:pt x="0" y="22514"/>
                  </a:cubicBezTo>
                </a:path>
              </a:pathLst>
            </a:custGeom>
            <a:noFill/>
            <a:ln cap="flat" cmpd="sng" w="38100">
              <a:solidFill>
                <a:srgbClr val="9900FF"/>
              </a:solidFill>
              <a:prstDash val="solid"/>
              <a:round/>
              <a:headEnd len="med" w="med" type="none"/>
              <a:tailEnd len="med" w="med" type="triangle"/>
            </a:ln>
          </p:spPr>
        </p:sp>
        <p:sp>
          <p:nvSpPr>
            <p:cNvPr id="784" name="Google Shape;784;p63"/>
            <p:cNvSpPr/>
            <p:nvPr/>
          </p:nvSpPr>
          <p:spPr>
            <a:xfrm rot="5400000">
              <a:off x="5518111" y="4433950"/>
              <a:ext cx="313916" cy="365324"/>
            </a:xfrm>
            <a:prstGeom prst="flowChartPunchedTape">
              <a:avLst/>
            </a:prstGeom>
            <a:noFill/>
            <a:ln cap="flat" cmpd="sng" w="38100">
              <a:solidFill>
                <a:srgbClr val="00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5" name="Google Shape;785;p63"/>
            <p:cNvSpPr/>
            <p:nvPr/>
          </p:nvSpPr>
          <p:spPr>
            <a:xfrm rot="5400000">
              <a:off x="5425749" y="4376362"/>
              <a:ext cx="313800" cy="312300"/>
            </a:xfrm>
            <a:prstGeom prst="rect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6" name="Google Shape;786;p63"/>
            <p:cNvSpPr/>
            <p:nvPr/>
          </p:nvSpPr>
          <p:spPr>
            <a:xfrm rot="5400000">
              <a:off x="5364362" y="4278034"/>
              <a:ext cx="313800" cy="312300"/>
            </a:xfrm>
            <a:prstGeom prst="rect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63"/>
            <p:cNvSpPr/>
            <p:nvPr/>
          </p:nvSpPr>
          <p:spPr>
            <a:xfrm rot="5400000">
              <a:off x="5304985" y="4209527"/>
              <a:ext cx="313800" cy="312300"/>
            </a:xfrm>
            <a:prstGeom prst="rect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63"/>
            <p:cNvSpPr/>
            <p:nvPr/>
          </p:nvSpPr>
          <p:spPr>
            <a:xfrm rot="340480">
              <a:off x="5445648" y="305553"/>
              <a:ext cx="802689" cy="811948"/>
            </a:xfrm>
            <a:custGeom>
              <a:rect b="b" l="l" r="r" t="t"/>
              <a:pathLst>
                <a:path extrusionOk="0" h="27564" w="28499">
                  <a:moveTo>
                    <a:pt x="0" y="21012"/>
                  </a:moveTo>
                  <a:cubicBezTo>
                    <a:pt x="874" y="18064"/>
                    <a:pt x="2403" y="6706"/>
                    <a:pt x="5242" y="3321"/>
                  </a:cubicBezTo>
                  <a:cubicBezTo>
                    <a:pt x="8081" y="-64"/>
                    <a:pt x="13214" y="-610"/>
                    <a:pt x="17036" y="700"/>
                  </a:cubicBezTo>
                  <a:cubicBezTo>
                    <a:pt x="20858" y="2010"/>
                    <a:pt x="26974" y="7634"/>
                    <a:pt x="28175" y="11183"/>
                  </a:cubicBezTo>
                  <a:cubicBezTo>
                    <a:pt x="29376" y="14732"/>
                    <a:pt x="26154" y="19265"/>
                    <a:pt x="24243" y="21995"/>
                  </a:cubicBezTo>
                  <a:cubicBezTo>
                    <a:pt x="22332" y="24725"/>
                    <a:pt x="17964" y="26636"/>
                    <a:pt x="16708" y="27564"/>
                  </a:cubicBezTo>
                </a:path>
              </a:pathLst>
            </a:custGeom>
            <a:noFill/>
            <a:ln cap="flat" cmpd="sng" w="28575">
              <a:solidFill>
                <a:srgbClr val="FF9900"/>
              </a:solidFill>
              <a:prstDash val="solid"/>
              <a:round/>
              <a:headEnd len="med" w="med" type="triangle"/>
              <a:tailEnd len="med" w="med" type="triangle"/>
            </a:ln>
          </p:spPr>
        </p:sp>
        <p:cxnSp>
          <p:nvCxnSpPr>
            <p:cNvPr id="789" name="Google Shape;789;p63"/>
            <p:cNvCxnSpPr/>
            <p:nvPr/>
          </p:nvCxnSpPr>
          <p:spPr>
            <a:xfrm rot="10800000">
              <a:off x="5615100" y="1598225"/>
              <a:ext cx="131100" cy="516000"/>
            </a:xfrm>
            <a:prstGeom prst="straightConnector1">
              <a:avLst/>
            </a:prstGeom>
            <a:noFill/>
            <a:ln cap="flat" cmpd="sng" w="9525">
              <a:solidFill>
                <a:srgbClr val="FF9900"/>
              </a:solidFill>
              <a:prstDash val="solid"/>
              <a:round/>
              <a:headEnd len="med" w="med" type="triangle"/>
              <a:tailEnd len="med" w="med" type="triangle"/>
            </a:ln>
          </p:spPr>
        </p:cxnSp>
      </p:grpSp>
      <p:sp>
        <p:nvSpPr>
          <p:cNvPr id="790" name="Google Shape;790;p63"/>
          <p:cNvSpPr txBox="1"/>
          <p:nvPr/>
        </p:nvSpPr>
        <p:spPr>
          <a:xfrm>
            <a:off x="182675" y="-222100"/>
            <a:ext cx="2952000" cy="14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0">
                <a:solidFill>
                  <a:srgbClr val="FFFFFF"/>
                </a:solidFill>
              </a:rPr>
              <a:t>1.</a:t>
            </a:r>
            <a:endParaRPr sz="20000">
              <a:solidFill>
                <a:srgbClr val="FFFFFF"/>
              </a:solidFill>
            </a:endParaRPr>
          </a:p>
        </p:txBody>
      </p:sp>
      <p:sp>
        <p:nvSpPr>
          <p:cNvPr id="791" name="Google Shape;791;p63"/>
          <p:cNvSpPr txBox="1"/>
          <p:nvPr/>
        </p:nvSpPr>
        <p:spPr>
          <a:xfrm>
            <a:off x="6550150" y="1287175"/>
            <a:ext cx="2952000" cy="14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7700">
                <a:solidFill>
                  <a:srgbClr val="9900FF"/>
                </a:solidFill>
              </a:rPr>
              <a:t>EED</a:t>
            </a:r>
            <a:r>
              <a:rPr b="1" lang="en" sz="7700">
                <a:solidFill>
                  <a:srgbClr val="FFFFFF"/>
                </a:solidFill>
              </a:rPr>
              <a:t> </a:t>
            </a:r>
            <a:endParaRPr b="1" sz="77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400">
                <a:solidFill>
                  <a:srgbClr val="FFFFFF"/>
                </a:solidFill>
              </a:rPr>
              <a:t>is a mess...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792" name="Google Shape;792;p63"/>
          <p:cNvSpPr txBox="1"/>
          <p:nvPr/>
        </p:nvSpPr>
        <p:spPr>
          <a:xfrm>
            <a:off x="5504423" y="3606373"/>
            <a:ext cx="737100" cy="8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00FFFF"/>
                </a:solidFill>
              </a:rPr>
              <a:t>?</a:t>
            </a:r>
            <a:endParaRPr b="1" sz="55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p64"/>
          <p:cNvSpPr txBox="1"/>
          <p:nvPr/>
        </p:nvSpPr>
        <p:spPr>
          <a:xfrm>
            <a:off x="396700" y="34802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FF0000"/>
                </a:solidFill>
              </a:rPr>
              <a:t>MVEE</a:t>
            </a:r>
            <a:r>
              <a:rPr lang="en" sz="2800">
                <a:solidFill>
                  <a:srgbClr val="FFFFFF"/>
                </a:solidFill>
              </a:rPr>
              <a:t> draws on many sources, especially VNE, </a:t>
            </a:r>
            <a:endParaRPr sz="28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to potentially overcome some of the fundamental weaknesses in current evolutionary studies. </a:t>
            </a:r>
            <a:endParaRPr sz="2800">
              <a:solidFill>
                <a:srgbClr val="FFFFFF"/>
              </a:solidFill>
            </a:endParaRPr>
          </a:p>
        </p:txBody>
      </p:sp>
      <p:sp>
        <p:nvSpPr>
          <p:cNvPr id="798" name="Google Shape;798;p64"/>
          <p:cNvSpPr txBox="1"/>
          <p:nvPr/>
        </p:nvSpPr>
        <p:spPr>
          <a:xfrm>
            <a:off x="182675" y="-298300"/>
            <a:ext cx="2707200" cy="14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0">
                <a:solidFill>
                  <a:srgbClr val="FFFFFF"/>
                </a:solidFill>
              </a:rPr>
              <a:t>2.</a:t>
            </a:r>
            <a:endParaRPr sz="20000">
              <a:solidFill>
                <a:srgbClr val="FFFFFF"/>
              </a:solidFill>
            </a:endParaRPr>
          </a:p>
        </p:txBody>
      </p:sp>
      <p:grpSp>
        <p:nvGrpSpPr>
          <p:cNvPr id="799" name="Google Shape;799;p64"/>
          <p:cNvGrpSpPr/>
          <p:nvPr/>
        </p:nvGrpSpPr>
        <p:grpSpPr>
          <a:xfrm>
            <a:off x="2310971" y="262911"/>
            <a:ext cx="2707135" cy="3158912"/>
            <a:chOff x="220575" y="77054"/>
            <a:chExt cx="9053962" cy="4813946"/>
          </a:xfrm>
        </p:grpSpPr>
        <p:sp>
          <p:nvSpPr>
            <p:cNvPr id="800" name="Google Shape;800;p64"/>
            <p:cNvSpPr/>
            <p:nvPr/>
          </p:nvSpPr>
          <p:spPr>
            <a:xfrm>
              <a:off x="220575" y="3109300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" name="Google Shape;801;p64"/>
            <p:cNvSpPr/>
            <p:nvPr/>
          </p:nvSpPr>
          <p:spPr>
            <a:xfrm>
              <a:off x="1255275" y="1589949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64"/>
            <p:cNvSpPr/>
            <p:nvPr/>
          </p:nvSpPr>
          <p:spPr>
            <a:xfrm>
              <a:off x="2336437" y="77054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03" name="Google Shape;803;p64"/>
          <p:cNvGrpSpPr/>
          <p:nvPr/>
        </p:nvGrpSpPr>
        <p:grpSpPr>
          <a:xfrm rot="536866">
            <a:off x="3033076" y="530457"/>
            <a:ext cx="1306796" cy="2784396"/>
            <a:chOff x="5488700" y="1186100"/>
            <a:chExt cx="3304898" cy="3209119"/>
          </a:xfrm>
        </p:grpSpPr>
        <p:sp>
          <p:nvSpPr>
            <p:cNvPr id="804" name="Google Shape;804;p64"/>
            <p:cNvSpPr/>
            <p:nvPr/>
          </p:nvSpPr>
          <p:spPr>
            <a:xfrm>
              <a:off x="5488700" y="401031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64"/>
            <p:cNvSpPr/>
            <p:nvPr/>
          </p:nvSpPr>
          <p:spPr>
            <a:xfrm>
              <a:off x="5577822" y="378622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" name="Google Shape;806;p64"/>
            <p:cNvSpPr/>
            <p:nvPr/>
          </p:nvSpPr>
          <p:spPr>
            <a:xfrm>
              <a:off x="5662280" y="357103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" name="Google Shape;807;p64"/>
            <p:cNvSpPr/>
            <p:nvPr/>
          </p:nvSpPr>
          <p:spPr>
            <a:xfrm>
              <a:off x="5760291" y="340522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08" name="Google Shape;808;p64"/>
            <p:cNvSpPr/>
            <p:nvPr/>
          </p:nvSpPr>
          <p:spPr>
            <a:xfrm>
              <a:off x="6431428" y="401031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64"/>
            <p:cNvSpPr/>
            <p:nvPr/>
          </p:nvSpPr>
          <p:spPr>
            <a:xfrm>
              <a:off x="6520549" y="378622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64"/>
            <p:cNvSpPr/>
            <p:nvPr/>
          </p:nvSpPr>
          <p:spPr>
            <a:xfrm>
              <a:off x="6605007" y="357103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64"/>
            <p:cNvSpPr/>
            <p:nvPr/>
          </p:nvSpPr>
          <p:spPr>
            <a:xfrm>
              <a:off x="6703019" y="340522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12" name="Google Shape;812;p64"/>
            <p:cNvSpPr/>
            <p:nvPr/>
          </p:nvSpPr>
          <p:spPr>
            <a:xfrm>
              <a:off x="7422247" y="3984540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64"/>
            <p:cNvSpPr/>
            <p:nvPr/>
          </p:nvSpPr>
          <p:spPr>
            <a:xfrm>
              <a:off x="7511368" y="376044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64"/>
            <p:cNvSpPr/>
            <p:nvPr/>
          </p:nvSpPr>
          <p:spPr>
            <a:xfrm>
              <a:off x="7595827" y="354525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64"/>
            <p:cNvSpPr/>
            <p:nvPr/>
          </p:nvSpPr>
          <p:spPr>
            <a:xfrm>
              <a:off x="7693838" y="3379450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16" name="Google Shape;816;p64"/>
            <p:cNvSpPr/>
            <p:nvPr/>
          </p:nvSpPr>
          <p:spPr>
            <a:xfrm>
              <a:off x="5667475" y="293264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7" name="Google Shape;817;p64"/>
            <p:cNvSpPr/>
            <p:nvPr/>
          </p:nvSpPr>
          <p:spPr>
            <a:xfrm>
              <a:off x="5756597" y="270854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8" name="Google Shape;818;p64"/>
            <p:cNvSpPr/>
            <p:nvPr/>
          </p:nvSpPr>
          <p:spPr>
            <a:xfrm>
              <a:off x="5841055" y="249336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9" name="Google Shape;819;p64"/>
            <p:cNvSpPr/>
            <p:nvPr/>
          </p:nvSpPr>
          <p:spPr>
            <a:xfrm>
              <a:off x="5939066" y="2327551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20" name="Google Shape;820;p64"/>
            <p:cNvSpPr/>
            <p:nvPr/>
          </p:nvSpPr>
          <p:spPr>
            <a:xfrm>
              <a:off x="6610203" y="293264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1" name="Google Shape;821;p64"/>
            <p:cNvSpPr/>
            <p:nvPr/>
          </p:nvSpPr>
          <p:spPr>
            <a:xfrm>
              <a:off x="6699324" y="270854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2" name="Google Shape;822;p64"/>
            <p:cNvSpPr/>
            <p:nvPr/>
          </p:nvSpPr>
          <p:spPr>
            <a:xfrm>
              <a:off x="6783782" y="249336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3" name="Google Shape;823;p64"/>
            <p:cNvSpPr/>
            <p:nvPr/>
          </p:nvSpPr>
          <p:spPr>
            <a:xfrm>
              <a:off x="6881794" y="2327551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24" name="Google Shape;824;p64"/>
            <p:cNvSpPr/>
            <p:nvPr/>
          </p:nvSpPr>
          <p:spPr>
            <a:xfrm>
              <a:off x="7601022" y="2906865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5" name="Google Shape;825;p64"/>
            <p:cNvSpPr/>
            <p:nvPr/>
          </p:nvSpPr>
          <p:spPr>
            <a:xfrm>
              <a:off x="7690143" y="268276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6" name="Google Shape;826;p64"/>
            <p:cNvSpPr/>
            <p:nvPr/>
          </p:nvSpPr>
          <p:spPr>
            <a:xfrm>
              <a:off x="7774602" y="246758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7" name="Google Shape;827;p64"/>
            <p:cNvSpPr/>
            <p:nvPr/>
          </p:nvSpPr>
          <p:spPr>
            <a:xfrm>
              <a:off x="7872613" y="2301775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28" name="Google Shape;828;p64"/>
            <p:cNvSpPr/>
            <p:nvPr/>
          </p:nvSpPr>
          <p:spPr>
            <a:xfrm>
              <a:off x="5917250" y="181696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9" name="Google Shape;829;p64"/>
            <p:cNvSpPr/>
            <p:nvPr/>
          </p:nvSpPr>
          <p:spPr>
            <a:xfrm>
              <a:off x="6006372" y="159287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0" name="Google Shape;830;p64"/>
            <p:cNvSpPr/>
            <p:nvPr/>
          </p:nvSpPr>
          <p:spPr>
            <a:xfrm>
              <a:off x="6090830" y="137768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1" name="Google Shape;831;p64"/>
            <p:cNvSpPr/>
            <p:nvPr/>
          </p:nvSpPr>
          <p:spPr>
            <a:xfrm>
              <a:off x="6188841" y="121187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32" name="Google Shape;832;p64"/>
            <p:cNvSpPr/>
            <p:nvPr/>
          </p:nvSpPr>
          <p:spPr>
            <a:xfrm>
              <a:off x="6859978" y="181696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3" name="Google Shape;833;p64"/>
            <p:cNvSpPr/>
            <p:nvPr/>
          </p:nvSpPr>
          <p:spPr>
            <a:xfrm>
              <a:off x="6949099" y="159287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4" name="Google Shape;834;p64"/>
            <p:cNvSpPr/>
            <p:nvPr/>
          </p:nvSpPr>
          <p:spPr>
            <a:xfrm>
              <a:off x="7033557" y="137768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5" name="Google Shape;835;p64"/>
            <p:cNvSpPr/>
            <p:nvPr/>
          </p:nvSpPr>
          <p:spPr>
            <a:xfrm>
              <a:off x="7131569" y="121187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836" name="Google Shape;836;p64"/>
            <p:cNvSpPr/>
            <p:nvPr/>
          </p:nvSpPr>
          <p:spPr>
            <a:xfrm>
              <a:off x="7850797" y="1791190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7" name="Google Shape;837;p64"/>
            <p:cNvSpPr/>
            <p:nvPr/>
          </p:nvSpPr>
          <p:spPr>
            <a:xfrm>
              <a:off x="7939918" y="156709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8" name="Google Shape;838;p64"/>
            <p:cNvSpPr/>
            <p:nvPr/>
          </p:nvSpPr>
          <p:spPr>
            <a:xfrm>
              <a:off x="8024377" y="135190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9" name="Google Shape;839;p64"/>
            <p:cNvSpPr/>
            <p:nvPr/>
          </p:nvSpPr>
          <p:spPr>
            <a:xfrm>
              <a:off x="8122388" y="1186100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</p:grpSp>
      <p:sp>
        <p:nvSpPr>
          <p:cNvPr id="840" name="Google Shape;840;p64"/>
          <p:cNvSpPr txBox="1"/>
          <p:nvPr/>
        </p:nvSpPr>
        <p:spPr>
          <a:xfrm>
            <a:off x="5317875" y="775125"/>
            <a:ext cx="3392100" cy="845400"/>
          </a:xfrm>
          <a:prstGeom prst="rect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FFFF"/>
                </a:solidFill>
              </a:rPr>
              <a:t>Biology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000">
                <a:solidFill>
                  <a:srgbClr val="FFFFFF"/>
                </a:solidFill>
              </a:rPr>
              <a:t>∈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400">
                <a:solidFill>
                  <a:srgbClr val="FFFFFF"/>
                </a:solidFill>
              </a:rPr>
              <a:t>ℝ</a:t>
            </a:r>
            <a:r>
              <a:rPr b="1" baseline="30000" lang="en" sz="4400">
                <a:solidFill>
                  <a:srgbClr val="00FF00"/>
                </a:solidFill>
              </a:rPr>
              <a:t>G</a:t>
            </a:r>
            <a:r>
              <a:rPr b="1" baseline="30000" lang="en" sz="4400">
                <a:solidFill>
                  <a:srgbClr val="FF0000"/>
                </a:solidFill>
              </a:rPr>
              <a:t>E</a:t>
            </a:r>
            <a:r>
              <a:rPr b="1" baseline="30000" lang="en" sz="4400">
                <a:solidFill>
                  <a:srgbClr val="9900FF"/>
                </a:solidFill>
              </a:rPr>
              <a:t>P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841" name="Google Shape;841;p64"/>
          <p:cNvSpPr txBox="1"/>
          <p:nvPr/>
        </p:nvSpPr>
        <p:spPr>
          <a:xfrm>
            <a:off x="8173775" y="989000"/>
            <a:ext cx="536100" cy="7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" sz="4400">
                <a:solidFill>
                  <a:srgbClr val="FFFFFF"/>
                </a:solidFill>
              </a:rPr>
              <a:t>t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842" name="Google Shape;842;p64"/>
          <p:cNvSpPr txBox="1"/>
          <p:nvPr>
            <p:ph type="title"/>
          </p:nvPr>
        </p:nvSpPr>
        <p:spPr>
          <a:xfrm>
            <a:off x="4757375" y="2430925"/>
            <a:ext cx="3952500" cy="914700"/>
          </a:xfrm>
          <a:prstGeom prst="rect">
            <a:avLst/>
          </a:prstGeom>
          <a:ln cap="flat" cmpd="sng" w="762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700">
                <a:solidFill>
                  <a:srgbClr val="FF0000"/>
                </a:solidFill>
              </a:rPr>
              <a:t>E</a:t>
            </a:r>
            <a:r>
              <a:rPr b="1" lang="en" sz="4700"/>
              <a:t> = </a:t>
            </a:r>
            <a:r>
              <a:rPr b="1" lang="en" sz="4700">
                <a:solidFill>
                  <a:srgbClr val="FF0000"/>
                </a:solidFill>
              </a:rPr>
              <a:t>MVEE</a:t>
            </a:r>
            <a:r>
              <a:rPr lang="en" sz="4700"/>
              <a:t>⊗</a:t>
            </a:r>
            <a:r>
              <a:rPr b="1" lang="en" sz="4700">
                <a:solidFill>
                  <a:srgbClr val="FF0000"/>
                </a:solidFill>
              </a:rPr>
              <a:t>t</a:t>
            </a:r>
            <a:endParaRPr b="1" sz="47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7" name="Google Shape;847;p65"/>
          <p:cNvPicPr preferRelativeResize="0"/>
          <p:nvPr/>
        </p:nvPicPr>
        <p:blipFill rotWithShape="1">
          <a:blip r:embed="rId3">
            <a:alphaModFix/>
          </a:blip>
          <a:srcRect b="40095" l="17640" r="16661" t="4774"/>
          <a:stretch/>
        </p:blipFill>
        <p:spPr>
          <a:xfrm>
            <a:off x="1594878" y="3905452"/>
            <a:ext cx="1211810" cy="1255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65"/>
          <p:cNvPicPr preferRelativeResize="0"/>
          <p:nvPr/>
        </p:nvPicPr>
        <p:blipFill rotWithShape="1">
          <a:blip r:embed="rId4">
            <a:alphaModFix/>
          </a:blip>
          <a:srcRect b="0" l="49349" r="0" t="0"/>
          <a:stretch/>
        </p:blipFill>
        <p:spPr>
          <a:xfrm>
            <a:off x="889798" y="3905450"/>
            <a:ext cx="857477" cy="12230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9" name="Google Shape;849;p65"/>
          <p:cNvPicPr preferRelativeResize="0"/>
          <p:nvPr/>
        </p:nvPicPr>
        <p:blipFill rotWithShape="1">
          <a:blip r:embed="rId5">
            <a:alphaModFix/>
          </a:blip>
          <a:srcRect b="0" l="12679" r="0" t="0"/>
          <a:stretch/>
        </p:blipFill>
        <p:spPr>
          <a:xfrm>
            <a:off x="2473650" y="3914175"/>
            <a:ext cx="1087650" cy="1255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0" name="Google Shape;850;p6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45900" y="3906104"/>
            <a:ext cx="1245636" cy="1255739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65"/>
          <p:cNvSpPr txBox="1"/>
          <p:nvPr>
            <p:ph type="title"/>
          </p:nvPr>
        </p:nvSpPr>
        <p:spPr>
          <a:xfrm>
            <a:off x="487500" y="2168750"/>
            <a:ext cx="8220600" cy="1536300"/>
          </a:xfrm>
          <a:prstGeom prst="rect">
            <a:avLst/>
          </a:prstGeom>
          <a:ln cap="flat" cmpd="sng" w="15240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0000"/>
                </a:solidFill>
              </a:rPr>
              <a:t>E</a:t>
            </a:r>
            <a:r>
              <a:rPr b="1" lang="en" sz="8800"/>
              <a:t> = </a:t>
            </a:r>
            <a:r>
              <a:rPr b="1" lang="en" sz="8800">
                <a:solidFill>
                  <a:srgbClr val="FF0000"/>
                </a:solidFill>
              </a:rPr>
              <a:t>MVEE</a:t>
            </a:r>
            <a:r>
              <a:rPr lang="en" sz="8800"/>
              <a:t>⊗</a:t>
            </a:r>
            <a:r>
              <a:rPr b="1" lang="en" sz="8800">
                <a:solidFill>
                  <a:srgbClr val="FF0000"/>
                </a:solidFill>
              </a:rPr>
              <a:t>t</a:t>
            </a:r>
            <a:endParaRPr b="1" sz="8800">
              <a:solidFill>
                <a:srgbClr val="FF0000"/>
              </a:solidFill>
            </a:endParaRPr>
          </a:p>
        </p:txBody>
      </p:sp>
      <p:sp>
        <p:nvSpPr>
          <p:cNvPr id="852" name="Google Shape;852;p65"/>
          <p:cNvSpPr/>
          <p:nvPr/>
        </p:nvSpPr>
        <p:spPr>
          <a:xfrm>
            <a:off x="495475" y="1136222"/>
            <a:ext cx="1335000" cy="4938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3" name="Google Shape;853;p65"/>
          <p:cNvSpPr/>
          <p:nvPr/>
        </p:nvSpPr>
        <p:spPr>
          <a:xfrm>
            <a:off x="694546" y="740419"/>
            <a:ext cx="1335000" cy="4938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4" name="Google Shape;854;p65"/>
          <p:cNvPicPr preferRelativeResize="0"/>
          <p:nvPr/>
        </p:nvPicPr>
        <p:blipFill rotWithShape="1">
          <a:blip r:embed="rId7">
            <a:alphaModFix/>
          </a:blip>
          <a:srcRect b="25076" l="0" r="0" t="0"/>
          <a:stretch/>
        </p:blipFill>
        <p:spPr>
          <a:xfrm>
            <a:off x="3381032" y="3918376"/>
            <a:ext cx="1180295" cy="1223089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65"/>
          <p:cNvSpPr/>
          <p:nvPr/>
        </p:nvSpPr>
        <p:spPr>
          <a:xfrm>
            <a:off x="883201" y="360355"/>
            <a:ext cx="1335000" cy="493800"/>
          </a:xfrm>
          <a:prstGeom prst="parallelogram">
            <a:avLst>
              <a:gd fmla="val 25000" name="adj"/>
            </a:avLst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6" name="Google Shape;856;p65"/>
          <p:cNvSpPr/>
          <p:nvPr/>
        </p:nvSpPr>
        <p:spPr>
          <a:xfrm>
            <a:off x="1032391" y="117851"/>
            <a:ext cx="1499118" cy="1748587"/>
          </a:xfrm>
          <a:custGeom>
            <a:rect b="b" l="l" r="r" t="t"/>
            <a:pathLst>
              <a:path extrusionOk="0" h="111517" w="75608">
                <a:moveTo>
                  <a:pt x="60845" y="72652"/>
                </a:moveTo>
                <a:cubicBezTo>
                  <a:pt x="59394" y="77083"/>
                  <a:pt x="57332" y="93048"/>
                  <a:pt x="52137" y="99236"/>
                </a:cubicBezTo>
                <a:cubicBezTo>
                  <a:pt x="46943" y="105424"/>
                  <a:pt x="37852" y="108403"/>
                  <a:pt x="29678" y="109778"/>
                </a:cubicBezTo>
                <a:cubicBezTo>
                  <a:pt x="21504" y="111153"/>
                  <a:pt x="7830" y="113751"/>
                  <a:pt x="3094" y="107487"/>
                </a:cubicBezTo>
                <a:cubicBezTo>
                  <a:pt x="-1642" y="101223"/>
                  <a:pt x="191" y="82354"/>
                  <a:pt x="1260" y="72194"/>
                </a:cubicBezTo>
                <a:cubicBezTo>
                  <a:pt x="2329" y="62034"/>
                  <a:pt x="4239" y="57298"/>
                  <a:pt x="9510" y="46527"/>
                </a:cubicBezTo>
                <a:cubicBezTo>
                  <a:pt x="14781" y="35756"/>
                  <a:pt x="23719" y="14824"/>
                  <a:pt x="32886" y="7567"/>
                </a:cubicBezTo>
                <a:cubicBezTo>
                  <a:pt x="42053" y="310"/>
                  <a:pt x="57408" y="-2440"/>
                  <a:pt x="64512" y="2984"/>
                </a:cubicBezTo>
                <a:cubicBezTo>
                  <a:pt x="71616" y="8408"/>
                  <a:pt x="75130" y="30179"/>
                  <a:pt x="75512" y="40110"/>
                </a:cubicBezTo>
                <a:cubicBezTo>
                  <a:pt x="75894" y="50041"/>
                  <a:pt x="68255" y="58826"/>
                  <a:pt x="66804" y="62569"/>
                </a:cubicBezTo>
              </a:path>
            </a:pathLst>
          </a:cu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triangle"/>
            <a:tailEnd len="med" w="med" type="none"/>
          </a:ln>
        </p:spPr>
      </p:sp>
      <p:sp>
        <p:nvSpPr>
          <p:cNvPr id="857" name="Google Shape;857;p65"/>
          <p:cNvSpPr/>
          <p:nvPr/>
        </p:nvSpPr>
        <p:spPr>
          <a:xfrm>
            <a:off x="4865663" y="319805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8" name="Google Shape;858;p65"/>
          <p:cNvPicPr preferRelativeResize="0"/>
          <p:nvPr/>
        </p:nvPicPr>
        <p:blipFill rotWithShape="1">
          <a:blip r:embed="rId8">
            <a:alphaModFix/>
          </a:blip>
          <a:srcRect b="15916" l="0" r="74772" t="16924"/>
          <a:stretch/>
        </p:blipFill>
        <p:spPr>
          <a:xfrm>
            <a:off x="4476699" y="3942350"/>
            <a:ext cx="536100" cy="1221650"/>
          </a:xfrm>
          <a:prstGeom prst="rect">
            <a:avLst/>
          </a:prstGeom>
          <a:noFill/>
          <a:ln>
            <a:noFill/>
          </a:ln>
        </p:spPr>
      </p:pic>
      <p:sp>
        <p:nvSpPr>
          <p:cNvPr id="859" name="Google Shape;859;p65"/>
          <p:cNvSpPr/>
          <p:nvPr/>
        </p:nvSpPr>
        <p:spPr>
          <a:xfrm>
            <a:off x="4650299" y="507601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0" name="Google Shape;860;p65"/>
          <p:cNvSpPr/>
          <p:nvPr/>
        </p:nvSpPr>
        <p:spPr>
          <a:xfrm>
            <a:off x="4449443" y="693089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861" name="Google Shape;861;p65"/>
          <p:cNvCxnSpPr/>
          <p:nvPr/>
        </p:nvCxnSpPr>
        <p:spPr>
          <a:xfrm>
            <a:off x="5987575" y="1086187"/>
            <a:ext cx="987900" cy="0"/>
          </a:xfrm>
          <a:prstGeom prst="straightConnector1">
            <a:avLst/>
          </a:prstGeom>
          <a:noFill/>
          <a:ln cap="flat" cmpd="sng" w="76200">
            <a:solidFill>
              <a:srgbClr val="00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862" name="Google Shape;862;p65"/>
          <p:cNvSpPr/>
          <p:nvPr/>
        </p:nvSpPr>
        <p:spPr>
          <a:xfrm>
            <a:off x="7559154" y="313048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3" name="Google Shape;863;p65"/>
          <p:cNvSpPr/>
          <p:nvPr/>
        </p:nvSpPr>
        <p:spPr>
          <a:xfrm>
            <a:off x="7329701" y="496319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4" name="Google Shape;864;p65"/>
          <p:cNvSpPr/>
          <p:nvPr/>
        </p:nvSpPr>
        <p:spPr>
          <a:xfrm>
            <a:off x="7128845" y="686332"/>
            <a:ext cx="920400" cy="1071000"/>
          </a:xfrm>
          <a:prstGeom prst="rect">
            <a:avLst/>
          </a:prstGeom>
          <a:noFill/>
          <a:ln cap="flat" cmpd="sng" w="2286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5" name="Google Shape;865;p65"/>
          <p:cNvSpPr txBox="1"/>
          <p:nvPr>
            <p:ph type="title"/>
          </p:nvPr>
        </p:nvSpPr>
        <p:spPr>
          <a:xfrm>
            <a:off x="2311816" y="-207475"/>
            <a:ext cx="2140500" cy="15363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4400">
                <a:solidFill>
                  <a:srgbClr val="FFFFFF"/>
                </a:solidFill>
              </a:rPr>
              <a:t>&amp;</a:t>
            </a:r>
            <a:endParaRPr b="1" sz="14400">
              <a:solidFill>
                <a:srgbClr val="FFFFFF"/>
              </a:solidFill>
            </a:endParaRPr>
          </a:p>
        </p:txBody>
      </p:sp>
      <p:cxnSp>
        <p:nvCxnSpPr>
          <p:cNvPr id="866" name="Google Shape;866;p65"/>
          <p:cNvCxnSpPr/>
          <p:nvPr/>
        </p:nvCxnSpPr>
        <p:spPr>
          <a:xfrm>
            <a:off x="-94350" y="3886575"/>
            <a:ext cx="9449700" cy="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67" name="Google Shape;867;p65"/>
          <p:cNvSpPr txBox="1"/>
          <p:nvPr/>
        </p:nvSpPr>
        <p:spPr>
          <a:xfrm>
            <a:off x="5379150" y="4110750"/>
            <a:ext cx="3392100" cy="845400"/>
          </a:xfrm>
          <a:prstGeom prst="rect">
            <a:avLst/>
          </a:prstGeom>
          <a:noFill/>
          <a:ln cap="flat" cmpd="sng" w="1143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FFFF"/>
                </a:solidFill>
              </a:rPr>
              <a:t>Biology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000">
                <a:solidFill>
                  <a:srgbClr val="FFFFFF"/>
                </a:solidFill>
              </a:rPr>
              <a:t>∈</a:t>
            </a:r>
            <a:r>
              <a:rPr b="1" lang="en" sz="3300">
                <a:solidFill>
                  <a:srgbClr val="FFFFFF"/>
                </a:solidFill>
              </a:rPr>
              <a:t> </a:t>
            </a:r>
            <a:r>
              <a:rPr b="1" lang="en" sz="4400">
                <a:solidFill>
                  <a:srgbClr val="FFFFFF"/>
                </a:solidFill>
              </a:rPr>
              <a:t>ℝ</a:t>
            </a:r>
            <a:r>
              <a:rPr b="1" baseline="30000" lang="en" sz="4400">
                <a:solidFill>
                  <a:srgbClr val="00FF00"/>
                </a:solidFill>
              </a:rPr>
              <a:t>G</a:t>
            </a:r>
            <a:r>
              <a:rPr b="1" baseline="30000" lang="en" sz="4400">
                <a:solidFill>
                  <a:srgbClr val="FF0000"/>
                </a:solidFill>
              </a:rPr>
              <a:t>E</a:t>
            </a:r>
            <a:r>
              <a:rPr b="1" baseline="30000" lang="en" sz="4400">
                <a:solidFill>
                  <a:srgbClr val="9900FF"/>
                </a:solidFill>
              </a:rPr>
              <a:t>P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  <p:sp>
        <p:nvSpPr>
          <p:cNvPr id="868" name="Google Shape;868;p65"/>
          <p:cNvSpPr txBox="1"/>
          <p:nvPr/>
        </p:nvSpPr>
        <p:spPr>
          <a:xfrm>
            <a:off x="8387450" y="4324625"/>
            <a:ext cx="536100" cy="7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" sz="4400">
                <a:solidFill>
                  <a:srgbClr val="00FFFF"/>
                </a:solidFill>
              </a:rPr>
              <a:t>t</a:t>
            </a:r>
            <a:r>
              <a:rPr b="1" lang="en" sz="4400">
                <a:solidFill>
                  <a:srgbClr val="FFFFFF"/>
                </a:solidFill>
              </a:rPr>
              <a:t> </a:t>
            </a:r>
            <a:endParaRPr b="1" sz="44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7" name="Google Shape;877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87250"/>
            <a:ext cx="4325099" cy="1020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698335"/>
            <a:ext cx="4325100" cy="1228354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67"/>
          <p:cNvSpPr/>
          <p:nvPr/>
        </p:nvSpPr>
        <p:spPr>
          <a:xfrm>
            <a:off x="6389250" y="72625"/>
            <a:ext cx="528600" cy="528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80" name="Google Shape;880;p67"/>
          <p:cNvPicPr preferRelativeResize="0"/>
          <p:nvPr/>
        </p:nvPicPr>
        <p:blipFill rotWithShape="1">
          <a:blip r:embed="rId5">
            <a:alphaModFix/>
          </a:blip>
          <a:srcRect b="30444" l="0" r="0" t="0"/>
          <a:stretch/>
        </p:blipFill>
        <p:spPr>
          <a:xfrm>
            <a:off x="4329624" y="1661763"/>
            <a:ext cx="4847325" cy="1896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1" name="Google Shape;881;p67"/>
          <p:cNvPicPr preferRelativeResize="0"/>
          <p:nvPr/>
        </p:nvPicPr>
        <p:blipFill rotWithShape="1">
          <a:blip r:embed="rId6">
            <a:alphaModFix/>
          </a:blip>
          <a:srcRect b="4141" l="0" r="0" t="0"/>
          <a:stretch/>
        </p:blipFill>
        <p:spPr>
          <a:xfrm>
            <a:off x="0" y="0"/>
            <a:ext cx="4325100" cy="176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67"/>
          <p:cNvPicPr preferRelativeResize="0"/>
          <p:nvPr/>
        </p:nvPicPr>
        <p:blipFill rotWithShape="1">
          <a:blip r:embed="rId7">
            <a:alphaModFix/>
          </a:blip>
          <a:srcRect b="0" l="27009" r="20380" t="2047"/>
          <a:stretch/>
        </p:blipFill>
        <p:spPr>
          <a:xfrm>
            <a:off x="2668675" y="3477425"/>
            <a:ext cx="1590725" cy="1666076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67"/>
          <p:cNvSpPr txBox="1"/>
          <p:nvPr>
            <p:ph type="title"/>
          </p:nvPr>
        </p:nvSpPr>
        <p:spPr>
          <a:xfrm>
            <a:off x="41191" y="3951586"/>
            <a:ext cx="2696700" cy="118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</a:rPr>
              <a:t>Hankey, Igamberdiev, Hu/Petoukhov</a:t>
            </a:r>
            <a:r>
              <a:rPr baseline="30000" lang="en" sz="1900">
                <a:solidFill>
                  <a:srgbClr val="FFFFFF"/>
                </a:solidFill>
              </a:rPr>
              <a:t>2</a:t>
            </a:r>
            <a:r>
              <a:rPr lang="en" sz="1900">
                <a:solidFill>
                  <a:srgbClr val="FFFFFF"/>
                </a:solidFill>
              </a:rPr>
              <a:t>, Islami, Rosen, Longo…...</a:t>
            </a:r>
            <a:endParaRPr b="1" sz="19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FFFF"/>
              </a:solidFill>
            </a:endParaRPr>
          </a:p>
        </p:txBody>
      </p:sp>
      <p:pic>
        <p:nvPicPr>
          <p:cNvPr id="884" name="Google Shape;884;p6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318037" y="0"/>
            <a:ext cx="2484777" cy="168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6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094202" y="3473425"/>
            <a:ext cx="5112324" cy="168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67"/>
          <p:cNvPicPr preferRelativeResize="0"/>
          <p:nvPr/>
        </p:nvPicPr>
        <p:blipFill rotWithShape="1">
          <a:blip r:embed="rId10">
            <a:alphaModFix/>
          </a:blip>
          <a:srcRect b="0" l="12395" r="0" t="0"/>
          <a:stretch/>
        </p:blipFill>
        <p:spPr>
          <a:xfrm>
            <a:off x="6779351" y="0"/>
            <a:ext cx="2464800" cy="168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68"/>
          <p:cNvSpPr txBox="1"/>
          <p:nvPr/>
        </p:nvSpPr>
        <p:spPr>
          <a:xfrm>
            <a:off x="158950" y="827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1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/>
              <a:t>Collective </a:t>
            </a:r>
            <a:endParaRPr sz="9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/>
              <a:t>Behavior</a:t>
            </a:r>
            <a:endParaRPr sz="99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69"/>
          <p:cNvSpPr txBox="1"/>
          <p:nvPr/>
        </p:nvSpPr>
        <p:spPr>
          <a:xfrm>
            <a:off x="158950" y="65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2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100"/>
              <a:t>Synergetics</a:t>
            </a:r>
            <a:endParaRPr sz="1110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70"/>
          <p:cNvSpPr txBox="1"/>
          <p:nvPr/>
        </p:nvSpPr>
        <p:spPr>
          <a:xfrm>
            <a:off x="158950" y="1589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3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/>
              <a:t>Gauge and</a:t>
            </a:r>
            <a:endParaRPr sz="6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/>
              <a:t>Coarse-Graining.</a:t>
            </a:r>
            <a:endParaRPr sz="66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5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8"/>
          <p:cNvSpPr txBox="1"/>
          <p:nvPr/>
        </p:nvSpPr>
        <p:spPr>
          <a:xfrm>
            <a:off x="165525" y="-62500"/>
            <a:ext cx="8352300" cy="9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 u="sng">
                <a:solidFill>
                  <a:srgbClr val="FFFFFF"/>
                </a:solidFill>
              </a:rPr>
              <a:t>This Talk:</a:t>
            </a:r>
            <a:endParaRPr sz="5500">
              <a:solidFill>
                <a:srgbClr val="FFFFFF"/>
              </a:solidFill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317925" y="699500"/>
            <a:ext cx="8423100" cy="40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" sz="4000">
                <a:solidFill>
                  <a:schemeClr val="dk1"/>
                </a:solidFill>
              </a:rPr>
              <a:t>Background theory...Part 1</a:t>
            </a:r>
            <a:endParaRPr sz="4000">
              <a:solidFill>
                <a:srgbClr val="FFFFFF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rgbClr val="FF0000"/>
                </a:solidFill>
              </a:rPr>
              <a:t>Claim 1:</a:t>
            </a:r>
            <a:r>
              <a:rPr lang="en" sz="2000">
                <a:solidFill>
                  <a:schemeClr val="dk1"/>
                </a:solidFill>
              </a:rPr>
              <a:t> </a:t>
            </a:r>
            <a:r>
              <a:rPr b="1" lang="en" sz="2000">
                <a:solidFill>
                  <a:srgbClr val="9900FF"/>
                </a:solidFill>
              </a:rPr>
              <a:t>EcoEvoDevo</a:t>
            </a:r>
            <a:r>
              <a:rPr lang="en" sz="2000">
                <a:solidFill>
                  <a:schemeClr val="dk1"/>
                </a:solidFill>
              </a:rPr>
              <a:t> is trapped in a locally-optimizing regime because it is trapped in an incoherent </a:t>
            </a:r>
            <a:r>
              <a:rPr lang="en" sz="1900">
                <a:solidFill>
                  <a:srgbClr val="FF9900"/>
                </a:solidFill>
              </a:rPr>
              <a:t>G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P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E</a:t>
            </a:r>
            <a:r>
              <a:rPr lang="en" sz="1900">
                <a:solidFill>
                  <a:schemeClr val="dk1"/>
                </a:solidFill>
              </a:rPr>
              <a:t> &amp; </a:t>
            </a:r>
            <a:r>
              <a:rPr lang="en" sz="1900">
                <a:solidFill>
                  <a:srgbClr val="00FFFF"/>
                </a:solidFill>
              </a:rPr>
              <a:t>F </a:t>
            </a:r>
            <a:r>
              <a:rPr lang="en" sz="2000">
                <a:solidFill>
                  <a:schemeClr val="dk1"/>
                </a:solidFill>
              </a:rPr>
              <a:t>phrasing.</a:t>
            </a:r>
            <a:endParaRPr sz="4000">
              <a:solidFill>
                <a:srgbClr val="FFFFFF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" sz="4000">
                <a:solidFill>
                  <a:schemeClr val="dk1"/>
                </a:solidFill>
              </a:rPr>
              <a:t>Background theory...Part 2</a:t>
            </a:r>
            <a:endParaRPr sz="4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rgbClr val="FF0000"/>
                </a:solidFill>
              </a:rPr>
              <a:t>Claim 2: </a:t>
            </a:r>
            <a:r>
              <a:rPr lang="en" sz="1900">
                <a:solidFill>
                  <a:schemeClr val="dk1"/>
                </a:solidFill>
              </a:rPr>
              <a:t>The data, theory, math, and philosophy already exist to synthesize a tractable generalized model of evolution.</a:t>
            </a:r>
            <a:endParaRPr sz="19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72"/>
          <p:cNvSpPr txBox="1"/>
          <p:nvPr/>
        </p:nvSpPr>
        <p:spPr>
          <a:xfrm>
            <a:off x="158950" y="827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1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/>
              <a:t>Collective </a:t>
            </a:r>
            <a:endParaRPr sz="9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/>
              <a:t>Behavior</a:t>
            </a:r>
            <a:endParaRPr sz="990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73"/>
          <p:cNvSpPr txBox="1"/>
          <p:nvPr/>
        </p:nvSpPr>
        <p:spPr>
          <a:xfrm>
            <a:off x="374875" y="304800"/>
            <a:ext cx="3814200" cy="18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FF9900"/>
                </a:solidFill>
              </a:rPr>
              <a:t>Define “Behavior”:</a:t>
            </a:r>
            <a:endParaRPr b="1" sz="2900">
              <a:solidFill>
                <a:srgbClr val="FF99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FF9900"/>
                </a:solidFill>
              </a:rPr>
              <a:t>Pragmatically, Pluralistically, </a:t>
            </a:r>
            <a:endParaRPr b="1" sz="1700">
              <a:solidFill>
                <a:srgbClr val="FF99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FF9900"/>
                </a:solidFill>
              </a:rPr>
              <a:t>Algorithmically, Empirically, </a:t>
            </a:r>
            <a:endParaRPr b="1" sz="1700">
              <a:solidFill>
                <a:srgbClr val="FF99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rgbClr val="FF9900"/>
                </a:solidFill>
              </a:rPr>
              <a:t>Parsimoniously, etc</a:t>
            </a:r>
            <a:endParaRPr b="1" sz="1700">
              <a:solidFill>
                <a:srgbClr val="FF99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916" name="Google Shape;916;p73"/>
          <p:cNvSpPr txBox="1"/>
          <p:nvPr/>
        </p:nvSpPr>
        <p:spPr>
          <a:xfrm>
            <a:off x="169925" y="1836175"/>
            <a:ext cx="4233300" cy="28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A </a:t>
            </a:r>
            <a:r>
              <a:rPr b="1" lang="en" sz="2600">
                <a:solidFill>
                  <a:srgbClr val="00FF00"/>
                </a:solidFill>
              </a:rPr>
              <a:t>multilevel</a:t>
            </a:r>
            <a:r>
              <a:rPr lang="en" sz="2600">
                <a:solidFill>
                  <a:srgbClr val="FFFFFF"/>
                </a:solidFill>
              </a:rPr>
              <a:t>, </a:t>
            </a:r>
            <a:r>
              <a:rPr b="1" lang="en" sz="2600">
                <a:solidFill>
                  <a:srgbClr val="00FFFF"/>
                </a:solidFill>
              </a:rPr>
              <a:t>Coarse-Grained, </a:t>
            </a:r>
            <a:r>
              <a:rPr b="1" lang="en" sz="2600">
                <a:solidFill>
                  <a:srgbClr val="FF00FF"/>
                </a:solidFill>
              </a:rPr>
              <a:t>Mechanism-Flexible</a:t>
            </a:r>
            <a:r>
              <a:rPr lang="en" sz="2600">
                <a:solidFill>
                  <a:srgbClr val="FFFFFF"/>
                </a:solidFill>
              </a:rPr>
              <a:t> taxonomy is our manifold map to effectively navigate the multilevel </a:t>
            </a:r>
            <a:r>
              <a:rPr b="1" lang="en" sz="2600">
                <a:solidFill>
                  <a:srgbClr val="FFFFFF"/>
                </a:solidFill>
              </a:rPr>
              <a:t>(G-E-P)</a:t>
            </a:r>
            <a:r>
              <a:rPr b="1" baseline="-25000" lang="en" sz="2600">
                <a:solidFill>
                  <a:srgbClr val="FFFFFF"/>
                </a:solidFill>
              </a:rPr>
              <a:t>t</a:t>
            </a:r>
            <a:r>
              <a:rPr lang="en" sz="2600">
                <a:solidFill>
                  <a:srgbClr val="FFFFFF"/>
                </a:solidFill>
              </a:rPr>
              <a:t> Tensor construct.</a:t>
            </a:r>
            <a:endParaRPr sz="2600">
              <a:solidFill>
                <a:srgbClr val="FFFFFF"/>
              </a:solidFill>
            </a:endParaRPr>
          </a:p>
        </p:txBody>
      </p:sp>
      <p:grpSp>
        <p:nvGrpSpPr>
          <p:cNvPr id="917" name="Google Shape;917;p73"/>
          <p:cNvGrpSpPr/>
          <p:nvPr/>
        </p:nvGrpSpPr>
        <p:grpSpPr>
          <a:xfrm>
            <a:off x="4555618" y="166024"/>
            <a:ext cx="4323267" cy="4801163"/>
            <a:chOff x="220575" y="309300"/>
            <a:chExt cx="9053962" cy="4581700"/>
          </a:xfrm>
        </p:grpSpPr>
        <p:sp>
          <p:nvSpPr>
            <p:cNvPr id="918" name="Google Shape;918;p73"/>
            <p:cNvSpPr/>
            <p:nvPr/>
          </p:nvSpPr>
          <p:spPr>
            <a:xfrm>
              <a:off x="220575" y="3109300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9" name="Google Shape;919;p73"/>
            <p:cNvSpPr/>
            <p:nvPr/>
          </p:nvSpPr>
          <p:spPr>
            <a:xfrm>
              <a:off x="1255275" y="1680900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0" name="Google Shape;920;p73"/>
            <p:cNvSpPr/>
            <p:nvPr/>
          </p:nvSpPr>
          <p:spPr>
            <a:xfrm>
              <a:off x="2336437" y="309300"/>
              <a:ext cx="6938100" cy="1781700"/>
            </a:xfrm>
            <a:prstGeom prst="parallelogram">
              <a:avLst>
                <a:gd fmla="val 25000" name="adj"/>
              </a:avLst>
            </a:prstGeom>
            <a:noFill/>
            <a:ln cap="flat" cmpd="sng" w="228600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921" name="Google Shape;921;p73"/>
          <p:cNvGrpSpPr/>
          <p:nvPr/>
        </p:nvGrpSpPr>
        <p:grpSpPr>
          <a:xfrm rot="536857">
            <a:off x="5586518" y="349882"/>
            <a:ext cx="2086657" cy="4446748"/>
            <a:chOff x="5488700" y="1186100"/>
            <a:chExt cx="3304898" cy="3209119"/>
          </a:xfrm>
        </p:grpSpPr>
        <p:sp>
          <p:nvSpPr>
            <p:cNvPr id="922" name="Google Shape;922;p73"/>
            <p:cNvSpPr/>
            <p:nvPr/>
          </p:nvSpPr>
          <p:spPr>
            <a:xfrm>
              <a:off x="5488700" y="401031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3" name="Google Shape;923;p73"/>
            <p:cNvSpPr/>
            <p:nvPr/>
          </p:nvSpPr>
          <p:spPr>
            <a:xfrm>
              <a:off x="5577822" y="378622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4" name="Google Shape;924;p73"/>
            <p:cNvSpPr/>
            <p:nvPr/>
          </p:nvSpPr>
          <p:spPr>
            <a:xfrm>
              <a:off x="5662280" y="357103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5" name="Google Shape;925;p73"/>
            <p:cNvSpPr/>
            <p:nvPr/>
          </p:nvSpPr>
          <p:spPr>
            <a:xfrm>
              <a:off x="5760291" y="340522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26" name="Google Shape;926;p73"/>
            <p:cNvSpPr/>
            <p:nvPr/>
          </p:nvSpPr>
          <p:spPr>
            <a:xfrm>
              <a:off x="6431428" y="401031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7" name="Google Shape;927;p73"/>
            <p:cNvSpPr/>
            <p:nvPr/>
          </p:nvSpPr>
          <p:spPr>
            <a:xfrm>
              <a:off x="6520549" y="378622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8" name="Google Shape;928;p73"/>
            <p:cNvSpPr/>
            <p:nvPr/>
          </p:nvSpPr>
          <p:spPr>
            <a:xfrm>
              <a:off x="6605007" y="357103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9" name="Google Shape;929;p73"/>
            <p:cNvSpPr/>
            <p:nvPr/>
          </p:nvSpPr>
          <p:spPr>
            <a:xfrm>
              <a:off x="6703019" y="340522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30" name="Google Shape;930;p73"/>
            <p:cNvSpPr/>
            <p:nvPr/>
          </p:nvSpPr>
          <p:spPr>
            <a:xfrm>
              <a:off x="7422247" y="3984540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1" name="Google Shape;931;p73"/>
            <p:cNvSpPr/>
            <p:nvPr/>
          </p:nvSpPr>
          <p:spPr>
            <a:xfrm>
              <a:off x="7511368" y="376044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2" name="Google Shape;932;p73"/>
            <p:cNvSpPr/>
            <p:nvPr/>
          </p:nvSpPr>
          <p:spPr>
            <a:xfrm>
              <a:off x="7595827" y="354525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3" name="Google Shape;933;p73"/>
            <p:cNvSpPr/>
            <p:nvPr/>
          </p:nvSpPr>
          <p:spPr>
            <a:xfrm>
              <a:off x="7693838" y="3379450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34" name="Google Shape;934;p73"/>
            <p:cNvSpPr/>
            <p:nvPr/>
          </p:nvSpPr>
          <p:spPr>
            <a:xfrm>
              <a:off x="5667475" y="293264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5" name="Google Shape;935;p73"/>
            <p:cNvSpPr/>
            <p:nvPr/>
          </p:nvSpPr>
          <p:spPr>
            <a:xfrm>
              <a:off x="5756597" y="270854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6" name="Google Shape;936;p73"/>
            <p:cNvSpPr/>
            <p:nvPr/>
          </p:nvSpPr>
          <p:spPr>
            <a:xfrm>
              <a:off x="5841055" y="249336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7" name="Google Shape;937;p73"/>
            <p:cNvSpPr/>
            <p:nvPr/>
          </p:nvSpPr>
          <p:spPr>
            <a:xfrm>
              <a:off x="5939066" y="2327551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38" name="Google Shape;938;p73"/>
            <p:cNvSpPr/>
            <p:nvPr/>
          </p:nvSpPr>
          <p:spPr>
            <a:xfrm>
              <a:off x="6610203" y="293264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9" name="Google Shape;939;p73"/>
            <p:cNvSpPr/>
            <p:nvPr/>
          </p:nvSpPr>
          <p:spPr>
            <a:xfrm>
              <a:off x="6699324" y="270854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0" name="Google Shape;940;p73"/>
            <p:cNvSpPr/>
            <p:nvPr/>
          </p:nvSpPr>
          <p:spPr>
            <a:xfrm>
              <a:off x="6783782" y="249336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1" name="Google Shape;941;p73"/>
            <p:cNvSpPr/>
            <p:nvPr/>
          </p:nvSpPr>
          <p:spPr>
            <a:xfrm>
              <a:off x="6881794" y="2327551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42" name="Google Shape;942;p73"/>
            <p:cNvSpPr/>
            <p:nvPr/>
          </p:nvSpPr>
          <p:spPr>
            <a:xfrm>
              <a:off x="7601022" y="2906865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3" name="Google Shape;943;p73"/>
            <p:cNvSpPr/>
            <p:nvPr/>
          </p:nvSpPr>
          <p:spPr>
            <a:xfrm>
              <a:off x="7690143" y="268276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4" name="Google Shape;944;p73"/>
            <p:cNvSpPr/>
            <p:nvPr/>
          </p:nvSpPr>
          <p:spPr>
            <a:xfrm>
              <a:off x="7774602" y="246758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5" name="Google Shape;945;p73"/>
            <p:cNvSpPr/>
            <p:nvPr/>
          </p:nvSpPr>
          <p:spPr>
            <a:xfrm>
              <a:off x="7872613" y="2301775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46" name="Google Shape;946;p73"/>
            <p:cNvSpPr/>
            <p:nvPr/>
          </p:nvSpPr>
          <p:spPr>
            <a:xfrm>
              <a:off x="5917250" y="181696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7" name="Google Shape;947;p73"/>
            <p:cNvSpPr/>
            <p:nvPr/>
          </p:nvSpPr>
          <p:spPr>
            <a:xfrm>
              <a:off x="6006372" y="159287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8" name="Google Shape;948;p73"/>
            <p:cNvSpPr/>
            <p:nvPr/>
          </p:nvSpPr>
          <p:spPr>
            <a:xfrm>
              <a:off x="6090830" y="137768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9" name="Google Shape;949;p73"/>
            <p:cNvSpPr/>
            <p:nvPr/>
          </p:nvSpPr>
          <p:spPr>
            <a:xfrm>
              <a:off x="6188841" y="121187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50" name="Google Shape;950;p73"/>
            <p:cNvSpPr/>
            <p:nvPr/>
          </p:nvSpPr>
          <p:spPr>
            <a:xfrm>
              <a:off x="6859978" y="181696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1" name="Google Shape;951;p73"/>
            <p:cNvSpPr/>
            <p:nvPr/>
          </p:nvSpPr>
          <p:spPr>
            <a:xfrm>
              <a:off x="6949099" y="1592871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2" name="Google Shape;952;p73"/>
            <p:cNvSpPr/>
            <p:nvPr/>
          </p:nvSpPr>
          <p:spPr>
            <a:xfrm>
              <a:off x="7033557" y="1377686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3" name="Google Shape;953;p73"/>
            <p:cNvSpPr/>
            <p:nvPr/>
          </p:nvSpPr>
          <p:spPr>
            <a:xfrm>
              <a:off x="7131569" y="1211876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  <p:sp>
          <p:nvSpPr>
            <p:cNvPr id="954" name="Google Shape;954;p73"/>
            <p:cNvSpPr/>
            <p:nvPr/>
          </p:nvSpPr>
          <p:spPr>
            <a:xfrm>
              <a:off x="7850797" y="1791190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5" name="Google Shape;955;p73"/>
            <p:cNvSpPr/>
            <p:nvPr/>
          </p:nvSpPr>
          <p:spPr>
            <a:xfrm>
              <a:off x="7939918" y="1567094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6" name="Google Shape;956;p73"/>
            <p:cNvSpPr/>
            <p:nvPr/>
          </p:nvSpPr>
          <p:spPr>
            <a:xfrm>
              <a:off x="8024377" y="1351909"/>
              <a:ext cx="597600" cy="279600"/>
            </a:xfrm>
            <a:prstGeom prst="parallelogram">
              <a:avLst>
                <a:gd fmla="val 25000" name="adj"/>
              </a:avLst>
            </a:prstGeom>
            <a:noFill/>
            <a:ln cap="flat" cmpd="sng" w="28575">
              <a:solidFill>
                <a:srgbClr val="9900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7" name="Google Shape;957;p73"/>
            <p:cNvSpPr/>
            <p:nvPr/>
          </p:nvSpPr>
          <p:spPr>
            <a:xfrm>
              <a:off x="8122388" y="1186100"/>
              <a:ext cx="671210" cy="989992"/>
            </a:xfrm>
            <a:custGeom>
              <a:rect b="b" l="l" r="r" t="t"/>
              <a:pathLst>
                <a:path extrusionOk="0" h="111517" w="75608">
                  <a:moveTo>
                    <a:pt x="60845" y="72652"/>
                  </a:moveTo>
                  <a:cubicBezTo>
                    <a:pt x="59394" y="77083"/>
                    <a:pt x="57332" y="93048"/>
                    <a:pt x="52137" y="99236"/>
                  </a:cubicBezTo>
                  <a:cubicBezTo>
                    <a:pt x="46943" y="105424"/>
                    <a:pt x="37852" y="108403"/>
                    <a:pt x="29678" y="109778"/>
                  </a:cubicBezTo>
                  <a:cubicBezTo>
                    <a:pt x="21504" y="111153"/>
                    <a:pt x="7830" y="113751"/>
                    <a:pt x="3094" y="107487"/>
                  </a:cubicBezTo>
                  <a:cubicBezTo>
                    <a:pt x="-1642" y="101223"/>
                    <a:pt x="191" y="82354"/>
                    <a:pt x="1260" y="72194"/>
                  </a:cubicBezTo>
                  <a:cubicBezTo>
                    <a:pt x="2329" y="62034"/>
                    <a:pt x="4239" y="57298"/>
                    <a:pt x="9510" y="46527"/>
                  </a:cubicBezTo>
                  <a:cubicBezTo>
                    <a:pt x="14781" y="35756"/>
                    <a:pt x="23719" y="14824"/>
                    <a:pt x="32886" y="7567"/>
                  </a:cubicBezTo>
                  <a:cubicBezTo>
                    <a:pt x="42053" y="310"/>
                    <a:pt x="57408" y="-2440"/>
                    <a:pt x="64512" y="2984"/>
                  </a:cubicBezTo>
                  <a:cubicBezTo>
                    <a:pt x="71616" y="8408"/>
                    <a:pt x="75130" y="30179"/>
                    <a:pt x="75512" y="40110"/>
                  </a:cubicBezTo>
                  <a:cubicBezTo>
                    <a:pt x="75894" y="50041"/>
                    <a:pt x="68255" y="58826"/>
                    <a:pt x="66804" y="62569"/>
                  </a:cubicBezTo>
                </a:path>
              </a:pathLst>
            </a:custGeom>
            <a:noFill/>
            <a:ln cap="flat" cmpd="sng" w="28575">
              <a:solidFill>
                <a:srgbClr val="FFFFFF"/>
              </a:solidFill>
              <a:prstDash val="solid"/>
              <a:round/>
              <a:headEnd len="med" w="med" type="triangle"/>
              <a:tailEnd len="med" w="med" type="none"/>
            </a:ln>
          </p:spPr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74"/>
          <p:cNvSpPr txBox="1"/>
          <p:nvPr/>
        </p:nvSpPr>
        <p:spPr>
          <a:xfrm>
            <a:off x="864377" y="556746"/>
            <a:ext cx="39708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Heredity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63" name="Google Shape;963;p74"/>
          <p:cNvSpPr txBox="1"/>
          <p:nvPr/>
        </p:nvSpPr>
        <p:spPr>
          <a:xfrm>
            <a:off x="589600" y="236461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Metabolism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64" name="Google Shape;964;p74"/>
          <p:cNvSpPr txBox="1"/>
          <p:nvPr/>
        </p:nvSpPr>
        <p:spPr>
          <a:xfrm>
            <a:off x="597425" y="143855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Reproduction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65" name="Google Shape;965;p74"/>
          <p:cNvSpPr txBox="1"/>
          <p:nvPr/>
        </p:nvSpPr>
        <p:spPr>
          <a:xfrm>
            <a:off x="559575" y="296438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Homeostasis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66" name="Google Shape;966;p74"/>
          <p:cNvSpPr txBox="1"/>
          <p:nvPr/>
        </p:nvSpPr>
        <p:spPr>
          <a:xfrm>
            <a:off x="573474" y="1994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Response to Stimuli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67" name="Google Shape;967;p74"/>
          <p:cNvSpPr txBox="1"/>
          <p:nvPr/>
        </p:nvSpPr>
        <p:spPr>
          <a:xfrm>
            <a:off x="587099" y="10682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Development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68" name="Google Shape;968;p74"/>
          <p:cNvSpPr txBox="1"/>
          <p:nvPr/>
        </p:nvSpPr>
        <p:spPr>
          <a:xfrm>
            <a:off x="585449" y="3527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 Adaptation/Evolution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69" name="Google Shape;969;p74"/>
          <p:cNvSpPr txBox="1"/>
          <p:nvPr/>
        </p:nvSpPr>
        <p:spPr>
          <a:xfrm>
            <a:off x="-1" y="4452988"/>
            <a:ext cx="4869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Aperiodic Crystal Structure (S. 1944)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970" name="Google Shape;970;p74"/>
          <p:cNvSpPr txBox="1"/>
          <p:nvPr/>
        </p:nvSpPr>
        <p:spPr>
          <a:xfrm>
            <a:off x="585449" y="40654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Negentropy Generation (S. 1944)</a:t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971" name="Google Shape;971;p74"/>
          <p:cNvSpPr txBox="1"/>
          <p:nvPr/>
        </p:nvSpPr>
        <p:spPr>
          <a:xfrm>
            <a:off x="96450" y="-51855"/>
            <a:ext cx="4676400" cy="4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u="sng">
                <a:solidFill>
                  <a:srgbClr val="FFFFFF"/>
                </a:solidFill>
              </a:rPr>
              <a:t>“Hallmarks of Life”</a:t>
            </a:r>
            <a:endParaRPr sz="4000" u="sng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6" name="Google Shape;976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524000" cy="2154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75"/>
          <p:cNvPicPr preferRelativeResize="0"/>
          <p:nvPr/>
        </p:nvPicPr>
        <p:blipFill rotWithShape="1">
          <a:blip r:embed="rId4">
            <a:alphaModFix/>
          </a:blip>
          <a:srcRect b="9531" l="3523" r="4251" t="5369"/>
          <a:stretch/>
        </p:blipFill>
        <p:spPr>
          <a:xfrm>
            <a:off x="0" y="2001975"/>
            <a:ext cx="1523999" cy="8820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8" name="Google Shape;978;p7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5400000">
            <a:off x="-381725" y="3265750"/>
            <a:ext cx="2290325" cy="1526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9" name="Google Shape;979;p7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15100" y="0"/>
            <a:ext cx="77485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0" name="Google Shape;980;p75"/>
          <p:cNvSpPr txBox="1"/>
          <p:nvPr>
            <p:ph type="title"/>
          </p:nvPr>
        </p:nvSpPr>
        <p:spPr>
          <a:xfrm>
            <a:off x="5386875" y="837900"/>
            <a:ext cx="2894100" cy="137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600">
                <a:solidFill>
                  <a:srgbClr val="000000"/>
                </a:solidFill>
              </a:rPr>
              <a:t>1992</a:t>
            </a:r>
            <a:r>
              <a:rPr i="1" lang="en" sz="2200">
                <a:solidFill>
                  <a:srgbClr val="000000"/>
                </a:solidFill>
              </a:rPr>
              <a:t> </a:t>
            </a:r>
            <a:endParaRPr i="1"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600">
              <a:solidFill>
                <a:srgbClr val="000000"/>
              </a:solidFill>
            </a:endParaRPr>
          </a:p>
        </p:txBody>
      </p:sp>
      <p:cxnSp>
        <p:nvCxnSpPr>
          <p:cNvPr id="981" name="Google Shape;981;p75"/>
          <p:cNvCxnSpPr/>
          <p:nvPr/>
        </p:nvCxnSpPr>
        <p:spPr>
          <a:xfrm>
            <a:off x="7113475" y="3874100"/>
            <a:ext cx="19341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2" name="Google Shape;982;p75"/>
          <p:cNvCxnSpPr/>
          <p:nvPr/>
        </p:nvCxnSpPr>
        <p:spPr>
          <a:xfrm>
            <a:off x="1583475" y="4116325"/>
            <a:ext cx="50511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3" name="Google Shape;983;p75"/>
          <p:cNvCxnSpPr/>
          <p:nvPr/>
        </p:nvCxnSpPr>
        <p:spPr>
          <a:xfrm>
            <a:off x="2774377" y="3189949"/>
            <a:ext cx="62253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7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76"/>
          <p:cNvSpPr txBox="1"/>
          <p:nvPr/>
        </p:nvSpPr>
        <p:spPr>
          <a:xfrm>
            <a:off x="864377" y="556746"/>
            <a:ext cx="39708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Heredity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89" name="Google Shape;989;p76"/>
          <p:cNvSpPr txBox="1"/>
          <p:nvPr/>
        </p:nvSpPr>
        <p:spPr>
          <a:xfrm>
            <a:off x="589600" y="236461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Metabolism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90" name="Google Shape;990;p76"/>
          <p:cNvSpPr txBox="1"/>
          <p:nvPr/>
        </p:nvSpPr>
        <p:spPr>
          <a:xfrm>
            <a:off x="597425" y="143855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Reproduction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91" name="Google Shape;991;p76"/>
          <p:cNvSpPr txBox="1"/>
          <p:nvPr/>
        </p:nvSpPr>
        <p:spPr>
          <a:xfrm>
            <a:off x="559575" y="296438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Homeostasis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92" name="Google Shape;992;p76"/>
          <p:cNvSpPr txBox="1"/>
          <p:nvPr/>
        </p:nvSpPr>
        <p:spPr>
          <a:xfrm>
            <a:off x="573474" y="1994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Response to Stimuli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93" name="Google Shape;993;p76"/>
          <p:cNvSpPr txBox="1"/>
          <p:nvPr/>
        </p:nvSpPr>
        <p:spPr>
          <a:xfrm>
            <a:off x="587099" y="10682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Development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994" name="Google Shape;994;p76"/>
          <p:cNvSpPr txBox="1"/>
          <p:nvPr/>
        </p:nvSpPr>
        <p:spPr>
          <a:xfrm>
            <a:off x="585449" y="3527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 Adaptation/Evolution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995" name="Google Shape;995;p76"/>
          <p:cNvSpPr txBox="1"/>
          <p:nvPr/>
        </p:nvSpPr>
        <p:spPr>
          <a:xfrm>
            <a:off x="-1" y="4452988"/>
            <a:ext cx="4869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Aperiodic Crystal Structure (S. 1944)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996" name="Google Shape;996;p76"/>
          <p:cNvSpPr txBox="1"/>
          <p:nvPr/>
        </p:nvSpPr>
        <p:spPr>
          <a:xfrm>
            <a:off x="585449" y="40654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Negentropy Generation (S. 1944)</a:t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997" name="Google Shape;997;p76"/>
          <p:cNvSpPr txBox="1"/>
          <p:nvPr/>
        </p:nvSpPr>
        <p:spPr>
          <a:xfrm>
            <a:off x="96450" y="-51855"/>
            <a:ext cx="4676400" cy="4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FFFF"/>
                </a:solidFill>
              </a:rPr>
              <a:t>“Hallmarks of Life”</a:t>
            </a:r>
            <a:endParaRPr sz="4000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00">
              <a:solidFill>
                <a:srgbClr val="00FFFF"/>
              </a:solidFill>
            </a:endParaRPr>
          </a:p>
        </p:txBody>
      </p:sp>
      <p:cxnSp>
        <p:nvCxnSpPr>
          <p:cNvPr id="998" name="Google Shape;998;p76"/>
          <p:cNvCxnSpPr/>
          <p:nvPr/>
        </p:nvCxnSpPr>
        <p:spPr>
          <a:xfrm>
            <a:off x="-125750" y="637489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99" name="Google Shape;999;p76"/>
          <p:cNvCxnSpPr/>
          <p:nvPr/>
        </p:nvCxnSpPr>
        <p:spPr>
          <a:xfrm>
            <a:off x="-125750" y="1148580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0" name="Google Shape;1000;p76"/>
          <p:cNvCxnSpPr/>
          <p:nvPr/>
        </p:nvCxnSpPr>
        <p:spPr>
          <a:xfrm>
            <a:off x="-125750" y="2027057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1" name="Google Shape;1001;p76"/>
          <p:cNvCxnSpPr/>
          <p:nvPr/>
        </p:nvCxnSpPr>
        <p:spPr>
          <a:xfrm>
            <a:off x="-125750" y="2965411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2" name="Google Shape;1002;p76"/>
          <p:cNvCxnSpPr/>
          <p:nvPr/>
        </p:nvCxnSpPr>
        <p:spPr>
          <a:xfrm>
            <a:off x="-125750" y="354835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3" name="Google Shape;1003;p76"/>
          <p:cNvCxnSpPr/>
          <p:nvPr/>
        </p:nvCxnSpPr>
        <p:spPr>
          <a:xfrm>
            <a:off x="-125750" y="413236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4" name="Google Shape;1004;p76"/>
          <p:cNvCxnSpPr/>
          <p:nvPr/>
        </p:nvCxnSpPr>
        <p:spPr>
          <a:xfrm>
            <a:off x="-49550" y="497056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05" name="Google Shape;1005;p76"/>
          <p:cNvCxnSpPr/>
          <p:nvPr/>
        </p:nvCxnSpPr>
        <p:spPr>
          <a:xfrm rot="-5400000">
            <a:off x="-36696" y="1508750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77"/>
          <p:cNvSpPr txBox="1"/>
          <p:nvPr/>
        </p:nvSpPr>
        <p:spPr>
          <a:xfrm>
            <a:off x="4295450" y="7745"/>
            <a:ext cx="4676400" cy="4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00FFFF"/>
                </a:solidFill>
              </a:rPr>
              <a:t>“Algorithms of Life!!”</a:t>
            </a:r>
            <a:endParaRPr b="1" sz="2900">
              <a:solidFill>
                <a:srgbClr val="00FFFF"/>
              </a:solidFill>
            </a:endParaRPr>
          </a:p>
        </p:txBody>
      </p:sp>
      <p:sp>
        <p:nvSpPr>
          <p:cNvPr id="1011" name="Google Shape;1011;p77"/>
          <p:cNvSpPr txBox="1"/>
          <p:nvPr/>
        </p:nvSpPr>
        <p:spPr>
          <a:xfrm>
            <a:off x="4938850" y="644535"/>
            <a:ext cx="43740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FFFF"/>
                </a:solidFill>
              </a:rPr>
              <a:t>Maintain Information/Material</a:t>
            </a:r>
            <a:endParaRPr sz="2000">
              <a:solidFill>
                <a:srgbClr val="00FFFF"/>
              </a:solidFill>
            </a:endParaRPr>
          </a:p>
        </p:txBody>
      </p:sp>
      <p:sp>
        <p:nvSpPr>
          <p:cNvPr id="1012" name="Google Shape;1012;p77"/>
          <p:cNvSpPr txBox="1"/>
          <p:nvPr/>
        </p:nvSpPr>
        <p:spPr>
          <a:xfrm>
            <a:off x="4992827" y="2408177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Process Resources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013" name="Google Shape;1013;p77"/>
          <p:cNvSpPr txBox="1"/>
          <p:nvPr/>
        </p:nvSpPr>
        <p:spPr>
          <a:xfrm>
            <a:off x="4940774" y="1458167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Inter-Generational Change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014" name="Google Shape;1014;p77"/>
          <p:cNvSpPr txBox="1"/>
          <p:nvPr/>
        </p:nvSpPr>
        <p:spPr>
          <a:xfrm>
            <a:off x="5003075" y="2039664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Process Information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015" name="Google Shape;1015;p77"/>
          <p:cNvSpPr txBox="1"/>
          <p:nvPr/>
        </p:nvSpPr>
        <p:spPr>
          <a:xfrm>
            <a:off x="4936436" y="110577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Intra-Generational </a:t>
            </a:r>
            <a:r>
              <a:rPr lang="en" sz="2200">
                <a:solidFill>
                  <a:srgbClr val="00FFFF"/>
                </a:solidFill>
              </a:rPr>
              <a:t>Change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016" name="Google Shape;1016;p77"/>
          <p:cNvSpPr txBox="1"/>
          <p:nvPr/>
        </p:nvSpPr>
        <p:spPr>
          <a:xfrm>
            <a:off x="4988676" y="4050814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Local organization </a:t>
            </a:r>
            <a:r>
              <a:rPr lang="en">
                <a:solidFill>
                  <a:srgbClr val="00FFFF"/>
                </a:solidFill>
              </a:rPr>
              <a:t>(e.g. Stigmergy)</a:t>
            </a:r>
            <a:endParaRPr>
              <a:solidFill>
                <a:srgbClr val="00FFFF"/>
              </a:solidFill>
            </a:endParaRPr>
          </a:p>
        </p:txBody>
      </p:sp>
      <p:sp>
        <p:nvSpPr>
          <p:cNvPr id="1017" name="Google Shape;1017;p77"/>
          <p:cNvSpPr txBox="1"/>
          <p:nvPr/>
        </p:nvSpPr>
        <p:spPr>
          <a:xfrm>
            <a:off x="5001732" y="44486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Physical-Informational Nexus</a:t>
            </a:r>
            <a:endParaRPr sz="2200">
              <a:solidFill>
                <a:srgbClr val="00FFFF"/>
              </a:solidFill>
            </a:endParaRPr>
          </a:p>
        </p:txBody>
      </p:sp>
      <p:sp>
        <p:nvSpPr>
          <p:cNvPr id="1018" name="Google Shape;1018;p77"/>
          <p:cNvSpPr txBox="1"/>
          <p:nvPr/>
        </p:nvSpPr>
        <p:spPr>
          <a:xfrm>
            <a:off x="864377" y="556746"/>
            <a:ext cx="39708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Heredity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1019" name="Google Shape;1019;p77"/>
          <p:cNvSpPr txBox="1"/>
          <p:nvPr/>
        </p:nvSpPr>
        <p:spPr>
          <a:xfrm>
            <a:off x="589600" y="236461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Metabolism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1020" name="Google Shape;1020;p77"/>
          <p:cNvSpPr txBox="1"/>
          <p:nvPr/>
        </p:nvSpPr>
        <p:spPr>
          <a:xfrm>
            <a:off x="597425" y="1438553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Reproduction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1021" name="Google Shape;1021;p77"/>
          <p:cNvSpPr txBox="1"/>
          <p:nvPr/>
        </p:nvSpPr>
        <p:spPr>
          <a:xfrm>
            <a:off x="559575" y="296438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Homeostasis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1022" name="Google Shape;1022;p77"/>
          <p:cNvSpPr txBox="1"/>
          <p:nvPr/>
        </p:nvSpPr>
        <p:spPr>
          <a:xfrm>
            <a:off x="573474" y="1994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Response to Stimuli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1023" name="Google Shape;1023;p77"/>
          <p:cNvSpPr txBox="1"/>
          <p:nvPr/>
        </p:nvSpPr>
        <p:spPr>
          <a:xfrm>
            <a:off x="587099" y="10682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FFFF"/>
                </a:solidFill>
              </a:rPr>
              <a:t>Development</a:t>
            </a:r>
            <a:endParaRPr sz="2700">
              <a:solidFill>
                <a:srgbClr val="FFFFFF"/>
              </a:solidFill>
            </a:endParaRPr>
          </a:p>
        </p:txBody>
      </p:sp>
      <p:sp>
        <p:nvSpPr>
          <p:cNvPr id="1024" name="Google Shape;1024;p77"/>
          <p:cNvSpPr txBox="1"/>
          <p:nvPr/>
        </p:nvSpPr>
        <p:spPr>
          <a:xfrm>
            <a:off x="585449" y="3527739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 Adaptation/Evolution</a:t>
            </a:r>
            <a:endParaRPr sz="3000">
              <a:solidFill>
                <a:srgbClr val="FFFFFF"/>
              </a:solidFill>
            </a:endParaRPr>
          </a:p>
        </p:txBody>
      </p:sp>
      <p:sp>
        <p:nvSpPr>
          <p:cNvPr id="1025" name="Google Shape;1025;p77"/>
          <p:cNvSpPr txBox="1"/>
          <p:nvPr/>
        </p:nvSpPr>
        <p:spPr>
          <a:xfrm>
            <a:off x="-1" y="4452988"/>
            <a:ext cx="4869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Aperiodic Crystal Structure (S. 1944)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</p:txBody>
      </p:sp>
      <p:sp>
        <p:nvSpPr>
          <p:cNvPr id="1026" name="Google Shape;1026;p77"/>
          <p:cNvSpPr txBox="1"/>
          <p:nvPr/>
        </p:nvSpPr>
        <p:spPr>
          <a:xfrm>
            <a:off x="585449" y="4065402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Negentropy Generation (S. 1944)</a:t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1027" name="Google Shape;1027;p77"/>
          <p:cNvSpPr txBox="1"/>
          <p:nvPr/>
        </p:nvSpPr>
        <p:spPr>
          <a:xfrm>
            <a:off x="4978812" y="3012094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FFFF"/>
                </a:solidFill>
              </a:rPr>
              <a:t>Resilience, Robustness, Persistence</a:t>
            </a:r>
            <a:endParaRPr sz="1800">
              <a:solidFill>
                <a:srgbClr val="00FFFF"/>
              </a:solidFill>
            </a:endParaRPr>
          </a:p>
        </p:txBody>
      </p:sp>
      <p:sp>
        <p:nvSpPr>
          <p:cNvPr id="1028" name="Google Shape;1028;p77"/>
          <p:cNvSpPr txBox="1"/>
          <p:nvPr/>
        </p:nvSpPr>
        <p:spPr>
          <a:xfrm>
            <a:off x="4930642" y="3551177"/>
            <a:ext cx="4263300" cy="41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00FFFF"/>
                </a:solidFill>
              </a:rPr>
              <a:t>Learning &amp; Inference </a:t>
            </a:r>
            <a:r>
              <a:rPr lang="en" sz="1200">
                <a:solidFill>
                  <a:srgbClr val="00FFFF"/>
                </a:solidFill>
              </a:rPr>
              <a:t>(Implied from above)</a:t>
            </a:r>
            <a:endParaRPr sz="1200">
              <a:solidFill>
                <a:srgbClr val="00FFFF"/>
              </a:solidFill>
            </a:endParaRPr>
          </a:p>
        </p:txBody>
      </p:sp>
      <p:sp>
        <p:nvSpPr>
          <p:cNvPr id="1029" name="Google Shape;1029;p77"/>
          <p:cNvSpPr txBox="1"/>
          <p:nvPr/>
        </p:nvSpPr>
        <p:spPr>
          <a:xfrm>
            <a:off x="96450" y="-51855"/>
            <a:ext cx="4676400" cy="4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FFFF"/>
                </a:solidFill>
              </a:rPr>
              <a:t>“Hallmarks of Life”</a:t>
            </a:r>
            <a:endParaRPr sz="4000">
              <a:solidFill>
                <a:srgbClr val="FFFFFF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00">
              <a:solidFill>
                <a:srgbClr val="00FFFF"/>
              </a:solidFill>
            </a:endParaRPr>
          </a:p>
        </p:txBody>
      </p:sp>
      <p:cxnSp>
        <p:nvCxnSpPr>
          <p:cNvPr id="1030" name="Google Shape;1030;p77"/>
          <p:cNvCxnSpPr/>
          <p:nvPr/>
        </p:nvCxnSpPr>
        <p:spPr>
          <a:xfrm>
            <a:off x="-125750" y="637489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1" name="Google Shape;1031;p77"/>
          <p:cNvCxnSpPr/>
          <p:nvPr/>
        </p:nvCxnSpPr>
        <p:spPr>
          <a:xfrm>
            <a:off x="-125750" y="1148580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2" name="Google Shape;1032;p77"/>
          <p:cNvCxnSpPr/>
          <p:nvPr/>
        </p:nvCxnSpPr>
        <p:spPr>
          <a:xfrm>
            <a:off x="-125750" y="2027057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3" name="Google Shape;1033;p77"/>
          <p:cNvCxnSpPr/>
          <p:nvPr/>
        </p:nvCxnSpPr>
        <p:spPr>
          <a:xfrm>
            <a:off x="-125750" y="2965411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4" name="Google Shape;1034;p77"/>
          <p:cNvCxnSpPr/>
          <p:nvPr/>
        </p:nvCxnSpPr>
        <p:spPr>
          <a:xfrm>
            <a:off x="-125750" y="354835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5" name="Google Shape;1035;p77"/>
          <p:cNvCxnSpPr/>
          <p:nvPr/>
        </p:nvCxnSpPr>
        <p:spPr>
          <a:xfrm>
            <a:off x="-125750" y="413236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6" name="Google Shape;1036;p77"/>
          <p:cNvCxnSpPr/>
          <p:nvPr/>
        </p:nvCxnSpPr>
        <p:spPr>
          <a:xfrm>
            <a:off x="-49550" y="4970565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7" name="Google Shape;1037;p77"/>
          <p:cNvCxnSpPr/>
          <p:nvPr/>
        </p:nvCxnSpPr>
        <p:spPr>
          <a:xfrm>
            <a:off x="634700" y="354913"/>
            <a:ext cx="4263300" cy="0"/>
          </a:xfrm>
          <a:prstGeom prst="straightConnector1">
            <a:avLst/>
          </a:prstGeom>
          <a:noFill/>
          <a:ln cap="flat" cmpd="sng" w="381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8" name="Google Shape;1038;p77"/>
          <p:cNvCxnSpPr/>
          <p:nvPr/>
        </p:nvCxnSpPr>
        <p:spPr>
          <a:xfrm rot="-5400000">
            <a:off x="-36696" y="1508750"/>
            <a:ext cx="9840000" cy="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39" name="Google Shape;1039;p77"/>
          <p:cNvSpPr txBox="1"/>
          <p:nvPr/>
        </p:nvSpPr>
        <p:spPr>
          <a:xfrm>
            <a:off x="8484300" y="1207943"/>
            <a:ext cx="711900" cy="73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FFFF"/>
                </a:solidFill>
              </a:rPr>
              <a:t>Eco</a:t>
            </a:r>
            <a:endParaRPr sz="11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FFFF"/>
                </a:solidFill>
              </a:rPr>
              <a:t>Evo</a:t>
            </a:r>
            <a:endParaRPr sz="11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rgbClr val="00FFFF"/>
                </a:solidFill>
              </a:rPr>
              <a:t>Devo</a:t>
            </a:r>
            <a:endParaRPr sz="11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78"/>
          <p:cNvSpPr txBox="1"/>
          <p:nvPr/>
        </p:nvSpPr>
        <p:spPr>
          <a:xfrm>
            <a:off x="194975" y="44100"/>
            <a:ext cx="8589000" cy="306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00FFFF"/>
                </a:solidFill>
              </a:rPr>
              <a:t>The </a:t>
            </a:r>
            <a:r>
              <a:rPr lang="en" sz="3300">
                <a:solidFill>
                  <a:srgbClr val="00FFFF"/>
                </a:solidFill>
              </a:rPr>
              <a:t>“Algorithms of Life” are coarse-grained or simulated algorithmic models, providing biologically-plausible manifolds to explore the </a:t>
            </a:r>
            <a:r>
              <a:rPr lang="en" sz="3300">
                <a:solidFill>
                  <a:srgbClr val="FF9900"/>
                </a:solidFill>
              </a:rPr>
              <a:t>GEP tensor</a:t>
            </a:r>
            <a:r>
              <a:rPr lang="en" sz="3300">
                <a:solidFill>
                  <a:srgbClr val="00FFFF"/>
                </a:solidFill>
              </a:rPr>
              <a:t> over any time scale….</a:t>
            </a:r>
            <a:endParaRPr sz="33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FFFFFF"/>
                </a:solidFill>
              </a:rPr>
              <a:t>The compute graph (TensorFlow) model allows arbitrary, modular, and tractable use of current data/models.</a:t>
            </a:r>
            <a:endParaRPr b="1" sz="35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00FFFF"/>
              </a:solidFill>
            </a:endParaRPr>
          </a:p>
        </p:txBody>
      </p:sp>
      <p:pic>
        <p:nvPicPr>
          <p:cNvPr id="1045" name="Google Shape;1045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2825" y="3701900"/>
            <a:ext cx="747550" cy="63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6" name="Google Shape;1046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6675" y="2912375"/>
            <a:ext cx="747550" cy="63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7" name="Google Shape;1047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84225" y="3064775"/>
            <a:ext cx="747550" cy="637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8" name="Google Shape;1048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35225" y="4311500"/>
            <a:ext cx="747550" cy="63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2" name="Shape 10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" name="Google Shape;1053;p79"/>
          <p:cNvSpPr txBox="1"/>
          <p:nvPr/>
        </p:nvSpPr>
        <p:spPr>
          <a:xfrm>
            <a:off x="194975" y="44100"/>
            <a:ext cx="8589000" cy="4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00FFFF"/>
                </a:solidFill>
              </a:rPr>
              <a:t>The “Algorithms of Life” are coarse-grained or simulated algorithmic models, providing biologically-plausible manifolds to explore the </a:t>
            </a:r>
            <a:r>
              <a:rPr lang="en" sz="3300">
                <a:solidFill>
                  <a:srgbClr val="FF9900"/>
                </a:solidFill>
              </a:rPr>
              <a:t>GEP tensor</a:t>
            </a:r>
            <a:r>
              <a:rPr lang="en" sz="3300">
                <a:solidFill>
                  <a:srgbClr val="00FFFF"/>
                </a:solidFill>
              </a:rPr>
              <a:t> over any time scale….</a:t>
            </a:r>
            <a:endParaRPr sz="33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In other words,  we use information about the species/time-specific processes to </a:t>
            </a:r>
            <a:r>
              <a:rPr lang="en" sz="1800">
                <a:solidFill>
                  <a:srgbClr val="FFFFFF"/>
                </a:solidFill>
              </a:rPr>
              <a:t>preferentially</a:t>
            </a:r>
            <a:r>
              <a:rPr lang="en" sz="1800">
                <a:solidFill>
                  <a:srgbClr val="FFFFFF"/>
                </a:solidFill>
              </a:rPr>
              <a:t> explore functional manifolds that are reachable under informed</a:t>
            </a:r>
            <a:r>
              <a:rPr lang="en" sz="1800">
                <a:solidFill>
                  <a:srgbClr val="FFFFFF"/>
                </a:solidFill>
              </a:rPr>
              <a:t> models</a:t>
            </a:r>
            <a:r>
              <a:rPr lang="en" sz="1800">
                <a:solidFill>
                  <a:srgbClr val="FFFFFF"/>
                </a:solidFill>
              </a:rPr>
              <a:t> but implausible under incorrect models (e.g. Parsimony vs. GTR+I+G)......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FFFF"/>
                </a:solidFill>
              </a:rPr>
              <a:t>We know that bone morphogenetic processes and allometric scaling allow us to understand biases of morphological evo. (Gould’s Antlers, Wagner, Turing) ...................We need something like this for collective behavior!</a:t>
            </a:r>
            <a:endParaRPr sz="18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00FFFF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3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7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8" name="Google Shape;1058;p80"/>
          <p:cNvCxnSpPr/>
          <p:nvPr/>
        </p:nvCxnSpPr>
        <p:spPr>
          <a:xfrm>
            <a:off x="2959200" y="904625"/>
            <a:ext cx="0" cy="42861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9" name="Google Shape;1059;p80"/>
          <p:cNvCxnSpPr/>
          <p:nvPr/>
        </p:nvCxnSpPr>
        <p:spPr>
          <a:xfrm>
            <a:off x="5526850" y="954303"/>
            <a:ext cx="0" cy="42861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0" name="Google Shape;1060;p80"/>
          <p:cNvCxnSpPr/>
          <p:nvPr/>
        </p:nvCxnSpPr>
        <p:spPr>
          <a:xfrm rot="10800000">
            <a:off x="-122700" y="2365675"/>
            <a:ext cx="9266700" cy="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1" name="Google Shape;1061;p80"/>
          <p:cNvCxnSpPr/>
          <p:nvPr/>
        </p:nvCxnSpPr>
        <p:spPr>
          <a:xfrm rot="10800000">
            <a:off x="-122700" y="3781275"/>
            <a:ext cx="9266700" cy="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2" name="Google Shape;1062;p80"/>
          <p:cNvSpPr txBox="1"/>
          <p:nvPr>
            <p:ph type="title"/>
          </p:nvPr>
        </p:nvSpPr>
        <p:spPr>
          <a:xfrm>
            <a:off x="3070527" y="1649328"/>
            <a:ext cx="2581200" cy="57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400">
                <a:solidFill>
                  <a:srgbClr val="FFFFFF"/>
                </a:solidFill>
              </a:rPr>
              <a:t>Contemporary</a:t>
            </a:r>
            <a:endParaRPr b="1" sz="2400">
              <a:solidFill>
                <a:srgbClr val="FFFFFF"/>
              </a:solidFill>
            </a:endParaRPr>
          </a:p>
        </p:txBody>
      </p:sp>
      <p:sp>
        <p:nvSpPr>
          <p:cNvPr id="1063" name="Google Shape;1063;p80"/>
          <p:cNvSpPr txBox="1"/>
          <p:nvPr>
            <p:ph type="title"/>
          </p:nvPr>
        </p:nvSpPr>
        <p:spPr>
          <a:xfrm>
            <a:off x="5696437" y="1568683"/>
            <a:ext cx="2292600" cy="72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Historical</a:t>
            </a:r>
            <a:endParaRPr b="1" sz="3300">
              <a:solidFill>
                <a:srgbClr val="FFFFFF"/>
              </a:solidFill>
            </a:endParaRPr>
          </a:p>
        </p:txBody>
      </p:sp>
      <p:sp>
        <p:nvSpPr>
          <p:cNvPr id="1064" name="Google Shape;1064;p80"/>
          <p:cNvSpPr txBox="1"/>
          <p:nvPr>
            <p:ph type="title"/>
          </p:nvPr>
        </p:nvSpPr>
        <p:spPr>
          <a:xfrm>
            <a:off x="532665" y="2496163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How?</a:t>
            </a:r>
            <a:endParaRPr b="1" i="1" sz="33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(Proximate)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1065" name="Google Shape;1065;p80"/>
          <p:cNvSpPr txBox="1"/>
          <p:nvPr>
            <p:ph type="title"/>
          </p:nvPr>
        </p:nvSpPr>
        <p:spPr>
          <a:xfrm>
            <a:off x="452650" y="385641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3300">
                <a:solidFill>
                  <a:srgbClr val="FFFFFF"/>
                </a:solidFill>
              </a:rPr>
              <a:t>Why?</a:t>
            </a:r>
            <a:endParaRPr b="1" i="1" sz="3300">
              <a:solidFill>
                <a:srgbClr val="FFFFFF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(Ultimate)</a:t>
            </a:r>
            <a:endParaRPr b="1" sz="2200">
              <a:solidFill>
                <a:srgbClr val="FFFFFF"/>
              </a:solidFill>
            </a:endParaRPr>
          </a:p>
        </p:txBody>
      </p:sp>
      <p:sp>
        <p:nvSpPr>
          <p:cNvPr id="1066" name="Google Shape;1066;p80"/>
          <p:cNvSpPr txBox="1"/>
          <p:nvPr>
            <p:ph type="title"/>
          </p:nvPr>
        </p:nvSpPr>
        <p:spPr>
          <a:xfrm>
            <a:off x="3176872" y="265966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Mechanism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Causal Explanation</a:t>
            </a:r>
            <a:endParaRPr sz="1500">
              <a:solidFill>
                <a:srgbClr val="FF0000"/>
              </a:solidFill>
            </a:endParaRPr>
          </a:p>
        </p:txBody>
      </p:sp>
      <p:cxnSp>
        <p:nvCxnSpPr>
          <p:cNvPr id="1067" name="Google Shape;1067;p80"/>
          <p:cNvCxnSpPr/>
          <p:nvPr/>
        </p:nvCxnSpPr>
        <p:spPr>
          <a:xfrm>
            <a:off x="911225" y="1376753"/>
            <a:ext cx="0" cy="42861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68" name="Google Shape;1068;p80"/>
          <p:cNvSpPr txBox="1"/>
          <p:nvPr>
            <p:ph type="title"/>
          </p:nvPr>
        </p:nvSpPr>
        <p:spPr>
          <a:xfrm>
            <a:off x="3253071" y="3973604"/>
            <a:ext cx="21972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Function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Use or Survival Value</a:t>
            </a:r>
            <a:r>
              <a:rPr lang="en" sz="1500">
                <a:solidFill>
                  <a:srgbClr val="FF0000"/>
                </a:solidFill>
              </a:rPr>
              <a:t> 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1069" name="Google Shape;1069;p80"/>
          <p:cNvSpPr txBox="1"/>
          <p:nvPr>
            <p:ph type="title"/>
          </p:nvPr>
        </p:nvSpPr>
        <p:spPr>
          <a:xfrm>
            <a:off x="5897001" y="2670262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0000"/>
                </a:solidFill>
              </a:rPr>
              <a:t>Development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Ontogeny, Plasticity</a:t>
            </a:r>
            <a:endParaRPr sz="1500">
              <a:solidFill>
                <a:srgbClr val="FF0000"/>
              </a:solidFill>
            </a:endParaRPr>
          </a:p>
        </p:txBody>
      </p:sp>
      <p:sp>
        <p:nvSpPr>
          <p:cNvPr id="1070" name="Google Shape;1070;p80"/>
          <p:cNvSpPr txBox="1"/>
          <p:nvPr>
            <p:ph type="title"/>
          </p:nvPr>
        </p:nvSpPr>
        <p:spPr>
          <a:xfrm>
            <a:off x="5916079" y="3992308"/>
            <a:ext cx="22926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Evolution</a:t>
            </a:r>
            <a:r>
              <a:rPr lang="en" sz="2200">
                <a:solidFill>
                  <a:srgbClr val="FF0000"/>
                </a:solidFill>
              </a:rPr>
              <a:t> </a:t>
            </a:r>
            <a:endParaRPr sz="22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0000"/>
                </a:solidFill>
              </a:rPr>
              <a:t>Selection and Drift</a:t>
            </a:r>
            <a:endParaRPr sz="1500">
              <a:solidFill>
                <a:srgbClr val="FF0000"/>
              </a:solidFill>
            </a:endParaRPr>
          </a:p>
        </p:txBody>
      </p:sp>
      <p:pic>
        <p:nvPicPr>
          <p:cNvPr id="1071" name="Google Shape;1071;p80"/>
          <p:cNvPicPr preferRelativeResize="0"/>
          <p:nvPr/>
        </p:nvPicPr>
        <p:blipFill rotWithShape="1">
          <a:blip r:embed="rId3">
            <a:alphaModFix/>
          </a:blip>
          <a:srcRect b="29393" l="0" r="0" t="0"/>
          <a:stretch/>
        </p:blipFill>
        <p:spPr>
          <a:xfrm>
            <a:off x="-13750" y="1266483"/>
            <a:ext cx="3932709" cy="194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2" name="Google Shape;1072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3743" y="-7937"/>
            <a:ext cx="3932701" cy="1334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3" name="Google Shape;1073;p80"/>
          <p:cNvPicPr preferRelativeResize="0"/>
          <p:nvPr/>
        </p:nvPicPr>
        <p:blipFill rotWithShape="1">
          <a:blip r:embed="rId5">
            <a:alphaModFix/>
          </a:blip>
          <a:srcRect b="0" l="0" r="19530" t="28866"/>
          <a:stretch/>
        </p:blipFill>
        <p:spPr>
          <a:xfrm>
            <a:off x="3915554" y="-8720"/>
            <a:ext cx="5214525" cy="1469075"/>
          </a:xfrm>
          <a:prstGeom prst="rect">
            <a:avLst/>
          </a:prstGeom>
          <a:noFill/>
          <a:ln>
            <a:noFill/>
          </a:ln>
        </p:spPr>
      </p:pic>
      <p:sp>
        <p:nvSpPr>
          <p:cNvPr id="1074" name="Google Shape;1074;p80"/>
          <p:cNvSpPr txBox="1"/>
          <p:nvPr>
            <p:ph type="title"/>
          </p:nvPr>
        </p:nvSpPr>
        <p:spPr>
          <a:xfrm>
            <a:off x="7078207" y="646417"/>
            <a:ext cx="2092500" cy="35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2600">
                <a:solidFill>
                  <a:srgbClr val="FF0000"/>
                </a:solidFill>
              </a:rPr>
              <a:t>TREE, 2013</a:t>
            </a:r>
            <a:endParaRPr b="1" sz="2600">
              <a:solidFill>
                <a:srgbClr val="FF0000"/>
              </a:solidFill>
            </a:endParaRPr>
          </a:p>
        </p:txBody>
      </p:sp>
      <p:cxnSp>
        <p:nvCxnSpPr>
          <p:cNvPr id="1075" name="Google Shape;1075;p80"/>
          <p:cNvCxnSpPr/>
          <p:nvPr/>
        </p:nvCxnSpPr>
        <p:spPr>
          <a:xfrm>
            <a:off x="9131075" y="-38775"/>
            <a:ext cx="0" cy="57519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76" name="Google Shape;1076;p80"/>
          <p:cNvCxnSpPr/>
          <p:nvPr/>
        </p:nvCxnSpPr>
        <p:spPr>
          <a:xfrm>
            <a:off x="8337450" y="1341778"/>
            <a:ext cx="0" cy="4286100"/>
          </a:xfrm>
          <a:prstGeom prst="straightConnector1">
            <a:avLst/>
          </a:prstGeom>
          <a:noFill/>
          <a:ln cap="flat" cmpd="sng" w="1143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0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/>
        </p:nvSpPr>
        <p:spPr>
          <a:xfrm>
            <a:off x="165525" y="-62500"/>
            <a:ext cx="8352300" cy="90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 u="sng">
                <a:solidFill>
                  <a:srgbClr val="FFFFFF"/>
                </a:solidFill>
              </a:rPr>
              <a:t>This Talk:</a:t>
            </a:r>
            <a:endParaRPr sz="5500">
              <a:solidFill>
                <a:srgbClr val="FFFFFF"/>
              </a:solidFill>
            </a:endParaRPr>
          </a:p>
        </p:txBody>
      </p:sp>
      <p:sp>
        <p:nvSpPr>
          <p:cNvPr id="106" name="Google Shape;106;p19"/>
          <p:cNvSpPr txBox="1"/>
          <p:nvPr/>
        </p:nvSpPr>
        <p:spPr>
          <a:xfrm>
            <a:off x="317925" y="699500"/>
            <a:ext cx="8352300" cy="40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Char char="●"/>
            </a:pPr>
            <a:r>
              <a:rPr lang="en" sz="4000">
                <a:solidFill>
                  <a:srgbClr val="FFFFFF"/>
                </a:solidFill>
              </a:rPr>
              <a:t>Background theory...</a:t>
            </a:r>
            <a:r>
              <a:rPr lang="en" sz="4000">
                <a:solidFill>
                  <a:schemeClr val="dk1"/>
                </a:solidFill>
              </a:rPr>
              <a:t>Part 1</a:t>
            </a:r>
            <a:endParaRPr sz="4000">
              <a:solidFill>
                <a:srgbClr val="FFFFFF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rgbClr val="FF0000"/>
                </a:solidFill>
              </a:rPr>
              <a:t>Claim 1:</a:t>
            </a:r>
            <a:r>
              <a:rPr lang="en" sz="2000">
                <a:solidFill>
                  <a:schemeClr val="dk1"/>
                </a:solidFill>
              </a:rPr>
              <a:t> </a:t>
            </a:r>
            <a:r>
              <a:rPr b="1" lang="en" sz="2000">
                <a:solidFill>
                  <a:srgbClr val="9900FF"/>
                </a:solidFill>
              </a:rPr>
              <a:t>EcoEvoDevo</a:t>
            </a:r>
            <a:r>
              <a:rPr lang="en" sz="2000">
                <a:solidFill>
                  <a:schemeClr val="dk1"/>
                </a:solidFill>
              </a:rPr>
              <a:t> is trapped in a locally-optimizing regime because it is trapped in an incoherent </a:t>
            </a:r>
            <a:r>
              <a:rPr lang="en" sz="1900">
                <a:solidFill>
                  <a:srgbClr val="FF9900"/>
                </a:solidFill>
              </a:rPr>
              <a:t>G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P</a:t>
            </a:r>
            <a:r>
              <a:rPr lang="en" sz="1900">
                <a:solidFill>
                  <a:schemeClr val="dk1"/>
                </a:solidFill>
              </a:rPr>
              <a:t>-</a:t>
            </a:r>
            <a:r>
              <a:rPr lang="en" sz="1900">
                <a:solidFill>
                  <a:srgbClr val="FF9900"/>
                </a:solidFill>
              </a:rPr>
              <a:t>E</a:t>
            </a:r>
            <a:r>
              <a:rPr lang="en" sz="1900">
                <a:solidFill>
                  <a:schemeClr val="dk1"/>
                </a:solidFill>
              </a:rPr>
              <a:t> &amp; </a:t>
            </a:r>
            <a:r>
              <a:rPr lang="en" sz="1900">
                <a:solidFill>
                  <a:srgbClr val="00FFFF"/>
                </a:solidFill>
              </a:rPr>
              <a:t>F </a:t>
            </a:r>
            <a:r>
              <a:rPr lang="en" sz="2000">
                <a:solidFill>
                  <a:schemeClr val="dk1"/>
                </a:solidFill>
              </a:rPr>
              <a:t>phrasing.</a:t>
            </a:r>
            <a:endParaRPr sz="4000">
              <a:solidFill>
                <a:srgbClr val="FFFFFF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" sz="4000">
                <a:solidFill>
                  <a:schemeClr val="dk1"/>
                </a:solidFill>
              </a:rPr>
              <a:t>Background theory...</a:t>
            </a:r>
            <a:r>
              <a:rPr lang="en" sz="4000">
                <a:solidFill>
                  <a:schemeClr val="dk1"/>
                </a:solidFill>
              </a:rPr>
              <a:t>Part 2</a:t>
            </a:r>
            <a:endParaRPr sz="4000">
              <a:solidFill>
                <a:schemeClr val="dk1"/>
              </a:solidFill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○"/>
            </a:pPr>
            <a:r>
              <a:rPr lang="en" sz="2000">
                <a:solidFill>
                  <a:srgbClr val="FF0000"/>
                </a:solidFill>
              </a:rPr>
              <a:t>Claim 2: </a:t>
            </a:r>
            <a:r>
              <a:rPr lang="en" sz="1900">
                <a:solidFill>
                  <a:schemeClr val="dk1"/>
                </a:solidFill>
              </a:rPr>
              <a:t>The data, theory, math, and philosophy already exist to synthesize a tractable generalized model of evolution.</a:t>
            </a:r>
            <a:endParaRPr sz="2000">
              <a:solidFill>
                <a:srgbClr val="FF0000"/>
              </a:solidFill>
            </a:endParaRPr>
          </a:p>
          <a:p>
            <a:pPr indent="-4826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Char char="●"/>
            </a:pPr>
            <a:r>
              <a:rPr lang="en" sz="4000">
                <a:solidFill>
                  <a:srgbClr val="00FFFF"/>
                </a:solidFill>
              </a:rPr>
              <a:t>MVEE - </a:t>
            </a:r>
            <a:r>
              <a:rPr lang="en" sz="4000">
                <a:solidFill>
                  <a:srgbClr val="00FFFF"/>
                </a:solidFill>
              </a:rPr>
              <a:t>A Way Forward….</a:t>
            </a:r>
            <a:endParaRPr sz="4000">
              <a:solidFill>
                <a:srgbClr val="00FFFF"/>
              </a:solidFill>
            </a:endParaRPr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2100"/>
              <a:buChar char="○"/>
            </a:pPr>
            <a:r>
              <a:rPr lang="en" sz="2100">
                <a:solidFill>
                  <a:srgbClr val="00FFFF"/>
                </a:solidFill>
              </a:rPr>
              <a:t>MVEE sits between </a:t>
            </a:r>
            <a:r>
              <a:rPr b="1" lang="en" sz="2100">
                <a:solidFill>
                  <a:srgbClr val="FF0000"/>
                </a:solidFill>
              </a:rPr>
              <a:t>VNE</a:t>
            </a:r>
            <a:r>
              <a:rPr lang="en" sz="2100">
                <a:solidFill>
                  <a:srgbClr val="00FFFF"/>
                </a:solidFill>
              </a:rPr>
              <a:t> and </a:t>
            </a:r>
            <a:r>
              <a:rPr b="1" lang="en" sz="2100">
                <a:solidFill>
                  <a:srgbClr val="9900FF"/>
                </a:solidFill>
              </a:rPr>
              <a:t>EcoEvoDevo</a:t>
            </a:r>
            <a:r>
              <a:rPr lang="en" sz="2100">
                <a:solidFill>
                  <a:srgbClr val="00FFFF"/>
                </a:solidFill>
              </a:rPr>
              <a:t>. </a:t>
            </a:r>
            <a:endParaRPr sz="2100">
              <a:solidFill>
                <a:srgbClr val="00FFFF"/>
              </a:solidFill>
            </a:endParaRPr>
          </a:p>
          <a:p>
            <a:pPr indent="-361950" lvl="1" marL="914400" rtl="0" algn="l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2100"/>
              <a:buChar char="○"/>
            </a:pPr>
            <a:r>
              <a:rPr lang="en" sz="2100">
                <a:solidFill>
                  <a:srgbClr val="00FFFF"/>
                </a:solidFill>
              </a:rPr>
              <a:t>MVEE is a </a:t>
            </a:r>
            <a:r>
              <a:rPr lang="en" sz="2100">
                <a:solidFill>
                  <a:srgbClr val="00FFFF"/>
                </a:solidFill>
              </a:rPr>
              <a:t>Synergetic framework for Evolutionary studies.</a:t>
            </a:r>
            <a:endParaRPr sz="2100">
              <a:solidFill>
                <a:srgbClr val="00FFFF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700"/>
              <a:buChar char="○"/>
            </a:pPr>
            <a:r>
              <a:rPr lang="en" sz="1700">
                <a:solidFill>
                  <a:srgbClr val="00FFFF"/>
                </a:solidFill>
              </a:rPr>
              <a:t>MVEE == </a:t>
            </a:r>
            <a:r>
              <a:rPr lang="en" sz="1500">
                <a:solidFill>
                  <a:srgbClr val="00FFFF"/>
                </a:solidFill>
              </a:rPr>
              <a:t>Variational Neuroethology + EcoEvoDevo + Collective Behavior + ML</a:t>
            </a:r>
            <a:endParaRPr sz="1500">
              <a:solidFill>
                <a:srgbClr val="00FFFF"/>
              </a:solidFill>
            </a:endParaRPr>
          </a:p>
        </p:txBody>
      </p:sp>
      <p:pic>
        <p:nvPicPr>
          <p:cNvPr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58564">
            <a:off x="213174" y="3249891"/>
            <a:ext cx="683323" cy="6833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4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p82"/>
          <p:cNvSpPr txBox="1"/>
          <p:nvPr/>
        </p:nvSpPr>
        <p:spPr>
          <a:xfrm>
            <a:off x="158950" y="65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2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100"/>
              <a:t>Synergetics</a:t>
            </a:r>
            <a:endParaRPr sz="1110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9" name="Shape 1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0" name="Google Shape;1090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0350" y="327126"/>
            <a:ext cx="7130975" cy="429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1" name="Google Shape;1091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99735" y="2634681"/>
            <a:ext cx="1874112" cy="13431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92" name="Google Shape;1092;p83"/>
          <p:cNvCxnSpPr/>
          <p:nvPr/>
        </p:nvCxnSpPr>
        <p:spPr>
          <a:xfrm>
            <a:off x="5912574" y="4365767"/>
            <a:ext cx="2724600" cy="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93" name="Google Shape;1093;p83"/>
          <p:cNvCxnSpPr/>
          <p:nvPr/>
        </p:nvCxnSpPr>
        <p:spPr>
          <a:xfrm>
            <a:off x="2003128" y="4602938"/>
            <a:ext cx="2701200" cy="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094" name="Google Shape;1094;p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27125"/>
            <a:ext cx="2005651" cy="163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5" name="Google Shape;1095;p83"/>
          <p:cNvPicPr preferRelativeResize="0"/>
          <p:nvPr/>
        </p:nvPicPr>
        <p:blipFill rotWithShape="1">
          <a:blip r:embed="rId6">
            <a:alphaModFix/>
          </a:blip>
          <a:srcRect b="8483" l="0" r="0" t="0"/>
          <a:stretch/>
        </p:blipFill>
        <p:spPr>
          <a:xfrm>
            <a:off x="4700" y="1964500"/>
            <a:ext cx="2005650" cy="2775538"/>
          </a:xfrm>
          <a:prstGeom prst="rect">
            <a:avLst/>
          </a:prstGeom>
          <a:noFill/>
          <a:ln>
            <a:noFill/>
          </a:ln>
        </p:spPr>
      </p:pic>
      <p:sp>
        <p:nvSpPr>
          <p:cNvPr id="1096" name="Google Shape;1096;p83"/>
          <p:cNvSpPr txBox="1"/>
          <p:nvPr/>
        </p:nvSpPr>
        <p:spPr>
          <a:xfrm>
            <a:off x="1230400" y="824895"/>
            <a:ext cx="943500" cy="3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00"/>
                </a:solidFill>
              </a:rPr>
              <a:t>1975</a:t>
            </a:r>
            <a:endParaRPr b="1" sz="2200">
              <a:solidFill>
                <a:srgbClr val="FFFF00"/>
              </a:solidFill>
            </a:endParaRPr>
          </a:p>
        </p:txBody>
      </p:sp>
      <p:sp>
        <p:nvSpPr>
          <p:cNvPr id="1097" name="Google Shape;1097;p83"/>
          <p:cNvSpPr txBox="1"/>
          <p:nvPr/>
        </p:nvSpPr>
        <p:spPr>
          <a:xfrm>
            <a:off x="1212108" y="3474185"/>
            <a:ext cx="822300" cy="3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0000"/>
                </a:solidFill>
              </a:rPr>
              <a:t>1979</a:t>
            </a:r>
            <a:endParaRPr b="1" sz="2200">
              <a:solidFill>
                <a:srgbClr val="FF0000"/>
              </a:solidFill>
            </a:endParaRPr>
          </a:p>
        </p:txBody>
      </p:sp>
      <p:sp>
        <p:nvSpPr>
          <p:cNvPr id="1098" name="Google Shape;1098;p83"/>
          <p:cNvSpPr txBox="1"/>
          <p:nvPr/>
        </p:nvSpPr>
        <p:spPr>
          <a:xfrm>
            <a:off x="2104950" y="425575"/>
            <a:ext cx="2431200" cy="14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+ Hakan (1983) </a:t>
            </a:r>
            <a:r>
              <a:rPr b="1" lang="en"/>
              <a:t>: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"Nonequilibrium Nonlinear Statistical Physics"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Complexity: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"Self-Organization"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"Chaos and Order"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(Phase transitions, etc…)</a:t>
            </a:r>
            <a:endParaRPr b="1" sz="120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2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" name="Google Shape;1103;p84"/>
          <p:cNvSpPr txBox="1"/>
          <p:nvPr/>
        </p:nvSpPr>
        <p:spPr>
          <a:xfrm>
            <a:off x="314050" y="279750"/>
            <a:ext cx="6265500" cy="21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FFFFFF"/>
                </a:solidFill>
              </a:rPr>
              <a:t>RBF</a:t>
            </a:r>
            <a:r>
              <a:rPr lang="en" sz="2900">
                <a:solidFill>
                  <a:srgbClr val="FFFFFF"/>
                </a:solidFill>
              </a:rPr>
              <a:t>’s K-Shell Class of Tensegrity Structures exhaustively and hierarchically describes structural dynamics among K items. </a:t>
            </a:r>
            <a:endParaRPr sz="2900">
              <a:solidFill>
                <a:srgbClr val="FFFFFF"/>
              </a:solidFill>
            </a:endParaRPr>
          </a:p>
        </p:txBody>
      </p:sp>
      <p:pic>
        <p:nvPicPr>
          <p:cNvPr id="1104" name="Google Shape;110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681" y="2429975"/>
            <a:ext cx="6004431" cy="23479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05" name="Google Shape;1105;p84"/>
          <p:cNvGrpSpPr/>
          <p:nvPr/>
        </p:nvGrpSpPr>
        <p:grpSpPr>
          <a:xfrm>
            <a:off x="6362249" y="18349"/>
            <a:ext cx="2880813" cy="2168327"/>
            <a:chOff x="6451100" y="789925"/>
            <a:chExt cx="2880813" cy="2387762"/>
          </a:xfrm>
        </p:grpSpPr>
        <p:sp>
          <p:nvSpPr>
            <p:cNvPr id="1106" name="Google Shape;1106;p84"/>
            <p:cNvSpPr txBox="1"/>
            <p:nvPr/>
          </p:nvSpPr>
          <p:spPr>
            <a:xfrm>
              <a:off x="6451100" y="2221287"/>
              <a:ext cx="1358100" cy="95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600">
                  <a:solidFill>
                    <a:srgbClr val="FF9900"/>
                  </a:solidFill>
                </a:rPr>
                <a:t>G</a:t>
              </a:r>
              <a:endParaRPr b="1" baseline="-25000" sz="6600">
                <a:solidFill>
                  <a:srgbClr val="FF9900"/>
                </a:solidFill>
              </a:endParaRPr>
            </a:p>
          </p:txBody>
        </p:sp>
        <p:sp>
          <p:nvSpPr>
            <p:cNvPr id="1107" name="Google Shape;1107;p84"/>
            <p:cNvSpPr txBox="1"/>
            <p:nvPr/>
          </p:nvSpPr>
          <p:spPr>
            <a:xfrm>
              <a:off x="8079413" y="1997682"/>
              <a:ext cx="1252500" cy="95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600">
                  <a:solidFill>
                    <a:srgbClr val="FF9900"/>
                  </a:solidFill>
                </a:rPr>
                <a:t>E</a:t>
              </a:r>
              <a:endParaRPr b="1" sz="6600">
                <a:solidFill>
                  <a:srgbClr val="FF9900"/>
                </a:solidFill>
              </a:endParaRPr>
            </a:p>
          </p:txBody>
        </p:sp>
        <p:sp>
          <p:nvSpPr>
            <p:cNvPr id="1108" name="Google Shape;1108;p84"/>
            <p:cNvSpPr txBox="1"/>
            <p:nvPr/>
          </p:nvSpPr>
          <p:spPr>
            <a:xfrm>
              <a:off x="7027865" y="789925"/>
              <a:ext cx="1484100" cy="95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600">
                  <a:solidFill>
                    <a:srgbClr val="FF9900"/>
                  </a:solidFill>
                </a:rPr>
                <a:t>P</a:t>
              </a:r>
              <a:endParaRPr b="1" baseline="-25000" sz="6600">
                <a:solidFill>
                  <a:srgbClr val="FF9900"/>
                </a:solidFill>
              </a:endParaRPr>
            </a:p>
          </p:txBody>
        </p:sp>
        <p:cxnSp>
          <p:nvCxnSpPr>
            <p:cNvPr id="1109" name="Google Shape;1109;p84"/>
            <p:cNvCxnSpPr/>
            <p:nvPr/>
          </p:nvCxnSpPr>
          <p:spPr>
            <a:xfrm flipH="1" rot="10800000">
              <a:off x="6995780" y="1807119"/>
              <a:ext cx="179100" cy="668400"/>
            </a:xfrm>
            <a:prstGeom prst="straightConnector1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10" name="Google Shape;1110;p84"/>
            <p:cNvCxnSpPr/>
            <p:nvPr/>
          </p:nvCxnSpPr>
          <p:spPr>
            <a:xfrm flipH="1" rot="10800000">
              <a:off x="7254369" y="2816497"/>
              <a:ext cx="874500" cy="90000"/>
            </a:xfrm>
            <a:prstGeom prst="straightConnector1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11" name="Google Shape;1111;p84"/>
            <p:cNvCxnSpPr/>
            <p:nvPr/>
          </p:nvCxnSpPr>
          <p:spPr>
            <a:xfrm>
              <a:off x="7461575" y="1555225"/>
              <a:ext cx="667500" cy="667500"/>
            </a:xfrm>
            <a:prstGeom prst="straightConnector1">
              <a:avLst/>
            </a:prstGeom>
            <a:noFill/>
            <a:ln cap="flat" cmpd="sng" w="38100">
              <a:solidFill>
                <a:srgbClr val="FF9900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1112" name="Google Shape;1112;p84"/>
          <p:cNvPicPr preferRelativeResize="0"/>
          <p:nvPr/>
        </p:nvPicPr>
        <p:blipFill rotWithShape="1">
          <a:blip r:embed="rId4">
            <a:alphaModFix/>
          </a:blip>
          <a:srcRect b="7185" l="15947" r="2225" t="4654"/>
          <a:stretch/>
        </p:blipFill>
        <p:spPr>
          <a:xfrm>
            <a:off x="5948595" y="2427800"/>
            <a:ext cx="3220479" cy="234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6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85"/>
          <p:cNvSpPr txBox="1"/>
          <p:nvPr/>
        </p:nvSpPr>
        <p:spPr>
          <a:xfrm rot="1006">
            <a:off x="1864029" y="3330429"/>
            <a:ext cx="1024800" cy="6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0000"/>
                </a:solidFill>
              </a:rPr>
              <a:t>Time</a:t>
            </a:r>
            <a:endParaRPr sz="2700">
              <a:solidFill>
                <a:srgbClr val="FF0000"/>
              </a:solidFill>
            </a:endParaRPr>
          </a:p>
        </p:txBody>
      </p:sp>
      <p:sp>
        <p:nvSpPr>
          <p:cNvPr id="1118" name="Google Shape;1118;p85"/>
          <p:cNvSpPr txBox="1"/>
          <p:nvPr/>
        </p:nvSpPr>
        <p:spPr>
          <a:xfrm>
            <a:off x="-71275" y="0"/>
            <a:ext cx="9114300" cy="6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An </a:t>
            </a:r>
            <a:r>
              <a:rPr b="1" lang="en" sz="2000">
                <a:solidFill>
                  <a:srgbClr val="FFFFFF"/>
                </a:solidFill>
              </a:rPr>
              <a:t>MVEE</a:t>
            </a:r>
            <a:r>
              <a:rPr lang="en" sz="2000">
                <a:solidFill>
                  <a:srgbClr val="FFFFFF"/>
                </a:solidFill>
              </a:rPr>
              <a:t> object is a formalized dynamic multiscale Synergetic </a:t>
            </a:r>
            <a:r>
              <a:rPr lang="en" sz="2000">
                <a:solidFill>
                  <a:schemeClr val="dk1"/>
                </a:solidFill>
              </a:rPr>
              <a:t>equilibrium</a:t>
            </a:r>
            <a:r>
              <a:rPr lang="en" sz="2000">
                <a:solidFill>
                  <a:srgbClr val="FFFFFF"/>
                </a:solidFill>
              </a:rPr>
              <a:t>: </a:t>
            </a:r>
            <a:endParaRPr sz="2000">
              <a:solidFill>
                <a:srgbClr val="FFFFFF"/>
              </a:solidFill>
            </a:endParaRPr>
          </a:p>
        </p:txBody>
      </p:sp>
      <p:sp>
        <p:nvSpPr>
          <p:cNvPr id="1119" name="Google Shape;1119;p85"/>
          <p:cNvSpPr txBox="1"/>
          <p:nvPr/>
        </p:nvSpPr>
        <p:spPr>
          <a:xfrm>
            <a:off x="9625" y="3710831"/>
            <a:ext cx="11112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G</a:t>
            </a:r>
            <a:endParaRPr b="1" baseline="-25000" sz="6600">
              <a:solidFill>
                <a:srgbClr val="FF9900"/>
              </a:solidFill>
            </a:endParaRPr>
          </a:p>
        </p:txBody>
      </p:sp>
      <p:sp>
        <p:nvSpPr>
          <p:cNvPr id="1120" name="Google Shape;1120;p85"/>
          <p:cNvSpPr txBox="1"/>
          <p:nvPr/>
        </p:nvSpPr>
        <p:spPr>
          <a:xfrm>
            <a:off x="1341949" y="3527871"/>
            <a:ext cx="10248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E</a:t>
            </a:r>
            <a:endParaRPr b="1" sz="6600">
              <a:solidFill>
                <a:srgbClr val="FF9900"/>
              </a:solidFill>
            </a:endParaRPr>
          </a:p>
        </p:txBody>
      </p:sp>
      <p:sp>
        <p:nvSpPr>
          <p:cNvPr id="1121" name="Google Shape;1121;p85"/>
          <p:cNvSpPr txBox="1"/>
          <p:nvPr/>
        </p:nvSpPr>
        <p:spPr>
          <a:xfrm>
            <a:off x="481548" y="2539650"/>
            <a:ext cx="12144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P</a:t>
            </a:r>
            <a:endParaRPr b="1" baseline="-25000" sz="6600">
              <a:solidFill>
                <a:srgbClr val="FF9900"/>
              </a:solidFill>
            </a:endParaRPr>
          </a:p>
        </p:txBody>
      </p:sp>
      <p:cxnSp>
        <p:nvCxnSpPr>
          <p:cNvPr id="1122" name="Google Shape;1122;p85"/>
          <p:cNvCxnSpPr/>
          <p:nvPr/>
        </p:nvCxnSpPr>
        <p:spPr>
          <a:xfrm flipH="1" rot="10800000">
            <a:off x="517643" y="3469751"/>
            <a:ext cx="138600" cy="4491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3" name="Google Shape;1123;p85"/>
          <p:cNvCxnSpPr/>
          <p:nvPr/>
        </p:nvCxnSpPr>
        <p:spPr>
          <a:xfrm flipH="1" rot="10800000">
            <a:off x="729227" y="4146089"/>
            <a:ext cx="680700" cy="1254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24" name="Google Shape;1124;p85"/>
          <p:cNvCxnSpPr/>
          <p:nvPr/>
        </p:nvCxnSpPr>
        <p:spPr>
          <a:xfrm>
            <a:off x="1055233" y="3187288"/>
            <a:ext cx="452100" cy="525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25" name="Google Shape;1125;p85"/>
          <p:cNvSpPr/>
          <p:nvPr/>
        </p:nvSpPr>
        <p:spPr>
          <a:xfrm>
            <a:off x="1010300" y="3206714"/>
            <a:ext cx="2245400" cy="812350"/>
          </a:xfrm>
          <a:custGeom>
            <a:rect b="b" l="l" r="r" t="t"/>
            <a:pathLst>
              <a:path extrusionOk="0" h="32494" w="89816">
                <a:moveTo>
                  <a:pt x="0" y="21904"/>
                </a:moveTo>
                <a:cubicBezTo>
                  <a:pt x="3673" y="18272"/>
                  <a:pt x="14131" y="-1647"/>
                  <a:pt x="22035" y="109"/>
                </a:cubicBezTo>
                <a:cubicBezTo>
                  <a:pt x="29939" y="1866"/>
                  <a:pt x="36126" y="31206"/>
                  <a:pt x="47423" y="32443"/>
                </a:cubicBezTo>
                <a:cubicBezTo>
                  <a:pt x="58720" y="33681"/>
                  <a:pt x="82751" y="11686"/>
                  <a:pt x="89816" y="7534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126" name="Google Shape;1126;p85"/>
          <p:cNvSpPr txBox="1"/>
          <p:nvPr/>
        </p:nvSpPr>
        <p:spPr>
          <a:xfrm rot="-949330">
            <a:off x="2389901" y="3635144"/>
            <a:ext cx="1111304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G</a:t>
            </a:r>
            <a:endParaRPr b="1" baseline="-25000" sz="6600">
              <a:solidFill>
                <a:srgbClr val="FF9900"/>
              </a:solidFill>
            </a:endParaRPr>
          </a:p>
        </p:txBody>
      </p:sp>
      <p:sp>
        <p:nvSpPr>
          <p:cNvPr id="1127" name="Google Shape;1127;p85"/>
          <p:cNvSpPr txBox="1"/>
          <p:nvPr/>
        </p:nvSpPr>
        <p:spPr>
          <a:xfrm rot="-950088">
            <a:off x="3623420" y="3107433"/>
            <a:ext cx="1024684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E</a:t>
            </a:r>
            <a:endParaRPr b="1" sz="6600">
              <a:solidFill>
                <a:srgbClr val="FF9900"/>
              </a:solidFill>
            </a:endParaRPr>
          </a:p>
        </p:txBody>
      </p:sp>
      <p:sp>
        <p:nvSpPr>
          <p:cNvPr id="1128" name="Google Shape;1128;p85"/>
          <p:cNvSpPr txBox="1"/>
          <p:nvPr/>
        </p:nvSpPr>
        <p:spPr>
          <a:xfrm rot="-949724">
            <a:off x="2522526" y="2365552"/>
            <a:ext cx="1214242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P</a:t>
            </a:r>
            <a:endParaRPr b="1" baseline="-25000" sz="6600">
              <a:solidFill>
                <a:srgbClr val="FF9900"/>
              </a:solidFill>
            </a:endParaRPr>
          </a:p>
        </p:txBody>
      </p:sp>
      <p:cxnSp>
        <p:nvCxnSpPr>
          <p:cNvPr id="1129" name="Google Shape;1129;p85"/>
          <p:cNvCxnSpPr/>
          <p:nvPr/>
        </p:nvCxnSpPr>
        <p:spPr>
          <a:xfrm flipH="1" rot="9844297">
            <a:off x="2785632" y="3403189"/>
            <a:ext cx="138830" cy="449376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0" name="Google Shape;1130;p85"/>
          <p:cNvCxnSpPr/>
          <p:nvPr/>
        </p:nvCxnSpPr>
        <p:spPr>
          <a:xfrm flipH="1" rot="9851189">
            <a:off x="3119416" y="3928664"/>
            <a:ext cx="680349" cy="125644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1" name="Google Shape;1131;p85"/>
          <p:cNvCxnSpPr/>
          <p:nvPr/>
        </p:nvCxnSpPr>
        <p:spPr>
          <a:xfrm>
            <a:off x="3191398" y="3008099"/>
            <a:ext cx="579300" cy="393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2" name="Google Shape;1132;p85"/>
          <p:cNvCxnSpPr/>
          <p:nvPr/>
        </p:nvCxnSpPr>
        <p:spPr>
          <a:xfrm>
            <a:off x="4584025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3" name="Google Shape;1133;p85"/>
          <p:cNvCxnSpPr/>
          <p:nvPr/>
        </p:nvCxnSpPr>
        <p:spPr>
          <a:xfrm>
            <a:off x="4806896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4" name="Google Shape;1134;p85"/>
          <p:cNvCxnSpPr/>
          <p:nvPr/>
        </p:nvCxnSpPr>
        <p:spPr>
          <a:xfrm>
            <a:off x="5029766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5" name="Google Shape;1135;p85"/>
          <p:cNvCxnSpPr/>
          <p:nvPr/>
        </p:nvCxnSpPr>
        <p:spPr>
          <a:xfrm>
            <a:off x="3058365" y="4647936"/>
            <a:ext cx="463500" cy="564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6" name="Google Shape;1136;p85"/>
          <p:cNvCxnSpPr/>
          <p:nvPr/>
        </p:nvCxnSpPr>
        <p:spPr>
          <a:xfrm flipH="1">
            <a:off x="1957590" y="4647936"/>
            <a:ext cx="665700" cy="6657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7" name="Google Shape;1137;p85"/>
          <p:cNvCxnSpPr/>
          <p:nvPr/>
        </p:nvCxnSpPr>
        <p:spPr>
          <a:xfrm rot="10800000">
            <a:off x="1924847" y="2364277"/>
            <a:ext cx="636600" cy="477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8" name="Google Shape;1138;p85"/>
          <p:cNvCxnSpPr/>
          <p:nvPr/>
        </p:nvCxnSpPr>
        <p:spPr>
          <a:xfrm flipH="1" rot="10800000">
            <a:off x="3247247" y="2364277"/>
            <a:ext cx="512100" cy="3249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39" name="Google Shape;1139;p85"/>
          <p:cNvCxnSpPr/>
          <p:nvPr/>
        </p:nvCxnSpPr>
        <p:spPr>
          <a:xfrm flipH="1" rot="10800000">
            <a:off x="4161647" y="2831077"/>
            <a:ext cx="244800" cy="4677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0" name="Google Shape;1140;p85"/>
          <p:cNvCxnSpPr/>
          <p:nvPr/>
        </p:nvCxnSpPr>
        <p:spPr>
          <a:xfrm>
            <a:off x="4161647" y="4136977"/>
            <a:ext cx="244800" cy="291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1" name="Google Shape;1141;p85"/>
          <p:cNvCxnSpPr/>
          <p:nvPr/>
        </p:nvCxnSpPr>
        <p:spPr>
          <a:xfrm rot="10800000">
            <a:off x="386375" y="4668425"/>
            <a:ext cx="203400" cy="7155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2" name="Google Shape;1142;p85"/>
          <p:cNvCxnSpPr/>
          <p:nvPr/>
        </p:nvCxnSpPr>
        <p:spPr>
          <a:xfrm flipH="1" rot="10800000">
            <a:off x="1485025" y="4439850"/>
            <a:ext cx="206100" cy="843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43" name="Google Shape;1143;p85"/>
          <p:cNvCxnSpPr/>
          <p:nvPr/>
        </p:nvCxnSpPr>
        <p:spPr>
          <a:xfrm rot="10800000">
            <a:off x="-387325" y="2631875"/>
            <a:ext cx="900900" cy="2526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144" name="Google Shape;1144;p85"/>
          <p:cNvPicPr preferRelativeResize="0"/>
          <p:nvPr/>
        </p:nvPicPr>
        <p:blipFill rotWithShape="1">
          <a:blip r:embed="rId3">
            <a:alphaModFix/>
          </a:blip>
          <a:srcRect b="0" l="66849" r="0" t="0"/>
          <a:stretch/>
        </p:blipFill>
        <p:spPr>
          <a:xfrm>
            <a:off x="5627925" y="998200"/>
            <a:ext cx="3014700" cy="355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5" name="Google Shape;1145;p85"/>
          <p:cNvSpPr txBox="1"/>
          <p:nvPr/>
        </p:nvSpPr>
        <p:spPr>
          <a:xfrm>
            <a:off x="163325" y="686850"/>
            <a:ext cx="4315800" cy="14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FFFF"/>
                </a:solidFill>
              </a:rPr>
              <a:t>Class 3 + 1 </a:t>
            </a:r>
            <a:endParaRPr b="1" sz="26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Tensegrity system </a:t>
            </a:r>
            <a:endParaRPr sz="26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(open ended </a:t>
            </a:r>
            <a:r>
              <a:rPr lang="en" sz="600">
                <a:solidFill>
                  <a:srgbClr val="FFFFFF"/>
                </a:solidFill>
              </a:rPr>
              <a:t>Szathmary et al. 2016/2017, Infinite Semiosis/Novelty</a:t>
            </a:r>
            <a:r>
              <a:rPr lang="en" sz="2600">
                <a:solidFill>
                  <a:srgbClr val="FFFFFF"/>
                </a:solidFill>
              </a:rPr>
              <a:t>) </a:t>
            </a:r>
            <a:endParaRPr sz="2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</a:rPr>
              <a:t> </a:t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1146" name="Google Shape;1146;p85"/>
          <p:cNvSpPr txBox="1"/>
          <p:nvPr/>
        </p:nvSpPr>
        <p:spPr>
          <a:xfrm rot="-901902">
            <a:off x="2423294" y="2155045"/>
            <a:ext cx="1214559" cy="664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9900"/>
                </a:solidFill>
              </a:rPr>
              <a:t>States</a:t>
            </a:r>
            <a:endParaRPr sz="2700">
              <a:solidFill>
                <a:srgbClr val="FF9900"/>
              </a:solidFill>
            </a:endParaRPr>
          </a:p>
        </p:txBody>
      </p:sp>
      <p:sp>
        <p:nvSpPr>
          <p:cNvPr id="1147" name="Google Shape;1147;p85"/>
          <p:cNvSpPr txBox="1"/>
          <p:nvPr/>
        </p:nvSpPr>
        <p:spPr>
          <a:xfrm rot="574983">
            <a:off x="505459" y="2438572"/>
            <a:ext cx="1966035" cy="6644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00FFFF"/>
                </a:solidFill>
              </a:rPr>
              <a:t>Processes</a:t>
            </a:r>
            <a:endParaRPr sz="27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86"/>
          <p:cNvSpPr txBox="1"/>
          <p:nvPr/>
        </p:nvSpPr>
        <p:spPr>
          <a:xfrm>
            <a:off x="-71275" y="0"/>
            <a:ext cx="9114300" cy="6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FFFF"/>
                </a:solidFill>
              </a:rPr>
              <a:t>An </a:t>
            </a:r>
            <a:r>
              <a:rPr b="1" lang="en" sz="2000">
                <a:solidFill>
                  <a:srgbClr val="FFFFFF"/>
                </a:solidFill>
              </a:rPr>
              <a:t>MVEE</a:t>
            </a:r>
            <a:r>
              <a:rPr lang="en" sz="2000">
                <a:solidFill>
                  <a:srgbClr val="FFFFFF"/>
                </a:solidFill>
              </a:rPr>
              <a:t> object is a formalized dynamic multiscale Synergetic </a:t>
            </a:r>
            <a:r>
              <a:rPr lang="en" sz="2000">
                <a:solidFill>
                  <a:schemeClr val="dk1"/>
                </a:solidFill>
              </a:rPr>
              <a:t>equilibrium</a:t>
            </a:r>
            <a:r>
              <a:rPr lang="en" sz="2000">
                <a:solidFill>
                  <a:srgbClr val="FFFFFF"/>
                </a:solidFill>
              </a:rPr>
              <a:t>: </a:t>
            </a:r>
            <a:endParaRPr sz="20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FFFFFF"/>
              </a:solidFill>
            </a:endParaRPr>
          </a:p>
        </p:txBody>
      </p:sp>
      <p:sp>
        <p:nvSpPr>
          <p:cNvPr id="1153" name="Google Shape;1153;p86"/>
          <p:cNvSpPr txBox="1"/>
          <p:nvPr/>
        </p:nvSpPr>
        <p:spPr>
          <a:xfrm>
            <a:off x="8015050" y="1875925"/>
            <a:ext cx="6738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00FFFF"/>
                </a:solidFill>
              </a:rPr>
              <a:t>F</a:t>
            </a:r>
            <a:endParaRPr b="1" baseline="-25000" sz="6600">
              <a:solidFill>
                <a:srgbClr val="00FFFF"/>
              </a:solidFill>
            </a:endParaRPr>
          </a:p>
        </p:txBody>
      </p:sp>
      <p:sp>
        <p:nvSpPr>
          <p:cNvPr id="1154" name="Google Shape;1154;p86"/>
          <p:cNvSpPr txBox="1"/>
          <p:nvPr/>
        </p:nvSpPr>
        <p:spPr>
          <a:xfrm>
            <a:off x="5091075" y="602425"/>
            <a:ext cx="4075200" cy="12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FFFFFF"/>
                </a:solidFill>
              </a:rPr>
              <a:t>Class 4 </a:t>
            </a:r>
            <a:endParaRPr b="1" sz="27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Tensegrity system 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(closed-form </a:t>
            </a:r>
            <a:r>
              <a:rPr lang="en" sz="600">
                <a:solidFill>
                  <a:srgbClr val="FFFFFF"/>
                </a:solidFill>
              </a:rPr>
              <a:t>Nowak / Game Theory, limited syntactic Novelty</a:t>
            </a:r>
            <a:r>
              <a:rPr lang="en" sz="2200">
                <a:solidFill>
                  <a:srgbClr val="FFFFFF"/>
                </a:solidFill>
              </a:rPr>
              <a:t>)</a:t>
            </a:r>
            <a:endParaRPr sz="22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</a:rPr>
              <a:t>(Mechanism under strong closure) </a:t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1155" name="Google Shape;1155;p86"/>
          <p:cNvSpPr txBox="1"/>
          <p:nvPr/>
        </p:nvSpPr>
        <p:spPr>
          <a:xfrm>
            <a:off x="5616325" y="3414275"/>
            <a:ext cx="12006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G</a:t>
            </a:r>
            <a:endParaRPr b="1" baseline="-25000" sz="6600">
              <a:solidFill>
                <a:srgbClr val="FF9900"/>
              </a:solidFill>
            </a:endParaRPr>
          </a:p>
        </p:txBody>
      </p:sp>
      <p:sp>
        <p:nvSpPr>
          <p:cNvPr id="1156" name="Google Shape;1156;p86"/>
          <p:cNvSpPr txBox="1"/>
          <p:nvPr/>
        </p:nvSpPr>
        <p:spPr>
          <a:xfrm>
            <a:off x="7055800" y="3216600"/>
            <a:ext cx="11073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E</a:t>
            </a:r>
            <a:endParaRPr b="1" sz="6600">
              <a:solidFill>
                <a:srgbClr val="FF9900"/>
              </a:solidFill>
            </a:endParaRPr>
          </a:p>
        </p:txBody>
      </p:sp>
      <p:sp>
        <p:nvSpPr>
          <p:cNvPr id="1157" name="Google Shape;1157;p86"/>
          <p:cNvSpPr txBox="1"/>
          <p:nvPr/>
        </p:nvSpPr>
        <p:spPr>
          <a:xfrm>
            <a:off x="6126201" y="2148900"/>
            <a:ext cx="1312200" cy="84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P</a:t>
            </a:r>
            <a:endParaRPr b="1" baseline="-25000" sz="6600">
              <a:solidFill>
                <a:srgbClr val="FF9900"/>
              </a:solidFill>
            </a:endParaRPr>
          </a:p>
        </p:txBody>
      </p:sp>
      <p:cxnSp>
        <p:nvCxnSpPr>
          <p:cNvPr id="1158" name="Google Shape;1158;p86"/>
          <p:cNvCxnSpPr/>
          <p:nvPr/>
        </p:nvCxnSpPr>
        <p:spPr>
          <a:xfrm flipH="1" rot="10800000">
            <a:off x="6165200" y="3153925"/>
            <a:ext cx="149700" cy="4851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59" name="Google Shape;1159;p86"/>
          <p:cNvCxnSpPr/>
          <p:nvPr/>
        </p:nvCxnSpPr>
        <p:spPr>
          <a:xfrm flipH="1" rot="10800000">
            <a:off x="6393800" y="3884425"/>
            <a:ext cx="735300" cy="1356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0" name="Google Shape;1160;p86"/>
          <p:cNvCxnSpPr/>
          <p:nvPr/>
        </p:nvCxnSpPr>
        <p:spPr>
          <a:xfrm>
            <a:off x="6746025" y="2848625"/>
            <a:ext cx="687900" cy="5787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1" name="Google Shape;1161;p86"/>
          <p:cNvCxnSpPr/>
          <p:nvPr/>
        </p:nvCxnSpPr>
        <p:spPr>
          <a:xfrm flipH="1" rot="10800000">
            <a:off x="6327450" y="2703550"/>
            <a:ext cx="1749600" cy="1047600"/>
          </a:xfrm>
          <a:prstGeom prst="straightConnector1">
            <a:avLst/>
          </a:prstGeom>
          <a:noFill/>
          <a:ln cap="flat" cmpd="sng" w="28575">
            <a:solidFill>
              <a:srgbClr val="00FFFF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62" name="Google Shape;1162;p86"/>
          <p:cNvCxnSpPr/>
          <p:nvPr/>
        </p:nvCxnSpPr>
        <p:spPr>
          <a:xfrm flipH="1" rot="10800000">
            <a:off x="7686675" y="2852375"/>
            <a:ext cx="480900" cy="587400"/>
          </a:xfrm>
          <a:prstGeom prst="straightConnector1">
            <a:avLst/>
          </a:prstGeom>
          <a:noFill/>
          <a:ln cap="flat" cmpd="sng" w="28575">
            <a:solidFill>
              <a:srgbClr val="00FFFF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63" name="Google Shape;1163;p86"/>
          <p:cNvCxnSpPr/>
          <p:nvPr/>
        </p:nvCxnSpPr>
        <p:spPr>
          <a:xfrm>
            <a:off x="6876675" y="2510025"/>
            <a:ext cx="1213500" cy="57900"/>
          </a:xfrm>
          <a:prstGeom prst="straightConnector1">
            <a:avLst/>
          </a:prstGeom>
          <a:noFill/>
          <a:ln cap="flat" cmpd="sng" w="28575">
            <a:solidFill>
              <a:srgbClr val="00FFFF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164" name="Google Shape;1164;p86"/>
          <p:cNvCxnSpPr/>
          <p:nvPr/>
        </p:nvCxnSpPr>
        <p:spPr>
          <a:xfrm>
            <a:off x="4584025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5" name="Google Shape;1165;p86"/>
          <p:cNvCxnSpPr/>
          <p:nvPr/>
        </p:nvCxnSpPr>
        <p:spPr>
          <a:xfrm>
            <a:off x="4806896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66" name="Google Shape;1166;p86"/>
          <p:cNvCxnSpPr/>
          <p:nvPr/>
        </p:nvCxnSpPr>
        <p:spPr>
          <a:xfrm>
            <a:off x="5029766" y="492725"/>
            <a:ext cx="0" cy="4675200"/>
          </a:xfrm>
          <a:prstGeom prst="straightConnector1">
            <a:avLst/>
          </a:prstGeom>
          <a:noFill/>
          <a:ln cap="flat" cmpd="sng" w="22860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67" name="Google Shape;1167;p86"/>
          <p:cNvSpPr txBox="1"/>
          <p:nvPr/>
        </p:nvSpPr>
        <p:spPr>
          <a:xfrm>
            <a:off x="163325" y="686850"/>
            <a:ext cx="4315800" cy="14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rgbClr val="FFFFFF"/>
                </a:solidFill>
              </a:rPr>
              <a:t>Class 3 + 1 </a:t>
            </a:r>
            <a:endParaRPr b="1" sz="26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Tensegrity system </a:t>
            </a:r>
            <a:endParaRPr sz="26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rgbClr val="FFFFFF"/>
                </a:solidFill>
              </a:rPr>
              <a:t>(open ended </a:t>
            </a:r>
            <a:r>
              <a:rPr lang="en" sz="600">
                <a:solidFill>
                  <a:srgbClr val="FFFFFF"/>
                </a:solidFill>
              </a:rPr>
              <a:t>Szathmary et al. 2016/2017, Infinite Semiosis/Novelty</a:t>
            </a:r>
            <a:r>
              <a:rPr lang="en" sz="2600">
                <a:solidFill>
                  <a:srgbClr val="FFFFFF"/>
                </a:solidFill>
              </a:rPr>
              <a:t>) </a:t>
            </a:r>
            <a:endParaRPr sz="2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FFF"/>
                </a:solidFill>
              </a:rPr>
              <a:t> </a:t>
            </a:r>
            <a:endParaRPr sz="1900">
              <a:solidFill>
                <a:srgbClr val="FFFFFF"/>
              </a:solidFill>
            </a:endParaRPr>
          </a:p>
        </p:txBody>
      </p:sp>
      <p:sp>
        <p:nvSpPr>
          <p:cNvPr id="1168" name="Google Shape;1168;p86"/>
          <p:cNvSpPr txBox="1"/>
          <p:nvPr/>
        </p:nvSpPr>
        <p:spPr>
          <a:xfrm rot="921">
            <a:off x="5455150" y="4373300"/>
            <a:ext cx="3359400" cy="6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FFFF"/>
                </a:solidFill>
              </a:rPr>
              <a:t>Formal, timeless relationships</a:t>
            </a:r>
            <a:endParaRPr sz="1800">
              <a:solidFill>
                <a:srgbClr val="00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FFFF"/>
                </a:solidFill>
              </a:rPr>
              <a:t>as in Newtonian physics</a:t>
            </a:r>
            <a:endParaRPr sz="1800">
              <a:solidFill>
                <a:srgbClr val="00FFFF"/>
              </a:solidFill>
            </a:endParaRPr>
          </a:p>
        </p:txBody>
      </p:sp>
      <p:sp>
        <p:nvSpPr>
          <p:cNvPr id="1169" name="Google Shape;1169;p86"/>
          <p:cNvSpPr txBox="1"/>
          <p:nvPr/>
        </p:nvSpPr>
        <p:spPr>
          <a:xfrm>
            <a:off x="9625" y="3710831"/>
            <a:ext cx="11112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G</a:t>
            </a:r>
            <a:endParaRPr b="1" baseline="-25000" sz="6600">
              <a:solidFill>
                <a:srgbClr val="FF9900"/>
              </a:solidFill>
            </a:endParaRPr>
          </a:p>
        </p:txBody>
      </p:sp>
      <p:sp>
        <p:nvSpPr>
          <p:cNvPr id="1170" name="Google Shape;1170;p86"/>
          <p:cNvSpPr txBox="1"/>
          <p:nvPr/>
        </p:nvSpPr>
        <p:spPr>
          <a:xfrm>
            <a:off x="1341949" y="3527871"/>
            <a:ext cx="10248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E</a:t>
            </a:r>
            <a:endParaRPr b="1" sz="6600">
              <a:solidFill>
                <a:srgbClr val="FF9900"/>
              </a:solidFill>
            </a:endParaRPr>
          </a:p>
        </p:txBody>
      </p:sp>
      <p:sp>
        <p:nvSpPr>
          <p:cNvPr id="1171" name="Google Shape;1171;p86"/>
          <p:cNvSpPr txBox="1"/>
          <p:nvPr/>
        </p:nvSpPr>
        <p:spPr>
          <a:xfrm>
            <a:off x="481548" y="2539650"/>
            <a:ext cx="1214400" cy="7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P</a:t>
            </a:r>
            <a:endParaRPr b="1" baseline="-25000" sz="6600">
              <a:solidFill>
                <a:srgbClr val="FF9900"/>
              </a:solidFill>
            </a:endParaRPr>
          </a:p>
        </p:txBody>
      </p:sp>
      <p:cxnSp>
        <p:nvCxnSpPr>
          <p:cNvPr id="1172" name="Google Shape;1172;p86"/>
          <p:cNvCxnSpPr/>
          <p:nvPr/>
        </p:nvCxnSpPr>
        <p:spPr>
          <a:xfrm flipH="1" rot="10800000">
            <a:off x="517643" y="3469751"/>
            <a:ext cx="138600" cy="4491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73" name="Google Shape;1173;p86"/>
          <p:cNvCxnSpPr/>
          <p:nvPr/>
        </p:nvCxnSpPr>
        <p:spPr>
          <a:xfrm flipH="1" rot="10800000">
            <a:off x="729227" y="4146089"/>
            <a:ext cx="680700" cy="1254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74" name="Google Shape;1174;p86"/>
          <p:cNvCxnSpPr/>
          <p:nvPr/>
        </p:nvCxnSpPr>
        <p:spPr>
          <a:xfrm>
            <a:off x="1055233" y="3187288"/>
            <a:ext cx="452100" cy="525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75" name="Google Shape;1175;p86"/>
          <p:cNvSpPr/>
          <p:nvPr/>
        </p:nvSpPr>
        <p:spPr>
          <a:xfrm>
            <a:off x="1010300" y="3206714"/>
            <a:ext cx="2245400" cy="812350"/>
          </a:xfrm>
          <a:custGeom>
            <a:rect b="b" l="l" r="r" t="t"/>
            <a:pathLst>
              <a:path extrusionOk="0" h="32494" w="89816">
                <a:moveTo>
                  <a:pt x="0" y="21904"/>
                </a:moveTo>
                <a:cubicBezTo>
                  <a:pt x="3673" y="18272"/>
                  <a:pt x="14131" y="-1647"/>
                  <a:pt x="22035" y="109"/>
                </a:cubicBezTo>
                <a:cubicBezTo>
                  <a:pt x="29939" y="1866"/>
                  <a:pt x="36126" y="31206"/>
                  <a:pt x="47423" y="32443"/>
                </a:cubicBezTo>
                <a:cubicBezTo>
                  <a:pt x="58720" y="33681"/>
                  <a:pt x="82751" y="11686"/>
                  <a:pt x="89816" y="7534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1176" name="Google Shape;1176;p86"/>
          <p:cNvSpPr txBox="1"/>
          <p:nvPr/>
        </p:nvSpPr>
        <p:spPr>
          <a:xfrm rot="-949330">
            <a:off x="2389901" y="3635144"/>
            <a:ext cx="1111304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G</a:t>
            </a:r>
            <a:endParaRPr b="1" baseline="-25000" sz="6600">
              <a:solidFill>
                <a:srgbClr val="FF9900"/>
              </a:solidFill>
            </a:endParaRPr>
          </a:p>
        </p:txBody>
      </p:sp>
      <p:sp>
        <p:nvSpPr>
          <p:cNvPr id="1177" name="Google Shape;1177;p86"/>
          <p:cNvSpPr txBox="1"/>
          <p:nvPr/>
        </p:nvSpPr>
        <p:spPr>
          <a:xfrm rot="-950088">
            <a:off x="3623420" y="3107433"/>
            <a:ext cx="1024684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E</a:t>
            </a:r>
            <a:endParaRPr b="1" sz="6600">
              <a:solidFill>
                <a:srgbClr val="FF9900"/>
              </a:solidFill>
            </a:endParaRPr>
          </a:p>
        </p:txBody>
      </p:sp>
      <p:sp>
        <p:nvSpPr>
          <p:cNvPr id="1178" name="Google Shape;1178;p86"/>
          <p:cNvSpPr txBox="1"/>
          <p:nvPr/>
        </p:nvSpPr>
        <p:spPr>
          <a:xfrm rot="-949724">
            <a:off x="2522526" y="2365552"/>
            <a:ext cx="1214242" cy="78242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600">
                <a:solidFill>
                  <a:srgbClr val="FF9900"/>
                </a:solidFill>
              </a:rPr>
              <a:t>P</a:t>
            </a:r>
            <a:endParaRPr b="1" baseline="-25000" sz="6600">
              <a:solidFill>
                <a:srgbClr val="FF9900"/>
              </a:solidFill>
            </a:endParaRPr>
          </a:p>
        </p:txBody>
      </p:sp>
      <p:cxnSp>
        <p:nvCxnSpPr>
          <p:cNvPr id="1179" name="Google Shape;1179;p86"/>
          <p:cNvCxnSpPr/>
          <p:nvPr/>
        </p:nvCxnSpPr>
        <p:spPr>
          <a:xfrm flipH="1" rot="9844297">
            <a:off x="2785632" y="3403189"/>
            <a:ext cx="138830" cy="449376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0" name="Google Shape;1180;p86"/>
          <p:cNvCxnSpPr/>
          <p:nvPr/>
        </p:nvCxnSpPr>
        <p:spPr>
          <a:xfrm flipH="1" rot="9851189">
            <a:off x="3119416" y="3928664"/>
            <a:ext cx="680349" cy="125644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1" name="Google Shape;1181;p86"/>
          <p:cNvCxnSpPr/>
          <p:nvPr/>
        </p:nvCxnSpPr>
        <p:spPr>
          <a:xfrm>
            <a:off x="3191398" y="3008099"/>
            <a:ext cx="579300" cy="393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2" name="Google Shape;1182;p86"/>
          <p:cNvCxnSpPr/>
          <p:nvPr/>
        </p:nvCxnSpPr>
        <p:spPr>
          <a:xfrm>
            <a:off x="3058365" y="4647936"/>
            <a:ext cx="463500" cy="5640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3" name="Google Shape;1183;p86"/>
          <p:cNvCxnSpPr/>
          <p:nvPr/>
        </p:nvCxnSpPr>
        <p:spPr>
          <a:xfrm flipH="1">
            <a:off x="1957590" y="4647936"/>
            <a:ext cx="665700" cy="6657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4" name="Google Shape;1184;p86"/>
          <p:cNvCxnSpPr/>
          <p:nvPr/>
        </p:nvCxnSpPr>
        <p:spPr>
          <a:xfrm rot="10800000">
            <a:off x="1924847" y="2364277"/>
            <a:ext cx="636600" cy="477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5" name="Google Shape;1185;p86"/>
          <p:cNvCxnSpPr/>
          <p:nvPr/>
        </p:nvCxnSpPr>
        <p:spPr>
          <a:xfrm flipH="1" rot="10800000">
            <a:off x="3247247" y="2364277"/>
            <a:ext cx="512100" cy="3249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6" name="Google Shape;1186;p86"/>
          <p:cNvCxnSpPr/>
          <p:nvPr/>
        </p:nvCxnSpPr>
        <p:spPr>
          <a:xfrm flipH="1" rot="10800000">
            <a:off x="4161647" y="2831077"/>
            <a:ext cx="244800" cy="4677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7" name="Google Shape;1187;p86"/>
          <p:cNvCxnSpPr/>
          <p:nvPr/>
        </p:nvCxnSpPr>
        <p:spPr>
          <a:xfrm>
            <a:off x="4161647" y="4136977"/>
            <a:ext cx="244800" cy="291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8" name="Google Shape;1188;p86"/>
          <p:cNvCxnSpPr/>
          <p:nvPr/>
        </p:nvCxnSpPr>
        <p:spPr>
          <a:xfrm rot="10800000">
            <a:off x="386375" y="4668425"/>
            <a:ext cx="203400" cy="7155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89" name="Google Shape;1189;p86"/>
          <p:cNvCxnSpPr/>
          <p:nvPr/>
        </p:nvCxnSpPr>
        <p:spPr>
          <a:xfrm flipH="1" rot="10800000">
            <a:off x="1485025" y="4439850"/>
            <a:ext cx="206100" cy="8433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190" name="Google Shape;1190;p86"/>
          <p:cNvCxnSpPr/>
          <p:nvPr/>
        </p:nvCxnSpPr>
        <p:spPr>
          <a:xfrm rot="10800000">
            <a:off x="-387325" y="2631875"/>
            <a:ext cx="900900" cy="252600"/>
          </a:xfrm>
          <a:prstGeom prst="straightConnector1">
            <a:avLst/>
          </a:prstGeom>
          <a:noFill/>
          <a:ln cap="flat" cmpd="sng" w="38100">
            <a:solidFill>
              <a:srgbClr val="00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91" name="Google Shape;1191;p86"/>
          <p:cNvSpPr txBox="1"/>
          <p:nvPr/>
        </p:nvSpPr>
        <p:spPr>
          <a:xfrm rot="1006">
            <a:off x="1864029" y="3330429"/>
            <a:ext cx="1024800" cy="66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0000"/>
                </a:solidFill>
              </a:rPr>
              <a:t>Time</a:t>
            </a:r>
            <a:endParaRPr sz="2700">
              <a:solidFill>
                <a:srgbClr val="FF0000"/>
              </a:solidFill>
            </a:endParaRPr>
          </a:p>
        </p:txBody>
      </p:sp>
      <p:sp>
        <p:nvSpPr>
          <p:cNvPr id="1192" name="Google Shape;1192;p86"/>
          <p:cNvSpPr txBox="1"/>
          <p:nvPr/>
        </p:nvSpPr>
        <p:spPr>
          <a:xfrm rot="-901902">
            <a:off x="2423294" y="2155045"/>
            <a:ext cx="1214559" cy="66448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FF9900"/>
                </a:solidFill>
              </a:rPr>
              <a:t>States</a:t>
            </a:r>
            <a:endParaRPr sz="2700">
              <a:solidFill>
                <a:srgbClr val="FF9900"/>
              </a:solidFill>
            </a:endParaRPr>
          </a:p>
        </p:txBody>
      </p:sp>
      <p:sp>
        <p:nvSpPr>
          <p:cNvPr id="1193" name="Google Shape;1193;p86"/>
          <p:cNvSpPr txBox="1"/>
          <p:nvPr/>
        </p:nvSpPr>
        <p:spPr>
          <a:xfrm rot="574983">
            <a:off x="505459" y="2438572"/>
            <a:ext cx="1966035" cy="66443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rgbClr val="00FFFF"/>
                </a:solidFill>
              </a:rPr>
              <a:t>Processes</a:t>
            </a:r>
            <a:endParaRPr sz="2700">
              <a:solidFill>
                <a:srgbClr val="00FFFF"/>
              </a:solidFill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7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88"/>
          <p:cNvSpPr txBox="1"/>
          <p:nvPr/>
        </p:nvSpPr>
        <p:spPr>
          <a:xfrm>
            <a:off x="158950" y="158900"/>
            <a:ext cx="8696100" cy="14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900" u="sng"/>
              <a:t>Appendix 3</a:t>
            </a:r>
            <a:endParaRPr sz="9900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/>
              <a:t>Gauge</a:t>
            </a:r>
            <a:r>
              <a:rPr lang="en" sz="6600"/>
              <a:t> and</a:t>
            </a:r>
            <a:endParaRPr sz="6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/>
              <a:t>Coarse-Graining.</a:t>
            </a:r>
            <a:endParaRPr sz="660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6" name="Shape 1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" name="Google Shape;1207;p89"/>
          <p:cNvSpPr txBox="1"/>
          <p:nvPr/>
        </p:nvSpPr>
        <p:spPr>
          <a:xfrm>
            <a:off x="79400" y="577500"/>
            <a:ext cx="8898300" cy="28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  <a:highlight>
                  <a:srgbClr val="000000"/>
                </a:highlight>
              </a:rPr>
              <a:t>If you printed and crystallized the single-stranded DNA of all possible sequences of a 100-basepair genome, the required volume would be: </a:t>
            </a:r>
            <a:endParaRPr i="1" sz="88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0000">
                <a:solidFill>
                  <a:srgbClr val="FFFFFF"/>
                </a:solidFill>
                <a:highlight>
                  <a:srgbClr val="000000"/>
                </a:highlight>
              </a:rPr>
              <a:t>?</a:t>
            </a:r>
            <a:endParaRPr i="1" sz="20000">
              <a:solidFill>
                <a:srgbClr val="FFFFFF"/>
              </a:solidFill>
              <a:highlight>
                <a:srgbClr val="000000"/>
              </a:highlight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2" name="Google Shape;1212;p90"/>
          <p:cNvGrpSpPr/>
          <p:nvPr/>
        </p:nvGrpSpPr>
        <p:grpSpPr>
          <a:xfrm>
            <a:off x="-152409" y="1216579"/>
            <a:ext cx="1305000" cy="1327215"/>
            <a:chOff x="1470525" y="252650"/>
            <a:chExt cx="1821100" cy="1852100"/>
          </a:xfrm>
        </p:grpSpPr>
        <p:grpSp>
          <p:nvGrpSpPr>
            <p:cNvPr id="1213" name="Google Shape;1213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214" name="Google Shape;121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15" name="Google Shape;121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16" name="Google Shape;121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17" name="Google Shape;121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18" name="Google Shape;1218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219" name="Google Shape;121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0" name="Google Shape;122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1" name="Google Shape;122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2" name="Google Shape;122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23" name="Google Shape;1223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224" name="Google Shape;122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5" name="Google Shape;122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6" name="Google Shape;122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27" name="Google Shape;122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28" name="Google Shape;1228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229" name="Google Shape;122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0" name="Google Shape;123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1" name="Google Shape;123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2" name="Google Shape;123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233" name="Google Shape;1233;p90"/>
          <p:cNvGrpSpPr/>
          <p:nvPr/>
        </p:nvGrpSpPr>
        <p:grpSpPr>
          <a:xfrm>
            <a:off x="1152677" y="1187033"/>
            <a:ext cx="1305000" cy="1327215"/>
            <a:chOff x="1470525" y="252650"/>
            <a:chExt cx="1821100" cy="1852100"/>
          </a:xfrm>
        </p:grpSpPr>
        <p:grpSp>
          <p:nvGrpSpPr>
            <p:cNvPr id="1234" name="Google Shape;1234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235" name="Google Shape;123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6" name="Google Shape;123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7" name="Google Shape;123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38" name="Google Shape;123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39" name="Google Shape;1239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240" name="Google Shape;124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1" name="Google Shape;124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2" name="Google Shape;124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3" name="Google Shape;124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44" name="Google Shape;1244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245" name="Google Shape;124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6" name="Google Shape;124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7" name="Google Shape;124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48" name="Google Shape;124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49" name="Google Shape;1249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250" name="Google Shape;125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1" name="Google Shape;125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2" name="Google Shape;125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3" name="Google Shape;125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254" name="Google Shape;1254;p90"/>
          <p:cNvGrpSpPr/>
          <p:nvPr/>
        </p:nvGrpSpPr>
        <p:grpSpPr>
          <a:xfrm>
            <a:off x="2457763" y="1187033"/>
            <a:ext cx="1305000" cy="1327215"/>
            <a:chOff x="1470525" y="252650"/>
            <a:chExt cx="1821100" cy="1852100"/>
          </a:xfrm>
        </p:grpSpPr>
        <p:grpSp>
          <p:nvGrpSpPr>
            <p:cNvPr id="1255" name="Google Shape;1255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256" name="Google Shape;125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7" name="Google Shape;125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8" name="Google Shape;125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59" name="Google Shape;125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60" name="Google Shape;1260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261" name="Google Shape;126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2" name="Google Shape;126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3" name="Google Shape;126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4" name="Google Shape;126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65" name="Google Shape;1265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266" name="Google Shape;126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7" name="Google Shape;126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8" name="Google Shape;126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69" name="Google Shape;126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70" name="Google Shape;1270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271" name="Google Shape;127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72" name="Google Shape;127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73" name="Google Shape;127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74" name="Google Shape;127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275" name="Google Shape;1275;p90"/>
          <p:cNvGrpSpPr/>
          <p:nvPr/>
        </p:nvGrpSpPr>
        <p:grpSpPr>
          <a:xfrm>
            <a:off x="3762849" y="1157487"/>
            <a:ext cx="1305000" cy="1327215"/>
            <a:chOff x="1470525" y="252650"/>
            <a:chExt cx="1821100" cy="1852100"/>
          </a:xfrm>
        </p:grpSpPr>
        <p:grpSp>
          <p:nvGrpSpPr>
            <p:cNvPr id="1276" name="Google Shape;1276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277" name="Google Shape;127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78" name="Google Shape;127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79" name="Google Shape;127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0" name="Google Shape;128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81" name="Google Shape;1281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282" name="Google Shape;128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3" name="Google Shape;128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4" name="Google Shape;128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5" name="Google Shape;128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86" name="Google Shape;1286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287" name="Google Shape;128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8" name="Google Shape;128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89" name="Google Shape;128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0" name="Google Shape;129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291" name="Google Shape;1291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292" name="Google Shape;129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3" name="Google Shape;129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4" name="Google Shape;129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5" name="Google Shape;129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296" name="Google Shape;1296;p90"/>
          <p:cNvGrpSpPr/>
          <p:nvPr/>
        </p:nvGrpSpPr>
        <p:grpSpPr>
          <a:xfrm>
            <a:off x="1152677" y="-140221"/>
            <a:ext cx="1305000" cy="1327215"/>
            <a:chOff x="1470525" y="252650"/>
            <a:chExt cx="1821100" cy="1852100"/>
          </a:xfrm>
        </p:grpSpPr>
        <p:grpSp>
          <p:nvGrpSpPr>
            <p:cNvPr id="1297" name="Google Shape;1297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298" name="Google Shape;129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299" name="Google Shape;129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0" name="Google Shape;130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1" name="Google Shape;130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02" name="Google Shape;1302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303" name="Google Shape;130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4" name="Google Shape;130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5" name="Google Shape;130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6" name="Google Shape;130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07" name="Google Shape;1307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308" name="Google Shape;130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9" name="Google Shape;130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0" name="Google Shape;131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1" name="Google Shape;131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12" name="Google Shape;1312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313" name="Google Shape;131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4" name="Google Shape;131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5" name="Google Shape;131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6" name="Google Shape;131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317" name="Google Shape;1317;p90"/>
          <p:cNvGrpSpPr/>
          <p:nvPr/>
        </p:nvGrpSpPr>
        <p:grpSpPr>
          <a:xfrm>
            <a:off x="2457763" y="-140221"/>
            <a:ext cx="1305000" cy="1327215"/>
            <a:chOff x="1470525" y="252650"/>
            <a:chExt cx="1821100" cy="1852100"/>
          </a:xfrm>
        </p:grpSpPr>
        <p:grpSp>
          <p:nvGrpSpPr>
            <p:cNvPr id="1318" name="Google Shape;1318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319" name="Google Shape;131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0" name="Google Shape;132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1" name="Google Shape;132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2" name="Google Shape;132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23" name="Google Shape;1323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324" name="Google Shape;132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5" name="Google Shape;132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6" name="Google Shape;132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7" name="Google Shape;132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28" name="Google Shape;1328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329" name="Google Shape;132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0" name="Google Shape;133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1" name="Google Shape;133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2" name="Google Shape;133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3" name="Google Shape;1333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334" name="Google Shape;133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5" name="Google Shape;133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6" name="Google Shape;133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37" name="Google Shape;133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338" name="Google Shape;1338;p90"/>
          <p:cNvGrpSpPr/>
          <p:nvPr/>
        </p:nvGrpSpPr>
        <p:grpSpPr>
          <a:xfrm>
            <a:off x="3762849" y="-169768"/>
            <a:ext cx="1305000" cy="1327215"/>
            <a:chOff x="1470525" y="252650"/>
            <a:chExt cx="1821100" cy="1852100"/>
          </a:xfrm>
        </p:grpSpPr>
        <p:grpSp>
          <p:nvGrpSpPr>
            <p:cNvPr id="1339" name="Google Shape;1339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340" name="Google Shape;134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1" name="Google Shape;134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2" name="Google Shape;134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3" name="Google Shape;134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44" name="Google Shape;1344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345" name="Google Shape;134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6" name="Google Shape;134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7" name="Google Shape;134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48" name="Google Shape;134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49" name="Google Shape;1349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350" name="Google Shape;135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1" name="Google Shape;135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2" name="Google Shape;135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3" name="Google Shape;135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54" name="Google Shape;1354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355" name="Google Shape;135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6" name="Google Shape;135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7" name="Google Shape;135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58" name="Google Shape;135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359" name="Google Shape;1359;p90"/>
          <p:cNvGrpSpPr/>
          <p:nvPr/>
        </p:nvGrpSpPr>
        <p:grpSpPr>
          <a:xfrm>
            <a:off x="5067919" y="1157491"/>
            <a:ext cx="1305000" cy="1327215"/>
            <a:chOff x="1470525" y="252650"/>
            <a:chExt cx="1821100" cy="1852100"/>
          </a:xfrm>
        </p:grpSpPr>
        <p:grpSp>
          <p:nvGrpSpPr>
            <p:cNvPr id="1360" name="Google Shape;1360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361" name="Google Shape;136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2" name="Google Shape;136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3" name="Google Shape;136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4" name="Google Shape;136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65" name="Google Shape;1365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366" name="Google Shape;136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7" name="Google Shape;136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8" name="Google Shape;136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69" name="Google Shape;136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70" name="Google Shape;1370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371" name="Google Shape;137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2" name="Google Shape;137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3" name="Google Shape;137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4" name="Google Shape;137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75" name="Google Shape;1375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376" name="Google Shape;137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7" name="Google Shape;137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8" name="Google Shape;137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79" name="Google Shape;137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380" name="Google Shape;1380;p90"/>
          <p:cNvGrpSpPr/>
          <p:nvPr/>
        </p:nvGrpSpPr>
        <p:grpSpPr>
          <a:xfrm>
            <a:off x="6373006" y="1127944"/>
            <a:ext cx="1305000" cy="1327215"/>
            <a:chOff x="1470525" y="252650"/>
            <a:chExt cx="1821100" cy="1852100"/>
          </a:xfrm>
        </p:grpSpPr>
        <p:grpSp>
          <p:nvGrpSpPr>
            <p:cNvPr id="1381" name="Google Shape;1381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382" name="Google Shape;138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3" name="Google Shape;138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4" name="Google Shape;138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5" name="Google Shape;138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86" name="Google Shape;1386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387" name="Google Shape;138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8" name="Google Shape;138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9" name="Google Shape;138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0" name="Google Shape;139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91" name="Google Shape;1391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392" name="Google Shape;139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3" name="Google Shape;139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4" name="Google Shape;139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5" name="Google Shape;139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96" name="Google Shape;1396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397" name="Google Shape;139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8" name="Google Shape;139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9" name="Google Shape;139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0" name="Google Shape;140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401" name="Google Shape;1401;p90"/>
          <p:cNvGrpSpPr/>
          <p:nvPr/>
        </p:nvGrpSpPr>
        <p:grpSpPr>
          <a:xfrm>
            <a:off x="7678092" y="1127944"/>
            <a:ext cx="1305000" cy="1327215"/>
            <a:chOff x="1470525" y="252650"/>
            <a:chExt cx="1821100" cy="1852100"/>
          </a:xfrm>
        </p:grpSpPr>
        <p:grpSp>
          <p:nvGrpSpPr>
            <p:cNvPr id="1402" name="Google Shape;1402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403" name="Google Shape;140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4" name="Google Shape;140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5" name="Google Shape;140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6" name="Google Shape;140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07" name="Google Shape;1407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408" name="Google Shape;140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9" name="Google Shape;140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0" name="Google Shape;141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1" name="Google Shape;141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12" name="Google Shape;1412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413" name="Google Shape;141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4" name="Google Shape;141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5" name="Google Shape;141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6" name="Google Shape;141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17" name="Google Shape;1417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418" name="Google Shape;141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19" name="Google Shape;141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20" name="Google Shape;142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21" name="Google Shape;142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422" name="Google Shape;1422;p90"/>
          <p:cNvGrpSpPr/>
          <p:nvPr/>
        </p:nvGrpSpPr>
        <p:grpSpPr>
          <a:xfrm>
            <a:off x="8983178" y="1098398"/>
            <a:ext cx="1305000" cy="1327215"/>
            <a:chOff x="1470525" y="252650"/>
            <a:chExt cx="1821100" cy="1852100"/>
          </a:xfrm>
        </p:grpSpPr>
        <p:grpSp>
          <p:nvGrpSpPr>
            <p:cNvPr id="1423" name="Google Shape;1423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424" name="Google Shape;142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25" name="Google Shape;142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26" name="Google Shape;142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27" name="Google Shape;142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28" name="Google Shape;1428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429" name="Google Shape;142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0" name="Google Shape;143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1" name="Google Shape;143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2" name="Google Shape;143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33" name="Google Shape;1433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434" name="Google Shape;143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5" name="Google Shape;143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6" name="Google Shape;143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37" name="Google Shape;143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38" name="Google Shape;1438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439" name="Google Shape;143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0" name="Google Shape;144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1" name="Google Shape;144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2" name="Google Shape;144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443" name="Google Shape;1443;p90"/>
          <p:cNvGrpSpPr/>
          <p:nvPr/>
        </p:nvGrpSpPr>
        <p:grpSpPr>
          <a:xfrm>
            <a:off x="5067919" y="-169764"/>
            <a:ext cx="1305000" cy="1327215"/>
            <a:chOff x="1470525" y="252650"/>
            <a:chExt cx="1821100" cy="1852100"/>
          </a:xfrm>
        </p:grpSpPr>
        <p:grpSp>
          <p:nvGrpSpPr>
            <p:cNvPr id="1444" name="Google Shape;1444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445" name="Google Shape;144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6" name="Google Shape;144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7" name="Google Shape;144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48" name="Google Shape;144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49" name="Google Shape;1449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450" name="Google Shape;145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1" name="Google Shape;145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2" name="Google Shape;145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3" name="Google Shape;145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54" name="Google Shape;1454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455" name="Google Shape;145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6" name="Google Shape;145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7" name="Google Shape;145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58" name="Google Shape;145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59" name="Google Shape;1459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460" name="Google Shape;146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1" name="Google Shape;146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2" name="Google Shape;146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3" name="Google Shape;146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464" name="Google Shape;1464;p90"/>
          <p:cNvGrpSpPr/>
          <p:nvPr/>
        </p:nvGrpSpPr>
        <p:grpSpPr>
          <a:xfrm>
            <a:off x="6373006" y="-199310"/>
            <a:ext cx="1305000" cy="1327215"/>
            <a:chOff x="1470525" y="252650"/>
            <a:chExt cx="1821100" cy="1852100"/>
          </a:xfrm>
        </p:grpSpPr>
        <p:grpSp>
          <p:nvGrpSpPr>
            <p:cNvPr id="1465" name="Google Shape;1465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466" name="Google Shape;146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7" name="Google Shape;146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8" name="Google Shape;146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69" name="Google Shape;146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70" name="Google Shape;1470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471" name="Google Shape;147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2" name="Google Shape;147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3" name="Google Shape;147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4" name="Google Shape;147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75" name="Google Shape;1475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476" name="Google Shape;147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7" name="Google Shape;147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8" name="Google Shape;147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79" name="Google Shape;147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80" name="Google Shape;1480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481" name="Google Shape;148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2" name="Google Shape;148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3" name="Google Shape;148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4" name="Google Shape;148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485" name="Google Shape;1485;p90"/>
          <p:cNvGrpSpPr/>
          <p:nvPr/>
        </p:nvGrpSpPr>
        <p:grpSpPr>
          <a:xfrm>
            <a:off x="7678092" y="-199310"/>
            <a:ext cx="1305000" cy="1327215"/>
            <a:chOff x="1470525" y="252650"/>
            <a:chExt cx="1821100" cy="1852100"/>
          </a:xfrm>
        </p:grpSpPr>
        <p:grpSp>
          <p:nvGrpSpPr>
            <p:cNvPr id="1486" name="Google Shape;1486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487" name="Google Shape;148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8" name="Google Shape;148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89" name="Google Shape;148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0" name="Google Shape;149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91" name="Google Shape;1491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492" name="Google Shape;149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3" name="Google Shape;149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4" name="Google Shape;149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5" name="Google Shape;149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496" name="Google Shape;1496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497" name="Google Shape;149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8" name="Google Shape;149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99" name="Google Shape;149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0" name="Google Shape;150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01" name="Google Shape;1501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502" name="Google Shape;150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3" name="Google Shape;150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4" name="Google Shape;150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5" name="Google Shape;150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506" name="Google Shape;1506;p90"/>
          <p:cNvGrpSpPr/>
          <p:nvPr/>
        </p:nvGrpSpPr>
        <p:grpSpPr>
          <a:xfrm>
            <a:off x="8983178" y="-228856"/>
            <a:ext cx="1305000" cy="1327215"/>
            <a:chOff x="1470525" y="252650"/>
            <a:chExt cx="1821100" cy="1852100"/>
          </a:xfrm>
        </p:grpSpPr>
        <p:grpSp>
          <p:nvGrpSpPr>
            <p:cNvPr id="1507" name="Google Shape;1507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508" name="Google Shape;150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09" name="Google Shape;150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0" name="Google Shape;151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1" name="Google Shape;151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12" name="Google Shape;1512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513" name="Google Shape;151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4" name="Google Shape;151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5" name="Google Shape;151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6" name="Google Shape;151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17" name="Google Shape;1517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518" name="Google Shape;151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19" name="Google Shape;151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20" name="Google Shape;1520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21" name="Google Shape;152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522" name="Google Shape;1522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523" name="Google Shape;152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24" name="Google Shape;152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25" name="Google Shape;1525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26" name="Google Shape;152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grpSp>
        <p:nvGrpSpPr>
          <p:cNvPr id="1527" name="Google Shape;1527;p90"/>
          <p:cNvGrpSpPr/>
          <p:nvPr/>
        </p:nvGrpSpPr>
        <p:grpSpPr>
          <a:xfrm>
            <a:off x="-152367" y="2370906"/>
            <a:ext cx="10441085" cy="2772815"/>
            <a:chOff x="152420" y="2133354"/>
            <a:chExt cx="9532626" cy="2531557"/>
          </a:xfrm>
        </p:grpSpPr>
        <p:grpSp>
          <p:nvGrpSpPr>
            <p:cNvPr id="1528" name="Google Shape;1528;p90"/>
            <p:cNvGrpSpPr/>
            <p:nvPr/>
          </p:nvGrpSpPr>
          <p:grpSpPr>
            <a:xfrm>
              <a:off x="152420" y="3453083"/>
              <a:ext cx="1191546" cy="1211829"/>
              <a:chOff x="1470525" y="252650"/>
              <a:chExt cx="1821100" cy="1852100"/>
            </a:xfrm>
          </p:grpSpPr>
          <p:grpSp>
            <p:nvGrpSpPr>
              <p:cNvPr id="1529" name="Google Shape;1529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30" name="Google Shape;153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1" name="Google Shape;153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2" name="Google Shape;153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3" name="Google Shape;153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34" name="Google Shape;1534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35" name="Google Shape;153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6" name="Google Shape;153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7" name="Google Shape;153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38" name="Google Shape;153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39" name="Google Shape;1539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40" name="Google Shape;154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1" name="Google Shape;154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2" name="Google Shape;154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3" name="Google Shape;154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44" name="Google Shape;1544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45" name="Google Shape;154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6" name="Google Shape;154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7" name="Google Shape;154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48" name="Google Shape;154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549" name="Google Shape;1549;p90"/>
            <p:cNvGrpSpPr/>
            <p:nvPr/>
          </p:nvGrpSpPr>
          <p:grpSpPr>
            <a:xfrm>
              <a:off x="1344005" y="3426106"/>
              <a:ext cx="1191546" cy="1211829"/>
              <a:chOff x="1470525" y="252650"/>
              <a:chExt cx="1821100" cy="1852100"/>
            </a:xfrm>
          </p:grpSpPr>
          <p:grpSp>
            <p:nvGrpSpPr>
              <p:cNvPr id="1550" name="Google Shape;1550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51" name="Google Shape;155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2" name="Google Shape;155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3" name="Google Shape;155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4" name="Google Shape;155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55" name="Google Shape;1555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56" name="Google Shape;155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7" name="Google Shape;155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8" name="Google Shape;155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59" name="Google Shape;155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60" name="Google Shape;1560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61" name="Google Shape;156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2" name="Google Shape;156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3" name="Google Shape;156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4" name="Google Shape;156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65" name="Google Shape;1565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66" name="Google Shape;156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7" name="Google Shape;156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8" name="Google Shape;156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69" name="Google Shape;156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570" name="Google Shape;1570;p90"/>
            <p:cNvGrpSpPr/>
            <p:nvPr/>
          </p:nvGrpSpPr>
          <p:grpSpPr>
            <a:xfrm>
              <a:off x="2535590" y="3426106"/>
              <a:ext cx="1191546" cy="1211829"/>
              <a:chOff x="1470525" y="252650"/>
              <a:chExt cx="1821100" cy="1852100"/>
            </a:xfrm>
          </p:grpSpPr>
          <p:grpSp>
            <p:nvGrpSpPr>
              <p:cNvPr id="1571" name="Google Shape;1571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72" name="Google Shape;157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3" name="Google Shape;157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4" name="Google Shape;157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5" name="Google Shape;157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76" name="Google Shape;1576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77" name="Google Shape;157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8" name="Google Shape;157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79" name="Google Shape;157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0" name="Google Shape;158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81" name="Google Shape;1581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82" name="Google Shape;158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3" name="Google Shape;158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4" name="Google Shape;158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5" name="Google Shape;158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86" name="Google Shape;1586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87" name="Google Shape;158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8" name="Google Shape;158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89" name="Google Shape;158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90" name="Google Shape;159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591" name="Google Shape;1591;p90"/>
            <p:cNvGrpSpPr/>
            <p:nvPr/>
          </p:nvGrpSpPr>
          <p:grpSpPr>
            <a:xfrm>
              <a:off x="3727175" y="3399129"/>
              <a:ext cx="1191546" cy="1211829"/>
              <a:chOff x="1470525" y="252650"/>
              <a:chExt cx="1821100" cy="1852100"/>
            </a:xfrm>
          </p:grpSpPr>
          <p:grpSp>
            <p:nvGrpSpPr>
              <p:cNvPr id="1592" name="Google Shape;1592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93" name="Google Shape;159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94" name="Google Shape;159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95" name="Google Shape;159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96" name="Google Shape;159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597" name="Google Shape;1597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598" name="Google Shape;159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599" name="Google Shape;159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0" name="Google Shape;160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1" name="Google Shape;160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02" name="Google Shape;1602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03" name="Google Shape;160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4" name="Google Shape;160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5" name="Google Shape;160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6" name="Google Shape;160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07" name="Google Shape;1607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08" name="Google Shape;160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09" name="Google Shape;160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10" name="Google Shape;161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11" name="Google Shape;161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612" name="Google Shape;1612;p90"/>
            <p:cNvGrpSpPr/>
            <p:nvPr/>
          </p:nvGrpSpPr>
          <p:grpSpPr>
            <a:xfrm>
              <a:off x="152420" y="2241258"/>
              <a:ext cx="1191546" cy="1211829"/>
              <a:chOff x="1470525" y="252650"/>
              <a:chExt cx="1821100" cy="1852100"/>
            </a:xfrm>
          </p:grpSpPr>
          <p:grpSp>
            <p:nvGrpSpPr>
              <p:cNvPr id="1613" name="Google Shape;1613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14" name="Google Shape;161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15" name="Google Shape;161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16" name="Google Shape;161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17" name="Google Shape;161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18" name="Google Shape;1618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19" name="Google Shape;161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0" name="Google Shape;162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1" name="Google Shape;162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2" name="Google Shape;162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23" name="Google Shape;1623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24" name="Google Shape;162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5" name="Google Shape;162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6" name="Google Shape;162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27" name="Google Shape;162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28" name="Google Shape;1628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29" name="Google Shape;162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0" name="Google Shape;163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1" name="Google Shape;163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2" name="Google Shape;163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633" name="Google Shape;1633;p90"/>
            <p:cNvGrpSpPr/>
            <p:nvPr/>
          </p:nvGrpSpPr>
          <p:grpSpPr>
            <a:xfrm>
              <a:off x="1344005" y="2214281"/>
              <a:ext cx="1191546" cy="1211829"/>
              <a:chOff x="1470525" y="252650"/>
              <a:chExt cx="1821100" cy="1852100"/>
            </a:xfrm>
          </p:grpSpPr>
          <p:grpSp>
            <p:nvGrpSpPr>
              <p:cNvPr id="1634" name="Google Shape;1634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35" name="Google Shape;163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6" name="Google Shape;163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7" name="Google Shape;163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38" name="Google Shape;163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39" name="Google Shape;1639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40" name="Google Shape;164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1" name="Google Shape;164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2" name="Google Shape;164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3" name="Google Shape;164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44" name="Google Shape;1644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45" name="Google Shape;164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6" name="Google Shape;164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7" name="Google Shape;164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48" name="Google Shape;164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49" name="Google Shape;1649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50" name="Google Shape;165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1" name="Google Shape;165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2" name="Google Shape;165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3" name="Google Shape;165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654" name="Google Shape;1654;p90"/>
            <p:cNvGrpSpPr/>
            <p:nvPr/>
          </p:nvGrpSpPr>
          <p:grpSpPr>
            <a:xfrm>
              <a:off x="2535590" y="2214281"/>
              <a:ext cx="1191546" cy="1211829"/>
              <a:chOff x="1470525" y="252650"/>
              <a:chExt cx="1821100" cy="1852100"/>
            </a:xfrm>
          </p:grpSpPr>
          <p:grpSp>
            <p:nvGrpSpPr>
              <p:cNvPr id="1655" name="Google Shape;1655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56" name="Google Shape;165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7" name="Google Shape;165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8" name="Google Shape;165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59" name="Google Shape;165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60" name="Google Shape;1660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61" name="Google Shape;166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2" name="Google Shape;166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3" name="Google Shape;166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4" name="Google Shape;166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65" name="Google Shape;1665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66" name="Google Shape;166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7" name="Google Shape;166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8" name="Google Shape;166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69" name="Google Shape;166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70" name="Google Shape;1670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71" name="Google Shape;167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72" name="Google Shape;167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73" name="Google Shape;167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74" name="Google Shape;167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675" name="Google Shape;1675;p90"/>
            <p:cNvGrpSpPr/>
            <p:nvPr/>
          </p:nvGrpSpPr>
          <p:grpSpPr>
            <a:xfrm>
              <a:off x="3727175" y="2187304"/>
              <a:ext cx="1191546" cy="1211829"/>
              <a:chOff x="1470525" y="252650"/>
              <a:chExt cx="1821100" cy="1852100"/>
            </a:xfrm>
          </p:grpSpPr>
          <p:grpSp>
            <p:nvGrpSpPr>
              <p:cNvPr id="1676" name="Google Shape;1676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77" name="Google Shape;167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78" name="Google Shape;167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79" name="Google Shape;167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0" name="Google Shape;168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81" name="Google Shape;1681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82" name="Google Shape;168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3" name="Google Shape;168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4" name="Google Shape;168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5" name="Google Shape;168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86" name="Google Shape;1686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87" name="Google Shape;168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8" name="Google Shape;168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89" name="Google Shape;168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90" name="Google Shape;169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691" name="Google Shape;1691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92" name="Google Shape;169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93" name="Google Shape;169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94" name="Google Shape;169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95" name="Google Shape;169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696" name="Google Shape;1696;p90"/>
            <p:cNvGrpSpPr/>
            <p:nvPr/>
          </p:nvGrpSpPr>
          <p:grpSpPr>
            <a:xfrm>
              <a:off x="4918745" y="3399133"/>
              <a:ext cx="1191546" cy="1211829"/>
              <a:chOff x="1470525" y="252650"/>
              <a:chExt cx="1821100" cy="1852100"/>
            </a:xfrm>
          </p:grpSpPr>
          <p:grpSp>
            <p:nvGrpSpPr>
              <p:cNvPr id="1697" name="Google Shape;1697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698" name="Google Shape;169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699" name="Google Shape;169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0" name="Google Shape;170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1" name="Google Shape;170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02" name="Google Shape;1702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03" name="Google Shape;170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4" name="Google Shape;170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5" name="Google Shape;170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6" name="Google Shape;170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07" name="Google Shape;1707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08" name="Google Shape;170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09" name="Google Shape;170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0" name="Google Shape;171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1" name="Google Shape;171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12" name="Google Shape;1712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13" name="Google Shape;171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4" name="Google Shape;171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5" name="Google Shape;171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16" name="Google Shape;171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717" name="Google Shape;1717;p90"/>
            <p:cNvGrpSpPr/>
            <p:nvPr/>
          </p:nvGrpSpPr>
          <p:grpSpPr>
            <a:xfrm>
              <a:off x="6110330" y="3372156"/>
              <a:ext cx="1191546" cy="1211829"/>
              <a:chOff x="1470525" y="252650"/>
              <a:chExt cx="1821100" cy="1852100"/>
            </a:xfrm>
          </p:grpSpPr>
          <p:grpSp>
            <p:nvGrpSpPr>
              <p:cNvPr id="1718" name="Google Shape;1718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19" name="Google Shape;171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0" name="Google Shape;172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1" name="Google Shape;172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2" name="Google Shape;172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23" name="Google Shape;1723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24" name="Google Shape;172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5" name="Google Shape;172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6" name="Google Shape;172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27" name="Google Shape;172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28" name="Google Shape;1728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29" name="Google Shape;172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0" name="Google Shape;173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1" name="Google Shape;173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2" name="Google Shape;173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33" name="Google Shape;1733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34" name="Google Shape;173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5" name="Google Shape;173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6" name="Google Shape;173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37" name="Google Shape;173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738" name="Google Shape;1738;p90"/>
            <p:cNvGrpSpPr/>
            <p:nvPr/>
          </p:nvGrpSpPr>
          <p:grpSpPr>
            <a:xfrm>
              <a:off x="7301915" y="3372156"/>
              <a:ext cx="1191546" cy="1211829"/>
              <a:chOff x="1470525" y="252650"/>
              <a:chExt cx="1821100" cy="1852100"/>
            </a:xfrm>
          </p:grpSpPr>
          <p:grpSp>
            <p:nvGrpSpPr>
              <p:cNvPr id="1739" name="Google Shape;1739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40" name="Google Shape;174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1" name="Google Shape;174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2" name="Google Shape;174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3" name="Google Shape;174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44" name="Google Shape;1744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45" name="Google Shape;174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6" name="Google Shape;174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7" name="Google Shape;174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48" name="Google Shape;174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49" name="Google Shape;1749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50" name="Google Shape;175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1" name="Google Shape;175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2" name="Google Shape;175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3" name="Google Shape;175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54" name="Google Shape;1754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55" name="Google Shape;175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6" name="Google Shape;175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7" name="Google Shape;175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58" name="Google Shape;175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759" name="Google Shape;1759;p90"/>
            <p:cNvGrpSpPr/>
            <p:nvPr/>
          </p:nvGrpSpPr>
          <p:grpSpPr>
            <a:xfrm>
              <a:off x="8493501" y="3345179"/>
              <a:ext cx="1191546" cy="1211829"/>
              <a:chOff x="1470525" y="252650"/>
              <a:chExt cx="1821100" cy="1852100"/>
            </a:xfrm>
          </p:grpSpPr>
          <p:grpSp>
            <p:nvGrpSpPr>
              <p:cNvPr id="1760" name="Google Shape;1760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61" name="Google Shape;176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2" name="Google Shape;176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3" name="Google Shape;176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4" name="Google Shape;176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65" name="Google Shape;1765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66" name="Google Shape;176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7" name="Google Shape;176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8" name="Google Shape;176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69" name="Google Shape;176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70" name="Google Shape;1770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71" name="Google Shape;177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2" name="Google Shape;177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3" name="Google Shape;177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4" name="Google Shape;177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75" name="Google Shape;1775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76" name="Google Shape;177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7" name="Google Shape;177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8" name="Google Shape;177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79" name="Google Shape;177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780" name="Google Shape;1780;p90"/>
            <p:cNvGrpSpPr/>
            <p:nvPr/>
          </p:nvGrpSpPr>
          <p:grpSpPr>
            <a:xfrm>
              <a:off x="4918745" y="2187308"/>
              <a:ext cx="1191546" cy="1211829"/>
              <a:chOff x="1470525" y="252650"/>
              <a:chExt cx="1821100" cy="1852100"/>
            </a:xfrm>
          </p:grpSpPr>
          <p:grpSp>
            <p:nvGrpSpPr>
              <p:cNvPr id="1781" name="Google Shape;1781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82" name="Google Shape;178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3" name="Google Shape;178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4" name="Google Shape;178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5" name="Google Shape;178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86" name="Google Shape;1786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87" name="Google Shape;178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8" name="Google Shape;178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89" name="Google Shape;178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0" name="Google Shape;179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91" name="Google Shape;1791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92" name="Google Shape;179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3" name="Google Shape;179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4" name="Google Shape;179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5" name="Google Shape;179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796" name="Google Shape;1796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797" name="Google Shape;179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8" name="Google Shape;179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799" name="Google Shape;179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00" name="Google Shape;180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801" name="Google Shape;1801;p90"/>
            <p:cNvGrpSpPr/>
            <p:nvPr/>
          </p:nvGrpSpPr>
          <p:grpSpPr>
            <a:xfrm>
              <a:off x="6110330" y="2160331"/>
              <a:ext cx="1191546" cy="1211829"/>
              <a:chOff x="1470525" y="252650"/>
              <a:chExt cx="1821100" cy="1852100"/>
            </a:xfrm>
          </p:grpSpPr>
          <p:grpSp>
            <p:nvGrpSpPr>
              <p:cNvPr id="1802" name="Google Shape;1802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03" name="Google Shape;180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04" name="Google Shape;180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05" name="Google Shape;180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06" name="Google Shape;180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07" name="Google Shape;1807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08" name="Google Shape;180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09" name="Google Shape;180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0" name="Google Shape;181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1" name="Google Shape;181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12" name="Google Shape;1812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13" name="Google Shape;181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4" name="Google Shape;181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5" name="Google Shape;181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6" name="Google Shape;181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17" name="Google Shape;1817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18" name="Google Shape;181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19" name="Google Shape;181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20" name="Google Shape;182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21" name="Google Shape;182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822" name="Google Shape;1822;p90"/>
            <p:cNvGrpSpPr/>
            <p:nvPr/>
          </p:nvGrpSpPr>
          <p:grpSpPr>
            <a:xfrm>
              <a:off x="7301915" y="2160331"/>
              <a:ext cx="1191546" cy="1211829"/>
              <a:chOff x="1470525" y="252650"/>
              <a:chExt cx="1821100" cy="1852100"/>
            </a:xfrm>
          </p:grpSpPr>
          <p:grpSp>
            <p:nvGrpSpPr>
              <p:cNvPr id="1823" name="Google Shape;1823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24" name="Google Shape;182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25" name="Google Shape;182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26" name="Google Shape;182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27" name="Google Shape;182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28" name="Google Shape;1828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29" name="Google Shape;182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0" name="Google Shape;183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1" name="Google Shape;183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2" name="Google Shape;183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33" name="Google Shape;1833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34" name="Google Shape;1834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5" name="Google Shape;183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6" name="Google Shape;183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37" name="Google Shape;183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38" name="Google Shape;1838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39" name="Google Shape;1839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0" name="Google Shape;184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1" name="Google Shape;184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2" name="Google Shape;184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  <p:grpSp>
          <p:nvGrpSpPr>
            <p:cNvPr id="1843" name="Google Shape;1843;p90"/>
            <p:cNvGrpSpPr/>
            <p:nvPr/>
          </p:nvGrpSpPr>
          <p:grpSpPr>
            <a:xfrm>
              <a:off x="8493501" y="2133354"/>
              <a:ext cx="1191546" cy="1211829"/>
              <a:chOff x="1470525" y="252650"/>
              <a:chExt cx="1821100" cy="1852100"/>
            </a:xfrm>
          </p:grpSpPr>
          <p:grpSp>
            <p:nvGrpSpPr>
              <p:cNvPr id="1844" name="Google Shape;1844;p90"/>
              <p:cNvGrpSpPr/>
              <p:nvPr/>
            </p:nvGrpSpPr>
            <p:grpSpPr>
              <a:xfrm>
                <a:off x="1470525" y="25265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45" name="Google Shape;184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6" name="Google Shape;184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7" name="Google Shape;184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48" name="Google Shape;184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49" name="Google Shape;1849;p90"/>
              <p:cNvGrpSpPr/>
              <p:nvPr/>
            </p:nvGrpSpPr>
            <p:grpSpPr>
              <a:xfrm>
                <a:off x="2381075" y="281975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50" name="Google Shape;185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1" name="Google Shape;185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2" name="Google Shape;185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3" name="Google Shape;185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54" name="Google Shape;1854;p90"/>
              <p:cNvGrpSpPr/>
              <p:nvPr/>
            </p:nvGrpSpPr>
            <p:grpSpPr>
              <a:xfrm>
                <a:off x="147052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55" name="Google Shape;1855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6" name="Google Shape;1856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7" name="Google Shape;1857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58" name="Google Shape;1858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grpSp>
            <p:nvGrpSpPr>
              <p:cNvPr id="1859" name="Google Shape;1859;p90"/>
              <p:cNvGrpSpPr/>
              <p:nvPr/>
            </p:nvGrpSpPr>
            <p:grpSpPr>
              <a:xfrm>
                <a:off x="2381075" y="1178700"/>
                <a:ext cx="910550" cy="926050"/>
                <a:chOff x="1470525" y="252650"/>
                <a:chExt cx="910550" cy="926050"/>
              </a:xfrm>
            </p:grpSpPr>
            <p:pic>
              <p:nvPicPr>
                <p:cNvPr id="1860" name="Google Shape;1860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61" name="Google Shape;1861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252650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62" name="Google Shape;1862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470525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1863" name="Google Shape;1863;p90"/>
                <p:cNvPicPr preferRelativeResize="0"/>
                <p:nvPr/>
              </p:nvPicPr>
              <p:blipFill rotWithShape="1">
                <a:blip r:embed="rId3">
                  <a:alphaModFix/>
                </a:blip>
                <a:srcRect b="0" l="23494" r="22582" t="0"/>
                <a:stretch/>
              </p:blipFill>
              <p:spPr>
                <a:xfrm>
                  <a:off x="1925800" y="703062"/>
                  <a:ext cx="455275" cy="47563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grpSp>
        <p:nvGrpSpPr>
          <p:cNvPr id="1864" name="Google Shape;1864;p90"/>
          <p:cNvGrpSpPr/>
          <p:nvPr/>
        </p:nvGrpSpPr>
        <p:grpSpPr>
          <a:xfrm>
            <a:off x="-152409" y="-110675"/>
            <a:ext cx="1305000" cy="1327215"/>
            <a:chOff x="1470525" y="252650"/>
            <a:chExt cx="1821100" cy="1852100"/>
          </a:xfrm>
        </p:grpSpPr>
        <p:grpSp>
          <p:nvGrpSpPr>
            <p:cNvPr id="1865" name="Google Shape;1865;p90"/>
            <p:cNvGrpSpPr/>
            <p:nvPr/>
          </p:nvGrpSpPr>
          <p:grpSpPr>
            <a:xfrm>
              <a:off x="1470525" y="252650"/>
              <a:ext cx="910550" cy="926050"/>
              <a:chOff x="1470525" y="252650"/>
              <a:chExt cx="910550" cy="926050"/>
            </a:xfrm>
          </p:grpSpPr>
          <p:pic>
            <p:nvPicPr>
              <p:cNvPr id="1866" name="Google Shape;186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67" name="Google Shape;186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68" name="Google Shape;186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69" name="Google Shape;186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70" name="Google Shape;1870;p90"/>
            <p:cNvGrpSpPr/>
            <p:nvPr/>
          </p:nvGrpSpPr>
          <p:grpSpPr>
            <a:xfrm>
              <a:off x="1470525" y="1178700"/>
              <a:ext cx="910550" cy="926050"/>
              <a:chOff x="1470525" y="252650"/>
              <a:chExt cx="910550" cy="926050"/>
            </a:xfrm>
          </p:grpSpPr>
          <p:pic>
            <p:nvPicPr>
              <p:cNvPr id="1871" name="Google Shape;187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2" name="Google Shape;187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3" name="Google Shape;187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4" name="Google Shape;187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75" name="Google Shape;1875;p90"/>
            <p:cNvGrpSpPr/>
            <p:nvPr/>
          </p:nvGrpSpPr>
          <p:grpSpPr>
            <a:xfrm>
              <a:off x="2381075" y="1178700"/>
              <a:ext cx="910550" cy="926050"/>
              <a:chOff x="1470525" y="252650"/>
              <a:chExt cx="910550" cy="926050"/>
            </a:xfrm>
          </p:grpSpPr>
          <p:pic>
            <p:nvPicPr>
              <p:cNvPr id="1876" name="Google Shape;1876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7" name="Google Shape;1877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8" name="Google Shape;1878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79" name="Google Shape;1879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880" name="Google Shape;1880;p90"/>
            <p:cNvGrpSpPr/>
            <p:nvPr/>
          </p:nvGrpSpPr>
          <p:grpSpPr>
            <a:xfrm>
              <a:off x="2381075" y="281975"/>
              <a:ext cx="910550" cy="926050"/>
              <a:chOff x="1470525" y="252650"/>
              <a:chExt cx="910550" cy="926050"/>
            </a:xfrm>
          </p:grpSpPr>
          <p:pic>
            <p:nvPicPr>
              <p:cNvPr id="1881" name="Google Shape;1881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2" name="Google Shape;1882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252650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3" name="Google Shape;1883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925800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884" name="Google Shape;1884;p90"/>
              <p:cNvPicPr preferRelativeResize="0"/>
              <p:nvPr/>
            </p:nvPicPr>
            <p:blipFill rotWithShape="1">
              <a:blip r:embed="rId3">
                <a:alphaModFix/>
              </a:blip>
              <a:srcRect b="0" l="23494" r="22582" t="0"/>
              <a:stretch/>
            </p:blipFill>
            <p:spPr>
              <a:xfrm>
                <a:off x="1470525" y="703062"/>
                <a:ext cx="455275" cy="475638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885" name="Google Shape;1885;p90"/>
          <p:cNvSpPr txBox="1"/>
          <p:nvPr/>
        </p:nvSpPr>
        <p:spPr>
          <a:xfrm>
            <a:off x="79400" y="577500"/>
            <a:ext cx="8898300" cy="28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  <a:highlight>
                  <a:srgbClr val="000000"/>
                </a:highlight>
              </a:rPr>
              <a:t>If you printed and crystallized the single-stranded DNA of all possible sequences of a 100-basepair genome, the required volume would be </a:t>
            </a:r>
            <a:endParaRPr sz="22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FFFFFF"/>
                </a:solidFill>
                <a:highlight>
                  <a:srgbClr val="000000"/>
                </a:highlight>
              </a:rPr>
              <a:t>10 billion times the volume of Jupiter.</a:t>
            </a:r>
            <a:r>
              <a:rPr lang="en" sz="2800">
                <a:solidFill>
                  <a:srgbClr val="FFFFFF"/>
                </a:solidFill>
                <a:highlight>
                  <a:srgbClr val="000000"/>
                </a:highlight>
              </a:rPr>
              <a:t> </a:t>
            </a:r>
            <a:endParaRPr sz="28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FFFF"/>
                </a:solidFill>
                <a:highlight>
                  <a:srgbClr val="000000"/>
                </a:highlight>
              </a:rPr>
              <a:t>(</a:t>
            </a:r>
            <a:r>
              <a:rPr lang="en" sz="600">
                <a:solidFill>
                  <a:srgbClr val="FFFFFF"/>
                </a:solidFill>
                <a:highlight>
                  <a:srgbClr val="000000"/>
                </a:highlight>
              </a:rPr>
              <a:t>1.76e+25 km^3 == (1.1e-26 m^3 displaced per 100-bp DNA helix) * (1.6e60 oligomers, representing the 4^100 combinations in sequence space)</a:t>
            </a:r>
            <a:r>
              <a:rPr lang="en" sz="1700">
                <a:solidFill>
                  <a:srgbClr val="FFFFFF"/>
                </a:solidFill>
                <a:highlight>
                  <a:srgbClr val="000000"/>
                </a:highlight>
              </a:rPr>
              <a:t>). </a:t>
            </a:r>
            <a:endParaRPr sz="17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FF9900"/>
                </a:solidFill>
                <a:highlight>
                  <a:srgbClr val="000000"/>
                </a:highlight>
              </a:rPr>
              <a:t>Every specific genomic configuration is novel.</a:t>
            </a:r>
            <a:r>
              <a:rPr lang="en" sz="2800">
                <a:solidFill>
                  <a:srgbClr val="FF9900"/>
                </a:solidFill>
                <a:highlight>
                  <a:srgbClr val="000000"/>
                </a:highlight>
              </a:rPr>
              <a:t> </a:t>
            </a:r>
            <a:endParaRPr sz="2800">
              <a:solidFill>
                <a:srgbClr val="FF9900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FFFF"/>
                </a:solidFill>
                <a:highlight>
                  <a:srgbClr val="000000"/>
                </a:highlight>
              </a:rPr>
              <a:t>The same could probably be said for </a:t>
            </a:r>
            <a:r>
              <a:rPr b="1" lang="en" sz="1700">
                <a:solidFill>
                  <a:srgbClr val="FF9900"/>
                </a:solidFill>
                <a:highlight>
                  <a:srgbClr val="000000"/>
                </a:highlight>
              </a:rPr>
              <a:t>Phenotype</a:t>
            </a:r>
            <a:r>
              <a:rPr lang="en" sz="1700">
                <a:solidFill>
                  <a:srgbClr val="FFFFFF"/>
                </a:solidFill>
                <a:highlight>
                  <a:srgbClr val="000000"/>
                </a:highlight>
              </a:rPr>
              <a:t> or </a:t>
            </a:r>
            <a:r>
              <a:rPr b="1" lang="en" sz="1700">
                <a:solidFill>
                  <a:srgbClr val="FF9900"/>
                </a:solidFill>
                <a:highlight>
                  <a:srgbClr val="000000"/>
                </a:highlight>
              </a:rPr>
              <a:t>Environment</a:t>
            </a:r>
            <a:r>
              <a:rPr lang="en" sz="1700">
                <a:solidFill>
                  <a:srgbClr val="FFFFFF"/>
                </a:solidFill>
                <a:highlight>
                  <a:srgbClr val="000000"/>
                </a:highlight>
              </a:rPr>
              <a:t>, which are both endlessly dynamic and infinitely describable (cue Borges story…..). So…..</a:t>
            </a:r>
            <a:endParaRPr sz="17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FFFFFF"/>
              </a:solidFill>
              <a:highlight>
                <a:srgbClr val="000000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200">
                <a:solidFill>
                  <a:srgbClr val="FFFFFF"/>
                </a:solidFill>
                <a:highlight>
                  <a:srgbClr val="000000"/>
                </a:highlight>
              </a:rPr>
              <a:t>We use abstract lower-dimensional state spaces (manifolds).</a:t>
            </a:r>
            <a:endParaRPr i="1" sz="2200">
              <a:solidFill>
                <a:srgbClr val="FFFFFF"/>
              </a:solidFill>
              <a:highlight>
                <a:srgbClr val="000000"/>
              </a:highlight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9" name="Shape 1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0" name="Google Shape;1890;p91"/>
          <p:cNvSpPr txBox="1"/>
          <p:nvPr>
            <p:ph idx="1" type="body"/>
          </p:nvPr>
        </p:nvSpPr>
        <p:spPr>
          <a:xfrm>
            <a:off x="115475" y="135950"/>
            <a:ext cx="8828700" cy="4833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</a:rPr>
              <a:t>Broadly we can consider two types of theory -- </a:t>
            </a:r>
            <a:r>
              <a:rPr i="1" lang="en" sz="1500">
                <a:solidFill>
                  <a:srgbClr val="FF9900"/>
                </a:solidFill>
              </a:rPr>
              <a:t>State</a:t>
            </a:r>
            <a:r>
              <a:rPr i="1" lang="en" sz="1500">
                <a:solidFill>
                  <a:srgbClr val="FFFFFF"/>
                </a:solidFill>
              </a:rPr>
              <a:t> </a:t>
            </a:r>
            <a:r>
              <a:rPr lang="en" sz="1500">
                <a:solidFill>
                  <a:srgbClr val="FFFFFF"/>
                </a:solidFill>
              </a:rPr>
              <a:t>and </a:t>
            </a:r>
            <a:r>
              <a:rPr i="1" lang="en" sz="1500">
                <a:solidFill>
                  <a:srgbClr val="00FFFF"/>
                </a:solidFill>
              </a:rPr>
              <a:t>Process</a:t>
            </a:r>
            <a:r>
              <a:rPr i="1" lang="en" sz="1500">
                <a:solidFill>
                  <a:srgbClr val="FFFFFF"/>
                </a:solidFill>
              </a:rPr>
              <a:t> </a:t>
            </a:r>
            <a:r>
              <a:rPr lang="en" sz="1500">
                <a:solidFill>
                  <a:srgbClr val="FFFFFF"/>
                </a:solidFill>
              </a:rPr>
              <a:t>theories: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i="1" lang="en" sz="4400">
                <a:solidFill>
                  <a:srgbClr val="FF9900"/>
                </a:solidFill>
              </a:rPr>
              <a:t>State</a:t>
            </a:r>
            <a:r>
              <a:rPr b="1" lang="en" sz="4400">
                <a:solidFill>
                  <a:srgbClr val="FF9900"/>
                </a:solidFill>
              </a:rPr>
              <a:t> = What?</a:t>
            </a:r>
            <a:br>
              <a:rPr lang="en" sz="3000">
                <a:solidFill>
                  <a:srgbClr val="FF9900"/>
                </a:solidFill>
              </a:rPr>
            </a:br>
            <a:r>
              <a:rPr lang="en" sz="3000">
                <a:solidFill>
                  <a:srgbClr val="FF9900"/>
                </a:solidFill>
              </a:rPr>
              <a:t>PV = nRT……..E = mc</a:t>
            </a:r>
            <a:r>
              <a:rPr baseline="30000" lang="en" sz="3000">
                <a:solidFill>
                  <a:srgbClr val="FF9900"/>
                </a:solidFill>
              </a:rPr>
              <a:t>2</a:t>
            </a:r>
            <a:r>
              <a:rPr lang="en" sz="3000">
                <a:solidFill>
                  <a:srgbClr val="FF9900"/>
                </a:solidFill>
              </a:rPr>
              <a:t>……...R = h</a:t>
            </a:r>
            <a:r>
              <a:rPr baseline="30000" lang="en" sz="3000">
                <a:solidFill>
                  <a:srgbClr val="FF9900"/>
                </a:solidFill>
              </a:rPr>
              <a:t>2</a:t>
            </a:r>
            <a:r>
              <a:rPr lang="en" sz="3000">
                <a:solidFill>
                  <a:srgbClr val="FF9900"/>
                </a:solidFill>
              </a:rPr>
              <a:t>S….</a:t>
            </a:r>
            <a:r>
              <a:rPr lang="en" sz="3000">
                <a:solidFill>
                  <a:srgbClr val="FFFFFF"/>
                </a:solidFill>
              </a:rPr>
              <a:t> </a:t>
            </a:r>
            <a:br>
              <a:rPr lang="en" sz="1500">
                <a:solidFill>
                  <a:srgbClr val="FFFFFF"/>
                </a:solidFill>
              </a:rPr>
            </a:br>
            <a:r>
              <a:rPr lang="en" sz="1500">
                <a:solidFill>
                  <a:srgbClr val="FFFFFF"/>
                </a:solidFill>
              </a:rPr>
              <a:t>These are </a:t>
            </a:r>
            <a:r>
              <a:rPr i="1" lang="en" sz="1500">
                <a:solidFill>
                  <a:srgbClr val="FF9900"/>
                </a:solidFill>
              </a:rPr>
              <a:t>State</a:t>
            </a:r>
            <a:r>
              <a:rPr lang="en" sz="1500">
                <a:solidFill>
                  <a:srgbClr val="FFFFFF"/>
                </a:solidFill>
              </a:rPr>
              <a:t> theories because they describe how aspects of the system (measured or calculated) are instantaneously related to one another. They are predictive and mechanistically agnostic. 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i="1" lang="en" sz="4400">
                <a:solidFill>
                  <a:srgbClr val="00FFFF"/>
                </a:solidFill>
              </a:rPr>
              <a:t>Process</a:t>
            </a:r>
            <a:r>
              <a:rPr b="1" lang="en" sz="4400">
                <a:solidFill>
                  <a:srgbClr val="00FFFF"/>
                </a:solidFill>
              </a:rPr>
              <a:t> = How? </a:t>
            </a:r>
            <a:br>
              <a:rPr lang="en" sz="4400">
                <a:solidFill>
                  <a:srgbClr val="00FFFF"/>
                </a:solidFill>
              </a:rPr>
            </a:br>
            <a:r>
              <a:rPr lang="en" sz="2200">
                <a:solidFill>
                  <a:srgbClr val="00FFFF"/>
                </a:solidFill>
              </a:rPr>
              <a:t>Natural Selection….Thermodynamics…..Semiotics….</a:t>
            </a:r>
            <a:br>
              <a:rPr lang="en" sz="1500">
                <a:solidFill>
                  <a:srgbClr val="FFFFFF"/>
                </a:solidFill>
              </a:rPr>
            </a:br>
            <a:r>
              <a:rPr lang="en" sz="1500">
                <a:solidFill>
                  <a:srgbClr val="FFFFFF"/>
                </a:solidFill>
              </a:rPr>
              <a:t>Theses are </a:t>
            </a:r>
            <a:r>
              <a:rPr i="1" lang="en" sz="1500">
                <a:solidFill>
                  <a:srgbClr val="00FFFF"/>
                </a:solidFill>
              </a:rPr>
              <a:t>Process</a:t>
            </a:r>
            <a:r>
              <a:rPr lang="en" sz="1500">
                <a:solidFill>
                  <a:srgbClr val="FFFFFF"/>
                </a:solidFill>
              </a:rPr>
              <a:t> theories because they describe algorithmic, procedural, or mechanistic relationships and becomings. They are not predictive unless coupled to a state theory as well. 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FFFFFF"/>
                </a:solidFill>
              </a:rPr>
              <a:t>For example, </a:t>
            </a:r>
            <a:r>
              <a:rPr lang="en" sz="1500">
                <a:solidFill>
                  <a:srgbClr val="FF9900"/>
                </a:solidFill>
              </a:rPr>
              <a:t>R = h</a:t>
            </a:r>
            <a:r>
              <a:rPr baseline="30000" lang="en" sz="1500">
                <a:solidFill>
                  <a:srgbClr val="FF9900"/>
                </a:solidFill>
              </a:rPr>
              <a:t>2</a:t>
            </a:r>
            <a:r>
              <a:rPr lang="en" sz="1500">
                <a:solidFill>
                  <a:srgbClr val="FF9900"/>
                </a:solidFill>
              </a:rPr>
              <a:t>S</a:t>
            </a:r>
            <a:r>
              <a:rPr lang="en" sz="1500">
                <a:solidFill>
                  <a:srgbClr val="FFFFFF"/>
                </a:solidFill>
              </a:rPr>
              <a:t> is a simple state model following the process model of </a:t>
            </a:r>
            <a:r>
              <a:rPr lang="en" sz="1500">
                <a:solidFill>
                  <a:srgbClr val="00FFFF"/>
                </a:solidFill>
              </a:rPr>
              <a:t>Darwin 1859</a:t>
            </a:r>
            <a:r>
              <a:rPr lang="en" sz="1500">
                <a:solidFill>
                  <a:srgbClr val="FFFFFF"/>
                </a:solidFill>
              </a:rPr>
              <a:t>.</a:t>
            </a:r>
            <a:endParaRPr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4" name="Shape 1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5" name="Google Shape;1895;p92"/>
          <p:cNvPicPr preferRelativeResize="0"/>
          <p:nvPr/>
        </p:nvPicPr>
        <p:blipFill rotWithShape="1">
          <a:blip r:embed="rId3">
            <a:alphaModFix/>
          </a:blip>
          <a:srcRect b="37814" l="0" r="39194" t="0"/>
          <a:stretch/>
        </p:blipFill>
        <p:spPr>
          <a:xfrm>
            <a:off x="5410054" y="-12950"/>
            <a:ext cx="3489529" cy="2364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6" name="Google Shape;1896;p92"/>
          <p:cNvPicPr preferRelativeResize="0"/>
          <p:nvPr/>
        </p:nvPicPr>
        <p:blipFill rotWithShape="1">
          <a:blip r:embed="rId4">
            <a:alphaModFix/>
          </a:blip>
          <a:srcRect b="50238" l="2223" r="52031" t="0"/>
          <a:stretch/>
        </p:blipFill>
        <p:spPr>
          <a:xfrm>
            <a:off x="152400" y="-12949"/>
            <a:ext cx="2699309" cy="23640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7" name="Google Shape;1897;p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51718" y="-12950"/>
            <a:ext cx="2558333" cy="2364032"/>
          </a:xfrm>
          <a:prstGeom prst="rect">
            <a:avLst/>
          </a:prstGeom>
          <a:noFill/>
          <a:ln>
            <a:noFill/>
          </a:ln>
        </p:spPr>
      </p:pic>
      <p:sp>
        <p:nvSpPr>
          <p:cNvPr id="1898" name="Google Shape;1898;p92"/>
          <p:cNvSpPr txBox="1"/>
          <p:nvPr/>
        </p:nvSpPr>
        <p:spPr>
          <a:xfrm>
            <a:off x="2483991" y="1599656"/>
            <a:ext cx="602400" cy="75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9900"/>
                </a:solidFill>
              </a:rPr>
              <a:t>G</a:t>
            </a:r>
            <a:endParaRPr sz="4000">
              <a:solidFill>
                <a:srgbClr val="FF9900"/>
              </a:solidFill>
            </a:endParaRPr>
          </a:p>
        </p:txBody>
      </p:sp>
      <p:sp>
        <p:nvSpPr>
          <p:cNvPr id="1899" name="Google Shape;1899;p92"/>
          <p:cNvSpPr txBox="1"/>
          <p:nvPr/>
        </p:nvSpPr>
        <p:spPr>
          <a:xfrm>
            <a:off x="4847676" y="1637196"/>
            <a:ext cx="562500" cy="75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9900"/>
                </a:solidFill>
              </a:rPr>
              <a:t>E</a:t>
            </a:r>
            <a:endParaRPr sz="4000">
              <a:solidFill>
                <a:srgbClr val="FF9900"/>
              </a:solidFill>
            </a:endParaRPr>
          </a:p>
        </p:txBody>
      </p:sp>
      <p:sp>
        <p:nvSpPr>
          <p:cNvPr id="1900" name="Google Shape;1900;p92"/>
          <p:cNvSpPr txBox="1"/>
          <p:nvPr/>
        </p:nvSpPr>
        <p:spPr>
          <a:xfrm>
            <a:off x="8378969" y="1633524"/>
            <a:ext cx="562500" cy="754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FF9900"/>
                </a:solidFill>
              </a:rPr>
              <a:t>P</a:t>
            </a:r>
            <a:endParaRPr sz="4000">
              <a:solidFill>
                <a:srgbClr val="FF9900"/>
              </a:solidFill>
            </a:endParaRPr>
          </a:p>
        </p:txBody>
      </p:sp>
      <p:pic>
        <p:nvPicPr>
          <p:cNvPr id="1901" name="Google Shape;1901;p9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19525" y="3252141"/>
            <a:ext cx="2579129" cy="1891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2" name="Google Shape;1902;p92"/>
          <p:cNvPicPr preferRelativeResize="0"/>
          <p:nvPr/>
        </p:nvPicPr>
        <p:blipFill rotWithShape="1">
          <a:blip r:embed="rId7">
            <a:alphaModFix/>
          </a:blip>
          <a:srcRect b="0" l="0" r="0" t="34576"/>
          <a:stretch/>
        </p:blipFill>
        <p:spPr>
          <a:xfrm>
            <a:off x="4498653" y="3252141"/>
            <a:ext cx="2520598" cy="1891357"/>
          </a:xfrm>
          <a:prstGeom prst="rect">
            <a:avLst/>
          </a:prstGeom>
          <a:noFill/>
          <a:ln>
            <a:noFill/>
          </a:ln>
        </p:spPr>
      </p:pic>
      <p:sp>
        <p:nvSpPr>
          <p:cNvPr id="1903" name="Google Shape;1903;p92"/>
          <p:cNvSpPr txBox="1"/>
          <p:nvPr/>
        </p:nvSpPr>
        <p:spPr>
          <a:xfrm>
            <a:off x="4138474" y="3169225"/>
            <a:ext cx="457200" cy="868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>
                <a:solidFill>
                  <a:srgbClr val="00FFFF"/>
                </a:solidFill>
              </a:rPr>
              <a:t>F</a:t>
            </a:r>
            <a:endParaRPr sz="4000">
              <a:solidFill>
                <a:srgbClr val="00FFFF"/>
              </a:solidFill>
            </a:endParaRPr>
          </a:p>
        </p:txBody>
      </p:sp>
      <p:sp>
        <p:nvSpPr>
          <p:cNvPr id="1904" name="Google Shape;1904;p92"/>
          <p:cNvSpPr txBox="1"/>
          <p:nvPr/>
        </p:nvSpPr>
        <p:spPr>
          <a:xfrm>
            <a:off x="158587" y="2286624"/>
            <a:ext cx="88983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D i m e n s i o n a l        r e d u c t i o n ….</a:t>
            </a:r>
            <a:endParaRPr sz="2200">
              <a:solidFill>
                <a:srgbClr val="FFFFFF"/>
              </a:solidFill>
            </a:endParaRPr>
          </a:p>
        </p:txBody>
      </p:sp>
      <p:sp>
        <p:nvSpPr>
          <p:cNvPr id="1905" name="Google Shape;1905;p92"/>
          <p:cNvSpPr txBox="1"/>
          <p:nvPr/>
        </p:nvSpPr>
        <p:spPr>
          <a:xfrm>
            <a:off x="158575" y="2743825"/>
            <a:ext cx="8898300" cy="39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(Coarse-Graining of Data)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9" name="Shape 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0" name="Google Shape;1910;p93"/>
          <p:cNvSpPr txBox="1"/>
          <p:nvPr>
            <p:ph type="title"/>
          </p:nvPr>
        </p:nvSpPr>
        <p:spPr>
          <a:xfrm>
            <a:off x="191700" y="2679050"/>
            <a:ext cx="8814900" cy="237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“</a:t>
            </a:r>
            <a:r>
              <a:rPr lang="en" sz="3400"/>
              <a:t>Dirac defin</a:t>
            </a:r>
            <a:r>
              <a:rPr lang="en" sz="3400">
                <a:solidFill>
                  <a:srgbClr val="FFFFFF"/>
                </a:solidFill>
              </a:rPr>
              <a:t>es </a:t>
            </a:r>
            <a:r>
              <a:rPr b="1" lang="en" sz="3400">
                <a:solidFill>
                  <a:srgbClr val="FFFFFF"/>
                </a:solidFill>
              </a:rPr>
              <a:t>gauge</a:t>
            </a:r>
            <a:r>
              <a:rPr lang="en" sz="3400">
                <a:solidFill>
                  <a:srgbClr val="FFFFFF"/>
                </a:solidFill>
              </a:rPr>
              <a:t> as under-determination of the</a:t>
            </a:r>
            <a:r>
              <a:rPr lang="en" sz="3400">
                <a:solidFill>
                  <a:srgbClr val="FF9900"/>
                </a:solidFill>
              </a:rPr>
              <a:t> </a:t>
            </a:r>
            <a:r>
              <a:rPr lang="en" sz="3400">
                <a:solidFill>
                  <a:srgbClr val="00FFFF"/>
                </a:solidFill>
              </a:rPr>
              <a:t>variables’ evolution</a:t>
            </a:r>
            <a:r>
              <a:rPr lang="en" sz="3400"/>
              <a:t>, and observes that….</a:t>
            </a:r>
            <a:r>
              <a:rPr lang="en" sz="3400">
                <a:solidFill>
                  <a:srgbClr val="FF9900"/>
                </a:solidFill>
              </a:rPr>
              <a:t>only gauge-invariant quantities can be physical</a:t>
            </a:r>
            <a:r>
              <a:rPr lang="en" sz="3400"/>
              <a:t>, by definition...”</a:t>
            </a:r>
            <a:endParaRPr sz="3400"/>
          </a:p>
        </p:txBody>
      </p:sp>
      <p:sp>
        <p:nvSpPr>
          <p:cNvPr id="1911" name="Google Shape;1911;p93"/>
          <p:cNvSpPr txBox="1"/>
          <p:nvPr>
            <p:ph type="title"/>
          </p:nvPr>
        </p:nvSpPr>
        <p:spPr>
          <a:xfrm>
            <a:off x="5174600" y="149225"/>
            <a:ext cx="1082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2013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912" name="Google Shape;1912;p93"/>
          <p:cNvSpPr txBox="1"/>
          <p:nvPr>
            <p:ph type="title"/>
          </p:nvPr>
        </p:nvSpPr>
        <p:spPr>
          <a:xfrm>
            <a:off x="1504875" y="271650"/>
            <a:ext cx="6947400" cy="237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/>
              <a:t>“Gauge”= “</a:t>
            </a:r>
            <a:r>
              <a:rPr lang="en" sz="4400"/>
              <a:t>Measurement</a:t>
            </a:r>
            <a:r>
              <a:rPr lang="en" sz="5500"/>
              <a:t>”</a:t>
            </a:r>
            <a:endParaRPr sz="5500"/>
          </a:p>
        </p:txBody>
      </p:sp>
      <p:cxnSp>
        <p:nvCxnSpPr>
          <p:cNvPr id="1913" name="Google Shape;1913;p93"/>
          <p:cNvCxnSpPr/>
          <p:nvPr/>
        </p:nvCxnSpPr>
        <p:spPr>
          <a:xfrm rot="10800000">
            <a:off x="2924975" y="1977325"/>
            <a:ext cx="700200" cy="876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triangle"/>
            <a:tailEnd len="med" w="med" type="triangle"/>
          </a:ln>
        </p:spPr>
      </p:cxnSp>
      <p:pic>
        <p:nvPicPr>
          <p:cNvPr id="1914" name="Google Shape;1914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7925" y="152401"/>
            <a:ext cx="3616076" cy="2501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15" name="Google Shape;1915;p93"/>
          <p:cNvCxnSpPr/>
          <p:nvPr/>
        </p:nvCxnSpPr>
        <p:spPr>
          <a:xfrm rot="10800000">
            <a:off x="5936675" y="1531700"/>
            <a:ext cx="2002200" cy="0"/>
          </a:xfrm>
          <a:prstGeom prst="straightConnector1">
            <a:avLst/>
          </a:prstGeom>
          <a:noFill/>
          <a:ln cap="flat" cmpd="sng" w="114300">
            <a:solidFill>
              <a:srgbClr val="FF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916" name="Google Shape;1916;p93"/>
          <p:cNvSpPr txBox="1"/>
          <p:nvPr>
            <p:ph type="title"/>
          </p:nvPr>
        </p:nvSpPr>
        <p:spPr>
          <a:xfrm>
            <a:off x="7206600" y="4712375"/>
            <a:ext cx="18849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Rovelli 2013</a:t>
            </a:r>
            <a:endParaRPr sz="1600"/>
          </a:p>
        </p:txBody>
      </p:sp>
      <p:pic>
        <p:nvPicPr>
          <p:cNvPr id="1917" name="Google Shape;1917;p93"/>
          <p:cNvPicPr preferRelativeResize="0"/>
          <p:nvPr/>
        </p:nvPicPr>
        <p:blipFill rotWithShape="1">
          <a:blip r:embed="rId4">
            <a:alphaModFix/>
          </a:blip>
          <a:srcRect b="0" l="3688" r="0" t="0"/>
          <a:stretch/>
        </p:blipFill>
        <p:spPr>
          <a:xfrm>
            <a:off x="358900" y="281300"/>
            <a:ext cx="1138775" cy="174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18" name="Google Shape;1918;p93"/>
          <p:cNvCxnSpPr/>
          <p:nvPr/>
        </p:nvCxnSpPr>
        <p:spPr>
          <a:xfrm flipH="1" rot="10800000">
            <a:off x="658875" y="1736050"/>
            <a:ext cx="267600" cy="1068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triangle"/>
            <a:tailEnd len="med" w="med" type="triangle"/>
          </a:ln>
        </p:spPr>
      </p:cxn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2" name="Shape 1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3" name="Google Shape;1923;p94"/>
          <p:cNvSpPr txBox="1"/>
          <p:nvPr>
            <p:ph type="title"/>
          </p:nvPr>
        </p:nvSpPr>
        <p:spPr>
          <a:xfrm>
            <a:off x="5174600" y="149225"/>
            <a:ext cx="1082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2013</a:t>
            </a:r>
            <a:endParaRPr b="1">
              <a:solidFill>
                <a:srgbClr val="000000"/>
              </a:solidFill>
            </a:endParaRPr>
          </a:p>
        </p:txBody>
      </p:sp>
      <p:pic>
        <p:nvPicPr>
          <p:cNvPr id="1924" name="Google Shape;1924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7300" y="147651"/>
            <a:ext cx="6803521" cy="237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5" name="Google Shape;1925;p94"/>
          <p:cNvPicPr preferRelativeResize="0"/>
          <p:nvPr/>
        </p:nvPicPr>
        <p:blipFill rotWithShape="1">
          <a:blip r:embed="rId4">
            <a:alphaModFix/>
          </a:blip>
          <a:srcRect b="0" l="3688" r="0" t="0"/>
          <a:stretch/>
        </p:blipFill>
        <p:spPr>
          <a:xfrm>
            <a:off x="358900" y="281300"/>
            <a:ext cx="1138775" cy="174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26" name="Google Shape;1926;p94"/>
          <p:cNvCxnSpPr/>
          <p:nvPr/>
        </p:nvCxnSpPr>
        <p:spPr>
          <a:xfrm flipH="1" rot="10800000">
            <a:off x="658875" y="1736050"/>
            <a:ext cx="267600" cy="10689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927" name="Google Shape;1927;p94"/>
          <p:cNvSpPr txBox="1"/>
          <p:nvPr>
            <p:ph type="title"/>
          </p:nvPr>
        </p:nvSpPr>
        <p:spPr>
          <a:xfrm>
            <a:off x="191700" y="2679050"/>
            <a:ext cx="8814900" cy="237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“Dirac defin</a:t>
            </a:r>
            <a:r>
              <a:rPr lang="en" sz="3400">
                <a:solidFill>
                  <a:srgbClr val="FFFFFF"/>
                </a:solidFill>
              </a:rPr>
              <a:t>es </a:t>
            </a:r>
            <a:r>
              <a:rPr b="1" lang="en" sz="3400">
                <a:solidFill>
                  <a:srgbClr val="FFFFFF"/>
                </a:solidFill>
              </a:rPr>
              <a:t>gauge</a:t>
            </a:r>
            <a:r>
              <a:rPr lang="en" sz="3400">
                <a:solidFill>
                  <a:srgbClr val="FFFFFF"/>
                </a:solidFill>
              </a:rPr>
              <a:t> as under-determination of the</a:t>
            </a:r>
            <a:r>
              <a:rPr lang="en" sz="3400">
                <a:solidFill>
                  <a:srgbClr val="FF9900"/>
                </a:solidFill>
              </a:rPr>
              <a:t> </a:t>
            </a:r>
            <a:r>
              <a:rPr lang="en" sz="3400">
                <a:solidFill>
                  <a:srgbClr val="00FFFF"/>
                </a:solidFill>
              </a:rPr>
              <a:t>variables’ evolution</a:t>
            </a:r>
            <a:r>
              <a:rPr lang="en" sz="3400"/>
              <a:t>, and observes that….</a:t>
            </a:r>
            <a:r>
              <a:rPr lang="en" sz="3400">
                <a:solidFill>
                  <a:srgbClr val="FF9900"/>
                </a:solidFill>
              </a:rPr>
              <a:t>only gauge-invariant quantities can be physical</a:t>
            </a:r>
            <a:r>
              <a:rPr lang="en" sz="3400"/>
              <a:t>, by definition...”</a:t>
            </a:r>
            <a:endParaRPr sz="3400"/>
          </a:p>
        </p:txBody>
      </p:sp>
      <p:sp>
        <p:nvSpPr>
          <p:cNvPr id="1928" name="Google Shape;1928;p94"/>
          <p:cNvSpPr txBox="1"/>
          <p:nvPr>
            <p:ph type="title"/>
          </p:nvPr>
        </p:nvSpPr>
        <p:spPr>
          <a:xfrm>
            <a:off x="7206600" y="4712375"/>
            <a:ext cx="1884900" cy="46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Rovelli 2013</a:t>
            </a:r>
            <a:endParaRPr sz="1600"/>
          </a:p>
        </p:txBody>
      </p:sp>
      <p:cxnSp>
        <p:nvCxnSpPr>
          <p:cNvPr id="1929" name="Google Shape;1929;p94"/>
          <p:cNvCxnSpPr/>
          <p:nvPr/>
        </p:nvCxnSpPr>
        <p:spPr>
          <a:xfrm>
            <a:off x="7479250" y="1645325"/>
            <a:ext cx="12717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30" name="Google Shape;1930;p94"/>
          <p:cNvCxnSpPr/>
          <p:nvPr/>
        </p:nvCxnSpPr>
        <p:spPr>
          <a:xfrm>
            <a:off x="2141875" y="1804016"/>
            <a:ext cx="17361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31" name="Google Shape;1931;p94"/>
          <p:cNvCxnSpPr/>
          <p:nvPr/>
        </p:nvCxnSpPr>
        <p:spPr>
          <a:xfrm>
            <a:off x="5470500" y="2334162"/>
            <a:ext cx="32616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32" name="Google Shape;1932;p94"/>
          <p:cNvCxnSpPr/>
          <p:nvPr/>
        </p:nvCxnSpPr>
        <p:spPr>
          <a:xfrm>
            <a:off x="2102775" y="2505450"/>
            <a:ext cx="6198000" cy="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6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p95"/>
          <p:cNvSpPr txBox="1"/>
          <p:nvPr>
            <p:ph type="title"/>
          </p:nvPr>
        </p:nvSpPr>
        <p:spPr>
          <a:xfrm>
            <a:off x="341625" y="-81575"/>
            <a:ext cx="3838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C</a:t>
            </a:r>
            <a:r>
              <a:rPr lang="en" sz="3300"/>
              <a:t>oarse-graining</a:t>
            </a:r>
            <a:endParaRPr sz="3300"/>
          </a:p>
        </p:txBody>
      </p:sp>
      <p:sp>
        <p:nvSpPr>
          <p:cNvPr id="1938" name="Google Shape;1938;p95"/>
          <p:cNvSpPr txBox="1"/>
          <p:nvPr>
            <p:ph type="title"/>
          </p:nvPr>
        </p:nvSpPr>
        <p:spPr>
          <a:xfrm>
            <a:off x="967561" y="439849"/>
            <a:ext cx="2312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Mainstream:</a:t>
            </a:r>
            <a:endParaRPr sz="2400"/>
          </a:p>
        </p:txBody>
      </p:sp>
      <p:pic>
        <p:nvPicPr>
          <p:cNvPr id="1939" name="Google Shape;1939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9038" y="916125"/>
            <a:ext cx="2240525" cy="184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0" name="Google Shape;1940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58500" y="1648350"/>
            <a:ext cx="4904625" cy="3495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1" name="Google Shape;1941;p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21325" y="3035800"/>
            <a:ext cx="2466475" cy="210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2" name="Google Shape;1942;p95"/>
          <p:cNvPicPr preferRelativeResize="0"/>
          <p:nvPr/>
        </p:nvPicPr>
        <p:blipFill rotWithShape="1">
          <a:blip r:embed="rId6">
            <a:alphaModFix/>
          </a:blip>
          <a:srcRect b="45858" l="0" r="0" t="0"/>
          <a:stretch/>
        </p:blipFill>
        <p:spPr>
          <a:xfrm>
            <a:off x="3725450" y="0"/>
            <a:ext cx="5457825" cy="1742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3" name="Google Shape;1943;p9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77700" y="2741775"/>
            <a:ext cx="3089999" cy="240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7" name="Shape 1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8" name="Google Shape;1948;p96"/>
          <p:cNvPicPr preferRelativeResize="0"/>
          <p:nvPr/>
        </p:nvPicPr>
        <p:blipFill rotWithShape="1">
          <a:blip r:embed="rId3">
            <a:alphaModFix/>
          </a:blip>
          <a:srcRect b="0" l="0" r="0" t="23681"/>
          <a:stretch/>
        </p:blipFill>
        <p:spPr>
          <a:xfrm>
            <a:off x="4266587" y="479508"/>
            <a:ext cx="4976550" cy="3357515"/>
          </a:xfrm>
          <a:prstGeom prst="rect">
            <a:avLst/>
          </a:prstGeom>
          <a:noFill/>
          <a:ln>
            <a:noFill/>
          </a:ln>
        </p:spPr>
      </p:pic>
      <p:sp>
        <p:nvSpPr>
          <p:cNvPr id="1949" name="Google Shape;1949;p96"/>
          <p:cNvSpPr txBox="1"/>
          <p:nvPr>
            <p:ph type="title"/>
          </p:nvPr>
        </p:nvSpPr>
        <p:spPr>
          <a:xfrm>
            <a:off x="1302300" y="756625"/>
            <a:ext cx="2004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Fringe:</a:t>
            </a:r>
            <a:endParaRPr/>
          </a:p>
        </p:txBody>
      </p:sp>
      <p:pic>
        <p:nvPicPr>
          <p:cNvPr id="1950" name="Google Shape;1950;p96"/>
          <p:cNvPicPr preferRelativeResize="0"/>
          <p:nvPr/>
        </p:nvPicPr>
        <p:blipFill rotWithShape="1">
          <a:blip r:embed="rId3">
            <a:alphaModFix/>
          </a:blip>
          <a:srcRect b="92256" l="0" r="0" t="0"/>
          <a:stretch/>
        </p:blipFill>
        <p:spPr>
          <a:xfrm>
            <a:off x="4267341" y="118374"/>
            <a:ext cx="6287601" cy="430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1" name="Google Shape;1951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7757" y="1488675"/>
            <a:ext cx="4307312" cy="213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2" name="Google Shape;1952;p96"/>
          <p:cNvSpPr txBox="1"/>
          <p:nvPr>
            <p:ph type="title"/>
          </p:nvPr>
        </p:nvSpPr>
        <p:spPr>
          <a:xfrm>
            <a:off x="117868" y="1453173"/>
            <a:ext cx="1738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2013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1953" name="Google Shape;1953;p96"/>
          <p:cNvPicPr preferRelativeResize="0"/>
          <p:nvPr/>
        </p:nvPicPr>
        <p:blipFill rotWithShape="1">
          <a:blip r:embed="rId5">
            <a:alphaModFix/>
          </a:blip>
          <a:srcRect b="0" l="0" r="0" t="10929"/>
          <a:stretch/>
        </p:blipFill>
        <p:spPr>
          <a:xfrm>
            <a:off x="1173175" y="3586550"/>
            <a:ext cx="6777199" cy="1556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54" name="Google Shape;1954;p96"/>
          <p:cNvSpPr txBox="1"/>
          <p:nvPr>
            <p:ph type="title"/>
          </p:nvPr>
        </p:nvSpPr>
        <p:spPr>
          <a:xfrm>
            <a:off x="2724300" y="4183186"/>
            <a:ext cx="1738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2016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1955" name="Google Shape;1955;p96"/>
          <p:cNvSpPr txBox="1"/>
          <p:nvPr>
            <p:ph type="title"/>
          </p:nvPr>
        </p:nvSpPr>
        <p:spPr>
          <a:xfrm>
            <a:off x="417825" y="147025"/>
            <a:ext cx="3838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/>
              <a:t>Coarse-graining</a:t>
            </a:r>
            <a:endParaRPr sz="330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9" name="Shape 1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0" name="Google Shape;1960;p97"/>
          <p:cNvSpPr txBox="1"/>
          <p:nvPr>
            <p:ph type="title"/>
          </p:nvPr>
        </p:nvSpPr>
        <p:spPr>
          <a:xfrm>
            <a:off x="235500" y="147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/>
              <a:t>Coarse-graining</a:t>
            </a:r>
            <a:endParaRPr sz="5500"/>
          </a:p>
        </p:txBody>
      </p:sp>
      <p:sp>
        <p:nvSpPr>
          <p:cNvPr id="1961" name="Google Shape;1961;p97"/>
          <p:cNvSpPr txBox="1"/>
          <p:nvPr>
            <p:ph idx="1" type="body"/>
          </p:nvPr>
        </p:nvSpPr>
        <p:spPr>
          <a:xfrm>
            <a:off x="267875" y="1278950"/>
            <a:ext cx="8520600" cy="414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FFFFFF"/>
                </a:solidFill>
              </a:rPr>
              <a:t>I personally don’t care about philosophical issues of top-down causation but I am bolstered by knowing that some people heartily endorse this principle as transcendent. </a:t>
            </a:r>
            <a:endParaRPr b="1"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3000">
                <a:solidFill>
                  <a:srgbClr val="FFFFFF"/>
                </a:solidFill>
              </a:rPr>
              <a:t>I am interested in how we can formalize optimal </a:t>
            </a:r>
            <a:r>
              <a:rPr i="1" lang="en" sz="3000">
                <a:solidFill>
                  <a:srgbClr val="FF9900"/>
                </a:solidFill>
              </a:rPr>
              <a:t>State</a:t>
            </a:r>
            <a:r>
              <a:rPr lang="en" sz="3000">
                <a:solidFill>
                  <a:schemeClr val="dk1"/>
                </a:solidFill>
              </a:rPr>
              <a:t> and </a:t>
            </a:r>
            <a:r>
              <a:rPr i="1" lang="en" sz="3000">
                <a:solidFill>
                  <a:srgbClr val="00FFFF"/>
                </a:solidFill>
              </a:rPr>
              <a:t>Process </a:t>
            </a:r>
            <a:r>
              <a:rPr lang="en" sz="3000">
                <a:solidFill>
                  <a:srgbClr val="FFFFFF"/>
                </a:solidFill>
              </a:rPr>
              <a:t>model/data coarse-graining, given our available information about the states and processes of the world.</a:t>
            </a:r>
            <a:endParaRPr sz="1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5" name="Shape 1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" name="Google Shape;1966;p98"/>
          <p:cNvSpPr txBox="1"/>
          <p:nvPr>
            <p:ph idx="1" type="body"/>
          </p:nvPr>
        </p:nvSpPr>
        <p:spPr>
          <a:xfrm>
            <a:off x="235500" y="440750"/>
            <a:ext cx="8520600" cy="458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For the scale of one ant colony over one day: 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FF9900"/>
                </a:solidFill>
              </a:rPr>
              <a:t>State: </a:t>
            </a:r>
            <a:r>
              <a:rPr lang="en" sz="1600">
                <a:solidFill>
                  <a:srgbClr val="FFFFFF"/>
                </a:solidFill>
              </a:rPr>
              <a:t>Dynamic model (any type) with colony-, time- and environment-effects, e.g. Prab.2012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00FFFF"/>
                </a:solidFill>
              </a:rPr>
              <a:t>Process: </a:t>
            </a:r>
            <a:r>
              <a:rPr lang="en" sz="1600">
                <a:solidFill>
                  <a:schemeClr val="dk1"/>
                </a:solidFill>
              </a:rPr>
              <a:t>an agent-based model like e.g. G.G.2013 + Davidson.2016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For the scale of a population of colonies over a summer: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FF9900"/>
                </a:solidFill>
              </a:rPr>
              <a:t>State: </a:t>
            </a:r>
            <a:r>
              <a:rPr lang="en" sz="1600">
                <a:solidFill>
                  <a:schemeClr val="dk1"/>
                </a:solidFill>
              </a:rPr>
              <a:t> An ensemble characterization of foraging dynamics using the </a:t>
            </a:r>
            <a:r>
              <a:rPr i="1" lang="en" sz="1600">
                <a:solidFill>
                  <a:srgbClr val="FF9900"/>
                </a:solidFill>
              </a:rPr>
              <a:t>State</a:t>
            </a:r>
            <a:r>
              <a:rPr lang="en" sz="1600">
                <a:solidFill>
                  <a:schemeClr val="dk1"/>
                </a:solidFill>
              </a:rPr>
              <a:t> model above. Calculated on a realized ecological trajectory, or over a distribution of trajectories.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00FFFF"/>
                </a:solidFill>
              </a:rPr>
              <a:t>Process: </a:t>
            </a:r>
            <a:r>
              <a:rPr lang="en" sz="1600">
                <a:solidFill>
                  <a:schemeClr val="dk1"/>
                </a:solidFill>
              </a:rPr>
              <a:t>A</a:t>
            </a:r>
            <a:r>
              <a:rPr lang="en" sz="1600">
                <a:solidFill>
                  <a:srgbClr val="FFFFFF"/>
                </a:solidFill>
              </a:rPr>
              <a:t> parametric or non-parametric descriptor of ensembles of the </a:t>
            </a:r>
            <a:r>
              <a:rPr i="1" lang="en" sz="1600">
                <a:solidFill>
                  <a:srgbClr val="00FFFF"/>
                </a:solidFill>
              </a:rPr>
              <a:t>Process </a:t>
            </a:r>
            <a:r>
              <a:rPr lang="en" sz="1600">
                <a:solidFill>
                  <a:srgbClr val="FFFFFF"/>
                </a:solidFill>
              </a:rPr>
              <a:t>model above, allowing for natural variation in colony-specific “sensitivity”, iterated over a summer.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FFFF"/>
                </a:solidFill>
              </a:rPr>
              <a:t>For the scale of populations over intergenerational time: </a:t>
            </a:r>
            <a:endParaRPr b="1" sz="22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FF9900"/>
                </a:solidFill>
              </a:rPr>
              <a:t>State: </a:t>
            </a:r>
            <a:r>
              <a:rPr lang="en" sz="1600">
                <a:solidFill>
                  <a:schemeClr val="dk1"/>
                </a:solidFill>
              </a:rPr>
              <a:t> Something like Fisher’s Fundamental Theorem or R = h</a:t>
            </a:r>
            <a:r>
              <a:rPr baseline="30000" lang="en" sz="1600">
                <a:solidFill>
                  <a:schemeClr val="dk1"/>
                </a:solidFill>
              </a:rPr>
              <a:t>2</a:t>
            </a:r>
            <a:r>
              <a:rPr lang="en" sz="1600">
                <a:solidFill>
                  <a:schemeClr val="dk1"/>
                </a:solidFill>
              </a:rPr>
              <a:t>S (</a:t>
            </a:r>
            <a:r>
              <a:rPr lang="en" sz="600">
                <a:solidFill>
                  <a:schemeClr val="dk1"/>
                </a:solidFill>
              </a:rPr>
              <a:t>but see Ewens/Lessard 2015 and Plutynski 2006</a:t>
            </a:r>
            <a:r>
              <a:rPr lang="en" sz="1600">
                <a:solidFill>
                  <a:schemeClr val="dk1"/>
                </a:solidFill>
              </a:rPr>
              <a:t>), applied to the simulated/actual Phenotype-Fitness mappings from the above </a:t>
            </a:r>
            <a:r>
              <a:rPr i="1" lang="en" sz="1600">
                <a:solidFill>
                  <a:srgbClr val="FF9900"/>
                </a:solidFill>
              </a:rPr>
              <a:t>State </a:t>
            </a:r>
            <a:r>
              <a:rPr lang="en" sz="1600">
                <a:solidFill>
                  <a:schemeClr val="dk1"/>
                </a:solidFill>
              </a:rPr>
              <a:t>model. 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600">
                <a:solidFill>
                  <a:srgbClr val="00FFFF"/>
                </a:solidFill>
              </a:rPr>
              <a:t>Process: </a:t>
            </a:r>
            <a:r>
              <a:rPr lang="en" sz="1600">
                <a:solidFill>
                  <a:srgbClr val="FFFFFF"/>
                </a:solidFill>
              </a:rPr>
              <a:t>A life history table showing how colony behavior, colony developmental stage, and ecological context influence the likelihood that a colony leaves offspring….</a:t>
            </a:r>
            <a:r>
              <a:rPr b="1" i="1" lang="en" sz="1600">
                <a:solidFill>
                  <a:srgbClr val="FFFFFF"/>
                </a:solidFill>
              </a:rPr>
              <a:t>AND</a:t>
            </a:r>
            <a:r>
              <a:rPr lang="en" sz="1600">
                <a:solidFill>
                  <a:srgbClr val="FFFFFF"/>
                </a:solidFill>
              </a:rPr>
              <a:t>….. a mechanistic neurophysiological model explaining how statistical heritability arises via vertical transmission of molecular variation........Make Darwin Proud Again!!! 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600">
              <a:solidFill>
                <a:srgbClr val="FFFFFF"/>
              </a:solidFill>
            </a:endParaRPr>
          </a:p>
        </p:txBody>
      </p:sp>
      <p:sp>
        <p:nvSpPr>
          <p:cNvPr id="1967" name="Google Shape;1967;p98"/>
          <p:cNvSpPr txBox="1"/>
          <p:nvPr>
            <p:ph type="title"/>
          </p:nvPr>
        </p:nvSpPr>
        <p:spPr>
          <a:xfrm>
            <a:off x="235500" y="-53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Example </a:t>
            </a:r>
            <a:r>
              <a:rPr i="1" lang="en" sz="2200">
                <a:solidFill>
                  <a:srgbClr val="FF9900"/>
                </a:solidFill>
              </a:rPr>
              <a:t>state</a:t>
            </a:r>
            <a:r>
              <a:rPr lang="en" sz="2200"/>
              <a:t>/</a:t>
            </a:r>
            <a:r>
              <a:rPr i="1" lang="en" sz="2200">
                <a:solidFill>
                  <a:srgbClr val="00FFFF"/>
                </a:solidFill>
              </a:rPr>
              <a:t>process</a:t>
            </a:r>
            <a:r>
              <a:rPr lang="en" sz="2200"/>
              <a:t> + coarse-graining for “</a:t>
            </a:r>
            <a:r>
              <a:rPr lang="en" sz="2200">
                <a:solidFill>
                  <a:srgbClr val="FF0000"/>
                </a:solidFill>
              </a:rPr>
              <a:t>Pogo Foraging</a:t>
            </a:r>
            <a:r>
              <a:rPr lang="en" sz="2200"/>
              <a:t>” </a:t>
            </a:r>
            <a:endParaRPr sz="220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1" name="Shape 1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2" name="Google Shape;1972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5400"/>
            <a:ext cx="5524751" cy="1972301"/>
          </a:xfrm>
          <a:prstGeom prst="rect">
            <a:avLst/>
          </a:prstGeom>
          <a:noFill/>
          <a:ln>
            <a:noFill/>
          </a:ln>
        </p:spPr>
      </p:pic>
      <p:sp>
        <p:nvSpPr>
          <p:cNvPr id="1973" name="Google Shape;1973;p99"/>
          <p:cNvSpPr txBox="1"/>
          <p:nvPr/>
        </p:nvSpPr>
        <p:spPr>
          <a:xfrm>
            <a:off x="28016" y="104390"/>
            <a:ext cx="1125600" cy="73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highlight>
                  <a:srgbClr val="FFFFFF"/>
                </a:highlight>
              </a:rPr>
              <a:t>2017</a:t>
            </a:r>
            <a:endParaRPr b="1" sz="3300">
              <a:highlight>
                <a:srgbClr val="FFFFFF"/>
              </a:highlight>
            </a:endParaRPr>
          </a:p>
        </p:txBody>
      </p:sp>
      <p:pic>
        <p:nvPicPr>
          <p:cNvPr id="1974" name="Google Shape;1974;p99"/>
          <p:cNvPicPr preferRelativeResize="0"/>
          <p:nvPr/>
        </p:nvPicPr>
        <p:blipFill rotWithShape="1">
          <a:blip r:embed="rId4">
            <a:alphaModFix/>
          </a:blip>
          <a:srcRect b="0" l="0" r="12503" t="0"/>
          <a:stretch/>
        </p:blipFill>
        <p:spPr>
          <a:xfrm>
            <a:off x="1985625" y="1950450"/>
            <a:ext cx="3539126" cy="3193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5" name="Google Shape;1975;p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950450"/>
            <a:ext cx="2013456" cy="3193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6" name="Google Shape;1976;p99"/>
          <p:cNvPicPr preferRelativeResize="0"/>
          <p:nvPr/>
        </p:nvPicPr>
        <p:blipFill rotWithShape="1">
          <a:blip r:embed="rId4">
            <a:alphaModFix/>
          </a:blip>
          <a:srcRect b="0" l="46620" r="3083" t="0"/>
          <a:stretch/>
        </p:blipFill>
        <p:spPr>
          <a:xfrm>
            <a:off x="3490350" y="1950450"/>
            <a:ext cx="2034399" cy="31930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7" name="Google Shape;1977;p99"/>
          <p:cNvGrpSpPr/>
          <p:nvPr/>
        </p:nvGrpSpPr>
        <p:grpSpPr>
          <a:xfrm>
            <a:off x="5524762" y="-15412"/>
            <a:ext cx="3639998" cy="1308012"/>
            <a:chOff x="1350500" y="1970800"/>
            <a:chExt cx="5163850" cy="1855600"/>
          </a:xfrm>
        </p:grpSpPr>
        <p:pic>
          <p:nvPicPr>
            <p:cNvPr id="1978" name="Google Shape;1978;p99"/>
            <p:cNvPicPr preferRelativeResize="0"/>
            <p:nvPr/>
          </p:nvPicPr>
          <p:blipFill rotWithShape="1">
            <a:blip r:embed="rId6">
              <a:alphaModFix/>
            </a:blip>
            <a:srcRect b="0" l="25799" r="0" t="50171"/>
            <a:stretch/>
          </p:blipFill>
          <p:spPr>
            <a:xfrm>
              <a:off x="1350500" y="2475202"/>
              <a:ext cx="5163850" cy="13511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9" name="Google Shape;1979;p99"/>
            <p:cNvPicPr preferRelativeResize="0"/>
            <p:nvPr/>
          </p:nvPicPr>
          <p:blipFill rotWithShape="1">
            <a:blip r:embed="rId6">
              <a:alphaModFix/>
            </a:blip>
            <a:srcRect b="76778" l="0" r="45951" t="0"/>
            <a:stretch/>
          </p:blipFill>
          <p:spPr>
            <a:xfrm>
              <a:off x="1350500" y="1970800"/>
              <a:ext cx="3761350" cy="629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0" name="Google Shape;1980;p99"/>
            <p:cNvPicPr preferRelativeResize="0"/>
            <p:nvPr/>
          </p:nvPicPr>
          <p:blipFill rotWithShape="1">
            <a:blip r:embed="rId6">
              <a:alphaModFix/>
            </a:blip>
            <a:srcRect b="76778" l="74964" r="0" t="0"/>
            <a:stretch/>
          </p:blipFill>
          <p:spPr>
            <a:xfrm>
              <a:off x="4772028" y="1970800"/>
              <a:ext cx="1742303" cy="629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81" name="Google Shape;1981;p9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44125" y="3727784"/>
            <a:ext cx="3619250" cy="1007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2" name="Google Shape;1982;p9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24750" y="1445001"/>
            <a:ext cx="3619250" cy="64833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83" name="Google Shape;1983;p99"/>
          <p:cNvCxnSpPr/>
          <p:nvPr/>
        </p:nvCxnSpPr>
        <p:spPr>
          <a:xfrm>
            <a:off x="5473048" y="-84000"/>
            <a:ext cx="0" cy="5305200"/>
          </a:xfrm>
          <a:prstGeom prst="straightConnector1">
            <a:avLst/>
          </a:prstGeom>
          <a:noFill/>
          <a:ln cap="flat" cmpd="sng" w="1524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984" name="Google Shape;1984;p9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709362" y="2453350"/>
            <a:ext cx="3133725" cy="914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85" name="Google Shape;1985;p99"/>
          <p:cNvCxnSpPr/>
          <p:nvPr/>
        </p:nvCxnSpPr>
        <p:spPr>
          <a:xfrm>
            <a:off x="5333572" y="-26099"/>
            <a:ext cx="0" cy="5305200"/>
          </a:xfrm>
          <a:prstGeom prst="straightConnector1">
            <a:avLst/>
          </a:prstGeom>
          <a:noFill/>
          <a:ln cap="flat" cmpd="sng" w="152400">
            <a:solidFill>
              <a:srgbClr val="FF00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86" name="Google Shape;1986;p99"/>
          <p:cNvSpPr txBox="1"/>
          <p:nvPr/>
        </p:nvSpPr>
        <p:spPr>
          <a:xfrm>
            <a:off x="7766425" y="683322"/>
            <a:ext cx="1125600" cy="477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highlight>
                  <a:srgbClr val="FFFFFF"/>
                </a:highlight>
              </a:rPr>
              <a:t>2016</a:t>
            </a:r>
            <a:endParaRPr b="1" sz="3300"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0" name="Shape 1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1" name="Google Shape;1991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57200"/>
            <a:ext cx="4436458" cy="4074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2" name="Google Shape;1992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1817" y="457200"/>
            <a:ext cx="4782183" cy="40740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/>
        </p:nvSpPr>
        <p:spPr>
          <a:xfrm>
            <a:off x="992016" y="333600"/>
            <a:ext cx="8898300" cy="31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FFFF"/>
                </a:solidFill>
              </a:rPr>
              <a:t>Theoretical Background</a:t>
            </a:r>
            <a:endParaRPr i="1" sz="8800">
              <a:solidFill>
                <a:srgbClr val="FFFFFF"/>
              </a:solidFill>
            </a:endParaRPr>
          </a:p>
        </p:txBody>
      </p:sp>
      <p:sp>
        <p:nvSpPr>
          <p:cNvPr id="117" name="Google Shape;117;p21"/>
          <p:cNvSpPr txBox="1"/>
          <p:nvPr/>
        </p:nvSpPr>
        <p:spPr>
          <a:xfrm>
            <a:off x="991200" y="3014350"/>
            <a:ext cx="7515900" cy="14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800">
                <a:solidFill>
                  <a:srgbClr val="FF0000"/>
                </a:solidFill>
              </a:rPr>
              <a:t>Part 1</a:t>
            </a:r>
            <a:endParaRPr i="1" sz="8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