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7" r:id="rId2"/>
    <p:sldId id="258" r:id="rId3"/>
    <p:sldId id="263" r:id="rId4"/>
    <p:sldId id="259" r:id="rId5"/>
    <p:sldId id="261" r:id="rId6"/>
    <p:sldId id="262" r:id="rId7"/>
    <p:sldId id="256" r:id="rId8"/>
  </p:sldIdLst>
  <p:sldSz cx="18288000" cy="109728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818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64D8501-5386-4E31-88A3-94DACA58BEBE}" v="153" dt="2024-10-02T18:40:29.98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980" autoAdjust="0"/>
    <p:restoredTop sz="94660"/>
  </p:normalViewPr>
  <p:slideViewPr>
    <p:cSldViewPr snapToGrid="0">
      <p:cViewPr varScale="1">
        <p:scale>
          <a:sx n="76" d="100"/>
          <a:sy n="76" d="100"/>
        </p:scale>
        <p:origin x="396" y="1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microsoft.com/office/2015/10/relationships/revisionInfo" Target="revisionInfo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6000" y="1795781"/>
            <a:ext cx="13716000" cy="3820160"/>
          </a:xfrm>
        </p:spPr>
        <p:txBody>
          <a:bodyPr anchor="b"/>
          <a:lstStyle>
            <a:lvl1pPr algn="ctr">
              <a:defRPr sz="9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86000" y="5763261"/>
            <a:ext cx="13716000" cy="2649219"/>
          </a:xfrm>
        </p:spPr>
        <p:txBody>
          <a:bodyPr/>
          <a:lstStyle>
            <a:lvl1pPr marL="0" indent="0" algn="ctr">
              <a:buNone/>
              <a:defRPr sz="3600"/>
            </a:lvl1pPr>
            <a:lvl2pPr marL="685800" indent="0" algn="ctr">
              <a:buNone/>
              <a:defRPr sz="3000"/>
            </a:lvl2pPr>
            <a:lvl3pPr marL="1371600" indent="0" algn="ctr">
              <a:buNone/>
              <a:defRPr sz="2700"/>
            </a:lvl3pPr>
            <a:lvl4pPr marL="2057400" indent="0" algn="ctr">
              <a:buNone/>
              <a:defRPr sz="2400"/>
            </a:lvl4pPr>
            <a:lvl5pPr marL="2743200" indent="0" algn="ctr">
              <a:buNone/>
              <a:defRPr sz="2400"/>
            </a:lvl5pPr>
            <a:lvl6pPr marL="3429000" indent="0" algn="ctr">
              <a:buNone/>
              <a:defRPr sz="2400"/>
            </a:lvl6pPr>
            <a:lvl7pPr marL="4114800" indent="0" algn="ctr">
              <a:buNone/>
              <a:defRPr sz="2400"/>
            </a:lvl7pPr>
            <a:lvl8pPr marL="4800600" indent="0" algn="ctr">
              <a:buNone/>
              <a:defRPr sz="2400"/>
            </a:lvl8pPr>
            <a:lvl9pPr marL="5486400" indent="0" algn="ctr">
              <a:buNone/>
              <a:defRPr sz="24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73C79-E55F-43DB-B2E4-E2C2AD643910}" type="datetimeFigureOut">
              <a:rPr lang="nl-NL" smtClean="0"/>
              <a:t>7-10-2024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672C50-8A90-4E0E-A3FC-028530EB3E3C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0978337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73C79-E55F-43DB-B2E4-E2C2AD643910}" type="datetimeFigureOut">
              <a:rPr lang="nl-NL" smtClean="0"/>
              <a:t>7-10-2024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672C50-8A90-4E0E-A3FC-028530EB3E3C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7827282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3087350" y="584200"/>
            <a:ext cx="3943350" cy="9298941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57300" y="584200"/>
            <a:ext cx="11601450" cy="9298941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73C79-E55F-43DB-B2E4-E2C2AD643910}" type="datetimeFigureOut">
              <a:rPr lang="nl-NL" smtClean="0"/>
              <a:t>7-10-2024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672C50-8A90-4E0E-A3FC-028530EB3E3C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8489356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73C79-E55F-43DB-B2E4-E2C2AD643910}" type="datetimeFigureOut">
              <a:rPr lang="nl-NL" smtClean="0"/>
              <a:t>7-10-2024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672C50-8A90-4E0E-A3FC-028530EB3E3C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2226186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47775" y="2735582"/>
            <a:ext cx="15773400" cy="4564379"/>
          </a:xfrm>
        </p:spPr>
        <p:txBody>
          <a:bodyPr anchor="b"/>
          <a:lstStyle>
            <a:lvl1pPr>
              <a:defRPr sz="9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47775" y="7343142"/>
            <a:ext cx="15773400" cy="2400299"/>
          </a:xfrm>
        </p:spPr>
        <p:txBody>
          <a:bodyPr/>
          <a:lstStyle>
            <a:lvl1pPr marL="0" indent="0">
              <a:buNone/>
              <a:defRPr sz="3600">
                <a:solidFill>
                  <a:schemeClr val="tx1">
                    <a:tint val="82000"/>
                  </a:schemeClr>
                </a:solidFill>
              </a:defRPr>
            </a:lvl1pPr>
            <a:lvl2pPr marL="685800" indent="0">
              <a:buNone/>
              <a:defRPr sz="3000">
                <a:solidFill>
                  <a:schemeClr val="tx1">
                    <a:tint val="82000"/>
                  </a:schemeClr>
                </a:solidFill>
              </a:defRPr>
            </a:lvl2pPr>
            <a:lvl3pPr marL="1371600" indent="0">
              <a:buNone/>
              <a:defRPr sz="2700">
                <a:solidFill>
                  <a:schemeClr val="tx1">
                    <a:tint val="82000"/>
                  </a:schemeClr>
                </a:solidFill>
              </a:defRPr>
            </a:lvl3pPr>
            <a:lvl4pPr marL="205740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4pPr>
            <a:lvl5pPr marL="274320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5pPr>
            <a:lvl6pPr marL="342900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6pPr>
            <a:lvl7pPr marL="411480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7pPr>
            <a:lvl8pPr marL="480060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8pPr>
            <a:lvl9pPr marL="548640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73C79-E55F-43DB-B2E4-E2C2AD643910}" type="datetimeFigureOut">
              <a:rPr lang="nl-NL" smtClean="0"/>
              <a:t>7-10-2024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672C50-8A90-4E0E-A3FC-028530EB3E3C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2539989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57300" y="2921000"/>
            <a:ext cx="7772400" cy="69621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258300" y="2921000"/>
            <a:ext cx="7772400" cy="69621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73C79-E55F-43DB-B2E4-E2C2AD643910}" type="datetimeFigureOut">
              <a:rPr lang="nl-NL" smtClean="0"/>
              <a:t>7-10-2024</a:t>
            </a:fld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672C50-8A90-4E0E-A3FC-028530EB3E3C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9126820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9682" y="584201"/>
            <a:ext cx="15773400" cy="212090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9683" y="2689861"/>
            <a:ext cx="7736681" cy="1318259"/>
          </a:xfrm>
        </p:spPr>
        <p:txBody>
          <a:bodyPr anchor="b"/>
          <a:lstStyle>
            <a:lvl1pPr marL="0" indent="0">
              <a:buNone/>
              <a:defRPr sz="3600" b="1"/>
            </a:lvl1pPr>
            <a:lvl2pPr marL="685800" indent="0">
              <a:buNone/>
              <a:defRPr sz="300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59683" y="4008120"/>
            <a:ext cx="7736681" cy="58953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9258300" y="2689861"/>
            <a:ext cx="7774782" cy="1318259"/>
          </a:xfrm>
        </p:spPr>
        <p:txBody>
          <a:bodyPr anchor="b"/>
          <a:lstStyle>
            <a:lvl1pPr marL="0" indent="0">
              <a:buNone/>
              <a:defRPr sz="3600" b="1"/>
            </a:lvl1pPr>
            <a:lvl2pPr marL="685800" indent="0">
              <a:buNone/>
              <a:defRPr sz="300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9258300" y="4008120"/>
            <a:ext cx="7774782" cy="58953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73C79-E55F-43DB-B2E4-E2C2AD643910}" type="datetimeFigureOut">
              <a:rPr lang="nl-NL" smtClean="0"/>
              <a:t>7-10-2024</a:t>
            </a:fld>
            <a:endParaRPr lang="nl-NL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672C50-8A90-4E0E-A3FC-028530EB3E3C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9735175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73C79-E55F-43DB-B2E4-E2C2AD643910}" type="datetimeFigureOut">
              <a:rPr lang="nl-NL" smtClean="0"/>
              <a:t>7-10-2024</a:t>
            </a:fld>
            <a:endParaRPr lang="nl-NL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672C50-8A90-4E0E-A3FC-028530EB3E3C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8571804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73C79-E55F-43DB-B2E4-E2C2AD643910}" type="datetimeFigureOut">
              <a:rPr lang="nl-NL" smtClean="0"/>
              <a:t>7-10-2024</a:t>
            </a:fld>
            <a:endParaRPr lang="nl-NL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672C50-8A90-4E0E-A3FC-028530EB3E3C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305386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9683" y="731520"/>
            <a:ext cx="5898356" cy="2560320"/>
          </a:xfrm>
        </p:spPr>
        <p:txBody>
          <a:bodyPr anchor="b"/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774782" y="1579881"/>
            <a:ext cx="9258300" cy="7797800"/>
          </a:xfrm>
        </p:spPr>
        <p:txBody>
          <a:bodyPr/>
          <a:lstStyle>
            <a:lvl1pPr>
              <a:defRPr sz="4800"/>
            </a:lvl1pPr>
            <a:lvl2pPr>
              <a:defRPr sz="4200"/>
            </a:lvl2pPr>
            <a:lvl3pPr>
              <a:defRPr sz="3600"/>
            </a:lvl3pPr>
            <a:lvl4pPr>
              <a:defRPr sz="3000"/>
            </a:lvl4pPr>
            <a:lvl5pPr>
              <a:defRPr sz="3000"/>
            </a:lvl5pPr>
            <a:lvl6pPr>
              <a:defRPr sz="3000"/>
            </a:lvl6pPr>
            <a:lvl7pPr>
              <a:defRPr sz="3000"/>
            </a:lvl7pPr>
            <a:lvl8pPr>
              <a:defRPr sz="3000"/>
            </a:lvl8pPr>
            <a:lvl9pPr>
              <a:defRPr sz="3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59683" y="3291840"/>
            <a:ext cx="5898356" cy="6098541"/>
          </a:xfrm>
        </p:spPr>
        <p:txBody>
          <a:bodyPr/>
          <a:lstStyle>
            <a:lvl1pPr marL="0" indent="0">
              <a:buNone/>
              <a:defRPr sz="2400"/>
            </a:lvl1pPr>
            <a:lvl2pPr marL="685800" indent="0">
              <a:buNone/>
              <a:defRPr sz="2100"/>
            </a:lvl2pPr>
            <a:lvl3pPr marL="1371600" indent="0">
              <a:buNone/>
              <a:defRPr sz="1800"/>
            </a:lvl3pPr>
            <a:lvl4pPr marL="2057400" indent="0">
              <a:buNone/>
              <a:defRPr sz="1500"/>
            </a:lvl4pPr>
            <a:lvl5pPr marL="2743200" indent="0">
              <a:buNone/>
              <a:defRPr sz="1500"/>
            </a:lvl5pPr>
            <a:lvl6pPr marL="3429000" indent="0">
              <a:buNone/>
              <a:defRPr sz="1500"/>
            </a:lvl6pPr>
            <a:lvl7pPr marL="4114800" indent="0">
              <a:buNone/>
              <a:defRPr sz="1500"/>
            </a:lvl7pPr>
            <a:lvl8pPr marL="4800600" indent="0">
              <a:buNone/>
              <a:defRPr sz="1500"/>
            </a:lvl8pPr>
            <a:lvl9pPr marL="5486400" indent="0">
              <a:buNone/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73C79-E55F-43DB-B2E4-E2C2AD643910}" type="datetimeFigureOut">
              <a:rPr lang="nl-NL" smtClean="0"/>
              <a:t>7-10-2024</a:t>
            </a:fld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672C50-8A90-4E0E-A3FC-028530EB3E3C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0754066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9683" y="731520"/>
            <a:ext cx="5898356" cy="2560320"/>
          </a:xfrm>
        </p:spPr>
        <p:txBody>
          <a:bodyPr anchor="b"/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774782" y="1579881"/>
            <a:ext cx="9258300" cy="7797800"/>
          </a:xfrm>
        </p:spPr>
        <p:txBody>
          <a:bodyPr anchor="t"/>
          <a:lstStyle>
            <a:lvl1pPr marL="0" indent="0">
              <a:buNone/>
              <a:defRPr sz="4800"/>
            </a:lvl1pPr>
            <a:lvl2pPr marL="685800" indent="0">
              <a:buNone/>
              <a:defRPr sz="4200"/>
            </a:lvl2pPr>
            <a:lvl3pPr marL="1371600" indent="0">
              <a:buNone/>
              <a:defRPr sz="3600"/>
            </a:lvl3pPr>
            <a:lvl4pPr marL="2057400" indent="0">
              <a:buNone/>
              <a:defRPr sz="3000"/>
            </a:lvl4pPr>
            <a:lvl5pPr marL="2743200" indent="0">
              <a:buNone/>
              <a:defRPr sz="3000"/>
            </a:lvl5pPr>
            <a:lvl6pPr marL="3429000" indent="0">
              <a:buNone/>
              <a:defRPr sz="3000"/>
            </a:lvl6pPr>
            <a:lvl7pPr marL="4114800" indent="0">
              <a:buNone/>
              <a:defRPr sz="3000"/>
            </a:lvl7pPr>
            <a:lvl8pPr marL="4800600" indent="0">
              <a:buNone/>
              <a:defRPr sz="3000"/>
            </a:lvl8pPr>
            <a:lvl9pPr marL="5486400" indent="0">
              <a:buNone/>
              <a:defRPr sz="3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59683" y="3291840"/>
            <a:ext cx="5898356" cy="6098541"/>
          </a:xfrm>
        </p:spPr>
        <p:txBody>
          <a:bodyPr/>
          <a:lstStyle>
            <a:lvl1pPr marL="0" indent="0">
              <a:buNone/>
              <a:defRPr sz="2400"/>
            </a:lvl1pPr>
            <a:lvl2pPr marL="685800" indent="0">
              <a:buNone/>
              <a:defRPr sz="2100"/>
            </a:lvl2pPr>
            <a:lvl3pPr marL="1371600" indent="0">
              <a:buNone/>
              <a:defRPr sz="1800"/>
            </a:lvl3pPr>
            <a:lvl4pPr marL="2057400" indent="0">
              <a:buNone/>
              <a:defRPr sz="1500"/>
            </a:lvl4pPr>
            <a:lvl5pPr marL="2743200" indent="0">
              <a:buNone/>
              <a:defRPr sz="1500"/>
            </a:lvl5pPr>
            <a:lvl6pPr marL="3429000" indent="0">
              <a:buNone/>
              <a:defRPr sz="1500"/>
            </a:lvl6pPr>
            <a:lvl7pPr marL="4114800" indent="0">
              <a:buNone/>
              <a:defRPr sz="1500"/>
            </a:lvl7pPr>
            <a:lvl8pPr marL="4800600" indent="0">
              <a:buNone/>
              <a:defRPr sz="1500"/>
            </a:lvl8pPr>
            <a:lvl9pPr marL="5486400" indent="0">
              <a:buNone/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73C79-E55F-43DB-B2E4-E2C2AD643910}" type="datetimeFigureOut">
              <a:rPr lang="nl-NL" smtClean="0"/>
              <a:t>7-10-2024</a:t>
            </a:fld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672C50-8A90-4E0E-A3FC-028530EB3E3C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5463418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57300" y="584201"/>
            <a:ext cx="15773400" cy="212090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7300" y="2921000"/>
            <a:ext cx="15773400" cy="696214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257300" y="10170161"/>
            <a:ext cx="4114800" cy="5842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8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38773C79-E55F-43DB-B2E4-E2C2AD643910}" type="datetimeFigureOut">
              <a:rPr lang="nl-NL" smtClean="0"/>
              <a:t>7-10-2024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57900" y="10170161"/>
            <a:ext cx="6172200" cy="5842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8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2915900" y="10170161"/>
            <a:ext cx="4114800" cy="5842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E672C50-8A90-4E0E-A3FC-028530EB3E3C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2380895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defTabSz="1371600" rtl="0" eaLnBrk="1" latinLnBrk="0" hangingPunct="1">
        <a:lnSpc>
          <a:spcPct val="90000"/>
        </a:lnSpc>
        <a:spcBef>
          <a:spcPct val="0"/>
        </a:spcBef>
        <a:buNone/>
        <a:defRPr sz="6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1371600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sz="4200" kern="1200">
          <a:solidFill>
            <a:schemeClr val="tx1"/>
          </a:solidFill>
          <a:latin typeface="+mn-lt"/>
          <a:ea typeface="+mn-ea"/>
          <a:cs typeface="+mn-cs"/>
        </a:defRPr>
      </a:lvl1pPr>
      <a:lvl2pPr marL="1028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714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3pPr>
      <a:lvl4pPr marL="2400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30861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7719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457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5143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829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371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057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4290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114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800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486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image" Target="../media/image3.jpeg"/><Relationship Id="rId7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: Shape 1">
            <a:extLst>
              <a:ext uri="{FF2B5EF4-FFF2-40B4-BE49-F238E27FC236}">
                <a16:creationId xmlns:a16="http://schemas.microsoft.com/office/drawing/2014/main" id="{400E02A6-A891-49B5-CC39-BC0DDFB0490B}"/>
              </a:ext>
            </a:extLst>
          </p:cNvPr>
          <p:cNvSpPr/>
          <p:nvPr/>
        </p:nvSpPr>
        <p:spPr>
          <a:xfrm>
            <a:off x="1804252" y="573634"/>
            <a:ext cx="16026547" cy="9457554"/>
          </a:xfrm>
          <a:custGeom>
            <a:avLst/>
            <a:gdLst>
              <a:gd name="connsiteX0" fmla="*/ 6093013 w 14540546"/>
              <a:gd name="connsiteY0" fmla="*/ 16975 h 8897524"/>
              <a:gd name="connsiteX1" fmla="*/ 1956442 w 14540546"/>
              <a:gd name="connsiteY1" fmla="*/ 191147 h 8897524"/>
              <a:gd name="connsiteX2" fmla="*/ 548556 w 14540546"/>
              <a:gd name="connsiteY2" fmla="*/ 1511947 h 8897524"/>
              <a:gd name="connsiteX3" fmla="*/ 55070 w 14540546"/>
              <a:gd name="connsiteY3" fmla="*/ 5256632 h 8897524"/>
              <a:gd name="connsiteX4" fmla="*/ 214728 w 14540546"/>
              <a:gd name="connsiteY4" fmla="*/ 8188518 h 8897524"/>
              <a:gd name="connsiteX5" fmla="*/ 1854842 w 14540546"/>
              <a:gd name="connsiteY5" fmla="*/ 8725547 h 8897524"/>
              <a:gd name="connsiteX6" fmla="*/ 6789699 w 14540546"/>
              <a:gd name="connsiteY6" fmla="*/ 8769090 h 8897524"/>
              <a:gd name="connsiteX7" fmla="*/ 12522842 w 14540546"/>
              <a:gd name="connsiteY7" fmla="*/ 8841661 h 8897524"/>
              <a:gd name="connsiteX8" fmla="*/ 13814613 w 14540546"/>
              <a:gd name="connsiteY8" fmla="*/ 7854690 h 8897524"/>
              <a:gd name="connsiteX9" fmla="*/ 14250042 w 14540546"/>
              <a:gd name="connsiteY9" fmla="*/ 6403261 h 8897524"/>
              <a:gd name="connsiteX10" fmla="*/ 14279070 w 14540546"/>
              <a:gd name="connsiteY10" fmla="*/ 1192632 h 8897524"/>
              <a:gd name="connsiteX11" fmla="*/ 10853699 w 14540546"/>
              <a:gd name="connsiteY11" fmla="*/ 1192632 h 8897524"/>
              <a:gd name="connsiteX12" fmla="*/ 9503870 w 14540546"/>
              <a:gd name="connsiteY12" fmla="*/ 2005432 h 8897524"/>
              <a:gd name="connsiteX13" fmla="*/ 8081470 w 14540546"/>
              <a:gd name="connsiteY13" fmla="*/ 2223147 h 8897524"/>
              <a:gd name="connsiteX14" fmla="*/ 6630042 w 14540546"/>
              <a:gd name="connsiteY14" fmla="*/ 278232 h 8897524"/>
              <a:gd name="connsiteX15" fmla="*/ 6093013 w 14540546"/>
              <a:gd name="connsiteY15" fmla="*/ 16975 h 88975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4540546" h="8897524">
                <a:moveTo>
                  <a:pt x="6093013" y="16975"/>
                </a:moveTo>
                <a:cubicBezTo>
                  <a:pt x="5314080" y="2461"/>
                  <a:pt x="2880518" y="-58015"/>
                  <a:pt x="1956442" y="191147"/>
                </a:cubicBezTo>
                <a:cubicBezTo>
                  <a:pt x="1032366" y="440309"/>
                  <a:pt x="865451" y="667700"/>
                  <a:pt x="548556" y="1511947"/>
                </a:cubicBezTo>
                <a:cubicBezTo>
                  <a:pt x="231661" y="2356194"/>
                  <a:pt x="110708" y="4143870"/>
                  <a:pt x="55070" y="5256632"/>
                </a:cubicBezTo>
                <a:cubicBezTo>
                  <a:pt x="-568" y="6369394"/>
                  <a:pt x="-85234" y="7610365"/>
                  <a:pt x="214728" y="8188518"/>
                </a:cubicBezTo>
                <a:cubicBezTo>
                  <a:pt x="514690" y="8766671"/>
                  <a:pt x="759013" y="8628785"/>
                  <a:pt x="1854842" y="8725547"/>
                </a:cubicBezTo>
                <a:cubicBezTo>
                  <a:pt x="2950671" y="8822309"/>
                  <a:pt x="6789699" y="8769090"/>
                  <a:pt x="6789699" y="8769090"/>
                </a:cubicBezTo>
                <a:cubicBezTo>
                  <a:pt x="8567699" y="8788442"/>
                  <a:pt x="11352023" y="8994061"/>
                  <a:pt x="12522842" y="8841661"/>
                </a:cubicBezTo>
                <a:cubicBezTo>
                  <a:pt x="13693661" y="8689261"/>
                  <a:pt x="13526746" y="8261090"/>
                  <a:pt x="13814613" y="7854690"/>
                </a:cubicBezTo>
                <a:cubicBezTo>
                  <a:pt x="14102480" y="7448290"/>
                  <a:pt x="14172633" y="7513604"/>
                  <a:pt x="14250042" y="6403261"/>
                </a:cubicBezTo>
                <a:cubicBezTo>
                  <a:pt x="14327451" y="5292918"/>
                  <a:pt x="14845127" y="2061070"/>
                  <a:pt x="14279070" y="1192632"/>
                </a:cubicBezTo>
                <a:cubicBezTo>
                  <a:pt x="13713013" y="324194"/>
                  <a:pt x="11649566" y="1057165"/>
                  <a:pt x="10853699" y="1192632"/>
                </a:cubicBezTo>
                <a:cubicBezTo>
                  <a:pt x="10057832" y="1328099"/>
                  <a:pt x="9965908" y="1833680"/>
                  <a:pt x="9503870" y="2005432"/>
                </a:cubicBezTo>
                <a:cubicBezTo>
                  <a:pt x="9041832" y="2177184"/>
                  <a:pt x="8560441" y="2511014"/>
                  <a:pt x="8081470" y="2223147"/>
                </a:cubicBezTo>
                <a:cubicBezTo>
                  <a:pt x="7602499" y="1935280"/>
                  <a:pt x="6959032" y="650765"/>
                  <a:pt x="6630042" y="278232"/>
                </a:cubicBezTo>
                <a:cubicBezTo>
                  <a:pt x="6301052" y="-94301"/>
                  <a:pt x="6871946" y="31489"/>
                  <a:pt x="6093013" y="16975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" name="Freeform: Shape 2">
            <a:extLst>
              <a:ext uri="{FF2B5EF4-FFF2-40B4-BE49-F238E27FC236}">
                <a16:creationId xmlns:a16="http://schemas.microsoft.com/office/drawing/2014/main" id="{87BDF9D2-0C11-F4B8-C5ED-62A84373D870}"/>
              </a:ext>
            </a:extLst>
          </p:cNvPr>
          <p:cNvSpPr/>
          <p:nvPr/>
        </p:nvSpPr>
        <p:spPr>
          <a:xfrm>
            <a:off x="2467921" y="715218"/>
            <a:ext cx="5903429" cy="3390581"/>
          </a:xfrm>
          <a:custGeom>
            <a:avLst/>
            <a:gdLst>
              <a:gd name="connsiteX0" fmla="*/ 4353939 w 4389346"/>
              <a:gd name="connsiteY0" fmla="*/ 974674 h 3310119"/>
              <a:gd name="connsiteX1" fmla="*/ 3497596 w 4389346"/>
              <a:gd name="connsiteY1" fmla="*/ 2832502 h 3310119"/>
              <a:gd name="connsiteX2" fmla="*/ 565711 w 4389346"/>
              <a:gd name="connsiteY2" fmla="*/ 3238902 h 3310119"/>
              <a:gd name="connsiteX3" fmla="*/ 14168 w 4389346"/>
              <a:gd name="connsiteY3" fmla="*/ 1671359 h 3310119"/>
              <a:gd name="connsiteX4" fmla="*/ 812454 w 4389346"/>
              <a:gd name="connsiteY4" fmla="*/ 350559 h 3310119"/>
              <a:gd name="connsiteX5" fmla="*/ 3874968 w 4389346"/>
              <a:gd name="connsiteY5" fmla="*/ 31245 h 3310119"/>
              <a:gd name="connsiteX6" fmla="*/ 4353939 w 4389346"/>
              <a:gd name="connsiteY6" fmla="*/ 974674 h 33101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389346" h="3310119">
                <a:moveTo>
                  <a:pt x="4353939" y="974674"/>
                </a:moveTo>
                <a:cubicBezTo>
                  <a:pt x="4291044" y="1441550"/>
                  <a:pt x="4128967" y="2455131"/>
                  <a:pt x="3497596" y="2832502"/>
                </a:cubicBezTo>
                <a:cubicBezTo>
                  <a:pt x="2866225" y="3209873"/>
                  <a:pt x="1146282" y="3432426"/>
                  <a:pt x="565711" y="3238902"/>
                </a:cubicBezTo>
                <a:cubicBezTo>
                  <a:pt x="-14860" y="3045378"/>
                  <a:pt x="-26956" y="2152749"/>
                  <a:pt x="14168" y="1671359"/>
                </a:cubicBezTo>
                <a:cubicBezTo>
                  <a:pt x="55292" y="1189969"/>
                  <a:pt x="168987" y="623911"/>
                  <a:pt x="812454" y="350559"/>
                </a:cubicBezTo>
                <a:cubicBezTo>
                  <a:pt x="1455921" y="77207"/>
                  <a:pt x="3287139" y="-67936"/>
                  <a:pt x="3874968" y="31245"/>
                </a:cubicBezTo>
                <a:cubicBezTo>
                  <a:pt x="4462797" y="130426"/>
                  <a:pt x="4416834" y="507798"/>
                  <a:pt x="4353939" y="974674"/>
                </a:cubicBezTo>
                <a:close/>
              </a:path>
            </a:pathLst>
          </a:custGeom>
          <a:solidFill>
            <a:schemeClr val="accent5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4" name="Freeform: Shape 3">
            <a:extLst>
              <a:ext uri="{FF2B5EF4-FFF2-40B4-BE49-F238E27FC236}">
                <a16:creationId xmlns:a16="http://schemas.microsoft.com/office/drawing/2014/main" id="{DBE2026C-8A81-A3AA-81E5-77FC6D9002A1}"/>
              </a:ext>
            </a:extLst>
          </p:cNvPr>
          <p:cNvSpPr/>
          <p:nvPr/>
        </p:nvSpPr>
        <p:spPr>
          <a:xfrm>
            <a:off x="2962605" y="1973618"/>
            <a:ext cx="4939690" cy="1916995"/>
          </a:xfrm>
          <a:custGeom>
            <a:avLst/>
            <a:gdLst>
              <a:gd name="connsiteX0" fmla="*/ 1379908 w 4939690"/>
              <a:gd name="connsiteY0" fmla="*/ 57211 h 1916995"/>
              <a:gd name="connsiteX1" fmla="*/ 1292822 w 4939690"/>
              <a:gd name="connsiteY1" fmla="*/ 202354 h 1916995"/>
              <a:gd name="connsiteX2" fmla="*/ 1220251 w 4939690"/>
              <a:gd name="connsiteY2" fmla="*/ 507154 h 1916995"/>
              <a:gd name="connsiteX3" fmla="*/ 247793 w 4939690"/>
              <a:gd name="connsiteY3" fmla="*/ 1058697 h 1916995"/>
              <a:gd name="connsiteX4" fmla="*/ 15565 w 4939690"/>
              <a:gd name="connsiteY4" fmla="*/ 1581211 h 1916995"/>
              <a:gd name="connsiteX5" fmla="*/ 567108 w 4939690"/>
              <a:gd name="connsiteY5" fmla="*/ 1900525 h 1916995"/>
              <a:gd name="connsiteX6" fmla="*/ 2686193 w 4939690"/>
              <a:gd name="connsiteY6" fmla="*/ 1798925 h 1916995"/>
              <a:gd name="connsiteX7" fmla="*/ 4442422 w 4939690"/>
              <a:gd name="connsiteY7" fmla="*/ 1189325 h 1916995"/>
              <a:gd name="connsiteX8" fmla="*/ 4703679 w 4939690"/>
              <a:gd name="connsiteY8" fmla="*/ 100754 h 1916995"/>
              <a:gd name="connsiteX9" fmla="*/ 1379908 w 4939690"/>
              <a:gd name="connsiteY9" fmla="*/ 57211 h 19169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939690" h="1916995">
                <a:moveTo>
                  <a:pt x="1379908" y="57211"/>
                </a:moveTo>
                <a:cubicBezTo>
                  <a:pt x="811432" y="74144"/>
                  <a:pt x="1319431" y="127364"/>
                  <a:pt x="1292822" y="202354"/>
                </a:cubicBezTo>
                <a:cubicBezTo>
                  <a:pt x="1266212" y="277345"/>
                  <a:pt x="1394423" y="364430"/>
                  <a:pt x="1220251" y="507154"/>
                </a:cubicBezTo>
                <a:cubicBezTo>
                  <a:pt x="1046079" y="649878"/>
                  <a:pt x="448574" y="879688"/>
                  <a:pt x="247793" y="1058697"/>
                </a:cubicBezTo>
                <a:cubicBezTo>
                  <a:pt x="47012" y="1237706"/>
                  <a:pt x="-37654" y="1440906"/>
                  <a:pt x="15565" y="1581211"/>
                </a:cubicBezTo>
                <a:cubicBezTo>
                  <a:pt x="68784" y="1721516"/>
                  <a:pt x="122003" y="1864239"/>
                  <a:pt x="567108" y="1900525"/>
                </a:cubicBezTo>
                <a:cubicBezTo>
                  <a:pt x="1012213" y="1936811"/>
                  <a:pt x="2040307" y="1917458"/>
                  <a:pt x="2686193" y="1798925"/>
                </a:cubicBezTo>
                <a:cubicBezTo>
                  <a:pt x="3332079" y="1680392"/>
                  <a:pt x="4106174" y="1472353"/>
                  <a:pt x="4442422" y="1189325"/>
                </a:cubicBezTo>
                <a:cubicBezTo>
                  <a:pt x="4778670" y="906297"/>
                  <a:pt x="5218936" y="287021"/>
                  <a:pt x="4703679" y="100754"/>
                </a:cubicBezTo>
                <a:cubicBezTo>
                  <a:pt x="4188422" y="-85513"/>
                  <a:pt x="1948384" y="40278"/>
                  <a:pt x="1379908" y="57211"/>
                </a:cubicBezTo>
                <a:close/>
              </a:path>
            </a:pathLst>
          </a:custGeom>
          <a:solidFill>
            <a:schemeClr val="bg1">
              <a:alpha val="46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5" name="Freeform: Shape 4">
            <a:extLst>
              <a:ext uri="{FF2B5EF4-FFF2-40B4-BE49-F238E27FC236}">
                <a16:creationId xmlns:a16="http://schemas.microsoft.com/office/drawing/2014/main" id="{F7F1F379-A91E-7149-A6F6-D41212F62B4E}"/>
              </a:ext>
            </a:extLst>
          </p:cNvPr>
          <p:cNvSpPr/>
          <p:nvPr/>
        </p:nvSpPr>
        <p:spPr>
          <a:xfrm>
            <a:off x="2034742" y="2815983"/>
            <a:ext cx="15630958" cy="7111397"/>
          </a:xfrm>
          <a:custGeom>
            <a:avLst/>
            <a:gdLst>
              <a:gd name="connsiteX0" fmla="*/ 7642217 w 14718112"/>
              <a:gd name="connsiteY0" fmla="*/ 811420 h 6880319"/>
              <a:gd name="connsiteX1" fmla="*/ 6350446 w 14718112"/>
              <a:gd name="connsiteY1" fmla="*/ 985591 h 6880319"/>
              <a:gd name="connsiteX2" fmla="*/ 3287931 w 14718112"/>
              <a:gd name="connsiteY2" fmla="*/ 1391991 h 6880319"/>
              <a:gd name="connsiteX3" fmla="*/ 385074 w 14718112"/>
              <a:gd name="connsiteY3" fmla="*/ 1798391 h 6880319"/>
              <a:gd name="connsiteX4" fmla="*/ 65760 w 14718112"/>
              <a:gd name="connsiteY4" fmla="*/ 4614162 h 6880319"/>
              <a:gd name="connsiteX5" fmla="*/ 704389 w 14718112"/>
              <a:gd name="connsiteY5" fmla="*/ 6486505 h 6880319"/>
              <a:gd name="connsiteX6" fmla="*/ 4928046 w 14718112"/>
              <a:gd name="connsiteY6" fmla="*/ 6733248 h 6880319"/>
              <a:gd name="connsiteX7" fmla="*/ 12707703 w 14718112"/>
              <a:gd name="connsiteY7" fmla="*/ 6704220 h 6880319"/>
              <a:gd name="connsiteX8" fmla="*/ 14086560 w 14718112"/>
              <a:gd name="connsiteY8" fmla="*/ 4585134 h 6880319"/>
              <a:gd name="connsiteX9" fmla="*/ 14217189 w 14718112"/>
              <a:gd name="connsiteY9" fmla="*/ 274391 h 6880319"/>
              <a:gd name="connsiteX10" fmla="*/ 7642217 w 14718112"/>
              <a:gd name="connsiteY10" fmla="*/ 811420 h 68803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4718112" h="6880319">
                <a:moveTo>
                  <a:pt x="7642217" y="811420"/>
                </a:moveTo>
                <a:lnTo>
                  <a:pt x="6350446" y="985591"/>
                </a:lnTo>
                <a:lnTo>
                  <a:pt x="3287931" y="1391991"/>
                </a:lnTo>
                <a:cubicBezTo>
                  <a:pt x="2293702" y="1527458"/>
                  <a:pt x="922102" y="1261363"/>
                  <a:pt x="385074" y="1798391"/>
                </a:cubicBezTo>
                <a:cubicBezTo>
                  <a:pt x="-151954" y="2335419"/>
                  <a:pt x="12541" y="3832810"/>
                  <a:pt x="65760" y="4614162"/>
                </a:cubicBezTo>
                <a:cubicBezTo>
                  <a:pt x="118979" y="5395514"/>
                  <a:pt x="-105992" y="6133324"/>
                  <a:pt x="704389" y="6486505"/>
                </a:cubicBezTo>
                <a:cubicBezTo>
                  <a:pt x="1514770" y="6839686"/>
                  <a:pt x="2927494" y="6696962"/>
                  <a:pt x="4928046" y="6733248"/>
                </a:cubicBezTo>
                <a:cubicBezTo>
                  <a:pt x="6928598" y="6769534"/>
                  <a:pt x="11181284" y="7062239"/>
                  <a:pt x="12707703" y="6704220"/>
                </a:cubicBezTo>
                <a:cubicBezTo>
                  <a:pt x="14234122" y="6346201"/>
                  <a:pt x="13834979" y="5656772"/>
                  <a:pt x="14086560" y="4585134"/>
                </a:cubicBezTo>
                <a:cubicBezTo>
                  <a:pt x="14338141" y="3513496"/>
                  <a:pt x="15293665" y="905763"/>
                  <a:pt x="14217189" y="274391"/>
                </a:cubicBezTo>
                <a:cubicBezTo>
                  <a:pt x="13140713" y="-356981"/>
                  <a:pt x="10384208" y="219962"/>
                  <a:pt x="7642217" y="811420"/>
                </a:cubicBez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6" name="Freeform: Shape 5">
            <a:extLst>
              <a:ext uri="{FF2B5EF4-FFF2-40B4-BE49-F238E27FC236}">
                <a16:creationId xmlns:a16="http://schemas.microsoft.com/office/drawing/2014/main" id="{E28FFF02-24F2-21DD-D68A-87BF72E4B47F}"/>
              </a:ext>
            </a:extLst>
          </p:cNvPr>
          <p:cNvSpPr/>
          <p:nvPr/>
        </p:nvSpPr>
        <p:spPr>
          <a:xfrm>
            <a:off x="6761604" y="5267518"/>
            <a:ext cx="2738155" cy="2914025"/>
          </a:xfrm>
          <a:custGeom>
            <a:avLst/>
            <a:gdLst>
              <a:gd name="connsiteX0" fmla="*/ 207994 w 2752935"/>
              <a:gd name="connsiteY0" fmla="*/ 446502 h 2765448"/>
              <a:gd name="connsiteX1" fmla="*/ 251537 w 2752935"/>
              <a:gd name="connsiteY1" fmla="*/ 2405931 h 2765448"/>
              <a:gd name="connsiteX2" fmla="*/ 2181937 w 2752935"/>
              <a:gd name="connsiteY2" fmla="*/ 2652674 h 2765448"/>
              <a:gd name="connsiteX3" fmla="*/ 2747994 w 2752935"/>
              <a:gd name="connsiteY3" fmla="*/ 1128674 h 2765448"/>
              <a:gd name="connsiteX4" fmla="*/ 1949709 w 2752935"/>
              <a:gd name="connsiteY4" fmla="*/ 40102 h 2765448"/>
              <a:gd name="connsiteX5" fmla="*/ 207994 w 2752935"/>
              <a:gd name="connsiteY5" fmla="*/ 446502 h 27654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752935" h="2765448">
                <a:moveTo>
                  <a:pt x="207994" y="446502"/>
                </a:moveTo>
                <a:cubicBezTo>
                  <a:pt x="-75035" y="840807"/>
                  <a:pt x="-77453" y="2038236"/>
                  <a:pt x="251537" y="2405931"/>
                </a:cubicBezTo>
                <a:cubicBezTo>
                  <a:pt x="580527" y="2773626"/>
                  <a:pt x="1765861" y="2865550"/>
                  <a:pt x="2181937" y="2652674"/>
                </a:cubicBezTo>
                <a:cubicBezTo>
                  <a:pt x="2598013" y="2439798"/>
                  <a:pt x="2786699" y="1564103"/>
                  <a:pt x="2747994" y="1128674"/>
                </a:cubicBezTo>
                <a:cubicBezTo>
                  <a:pt x="2709289" y="693245"/>
                  <a:pt x="2373042" y="153797"/>
                  <a:pt x="1949709" y="40102"/>
                </a:cubicBezTo>
                <a:cubicBezTo>
                  <a:pt x="1526376" y="-73593"/>
                  <a:pt x="491023" y="52197"/>
                  <a:pt x="207994" y="446502"/>
                </a:cubicBezTo>
                <a:close/>
              </a:path>
            </a:pathLst>
          </a:custGeom>
          <a:solidFill>
            <a:schemeClr val="bg1">
              <a:alpha val="46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7EBC405-8EDC-BB4E-C5A0-A8F631AE463B}"/>
              </a:ext>
            </a:extLst>
          </p:cNvPr>
          <p:cNvSpPr txBox="1"/>
          <p:nvPr/>
        </p:nvSpPr>
        <p:spPr>
          <a:xfrm>
            <a:off x="9698786" y="520921"/>
            <a:ext cx="353769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Bayesian</a:t>
            </a:r>
          </a:p>
          <a:p>
            <a:pPr algn="ctr"/>
            <a:r>
              <a:rPr lang="en-US" sz="32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Causal Discovery</a:t>
            </a:r>
          </a:p>
          <a:p>
            <a:pPr algn="ctr"/>
            <a:r>
              <a:rPr lang="en-US" sz="2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(Unsupervised)</a:t>
            </a:r>
            <a:endParaRPr lang="nl-NL" sz="20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8F815F5-515E-F8EB-444D-72F10F238236}"/>
              </a:ext>
            </a:extLst>
          </p:cNvPr>
          <p:cNvSpPr txBox="1"/>
          <p:nvPr/>
        </p:nvSpPr>
        <p:spPr>
          <a:xfrm>
            <a:off x="9438297" y="7482091"/>
            <a:ext cx="4464972" cy="58477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Score-Based Approach</a:t>
            </a:r>
            <a:endParaRPr lang="nl-NL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2BB16BD-F010-F95B-5DE9-18DCA9AC60FD}"/>
              </a:ext>
            </a:extLst>
          </p:cNvPr>
          <p:cNvSpPr txBox="1"/>
          <p:nvPr/>
        </p:nvSpPr>
        <p:spPr>
          <a:xfrm>
            <a:off x="14102712" y="1906375"/>
            <a:ext cx="282141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Hybrid Strategy</a:t>
            </a:r>
            <a:endParaRPr lang="nl-NL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ED36AF3-4BAE-C939-2D2C-1B2EADC9D118}"/>
              </a:ext>
            </a:extLst>
          </p:cNvPr>
          <p:cNvSpPr txBox="1"/>
          <p:nvPr/>
        </p:nvSpPr>
        <p:spPr>
          <a:xfrm>
            <a:off x="4648568" y="839081"/>
            <a:ext cx="3091103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Constraint-Based</a:t>
            </a:r>
          </a:p>
          <a:p>
            <a:pPr algn="r"/>
            <a:r>
              <a:rPr lang="en-US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Approach</a:t>
            </a:r>
            <a:endParaRPr lang="nl-NL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FDAE166F-A6C0-BB5E-0FCD-287E0A833B98}"/>
              </a:ext>
            </a:extLst>
          </p:cNvPr>
          <p:cNvCxnSpPr>
            <a:cxnSpLocks/>
          </p:cNvCxnSpPr>
          <p:nvPr/>
        </p:nvCxnSpPr>
        <p:spPr>
          <a:xfrm flipH="1">
            <a:off x="8123900" y="2029610"/>
            <a:ext cx="2462057" cy="2206098"/>
          </a:xfrm>
          <a:prstGeom prst="straightConnector1">
            <a:avLst/>
          </a:prstGeom>
          <a:ln w="76200">
            <a:solidFill>
              <a:schemeClr val="accent4"/>
            </a:solidFill>
            <a:headEnd type="none" w="med" len="med"/>
            <a:tailEnd type="triangl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12" name="Group 11">
            <a:extLst>
              <a:ext uri="{FF2B5EF4-FFF2-40B4-BE49-F238E27FC236}">
                <a16:creationId xmlns:a16="http://schemas.microsoft.com/office/drawing/2014/main" id="{5AD72B11-6B27-E922-EB17-B6DEEEDE243A}"/>
              </a:ext>
            </a:extLst>
          </p:cNvPr>
          <p:cNvGrpSpPr/>
          <p:nvPr/>
        </p:nvGrpSpPr>
        <p:grpSpPr>
          <a:xfrm>
            <a:off x="6151776" y="4078450"/>
            <a:ext cx="1936906" cy="1016516"/>
            <a:chOff x="5191418" y="3921912"/>
            <a:chExt cx="1936906" cy="1016516"/>
          </a:xfrm>
        </p:grpSpPr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7A16BB35-160C-6554-0559-BFE8D98FCA9C}"/>
                </a:ext>
              </a:extLst>
            </p:cNvPr>
            <p:cNvSpPr/>
            <p:nvPr/>
          </p:nvSpPr>
          <p:spPr>
            <a:xfrm>
              <a:off x="5191418" y="3921912"/>
              <a:ext cx="1936906" cy="1016516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76200">
              <a:solidFill>
                <a:srgbClr val="C0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sz="2695"/>
            </a:p>
          </p:txBody>
        </p:sp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D421F130-7049-DE4A-07B6-97D3CBA0D930}"/>
                </a:ext>
              </a:extLst>
            </p:cNvPr>
            <p:cNvGrpSpPr/>
            <p:nvPr/>
          </p:nvGrpSpPr>
          <p:grpSpPr>
            <a:xfrm>
              <a:off x="5330970" y="3992086"/>
              <a:ext cx="1631294" cy="811766"/>
              <a:chOff x="1268321" y="2962838"/>
              <a:chExt cx="1359411" cy="676472"/>
            </a:xfrm>
          </p:grpSpPr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A8F58F70-DBE0-E84E-A035-3D75377DDE93}"/>
                  </a:ext>
                </a:extLst>
              </p:cNvPr>
              <p:cNvSpPr txBox="1"/>
              <p:nvPr/>
            </p:nvSpPr>
            <p:spPr>
              <a:xfrm>
                <a:off x="1446944" y="3377700"/>
                <a:ext cx="869789" cy="2616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sz="1440" dirty="0">
                    <a:latin typeface="Calibri" panose="020F0502020204030204" pitchFamily="34" charset="0"/>
                    <a:ea typeface="Calibri" panose="020F0502020204030204" pitchFamily="34" charset="0"/>
                    <a:cs typeface="Calibri" panose="020F0502020204030204" pitchFamily="34" charset="0"/>
                  </a:rPr>
                  <a:t>Continuous</a:t>
                </a:r>
                <a:endParaRPr lang="nl-NL" sz="1440" dirty="0"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D96B53F6-1275-923C-F23B-A3E4F9EEB746}"/>
                  </a:ext>
                </a:extLst>
              </p:cNvPr>
              <p:cNvSpPr txBox="1"/>
              <p:nvPr/>
            </p:nvSpPr>
            <p:spPr>
              <a:xfrm>
                <a:off x="1268321" y="3150859"/>
                <a:ext cx="662361" cy="2616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sz="1440" dirty="0">
                    <a:latin typeface="Calibri" panose="020F0502020204030204" pitchFamily="34" charset="0"/>
                    <a:ea typeface="Calibri" panose="020F0502020204030204" pitchFamily="34" charset="0"/>
                    <a:cs typeface="Calibri" panose="020F0502020204030204" pitchFamily="34" charset="0"/>
                  </a:rPr>
                  <a:t>Discrete</a:t>
                </a:r>
                <a:endParaRPr lang="nl-NL" sz="1440" dirty="0"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D1A95FF0-831D-E8D9-D9EC-E2038B5C8C96}"/>
                  </a:ext>
                </a:extLst>
              </p:cNvPr>
              <p:cNvSpPr txBox="1"/>
              <p:nvPr/>
            </p:nvSpPr>
            <p:spPr>
              <a:xfrm>
                <a:off x="1598268" y="2962838"/>
                <a:ext cx="697146" cy="28212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sz="1600" b="1" dirty="0">
                    <a:solidFill>
                      <a:schemeClr val="accent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Calibri" panose="020F0502020204030204" pitchFamily="34" charset="0"/>
                    <a:ea typeface="Calibri" panose="020F0502020204030204" pitchFamily="34" charset="0"/>
                    <a:cs typeface="Calibri" panose="020F0502020204030204" pitchFamily="34" charset="0"/>
                  </a:rPr>
                  <a:t>Dataset</a:t>
                </a:r>
                <a:endParaRPr lang="nl-NL" sz="1600" b="1" dirty="0">
                  <a:solidFill>
                    <a:schemeClr val="accent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ED2E6BE2-614C-8EC8-A9E6-4D0F04E8B371}"/>
                  </a:ext>
                </a:extLst>
              </p:cNvPr>
              <p:cNvSpPr txBox="1"/>
              <p:nvPr/>
            </p:nvSpPr>
            <p:spPr>
              <a:xfrm>
                <a:off x="2057063" y="3173896"/>
                <a:ext cx="570669" cy="2616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sz="1440" dirty="0">
                    <a:latin typeface="Calibri" panose="020F0502020204030204" pitchFamily="34" charset="0"/>
                    <a:ea typeface="Calibri" panose="020F0502020204030204" pitchFamily="34" charset="0"/>
                    <a:cs typeface="Calibri" panose="020F0502020204030204" pitchFamily="34" charset="0"/>
                  </a:rPr>
                  <a:t>Hybrid</a:t>
                </a:r>
                <a:endParaRPr lang="nl-NL" sz="1440" dirty="0"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</p:grpSp>
      </p:grp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DEB0B7B1-C606-5DEB-E0F9-DDFF1B494BD8}"/>
              </a:ext>
            </a:extLst>
          </p:cNvPr>
          <p:cNvCxnSpPr>
            <a:cxnSpLocks/>
          </p:cNvCxnSpPr>
          <p:nvPr/>
        </p:nvCxnSpPr>
        <p:spPr>
          <a:xfrm flipH="1">
            <a:off x="8304420" y="1496906"/>
            <a:ext cx="1545801" cy="272668"/>
          </a:xfrm>
          <a:prstGeom prst="straightConnector1">
            <a:avLst/>
          </a:prstGeom>
          <a:ln w="76200">
            <a:solidFill>
              <a:schemeClr val="accent5">
                <a:lumMod val="60000"/>
                <a:lumOff val="40000"/>
              </a:schemeClr>
            </a:solidFill>
            <a:headEnd type="none" w="med" len="med"/>
            <a:tailEnd type="triangl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id="{9D46B045-B83E-CA1A-8786-35F108B73BC3}"/>
              </a:ext>
            </a:extLst>
          </p:cNvPr>
          <p:cNvCxnSpPr>
            <a:cxnSpLocks/>
          </p:cNvCxnSpPr>
          <p:nvPr/>
        </p:nvCxnSpPr>
        <p:spPr>
          <a:xfrm>
            <a:off x="7551560" y="5095133"/>
            <a:ext cx="78818" cy="343463"/>
          </a:xfrm>
          <a:prstGeom prst="straightConnector1">
            <a:avLst/>
          </a:prstGeom>
          <a:ln w="76200">
            <a:headEnd type="none" w="med" len="med"/>
            <a:tailEnd type="triangl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21" name="Group 20">
            <a:extLst>
              <a:ext uri="{FF2B5EF4-FFF2-40B4-BE49-F238E27FC236}">
                <a16:creationId xmlns:a16="http://schemas.microsoft.com/office/drawing/2014/main" id="{3FEEEC0C-E3F8-ED2A-4202-F48B7FCDF0AD}"/>
              </a:ext>
            </a:extLst>
          </p:cNvPr>
          <p:cNvGrpSpPr/>
          <p:nvPr/>
        </p:nvGrpSpPr>
        <p:grpSpPr>
          <a:xfrm>
            <a:off x="7111198" y="5903949"/>
            <a:ext cx="1936906" cy="1016516"/>
            <a:chOff x="4100114" y="5116561"/>
            <a:chExt cx="1936906" cy="1016516"/>
          </a:xfrm>
        </p:grpSpPr>
        <p:sp>
          <p:nvSpPr>
            <p:cNvPr id="22" name="Oval 21">
              <a:extLst>
                <a:ext uri="{FF2B5EF4-FFF2-40B4-BE49-F238E27FC236}">
                  <a16:creationId xmlns:a16="http://schemas.microsoft.com/office/drawing/2014/main" id="{4F55100F-2B1E-F21E-01BA-58837565CA21}"/>
                </a:ext>
              </a:extLst>
            </p:cNvPr>
            <p:cNvSpPr/>
            <p:nvPr/>
          </p:nvSpPr>
          <p:spPr>
            <a:xfrm>
              <a:off x="4100114" y="5116561"/>
              <a:ext cx="1936906" cy="1016516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76200">
              <a:solidFill>
                <a:schemeClr val="accent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sz="2695"/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B542B661-B21E-7FE5-84C2-966F705A2D60}"/>
                </a:ext>
              </a:extLst>
            </p:cNvPr>
            <p:cNvSpPr txBox="1"/>
            <p:nvPr/>
          </p:nvSpPr>
          <p:spPr>
            <a:xfrm>
              <a:off x="4553883" y="5342949"/>
              <a:ext cx="973793" cy="6093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680" dirty="0"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Scoring</a:t>
              </a:r>
            </a:p>
            <a:p>
              <a:pPr algn="ctr"/>
              <a:r>
                <a:rPr lang="en-US" sz="1680" dirty="0"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Methods</a:t>
              </a:r>
              <a:endParaRPr lang="nl-NL" sz="168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endParaRP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854597DC-7248-6167-ADB6-220DC33A2ECC}"/>
              </a:ext>
            </a:extLst>
          </p:cNvPr>
          <p:cNvGrpSpPr/>
          <p:nvPr/>
        </p:nvGrpSpPr>
        <p:grpSpPr>
          <a:xfrm>
            <a:off x="7152060" y="7074509"/>
            <a:ext cx="1936906" cy="1016516"/>
            <a:chOff x="4100114" y="5116561"/>
            <a:chExt cx="1936906" cy="1016516"/>
          </a:xfrm>
        </p:grpSpPr>
        <p:sp>
          <p:nvSpPr>
            <p:cNvPr id="25" name="Oval 24">
              <a:extLst>
                <a:ext uri="{FF2B5EF4-FFF2-40B4-BE49-F238E27FC236}">
                  <a16:creationId xmlns:a16="http://schemas.microsoft.com/office/drawing/2014/main" id="{ABCDBD91-521A-B5CB-B5FA-B46BB0214192}"/>
                </a:ext>
              </a:extLst>
            </p:cNvPr>
            <p:cNvSpPr/>
            <p:nvPr/>
          </p:nvSpPr>
          <p:spPr>
            <a:xfrm>
              <a:off x="4100114" y="5116561"/>
              <a:ext cx="1936906" cy="1016516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76200">
              <a:solidFill>
                <a:schemeClr val="accent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sz="2695"/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556694DB-3577-D2C3-AA68-2D4D6806BCD8}"/>
                </a:ext>
              </a:extLst>
            </p:cNvPr>
            <p:cNvSpPr txBox="1"/>
            <p:nvPr/>
          </p:nvSpPr>
          <p:spPr>
            <a:xfrm>
              <a:off x="4516790" y="5342949"/>
              <a:ext cx="1047980" cy="6093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680" dirty="0"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Search</a:t>
              </a:r>
            </a:p>
            <a:p>
              <a:pPr algn="ctr"/>
              <a:r>
                <a:rPr lang="en-US" sz="1680" dirty="0"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Strategies</a:t>
              </a:r>
              <a:endParaRPr lang="nl-NL" sz="168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endParaRPr>
            </a:p>
          </p:txBody>
        </p:sp>
      </p:grpSp>
      <p:cxnSp>
        <p:nvCxnSpPr>
          <p:cNvPr id="27" name="Straight Arrow Connector 26">
            <a:extLst>
              <a:ext uri="{FF2B5EF4-FFF2-40B4-BE49-F238E27FC236}">
                <a16:creationId xmlns:a16="http://schemas.microsoft.com/office/drawing/2014/main" id="{6359E7A4-BA32-ACC4-EF17-4B7E2AF72F1B}"/>
              </a:ext>
            </a:extLst>
          </p:cNvPr>
          <p:cNvCxnSpPr>
            <a:cxnSpLocks/>
          </p:cNvCxnSpPr>
          <p:nvPr/>
        </p:nvCxnSpPr>
        <p:spPr>
          <a:xfrm flipH="1" flipV="1">
            <a:off x="5323088" y="5820768"/>
            <a:ext cx="1366151" cy="363083"/>
          </a:xfrm>
          <a:prstGeom prst="straightConnector1">
            <a:avLst/>
          </a:prstGeom>
          <a:ln w="76200">
            <a:headEnd type="none" w="med" len="med"/>
            <a:tailEnd type="triangl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8" name="Rectangle: Rounded Corners 27">
            <a:extLst>
              <a:ext uri="{FF2B5EF4-FFF2-40B4-BE49-F238E27FC236}">
                <a16:creationId xmlns:a16="http://schemas.microsoft.com/office/drawing/2014/main" id="{93CD3C4C-5836-B6F5-CF33-F003D43C687B}"/>
              </a:ext>
            </a:extLst>
          </p:cNvPr>
          <p:cNvSpPr/>
          <p:nvPr/>
        </p:nvSpPr>
        <p:spPr>
          <a:xfrm>
            <a:off x="3122827" y="1377804"/>
            <a:ext cx="1807614" cy="463190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 kern="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Peter-Clark (PC)</a:t>
            </a:r>
            <a:endParaRPr lang="nl-NL" sz="1800" kern="0" dirty="0">
              <a:solidFill>
                <a:prstClr val="black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BC8AABB5-2D22-AC5D-3612-29980642EF35}"/>
              </a:ext>
            </a:extLst>
          </p:cNvPr>
          <p:cNvSpPr txBox="1"/>
          <p:nvPr/>
        </p:nvSpPr>
        <p:spPr>
          <a:xfrm>
            <a:off x="2600046" y="1920095"/>
            <a:ext cx="119683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defTabSz="1097280">
              <a:defRPr/>
            </a:pPr>
            <a:r>
              <a:rPr lang="en-US" sz="1600" i="1" kern="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Discrete/ Continuous datasets</a:t>
            </a:r>
          </a:p>
        </p:txBody>
      </p:sp>
      <p:grpSp>
        <p:nvGrpSpPr>
          <p:cNvPr id="30" name="Group 29">
            <a:extLst>
              <a:ext uri="{FF2B5EF4-FFF2-40B4-BE49-F238E27FC236}">
                <a16:creationId xmlns:a16="http://schemas.microsoft.com/office/drawing/2014/main" id="{D74419AB-4D30-F8AA-7006-89CE71843983}"/>
              </a:ext>
            </a:extLst>
          </p:cNvPr>
          <p:cNvGrpSpPr/>
          <p:nvPr/>
        </p:nvGrpSpPr>
        <p:grpSpPr>
          <a:xfrm>
            <a:off x="9987049" y="4393313"/>
            <a:ext cx="1936906" cy="1016516"/>
            <a:chOff x="4100114" y="5116561"/>
            <a:chExt cx="1936906" cy="1016516"/>
          </a:xfrm>
        </p:grpSpPr>
        <p:sp>
          <p:nvSpPr>
            <p:cNvPr id="31" name="Oval 30">
              <a:extLst>
                <a:ext uri="{FF2B5EF4-FFF2-40B4-BE49-F238E27FC236}">
                  <a16:creationId xmlns:a16="http://schemas.microsoft.com/office/drawing/2014/main" id="{676F22BC-3DCF-5FD1-6835-8057DE93BCDB}"/>
                </a:ext>
              </a:extLst>
            </p:cNvPr>
            <p:cNvSpPr/>
            <p:nvPr/>
          </p:nvSpPr>
          <p:spPr>
            <a:xfrm>
              <a:off x="4100114" y="5116561"/>
              <a:ext cx="1936906" cy="1016516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76200">
              <a:solidFill>
                <a:schemeClr val="accent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sz="2695"/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0F93BBBF-D8CD-7F23-BD37-C717FCABBF56}"/>
                </a:ext>
              </a:extLst>
            </p:cNvPr>
            <p:cNvSpPr txBox="1"/>
            <p:nvPr/>
          </p:nvSpPr>
          <p:spPr>
            <a:xfrm>
              <a:off x="4319271" y="5342949"/>
              <a:ext cx="1443024" cy="6093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680" dirty="0"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Independence</a:t>
              </a:r>
            </a:p>
            <a:p>
              <a:pPr algn="ctr"/>
              <a:r>
                <a:rPr lang="en-US" sz="1680" dirty="0"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Test</a:t>
              </a:r>
              <a:endParaRPr lang="nl-NL" sz="168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endParaRPr>
            </a:p>
          </p:txBody>
        </p:sp>
      </p:grpSp>
      <p:cxnSp>
        <p:nvCxnSpPr>
          <p:cNvPr id="33" name="Straight Arrow Connector 32">
            <a:extLst>
              <a:ext uri="{FF2B5EF4-FFF2-40B4-BE49-F238E27FC236}">
                <a16:creationId xmlns:a16="http://schemas.microsoft.com/office/drawing/2014/main" id="{34F4E3B4-446B-A8A8-DEA4-32781701D6B2}"/>
              </a:ext>
            </a:extLst>
          </p:cNvPr>
          <p:cNvCxnSpPr>
            <a:cxnSpLocks/>
          </p:cNvCxnSpPr>
          <p:nvPr/>
        </p:nvCxnSpPr>
        <p:spPr>
          <a:xfrm>
            <a:off x="8304421" y="4848652"/>
            <a:ext cx="1508210" cy="32467"/>
          </a:xfrm>
          <a:prstGeom prst="straightConnector1">
            <a:avLst/>
          </a:prstGeom>
          <a:ln w="76200">
            <a:headEnd type="triangle" w="med" len="med"/>
            <a:tailEnd type="triangl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34" name="Group 33">
            <a:extLst>
              <a:ext uri="{FF2B5EF4-FFF2-40B4-BE49-F238E27FC236}">
                <a16:creationId xmlns:a16="http://schemas.microsoft.com/office/drawing/2014/main" id="{BF9F3446-5385-B4CE-647B-BE2148C634AE}"/>
              </a:ext>
            </a:extLst>
          </p:cNvPr>
          <p:cNvGrpSpPr/>
          <p:nvPr/>
        </p:nvGrpSpPr>
        <p:grpSpPr>
          <a:xfrm>
            <a:off x="10443501" y="6292824"/>
            <a:ext cx="2230249" cy="1016516"/>
            <a:chOff x="4100113" y="5116561"/>
            <a:chExt cx="2230249" cy="1016516"/>
          </a:xfrm>
        </p:grpSpPr>
        <p:sp>
          <p:nvSpPr>
            <p:cNvPr id="35" name="Oval 34">
              <a:extLst>
                <a:ext uri="{FF2B5EF4-FFF2-40B4-BE49-F238E27FC236}">
                  <a16:creationId xmlns:a16="http://schemas.microsoft.com/office/drawing/2014/main" id="{634BBAE5-6160-862A-61C3-A353D0FCAE68}"/>
                </a:ext>
              </a:extLst>
            </p:cNvPr>
            <p:cNvSpPr/>
            <p:nvPr/>
          </p:nvSpPr>
          <p:spPr>
            <a:xfrm>
              <a:off x="4100113" y="5116561"/>
              <a:ext cx="2230249" cy="1016516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76200">
              <a:solidFill>
                <a:schemeClr val="accent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sz="2695"/>
            </a:p>
          </p:txBody>
        </p: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04B9C42A-4816-729E-DF33-83EBBE19F1C4}"/>
                </a:ext>
              </a:extLst>
            </p:cNvPr>
            <p:cNvSpPr txBox="1"/>
            <p:nvPr/>
          </p:nvSpPr>
          <p:spPr>
            <a:xfrm>
              <a:off x="4136515" y="5357463"/>
              <a:ext cx="2156873" cy="6093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680" dirty="0"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Directed Acyclic Graph</a:t>
              </a:r>
            </a:p>
            <a:p>
              <a:pPr algn="ctr"/>
              <a:r>
                <a:rPr lang="en-US" sz="1680" dirty="0"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(DAG)</a:t>
              </a:r>
              <a:endParaRPr lang="nl-NL" sz="168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endParaRPr>
            </a:p>
          </p:txBody>
        </p:sp>
      </p:grpSp>
      <p:grpSp>
        <p:nvGrpSpPr>
          <p:cNvPr id="37" name="Group 36">
            <a:extLst>
              <a:ext uri="{FF2B5EF4-FFF2-40B4-BE49-F238E27FC236}">
                <a16:creationId xmlns:a16="http://schemas.microsoft.com/office/drawing/2014/main" id="{7C630C5C-D63F-9E3C-AC94-B94A08AC3DC7}"/>
              </a:ext>
            </a:extLst>
          </p:cNvPr>
          <p:cNvGrpSpPr/>
          <p:nvPr/>
        </p:nvGrpSpPr>
        <p:grpSpPr>
          <a:xfrm>
            <a:off x="13341495" y="6349232"/>
            <a:ext cx="1936906" cy="1016516"/>
            <a:chOff x="4100114" y="5116561"/>
            <a:chExt cx="1936906" cy="1016516"/>
          </a:xfrm>
        </p:grpSpPr>
        <p:sp>
          <p:nvSpPr>
            <p:cNvPr id="38" name="Oval 37">
              <a:extLst>
                <a:ext uri="{FF2B5EF4-FFF2-40B4-BE49-F238E27FC236}">
                  <a16:creationId xmlns:a16="http://schemas.microsoft.com/office/drawing/2014/main" id="{2E673D19-55D5-C74F-C664-DE903A74D2D5}"/>
                </a:ext>
              </a:extLst>
            </p:cNvPr>
            <p:cNvSpPr/>
            <p:nvPr/>
          </p:nvSpPr>
          <p:spPr>
            <a:xfrm>
              <a:off x="4100114" y="5116561"/>
              <a:ext cx="1936906" cy="1016516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76200">
              <a:solidFill>
                <a:schemeClr val="accent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sz="2695"/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51D120F2-BF67-C896-DBC1-71369EC25757}"/>
                </a:ext>
              </a:extLst>
            </p:cNvPr>
            <p:cNvSpPr txBox="1"/>
            <p:nvPr/>
          </p:nvSpPr>
          <p:spPr>
            <a:xfrm>
              <a:off x="4480501" y="5342949"/>
              <a:ext cx="1120563" cy="6093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680" b="1" dirty="0"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Parameter</a:t>
              </a:r>
            </a:p>
            <a:p>
              <a:pPr algn="ctr"/>
              <a:r>
                <a:rPr lang="en-US" sz="1680" b="1" dirty="0"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Learning</a:t>
              </a:r>
              <a:endParaRPr lang="nl-NL" sz="168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endParaRPr>
            </a:p>
          </p:txBody>
        </p:sp>
      </p:grpSp>
      <p:grpSp>
        <p:nvGrpSpPr>
          <p:cNvPr id="40" name="Group 39">
            <a:extLst>
              <a:ext uri="{FF2B5EF4-FFF2-40B4-BE49-F238E27FC236}">
                <a16:creationId xmlns:a16="http://schemas.microsoft.com/office/drawing/2014/main" id="{A858E33E-0993-D399-98A5-25AA3552758F}"/>
              </a:ext>
            </a:extLst>
          </p:cNvPr>
          <p:cNvGrpSpPr/>
          <p:nvPr/>
        </p:nvGrpSpPr>
        <p:grpSpPr>
          <a:xfrm>
            <a:off x="13372609" y="8124389"/>
            <a:ext cx="1936906" cy="1016516"/>
            <a:chOff x="4100114" y="5116561"/>
            <a:chExt cx="1936906" cy="1016516"/>
          </a:xfrm>
        </p:grpSpPr>
        <p:sp>
          <p:nvSpPr>
            <p:cNvPr id="41" name="Oval 40">
              <a:extLst>
                <a:ext uri="{FF2B5EF4-FFF2-40B4-BE49-F238E27FC236}">
                  <a16:creationId xmlns:a16="http://schemas.microsoft.com/office/drawing/2014/main" id="{ABFAB5A7-60B2-2B17-924A-9786497D1F41}"/>
                </a:ext>
              </a:extLst>
            </p:cNvPr>
            <p:cNvSpPr/>
            <p:nvPr/>
          </p:nvSpPr>
          <p:spPr>
            <a:xfrm>
              <a:off x="4100114" y="5116561"/>
              <a:ext cx="1936906" cy="1016516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76200">
              <a:solidFill>
                <a:schemeClr val="accent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sz="2695"/>
            </a:p>
          </p:txBody>
        </p:sp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09CE37ED-5BDC-109E-91F4-17C253E211A6}"/>
                </a:ext>
              </a:extLst>
            </p:cNvPr>
            <p:cNvSpPr txBox="1"/>
            <p:nvPr/>
          </p:nvSpPr>
          <p:spPr>
            <a:xfrm>
              <a:off x="4397145" y="5342949"/>
              <a:ext cx="1287275" cy="6093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680" b="1" dirty="0"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Probabilistic</a:t>
              </a:r>
            </a:p>
            <a:p>
              <a:pPr algn="ctr"/>
              <a:r>
                <a:rPr lang="en-US" sz="1680" b="1" dirty="0"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Inference</a:t>
              </a:r>
              <a:endParaRPr lang="nl-NL" sz="168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endParaRPr>
            </a:p>
          </p:txBody>
        </p:sp>
      </p:grpSp>
      <p:cxnSp>
        <p:nvCxnSpPr>
          <p:cNvPr id="43" name="Straight Arrow Connector 42">
            <a:extLst>
              <a:ext uri="{FF2B5EF4-FFF2-40B4-BE49-F238E27FC236}">
                <a16:creationId xmlns:a16="http://schemas.microsoft.com/office/drawing/2014/main" id="{CD970781-ADFB-189B-B65A-23CA03B4F566}"/>
              </a:ext>
            </a:extLst>
          </p:cNvPr>
          <p:cNvCxnSpPr>
            <a:cxnSpLocks/>
          </p:cNvCxnSpPr>
          <p:nvPr/>
        </p:nvCxnSpPr>
        <p:spPr>
          <a:xfrm>
            <a:off x="9730486" y="6790675"/>
            <a:ext cx="571908" cy="5336"/>
          </a:xfrm>
          <a:prstGeom prst="straightConnector1">
            <a:avLst/>
          </a:prstGeom>
          <a:ln w="76200">
            <a:headEnd type="none" w="med" len="med"/>
            <a:tailEnd type="triangl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4" name="Straight Arrow Connector 43">
            <a:extLst>
              <a:ext uri="{FF2B5EF4-FFF2-40B4-BE49-F238E27FC236}">
                <a16:creationId xmlns:a16="http://schemas.microsoft.com/office/drawing/2014/main" id="{38B6F4B7-A9DE-936A-8024-7C9DA2A8DC39}"/>
              </a:ext>
            </a:extLst>
          </p:cNvPr>
          <p:cNvCxnSpPr>
            <a:cxnSpLocks/>
          </p:cNvCxnSpPr>
          <p:nvPr/>
        </p:nvCxnSpPr>
        <p:spPr>
          <a:xfrm>
            <a:off x="12801413" y="6826182"/>
            <a:ext cx="437711" cy="0"/>
          </a:xfrm>
          <a:prstGeom prst="straightConnector1">
            <a:avLst/>
          </a:prstGeom>
          <a:ln w="76200">
            <a:headEnd type="none" w="med" len="med"/>
            <a:tailEnd type="triangl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5" name="Straight Arrow Connector 44">
            <a:extLst>
              <a:ext uri="{FF2B5EF4-FFF2-40B4-BE49-F238E27FC236}">
                <a16:creationId xmlns:a16="http://schemas.microsoft.com/office/drawing/2014/main" id="{93C3B3FA-4DA7-F65E-6DF9-43499A5C3176}"/>
              </a:ext>
            </a:extLst>
          </p:cNvPr>
          <p:cNvCxnSpPr>
            <a:cxnSpLocks/>
          </p:cNvCxnSpPr>
          <p:nvPr/>
        </p:nvCxnSpPr>
        <p:spPr>
          <a:xfrm>
            <a:off x="14363352" y="7496466"/>
            <a:ext cx="0" cy="534756"/>
          </a:xfrm>
          <a:prstGeom prst="straightConnector1">
            <a:avLst/>
          </a:prstGeom>
          <a:ln w="76200">
            <a:headEnd type="none" w="med" len="med"/>
            <a:tailEnd type="triangl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6" name="Straight Arrow Connector 45">
            <a:extLst>
              <a:ext uri="{FF2B5EF4-FFF2-40B4-BE49-F238E27FC236}">
                <a16:creationId xmlns:a16="http://schemas.microsoft.com/office/drawing/2014/main" id="{034AA2DA-8E22-8059-0512-B3445DB612ED}"/>
              </a:ext>
            </a:extLst>
          </p:cNvPr>
          <p:cNvCxnSpPr>
            <a:cxnSpLocks/>
          </p:cNvCxnSpPr>
          <p:nvPr/>
        </p:nvCxnSpPr>
        <p:spPr>
          <a:xfrm flipH="1">
            <a:off x="5064592" y="7486802"/>
            <a:ext cx="1714928" cy="171887"/>
          </a:xfrm>
          <a:prstGeom prst="straightConnector1">
            <a:avLst/>
          </a:prstGeom>
          <a:ln w="76200">
            <a:headEnd type="none" w="med" len="med"/>
            <a:tailEnd type="triangl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7" name="Straight Arrow Connector 46">
            <a:extLst>
              <a:ext uri="{FF2B5EF4-FFF2-40B4-BE49-F238E27FC236}">
                <a16:creationId xmlns:a16="http://schemas.microsoft.com/office/drawing/2014/main" id="{C29A3E2D-FF6B-4A1A-FE9C-E2D3A85BC715}"/>
              </a:ext>
            </a:extLst>
          </p:cNvPr>
          <p:cNvCxnSpPr>
            <a:cxnSpLocks/>
          </p:cNvCxnSpPr>
          <p:nvPr/>
        </p:nvCxnSpPr>
        <p:spPr>
          <a:xfrm flipH="1">
            <a:off x="6779520" y="7995060"/>
            <a:ext cx="457182" cy="529853"/>
          </a:xfrm>
          <a:prstGeom prst="straightConnector1">
            <a:avLst/>
          </a:prstGeom>
          <a:ln w="76200">
            <a:headEnd type="none" w="med" len="med"/>
            <a:tailEnd type="triangl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8" name="Straight Arrow Connector 47">
            <a:extLst>
              <a:ext uri="{FF2B5EF4-FFF2-40B4-BE49-F238E27FC236}">
                <a16:creationId xmlns:a16="http://schemas.microsoft.com/office/drawing/2014/main" id="{A35816C7-3C08-5039-CD75-675635EEDABC}"/>
              </a:ext>
            </a:extLst>
          </p:cNvPr>
          <p:cNvCxnSpPr>
            <a:cxnSpLocks/>
          </p:cNvCxnSpPr>
          <p:nvPr/>
        </p:nvCxnSpPr>
        <p:spPr>
          <a:xfrm>
            <a:off x="12739992" y="1767189"/>
            <a:ext cx="1239769" cy="466681"/>
          </a:xfrm>
          <a:prstGeom prst="straightConnector1">
            <a:avLst/>
          </a:prstGeom>
          <a:ln w="76200">
            <a:solidFill>
              <a:schemeClr val="bg1">
                <a:lumMod val="50000"/>
              </a:schemeClr>
            </a:solidFill>
            <a:headEnd type="none" w="med" len="med"/>
            <a:tailEnd type="triangl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9" name="Straight Arrow Connector 48">
            <a:extLst>
              <a:ext uri="{FF2B5EF4-FFF2-40B4-BE49-F238E27FC236}">
                <a16:creationId xmlns:a16="http://schemas.microsoft.com/office/drawing/2014/main" id="{903E2525-CFCA-AC7F-8C0E-4683638C2F63}"/>
              </a:ext>
            </a:extLst>
          </p:cNvPr>
          <p:cNvCxnSpPr>
            <a:cxnSpLocks/>
          </p:cNvCxnSpPr>
          <p:nvPr/>
        </p:nvCxnSpPr>
        <p:spPr>
          <a:xfrm flipV="1">
            <a:off x="12138151" y="4602969"/>
            <a:ext cx="773662" cy="112856"/>
          </a:xfrm>
          <a:prstGeom prst="straightConnector1">
            <a:avLst/>
          </a:prstGeom>
          <a:ln w="76200">
            <a:headEnd type="none" w="med" len="med"/>
            <a:tailEnd type="triangl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0" name="Freeform: Shape 49">
            <a:extLst>
              <a:ext uri="{FF2B5EF4-FFF2-40B4-BE49-F238E27FC236}">
                <a16:creationId xmlns:a16="http://schemas.microsoft.com/office/drawing/2014/main" id="{33830080-B3DE-EA2D-AA79-76F2F3AD9722}"/>
              </a:ext>
            </a:extLst>
          </p:cNvPr>
          <p:cNvSpPr/>
          <p:nvPr/>
        </p:nvSpPr>
        <p:spPr>
          <a:xfrm>
            <a:off x="2582331" y="4558187"/>
            <a:ext cx="2815990" cy="2135385"/>
          </a:xfrm>
          <a:custGeom>
            <a:avLst/>
            <a:gdLst>
              <a:gd name="connsiteX0" fmla="*/ 1194125 w 2815990"/>
              <a:gd name="connsiteY0" fmla="*/ 17604 h 2038748"/>
              <a:gd name="connsiteX1" fmla="*/ 294239 w 2815990"/>
              <a:gd name="connsiteY1" fmla="*/ 191776 h 2038748"/>
              <a:gd name="connsiteX2" fmla="*/ 105553 w 2815990"/>
              <a:gd name="connsiteY2" fmla="*/ 1527090 h 2038748"/>
              <a:gd name="connsiteX3" fmla="*/ 1818239 w 2815990"/>
              <a:gd name="connsiteY3" fmla="*/ 1977033 h 2038748"/>
              <a:gd name="connsiteX4" fmla="*/ 2805210 w 2815990"/>
              <a:gd name="connsiteY4" fmla="*/ 278862 h 2038748"/>
              <a:gd name="connsiteX5" fmla="*/ 1194125 w 2815990"/>
              <a:gd name="connsiteY5" fmla="*/ 17604 h 20387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815990" h="2038748">
                <a:moveTo>
                  <a:pt x="1194125" y="17604"/>
                </a:moveTo>
                <a:cubicBezTo>
                  <a:pt x="775630" y="3090"/>
                  <a:pt x="475668" y="-59805"/>
                  <a:pt x="294239" y="191776"/>
                </a:cubicBezTo>
                <a:cubicBezTo>
                  <a:pt x="112810" y="443357"/>
                  <a:pt x="-148447" y="1229547"/>
                  <a:pt x="105553" y="1527090"/>
                </a:cubicBezTo>
                <a:cubicBezTo>
                  <a:pt x="359553" y="1824633"/>
                  <a:pt x="1368296" y="2185071"/>
                  <a:pt x="1818239" y="1977033"/>
                </a:cubicBezTo>
                <a:cubicBezTo>
                  <a:pt x="2268182" y="1768995"/>
                  <a:pt x="2906810" y="605433"/>
                  <a:pt x="2805210" y="278862"/>
                </a:cubicBezTo>
                <a:cubicBezTo>
                  <a:pt x="2703610" y="-47709"/>
                  <a:pt x="1612620" y="32118"/>
                  <a:pt x="1194125" y="17604"/>
                </a:cubicBezTo>
                <a:close/>
              </a:path>
            </a:pathLst>
          </a:custGeom>
          <a:solidFill>
            <a:schemeClr val="bg1">
              <a:alpha val="46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51" name="Rectangle: Rounded Corners 50">
            <a:extLst>
              <a:ext uri="{FF2B5EF4-FFF2-40B4-BE49-F238E27FC236}">
                <a16:creationId xmlns:a16="http://schemas.microsoft.com/office/drawing/2014/main" id="{BBCCA5F0-84D8-BFA6-531F-FFD59215AC7A}"/>
              </a:ext>
            </a:extLst>
          </p:cNvPr>
          <p:cNvSpPr/>
          <p:nvPr/>
        </p:nvSpPr>
        <p:spPr>
          <a:xfrm>
            <a:off x="3125734" y="4952719"/>
            <a:ext cx="779396" cy="463190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2">
                <a:lumMod val="90000"/>
                <a:lumOff val="1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AIC</a:t>
            </a:r>
            <a:endParaRPr lang="nl-NL" dirty="0">
              <a:solidFill>
                <a:schemeClr val="tx1"/>
              </a:solidFill>
            </a:endParaRPr>
          </a:p>
        </p:txBody>
      </p:sp>
      <p:sp>
        <p:nvSpPr>
          <p:cNvPr id="52" name="Rectangle: Rounded Corners 51">
            <a:extLst>
              <a:ext uri="{FF2B5EF4-FFF2-40B4-BE49-F238E27FC236}">
                <a16:creationId xmlns:a16="http://schemas.microsoft.com/office/drawing/2014/main" id="{8DCAB21A-99E0-EECF-4264-875F75CE0A5A}"/>
              </a:ext>
            </a:extLst>
          </p:cNvPr>
          <p:cNvSpPr/>
          <p:nvPr/>
        </p:nvSpPr>
        <p:spPr>
          <a:xfrm>
            <a:off x="3728327" y="6001233"/>
            <a:ext cx="779396" cy="463190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2">
                <a:lumMod val="90000"/>
                <a:lumOff val="1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B</a:t>
            </a:r>
            <a:r>
              <a:rPr lang="nl-NL" dirty="0">
                <a:solidFill>
                  <a:schemeClr val="tx1"/>
                </a:solidFill>
              </a:rPr>
              <a:t>IC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3" name="Rectangle: Rounded Corners 52">
            <a:extLst>
              <a:ext uri="{FF2B5EF4-FFF2-40B4-BE49-F238E27FC236}">
                <a16:creationId xmlns:a16="http://schemas.microsoft.com/office/drawing/2014/main" id="{989A1A39-F218-2F1E-8005-BB584BCA263B}"/>
              </a:ext>
            </a:extLst>
          </p:cNvPr>
          <p:cNvSpPr/>
          <p:nvPr/>
        </p:nvSpPr>
        <p:spPr>
          <a:xfrm>
            <a:off x="4026634" y="5400124"/>
            <a:ext cx="779396" cy="463190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2">
                <a:lumMod val="90000"/>
                <a:lumOff val="1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K2</a:t>
            </a:r>
            <a:endParaRPr lang="nl-NL" dirty="0">
              <a:solidFill>
                <a:schemeClr val="tx1"/>
              </a:solidFill>
            </a:endParaRPr>
          </a:p>
        </p:txBody>
      </p:sp>
      <p:sp>
        <p:nvSpPr>
          <p:cNvPr id="54" name="Rectangle: Rounded Corners 53">
            <a:extLst>
              <a:ext uri="{FF2B5EF4-FFF2-40B4-BE49-F238E27FC236}">
                <a16:creationId xmlns:a16="http://schemas.microsoft.com/office/drawing/2014/main" id="{04544D63-5449-7C71-843D-DF761F67318C}"/>
              </a:ext>
            </a:extLst>
          </p:cNvPr>
          <p:cNvSpPr/>
          <p:nvPr/>
        </p:nvSpPr>
        <p:spPr>
          <a:xfrm>
            <a:off x="2889411" y="5544043"/>
            <a:ext cx="889751" cy="463190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2">
                <a:lumMod val="90000"/>
                <a:lumOff val="1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BDUE</a:t>
            </a:r>
            <a:endParaRPr lang="nl-NL" dirty="0">
              <a:solidFill>
                <a:schemeClr val="tx1"/>
              </a:solidFill>
            </a:endParaRPr>
          </a:p>
        </p:txBody>
      </p:sp>
      <p:sp>
        <p:nvSpPr>
          <p:cNvPr id="55" name="Rectangle: Rounded Corners 54">
            <a:extLst>
              <a:ext uri="{FF2B5EF4-FFF2-40B4-BE49-F238E27FC236}">
                <a16:creationId xmlns:a16="http://schemas.microsoft.com/office/drawing/2014/main" id="{1FE68506-E7A6-79FE-FD1B-3214790B9669}"/>
              </a:ext>
            </a:extLst>
          </p:cNvPr>
          <p:cNvSpPr/>
          <p:nvPr/>
        </p:nvSpPr>
        <p:spPr>
          <a:xfrm>
            <a:off x="4243189" y="4740258"/>
            <a:ext cx="779396" cy="463190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2">
                <a:lumMod val="90000"/>
                <a:lumOff val="1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BDS</a:t>
            </a:r>
            <a:endParaRPr lang="nl-NL" dirty="0">
              <a:solidFill>
                <a:schemeClr val="tx1"/>
              </a:solidFill>
            </a:endParaRPr>
          </a:p>
        </p:txBody>
      </p:sp>
      <p:sp>
        <p:nvSpPr>
          <p:cNvPr id="56" name="Freeform: Shape 55">
            <a:extLst>
              <a:ext uri="{FF2B5EF4-FFF2-40B4-BE49-F238E27FC236}">
                <a16:creationId xmlns:a16="http://schemas.microsoft.com/office/drawing/2014/main" id="{F5663194-0C77-17A8-B536-99D3498DB519}"/>
              </a:ext>
            </a:extLst>
          </p:cNvPr>
          <p:cNvSpPr/>
          <p:nvPr/>
        </p:nvSpPr>
        <p:spPr>
          <a:xfrm>
            <a:off x="2139886" y="6891630"/>
            <a:ext cx="2641744" cy="1589333"/>
          </a:xfrm>
          <a:custGeom>
            <a:avLst/>
            <a:gdLst>
              <a:gd name="connsiteX0" fmla="*/ 141598 w 2641744"/>
              <a:gd name="connsiteY0" fmla="*/ 233717 h 1589333"/>
              <a:gd name="connsiteX1" fmla="*/ 170627 w 2641744"/>
              <a:gd name="connsiteY1" fmla="*/ 1336803 h 1589333"/>
              <a:gd name="connsiteX2" fmla="*/ 1622055 w 2641744"/>
              <a:gd name="connsiteY2" fmla="*/ 1583546 h 1589333"/>
              <a:gd name="connsiteX3" fmla="*/ 2449370 w 2641744"/>
              <a:gd name="connsiteY3" fmla="*/ 1191660 h 1589333"/>
              <a:gd name="connsiteX4" fmla="*/ 2536455 w 2641744"/>
              <a:gd name="connsiteY4" fmla="*/ 204688 h 1589333"/>
              <a:gd name="connsiteX5" fmla="*/ 1186627 w 2641744"/>
              <a:gd name="connsiteY5" fmla="*/ 1488 h 1589333"/>
              <a:gd name="connsiteX6" fmla="*/ 141598 w 2641744"/>
              <a:gd name="connsiteY6" fmla="*/ 233717 h 15893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641744" h="1589333">
                <a:moveTo>
                  <a:pt x="141598" y="233717"/>
                </a:moveTo>
                <a:cubicBezTo>
                  <a:pt x="-27735" y="456270"/>
                  <a:pt x="-76116" y="1111832"/>
                  <a:pt x="170627" y="1336803"/>
                </a:cubicBezTo>
                <a:cubicBezTo>
                  <a:pt x="417370" y="1561775"/>
                  <a:pt x="1242265" y="1607736"/>
                  <a:pt x="1622055" y="1583546"/>
                </a:cubicBezTo>
                <a:cubicBezTo>
                  <a:pt x="2001845" y="1559356"/>
                  <a:pt x="2296970" y="1421470"/>
                  <a:pt x="2449370" y="1191660"/>
                </a:cubicBezTo>
                <a:cubicBezTo>
                  <a:pt x="2601770" y="961850"/>
                  <a:pt x="2746912" y="403050"/>
                  <a:pt x="2536455" y="204688"/>
                </a:cubicBezTo>
                <a:cubicBezTo>
                  <a:pt x="2325998" y="6326"/>
                  <a:pt x="1585770" y="-5769"/>
                  <a:pt x="1186627" y="1488"/>
                </a:cubicBezTo>
                <a:cubicBezTo>
                  <a:pt x="787484" y="8745"/>
                  <a:pt x="310931" y="11164"/>
                  <a:pt x="141598" y="233717"/>
                </a:cubicBezTo>
                <a:close/>
              </a:path>
            </a:pathLst>
          </a:custGeom>
          <a:solidFill>
            <a:schemeClr val="bg1">
              <a:alpha val="46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A6FDD617-2FF8-3FA0-0149-3CBCD849343C}"/>
              </a:ext>
            </a:extLst>
          </p:cNvPr>
          <p:cNvSpPr txBox="1"/>
          <p:nvPr/>
        </p:nvSpPr>
        <p:spPr>
          <a:xfrm>
            <a:off x="2011197" y="7090497"/>
            <a:ext cx="113763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defTabSz="1097280">
              <a:defRPr/>
            </a:pPr>
            <a:r>
              <a:rPr lang="en-US" sz="1600" i="1" kern="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Discrete datasets</a:t>
            </a:r>
          </a:p>
        </p:txBody>
      </p:sp>
      <p:sp>
        <p:nvSpPr>
          <p:cNvPr id="58" name="Rectangle: Rounded Corners 57">
            <a:extLst>
              <a:ext uri="{FF2B5EF4-FFF2-40B4-BE49-F238E27FC236}">
                <a16:creationId xmlns:a16="http://schemas.microsoft.com/office/drawing/2014/main" id="{675B00C7-1D1E-D0A0-E46F-6F72C257F168}"/>
              </a:ext>
            </a:extLst>
          </p:cNvPr>
          <p:cNvSpPr/>
          <p:nvPr/>
        </p:nvSpPr>
        <p:spPr>
          <a:xfrm>
            <a:off x="2467921" y="7791196"/>
            <a:ext cx="1807614" cy="463190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2">
                <a:lumMod val="90000"/>
                <a:lumOff val="1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 kern="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Hill-</a:t>
            </a:r>
            <a:r>
              <a:rPr lang="en-US" sz="1800" kern="0" dirty="0" err="1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Climbsearch</a:t>
            </a:r>
            <a:endParaRPr lang="nl-NL" sz="1800" kern="0" dirty="0">
              <a:solidFill>
                <a:prstClr val="black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9" name="Rectangle: Rounded Corners 58">
            <a:extLst>
              <a:ext uri="{FF2B5EF4-FFF2-40B4-BE49-F238E27FC236}">
                <a16:creationId xmlns:a16="http://schemas.microsoft.com/office/drawing/2014/main" id="{6B12E27C-1CDF-EACD-B875-312D35F91B4F}"/>
              </a:ext>
            </a:extLst>
          </p:cNvPr>
          <p:cNvSpPr/>
          <p:nvPr/>
        </p:nvSpPr>
        <p:spPr>
          <a:xfrm>
            <a:off x="3249250" y="7195499"/>
            <a:ext cx="1260036" cy="463190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2">
                <a:lumMod val="90000"/>
                <a:lumOff val="1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97280">
              <a:defRPr/>
            </a:pPr>
            <a:r>
              <a:rPr lang="en-US" sz="1800" kern="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Exhaustive</a:t>
            </a:r>
            <a:endParaRPr lang="nl-NL" sz="1800" kern="0" dirty="0">
              <a:solidFill>
                <a:prstClr val="black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0" name="Freeform: Shape 59">
            <a:extLst>
              <a:ext uri="{FF2B5EF4-FFF2-40B4-BE49-F238E27FC236}">
                <a16:creationId xmlns:a16="http://schemas.microsoft.com/office/drawing/2014/main" id="{636CCB27-B636-6A79-570A-587D49EA23EA}"/>
              </a:ext>
            </a:extLst>
          </p:cNvPr>
          <p:cNvSpPr/>
          <p:nvPr/>
        </p:nvSpPr>
        <p:spPr>
          <a:xfrm>
            <a:off x="3809779" y="8274291"/>
            <a:ext cx="3570927" cy="1366043"/>
          </a:xfrm>
          <a:custGeom>
            <a:avLst/>
            <a:gdLst>
              <a:gd name="connsiteX0" fmla="*/ 1969648 w 3570927"/>
              <a:gd name="connsiteY0" fmla="*/ 26711 h 1366043"/>
              <a:gd name="connsiteX1" fmla="*/ 619819 w 3570927"/>
              <a:gd name="connsiteY1" fmla="*/ 142825 h 1366043"/>
              <a:gd name="connsiteX2" fmla="*/ 111819 w 3570927"/>
              <a:gd name="connsiteY2" fmla="*/ 752425 h 1366043"/>
              <a:gd name="connsiteX3" fmla="*/ 97305 w 3570927"/>
              <a:gd name="connsiteY3" fmla="*/ 1303968 h 1366043"/>
              <a:gd name="connsiteX4" fmla="*/ 1185877 w 3570927"/>
              <a:gd name="connsiteY4" fmla="*/ 1318483 h 1366043"/>
              <a:gd name="connsiteX5" fmla="*/ 3392048 w 3570927"/>
              <a:gd name="connsiteY5" fmla="*/ 1303968 h 1366043"/>
              <a:gd name="connsiteX6" fmla="*/ 3275934 w 3570927"/>
              <a:gd name="connsiteY6" fmla="*/ 534711 h 1366043"/>
              <a:gd name="connsiteX7" fmla="*/ 1969648 w 3570927"/>
              <a:gd name="connsiteY7" fmla="*/ 26711 h 13660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570927" h="1366043">
                <a:moveTo>
                  <a:pt x="1969648" y="26711"/>
                </a:moveTo>
                <a:cubicBezTo>
                  <a:pt x="1526962" y="-38603"/>
                  <a:pt x="929457" y="21873"/>
                  <a:pt x="619819" y="142825"/>
                </a:cubicBezTo>
                <a:cubicBezTo>
                  <a:pt x="310181" y="263777"/>
                  <a:pt x="198905" y="558901"/>
                  <a:pt x="111819" y="752425"/>
                </a:cubicBezTo>
                <a:cubicBezTo>
                  <a:pt x="24733" y="945949"/>
                  <a:pt x="-81705" y="1209625"/>
                  <a:pt x="97305" y="1303968"/>
                </a:cubicBezTo>
                <a:cubicBezTo>
                  <a:pt x="276315" y="1398311"/>
                  <a:pt x="1185877" y="1318483"/>
                  <a:pt x="1185877" y="1318483"/>
                </a:cubicBezTo>
                <a:cubicBezTo>
                  <a:pt x="1735001" y="1318483"/>
                  <a:pt x="3043705" y="1434597"/>
                  <a:pt x="3392048" y="1303968"/>
                </a:cubicBezTo>
                <a:cubicBezTo>
                  <a:pt x="3740391" y="1173339"/>
                  <a:pt x="3513001" y="745168"/>
                  <a:pt x="3275934" y="534711"/>
                </a:cubicBezTo>
                <a:cubicBezTo>
                  <a:pt x="3038867" y="324254"/>
                  <a:pt x="2412334" y="92025"/>
                  <a:pt x="1969648" y="26711"/>
                </a:cubicBezTo>
                <a:close/>
              </a:path>
            </a:pathLst>
          </a:custGeom>
          <a:solidFill>
            <a:schemeClr val="bg1">
              <a:alpha val="46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61" name="Freeform: Shape 60">
            <a:extLst>
              <a:ext uri="{FF2B5EF4-FFF2-40B4-BE49-F238E27FC236}">
                <a16:creationId xmlns:a16="http://schemas.microsoft.com/office/drawing/2014/main" id="{11A9D2ED-5E85-BE87-2B10-FCD3F7307233}"/>
              </a:ext>
            </a:extLst>
          </p:cNvPr>
          <p:cNvSpPr/>
          <p:nvPr/>
        </p:nvSpPr>
        <p:spPr>
          <a:xfrm>
            <a:off x="8004119" y="8326902"/>
            <a:ext cx="5130561" cy="1462806"/>
          </a:xfrm>
          <a:custGeom>
            <a:avLst/>
            <a:gdLst>
              <a:gd name="connsiteX0" fmla="*/ 1342459 w 4905055"/>
              <a:gd name="connsiteY0" fmla="*/ 33883 h 1462806"/>
              <a:gd name="connsiteX1" fmla="*/ 413544 w 4905055"/>
              <a:gd name="connsiteY1" fmla="*/ 556398 h 1462806"/>
              <a:gd name="connsiteX2" fmla="*/ 311944 w 4905055"/>
              <a:gd name="connsiteY2" fmla="*/ 1296626 h 1462806"/>
              <a:gd name="connsiteX3" fmla="*/ 4463030 w 4905055"/>
              <a:gd name="connsiteY3" fmla="*/ 1369198 h 1462806"/>
              <a:gd name="connsiteX4" fmla="*/ 4434001 w 4905055"/>
              <a:gd name="connsiteY4" fmla="*/ 193541 h 1462806"/>
              <a:gd name="connsiteX5" fmla="*/ 1342459 w 4905055"/>
              <a:gd name="connsiteY5" fmla="*/ 33883 h 1462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905055" h="1462806">
                <a:moveTo>
                  <a:pt x="1342459" y="33883"/>
                </a:moveTo>
                <a:cubicBezTo>
                  <a:pt x="672383" y="94359"/>
                  <a:pt x="585296" y="345941"/>
                  <a:pt x="413544" y="556398"/>
                </a:cubicBezTo>
                <a:cubicBezTo>
                  <a:pt x="241792" y="766855"/>
                  <a:pt x="-362970" y="1161159"/>
                  <a:pt x="311944" y="1296626"/>
                </a:cubicBezTo>
                <a:cubicBezTo>
                  <a:pt x="986858" y="1432093"/>
                  <a:pt x="3776021" y="1553046"/>
                  <a:pt x="4463030" y="1369198"/>
                </a:cubicBezTo>
                <a:cubicBezTo>
                  <a:pt x="5150040" y="1185351"/>
                  <a:pt x="4954096" y="411255"/>
                  <a:pt x="4434001" y="193541"/>
                </a:cubicBezTo>
                <a:cubicBezTo>
                  <a:pt x="3913906" y="-24173"/>
                  <a:pt x="2012535" y="-26593"/>
                  <a:pt x="1342459" y="33883"/>
                </a:cubicBezTo>
                <a:close/>
              </a:path>
            </a:pathLst>
          </a:custGeom>
          <a:solidFill>
            <a:schemeClr val="bg1">
              <a:alpha val="46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62" name="Freeform: Shape 61">
            <a:extLst>
              <a:ext uri="{FF2B5EF4-FFF2-40B4-BE49-F238E27FC236}">
                <a16:creationId xmlns:a16="http://schemas.microsoft.com/office/drawing/2014/main" id="{3E343E28-5708-81A2-A032-327282A75BE0}"/>
              </a:ext>
            </a:extLst>
          </p:cNvPr>
          <p:cNvSpPr/>
          <p:nvPr/>
        </p:nvSpPr>
        <p:spPr>
          <a:xfrm>
            <a:off x="12893780" y="3185578"/>
            <a:ext cx="3820183" cy="2289185"/>
          </a:xfrm>
          <a:custGeom>
            <a:avLst/>
            <a:gdLst>
              <a:gd name="connsiteX0" fmla="*/ 307727 w 4258119"/>
              <a:gd name="connsiteY0" fmla="*/ 370050 h 2908164"/>
              <a:gd name="connsiteX1" fmla="*/ 191613 w 4258119"/>
              <a:gd name="connsiteY1" fmla="*/ 718392 h 2908164"/>
              <a:gd name="connsiteX2" fmla="*/ 351270 w 4258119"/>
              <a:gd name="connsiteY2" fmla="*/ 2474621 h 2908164"/>
              <a:gd name="connsiteX3" fmla="*/ 1265670 w 4258119"/>
              <a:gd name="connsiteY3" fmla="*/ 2808450 h 2908164"/>
              <a:gd name="connsiteX4" fmla="*/ 3878241 w 4258119"/>
              <a:gd name="connsiteY4" fmla="*/ 2648792 h 2908164"/>
              <a:gd name="connsiteX5" fmla="*/ 3863727 w 4258119"/>
              <a:gd name="connsiteY5" fmla="*/ 137821 h 2908164"/>
              <a:gd name="connsiteX6" fmla="*/ 307727 w 4258119"/>
              <a:gd name="connsiteY6" fmla="*/ 370050 h 29081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258119" h="2908164">
                <a:moveTo>
                  <a:pt x="307727" y="370050"/>
                </a:moveTo>
                <a:cubicBezTo>
                  <a:pt x="-304292" y="466812"/>
                  <a:pt x="184356" y="367630"/>
                  <a:pt x="191613" y="718392"/>
                </a:cubicBezTo>
                <a:cubicBezTo>
                  <a:pt x="198870" y="1069154"/>
                  <a:pt x="172261" y="2126278"/>
                  <a:pt x="351270" y="2474621"/>
                </a:cubicBezTo>
                <a:cubicBezTo>
                  <a:pt x="530279" y="2822964"/>
                  <a:pt x="677842" y="2779422"/>
                  <a:pt x="1265670" y="2808450"/>
                </a:cubicBezTo>
                <a:cubicBezTo>
                  <a:pt x="1853499" y="2837479"/>
                  <a:pt x="3445232" y="3093897"/>
                  <a:pt x="3878241" y="2648792"/>
                </a:cubicBezTo>
                <a:cubicBezTo>
                  <a:pt x="4311251" y="2203687"/>
                  <a:pt x="4458813" y="517611"/>
                  <a:pt x="3863727" y="137821"/>
                </a:cubicBezTo>
                <a:cubicBezTo>
                  <a:pt x="3268641" y="-241969"/>
                  <a:pt x="919746" y="273288"/>
                  <a:pt x="307727" y="370050"/>
                </a:cubicBezTo>
                <a:close/>
              </a:path>
            </a:pathLst>
          </a:custGeom>
          <a:solidFill>
            <a:schemeClr val="bg1">
              <a:alpha val="46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2EC81742-F4D8-B5E2-F7AD-8C0BAB13089F}"/>
              </a:ext>
            </a:extLst>
          </p:cNvPr>
          <p:cNvSpPr txBox="1"/>
          <p:nvPr/>
        </p:nvSpPr>
        <p:spPr>
          <a:xfrm>
            <a:off x="3836784" y="9046028"/>
            <a:ext cx="148630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defTabSz="1097280">
              <a:defRPr/>
            </a:pPr>
            <a:r>
              <a:rPr lang="en-US" sz="1600" i="1" kern="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</a:t>
            </a:r>
            <a:r>
              <a:rPr lang="en-US" sz="1600" i="1" kern="0" dirty="0" err="1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ontinuous</a:t>
            </a:r>
            <a:r>
              <a:rPr lang="en-US" sz="1600" i="1" kern="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and</a:t>
            </a:r>
          </a:p>
          <a:p>
            <a:pPr algn="r" defTabSz="1097280">
              <a:defRPr/>
            </a:pPr>
            <a:r>
              <a:rPr lang="en-US" sz="1600" i="1" kern="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hybrid datasets</a:t>
            </a:r>
          </a:p>
        </p:txBody>
      </p:sp>
      <p:sp>
        <p:nvSpPr>
          <p:cNvPr id="256" name="Rectangle: Rounded Corners 255">
            <a:extLst>
              <a:ext uri="{FF2B5EF4-FFF2-40B4-BE49-F238E27FC236}">
                <a16:creationId xmlns:a16="http://schemas.microsoft.com/office/drawing/2014/main" id="{DF32CDBC-7785-4B24-778E-969EAAFEB232}"/>
              </a:ext>
            </a:extLst>
          </p:cNvPr>
          <p:cNvSpPr/>
          <p:nvPr/>
        </p:nvSpPr>
        <p:spPr>
          <a:xfrm>
            <a:off x="4377984" y="8500470"/>
            <a:ext cx="1778123" cy="463190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2">
                <a:lumMod val="90000"/>
                <a:lumOff val="1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97280">
              <a:defRPr/>
            </a:pPr>
            <a:r>
              <a:rPr lang="en-US" sz="1800" kern="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Direct-</a:t>
            </a:r>
            <a:r>
              <a:rPr lang="en-US" sz="1800" kern="0" dirty="0" err="1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LiNGAM</a:t>
            </a:r>
            <a:endParaRPr lang="en-US" sz="1800" kern="0" dirty="0">
              <a:solidFill>
                <a:prstClr val="black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57" name="Rectangle: Rounded Corners 256">
            <a:extLst>
              <a:ext uri="{FF2B5EF4-FFF2-40B4-BE49-F238E27FC236}">
                <a16:creationId xmlns:a16="http://schemas.microsoft.com/office/drawing/2014/main" id="{1E012FE1-4E90-7E05-F754-687CD023E869}"/>
              </a:ext>
            </a:extLst>
          </p:cNvPr>
          <p:cNvSpPr/>
          <p:nvPr/>
        </p:nvSpPr>
        <p:spPr>
          <a:xfrm>
            <a:off x="5361736" y="9023394"/>
            <a:ext cx="1778123" cy="463190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2">
                <a:lumMod val="90000"/>
                <a:lumOff val="1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97280">
              <a:defRPr/>
            </a:pPr>
            <a:r>
              <a:rPr lang="en-US" sz="1800" kern="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ICA-</a:t>
            </a:r>
            <a:r>
              <a:rPr lang="en-US" sz="1800" kern="0" dirty="0" err="1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LiNGAM</a:t>
            </a:r>
            <a:endParaRPr lang="en-US" sz="1800" kern="0" dirty="0">
              <a:solidFill>
                <a:prstClr val="black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58" name="TextBox 257">
            <a:extLst>
              <a:ext uri="{FF2B5EF4-FFF2-40B4-BE49-F238E27FC236}">
                <a16:creationId xmlns:a16="http://schemas.microsoft.com/office/drawing/2014/main" id="{F31F9E1C-35B5-EB4D-C2D7-57BB03F075ED}"/>
              </a:ext>
            </a:extLst>
          </p:cNvPr>
          <p:cNvSpPr txBox="1"/>
          <p:nvPr/>
        </p:nvSpPr>
        <p:spPr>
          <a:xfrm>
            <a:off x="11411627" y="8656199"/>
            <a:ext cx="162775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097280">
              <a:defRPr/>
            </a:pPr>
            <a:r>
              <a:rPr lang="en-US" sz="1600" i="1" kern="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Discrete datasets</a:t>
            </a:r>
          </a:p>
          <a:p>
            <a:pPr defTabSz="1097280">
              <a:defRPr/>
            </a:pPr>
            <a:r>
              <a:rPr lang="en-US" sz="1600" i="1" kern="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Requires setting</a:t>
            </a:r>
          </a:p>
          <a:p>
            <a:pPr defTabSz="1097280">
              <a:defRPr/>
            </a:pPr>
            <a:r>
              <a:rPr lang="en-US" sz="1600" i="1" kern="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Root/ class node</a:t>
            </a:r>
          </a:p>
        </p:txBody>
      </p:sp>
      <p:sp>
        <p:nvSpPr>
          <p:cNvPr id="259" name="Rectangle: Rounded Corners 258">
            <a:extLst>
              <a:ext uri="{FF2B5EF4-FFF2-40B4-BE49-F238E27FC236}">
                <a16:creationId xmlns:a16="http://schemas.microsoft.com/office/drawing/2014/main" id="{2D7B7C3E-B7DD-4F9F-FDDA-AB9CDE163A86}"/>
              </a:ext>
            </a:extLst>
          </p:cNvPr>
          <p:cNvSpPr/>
          <p:nvPr/>
        </p:nvSpPr>
        <p:spPr>
          <a:xfrm>
            <a:off x="8928770" y="8963660"/>
            <a:ext cx="1047568" cy="463190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2">
                <a:lumMod val="90000"/>
                <a:lumOff val="1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97280">
              <a:defRPr/>
            </a:pPr>
            <a:r>
              <a:rPr lang="en-US" sz="1800" kern="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TAN</a:t>
            </a:r>
          </a:p>
        </p:txBody>
      </p:sp>
      <p:sp>
        <p:nvSpPr>
          <p:cNvPr id="260" name="Rectangle: Rounded Corners 259">
            <a:extLst>
              <a:ext uri="{FF2B5EF4-FFF2-40B4-BE49-F238E27FC236}">
                <a16:creationId xmlns:a16="http://schemas.microsoft.com/office/drawing/2014/main" id="{EE6E3C20-F68F-19FE-60A2-8579DE9FBF10}"/>
              </a:ext>
            </a:extLst>
          </p:cNvPr>
          <p:cNvSpPr/>
          <p:nvPr/>
        </p:nvSpPr>
        <p:spPr>
          <a:xfrm>
            <a:off x="10043540" y="9066983"/>
            <a:ext cx="1345712" cy="463190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2">
                <a:lumMod val="90000"/>
                <a:lumOff val="1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97280">
              <a:defRPr/>
            </a:pPr>
            <a:r>
              <a:rPr lang="en-US" sz="1800" kern="0" dirty="0" err="1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NaiveBayes</a:t>
            </a:r>
            <a:endParaRPr lang="nl-NL" sz="1800" kern="0" dirty="0">
              <a:solidFill>
                <a:prstClr val="black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61" name="Rectangle: Rounded Corners 260">
            <a:extLst>
              <a:ext uri="{FF2B5EF4-FFF2-40B4-BE49-F238E27FC236}">
                <a16:creationId xmlns:a16="http://schemas.microsoft.com/office/drawing/2014/main" id="{30A82E05-FFEA-2E66-3745-69441B9C6E36}"/>
              </a:ext>
            </a:extLst>
          </p:cNvPr>
          <p:cNvSpPr/>
          <p:nvPr/>
        </p:nvSpPr>
        <p:spPr>
          <a:xfrm>
            <a:off x="9710321" y="8460516"/>
            <a:ext cx="1627753" cy="463190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2">
                <a:lumMod val="90000"/>
                <a:lumOff val="1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97280">
              <a:defRPr/>
            </a:pPr>
            <a:r>
              <a:rPr lang="en-US" sz="1800" kern="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Chow-Liu</a:t>
            </a:r>
            <a:endParaRPr lang="nl-NL" sz="1800" kern="0" dirty="0">
              <a:solidFill>
                <a:prstClr val="black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cxnSp>
        <p:nvCxnSpPr>
          <p:cNvPr id="262" name="Straight Arrow Connector 261">
            <a:extLst>
              <a:ext uri="{FF2B5EF4-FFF2-40B4-BE49-F238E27FC236}">
                <a16:creationId xmlns:a16="http://schemas.microsoft.com/office/drawing/2014/main" id="{D5C0B5FC-9103-8999-148B-B3EE9AD6E823}"/>
              </a:ext>
            </a:extLst>
          </p:cNvPr>
          <p:cNvCxnSpPr>
            <a:cxnSpLocks/>
            <a:stCxn id="6" idx="2"/>
          </p:cNvCxnSpPr>
          <p:nvPr/>
        </p:nvCxnSpPr>
        <p:spPr>
          <a:xfrm>
            <a:off x="8931827" y="8062710"/>
            <a:ext cx="191834" cy="329691"/>
          </a:xfrm>
          <a:prstGeom prst="straightConnector1">
            <a:avLst/>
          </a:prstGeom>
          <a:ln w="76200">
            <a:headEnd type="none" w="med" len="med"/>
            <a:tailEnd type="triangl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63" name="Rectangle: Rounded Corners 262">
            <a:extLst>
              <a:ext uri="{FF2B5EF4-FFF2-40B4-BE49-F238E27FC236}">
                <a16:creationId xmlns:a16="http://schemas.microsoft.com/office/drawing/2014/main" id="{960ED84A-F1EB-D8CB-BC5F-0F71608A9518}"/>
              </a:ext>
            </a:extLst>
          </p:cNvPr>
          <p:cNvSpPr/>
          <p:nvPr/>
        </p:nvSpPr>
        <p:spPr>
          <a:xfrm>
            <a:off x="13351346" y="3627385"/>
            <a:ext cx="798852" cy="463190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2">
                <a:lumMod val="90000"/>
                <a:lumOff val="1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97280">
              <a:defRPr/>
            </a:pPr>
            <a:r>
              <a:rPr lang="en-US" sz="1800" kern="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Chi2</a:t>
            </a:r>
            <a:endParaRPr lang="nl-NL" sz="1800" kern="0" dirty="0">
              <a:solidFill>
                <a:prstClr val="black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64" name="Rectangle: Rounded Corners 263">
            <a:extLst>
              <a:ext uri="{FF2B5EF4-FFF2-40B4-BE49-F238E27FC236}">
                <a16:creationId xmlns:a16="http://schemas.microsoft.com/office/drawing/2014/main" id="{D3B8595E-F5CB-7DDD-ACE5-5A0A9672BC0A}"/>
              </a:ext>
            </a:extLst>
          </p:cNvPr>
          <p:cNvSpPr/>
          <p:nvPr/>
        </p:nvSpPr>
        <p:spPr>
          <a:xfrm>
            <a:off x="6393084" y="2714884"/>
            <a:ext cx="798852" cy="463190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2">
                <a:lumMod val="90000"/>
                <a:lumOff val="1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97280">
              <a:defRPr/>
            </a:pPr>
            <a:r>
              <a:rPr lang="en-US" sz="1800" kern="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Chi2</a:t>
            </a:r>
            <a:endParaRPr lang="nl-NL" sz="1800" kern="0" dirty="0">
              <a:solidFill>
                <a:prstClr val="black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65" name="Rectangle: Rounded Corners 264">
            <a:extLst>
              <a:ext uri="{FF2B5EF4-FFF2-40B4-BE49-F238E27FC236}">
                <a16:creationId xmlns:a16="http://schemas.microsoft.com/office/drawing/2014/main" id="{4752000E-4727-F8BB-F594-8933A05F3CCF}"/>
              </a:ext>
            </a:extLst>
          </p:cNvPr>
          <p:cNvSpPr/>
          <p:nvPr/>
        </p:nvSpPr>
        <p:spPr>
          <a:xfrm>
            <a:off x="4308472" y="2196880"/>
            <a:ext cx="1660450" cy="463190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2">
                <a:lumMod val="90000"/>
                <a:lumOff val="1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97280">
              <a:defRPr/>
            </a:pPr>
            <a:r>
              <a:rPr lang="en-US" sz="1800" kern="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Log Likelihood</a:t>
            </a:r>
            <a:endParaRPr lang="nl-NL" sz="1800" kern="0" dirty="0">
              <a:solidFill>
                <a:prstClr val="black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66" name="Rectangle: Rounded Corners 265">
            <a:extLst>
              <a:ext uri="{FF2B5EF4-FFF2-40B4-BE49-F238E27FC236}">
                <a16:creationId xmlns:a16="http://schemas.microsoft.com/office/drawing/2014/main" id="{C42A6560-4DC6-BA6F-D0C9-8D304F6B1475}"/>
              </a:ext>
            </a:extLst>
          </p:cNvPr>
          <p:cNvSpPr/>
          <p:nvPr/>
        </p:nvSpPr>
        <p:spPr>
          <a:xfrm>
            <a:off x="5073050" y="2714884"/>
            <a:ext cx="1242408" cy="463190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2">
                <a:lumMod val="90000"/>
                <a:lumOff val="1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97280">
              <a:defRPr/>
            </a:pPr>
            <a:r>
              <a:rPr lang="en-US" sz="1800" kern="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Pearson R</a:t>
            </a:r>
            <a:endParaRPr lang="nl-NL" sz="1800" kern="0" dirty="0">
              <a:solidFill>
                <a:prstClr val="black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67" name="Rectangle: Rounded Corners 266">
            <a:extLst>
              <a:ext uri="{FF2B5EF4-FFF2-40B4-BE49-F238E27FC236}">
                <a16:creationId xmlns:a16="http://schemas.microsoft.com/office/drawing/2014/main" id="{7994DAC7-6E40-9CBB-69FE-1885C589F922}"/>
              </a:ext>
            </a:extLst>
          </p:cNvPr>
          <p:cNvSpPr/>
          <p:nvPr/>
        </p:nvSpPr>
        <p:spPr>
          <a:xfrm>
            <a:off x="3100316" y="3243134"/>
            <a:ext cx="1780019" cy="463190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2">
                <a:lumMod val="90000"/>
                <a:lumOff val="1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97280">
              <a:defRPr/>
            </a:pPr>
            <a:r>
              <a:rPr lang="en-US" sz="1800" kern="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Freeman Tuckey</a:t>
            </a:r>
            <a:endParaRPr lang="nl-NL" sz="1800" kern="0" dirty="0">
              <a:solidFill>
                <a:prstClr val="black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68" name="Rectangle: Rounded Corners 267">
            <a:extLst>
              <a:ext uri="{FF2B5EF4-FFF2-40B4-BE49-F238E27FC236}">
                <a16:creationId xmlns:a16="http://schemas.microsoft.com/office/drawing/2014/main" id="{CE63F579-239C-1194-C35A-ABD6CDF2C18C}"/>
              </a:ext>
            </a:extLst>
          </p:cNvPr>
          <p:cNvSpPr/>
          <p:nvPr/>
        </p:nvSpPr>
        <p:spPr>
          <a:xfrm>
            <a:off x="3889790" y="2718806"/>
            <a:ext cx="1126726" cy="463190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2">
                <a:lumMod val="90000"/>
                <a:lumOff val="1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97280">
              <a:defRPr/>
            </a:pPr>
            <a:r>
              <a:rPr lang="en-US" sz="1800" kern="0" dirty="0" err="1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Neyman</a:t>
            </a:r>
            <a:endParaRPr lang="nl-NL" sz="1800" kern="0" dirty="0">
              <a:solidFill>
                <a:prstClr val="black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69" name="Rectangle: Rounded Corners 268">
            <a:extLst>
              <a:ext uri="{FF2B5EF4-FFF2-40B4-BE49-F238E27FC236}">
                <a16:creationId xmlns:a16="http://schemas.microsoft.com/office/drawing/2014/main" id="{DEF46227-31D3-E85B-DEE0-1ECD81BC28FA}"/>
              </a:ext>
            </a:extLst>
          </p:cNvPr>
          <p:cNvSpPr/>
          <p:nvPr/>
        </p:nvSpPr>
        <p:spPr>
          <a:xfrm>
            <a:off x="6067583" y="2165457"/>
            <a:ext cx="1457000" cy="463190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2">
                <a:lumMod val="90000"/>
                <a:lumOff val="1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97280">
              <a:defRPr/>
            </a:pPr>
            <a:r>
              <a:rPr lang="en-US" sz="1800" kern="0" dirty="0" err="1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Cressie</a:t>
            </a:r>
            <a:r>
              <a:rPr lang="en-US" sz="1800" kern="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Read</a:t>
            </a:r>
            <a:endParaRPr lang="nl-NL" sz="1800" kern="0" dirty="0">
              <a:solidFill>
                <a:prstClr val="black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70" name="Rectangle: Rounded Corners 269">
            <a:extLst>
              <a:ext uri="{FF2B5EF4-FFF2-40B4-BE49-F238E27FC236}">
                <a16:creationId xmlns:a16="http://schemas.microsoft.com/office/drawing/2014/main" id="{963689FF-4D81-A072-7F9C-1E4AC9FFAF2A}"/>
              </a:ext>
            </a:extLst>
          </p:cNvPr>
          <p:cNvSpPr/>
          <p:nvPr/>
        </p:nvSpPr>
        <p:spPr>
          <a:xfrm>
            <a:off x="5003176" y="3261883"/>
            <a:ext cx="548120" cy="463190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2">
                <a:lumMod val="90000"/>
                <a:lumOff val="1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97280">
              <a:defRPr/>
            </a:pPr>
            <a:r>
              <a:rPr lang="en-US" sz="1800" kern="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…</a:t>
            </a:r>
            <a:endParaRPr lang="nl-NL" sz="1800" kern="0" dirty="0">
              <a:solidFill>
                <a:prstClr val="black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71" name="Rectangle: Rounded Corners 270">
            <a:extLst>
              <a:ext uri="{FF2B5EF4-FFF2-40B4-BE49-F238E27FC236}">
                <a16:creationId xmlns:a16="http://schemas.microsoft.com/office/drawing/2014/main" id="{51F70D03-807C-1AF5-47C7-057344B7E7A8}"/>
              </a:ext>
            </a:extLst>
          </p:cNvPr>
          <p:cNvSpPr/>
          <p:nvPr/>
        </p:nvSpPr>
        <p:spPr>
          <a:xfrm>
            <a:off x="13580335" y="4165872"/>
            <a:ext cx="798852" cy="463190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2">
                <a:lumMod val="90000"/>
                <a:lumOff val="1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97280">
              <a:defRPr/>
            </a:pPr>
            <a:r>
              <a:rPr lang="en-US" sz="1800" kern="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Q Sq</a:t>
            </a:r>
            <a:endParaRPr lang="nl-NL" sz="1800" kern="0" dirty="0">
              <a:solidFill>
                <a:prstClr val="black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72" name="Rectangle: Rounded Corners 271">
            <a:extLst>
              <a:ext uri="{FF2B5EF4-FFF2-40B4-BE49-F238E27FC236}">
                <a16:creationId xmlns:a16="http://schemas.microsoft.com/office/drawing/2014/main" id="{AD0BE99B-AB72-AA2E-000D-12AA38AD66B3}"/>
              </a:ext>
            </a:extLst>
          </p:cNvPr>
          <p:cNvSpPr/>
          <p:nvPr/>
        </p:nvSpPr>
        <p:spPr>
          <a:xfrm>
            <a:off x="14268752" y="3586339"/>
            <a:ext cx="1660450" cy="463190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2">
                <a:lumMod val="90000"/>
                <a:lumOff val="1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97280">
              <a:defRPr/>
            </a:pPr>
            <a:r>
              <a:rPr lang="en-US" sz="1800" kern="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Log Likelihood</a:t>
            </a:r>
            <a:endParaRPr lang="nl-NL" sz="1800" kern="0" dirty="0">
              <a:solidFill>
                <a:prstClr val="black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73" name="Rectangle: Rounded Corners 272">
            <a:extLst>
              <a:ext uri="{FF2B5EF4-FFF2-40B4-BE49-F238E27FC236}">
                <a16:creationId xmlns:a16="http://schemas.microsoft.com/office/drawing/2014/main" id="{B2AD1F88-125D-F425-F641-F40C37F38599}"/>
              </a:ext>
            </a:extLst>
          </p:cNvPr>
          <p:cNvSpPr/>
          <p:nvPr/>
        </p:nvSpPr>
        <p:spPr>
          <a:xfrm>
            <a:off x="14475589" y="4165872"/>
            <a:ext cx="1780019" cy="463190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2">
                <a:lumMod val="90000"/>
                <a:lumOff val="1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97280">
              <a:defRPr/>
            </a:pPr>
            <a:r>
              <a:rPr lang="en-US" sz="1800" kern="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Freeman Tuckey</a:t>
            </a:r>
            <a:endParaRPr lang="nl-NL" sz="1800" kern="0" dirty="0">
              <a:solidFill>
                <a:prstClr val="black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74" name="Rectangle: Rounded Corners 273">
            <a:extLst>
              <a:ext uri="{FF2B5EF4-FFF2-40B4-BE49-F238E27FC236}">
                <a16:creationId xmlns:a16="http://schemas.microsoft.com/office/drawing/2014/main" id="{D615E7F4-0EE2-D1B3-57BC-2CBBD1F7FB51}"/>
              </a:ext>
            </a:extLst>
          </p:cNvPr>
          <p:cNvSpPr/>
          <p:nvPr/>
        </p:nvSpPr>
        <p:spPr>
          <a:xfrm>
            <a:off x="13286396" y="4732646"/>
            <a:ext cx="1126726" cy="463190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2">
                <a:lumMod val="90000"/>
                <a:lumOff val="1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97280">
              <a:defRPr/>
            </a:pPr>
            <a:r>
              <a:rPr lang="en-US" sz="1800" kern="0" dirty="0" err="1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Neyman</a:t>
            </a:r>
            <a:endParaRPr lang="nl-NL" sz="1800" kern="0" dirty="0">
              <a:solidFill>
                <a:prstClr val="black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75" name="Rectangle: Rounded Corners 274">
            <a:extLst>
              <a:ext uri="{FF2B5EF4-FFF2-40B4-BE49-F238E27FC236}">
                <a16:creationId xmlns:a16="http://schemas.microsoft.com/office/drawing/2014/main" id="{F4B2CC5F-A7AC-DA9C-1573-B36452E44B67}"/>
              </a:ext>
            </a:extLst>
          </p:cNvPr>
          <p:cNvSpPr/>
          <p:nvPr/>
        </p:nvSpPr>
        <p:spPr>
          <a:xfrm>
            <a:off x="14540369" y="4714356"/>
            <a:ext cx="1780019" cy="463190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2">
                <a:lumMod val="90000"/>
                <a:lumOff val="1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97280">
              <a:defRPr/>
            </a:pPr>
            <a:r>
              <a:rPr lang="en-US" sz="1800" kern="0" dirty="0" err="1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Cressie</a:t>
            </a:r>
            <a:r>
              <a:rPr lang="en-US" sz="1800" kern="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Read</a:t>
            </a:r>
            <a:endParaRPr lang="nl-NL" sz="1800" kern="0" dirty="0">
              <a:solidFill>
                <a:prstClr val="black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76" name="TextBox 275">
            <a:extLst>
              <a:ext uri="{FF2B5EF4-FFF2-40B4-BE49-F238E27FC236}">
                <a16:creationId xmlns:a16="http://schemas.microsoft.com/office/drawing/2014/main" id="{9AF1D212-3A86-2013-5557-46BCFE0805FC}"/>
              </a:ext>
            </a:extLst>
          </p:cNvPr>
          <p:cNvSpPr txBox="1"/>
          <p:nvPr/>
        </p:nvSpPr>
        <p:spPr>
          <a:xfrm>
            <a:off x="13459239" y="10124602"/>
            <a:ext cx="394227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defTabSz="1097280">
              <a:defRPr/>
            </a:pPr>
            <a:r>
              <a:rPr lang="en-US" sz="1400" kern="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Overview for Causal Discovery, </a:t>
            </a:r>
            <a:r>
              <a:rPr lang="en-US" sz="1400" kern="0" dirty="0" err="1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Bnlearn</a:t>
            </a:r>
            <a:r>
              <a:rPr lang="en-US" sz="1400" kern="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for Python</a:t>
            </a:r>
          </a:p>
        </p:txBody>
      </p:sp>
      <p:pic>
        <p:nvPicPr>
          <p:cNvPr id="277" name="Picture 276" descr="A black text with circles and dots&#10;&#10;Description automatically generated">
            <a:extLst>
              <a:ext uri="{FF2B5EF4-FFF2-40B4-BE49-F238E27FC236}">
                <a16:creationId xmlns:a16="http://schemas.microsoft.com/office/drawing/2014/main" id="{A07931D7-C11C-E992-585E-9415ABDC950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96312" y="169956"/>
            <a:ext cx="1611241" cy="1074161"/>
          </a:xfrm>
          <a:prstGeom prst="rect">
            <a:avLst/>
          </a:prstGeom>
        </p:spPr>
      </p:pic>
      <p:sp>
        <p:nvSpPr>
          <p:cNvPr id="278" name="TextBox 277">
            <a:extLst>
              <a:ext uri="{FF2B5EF4-FFF2-40B4-BE49-F238E27FC236}">
                <a16:creationId xmlns:a16="http://schemas.microsoft.com/office/drawing/2014/main" id="{640F3390-00F2-C5E2-DE70-95FD3FD374E0}"/>
              </a:ext>
            </a:extLst>
          </p:cNvPr>
          <p:cNvSpPr txBox="1"/>
          <p:nvPr/>
        </p:nvSpPr>
        <p:spPr>
          <a:xfrm>
            <a:off x="7221676" y="5502406"/>
            <a:ext cx="1836528" cy="3508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8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Structure Learning</a:t>
            </a:r>
            <a:endParaRPr lang="nl-NL" sz="1680" b="1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82" name="Freeform: Shape 281">
            <a:extLst>
              <a:ext uri="{FF2B5EF4-FFF2-40B4-BE49-F238E27FC236}">
                <a16:creationId xmlns:a16="http://schemas.microsoft.com/office/drawing/2014/main" id="{88FA9389-EE78-4190-CB01-C1EE54404DE7}"/>
              </a:ext>
            </a:extLst>
          </p:cNvPr>
          <p:cNvSpPr/>
          <p:nvPr/>
        </p:nvSpPr>
        <p:spPr>
          <a:xfrm>
            <a:off x="15590773" y="5612079"/>
            <a:ext cx="1335045" cy="2063193"/>
          </a:xfrm>
          <a:custGeom>
            <a:avLst/>
            <a:gdLst>
              <a:gd name="connsiteX0" fmla="*/ 207994 w 2752935"/>
              <a:gd name="connsiteY0" fmla="*/ 446502 h 2765448"/>
              <a:gd name="connsiteX1" fmla="*/ 251537 w 2752935"/>
              <a:gd name="connsiteY1" fmla="*/ 2405931 h 2765448"/>
              <a:gd name="connsiteX2" fmla="*/ 2181937 w 2752935"/>
              <a:gd name="connsiteY2" fmla="*/ 2652674 h 2765448"/>
              <a:gd name="connsiteX3" fmla="*/ 2747994 w 2752935"/>
              <a:gd name="connsiteY3" fmla="*/ 1128674 h 2765448"/>
              <a:gd name="connsiteX4" fmla="*/ 1949709 w 2752935"/>
              <a:gd name="connsiteY4" fmla="*/ 40102 h 2765448"/>
              <a:gd name="connsiteX5" fmla="*/ 207994 w 2752935"/>
              <a:gd name="connsiteY5" fmla="*/ 446502 h 27654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752935" h="2765448">
                <a:moveTo>
                  <a:pt x="207994" y="446502"/>
                </a:moveTo>
                <a:cubicBezTo>
                  <a:pt x="-75035" y="840807"/>
                  <a:pt x="-77453" y="2038236"/>
                  <a:pt x="251537" y="2405931"/>
                </a:cubicBezTo>
                <a:cubicBezTo>
                  <a:pt x="580527" y="2773626"/>
                  <a:pt x="1765861" y="2865550"/>
                  <a:pt x="2181937" y="2652674"/>
                </a:cubicBezTo>
                <a:cubicBezTo>
                  <a:pt x="2598013" y="2439798"/>
                  <a:pt x="2786699" y="1564103"/>
                  <a:pt x="2747994" y="1128674"/>
                </a:cubicBezTo>
                <a:cubicBezTo>
                  <a:pt x="2709289" y="693245"/>
                  <a:pt x="2373042" y="153797"/>
                  <a:pt x="1949709" y="40102"/>
                </a:cubicBezTo>
                <a:cubicBezTo>
                  <a:pt x="1526376" y="-73593"/>
                  <a:pt x="491023" y="52197"/>
                  <a:pt x="207994" y="446502"/>
                </a:cubicBezTo>
                <a:close/>
              </a:path>
            </a:pathLst>
          </a:custGeom>
          <a:solidFill>
            <a:schemeClr val="bg1">
              <a:alpha val="46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83" name="Rectangle: Rounded Corners 282">
            <a:extLst>
              <a:ext uri="{FF2B5EF4-FFF2-40B4-BE49-F238E27FC236}">
                <a16:creationId xmlns:a16="http://schemas.microsoft.com/office/drawing/2014/main" id="{A01EA833-B199-4087-6C2B-BE1E1923E7A3}"/>
              </a:ext>
            </a:extLst>
          </p:cNvPr>
          <p:cNvSpPr/>
          <p:nvPr/>
        </p:nvSpPr>
        <p:spPr>
          <a:xfrm>
            <a:off x="15818127" y="5820768"/>
            <a:ext cx="762763" cy="463190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2">
                <a:lumMod val="90000"/>
                <a:lumOff val="1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97280">
              <a:defRPr/>
            </a:pPr>
            <a:r>
              <a:rPr lang="en-US" sz="1800" kern="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DBN</a:t>
            </a:r>
            <a:endParaRPr lang="nl-NL" sz="1800" kern="0" dirty="0">
              <a:solidFill>
                <a:prstClr val="black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84" name="Rectangle: Rounded Corners 283">
            <a:extLst>
              <a:ext uri="{FF2B5EF4-FFF2-40B4-BE49-F238E27FC236}">
                <a16:creationId xmlns:a16="http://schemas.microsoft.com/office/drawing/2014/main" id="{F88715A2-97A5-7CA1-7C41-868051FCEAEF}"/>
              </a:ext>
            </a:extLst>
          </p:cNvPr>
          <p:cNvSpPr/>
          <p:nvPr/>
        </p:nvSpPr>
        <p:spPr>
          <a:xfrm>
            <a:off x="15941687" y="7025688"/>
            <a:ext cx="762764" cy="463190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2">
                <a:lumMod val="90000"/>
                <a:lumOff val="1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97280">
              <a:defRPr/>
            </a:pPr>
            <a:r>
              <a:rPr lang="en-US" sz="1800" kern="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ML</a:t>
            </a:r>
            <a:endParaRPr lang="nl-NL" sz="1800" kern="0" dirty="0">
              <a:solidFill>
                <a:prstClr val="black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85" name="Rectangle: Rounded Corners 284">
            <a:extLst>
              <a:ext uri="{FF2B5EF4-FFF2-40B4-BE49-F238E27FC236}">
                <a16:creationId xmlns:a16="http://schemas.microsoft.com/office/drawing/2014/main" id="{E30E896F-0D6F-99D4-ECA4-C201F04F8ABF}"/>
              </a:ext>
            </a:extLst>
          </p:cNvPr>
          <p:cNvSpPr/>
          <p:nvPr/>
        </p:nvSpPr>
        <p:spPr>
          <a:xfrm>
            <a:off x="15800991" y="6404670"/>
            <a:ext cx="905313" cy="463190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2">
                <a:lumMod val="90000"/>
                <a:lumOff val="1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97280">
              <a:defRPr/>
            </a:pPr>
            <a:r>
              <a:rPr lang="en-US" sz="1800" kern="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Bayes</a:t>
            </a:r>
            <a:endParaRPr lang="nl-NL" sz="1800" kern="0" dirty="0">
              <a:solidFill>
                <a:prstClr val="black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cxnSp>
        <p:nvCxnSpPr>
          <p:cNvPr id="286" name="Straight Arrow Connector 285">
            <a:extLst>
              <a:ext uri="{FF2B5EF4-FFF2-40B4-BE49-F238E27FC236}">
                <a16:creationId xmlns:a16="http://schemas.microsoft.com/office/drawing/2014/main" id="{92BEE23A-EABF-9DB4-6B6F-0C1DC636004D}"/>
              </a:ext>
            </a:extLst>
          </p:cNvPr>
          <p:cNvCxnSpPr>
            <a:cxnSpLocks/>
          </p:cNvCxnSpPr>
          <p:nvPr/>
        </p:nvCxnSpPr>
        <p:spPr>
          <a:xfrm flipV="1">
            <a:off x="15022407" y="6207986"/>
            <a:ext cx="518494" cy="157750"/>
          </a:xfrm>
          <a:prstGeom prst="straightConnector1">
            <a:avLst/>
          </a:prstGeom>
          <a:ln w="76200">
            <a:headEnd type="none" w="med" len="med"/>
            <a:tailEnd type="triangl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0821717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: Shape 3">
            <a:extLst>
              <a:ext uri="{FF2B5EF4-FFF2-40B4-BE49-F238E27FC236}">
                <a16:creationId xmlns:a16="http://schemas.microsoft.com/office/drawing/2014/main" id="{395EE958-3855-4D55-F92F-AEF0C86BAD81}"/>
              </a:ext>
            </a:extLst>
          </p:cNvPr>
          <p:cNvSpPr/>
          <p:nvPr/>
        </p:nvSpPr>
        <p:spPr>
          <a:xfrm>
            <a:off x="5164408" y="5752827"/>
            <a:ext cx="5336559" cy="3676391"/>
          </a:xfrm>
          <a:custGeom>
            <a:avLst/>
            <a:gdLst>
              <a:gd name="connsiteX0" fmla="*/ 3374826 w 4851417"/>
              <a:gd name="connsiteY0" fmla="*/ 69990 h 3342174"/>
              <a:gd name="connsiteX1" fmla="*/ 929338 w 4851417"/>
              <a:gd name="connsiteY1" fmla="*/ 165683 h 3342174"/>
              <a:gd name="connsiteX2" fmla="*/ 4305 w 4851417"/>
              <a:gd name="connsiteY2" fmla="*/ 1505385 h 3342174"/>
              <a:gd name="connsiteX3" fmla="*/ 1237682 w 4851417"/>
              <a:gd name="connsiteY3" fmla="*/ 3291655 h 3342174"/>
              <a:gd name="connsiteX4" fmla="*/ 4289226 w 4851417"/>
              <a:gd name="connsiteY4" fmla="*/ 2653701 h 3342174"/>
              <a:gd name="connsiteX5" fmla="*/ 4778324 w 4851417"/>
              <a:gd name="connsiteY5" fmla="*/ 612250 h 3342174"/>
              <a:gd name="connsiteX6" fmla="*/ 3374826 w 4851417"/>
              <a:gd name="connsiteY6" fmla="*/ 69990 h 33421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851417" h="3342174">
                <a:moveTo>
                  <a:pt x="3374826" y="69990"/>
                </a:moveTo>
                <a:cubicBezTo>
                  <a:pt x="2733328" y="-4438"/>
                  <a:pt x="1491091" y="-73550"/>
                  <a:pt x="929338" y="165683"/>
                </a:cubicBezTo>
                <a:cubicBezTo>
                  <a:pt x="367584" y="404916"/>
                  <a:pt x="-47086" y="984390"/>
                  <a:pt x="4305" y="1505385"/>
                </a:cubicBezTo>
                <a:cubicBezTo>
                  <a:pt x="55696" y="2026380"/>
                  <a:pt x="523528" y="3100269"/>
                  <a:pt x="1237682" y="3291655"/>
                </a:cubicBezTo>
                <a:cubicBezTo>
                  <a:pt x="1951836" y="3483041"/>
                  <a:pt x="3699119" y="3100269"/>
                  <a:pt x="4289226" y="2653701"/>
                </a:cubicBezTo>
                <a:cubicBezTo>
                  <a:pt x="4879333" y="2207134"/>
                  <a:pt x="4930724" y="1042868"/>
                  <a:pt x="4778324" y="612250"/>
                </a:cubicBezTo>
                <a:cubicBezTo>
                  <a:pt x="4625924" y="181632"/>
                  <a:pt x="4016324" y="144418"/>
                  <a:pt x="3374826" y="69990"/>
                </a:cubicBezTo>
                <a:close/>
              </a:path>
            </a:pathLst>
          </a:cu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sz="1980"/>
          </a:p>
        </p:txBody>
      </p:sp>
      <p:sp>
        <p:nvSpPr>
          <p:cNvPr id="5" name="Freeform: Shape 4">
            <a:extLst>
              <a:ext uri="{FF2B5EF4-FFF2-40B4-BE49-F238E27FC236}">
                <a16:creationId xmlns:a16="http://schemas.microsoft.com/office/drawing/2014/main" id="{2C58866F-6ED7-F01D-A64F-5BC983DF6447}"/>
              </a:ext>
            </a:extLst>
          </p:cNvPr>
          <p:cNvSpPr/>
          <p:nvPr/>
        </p:nvSpPr>
        <p:spPr>
          <a:xfrm>
            <a:off x="11879344" y="2922543"/>
            <a:ext cx="4808668" cy="3661287"/>
          </a:xfrm>
          <a:custGeom>
            <a:avLst/>
            <a:gdLst>
              <a:gd name="connsiteX0" fmla="*/ 1157882 w 4371516"/>
              <a:gd name="connsiteY0" fmla="*/ 101186 h 3328443"/>
              <a:gd name="connsiteX1" fmla="*/ 902700 w 4371516"/>
              <a:gd name="connsiteY1" fmla="*/ 292573 h 3328443"/>
              <a:gd name="connsiteX2" fmla="*/ 169054 w 4371516"/>
              <a:gd name="connsiteY2" fmla="*/ 1079382 h 3328443"/>
              <a:gd name="connsiteX3" fmla="*/ 190319 w 4371516"/>
              <a:gd name="connsiteY3" fmla="*/ 2621103 h 3328443"/>
              <a:gd name="connsiteX4" fmla="*/ 2231770 w 4371516"/>
              <a:gd name="connsiteY4" fmla="*/ 3322852 h 3328443"/>
              <a:gd name="connsiteX5" fmla="*/ 4188161 w 4371516"/>
              <a:gd name="connsiteY5" fmla="*/ 2280861 h 3328443"/>
              <a:gd name="connsiteX6" fmla="*/ 3943612 w 4371516"/>
              <a:gd name="connsiteY6" fmla="*/ 196880 h 3328443"/>
              <a:gd name="connsiteX7" fmla="*/ 1157882 w 4371516"/>
              <a:gd name="connsiteY7" fmla="*/ 101186 h 33284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371516" h="3328443">
                <a:moveTo>
                  <a:pt x="1157882" y="101186"/>
                </a:moveTo>
                <a:cubicBezTo>
                  <a:pt x="651063" y="117135"/>
                  <a:pt x="1067505" y="129540"/>
                  <a:pt x="902700" y="292573"/>
                </a:cubicBezTo>
                <a:cubicBezTo>
                  <a:pt x="737895" y="455606"/>
                  <a:pt x="287784" y="691294"/>
                  <a:pt x="169054" y="1079382"/>
                </a:cubicBezTo>
                <a:cubicBezTo>
                  <a:pt x="50324" y="1467470"/>
                  <a:pt x="-153467" y="2247191"/>
                  <a:pt x="190319" y="2621103"/>
                </a:cubicBezTo>
                <a:cubicBezTo>
                  <a:pt x="534105" y="2995015"/>
                  <a:pt x="1565463" y="3379559"/>
                  <a:pt x="2231770" y="3322852"/>
                </a:cubicBezTo>
                <a:cubicBezTo>
                  <a:pt x="2898077" y="3266145"/>
                  <a:pt x="3902854" y="2801856"/>
                  <a:pt x="4188161" y="2280861"/>
                </a:cubicBezTo>
                <a:cubicBezTo>
                  <a:pt x="4473468" y="1759866"/>
                  <a:pt x="4450431" y="563703"/>
                  <a:pt x="3943612" y="196880"/>
                </a:cubicBezTo>
                <a:cubicBezTo>
                  <a:pt x="3436793" y="-169943"/>
                  <a:pt x="1664701" y="85237"/>
                  <a:pt x="1157882" y="101186"/>
                </a:cubicBezTo>
                <a:close/>
              </a:path>
            </a:pathLst>
          </a:cu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sz="1980"/>
          </a:p>
        </p:txBody>
      </p:sp>
      <p:sp>
        <p:nvSpPr>
          <p:cNvPr id="6" name="Freeform: Shape 5">
            <a:extLst>
              <a:ext uri="{FF2B5EF4-FFF2-40B4-BE49-F238E27FC236}">
                <a16:creationId xmlns:a16="http://schemas.microsoft.com/office/drawing/2014/main" id="{D178F1E9-92A9-D5FB-8802-D0106CC1EDE3}"/>
              </a:ext>
            </a:extLst>
          </p:cNvPr>
          <p:cNvSpPr/>
          <p:nvPr/>
        </p:nvSpPr>
        <p:spPr>
          <a:xfrm>
            <a:off x="7409667" y="1093594"/>
            <a:ext cx="5661310" cy="1991243"/>
          </a:xfrm>
          <a:custGeom>
            <a:avLst/>
            <a:gdLst>
              <a:gd name="connsiteX0" fmla="*/ 489729 w 5146645"/>
              <a:gd name="connsiteY0" fmla="*/ 204995 h 1437196"/>
              <a:gd name="connsiteX1" fmla="*/ 319609 w 5146645"/>
              <a:gd name="connsiteY1" fmla="*/ 364483 h 1437196"/>
              <a:gd name="connsiteX2" fmla="*/ 96325 w 5146645"/>
              <a:gd name="connsiteY2" fmla="*/ 1321413 h 1437196"/>
              <a:gd name="connsiteX3" fmla="*/ 2052716 w 5146645"/>
              <a:gd name="connsiteY3" fmla="*/ 1406474 h 1437196"/>
              <a:gd name="connsiteX4" fmla="*/ 4870343 w 5146645"/>
              <a:gd name="connsiteY4" fmla="*/ 1193823 h 1437196"/>
              <a:gd name="connsiteX5" fmla="*/ 4625795 w 5146645"/>
              <a:gd name="connsiteY5" fmla="*/ 183729 h 1437196"/>
              <a:gd name="connsiteX6" fmla="*/ 1202111 w 5146645"/>
              <a:gd name="connsiteY6" fmla="*/ 2976 h 1437196"/>
              <a:gd name="connsiteX7" fmla="*/ 489729 w 5146645"/>
              <a:gd name="connsiteY7" fmla="*/ 204995 h 14371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146645" h="1437196">
                <a:moveTo>
                  <a:pt x="489729" y="204995"/>
                </a:moveTo>
                <a:cubicBezTo>
                  <a:pt x="342645" y="265246"/>
                  <a:pt x="385176" y="178413"/>
                  <a:pt x="319609" y="364483"/>
                </a:cubicBezTo>
                <a:cubicBezTo>
                  <a:pt x="254042" y="550553"/>
                  <a:pt x="-192526" y="1147748"/>
                  <a:pt x="96325" y="1321413"/>
                </a:cubicBezTo>
                <a:cubicBezTo>
                  <a:pt x="385176" y="1495078"/>
                  <a:pt x="1257046" y="1427739"/>
                  <a:pt x="2052716" y="1406474"/>
                </a:cubicBezTo>
                <a:cubicBezTo>
                  <a:pt x="2848386" y="1385209"/>
                  <a:pt x="4441497" y="1397614"/>
                  <a:pt x="4870343" y="1193823"/>
                </a:cubicBezTo>
                <a:cubicBezTo>
                  <a:pt x="5299190" y="990032"/>
                  <a:pt x="5237167" y="382203"/>
                  <a:pt x="4625795" y="183729"/>
                </a:cubicBezTo>
                <a:cubicBezTo>
                  <a:pt x="4014423" y="-14745"/>
                  <a:pt x="1894999" y="-4112"/>
                  <a:pt x="1202111" y="2976"/>
                </a:cubicBezTo>
                <a:cubicBezTo>
                  <a:pt x="509223" y="10064"/>
                  <a:pt x="636813" y="144744"/>
                  <a:pt x="489729" y="204995"/>
                </a:cubicBezTo>
                <a:close/>
              </a:path>
            </a:pathLst>
          </a:cu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sz="1980"/>
          </a:p>
        </p:txBody>
      </p:sp>
      <p:sp>
        <p:nvSpPr>
          <p:cNvPr id="7" name="Freeform: Shape 6">
            <a:extLst>
              <a:ext uri="{FF2B5EF4-FFF2-40B4-BE49-F238E27FC236}">
                <a16:creationId xmlns:a16="http://schemas.microsoft.com/office/drawing/2014/main" id="{8725E822-8FCF-08BE-F953-5E89546111D2}"/>
              </a:ext>
            </a:extLst>
          </p:cNvPr>
          <p:cNvSpPr/>
          <p:nvPr/>
        </p:nvSpPr>
        <p:spPr>
          <a:xfrm>
            <a:off x="1898640" y="1408542"/>
            <a:ext cx="5237118" cy="2830032"/>
          </a:xfrm>
          <a:custGeom>
            <a:avLst/>
            <a:gdLst>
              <a:gd name="connsiteX0" fmla="*/ 863958 w 4761016"/>
              <a:gd name="connsiteY0" fmla="*/ 3739 h 2316042"/>
              <a:gd name="connsiteX1" fmla="*/ 34619 w 4761016"/>
              <a:gd name="connsiteY1" fmla="*/ 439674 h 2316042"/>
              <a:gd name="connsiteX2" fmla="*/ 1767726 w 4761016"/>
              <a:gd name="connsiteY2" fmla="*/ 2257841 h 2316042"/>
              <a:gd name="connsiteX3" fmla="*/ 4659781 w 4761016"/>
              <a:gd name="connsiteY3" fmla="*/ 1726213 h 2316042"/>
              <a:gd name="connsiteX4" fmla="*/ 3798544 w 4761016"/>
              <a:gd name="connsiteY4" fmla="*/ 322716 h 2316042"/>
              <a:gd name="connsiteX5" fmla="*/ 863958 w 4761016"/>
              <a:gd name="connsiteY5" fmla="*/ 3739 h 23160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761016" h="2316042">
                <a:moveTo>
                  <a:pt x="863958" y="3739"/>
                </a:moveTo>
                <a:cubicBezTo>
                  <a:pt x="236637" y="23232"/>
                  <a:pt x="-116009" y="63990"/>
                  <a:pt x="34619" y="439674"/>
                </a:cubicBezTo>
                <a:cubicBezTo>
                  <a:pt x="185247" y="815358"/>
                  <a:pt x="996866" y="2043418"/>
                  <a:pt x="1767726" y="2257841"/>
                </a:cubicBezTo>
                <a:cubicBezTo>
                  <a:pt x="2538586" y="2472264"/>
                  <a:pt x="4321311" y="2048734"/>
                  <a:pt x="4659781" y="1726213"/>
                </a:cubicBezTo>
                <a:cubicBezTo>
                  <a:pt x="4998251" y="1403692"/>
                  <a:pt x="4431181" y="611567"/>
                  <a:pt x="3798544" y="322716"/>
                </a:cubicBezTo>
                <a:cubicBezTo>
                  <a:pt x="3165907" y="33865"/>
                  <a:pt x="1491279" y="-15754"/>
                  <a:pt x="863958" y="3739"/>
                </a:cubicBezTo>
                <a:close/>
              </a:path>
            </a:pathLst>
          </a:cu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sz="1980"/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3868BD25-6344-943D-EEF2-780FC726E016}"/>
              </a:ext>
            </a:extLst>
          </p:cNvPr>
          <p:cNvSpPr/>
          <p:nvPr/>
        </p:nvSpPr>
        <p:spPr>
          <a:xfrm>
            <a:off x="9181444" y="3130619"/>
            <a:ext cx="193541" cy="792622"/>
          </a:xfrm>
          <a:custGeom>
            <a:avLst/>
            <a:gdLst>
              <a:gd name="connsiteX0" fmla="*/ 0 w 323682"/>
              <a:gd name="connsiteY0" fmla="*/ 1432291 h 1432291"/>
              <a:gd name="connsiteX1" fmla="*/ 323682 w 323682"/>
              <a:gd name="connsiteY1" fmla="*/ 0 h 14322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23682" h="1432291">
                <a:moveTo>
                  <a:pt x="0" y="1432291"/>
                </a:moveTo>
                <a:lnTo>
                  <a:pt x="323682" y="0"/>
                </a:lnTo>
              </a:path>
            </a:pathLst>
          </a:custGeom>
          <a:ln w="76200">
            <a:headEnd type="none" w="med" len="med"/>
            <a:tailEnd type="triangl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nl-NL" sz="176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700141C7-C6FC-16C7-3FB1-F22E1128D3B8}"/>
              </a:ext>
            </a:extLst>
          </p:cNvPr>
          <p:cNvSpPr/>
          <p:nvPr/>
        </p:nvSpPr>
        <p:spPr>
          <a:xfrm>
            <a:off x="7046541" y="3435793"/>
            <a:ext cx="1194691" cy="623087"/>
          </a:xfrm>
          <a:custGeom>
            <a:avLst/>
            <a:gdLst>
              <a:gd name="connsiteX0" fmla="*/ 1391830 w 1391830"/>
              <a:gd name="connsiteY0" fmla="*/ 566443 h 566443"/>
              <a:gd name="connsiteX1" fmla="*/ 938676 w 1391830"/>
              <a:gd name="connsiteY1" fmla="*/ 169933 h 566443"/>
              <a:gd name="connsiteX2" fmla="*/ 0 w 1391830"/>
              <a:gd name="connsiteY2" fmla="*/ 0 h 5664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391830" h="566443">
                <a:moveTo>
                  <a:pt x="1391830" y="566443"/>
                </a:moveTo>
                <a:cubicBezTo>
                  <a:pt x="1281239" y="415391"/>
                  <a:pt x="1170648" y="264340"/>
                  <a:pt x="938676" y="169933"/>
                </a:cubicBezTo>
                <a:cubicBezTo>
                  <a:pt x="706704" y="75526"/>
                  <a:pt x="353352" y="37763"/>
                  <a:pt x="0" y="0"/>
                </a:cubicBezTo>
              </a:path>
            </a:pathLst>
          </a:custGeom>
          <a:ln w="76200">
            <a:headEnd type="none" w="med" len="med"/>
            <a:tailEnd type="triangl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nl-NL" sz="176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579E87AE-4F49-81BC-4807-9397620E0471}"/>
              </a:ext>
            </a:extLst>
          </p:cNvPr>
          <p:cNvSpPr/>
          <p:nvPr/>
        </p:nvSpPr>
        <p:spPr>
          <a:xfrm rot="21103854">
            <a:off x="10101746" y="3892223"/>
            <a:ext cx="1562150" cy="419934"/>
          </a:xfrm>
          <a:custGeom>
            <a:avLst/>
            <a:gdLst>
              <a:gd name="connsiteX0" fmla="*/ 0 w 1772156"/>
              <a:gd name="connsiteY0" fmla="*/ 381758 h 381758"/>
              <a:gd name="connsiteX1" fmla="*/ 825388 w 1772156"/>
              <a:gd name="connsiteY1" fmla="*/ 9524 h 381758"/>
              <a:gd name="connsiteX2" fmla="*/ 1772156 w 1772156"/>
              <a:gd name="connsiteY2" fmla="*/ 147089 h 3817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772156" h="381758">
                <a:moveTo>
                  <a:pt x="0" y="381758"/>
                </a:moveTo>
                <a:cubicBezTo>
                  <a:pt x="265014" y="215196"/>
                  <a:pt x="530029" y="48635"/>
                  <a:pt x="825388" y="9524"/>
                </a:cubicBezTo>
                <a:cubicBezTo>
                  <a:pt x="1120747" y="-29587"/>
                  <a:pt x="1446451" y="58751"/>
                  <a:pt x="1772156" y="147089"/>
                </a:cubicBezTo>
              </a:path>
            </a:pathLst>
          </a:custGeom>
          <a:ln w="76200">
            <a:headEnd type="none" w="med" len="med"/>
            <a:tailEnd type="triangl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nl-NL" sz="176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2C83E7EF-E6AC-1006-967F-EC8E12DD8D28}"/>
              </a:ext>
            </a:extLst>
          </p:cNvPr>
          <p:cNvSpPr txBox="1"/>
          <p:nvPr/>
        </p:nvSpPr>
        <p:spPr>
          <a:xfrm>
            <a:off x="8213117" y="4238574"/>
            <a:ext cx="1843390" cy="6340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520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Bayesian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7809E165-A238-B6D1-DEE1-17B1EBC48030}"/>
              </a:ext>
            </a:extLst>
          </p:cNvPr>
          <p:cNvGrpSpPr/>
          <p:nvPr/>
        </p:nvGrpSpPr>
        <p:grpSpPr>
          <a:xfrm>
            <a:off x="2666003" y="2164714"/>
            <a:ext cx="1584986" cy="869739"/>
            <a:chOff x="2349894" y="1221142"/>
            <a:chExt cx="1440896" cy="790672"/>
          </a:xfrm>
        </p:grpSpPr>
        <p:sp>
          <p:nvSpPr>
            <p:cNvPr id="13" name="Rectangle: Rounded Corners 12">
              <a:extLst>
                <a:ext uri="{FF2B5EF4-FFF2-40B4-BE49-F238E27FC236}">
                  <a16:creationId xmlns:a16="http://schemas.microsoft.com/office/drawing/2014/main" id="{E9BF8A32-9FE7-7CEE-2DCB-A55175F21126}"/>
                </a:ext>
              </a:extLst>
            </p:cNvPr>
            <p:cNvSpPr/>
            <p:nvPr/>
          </p:nvSpPr>
          <p:spPr>
            <a:xfrm>
              <a:off x="2372417" y="1221142"/>
              <a:ext cx="1398252" cy="790672"/>
            </a:xfrm>
            <a:prstGeom prst="roundRect">
              <a:avLst/>
            </a:prstGeom>
            <a:solidFill>
              <a:schemeClr val="bg1">
                <a:lumMod val="95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sz="1980" dirty="0"/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1EA8757A-6694-5DD7-C38A-1815D5BB0569}"/>
                </a:ext>
              </a:extLst>
            </p:cNvPr>
            <p:cNvSpPr txBox="1"/>
            <p:nvPr/>
          </p:nvSpPr>
          <p:spPr>
            <a:xfrm>
              <a:off x="2349894" y="1663813"/>
              <a:ext cx="1440896" cy="26860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320" dirty="0"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(Treatment variable)</a:t>
              </a:r>
              <a:endParaRPr lang="nl-NL" sz="132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969D461E-C646-C35B-19D7-A4F8F6B0AA0C}"/>
                </a:ext>
              </a:extLst>
            </p:cNvPr>
            <p:cNvSpPr txBox="1"/>
            <p:nvPr/>
          </p:nvSpPr>
          <p:spPr>
            <a:xfrm>
              <a:off x="2464613" y="1457075"/>
              <a:ext cx="1279488" cy="26860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320" dirty="0"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Datetime variable</a:t>
              </a:r>
              <a:endParaRPr lang="nl-NL" sz="132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B06E91A5-0878-60D4-854C-633345C90379}"/>
                </a:ext>
              </a:extLst>
            </p:cNvPr>
            <p:cNvSpPr txBox="1"/>
            <p:nvPr/>
          </p:nvSpPr>
          <p:spPr>
            <a:xfrm>
              <a:off x="3090229" y="1259586"/>
              <a:ext cx="659388" cy="26860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320" b="1" dirty="0">
                  <a:solidFill>
                    <a:srgbClr val="0070C0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Dataset</a:t>
              </a:r>
              <a:endParaRPr lang="nl-NL" sz="1320" b="1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endParaRPr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8F39E4A2-2C84-4F18-D423-7DA80B22A009}"/>
              </a:ext>
            </a:extLst>
          </p:cNvPr>
          <p:cNvGrpSpPr/>
          <p:nvPr/>
        </p:nvGrpSpPr>
        <p:grpSpPr>
          <a:xfrm>
            <a:off x="12311116" y="4057918"/>
            <a:ext cx="1584986" cy="869739"/>
            <a:chOff x="10655041" y="622141"/>
            <a:chExt cx="1440896" cy="790672"/>
          </a:xfrm>
        </p:grpSpPr>
        <p:sp>
          <p:nvSpPr>
            <p:cNvPr id="18" name="Rectangle: Rounded Corners 17">
              <a:extLst>
                <a:ext uri="{FF2B5EF4-FFF2-40B4-BE49-F238E27FC236}">
                  <a16:creationId xmlns:a16="http://schemas.microsoft.com/office/drawing/2014/main" id="{3E2CCE3F-DC9F-9235-F82E-4029CAE483C3}"/>
                </a:ext>
              </a:extLst>
            </p:cNvPr>
            <p:cNvSpPr/>
            <p:nvPr/>
          </p:nvSpPr>
          <p:spPr>
            <a:xfrm>
              <a:off x="10662120" y="622141"/>
              <a:ext cx="1398252" cy="790672"/>
            </a:xfrm>
            <a:prstGeom prst="roundRect">
              <a:avLst/>
            </a:prstGeom>
            <a:solidFill>
              <a:schemeClr val="bg1">
                <a:lumMod val="95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sz="1980"/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FA265C3E-0408-1F83-901F-44AE4C2FB221}"/>
                </a:ext>
              </a:extLst>
            </p:cNvPr>
            <p:cNvSpPr txBox="1"/>
            <p:nvPr/>
          </p:nvSpPr>
          <p:spPr>
            <a:xfrm>
              <a:off x="10655041" y="1041765"/>
              <a:ext cx="1440896" cy="26860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320" dirty="0"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(Treatment variable)</a:t>
              </a:r>
              <a:endParaRPr lang="nl-NL" sz="132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5B3E3322-952C-4DB8-49AE-5628FFEB0ED1}"/>
                </a:ext>
              </a:extLst>
            </p:cNvPr>
            <p:cNvSpPr txBox="1"/>
            <p:nvPr/>
          </p:nvSpPr>
          <p:spPr>
            <a:xfrm>
              <a:off x="10700773" y="841115"/>
              <a:ext cx="1087884" cy="26860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320" dirty="0"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Target variable</a:t>
              </a:r>
              <a:endParaRPr lang="nl-NL" sz="132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C9440419-C9F0-7223-4CF1-28429BEB6CFD}"/>
                </a:ext>
              </a:extLst>
            </p:cNvPr>
            <p:cNvSpPr txBox="1"/>
            <p:nvPr/>
          </p:nvSpPr>
          <p:spPr>
            <a:xfrm>
              <a:off x="10696211" y="663273"/>
              <a:ext cx="659388" cy="26860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320" b="1" dirty="0">
                  <a:solidFill>
                    <a:srgbClr val="0070C0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Dataset</a:t>
              </a:r>
              <a:endParaRPr lang="nl-NL" sz="1320" b="1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endParaRPr>
            </a:p>
          </p:txBody>
        </p:sp>
      </p:grpSp>
      <p:sp>
        <p:nvSpPr>
          <p:cNvPr id="22" name="TextBox 21">
            <a:extLst>
              <a:ext uri="{FF2B5EF4-FFF2-40B4-BE49-F238E27FC236}">
                <a16:creationId xmlns:a16="http://schemas.microsoft.com/office/drawing/2014/main" id="{3B0F1301-C834-DAAD-0965-E3B0408C6EB2}"/>
              </a:ext>
            </a:extLst>
          </p:cNvPr>
          <p:cNvSpPr txBox="1"/>
          <p:nvPr/>
        </p:nvSpPr>
        <p:spPr>
          <a:xfrm>
            <a:off x="2118519" y="1418200"/>
            <a:ext cx="2334293" cy="6340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52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Time Series</a:t>
            </a:r>
            <a:endParaRPr lang="nl-NL" sz="352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51E6A62F-638F-DB59-B262-5A34E11D6615}"/>
              </a:ext>
            </a:extLst>
          </p:cNvPr>
          <p:cNvSpPr txBox="1"/>
          <p:nvPr/>
        </p:nvSpPr>
        <p:spPr>
          <a:xfrm>
            <a:off x="7924561" y="1171092"/>
            <a:ext cx="4534126" cy="6340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52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Optimization strategies</a:t>
            </a:r>
            <a:endParaRPr lang="nl-NL" sz="352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39B33A2A-CABD-E9CC-2A9D-D2C0AECE83FE}"/>
              </a:ext>
            </a:extLst>
          </p:cNvPr>
          <p:cNvSpPr txBox="1"/>
          <p:nvPr/>
        </p:nvSpPr>
        <p:spPr>
          <a:xfrm>
            <a:off x="12655266" y="3034454"/>
            <a:ext cx="3891459" cy="9725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52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Causal Discovery</a:t>
            </a:r>
          </a:p>
          <a:p>
            <a:pPr algn="ctr"/>
            <a:r>
              <a:rPr lang="en-US" sz="2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(Supervised)</a:t>
            </a:r>
            <a:endParaRPr lang="nl-NL" sz="2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B7BF1A7C-B6E5-2676-6D98-75393D262A47}"/>
              </a:ext>
            </a:extLst>
          </p:cNvPr>
          <p:cNvSpPr txBox="1"/>
          <p:nvPr/>
        </p:nvSpPr>
        <p:spPr>
          <a:xfrm>
            <a:off x="6023611" y="6067223"/>
            <a:ext cx="3891459" cy="9725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52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Causal Discovery</a:t>
            </a:r>
          </a:p>
          <a:p>
            <a:pPr algn="ctr"/>
            <a:r>
              <a:rPr lang="en-US" sz="2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(Unsupervised)</a:t>
            </a:r>
            <a:endParaRPr lang="nl-NL" sz="2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6" name="Freeform: Shape 25">
            <a:extLst>
              <a:ext uri="{FF2B5EF4-FFF2-40B4-BE49-F238E27FC236}">
                <a16:creationId xmlns:a16="http://schemas.microsoft.com/office/drawing/2014/main" id="{956141B1-3379-04CA-1317-679C19129E60}"/>
              </a:ext>
            </a:extLst>
          </p:cNvPr>
          <p:cNvSpPr/>
          <p:nvPr/>
        </p:nvSpPr>
        <p:spPr>
          <a:xfrm flipH="1" flipV="1">
            <a:off x="8668065" y="5007799"/>
            <a:ext cx="153104" cy="643253"/>
          </a:xfrm>
          <a:custGeom>
            <a:avLst/>
            <a:gdLst>
              <a:gd name="connsiteX0" fmla="*/ 0 w 323682"/>
              <a:gd name="connsiteY0" fmla="*/ 1432291 h 1432291"/>
              <a:gd name="connsiteX1" fmla="*/ 323682 w 323682"/>
              <a:gd name="connsiteY1" fmla="*/ 0 h 14322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23682" h="1432291">
                <a:moveTo>
                  <a:pt x="0" y="1432291"/>
                </a:moveTo>
                <a:lnTo>
                  <a:pt x="323682" y="0"/>
                </a:lnTo>
              </a:path>
            </a:pathLst>
          </a:custGeom>
          <a:ln w="76200">
            <a:headEnd type="none" w="med" len="med"/>
            <a:tailEnd type="triangl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nl-NL" sz="176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grpSp>
        <p:nvGrpSpPr>
          <p:cNvPr id="27" name="Group 26">
            <a:extLst>
              <a:ext uri="{FF2B5EF4-FFF2-40B4-BE49-F238E27FC236}">
                <a16:creationId xmlns:a16="http://schemas.microsoft.com/office/drawing/2014/main" id="{C0FA1D6F-F674-8871-BE92-97DAAFAA5A2C}"/>
              </a:ext>
            </a:extLst>
          </p:cNvPr>
          <p:cNvGrpSpPr/>
          <p:nvPr/>
        </p:nvGrpSpPr>
        <p:grpSpPr>
          <a:xfrm>
            <a:off x="4879223" y="2104973"/>
            <a:ext cx="1538077" cy="883757"/>
            <a:chOff x="2845544" y="3508885"/>
            <a:chExt cx="1398252" cy="803415"/>
          </a:xfrm>
        </p:grpSpPr>
        <p:sp>
          <p:nvSpPr>
            <p:cNvPr id="28" name="Rectangle: Rounded Corners 27">
              <a:extLst>
                <a:ext uri="{FF2B5EF4-FFF2-40B4-BE49-F238E27FC236}">
                  <a16:creationId xmlns:a16="http://schemas.microsoft.com/office/drawing/2014/main" id="{F3AB071B-45E0-F0D7-C541-17850AFA5283}"/>
                </a:ext>
              </a:extLst>
            </p:cNvPr>
            <p:cNvSpPr/>
            <p:nvPr/>
          </p:nvSpPr>
          <p:spPr>
            <a:xfrm>
              <a:off x="2845544" y="3508885"/>
              <a:ext cx="1398252" cy="790672"/>
            </a:xfrm>
            <a:prstGeom prst="roundRect">
              <a:avLst/>
            </a:prstGeom>
            <a:solidFill>
              <a:schemeClr val="bg1">
                <a:lumMod val="95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sz="1980"/>
            </a:p>
          </p:txBody>
        </p:sp>
        <p:pic>
          <p:nvPicPr>
            <p:cNvPr id="29" name="Picture 4">
              <a:extLst>
                <a:ext uri="{FF2B5EF4-FFF2-40B4-BE49-F238E27FC236}">
                  <a16:creationId xmlns:a16="http://schemas.microsoft.com/office/drawing/2014/main" id="{764DB2AF-EA7E-87D9-63F5-D25D923975D1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35856"/>
            <a:stretch/>
          </p:blipFill>
          <p:spPr bwMode="auto">
            <a:xfrm>
              <a:off x="2899675" y="3542280"/>
              <a:ext cx="1277290" cy="58522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8C4F0D15-978D-FEE3-20A3-4B4B734BF052}"/>
                </a:ext>
              </a:extLst>
            </p:cNvPr>
            <p:cNvSpPr txBox="1"/>
            <p:nvPr/>
          </p:nvSpPr>
          <p:spPr>
            <a:xfrm>
              <a:off x="3064382" y="4043695"/>
              <a:ext cx="1026214" cy="26860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320" b="1" dirty="0" err="1"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CausalImpact</a:t>
              </a:r>
              <a:endParaRPr lang="nl-NL" sz="132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endParaRPr>
            </a:p>
          </p:txBody>
        </p:sp>
      </p:grpSp>
      <p:grpSp>
        <p:nvGrpSpPr>
          <p:cNvPr id="31" name="Group 30">
            <a:extLst>
              <a:ext uri="{FF2B5EF4-FFF2-40B4-BE49-F238E27FC236}">
                <a16:creationId xmlns:a16="http://schemas.microsoft.com/office/drawing/2014/main" id="{6F543F2A-6243-E534-46B0-261566C03D37}"/>
              </a:ext>
            </a:extLst>
          </p:cNvPr>
          <p:cNvGrpSpPr/>
          <p:nvPr/>
        </p:nvGrpSpPr>
        <p:grpSpPr>
          <a:xfrm>
            <a:off x="8470392" y="2027817"/>
            <a:ext cx="1538077" cy="912155"/>
            <a:chOff x="5916948" y="927824"/>
            <a:chExt cx="1398252" cy="829232"/>
          </a:xfrm>
        </p:grpSpPr>
        <p:grpSp>
          <p:nvGrpSpPr>
            <p:cNvPr id="32" name="Group 31">
              <a:extLst>
                <a:ext uri="{FF2B5EF4-FFF2-40B4-BE49-F238E27FC236}">
                  <a16:creationId xmlns:a16="http://schemas.microsoft.com/office/drawing/2014/main" id="{D6E16DAC-3220-6F09-C1D9-9E5FF2D9BDB5}"/>
                </a:ext>
              </a:extLst>
            </p:cNvPr>
            <p:cNvGrpSpPr/>
            <p:nvPr/>
          </p:nvGrpSpPr>
          <p:grpSpPr>
            <a:xfrm>
              <a:off x="5916948" y="927824"/>
              <a:ext cx="1398252" cy="790672"/>
              <a:chOff x="6172509" y="877081"/>
              <a:chExt cx="1398252" cy="790672"/>
            </a:xfrm>
          </p:grpSpPr>
          <p:sp>
            <p:nvSpPr>
              <p:cNvPr id="34" name="Rectangle: Rounded Corners 33">
                <a:extLst>
                  <a:ext uri="{FF2B5EF4-FFF2-40B4-BE49-F238E27FC236}">
                    <a16:creationId xmlns:a16="http://schemas.microsoft.com/office/drawing/2014/main" id="{A1A94EBB-068C-D6B2-DFF3-227E5E89D3F0}"/>
                  </a:ext>
                </a:extLst>
              </p:cNvPr>
              <p:cNvSpPr/>
              <p:nvPr/>
            </p:nvSpPr>
            <p:spPr>
              <a:xfrm>
                <a:off x="6172509" y="877081"/>
                <a:ext cx="1398252" cy="790672"/>
              </a:xfrm>
              <a:prstGeom prst="roundRect">
                <a:avLst/>
              </a:prstGeom>
              <a:solidFill>
                <a:schemeClr val="bg1">
                  <a:lumMod val="95000"/>
                </a:schemeClr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nl-NL" sz="1980"/>
              </a:p>
            </p:txBody>
          </p:sp>
          <p:pic>
            <p:nvPicPr>
              <p:cNvPr id="35" name="Picture 2" descr="HyperOpt: Hyperparameter Tuning based on Bayesian Optimization | by  Fernando López | Towards Data Science">
                <a:extLst>
                  <a:ext uri="{FF2B5EF4-FFF2-40B4-BE49-F238E27FC236}">
                    <a16:creationId xmlns:a16="http://schemas.microsoft.com/office/drawing/2014/main" id="{D7AC6191-B3C9-134D-5A1D-9DF6DF68149E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352212" y="882471"/>
                <a:ext cx="1138196" cy="640235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8E6475A5-0710-162E-560E-532700E845C9}"/>
                </a:ext>
              </a:extLst>
            </p:cNvPr>
            <p:cNvSpPr txBox="1"/>
            <p:nvPr/>
          </p:nvSpPr>
          <p:spPr>
            <a:xfrm>
              <a:off x="6243504" y="1488450"/>
              <a:ext cx="793924" cy="26860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320" b="1" dirty="0" err="1"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HyperOpt</a:t>
              </a:r>
              <a:endParaRPr lang="nl-NL" sz="132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endParaRPr>
            </a:p>
          </p:txBody>
        </p:sp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id="{D93F5F68-2E61-052F-DEBD-749B1D49C97A}"/>
              </a:ext>
            </a:extLst>
          </p:cNvPr>
          <p:cNvGrpSpPr/>
          <p:nvPr/>
        </p:nvGrpSpPr>
        <p:grpSpPr>
          <a:xfrm>
            <a:off x="10209688" y="1969099"/>
            <a:ext cx="1731255" cy="869739"/>
            <a:chOff x="1697840" y="6034959"/>
            <a:chExt cx="1573868" cy="790672"/>
          </a:xfrm>
        </p:grpSpPr>
        <p:sp>
          <p:nvSpPr>
            <p:cNvPr id="37" name="Rectangle: Rounded Corners 36">
              <a:extLst>
                <a:ext uri="{FF2B5EF4-FFF2-40B4-BE49-F238E27FC236}">
                  <a16:creationId xmlns:a16="http://schemas.microsoft.com/office/drawing/2014/main" id="{4EA38B09-EF1F-9440-AA3F-BB5196B0F8ED}"/>
                </a:ext>
              </a:extLst>
            </p:cNvPr>
            <p:cNvSpPr/>
            <p:nvPr/>
          </p:nvSpPr>
          <p:spPr>
            <a:xfrm>
              <a:off x="1733105" y="6034959"/>
              <a:ext cx="1538603" cy="790672"/>
            </a:xfrm>
            <a:prstGeom prst="roundRect">
              <a:avLst/>
            </a:prstGeom>
            <a:solidFill>
              <a:schemeClr val="bg1">
                <a:lumMod val="95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sz="1980" dirty="0"/>
            </a:p>
          </p:txBody>
        </p:sp>
        <p:pic>
          <p:nvPicPr>
            <p:cNvPr id="38" name="Picture 6" descr="BayesianOptimization in action">
              <a:extLst>
                <a:ext uri="{FF2B5EF4-FFF2-40B4-BE49-F238E27FC236}">
                  <a16:creationId xmlns:a16="http://schemas.microsoft.com/office/drawing/2014/main" id="{3087232D-3B2F-5342-375B-93FF934F09D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47896" y="6077358"/>
              <a:ext cx="1240774" cy="53616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1097E6D8-F85E-0978-D721-DB437A216A5C}"/>
                </a:ext>
              </a:extLst>
            </p:cNvPr>
            <p:cNvSpPr txBox="1"/>
            <p:nvPr/>
          </p:nvSpPr>
          <p:spPr>
            <a:xfrm>
              <a:off x="1697840" y="6551220"/>
              <a:ext cx="1565638" cy="26860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320" b="1" dirty="0" err="1"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BayesianOptimization</a:t>
              </a:r>
              <a:endParaRPr lang="nl-NL" sz="132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endParaRPr>
            </a:p>
          </p:txBody>
        </p:sp>
      </p:grpSp>
      <p:grpSp>
        <p:nvGrpSpPr>
          <p:cNvPr id="40" name="Group 39">
            <a:extLst>
              <a:ext uri="{FF2B5EF4-FFF2-40B4-BE49-F238E27FC236}">
                <a16:creationId xmlns:a16="http://schemas.microsoft.com/office/drawing/2014/main" id="{F568F560-C4B9-CB8F-A341-BB950EE93814}"/>
              </a:ext>
            </a:extLst>
          </p:cNvPr>
          <p:cNvGrpSpPr/>
          <p:nvPr/>
        </p:nvGrpSpPr>
        <p:grpSpPr>
          <a:xfrm>
            <a:off x="14307236" y="4144825"/>
            <a:ext cx="1538077" cy="869739"/>
            <a:chOff x="11994695" y="2971547"/>
            <a:chExt cx="1398252" cy="790672"/>
          </a:xfrm>
        </p:grpSpPr>
        <p:sp>
          <p:nvSpPr>
            <p:cNvPr id="41" name="Rectangle: Rounded Corners 40">
              <a:extLst>
                <a:ext uri="{FF2B5EF4-FFF2-40B4-BE49-F238E27FC236}">
                  <a16:creationId xmlns:a16="http://schemas.microsoft.com/office/drawing/2014/main" id="{18862C81-27D9-4C79-0A2D-28D19CC51A4A}"/>
                </a:ext>
              </a:extLst>
            </p:cNvPr>
            <p:cNvSpPr/>
            <p:nvPr/>
          </p:nvSpPr>
          <p:spPr>
            <a:xfrm>
              <a:off x="11994695" y="2971547"/>
              <a:ext cx="1398252" cy="790672"/>
            </a:xfrm>
            <a:prstGeom prst="roundRect">
              <a:avLst/>
            </a:prstGeom>
            <a:solidFill>
              <a:schemeClr val="bg1">
                <a:lumMod val="95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sz="1980"/>
            </a:p>
          </p:txBody>
        </p:sp>
        <p:pic>
          <p:nvPicPr>
            <p:cNvPr id="42" name="Picture 41">
              <a:extLst>
                <a:ext uri="{FF2B5EF4-FFF2-40B4-BE49-F238E27FC236}">
                  <a16:creationId xmlns:a16="http://schemas.microsoft.com/office/drawing/2014/main" id="{53A974F8-DA81-BCFB-CB41-11660B8D5455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2031776" y="3096660"/>
              <a:ext cx="1324090" cy="540445"/>
            </a:xfrm>
            <a:prstGeom prst="rect">
              <a:avLst/>
            </a:prstGeom>
          </p:spPr>
        </p:pic>
      </p:grpSp>
      <p:grpSp>
        <p:nvGrpSpPr>
          <p:cNvPr id="43" name="Group 42">
            <a:extLst>
              <a:ext uri="{FF2B5EF4-FFF2-40B4-BE49-F238E27FC236}">
                <a16:creationId xmlns:a16="http://schemas.microsoft.com/office/drawing/2014/main" id="{9B0F2954-34D8-9A47-3325-7C893CD1231C}"/>
              </a:ext>
            </a:extLst>
          </p:cNvPr>
          <p:cNvGrpSpPr/>
          <p:nvPr/>
        </p:nvGrpSpPr>
        <p:grpSpPr>
          <a:xfrm>
            <a:off x="3921772" y="3114650"/>
            <a:ext cx="1538077" cy="869739"/>
            <a:chOff x="11994695" y="2971547"/>
            <a:chExt cx="1398252" cy="790672"/>
          </a:xfrm>
        </p:grpSpPr>
        <p:sp>
          <p:nvSpPr>
            <p:cNvPr id="44" name="Rectangle: Rounded Corners 43">
              <a:extLst>
                <a:ext uri="{FF2B5EF4-FFF2-40B4-BE49-F238E27FC236}">
                  <a16:creationId xmlns:a16="http://schemas.microsoft.com/office/drawing/2014/main" id="{1C306B2B-8E92-FC73-E9F7-BCFC359428F4}"/>
                </a:ext>
              </a:extLst>
            </p:cNvPr>
            <p:cNvSpPr/>
            <p:nvPr/>
          </p:nvSpPr>
          <p:spPr>
            <a:xfrm>
              <a:off x="11994695" y="2971547"/>
              <a:ext cx="1398252" cy="790672"/>
            </a:xfrm>
            <a:prstGeom prst="roundRect">
              <a:avLst/>
            </a:prstGeom>
            <a:solidFill>
              <a:schemeClr val="bg1">
                <a:lumMod val="95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sz="1980"/>
            </a:p>
          </p:txBody>
        </p:sp>
        <p:pic>
          <p:nvPicPr>
            <p:cNvPr id="45" name="Picture 44">
              <a:extLst>
                <a:ext uri="{FF2B5EF4-FFF2-40B4-BE49-F238E27FC236}">
                  <a16:creationId xmlns:a16="http://schemas.microsoft.com/office/drawing/2014/main" id="{8C050390-07F8-1639-FDFE-2053EF0EE398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2031776" y="3096660"/>
              <a:ext cx="1324090" cy="540445"/>
            </a:xfrm>
            <a:prstGeom prst="rect">
              <a:avLst/>
            </a:prstGeom>
          </p:spPr>
        </p:pic>
      </p:grpSp>
      <p:grpSp>
        <p:nvGrpSpPr>
          <p:cNvPr id="46" name="Group 45">
            <a:extLst>
              <a:ext uri="{FF2B5EF4-FFF2-40B4-BE49-F238E27FC236}">
                <a16:creationId xmlns:a16="http://schemas.microsoft.com/office/drawing/2014/main" id="{BF224A8B-CA51-0986-1BEF-3971ACE8B389}"/>
              </a:ext>
            </a:extLst>
          </p:cNvPr>
          <p:cNvGrpSpPr/>
          <p:nvPr/>
        </p:nvGrpSpPr>
        <p:grpSpPr>
          <a:xfrm>
            <a:off x="12882741" y="5289990"/>
            <a:ext cx="1538077" cy="869739"/>
            <a:chOff x="10318249" y="3199161"/>
            <a:chExt cx="1398252" cy="790672"/>
          </a:xfrm>
        </p:grpSpPr>
        <p:sp>
          <p:nvSpPr>
            <p:cNvPr id="47" name="Rectangle: Rounded Corners 46">
              <a:extLst>
                <a:ext uri="{FF2B5EF4-FFF2-40B4-BE49-F238E27FC236}">
                  <a16:creationId xmlns:a16="http://schemas.microsoft.com/office/drawing/2014/main" id="{FEE4B85F-BAAF-23B8-CBD6-2A21613A5EBA}"/>
                </a:ext>
              </a:extLst>
            </p:cNvPr>
            <p:cNvSpPr/>
            <p:nvPr/>
          </p:nvSpPr>
          <p:spPr>
            <a:xfrm>
              <a:off x="10318249" y="3199161"/>
              <a:ext cx="1398252" cy="790672"/>
            </a:xfrm>
            <a:prstGeom prst="roundRect">
              <a:avLst/>
            </a:prstGeom>
            <a:solidFill>
              <a:schemeClr val="bg1">
                <a:lumMod val="95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sz="1980"/>
            </a:p>
          </p:txBody>
        </p:sp>
        <p:pic>
          <p:nvPicPr>
            <p:cNvPr id="48" name="Picture 12">
              <a:extLst>
                <a:ext uri="{FF2B5EF4-FFF2-40B4-BE49-F238E27FC236}">
                  <a16:creationId xmlns:a16="http://schemas.microsoft.com/office/drawing/2014/main" id="{D11D3CD4-E371-8FD1-7408-96EE1CB3CBC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379019" y="3316038"/>
              <a:ext cx="1281825" cy="50496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49" name="Group 48">
            <a:extLst>
              <a:ext uri="{FF2B5EF4-FFF2-40B4-BE49-F238E27FC236}">
                <a16:creationId xmlns:a16="http://schemas.microsoft.com/office/drawing/2014/main" id="{185D4AD1-68B7-F273-99EE-F4A3D4097225}"/>
              </a:ext>
            </a:extLst>
          </p:cNvPr>
          <p:cNvGrpSpPr/>
          <p:nvPr/>
        </p:nvGrpSpPr>
        <p:grpSpPr>
          <a:xfrm>
            <a:off x="6666344" y="8241845"/>
            <a:ext cx="1538077" cy="876968"/>
            <a:chOff x="2391803" y="5676763"/>
            <a:chExt cx="1398252" cy="797244"/>
          </a:xfrm>
        </p:grpSpPr>
        <p:sp>
          <p:nvSpPr>
            <p:cNvPr id="50" name="Rectangle: Rounded Corners 49">
              <a:extLst>
                <a:ext uri="{FF2B5EF4-FFF2-40B4-BE49-F238E27FC236}">
                  <a16:creationId xmlns:a16="http://schemas.microsoft.com/office/drawing/2014/main" id="{7117F2E3-5926-CE8D-8FA6-DFF8D5B5CD1F}"/>
                </a:ext>
              </a:extLst>
            </p:cNvPr>
            <p:cNvSpPr/>
            <p:nvPr/>
          </p:nvSpPr>
          <p:spPr>
            <a:xfrm>
              <a:off x="2391803" y="5683335"/>
              <a:ext cx="1398252" cy="790672"/>
            </a:xfrm>
            <a:prstGeom prst="roundRect">
              <a:avLst/>
            </a:prstGeom>
            <a:solidFill>
              <a:schemeClr val="bg1">
                <a:lumMod val="95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sz="1980"/>
            </a:p>
          </p:txBody>
        </p:sp>
        <p:pic>
          <p:nvPicPr>
            <p:cNvPr id="51" name="Picture 14" descr="Logo">
              <a:extLst>
                <a:ext uri="{FF2B5EF4-FFF2-40B4-BE49-F238E27FC236}">
                  <a16:creationId xmlns:a16="http://schemas.microsoft.com/office/drawing/2014/main" id="{E5F6C3A6-D6C0-37A7-93A8-FB279FD1BA3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34351" y="5676763"/>
              <a:ext cx="789413" cy="78900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52" name="Group 51">
            <a:extLst>
              <a:ext uri="{FF2B5EF4-FFF2-40B4-BE49-F238E27FC236}">
                <a16:creationId xmlns:a16="http://schemas.microsoft.com/office/drawing/2014/main" id="{1E390A80-DACA-48FD-523D-FF2F64945163}"/>
              </a:ext>
            </a:extLst>
          </p:cNvPr>
          <p:cNvGrpSpPr/>
          <p:nvPr/>
        </p:nvGrpSpPr>
        <p:grpSpPr>
          <a:xfrm>
            <a:off x="5684363" y="7156153"/>
            <a:ext cx="1538077" cy="869739"/>
            <a:chOff x="10662120" y="622141"/>
            <a:chExt cx="1398252" cy="790672"/>
          </a:xfrm>
        </p:grpSpPr>
        <p:sp>
          <p:nvSpPr>
            <p:cNvPr id="53" name="Rectangle: Rounded Corners 52">
              <a:extLst>
                <a:ext uri="{FF2B5EF4-FFF2-40B4-BE49-F238E27FC236}">
                  <a16:creationId xmlns:a16="http://schemas.microsoft.com/office/drawing/2014/main" id="{11C814E2-BFCE-67FA-B818-6CE044FA95AE}"/>
                </a:ext>
              </a:extLst>
            </p:cNvPr>
            <p:cNvSpPr/>
            <p:nvPr/>
          </p:nvSpPr>
          <p:spPr>
            <a:xfrm>
              <a:off x="10662120" y="622141"/>
              <a:ext cx="1398252" cy="790672"/>
            </a:xfrm>
            <a:prstGeom prst="roundRect">
              <a:avLst/>
            </a:prstGeom>
            <a:solidFill>
              <a:schemeClr val="bg1">
                <a:lumMod val="95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sz="1980"/>
            </a:p>
          </p:txBody>
        </p:sp>
        <p:sp>
          <p:nvSpPr>
            <p:cNvPr id="54" name="TextBox 53">
              <a:extLst>
                <a:ext uri="{FF2B5EF4-FFF2-40B4-BE49-F238E27FC236}">
                  <a16:creationId xmlns:a16="http://schemas.microsoft.com/office/drawing/2014/main" id="{29B29F11-E15E-161F-A26A-022414D82373}"/>
                </a:ext>
              </a:extLst>
            </p:cNvPr>
            <p:cNvSpPr txBox="1"/>
            <p:nvPr/>
          </p:nvSpPr>
          <p:spPr>
            <a:xfrm>
              <a:off x="10728464" y="1105323"/>
              <a:ext cx="877629" cy="26860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320" dirty="0"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Continuous</a:t>
              </a:r>
              <a:endParaRPr lang="nl-NL" sz="132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55" name="TextBox 54">
              <a:extLst>
                <a:ext uri="{FF2B5EF4-FFF2-40B4-BE49-F238E27FC236}">
                  <a16:creationId xmlns:a16="http://schemas.microsoft.com/office/drawing/2014/main" id="{89A7D825-D7C9-6C75-1DC6-BC41A1EAD91B}"/>
                </a:ext>
              </a:extLst>
            </p:cNvPr>
            <p:cNvSpPr txBox="1"/>
            <p:nvPr/>
          </p:nvSpPr>
          <p:spPr>
            <a:xfrm>
              <a:off x="10760235" y="883030"/>
              <a:ext cx="677808" cy="26860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320" dirty="0"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Discrete</a:t>
              </a:r>
              <a:endParaRPr lang="nl-NL" sz="132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56" name="TextBox 55">
              <a:extLst>
                <a:ext uri="{FF2B5EF4-FFF2-40B4-BE49-F238E27FC236}">
                  <a16:creationId xmlns:a16="http://schemas.microsoft.com/office/drawing/2014/main" id="{89BA6944-4772-2BE2-CCD6-12C29A113C98}"/>
                </a:ext>
              </a:extLst>
            </p:cNvPr>
            <p:cNvSpPr txBox="1"/>
            <p:nvPr/>
          </p:nvSpPr>
          <p:spPr>
            <a:xfrm>
              <a:off x="10696211" y="663273"/>
              <a:ext cx="659388" cy="26860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320" b="1" dirty="0">
                  <a:solidFill>
                    <a:srgbClr val="0070C0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Dataset</a:t>
              </a:r>
              <a:endParaRPr lang="nl-NL" sz="1320" b="1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57" name="TextBox 56">
              <a:extLst>
                <a:ext uri="{FF2B5EF4-FFF2-40B4-BE49-F238E27FC236}">
                  <a16:creationId xmlns:a16="http://schemas.microsoft.com/office/drawing/2014/main" id="{8B9EF1DE-ADC4-8C3B-982E-2B8BECE0CAD2}"/>
                </a:ext>
              </a:extLst>
            </p:cNvPr>
            <p:cNvSpPr txBox="1"/>
            <p:nvPr/>
          </p:nvSpPr>
          <p:spPr>
            <a:xfrm>
              <a:off x="11438319" y="928131"/>
              <a:ext cx="583202" cy="26860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320" dirty="0"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Hybrid</a:t>
              </a:r>
              <a:endParaRPr lang="nl-NL" sz="132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endParaRPr>
            </a:p>
          </p:txBody>
        </p:sp>
      </p:grpSp>
      <p:grpSp>
        <p:nvGrpSpPr>
          <p:cNvPr id="58" name="Group 57">
            <a:extLst>
              <a:ext uri="{FF2B5EF4-FFF2-40B4-BE49-F238E27FC236}">
                <a16:creationId xmlns:a16="http://schemas.microsoft.com/office/drawing/2014/main" id="{7BB56342-59DC-FCA1-98A8-611C08CEA272}"/>
              </a:ext>
            </a:extLst>
          </p:cNvPr>
          <p:cNvGrpSpPr/>
          <p:nvPr/>
        </p:nvGrpSpPr>
        <p:grpSpPr>
          <a:xfrm>
            <a:off x="8204421" y="7401143"/>
            <a:ext cx="1538077" cy="870113"/>
            <a:chOff x="6357128" y="5816221"/>
            <a:chExt cx="1398252" cy="791012"/>
          </a:xfrm>
        </p:grpSpPr>
        <p:sp>
          <p:nvSpPr>
            <p:cNvPr id="59" name="Rectangle: Rounded Corners 58">
              <a:extLst>
                <a:ext uri="{FF2B5EF4-FFF2-40B4-BE49-F238E27FC236}">
                  <a16:creationId xmlns:a16="http://schemas.microsoft.com/office/drawing/2014/main" id="{264CF422-56BE-F38D-61C5-90C3D8650BB4}"/>
                </a:ext>
              </a:extLst>
            </p:cNvPr>
            <p:cNvSpPr/>
            <p:nvPr/>
          </p:nvSpPr>
          <p:spPr>
            <a:xfrm>
              <a:off x="6357128" y="5816221"/>
              <a:ext cx="1398252" cy="790672"/>
            </a:xfrm>
            <a:prstGeom prst="roundRect">
              <a:avLst/>
            </a:prstGeom>
            <a:solidFill>
              <a:schemeClr val="bg1">
                <a:lumMod val="95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sz="1980"/>
            </a:p>
          </p:txBody>
        </p:sp>
        <p:pic>
          <p:nvPicPr>
            <p:cNvPr id="60" name="Picture 59" descr="A black text with circles and dots&#10;&#10;Description automatically generated">
              <a:extLst>
                <a:ext uri="{FF2B5EF4-FFF2-40B4-BE49-F238E27FC236}">
                  <a16:creationId xmlns:a16="http://schemas.microsoft.com/office/drawing/2014/main" id="{BAF11C36-278C-9A62-57FF-1FA8A49510D8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469352" y="5822754"/>
              <a:ext cx="1176719" cy="78447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71857545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1D76B5F9-6C60-A3C3-0B1B-1F2C4411B64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6442" y="1533308"/>
            <a:ext cx="5100000" cy="714285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9704D8C1-2567-9FA0-4FE4-A396D166560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7333" y="1533308"/>
            <a:ext cx="5071428" cy="7142858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EC104ADA-1479-DD0F-0389-2292B7E37FB9}"/>
              </a:ext>
            </a:extLst>
          </p:cNvPr>
          <p:cNvSpPr txBox="1"/>
          <p:nvPr/>
        </p:nvSpPr>
        <p:spPr>
          <a:xfrm>
            <a:off x="2182632" y="979310"/>
            <a:ext cx="388248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700" dirty="0"/>
              <a:t>A</a:t>
            </a:r>
            <a:endParaRPr lang="nl-NL" sz="2700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045EC53-F18A-E5F3-46C2-2D90354EFE6F}"/>
              </a:ext>
            </a:extLst>
          </p:cNvPr>
          <p:cNvSpPr txBox="1"/>
          <p:nvPr/>
        </p:nvSpPr>
        <p:spPr>
          <a:xfrm>
            <a:off x="8063376" y="979310"/>
            <a:ext cx="393056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700" dirty="0"/>
              <a:t>B</a:t>
            </a:r>
            <a:endParaRPr lang="nl-NL" sz="2700" dirty="0"/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FEEB716F-903D-F26C-FCB7-B2D63D6F7E66}"/>
              </a:ext>
            </a:extLst>
          </p:cNvPr>
          <p:cNvSpPr/>
          <p:nvPr/>
        </p:nvSpPr>
        <p:spPr>
          <a:xfrm>
            <a:off x="1892631" y="979310"/>
            <a:ext cx="5621352" cy="8460183"/>
          </a:xfrm>
          <a:prstGeom prst="roundRect">
            <a:avLst>
              <a:gd name="adj" fmla="val 7119"/>
            </a:avLst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sz="2700"/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E6D54919-0C7E-6B5A-1318-7EA591D36D66}"/>
              </a:ext>
            </a:extLst>
          </p:cNvPr>
          <p:cNvSpPr/>
          <p:nvPr/>
        </p:nvSpPr>
        <p:spPr>
          <a:xfrm>
            <a:off x="7897794" y="979310"/>
            <a:ext cx="5621352" cy="8460183"/>
          </a:xfrm>
          <a:prstGeom prst="roundRect">
            <a:avLst>
              <a:gd name="adj" fmla="val 7119"/>
            </a:avLst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sz="2700"/>
          </a:p>
        </p:txBody>
      </p:sp>
    </p:spTree>
    <p:extLst>
      <p:ext uri="{BB962C8B-B14F-4D97-AF65-F5344CB8AC3E}">
        <p14:creationId xmlns:p14="http://schemas.microsoft.com/office/powerpoint/2010/main" val="163166402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val 9">
            <a:extLst>
              <a:ext uri="{FF2B5EF4-FFF2-40B4-BE49-F238E27FC236}">
                <a16:creationId xmlns:a16="http://schemas.microsoft.com/office/drawing/2014/main" id="{92422727-47B4-44B2-8EFA-2E8565CEA303}"/>
              </a:ext>
            </a:extLst>
          </p:cNvPr>
          <p:cNvSpPr/>
          <p:nvPr/>
        </p:nvSpPr>
        <p:spPr>
          <a:xfrm>
            <a:off x="2588241" y="4459531"/>
            <a:ext cx="2403272" cy="1450514"/>
          </a:xfrm>
          <a:prstGeom prst="ellipse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35" dirty="0">
                <a:solidFill>
                  <a:schemeClr val="tx1"/>
                </a:solidFill>
              </a:rPr>
              <a:t>Sprinkler</a:t>
            </a:r>
            <a:endParaRPr lang="nl-NL" sz="3235" dirty="0">
              <a:solidFill>
                <a:schemeClr val="tx1"/>
              </a:solidFill>
            </a:endParaRP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A4375C29-B419-19E4-B104-1E1C15424D66}"/>
              </a:ext>
            </a:extLst>
          </p:cNvPr>
          <p:cNvSpPr/>
          <p:nvPr/>
        </p:nvSpPr>
        <p:spPr>
          <a:xfrm>
            <a:off x="5576658" y="4459531"/>
            <a:ext cx="2403272" cy="1450514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35" dirty="0">
                <a:solidFill>
                  <a:schemeClr val="tx1"/>
                </a:solidFill>
              </a:rPr>
              <a:t>Rain</a:t>
            </a:r>
            <a:endParaRPr lang="nl-NL" sz="3235" dirty="0">
              <a:solidFill>
                <a:schemeClr val="tx1"/>
              </a:solidFill>
            </a:endParaRP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C4D326BC-AAA3-3649-787E-60496FFEC461}"/>
              </a:ext>
            </a:extLst>
          </p:cNvPr>
          <p:cNvSpPr/>
          <p:nvPr/>
        </p:nvSpPr>
        <p:spPr>
          <a:xfrm>
            <a:off x="8565076" y="4459531"/>
            <a:ext cx="2403272" cy="1450514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35" dirty="0">
                <a:solidFill>
                  <a:schemeClr val="tx1"/>
                </a:solidFill>
              </a:rPr>
              <a:t>Cloudy</a:t>
            </a:r>
            <a:endParaRPr lang="nl-NL" sz="3235" dirty="0">
              <a:solidFill>
                <a:schemeClr val="tx1"/>
              </a:solidFill>
            </a:endParaRP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AD629466-61D2-736C-F92D-F6F1314E1168}"/>
              </a:ext>
            </a:extLst>
          </p:cNvPr>
          <p:cNvSpPr/>
          <p:nvPr/>
        </p:nvSpPr>
        <p:spPr>
          <a:xfrm>
            <a:off x="11553493" y="4459531"/>
            <a:ext cx="2403272" cy="1450514"/>
          </a:xfrm>
          <a:prstGeom prst="ellipse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35" dirty="0">
                <a:solidFill>
                  <a:schemeClr val="tx1"/>
                </a:solidFill>
              </a:rPr>
              <a:t>Wet Grass</a:t>
            </a:r>
            <a:endParaRPr lang="nl-NL" sz="3235" dirty="0">
              <a:solidFill>
                <a:schemeClr val="tx1"/>
              </a:solidFill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F62A8BA9-8B58-94AE-34A1-F6EF54E46F17}"/>
              </a:ext>
            </a:extLst>
          </p:cNvPr>
          <p:cNvSpPr txBox="1"/>
          <p:nvPr/>
        </p:nvSpPr>
        <p:spPr>
          <a:xfrm>
            <a:off x="4315970" y="3422562"/>
            <a:ext cx="9873152" cy="59016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35" dirty="0"/>
              <a:t>For 1000 days data is collected for these four variables</a:t>
            </a:r>
            <a:endParaRPr lang="nl-NL" sz="3235" dirty="0"/>
          </a:p>
        </p:txBody>
      </p: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2115A8DD-2B00-A317-4E44-A561CFBA9577}"/>
              </a:ext>
            </a:extLst>
          </p:cNvPr>
          <p:cNvCxnSpPr>
            <a:cxnSpLocks/>
          </p:cNvCxnSpPr>
          <p:nvPr/>
        </p:nvCxnSpPr>
        <p:spPr>
          <a:xfrm flipH="1">
            <a:off x="3057118" y="5910046"/>
            <a:ext cx="433304" cy="530158"/>
          </a:xfrm>
          <a:prstGeom prst="straightConnector1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36736A5B-2A28-D74A-E9F0-A731C7A84407}"/>
              </a:ext>
            </a:extLst>
          </p:cNvPr>
          <p:cNvCxnSpPr>
            <a:cxnSpLocks/>
          </p:cNvCxnSpPr>
          <p:nvPr/>
        </p:nvCxnSpPr>
        <p:spPr>
          <a:xfrm>
            <a:off x="4094291" y="5910046"/>
            <a:ext cx="443354" cy="530158"/>
          </a:xfrm>
          <a:prstGeom prst="straightConnector1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9" name="TextBox 18">
            <a:extLst>
              <a:ext uri="{FF2B5EF4-FFF2-40B4-BE49-F238E27FC236}">
                <a16:creationId xmlns:a16="http://schemas.microsoft.com/office/drawing/2014/main" id="{6180788C-731A-7869-2AFA-09B342DF84A8}"/>
              </a:ext>
            </a:extLst>
          </p:cNvPr>
          <p:cNvSpPr txBox="1"/>
          <p:nvPr/>
        </p:nvSpPr>
        <p:spPr>
          <a:xfrm>
            <a:off x="2511473" y="6401738"/>
            <a:ext cx="691984" cy="40254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16" dirty="0"/>
              <a:t>Yes?</a:t>
            </a:r>
            <a:endParaRPr lang="nl-NL" sz="2016" dirty="0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A7240CCE-A0E8-2EE0-E666-5A25230284D3}"/>
              </a:ext>
            </a:extLst>
          </p:cNvPr>
          <p:cNvSpPr txBox="1"/>
          <p:nvPr/>
        </p:nvSpPr>
        <p:spPr>
          <a:xfrm>
            <a:off x="4226437" y="6444402"/>
            <a:ext cx="631583" cy="40254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16" dirty="0"/>
              <a:t>No?</a:t>
            </a:r>
            <a:endParaRPr lang="nl-NL" sz="2016" dirty="0"/>
          </a:p>
        </p:txBody>
      </p: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682FBCA1-45A3-5CDB-AB53-F3BC1FBCB443}"/>
              </a:ext>
            </a:extLst>
          </p:cNvPr>
          <p:cNvCxnSpPr>
            <a:cxnSpLocks/>
          </p:cNvCxnSpPr>
          <p:nvPr/>
        </p:nvCxnSpPr>
        <p:spPr>
          <a:xfrm flipH="1">
            <a:off x="5962013" y="5952208"/>
            <a:ext cx="433304" cy="530158"/>
          </a:xfrm>
          <a:prstGeom prst="straightConnector1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>
            <a:extLst>
              <a:ext uri="{FF2B5EF4-FFF2-40B4-BE49-F238E27FC236}">
                <a16:creationId xmlns:a16="http://schemas.microsoft.com/office/drawing/2014/main" id="{155DF0D0-1308-F728-ED43-B8A3EC6F686D}"/>
              </a:ext>
            </a:extLst>
          </p:cNvPr>
          <p:cNvCxnSpPr>
            <a:cxnSpLocks/>
          </p:cNvCxnSpPr>
          <p:nvPr/>
        </p:nvCxnSpPr>
        <p:spPr>
          <a:xfrm>
            <a:off x="6999187" y="5952208"/>
            <a:ext cx="443354" cy="530158"/>
          </a:xfrm>
          <a:prstGeom prst="straightConnector1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TextBox 22">
            <a:extLst>
              <a:ext uri="{FF2B5EF4-FFF2-40B4-BE49-F238E27FC236}">
                <a16:creationId xmlns:a16="http://schemas.microsoft.com/office/drawing/2014/main" id="{B4CBFA7B-2B88-0ED9-B0DA-FEA6F1B738B0}"/>
              </a:ext>
            </a:extLst>
          </p:cNvPr>
          <p:cNvSpPr txBox="1"/>
          <p:nvPr/>
        </p:nvSpPr>
        <p:spPr>
          <a:xfrm>
            <a:off x="5473615" y="6443902"/>
            <a:ext cx="691984" cy="40254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16" dirty="0"/>
              <a:t>Yes?</a:t>
            </a:r>
            <a:endParaRPr lang="nl-NL" sz="2016" dirty="0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B4FE8B57-E5C9-569D-F3D0-3F4A58699000}"/>
              </a:ext>
            </a:extLst>
          </p:cNvPr>
          <p:cNvSpPr txBox="1"/>
          <p:nvPr/>
        </p:nvSpPr>
        <p:spPr>
          <a:xfrm>
            <a:off x="7188582" y="6486565"/>
            <a:ext cx="631583" cy="40254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16" dirty="0"/>
              <a:t>No?</a:t>
            </a:r>
            <a:endParaRPr lang="nl-NL" sz="2016" dirty="0"/>
          </a:p>
        </p:txBody>
      </p: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A34E6D0B-AC85-0CF0-72F2-CCDBF677D558}"/>
              </a:ext>
            </a:extLst>
          </p:cNvPr>
          <p:cNvCxnSpPr>
            <a:cxnSpLocks/>
          </p:cNvCxnSpPr>
          <p:nvPr/>
        </p:nvCxnSpPr>
        <p:spPr>
          <a:xfrm flipH="1">
            <a:off x="9127305" y="5952208"/>
            <a:ext cx="433304" cy="530158"/>
          </a:xfrm>
          <a:prstGeom prst="straightConnector1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>
            <a:extLst>
              <a:ext uri="{FF2B5EF4-FFF2-40B4-BE49-F238E27FC236}">
                <a16:creationId xmlns:a16="http://schemas.microsoft.com/office/drawing/2014/main" id="{E1EA8C9F-3F2F-8773-683E-2E68AC219B2C}"/>
              </a:ext>
            </a:extLst>
          </p:cNvPr>
          <p:cNvCxnSpPr>
            <a:cxnSpLocks/>
          </p:cNvCxnSpPr>
          <p:nvPr/>
        </p:nvCxnSpPr>
        <p:spPr>
          <a:xfrm>
            <a:off x="10164477" y="5952208"/>
            <a:ext cx="443354" cy="530158"/>
          </a:xfrm>
          <a:prstGeom prst="straightConnector1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7" name="TextBox 26">
            <a:extLst>
              <a:ext uri="{FF2B5EF4-FFF2-40B4-BE49-F238E27FC236}">
                <a16:creationId xmlns:a16="http://schemas.microsoft.com/office/drawing/2014/main" id="{9A1610A6-2595-84AE-3765-1699D930D2F5}"/>
              </a:ext>
            </a:extLst>
          </p:cNvPr>
          <p:cNvSpPr txBox="1"/>
          <p:nvPr/>
        </p:nvSpPr>
        <p:spPr>
          <a:xfrm>
            <a:off x="8730509" y="6443902"/>
            <a:ext cx="691984" cy="40254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16" dirty="0"/>
              <a:t>Yes?</a:t>
            </a:r>
            <a:endParaRPr lang="nl-NL" sz="2016" dirty="0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DA48BE09-2189-4953-241C-44388230048F}"/>
              </a:ext>
            </a:extLst>
          </p:cNvPr>
          <p:cNvSpPr txBox="1"/>
          <p:nvPr/>
        </p:nvSpPr>
        <p:spPr>
          <a:xfrm>
            <a:off x="10445475" y="6486565"/>
            <a:ext cx="631583" cy="40254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16" dirty="0"/>
              <a:t>No?</a:t>
            </a:r>
            <a:endParaRPr lang="nl-NL" sz="2016" dirty="0"/>
          </a:p>
        </p:txBody>
      </p:sp>
      <p:cxnSp>
        <p:nvCxnSpPr>
          <p:cNvPr id="29" name="Straight Arrow Connector 28">
            <a:extLst>
              <a:ext uri="{FF2B5EF4-FFF2-40B4-BE49-F238E27FC236}">
                <a16:creationId xmlns:a16="http://schemas.microsoft.com/office/drawing/2014/main" id="{84F7B2A5-D85D-23E9-ABA8-BBA1F937D8B6}"/>
              </a:ext>
            </a:extLst>
          </p:cNvPr>
          <p:cNvCxnSpPr>
            <a:cxnSpLocks/>
          </p:cNvCxnSpPr>
          <p:nvPr/>
        </p:nvCxnSpPr>
        <p:spPr>
          <a:xfrm flipH="1">
            <a:off x="11952899" y="5952208"/>
            <a:ext cx="433304" cy="530158"/>
          </a:xfrm>
          <a:prstGeom prst="straightConnector1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0" name="Straight Arrow Connector 29">
            <a:extLst>
              <a:ext uri="{FF2B5EF4-FFF2-40B4-BE49-F238E27FC236}">
                <a16:creationId xmlns:a16="http://schemas.microsoft.com/office/drawing/2014/main" id="{7B1CE8AC-BC29-70E3-631E-B412525A8D8B}"/>
              </a:ext>
            </a:extLst>
          </p:cNvPr>
          <p:cNvCxnSpPr>
            <a:cxnSpLocks/>
          </p:cNvCxnSpPr>
          <p:nvPr/>
        </p:nvCxnSpPr>
        <p:spPr>
          <a:xfrm>
            <a:off x="12990072" y="5952208"/>
            <a:ext cx="443354" cy="530158"/>
          </a:xfrm>
          <a:prstGeom prst="straightConnector1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1" name="TextBox 30">
            <a:extLst>
              <a:ext uri="{FF2B5EF4-FFF2-40B4-BE49-F238E27FC236}">
                <a16:creationId xmlns:a16="http://schemas.microsoft.com/office/drawing/2014/main" id="{FA91C33F-E4AE-DA10-2092-C68785B63522}"/>
              </a:ext>
            </a:extLst>
          </p:cNvPr>
          <p:cNvSpPr txBox="1"/>
          <p:nvPr/>
        </p:nvSpPr>
        <p:spPr>
          <a:xfrm>
            <a:off x="11556103" y="6443902"/>
            <a:ext cx="691984" cy="40254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16" dirty="0"/>
              <a:t>Yes?</a:t>
            </a:r>
            <a:endParaRPr lang="nl-NL" sz="2016" dirty="0"/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554A5D8A-E282-5CBA-4CA7-12517A4C597B}"/>
              </a:ext>
            </a:extLst>
          </p:cNvPr>
          <p:cNvSpPr txBox="1"/>
          <p:nvPr/>
        </p:nvSpPr>
        <p:spPr>
          <a:xfrm>
            <a:off x="13271070" y="6486565"/>
            <a:ext cx="631583" cy="40254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16" dirty="0"/>
              <a:t>No?</a:t>
            </a:r>
            <a:endParaRPr lang="nl-NL" sz="2016" dirty="0"/>
          </a:p>
        </p:txBody>
      </p:sp>
    </p:spTree>
    <p:extLst>
      <p:ext uri="{BB962C8B-B14F-4D97-AF65-F5344CB8AC3E}">
        <p14:creationId xmlns:p14="http://schemas.microsoft.com/office/powerpoint/2010/main" val="109298201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5" name="Group 44">
            <a:extLst>
              <a:ext uri="{FF2B5EF4-FFF2-40B4-BE49-F238E27FC236}">
                <a16:creationId xmlns:a16="http://schemas.microsoft.com/office/drawing/2014/main" id="{3BBE3F3D-BB75-E8C7-B91C-3E138ADF84AC}"/>
              </a:ext>
            </a:extLst>
          </p:cNvPr>
          <p:cNvGrpSpPr/>
          <p:nvPr/>
        </p:nvGrpSpPr>
        <p:grpSpPr>
          <a:xfrm>
            <a:off x="1132902" y="1040987"/>
            <a:ext cx="3629613" cy="3125816"/>
            <a:chOff x="2568271" y="803083"/>
            <a:chExt cx="4802680" cy="4420924"/>
          </a:xfrm>
        </p:grpSpPr>
        <p:sp>
          <p:nvSpPr>
            <p:cNvPr id="41" name="Rectangle: Rounded Corners 40">
              <a:extLst>
                <a:ext uri="{FF2B5EF4-FFF2-40B4-BE49-F238E27FC236}">
                  <a16:creationId xmlns:a16="http://schemas.microsoft.com/office/drawing/2014/main" id="{E4F7502C-5C4A-127B-B270-5F68F76479A4}"/>
                </a:ext>
              </a:extLst>
            </p:cNvPr>
            <p:cNvSpPr/>
            <p:nvPr/>
          </p:nvSpPr>
          <p:spPr>
            <a:xfrm>
              <a:off x="3260127" y="803083"/>
              <a:ext cx="4110824" cy="3912042"/>
            </a:xfrm>
            <a:prstGeom prst="roundRect">
              <a:avLst>
                <a:gd name="adj" fmla="val 7560"/>
              </a:avLst>
            </a:prstGeom>
            <a:solidFill>
              <a:schemeClr val="bg1">
                <a:lumMod val="95000"/>
              </a:schemeClr>
            </a:solidFill>
            <a:ln w="6350"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sz="1152"/>
            </a:p>
          </p:txBody>
        </p:sp>
        <p:sp>
          <p:nvSpPr>
            <p:cNvPr id="9" name="Rectangle: Rounded Corners 8">
              <a:extLst>
                <a:ext uri="{FF2B5EF4-FFF2-40B4-BE49-F238E27FC236}">
                  <a16:creationId xmlns:a16="http://schemas.microsoft.com/office/drawing/2014/main" id="{49ED5467-F429-2D56-74C6-492A09ACB28D}"/>
                </a:ext>
              </a:extLst>
            </p:cNvPr>
            <p:cNvSpPr/>
            <p:nvPr/>
          </p:nvSpPr>
          <p:spPr>
            <a:xfrm>
              <a:off x="2914199" y="1057524"/>
              <a:ext cx="4110824" cy="3912042"/>
            </a:xfrm>
            <a:prstGeom prst="roundRect">
              <a:avLst>
                <a:gd name="adj" fmla="val 6318"/>
              </a:avLst>
            </a:prstGeom>
            <a:solidFill>
              <a:schemeClr val="bg1">
                <a:lumMod val="95000"/>
              </a:schemeClr>
            </a:solidFill>
            <a:ln w="6350"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sz="1152"/>
            </a:p>
          </p:txBody>
        </p:sp>
        <p:sp>
          <p:nvSpPr>
            <p:cNvPr id="8" name="Rectangle: Rounded Corners 7">
              <a:extLst>
                <a:ext uri="{FF2B5EF4-FFF2-40B4-BE49-F238E27FC236}">
                  <a16:creationId xmlns:a16="http://schemas.microsoft.com/office/drawing/2014/main" id="{BE712C0F-E825-C6E9-4620-33C3B32305EF}"/>
                </a:ext>
              </a:extLst>
            </p:cNvPr>
            <p:cNvSpPr/>
            <p:nvPr/>
          </p:nvSpPr>
          <p:spPr>
            <a:xfrm>
              <a:off x="2568271" y="1311965"/>
              <a:ext cx="4110824" cy="3912042"/>
            </a:xfrm>
            <a:prstGeom prst="roundRect">
              <a:avLst>
                <a:gd name="adj" fmla="val 6318"/>
              </a:avLst>
            </a:prstGeom>
            <a:solidFill>
              <a:schemeClr val="bg1">
                <a:lumMod val="95000"/>
              </a:schemeClr>
            </a:solidFill>
            <a:ln w="6350"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sz="1152"/>
            </a:p>
          </p:txBody>
        </p:sp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92422727-47B4-44B2-8EFA-2E8565CEA303}"/>
                </a:ext>
              </a:extLst>
            </p:cNvPr>
            <p:cNvSpPr/>
            <p:nvPr/>
          </p:nvSpPr>
          <p:spPr>
            <a:xfrm>
              <a:off x="3820604" y="1433699"/>
              <a:ext cx="1668938" cy="1007302"/>
            </a:xfrm>
            <a:prstGeom prst="ellipse">
              <a:avLst/>
            </a:prstGeom>
            <a:solidFill>
              <a:schemeClr val="accent5">
                <a:lumMod val="20000"/>
                <a:lumOff val="80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152" dirty="0">
                  <a:solidFill>
                    <a:schemeClr val="tx1"/>
                  </a:solidFill>
                </a:rPr>
                <a:t>Sprinkler</a:t>
              </a:r>
              <a:endParaRPr lang="nl-NL" sz="1152" dirty="0">
                <a:solidFill>
                  <a:schemeClr val="tx1"/>
                </a:solidFill>
              </a:endParaRPr>
            </a:p>
          </p:txBody>
        </p:sp>
        <p:sp>
          <p:nvSpPr>
            <p:cNvPr id="11" name="Oval 10">
              <a:extLst>
                <a:ext uri="{FF2B5EF4-FFF2-40B4-BE49-F238E27FC236}">
                  <a16:creationId xmlns:a16="http://schemas.microsoft.com/office/drawing/2014/main" id="{A4375C29-B419-19E4-B104-1E1C15424D66}"/>
                </a:ext>
              </a:extLst>
            </p:cNvPr>
            <p:cNvSpPr/>
            <p:nvPr/>
          </p:nvSpPr>
          <p:spPr>
            <a:xfrm>
              <a:off x="2662474" y="2777231"/>
              <a:ext cx="1668938" cy="1007302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152" dirty="0">
                  <a:solidFill>
                    <a:schemeClr val="tx1"/>
                  </a:solidFill>
                </a:rPr>
                <a:t>Rain</a:t>
              </a:r>
              <a:endParaRPr lang="nl-NL" sz="1152" dirty="0">
                <a:solidFill>
                  <a:schemeClr val="tx1"/>
                </a:solidFill>
              </a:endParaRPr>
            </a:p>
          </p:txBody>
        </p:sp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C4D326BC-AAA3-3649-787E-60496FFEC461}"/>
                </a:ext>
              </a:extLst>
            </p:cNvPr>
            <p:cNvSpPr/>
            <p:nvPr/>
          </p:nvSpPr>
          <p:spPr>
            <a:xfrm>
              <a:off x="4882935" y="2777231"/>
              <a:ext cx="1668938" cy="1007302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152" dirty="0">
                  <a:solidFill>
                    <a:schemeClr val="tx1"/>
                  </a:solidFill>
                </a:rPr>
                <a:t>Cloudy</a:t>
              </a:r>
              <a:endParaRPr lang="nl-NL" sz="1152" dirty="0">
                <a:solidFill>
                  <a:schemeClr val="tx1"/>
                </a:solidFill>
              </a:endParaRPr>
            </a:p>
          </p:txBody>
        </p:sp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AD629466-61D2-736C-F92D-F6F1314E1168}"/>
                </a:ext>
              </a:extLst>
            </p:cNvPr>
            <p:cNvSpPr/>
            <p:nvPr/>
          </p:nvSpPr>
          <p:spPr>
            <a:xfrm>
              <a:off x="3820604" y="4048470"/>
              <a:ext cx="1668938" cy="1007302"/>
            </a:xfrm>
            <a:prstGeom prst="ellipse">
              <a:avLst/>
            </a:prstGeom>
            <a:solidFill>
              <a:schemeClr val="accent6">
                <a:lumMod val="20000"/>
                <a:lumOff val="80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152" dirty="0">
                  <a:solidFill>
                    <a:schemeClr val="tx1"/>
                  </a:solidFill>
                </a:rPr>
                <a:t>Wet Grass</a:t>
              </a:r>
              <a:endParaRPr lang="nl-NL" sz="1152" dirty="0">
                <a:solidFill>
                  <a:schemeClr val="tx1"/>
                </a:solidFill>
              </a:endParaRPr>
            </a:p>
          </p:txBody>
        </p:sp>
        <p:cxnSp>
          <p:nvCxnSpPr>
            <p:cNvPr id="3" name="Straight Arrow Connector 2">
              <a:extLst>
                <a:ext uri="{FF2B5EF4-FFF2-40B4-BE49-F238E27FC236}">
                  <a16:creationId xmlns:a16="http://schemas.microsoft.com/office/drawing/2014/main" id="{81738CB4-A934-B958-D8C4-7392B030DAF0}"/>
                </a:ext>
              </a:extLst>
            </p:cNvPr>
            <p:cNvCxnSpPr>
              <a:cxnSpLocks/>
            </p:cNvCxnSpPr>
            <p:nvPr/>
          </p:nvCxnSpPr>
          <p:spPr>
            <a:xfrm>
              <a:off x="5123131" y="2409066"/>
              <a:ext cx="307885" cy="368165"/>
            </a:xfrm>
            <a:prstGeom prst="straightConnector1">
              <a:avLst/>
            </a:prstGeom>
            <a:ln w="6350">
              <a:solidFill>
                <a:schemeClr val="tx1">
                  <a:lumMod val="50000"/>
                  <a:lumOff val="50000"/>
                </a:schemeClr>
              </a:solidFill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" name="Straight Arrow Connector 3">
              <a:extLst>
                <a:ext uri="{FF2B5EF4-FFF2-40B4-BE49-F238E27FC236}">
                  <a16:creationId xmlns:a16="http://schemas.microsoft.com/office/drawing/2014/main" id="{CD4684B8-C78E-66EC-05CD-5F9D71127474}"/>
                </a:ext>
              </a:extLst>
            </p:cNvPr>
            <p:cNvCxnSpPr>
              <a:cxnSpLocks/>
            </p:cNvCxnSpPr>
            <p:nvPr/>
          </p:nvCxnSpPr>
          <p:spPr>
            <a:xfrm>
              <a:off x="3917078" y="3784533"/>
              <a:ext cx="307885" cy="368165"/>
            </a:xfrm>
            <a:prstGeom prst="straightConnector1">
              <a:avLst/>
            </a:prstGeom>
            <a:ln w="6350">
              <a:solidFill>
                <a:schemeClr val="tx1">
                  <a:lumMod val="50000"/>
                  <a:lumOff val="50000"/>
                </a:schemeClr>
              </a:solidFill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Straight Arrow Connector 4">
              <a:extLst>
                <a:ext uri="{FF2B5EF4-FFF2-40B4-BE49-F238E27FC236}">
                  <a16:creationId xmlns:a16="http://schemas.microsoft.com/office/drawing/2014/main" id="{D5A8F0C1-2502-18E7-6D8F-327D01EE7025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901698" y="2435852"/>
              <a:ext cx="350087" cy="368165"/>
            </a:xfrm>
            <a:prstGeom prst="straightConnector1">
              <a:avLst/>
            </a:prstGeom>
            <a:ln w="6350">
              <a:solidFill>
                <a:schemeClr val="tx1">
                  <a:lumMod val="50000"/>
                  <a:lumOff val="50000"/>
                </a:schemeClr>
              </a:solidFill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Arrow Connector 6">
              <a:extLst>
                <a:ext uri="{FF2B5EF4-FFF2-40B4-BE49-F238E27FC236}">
                  <a16:creationId xmlns:a16="http://schemas.microsoft.com/office/drawing/2014/main" id="{409B7A21-5735-D346-645B-2EF3E8E10099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080929" y="3784533"/>
              <a:ext cx="350087" cy="368165"/>
            </a:xfrm>
            <a:prstGeom prst="straightConnector1">
              <a:avLst/>
            </a:prstGeom>
            <a:ln w="6350">
              <a:solidFill>
                <a:schemeClr val="tx1">
                  <a:lumMod val="50000"/>
                  <a:lumOff val="50000"/>
                </a:schemeClr>
              </a:solidFill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43" name="Straight Arrow Connector 42">
            <a:extLst>
              <a:ext uri="{FF2B5EF4-FFF2-40B4-BE49-F238E27FC236}">
                <a16:creationId xmlns:a16="http://schemas.microsoft.com/office/drawing/2014/main" id="{DB954144-3B91-3DC3-B29B-CD6EC1434609}"/>
              </a:ext>
            </a:extLst>
          </p:cNvPr>
          <p:cNvCxnSpPr>
            <a:cxnSpLocks/>
          </p:cNvCxnSpPr>
          <p:nvPr/>
        </p:nvCxnSpPr>
        <p:spPr>
          <a:xfrm flipV="1">
            <a:off x="4306304" y="3422560"/>
            <a:ext cx="788257" cy="827697"/>
          </a:xfrm>
          <a:prstGeom prst="straightConnector1">
            <a:avLst/>
          </a:prstGeom>
          <a:ln w="6350">
            <a:solidFill>
              <a:schemeClr val="tx1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4" name="TextBox 43">
            <a:extLst>
              <a:ext uri="{FF2B5EF4-FFF2-40B4-BE49-F238E27FC236}">
                <a16:creationId xmlns:a16="http://schemas.microsoft.com/office/drawing/2014/main" id="{E1377A2C-12CA-047B-3F5B-7398C116286A}"/>
              </a:ext>
            </a:extLst>
          </p:cNvPr>
          <p:cNvSpPr txBox="1"/>
          <p:nvPr/>
        </p:nvSpPr>
        <p:spPr>
          <a:xfrm rot="18783804">
            <a:off x="4138865" y="3792804"/>
            <a:ext cx="1417119" cy="291747"/>
          </a:xfrm>
          <a:prstGeom prst="rect">
            <a:avLst/>
          </a:prstGeom>
          <a:noFill/>
          <a:ln w="6350">
            <a:noFill/>
          </a:ln>
        </p:spPr>
        <p:txBody>
          <a:bodyPr wrap="none" rtlCol="0">
            <a:spAutoFit/>
          </a:bodyPr>
          <a:lstStyle/>
          <a:p>
            <a:r>
              <a:rPr lang="en-US" sz="1296" dirty="0"/>
              <a:t>543 unique DAGs</a:t>
            </a:r>
            <a:endParaRPr lang="nl-NL" sz="1296" dirty="0"/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7137758B-D715-2B29-8F70-BBD07BC3160F}"/>
              </a:ext>
            </a:extLst>
          </p:cNvPr>
          <p:cNvSpPr txBox="1"/>
          <p:nvPr/>
        </p:nvSpPr>
        <p:spPr>
          <a:xfrm>
            <a:off x="1098706" y="3602340"/>
            <a:ext cx="764312" cy="491160"/>
          </a:xfrm>
          <a:prstGeom prst="rect">
            <a:avLst/>
          </a:prstGeom>
          <a:noFill/>
          <a:ln w="6350">
            <a:noFill/>
          </a:ln>
        </p:spPr>
        <p:txBody>
          <a:bodyPr wrap="none" rtlCol="0">
            <a:spAutoFit/>
          </a:bodyPr>
          <a:lstStyle/>
          <a:p>
            <a:r>
              <a:rPr lang="en-US" sz="1296" dirty="0"/>
              <a:t>DAG 1</a:t>
            </a:r>
          </a:p>
          <a:p>
            <a:r>
              <a:rPr lang="en-US" sz="1296" dirty="0"/>
              <a:t>Score: ?</a:t>
            </a:r>
            <a:endParaRPr lang="nl-NL" sz="1296" dirty="0"/>
          </a:p>
        </p:txBody>
      </p:sp>
      <p:pic>
        <p:nvPicPr>
          <p:cNvPr id="52" name="Picture 51">
            <a:extLst>
              <a:ext uri="{FF2B5EF4-FFF2-40B4-BE49-F238E27FC236}">
                <a16:creationId xmlns:a16="http://schemas.microsoft.com/office/drawing/2014/main" id="{3D354700-99D3-DD11-ACF9-BFBBBFE0A0F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14805" y="4660300"/>
            <a:ext cx="7466892" cy="4677982"/>
          </a:xfrm>
          <a:prstGeom prst="rect">
            <a:avLst/>
          </a:prstGeom>
        </p:spPr>
      </p:pic>
      <p:pic>
        <p:nvPicPr>
          <p:cNvPr id="54" name="Picture 53">
            <a:extLst>
              <a:ext uri="{FF2B5EF4-FFF2-40B4-BE49-F238E27FC236}">
                <a16:creationId xmlns:a16="http://schemas.microsoft.com/office/drawing/2014/main" id="{07DF48EF-AAB4-468A-3E6F-E73990D98AF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03789" y="1437648"/>
            <a:ext cx="2304000" cy="2989714"/>
          </a:xfrm>
          <a:prstGeom prst="rect">
            <a:avLst/>
          </a:prstGeom>
          <a:ln>
            <a:solidFill>
              <a:schemeClr val="tx1"/>
            </a:solidFill>
          </a:ln>
        </p:spPr>
      </p:pic>
      <p:cxnSp>
        <p:nvCxnSpPr>
          <p:cNvPr id="56" name="Straight Arrow Connector 55">
            <a:extLst>
              <a:ext uri="{FF2B5EF4-FFF2-40B4-BE49-F238E27FC236}">
                <a16:creationId xmlns:a16="http://schemas.microsoft.com/office/drawing/2014/main" id="{7D4C08BD-FB94-1F26-9FE5-ECD83D41F5D9}"/>
              </a:ext>
            </a:extLst>
          </p:cNvPr>
          <p:cNvCxnSpPr>
            <a:cxnSpLocks/>
          </p:cNvCxnSpPr>
          <p:nvPr/>
        </p:nvCxnSpPr>
        <p:spPr>
          <a:xfrm>
            <a:off x="7582346" y="4563270"/>
            <a:ext cx="0" cy="385364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1" name="TextBox 60">
            <a:extLst>
              <a:ext uri="{FF2B5EF4-FFF2-40B4-BE49-F238E27FC236}">
                <a16:creationId xmlns:a16="http://schemas.microsoft.com/office/drawing/2014/main" id="{560B1BF6-8F12-7F15-0B26-83CCC16C2A15}"/>
              </a:ext>
            </a:extLst>
          </p:cNvPr>
          <p:cNvSpPr txBox="1"/>
          <p:nvPr/>
        </p:nvSpPr>
        <p:spPr>
          <a:xfrm>
            <a:off x="7303789" y="1142108"/>
            <a:ext cx="2304000" cy="291747"/>
          </a:xfrm>
          <a:prstGeom prst="rect">
            <a:avLst/>
          </a:prstGeom>
          <a:noFill/>
          <a:ln w="6350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296" b="1" dirty="0"/>
              <a:t>DAG with the best score</a:t>
            </a:r>
            <a:endParaRPr lang="nl-NL" sz="1296" b="1" dirty="0"/>
          </a:p>
        </p:txBody>
      </p:sp>
      <p:grpSp>
        <p:nvGrpSpPr>
          <p:cNvPr id="77" name="Group 76">
            <a:extLst>
              <a:ext uri="{FF2B5EF4-FFF2-40B4-BE49-F238E27FC236}">
                <a16:creationId xmlns:a16="http://schemas.microsoft.com/office/drawing/2014/main" id="{FF1873FF-CD87-D6F6-D8A3-59155EE1C7E2}"/>
              </a:ext>
            </a:extLst>
          </p:cNvPr>
          <p:cNvGrpSpPr/>
          <p:nvPr/>
        </p:nvGrpSpPr>
        <p:grpSpPr>
          <a:xfrm>
            <a:off x="11624484" y="1105251"/>
            <a:ext cx="2304000" cy="3322112"/>
            <a:chOff x="7828083" y="386535"/>
            <a:chExt cx="1600000" cy="2307022"/>
          </a:xfrm>
        </p:grpSpPr>
        <p:sp>
          <p:nvSpPr>
            <p:cNvPr id="63" name="TextBox 62">
              <a:extLst>
                <a:ext uri="{FF2B5EF4-FFF2-40B4-BE49-F238E27FC236}">
                  <a16:creationId xmlns:a16="http://schemas.microsoft.com/office/drawing/2014/main" id="{175C605F-83B3-BC8D-C31A-359F1FBC832C}"/>
                </a:ext>
              </a:extLst>
            </p:cNvPr>
            <p:cNvSpPr txBox="1"/>
            <p:nvPr/>
          </p:nvSpPr>
          <p:spPr>
            <a:xfrm>
              <a:off x="7828083" y="386535"/>
              <a:ext cx="1600000" cy="202602"/>
            </a:xfrm>
            <a:prstGeom prst="rect">
              <a:avLst/>
            </a:prstGeom>
            <a:noFill/>
            <a:ln w="6350"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sz="1296" b="1" dirty="0"/>
                <a:t>DAG with the worst score</a:t>
              </a:r>
              <a:endParaRPr lang="nl-NL" sz="1296" b="1" dirty="0"/>
            </a:p>
          </p:txBody>
        </p:sp>
        <p:pic>
          <p:nvPicPr>
            <p:cNvPr id="67" name="Picture 66">
              <a:extLst>
                <a:ext uri="{FF2B5EF4-FFF2-40B4-BE49-F238E27FC236}">
                  <a16:creationId xmlns:a16="http://schemas.microsoft.com/office/drawing/2014/main" id="{F731576E-FD75-7D9B-DDB2-1CE96B6E6AD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rcRect l="16071" t="81746" r="20886" b="1020"/>
            <a:stretch/>
          </p:blipFill>
          <p:spPr>
            <a:xfrm>
              <a:off x="8061898" y="669294"/>
              <a:ext cx="1008689" cy="357809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68" name="Picture 67">
              <a:extLst>
                <a:ext uri="{FF2B5EF4-FFF2-40B4-BE49-F238E27FC236}">
                  <a16:creationId xmlns:a16="http://schemas.microsoft.com/office/drawing/2014/main" id="{855F2E61-F42E-51C3-58B6-955904A7F8D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rcRect l="19588" t="1202" r="28024" b="81549"/>
            <a:stretch/>
          </p:blipFill>
          <p:spPr>
            <a:xfrm>
              <a:off x="8147142" y="2335417"/>
              <a:ext cx="838200" cy="358140"/>
            </a:xfrm>
            <a:prstGeom prst="rect">
              <a:avLst/>
            </a:prstGeom>
            <a:ln>
              <a:noFill/>
            </a:ln>
          </p:spPr>
        </p:pic>
        <p:cxnSp>
          <p:nvCxnSpPr>
            <p:cNvPr id="69" name="Straight Arrow Connector 68">
              <a:extLst>
                <a:ext uri="{FF2B5EF4-FFF2-40B4-BE49-F238E27FC236}">
                  <a16:creationId xmlns:a16="http://schemas.microsoft.com/office/drawing/2014/main" id="{51BFBA49-9760-1994-5456-E5E9E94D770F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8566242" y="1027103"/>
              <a:ext cx="9951" cy="1308314"/>
            </a:xfrm>
            <a:prstGeom prst="straightConnector1">
              <a:avLst/>
            </a:prstGeom>
            <a:ln w="12700">
              <a:solidFill>
                <a:schemeClr val="tx1"/>
              </a:solidFill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73" name="Rectangle 72">
              <a:extLst>
                <a:ext uri="{FF2B5EF4-FFF2-40B4-BE49-F238E27FC236}">
                  <a16:creationId xmlns:a16="http://schemas.microsoft.com/office/drawing/2014/main" id="{FEFBF0FA-E9E0-990F-22D0-9428A8A4854D}"/>
                </a:ext>
              </a:extLst>
            </p:cNvPr>
            <p:cNvSpPr/>
            <p:nvPr/>
          </p:nvSpPr>
          <p:spPr>
            <a:xfrm>
              <a:off x="7828083" y="617367"/>
              <a:ext cx="1600000" cy="2076190"/>
            </a:xfrm>
            <a:prstGeom prst="rect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sz="3235"/>
            </a:p>
          </p:txBody>
        </p:sp>
      </p:grpSp>
      <p:cxnSp>
        <p:nvCxnSpPr>
          <p:cNvPr id="75" name="Straight Arrow Connector 74">
            <a:extLst>
              <a:ext uri="{FF2B5EF4-FFF2-40B4-BE49-F238E27FC236}">
                <a16:creationId xmlns:a16="http://schemas.microsoft.com/office/drawing/2014/main" id="{EA364581-B72A-0D8A-0AFF-5DAE2CFF929D}"/>
              </a:ext>
            </a:extLst>
          </p:cNvPr>
          <p:cNvCxnSpPr>
            <a:cxnSpLocks/>
          </p:cNvCxnSpPr>
          <p:nvPr/>
        </p:nvCxnSpPr>
        <p:spPr>
          <a:xfrm>
            <a:off x="13589954" y="4618136"/>
            <a:ext cx="0" cy="3950208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1374011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E498E56E-E87A-3F8F-4AE8-18B3C5468C9F}"/>
              </a:ext>
            </a:extLst>
          </p:cNvPr>
          <p:cNvSpPr/>
          <p:nvPr/>
        </p:nvSpPr>
        <p:spPr>
          <a:xfrm>
            <a:off x="8512608" y="2425057"/>
            <a:ext cx="175946" cy="720565"/>
          </a:xfrm>
          <a:custGeom>
            <a:avLst/>
            <a:gdLst>
              <a:gd name="connsiteX0" fmla="*/ 0 w 323682"/>
              <a:gd name="connsiteY0" fmla="*/ 1432291 h 1432291"/>
              <a:gd name="connsiteX1" fmla="*/ 323682 w 323682"/>
              <a:gd name="connsiteY1" fmla="*/ 0 h 14322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23682" h="1432291">
                <a:moveTo>
                  <a:pt x="0" y="1432291"/>
                </a:moveTo>
                <a:lnTo>
                  <a:pt x="323682" y="0"/>
                </a:lnTo>
              </a:path>
            </a:pathLst>
          </a:custGeom>
          <a:noFill/>
          <a:ln w="9525">
            <a:headEnd type="none" w="med" len="med"/>
            <a:tailEnd type="triangl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sz="160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DB4EAC62-6881-8F9A-6283-2B46460421AC}"/>
              </a:ext>
            </a:extLst>
          </p:cNvPr>
          <p:cNvSpPr/>
          <p:nvPr/>
        </p:nvSpPr>
        <p:spPr>
          <a:xfrm rot="2474450">
            <a:off x="7781820" y="6904895"/>
            <a:ext cx="1460705" cy="845952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sz="1400" b="1" u="sng" dirty="0">
              <a:solidFill>
                <a:srgbClr val="C0000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EBA41F73-87EC-BD88-7004-046DC986A06E}"/>
              </a:ext>
            </a:extLst>
          </p:cNvPr>
          <p:cNvGrpSpPr/>
          <p:nvPr/>
        </p:nvGrpSpPr>
        <p:grpSpPr>
          <a:xfrm>
            <a:off x="5667980" y="3995120"/>
            <a:ext cx="1614088" cy="847097"/>
            <a:chOff x="1152028" y="2904359"/>
            <a:chExt cx="1614088" cy="847097"/>
          </a:xfrm>
        </p:grpSpPr>
        <p:sp>
          <p:nvSpPr>
            <p:cNvPr id="59" name="Oval 58">
              <a:extLst>
                <a:ext uri="{FF2B5EF4-FFF2-40B4-BE49-F238E27FC236}">
                  <a16:creationId xmlns:a16="http://schemas.microsoft.com/office/drawing/2014/main" id="{029D2885-38D6-4845-7FF0-75CD2F3C69C2}"/>
                </a:ext>
              </a:extLst>
            </p:cNvPr>
            <p:cNvSpPr/>
            <p:nvPr/>
          </p:nvSpPr>
          <p:spPr>
            <a:xfrm>
              <a:off x="1152028" y="2904359"/>
              <a:ext cx="1614088" cy="847097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0" name="TextBox 59">
              <a:extLst>
                <a:ext uri="{FF2B5EF4-FFF2-40B4-BE49-F238E27FC236}">
                  <a16:creationId xmlns:a16="http://schemas.microsoft.com/office/drawing/2014/main" id="{C963A742-519A-DA20-DD4C-8AE89E92A15C}"/>
                </a:ext>
              </a:extLst>
            </p:cNvPr>
            <p:cNvSpPr txBox="1"/>
            <p:nvPr/>
          </p:nvSpPr>
          <p:spPr>
            <a:xfrm>
              <a:off x="1433542" y="3377700"/>
              <a:ext cx="89659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200" dirty="0"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Continuous</a:t>
              </a:r>
              <a:endParaRPr lang="nl-NL" sz="1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61" name="TextBox 60">
              <a:extLst>
                <a:ext uri="{FF2B5EF4-FFF2-40B4-BE49-F238E27FC236}">
                  <a16:creationId xmlns:a16="http://schemas.microsoft.com/office/drawing/2014/main" id="{8D8935A0-0AAB-5177-9F6C-DB946BF84B4E}"/>
                </a:ext>
              </a:extLst>
            </p:cNvPr>
            <p:cNvSpPr txBox="1"/>
            <p:nvPr/>
          </p:nvSpPr>
          <p:spPr>
            <a:xfrm>
              <a:off x="1252163" y="3150859"/>
              <a:ext cx="694677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200" dirty="0"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Discrete</a:t>
              </a:r>
              <a:endParaRPr lang="nl-NL" sz="1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62" name="TextBox 61">
              <a:extLst>
                <a:ext uri="{FF2B5EF4-FFF2-40B4-BE49-F238E27FC236}">
                  <a16:creationId xmlns:a16="http://schemas.microsoft.com/office/drawing/2014/main" id="{2B0B3D70-FF45-F368-FB69-36BEBD58E553}"/>
                </a:ext>
              </a:extLst>
            </p:cNvPr>
            <p:cNvSpPr txBox="1"/>
            <p:nvPr/>
          </p:nvSpPr>
          <p:spPr>
            <a:xfrm>
              <a:off x="1610402" y="2962838"/>
              <a:ext cx="672877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200" b="1" dirty="0">
                  <a:solidFill>
                    <a:srgbClr val="0070C0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Dataset</a:t>
              </a:r>
              <a:endParaRPr lang="nl-NL" sz="1200" b="1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63" name="TextBox 62">
              <a:extLst>
                <a:ext uri="{FF2B5EF4-FFF2-40B4-BE49-F238E27FC236}">
                  <a16:creationId xmlns:a16="http://schemas.microsoft.com/office/drawing/2014/main" id="{7FDF7E2E-94B8-202F-DBD5-243AA02533E5}"/>
                </a:ext>
              </a:extLst>
            </p:cNvPr>
            <p:cNvSpPr txBox="1"/>
            <p:nvPr/>
          </p:nvSpPr>
          <p:spPr>
            <a:xfrm>
              <a:off x="2043276" y="3173896"/>
              <a:ext cx="59824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200" dirty="0"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Hybrid</a:t>
              </a:r>
              <a:endParaRPr lang="nl-NL" sz="1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endParaRPr>
            </a:p>
          </p:txBody>
        </p:sp>
      </p:grpSp>
      <p:grpSp>
        <p:nvGrpSpPr>
          <p:cNvPr id="27" name="Group 26">
            <a:extLst>
              <a:ext uri="{FF2B5EF4-FFF2-40B4-BE49-F238E27FC236}">
                <a16:creationId xmlns:a16="http://schemas.microsoft.com/office/drawing/2014/main" id="{46AD3E8C-E1F6-58E2-66AC-EBFBF038CFB2}"/>
              </a:ext>
            </a:extLst>
          </p:cNvPr>
          <p:cNvGrpSpPr/>
          <p:nvPr/>
        </p:nvGrpSpPr>
        <p:grpSpPr>
          <a:xfrm>
            <a:off x="4467679" y="6351956"/>
            <a:ext cx="1573772" cy="911096"/>
            <a:chOff x="3460954" y="4137143"/>
            <a:chExt cx="1573772" cy="911096"/>
          </a:xfrm>
        </p:grpSpPr>
        <p:sp>
          <p:nvSpPr>
            <p:cNvPr id="18" name="Oval 17">
              <a:extLst>
                <a:ext uri="{FF2B5EF4-FFF2-40B4-BE49-F238E27FC236}">
                  <a16:creationId xmlns:a16="http://schemas.microsoft.com/office/drawing/2014/main" id="{0AE4EB0C-CA8B-4A5E-6243-35E7FCB09352}"/>
                </a:ext>
              </a:extLst>
            </p:cNvPr>
            <p:cNvSpPr/>
            <p:nvPr/>
          </p:nvSpPr>
          <p:spPr>
            <a:xfrm rot="19856411">
              <a:off x="3460954" y="4137143"/>
              <a:ext cx="1573772" cy="911096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>
                <a:solidFill>
                  <a:srgbClr val="0070C0"/>
                </a:solidFill>
              </a:endParaRP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8876B217-A626-666D-2C88-427297267050}"/>
                </a:ext>
              </a:extLst>
            </p:cNvPr>
            <p:cNvSpPr txBox="1"/>
            <p:nvPr/>
          </p:nvSpPr>
          <p:spPr>
            <a:xfrm>
              <a:off x="3798813" y="4313536"/>
              <a:ext cx="90678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dirty="0">
                  <a:solidFill>
                    <a:srgbClr val="0070C0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Search</a:t>
              </a:r>
            </a:p>
            <a:p>
              <a:pPr algn="ctr"/>
              <a:r>
                <a:rPr lang="en-US" sz="1400" dirty="0">
                  <a:solidFill>
                    <a:srgbClr val="0070C0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Strategies</a:t>
              </a:r>
              <a:endParaRPr lang="nl-NL" sz="1400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endParaRPr>
            </a:p>
          </p:txBody>
        </p:sp>
      </p:grpSp>
      <p:grpSp>
        <p:nvGrpSpPr>
          <p:cNvPr id="33" name="Group 32">
            <a:extLst>
              <a:ext uri="{FF2B5EF4-FFF2-40B4-BE49-F238E27FC236}">
                <a16:creationId xmlns:a16="http://schemas.microsoft.com/office/drawing/2014/main" id="{C0C8C50B-18C4-9CE9-1C85-891166E1DF87}"/>
              </a:ext>
            </a:extLst>
          </p:cNvPr>
          <p:cNvGrpSpPr/>
          <p:nvPr/>
        </p:nvGrpSpPr>
        <p:grpSpPr>
          <a:xfrm>
            <a:off x="4033332" y="4985701"/>
            <a:ext cx="1478596" cy="882206"/>
            <a:chOff x="4963004" y="4107728"/>
            <a:chExt cx="1478596" cy="882206"/>
          </a:xfrm>
          <a:solidFill>
            <a:schemeClr val="bg1">
              <a:lumMod val="85000"/>
            </a:schemeClr>
          </a:solidFill>
        </p:grpSpPr>
        <p:sp>
          <p:nvSpPr>
            <p:cNvPr id="25" name="Oval 24">
              <a:extLst>
                <a:ext uri="{FF2B5EF4-FFF2-40B4-BE49-F238E27FC236}">
                  <a16:creationId xmlns:a16="http://schemas.microsoft.com/office/drawing/2014/main" id="{67007207-E28E-0589-E2BB-0CB95BDF5FEA}"/>
                </a:ext>
              </a:extLst>
            </p:cNvPr>
            <p:cNvSpPr/>
            <p:nvPr/>
          </p:nvSpPr>
          <p:spPr>
            <a:xfrm>
              <a:off x="4963004" y="4107728"/>
              <a:ext cx="1478596" cy="882206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dirty="0">
                <a:solidFill>
                  <a:srgbClr val="0070C0"/>
                </a:solidFill>
              </a:endParaRP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71F8D24C-E238-20FB-5B74-A93D7560008E}"/>
                </a:ext>
              </a:extLst>
            </p:cNvPr>
            <p:cNvSpPr txBox="1"/>
            <p:nvPr/>
          </p:nvSpPr>
          <p:spPr>
            <a:xfrm>
              <a:off x="5319181" y="4281823"/>
              <a:ext cx="842538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dirty="0">
                  <a:solidFill>
                    <a:srgbClr val="0070C0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Scoring</a:t>
              </a:r>
            </a:p>
            <a:p>
              <a:pPr algn="ctr"/>
              <a:r>
                <a:rPr lang="en-US" sz="1400" dirty="0">
                  <a:solidFill>
                    <a:srgbClr val="0070C0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Methods</a:t>
              </a:r>
              <a:endParaRPr lang="nl-NL" sz="1400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endParaRPr>
            </a:p>
          </p:txBody>
        </p:sp>
      </p:grpSp>
      <p:sp>
        <p:nvSpPr>
          <p:cNvPr id="1042" name="Oval 1041">
            <a:extLst>
              <a:ext uri="{FF2B5EF4-FFF2-40B4-BE49-F238E27FC236}">
                <a16:creationId xmlns:a16="http://schemas.microsoft.com/office/drawing/2014/main" id="{D8807786-F4FB-E226-B58C-C7F28C822826}"/>
              </a:ext>
            </a:extLst>
          </p:cNvPr>
          <p:cNvSpPr/>
          <p:nvPr/>
        </p:nvSpPr>
        <p:spPr>
          <a:xfrm>
            <a:off x="5999680" y="4544052"/>
            <a:ext cx="3483484" cy="2393485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grpSp>
        <p:nvGrpSpPr>
          <p:cNvPr id="1051" name="Group 1050">
            <a:extLst>
              <a:ext uri="{FF2B5EF4-FFF2-40B4-BE49-F238E27FC236}">
                <a16:creationId xmlns:a16="http://schemas.microsoft.com/office/drawing/2014/main" id="{9DB6B6DB-07B6-1DB3-9D3F-599D79E5E4CB}"/>
              </a:ext>
            </a:extLst>
          </p:cNvPr>
          <p:cNvGrpSpPr/>
          <p:nvPr/>
        </p:nvGrpSpPr>
        <p:grpSpPr>
          <a:xfrm>
            <a:off x="3339948" y="6624017"/>
            <a:ext cx="1309458" cy="548751"/>
            <a:chOff x="1267483" y="4727950"/>
            <a:chExt cx="1309458" cy="495648"/>
          </a:xfrm>
        </p:grpSpPr>
        <p:sp>
          <p:nvSpPr>
            <p:cNvPr id="1024" name="Oval 1023">
              <a:extLst>
                <a:ext uri="{FF2B5EF4-FFF2-40B4-BE49-F238E27FC236}">
                  <a16:creationId xmlns:a16="http://schemas.microsoft.com/office/drawing/2014/main" id="{3D3719D9-844F-0836-9BEA-22F3FD4384A7}"/>
                </a:ext>
              </a:extLst>
            </p:cNvPr>
            <p:cNvSpPr/>
            <p:nvPr/>
          </p:nvSpPr>
          <p:spPr>
            <a:xfrm rot="21405457">
              <a:off x="1267483" y="4727950"/>
              <a:ext cx="1300244" cy="495648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sz="110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1027" name="TextBox 1026">
              <a:extLst>
                <a:ext uri="{FF2B5EF4-FFF2-40B4-BE49-F238E27FC236}">
                  <a16:creationId xmlns:a16="http://schemas.microsoft.com/office/drawing/2014/main" id="{BBFD8627-196F-8EBA-6990-AE14AEBDEF9E}"/>
                </a:ext>
              </a:extLst>
            </p:cNvPr>
            <p:cNvSpPr txBox="1"/>
            <p:nvPr/>
          </p:nvSpPr>
          <p:spPr>
            <a:xfrm>
              <a:off x="1464136" y="4790362"/>
              <a:ext cx="1112805" cy="23629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00" b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Hill-</a:t>
              </a:r>
              <a:r>
                <a:rPr kumimoji="0" lang="en-US" sz="1100" b="0" u="none" strike="noStrike" kern="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Climbsearch</a:t>
              </a:r>
              <a:endParaRPr kumimoji="0" lang="nl-NL" sz="1100" b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1031" name="TextBox 1030">
              <a:extLst>
                <a:ext uri="{FF2B5EF4-FFF2-40B4-BE49-F238E27FC236}">
                  <a16:creationId xmlns:a16="http://schemas.microsoft.com/office/drawing/2014/main" id="{5FB0504D-1B59-6CB6-5BD5-3AFB6626C1A2}"/>
                </a:ext>
              </a:extLst>
            </p:cNvPr>
            <p:cNvSpPr txBox="1"/>
            <p:nvPr/>
          </p:nvSpPr>
          <p:spPr>
            <a:xfrm>
              <a:off x="1356184" y="4987304"/>
              <a:ext cx="797014" cy="23629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00" b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Exhaustive</a:t>
              </a:r>
              <a:endParaRPr kumimoji="0" lang="nl-NL" sz="1100" b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endParaRPr>
            </a:p>
          </p:txBody>
        </p:sp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4E072B5F-FFDB-63C4-DA12-938D14AEB8E2}"/>
              </a:ext>
            </a:extLst>
          </p:cNvPr>
          <p:cNvGrpSpPr/>
          <p:nvPr/>
        </p:nvGrpSpPr>
        <p:grpSpPr>
          <a:xfrm>
            <a:off x="2785092" y="5254934"/>
            <a:ext cx="1401920" cy="756434"/>
            <a:chOff x="5702302" y="5462073"/>
            <a:chExt cx="1401920" cy="756434"/>
          </a:xfrm>
        </p:grpSpPr>
        <p:sp>
          <p:nvSpPr>
            <p:cNvPr id="1033" name="Oval 1032">
              <a:extLst>
                <a:ext uri="{FF2B5EF4-FFF2-40B4-BE49-F238E27FC236}">
                  <a16:creationId xmlns:a16="http://schemas.microsoft.com/office/drawing/2014/main" id="{E45CC8A1-547C-7F3C-6A4E-83F1CC846B70}"/>
                </a:ext>
              </a:extLst>
            </p:cNvPr>
            <p:cNvSpPr/>
            <p:nvPr/>
          </p:nvSpPr>
          <p:spPr>
            <a:xfrm>
              <a:off x="5702302" y="5462073"/>
              <a:ext cx="1401920" cy="756434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sz="110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1034" name="TextBox 1033">
              <a:extLst>
                <a:ext uri="{FF2B5EF4-FFF2-40B4-BE49-F238E27FC236}">
                  <a16:creationId xmlns:a16="http://schemas.microsoft.com/office/drawing/2014/main" id="{41EF6227-FC49-7264-8041-5BA1D5FAEA66}"/>
                </a:ext>
              </a:extLst>
            </p:cNvPr>
            <p:cNvSpPr txBox="1"/>
            <p:nvPr/>
          </p:nvSpPr>
          <p:spPr>
            <a:xfrm>
              <a:off x="6230224" y="5651581"/>
              <a:ext cx="372218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BIC</a:t>
              </a:r>
              <a:endParaRPr kumimoji="0" lang="nl-NL" sz="11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1035" name="TextBox 1034">
              <a:extLst>
                <a:ext uri="{FF2B5EF4-FFF2-40B4-BE49-F238E27FC236}">
                  <a16:creationId xmlns:a16="http://schemas.microsoft.com/office/drawing/2014/main" id="{4E02623F-5BCC-C80F-C719-F6BEA7446654}"/>
                </a:ext>
              </a:extLst>
            </p:cNvPr>
            <p:cNvSpPr txBox="1"/>
            <p:nvPr/>
          </p:nvSpPr>
          <p:spPr>
            <a:xfrm>
              <a:off x="5910572" y="5622798"/>
              <a:ext cx="377026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AIC</a:t>
              </a:r>
              <a:endParaRPr kumimoji="0" lang="nl-NL" sz="11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1037" name="TextBox 1036">
              <a:extLst>
                <a:ext uri="{FF2B5EF4-FFF2-40B4-BE49-F238E27FC236}">
                  <a16:creationId xmlns:a16="http://schemas.microsoft.com/office/drawing/2014/main" id="{6E5C47AB-AE9F-B7E6-9EBE-D47A2A276921}"/>
                </a:ext>
              </a:extLst>
            </p:cNvPr>
            <p:cNvSpPr txBox="1"/>
            <p:nvPr/>
          </p:nvSpPr>
          <p:spPr>
            <a:xfrm>
              <a:off x="6490906" y="5512819"/>
              <a:ext cx="330540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K2</a:t>
              </a:r>
              <a:endParaRPr kumimoji="0" lang="nl-NL" sz="11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1038" name="TextBox 1037">
              <a:extLst>
                <a:ext uri="{FF2B5EF4-FFF2-40B4-BE49-F238E27FC236}">
                  <a16:creationId xmlns:a16="http://schemas.microsoft.com/office/drawing/2014/main" id="{77BC7EF3-815E-7C9A-EED6-EFB0A2A6E85B}"/>
                </a:ext>
              </a:extLst>
            </p:cNvPr>
            <p:cNvSpPr txBox="1"/>
            <p:nvPr/>
          </p:nvSpPr>
          <p:spPr>
            <a:xfrm>
              <a:off x="5974216" y="5852536"/>
              <a:ext cx="412293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BDS</a:t>
              </a:r>
              <a:endParaRPr kumimoji="0" lang="nl-NL" sz="11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1065" name="TextBox 1064">
              <a:extLst>
                <a:ext uri="{FF2B5EF4-FFF2-40B4-BE49-F238E27FC236}">
                  <a16:creationId xmlns:a16="http://schemas.microsoft.com/office/drawing/2014/main" id="{7D7A4DD8-768A-FF44-441A-EECD600737AD}"/>
                </a:ext>
              </a:extLst>
            </p:cNvPr>
            <p:cNvSpPr txBox="1"/>
            <p:nvPr/>
          </p:nvSpPr>
          <p:spPr>
            <a:xfrm>
              <a:off x="6380256" y="5805769"/>
              <a:ext cx="506870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BDUE</a:t>
              </a:r>
              <a:endParaRPr kumimoji="0" lang="nl-NL" sz="11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endParaRPr>
            </a:p>
          </p:txBody>
        </p:sp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2C17B8D4-0ED0-085D-74C1-E4042F8E9A3E}"/>
              </a:ext>
            </a:extLst>
          </p:cNvPr>
          <p:cNvGrpSpPr/>
          <p:nvPr/>
        </p:nvGrpSpPr>
        <p:grpSpPr>
          <a:xfrm>
            <a:off x="8834545" y="7223202"/>
            <a:ext cx="1460705" cy="915713"/>
            <a:chOff x="1252853" y="4578901"/>
            <a:chExt cx="1460705" cy="915713"/>
          </a:xfrm>
        </p:grpSpPr>
        <p:sp>
          <p:nvSpPr>
            <p:cNvPr id="1054" name="Oval 1053">
              <a:extLst>
                <a:ext uri="{FF2B5EF4-FFF2-40B4-BE49-F238E27FC236}">
                  <a16:creationId xmlns:a16="http://schemas.microsoft.com/office/drawing/2014/main" id="{98EF8858-AD8A-CCCC-738B-D532573E389D}"/>
                </a:ext>
              </a:extLst>
            </p:cNvPr>
            <p:cNvSpPr/>
            <p:nvPr/>
          </p:nvSpPr>
          <p:spPr>
            <a:xfrm rot="20110181">
              <a:off x="1252853" y="4578901"/>
              <a:ext cx="1460705" cy="915713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sz="11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1056" name="TextBox 1055">
              <a:extLst>
                <a:ext uri="{FF2B5EF4-FFF2-40B4-BE49-F238E27FC236}">
                  <a16:creationId xmlns:a16="http://schemas.microsoft.com/office/drawing/2014/main" id="{F76E1B5C-F232-E2A5-51A2-B1649A295395}"/>
                </a:ext>
              </a:extLst>
            </p:cNvPr>
            <p:cNvSpPr txBox="1"/>
            <p:nvPr/>
          </p:nvSpPr>
          <p:spPr>
            <a:xfrm>
              <a:off x="1737834" y="4702577"/>
              <a:ext cx="523040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Chi2</a:t>
              </a:r>
              <a:endParaRPr kumimoji="0" lang="nl-NL" sz="11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1067" name="TextBox 1066">
              <a:extLst>
                <a:ext uri="{FF2B5EF4-FFF2-40B4-BE49-F238E27FC236}">
                  <a16:creationId xmlns:a16="http://schemas.microsoft.com/office/drawing/2014/main" id="{847E1E41-4ABF-7DF7-31C3-C0B4F40E19E8}"/>
                </a:ext>
              </a:extLst>
            </p:cNvPr>
            <p:cNvSpPr txBox="1"/>
            <p:nvPr/>
          </p:nvSpPr>
          <p:spPr>
            <a:xfrm>
              <a:off x="1416322" y="4897191"/>
              <a:ext cx="1066974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Log likelihood</a:t>
              </a:r>
              <a:endParaRPr kumimoji="0" lang="nl-NL" sz="11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1068" name="TextBox 1067">
              <a:extLst>
                <a:ext uri="{FF2B5EF4-FFF2-40B4-BE49-F238E27FC236}">
                  <a16:creationId xmlns:a16="http://schemas.microsoft.com/office/drawing/2014/main" id="{C987B70B-5F6C-DB10-A44D-AC1CC0D4405C}"/>
                </a:ext>
              </a:extLst>
            </p:cNvPr>
            <p:cNvSpPr txBox="1"/>
            <p:nvPr/>
          </p:nvSpPr>
          <p:spPr>
            <a:xfrm>
              <a:off x="1362992" y="5065493"/>
              <a:ext cx="1183018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Freeman </a:t>
              </a:r>
              <a:r>
                <a:rPr kumimoji="0" lang="en-US" sz="1100" b="0" i="0" u="none" strike="noStrike" kern="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tuckey</a:t>
              </a:r>
              <a:endParaRPr kumimoji="0" lang="nl-NL" sz="11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endParaRPr>
            </a:p>
          </p:txBody>
        </p:sp>
      </p:grpSp>
      <p:sp>
        <p:nvSpPr>
          <p:cNvPr id="1050" name="Oval 1049">
            <a:extLst>
              <a:ext uri="{FF2B5EF4-FFF2-40B4-BE49-F238E27FC236}">
                <a16:creationId xmlns:a16="http://schemas.microsoft.com/office/drawing/2014/main" id="{B905E546-10EC-5599-C726-F40EB4C550AB}"/>
              </a:ext>
            </a:extLst>
          </p:cNvPr>
          <p:cNvSpPr/>
          <p:nvPr/>
        </p:nvSpPr>
        <p:spPr>
          <a:xfrm>
            <a:off x="10918069" y="4910904"/>
            <a:ext cx="1537246" cy="742389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046" name="Oval 1045">
            <a:extLst>
              <a:ext uri="{FF2B5EF4-FFF2-40B4-BE49-F238E27FC236}">
                <a16:creationId xmlns:a16="http://schemas.microsoft.com/office/drawing/2014/main" id="{3BC9558D-0BAF-4D0F-2F5B-B72DB8B0FE56}"/>
              </a:ext>
            </a:extLst>
          </p:cNvPr>
          <p:cNvSpPr/>
          <p:nvPr/>
        </p:nvSpPr>
        <p:spPr>
          <a:xfrm>
            <a:off x="7579800" y="1581186"/>
            <a:ext cx="2427634" cy="847097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045" name="Oval 1044">
            <a:extLst>
              <a:ext uri="{FF2B5EF4-FFF2-40B4-BE49-F238E27FC236}">
                <a16:creationId xmlns:a16="http://schemas.microsoft.com/office/drawing/2014/main" id="{8A2742EE-E656-478F-B55E-4204781002E4}"/>
              </a:ext>
            </a:extLst>
          </p:cNvPr>
          <p:cNvSpPr/>
          <p:nvPr/>
        </p:nvSpPr>
        <p:spPr>
          <a:xfrm>
            <a:off x="4994226" y="2284069"/>
            <a:ext cx="2002900" cy="987962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044" name="Oval 1043">
            <a:extLst>
              <a:ext uri="{FF2B5EF4-FFF2-40B4-BE49-F238E27FC236}">
                <a16:creationId xmlns:a16="http://schemas.microsoft.com/office/drawing/2014/main" id="{ED9A44D1-5308-02A2-8E3D-B5A441833630}"/>
              </a:ext>
            </a:extLst>
          </p:cNvPr>
          <p:cNvSpPr/>
          <p:nvPr/>
        </p:nvSpPr>
        <p:spPr>
          <a:xfrm>
            <a:off x="10421746" y="2095767"/>
            <a:ext cx="2018597" cy="1279618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043" name="Oval 1042">
            <a:extLst>
              <a:ext uri="{FF2B5EF4-FFF2-40B4-BE49-F238E27FC236}">
                <a16:creationId xmlns:a16="http://schemas.microsoft.com/office/drawing/2014/main" id="{86B8AF8F-DD56-3955-B706-1AFF741E1A1B}"/>
              </a:ext>
            </a:extLst>
          </p:cNvPr>
          <p:cNvSpPr/>
          <p:nvPr/>
        </p:nvSpPr>
        <p:spPr>
          <a:xfrm>
            <a:off x="9602255" y="4270768"/>
            <a:ext cx="2180887" cy="857442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  <p:sp>
        <p:nvSpPr>
          <p:cNvPr id="43" name="Freeform: Shape 42">
            <a:extLst>
              <a:ext uri="{FF2B5EF4-FFF2-40B4-BE49-F238E27FC236}">
                <a16:creationId xmlns:a16="http://schemas.microsoft.com/office/drawing/2014/main" id="{C83CD837-FF7B-6A46-43EB-803EE1515B2C}"/>
              </a:ext>
            </a:extLst>
          </p:cNvPr>
          <p:cNvSpPr/>
          <p:nvPr/>
        </p:nvSpPr>
        <p:spPr>
          <a:xfrm rot="16032530" flipH="1">
            <a:off x="9104531" y="4255416"/>
            <a:ext cx="119219" cy="871456"/>
          </a:xfrm>
          <a:custGeom>
            <a:avLst/>
            <a:gdLst>
              <a:gd name="connsiteX0" fmla="*/ 105463 w 105463"/>
              <a:gd name="connsiteY0" fmla="*/ 0 h 420786"/>
              <a:gd name="connsiteX1" fmla="*/ 267 w 105463"/>
              <a:gd name="connsiteY1" fmla="*/ 186117 h 420786"/>
              <a:gd name="connsiteX2" fmla="*/ 81187 w 105463"/>
              <a:gd name="connsiteY2" fmla="*/ 420786 h 4207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5463" h="420786">
                <a:moveTo>
                  <a:pt x="105463" y="0"/>
                </a:moveTo>
                <a:cubicBezTo>
                  <a:pt x="54888" y="57993"/>
                  <a:pt x="4313" y="115986"/>
                  <a:pt x="267" y="186117"/>
                </a:cubicBezTo>
                <a:cubicBezTo>
                  <a:pt x="-3779" y="256248"/>
                  <a:pt x="38704" y="338517"/>
                  <a:pt x="81187" y="420786"/>
                </a:cubicBezTo>
              </a:path>
            </a:pathLst>
          </a:custGeom>
          <a:noFill/>
          <a:ln w="9525">
            <a:headEnd type="none" w="med" len="med"/>
            <a:tailEnd type="triangl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sz="1600">
              <a:solidFill>
                <a:schemeClr val="tx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C2CD3009-44C2-08E8-5FC1-7D2C872F4732}"/>
              </a:ext>
            </a:extLst>
          </p:cNvPr>
          <p:cNvSpPr/>
          <p:nvPr/>
        </p:nvSpPr>
        <p:spPr>
          <a:xfrm>
            <a:off x="6941921" y="2737103"/>
            <a:ext cx="1086083" cy="566443"/>
          </a:xfrm>
          <a:custGeom>
            <a:avLst/>
            <a:gdLst>
              <a:gd name="connsiteX0" fmla="*/ 1391830 w 1391830"/>
              <a:gd name="connsiteY0" fmla="*/ 566443 h 566443"/>
              <a:gd name="connsiteX1" fmla="*/ 938676 w 1391830"/>
              <a:gd name="connsiteY1" fmla="*/ 169933 h 566443"/>
              <a:gd name="connsiteX2" fmla="*/ 0 w 1391830"/>
              <a:gd name="connsiteY2" fmla="*/ 0 h 5664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391830" h="566443">
                <a:moveTo>
                  <a:pt x="1391830" y="566443"/>
                </a:moveTo>
                <a:cubicBezTo>
                  <a:pt x="1281239" y="415391"/>
                  <a:pt x="1170648" y="264340"/>
                  <a:pt x="938676" y="169933"/>
                </a:cubicBezTo>
                <a:cubicBezTo>
                  <a:pt x="706704" y="75526"/>
                  <a:pt x="353352" y="37763"/>
                  <a:pt x="0" y="0"/>
                </a:cubicBezTo>
              </a:path>
            </a:pathLst>
          </a:custGeom>
          <a:ln w="9525">
            <a:headEnd type="none" w="med" len="med"/>
            <a:tailEnd type="triangl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nl-NL" sz="16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C9BD41AA-1B9E-3D98-51C1-2FF543DFFA5F}"/>
              </a:ext>
            </a:extLst>
          </p:cNvPr>
          <p:cNvSpPr/>
          <p:nvPr/>
        </p:nvSpPr>
        <p:spPr>
          <a:xfrm rot="20566492">
            <a:off x="9047319" y="2813946"/>
            <a:ext cx="1420136" cy="381758"/>
          </a:xfrm>
          <a:custGeom>
            <a:avLst/>
            <a:gdLst>
              <a:gd name="connsiteX0" fmla="*/ 0 w 1772156"/>
              <a:gd name="connsiteY0" fmla="*/ 381758 h 381758"/>
              <a:gd name="connsiteX1" fmla="*/ 825388 w 1772156"/>
              <a:gd name="connsiteY1" fmla="*/ 9524 h 381758"/>
              <a:gd name="connsiteX2" fmla="*/ 1772156 w 1772156"/>
              <a:gd name="connsiteY2" fmla="*/ 147089 h 3817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772156" h="381758">
                <a:moveTo>
                  <a:pt x="0" y="381758"/>
                </a:moveTo>
                <a:cubicBezTo>
                  <a:pt x="265014" y="215196"/>
                  <a:pt x="530029" y="48635"/>
                  <a:pt x="825388" y="9524"/>
                </a:cubicBezTo>
                <a:cubicBezTo>
                  <a:pt x="1120747" y="-29587"/>
                  <a:pt x="1446451" y="58751"/>
                  <a:pt x="1772156" y="147089"/>
                </a:cubicBezTo>
              </a:path>
            </a:pathLst>
          </a:custGeom>
          <a:noFill/>
          <a:ln w="9525">
            <a:headEnd type="none" w="med" len="med"/>
            <a:tailEnd type="triangl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sz="160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4" name="Freeform: Shape 33">
            <a:extLst>
              <a:ext uri="{FF2B5EF4-FFF2-40B4-BE49-F238E27FC236}">
                <a16:creationId xmlns:a16="http://schemas.microsoft.com/office/drawing/2014/main" id="{3935960B-712D-2A9C-9C79-05E42B2CDA2D}"/>
              </a:ext>
            </a:extLst>
          </p:cNvPr>
          <p:cNvSpPr/>
          <p:nvPr/>
        </p:nvSpPr>
        <p:spPr>
          <a:xfrm>
            <a:off x="7823114" y="4052481"/>
            <a:ext cx="499271" cy="489175"/>
          </a:xfrm>
          <a:custGeom>
            <a:avLst/>
            <a:gdLst>
              <a:gd name="connsiteX0" fmla="*/ 1424270 w 1532535"/>
              <a:gd name="connsiteY0" fmla="*/ 0 h 1132885"/>
              <a:gd name="connsiteX1" fmla="*/ 1416178 w 1532535"/>
              <a:gd name="connsiteY1" fmla="*/ 315590 h 1132885"/>
              <a:gd name="connsiteX2" fmla="*/ 234741 w 1532535"/>
              <a:gd name="connsiteY2" fmla="*/ 776836 h 1132885"/>
              <a:gd name="connsiteX3" fmla="*/ 72 w 1532535"/>
              <a:gd name="connsiteY3" fmla="*/ 1132885 h 11328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32535" h="1132885">
                <a:moveTo>
                  <a:pt x="1424270" y="0"/>
                </a:moveTo>
                <a:cubicBezTo>
                  <a:pt x="1519351" y="93058"/>
                  <a:pt x="1614433" y="186117"/>
                  <a:pt x="1416178" y="315590"/>
                </a:cubicBezTo>
                <a:cubicBezTo>
                  <a:pt x="1217923" y="445063"/>
                  <a:pt x="470759" y="640620"/>
                  <a:pt x="234741" y="776836"/>
                </a:cubicBezTo>
                <a:cubicBezTo>
                  <a:pt x="-1277" y="913052"/>
                  <a:pt x="-603" y="1022968"/>
                  <a:pt x="72" y="1132885"/>
                </a:cubicBezTo>
              </a:path>
            </a:pathLst>
          </a:custGeom>
          <a:noFill/>
          <a:ln w="9525">
            <a:headEnd type="none" w="med" len="med"/>
            <a:tailEnd type="triangl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sz="160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2" name="Oval 51">
            <a:extLst>
              <a:ext uri="{FF2B5EF4-FFF2-40B4-BE49-F238E27FC236}">
                <a16:creationId xmlns:a16="http://schemas.microsoft.com/office/drawing/2014/main" id="{154BAFD6-969E-7BB6-53F4-E5D1583CB2C1}"/>
              </a:ext>
            </a:extLst>
          </p:cNvPr>
          <p:cNvSpPr/>
          <p:nvPr/>
        </p:nvSpPr>
        <p:spPr>
          <a:xfrm>
            <a:off x="7331214" y="3105984"/>
            <a:ext cx="1812786" cy="837689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2D7D3EE-2011-58F2-4540-598B69178849}"/>
              </a:ext>
            </a:extLst>
          </p:cNvPr>
          <p:cNvSpPr txBox="1"/>
          <p:nvPr/>
        </p:nvSpPr>
        <p:spPr>
          <a:xfrm>
            <a:off x="5388428" y="2577152"/>
            <a:ext cx="115929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Time Series</a:t>
            </a:r>
            <a:endParaRPr lang="nl-NL" sz="1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3D194F2-00E0-532D-A27D-444A88A36B2A}"/>
              </a:ext>
            </a:extLst>
          </p:cNvPr>
          <p:cNvSpPr txBox="1"/>
          <p:nvPr/>
        </p:nvSpPr>
        <p:spPr>
          <a:xfrm>
            <a:off x="10645748" y="2376329"/>
            <a:ext cx="161191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Supervised</a:t>
            </a:r>
          </a:p>
          <a:p>
            <a:pPr algn="ctr"/>
            <a:r>
              <a:rPr lang="en-US" sz="1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Causal Discovery</a:t>
            </a:r>
            <a:endParaRPr lang="nl-NL" sz="1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B52DAC7-C14F-85FE-C021-B7ED5705589B}"/>
              </a:ext>
            </a:extLst>
          </p:cNvPr>
          <p:cNvSpPr txBox="1"/>
          <p:nvPr/>
        </p:nvSpPr>
        <p:spPr>
          <a:xfrm>
            <a:off x="7694491" y="1850650"/>
            <a:ext cx="215738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Optimization strategies</a:t>
            </a:r>
            <a:endParaRPr lang="nl-NL" sz="1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D41E375-9BF6-1881-45D8-66A58BFBFF1D}"/>
              </a:ext>
            </a:extLst>
          </p:cNvPr>
          <p:cNvSpPr txBox="1"/>
          <p:nvPr/>
        </p:nvSpPr>
        <p:spPr>
          <a:xfrm>
            <a:off x="6880253" y="5313282"/>
            <a:ext cx="175811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Unsupervised</a:t>
            </a:r>
          </a:p>
          <a:p>
            <a:pPr algn="ctr"/>
            <a:r>
              <a:rPr lang="en-US" sz="16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Structure Learning</a:t>
            </a:r>
          </a:p>
          <a:p>
            <a:pPr algn="ctr"/>
            <a:r>
              <a:rPr lang="en-US" sz="12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(Causal Discovery)</a:t>
            </a:r>
            <a:endParaRPr lang="nl-NL" sz="12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174DEA6D-4CDE-1364-7256-48B2D8C3E37B}"/>
              </a:ext>
            </a:extLst>
          </p:cNvPr>
          <p:cNvSpPr txBox="1"/>
          <p:nvPr/>
        </p:nvSpPr>
        <p:spPr>
          <a:xfrm>
            <a:off x="9759259" y="4466015"/>
            <a:ext cx="1827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Directed Acyclic Graph</a:t>
            </a:r>
          </a:p>
          <a:p>
            <a:pPr algn="ctr"/>
            <a:r>
              <a:rPr lang="en-US" sz="1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(DAG)</a:t>
            </a:r>
            <a:endParaRPr lang="nl-NL" sz="14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607FC8B1-E657-FB55-4C3F-D20EBCD770FC}"/>
              </a:ext>
            </a:extLst>
          </p:cNvPr>
          <p:cNvSpPr txBox="1"/>
          <p:nvPr/>
        </p:nvSpPr>
        <p:spPr>
          <a:xfrm>
            <a:off x="11169651" y="5026793"/>
            <a:ext cx="10935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Parameter Learning</a:t>
            </a:r>
            <a:endParaRPr lang="nl-NL" sz="14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F41DFB76-DF0C-6335-F4F8-0E77A261D0C8}"/>
              </a:ext>
            </a:extLst>
          </p:cNvPr>
          <p:cNvGrpSpPr/>
          <p:nvPr/>
        </p:nvGrpSpPr>
        <p:grpSpPr>
          <a:xfrm>
            <a:off x="4159929" y="1545205"/>
            <a:ext cx="1759226" cy="924304"/>
            <a:chOff x="700141" y="318861"/>
            <a:chExt cx="1759226" cy="924304"/>
          </a:xfrm>
        </p:grpSpPr>
        <p:sp>
          <p:nvSpPr>
            <p:cNvPr id="56" name="Oval 55">
              <a:extLst>
                <a:ext uri="{FF2B5EF4-FFF2-40B4-BE49-F238E27FC236}">
                  <a16:creationId xmlns:a16="http://schemas.microsoft.com/office/drawing/2014/main" id="{C8CC0A18-E06E-E4F5-F60B-7426B4033FA8}"/>
                </a:ext>
              </a:extLst>
            </p:cNvPr>
            <p:cNvSpPr/>
            <p:nvPr/>
          </p:nvSpPr>
          <p:spPr>
            <a:xfrm>
              <a:off x="700141" y="318861"/>
              <a:ext cx="1759226" cy="924304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33C75A5E-A6E1-E22D-DEAA-6ED634E4BDBC}"/>
                </a:ext>
              </a:extLst>
            </p:cNvPr>
            <p:cNvSpPr txBox="1"/>
            <p:nvPr/>
          </p:nvSpPr>
          <p:spPr>
            <a:xfrm>
              <a:off x="859296" y="836312"/>
              <a:ext cx="136223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200" dirty="0"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Treatment variable</a:t>
              </a:r>
              <a:endParaRPr lang="nl-NL" sz="1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6B3792DF-BBC7-30B4-D97E-12359D101CEF}"/>
                </a:ext>
              </a:extLst>
            </p:cNvPr>
            <p:cNvSpPr txBox="1"/>
            <p:nvPr/>
          </p:nvSpPr>
          <p:spPr>
            <a:xfrm>
              <a:off x="927328" y="629574"/>
              <a:ext cx="129420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200" dirty="0"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Datetime variable</a:t>
              </a:r>
              <a:endParaRPr lang="nl-NL" sz="1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1AFF00CF-6994-FDBE-8C82-4F67CD5AFDF3}"/>
                </a:ext>
              </a:extLst>
            </p:cNvPr>
            <p:cNvSpPr txBox="1"/>
            <p:nvPr/>
          </p:nvSpPr>
          <p:spPr>
            <a:xfrm>
              <a:off x="1553556" y="432085"/>
              <a:ext cx="672877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200" b="1" dirty="0">
                  <a:solidFill>
                    <a:srgbClr val="0070C0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Dataset</a:t>
              </a:r>
              <a:endParaRPr lang="nl-NL" sz="1200" b="1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endParaRPr>
            </a:p>
          </p:txBody>
        </p: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351C4005-3C83-A348-4BDF-785C2FE98ECB}"/>
              </a:ext>
            </a:extLst>
          </p:cNvPr>
          <p:cNvGrpSpPr/>
          <p:nvPr/>
        </p:nvGrpSpPr>
        <p:grpSpPr>
          <a:xfrm>
            <a:off x="11886276" y="1704608"/>
            <a:ext cx="1611916" cy="795570"/>
            <a:chOff x="6258414" y="779839"/>
            <a:chExt cx="1611916" cy="795570"/>
          </a:xfrm>
        </p:grpSpPr>
        <p:sp>
          <p:nvSpPr>
            <p:cNvPr id="55" name="Oval 54">
              <a:extLst>
                <a:ext uri="{FF2B5EF4-FFF2-40B4-BE49-F238E27FC236}">
                  <a16:creationId xmlns:a16="http://schemas.microsoft.com/office/drawing/2014/main" id="{625FE9D8-12CE-E474-C1B5-70201232D139}"/>
                </a:ext>
              </a:extLst>
            </p:cNvPr>
            <p:cNvSpPr/>
            <p:nvPr/>
          </p:nvSpPr>
          <p:spPr>
            <a:xfrm>
              <a:off x="6258414" y="779839"/>
              <a:ext cx="1611916" cy="79557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932269C8-5FBA-A4E1-CA3B-799C0B209D1B}"/>
                </a:ext>
              </a:extLst>
            </p:cNvPr>
            <p:cNvSpPr txBox="1"/>
            <p:nvPr/>
          </p:nvSpPr>
          <p:spPr>
            <a:xfrm>
              <a:off x="6418690" y="1196593"/>
              <a:ext cx="136223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200" dirty="0"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Treatment variable</a:t>
              </a:r>
              <a:endParaRPr lang="nl-NL" sz="1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A87BCD51-FB12-919B-9353-56ACDBF0B66E}"/>
                </a:ext>
              </a:extLst>
            </p:cNvPr>
            <p:cNvSpPr txBox="1"/>
            <p:nvPr/>
          </p:nvSpPr>
          <p:spPr>
            <a:xfrm>
              <a:off x="6418690" y="995943"/>
              <a:ext cx="1100686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200" dirty="0"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Target variable</a:t>
              </a:r>
              <a:endParaRPr lang="nl-NL" sz="1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7B95BC71-360E-9A05-B8FA-E55EFA260579}"/>
                </a:ext>
              </a:extLst>
            </p:cNvPr>
            <p:cNvSpPr txBox="1"/>
            <p:nvPr/>
          </p:nvSpPr>
          <p:spPr>
            <a:xfrm>
              <a:off x="6413785" y="818101"/>
              <a:ext cx="672877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200" b="1" dirty="0">
                  <a:solidFill>
                    <a:srgbClr val="0070C0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Dataset</a:t>
              </a:r>
              <a:endParaRPr lang="nl-NL" sz="1200" b="1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endParaRPr>
            </a:p>
          </p:txBody>
        </p:sp>
      </p:grpSp>
      <p:sp>
        <p:nvSpPr>
          <p:cNvPr id="49" name="TextBox 48">
            <a:extLst>
              <a:ext uri="{FF2B5EF4-FFF2-40B4-BE49-F238E27FC236}">
                <a16:creationId xmlns:a16="http://schemas.microsoft.com/office/drawing/2014/main" id="{9D4C7163-DE63-2FE0-54B0-A5C3B0F51748}"/>
              </a:ext>
            </a:extLst>
          </p:cNvPr>
          <p:cNvSpPr txBox="1"/>
          <p:nvPr/>
        </p:nvSpPr>
        <p:spPr>
          <a:xfrm>
            <a:off x="7672933" y="3314536"/>
            <a:ext cx="112934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Bayesian</a:t>
            </a:r>
          </a:p>
        </p:txBody>
      </p:sp>
      <p:sp>
        <p:nvSpPr>
          <p:cNvPr id="1060" name="TextBox 1059">
            <a:extLst>
              <a:ext uri="{FF2B5EF4-FFF2-40B4-BE49-F238E27FC236}">
                <a16:creationId xmlns:a16="http://schemas.microsoft.com/office/drawing/2014/main" id="{3E0BFCD9-D83E-2DC6-568E-A264AECC2228}"/>
              </a:ext>
            </a:extLst>
          </p:cNvPr>
          <p:cNvSpPr txBox="1"/>
          <p:nvPr/>
        </p:nvSpPr>
        <p:spPr>
          <a:xfrm>
            <a:off x="11414327" y="7835633"/>
            <a:ext cx="1994457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Overview for Causal Discovery </a:t>
            </a:r>
          </a:p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1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Bnlearn</a:t>
            </a:r>
            <a:r>
              <a:rPr kumimoji="0" lang="en-US" sz="11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for Python</a:t>
            </a:r>
          </a:p>
        </p:txBody>
      </p:sp>
      <p:sp>
        <p:nvSpPr>
          <p:cNvPr id="35" name="Oval 34">
            <a:extLst>
              <a:ext uri="{FF2B5EF4-FFF2-40B4-BE49-F238E27FC236}">
                <a16:creationId xmlns:a16="http://schemas.microsoft.com/office/drawing/2014/main" id="{0044EF3A-10B2-EE0F-95CF-558E34F1DF9E}"/>
              </a:ext>
            </a:extLst>
          </p:cNvPr>
          <p:cNvSpPr/>
          <p:nvPr/>
        </p:nvSpPr>
        <p:spPr>
          <a:xfrm>
            <a:off x="11930188" y="5442051"/>
            <a:ext cx="1478596" cy="742389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03851CDF-63FE-82F9-C380-000EBD56E252}"/>
              </a:ext>
            </a:extLst>
          </p:cNvPr>
          <p:cNvSpPr txBox="1"/>
          <p:nvPr/>
        </p:nvSpPr>
        <p:spPr>
          <a:xfrm>
            <a:off x="12031225" y="5564096"/>
            <a:ext cx="12409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Probabilistic Inference</a:t>
            </a:r>
            <a:endParaRPr lang="nl-NL" sz="14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D0A0D0CC-BAA0-685D-AB56-032CAF1DD6CD}"/>
              </a:ext>
            </a:extLst>
          </p:cNvPr>
          <p:cNvSpPr txBox="1"/>
          <p:nvPr/>
        </p:nvSpPr>
        <p:spPr>
          <a:xfrm>
            <a:off x="6180716" y="7835696"/>
            <a:ext cx="1063112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100" i="1" kern="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</a:t>
            </a:r>
            <a:r>
              <a:rPr kumimoji="0" lang="en-US" sz="1100" b="0" i="1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ontinuous</a:t>
            </a:r>
            <a:r>
              <a:rPr kumimoji="0" lang="en-US" sz="1100" b="0" i="1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and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1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hybrid datasets</a:t>
            </a:r>
          </a:p>
        </p:txBody>
      </p:sp>
      <p:sp>
        <p:nvSpPr>
          <p:cNvPr id="42" name="Freeform: Shape 41">
            <a:extLst>
              <a:ext uri="{FF2B5EF4-FFF2-40B4-BE49-F238E27FC236}">
                <a16:creationId xmlns:a16="http://schemas.microsoft.com/office/drawing/2014/main" id="{1B1762CF-D024-B32B-6DBC-5DDCAF0824F6}"/>
              </a:ext>
            </a:extLst>
          </p:cNvPr>
          <p:cNvSpPr/>
          <p:nvPr/>
        </p:nvSpPr>
        <p:spPr>
          <a:xfrm rot="715654" flipH="1">
            <a:off x="11143521" y="3420261"/>
            <a:ext cx="52257" cy="845136"/>
          </a:xfrm>
          <a:custGeom>
            <a:avLst/>
            <a:gdLst>
              <a:gd name="connsiteX0" fmla="*/ 105463 w 105463"/>
              <a:gd name="connsiteY0" fmla="*/ 0 h 420786"/>
              <a:gd name="connsiteX1" fmla="*/ 267 w 105463"/>
              <a:gd name="connsiteY1" fmla="*/ 186117 h 420786"/>
              <a:gd name="connsiteX2" fmla="*/ 81187 w 105463"/>
              <a:gd name="connsiteY2" fmla="*/ 420786 h 4207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5463" h="420786">
                <a:moveTo>
                  <a:pt x="105463" y="0"/>
                </a:moveTo>
                <a:cubicBezTo>
                  <a:pt x="54888" y="57993"/>
                  <a:pt x="4313" y="115986"/>
                  <a:pt x="267" y="186117"/>
                </a:cubicBezTo>
                <a:cubicBezTo>
                  <a:pt x="-3779" y="256248"/>
                  <a:pt x="38704" y="338517"/>
                  <a:pt x="81187" y="420786"/>
                </a:cubicBezTo>
              </a:path>
            </a:pathLst>
          </a:custGeom>
          <a:noFill/>
          <a:ln w="9525">
            <a:headEnd type="none" w="med" len="med"/>
            <a:tailEnd type="triangl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sz="1600">
              <a:solidFill>
                <a:schemeClr val="tx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grpSp>
        <p:nvGrpSpPr>
          <p:cNvPr id="46" name="Group 45">
            <a:extLst>
              <a:ext uri="{FF2B5EF4-FFF2-40B4-BE49-F238E27FC236}">
                <a16:creationId xmlns:a16="http://schemas.microsoft.com/office/drawing/2014/main" id="{8B5979BB-8FD1-D46C-EE64-6E14432874D1}"/>
              </a:ext>
            </a:extLst>
          </p:cNvPr>
          <p:cNvGrpSpPr/>
          <p:nvPr/>
        </p:nvGrpSpPr>
        <p:grpSpPr>
          <a:xfrm>
            <a:off x="9238276" y="5460699"/>
            <a:ext cx="1478596" cy="882206"/>
            <a:chOff x="4963004" y="4107728"/>
            <a:chExt cx="1478596" cy="882206"/>
          </a:xfrm>
          <a:solidFill>
            <a:schemeClr val="bg1">
              <a:lumMod val="85000"/>
            </a:schemeClr>
          </a:solidFill>
        </p:grpSpPr>
        <p:sp>
          <p:nvSpPr>
            <p:cNvPr id="47" name="Oval 46">
              <a:extLst>
                <a:ext uri="{FF2B5EF4-FFF2-40B4-BE49-F238E27FC236}">
                  <a16:creationId xmlns:a16="http://schemas.microsoft.com/office/drawing/2014/main" id="{763873E7-CE04-5845-2B56-829BCEB363F2}"/>
                </a:ext>
              </a:extLst>
            </p:cNvPr>
            <p:cNvSpPr/>
            <p:nvPr/>
          </p:nvSpPr>
          <p:spPr>
            <a:xfrm>
              <a:off x="4963004" y="4107728"/>
              <a:ext cx="1478596" cy="882206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dirty="0">
                <a:solidFill>
                  <a:schemeClr val="accent5"/>
                </a:solidFill>
              </a:endParaRPr>
            </a:p>
          </p:txBody>
        </p:sp>
        <p:sp>
          <p:nvSpPr>
            <p:cNvPr id="48" name="TextBox 47">
              <a:extLst>
                <a:ext uri="{FF2B5EF4-FFF2-40B4-BE49-F238E27FC236}">
                  <a16:creationId xmlns:a16="http://schemas.microsoft.com/office/drawing/2014/main" id="{2958B312-F182-3B24-8387-54DDCA88A739}"/>
                </a:ext>
              </a:extLst>
            </p:cNvPr>
            <p:cNvSpPr txBox="1"/>
            <p:nvPr/>
          </p:nvSpPr>
          <p:spPr>
            <a:xfrm>
              <a:off x="5256988" y="4255872"/>
              <a:ext cx="890628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dirty="0">
                  <a:solidFill>
                    <a:srgbClr val="0070C0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Discretize</a:t>
              </a:r>
            </a:p>
            <a:p>
              <a:pPr algn="ctr"/>
              <a:r>
                <a:rPr lang="en-US" sz="1400" dirty="0">
                  <a:solidFill>
                    <a:srgbClr val="0070C0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Methods</a:t>
              </a:r>
              <a:endParaRPr lang="nl-NL" sz="1400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endParaRPr>
            </a:p>
          </p:txBody>
        </p:sp>
      </p:grpSp>
      <p:grpSp>
        <p:nvGrpSpPr>
          <p:cNvPr id="53" name="Group 52">
            <a:extLst>
              <a:ext uri="{FF2B5EF4-FFF2-40B4-BE49-F238E27FC236}">
                <a16:creationId xmlns:a16="http://schemas.microsoft.com/office/drawing/2014/main" id="{FE1F14D1-71D2-E5A5-818C-4D28D1876E09}"/>
              </a:ext>
            </a:extLst>
          </p:cNvPr>
          <p:cNvGrpSpPr/>
          <p:nvPr/>
        </p:nvGrpSpPr>
        <p:grpSpPr>
          <a:xfrm>
            <a:off x="10451433" y="5905911"/>
            <a:ext cx="1401920" cy="756434"/>
            <a:chOff x="5702302" y="5462073"/>
            <a:chExt cx="1401920" cy="756434"/>
          </a:xfrm>
        </p:grpSpPr>
        <p:sp>
          <p:nvSpPr>
            <p:cNvPr id="54" name="Oval 53">
              <a:extLst>
                <a:ext uri="{FF2B5EF4-FFF2-40B4-BE49-F238E27FC236}">
                  <a16:creationId xmlns:a16="http://schemas.microsoft.com/office/drawing/2014/main" id="{B5C261CB-8B4C-7053-CC20-68D6D952FD18}"/>
                </a:ext>
              </a:extLst>
            </p:cNvPr>
            <p:cNvSpPr/>
            <p:nvPr/>
          </p:nvSpPr>
          <p:spPr>
            <a:xfrm>
              <a:off x="5702302" y="5462073"/>
              <a:ext cx="1401920" cy="756434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sz="110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1036" name="TextBox 1035">
              <a:extLst>
                <a:ext uri="{FF2B5EF4-FFF2-40B4-BE49-F238E27FC236}">
                  <a16:creationId xmlns:a16="http://schemas.microsoft.com/office/drawing/2014/main" id="{A4FE5D52-9B8C-0541-3D06-722532387415}"/>
                </a:ext>
              </a:extLst>
            </p:cNvPr>
            <p:cNvSpPr txBox="1"/>
            <p:nvPr/>
          </p:nvSpPr>
          <p:spPr>
            <a:xfrm>
              <a:off x="5854114" y="5535118"/>
              <a:ext cx="1165704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Manually by user</a:t>
              </a:r>
              <a:endParaRPr kumimoji="0" lang="nl-NL" sz="11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1075" name="TextBox 1074">
              <a:extLst>
                <a:ext uri="{FF2B5EF4-FFF2-40B4-BE49-F238E27FC236}">
                  <a16:creationId xmlns:a16="http://schemas.microsoft.com/office/drawing/2014/main" id="{F15D4637-D226-DDD7-3A50-15F255AABBA5}"/>
                </a:ext>
              </a:extLst>
            </p:cNvPr>
            <p:cNvSpPr txBox="1"/>
            <p:nvPr/>
          </p:nvSpPr>
          <p:spPr>
            <a:xfrm>
              <a:off x="5759990" y="5793391"/>
              <a:ext cx="950902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Yi-Chun Chen</a:t>
              </a:r>
              <a:endParaRPr kumimoji="0" lang="nl-NL" sz="11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endParaRPr>
            </a:p>
          </p:txBody>
        </p:sp>
      </p:grpSp>
      <p:grpSp>
        <p:nvGrpSpPr>
          <p:cNvPr id="1040" name="Group 1039">
            <a:extLst>
              <a:ext uri="{FF2B5EF4-FFF2-40B4-BE49-F238E27FC236}">
                <a16:creationId xmlns:a16="http://schemas.microsoft.com/office/drawing/2014/main" id="{3552CEB9-BAF3-6347-108E-C4FDBA057DC8}"/>
              </a:ext>
            </a:extLst>
          </p:cNvPr>
          <p:cNvGrpSpPr/>
          <p:nvPr/>
        </p:nvGrpSpPr>
        <p:grpSpPr>
          <a:xfrm>
            <a:off x="4082881" y="7087788"/>
            <a:ext cx="859646" cy="1207140"/>
            <a:chOff x="1335285" y="4650650"/>
            <a:chExt cx="859646" cy="1090323"/>
          </a:xfrm>
        </p:grpSpPr>
        <p:sp>
          <p:nvSpPr>
            <p:cNvPr id="1041" name="Oval 1040">
              <a:extLst>
                <a:ext uri="{FF2B5EF4-FFF2-40B4-BE49-F238E27FC236}">
                  <a16:creationId xmlns:a16="http://schemas.microsoft.com/office/drawing/2014/main" id="{11EEAF98-F72A-A7F4-B8F3-48B4BFC381C0}"/>
                </a:ext>
              </a:extLst>
            </p:cNvPr>
            <p:cNvSpPr/>
            <p:nvPr/>
          </p:nvSpPr>
          <p:spPr>
            <a:xfrm rot="1228656">
              <a:off x="1357717" y="4650650"/>
              <a:ext cx="837214" cy="1090323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sz="110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1057" name="TextBox 1056">
              <a:extLst>
                <a:ext uri="{FF2B5EF4-FFF2-40B4-BE49-F238E27FC236}">
                  <a16:creationId xmlns:a16="http://schemas.microsoft.com/office/drawing/2014/main" id="{469CBF4E-939B-E1F6-C356-A2A0D24BCBCC}"/>
                </a:ext>
              </a:extLst>
            </p:cNvPr>
            <p:cNvSpPr txBox="1"/>
            <p:nvPr/>
          </p:nvSpPr>
          <p:spPr>
            <a:xfrm>
              <a:off x="1566661" y="4857833"/>
              <a:ext cx="426720" cy="23629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00" b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TAN</a:t>
              </a:r>
              <a:endParaRPr kumimoji="0" lang="nl-NL" sz="1100" b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1061" name="TextBox 1060">
              <a:extLst>
                <a:ext uri="{FF2B5EF4-FFF2-40B4-BE49-F238E27FC236}">
                  <a16:creationId xmlns:a16="http://schemas.microsoft.com/office/drawing/2014/main" id="{C949359B-20C9-BB09-71E2-A08F4AD2C35A}"/>
                </a:ext>
              </a:extLst>
            </p:cNvPr>
            <p:cNvSpPr txBox="1"/>
            <p:nvPr/>
          </p:nvSpPr>
          <p:spPr>
            <a:xfrm>
              <a:off x="1335285" y="5060988"/>
              <a:ext cx="840295" cy="23629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00" b="0" u="none" strike="noStrike" kern="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Naivebayes</a:t>
              </a:r>
              <a:endParaRPr kumimoji="0" lang="nl-NL" sz="1100" b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1063" name="TextBox 1062">
              <a:extLst>
                <a:ext uri="{FF2B5EF4-FFF2-40B4-BE49-F238E27FC236}">
                  <a16:creationId xmlns:a16="http://schemas.microsoft.com/office/drawing/2014/main" id="{3BC80994-5EEF-7FF5-0851-684C66256D03}"/>
                </a:ext>
              </a:extLst>
            </p:cNvPr>
            <p:cNvSpPr txBox="1"/>
            <p:nvPr/>
          </p:nvSpPr>
          <p:spPr>
            <a:xfrm>
              <a:off x="1400522" y="5285952"/>
              <a:ext cx="689612" cy="23629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00" b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Chow-</a:t>
              </a:r>
              <a:r>
                <a:rPr kumimoji="0" lang="en-US" sz="1100" b="0" u="none" strike="noStrike" kern="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liu</a:t>
              </a:r>
              <a:endParaRPr kumimoji="0" lang="nl-NL" sz="1100" b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endParaRPr>
            </a:p>
          </p:txBody>
        </p:sp>
      </p:grpSp>
      <p:grpSp>
        <p:nvGrpSpPr>
          <p:cNvPr id="1072" name="Group 1071">
            <a:extLst>
              <a:ext uri="{FF2B5EF4-FFF2-40B4-BE49-F238E27FC236}">
                <a16:creationId xmlns:a16="http://schemas.microsoft.com/office/drawing/2014/main" id="{DED13D05-4D80-B97F-FD46-72F0059855F1}"/>
              </a:ext>
            </a:extLst>
          </p:cNvPr>
          <p:cNvGrpSpPr/>
          <p:nvPr/>
        </p:nvGrpSpPr>
        <p:grpSpPr>
          <a:xfrm>
            <a:off x="5240219" y="7051569"/>
            <a:ext cx="1011610" cy="1221905"/>
            <a:chOff x="3077171" y="5356592"/>
            <a:chExt cx="1011610" cy="1221905"/>
          </a:xfrm>
        </p:grpSpPr>
        <p:sp>
          <p:nvSpPr>
            <p:cNvPr id="1064" name="Oval 1063">
              <a:extLst>
                <a:ext uri="{FF2B5EF4-FFF2-40B4-BE49-F238E27FC236}">
                  <a16:creationId xmlns:a16="http://schemas.microsoft.com/office/drawing/2014/main" id="{5F734CD3-B6AB-2150-D7D1-8CA9C141EC5B}"/>
                </a:ext>
              </a:extLst>
            </p:cNvPr>
            <p:cNvSpPr/>
            <p:nvPr/>
          </p:nvSpPr>
          <p:spPr>
            <a:xfrm rot="2929476">
              <a:off x="2944112" y="5508650"/>
              <a:ext cx="1221905" cy="91779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sz="1100" u="sng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grpSp>
          <p:nvGrpSpPr>
            <p:cNvPr id="1069" name="Group 1068">
              <a:extLst>
                <a:ext uri="{FF2B5EF4-FFF2-40B4-BE49-F238E27FC236}">
                  <a16:creationId xmlns:a16="http://schemas.microsoft.com/office/drawing/2014/main" id="{36A9F802-F837-ECA2-2EF3-06343AE8DF9D}"/>
                </a:ext>
              </a:extLst>
            </p:cNvPr>
            <p:cNvGrpSpPr/>
            <p:nvPr/>
          </p:nvGrpSpPr>
          <p:grpSpPr>
            <a:xfrm>
              <a:off x="3077171" y="5626347"/>
              <a:ext cx="1011610" cy="536899"/>
              <a:chOff x="5401153" y="2974157"/>
              <a:chExt cx="878636" cy="536899"/>
            </a:xfrm>
          </p:grpSpPr>
          <p:sp>
            <p:nvSpPr>
              <p:cNvPr id="1070" name="TextBox 1069">
                <a:extLst>
                  <a:ext uri="{FF2B5EF4-FFF2-40B4-BE49-F238E27FC236}">
                    <a16:creationId xmlns:a16="http://schemas.microsoft.com/office/drawing/2014/main" id="{9332776F-E2B4-0138-3496-EB98164CC7B8}"/>
                  </a:ext>
                </a:extLst>
              </p:cNvPr>
              <p:cNvSpPr txBox="1"/>
              <p:nvPr/>
            </p:nvSpPr>
            <p:spPr>
              <a:xfrm>
                <a:off x="5407935" y="3249446"/>
                <a:ext cx="871854" cy="2616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100" b="0" i="0" strike="noStrike" kern="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Calibri" panose="020F0502020204030204" pitchFamily="34" charset="0"/>
                    <a:cs typeface="Calibri" panose="020F0502020204030204" pitchFamily="34" charset="0"/>
                  </a:rPr>
                  <a:t>DirectLiNGAM</a:t>
                </a:r>
                <a:endParaRPr kumimoji="0" lang="en-US" sz="1100" b="0" i="0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  <p:sp>
            <p:nvSpPr>
              <p:cNvPr id="1071" name="TextBox 1070">
                <a:extLst>
                  <a:ext uri="{FF2B5EF4-FFF2-40B4-BE49-F238E27FC236}">
                    <a16:creationId xmlns:a16="http://schemas.microsoft.com/office/drawing/2014/main" id="{5DB0D549-611D-19E7-78ED-68E3ED8B714D}"/>
                  </a:ext>
                </a:extLst>
              </p:cNvPr>
              <p:cNvSpPr txBox="1"/>
              <p:nvPr/>
            </p:nvSpPr>
            <p:spPr>
              <a:xfrm>
                <a:off x="5401153" y="2974157"/>
                <a:ext cx="739587" cy="2616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100" b="0" i="0" strike="noStrike" kern="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Calibri" panose="020F0502020204030204" pitchFamily="34" charset="0"/>
                    <a:cs typeface="Calibri" panose="020F0502020204030204" pitchFamily="34" charset="0"/>
                  </a:rPr>
                  <a:t>ICALiNGAM</a:t>
                </a:r>
                <a:endParaRPr kumimoji="0" lang="en-US" sz="1100" b="0" i="0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</p:grpSp>
      </p:grpSp>
      <p:sp>
        <p:nvSpPr>
          <p:cNvPr id="1073" name="TextBox 1072">
            <a:extLst>
              <a:ext uri="{FF2B5EF4-FFF2-40B4-BE49-F238E27FC236}">
                <a16:creationId xmlns:a16="http://schemas.microsoft.com/office/drawing/2014/main" id="{FDF10192-12BA-C301-E815-DC595118EA3A}"/>
              </a:ext>
            </a:extLst>
          </p:cNvPr>
          <p:cNvSpPr txBox="1"/>
          <p:nvPr/>
        </p:nvSpPr>
        <p:spPr>
          <a:xfrm>
            <a:off x="2340103" y="7631870"/>
            <a:ext cx="1748329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1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Discrete datasets</a:t>
            </a:r>
          </a:p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1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Requires setting</a:t>
            </a:r>
          </a:p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100" i="1" kern="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Root/ class </a:t>
            </a:r>
            <a:r>
              <a:rPr kumimoji="0" lang="en-US" sz="1100" b="0" i="1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node</a:t>
            </a:r>
          </a:p>
        </p:txBody>
      </p:sp>
      <p:sp>
        <p:nvSpPr>
          <p:cNvPr id="1074" name="TextBox 1073">
            <a:extLst>
              <a:ext uri="{FF2B5EF4-FFF2-40B4-BE49-F238E27FC236}">
                <a16:creationId xmlns:a16="http://schemas.microsoft.com/office/drawing/2014/main" id="{2A7D1CF7-F661-1E0A-BDF1-FEBE300E53C9}"/>
              </a:ext>
            </a:extLst>
          </p:cNvPr>
          <p:cNvSpPr txBox="1"/>
          <p:nvPr/>
        </p:nvSpPr>
        <p:spPr>
          <a:xfrm>
            <a:off x="2567913" y="7131743"/>
            <a:ext cx="124386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1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Discrete datasets</a:t>
            </a:r>
          </a:p>
        </p:txBody>
      </p:sp>
      <p:sp>
        <p:nvSpPr>
          <p:cNvPr id="1080" name="Freeform: Shape 1079">
            <a:extLst>
              <a:ext uri="{FF2B5EF4-FFF2-40B4-BE49-F238E27FC236}">
                <a16:creationId xmlns:a16="http://schemas.microsoft.com/office/drawing/2014/main" id="{3EFD1B73-63C1-B5C1-EC1C-591D97F53A62}"/>
              </a:ext>
            </a:extLst>
          </p:cNvPr>
          <p:cNvSpPr/>
          <p:nvPr/>
        </p:nvSpPr>
        <p:spPr>
          <a:xfrm rot="2923456">
            <a:off x="11764586" y="3679052"/>
            <a:ext cx="145099" cy="845136"/>
          </a:xfrm>
          <a:custGeom>
            <a:avLst/>
            <a:gdLst>
              <a:gd name="connsiteX0" fmla="*/ 105463 w 105463"/>
              <a:gd name="connsiteY0" fmla="*/ 0 h 420786"/>
              <a:gd name="connsiteX1" fmla="*/ 267 w 105463"/>
              <a:gd name="connsiteY1" fmla="*/ 186117 h 420786"/>
              <a:gd name="connsiteX2" fmla="*/ 81187 w 105463"/>
              <a:gd name="connsiteY2" fmla="*/ 420786 h 4207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5463" h="420786">
                <a:moveTo>
                  <a:pt x="105463" y="0"/>
                </a:moveTo>
                <a:cubicBezTo>
                  <a:pt x="54888" y="57993"/>
                  <a:pt x="4313" y="115986"/>
                  <a:pt x="267" y="186117"/>
                </a:cubicBezTo>
                <a:cubicBezTo>
                  <a:pt x="-3779" y="256248"/>
                  <a:pt x="38704" y="338517"/>
                  <a:pt x="81187" y="420786"/>
                </a:cubicBezTo>
              </a:path>
            </a:pathLst>
          </a:custGeom>
          <a:noFill/>
          <a:ln w="9525">
            <a:headEnd type="none" w="med" len="med"/>
            <a:tailEnd type="triangl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sz="1600">
              <a:solidFill>
                <a:schemeClr val="tx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81" name="Freeform: Shape 1080">
            <a:extLst>
              <a:ext uri="{FF2B5EF4-FFF2-40B4-BE49-F238E27FC236}">
                <a16:creationId xmlns:a16="http://schemas.microsoft.com/office/drawing/2014/main" id="{87DA58C3-BA1A-1DB0-9DB8-D07B9FDD0F43}"/>
              </a:ext>
            </a:extLst>
          </p:cNvPr>
          <p:cNvSpPr/>
          <p:nvPr/>
        </p:nvSpPr>
        <p:spPr>
          <a:xfrm rot="1802768" flipH="1">
            <a:off x="12440034" y="4063997"/>
            <a:ext cx="121157" cy="1033445"/>
          </a:xfrm>
          <a:custGeom>
            <a:avLst/>
            <a:gdLst>
              <a:gd name="connsiteX0" fmla="*/ 105463 w 105463"/>
              <a:gd name="connsiteY0" fmla="*/ 0 h 420786"/>
              <a:gd name="connsiteX1" fmla="*/ 267 w 105463"/>
              <a:gd name="connsiteY1" fmla="*/ 186117 h 420786"/>
              <a:gd name="connsiteX2" fmla="*/ 81187 w 105463"/>
              <a:gd name="connsiteY2" fmla="*/ 420786 h 4207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5463" h="420786">
                <a:moveTo>
                  <a:pt x="105463" y="0"/>
                </a:moveTo>
                <a:cubicBezTo>
                  <a:pt x="54888" y="57993"/>
                  <a:pt x="4313" y="115986"/>
                  <a:pt x="267" y="186117"/>
                </a:cubicBezTo>
                <a:cubicBezTo>
                  <a:pt x="-3779" y="256248"/>
                  <a:pt x="38704" y="338517"/>
                  <a:pt x="81187" y="420786"/>
                </a:cubicBezTo>
              </a:path>
            </a:pathLst>
          </a:custGeom>
          <a:noFill/>
          <a:ln w="9525">
            <a:headEnd type="none" w="med" len="med"/>
            <a:tailEnd type="triangl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sz="1600">
              <a:solidFill>
                <a:schemeClr val="tx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grpSp>
        <p:nvGrpSpPr>
          <p:cNvPr id="1082" name="Group 1081">
            <a:extLst>
              <a:ext uri="{FF2B5EF4-FFF2-40B4-BE49-F238E27FC236}">
                <a16:creationId xmlns:a16="http://schemas.microsoft.com/office/drawing/2014/main" id="{CBA8405F-BA4A-366F-036E-ED6DADF4722F}"/>
              </a:ext>
            </a:extLst>
          </p:cNvPr>
          <p:cNvGrpSpPr/>
          <p:nvPr/>
        </p:nvGrpSpPr>
        <p:grpSpPr>
          <a:xfrm>
            <a:off x="12110813" y="3397393"/>
            <a:ext cx="1401920" cy="756434"/>
            <a:chOff x="5702302" y="5462073"/>
            <a:chExt cx="1401920" cy="756434"/>
          </a:xfrm>
        </p:grpSpPr>
        <p:sp>
          <p:nvSpPr>
            <p:cNvPr id="1083" name="Oval 1082">
              <a:extLst>
                <a:ext uri="{FF2B5EF4-FFF2-40B4-BE49-F238E27FC236}">
                  <a16:creationId xmlns:a16="http://schemas.microsoft.com/office/drawing/2014/main" id="{7EB4762F-90F5-3676-80B6-783F16262D28}"/>
                </a:ext>
              </a:extLst>
            </p:cNvPr>
            <p:cNvSpPr/>
            <p:nvPr/>
          </p:nvSpPr>
          <p:spPr>
            <a:xfrm>
              <a:off x="5702302" y="5462073"/>
              <a:ext cx="1401920" cy="756434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sz="110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1084" name="TextBox 1083">
              <a:extLst>
                <a:ext uri="{FF2B5EF4-FFF2-40B4-BE49-F238E27FC236}">
                  <a16:creationId xmlns:a16="http://schemas.microsoft.com/office/drawing/2014/main" id="{F670FB6F-7FE8-7FF6-4ED6-C46D64AD59E1}"/>
                </a:ext>
              </a:extLst>
            </p:cNvPr>
            <p:cNvSpPr txBox="1"/>
            <p:nvPr/>
          </p:nvSpPr>
          <p:spPr>
            <a:xfrm>
              <a:off x="5816336" y="5709485"/>
              <a:ext cx="1168911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Manually by user</a:t>
              </a:r>
              <a:endParaRPr kumimoji="0" lang="nl-NL" sz="11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endParaRPr>
            </a:p>
          </p:txBody>
        </p:sp>
      </p:grpSp>
      <p:sp>
        <p:nvSpPr>
          <p:cNvPr id="1095" name="Oval 1094">
            <a:extLst>
              <a:ext uri="{FF2B5EF4-FFF2-40B4-BE49-F238E27FC236}">
                <a16:creationId xmlns:a16="http://schemas.microsoft.com/office/drawing/2014/main" id="{8B611B92-1CC7-5C22-FBBD-56EE44A4072D}"/>
              </a:ext>
            </a:extLst>
          </p:cNvPr>
          <p:cNvSpPr/>
          <p:nvPr/>
        </p:nvSpPr>
        <p:spPr>
          <a:xfrm rot="2999500">
            <a:off x="6589186" y="6913748"/>
            <a:ext cx="1460705" cy="845952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sz="1400" u="sng" dirty="0">
              <a:solidFill>
                <a:srgbClr val="C0000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96" name="TextBox 1095">
            <a:extLst>
              <a:ext uri="{FF2B5EF4-FFF2-40B4-BE49-F238E27FC236}">
                <a16:creationId xmlns:a16="http://schemas.microsoft.com/office/drawing/2014/main" id="{83520344-7898-76AB-238E-69E09B245E93}"/>
              </a:ext>
            </a:extLst>
          </p:cNvPr>
          <p:cNvSpPr txBox="1"/>
          <p:nvPr/>
        </p:nvSpPr>
        <p:spPr>
          <a:xfrm>
            <a:off x="6956931" y="7071060"/>
            <a:ext cx="79880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u="sng" dirty="0">
                <a:solidFill>
                  <a:srgbClr val="C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Hybrid</a:t>
            </a:r>
          </a:p>
          <a:p>
            <a:pPr algn="ctr"/>
            <a:r>
              <a:rPr lang="en-US" sz="1400" b="1" u="sng" dirty="0">
                <a:solidFill>
                  <a:srgbClr val="C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Strategy</a:t>
            </a:r>
            <a:endParaRPr lang="nl-NL" sz="1400" b="1" u="sng" dirty="0">
              <a:solidFill>
                <a:srgbClr val="C0000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99" name="Oval 1098">
            <a:extLst>
              <a:ext uri="{FF2B5EF4-FFF2-40B4-BE49-F238E27FC236}">
                <a16:creationId xmlns:a16="http://schemas.microsoft.com/office/drawing/2014/main" id="{FDF353EC-A4B2-1C1F-22D7-F60470179377}"/>
              </a:ext>
            </a:extLst>
          </p:cNvPr>
          <p:cNvSpPr/>
          <p:nvPr/>
        </p:nvSpPr>
        <p:spPr>
          <a:xfrm>
            <a:off x="5111735" y="5473088"/>
            <a:ext cx="1460705" cy="845952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sz="1400" u="sng" dirty="0">
              <a:solidFill>
                <a:srgbClr val="C0000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100" name="TextBox 1099">
            <a:extLst>
              <a:ext uri="{FF2B5EF4-FFF2-40B4-BE49-F238E27FC236}">
                <a16:creationId xmlns:a16="http://schemas.microsoft.com/office/drawing/2014/main" id="{F1343002-D99A-F1F1-09F1-EAE919BE25D3}"/>
              </a:ext>
            </a:extLst>
          </p:cNvPr>
          <p:cNvSpPr txBox="1"/>
          <p:nvPr/>
        </p:nvSpPr>
        <p:spPr>
          <a:xfrm>
            <a:off x="5137330" y="5752023"/>
            <a:ext cx="115797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u="sng" dirty="0">
                <a:solidFill>
                  <a:srgbClr val="C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Score-Based</a:t>
            </a:r>
            <a:endParaRPr lang="nl-NL" sz="1400" b="1" u="sng" dirty="0">
              <a:solidFill>
                <a:srgbClr val="C0000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102" name="TextBox 1101">
            <a:extLst>
              <a:ext uri="{FF2B5EF4-FFF2-40B4-BE49-F238E27FC236}">
                <a16:creationId xmlns:a16="http://schemas.microsoft.com/office/drawing/2014/main" id="{700E4CC3-BD6A-A978-500A-12DF1EFE9BAE}"/>
              </a:ext>
            </a:extLst>
          </p:cNvPr>
          <p:cNvSpPr txBox="1"/>
          <p:nvPr/>
        </p:nvSpPr>
        <p:spPr>
          <a:xfrm>
            <a:off x="8028004" y="7108650"/>
            <a:ext cx="100899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u="sng" dirty="0">
                <a:solidFill>
                  <a:srgbClr val="C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Constraint-</a:t>
            </a:r>
          </a:p>
          <a:p>
            <a:pPr algn="ctr"/>
            <a:r>
              <a:rPr lang="en-US" sz="1400" b="1" u="sng" dirty="0">
                <a:solidFill>
                  <a:srgbClr val="C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Based</a:t>
            </a:r>
            <a:endParaRPr lang="nl-NL" sz="1400" b="1" u="sng" dirty="0">
              <a:solidFill>
                <a:srgbClr val="C0000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grpSp>
        <p:nvGrpSpPr>
          <p:cNvPr id="1103" name="Group 1102">
            <a:extLst>
              <a:ext uri="{FF2B5EF4-FFF2-40B4-BE49-F238E27FC236}">
                <a16:creationId xmlns:a16="http://schemas.microsoft.com/office/drawing/2014/main" id="{BC834685-FABE-8A94-E482-F542B03B9935}"/>
              </a:ext>
            </a:extLst>
          </p:cNvPr>
          <p:cNvGrpSpPr/>
          <p:nvPr/>
        </p:nvGrpSpPr>
        <p:grpSpPr>
          <a:xfrm>
            <a:off x="8801182" y="6394264"/>
            <a:ext cx="1478596" cy="882206"/>
            <a:chOff x="4963004" y="4107728"/>
            <a:chExt cx="1478596" cy="882206"/>
          </a:xfrm>
          <a:solidFill>
            <a:schemeClr val="bg1">
              <a:lumMod val="85000"/>
            </a:schemeClr>
          </a:solidFill>
        </p:grpSpPr>
        <p:sp>
          <p:nvSpPr>
            <p:cNvPr id="1104" name="Oval 1103">
              <a:extLst>
                <a:ext uri="{FF2B5EF4-FFF2-40B4-BE49-F238E27FC236}">
                  <a16:creationId xmlns:a16="http://schemas.microsoft.com/office/drawing/2014/main" id="{BDB6725B-B0F4-BACC-5218-20D3B3C6730C}"/>
                </a:ext>
              </a:extLst>
            </p:cNvPr>
            <p:cNvSpPr/>
            <p:nvPr/>
          </p:nvSpPr>
          <p:spPr>
            <a:xfrm rot="1337754">
              <a:off x="4963004" y="4107728"/>
              <a:ext cx="1478596" cy="882206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dirty="0">
                <a:solidFill>
                  <a:schemeClr val="accent5"/>
                </a:solidFill>
              </a:endParaRPr>
            </a:p>
          </p:txBody>
        </p:sp>
        <p:sp>
          <p:nvSpPr>
            <p:cNvPr id="1105" name="TextBox 1104">
              <a:extLst>
                <a:ext uri="{FF2B5EF4-FFF2-40B4-BE49-F238E27FC236}">
                  <a16:creationId xmlns:a16="http://schemas.microsoft.com/office/drawing/2014/main" id="{CEA8B489-8667-EAED-E416-3AF6B83857E9}"/>
                </a:ext>
              </a:extLst>
            </p:cNvPr>
            <p:cNvSpPr txBox="1"/>
            <p:nvPr/>
          </p:nvSpPr>
          <p:spPr>
            <a:xfrm>
              <a:off x="5060072" y="4313039"/>
              <a:ext cx="123142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dirty="0">
                  <a:solidFill>
                    <a:srgbClr val="0070C0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Independence</a:t>
              </a:r>
            </a:p>
            <a:p>
              <a:pPr algn="ctr"/>
              <a:r>
                <a:rPr lang="en-US" sz="1400" dirty="0">
                  <a:solidFill>
                    <a:srgbClr val="0070C0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Test</a:t>
              </a:r>
              <a:endParaRPr lang="nl-NL" sz="1400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6699415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" name="Rectangle: Rounded Corners 307">
            <a:extLst>
              <a:ext uri="{FF2B5EF4-FFF2-40B4-BE49-F238E27FC236}">
                <a16:creationId xmlns:a16="http://schemas.microsoft.com/office/drawing/2014/main" id="{3758D998-1438-2306-3382-F814AB222194}"/>
              </a:ext>
            </a:extLst>
          </p:cNvPr>
          <p:cNvSpPr/>
          <p:nvPr/>
        </p:nvSpPr>
        <p:spPr>
          <a:xfrm>
            <a:off x="10124465" y="5574736"/>
            <a:ext cx="2547824" cy="1239432"/>
          </a:xfrm>
          <a:prstGeom prst="roundRect">
            <a:avLst/>
          </a:prstGeom>
          <a:solidFill>
            <a:sysClr val="window" lastClr="FFFFFF">
              <a:lumMod val="85000"/>
            </a:sysClr>
          </a:solidFill>
          <a:ln w="12700" cap="flat" cmpd="sng" algn="ctr">
            <a:solidFill>
              <a:srgbClr val="3C9BD5">
                <a:shade val="15000"/>
              </a:srgbClr>
            </a:solidFill>
            <a:prstDash val="dashDot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nl-NL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 Light"/>
              <a:ea typeface="+mn-ea"/>
              <a:cs typeface="+mn-cs"/>
            </a:endParaRPr>
          </a:p>
        </p:txBody>
      </p:sp>
      <p:sp>
        <p:nvSpPr>
          <p:cNvPr id="313" name="Rectangle: Rounded Corners 312">
            <a:extLst>
              <a:ext uri="{FF2B5EF4-FFF2-40B4-BE49-F238E27FC236}">
                <a16:creationId xmlns:a16="http://schemas.microsoft.com/office/drawing/2014/main" id="{F3857CF3-5981-1F3D-6604-4DE376B7EA01}"/>
              </a:ext>
            </a:extLst>
          </p:cNvPr>
          <p:cNvSpPr/>
          <p:nvPr/>
        </p:nvSpPr>
        <p:spPr>
          <a:xfrm>
            <a:off x="5489099" y="5571306"/>
            <a:ext cx="4470961" cy="1239432"/>
          </a:xfrm>
          <a:prstGeom prst="roundRect">
            <a:avLst/>
          </a:prstGeom>
          <a:solidFill>
            <a:sysClr val="window" lastClr="FFFFFF">
              <a:lumMod val="85000"/>
            </a:sysClr>
          </a:solidFill>
          <a:ln w="12700" cap="flat" cmpd="sng" algn="ctr">
            <a:solidFill>
              <a:srgbClr val="3C9BD5">
                <a:shade val="15000"/>
              </a:srgbClr>
            </a:solidFill>
            <a:prstDash val="dashDot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nl-NL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 Light"/>
              <a:ea typeface="+mn-ea"/>
              <a:cs typeface="+mn-cs"/>
            </a:endParaRPr>
          </a:p>
        </p:txBody>
      </p:sp>
      <p:sp>
        <p:nvSpPr>
          <p:cNvPr id="320" name="Rectangle: Rounded Corners 319">
            <a:extLst>
              <a:ext uri="{FF2B5EF4-FFF2-40B4-BE49-F238E27FC236}">
                <a16:creationId xmlns:a16="http://schemas.microsoft.com/office/drawing/2014/main" id="{F8B24067-5A96-5189-3E7D-897EC1882B2F}"/>
              </a:ext>
            </a:extLst>
          </p:cNvPr>
          <p:cNvSpPr/>
          <p:nvPr/>
        </p:nvSpPr>
        <p:spPr>
          <a:xfrm>
            <a:off x="5489097" y="991238"/>
            <a:ext cx="9871669" cy="550826"/>
          </a:xfrm>
          <a:prstGeom prst="roundRect">
            <a:avLst/>
          </a:prstGeom>
          <a:solidFill>
            <a:sysClr val="window" lastClr="FFFFFF">
              <a:lumMod val="95000"/>
            </a:sysClr>
          </a:solidFill>
          <a:ln w="12700" cap="flat" cmpd="sng" algn="ctr">
            <a:solidFill>
              <a:sysClr val="windowText" lastClr="000000">
                <a:lumMod val="50000"/>
                <a:lumOff val="50000"/>
              </a:sys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+mn-cs"/>
              </a:rPr>
              <a:t>Bayesian Approaches (Unsupervised)</a:t>
            </a:r>
            <a:endParaRPr kumimoji="0" lang="nl-NL" sz="1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rebuchet MS" panose="020B0603020202020204" pitchFamily="34" charset="0"/>
              <a:ea typeface="+mn-ea"/>
              <a:cs typeface="+mn-cs"/>
            </a:endParaRPr>
          </a:p>
        </p:txBody>
      </p:sp>
      <p:sp>
        <p:nvSpPr>
          <p:cNvPr id="324" name="Rectangle: Rounded Corners 323">
            <a:extLst>
              <a:ext uri="{FF2B5EF4-FFF2-40B4-BE49-F238E27FC236}">
                <a16:creationId xmlns:a16="http://schemas.microsoft.com/office/drawing/2014/main" id="{21F7838B-F626-FC29-28F0-7734194C98A9}"/>
              </a:ext>
            </a:extLst>
          </p:cNvPr>
          <p:cNvSpPr/>
          <p:nvPr/>
        </p:nvSpPr>
        <p:spPr>
          <a:xfrm>
            <a:off x="5489099" y="2322920"/>
            <a:ext cx="4905536" cy="550826"/>
          </a:xfrm>
          <a:prstGeom prst="roundRect">
            <a:avLst/>
          </a:prstGeom>
          <a:solidFill>
            <a:srgbClr val="C00000"/>
          </a:solidFill>
          <a:ln w="12700" cap="flat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1" u="sng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rebuchet MS" panose="020B0603020202020204" pitchFamily="34" charset="0"/>
                <a:ea typeface="+mn-ea"/>
                <a:cs typeface="+mn-cs"/>
              </a:rPr>
              <a:t>Structure Learning </a:t>
            </a:r>
            <a:r>
              <a:rPr kumimoji="0" lang="en-US" sz="1600" b="1" i="1" u="sng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rebuchet MS" panose="020B0603020202020204" pitchFamily="34" charset="0"/>
                <a:ea typeface="+mn-ea"/>
                <a:cs typeface="+mn-cs"/>
              </a:rPr>
              <a:t>(Causal Discovery)</a:t>
            </a:r>
            <a:endParaRPr kumimoji="0" lang="nl-NL" sz="2000" b="1" i="1" u="sng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rebuchet MS" panose="020B0603020202020204" pitchFamily="34" charset="0"/>
              <a:ea typeface="+mn-ea"/>
              <a:cs typeface="+mn-cs"/>
            </a:endParaRPr>
          </a:p>
        </p:txBody>
      </p:sp>
      <p:sp>
        <p:nvSpPr>
          <p:cNvPr id="325" name="Rectangle: Rounded Corners 324">
            <a:extLst>
              <a:ext uri="{FF2B5EF4-FFF2-40B4-BE49-F238E27FC236}">
                <a16:creationId xmlns:a16="http://schemas.microsoft.com/office/drawing/2014/main" id="{B308F642-E298-DE7C-3C0E-5EA8B1C8E0FE}"/>
              </a:ext>
            </a:extLst>
          </p:cNvPr>
          <p:cNvSpPr/>
          <p:nvPr/>
        </p:nvSpPr>
        <p:spPr>
          <a:xfrm>
            <a:off x="11094237" y="2320511"/>
            <a:ext cx="4320681" cy="550826"/>
          </a:xfrm>
          <a:prstGeom prst="roundRect">
            <a:avLst/>
          </a:prstGeom>
          <a:solidFill>
            <a:schemeClr val="accent6"/>
          </a:solidFill>
          <a:ln w="12700" cap="flat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1" u="sng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rebuchet MS" panose="020B0603020202020204" pitchFamily="34" charset="0"/>
                <a:ea typeface="+mn-ea"/>
                <a:cs typeface="+mn-cs"/>
              </a:rPr>
              <a:t>Parameter Learning</a:t>
            </a:r>
            <a:endParaRPr kumimoji="0" lang="nl-NL" sz="2000" b="1" i="1" u="sng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rebuchet MS" panose="020B0603020202020204" pitchFamily="34" charset="0"/>
              <a:ea typeface="+mn-ea"/>
              <a:cs typeface="+mn-cs"/>
            </a:endParaRPr>
          </a:p>
        </p:txBody>
      </p:sp>
      <p:sp>
        <p:nvSpPr>
          <p:cNvPr id="326" name="Rectangle: Rounded Corners 325">
            <a:extLst>
              <a:ext uri="{FF2B5EF4-FFF2-40B4-BE49-F238E27FC236}">
                <a16:creationId xmlns:a16="http://schemas.microsoft.com/office/drawing/2014/main" id="{093F609B-53E3-24CE-219C-5C81AA9DC288}"/>
              </a:ext>
            </a:extLst>
          </p:cNvPr>
          <p:cNvSpPr/>
          <p:nvPr/>
        </p:nvSpPr>
        <p:spPr>
          <a:xfrm>
            <a:off x="5489099" y="8543712"/>
            <a:ext cx="9875019" cy="550826"/>
          </a:xfrm>
          <a:prstGeom prst="roundRect">
            <a:avLst/>
          </a:prstGeom>
          <a:solidFill>
            <a:schemeClr val="accent5"/>
          </a:solidFill>
          <a:ln w="12700" cap="flat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1" u="sng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rebuchet MS" panose="020B0603020202020204" pitchFamily="34" charset="0"/>
                <a:ea typeface="+mn-ea"/>
                <a:cs typeface="+mn-cs"/>
              </a:rPr>
              <a:t>Inferences</a:t>
            </a:r>
            <a:endParaRPr kumimoji="0" lang="nl-NL" sz="2000" b="1" i="1" u="sng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rebuchet MS" panose="020B0603020202020204" pitchFamily="34" charset="0"/>
              <a:ea typeface="+mn-ea"/>
              <a:cs typeface="+mn-cs"/>
            </a:endParaRPr>
          </a:p>
        </p:txBody>
      </p:sp>
      <p:cxnSp>
        <p:nvCxnSpPr>
          <p:cNvPr id="327" name="Connector: Elbow 326">
            <a:extLst>
              <a:ext uri="{FF2B5EF4-FFF2-40B4-BE49-F238E27FC236}">
                <a16:creationId xmlns:a16="http://schemas.microsoft.com/office/drawing/2014/main" id="{BE3E592B-7C6B-C68E-F840-3A3BCE613FE7}"/>
              </a:ext>
            </a:extLst>
          </p:cNvPr>
          <p:cNvCxnSpPr>
            <a:cxnSpLocks/>
            <a:stCxn id="320" idx="2"/>
            <a:endCxn id="325" idx="0"/>
          </p:cNvCxnSpPr>
          <p:nvPr/>
        </p:nvCxnSpPr>
        <p:spPr>
          <a:xfrm rot="16200000" flipH="1">
            <a:off x="11450532" y="516464"/>
            <a:ext cx="778447" cy="2829646"/>
          </a:xfrm>
          <a:prstGeom prst="bentConnector3">
            <a:avLst>
              <a:gd name="adj1" fmla="val 50000"/>
            </a:avLst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cxnSp>
        <p:nvCxnSpPr>
          <p:cNvPr id="328" name="Connector: Elbow 327">
            <a:extLst>
              <a:ext uri="{FF2B5EF4-FFF2-40B4-BE49-F238E27FC236}">
                <a16:creationId xmlns:a16="http://schemas.microsoft.com/office/drawing/2014/main" id="{33B99361-434C-59B1-9241-E1AE6C9EB7D5}"/>
              </a:ext>
            </a:extLst>
          </p:cNvPr>
          <p:cNvCxnSpPr>
            <a:cxnSpLocks/>
            <a:stCxn id="320" idx="2"/>
            <a:endCxn id="324" idx="0"/>
          </p:cNvCxnSpPr>
          <p:nvPr/>
        </p:nvCxnSpPr>
        <p:spPr>
          <a:xfrm rot="5400000">
            <a:off x="8792972" y="690960"/>
            <a:ext cx="780856" cy="2483065"/>
          </a:xfrm>
          <a:prstGeom prst="bentConnector3">
            <a:avLst>
              <a:gd name="adj1" fmla="val 50000"/>
            </a:avLst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sp>
        <p:nvSpPr>
          <p:cNvPr id="329" name="Rectangle: Rounded Corners 328">
            <a:extLst>
              <a:ext uri="{FF2B5EF4-FFF2-40B4-BE49-F238E27FC236}">
                <a16:creationId xmlns:a16="http://schemas.microsoft.com/office/drawing/2014/main" id="{19766C67-9009-9F94-11E5-F7ED5371522F}"/>
              </a:ext>
            </a:extLst>
          </p:cNvPr>
          <p:cNvSpPr/>
          <p:nvPr/>
        </p:nvSpPr>
        <p:spPr>
          <a:xfrm>
            <a:off x="8307477" y="3351666"/>
            <a:ext cx="2118502" cy="692779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 w="12700" cap="flat" cmpd="sng" algn="ctr">
            <a:solidFill>
              <a:sysClr val="windowText" lastClr="000000">
                <a:lumMod val="50000"/>
                <a:lumOff val="50000"/>
              </a:sysClr>
            </a:solidFill>
            <a:prstDash val="solid"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uLnTx/>
                <a:uFillTx/>
                <a:latin typeface="Trebuchet MS" panose="020B0603020202020204" pitchFamily="34" charset="0"/>
                <a:ea typeface="+mn-ea"/>
                <a:cs typeface="+mn-cs"/>
              </a:rPr>
              <a:t>Score-based 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uLnTx/>
                <a:uFillTx/>
                <a:latin typeface="Trebuchet MS" panose="020B0603020202020204" pitchFamily="34" charset="0"/>
                <a:ea typeface="+mn-ea"/>
                <a:cs typeface="+mn-cs"/>
              </a:rPr>
              <a:t>Algorithms</a:t>
            </a:r>
            <a:endParaRPr kumimoji="0" lang="nl-NL" sz="1400" b="0" i="0" u="none" strike="noStrike" kern="0" cap="none" spc="0" normalizeH="0" baseline="0" noProof="0" dirty="0">
              <a:ln>
                <a:noFill/>
              </a:ln>
              <a:uLnTx/>
              <a:uFillTx/>
              <a:latin typeface="Trebuchet MS" panose="020B0603020202020204" pitchFamily="34" charset="0"/>
              <a:ea typeface="+mn-ea"/>
              <a:cs typeface="+mn-cs"/>
            </a:endParaRPr>
          </a:p>
        </p:txBody>
      </p:sp>
      <p:sp>
        <p:nvSpPr>
          <p:cNvPr id="330" name="Rectangle: Rounded Corners 329">
            <a:extLst>
              <a:ext uri="{FF2B5EF4-FFF2-40B4-BE49-F238E27FC236}">
                <a16:creationId xmlns:a16="http://schemas.microsoft.com/office/drawing/2014/main" id="{6A8C0726-D7F5-88BA-DE8B-3C51AC8CF7CF}"/>
              </a:ext>
            </a:extLst>
          </p:cNvPr>
          <p:cNvSpPr/>
          <p:nvPr/>
        </p:nvSpPr>
        <p:spPr>
          <a:xfrm>
            <a:off x="5489099" y="3357995"/>
            <a:ext cx="2614386" cy="692778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 w="12700" cap="flat" cmpd="sng" algn="ctr">
            <a:solidFill>
              <a:sysClr val="windowText" lastClr="000000">
                <a:lumMod val="50000"/>
                <a:lumOff val="50000"/>
              </a:sysClr>
            </a:solidFill>
            <a:prstDash val="solid"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algn="ctr" defTabSz="914400"/>
            <a:r>
              <a:rPr lang="en-US" sz="1400" kern="0" dirty="0">
                <a:latin typeface="Trebuchet MS" panose="020B0603020202020204" pitchFamily="34" charset="0"/>
              </a:rPr>
              <a:t>Constraint-based Algorithms</a:t>
            </a:r>
            <a:endParaRPr lang="nl-NL" sz="1400" kern="0" dirty="0">
              <a:latin typeface="Trebuchet MS" panose="020B0603020202020204" pitchFamily="34" charset="0"/>
            </a:endParaRPr>
          </a:p>
          <a:p>
            <a:pPr algn="ctr" defTabSz="914400"/>
            <a:r>
              <a:rPr kumimoji="0" lang="en-US" sz="1200" b="0" i="0" u="none" strike="noStrike" kern="0" cap="none" spc="0" normalizeH="0" baseline="0" noProof="0" dirty="0">
                <a:ln>
                  <a:noFill/>
                </a:ln>
                <a:uLnTx/>
                <a:uFillTx/>
                <a:latin typeface="Trebuchet MS" panose="020B0603020202020204" pitchFamily="34" charset="0"/>
                <a:ea typeface="+mn-ea"/>
                <a:cs typeface="+mn-cs"/>
              </a:rPr>
              <a:t>Conditional independence tests</a:t>
            </a:r>
            <a:endParaRPr kumimoji="0" lang="nl-NL" sz="1200" b="0" i="0" u="none" strike="noStrike" kern="0" cap="none" spc="0" normalizeH="0" baseline="0" noProof="0" dirty="0">
              <a:ln>
                <a:noFill/>
              </a:ln>
              <a:uLnTx/>
              <a:uFillTx/>
              <a:latin typeface="Trebuchet MS" panose="020B0603020202020204" pitchFamily="34" charset="0"/>
              <a:ea typeface="+mn-ea"/>
              <a:cs typeface="+mn-cs"/>
            </a:endParaRPr>
          </a:p>
        </p:txBody>
      </p:sp>
      <p:sp>
        <p:nvSpPr>
          <p:cNvPr id="331" name="Rectangle: Rounded Corners 330">
            <a:extLst>
              <a:ext uri="{FF2B5EF4-FFF2-40B4-BE49-F238E27FC236}">
                <a16:creationId xmlns:a16="http://schemas.microsoft.com/office/drawing/2014/main" id="{5B224DA2-9FD5-8898-2283-B34850A9BFF3}"/>
              </a:ext>
            </a:extLst>
          </p:cNvPr>
          <p:cNvSpPr/>
          <p:nvPr/>
        </p:nvSpPr>
        <p:spPr>
          <a:xfrm>
            <a:off x="5489100" y="5198967"/>
            <a:ext cx="4470960" cy="329692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 w="12700" cap="flat" cmpd="sng" algn="ctr">
            <a:solidFill>
              <a:sysClr val="windowText" lastClr="000000">
                <a:lumMod val="50000"/>
                <a:lumOff val="50000"/>
              </a:sys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+mn-cs"/>
              </a:rPr>
              <a:t>Search Strategy</a:t>
            </a:r>
            <a:endParaRPr kumimoji="0" lang="nl-NL" sz="1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rebuchet MS" panose="020B0603020202020204" pitchFamily="34" charset="0"/>
              <a:ea typeface="+mn-ea"/>
              <a:cs typeface="+mn-cs"/>
            </a:endParaRPr>
          </a:p>
        </p:txBody>
      </p:sp>
      <p:sp>
        <p:nvSpPr>
          <p:cNvPr id="332" name="Rectangle: Rounded Corners 331">
            <a:extLst>
              <a:ext uri="{FF2B5EF4-FFF2-40B4-BE49-F238E27FC236}">
                <a16:creationId xmlns:a16="http://schemas.microsoft.com/office/drawing/2014/main" id="{D10C99F1-8A56-72A7-D433-EAB6DA6B1300}"/>
              </a:ext>
            </a:extLst>
          </p:cNvPr>
          <p:cNvSpPr/>
          <p:nvPr/>
        </p:nvSpPr>
        <p:spPr>
          <a:xfrm>
            <a:off x="10111757" y="5206484"/>
            <a:ext cx="2560532" cy="322175"/>
          </a:xfrm>
          <a:prstGeom prst="roundRect">
            <a:avLst/>
          </a:prstGeom>
          <a:gradFill flip="none" rotWithShape="1">
            <a:gsLst>
              <a:gs pos="0">
                <a:srgbClr val="FF8181"/>
              </a:gs>
              <a:gs pos="100000">
                <a:schemeClr val="accent6">
                  <a:lumMod val="20000"/>
                  <a:lumOff val="80000"/>
                </a:schemeClr>
              </a:gs>
            </a:gsLst>
            <a:lin ang="0" scaled="1"/>
            <a:tileRect/>
          </a:gradFill>
          <a:ln w="12700" cap="flat" cmpd="sng" algn="ctr">
            <a:solidFill>
              <a:sysClr val="windowText" lastClr="000000">
                <a:lumMod val="50000"/>
                <a:lumOff val="50000"/>
              </a:sys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+mn-cs"/>
              </a:rPr>
              <a:t>Scoring Method</a:t>
            </a:r>
            <a:endParaRPr kumimoji="0" lang="nl-NL" sz="1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rebuchet MS" panose="020B0603020202020204" pitchFamily="34" charset="0"/>
              <a:ea typeface="+mn-ea"/>
              <a:cs typeface="+mn-cs"/>
            </a:endParaRPr>
          </a:p>
        </p:txBody>
      </p:sp>
      <p:sp>
        <p:nvSpPr>
          <p:cNvPr id="333" name="Rectangle: Rounded Corners 332">
            <a:extLst>
              <a:ext uri="{FF2B5EF4-FFF2-40B4-BE49-F238E27FC236}">
                <a16:creationId xmlns:a16="http://schemas.microsoft.com/office/drawing/2014/main" id="{8CD91841-06A6-8D22-697A-E902CC172295}"/>
              </a:ext>
            </a:extLst>
          </p:cNvPr>
          <p:cNvSpPr/>
          <p:nvPr/>
        </p:nvSpPr>
        <p:spPr>
          <a:xfrm>
            <a:off x="10213631" y="5736288"/>
            <a:ext cx="636237" cy="267268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 w="12700" cap="flat" cmpd="sng" algn="ctr">
            <a:solidFill>
              <a:sysClr val="windowText" lastClr="000000">
                <a:lumMod val="50000"/>
                <a:lumOff val="50000"/>
              </a:sys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+mn-cs"/>
              </a:rPr>
              <a:t>BIC</a:t>
            </a:r>
            <a:endParaRPr kumimoji="0" lang="nl-NL" sz="1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rebuchet MS" panose="020B0603020202020204" pitchFamily="34" charset="0"/>
              <a:ea typeface="+mn-ea"/>
              <a:cs typeface="+mn-cs"/>
            </a:endParaRPr>
          </a:p>
        </p:txBody>
      </p:sp>
      <p:sp>
        <p:nvSpPr>
          <p:cNvPr id="334" name="Rectangle: Rounded Corners 333">
            <a:extLst>
              <a:ext uri="{FF2B5EF4-FFF2-40B4-BE49-F238E27FC236}">
                <a16:creationId xmlns:a16="http://schemas.microsoft.com/office/drawing/2014/main" id="{1D8C2CF4-5EA4-4BE5-ED8A-D4B50CED7872}"/>
              </a:ext>
            </a:extLst>
          </p:cNvPr>
          <p:cNvSpPr/>
          <p:nvPr/>
        </p:nvSpPr>
        <p:spPr>
          <a:xfrm>
            <a:off x="10961841" y="5736288"/>
            <a:ext cx="636237" cy="267268"/>
          </a:xfrm>
          <a:prstGeom prst="roundRect">
            <a:avLst/>
          </a:prstGeom>
          <a:gradFill flip="none" rotWithShape="1">
            <a:gsLst>
              <a:gs pos="0">
                <a:srgbClr val="FF8181"/>
              </a:gs>
              <a:gs pos="100000">
                <a:schemeClr val="accent6">
                  <a:lumMod val="20000"/>
                  <a:lumOff val="80000"/>
                </a:schemeClr>
              </a:gs>
            </a:gsLst>
            <a:lin ang="0" scaled="1"/>
            <a:tileRect/>
          </a:gradFill>
          <a:ln w="12700" cap="flat" cmpd="sng" algn="ctr">
            <a:solidFill>
              <a:sysClr val="windowText" lastClr="000000">
                <a:lumMod val="50000"/>
                <a:lumOff val="50000"/>
              </a:sys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+mn-cs"/>
              </a:rPr>
              <a:t>K2</a:t>
            </a:r>
            <a:endParaRPr kumimoji="0" lang="nl-NL" sz="1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rebuchet MS" panose="020B0603020202020204" pitchFamily="34" charset="0"/>
              <a:ea typeface="+mn-ea"/>
              <a:cs typeface="+mn-cs"/>
            </a:endParaRPr>
          </a:p>
        </p:txBody>
      </p:sp>
      <p:sp>
        <p:nvSpPr>
          <p:cNvPr id="335" name="Rectangle: Rounded Corners 334">
            <a:extLst>
              <a:ext uri="{FF2B5EF4-FFF2-40B4-BE49-F238E27FC236}">
                <a16:creationId xmlns:a16="http://schemas.microsoft.com/office/drawing/2014/main" id="{380C0011-1FD7-8174-CF10-365C314DB58C}"/>
              </a:ext>
            </a:extLst>
          </p:cNvPr>
          <p:cNvSpPr/>
          <p:nvPr/>
        </p:nvSpPr>
        <p:spPr>
          <a:xfrm>
            <a:off x="11678899" y="5736288"/>
            <a:ext cx="898140" cy="267268"/>
          </a:xfrm>
          <a:prstGeom prst="roundRect">
            <a:avLst/>
          </a:prstGeom>
          <a:gradFill flip="none" rotWithShape="1">
            <a:gsLst>
              <a:gs pos="0">
                <a:srgbClr val="FF8181"/>
              </a:gs>
              <a:gs pos="100000">
                <a:schemeClr val="accent6">
                  <a:lumMod val="20000"/>
                  <a:lumOff val="80000"/>
                </a:schemeClr>
              </a:gs>
            </a:gsLst>
            <a:lin ang="0" scaled="1"/>
            <a:tileRect/>
          </a:gradFill>
          <a:ln w="12700" cap="flat" cmpd="sng" algn="ctr">
            <a:solidFill>
              <a:sysClr val="windowText" lastClr="000000">
                <a:lumMod val="50000"/>
                <a:lumOff val="50000"/>
              </a:sys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+mn-cs"/>
              </a:rPr>
              <a:t>BDUE</a:t>
            </a:r>
            <a:endParaRPr kumimoji="0" lang="nl-NL" sz="1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rebuchet MS" panose="020B0603020202020204" pitchFamily="34" charset="0"/>
              <a:ea typeface="+mn-ea"/>
              <a:cs typeface="+mn-cs"/>
            </a:endParaRPr>
          </a:p>
        </p:txBody>
      </p:sp>
      <p:sp>
        <p:nvSpPr>
          <p:cNvPr id="336" name="Rectangle: Rounded Corners 335">
            <a:extLst>
              <a:ext uri="{FF2B5EF4-FFF2-40B4-BE49-F238E27FC236}">
                <a16:creationId xmlns:a16="http://schemas.microsoft.com/office/drawing/2014/main" id="{DD212043-096D-510A-AB17-1078D8630AA7}"/>
              </a:ext>
            </a:extLst>
          </p:cNvPr>
          <p:cNvSpPr/>
          <p:nvPr/>
        </p:nvSpPr>
        <p:spPr>
          <a:xfrm>
            <a:off x="11094237" y="3359592"/>
            <a:ext cx="4317330" cy="692779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 w="12700" cap="flat" cmpd="sng" algn="ctr">
            <a:solidFill>
              <a:sysClr val="windowText" lastClr="000000">
                <a:lumMod val="50000"/>
                <a:lumOff val="50000"/>
              </a:sysClr>
            </a:solidFill>
            <a:prstDash val="solid"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uLnTx/>
                <a:uFillTx/>
                <a:latin typeface="Trebuchet MS" panose="020B0603020202020204" pitchFamily="34" charset="0"/>
                <a:ea typeface="+mn-ea"/>
                <a:cs typeface="+mn-cs"/>
              </a:rPr>
              <a:t>Bayesian/ 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uLnTx/>
                <a:uFillTx/>
                <a:latin typeface="Trebuchet MS" panose="020B0603020202020204" pitchFamily="34" charset="0"/>
                <a:ea typeface="+mn-ea"/>
                <a:cs typeface="+mn-cs"/>
              </a:rPr>
              <a:t>Frequentist Approach</a:t>
            </a:r>
            <a:endParaRPr kumimoji="0" lang="nl-NL" sz="1400" b="0" i="0" u="none" strike="noStrike" kern="0" cap="none" spc="0" normalizeH="0" baseline="0" noProof="0" dirty="0">
              <a:ln>
                <a:noFill/>
              </a:ln>
              <a:uLnTx/>
              <a:uFillTx/>
              <a:latin typeface="Trebuchet MS" panose="020B0603020202020204" pitchFamily="34" charset="0"/>
              <a:ea typeface="+mn-ea"/>
              <a:cs typeface="+mn-cs"/>
            </a:endParaRPr>
          </a:p>
        </p:txBody>
      </p:sp>
      <p:cxnSp>
        <p:nvCxnSpPr>
          <p:cNvPr id="337" name="Connector: Elbow 336">
            <a:extLst>
              <a:ext uri="{FF2B5EF4-FFF2-40B4-BE49-F238E27FC236}">
                <a16:creationId xmlns:a16="http://schemas.microsoft.com/office/drawing/2014/main" id="{34F2689B-C24E-DCAF-8496-DD57E9676A66}"/>
              </a:ext>
            </a:extLst>
          </p:cNvPr>
          <p:cNvCxnSpPr>
            <a:cxnSpLocks/>
            <a:stCxn id="324" idx="2"/>
            <a:endCxn id="330" idx="0"/>
          </p:cNvCxnSpPr>
          <p:nvPr/>
        </p:nvCxnSpPr>
        <p:spPr>
          <a:xfrm rot="5400000">
            <a:off x="7126956" y="2543083"/>
            <a:ext cx="484249" cy="1145575"/>
          </a:xfrm>
          <a:prstGeom prst="bentConnector3">
            <a:avLst>
              <a:gd name="adj1" fmla="val 50000"/>
            </a:avLst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cxnSp>
        <p:nvCxnSpPr>
          <p:cNvPr id="338" name="Connector: Elbow 337">
            <a:extLst>
              <a:ext uri="{FF2B5EF4-FFF2-40B4-BE49-F238E27FC236}">
                <a16:creationId xmlns:a16="http://schemas.microsoft.com/office/drawing/2014/main" id="{5A7260C4-7019-CE3D-2548-C3B80AAEB844}"/>
              </a:ext>
            </a:extLst>
          </p:cNvPr>
          <p:cNvCxnSpPr>
            <a:cxnSpLocks/>
            <a:stCxn id="324" idx="2"/>
            <a:endCxn id="329" idx="0"/>
          </p:cNvCxnSpPr>
          <p:nvPr/>
        </p:nvCxnSpPr>
        <p:spPr>
          <a:xfrm rot="16200000" flipH="1">
            <a:off x="8415337" y="2400275"/>
            <a:ext cx="477920" cy="1424861"/>
          </a:xfrm>
          <a:prstGeom prst="bentConnector3">
            <a:avLst>
              <a:gd name="adj1" fmla="val 50000"/>
            </a:avLst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cxnSp>
        <p:nvCxnSpPr>
          <p:cNvPr id="339" name="Connector: Elbow 338">
            <a:extLst>
              <a:ext uri="{FF2B5EF4-FFF2-40B4-BE49-F238E27FC236}">
                <a16:creationId xmlns:a16="http://schemas.microsoft.com/office/drawing/2014/main" id="{D2FD861C-892A-EFFD-7B6F-B9615F5BE35B}"/>
              </a:ext>
            </a:extLst>
          </p:cNvPr>
          <p:cNvCxnSpPr>
            <a:cxnSpLocks/>
            <a:stCxn id="329" idx="2"/>
            <a:endCxn id="331" idx="0"/>
          </p:cNvCxnSpPr>
          <p:nvPr/>
        </p:nvCxnSpPr>
        <p:spPr>
          <a:xfrm rot="5400000">
            <a:off x="7968393" y="3800632"/>
            <a:ext cx="1154522" cy="1642148"/>
          </a:xfrm>
          <a:prstGeom prst="bentConnector3">
            <a:avLst>
              <a:gd name="adj1" fmla="val 50000"/>
            </a:avLst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cxnSp>
        <p:nvCxnSpPr>
          <p:cNvPr id="340" name="Connector: Elbow 339">
            <a:extLst>
              <a:ext uri="{FF2B5EF4-FFF2-40B4-BE49-F238E27FC236}">
                <a16:creationId xmlns:a16="http://schemas.microsoft.com/office/drawing/2014/main" id="{A6347417-1A4F-E747-76F5-C3A45133B2F7}"/>
              </a:ext>
            </a:extLst>
          </p:cNvPr>
          <p:cNvCxnSpPr>
            <a:cxnSpLocks/>
            <a:stCxn id="329" idx="2"/>
            <a:endCxn id="332" idx="0"/>
          </p:cNvCxnSpPr>
          <p:nvPr/>
        </p:nvCxnSpPr>
        <p:spPr>
          <a:xfrm rot="16200000" flipH="1">
            <a:off x="9798356" y="3612816"/>
            <a:ext cx="1162039" cy="2025295"/>
          </a:xfrm>
          <a:prstGeom prst="bentConnector3">
            <a:avLst>
              <a:gd name="adj1" fmla="val 50000"/>
            </a:avLst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sp>
        <p:nvSpPr>
          <p:cNvPr id="341" name="Rectangle: Rounded Corners 340">
            <a:extLst>
              <a:ext uri="{FF2B5EF4-FFF2-40B4-BE49-F238E27FC236}">
                <a16:creationId xmlns:a16="http://schemas.microsoft.com/office/drawing/2014/main" id="{0627B1E6-484F-085D-70AB-65AE056135E9}"/>
              </a:ext>
            </a:extLst>
          </p:cNvPr>
          <p:cNvSpPr/>
          <p:nvPr/>
        </p:nvSpPr>
        <p:spPr>
          <a:xfrm>
            <a:off x="7369264" y="5732216"/>
            <a:ext cx="1161033" cy="275413"/>
          </a:xfrm>
          <a:prstGeom prst="roundRect">
            <a:avLst/>
          </a:prstGeom>
          <a:solidFill>
            <a:sysClr val="window" lastClr="FFFFFF">
              <a:lumMod val="95000"/>
            </a:sysClr>
          </a:solidFill>
          <a:ln w="12700" cap="flat" cmpd="sng" algn="ctr">
            <a:solidFill>
              <a:sysClr val="windowText" lastClr="000000">
                <a:lumMod val="50000"/>
                <a:lumOff val="50000"/>
              </a:sys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+mn-cs"/>
              </a:rPr>
              <a:t>Exhaustive</a:t>
            </a:r>
            <a:endParaRPr kumimoji="0" lang="nl-NL" sz="1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rebuchet MS" panose="020B0603020202020204" pitchFamily="34" charset="0"/>
              <a:ea typeface="+mn-ea"/>
              <a:cs typeface="+mn-cs"/>
            </a:endParaRPr>
          </a:p>
        </p:txBody>
      </p:sp>
      <p:sp>
        <p:nvSpPr>
          <p:cNvPr id="342" name="Rectangle: Rounded Corners 341">
            <a:extLst>
              <a:ext uri="{FF2B5EF4-FFF2-40B4-BE49-F238E27FC236}">
                <a16:creationId xmlns:a16="http://schemas.microsoft.com/office/drawing/2014/main" id="{2ED6E85F-906D-F22F-111A-0FD54A49B2F4}"/>
              </a:ext>
            </a:extLst>
          </p:cNvPr>
          <p:cNvSpPr/>
          <p:nvPr/>
        </p:nvSpPr>
        <p:spPr>
          <a:xfrm>
            <a:off x="5719748" y="5735946"/>
            <a:ext cx="1585111" cy="267952"/>
          </a:xfrm>
          <a:prstGeom prst="roundRect">
            <a:avLst/>
          </a:prstGeom>
          <a:solidFill>
            <a:sysClr val="window" lastClr="FFFFFF">
              <a:lumMod val="95000"/>
            </a:sysClr>
          </a:solidFill>
          <a:ln w="12700" cap="flat" cmpd="sng" algn="ctr">
            <a:solidFill>
              <a:sysClr val="windowText" lastClr="000000">
                <a:lumMod val="50000"/>
                <a:lumOff val="50000"/>
              </a:sys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+mn-cs"/>
              </a:rPr>
              <a:t>Hill-</a:t>
            </a:r>
            <a:r>
              <a:rPr kumimoji="0" lang="en-US" sz="14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+mn-cs"/>
              </a:rPr>
              <a:t>Climbsearch</a:t>
            </a:r>
            <a:endParaRPr kumimoji="0" lang="nl-NL" sz="1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rebuchet MS" panose="020B0603020202020204" pitchFamily="34" charset="0"/>
              <a:ea typeface="+mn-ea"/>
              <a:cs typeface="+mn-cs"/>
            </a:endParaRPr>
          </a:p>
        </p:txBody>
      </p:sp>
      <p:sp>
        <p:nvSpPr>
          <p:cNvPr id="343" name="Rectangle: Rounded Corners 342">
            <a:extLst>
              <a:ext uri="{FF2B5EF4-FFF2-40B4-BE49-F238E27FC236}">
                <a16:creationId xmlns:a16="http://schemas.microsoft.com/office/drawing/2014/main" id="{060E957D-9873-A5F5-805B-CB5EED85E947}"/>
              </a:ext>
            </a:extLst>
          </p:cNvPr>
          <p:cNvSpPr/>
          <p:nvPr/>
        </p:nvSpPr>
        <p:spPr>
          <a:xfrm>
            <a:off x="8594702" y="5735362"/>
            <a:ext cx="1178685" cy="269120"/>
          </a:xfrm>
          <a:prstGeom prst="roundRect">
            <a:avLst/>
          </a:prstGeom>
          <a:solidFill>
            <a:sysClr val="window" lastClr="FFFFFF">
              <a:lumMod val="95000"/>
            </a:sysClr>
          </a:solidFill>
          <a:ln w="12700" cap="flat" cmpd="sng" algn="ctr">
            <a:solidFill>
              <a:sysClr val="windowText" lastClr="000000">
                <a:lumMod val="50000"/>
                <a:lumOff val="50000"/>
              </a:sys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+mn-cs"/>
              </a:rPr>
              <a:t>Chow-</a:t>
            </a:r>
            <a:r>
              <a:rPr kumimoji="0" lang="en-US" sz="14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+mn-cs"/>
              </a:rPr>
              <a:t>liu</a:t>
            </a:r>
            <a:endParaRPr kumimoji="0" lang="nl-NL" sz="1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rebuchet MS" panose="020B0603020202020204" pitchFamily="34" charset="0"/>
              <a:ea typeface="+mn-ea"/>
              <a:cs typeface="+mn-cs"/>
            </a:endParaRPr>
          </a:p>
        </p:txBody>
      </p:sp>
      <p:sp>
        <p:nvSpPr>
          <p:cNvPr id="344" name="Rectangle: Rounded Corners 343">
            <a:extLst>
              <a:ext uri="{FF2B5EF4-FFF2-40B4-BE49-F238E27FC236}">
                <a16:creationId xmlns:a16="http://schemas.microsoft.com/office/drawing/2014/main" id="{F208C570-0818-AE95-99FD-5CD31FBFCA77}"/>
              </a:ext>
            </a:extLst>
          </p:cNvPr>
          <p:cNvSpPr/>
          <p:nvPr/>
        </p:nvSpPr>
        <p:spPr>
          <a:xfrm>
            <a:off x="5489098" y="7509845"/>
            <a:ext cx="5846301" cy="550826"/>
          </a:xfrm>
          <a:prstGeom prst="roundRect">
            <a:avLst/>
          </a:prstGeom>
          <a:solidFill>
            <a:srgbClr val="3C9BD5">
              <a:lumMod val="50000"/>
            </a:srgbClr>
          </a:solidFill>
          <a:ln w="12700" cap="flat" cmpd="sng" algn="ctr">
            <a:solidFill>
              <a:sysClr val="windowText" lastClr="000000">
                <a:lumMod val="50000"/>
                <a:lumOff val="50000"/>
              </a:sysClr>
            </a:solidFill>
            <a:prstDash val="solid"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rebuchet MS" panose="020B0603020202020204" pitchFamily="34" charset="0"/>
                <a:ea typeface="+mn-ea"/>
                <a:cs typeface="+mn-cs"/>
              </a:rPr>
              <a:t>Directed Acyclic</a:t>
            </a:r>
            <a:r>
              <a:rPr kumimoji="0" lang="en-US" sz="1400" b="0" i="0" u="none" strike="noStrike" kern="0" cap="none" spc="0" normalizeH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rebuchet MS" panose="020B0603020202020204" pitchFamily="34" charset="0"/>
                <a:ea typeface="+mn-ea"/>
                <a:cs typeface="+mn-cs"/>
              </a:rPr>
              <a:t> Graph (DAG)</a:t>
            </a:r>
            <a:endParaRPr kumimoji="0" lang="nl-NL" sz="14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rebuchet MS" panose="020B0603020202020204" pitchFamily="34" charset="0"/>
              <a:ea typeface="+mn-ea"/>
              <a:cs typeface="+mn-cs"/>
            </a:endParaRPr>
          </a:p>
        </p:txBody>
      </p:sp>
      <p:cxnSp>
        <p:nvCxnSpPr>
          <p:cNvPr id="345" name="Connector: Elbow 344">
            <a:extLst>
              <a:ext uri="{FF2B5EF4-FFF2-40B4-BE49-F238E27FC236}">
                <a16:creationId xmlns:a16="http://schemas.microsoft.com/office/drawing/2014/main" id="{E53CCF18-96EC-565D-9C83-56F9DE82805C}"/>
              </a:ext>
            </a:extLst>
          </p:cNvPr>
          <p:cNvCxnSpPr>
            <a:cxnSpLocks/>
            <a:stCxn id="313" idx="2"/>
            <a:endCxn id="344" idx="0"/>
          </p:cNvCxnSpPr>
          <p:nvPr/>
        </p:nvCxnSpPr>
        <p:spPr>
          <a:xfrm rot="16200000" flipH="1">
            <a:off x="7718861" y="6816456"/>
            <a:ext cx="699107" cy="687669"/>
          </a:xfrm>
          <a:prstGeom prst="bentConnector3">
            <a:avLst>
              <a:gd name="adj1" fmla="val 50000"/>
            </a:avLst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cxnSp>
        <p:nvCxnSpPr>
          <p:cNvPr id="346" name="Connector: Elbow 345">
            <a:extLst>
              <a:ext uri="{FF2B5EF4-FFF2-40B4-BE49-F238E27FC236}">
                <a16:creationId xmlns:a16="http://schemas.microsoft.com/office/drawing/2014/main" id="{06D405C3-15A9-5669-97CE-9B20A1636833}"/>
              </a:ext>
            </a:extLst>
          </p:cNvPr>
          <p:cNvCxnSpPr>
            <a:cxnSpLocks/>
            <a:stCxn id="308" idx="2"/>
            <a:endCxn id="344" idx="0"/>
          </p:cNvCxnSpPr>
          <p:nvPr/>
        </p:nvCxnSpPr>
        <p:spPr>
          <a:xfrm rot="5400000">
            <a:off x="9557475" y="5668942"/>
            <a:ext cx="695677" cy="2986128"/>
          </a:xfrm>
          <a:prstGeom prst="bentConnector3">
            <a:avLst>
              <a:gd name="adj1" fmla="val 50000"/>
            </a:avLst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cxnSp>
        <p:nvCxnSpPr>
          <p:cNvPr id="347" name="Connector: Elbow 346">
            <a:extLst>
              <a:ext uri="{FF2B5EF4-FFF2-40B4-BE49-F238E27FC236}">
                <a16:creationId xmlns:a16="http://schemas.microsoft.com/office/drawing/2014/main" id="{035640A5-7D51-A248-BDCC-B0673DCC2D5E}"/>
              </a:ext>
            </a:extLst>
          </p:cNvPr>
          <p:cNvCxnSpPr>
            <a:cxnSpLocks/>
            <a:stCxn id="330" idx="2"/>
            <a:endCxn id="358" idx="0"/>
          </p:cNvCxnSpPr>
          <p:nvPr/>
        </p:nvCxnSpPr>
        <p:spPr>
          <a:xfrm rot="5400000">
            <a:off x="6355116" y="4092637"/>
            <a:ext cx="483041" cy="399313"/>
          </a:xfrm>
          <a:prstGeom prst="bentConnector3">
            <a:avLst>
              <a:gd name="adj1" fmla="val 50000"/>
            </a:avLst>
          </a:prstGeom>
          <a:noFill/>
          <a:ln w="6350" cap="flat" cmpd="sng" algn="ctr">
            <a:solidFill>
              <a:sysClr val="windowText" lastClr="000000"/>
            </a:solidFill>
            <a:prstDash val="dash"/>
            <a:miter lim="800000"/>
            <a:tailEnd type="triangle"/>
          </a:ln>
          <a:effectLst/>
        </p:spPr>
      </p:cxnSp>
      <p:sp>
        <p:nvSpPr>
          <p:cNvPr id="348" name="Rectangle: Rounded Corners 347">
            <a:extLst>
              <a:ext uri="{FF2B5EF4-FFF2-40B4-BE49-F238E27FC236}">
                <a16:creationId xmlns:a16="http://schemas.microsoft.com/office/drawing/2014/main" id="{7F3FFE45-BD44-34B9-3E4C-DB98A4A6C386}"/>
              </a:ext>
            </a:extLst>
          </p:cNvPr>
          <p:cNvSpPr/>
          <p:nvPr/>
        </p:nvSpPr>
        <p:spPr>
          <a:xfrm>
            <a:off x="11514879" y="7509844"/>
            <a:ext cx="3849239" cy="550826"/>
          </a:xfrm>
          <a:prstGeom prst="roundRect">
            <a:avLst/>
          </a:prstGeom>
          <a:solidFill>
            <a:srgbClr val="3C9BD5">
              <a:lumMod val="50000"/>
            </a:srgbClr>
          </a:solidFill>
          <a:ln w="12700" cap="flat" cmpd="sng" algn="ctr">
            <a:solidFill>
              <a:sysClr val="windowText" lastClr="000000">
                <a:lumMod val="50000"/>
                <a:lumOff val="50000"/>
              </a:sysClr>
            </a:solidFill>
            <a:prstDash val="solid"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lvl="0" algn="ctr" defTabSz="914400"/>
            <a:r>
              <a:rPr lang="en-US" sz="1400" kern="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anose="020B0603020202020204" pitchFamily="34" charset="0"/>
              </a:rPr>
              <a:t>Cumulative Probability Distribution (CPD)</a:t>
            </a:r>
            <a:endParaRPr kumimoji="0" lang="nl-NL" sz="14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rebuchet MS" panose="020B0603020202020204" pitchFamily="34" charset="0"/>
              <a:ea typeface="+mn-ea"/>
              <a:cs typeface="+mn-cs"/>
            </a:endParaRPr>
          </a:p>
        </p:txBody>
      </p:sp>
      <p:cxnSp>
        <p:nvCxnSpPr>
          <p:cNvPr id="350" name="Connector: Elbow 349">
            <a:extLst>
              <a:ext uri="{FF2B5EF4-FFF2-40B4-BE49-F238E27FC236}">
                <a16:creationId xmlns:a16="http://schemas.microsoft.com/office/drawing/2014/main" id="{24C88364-1160-92FE-D807-91EBF441A1C3}"/>
              </a:ext>
            </a:extLst>
          </p:cNvPr>
          <p:cNvCxnSpPr>
            <a:cxnSpLocks/>
            <a:stCxn id="308" idx="2"/>
            <a:endCxn id="348" idx="0"/>
          </p:cNvCxnSpPr>
          <p:nvPr/>
        </p:nvCxnSpPr>
        <p:spPr>
          <a:xfrm rot="16200000" flipH="1">
            <a:off x="12071100" y="6141445"/>
            <a:ext cx="695676" cy="2041122"/>
          </a:xfrm>
          <a:prstGeom prst="bentConnector3">
            <a:avLst>
              <a:gd name="adj1" fmla="val 50000"/>
            </a:avLst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sp>
        <p:nvSpPr>
          <p:cNvPr id="352" name="Rectangle: Rounded Corners 351">
            <a:extLst>
              <a:ext uri="{FF2B5EF4-FFF2-40B4-BE49-F238E27FC236}">
                <a16:creationId xmlns:a16="http://schemas.microsoft.com/office/drawing/2014/main" id="{56AB9927-6556-0626-BC06-3D77C6196699}"/>
              </a:ext>
            </a:extLst>
          </p:cNvPr>
          <p:cNvSpPr/>
          <p:nvPr/>
        </p:nvSpPr>
        <p:spPr>
          <a:xfrm>
            <a:off x="12816295" y="5566189"/>
            <a:ext cx="2547824" cy="1239432"/>
          </a:xfrm>
          <a:prstGeom prst="roundRect">
            <a:avLst/>
          </a:prstGeom>
          <a:solidFill>
            <a:sysClr val="window" lastClr="FFFFFF">
              <a:lumMod val="85000"/>
            </a:sysClr>
          </a:solidFill>
          <a:ln w="12700" cap="flat" cmpd="sng" algn="ctr">
            <a:solidFill>
              <a:srgbClr val="3C9BD5">
                <a:shade val="15000"/>
              </a:srgbClr>
            </a:solidFill>
            <a:prstDash val="dashDot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nl-NL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uLnTx/>
              <a:uFillTx/>
              <a:latin typeface="Segoe UI Light"/>
              <a:ea typeface="+mn-ea"/>
              <a:cs typeface="+mn-cs"/>
            </a:endParaRPr>
          </a:p>
        </p:txBody>
      </p:sp>
      <p:sp>
        <p:nvSpPr>
          <p:cNvPr id="353" name="Rectangle: Rounded Corners 352">
            <a:extLst>
              <a:ext uri="{FF2B5EF4-FFF2-40B4-BE49-F238E27FC236}">
                <a16:creationId xmlns:a16="http://schemas.microsoft.com/office/drawing/2014/main" id="{E84658C8-0950-8327-DC4A-A2C6EB7CE90C}"/>
              </a:ext>
            </a:extLst>
          </p:cNvPr>
          <p:cNvSpPr/>
          <p:nvPr/>
        </p:nvSpPr>
        <p:spPr>
          <a:xfrm>
            <a:off x="13078732" y="5707713"/>
            <a:ext cx="2018391" cy="267268"/>
          </a:xfrm>
          <a:prstGeom prst="roundRect">
            <a:avLst/>
          </a:prstGeom>
          <a:solidFill>
            <a:schemeClr val="bg1"/>
          </a:solidFill>
          <a:ln w="12700" cap="flat" cmpd="sng" algn="ctr">
            <a:solidFill>
              <a:sysClr val="windowText" lastClr="000000">
                <a:lumMod val="50000"/>
                <a:lumOff val="50000"/>
              </a:sys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lvl="0" algn="ctr" defTabSz="914400"/>
            <a:r>
              <a:rPr lang="en-US" sz="1400" kern="0" dirty="0">
                <a:solidFill>
                  <a:prstClr val="black"/>
                </a:solidFill>
                <a:latin typeface="Trebuchet MS" panose="020B0603020202020204" pitchFamily="34" charset="0"/>
              </a:rPr>
              <a:t>Bayesian</a:t>
            </a:r>
            <a:endParaRPr kumimoji="0" lang="nl-NL" sz="1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rebuchet MS" panose="020B0603020202020204" pitchFamily="34" charset="0"/>
              <a:ea typeface="+mn-ea"/>
              <a:cs typeface="+mn-cs"/>
            </a:endParaRPr>
          </a:p>
        </p:txBody>
      </p:sp>
      <p:cxnSp>
        <p:nvCxnSpPr>
          <p:cNvPr id="354" name="Connector: Elbow 353">
            <a:extLst>
              <a:ext uri="{FF2B5EF4-FFF2-40B4-BE49-F238E27FC236}">
                <a16:creationId xmlns:a16="http://schemas.microsoft.com/office/drawing/2014/main" id="{43988153-8050-AD94-6C53-AAFC7810F9D1}"/>
              </a:ext>
            </a:extLst>
          </p:cNvPr>
          <p:cNvCxnSpPr>
            <a:cxnSpLocks/>
            <a:stCxn id="352" idx="2"/>
            <a:endCxn id="348" idx="0"/>
          </p:cNvCxnSpPr>
          <p:nvPr/>
        </p:nvCxnSpPr>
        <p:spPr>
          <a:xfrm rot="5400000">
            <a:off x="13412742" y="6832378"/>
            <a:ext cx="704223" cy="650708"/>
          </a:xfrm>
          <a:prstGeom prst="bentConnector3">
            <a:avLst>
              <a:gd name="adj1" fmla="val 50000"/>
            </a:avLst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cxnSp>
        <p:nvCxnSpPr>
          <p:cNvPr id="355" name="Connector: Elbow 354">
            <a:extLst>
              <a:ext uri="{FF2B5EF4-FFF2-40B4-BE49-F238E27FC236}">
                <a16:creationId xmlns:a16="http://schemas.microsoft.com/office/drawing/2014/main" id="{5F591DAB-06B8-CE16-674C-660F5DB061D6}"/>
              </a:ext>
            </a:extLst>
          </p:cNvPr>
          <p:cNvCxnSpPr>
            <a:cxnSpLocks/>
            <a:stCxn id="325" idx="2"/>
            <a:endCxn id="336" idx="0"/>
          </p:cNvCxnSpPr>
          <p:nvPr/>
        </p:nvCxnSpPr>
        <p:spPr>
          <a:xfrm rot="5400000">
            <a:off x="13009613" y="3114626"/>
            <a:ext cx="488255" cy="1676"/>
          </a:xfrm>
          <a:prstGeom prst="bentConnector3">
            <a:avLst>
              <a:gd name="adj1" fmla="val 50000"/>
            </a:avLst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sp>
        <p:nvSpPr>
          <p:cNvPr id="356" name="Rectangle: Rounded Corners 355">
            <a:extLst>
              <a:ext uri="{FF2B5EF4-FFF2-40B4-BE49-F238E27FC236}">
                <a16:creationId xmlns:a16="http://schemas.microsoft.com/office/drawing/2014/main" id="{78C84B58-7DAF-8B9A-0F4B-613F46A4C8FF}"/>
              </a:ext>
            </a:extLst>
          </p:cNvPr>
          <p:cNvSpPr/>
          <p:nvPr/>
        </p:nvSpPr>
        <p:spPr>
          <a:xfrm>
            <a:off x="13078733" y="6052138"/>
            <a:ext cx="2018392" cy="267268"/>
          </a:xfrm>
          <a:prstGeom prst="roundRect">
            <a:avLst/>
          </a:prstGeom>
          <a:solidFill>
            <a:schemeClr val="bg1"/>
          </a:solidFill>
          <a:ln w="12700" cap="flat" cmpd="sng" algn="ctr">
            <a:solidFill>
              <a:sysClr val="windowText" lastClr="000000">
                <a:lumMod val="50000"/>
                <a:lumOff val="50000"/>
              </a:sys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lvl="0" algn="ctr" defTabSz="914400"/>
            <a:r>
              <a:rPr lang="en-US" sz="1400" kern="0" dirty="0">
                <a:solidFill>
                  <a:prstClr val="black"/>
                </a:solidFill>
                <a:latin typeface="Trebuchet MS" panose="020B0603020202020204" pitchFamily="34" charset="0"/>
              </a:rPr>
              <a:t>Maximum Likelihood</a:t>
            </a:r>
            <a:endParaRPr kumimoji="0" lang="nl-NL" sz="1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rebuchet MS" panose="020B0603020202020204" pitchFamily="34" charset="0"/>
              <a:ea typeface="+mn-ea"/>
              <a:cs typeface="+mn-cs"/>
            </a:endParaRPr>
          </a:p>
        </p:txBody>
      </p:sp>
      <p:grpSp>
        <p:nvGrpSpPr>
          <p:cNvPr id="357" name="Group 356">
            <a:extLst>
              <a:ext uri="{FF2B5EF4-FFF2-40B4-BE49-F238E27FC236}">
                <a16:creationId xmlns:a16="http://schemas.microsoft.com/office/drawing/2014/main" id="{96AAD2E3-BA7F-ACE3-6A84-E4EABBC9B5A4}"/>
              </a:ext>
            </a:extLst>
          </p:cNvPr>
          <p:cNvGrpSpPr/>
          <p:nvPr/>
        </p:nvGrpSpPr>
        <p:grpSpPr>
          <a:xfrm>
            <a:off x="5489099" y="4533814"/>
            <a:ext cx="1815759" cy="592222"/>
            <a:chOff x="1527725" y="6051710"/>
            <a:chExt cx="1877332" cy="550826"/>
          </a:xfrm>
        </p:grpSpPr>
        <p:sp>
          <p:nvSpPr>
            <p:cNvPr id="358" name="Rectangle: Rounded Corners 357">
              <a:extLst>
                <a:ext uri="{FF2B5EF4-FFF2-40B4-BE49-F238E27FC236}">
                  <a16:creationId xmlns:a16="http://schemas.microsoft.com/office/drawing/2014/main" id="{1D84B224-6DF3-BCC3-1D8A-8C0B46DD9381}"/>
                </a:ext>
              </a:extLst>
            </p:cNvPr>
            <p:cNvSpPr/>
            <p:nvPr/>
          </p:nvSpPr>
          <p:spPr>
            <a:xfrm>
              <a:off x="1527725" y="6051710"/>
              <a:ext cx="1877332" cy="550826"/>
            </a:xfrm>
            <a:prstGeom prst="roundRect">
              <a:avLst/>
            </a:prstGeom>
            <a:solidFill>
              <a:sysClr val="window" lastClr="FFFFFF">
                <a:lumMod val="85000"/>
              </a:sysClr>
            </a:solidFill>
            <a:ln w="12700" cap="flat" cmpd="sng" algn="ctr">
              <a:solidFill>
                <a:srgbClr val="3C9BD5">
                  <a:shade val="15000"/>
                </a:srgbClr>
              </a:solidFill>
              <a:prstDash val="dashDot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/>
                <a:ea typeface="+mn-ea"/>
                <a:cs typeface="+mn-cs"/>
              </a:endParaRPr>
            </a:p>
          </p:txBody>
        </p:sp>
        <p:sp>
          <p:nvSpPr>
            <p:cNvPr id="359" name="Rectangle: Rounded Corners 358">
              <a:extLst>
                <a:ext uri="{FF2B5EF4-FFF2-40B4-BE49-F238E27FC236}">
                  <a16:creationId xmlns:a16="http://schemas.microsoft.com/office/drawing/2014/main" id="{A7682E3B-1869-4E5E-7A55-926D7411A840}"/>
                </a:ext>
              </a:extLst>
            </p:cNvPr>
            <p:cNvSpPr/>
            <p:nvPr/>
          </p:nvSpPr>
          <p:spPr>
            <a:xfrm>
              <a:off x="1655781" y="6210505"/>
              <a:ext cx="773820" cy="267268"/>
            </a:xfrm>
            <a:prstGeom prst="roundRect">
              <a:avLst/>
            </a:prstGeom>
            <a:solidFill>
              <a:sysClr val="window" lastClr="FFFFFF">
                <a:lumMod val="95000"/>
              </a:sysClr>
            </a:solidFill>
            <a:ln w="12700" cap="flat" cmpd="sng" algn="ctr">
              <a:solidFill>
                <a:sysClr val="windowText" lastClr="000000">
                  <a:lumMod val="50000"/>
                  <a:lumOff val="50000"/>
                </a:sys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rebuchet MS" panose="020B0603020202020204" pitchFamily="34" charset="0"/>
                  <a:ea typeface="+mn-ea"/>
                  <a:cs typeface="+mn-cs"/>
                </a:rPr>
                <a:t>Chi2</a:t>
              </a:r>
              <a:endParaRPr kumimoji="0" lang="nl-NL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+mn-cs"/>
              </a:endParaRPr>
            </a:p>
          </p:txBody>
        </p:sp>
        <p:sp>
          <p:nvSpPr>
            <p:cNvPr id="360" name="Rectangle: Rounded Corners 359">
              <a:extLst>
                <a:ext uri="{FF2B5EF4-FFF2-40B4-BE49-F238E27FC236}">
                  <a16:creationId xmlns:a16="http://schemas.microsoft.com/office/drawing/2014/main" id="{3A896317-489A-9826-C477-17E3694B8FC4}"/>
                </a:ext>
              </a:extLst>
            </p:cNvPr>
            <p:cNvSpPr/>
            <p:nvPr/>
          </p:nvSpPr>
          <p:spPr>
            <a:xfrm>
              <a:off x="2483769" y="6204774"/>
              <a:ext cx="773820" cy="267268"/>
            </a:xfrm>
            <a:prstGeom prst="roundRect">
              <a:avLst/>
            </a:prstGeom>
            <a:solidFill>
              <a:sysClr val="window" lastClr="FFFFFF">
                <a:lumMod val="95000"/>
              </a:sysClr>
            </a:solidFill>
            <a:ln w="12700" cap="flat" cmpd="sng" algn="ctr">
              <a:solidFill>
                <a:sysClr val="windowText" lastClr="000000">
                  <a:lumMod val="50000"/>
                  <a:lumOff val="50000"/>
                </a:sys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rebuchet MS" panose="020B0603020202020204" pitchFamily="34" charset="0"/>
                  <a:ea typeface="+mn-ea"/>
                  <a:cs typeface="+mn-cs"/>
                </a:rPr>
                <a:t>…</a:t>
              </a:r>
              <a:endParaRPr kumimoji="0" lang="nl-NL" sz="1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+mn-cs"/>
              </a:endParaRPr>
            </a:p>
          </p:txBody>
        </p:sp>
      </p:grpSp>
      <p:cxnSp>
        <p:nvCxnSpPr>
          <p:cNvPr id="361" name="Connector: Elbow 360">
            <a:extLst>
              <a:ext uri="{FF2B5EF4-FFF2-40B4-BE49-F238E27FC236}">
                <a16:creationId xmlns:a16="http://schemas.microsoft.com/office/drawing/2014/main" id="{B60C2BA9-E2BD-D49B-7A58-1BCBE98D26F2}"/>
              </a:ext>
            </a:extLst>
          </p:cNvPr>
          <p:cNvCxnSpPr>
            <a:cxnSpLocks/>
            <a:stCxn id="344" idx="2"/>
            <a:endCxn id="326" idx="0"/>
          </p:cNvCxnSpPr>
          <p:nvPr/>
        </p:nvCxnSpPr>
        <p:spPr>
          <a:xfrm rot="16200000" flipH="1">
            <a:off x="9177909" y="7295011"/>
            <a:ext cx="483041" cy="2014360"/>
          </a:xfrm>
          <a:prstGeom prst="bentConnector3">
            <a:avLst>
              <a:gd name="adj1" fmla="val 50000"/>
            </a:avLst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cxnSp>
        <p:nvCxnSpPr>
          <p:cNvPr id="362" name="Connector: Elbow 361">
            <a:extLst>
              <a:ext uri="{FF2B5EF4-FFF2-40B4-BE49-F238E27FC236}">
                <a16:creationId xmlns:a16="http://schemas.microsoft.com/office/drawing/2014/main" id="{487C3D49-9B32-9FCC-EBF0-2D5CFD8D662A}"/>
              </a:ext>
            </a:extLst>
          </p:cNvPr>
          <p:cNvCxnSpPr>
            <a:cxnSpLocks/>
            <a:stCxn id="348" idx="2"/>
            <a:endCxn id="326" idx="0"/>
          </p:cNvCxnSpPr>
          <p:nvPr/>
        </p:nvCxnSpPr>
        <p:spPr>
          <a:xfrm rot="5400000">
            <a:off x="11691533" y="6795746"/>
            <a:ext cx="483042" cy="3012890"/>
          </a:xfrm>
          <a:prstGeom prst="bentConnector3">
            <a:avLst>
              <a:gd name="adj1" fmla="val 50000"/>
            </a:avLst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cxnSp>
        <p:nvCxnSpPr>
          <p:cNvPr id="363" name="Connector: Elbow 362">
            <a:extLst>
              <a:ext uri="{FF2B5EF4-FFF2-40B4-BE49-F238E27FC236}">
                <a16:creationId xmlns:a16="http://schemas.microsoft.com/office/drawing/2014/main" id="{5115C633-0439-1A63-8375-24FAF4E553E2}"/>
              </a:ext>
            </a:extLst>
          </p:cNvPr>
          <p:cNvCxnSpPr>
            <a:cxnSpLocks/>
            <a:stCxn id="326" idx="2"/>
            <a:endCxn id="375" idx="0"/>
          </p:cNvCxnSpPr>
          <p:nvPr/>
        </p:nvCxnSpPr>
        <p:spPr>
          <a:xfrm rot="16200000" flipH="1">
            <a:off x="10305106" y="9216040"/>
            <a:ext cx="249350" cy="6345"/>
          </a:xfrm>
          <a:prstGeom prst="bentConnector3">
            <a:avLst>
              <a:gd name="adj1" fmla="val 50000"/>
            </a:avLst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sp>
        <p:nvSpPr>
          <p:cNvPr id="364" name="Rectangle: Rounded Corners 363">
            <a:extLst>
              <a:ext uri="{FF2B5EF4-FFF2-40B4-BE49-F238E27FC236}">
                <a16:creationId xmlns:a16="http://schemas.microsoft.com/office/drawing/2014/main" id="{CCDC6553-95D3-898C-36C2-17467F8A1963}"/>
              </a:ext>
            </a:extLst>
          </p:cNvPr>
          <p:cNvSpPr/>
          <p:nvPr/>
        </p:nvSpPr>
        <p:spPr>
          <a:xfrm>
            <a:off x="8849813" y="10182912"/>
            <a:ext cx="3152331" cy="550826"/>
          </a:xfrm>
          <a:prstGeom prst="roundRect">
            <a:avLst/>
          </a:prstGeom>
          <a:solidFill>
            <a:srgbClr val="3C9BD5">
              <a:lumMod val="50000"/>
            </a:srgbClr>
          </a:solidFill>
          <a:ln w="12700" cap="flat" cmpd="sng" algn="ctr">
            <a:solidFill>
              <a:sysClr val="windowText" lastClr="000000">
                <a:lumMod val="50000"/>
                <a:lumOff val="50000"/>
              </a:sysClr>
            </a:solidFill>
            <a:prstDash val="solid"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rebuchet MS" panose="020B0603020202020204" pitchFamily="34" charset="0"/>
                <a:ea typeface="+mn-ea"/>
                <a:cs typeface="+mn-cs"/>
              </a:rPr>
              <a:t>P(A|B)</a:t>
            </a:r>
            <a:endParaRPr kumimoji="0" lang="nl-NL" sz="14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rebuchet MS" panose="020B0603020202020204" pitchFamily="34" charset="0"/>
              <a:ea typeface="+mn-ea"/>
              <a:cs typeface="+mn-cs"/>
            </a:endParaRPr>
          </a:p>
        </p:txBody>
      </p:sp>
      <p:cxnSp>
        <p:nvCxnSpPr>
          <p:cNvPr id="365" name="Connector: Elbow 364">
            <a:extLst>
              <a:ext uri="{FF2B5EF4-FFF2-40B4-BE49-F238E27FC236}">
                <a16:creationId xmlns:a16="http://schemas.microsoft.com/office/drawing/2014/main" id="{FC9D2E5E-370E-8308-7AE7-F142D67458CA}"/>
              </a:ext>
            </a:extLst>
          </p:cNvPr>
          <p:cNvCxnSpPr>
            <a:cxnSpLocks/>
            <a:stCxn id="375" idx="2"/>
            <a:endCxn id="364" idx="0"/>
          </p:cNvCxnSpPr>
          <p:nvPr/>
        </p:nvCxnSpPr>
        <p:spPr>
          <a:xfrm rot="5400000">
            <a:off x="10306066" y="10056024"/>
            <a:ext cx="246802" cy="6975"/>
          </a:xfrm>
          <a:prstGeom prst="bentConnector3">
            <a:avLst>
              <a:gd name="adj1" fmla="val 50000"/>
            </a:avLst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grpSp>
        <p:nvGrpSpPr>
          <p:cNvPr id="374" name="Group 373">
            <a:extLst>
              <a:ext uri="{FF2B5EF4-FFF2-40B4-BE49-F238E27FC236}">
                <a16:creationId xmlns:a16="http://schemas.microsoft.com/office/drawing/2014/main" id="{E38E8B7E-235C-C65D-56B0-8424EA8CBE7E}"/>
              </a:ext>
            </a:extLst>
          </p:cNvPr>
          <p:cNvGrpSpPr/>
          <p:nvPr/>
        </p:nvGrpSpPr>
        <p:grpSpPr>
          <a:xfrm>
            <a:off x="8847837" y="9343888"/>
            <a:ext cx="3170233" cy="592222"/>
            <a:chOff x="8118131" y="9256912"/>
            <a:chExt cx="3170233" cy="592222"/>
          </a:xfrm>
        </p:grpSpPr>
        <p:sp>
          <p:nvSpPr>
            <p:cNvPr id="375" name="Rectangle: Rounded Corners 374">
              <a:extLst>
                <a:ext uri="{FF2B5EF4-FFF2-40B4-BE49-F238E27FC236}">
                  <a16:creationId xmlns:a16="http://schemas.microsoft.com/office/drawing/2014/main" id="{6D829F4B-5680-9A17-03B7-E730F080B4B6}"/>
                </a:ext>
              </a:extLst>
            </p:cNvPr>
            <p:cNvSpPr/>
            <p:nvPr/>
          </p:nvSpPr>
          <p:spPr>
            <a:xfrm>
              <a:off x="8118131" y="9256912"/>
              <a:ext cx="3170233" cy="592222"/>
            </a:xfrm>
            <a:prstGeom prst="roundRect">
              <a:avLst/>
            </a:prstGeom>
            <a:solidFill>
              <a:sysClr val="window" lastClr="FFFFFF">
                <a:lumMod val="85000"/>
              </a:sysClr>
            </a:solidFill>
            <a:ln w="12700" cap="flat" cmpd="sng" algn="ctr">
              <a:solidFill>
                <a:srgbClr val="3C9BD5">
                  <a:shade val="15000"/>
                </a:srgbClr>
              </a:solidFill>
              <a:prstDash val="dashDot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/>
                <a:ea typeface="+mn-ea"/>
                <a:cs typeface="+mn-cs"/>
              </a:endParaRPr>
            </a:p>
          </p:txBody>
        </p:sp>
        <p:sp>
          <p:nvSpPr>
            <p:cNvPr id="376" name="Rectangle: Rounded Corners 375">
              <a:extLst>
                <a:ext uri="{FF2B5EF4-FFF2-40B4-BE49-F238E27FC236}">
                  <a16:creationId xmlns:a16="http://schemas.microsoft.com/office/drawing/2014/main" id="{A0C2C35E-BF5C-5501-FE52-70C546801028}"/>
                </a:ext>
              </a:extLst>
            </p:cNvPr>
            <p:cNvSpPr/>
            <p:nvPr/>
          </p:nvSpPr>
          <p:spPr>
            <a:xfrm>
              <a:off x="8199817" y="9427010"/>
              <a:ext cx="1443285" cy="267268"/>
            </a:xfrm>
            <a:prstGeom prst="roundRect">
              <a:avLst/>
            </a:prstGeom>
            <a:solidFill>
              <a:sysClr val="window" lastClr="FFFFFF">
                <a:lumMod val="95000"/>
              </a:sysClr>
            </a:solidFill>
            <a:ln w="12700" cap="flat" cmpd="sng" algn="ctr">
              <a:solidFill>
                <a:sysClr val="windowText" lastClr="000000">
                  <a:lumMod val="50000"/>
                  <a:lumOff val="50000"/>
                </a:sys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rebuchet MS" panose="020B0603020202020204" pitchFamily="34" charset="0"/>
                  <a:ea typeface="+mn-ea"/>
                  <a:cs typeface="+mn-cs"/>
                </a:rPr>
                <a:t>Approximate</a:t>
              </a:r>
              <a:endParaRPr kumimoji="0" lang="nl-NL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+mn-cs"/>
              </a:endParaRPr>
            </a:p>
          </p:txBody>
        </p:sp>
        <p:sp>
          <p:nvSpPr>
            <p:cNvPr id="377" name="Rectangle: Rounded Corners 376">
              <a:extLst>
                <a:ext uri="{FF2B5EF4-FFF2-40B4-BE49-F238E27FC236}">
                  <a16:creationId xmlns:a16="http://schemas.microsoft.com/office/drawing/2014/main" id="{6C852328-540A-79E1-048D-1F645B7653C4}"/>
                </a:ext>
              </a:extLst>
            </p:cNvPr>
            <p:cNvSpPr/>
            <p:nvPr/>
          </p:nvSpPr>
          <p:spPr>
            <a:xfrm>
              <a:off x="9696599" y="9427010"/>
              <a:ext cx="1443285" cy="267268"/>
            </a:xfrm>
            <a:prstGeom prst="roundRect">
              <a:avLst/>
            </a:prstGeom>
            <a:solidFill>
              <a:sysClr val="window" lastClr="FFFFFF">
                <a:lumMod val="95000"/>
              </a:sysClr>
            </a:solidFill>
            <a:ln w="12700" cap="flat" cmpd="sng" algn="ctr">
              <a:solidFill>
                <a:sysClr val="windowText" lastClr="000000">
                  <a:lumMod val="50000"/>
                  <a:lumOff val="50000"/>
                </a:sys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rebuchet MS" panose="020B0603020202020204" pitchFamily="34" charset="0"/>
                  <a:ea typeface="+mn-ea"/>
                  <a:cs typeface="+mn-cs"/>
                </a:rPr>
                <a:t>Exact</a:t>
              </a:r>
              <a:endParaRPr kumimoji="0" lang="nl-NL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+mn-cs"/>
              </a:endParaRPr>
            </a:p>
          </p:txBody>
        </p:sp>
      </p:grpSp>
      <p:sp>
        <p:nvSpPr>
          <p:cNvPr id="378" name="Rectangle: Rounded Corners 377">
            <a:extLst>
              <a:ext uri="{FF2B5EF4-FFF2-40B4-BE49-F238E27FC236}">
                <a16:creationId xmlns:a16="http://schemas.microsoft.com/office/drawing/2014/main" id="{B42D92EC-175A-577A-3D7C-265C543ECD71}"/>
              </a:ext>
            </a:extLst>
          </p:cNvPr>
          <p:cNvSpPr/>
          <p:nvPr/>
        </p:nvSpPr>
        <p:spPr>
          <a:xfrm>
            <a:off x="2801477" y="5574736"/>
            <a:ext cx="2547824" cy="1239432"/>
          </a:xfrm>
          <a:prstGeom prst="roundRect">
            <a:avLst/>
          </a:prstGeom>
          <a:solidFill>
            <a:sysClr val="window" lastClr="FFFFFF">
              <a:lumMod val="85000"/>
            </a:sysClr>
          </a:solidFill>
          <a:ln w="12700" cap="flat" cmpd="sng" algn="ctr">
            <a:solidFill>
              <a:srgbClr val="3C9BD5">
                <a:shade val="15000"/>
              </a:srgbClr>
            </a:solidFill>
            <a:prstDash val="dashDot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nl-NL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 Light"/>
              <a:ea typeface="+mn-ea"/>
              <a:cs typeface="+mn-cs"/>
            </a:endParaRPr>
          </a:p>
        </p:txBody>
      </p:sp>
      <p:sp>
        <p:nvSpPr>
          <p:cNvPr id="379" name="Rectangle: Rounded Corners 378">
            <a:extLst>
              <a:ext uri="{FF2B5EF4-FFF2-40B4-BE49-F238E27FC236}">
                <a16:creationId xmlns:a16="http://schemas.microsoft.com/office/drawing/2014/main" id="{F4BA48DF-26A0-242B-644F-324D6A77DF97}"/>
              </a:ext>
            </a:extLst>
          </p:cNvPr>
          <p:cNvSpPr/>
          <p:nvPr/>
        </p:nvSpPr>
        <p:spPr>
          <a:xfrm>
            <a:off x="3012145" y="5727838"/>
            <a:ext cx="2133423" cy="267268"/>
          </a:xfrm>
          <a:prstGeom prst="roundRect">
            <a:avLst/>
          </a:prstGeom>
          <a:solidFill>
            <a:sysClr val="window" lastClr="FFFFFF">
              <a:lumMod val="95000"/>
            </a:sysClr>
          </a:solidFill>
          <a:ln w="12700" cap="flat" cmpd="sng" algn="ctr">
            <a:solidFill>
              <a:sysClr val="windowText" lastClr="000000">
                <a:lumMod val="50000"/>
                <a:lumOff val="50000"/>
              </a:sys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+mn-cs"/>
              </a:rPr>
              <a:t>DirectLiNGAM</a:t>
            </a:r>
            <a:endParaRPr kumimoji="0" lang="nl-NL" sz="1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rebuchet MS" panose="020B0603020202020204" pitchFamily="34" charset="0"/>
              <a:ea typeface="+mn-ea"/>
              <a:cs typeface="+mn-cs"/>
            </a:endParaRPr>
          </a:p>
        </p:txBody>
      </p:sp>
      <p:sp>
        <p:nvSpPr>
          <p:cNvPr id="380" name="Rectangle: Rounded Corners 379">
            <a:extLst>
              <a:ext uri="{FF2B5EF4-FFF2-40B4-BE49-F238E27FC236}">
                <a16:creationId xmlns:a16="http://schemas.microsoft.com/office/drawing/2014/main" id="{70D26D62-2A94-3714-77A4-B9D91A1B6586}"/>
              </a:ext>
            </a:extLst>
          </p:cNvPr>
          <p:cNvSpPr/>
          <p:nvPr/>
        </p:nvSpPr>
        <p:spPr>
          <a:xfrm>
            <a:off x="3012145" y="6098237"/>
            <a:ext cx="2133423" cy="267268"/>
          </a:xfrm>
          <a:prstGeom prst="roundRect">
            <a:avLst/>
          </a:prstGeom>
          <a:solidFill>
            <a:sysClr val="window" lastClr="FFFFFF">
              <a:lumMod val="95000"/>
            </a:sysClr>
          </a:solidFill>
          <a:ln w="12700" cap="flat" cmpd="sng" algn="ctr">
            <a:solidFill>
              <a:sysClr val="windowText" lastClr="000000">
                <a:lumMod val="50000"/>
                <a:lumOff val="50000"/>
              </a:sys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+mn-cs"/>
              </a:rPr>
              <a:t>ICALiNGAM</a:t>
            </a:r>
            <a:endParaRPr kumimoji="0" lang="nl-NL" sz="1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rebuchet MS" panose="020B0603020202020204" pitchFamily="34" charset="0"/>
              <a:ea typeface="+mn-ea"/>
              <a:cs typeface="+mn-cs"/>
            </a:endParaRPr>
          </a:p>
        </p:txBody>
      </p:sp>
      <p:cxnSp>
        <p:nvCxnSpPr>
          <p:cNvPr id="381" name="Connector: Elbow 380">
            <a:extLst>
              <a:ext uri="{FF2B5EF4-FFF2-40B4-BE49-F238E27FC236}">
                <a16:creationId xmlns:a16="http://schemas.microsoft.com/office/drawing/2014/main" id="{E4DC54C5-5D4D-88B5-DA10-80206DB13F1A}"/>
              </a:ext>
            </a:extLst>
          </p:cNvPr>
          <p:cNvCxnSpPr>
            <a:cxnSpLocks/>
            <a:stCxn id="324" idx="1"/>
            <a:endCxn id="378" idx="0"/>
          </p:cNvCxnSpPr>
          <p:nvPr/>
        </p:nvCxnSpPr>
        <p:spPr>
          <a:xfrm rot="10800000" flipV="1">
            <a:off x="4075389" y="2598332"/>
            <a:ext cx="1413710" cy="2976403"/>
          </a:xfrm>
          <a:prstGeom prst="bentConnector2">
            <a:avLst/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cxnSp>
        <p:nvCxnSpPr>
          <p:cNvPr id="383" name="Connector: Elbow 382">
            <a:extLst>
              <a:ext uri="{FF2B5EF4-FFF2-40B4-BE49-F238E27FC236}">
                <a16:creationId xmlns:a16="http://schemas.microsoft.com/office/drawing/2014/main" id="{736BA58D-0214-A044-E586-EF535C157977}"/>
              </a:ext>
            </a:extLst>
          </p:cNvPr>
          <p:cNvCxnSpPr>
            <a:cxnSpLocks/>
            <a:stCxn id="378" idx="2"/>
            <a:endCxn id="382" idx="0"/>
          </p:cNvCxnSpPr>
          <p:nvPr/>
        </p:nvCxnSpPr>
        <p:spPr>
          <a:xfrm rot="5400000">
            <a:off x="3726045" y="7160500"/>
            <a:ext cx="695676" cy="3012"/>
          </a:xfrm>
          <a:prstGeom prst="bentConnector3">
            <a:avLst>
              <a:gd name="adj1" fmla="val 50000"/>
            </a:avLst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sp>
        <p:nvSpPr>
          <p:cNvPr id="512" name="Rectangle: Rounded Corners 511">
            <a:extLst>
              <a:ext uri="{FF2B5EF4-FFF2-40B4-BE49-F238E27FC236}">
                <a16:creationId xmlns:a16="http://schemas.microsoft.com/office/drawing/2014/main" id="{253EB92C-743F-87DB-D6A5-61DBA64575B6}"/>
              </a:ext>
            </a:extLst>
          </p:cNvPr>
          <p:cNvSpPr/>
          <p:nvPr/>
        </p:nvSpPr>
        <p:spPr>
          <a:xfrm>
            <a:off x="5719747" y="6100633"/>
            <a:ext cx="1585111" cy="267952"/>
          </a:xfrm>
          <a:prstGeom prst="roundRect">
            <a:avLst/>
          </a:prstGeom>
          <a:solidFill>
            <a:sysClr val="window" lastClr="FFFFFF">
              <a:lumMod val="95000"/>
            </a:sysClr>
          </a:solidFill>
          <a:ln w="12700" cap="flat" cmpd="sng" algn="ctr">
            <a:solidFill>
              <a:sysClr val="windowText" lastClr="000000">
                <a:lumMod val="50000"/>
                <a:lumOff val="50000"/>
              </a:sys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+mn-cs"/>
              </a:rPr>
              <a:t>PC</a:t>
            </a:r>
            <a:endParaRPr kumimoji="0" lang="nl-NL" sz="1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rebuchet MS" panose="020B0603020202020204" pitchFamily="34" charset="0"/>
              <a:ea typeface="+mn-ea"/>
              <a:cs typeface="+mn-cs"/>
            </a:endParaRPr>
          </a:p>
        </p:txBody>
      </p:sp>
      <p:sp>
        <p:nvSpPr>
          <p:cNvPr id="513" name="Rectangle: Rounded Corners 512">
            <a:extLst>
              <a:ext uri="{FF2B5EF4-FFF2-40B4-BE49-F238E27FC236}">
                <a16:creationId xmlns:a16="http://schemas.microsoft.com/office/drawing/2014/main" id="{F5A2F6A9-A8D2-2B84-8E0D-233690ABABA9}"/>
              </a:ext>
            </a:extLst>
          </p:cNvPr>
          <p:cNvSpPr/>
          <p:nvPr/>
        </p:nvSpPr>
        <p:spPr>
          <a:xfrm>
            <a:off x="7367228" y="6097467"/>
            <a:ext cx="1178685" cy="269120"/>
          </a:xfrm>
          <a:prstGeom prst="roundRect">
            <a:avLst/>
          </a:prstGeom>
          <a:solidFill>
            <a:sysClr val="window" lastClr="FFFFFF">
              <a:lumMod val="95000"/>
            </a:sysClr>
          </a:solidFill>
          <a:ln w="12700" cap="flat" cmpd="sng" algn="ctr">
            <a:solidFill>
              <a:sysClr val="windowText" lastClr="000000">
                <a:lumMod val="50000"/>
                <a:lumOff val="50000"/>
              </a:sys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+mn-cs"/>
              </a:rPr>
              <a:t>TAN</a:t>
            </a:r>
            <a:endParaRPr kumimoji="0" lang="nl-NL" sz="1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rebuchet MS" panose="020B0603020202020204" pitchFamily="34" charset="0"/>
              <a:ea typeface="+mn-ea"/>
              <a:cs typeface="+mn-cs"/>
            </a:endParaRPr>
          </a:p>
        </p:txBody>
      </p:sp>
      <p:sp>
        <p:nvSpPr>
          <p:cNvPr id="514" name="Rectangle: Rounded Corners 513">
            <a:extLst>
              <a:ext uri="{FF2B5EF4-FFF2-40B4-BE49-F238E27FC236}">
                <a16:creationId xmlns:a16="http://schemas.microsoft.com/office/drawing/2014/main" id="{27AF5638-911B-AC62-C685-4D0836175B65}"/>
              </a:ext>
            </a:extLst>
          </p:cNvPr>
          <p:cNvSpPr/>
          <p:nvPr/>
        </p:nvSpPr>
        <p:spPr>
          <a:xfrm>
            <a:off x="10213631" y="6076188"/>
            <a:ext cx="636237" cy="267268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 w="12700" cap="flat" cmpd="sng" algn="ctr">
            <a:solidFill>
              <a:sysClr val="windowText" lastClr="000000">
                <a:lumMod val="50000"/>
                <a:lumOff val="50000"/>
              </a:sys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+mn-cs"/>
              </a:rPr>
              <a:t>BDS</a:t>
            </a:r>
            <a:endParaRPr kumimoji="0" lang="nl-NL" sz="1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rebuchet MS" panose="020B0603020202020204" pitchFamily="34" charset="0"/>
              <a:ea typeface="+mn-ea"/>
              <a:cs typeface="+mn-cs"/>
            </a:endParaRPr>
          </a:p>
        </p:txBody>
      </p:sp>
      <p:sp>
        <p:nvSpPr>
          <p:cNvPr id="515" name="Rectangle: Rounded Corners 514">
            <a:extLst>
              <a:ext uri="{FF2B5EF4-FFF2-40B4-BE49-F238E27FC236}">
                <a16:creationId xmlns:a16="http://schemas.microsoft.com/office/drawing/2014/main" id="{36DBB5CF-5482-7F15-1753-9B00D06F66A8}"/>
              </a:ext>
            </a:extLst>
          </p:cNvPr>
          <p:cNvSpPr/>
          <p:nvPr/>
        </p:nvSpPr>
        <p:spPr>
          <a:xfrm>
            <a:off x="10963336" y="6076188"/>
            <a:ext cx="636237" cy="267268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 w="12700" cap="flat" cmpd="sng" algn="ctr">
            <a:solidFill>
              <a:sysClr val="windowText" lastClr="000000">
                <a:lumMod val="50000"/>
                <a:lumOff val="50000"/>
              </a:sys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+mn-cs"/>
              </a:rPr>
              <a:t>AIC</a:t>
            </a:r>
            <a:endParaRPr kumimoji="0" lang="nl-NL" sz="1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rebuchet MS" panose="020B0603020202020204" pitchFamily="34" charset="0"/>
              <a:ea typeface="+mn-ea"/>
              <a:cs typeface="+mn-cs"/>
            </a:endParaRPr>
          </a:p>
        </p:txBody>
      </p:sp>
      <p:sp>
        <p:nvSpPr>
          <p:cNvPr id="516" name="Rectangle: Rounded Corners 515">
            <a:extLst>
              <a:ext uri="{FF2B5EF4-FFF2-40B4-BE49-F238E27FC236}">
                <a16:creationId xmlns:a16="http://schemas.microsoft.com/office/drawing/2014/main" id="{9298EA79-BC27-DFD9-B777-7821DF652670}"/>
              </a:ext>
            </a:extLst>
          </p:cNvPr>
          <p:cNvSpPr/>
          <p:nvPr/>
        </p:nvSpPr>
        <p:spPr>
          <a:xfrm>
            <a:off x="8607318" y="6097467"/>
            <a:ext cx="1178685" cy="269120"/>
          </a:xfrm>
          <a:prstGeom prst="roundRect">
            <a:avLst/>
          </a:prstGeom>
          <a:solidFill>
            <a:sysClr val="window" lastClr="FFFFFF">
              <a:lumMod val="95000"/>
            </a:sysClr>
          </a:solidFill>
          <a:ln w="12700" cap="flat" cmpd="sng" algn="ctr">
            <a:solidFill>
              <a:sysClr val="windowText" lastClr="000000">
                <a:lumMod val="50000"/>
                <a:lumOff val="50000"/>
              </a:sys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+mn-cs"/>
              </a:rPr>
              <a:t>Naivebayes</a:t>
            </a:r>
            <a:endParaRPr kumimoji="0" lang="nl-NL" sz="1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rebuchet MS" panose="020B0603020202020204" pitchFamily="34" charset="0"/>
              <a:ea typeface="+mn-ea"/>
              <a:cs typeface="+mn-cs"/>
            </a:endParaRPr>
          </a:p>
        </p:txBody>
      </p:sp>
      <p:sp>
        <p:nvSpPr>
          <p:cNvPr id="518" name="Rectangle: Rounded Corners 517">
            <a:extLst>
              <a:ext uri="{FF2B5EF4-FFF2-40B4-BE49-F238E27FC236}">
                <a16:creationId xmlns:a16="http://schemas.microsoft.com/office/drawing/2014/main" id="{FA1BB91A-565F-1079-4F74-FAC9ED16502F}"/>
              </a:ext>
            </a:extLst>
          </p:cNvPr>
          <p:cNvSpPr/>
          <p:nvPr/>
        </p:nvSpPr>
        <p:spPr>
          <a:xfrm>
            <a:off x="12823986" y="5206484"/>
            <a:ext cx="2544472" cy="322175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 w="12700" cap="flat" cmpd="sng" algn="ctr">
            <a:solidFill>
              <a:sysClr val="windowText" lastClr="000000">
                <a:lumMod val="50000"/>
                <a:lumOff val="50000"/>
              </a:sys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+mn-cs"/>
              </a:rPr>
              <a:t>Parameter Estimator</a:t>
            </a:r>
            <a:endParaRPr kumimoji="0" lang="nl-NL" sz="1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rebuchet MS" panose="020B0603020202020204" pitchFamily="34" charset="0"/>
              <a:ea typeface="+mn-ea"/>
              <a:cs typeface="+mn-cs"/>
            </a:endParaRPr>
          </a:p>
        </p:txBody>
      </p:sp>
      <p:cxnSp>
        <p:nvCxnSpPr>
          <p:cNvPr id="519" name="Connector: Elbow 518">
            <a:extLst>
              <a:ext uri="{FF2B5EF4-FFF2-40B4-BE49-F238E27FC236}">
                <a16:creationId xmlns:a16="http://schemas.microsoft.com/office/drawing/2014/main" id="{088730D2-099A-2F3A-4E9A-FF2197808DC0}"/>
              </a:ext>
            </a:extLst>
          </p:cNvPr>
          <p:cNvCxnSpPr>
            <a:cxnSpLocks/>
            <a:stCxn id="520" idx="2"/>
            <a:endCxn id="320" idx="0"/>
          </p:cNvCxnSpPr>
          <p:nvPr/>
        </p:nvCxnSpPr>
        <p:spPr>
          <a:xfrm rot="5400000">
            <a:off x="10317096" y="883402"/>
            <a:ext cx="215672" cy="12700"/>
          </a:xfrm>
          <a:prstGeom prst="bentConnector3">
            <a:avLst>
              <a:gd name="adj1" fmla="val 50000"/>
            </a:avLst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sp>
        <p:nvSpPr>
          <p:cNvPr id="520" name="Rectangle: Rounded Corners 519">
            <a:extLst>
              <a:ext uri="{FF2B5EF4-FFF2-40B4-BE49-F238E27FC236}">
                <a16:creationId xmlns:a16="http://schemas.microsoft.com/office/drawing/2014/main" id="{D08581C7-0A6F-7FE5-B804-6DD16F1D2EC3}"/>
              </a:ext>
            </a:extLst>
          </p:cNvPr>
          <p:cNvSpPr/>
          <p:nvPr/>
        </p:nvSpPr>
        <p:spPr>
          <a:xfrm>
            <a:off x="5489097" y="164924"/>
            <a:ext cx="9871669" cy="610642"/>
          </a:xfrm>
          <a:prstGeom prst="roundRect">
            <a:avLst/>
          </a:prstGeom>
          <a:solidFill>
            <a:schemeClr val="tx1">
              <a:lumMod val="50000"/>
              <a:lumOff val="50000"/>
            </a:schemeClr>
          </a:solidFill>
          <a:ln w="12700" cap="flat" cmpd="sng" algn="ctr">
            <a:solidFill>
              <a:sysClr val="windowText" lastClr="000000">
                <a:lumMod val="50000"/>
                <a:lumOff val="50000"/>
              </a:sys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+mn-cs"/>
              </a:rPr>
              <a:t>Dataset (discrete, continuous, and hybrid data types)</a:t>
            </a:r>
          </a:p>
        </p:txBody>
      </p:sp>
      <p:sp>
        <p:nvSpPr>
          <p:cNvPr id="521" name="TextBox 520">
            <a:extLst>
              <a:ext uri="{FF2B5EF4-FFF2-40B4-BE49-F238E27FC236}">
                <a16:creationId xmlns:a16="http://schemas.microsoft.com/office/drawing/2014/main" id="{384B3053-F594-1E59-06E9-E92313D63553}"/>
              </a:ext>
            </a:extLst>
          </p:cNvPr>
          <p:cNvSpPr txBox="1"/>
          <p:nvPr/>
        </p:nvSpPr>
        <p:spPr>
          <a:xfrm>
            <a:off x="2943873" y="4452576"/>
            <a:ext cx="1069588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nl-NL" sz="1400" dirty="0">
                <a:latin typeface="Trebuchet MS" panose="020B0603020202020204" pitchFamily="34" charset="0"/>
              </a:rPr>
              <a:t>Discrete</a:t>
            </a:r>
          </a:p>
          <a:p>
            <a:pPr algn="r"/>
            <a:r>
              <a:rPr lang="nl-NL" sz="1400" dirty="0" err="1">
                <a:latin typeface="Trebuchet MS" panose="020B0603020202020204" pitchFamily="34" charset="0"/>
              </a:rPr>
              <a:t>Continuous</a:t>
            </a:r>
            <a:endParaRPr lang="nl-NL" sz="1400" dirty="0">
              <a:latin typeface="Trebuchet MS" panose="020B0603020202020204" pitchFamily="34" charset="0"/>
            </a:endParaRPr>
          </a:p>
          <a:p>
            <a:pPr algn="r"/>
            <a:r>
              <a:rPr lang="nl-NL" sz="1400" dirty="0" err="1">
                <a:latin typeface="Trebuchet MS" panose="020B0603020202020204" pitchFamily="34" charset="0"/>
              </a:rPr>
              <a:t>Hybrid</a:t>
            </a:r>
            <a:endParaRPr lang="nl-NL" sz="1400" dirty="0">
              <a:latin typeface="Trebuchet MS" panose="020B0603020202020204" pitchFamily="34" charset="0"/>
            </a:endParaRPr>
          </a:p>
          <a:p>
            <a:pPr algn="r"/>
            <a:r>
              <a:rPr lang="nl-NL" sz="1400" dirty="0">
                <a:latin typeface="Trebuchet MS" panose="020B0603020202020204" pitchFamily="34" charset="0"/>
              </a:rPr>
              <a:t>Data types</a:t>
            </a:r>
          </a:p>
        </p:txBody>
      </p:sp>
      <p:sp>
        <p:nvSpPr>
          <p:cNvPr id="382" name="Rectangle: Rounded Corners 381">
            <a:extLst>
              <a:ext uri="{FF2B5EF4-FFF2-40B4-BE49-F238E27FC236}">
                <a16:creationId xmlns:a16="http://schemas.microsoft.com/office/drawing/2014/main" id="{F488C41E-0FD4-771A-D325-BF96777F0512}"/>
              </a:ext>
            </a:extLst>
          </p:cNvPr>
          <p:cNvSpPr/>
          <p:nvPr/>
        </p:nvSpPr>
        <p:spPr>
          <a:xfrm>
            <a:off x="2798465" y="7509844"/>
            <a:ext cx="2547824" cy="550826"/>
          </a:xfrm>
          <a:prstGeom prst="roundRect">
            <a:avLst/>
          </a:prstGeom>
          <a:solidFill>
            <a:srgbClr val="3C9BD5">
              <a:lumMod val="50000"/>
            </a:srgbClr>
          </a:solidFill>
          <a:ln w="12700" cap="flat" cmpd="sng" algn="ctr">
            <a:solidFill>
              <a:sysClr val="windowText" lastClr="000000">
                <a:lumMod val="50000"/>
                <a:lumOff val="50000"/>
              </a:sysClr>
            </a:solidFill>
            <a:prstDash val="solid"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rebuchet MS" panose="020B0603020202020204" pitchFamily="34" charset="0"/>
                <a:ea typeface="+mn-ea"/>
                <a:cs typeface="+mn-cs"/>
              </a:rPr>
              <a:t>Directed Acyclic</a:t>
            </a:r>
            <a:r>
              <a:rPr kumimoji="0" lang="en-US" sz="1400" b="0" i="0" u="none" strike="noStrike" kern="0" cap="none" spc="0" normalizeH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rebuchet MS" panose="020B0603020202020204" pitchFamily="34" charset="0"/>
                <a:ea typeface="+mn-ea"/>
                <a:cs typeface="+mn-cs"/>
              </a:rPr>
              <a:t> Graph (DAG)</a:t>
            </a:r>
            <a:endParaRPr kumimoji="0" lang="nl-NL" sz="14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rebuchet MS" panose="020B0603020202020204" pitchFamily="34" charset="0"/>
              <a:ea typeface="+mn-ea"/>
              <a:cs typeface="+mn-cs"/>
            </a:endParaRPr>
          </a:p>
        </p:txBody>
      </p:sp>
      <p:sp>
        <p:nvSpPr>
          <p:cNvPr id="588" name="Rectangle: Rounded Corners 587">
            <a:extLst>
              <a:ext uri="{FF2B5EF4-FFF2-40B4-BE49-F238E27FC236}">
                <a16:creationId xmlns:a16="http://schemas.microsoft.com/office/drawing/2014/main" id="{81DE241C-E78D-3BD9-B003-5350A2DF513D}"/>
              </a:ext>
            </a:extLst>
          </p:cNvPr>
          <p:cNvSpPr/>
          <p:nvPr/>
        </p:nvSpPr>
        <p:spPr>
          <a:xfrm>
            <a:off x="5719747" y="6460717"/>
            <a:ext cx="1585111" cy="267952"/>
          </a:xfrm>
          <a:prstGeom prst="roundRect">
            <a:avLst/>
          </a:prstGeom>
          <a:solidFill>
            <a:sysClr val="window" lastClr="FFFFFF">
              <a:lumMod val="95000"/>
            </a:sysClr>
          </a:solidFill>
          <a:ln w="12700" cap="flat" cmpd="sng" algn="ctr">
            <a:solidFill>
              <a:sysClr val="windowText" lastClr="000000">
                <a:lumMod val="50000"/>
                <a:lumOff val="50000"/>
              </a:sys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+mn-cs"/>
              </a:rPr>
              <a:t>User-defined</a:t>
            </a:r>
            <a:endParaRPr kumimoji="0" lang="nl-NL" sz="1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rebuchet MS" panose="020B0603020202020204" pitchFamily="34" charset="0"/>
              <a:ea typeface="+mn-ea"/>
              <a:cs typeface="+mn-cs"/>
            </a:endParaRPr>
          </a:p>
        </p:txBody>
      </p:sp>
      <p:sp>
        <p:nvSpPr>
          <p:cNvPr id="589" name="Rectangle: Rounded Corners 588">
            <a:extLst>
              <a:ext uri="{FF2B5EF4-FFF2-40B4-BE49-F238E27FC236}">
                <a16:creationId xmlns:a16="http://schemas.microsoft.com/office/drawing/2014/main" id="{2419B5A5-57DE-7F30-AD02-B822649D9CAE}"/>
              </a:ext>
            </a:extLst>
          </p:cNvPr>
          <p:cNvSpPr/>
          <p:nvPr/>
        </p:nvSpPr>
        <p:spPr>
          <a:xfrm>
            <a:off x="13078732" y="6422294"/>
            <a:ext cx="2018391" cy="267952"/>
          </a:xfrm>
          <a:prstGeom prst="roundRect">
            <a:avLst/>
          </a:prstGeom>
          <a:solidFill>
            <a:sysClr val="window" lastClr="FFFFFF">
              <a:lumMod val="95000"/>
            </a:sysClr>
          </a:solidFill>
          <a:ln w="12700" cap="flat" cmpd="sng" algn="ctr">
            <a:solidFill>
              <a:sysClr val="windowText" lastClr="000000">
                <a:lumMod val="50000"/>
                <a:lumOff val="50000"/>
              </a:sys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+mn-cs"/>
              </a:rPr>
              <a:t>User-defined</a:t>
            </a:r>
            <a:endParaRPr kumimoji="0" lang="nl-NL" sz="1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rebuchet MS" panose="020B0603020202020204" pitchFamily="34" charset="0"/>
              <a:ea typeface="+mn-ea"/>
              <a:cs typeface="+mn-cs"/>
            </a:endParaRPr>
          </a:p>
        </p:txBody>
      </p:sp>
      <p:sp>
        <p:nvSpPr>
          <p:cNvPr id="594" name="TextBox 593">
            <a:extLst>
              <a:ext uri="{FF2B5EF4-FFF2-40B4-BE49-F238E27FC236}">
                <a16:creationId xmlns:a16="http://schemas.microsoft.com/office/drawing/2014/main" id="{A3C319A1-5552-C4FF-4D09-B9AAA3629167}"/>
              </a:ext>
            </a:extLst>
          </p:cNvPr>
          <p:cNvSpPr txBox="1"/>
          <p:nvPr/>
        </p:nvSpPr>
        <p:spPr>
          <a:xfrm>
            <a:off x="6796292" y="10304436"/>
            <a:ext cx="199086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nl-NL" sz="1400" dirty="0" err="1">
                <a:latin typeface="Trebuchet MS" panose="020B0603020202020204" pitchFamily="34" charset="0"/>
              </a:rPr>
              <a:t>Probabilistic</a:t>
            </a:r>
            <a:r>
              <a:rPr lang="nl-NL" sz="1400" dirty="0">
                <a:latin typeface="Trebuchet MS" panose="020B0603020202020204" pitchFamily="34" charset="0"/>
              </a:rPr>
              <a:t> </a:t>
            </a:r>
            <a:r>
              <a:rPr lang="nl-NL" sz="1400" dirty="0" err="1">
                <a:latin typeface="Trebuchet MS" panose="020B0603020202020204" pitchFamily="34" charset="0"/>
              </a:rPr>
              <a:t>Inference</a:t>
            </a:r>
            <a:endParaRPr lang="nl-NL" sz="1400" dirty="0">
              <a:latin typeface="Trebuchet MS" panose="020B0603020202020204" pitchFamily="34" charset="0"/>
            </a:endParaRPr>
          </a:p>
        </p:txBody>
      </p:sp>
      <p:cxnSp>
        <p:nvCxnSpPr>
          <p:cNvPr id="3" name="Connector: Elbow 2">
            <a:extLst>
              <a:ext uri="{FF2B5EF4-FFF2-40B4-BE49-F238E27FC236}">
                <a16:creationId xmlns:a16="http://schemas.microsoft.com/office/drawing/2014/main" id="{508E3BC6-239A-54BB-8AE0-DF1691811B3A}"/>
              </a:ext>
            </a:extLst>
          </p:cNvPr>
          <p:cNvCxnSpPr>
            <a:cxnSpLocks/>
          </p:cNvCxnSpPr>
          <p:nvPr/>
        </p:nvCxnSpPr>
        <p:spPr>
          <a:xfrm rot="5400000">
            <a:off x="11821607" y="3724388"/>
            <a:ext cx="1154113" cy="1810079"/>
          </a:xfrm>
          <a:prstGeom prst="bentConnector3">
            <a:avLst>
              <a:gd name="adj1" fmla="val 50000"/>
            </a:avLst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cxnSp>
        <p:nvCxnSpPr>
          <p:cNvPr id="4" name="Connector: Elbow 3">
            <a:extLst>
              <a:ext uri="{FF2B5EF4-FFF2-40B4-BE49-F238E27FC236}">
                <a16:creationId xmlns:a16="http://schemas.microsoft.com/office/drawing/2014/main" id="{6C06301F-C803-3BEE-FBD4-121A8D9F8B5B}"/>
              </a:ext>
            </a:extLst>
          </p:cNvPr>
          <p:cNvCxnSpPr>
            <a:cxnSpLocks/>
          </p:cNvCxnSpPr>
          <p:nvPr/>
        </p:nvCxnSpPr>
        <p:spPr>
          <a:xfrm rot="16200000" flipH="1">
            <a:off x="13173706" y="4182367"/>
            <a:ext cx="1154113" cy="894120"/>
          </a:xfrm>
          <a:prstGeom prst="bentConnector3">
            <a:avLst>
              <a:gd name="adj1" fmla="val 50000"/>
            </a:avLst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</p:spTree>
    <p:extLst>
      <p:ext uri="{BB962C8B-B14F-4D97-AF65-F5344CB8AC3E}">
        <p14:creationId xmlns:p14="http://schemas.microsoft.com/office/powerpoint/2010/main" val="74266804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386</Words>
  <Application>Microsoft Office PowerPoint</Application>
  <PresentationFormat>Custom</PresentationFormat>
  <Paragraphs>210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4" baseType="lpstr">
      <vt:lpstr>Aptos</vt:lpstr>
      <vt:lpstr>Aptos Display</vt:lpstr>
      <vt:lpstr>Arial</vt:lpstr>
      <vt:lpstr>Calibri</vt:lpstr>
      <vt:lpstr>Segoe UI Light</vt:lpstr>
      <vt:lpstr>Trebuchet MS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Erdogan Taskesen</dc:creator>
  <cp:lastModifiedBy>Erdogan Taskesen</cp:lastModifiedBy>
  <cp:revision>7</cp:revision>
  <dcterms:created xsi:type="dcterms:W3CDTF">2024-09-29T14:51:41Z</dcterms:created>
  <dcterms:modified xsi:type="dcterms:W3CDTF">2024-10-07T21:48:18Z</dcterms:modified>
</cp:coreProperties>
</file>