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 id="2147483709" r:id="rId2"/>
    <p:sldMasterId id="2147483684" r:id="rId3"/>
    <p:sldMasterId id="2147483721" r:id="rId4"/>
  </p:sldMasterIdLst>
  <p:notesMasterIdLst>
    <p:notesMasterId r:id="rId13"/>
  </p:notesMasterIdLst>
  <p:handoutMasterIdLst>
    <p:handoutMasterId r:id="rId14"/>
  </p:handoutMasterIdLst>
  <p:sldIdLst>
    <p:sldId id="263" r:id="rId5"/>
    <p:sldId id="264" r:id="rId6"/>
    <p:sldId id="265" r:id="rId7"/>
    <p:sldId id="266" r:id="rId8"/>
    <p:sldId id="267" r:id="rId9"/>
    <p:sldId id="268" r:id="rId10"/>
    <p:sldId id="260" r:id="rId11"/>
    <p:sldId id="269" r:id="rId12"/>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mann, Sarah" initials="DS" lastIdx="13" clrIdx="0">
    <p:extLst>
      <p:ext uri="{19B8F6BF-5375-455C-9EA6-DF929625EA0E}">
        <p15:presenceInfo xmlns:p15="http://schemas.microsoft.com/office/powerpoint/2012/main" userId="S-1-5-21-123083176-2087222472-1819828000-1367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71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73" autoAdjust="0"/>
    <p:restoredTop sz="94660"/>
  </p:normalViewPr>
  <p:slideViewPr>
    <p:cSldViewPr snapToGrid="0">
      <p:cViewPr>
        <p:scale>
          <a:sx n="120" d="100"/>
          <a:sy n="120" d="100"/>
        </p:scale>
        <p:origin x="2100" y="-1728"/>
      </p:cViewPr>
      <p:guideLst/>
    </p:cSldViewPr>
  </p:slideViewPr>
  <p:notesTextViewPr>
    <p:cViewPr>
      <p:scale>
        <a:sx n="1" d="1"/>
        <a:sy n="1" d="1"/>
      </p:scale>
      <p:origin x="0" y="0"/>
    </p:cViewPr>
  </p:notesTextViewPr>
  <p:notesViewPr>
    <p:cSldViewPr snapToGrid="0">
      <p:cViewPr varScale="1">
        <p:scale>
          <a:sx n="125" d="100"/>
          <a:sy n="125" d="100"/>
        </p:scale>
        <p:origin x="4195" y="8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CAAED41-C162-4160-A7EA-60779783A95C}" type="datetimeFigureOut">
              <a:rPr lang="de-DE" smtClean="0"/>
              <a:t>19.09.2024</a:t>
            </a:fld>
            <a:endParaRPr lang="de-DE" dirty="0"/>
          </a:p>
        </p:txBody>
      </p:sp>
      <p:sp>
        <p:nvSpPr>
          <p:cNvPr id="4" name="Fußzeilenplatzhalt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dirty="0"/>
          </a:p>
        </p:txBody>
      </p:sp>
      <p:sp>
        <p:nvSpPr>
          <p:cNvPr id="5" name="Foliennummernplatzhalt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0099C6F-4DD1-446B-8D23-EC6BEBF1CDCF}" type="slidenum">
              <a:rPr lang="de-DE" smtClean="0"/>
              <a:t>‹Nr.›</a:t>
            </a:fld>
            <a:endParaRPr lang="de-DE" dirty="0"/>
          </a:p>
        </p:txBody>
      </p:sp>
    </p:spTree>
    <p:extLst>
      <p:ext uri="{BB962C8B-B14F-4D97-AF65-F5344CB8AC3E}">
        <p14:creationId xmlns:p14="http://schemas.microsoft.com/office/powerpoint/2010/main" val="10986910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B5FB06-E30B-4D50-B2A4-5DD29BDA389A}" type="datetimeFigureOut">
              <a:rPr lang="de-DE" smtClean="0"/>
              <a:t>19.09.2024</a:t>
            </a:fld>
            <a:endParaRPr lang="de-DE" dirty="0"/>
          </a:p>
        </p:txBody>
      </p:sp>
      <p:sp>
        <p:nvSpPr>
          <p:cNvPr id="4" name="Folienbildplatzhalt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dirty="0"/>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F00C1B-FBCD-41D4-B553-8D2B8B0C3C76}" type="slidenum">
              <a:rPr lang="de-DE" smtClean="0"/>
              <a:t>‹Nr.›</a:t>
            </a:fld>
            <a:endParaRPr lang="de-DE" dirty="0"/>
          </a:p>
        </p:txBody>
      </p:sp>
    </p:spTree>
    <p:extLst>
      <p:ext uri="{BB962C8B-B14F-4D97-AF65-F5344CB8AC3E}">
        <p14:creationId xmlns:p14="http://schemas.microsoft.com/office/powerpoint/2010/main" val="3363559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zenodo.org/records/10973225"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jigex.com/NTm29" TargetMode="External"/><Relationship Id="rId5" Type="http://schemas.openxmlformats.org/officeDocument/2006/relationships/hyperlink" Target="https://zenodo.org/records/11352467" TargetMode="External"/><Relationship Id="rId4" Type="http://schemas.openxmlformats.org/officeDocument/2006/relationships/hyperlink" Target="https://jigex.com/E2Fyf"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learningsnacks.de/share/119071/9499df767196240b421c86ec562298cb61f34cac"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www.learningsnacks.de/share/160602/7508b1e6fa67348cdef5ffd0a15ee325132af7a5" TargetMode="External"/><Relationship Id="rId5" Type="http://schemas.openxmlformats.org/officeDocument/2006/relationships/hyperlink" Target="https://www.learningsnacks.de/share/96187/f63430b2771f6c88ed81dbabc078a626702f742d" TargetMode="External"/><Relationship Id="rId4" Type="http://schemas.openxmlformats.org/officeDocument/2006/relationships/hyperlink" Target="https://www.learningsnacks.de/share/96137/15509b881a6d767c393492493e32cb78586c3c1b"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Lückentext einbetten: &lt;</a:t>
            </a:r>
            <a:r>
              <a:rPr lang="de-DE" dirty="0" err="1" smtClean="0"/>
              <a:t>iframe</a:t>
            </a:r>
            <a:r>
              <a:rPr lang="de-DE" dirty="0" smtClean="0"/>
              <a:t> </a:t>
            </a:r>
            <a:r>
              <a:rPr lang="de-DE" dirty="0" err="1" smtClean="0"/>
              <a:t>src</a:t>
            </a:r>
            <a:r>
              <a:rPr lang="de-DE" dirty="0" smtClean="0"/>
              <a:t>="https://learningapps.org/</a:t>
            </a:r>
            <a:r>
              <a:rPr lang="de-DE" dirty="0" err="1" smtClean="0"/>
              <a:t>watch?v</a:t>
            </a:r>
            <a:r>
              <a:rPr lang="de-DE" dirty="0" smtClean="0"/>
              <a:t>=ppou2i5za23" style="border:0px;width:100%;height:500px" </a:t>
            </a:r>
            <a:r>
              <a:rPr lang="de-DE" dirty="0" err="1" smtClean="0"/>
              <a:t>allowfullscreen</a:t>
            </a:r>
            <a:r>
              <a:rPr lang="de-DE" dirty="0" smtClean="0"/>
              <a:t>="</a:t>
            </a:r>
            <a:r>
              <a:rPr lang="de-DE" dirty="0" err="1" smtClean="0"/>
              <a:t>true</a:t>
            </a:r>
            <a:r>
              <a:rPr lang="de-DE" dirty="0" smtClean="0"/>
              <a:t>" </a:t>
            </a:r>
            <a:r>
              <a:rPr lang="de-DE" dirty="0" err="1" smtClean="0"/>
              <a:t>webkitallowfullscreen</a:t>
            </a:r>
            <a:r>
              <a:rPr lang="de-DE" dirty="0" smtClean="0"/>
              <a:t>="</a:t>
            </a:r>
            <a:r>
              <a:rPr lang="de-DE" dirty="0" err="1" smtClean="0"/>
              <a:t>true</a:t>
            </a:r>
            <a:r>
              <a:rPr lang="de-DE" dirty="0" smtClean="0"/>
              <a:t>" </a:t>
            </a:r>
            <a:r>
              <a:rPr lang="de-DE" dirty="0" err="1" smtClean="0"/>
              <a:t>mozallowfullscreen</a:t>
            </a:r>
            <a:r>
              <a:rPr lang="de-DE" dirty="0" smtClean="0"/>
              <a:t>="</a:t>
            </a:r>
            <a:r>
              <a:rPr lang="de-DE" dirty="0" err="1" smtClean="0"/>
              <a:t>true</a:t>
            </a:r>
            <a:r>
              <a:rPr lang="de-DE" dirty="0" smtClean="0"/>
              <a:t>"&gt;&lt;/</a:t>
            </a:r>
            <a:r>
              <a:rPr lang="de-DE" dirty="0" err="1" smtClean="0"/>
              <a:t>iframe</a:t>
            </a:r>
            <a:r>
              <a:rPr lang="de-DE" dirty="0" smtClean="0"/>
              <a:t>&gt;</a:t>
            </a:r>
          </a:p>
          <a:p>
            <a:endParaRPr lang="de-DE" dirty="0"/>
          </a:p>
        </p:txBody>
      </p:sp>
      <p:sp>
        <p:nvSpPr>
          <p:cNvPr id="4" name="Foliennummernplatzhalter 3"/>
          <p:cNvSpPr>
            <a:spLocks noGrp="1"/>
          </p:cNvSpPr>
          <p:nvPr>
            <p:ph type="sldNum" sz="quarter" idx="10"/>
          </p:nvPr>
        </p:nvSpPr>
        <p:spPr/>
        <p:txBody>
          <a:bodyPr/>
          <a:lstStyle/>
          <a:p>
            <a:fld id="{22F00C1B-FBCD-41D4-B553-8D2B8B0C3C76}" type="slidenum">
              <a:rPr lang="de-DE" smtClean="0"/>
              <a:t>1</a:t>
            </a:fld>
            <a:endParaRPr lang="de-DE"/>
          </a:p>
        </p:txBody>
      </p:sp>
    </p:spTree>
    <p:extLst>
      <p:ext uri="{BB962C8B-B14F-4D97-AF65-F5344CB8AC3E}">
        <p14:creationId xmlns:p14="http://schemas.microsoft.com/office/powerpoint/2010/main" val="1133088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sz="1200" dirty="0" smtClean="0"/>
              <a:t>Datei</a:t>
            </a:r>
            <a:r>
              <a:rPr lang="de-DE" sz="1200" baseline="0" dirty="0" smtClean="0"/>
              <a:t> DE</a:t>
            </a:r>
            <a:r>
              <a:rPr lang="de-DE" sz="1200" dirty="0" smtClean="0"/>
              <a:t>: </a:t>
            </a:r>
            <a:r>
              <a:rPr lang="de-DE" sz="1200" dirty="0" smtClean="0">
                <a:hlinkClick r:id="rId3"/>
              </a:rPr>
              <a:t>https://zenodo.org/records/10973225</a:t>
            </a:r>
            <a:r>
              <a:rPr lang="de-DE" sz="1200" dirty="0" smtClean="0"/>
              <a:t> </a:t>
            </a:r>
          </a:p>
          <a:p>
            <a:pPr marL="171450" indent="-171450">
              <a:buFont typeface="Arial" panose="020B0604020202020204" pitchFamily="34" charset="0"/>
              <a:buChar char="•"/>
            </a:pPr>
            <a:r>
              <a:rPr lang="de-DE" sz="1200" dirty="0" smtClean="0"/>
              <a:t>Puzzle DE: </a:t>
            </a:r>
            <a:r>
              <a:rPr lang="de-DE" sz="1200" baseline="0" dirty="0" smtClean="0">
                <a:hlinkClick r:id="rId4"/>
              </a:rPr>
              <a:t>https://jigex.com/E2Fyf</a:t>
            </a:r>
            <a:r>
              <a:rPr lang="de-DE" sz="1200" baseline="0" dirty="0" smtClean="0"/>
              <a:t> </a:t>
            </a:r>
          </a:p>
          <a:p>
            <a:pPr marL="171450" indent="-171450">
              <a:buFont typeface="Arial" panose="020B0604020202020204" pitchFamily="34" charset="0"/>
              <a:buChar char="•"/>
            </a:pPr>
            <a:r>
              <a:rPr lang="de-DE" sz="1200" baseline="0" dirty="0" smtClean="0"/>
              <a:t>Einbindung per </a:t>
            </a:r>
            <a:r>
              <a:rPr lang="de-DE" sz="1200" baseline="0" dirty="0" err="1" smtClean="0"/>
              <a:t>iframe</a:t>
            </a:r>
            <a:r>
              <a:rPr lang="de-DE" sz="1200" baseline="0" dirty="0" smtClean="0"/>
              <a:t> in Online-Kurse oder auf Webseiten zum Rauskopieren: </a:t>
            </a:r>
            <a:r>
              <a:rPr lang="de-DE" sz="700" dirty="0" smtClean="0"/>
              <a:t>&lt;</a:t>
            </a:r>
            <a:r>
              <a:rPr lang="de-DE" sz="700" dirty="0" err="1" smtClean="0"/>
              <a:t>iframe</a:t>
            </a:r>
            <a:r>
              <a:rPr lang="de-DE" sz="700" dirty="0" smtClean="0"/>
              <a:t> style="</a:t>
            </a:r>
            <a:r>
              <a:rPr lang="de-DE" sz="700" dirty="0" err="1" smtClean="0"/>
              <a:t>width</a:t>
            </a:r>
            <a:r>
              <a:rPr lang="de-DE" sz="700" dirty="0" smtClean="0"/>
              <a:t>: 100%; </a:t>
            </a:r>
            <a:r>
              <a:rPr lang="de-DE" sz="700" dirty="0" err="1" smtClean="0"/>
              <a:t>height</a:t>
            </a:r>
            <a:r>
              <a:rPr lang="de-DE" sz="700" dirty="0" smtClean="0"/>
              <a:t>: 600px; </a:t>
            </a:r>
            <a:r>
              <a:rPr lang="de-DE" sz="700" dirty="0" err="1" smtClean="0"/>
              <a:t>max-height</a:t>
            </a:r>
            <a:r>
              <a:rPr lang="de-DE" sz="700" dirty="0" smtClean="0"/>
              <a:t>: 90vh; </a:t>
            </a:r>
            <a:r>
              <a:rPr lang="de-DE" sz="700" dirty="0" err="1" smtClean="0"/>
              <a:t>border</a:t>
            </a:r>
            <a:r>
              <a:rPr lang="de-DE" sz="700" dirty="0" smtClean="0"/>
              <a:t>-style: solid; </a:t>
            </a:r>
            <a:r>
              <a:rPr lang="de-DE" sz="700" dirty="0" err="1" smtClean="0"/>
              <a:t>border-width</a:t>
            </a:r>
            <a:r>
              <a:rPr lang="de-DE" sz="700" dirty="0" smtClean="0"/>
              <a:t>: 2px; </a:t>
            </a:r>
            <a:r>
              <a:rPr lang="de-DE" sz="700" dirty="0" err="1" smtClean="0"/>
              <a:t>border</a:t>
            </a:r>
            <a:r>
              <a:rPr lang="de-DE" sz="700" dirty="0" smtClean="0"/>
              <a:t>-color: #888" </a:t>
            </a:r>
            <a:r>
              <a:rPr lang="de-DE" sz="700" dirty="0" err="1" smtClean="0"/>
              <a:t>allowFullScreen</a:t>
            </a:r>
            <a:r>
              <a:rPr lang="de-DE" sz="700" dirty="0" smtClean="0"/>
              <a:t>="</a:t>
            </a:r>
            <a:r>
              <a:rPr lang="de-DE" sz="700" dirty="0" err="1" smtClean="0"/>
              <a:t>true</a:t>
            </a:r>
            <a:r>
              <a:rPr lang="de-DE" sz="700" dirty="0" smtClean="0"/>
              <a:t>" </a:t>
            </a:r>
            <a:r>
              <a:rPr lang="de-DE" sz="700" dirty="0" err="1" smtClean="0"/>
              <a:t>src</a:t>
            </a:r>
            <a:r>
              <a:rPr lang="de-DE" sz="700" dirty="0" smtClean="0"/>
              <a:t>="https://www.jigsawexplorer.com/online-jigsaw-puzzle-player.html?frm=1&amp;url=aHR0cHM6Ly96ZW5vZG8ub3JnL3JlY29yZHMvMTA5NzMyMjUvZmlsZXMvT3Blbi1BY2Nlc3MtSW5mb2dyYWZpa19PcGVuJTIwdnMuJTIwQ2xvc2VkJTIwQWNjZXNzX0pQRUcuanBnP2Rvd25sb2FkPTE~&amp;cred=Q0MgQlkgSm9uYXMgSGF1c3MgMjAyNCAtIG9wZW4tYWNjZXNzLm5ldHdvcmsgUHJvamVrdA~~&amp;credu=aHR0cHM6Ly96ZW5vZG8ub3JnL3JlY29yZHMvMTA5NzMyMjU~&amp;nop=60&amp;color=white" title="</a:t>
            </a:r>
            <a:r>
              <a:rPr lang="de-DE" sz="700" dirty="0" err="1" smtClean="0"/>
              <a:t>Jigsaw</a:t>
            </a:r>
            <a:r>
              <a:rPr lang="de-DE" sz="700" dirty="0" smtClean="0"/>
              <a:t> Puzzle"&gt;</a:t>
            </a:r>
            <a:r>
              <a:rPr lang="de-DE" sz="700" dirty="0" err="1" smtClean="0"/>
              <a:t>Jigsaw</a:t>
            </a:r>
            <a:r>
              <a:rPr lang="de-DE" sz="700" dirty="0" smtClean="0"/>
              <a:t> Puzzle&lt;/</a:t>
            </a:r>
            <a:r>
              <a:rPr lang="de-DE" sz="700" dirty="0" err="1" smtClean="0"/>
              <a:t>iframe</a:t>
            </a:r>
            <a:r>
              <a:rPr lang="de-DE" sz="700" dirty="0" smtClean="0"/>
              <a:t>&gt;</a:t>
            </a:r>
          </a:p>
          <a:p>
            <a:pPr marL="171450" indent="-171450">
              <a:buFont typeface="Arial" panose="020B0604020202020204" pitchFamily="34" charset="0"/>
              <a:buChar char="•"/>
            </a:pPr>
            <a:endParaRPr lang="de-DE" sz="700" dirty="0" smtClean="0"/>
          </a:p>
          <a:p>
            <a:pPr marL="171450" indent="-171450">
              <a:buFont typeface="Arial" panose="020B0604020202020204" pitchFamily="34" charset="0"/>
              <a:buChar char="•"/>
            </a:pPr>
            <a:r>
              <a:rPr lang="de-DE" sz="1100" dirty="0" smtClean="0"/>
              <a:t>Datei</a:t>
            </a:r>
            <a:r>
              <a:rPr lang="de-DE" sz="1100" baseline="0" dirty="0" smtClean="0"/>
              <a:t> EN: </a:t>
            </a:r>
            <a:r>
              <a:rPr lang="de-DE" sz="1100" dirty="0" smtClean="0">
                <a:hlinkClick r:id="rId5"/>
              </a:rPr>
              <a:t>https://zenodo.org/records/11352467</a:t>
            </a:r>
            <a:r>
              <a:rPr lang="de-DE" sz="1100" dirty="0" smtClean="0"/>
              <a:t> </a:t>
            </a:r>
          </a:p>
          <a:p>
            <a:pPr marL="171450" indent="-171450">
              <a:buFont typeface="Arial" panose="020B0604020202020204" pitchFamily="34" charset="0"/>
              <a:buChar char="•"/>
            </a:pPr>
            <a:r>
              <a:rPr lang="de-DE" sz="1100" baseline="0" dirty="0" smtClean="0"/>
              <a:t>Puzzle EN: </a:t>
            </a:r>
            <a:r>
              <a:rPr lang="de-DE" sz="1100" baseline="0" dirty="0" smtClean="0">
                <a:hlinkClick r:id="rId6"/>
              </a:rPr>
              <a:t>https://jigex.com/NTm29</a:t>
            </a:r>
            <a:r>
              <a:rPr lang="de-DE" sz="1100" baseline="0" dirty="0" smtClean="0"/>
              <a:t>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100" baseline="0" dirty="0" smtClean="0"/>
              <a:t>Einbindung per </a:t>
            </a:r>
            <a:r>
              <a:rPr lang="de-DE" sz="1100" baseline="0" dirty="0" err="1" smtClean="0"/>
              <a:t>iframe</a:t>
            </a:r>
            <a:r>
              <a:rPr lang="de-DE" sz="1100" baseline="0" dirty="0" smtClean="0"/>
              <a:t> in Online-Kurse oder auf Webseiten zum Rauskopieren: </a:t>
            </a:r>
            <a:r>
              <a:rPr lang="de-DE" sz="700" baseline="0" dirty="0" smtClean="0"/>
              <a:t>&lt;</a:t>
            </a:r>
            <a:r>
              <a:rPr lang="de-DE" sz="700" baseline="0" dirty="0" err="1" smtClean="0"/>
              <a:t>iframe</a:t>
            </a:r>
            <a:r>
              <a:rPr lang="de-DE" sz="700" baseline="0" dirty="0" smtClean="0"/>
              <a:t> style="</a:t>
            </a:r>
            <a:r>
              <a:rPr lang="de-DE" sz="700" baseline="0" dirty="0" err="1" smtClean="0"/>
              <a:t>width</a:t>
            </a:r>
            <a:r>
              <a:rPr lang="de-DE" sz="700" baseline="0" dirty="0" smtClean="0"/>
              <a:t>: 100%; </a:t>
            </a:r>
            <a:r>
              <a:rPr lang="de-DE" sz="700" baseline="0" dirty="0" err="1" smtClean="0"/>
              <a:t>height</a:t>
            </a:r>
            <a:r>
              <a:rPr lang="de-DE" sz="700" baseline="0" dirty="0" smtClean="0"/>
              <a:t>: 600px; </a:t>
            </a:r>
            <a:r>
              <a:rPr lang="de-DE" sz="700" baseline="0" dirty="0" err="1" smtClean="0"/>
              <a:t>max-height</a:t>
            </a:r>
            <a:r>
              <a:rPr lang="de-DE" sz="700" baseline="0" dirty="0" smtClean="0"/>
              <a:t>: 90vh; </a:t>
            </a:r>
            <a:r>
              <a:rPr lang="de-DE" sz="700" baseline="0" dirty="0" err="1" smtClean="0"/>
              <a:t>border</a:t>
            </a:r>
            <a:r>
              <a:rPr lang="de-DE" sz="700" baseline="0" dirty="0" smtClean="0"/>
              <a:t>-style: solid; </a:t>
            </a:r>
            <a:r>
              <a:rPr lang="de-DE" sz="700" baseline="0" dirty="0" err="1" smtClean="0"/>
              <a:t>border-width</a:t>
            </a:r>
            <a:r>
              <a:rPr lang="de-DE" sz="700" baseline="0" dirty="0" smtClean="0"/>
              <a:t>: 2px; </a:t>
            </a:r>
            <a:r>
              <a:rPr lang="de-DE" sz="700" baseline="0" dirty="0" err="1" smtClean="0"/>
              <a:t>border</a:t>
            </a:r>
            <a:r>
              <a:rPr lang="de-DE" sz="700" baseline="0" dirty="0" smtClean="0"/>
              <a:t>-color: #888" </a:t>
            </a:r>
            <a:r>
              <a:rPr lang="de-DE" sz="700" baseline="0" dirty="0" err="1" smtClean="0"/>
              <a:t>allowFullScreen</a:t>
            </a:r>
            <a:r>
              <a:rPr lang="de-DE" sz="700" baseline="0" dirty="0" smtClean="0"/>
              <a:t>="</a:t>
            </a:r>
            <a:r>
              <a:rPr lang="de-DE" sz="700" baseline="0" dirty="0" err="1" smtClean="0"/>
              <a:t>true</a:t>
            </a:r>
            <a:r>
              <a:rPr lang="de-DE" sz="700" baseline="0" dirty="0" smtClean="0"/>
              <a:t>" </a:t>
            </a:r>
            <a:r>
              <a:rPr lang="de-DE" sz="700" baseline="0" dirty="0" err="1" smtClean="0"/>
              <a:t>src</a:t>
            </a:r>
            <a:r>
              <a:rPr lang="de-DE" sz="700" baseline="0" dirty="0" smtClean="0"/>
              <a:t>="https://www.jigsawexplorer.com/online-jigsaw-puzzle-player.html?frm=1&amp;url=aHR0cHM6Ly96ZW5vZG8ub3JnL3JlY29yZHMvMTEzNTI0NjcvZmlsZXMvT0EtUHV6emxlX0VOLmpwZz9kb3dubG9hZD0x&amp;cred=Q0MgQlkgSm9uYXMgSGF1c3MgMjAyNCAtIG9wZW4tYWNjZXNzLm5ldHdvcmsgUHJvamVrdA~~&amp;nop=60&amp;color=white" title="</a:t>
            </a:r>
            <a:r>
              <a:rPr lang="de-DE" sz="700" baseline="0" dirty="0" err="1" smtClean="0"/>
              <a:t>Jigsaw</a:t>
            </a:r>
            <a:r>
              <a:rPr lang="de-DE" sz="700" baseline="0" dirty="0" smtClean="0"/>
              <a:t> Puzzle"&gt;</a:t>
            </a:r>
            <a:r>
              <a:rPr lang="de-DE" sz="700" baseline="0" dirty="0" err="1" smtClean="0"/>
              <a:t>Jigsaw</a:t>
            </a:r>
            <a:r>
              <a:rPr lang="de-DE" sz="700" baseline="0" dirty="0" smtClean="0"/>
              <a:t> Puzzle&lt;/</a:t>
            </a:r>
            <a:r>
              <a:rPr lang="de-DE" sz="700" baseline="0" dirty="0" err="1" smtClean="0"/>
              <a:t>iframe</a:t>
            </a:r>
            <a:r>
              <a:rPr lang="de-DE" sz="700" baseline="0" dirty="0" smtClean="0"/>
              <a:t>&gt;</a:t>
            </a:r>
          </a:p>
          <a:p>
            <a:endParaRPr lang="de-DE" dirty="0"/>
          </a:p>
        </p:txBody>
      </p:sp>
      <p:sp>
        <p:nvSpPr>
          <p:cNvPr id="4" name="Foliennummernplatzhalter 3"/>
          <p:cNvSpPr>
            <a:spLocks noGrp="1"/>
          </p:cNvSpPr>
          <p:nvPr>
            <p:ph type="sldNum" sz="quarter" idx="10"/>
          </p:nvPr>
        </p:nvSpPr>
        <p:spPr/>
        <p:txBody>
          <a:bodyPr/>
          <a:lstStyle/>
          <a:p>
            <a:fld id="{22F00C1B-FBCD-41D4-B553-8D2B8B0C3C76}" type="slidenum">
              <a:rPr lang="de-DE" smtClean="0"/>
              <a:t>2</a:t>
            </a:fld>
            <a:endParaRPr lang="de-DE"/>
          </a:p>
        </p:txBody>
      </p:sp>
    </p:spTree>
    <p:extLst>
      <p:ext uri="{BB962C8B-B14F-4D97-AF65-F5344CB8AC3E}">
        <p14:creationId xmlns:p14="http://schemas.microsoft.com/office/powerpoint/2010/main" val="1398948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en-US" sz="1200" dirty="0" smtClean="0"/>
              <a:t>Open Access und </a:t>
            </a:r>
            <a:r>
              <a:rPr lang="en-US" sz="1200" dirty="0" err="1" smtClean="0"/>
              <a:t>Renommee</a:t>
            </a:r>
            <a:r>
              <a:rPr lang="en-US" sz="1200" dirty="0" smtClean="0"/>
              <a:t>:</a:t>
            </a:r>
            <a:br>
              <a:rPr lang="en-US" sz="1200" dirty="0" smtClean="0"/>
            </a:br>
            <a:r>
              <a:rPr lang="en-US" sz="1200" dirty="0" smtClean="0">
                <a:hlinkClick r:id="rId3"/>
              </a:rPr>
              <a:t>https://www.learningsnacks.de/share/119071/9499df767196240b421c86ec562298cb61f34cac</a:t>
            </a:r>
            <a:endParaRPr lang="en-US" sz="1200" dirty="0" smtClean="0"/>
          </a:p>
          <a:p>
            <a:pPr marL="171450" indent="-171450">
              <a:buFont typeface="Arial" panose="020B0604020202020204" pitchFamily="34" charset="0"/>
              <a:buChar char="•"/>
            </a:pPr>
            <a:r>
              <a:rPr lang="en-US" sz="1200" dirty="0" smtClean="0"/>
              <a:t>Open-Access-</a:t>
            </a:r>
            <a:r>
              <a:rPr lang="en-US" sz="1200" dirty="0" err="1" smtClean="0"/>
              <a:t>Repositorien</a:t>
            </a:r>
            <a:r>
              <a:rPr lang="en-US" sz="1200" dirty="0" smtClean="0"/>
              <a:t>:</a:t>
            </a:r>
            <a:br>
              <a:rPr lang="en-US" sz="1200" dirty="0" smtClean="0"/>
            </a:br>
            <a:r>
              <a:rPr lang="en-US" sz="1200" dirty="0" smtClean="0">
                <a:hlinkClick r:id="rId4"/>
              </a:rPr>
              <a:t>https://www.learningsnacks.de/share/96137/15509b881a6d767c393492493e32cb78586c3c1b</a:t>
            </a:r>
            <a:endParaRPr lang="en-US" sz="1200" dirty="0" smtClean="0"/>
          </a:p>
          <a:p>
            <a:pPr marL="171450" indent="-171450">
              <a:buFont typeface="Arial" panose="020B0604020202020204" pitchFamily="34" charset="0"/>
              <a:buChar char="•"/>
            </a:pPr>
            <a:r>
              <a:rPr lang="en-US" sz="1200" dirty="0" smtClean="0"/>
              <a:t>Open-Access-Transformation:</a:t>
            </a:r>
            <a:br>
              <a:rPr lang="en-US" sz="1200" dirty="0" smtClean="0"/>
            </a:br>
            <a:r>
              <a:rPr lang="en-US" sz="1200" dirty="0" smtClean="0">
                <a:hlinkClick r:id="rId5"/>
              </a:rPr>
              <a:t>https://www.learningsnacks.de/share/96187/f63430b2771f6c88ed81dbabc078a626702f742d</a:t>
            </a:r>
            <a:endParaRPr lang="en-US" sz="1200" dirty="0" smtClean="0"/>
          </a:p>
          <a:p>
            <a:pPr marL="171450" indent="-171450">
              <a:buFont typeface="Arial" panose="020B0604020202020204" pitchFamily="34" charset="0"/>
              <a:buChar char="•"/>
            </a:pPr>
            <a:r>
              <a:rPr lang="en-US" sz="1200" dirty="0" smtClean="0"/>
              <a:t>Open Access - </a:t>
            </a:r>
            <a:r>
              <a:rPr lang="en-US" sz="1200" dirty="0" err="1" smtClean="0"/>
              <a:t>Urheberrecht</a:t>
            </a:r>
            <a:r>
              <a:rPr lang="en-US" sz="1200" dirty="0" smtClean="0"/>
              <a:t> und CC-</a:t>
            </a:r>
            <a:r>
              <a:rPr lang="en-US" sz="1200" dirty="0" err="1" smtClean="0"/>
              <a:t>Lizenzen</a:t>
            </a:r>
            <a:r>
              <a:rPr lang="en-US" sz="1200" dirty="0" smtClean="0"/>
              <a:t>:</a:t>
            </a:r>
            <a:br>
              <a:rPr lang="en-US" sz="1200" dirty="0" smtClean="0"/>
            </a:br>
            <a:r>
              <a:rPr lang="en-US" sz="1200" dirty="0" smtClean="0">
                <a:hlinkClick r:id="rId6"/>
              </a:rPr>
              <a:t>https://www.learningsnacks.de/share/160602/7508b1e6fa67348cdef5ffd0a15ee325132af7a5</a:t>
            </a:r>
            <a:endParaRPr lang="de-DE" sz="700" baseline="0" dirty="0" smtClean="0"/>
          </a:p>
          <a:p>
            <a:endParaRPr lang="de-DE" dirty="0"/>
          </a:p>
        </p:txBody>
      </p:sp>
      <p:sp>
        <p:nvSpPr>
          <p:cNvPr id="4" name="Foliennummernplatzhalter 3"/>
          <p:cNvSpPr>
            <a:spLocks noGrp="1"/>
          </p:cNvSpPr>
          <p:nvPr>
            <p:ph type="sldNum" sz="quarter" idx="10"/>
          </p:nvPr>
        </p:nvSpPr>
        <p:spPr/>
        <p:txBody>
          <a:bodyPr/>
          <a:lstStyle/>
          <a:p>
            <a:fld id="{22F00C1B-FBCD-41D4-B553-8D2B8B0C3C76}" type="slidenum">
              <a:rPr lang="de-DE" smtClean="0"/>
              <a:t>7</a:t>
            </a:fld>
            <a:endParaRPr lang="de-DE"/>
          </a:p>
        </p:txBody>
      </p:sp>
    </p:spTree>
    <p:extLst>
      <p:ext uri="{BB962C8B-B14F-4D97-AF65-F5344CB8AC3E}">
        <p14:creationId xmlns:p14="http://schemas.microsoft.com/office/powerpoint/2010/main" val="36181202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857250" y="1620838"/>
            <a:ext cx="5143500" cy="3449637"/>
          </a:xfrm>
          <a:prstGeom prst="rect">
            <a:avLst/>
          </a:prstGeo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857250" y="5202238"/>
            <a:ext cx="5143500" cy="23923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a:xfrm>
            <a:off x="471488" y="9182100"/>
            <a:ext cx="1543050" cy="527050"/>
          </a:xfrm>
          <a:prstGeom prst="rect">
            <a:avLst/>
          </a:prstGeom>
        </p:spPr>
        <p:txBody>
          <a:bodyPr/>
          <a:lstStyle/>
          <a:p>
            <a:endParaRPr lang="de-DE" dirty="0"/>
          </a:p>
        </p:txBody>
      </p:sp>
      <p:sp>
        <p:nvSpPr>
          <p:cNvPr id="5" name="Fußzeilenplatzhalter 4"/>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6" name="Foliennummernplatzhalter 5"/>
          <p:cNvSpPr>
            <a:spLocks noGrp="1"/>
          </p:cNvSpPr>
          <p:nvPr>
            <p:ph type="sldNum" sz="quarter" idx="12"/>
          </p:nvPr>
        </p:nvSpPr>
        <p:spPr>
          <a:xfrm>
            <a:off x="4843463" y="9182100"/>
            <a:ext cx="1543050" cy="527050"/>
          </a:xfrm>
          <a:prstGeom prst="rect">
            <a:avLst/>
          </a:prstGeom>
        </p:spPr>
        <p:txBody>
          <a:bodyPr/>
          <a:lstStyle/>
          <a:p>
            <a:fld id="{31F784D3-054D-4ADF-A1E8-1F02120EBB21}" type="slidenum">
              <a:rPr lang="de-DE" smtClean="0"/>
              <a:t>‹Nr.›</a:t>
            </a:fld>
            <a:endParaRPr lang="de-DE" dirty="0"/>
          </a:p>
        </p:txBody>
      </p:sp>
    </p:spTree>
    <p:extLst>
      <p:ext uri="{BB962C8B-B14F-4D97-AF65-F5344CB8AC3E}">
        <p14:creationId xmlns:p14="http://schemas.microsoft.com/office/powerpoint/2010/main" val="173304375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71488" y="527050"/>
            <a:ext cx="5915025" cy="1914525"/>
          </a:xfrm>
          <a:prstGeom prst="rect">
            <a:avLst/>
          </a:prstGeom>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71488" y="2636838"/>
            <a:ext cx="5915025" cy="6284912"/>
          </a:xfrm>
          <a:prstGeom prst="rect">
            <a:avLst/>
          </a:prstGeom>
        </p:spPr>
        <p:txBody>
          <a:bodyPr vert="eaVert"/>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a:xfrm>
            <a:off x="471488" y="9182100"/>
            <a:ext cx="1543050" cy="527050"/>
          </a:xfrm>
          <a:prstGeom prst="rect">
            <a:avLst/>
          </a:prstGeom>
        </p:spPr>
        <p:txBody>
          <a:bodyPr/>
          <a:lstStyle/>
          <a:p>
            <a:endParaRPr lang="de-DE" dirty="0"/>
          </a:p>
        </p:txBody>
      </p:sp>
      <p:sp>
        <p:nvSpPr>
          <p:cNvPr id="5" name="Fußzeilenplatzhalter 4"/>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6" name="Foliennummernplatzhalter 5"/>
          <p:cNvSpPr>
            <a:spLocks noGrp="1"/>
          </p:cNvSpPr>
          <p:nvPr>
            <p:ph type="sldNum" sz="quarter" idx="12"/>
          </p:nvPr>
        </p:nvSpPr>
        <p:spPr>
          <a:xfrm>
            <a:off x="4843463" y="9182100"/>
            <a:ext cx="1543050" cy="527050"/>
          </a:xfrm>
          <a:prstGeom prst="rect">
            <a:avLst/>
          </a:prstGeom>
        </p:spPr>
        <p:txBody>
          <a:bodyPr/>
          <a:lstStyle/>
          <a:p>
            <a:fld id="{31F784D3-054D-4ADF-A1E8-1F02120EBB21}" type="slidenum">
              <a:rPr lang="de-DE" smtClean="0"/>
              <a:t>‹Nr.›</a:t>
            </a:fld>
            <a:endParaRPr lang="de-DE" dirty="0"/>
          </a:p>
        </p:txBody>
      </p:sp>
    </p:spTree>
    <p:extLst>
      <p:ext uri="{BB962C8B-B14F-4D97-AF65-F5344CB8AC3E}">
        <p14:creationId xmlns:p14="http://schemas.microsoft.com/office/powerpoint/2010/main" val="4274176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4908550" y="527050"/>
            <a:ext cx="1477963" cy="8394700"/>
          </a:xfrm>
          <a:prstGeom prst="rect">
            <a:avLst/>
          </a:prstGeo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71488" y="527050"/>
            <a:ext cx="4284662" cy="8394700"/>
          </a:xfrm>
          <a:prstGeom prst="rect">
            <a:avLst/>
          </a:prstGeom>
        </p:spPr>
        <p:txBody>
          <a:bodyPr vert="eaVert"/>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a:xfrm>
            <a:off x="471488" y="9182100"/>
            <a:ext cx="1543050" cy="527050"/>
          </a:xfrm>
          <a:prstGeom prst="rect">
            <a:avLst/>
          </a:prstGeom>
        </p:spPr>
        <p:txBody>
          <a:bodyPr/>
          <a:lstStyle/>
          <a:p>
            <a:endParaRPr lang="de-DE" dirty="0"/>
          </a:p>
        </p:txBody>
      </p:sp>
      <p:sp>
        <p:nvSpPr>
          <p:cNvPr id="5" name="Fußzeilenplatzhalter 4"/>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6" name="Foliennummernplatzhalter 5"/>
          <p:cNvSpPr>
            <a:spLocks noGrp="1"/>
          </p:cNvSpPr>
          <p:nvPr>
            <p:ph type="sldNum" sz="quarter" idx="12"/>
          </p:nvPr>
        </p:nvSpPr>
        <p:spPr>
          <a:xfrm>
            <a:off x="4843463" y="9182100"/>
            <a:ext cx="1543050" cy="527050"/>
          </a:xfrm>
          <a:prstGeom prst="rect">
            <a:avLst/>
          </a:prstGeom>
        </p:spPr>
        <p:txBody>
          <a:bodyPr/>
          <a:lstStyle/>
          <a:p>
            <a:fld id="{31F784D3-054D-4ADF-A1E8-1F02120EBB21}" type="slidenum">
              <a:rPr lang="de-DE" smtClean="0"/>
              <a:t>‹Nr.›</a:t>
            </a:fld>
            <a:endParaRPr lang="de-DE" dirty="0"/>
          </a:p>
        </p:txBody>
      </p:sp>
    </p:spTree>
    <p:extLst>
      <p:ext uri="{BB962C8B-B14F-4D97-AF65-F5344CB8AC3E}">
        <p14:creationId xmlns:p14="http://schemas.microsoft.com/office/powerpoint/2010/main" val="422800581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857250" y="1620838"/>
            <a:ext cx="5143500" cy="3449637"/>
          </a:xfrm>
          <a:prstGeom prst="rect">
            <a:avLst/>
          </a:prstGeo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857250" y="5202238"/>
            <a:ext cx="5143500" cy="23923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a:xfrm>
            <a:off x="471488" y="9182100"/>
            <a:ext cx="1543050" cy="527050"/>
          </a:xfrm>
          <a:prstGeom prst="rect">
            <a:avLst/>
          </a:prstGeom>
        </p:spPr>
        <p:txBody>
          <a:bodyPr/>
          <a:lstStyle/>
          <a:p>
            <a:endParaRPr lang="de-DE" dirty="0"/>
          </a:p>
        </p:txBody>
      </p:sp>
      <p:sp>
        <p:nvSpPr>
          <p:cNvPr id="5" name="Fußzeilenplatzhalter 4"/>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6" name="Foliennummernplatzhalter 5"/>
          <p:cNvSpPr>
            <a:spLocks noGrp="1"/>
          </p:cNvSpPr>
          <p:nvPr>
            <p:ph type="sldNum" sz="quarter" idx="12"/>
          </p:nvPr>
        </p:nvSpPr>
        <p:spPr>
          <a:xfrm>
            <a:off x="4843463" y="9182100"/>
            <a:ext cx="1543050" cy="527050"/>
          </a:xfrm>
          <a:prstGeom prst="rect">
            <a:avLst/>
          </a:prstGeom>
        </p:spPr>
        <p:txBody>
          <a:bodyPr/>
          <a:lstStyle/>
          <a:p>
            <a:fld id="{11B6C22E-14DB-4B90-A7A1-54548DA9B270}" type="slidenum">
              <a:rPr lang="de-DE" smtClean="0"/>
              <a:t>‹Nr.›</a:t>
            </a:fld>
            <a:endParaRPr lang="de-DE" dirty="0"/>
          </a:p>
        </p:txBody>
      </p:sp>
    </p:spTree>
    <p:extLst>
      <p:ext uri="{BB962C8B-B14F-4D97-AF65-F5344CB8AC3E}">
        <p14:creationId xmlns:p14="http://schemas.microsoft.com/office/powerpoint/2010/main" val="11609844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71488" y="527050"/>
            <a:ext cx="5915025" cy="1914525"/>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a:xfrm>
            <a:off x="471488" y="2636838"/>
            <a:ext cx="5915025" cy="6284912"/>
          </a:xfrm>
          <a:prstGeom prst="rect">
            <a:avLst/>
          </a:prstGeo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a:xfrm>
            <a:off x="471488" y="9182100"/>
            <a:ext cx="1543050" cy="527050"/>
          </a:xfrm>
          <a:prstGeom prst="rect">
            <a:avLst/>
          </a:prstGeom>
        </p:spPr>
        <p:txBody>
          <a:bodyPr/>
          <a:lstStyle/>
          <a:p>
            <a:endParaRPr lang="de-DE" dirty="0"/>
          </a:p>
        </p:txBody>
      </p:sp>
      <p:sp>
        <p:nvSpPr>
          <p:cNvPr id="5" name="Fußzeilenplatzhalter 4"/>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6" name="Foliennummernplatzhalter 5"/>
          <p:cNvSpPr>
            <a:spLocks noGrp="1"/>
          </p:cNvSpPr>
          <p:nvPr>
            <p:ph type="sldNum" sz="quarter" idx="12"/>
          </p:nvPr>
        </p:nvSpPr>
        <p:spPr>
          <a:xfrm>
            <a:off x="4843463" y="9182100"/>
            <a:ext cx="1543050" cy="527050"/>
          </a:xfrm>
          <a:prstGeom prst="rect">
            <a:avLst/>
          </a:prstGeom>
        </p:spPr>
        <p:txBody>
          <a:bodyPr/>
          <a:lstStyle/>
          <a:p>
            <a:fld id="{11B6C22E-14DB-4B90-A7A1-54548DA9B270}" type="slidenum">
              <a:rPr lang="de-DE" smtClean="0"/>
              <a:t>‹Nr.›</a:t>
            </a:fld>
            <a:endParaRPr lang="de-DE" dirty="0"/>
          </a:p>
        </p:txBody>
      </p:sp>
    </p:spTree>
    <p:extLst>
      <p:ext uri="{BB962C8B-B14F-4D97-AF65-F5344CB8AC3E}">
        <p14:creationId xmlns:p14="http://schemas.microsoft.com/office/powerpoint/2010/main" val="284372505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68313" y="2470150"/>
            <a:ext cx="5915025" cy="4119563"/>
          </a:xfrm>
          <a:prstGeom prst="rect">
            <a:avLst/>
          </a:prstGeo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468313" y="6629400"/>
            <a:ext cx="5915025" cy="21669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Formatvorlagen des Textmasters bearbeiten</a:t>
            </a:r>
          </a:p>
        </p:txBody>
      </p:sp>
      <p:sp>
        <p:nvSpPr>
          <p:cNvPr id="4" name="Datumsplatzhalter 3"/>
          <p:cNvSpPr>
            <a:spLocks noGrp="1"/>
          </p:cNvSpPr>
          <p:nvPr>
            <p:ph type="dt" sz="half" idx="10"/>
          </p:nvPr>
        </p:nvSpPr>
        <p:spPr>
          <a:xfrm>
            <a:off x="471488" y="9182100"/>
            <a:ext cx="1543050" cy="527050"/>
          </a:xfrm>
          <a:prstGeom prst="rect">
            <a:avLst/>
          </a:prstGeom>
        </p:spPr>
        <p:txBody>
          <a:bodyPr/>
          <a:lstStyle/>
          <a:p>
            <a:endParaRPr lang="de-DE" dirty="0"/>
          </a:p>
        </p:txBody>
      </p:sp>
      <p:sp>
        <p:nvSpPr>
          <p:cNvPr id="5" name="Fußzeilenplatzhalter 4"/>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6" name="Foliennummernplatzhalter 5"/>
          <p:cNvSpPr>
            <a:spLocks noGrp="1"/>
          </p:cNvSpPr>
          <p:nvPr>
            <p:ph type="sldNum" sz="quarter" idx="12"/>
          </p:nvPr>
        </p:nvSpPr>
        <p:spPr>
          <a:xfrm>
            <a:off x="4843463" y="9182100"/>
            <a:ext cx="1543050" cy="527050"/>
          </a:xfrm>
          <a:prstGeom prst="rect">
            <a:avLst/>
          </a:prstGeom>
        </p:spPr>
        <p:txBody>
          <a:bodyPr/>
          <a:lstStyle/>
          <a:p>
            <a:fld id="{11B6C22E-14DB-4B90-A7A1-54548DA9B270}" type="slidenum">
              <a:rPr lang="de-DE" smtClean="0"/>
              <a:t>‹Nr.›</a:t>
            </a:fld>
            <a:endParaRPr lang="de-DE" dirty="0"/>
          </a:p>
        </p:txBody>
      </p:sp>
    </p:spTree>
    <p:extLst>
      <p:ext uri="{BB962C8B-B14F-4D97-AF65-F5344CB8AC3E}">
        <p14:creationId xmlns:p14="http://schemas.microsoft.com/office/powerpoint/2010/main" val="24132242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71488" y="527050"/>
            <a:ext cx="5915025" cy="1914525"/>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71488" y="2636838"/>
            <a:ext cx="2881312" cy="6284912"/>
          </a:xfrm>
          <a:prstGeom prst="rect">
            <a:avLst/>
          </a:prstGeo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3505200" y="2636838"/>
            <a:ext cx="2881313" cy="6284912"/>
          </a:xfrm>
          <a:prstGeom prst="rect">
            <a:avLst/>
          </a:prstGeo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a:xfrm>
            <a:off x="471488" y="9182100"/>
            <a:ext cx="1543050" cy="527050"/>
          </a:xfrm>
          <a:prstGeom prst="rect">
            <a:avLst/>
          </a:prstGeom>
        </p:spPr>
        <p:txBody>
          <a:bodyPr/>
          <a:lstStyle/>
          <a:p>
            <a:endParaRPr lang="de-DE" dirty="0"/>
          </a:p>
        </p:txBody>
      </p:sp>
      <p:sp>
        <p:nvSpPr>
          <p:cNvPr id="6" name="Fußzeilenplatzhalter 5"/>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7" name="Foliennummernplatzhalter 6"/>
          <p:cNvSpPr>
            <a:spLocks noGrp="1"/>
          </p:cNvSpPr>
          <p:nvPr>
            <p:ph type="sldNum" sz="quarter" idx="12"/>
          </p:nvPr>
        </p:nvSpPr>
        <p:spPr>
          <a:xfrm>
            <a:off x="4843463" y="9182100"/>
            <a:ext cx="1543050" cy="527050"/>
          </a:xfrm>
          <a:prstGeom prst="rect">
            <a:avLst/>
          </a:prstGeom>
        </p:spPr>
        <p:txBody>
          <a:bodyPr/>
          <a:lstStyle/>
          <a:p>
            <a:fld id="{11B6C22E-14DB-4B90-A7A1-54548DA9B270}" type="slidenum">
              <a:rPr lang="de-DE" smtClean="0"/>
              <a:t>‹Nr.›</a:t>
            </a:fld>
            <a:endParaRPr lang="de-DE" dirty="0"/>
          </a:p>
        </p:txBody>
      </p:sp>
    </p:spTree>
    <p:extLst>
      <p:ext uri="{BB962C8B-B14F-4D97-AF65-F5344CB8AC3E}">
        <p14:creationId xmlns:p14="http://schemas.microsoft.com/office/powerpoint/2010/main" val="7488229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73075" y="527050"/>
            <a:ext cx="5915025" cy="1914525"/>
          </a:xfrm>
          <a:prstGeom prst="rect">
            <a:avLst/>
          </a:prstGeo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473075" y="2428875"/>
            <a:ext cx="2900363" cy="118903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Formatvorlagen des Textmasters bearbeiten</a:t>
            </a:r>
          </a:p>
        </p:txBody>
      </p:sp>
      <p:sp>
        <p:nvSpPr>
          <p:cNvPr id="4" name="Inhaltsplatzhalter 3"/>
          <p:cNvSpPr>
            <a:spLocks noGrp="1"/>
          </p:cNvSpPr>
          <p:nvPr>
            <p:ph sz="half" idx="2"/>
          </p:nvPr>
        </p:nvSpPr>
        <p:spPr>
          <a:xfrm>
            <a:off x="473075" y="3617913"/>
            <a:ext cx="2900363" cy="5322887"/>
          </a:xfrm>
          <a:prstGeom prst="rect">
            <a:avLst/>
          </a:prstGeo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3471863" y="2428875"/>
            <a:ext cx="2916237" cy="118903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Formatvorlagen des Textmasters bearbeiten</a:t>
            </a:r>
          </a:p>
        </p:txBody>
      </p:sp>
      <p:sp>
        <p:nvSpPr>
          <p:cNvPr id="6" name="Inhaltsplatzhalter 5"/>
          <p:cNvSpPr>
            <a:spLocks noGrp="1"/>
          </p:cNvSpPr>
          <p:nvPr>
            <p:ph sz="quarter" idx="4"/>
          </p:nvPr>
        </p:nvSpPr>
        <p:spPr>
          <a:xfrm>
            <a:off x="3471863" y="3617913"/>
            <a:ext cx="2916237" cy="5322887"/>
          </a:xfrm>
          <a:prstGeom prst="rect">
            <a:avLst/>
          </a:prstGeo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a:xfrm>
            <a:off x="471488" y="9182100"/>
            <a:ext cx="1543050" cy="527050"/>
          </a:xfrm>
          <a:prstGeom prst="rect">
            <a:avLst/>
          </a:prstGeom>
        </p:spPr>
        <p:txBody>
          <a:bodyPr/>
          <a:lstStyle/>
          <a:p>
            <a:endParaRPr lang="de-DE" dirty="0"/>
          </a:p>
        </p:txBody>
      </p:sp>
      <p:sp>
        <p:nvSpPr>
          <p:cNvPr id="8" name="Fußzeilenplatzhalter 7"/>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9" name="Foliennummernplatzhalter 8"/>
          <p:cNvSpPr>
            <a:spLocks noGrp="1"/>
          </p:cNvSpPr>
          <p:nvPr>
            <p:ph type="sldNum" sz="quarter" idx="12"/>
          </p:nvPr>
        </p:nvSpPr>
        <p:spPr>
          <a:xfrm>
            <a:off x="4843463" y="9182100"/>
            <a:ext cx="1543050" cy="527050"/>
          </a:xfrm>
          <a:prstGeom prst="rect">
            <a:avLst/>
          </a:prstGeom>
        </p:spPr>
        <p:txBody>
          <a:bodyPr/>
          <a:lstStyle/>
          <a:p>
            <a:fld id="{11B6C22E-14DB-4B90-A7A1-54548DA9B270}" type="slidenum">
              <a:rPr lang="de-DE" smtClean="0"/>
              <a:t>‹Nr.›</a:t>
            </a:fld>
            <a:endParaRPr lang="de-DE" dirty="0"/>
          </a:p>
        </p:txBody>
      </p:sp>
    </p:spTree>
    <p:extLst>
      <p:ext uri="{BB962C8B-B14F-4D97-AF65-F5344CB8AC3E}">
        <p14:creationId xmlns:p14="http://schemas.microsoft.com/office/powerpoint/2010/main" val="32425031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71488" y="527050"/>
            <a:ext cx="5915025" cy="1914525"/>
          </a:xfrm>
          <a:prstGeom prst="rect">
            <a:avLst/>
          </a:prstGeom>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a:xfrm>
            <a:off x="471488" y="9182100"/>
            <a:ext cx="1543050" cy="527050"/>
          </a:xfrm>
          <a:prstGeom prst="rect">
            <a:avLst/>
          </a:prstGeom>
        </p:spPr>
        <p:txBody>
          <a:bodyPr/>
          <a:lstStyle/>
          <a:p>
            <a:endParaRPr lang="de-DE" dirty="0"/>
          </a:p>
        </p:txBody>
      </p:sp>
      <p:sp>
        <p:nvSpPr>
          <p:cNvPr id="4" name="Fußzeilenplatzhalter 3"/>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5" name="Foliennummernplatzhalter 4"/>
          <p:cNvSpPr>
            <a:spLocks noGrp="1"/>
          </p:cNvSpPr>
          <p:nvPr>
            <p:ph type="sldNum" sz="quarter" idx="12"/>
          </p:nvPr>
        </p:nvSpPr>
        <p:spPr>
          <a:xfrm>
            <a:off x="4843463" y="9182100"/>
            <a:ext cx="1543050" cy="527050"/>
          </a:xfrm>
          <a:prstGeom prst="rect">
            <a:avLst/>
          </a:prstGeom>
        </p:spPr>
        <p:txBody>
          <a:bodyPr/>
          <a:lstStyle/>
          <a:p>
            <a:fld id="{11B6C22E-14DB-4B90-A7A1-54548DA9B270}" type="slidenum">
              <a:rPr lang="de-DE" smtClean="0"/>
              <a:t>‹Nr.›</a:t>
            </a:fld>
            <a:endParaRPr lang="de-DE" dirty="0"/>
          </a:p>
        </p:txBody>
      </p:sp>
    </p:spTree>
    <p:extLst>
      <p:ext uri="{BB962C8B-B14F-4D97-AF65-F5344CB8AC3E}">
        <p14:creationId xmlns:p14="http://schemas.microsoft.com/office/powerpoint/2010/main" val="30446944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a:xfrm>
            <a:off x="471488" y="9182100"/>
            <a:ext cx="1543050" cy="527050"/>
          </a:xfrm>
          <a:prstGeom prst="rect">
            <a:avLst/>
          </a:prstGeom>
        </p:spPr>
        <p:txBody>
          <a:bodyPr/>
          <a:lstStyle/>
          <a:p>
            <a:endParaRPr lang="de-DE" dirty="0"/>
          </a:p>
        </p:txBody>
      </p:sp>
      <p:sp>
        <p:nvSpPr>
          <p:cNvPr id="3" name="Fußzeilenplatzhalter 2"/>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4" name="Foliennummernplatzhalter 3"/>
          <p:cNvSpPr>
            <a:spLocks noGrp="1"/>
          </p:cNvSpPr>
          <p:nvPr>
            <p:ph type="sldNum" sz="quarter" idx="12"/>
          </p:nvPr>
        </p:nvSpPr>
        <p:spPr>
          <a:xfrm>
            <a:off x="4843463" y="9182100"/>
            <a:ext cx="1543050" cy="527050"/>
          </a:xfrm>
          <a:prstGeom prst="rect">
            <a:avLst/>
          </a:prstGeom>
        </p:spPr>
        <p:txBody>
          <a:bodyPr/>
          <a:lstStyle/>
          <a:p>
            <a:fld id="{11B6C22E-14DB-4B90-A7A1-54548DA9B270}" type="slidenum">
              <a:rPr lang="de-DE" smtClean="0"/>
              <a:t>‹Nr.›</a:t>
            </a:fld>
            <a:endParaRPr lang="de-DE" dirty="0"/>
          </a:p>
        </p:txBody>
      </p:sp>
    </p:spTree>
    <p:extLst>
      <p:ext uri="{BB962C8B-B14F-4D97-AF65-F5344CB8AC3E}">
        <p14:creationId xmlns:p14="http://schemas.microsoft.com/office/powerpoint/2010/main" val="1215603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73075" y="660400"/>
            <a:ext cx="2211388" cy="2311400"/>
          </a:xfrm>
          <a:prstGeom prst="rect">
            <a:avLst/>
          </a:prstGeo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2916238" y="1425575"/>
            <a:ext cx="3471862" cy="704056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73075" y="2971800"/>
            <a:ext cx="2211388" cy="550545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Formatvorlagen des Textmasters bearbeiten</a:t>
            </a:r>
          </a:p>
        </p:txBody>
      </p:sp>
      <p:sp>
        <p:nvSpPr>
          <p:cNvPr id="5" name="Datumsplatzhalter 4"/>
          <p:cNvSpPr>
            <a:spLocks noGrp="1"/>
          </p:cNvSpPr>
          <p:nvPr>
            <p:ph type="dt" sz="half" idx="10"/>
          </p:nvPr>
        </p:nvSpPr>
        <p:spPr>
          <a:xfrm>
            <a:off x="471488" y="9182100"/>
            <a:ext cx="1543050" cy="527050"/>
          </a:xfrm>
          <a:prstGeom prst="rect">
            <a:avLst/>
          </a:prstGeom>
        </p:spPr>
        <p:txBody>
          <a:bodyPr/>
          <a:lstStyle/>
          <a:p>
            <a:endParaRPr lang="de-DE" dirty="0"/>
          </a:p>
        </p:txBody>
      </p:sp>
      <p:sp>
        <p:nvSpPr>
          <p:cNvPr id="6" name="Fußzeilenplatzhalter 5"/>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7" name="Foliennummernplatzhalter 6"/>
          <p:cNvSpPr>
            <a:spLocks noGrp="1"/>
          </p:cNvSpPr>
          <p:nvPr>
            <p:ph type="sldNum" sz="quarter" idx="12"/>
          </p:nvPr>
        </p:nvSpPr>
        <p:spPr>
          <a:xfrm>
            <a:off x="4843463" y="9182100"/>
            <a:ext cx="1543050" cy="527050"/>
          </a:xfrm>
          <a:prstGeom prst="rect">
            <a:avLst/>
          </a:prstGeom>
        </p:spPr>
        <p:txBody>
          <a:bodyPr/>
          <a:lstStyle/>
          <a:p>
            <a:fld id="{11B6C22E-14DB-4B90-A7A1-54548DA9B270}" type="slidenum">
              <a:rPr lang="de-DE" smtClean="0"/>
              <a:t>‹Nr.›</a:t>
            </a:fld>
            <a:endParaRPr lang="de-DE" dirty="0"/>
          </a:p>
        </p:txBody>
      </p:sp>
    </p:spTree>
    <p:extLst>
      <p:ext uri="{BB962C8B-B14F-4D97-AF65-F5344CB8AC3E}">
        <p14:creationId xmlns:p14="http://schemas.microsoft.com/office/powerpoint/2010/main" val="1376184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71488" y="527050"/>
            <a:ext cx="5915025" cy="1914525"/>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a:xfrm>
            <a:off x="471488" y="2636838"/>
            <a:ext cx="5915025" cy="6284912"/>
          </a:xfrm>
          <a:prstGeom prst="rect">
            <a:avLst/>
          </a:prstGeo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a:xfrm>
            <a:off x="471488" y="9182100"/>
            <a:ext cx="1543050" cy="527050"/>
          </a:xfrm>
          <a:prstGeom prst="rect">
            <a:avLst/>
          </a:prstGeom>
        </p:spPr>
        <p:txBody>
          <a:bodyPr/>
          <a:lstStyle/>
          <a:p>
            <a:endParaRPr lang="de-DE" dirty="0"/>
          </a:p>
        </p:txBody>
      </p:sp>
      <p:sp>
        <p:nvSpPr>
          <p:cNvPr id="5" name="Fußzeilenplatzhalter 4"/>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6" name="Foliennummernplatzhalter 5"/>
          <p:cNvSpPr>
            <a:spLocks noGrp="1"/>
          </p:cNvSpPr>
          <p:nvPr>
            <p:ph type="sldNum" sz="quarter" idx="12"/>
          </p:nvPr>
        </p:nvSpPr>
        <p:spPr>
          <a:xfrm>
            <a:off x="4843463" y="9182100"/>
            <a:ext cx="1543050" cy="527050"/>
          </a:xfrm>
          <a:prstGeom prst="rect">
            <a:avLst/>
          </a:prstGeom>
        </p:spPr>
        <p:txBody>
          <a:bodyPr/>
          <a:lstStyle/>
          <a:p>
            <a:fld id="{31F784D3-054D-4ADF-A1E8-1F02120EBB21}" type="slidenum">
              <a:rPr lang="de-DE" smtClean="0"/>
              <a:t>‹Nr.›</a:t>
            </a:fld>
            <a:endParaRPr lang="de-DE" dirty="0"/>
          </a:p>
        </p:txBody>
      </p:sp>
    </p:spTree>
    <p:extLst>
      <p:ext uri="{BB962C8B-B14F-4D97-AF65-F5344CB8AC3E}">
        <p14:creationId xmlns:p14="http://schemas.microsoft.com/office/powerpoint/2010/main" val="12961996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73075" y="660400"/>
            <a:ext cx="2211388" cy="2311400"/>
          </a:xfrm>
          <a:prstGeom prst="rect">
            <a:avLst/>
          </a:prstGeo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2916238" y="1425575"/>
            <a:ext cx="3471862" cy="704056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dirty="0"/>
          </a:p>
        </p:txBody>
      </p:sp>
      <p:sp>
        <p:nvSpPr>
          <p:cNvPr id="4" name="Textplatzhalter 3"/>
          <p:cNvSpPr>
            <a:spLocks noGrp="1"/>
          </p:cNvSpPr>
          <p:nvPr>
            <p:ph type="body" sz="half" idx="2"/>
          </p:nvPr>
        </p:nvSpPr>
        <p:spPr>
          <a:xfrm>
            <a:off x="473075" y="2971800"/>
            <a:ext cx="2211388" cy="550545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Formatvorlagen des Textmasters bearbeiten</a:t>
            </a:r>
          </a:p>
        </p:txBody>
      </p:sp>
      <p:sp>
        <p:nvSpPr>
          <p:cNvPr id="5" name="Datumsplatzhalter 4"/>
          <p:cNvSpPr>
            <a:spLocks noGrp="1"/>
          </p:cNvSpPr>
          <p:nvPr>
            <p:ph type="dt" sz="half" idx="10"/>
          </p:nvPr>
        </p:nvSpPr>
        <p:spPr>
          <a:xfrm>
            <a:off x="471488" y="9182100"/>
            <a:ext cx="1543050" cy="527050"/>
          </a:xfrm>
          <a:prstGeom prst="rect">
            <a:avLst/>
          </a:prstGeom>
        </p:spPr>
        <p:txBody>
          <a:bodyPr/>
          <a:lstStyle/>
          <a:p>
            <a:endParaRPr lang="de-DE" dirty="0"/>
          </a:p>
        </p:txBody>
      </p:sp>
      <p:sp>
        <p:nvSpPr>
          <p:cNvPr id="6" name="Fußzeilenplatzhalter 5"/>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7" name="Foliennummernplatzhalter 6"/>
          <p:cNvSpPr>
            <a:spLocks noGrp="1"/>
          </p:cNvSpPr>
          <p:nvPr>
            <p:ph type="sldNum" sz="quarter" idx="12"/>
          </p:nvPr>
        </p:nvSpPr>
        <p:spPr>
          <a:xfrm>
            <a:off x="4843463" y="9182100"/>
            <a:ext cx="1543050" cy="527050"/>
          </a:xfrm>
          <a:prstGeom prst="rect">
            <a:avLst/>
          </a:prstGeom>
        </p:spPr>
        <p:txBody>
          <a:bodyPr/>
          <a:lstStyle/>
          <a:p>
            <a:fld id="{11B6C22E-14DB-4B90-A7A1-54548DA9B270}" type="slidenum">
              <a:rPr lang="de-DE" smtClean="0"/>
              <a:t>‹Nr.›</a:t>
            </a:fld>
            <a:endParaRPr lang="de-DE" dirty="0"/>
          </a:p>
        </p:txBody>
      </p:sp>
    </p:spTree>
    <p:extLst>
      <p:ext uri="{BB962C8B-B14F-4D97-AF65-F5344CB8AC3E}">
        <p14:creationId xmlns:p14="http://schemas.microsoft.com/office/powerpoint/2010/main" val="23464966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71488" y="527050"/>
            <a:ext cx="5915025" cy="1914525"/>
          </a:xfrm>
          <a:prstGeom prst="rect">
            <a:avLst/>
          </a:prstGeom>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71488" y="2636838"/>
            <a:ext cx="5915025" cy="6284912"/>
          </a:xfrm>
          <a:prstGeom prst="rect">
            <a:avLst/>
          </a:prstGeom>
        </p:spPr>
        <p:txBody>
          <a:bodyPr vert="eaVert"/>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a:xfrm>
            <a:off x="471488" y="9182100"/>
            <a:ext cx="1543050" cy="527050"/>
          </a:xfrm>
          <a:prstGeom prst="rect">
            <a:avLst/>
          </a:prstGeom>
        </p:spPr>
        <p:txBody>
          <a:bodyPr/>
          <a:lstStyle/>
          <a:p>
            <a:endParaRPr lang="de-DE" dirty="0"/>
          </a:p>
        </p:txBody>
      </p:sp>
      <p:sp>
        <p:nvSpPr>
          <p:cNvPr id="5" name="Fußzeilenplatzhalter 4"/>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6" name="Foliennummernplatzhalter 5"/>
          <p:cNvSpPr>
            <a:spLocks noGrp="1"/>
          </p:cNvSpPr>
          <p:nvPr>
            <p:ph type="sldNum" sz="quarter" idx="12"/>
          </p:nvPr>
        </p:nvSpPr>
        <p:spPr>
          <a:xfrm>
            <a:off x="4843463" y="9182100"/>
            <a:ext cx="1543050" cy="527050"/>
          </a:xfrm>
          <a:prstGeom prst="rect">
            <a:avLst/>
          </a:prstGeom>
        </p:spPr>
        <p:txBody>
          <a:bodyPr/>
          <a:lstStyle/>
          <a:p>
            <a:fld id="{11B6C22E-14DB-4B90-A7A1-54548DA9B270}" type="slidenum">
              <a:rPr lang="de-DE" smtClean="0"/>
              <a:t>‹Nr.›</a:t>
            </a:fld>
            <a:endParaRPr lang="de-DE" dirty="0"/>
          </a:p>
        </p:txBody>
      </p:sp>
    </p:spTree>
    <p:extLst>
      <p:ext uri="{BB962C8B-B14F-4D97-AF65-F5344CB8AC3E}">
        <p14:creationId xmlns:p14="http://schemas.microsoft.com/office/powerpoint/2010/main" val="5983125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4908550" y="527050"/>
            <a:ext cx="1477963" cy="8394700"/>
          </a:xfrm>
          <a:prstGeom prst="rect">
            <a:avLst/>
          </a:prstGeo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71488" y="527050"/>
            <a:ext cx="4284662" cy="8394700"/>
          </a:xfrm>
          <a:prstGeom prst="rect">
            <a:avLst/>
          </a:prstGeom>
        </p:spPr>
        <p:txBody>
          <a:bodyPr vert="eaVert"/>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a:xfrm>
            <a:off x="471488" y="9182100"/>
            <a:ext cx="1543050" cy="527050"/>
          </a:xfrm>
          <a:prstGeom prst="rect">
            <a:avLst/>
          </a:prstGeom>
        </p:spPr>
        <p:txBody>
          <a:bodyPr/>
          <a:lstStyle/>
          <a:p>
            <a:endParaRPr lang="de-DE" dirty="0"/>
          </a:p>
        </p:txBody>
      </p:sp>
      <p:sp>
        <p:nvSpPr>
          <p:cNvPr id="5" name="Fußzeilenplatzhalter 4"/>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6" name="Foliennummernplatzhalter 5"/>
          <p:cNvSpPr>
            <a:spLocks noGrp="1"/>
          </p:cNvSpPr>
          <p:nvPr>
            <p:ph type="sldNum" sz="quarter" idx="12"/>
          </p:nvPr>
        </p:nvSpPr>
        <p:spPr>
          <a:xfrm>
            <a:off x="4843463" y="9182100"/>
            <a:ext cx="1543050" cy="527050"/>
          </a:xfrm>
          <a:prstGeom prst="rect">
            <a:avLst/>
          </a:prstGeom>
        </p:spPr>
        <p:txBody>
          <a:bodyPr/>
          <a:lstStyle/>
          <a:p>
            <a:fld id="{11B6C22E-14DB-4B90-A7A1-54548DA9B270}" type="slidenum">
              <a:rPr lang="de-DE" smtClean="0"/>
              <a:t>‹Nr.›</a:t>
            </a:fld>
            <a:endParaRPr lang="de-DE" dirty="0"/>
          </a:p>
        </p:txBody>
      </p:sp>
    </p:spTree>
    <p:extLst>
      <p:ext uri="{BB962C8B-B14F-4D97-AF65-F5344CB8AC3E}">
        <p14:creationId xmlns:p14="http://schemas.microsoft.com/office/powerpoint/2010/main" val="37256268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857250" y="1620838"/>
            <a:ext cx="5143500" cy="3449637"/>
          </a:xfrm>
          <a:prstGeom prst="rect">
            <a:avLst/>
          </a:prstGeo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857250" y="5202238"/>
            <a:ext cx="5143500" cy="23923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a:xfrm>
            <a:off x="471488" y="9182100"/>
            <a:ext cx="1543050" cy="527050"/>
          </a:xfrm>
          <a:prstGeom prst="rect">
            <a:avLst/>
          </a:prstGeom>
        </p:spPr>
        <p:txBody>
          <a:bodyPr/>
          <a:lstStyle/>
          <a:p>
            <a:endParaRPr lang="de-DE" dirty="0"/>
          </a:p>
        </p:txBody>
      </p:sp>
      <p:sp>
        <p:nvSpPr>
          <p:cNvPr id="5" name="Fußzeilenplatzhalter 4"/>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6" name="Foliennummernplatzhalter 5"/>
          <p:cNvSpPr>
            <a:spLocks noGrp="1"/>
          </p:cNvSpPr>
          <p:nvPr>
            <p:ph type="sldNum" sz="quarter" idx="12"/>
          </p:nvPr>
        </p:nvSpPr>
        <p:spPr>
          <a:xfrm>
            <a:off x="4843463" y="9182100"/>
            <a:ext cx="1543050" cy="527050"/>
          </a:xfrm>
          <a:prstGeom prst="rect">
            <a:avLst/>
          </a:prstGeom>
        </p:spPr>
        <p:txBody>
          <a:bodyPr/>
          <a:lstStyle/>
          <a:p>
            <a:fld id="{14A88384-9E9F-472F-B386-18C9F739ACCD}" type="slidenum">
              <a:rPr lang="de-DE" smtClean="0"/>
              <a:t>‹Nr.›</a:t>
            </a:fld>
            <a:endParaRPr lang="de-DE" dirty="0"/>
          </a:p>
        </p:txBody>
      </p:sp>
    </p:spTree>
    <p:extLst>
      <p:ext uri="{BB962C8B-B14F-4D97-AF65-F5344CB8AC3E}">
        <p14:creationId xmlns:p14="http://schemas.microsoft.com/office/powerpoint/2010/main" val="1512676833"/>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71488" y="527050"/>
            <a:ext cx="5915025" cy="1914525"/>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a:xfrm>
            <a:off x="471488" y="2636838"/>
            <a:ext cx="5915025" cy="6284912"/>
          </a:xfrm>
          <a:prstGeom prst="rect">
            <a:avLst/>
          </a:prstGeo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a:xfrm>
            <a:off x="471488" y="9182100"/>
            <a:ext cx="1543050" cy="527050"/>
          </a:xfrm>
          <a:prstGeom prst="rect">
            <a:avLst/>
          </a:prstGeom>
        </p:spPr>
        <p:txBody>
          <a:bodyPr/>
          <a:lstStyle/>
          <a:p>
            <a:endParaRPr lang="de-DE" dirty="0"/>
          </a:p>
        </p:txBody>
      </p:sp>
      <p:sp>
        <p:nvSpPr>
          <p:cNvPr id="5" name="Fußzeilenplatzhalter 4"/>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6" name="Foliennummernplatzhalter 5"/>
          <p:cNvSpPr>
            <a:spLocks noGrp="1"/>
          </p:cNvSpPr>
          <p:nvPr>
            <p:ph type="sldNum" sz="quarter" idx="12"/>
          </p:nvPr>
        </p:nvSpPr>
        <p:spPr>
          <a:xfrm>
            <a:off x="4843463" y="9182100"/>
            <a:ext cx="1543050" cy="527050"/>
          </a:xfrm>
          <a:prstGeom prst="rect">
            <a:avLst/>
          </a:prstGeom>
        </p:spPr>
        <p:txBody>
          <a:bodyPr/>
          <a:lstStyle/>
          <a:p>
            <a:fld id="{14A88384-9E9F-472F-B386-18C9F739ACCD}" type="slidenum">
              <a:rPr lang="de-DE" smtClean="0"/>
              <a:t>‹Nr.›</a:t>
            </a:fld>
            <a:endParaRPr lang="de-DE" dirty="0"/>
          </a:p>
        </p:txBody>
      </p:sp>
    </p:spTree>
    <p:extLst>
      <p:ext uri="{BB962C8B-B14F-4D97-AF65-F5344CB8AC3E}">
        <p14:creationId xmlns:p14="http://schemas.microsoft.com/office/powerpoint/2010/main" val="417568373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68313" y="2470150"/>
            <a:ext cx="5915025" cy="4119563"/>
          </a:xfrm>
          <a:prstGeom prst="rect">
            <a:avLst/>
          </a:prstGeo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468313" y="6629400"/>
            <a:ext cx="5915025" cy="21669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Formatvorlagen des Textmasters bearbeiten</a:t>
            </a:r>
          </a:p>
        </p:txBody>
      </p:sp>
      <p:sp>
        <p:nvSpPr>
          <p:cNvPr id="4" name="Datumsplatzhalter 3"/>
          <p:cNvSpPr>
            <a:spLocks noGrp="1"/>
          </p:cNvSpPr>
          <p:nvPr>
            <p:ph type="dt" sz="half" idx="10"/>
          </p:nvPr>
        </p:nvSpPr>
        <p:spPr>
          <a:xfrm>
            <a:off x="471488" y="9182100"/>
            <a:ext cx="1543050" cy="527050"/>
          </a:xfrm>
          <a:prstGeom prst="rect">
            <a:avLst/>
          </a:prstGeom>
        </p:spPr>
        <p:txBody>
          <a:bodyPr/>
          <a:lstStyle/>
          <a:p>
            <a:endParaRPr lang="de-DE" dirty="0"/>
          </a:p>
        </p:txBody>
      </p:sp>
      <p:sp>
        <p:nvSpPr>
          <p:cNvPr id="5" name="Fußzeilenplatzhalter 4"/>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6" name="Foliennummernplatzhalter 5"/>
          <p:cNvSpPr>
            <a:spLocks noGrp="1"/>
          </p:cNvSpPr>
          <p:nvPr>
            <p:ph type="sldNum" sz="quarter" idx="12"/>
          </p:nvPr>
        </p:nvSpPr>
        <p:spPr>
          <a:xfrm>
            <a:off x="4843463" y="9182100"/>
            <a:ext cx="1543050" cy="527050"/>
          </a:xfrm>
          <a:prstGeom prst="rect">
            <a:avLst/>
          </a:prstGeom>
        </p:spPr>
        <p:txBody>
          <a:bodyPr/>
          <a:lstStyle/>
          <a:p>
            <a:fld id="{14A88384-9E9F-472F-B386-18C9F739ACCD}" type="slidenum">
              <a:rPr lang="de-DE" smtClean="0"/>
              <a:t>‹Nr.›</a:t>
            </a:fld>
            <a:endParaRPr lang="de-DE" dirty="0"/>
          </a:p>
        </p:txBody>
      </p:sp>
    </p:spTree>
    <p:extLst>
      <p:ext uri="{BB962C8B-B14F-4D97-AF65-F5344CB8AC3E}">
        <p14:creationId xmlns:p14="http://schemas.microsoft.com/office/powerpoint/2010/main" val="23358092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71488" y="527050"/>
            <a:ext cx="5915025" cy="1914525"/>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71488" y="2636838"/>
            <a:ext cx="2881312" cy="6284912"/>
          </a:xfrm>
          <a:prstGeom prst="rect">
            <a:avLst/>
          </a:prstGeo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3505200" y="2636838"/>
            <a:ext cx="2881313" cy="6284912"/>
          </a:xfrm>
          <a:prstGeom prst="rect">
            <a:avLst/>
          </a:prstGeo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a:xfrm>
            <a:off x="471488" y="9182100"/>
            <a:ext cx="1543050" cy="527050"/>
          </a:xfrm>
          <a:prstGeom prst="rect">
            <a:avLst/>
          </a:prstGeom>
        </p:spPr>
        <p:txBody>
          <a:bodyPr/>
          <a:lstStyle/>
          <a:p>
            <a:endParaRPr lang="de-DE" dirty="0"/>
          </a:p>
        </p:txBody>
      </p:sp>
      <p:sp>
        <p:nvSpPr>
          <p:cNvPr id="6" name="Fußzeilenplatzhalter 5"/>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7" name="Foliennummernplatzhalter 6"/>
          <p:cNvSpPr>
            <a:spLocks noGrp="1"/>
          </p:cNvSpPr>
          <p:nvPr>
            <p:ph type="sldNum" sz="quarter" idx="12"/>
          </p:nvPr>
        </p:nvSpPr>
        <p:spPr>
          <a:xfrm>
            <a:off x="4843463" y="9182100"/>
            <a:ext cx="1543050" cy="527050"/>
          </a:xfrm>
          <a:prstGeom prst="rect">
            <a:avLst/>
          </a:prstGeom>
        </p:spPr>
        <p:txBody>
          <a:bodyPr/>
          <a:lstStyle/>
          <a:p>
            <a:fld id="{14A88384-9E9F-472F-B386-18C9F739ACCD}" type="slidenum">
              <a:rPr lang="de-DE" smtClean="0"/>
              <a:t>‹Nr.›</a:t>
            </a:fld>
            <a:endParaRPr lang="de-DE" dirty="0"/>
          </a:p>
        </p:txBody>
      </p:sp>
    </p:spTree>
    <p:extLst>
      <p:ext uri="{BB962C8B-B14F-4D97-AF65-F5344CB8AC3E}">
        <p14:creationId xmlns:p14="http://schemas.microsoft.com/office/powerpoint/2010/main" val="1999697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73075" y="527050"/>
            <a:ext cx="5915025" cy="1914525"/>
          </a:xfrm>
          <a:prstGeom prst="rect">
            <a:avLst/>
          </a:prstGeo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473075" y="2428875"/>
            <a:ext cx="2900363" cy="118903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Formatvorlagen des Textmasters bearbeiten</a:t>
            </a:r>
          </a:p>
        </p:txBody>
      </p:sp>
      <p:sp>
        <p:nvSpPr>
          <p:cNvPr id="4" name="Inhaltsplatzhalter 3"/>
          <p:cNvSpPr>
            <a:spLocks noGrp="1"/>
          </p:cNvSpPr>
          <p:nvPr>
            <p:ph sz="half" idx="2"/>
          </p:nvPr>
        </p:nvSpPr>
        <p:spPr>
          <a:xfrm>
            <a:off x="473075" y="3617913"/>
            <a:ext cx="2900363" cy="5322887"/>
          </a:xfrm>
          <a:prstGeom prst="rect">
            <a:avLst/>
          </a:prstGeo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3471863" y="2428875"/>
            <a:ext cx="2916237" cy="118903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Formatvorlagen des Textmasters bearbeiten</a:t>
            </a:r>
          </a:p>
        </p:txBody>
      </p:sp>
      <p:sp>
        <p:nvSpPr>
          <p:cNvPr id="6" name="Inhaltsplatzhalter 5"/>
          <p:cNvSpPr>
            <a:spLocks noGrp="1"/>
          </p:cNvSpPr>
          <p:nvPr>
            <p:ph sz="quarter" idx="4"/>
          </p:nvPr>
        </p:nvSpPr>
        <p:spPr>
          <a:xfrm>
            <a:off x="3471863" y="3617913"/>
            <a:ext cx="2916237" cy="5322887"/>
          </a:xfrm>
          <a:prstGeom prst="rect">
            <a:avLst/>
          </a:prstGeo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a:xfrm>
            <a:off x="471488" y="9182100"/>
            <a:ext cx="1543050" cy="527050"/>
          </a:xfrm>
          <a:prstGeom prst="rect">
            <a:avLst/>
          </a:prstGeom>
        </p:spPr>
        <p:txBody>
          <a:bodyPr/>
          <a:lstStyle/>
          <a:p>
            <a:endParaRPr lang="de-DE" dirty="0"/>
          </a:p>
        </p:txBody>
      </p:sp>
      <p:sp>
        <p:nvSpPr>
          <p:cNvPr id="8" name="Fußzeilenplatzhalter 7"/>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9" name="Foliennummernplatzhalter 8"/>
          <p:cNvSpPr>
            <a:spLocks noGrp="1"/>
          </p:cNvSpPr>
          <p:nvPr>
            <p:ph type="sldNum" sz="quarter" idx="12"/>
          </p:nvPr>
        </p:nvSpPr>
        <p:spPr>
          <a:xfrm>
            <a:off x="4843463" y="9182100"/>
            <a:ext cx="1543050" cy="527050"/>
          </a:xfrm>
          <a:prstGeom prst="rect">
            <a:avLst/>
          </a:prstGeom>
        </p:spPr>
        <p:txBody>
          <a:bodyPr/>
          <a:lstStyle/>
          <a:p>
            <a:fld id="{14A88384-9E9F-472F-B386-18C9F739ACCD}" type="slidenum">
              <a:rPr lang="de-DE" smtClean="0"/>
              <a:t>‹Nr.›</a:t>
            </a:fld>
            <a:endParaRPr lang="de-DE" dirty="0"/>
          </a:p>
        </p:txBody>
      </p:sp>
    </p:spTree>
    <p:extLst>
      <p:ext uri="{BB962C8B-B14F-4D97-AF65-F5344CB8AC3E}">
        <p14:creationId xmlns:p14="http://schemas.microsoft.com/office/powerpoint/2010/main" val="24831879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71488" y="527050"/>
            <a:ext cx="5915025" cy="1914525"/>
          </a:xfrm>
          <a:prstGeom prst="rect">
            <a:avLst/>
          </a:prstGeom>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a:xfrm>
            <a:off x="471488" y="9182100"/>
            <a:ext cx="1543050" cy="527050"/>
          </a:xfrm>
          <a:prstGeom prst="rect">
            <a:avLst/>
          </a:prstGeom>
        </p:spPr>
        <p:txBody>
          <a:bodyPr/>
          <a:lstStyle/>
          <a:p>
            <a:endParaRPr lang="de-DE" dirty="0"/>
          </a:p>
        </p:txBody>
      </p:sp>
      <p:sp>
        <p:nvSpPr>
          <p:cNvPr id="4" name="Fußzeilenplatzhalter 3"/>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5" name="Foliennummernplatzhalter 4"/>
          <p:cNvSpPr>
            <a:spLocks noGrp="1"/>
          </p:cNvSpPr>
          <p:nvPr>
            <p:ph type="sldNum" sz="quarter" idx="12"/>
          </p:nvPr>
        </p:nvSpPr>
        <p:spPr>
          <a:xfrm>
            <a:off x="4843463" y="9182100"/>
            <a:ext cx="1543050" cy="527050"/>
          </a:xfrm>
          <a:prstGeom prst="rect">
            <a:avLst/>
          </a:prstGeom>
        </p:spPr>
        <p:txBody>
          <a:bodyPr/>
          <a:lstStyle/>
          <a:p>
            <a:fld id="{14A88384-9E9F-472F-B386-18C9F739ACCD}" type="slidenum">
              <a:rPr lang="de-DE" smtClean="0"/>
              <a:t>‹Nr.›</a:t>
            </a:fld>
            <a:endParaRPr lang="de-DE" dirty="0"/>
          </a:p>
        </p:txBody>
      </p:sp>
    </p:spTree>
    <p:extLst>
      <p:ext uri="{BB962C8B-B14F-4D97-AF65-F5344CB8AC3E}">
        <p14:creationId xmlns:p14="http://schemas.microsoft.com/office/powerpoint/2010/main" val="2349453725"/>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3" name="Fußzeilenplatzhalter 2"/>
          <p:cNvSpPr>
            <a:spLocks noGrp="1"/>
          </p:cNvSpPr>
          <p:nvPr>
            <p:ph type="ftr" sz="quarter" idx="11"/>
          </p:nvPr>
        </p:nvSpPr>
        <p:spPr>
          <a:xfrm>
            <a:off x="2232243" y="70992"/>
            <a:ext cx="2314575" cy="527050"/>
          </a:xfrm>
          <a:prstGeom prst="rect">
            <a:avLst/>
          </a:prstGeom>
        </p:spPr>
        <p:txBody>
          <a:bodyPr/>
          <a:lstStyle/>
          <a:p>
            <a:r>
              <a:rPr lang="de-DE" dirty="0" smtClean="0"/>
              <a:t>Open-Access-Literatur finden</a:t>
            </a:r>
            <a:endParaRPr lang="de-DE" dirty="0"/>
          </a:p>
        </p:txBody>
      </p:sp>
      <p:sp>
        <p:nvSpPr>
          <p:cNvPr id="4" name="Foliennummernplatzhalter 3"/>
          <p:cNvSpPr>
            <a:spLocks noGrp="1"/>
          </p:cNvSpPr>
          <p:nvPr>
            <p:ph type="sldNum" sz="quarter" idx="12"/>
          </p:nvPr>
        </p:nvSpPr>
        <p:spPr>
          <a:xfrm>
            <a:off x="4850041" y="70992"/>
            <a:ext cx="1543050" cy="527050"/>
          </a:xfrm>
          <a:prstGeom prst="rect">
            <a:avLst/>
          </a:prstGeom>
        </p:spPr>
        <p:txBody>
          <a:bodyPr/>
          <a:lstStyle/>
          <a:p>
            <a:fld id="{14A88384-9E9F-472F-B386-18C9F739ACCD}" type="slidenum">
              <a:rPr lang="de-DE" smtClean="0"/>
              <a:t>‹Nr.›</a:t>
            </a:fld>
            <a:endParaRPr lang="de-DE" dirty="0"/>
          </a:p>
        </p:txBody>
      </p:sp>
    </p:spTree>
    <p:extLst>
      <p:ext uri="{BB962C8B-B14F-4D97-AF65-F5344CB8AC3E}">
        <p14:creationId xmlns:p14="http://schemas.microsoft.com/office/powerpoint/2010/main" val="123210557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68313" y="2470150"/>
            <a:ext cx="5915025" cy="4119563"/>
          </a:xfrm>
          <a:prstGeom prst="rect">
            <a:avLst/>
          </a:prstGeo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468313" y="6629400"/>
            <a:ext cx="5915025" cy="21669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Formatvorlagen des Textmasters bearbeiten</a:t>
            </a:r>
          </a:p>
        </p:txBody>
      </p:sp>
      <p:sp>
        <p:nvSpPr>
          <p:cNvPr id="4" name="Datumsplatzhalter 3"/>
          <p:cNvSpPr>
            <a:spLocks noGrp="1"/>
          </p:cNvSpPr>
          <p:nvPr>
            <p:ph type="dt" sz="half" idx="10"/>
          </p:nvPr>
        </p:nvSpPr>
        <p:spPr>
          <a:xfrm>
            <a:off x="471488" y="9182100"/>
            <a:ext cx="1543050" cy="527050"/>
          </a:xfrm>
          <a:prstGeom prst="rect">
            <a:avLst/>
          </a:prstGeom>
        </p:spPr>
        <p:txBody>
          <a:bodyPr/>
          <a:lstStyle/>
          <a:p>
            <a:endParaRPr lang="de-DE" dirty="0"/>
          </a:p>
        </p:txBody>
      </p:sp>
      <p:sp>
        <p:nvSpPr>
          <p:cNvPr id="5" name="Fußzeilenplatzhalter 4"/>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6" name="Foliennummernplatzhalter 5"/>
          <p:cNvSpPr>
            <a:spLocks noGrp="1"/>
          </p:cNvSpPr>
          <p:nvPr>
            <p:ph type="sldNum" sz="quarter" idx="12"/>
          </p:nvPr>
        </p:nvSpPr>
        <p:spPr>
          <a:xfrm>
            <a:off x="4843463" y="9182100"/>
            <a:ext cx="1543050" cy="527050"/>
          </a:xfrm>
          <a:prstGeom prst="rect">
            <a:avLst/>
          </a:prstGeom>
        </p:spPr>
        <p:txBody>
          <a:bodyPr/>
          <a:lstStyle/>
          <a:p>
            <a:fld id="{31F784D3-054D-4ADF-A1E8-1F02120EBB21}" type="slidenum">
              <a:rPr lang="de-DE" smtClean="0"/>
              <a:t>‹Nr.›</a:t>
            </a:fld>
            <a:endParaRPr lang="de-DE" dirty="0"/>
          </a:p>
        </p:txBody>
      </p:sp>
    </p:spTree>
    <p:extLst>
      <p:ext uri="{BB962C8B-B14F-4D97-AF65-F5344CB8AC3E}">
        <p14:creationId xmlns:p14="http://schemas.microsoft.com/office/powerpoint/2010/main" val="30778237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73075" y="660400"/>
            <a:ext cx="2211388" cy="2311400"/>
          </a:xfrm>
          <a:prstGeom prst="rect">
            <a:avLst/>
          </a:prstGeo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2916238" y="1425575"/>
            <a:ext cx="3471862" cy="704056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73075" y="2971800"/>
            <a:ext cx="2211388" cy="550545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Formatvorlagen des Textmasters bearbeiten</a:t>
            </a:r>
          </a:p>
        </p:txBody>
      </p:sp>
      <p:sp>
        <p:nvSpPr>
          <p:cNvPr id="5" name="Datumsplatzhalter 4"/>
          <p:cNvSpPr>
            <a:spLocks noGrp="1"/>
          </p:cNvSpPr>
          <p:nvPr>
            <p:ph type="dt" sz="half" idx="10"/>
          </p:nvPr>
        </p:nvSpPr>
        <p:spPr>
          <a:xfrm>
            <a:off x="471488" y="9182100"/>
            <a:ext cx="1543050" cy="527050"/>
          </a:xfrm>
          <a:prstGeom prst="rect">
            <a:avLst/>
          </a:prstGeom>
        </p:spPr>
        <p:txBody>
          <a:bodyPr/>
          <a:lstStyle/>
          <a:p>
            <a:endParaRPr lang="de-DE" dirty="0"/>
          </a:p>
        </p:txBody>
      </p:sp>
      <p:sp>
        <p:nvSpPr>
          <p:cNvPr id="6" name="Fußzeilenplatzhalter 5"/>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7" name="Foliennummernplatzhalter 6"/>
          <p:cNvSpPr>
            <a:spLocks noGrp="1"/>
          </p:cNvSpPr>
          <p:nvPr>
            <p:ph type="sldNum" sz="quarter" idx="12"/>
          </p:nvPr>
        </p:nvSpPr>
        <p:spPr>
          <a:xfrm>
            <a:off x="4843463" y="9182100"/>
            <a:ext cx="1543050" cy="527050"/>
          </a:xfrm>
          <a:prstGeom prst="rect">
            <a:avLst/>
          </a:prstGeom>
        </p:spPr>
        <p:txBody>
          <a:bodyPr/>
          <a:lstStyle/>
          <a:p>
            <a:fld id="{14A88384-9E9F-472F-B386-18C9F739ACCD}" type="slidenum">
              <a:rPr lang="de-DE" smtClean="0"/>
              <a:t>‹Nr.›</a:t>
            </a:fld>
            <a:endParaRPr lang="de-DE" dirty="0"/>
          </a:p>
        </p:txBody>
      </p:sp>
    </p:spTree>
    <p:extLst>
      <p:ext uri="{BB962C8B-B14F-4D97-AF65-F5344CB8AC3E}">
        <p14:creationId xmlns:p14="http://schemas.microsoft.com/office/powerpoint/2010/main" val="17615316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73075" y="660400"/>
            <a:ext cx="2211388" cy="2311400"/>
          </a:xfrm>
          <a:prstGeom prst="rect">
            <a:avLst/>
          </a:prstGeo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2916238" y="1425575"/>
            <a:ext cx="3471862" cy="704056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dirty="0"/>
          </a:p>
        </p:txBody>
      </p:sp>
      <p:sp>
        <p:nvSpPr>
          <p:cNvPr id="4" name="Textplatzhalter 3"/>
          <p:cNvSpPr>
            <a:spLocks noGrp="1"/>
          </p:cNvSpPr>
          <p:nvPr>
            <p:ph type="body" sz="half" idx="2"/>
          </p:nvPr>
        </p:nvSpPr>
        <p:spPr>
          <a:xfrm>
            <a:off x="473075" y="2971800"/>
            <a:ext cx="2211388" cy="550545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Formatvorlagen des Textmasters bearbeiten</a:t>
            </a:r>
          </a:p>
        </p:txBody>
      </p:sp>
      <p:sp>
        <p:nvSpPr>
          <p:cNvPr id="5" name="Datumsplatzhalter 4"/>
          <p:cNvSpPr>
            <a:spLocks noGrp="1"/>
          </p:cNvSpPr>
          <p:nvPr>
            <p:ph type="dt" sz="half" idx="10"/>
          </p:nvPr>
        </p:nvSpPr>
        <p:spPr>
          <a:xfrm>
            <a:off x="471488" y="9182100"/>
            <a:ext cx="1543050" cy="527050"/>
          </a:xfrm>
          <a:prstGeom prst="rect">
            <a:avLst/>
          </a:prstGeom>
        </p:spPr>
        <p:txBody>
          <a:bodyPr/>
          <a:lstStyle/>
          <a:p>
            <a:endParaRPr lang="de-DE" dirty="0"/>
          </a:p>
        </p:txBody>
      </p:sp>
      <p:sp>
        <p:nvSpPr>
          <p:cNvPr id="6" name="Fußzeilenplatzhalter 5"/>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7" name="Foliennummernplatzhalter 6"/>
          <p:cNvSpPr>
            <a:spLocks noGrp="1"/>
          </p:cNvSpPr>
          <p:nvPr>
            <p:ph type="sldNum" sz="quarter" idx="12"/>
          </p:nvPr>
        </p:nvSpPr>
        <p:spPr>
          <a:xfrm>
            <a:off x="4843463" y="9182100"/>
            <a:ext cx="1543050" cy="527050"/>
          </a:xfrm>
          <a:prstGeom prst="rect">
            <a:avLst/>
          </a:prstGeom>
        </p:spPr>
        <p:txBody>
          <a:bodyPr/>
          <a:lstStyle/>
          <a:p>
            <a:fld id="{14A88384-9E9F-472F-B386-18C9F739ACCD}" type="slidenum">
              <a:rPr lang="de-DE" smtClean="0"/>
              <a:t>‹Nr.›</a:t>
            </a:fld>
            <a:endParaRPr lang="de-DE" dirty="0"/>
          </a:p>
        </p:txBody>
      </p:sp>
    </p:spTree>
    <p:extLst>
      <p:ext uri="{BB962C8B-B14F-4D97-AF65-F5344CB8AC3E}">
        <p14:creationId xmlns:p14="http://schemas.microsoft.com/office/powerpoint/2010/main" val="1644137562"/>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71488" y="527050"/>
            <a:ext cx="5915025" cy="1914525"/>
          </a:xfrm>
          <a:prstGeom prst="rect">
            <a:avLst/>
          </a:prstGeom>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71488" y="2636838"/>
            <a:ext cx="5915025" cy="6284912"/>
          </a:xfrm>
          <a:prstGeom prst="rect">
            <a:avLst/>
          </a:prstGeom>
        </p:spPr>
        <p:txBody>
          <a:bodyPr vert="eaVert"/>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a:xfrm>
            <a:off x="471488" y="9182100"/>
            <a:ext cx="1543050" cy="527050"/>
          </a:xfrm>
          <a:prstGeom prst="rect">
            <a:avLst/>
          </a:prstGeom>
        </p:spPr>
        <p:txBody>
          <a:bodyPr/>
          <a:lstStyle/>
          <a:p>
            <a:endParaRPr lang="de-DE" dirty="0"/>
          </a:p>
        </p:txBody>
      </p:sp>
      <p:sp>
        <p:nvSpPr>
          <p:cNvPr id="5" name="Fußzeilenplatzhalter 4"/>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6" name="Foliennummernplatzhalter 5"/>
          <p:cNvSpPr>
            <a:spLocks noGrp="1"/>
          </p:cNvSpPr>
          <p:nvPr>
            <p:ph type="sldNum" sz="quarter" idx="12"/>
          </p:nvPr>
        </p:nvSpPr>
        <p:spPr>
          <a:xfrm>
            <a:off x="4843463" y="9182100"/>
            <a:ext cx="1543050" cy="527050"/>
          </a:xfrm>
          <a:prstGeom prst="rect">
            <a:avLst/>
          </a:prstGeom>
        </p:spPr>
        <p:txBody>
          <a:bodyPr/>
          <a:lstStyle/>
          <a:p>
            <a:fld id="{14A88384-9E9F-472F-B386-18C9F739ACCD}" type="slidenum">
              <a:rPr lang="de-DE" smtClean="0"/>
              <a:t>‹Nr.›</a:t>
            </a:fld>
            <a:endParaRPr lang="de-DE" dirty="0"/>
          </a:p>
        </p:txBody>
      </p:sp>
    </p:spTree>
    <p:extLst>
      <p:ext uri="{BB962C8B-B14F-4D97-AF65-F5344CB8AC3E}">
        <p14:creationId xmlns:p14="http://schemas.microsoft.com/office/powerpoint/2010/main" val="39270348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4908550" y="527050"/>
            <a:ext cx="1477963" cy="8394700"/>
          </a:xfrm>
          <a:prstGeom prst="rect">
            <a:avLst/>
          </a:prstGeo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71488" y="527050"/>
            <a:ext cx="4284662" cy="8394700"/>
          </a:xfrm>
          <a:prstGeom prst="rect">
            <a:avLst/>
          </a:prstGeom>
        </p:spPr>
        <p:txBody>
          <a:bodyPr vert="eaVert"/>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a:xfrm>
            <a:off x="471488" y="9182100"/>
            <a:ext cx="1543050" cy="527050"/>
          </a:xfrm>
          <a:prstGeom prst="rect">
            <a:avLst/>
          </a:prstGeom>
        </p:spPr>
        <p:txBody>
          <a:bodyPr/>
          <a:lstStyle/>
          <a:p>
            <a:endParaRPr lang="de-DE" dirty="0"/>
          </a:p>
        </p:txBody>
      </p:sp>
      <p:sp>
        <p:nvSpPr>
          <p:cNvPr id="5" name="Fußzeilenplatzhalter 4"/>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6" name="Foliennummernplatzhalter 5"/>
          <p:cNvSpPr>
            <a:spLocks noGrp="1"/>
          </p:cNvSpPr>
          <p:nvPr>
            <p:ph type="sldNum" sz="quarter" idx="12"/>
          </p:nvPr>
        </p:nvSpPr>
        <p:spPr>
          <a:xfrm>
            <a:off x="4843463" y="9182100"/>
            <a:ext cx="1543050" cy="527050"/>
          </a:xfrm>
          <a:prstGeom prst="rect">
            <a:avLst/>
          </a:prstGeom>
        </p:spPr>
        <p:txBody>
          <a:bodyPr/>
          <a:lstStyle/>
          <a:p>
            <a:fld id="{14A88384-9E9F-472F-B386-18C9F739ACCD}" type="slidenum">
              <a:rPr lang="de-DE" smtClean="0"/>
              <a:t>‹Nr.›</a:t>
            </a:fld>
            <a:endParaRPr lang="de-DE" dirty="0"/>
          </a:p>
        </p:txBody>
      </p:sp>
    </p:spTree>
    <p:extLst>
      <p:ext uri="{BB962C8B-B14F-4D97-AF65-F5344CB8AC3E}">
        <p14:creationId xmlns:p14="http://schemas.microsoft.com/office/powerpoint/2010/main" val="34431143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71488" y="527050"/>
            <a:ext cx="5915025" cy="1914525"/>
          </a:xfrm>
          <a:prstGeom prst="rect">
            <a:avLst/>
          </a:prstGeom>
        </p:spPr>
        <p:txBody>
          <a:bodyPr/>
          <a:lstStyle/>
          <a:p>
            <a:r>
              <a:rPr lang="de-DE" smtClean="0"/>
              <a:t>Titelmasterformat durch Klicken bearbeiten</a:t>
            </a:r>
            <a:endParaRPr lang="de-DE"/>
          </a:p>
        </p:txBody>
      </p:sp>
    </p:spTree>
    <p:extLst>
      <p:ext uri="{BB962C8B-B14F-4D97-AF65-F5344CB8AC3E}">
        <p14:creationId xmlns:p14="http://schemas.microsoft.com/office/powerpoint/2010/main" val="83573831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857250" y="1620838"/>
            <a:ext cx="5143500" cy="3449637"/>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857250" y="5202238"/>
            <a:ext cx="5143500" cy="23923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F49421C0-369C-4A39-B90E-EBFE2781DFC0}" type="datetimeFigureOut">
              <a:rPr lang="de-DE" smtClean="0"/>
              <a:t>19.09.2024</a:t>
            </a:fld>
            <a:endParaRPr lang="de-DE" dirty="0"/>
          </a:p>
        </p:txBody>
      </p:sp>
      <p:sp>
        <p:nvSpPr>
          <p:cNvPr id="5" name="Fußzeilenplatzhalter 4"/>
          <p:cNvSpPr>
            <a:spLocks noGrp="1"/>
          </p:cNvSpPr>
          <p:nvPr>
            <p:ph type="ftr" sz="quarter" idx="11"/>
          </p:nvPr>
        </p:nvSpPr>
        <p:spPr/>
        <p:txBody>
          <a:bodyPr/>
          <a:lstStyle/>
          <a:p>
            <a:endParaRPr lang="de-DE" dirty="0"/>
          </a:p>
        </p:txBody>
      </p:sp>
      <p:sp>
        <p:nvSpPr>
          <p:cNvPr id="6" name="Foliennummernplatzhalter 5"/>
          <p:cNvSpPr>
            <a:spLocks noGrp="1"/>
          </p:cNvSpPr>
          <p:nvPr>
            <p:ph type="sldNum" sz="quarter" idx="12"/>
          </p:nvPr>
        </p:nvSpPr>
        <p:spPr/>
        <p:txBody>
          <a:bodyPr/>
          <a:lstStyle/>
          <a:p>
            <a:fld id="{5098ABA8-32E3-41D0-A3BB-C53B935234DB}" type="slidenum">
              <a:rPr lang="de-DE" smtClean="0"/>
              <a:t>‹Nr.›</a:t>
            </a:fld>
            <a:endParaRPr lang="de-DE" dirty="0"/>
          </a:p>
        </p:txBody>
      </p:sp>
    </p:spTree>
    <p:extLst>
      <p:ext uri="{BB962C8B-B14F-4D97-AF65-F5344CB8AC3E}">
        <p14:creationId xmlns:p14="http://schemas.microsoft.com/office/powerpoint/2010/main" val="12597352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F49421C0-369C-4A39-B90E-EBFE2781DFC0}" type="datetimeFigureOut">
              <a:rPr lang="de-DE" smtClean="0"/>
              <a:t>19.09.2024</a:t>
            </a:fld>
            <a:endParaRPr lang="de-DE" dirty="0"/>
          </a:p>
        </p:txBody>
      </p:sp>
      <p:sp>
        <p:nvSpPr>
          <p:cNvPr id="5" name="Fußzeilenplatzhalter 4"/>
          <p:cNvSpPr>
            <a:spLocks noGrp="1"/>
          </p:cNvSpPr>
          <p:nvPr>
            <p:ph type="ftr" sz="quarter" idx="11"/>
          </p:nvPr>
        </p:nvSpPr>
        <p:spPr/>
        <p:txBody>
          <a:bodyPr/>
          <a:lstStyle/>
          <a:p>
            <a:endParaRPr lang="de-DE" dirty="0"/>
          </a:p>
        </p:txBody>
      </p:sp>
      <p:sp>
        <p:nvSpPr>
          <p:cNvPr id="6" name="Foliennummernplatzhalter 5"/>
          <p:cNvSpPr>
            <a:spLocks noGrp="1"/>
          </p:cNvSpPr>
          <p:nvPr>
            <p:ph type="sldNum" sz="quarter" idx="12"/>
          </p:nvPr>
        </p:nvSpPr>
        <p:spPr/>
        <p:txBody>
          <a:bodyPr/>
          <a:lstStyle/>
          <a:p>
            <a:fld id="{5098ABA8-32E3-41D0-A3BB-C53B935234DB}" type="slidenum">
              <a:rPr lang="de-DE" smtClean="0"/>
              <a:t>‹Nr.›</a:t>
            </a:fld>
            <a:endParaRPr lang="de-DE" dirty="0"/>
          </a:p>
        </p:txBody>
      </p:sp>
    </p:spTree>
    <p:extLst>
      <p:ext uri="{BB962C8B-B14F-4D97-AF65-F5344CB8AC3E}">
        <p14:creationId xmlns:p14="http://schemas.microsoft.com/office/powerpoint/2010/main" val="65443914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68313" y="2470150"/>
            <a:ext cx="5915025" cy="4119563"/>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468313" y="6629400"/>
            <a:ext cx="5915025" cy="21669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Formatvorlagen des Textmasters bearbeiten</a:t>
            </a:r>
          </a:p>
        </p:txBody>
      </p:sp>
      <p:sp>
        <p:nvSpPr>
          <p:cNvPr id="4" name="Datumsplatzhalter 3"/>
          <p:cNvSpPr>
            <a:spLocks noGrp="1"/>
          </p:cNvSpPr>
          <p:nvPr>
            <p:ph type="dt" sz="half" idx="10"/>
          </p:nvPr>
        </p:nvSpPr>
        <p:spPr/>
        <p:txBody>
          <a:bodyPr/>
          <a:lstStyle/>
          <a:p>
            <a:fld id="{F49421C0-369C-4A39-B90E-EBFE2781DFC0}" type="datetimeFigureOut">
              <a:rPr lang="de-DE" smtClean="0"/>
              <a:t>19.09.2024</a:t>
            </a:fld>
            <a:endParaRPr lang="de-DE" dirty="0"/>
          </a:p>
        </p:txBody>
      </p:sp>
      <p:sp>
        <p:nvSpPr>
          <p:cNvPr id="5" name="Fußzeilenplatzhalter 4"/>
          <p:cNvSpPr>
            <a:spLocks noGrp="1"/>
          </p:cNvSpPr>
          <p:nvPr>
            <p:ph type="ftr" sz="quarter" idx="11"/>
          </p:nvPr>
        </p:nvSpPr>
        <p:spPr/>
        <p:txBody>
          <a:bodyPr/>
          <a:lstStyle/>
          <a:p>
            <a:endParaRPr lang="de-DE" dirty="0"/>
          </a:p>
        </p:txBody>
      </p:sp>
      <p:sp>
        <p:nvSpPr>
          <p:cNvPr id="6" name="Foliennummernplatzhalter 5"/>
          <p:cNvSpPr>
            <a:spLocks noGrp="1"/>
          </p:cNvSpPr>
          <p:nvPr>
            <p:ph type="sldNum" sz="quarter" idx="12"/>
          </p:nvPr>
        </p:nvSpPr>
        <p:spPr/>
        <p:txBody>
          <a:bodyPr/>
          <a:lstStyle/>
          <a:p>
            <a:fld id="{5098ABA8-32E3-41D0-A3BB-C53B935234DB}" type="slidenum">
              <a:rPr lang="de-DE" smtClean="0"/>
              <a:t>‹Nr.›</a:t>
            </a:fld>
            <a:endParaRPr lang="de-DE" dirty="0"/>
          </a:p>
        </p:txBody>
      </p:sp>
    </p:spTree>
    <p:extLst>
      <p:ext uri="{BB962C8B-B14F-4D97-AF65-F5344CB8AC3E}">
        <p14:creationId xmlns:p14="http://schemas.microsoft.com/office/powerpoint/2010/main" val="23874515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71488" y="2636838"/>
            <a:ext cx="2881312" cy="6284912"/>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3505200" y="2636838"/>
            <a:ext cx="2881313" cy="6284912"/>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F49421C0-369C-4A39-B90E-EBFE2781DFC0}" type="datetimeFigureOut">
              <a:rPr lang="de-DE" smtClean="0"/>
              <a:t>19.09.2024</a:t>
            </a:fld>
            <a:endParaRPr lang="de-DE" dirty="0"/>
          </a:p>
        </p:txBody>
      </p:sp>
      <p:sp>
        <p:nvSpPr>
          <p:cNvPr id="6" name="Fußzeilenplatzhalter 5"/>
          <p:cNvSpPr>
            <a:spLocks noGrp="1"/>
          </p:cNvSpPr>
          <p:nvPr>
            <p:ph type="ftr" sz="quarter" idx="11"/>
          </p:nvPr>
        </p:nvSpPr>
        <p:spPr/>
        <p:txBody>
          <a:bodyPr/>
          <a:lstStyle/>
          <a:p>
            <a:endParaRPr lang="de-DE" dirty="0"/>
          </a:p>
        </p:txBody>
      </p:sp>
      <p:sp>
        <p:nvSpPr>
          <p:cNvPr id="7" name="Foliennummernplatzhalter 6"/>
          <p:cNvSpPr>
            <a:spLocks noGrp="1"/>
          </p:cNvSpPr>
          <p:nvPr>
            <p:ph type="sldNum" sz="quarter" idx="12"/>
          </p:nvPr>
        </p:nvSpPr>
        <p:spPr/>
        <p:txBody>
          <a:bodyPr/>
          <a:lstStyle/>
          <a:p>
            <a:fld id="{5098ABA8-32E3-41D0-A3BB-C53B935234DB}" type="slidenum">
              <a:rPr lang="de-DE" smtClean="0"/>
              <a:t>‹Nr.›</a:t>
            </a:fld>
            <a:endParaRPr lang="de-DE" dirty="0"/>
          </a:p>
        </p:txBody>
      </p:sp>
    </p:spTree>
    <p:extLst>
      <p:ext uri="{BB962C8B-B14F-4D97-AF65-F5344CB8AC3E}">
        <p14:creationId xmlns:p14="http://schemas.microsoft.com/office/powerpoint/2010/main" val="12312969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73075" y="527050"/>
            <a:ext cx="5915025" cy="1914525"/>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473075" y="2428875"/>
            <a:ext cx="2900363" cy="1189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Formatvorlagen des Textmasters bearbeiten</a:t>
            </a:r>
          </a:p>
        </p:txBody>
      </p:sp>
      <p:sp>
        <p:nvSpPr>
          <p:cNvPr id="4" name="Inhaltsplatzhalter 3"/>
          <p:cNvSpPr>
            <a:spLocks noGrp="1"/>
          </p:cNvSpPr>
          <p:nvPr>
            <p:ph sz="half" idx="2"/>
          </p:nvPr>
        </p:nvSpPr>
        <p:spPr>
          <a:xfrm>
            <a:off x="473075" y="3617913"/>
            <a:ext cx="2900363" cy="5322887"/>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3471863" y="2428875"/>
            <a:ext cx="2916237" cy="1189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Formatvorlagen des Textmasters bearbeiten</a:t>
            </a:r>
          </a:p>
        </p:txBody>
      </p:sp>
      <p:sp>
        <p:nvSpPr>
          <p:cNvPr id="6" name="Inhaltsplatzhalter 5"/>
          <p:cNvSpPr>
            <a:spLocks noGrp="1"/>
          </p:cNvSpPr>
          <p:nvPr>
            <p:ph sz="quarter" idx="4"/>
          </p:nvPr>
        </p:nvSpPr>
        <p:spPr>
          <a:xfrm>
            <a:off x="3471863" y="3617913"/>
            <a:ext cx="2916237" cy="5322887"/>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F49421C0-369C-4A39-B90E-EBFE2781DFC0}" type="datetimeFigureOut">
              <a:rPr lang="de-DE" smtClean="0"/>
              <a:t>19.09.2024</a:t>
            </a:fld>
            <a:endParaRPr lang="de-DE" dirty="0"/>
          </a:p>
        </p:txBody>
      </p:sp>
      <p:sp>
        <p:nvSpPr>
          <p:cNvPr id="8" name="Fußzeilenplatzhalter 7"/>
          <p:cNvSpPr>
            <a:spLocks noGrp="1"/>
          </p:cNvSpPr>
          <p:nvPr>
            <p:ph type="ftr" sz="quarter" idx="11"/>
          </p:nvPr>
        </p:nvSpPr>
        <p:spPr/>
        <p:txBody>
          <a:bodyPr/>
          <a:lstStyle/>
          <a:p>
            <a:endParaRPr lang="de-DE" dirty="0"/>
          </a:p>
        </p:txBody>
      </p:sp>
      <p:sp>
        <p:nvSpPr>
          <p:cNvPr id="9" name="Foliennummernplatzhalter 8"/>
          <p:cNvSpPr>
            <a:spLocks noGrp="1"/>
          </p:cNvSpPr>
          <p:nvPr>
            <p:ph type="sldNum" sz="quarter" idx="12"/>
          </p:nvPr>
        </p:nvSpPr>
        <p:spPr/>
        <p:txBody>
          <a:bodyPr/>
          <a:lstStyle/>
          <a:p>
            <a:fld id="{5098ABA8-32E3-41D0-A3BB-C53B935234DB}" type="slidenum">
              <a:rPr lang="de-DE" smtClean="0"/>
              <a:t>‹Nr.›</a:t>
            </a:fld>
            <a:endParaRPr lang="de-DE" dirty="0"/>
          </a:p>
        </p:txBody>
      </p:sp>
    </p:spTree>
    <p:extLst>
      <p:ext uri="{BB962C8B-B14F-4D97-AF65-F5344CB8AC3E}">
        <p14:creationId xmlns:p14="http://schemas.microsoft.com/office/powerpoint/2010/main" val="1044405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71488" y="527050"/>
            <a:ext cx="5915025" cy="1914525"/>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71488" y="2636838"/>
            <a:ext cx="2881312" cy="6284912"/>
          </a:xfrm>
          <a:prstGeom prst="rect">
            <a:avLst/>
          </a:prstGeo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3505200" y="2636838"/>
            <a:ext cx="2881313" cy="6284912"/>
          </a:xfrm>
          <a:prstGeom prst="rect">
            <a:avLst/>
          </a:prstGeo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a:xfrm>
            <a:off x="471488" y="9182100"/>
            <a:ext cx="1543050" cy="527050"/>
          </a:xfrm>
          <a:prstGeom prst="rect">
            <a:avLst/>
          </a:prstGeom>
        </p:spPr>
        <p:txBody>
          <a:bodyPr/>
          <a:lstStyle/>
          <a:p>
            <a:endParaRPr lang="de-DE" dirty="0"/>
          </a:p>
        </p:txBody>
      </p:sp>
      <p:sp>
        <p:nvSpPr>
          <p:cNvPr id="6" name="Fußzeilenplatzhalter 5"/>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7" name="Foliennummernplatzhalter 6"/>
          <p:cNvSpPr>
            <a:spLocks noGrp="1"/>
          </p:cNvSpPr>
          <p:nvPr>
            <p:ph type="sldNum" sz="quarter" idx="12"/>
          </p:nvPr>
        </p:nvSpPr>
        <p:spPr>
          <a:xfrm>
            <a:off x="4843463" y="9182100"/>
            <a:ext cx="1543050" cy="527050"/>
          </a:xfrm>
          <a:prstGeom prst="rect">
            <a:avLst/>
          </a:prstGeom>
        </p:spPr>
        <p:txBody>
          <a:bodyPr/>
          <a:lstStyle/>
          <a:p>
            <a:fld id="{31F784D3-054D-4ADF-A1E8-1F02120EBB21}" type="slidenum">
              <a:rPr lang="de-DE" smtClean="0"/>
              <a:t>‹Nr.›</a:t>
            </a:fld>
            <a:endParaRPr lang="de-DE" dirty="0"/>
          </a:p>
        </p:txBody>
      </p:sp>
    </p:spTree>
    <p:extLst>
      <p:ext uri="{BB962C8B-B14F-4D97-AF65-F5344CB8AC3E}">
        <p14:creationId xmlns:p14="http://schemas.microsoft.com/office/powerpoint/2010/main" val="38429646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F49421C0-369C-4A39-B90E-EBFE2781DFC0}" type="datetimeFigureOut">
              <a:rPr lang="de-DE" smtClean="0"/>
              <a:t>19.09.2024</a:t>
            </a:fld>
            <a:endParaRPr lang="de-DE" dirty="0"/>
          </a:p>
        </p:txBody>
      </p:sp>
      <p:sp>
        <p:nvSpPr>
          <p:cNvPr id="4" name="Fußzeilenplatzhalter 3"/>
          <p:cNvSpPr>
            <a:spLocks noGrp="1"/>
          </p:cNvSpPr>
          <p:nvPr>
            <p:ph type="ftr" sz="quarter" idx="11"/>
          </p:nvPr>
        </p:nvSpPr>
        <p:spPr/>
        <p:txBody>
          <a:bodyPr/>
          <a:lstStyle/>
          <a:p>
            <a:endParaRPr lang="de-DE" dirty="0"/>
          </a:p>
        </p:txBody>
      </p:sp>
      <p:sp>
        <p:nvSpPr>
          <p:cNvPr id="5" name="Foliennummernplatzhalter 4"/>
          <p:cNvSpPr>
            <a:spLocks noGrp="1"/>
          </p:cNvSpPr>
          <p:nvPr>
            <p:ph type="sldNum" sz="quarter" idx="12"/>
          </p:nvPr>
        </p:nvSpPr>
        <p:spPr/>
        <p:txBody>
          <a:bodyPr/>
          <a:lstStyle/>
          <a:p>
            <a:fld id="{5098ABA8-32E3-41D0-A3BB-C53B935234DB}" type="slidenum">
              <a:rPr lang="de-DE" smtClean="0"/>
              <a:t>‹Nr.›</a:t>
            </a:fld>
            <a:endParaRPr lang="de-DE" dirty="0"/>
          </a:p>
        </p:txBody>
      </p:sp>
    </p:spTree>
    <p:extLst>
      <p:ext uri="{BB962C8B-B14F-4D97-AF65-F5344CB8AC3E}">
        <p14:creationId xmlns:p14="http://schemas.microsoft.com/office/powerpoint/2010/main" val="10212205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F49421C0-369C-4A39-B90E-EBFE2781DFC0}" type="datetimeFigureOut">
              <a:rPr lang="de-DE" smtClean="0"/>
              <a:t>19.09.2024</a:t>
            </a:fld>
            <a:endParaRPr lang="de-DE" dirty="0"/>
          </a:p>
        </p:txBody>
      </p:sp>
      <p:sp>
        <p:nvSpPr>
          <p:cNvPr id="3" name="Fußzeilenplatzhalter 2"/>
          <p:cNvSpPr>
            <a:spLocks noGrp="1"/>
          </p:cNvSpPr>
          <p:nvPr>
            <p:ph type="ftr" sz="quarter" idx="11"/>
          </p:nvPr>
        </p:nvSpPr>
        <p:spPr/>
        <p:txBody>
          <a:bodyPr/>
          <a:lstStyle/>
          <a:p>
            <a:endParaRPr lang="de-DE" dirty="0"/>
          </a:p>
        </p:txBody>
      </p:sp>
      <p:sp>
        <p:nvSpPr>
          <p:cNvPr id="4" name="Foliennummernplatzhalter 3"/>
          <p:cNvSpPr>
            <a:spLocks noGrp="1"/>
          </p:cNvSpPr>
          <p:nvPr>
            <p:ph type="sldNum" sz="quarter" idx="12"/>
          </p:nvPr>
        </p:nvSpPr>
        <p:spPr/>
        <p:txBody>
          <a:bodyPr/>
          <a:lstStyle/>
          <a:p>
            <a:fld id="{5098ABA8-32E3-41D0-A3BB-C53B935234DB}" type="slidenum">
              <a:rPr lang="de-DE" smtClean="0"/>
              <a:t>‹Nr.›</a:t>
            </a:fld>
            <a:endParaRPr lang="de-DE" dirty="0"/>
          </a:p>
        </p:txBody>
      </p:sp>
    </p:spTree>
    <p:extLst>
      <p:ext uri="{BB962C8B-B14F-4D97-AF65-F5344CB8AC3E}">
        <p14:creationId xmlns:p14="http://schemas.microsoft.com/office/powerpoint/2010/main" val="15730262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73075" y="660400"/>
            <a:ext cx="2211388" cy="23114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2916238" y="1425575"/>
            <a:ext cx="3471862" cy="70405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73075" y="2971800"/>
            <a:ext cx="2211388" cy="550545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Formatvorlagen des Textmasters bearbeiten</a:t>
            </a:r>
          </a:p>
        </p:txBody>
      </p:sp>
      <p:sp>
        <p:nvSpPr>
          <p:cNvPr id="5" name="Datumsplatzhalter 4"/>
          <p:cNvSpPr>
            <a:spLocks noGrp="1"/>
          </p:cNvSpPr>
          <p:nvPr>
            <p:ph type="dt" sz="half" idx="10"/>
          </p:nvPr>
        </p:nvSpPr>
        <p:spPr/>
        <p:txBody>
          <a:bodyPr/>
          <a:lstStyle/>
          <a:p>
            <a:fld id="{F49421C0-369C-4A39-B90E-EBFE2781DFC0}" type="datetimeFigureOut">
              <a:rPr lang="de-DE" smtClean="0"/>
              <a:t>19.09.2024</a:t>
            </a:fld>
            <a:endParaRPr lang="de-DE" dirty="0"/>
          </a:p>
        </p:txBody>
      </p:sp>
      <p:sp>
        <p:nvSpPr>
          <p:cNvPr id="6" name="Fußzeilenplatzhalter 5"/>
          <p:cNvSpPr>
            <a:spLocks noGrp="1"/>
          </p:cNvSpPr>
          <p:nvPr>
            <p:ph type="ftr" sz="quarter" idx="11"/>
          </p:nvPr>
        </p:nvSpPr>
        <p:spPr/>
        <p:txBody>
          <a:bodyPr/>
          <a:lstStyle/>
          <a:p>
            <a:endParaRPr lang="de-DE" dirty="0"/>
          </a:p>
        </p:txBody>
      </p:sp>
      <p:sp>
        <p:nvSpPr>
          <p:cNvPr id="7" name="Foliennummernplatzhalter 6"/>
          <p:cNvSpPr>
            <a:spLocks noGrp="1"/>
          </p:cNvSpPr>
          <p:nvPr>
            <p:ph type="sldNum" sz="quarter" idx="12"/>
          </p:nvPr>
        </p:nvSpPr>
        <p:spPr/>
        <p:txBody>
          <a:bodyPr/>
          <a:lstStyle/>
          <a:p>
            <a:fld id="{5098ABA8-32E3-41D0-A3BB-C53B935234DB}" type="slidenum">
              <a:rPr lang="de-DE" smtClean="0"/>
              <a:t>‹Nr.›</a:t>
            </a:fld>
            <a:endParaRPr lang="de-DE" dirty="0"/>
          </a:p>
        </p:txBody>
      </p:sp>
    </p:spTree>
    <p:extLst>
      <p:ext uri="{BB962C8B-B14F-4D97-AF65-F5344CB8AC3E}">
        <p14:creationId xmlns:p14="http://schemas.microsoft.com/office/powerpoint/2010/main" val="6918804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73075" y="660400"/>
            <a:ext cx="2211388" cy="23114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2916238" y="1425575"/>
            <a:ext cx="3471862" cy="70405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dirty="0"/>
          </a:p>
        </p:txBody>
      </p:sp>
      <p:sp>
        <p:nvSpPr>
          <p:cNvPr id="4" name="Textplatzhalter 3"/>
          <p:cNvSpPr>
            <a:spLocks noGrp="1"/>
          </p:cNvSpPr>
          <p:nvPr>
            <p:ph type="body" sz="half" idx="2"/>
          </p:nvPr>
        </p:nvSpPr>
        <p:spPr>
          <a:xfrm>
            <a:off x="473075" y="2971800"/>
            <a:ext cx="2211388" cy="550545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Formatvorlagen des Textmasters bearbeiten</a:t>
            </a:r>
          </a:p>
        </p:txBody>
      </p:sp>
      <p:sp>
        <p:nvSpPr>
          <p:cNvPr id="5" name="Datumsplatzhalter 4"/>
          <p:cNvSpPr>
            <a:spLocks noGrp="1"/>
          </p:cNvSpPr>
          <p:nvPr>
            <p:ph type="dt" sz="half" idx="10"/>
          </p:nvPr>
        </p:nvSpPr>
        <p:spPr/>
        <p:txBody>
          <a:bodyPr/>
          <a:lstStyle/>
          <a:p>
            <a:fld id="{F49421C0-369C-4A39-B90E-EBFE2781DFC0}" type="datetimeFigureOut">
              <a:rPr lang="de-DE" smtClean="0"/>
              <a:t>19.09.2024</a:t>
            </a:fld>
            <a:endParaRPr lang="de-DE" dirty="0"/>
          </a:p>
        </p:txBody>
      </p:sp>
      <p:sp>
        <p:nvSpPr>
          <p:cNvPr id="6" name="Fußzeilenplatzhalter 5"/>
          <p:cNvSpPr>
            <a:spLocks noGrp="1"/>
          </p:cNvSpPr>
          <p:nvPr>
            <p:ph type="ftr" sz="quarter" idx="11"/>
          </p:nvPr>
        </p:nvSpPr>
        <p:spPr/>
        <p:txBody>
          <a:bodyPr/>
          <a:lstStyle/>
          <a:p>
            <a:endParaRPr lang="de-DE" dirty="0"/>
          </a:p>
        </p:txBody>
      </p:sp>
      <p:sp>
        <p:nvSpPr>
          <p:cNvPr id="7" name="Foliennummernplatzhalter 6"/>
          <p:cNvSpPr>
            <a:spLocks noGrp="1"/>
          </p:cNvSpPr>
          <p:nvPr>
            <p:ph type="sldNum" sz="quarter" idx="12"/>
          </p:nvPr>
        </p:nvSpPr>
        <p:spPr/>
        <p:txBody>
          <a:bodyPr/>
          <a:lstStyle/>
          <a:p>
            <a:fld id="{5098ABA8-32E3-41D0-A3BB-C53B935234DB}" type="slidenum">
              <a:rPr lang="de-DE" smtClean="0"/>
              <a:t>‹Nr.›</a:t>
            </a:fld>
            <a:endParaRPr lang="de-DE" dirty="0"/>
          </a:p>
        </p:txBody>
      </p:sp>
    </p:spTree>
    <p:extLst>
      <p:ext uri="{BB962C8B-B14F-4D97-AF65-F5344CB8AC3E}">
        <p14:creationId xmlns:p14="http://schemas.microsoft.com/office/powerpoint/2010/main" val="15602723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F49421C0-369C-4A39-B90E-EBFE2781DFC0}" type="datetimeFigureOut">
              <a:rPr lang="de-DE" smtClean="0"/>
              <a:t>19.09.2024</a:t>
            </a:fld>
            <a:endParaRPr lang="de-DE" dirty="0"/>
          </a:p>
        </p:txBody>
      </p:sp>
      <p:sp>
        <p:nvSpPr>
          <p:cNvPr id="5" name="Fußzeilenplatzhalter 4"/>
          <p:cNvSpPr>
            <a:spLocks noGrp="1"/>
          </p:cNvSpPr>
          <p:nvPr>
            <p:ph type="ftr" sz="quarter" idx="11"/>
          </p:nvPr>
        </p:nvSpPr>
        <p:spPr/>
        <p:txBody>
          <a:bodyPr/>
          <a:lstStyle/>
          <a:p>
            <a:endParaRPr lang="de-DE" dirty="0"/>
          </a:p>
        </p:txBody>
      </p:sp>
      <p:sp>
        <p:nvSpPr>
          <p:cNvPr id="6" name="Foliennummernplatzhalter 5"/>
          <p:cNvSpPr>
            <a:spLocks noGrp="1"/>
          </p:cNvSpPr>
          <p:nvPr>
            <p:ph type="sldNum" sz="quarter" idx="12"/>
          </p:nvPr>
        </p:nvSpPr>
        <p:spPr/>
        <p:txBody>
          <a:bodyPr/>
          <a:lstStyle/>
          <a:p>
            <a:fld id="{5098ABA8-32E3-41D0-A3BB-C53B935234DB}" type="slidenum">
              <a:rPr lang="de-DE" smtClean="0"/>
              <a:t>‹Nr.›</a:t>
            </a:fld>
            <a:endParaRPr lang="de-DE" dirty="0"/>
          </a:p>
        </p:txBody>
      </p:sp>
    </p:spTree>
    <p:extLst>
      <p:ext uri="{BB962C8B-B14F-4D97-AF65-F5344CB8AC3E}">
        <p14:creationId xmlns:p14="http://schemas.microsoft.com/office/powerpoint/2010/main" val="213018681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4908550" y="527050"/>
            <a:ext cx="1477963" cy="8394700"/>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71488" y="527050"/>
            <a:ext cx="4284662" cy="8394700"/>
          </a:xfrm>
        </p:spPr>
        <p:txBody>
          <a:bodyPr vert="eaVert"/>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F49421C0-369C-4A39-B90E-EBFE2781DFC0}" type="datetimeFigureOut">
              <a:rPr lang="de-DE" smtClean="0"/>
              <a:t>19.09.2024</a:t>
            </a:fld>
            <a:endParaRPr lang="de-DE" dirty="0"/>
          </a:p>
        </p:txBody>
      </p:sp>
      <p:sp>
        <p:nvSpPr>
          <p:cNvPr id="5" name="Fußzeilenplatzhalter 4"/>
          <p:cNvSpPr>
            <a:spLocks noGrp="1"/>
          </p:cNvSpPr>
          <p:nvPr>
            <p:ph type="ftr" sz="quarter" idx="11"/>
          </p:nvPr>
        </p:nvSpPr>
        <p:spPr/>
        <p:txBody>
          <a:bodyPr/>
          <a:lstStyle/>
          <a:p>
            <a:endParaRPr lang="de-DE" dirty="0"/>
          </a:p>
        </p:txBody>
      </p:sp>
      <p:sp>
        <p:nvSpPr>
          <p:cNvPr id="6" name="Foliennummernplatzhalter 5"/>
          <p:cNvSpPr>
            <a:spLocks noGrp="1"/>
          </p:cNvSpPr>
          <p:nvPr>
            <p:ph type="sldNum" sz="quarter" idx="12"/>
          </p:nvPr>
        </p:nvSpPr>
        <p:spPr/>
        <p:txBody>
          <a:bodyPr/>
          <a:lstStyle/>
          <a:p>
            <a:fld id="{5098ABA8-32E3-41D0-A3BB-C53B935234DB}" type="slidenum">
              <a:rPr lang="de-DE" smtClean="0"/>
              <a:t>‹Nr.›</a:t>
            </a:fld>
            <a:endParaRPr lang="de-DE" dirty="0"/>
          </a:p>
        </p:txBody>
      </p:sp>
    </p:spTree>
    <p:extLst>
      <p:ext uri="{BB962C8B-B14F-4D97-AF65-F5344CB8AC3E}">
        <p14:creationId xmlns:p14="http://schemas.microsoft.com/office/powerpoint/2010/main" val="41950357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73075" y="527050"/>
            <a:ext cx="5915025" cy="1914525"/>
          </a:xfrm>
          <a:prstGeom prst="rect">
            <a:avLst/>
          </a:prstGeo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473075" y="2428875"/>
            <a:ext cx="2900363" cy="118903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Formatvorlagen des Textmasters bearbeiten</a:t>
            </a:r>
          </a:p>
        </p:txBody>
      </p:sp>
      <p:sp>
        <p:nvSpPr>
          <p:cNvPr id="4" name="Inhaltsplatzhalter 3"/>
          <p:cNvSpPr>
            <a:spLocks noGrp="1"/>
          </p:cNvSpPr>
          <p:nvPr>
            <p:ph sz="half" idx="2"/>
          </p:nvPr>
        </p:nvSpPr>
        <p:spPr>
          <a:xfrm>
            <a:off x="473075" y="3617913"/>
            <a:ext cx="2900363" cy="5322887"/>
          </a:xfrm>
          <a:prstGeom prst="rect">
            <a:avLst/>
          </a:prstGeo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3471863" y="2428875"/>
            <a:ext cx="2916237" cy="118903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Formatvorlagen des Textmasters bearbeiten</a:t>
            </a:r>
          </a:p>
        </p:txBody>
      </p:sp>
      <p:sp>
        <p:nvSpPr>
          <p:cNvPr id="6" name="Inhaltsplatzhalter 5"/>
          <p:cNvSpPr>
            <a:spLocks noGrp="1"/>
          </p:cNvSpPr>
          <p:nvPr>
            <p:ph sz="quarter" idx="4"/>
          </p:nvPr>
        </p:nvSpPr>
        <p:spPr>
          <a:xfrm>
            <a:off x="3471863" y="3617913"/>
            <a:ext cx="2916237" cy="5322887"/>
          </a:xfrm>
          <a:prstGeom prst="rect">
            <a:avLst/>
          </a:prstGeo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a:xfrm>
            <a:off x="471488" y="9182100"/>
            <a:ext cx="1543050" cy="527050"/>
          </a:xfrm>
          <a:prstGeom prst="rect">
            <a:avLst/>
          </a:prstGeom>
        </p:spPr>
        <p:txBody>
          <a:bodyPr/>
          <a:lstStyle/>
          <a:p>
            <a:endParaRPr lang="de-DE" dirty="0"/>
          </a:p>
        </p:txBody>
      </p:sp>
      <p:sp>
        <p:nvSpPr>
          <p:cNvPr id="8" name="Fußzeilenplatzhalter 7"/>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9" name="Foliennummernplatzhalter 8"/>
          <p:cNvSpPr>
            <a:spLocks noGrp="1"/>
          </p:cNvSpPr>
          <p:nvPr>
            <p:ph type="sldNum" sz="quarter" idx="12"/>
          </p:nvPr>
        </p:nvSpPr>
        <p:spPr>
          <a:xfrm>
            <a:off x="4843463" y="9182100"/>
            <a:ext cx="1543050" cy="527050"/>
          </a:xfrm>
          <a:prstGeom prst="rect">
            <a:avLst/>
          </a:prstGeom>
        </p:spPr>
        <p:txBody>
          <a:bodyPr/>
          <a:lstStyle/>
          <a:p>
            <a:fld id="{31F784D3-054D-4ADF-A1E8-1F02120EBB21}" type="slidenum">
              <a:rPr lang="de-DE" smtClean="0"/>
              <a:t>‹Nr.›</a:t>
            </a:fld>
            <a:endParaRPr lang="de-DE" dirty="0"/>
          </a:p>
        </p:txBody>
      </p:sp>
    </p:spTree>
    <p:extLst>
      <p:ext uri="{BB962C8B-B14F-4D97-AF65-F5344CB8AC3E}">
        <p14:creationId xmlns:p14="http://schemas.microsoft.com/office/powerpoint/2010/main" val="1967228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71488" y="527050"/>
            <a:ext cx="5915025" cy="1914525"/>
          </a:xfrm>
          <a:prstGeom prst="rect">
            <a:avLst/>
          </a:prstGeom>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a:xfrm>
            <a:off x="471488" y="9182100"/>
            <a:ext cx="1543050" cy="527050"/>
          </a:xfrm>
          <a:prstGeom prst="rect">
            <a:avLst/>
          </a:prstGeom>
        </p:spPr>
        <p:txBody>
          <a:bodyPr/>
          <a:lstStyle/>
          <a:p>
            <a:endParaRPr lang="de-DE" dirty="0"/>
          </a:p>
        </p:txBody>
      </p:sp>
      <p:sp>
        <p:nvSpPr>
          <p:cNvPr id="4" name="Fußzeilenplatzhalter 3"/>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5" name="Foliennummernplatzhalter 4"/>
          <p:cNvSpPr>
            <a:spLocks noGrp="1"/>
          </p:cNvSpPr>
          <p:nvPr>
            <p:ph type="sldNum" sz="quarter" idx="12"/>
          </p:nvPr>
        </p:nvSpPr>
        <p:spPr>
          <a:xfrm>
            <a:off x="4843463" y="9182100"/>
            <a:ext cx="1543050" cy="527050"/>
          </a:xfrm>
          <a:prstGeom prst="rect">
            <a:avLst/>
          </a:prstGeom>
        </p:spPr>
        <p:txBody>
          <a:bodyPr/>
          <a:lstStyle/>
          <a:p>
            <a:fld id="{31F784D3-054D-4ADF-A1E8-1F02120EBB21}" type="slidenum">
              <a:rPr lang="de-DE" smtClean="0"/>
              <a:t>‹Nr.›</a:t>
            </a:fld>
            <a:endParaRPr lang="de-DE" dirty="0"/>
          </a:p>
        </p:txBody>
      </p:sp>
    </p:spTree>
    <p:extLst>
      <p:ext uri="{BB962C8B-B14F-4D97-AF65-F5344CB8AC3E}">
        <p14:creationId xmlns:p14="http://schemas.microsoft.com/office/powerpoint/2010/main" val="3572905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a:xfrm>
            <a:off x="471488" y="9182100"/>
            <a:ext cx="1543050" cy="527050"/>
          </a:xfrm>
          <a:prstGeom prst="rect">
            <a:avLst/>
          </a:prstGeom>
        </p:spPr>
        <p:txBody>
          <a:bodyPr/>
          <a:lstStyle/>
          <a:p>
            <a:endParaRPr lang="de-DE" dirty="0"/>
          </a:p>
        </p:txBody>
      </p:sp>
      <p:sp>
        <p:nvSpPr>
          <p:cNvPr id="3" name="Fußzeilenplatzhalter 2"/>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4" name="Foliennummernplatzhalter 3"/>
          <p:cNvSpPr>
            <a:spLocks noGrp="1"/>
          </p:cNvSpPr>
          <p:nvPr>
            <p:ph type="sldNum" sz="quarter" idx="12"/>
          </p:nvPr>
        </p:nvSpPr>
        <p:spPr>
          <a:xfrm>
            <a:off x="4843463" y="9182100"/>
            <a:ext cx="1543050" cy="527050"/>
          </a:xfrm>
          <a:prstGeom prst="rect">
            <a:avLst/>
          </a:prstGeom>
        </p:spPr>
        <p:txBody>
          <a:bodyPr/>
          <a:lstStyle/>
          <a:p>
            <a:fld id="{31F784D3-054D-4ADF-A1E8-1F02120EBB21}" type="slidenum">
              <a:rPr lang="de-DE" smtClean="0"/>
              <a:t>‹Nr.›</a:t>
            </a:fld>
            <a:endParaRPr lang="de-DE" dirty="0"/>
          </a:p>
        </p:txBody>
      </p:sp>
    </p:spTree>
    <p:extLst>
      <p:ext uri="{BB962C8B-B14F-4D97-AF65-F5344CB8AC3E}">
        <p14:creationId xmlns:p14="http://schemas.microsoft.com/office/powerpoint/2010/main" val="304379863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73075" y="660400"/>
            <a:ext cx="2211388" cy="2311400"/>
          </a:xfrm>
          <a:prstGeom prst="rect">
            <a:avLst/>
          </a:prstGeo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2916238" y="1425575"/>
            <a:ext cx="3471862" cy="704056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73075" y="2971800"/>
            <a:ext cx="2211388" cy="550545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Formatvorlagen des Textmasters bearbeiten</a:t>
            </a:r>
          </a:p>
        </p:txBody>
      </p:sp>
      <p:sp>
        <p:nvSpPr>
          <p:cNvPr id="5" name="Datumsplatzhalter 4"/>
          <p:cNvSpPr>
            <a:spLocks noGrp="1"/>
          </p:cNvSpPr>
          <p:nvPr>
            <p:ph type="dt" sz="half" idx="10"/>
          </p:nvPr>
        </p:nvSpPr>
        <p:spPr>
          <a:xfrm>
            <a:off x="471488" y="9182100"/>
            <a:ext cx="1543050" cy="527050"/>
          </a:xfrm>
          <a:prstGeom prst="rect">
            <a:avLst/>
          </a:prstGeom>
        </p:spPr>
        <p:txBody>
          <a:bodyPr/>
          <a:lstStyle/>
          <a:p>
            <a:endParaRPr lang="de-DE" dirty="0"/>
          </a:p>
        </p:txBody>
      </p:sp>
      <p:sp>
        <p:nvSpPr>
          <p:cNvPr id="6" name="Fußzeilenplatzhalter 5"/>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7" name="Foliennummernplatzhalter 6"/>
          <p:cNvSpPr>
            <a:spLocks noGrp="1"/>
          </p:cNvSpPr>
          <p:nvPr>
            <p:ph type="sldNum" sz="quarter" idx="12"/>
          </p:nvPr>
        </p:nvSpPr>
        <p:spPr>
          <a:xfrm>
            <a:off x="4843463" y="9182100"/>
            <a:ext cx="1543050" cy="527050"/>
          </a:xfrm>
          <a:prstGeom prst="rect">
            <a:avLst/>
          </a:prstGeom>
        </p:spPr>
        <p:txBody>
          <a:bodyPr/>
          <a:lstStyle/>
          <a:p>
            <a:fld id="{31F784D3-054D-4ADF-A1E8-1F02120EBB21}" type="slidenum">
              <a:rPr lang="de-DE" smtClean="0"/>
              <a:t>‹Nr.›</a:t>
            </a:fld>
            <a:endParaRPr lang="de-DE" dirty="0"/>
          </a:p>
        </p:txBody>
      </p:sp>
    </p:spTree>
    <p:extLst>
      <p:ext uri="{BB962C8B-B14F-4D97-AF65-F5344CB8AC3E}">
        <p14:creationId xmlns:p14="http://schemas.microsoft.com/office/powerpoint/2010/main" val="2234669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73075" y="660400"/>
            <a:ext cx="2211388" cy="2311400"/>
          </a:xfrm>
          <a:prstGeom prst="rect">
            <a:avLst/>
          </a:prstGeo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2916238" y="1425575"/>
            <a:ext cx="3471862" cy="704056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dirty="0"/>
          </a:p>
        </p:txBody>
      </p:sp>
      <p:sp>
        <p:nvSpPr>
          <p:cNvPr id="4" name="Textplatzhalter 3"/>
          <p:cNvSpPr>
            <a:spLocks noGrp="1"/>
          </p:cNvSpPr>
          <p:nvPr>
            <p:ph type="body" sz="half" idx="2"/>
          </p:nvPr>
        </p:nvSpPr>
        <p:spPr>
          <a:xfrm>
            <a:off x="473075" y="2971800"/>
            <a:ext cx="2211388" cy="550545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Formatvorlagen des Textmasters bearbeiten</a:t>
            </a:r>
          </a:p>
        </p:txBody>
      </p:sp>
      <p:sp>
        <p:nvSpPr>
          <p:cNvPr id="5" name="Datumsplatzhalter 4"/>
          <p:cNvSpPr>
            <a:spLocks noGrp="1"/>
          </p:cNvSpPr>
          <p:nvPr>
            <p:ph type="dt" sz="half" idx="10"/>
          </p:nvPr>
        </p:nvSpPr>
        <p:spPr>
          <a:xfrm>
            <a:off x="471488" y="9182100"/>
            <a:ext cx="1543050" cy="527050"/>
          </a:xfrm>
          <a:prstGeom prst="rect">
            <a:avLst/>
          </a:prstGeom>
        </p:spPr>
        <p:txBody>
          <a:bodyPr/>
          <a:lstStyle/>
          <a:p>
            <a:endParaRPr lang="de-DE" dirty="0"/>
          </a:p>
        </p:txBody>
      </p:sp>
      <p:sp>
        <p:nvSpPr>
          <p:cNvPr id="6" name="Fußzeilenplatzhalter 5"/>
          <p:cNvSpPr>
            <a:spLocks noGrp="1"/>
          </p:cNvSpPr>
          <p:nvPr>
            <p:ph type="ftr" sz="quarter" idx="11"/>
          </p:nvPr>
        </p:nvSpPr>
        <p:spPr>
          <a:xfrm>
            <a:off x="2271713" y="9182100"/>
            <a:ext cx="2314575" cy="527050"/>
          </a:xfrm>
          <a:prstGeom prst="rect">
            <a:avLst/>
          </a:prstGeom>
        </p:spPr>
        <p:txBody>
          <a:bodyPr/>
          <a:lstStyle/>
          <a:p>
            <a:r>
              <a:rPr lang="de-DE" dirty="0" smtClean="0"/>
              <a:t>Open-Access-Literatur finden</a:t>
            </a:r>
            <a:endParaRPr lang="de-DE" dirty="0"/>
          </a:p>
        </p:txBody>
      </p:sp>
      <p:sp>
        <p:nvSpPr>
          <p:cNvPr id="7" name="Foliennummernplatzhalter 6"/>
          <p:cNvSpPr>
            <a:spLocks noGrp="1"/>
          </p:cNvSpPr>
          <p:nvPr>
            <p:ph type="sldNum" sz="quarter" idx="12"/>
          </p:nvPr>
        </p:nvSpPr>
        <p:spPr>
          <a:xfrm>
            <a:off x="4843463" y="9182100"/>
            <a:ext cx="1543050" cy="527050"/>
          </a:xfrm>
          <a:prstGeom prst="rect">
            <a:avLst/>
          </a:prstGeom>
        </p:spPr>
        <p:txBody>
          <a:bodyPr/>
          <a:lstStyle/>
          <a:p>
            <a:fld id="{31F784D3-054D-4ADF-A1E8-1F02120EBB21}" type="slidenum">
              <a:rPr lang="de-DE" smtClean="0"/>
              <a:t>‹Nr.›</a:t>
            </a:fld>
            <a:endParaRPr lang="de-DE" dirty="0"/>
          </a:p>
        </p:txBody>
      </p:sp>
    </p:spTree>
    <p:extLst>
      <p:ext uri="{BB962C8B-B14F-4D97-AF65-F5344CB8AC3E}">
        <p14:creationId xmlns:p14="http://schemas.microsoft.com/office/powerpoint/2010/main" val="216052915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microsoft.com/office/2007/relationships/hdphoto" Target="../media/hdphoto1.wdp"/><Relationship Id="rId2" Type="http://schemas.openxmlformats.org/officeDocument/2006/relationships/slideLayout" Target="../slideLayouts/slideLayout13.xml"/><Relationship Id="rId16"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5.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image" Target="../media/image3.png"/><Relationship Id="rId2" Type="http://schemas.openxmlformats.org/officeDocument/2006/relationships/slideLayout" Target="../slideLayouts/slideLayout24.xml"/><Relationship Id="rId16" Type="http://schemas.microsoft.com/office/2007/relationships/hdphoto" Target="../media/hdphoto1.wdp"/><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1.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6.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Grafik 6"/>
          <p:cNvPicPr>
            <a:picLocks noChangeAspect="1"/>
          </p:cNvPicPr>
          <p:nvPr userDrawn="1"/>
        </p:nvPicPr>
        <p:blipFill rotWithShape="1">
          <a:blip r:embed="rId13" cstate="print">
            <a:lum bright="70000" contrast="-70000"/>
            <a:extLst>
              <a:ext uri="{BEBA8EAE-BF5A-486C-A8C5-ECC9F3942E4B}">
                <a14:imgProps xmlns:a14="http://schemas.microsoft.com/office/drawing/2010/main">
                  <a14:imgLayer r:embed="rId14">
                    <a14:imgEffect>
                      <a14:saturation sat="33000"/>
                    </a14:imgEffect>
                  </a14:imgLayer>
                </a14:imgProps>
              </a:ext>
              <a:ext uri="{28A0092B-C50C-407E-A947-70E740481C1C}">
                <a14:useLocalDpi xmlns:a14="http://schemas.microsoft.com/office/drawing/2010/main" val="0"/>
              </a:ext>
            </a:extLst>
          </a:blip>
          <a:srcRect l="596" t="199" r="13745" b="16814"/>
          <a:stretch/>
        </p:blipFill>
        <p:spPr>
          <a:xfrm>
            <a:off x="1" y="1298038"/>
            <a:ext cx="6858000" cy="8905942"/>
          </a:xfrm>
          <a:prstGeom prst="rect">
            <a:avLst/>
          </a:prstGeom>
        </p:spPr>
      </p:pic>
      <p:pic>
        <p:nvPicPr>
          <p:cNvPr id="8" name="Grafik 7"/>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246754" y="210309"/>
            <a:ext cx="1132174" cy="809345"/>
          </a:xfrm>
          <a:prstGeom prst="rect">
            <a:avLst/>
          </a:prstGeom>
        </p:spPr>
      </p:pic>
      <p:sp>
        <p:nvSpPr>
          <p:cNvPr id="11" name="Eine Ecke des Rechtecks schneiden 10"/>
          <p:cNvSpPr/>
          <p:nvPr userDrawn="1"/>
        </p:nvSpPr>
        <p:spPr>
          <a:xfrm rot="10800000" flipH="1">
            <a:off x="1763016" y="210308"/>
            <a:ext cx="4519719" cy="809345"/>
          </a:xfrm>
          <a:prstGeom prst="snip1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de-DE" dirty="0"/>
          </a:p>
        </p:txBody>
      </p:sp>
      <p:pic>
        <p:nvPicPr>
          <p:cNvPr id="20" name="Grafik 19"/>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2188058" y="75483"/>
            <a:ext cx="3403592" cy="1041375"/>
          </a:xfrm>
          <a:prstGeom prst="rect">
            <a:avLst/>
          </a:prstGeom>
        </p:spPr>
      </p:pic>
    </p:spTree>
    <p:extLst>
      <p:ext uri="{BB962C8B-B14F-4D97-AF65-F5344CB8AC3E}">
        <p14:creationId xmlns:p14="http://schemas.microsoft.com/office/powerpoint/2010/main" val="44538276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Grafik 8" title="Logo open-access.network"/>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46754" y="210309"/>
            <a:ext cx="1132174" cy="809345"/>
          </a:xfrm>
          <a:prstGeom prst="rect">
            <a:avLst/>
          </a:prstGeom>
        </p:spPr>
      </p:pic>
      <p:pic>
        <p:nvPicPr>
          <p:cNvPr id="2" name="Grafik 1" title="open-access.network Rästelpaket"/>
          <p:cNvPicPr>
            <a:picLocks noChangeAspect="1"/>
          </p:cNvPicPr>
          <p:nvPr userDrawn="1"/>
        </p:nvPicPr>
        <p:blipFill>
          <a:blip r:embed="rId14"/>
          <a:stretch>
            <a:fillRect/>
          </a:stretch>
        </p:blipFill>
        <p:spPr>
          <a:xfrm>
            <a:off x="1452174" y="298401"/>
            <a:ext cx="3345295" cy="830997"/>
          </a:xfrm>
          <a:prstGeom prst="rect">
            <a:avLst/>
          </a:prstGeom>
        </p:spPr>
      </p:pic>
      <p:sp>
        <p:nvSpPr>
          <p:cNvPr id="17" name="Rechteck 16"/>
          <p:cNvSpPr/>
          <p:nvPr userDrawn="1"/>
        </p:nvSpPr>
        <p:spPr>
          <a:xfrm>
            <a:off x="5433773" y="0"/>
            <a:ext cx="1424227" cy="1298038"/>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de-DE" dirty="0"/>
          </a:p>
        </p:txBody>
      </p:sp>
      <p:pic>
        <p:nvPicPr>
          <p:cNvPr id="16" name="Grafik 15"/>
          <p:cNvPicPr>
            <a:picLocks noChangeAspect="1"/>
          </p:cNvPicPr>
          <p:nvPr userDrawn="1"/>
        </p:nvPicPr>
        <p:blipFill rotWithShape="1">
          <a:blip r:embed="rId15" cstate="print">
            <a:extLst>
              <a:ext uri="{28A0092B-C50C-407E-A947-70E740481C1C}">
                <a14:useLocalDpi xmlns:a14="http://schemas.microsoft.com/office/drawing/2010/main" val="0"/>
              </a:ext>
            </a:extLst>
          </a:blip>
          <a:srcRect t="7039" r="72202" b="46471"/>
          <a:stretch/>
        </p:blipFill>
        <p:spPr>
          <a:xfrm rot="16200000">
            <a:off x="5495599" y="-81568"/>
            <a:ext cx="1304621" cy="1454589"/>
          </a:xfrm>
          <a:prstGeom prst="rect">
            <a:avLst/>
          </a:prstGeom>
        </p:spPr>
      </p:pic>
      <p:pic>
        <p:nvPicPr>
          <p:cNvPr id="8" name="Grafik 7"/>
          <p:cNvPicPr>
            <a:picLocks noChangeAspect="1"/>
          </p:cNvPicPr>
          <p:nvPr userDrawn="1"/>
        </p:nvPicPr>
        <p:blipFill rotWithShape="1">
          <a:blip r:embed="rId16" cstate="print">
            <a:lum bright="70000" contrast="-70000"/>
            <a:extLst>
              <a:ext uri="{BEBA8EAE-BF5A-486C-A8C5-ECC9F3942E4B}">
                <a14:imgProps xmlns:a14="http://schemas.microsoft.com/office/drawing/2010/main">
                  <a14:imgLayer r:embed="rId17">
                    <a14:imgEffect>
                      <a14:saturation sat="33000"/>
                    </a14:imgEffect>
                  </a14:imgLayer>
                </a14:imgProps>
              </a:ext>
              <a:ext uri="{28A0092B-C50C-407E-A947-70E740481C1C}">
                <a14:useLocalDpi xmlns:a14="http://schemas.microsoft.com/office/drawing/2010/main" val="0"/>
              </a:ext>
            </a:extLst>
          </a:blip>
          <a:srcRect l="596" t="199" r="13745" b="16814"/>
          <a:stretch/>
        </p:blipFill>
        <p:spPr>
          <a:xfrm>
            <a:off x="1" y="1298038"/>
            <a:ext cx="6858000" cy="8905942"/>
          </a:xfrm>
          <a:prstGeom prst="rect">
            <a:avLst/>
          </a:prstGeom>
        </p:spPr>
      </p:pic>
    </p:spTree>
    <p:extLst>
      <p:ext uri="{BB962C8B-B14F-4D97-AF65-F5344CB8AC3E}">
        <p14:creationId xmlns:p14="http://schemas.microsoft.com/office/powerpoint/2010/main" val="19354982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Grafik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390320" y="210307"/>
            <a:ext cx="398744" cy="285046"/>
          </a:xfrm>
          <a:prstGeom prst="rect">
            <a:avLst/>
          </a:prstGeom>
        </p:spPr>
      </p:pic>
      <p:sp>
        <p:nvSpPr>
          <p:cNvPr id="8" name="Eine Ecke des Rechtecks schneiden 7"/>
          <p:cNvSpPr/>
          <p:nvPr userDrawn="1"/>
        </p:nvSpPr>
        <p:spPr>
          <a:xfrm rot="10800000" flipH="1">
            <a:off x="961444" y="210306"/>
            <a:ext cx="1118331" cy="285045"/>
          </a:xfrm>
          <a:prstGeom prst="snip1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de-DE" dirty="0"/>
          </a:p>
        </p:txBody>
      </p:sp>
      <p:pic>
        <p:nvPicPr>
          <p:cNvPr id="10" name="Grafik 9"/>
          <p:cNvPicPr>
            <a:picLocks noChangeAspect="1"/>
          </p:cNvPicPr>
          <p:nvPr userDrawn="1"/>
        </p:nvPicPr>
        <p:blipFill rotWithShape="1">
          <a:blip r:embed="rId15" cstate="print">
            <a:lum bright="70000" contrast="-70000"/>
            <a:extLst>
              <a:ext uri="{BEBA8EAE-BF5A-486C-A8C5-ECC9F3942E4B}">
                <a14:imgProps xmlns:a14="http://schemas.microsoft.com/office/drawing/2010/main">
                  <a14:imgLayer r:embed="rId16">
                    <a14:imgEffect>
                      <a14:saturation sat="33000"/>
                    </a14:imgEffect>
                  </a14:imgLayer>
                </a14:imgProps>
              </a:ext>
              <a:ext uri="{28A0092B-C50C-407E-A947-70E740481C1C}">
                <a14:useLocalDpi xmlns:a14="http://schemas.microsoft.com/office/drawing/2010/main" val="0"/>
              </a:ext>
            </a:extLst>
          </a:blip>
          <a:srcRect l="596" t="199" r="13745" b="16814"/>
          <a:stretch/>
        </p:blipFill>
        <p:spPr>
          <a:xfrm>
            <a:off x="0" y="710469"/>
            <a:ext cx="6858000" cy="9195531"/>
          </a:xfrm>
          <a:prstGeom prst="rect">
            <a:avLst/>
          </a:prstGeom>
        </p:spPr>
      </p:pic>
      <p:sp>
        <p:nvSpPr>
          <p:cNvPr id="12" name="Foliennummernplatzhalter 11"/>
          <p:cNvSpPr>
            <a:spLocks noGrp="1"/>
          </p:cNvSpPr>
          <p:nvPr>
            <p:ph type="sldNum" sz="quarter" idx="4"/>
          </p:nvPr>
        </p:nvSpPr>
        <p:spPr>
          <a:xfrm>
            <a:off x="5211854" y="86900"/>
            <a:ext cx="1543050" cy="527050"/>
          </a:xfrm>
          <a:prstGeom prst="rect">
            <a:avLst/>
          </a:prstGeom>
        </p:spPr>
        <p:txBody>
          <a:bodyPr vert="horz" lIns="91440" tIns="45720" rIns="91440" bIns="45720" rtlCol="0" anchor="ctr"/>
          <a:lstStyle>
            <a:lvl1pPr algn="r">
              <a:defRPr sz="1200">
                <a:solidFill>
                  <a:schemeClr val="tx1">
                    <a:tint val="75000"/>
                  </a:schemeClr>
                </a:solidFill>
              </a:defRPr>
            </a:lvl1pPr>
          </a:lstStyle>
          <a:p>
            <a:fld id="{0C8108D5-00AE-4299-AEA1-E9404D52912D}" type="slidenum">
              <a:rPr lang="de-DE" smtClean="0"/>
              <a:t>‹Nr.›</a:t>
            </a:fld>
            <a:endParaRPr lang="de-DE" dirty="0"/>
          </a:p>
        </p:txBody>
      </p:sp>
      <p:sp>
        <p:nvSpPr>
          <p:cNvPr id="13" name="Fußzeilenplatzhalter 12"/>
          <p:cNvSpPr>
            <a:spLocks noGrp="1"/>
          </p:cNvSpPr>
          <p:nvPr>
            <p:ph type="ftr" sz="quarter" idx="3"/>
          </p:nvPr>
        </p:nvSpPr>
        <p:spPr>
          <a:xfrm>
            <a:off x="2376968" y="74659"/>
            <a:ext cx="2314575" cy="52705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DE" dirty="0" smtClean="0"/>
              <a:t>Open-Access-Literatur finden</a:t>
            </a:r>
            <a:endParaRPr lang="de-DE" dirty="0"/>
          </a:p>
        </p:txBody>
      </p:sp>
      <p:pic>
        <p:nvPicPr>
          <p:cNvPr id="14" name="Grafik 1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41403" y="201560"/>
            <a:ext cx="973090" cy="297730"/>
          </a:xfrm>
          <a:prstGeom prst="rect">
            <a:avLst/>
          </a:prstGeom>
        </p:spPr>
      </p:pic>
    </p:spTree>
    <p:extLst>
      <p:ext uri="{BB962C8B-B14F-4D97-AF65-F5344CB8AC3E}">
        <p14:creationId xmlns:p14="http://schemas.microsoft.com/office/powerpoint/2010/main" val="344854317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71488" y="527050"/>
            <a:ext cx="5915025" cy="1914525"/>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71488" y="2636838"/>
            <a:ext cx="5915025" cy="6284912"/>
          </a:xfrm>
          <a:prstGeom prst="rect">
            <a:avLst/>
          </a:prstGeom>
        </p:spPr>
        <p:txBody>
          <a:bodyPr vert="horz" lIns="91440" tIns="45720" rIns="91440" bIns="45720" rtlCol="0">
            <a:normAutofit/>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71488" y="9182100"/>
            <a:ext cx="1543050" cy="527050"/>
          </a:xfrm>
          <a:prstGeom prst="rect">
            <a:avLst/>
          </a:prstGeom>
        </p:spPr>
        <p:txBody>
          <a:bodyPr vert="horz" lIns="91440" tIns="45720" rIns="91440" bIns="45720" rtlCol="0" anchor="ctr"/>
          <a:lstStyle>
            <a:lvl1pPr algn="l">
              <a:defRPr sz="1200">
                <a:solidFill>
                  <a:schemeClr val="tx1">
                    <a:tint val="75000"/>
                  </a:schemeClr>
                </a:solidFill>
              </a:defRPr>
            </a:lvl1pPr>
          </a:lstStyle>
          <a:p>
            <a:fld id="{F49421C0-369C-4A39-B90E-EBFE2781DFC0}" type="datetimeFigureOut">
              <a:rPr lang="de-DE" smtClean="0"/>
              <a:t>19.09.2024</a:t>
            </a:fld>
            <a:endParaRPr lang="de-DE" dirty="0"/>
          </a:p>
        </p:txBody>
      </p:sp>
      <p:sp>
        <p:nvSpPr>
          <p:cNvPr id="5" name="Fußzeilenplatzhalter 4"/>
          <p:cNvSpPr>
            <a:spLocks noGrp="1"/>
          </p:cNvSpPr>
          <p:nvPr>
            <p:ph type="ftr" sz="quarter" idx="3"/>
          </p:nvPr>
        </p:nvSpPr>
        <p:spPr>
          <a:xfrm>
            <a:off x="2271713" y="9182100"/>
            <a:ext cx="2314575" cy="5270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dirty="0"/>
          </a:p>
        </p:txBody>
      </p:sp>
      <p:sp>
        <p:nvSpPr>
          <p:cNvPr id="6" name="Foliennummernplatzhalter 5"/>
          <p:cNvSpPr>
            <a:spLocks noGrp="1"/>
          </p:cNvSpPr>
          <p:nvPr>
            <p:ph type="sldNum" sz="quarter" idx="4"/>
          </p:nvPr>
        </p:nvSpPr>
        <p:spPr>
          <a:xfrm>
            <a:off x="4843463" y="9182100"/>
            <a:ext cx="1543050" cy="527050"/>
          </a:xfrm>
          <a:prstGeom prst="rect">
            <a:avLst/>
          </a:prstGeom>
        </p:spPr>
        <p:txBody>
          <a:bodyPr vert="horz" lIns="91440" tIns="45720" rIns="91440" bIns="45720" rtlCol="0" anchor="ctr"/>
          <a:lstStyle>
            <a:lvl1pPr algn="r">
              <a:defRPr sz="1200">
                <a:solidFill>
                  <a:schemeClr val="tx1">
                    <a:tint val="75000"/>
                  </a:schemeClr>
                </a:solidFill>
              </a:defRPr>
            </a:lvl1pPr>
          </a:lstStyle>
          <a:p>
            <a:fld id="{5098ABA8-32E3-41D0-A3BB-C53B935234DB}" type="slidenum">
              <a:rPr lang="de-DE" smtClean="0"/>
              <a:t>‹Nr.›</a:t>
            </a:fld>
            <a:endParaRPr lang="de-DE" dirty="0"/>
          </a:p>
        </p:txBody>
      </p:sp>
    </p:spTree>
    <p:extLst>
      <p:ext uri="{BB962C8B-B14F-4D97-AF65-F5344CB8AC3E}">
        <p14:creationId xmlns:p14="http://schemas.microsoft.com/office/powerpoint/2010/main" val="3849288504"/>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creativecommons.org/licenses/by/4.0/deed.en" TargetMode="External"/><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hyperlink" Target="https://av.tib.eu/media/50831" TargetMode="External"/><Relationship Id="rId5" Type="http://schemas.openxmlformats.org/officeDocument/2006/relationships/hyperlink" Target="https://learningapps.org/watch?v=ppou2i5za23" TargetMode="External"/><Relationship Id="rId4" Type="http://schemas.openxmlformats.org/officeDocument/2006/relationships/hyperlink" Target="https://orcid.org/0000-0002-3278-0422"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creativecommons.org/licenses/by/4.0/deed.en" TargetMode="External"/><Relationship Id="rId7" Type="http://schemas.openxmlformats.org/officeDocument/2006/relationships/hyperlink" Target="https://jigex.com/NTm29"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hyperlink" Target="https://zenodo.org/records/11352467" TargetMode="External"/><Relationship Id="rId5" Type="http://schemas.openxmlformats.org/officeDocument/2006/relationships/hyperlink" Target="https://jigex.com/E2Fyf" TargetMode="External"/><Relationship Id="rId4" Type="http://schemas.openxmlformats.org/officeDocument/2006/relationships/hyperlink" Target="https://zenodo.org/records/10973225"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orcid.org/0000-0002-3278-0422" TargetMode="External"/><Relationship Id="rId2" Type="http://schemas.openxmlformats.org/officeDocument/2006/relationships/hyperlink" Target="https://creativecommons.org/licenses/by/4.0/deed.en" TargetMode="External"/><Relationship Id="rId1" Type="http://schemas.openxmlformats.org/officeDocument/2006/relationships/slideLayout" Target="../slideLayouts/slideLayout13.xml"/><Relationship Id="rId6" Type="http://schemas.openxmlformats.org/officeDocument/2006/relationships/hyperlink" Target="https://learningapps.org/watch?v=pd50ai56t23" TargetMode="External"/><Relationship Id="rId5" Type="http://schemas.openxmlformats.org/officeDocument/2006/relationships/hyperlink" Target="open-access.network" TargetMode="External"/><Relationship Id="rId4" Type="http://schemas.openxmlformats.org/officeDocument/2006/relationships/hyperlink" Target="https://orcid.org/0000-0001-8824-8390"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creativecommons.org/licenses/by/4.0/deed.en" TargetMode="External"/><Relationship Id="rId2" Type="http://schemas.openxmlformats.org/officeDocument/2006/relationships/hyperlink" Target="open-access.network" TargetMode="Externa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s://orcid.org/0000-0001-8824-8390" TargetMode="External"/><Relationship Id="rId2" Type="http://schemas.openxmlformats.org/officeDocument/2006/relationships/hyperlink" Target="https://creativecommons.org/licenses/by/4.0/deed.en" TargetMode="External"/><Relationship Id="rId1" Type="http://schemas.openxmlformats.org/officeDocument/2006/relationships/slideLayout" Target="../slideLayouts/slideLayout13.xml"/><Relationship Id="rId4" Type="http://schemas.openxmlformats.org/officeDocument/2006/relationships/hyperlink" Target="https://learningapps.org/display?v=p9vkh2sp524"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orcid.org/0000-0001-6836-1193" TargetMode="External"/><Relationship Id="rId2" Type="http://schemas.openxmlformats.org/officeDocument/2006/relationships/hyperlink" Target="https://creativecommons.org/licenses/by/4.0/deed.en" TargetMode="External"/><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hyperlink" Target="https://open-access.network/fortbilden/open-access-talk/open-access-talk-am-27-oktober-2023/oatalk-raetsel" TargetMode="External"/><Relationship Id="rId4" Type="http://schemas.openxmlformats.org/officeDocument/2006/relationships/hyperlink" Target="https://orcid.org/0000-0001-8824-8390"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s://kurzlinks.de/3ugh" TargetMode="External"/><Relationship Id="rId13" Type="http://schemas.openxmlformats.org/officeDocument/2006/relationships/hyperlink" Target="https://doi.org/10.5281/zenodo.12779107" TargetMode="External"/><Relationship Id="rId3" Type="http://schemas.openxmlformats.org/officeDocument/2006/relationships/hyperlink" Target="https://creativecommons.org/licenses/by-sa/4.0/legalcode.de" TargetMode="External"/><Relationship Id="rId7" Type="http://schemas.openxmlformats.org/officeDocument/2006/relationships/hyperlink" Target="https://kurzlinks.de/qfzq" TargetMode="External"/><Relationship Id="rId12"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hyperlink" Target="https://kurzlinks.de/06jv" TargetMode="External"/><Relationship Id="rId11" Type="http://schemas.openxmlformats.org/officeDocument/2006/relationships/hyperlink" Target="https://creativecommons.org/licenses/by/4.0/deed.en" TargetMode="External"/><Relationship Id="rId5" Type="http://schemas.openxmlformats.org/officeDocument/2006/relationships/hyperlink" Target="https://kurzlinks.de/fcoc" TargetMode="External"/><Relationship Id="rId15" Type="http://schemas.openxmlformats.org/officeDocument/2006/relationships/image" Target="../media/image14.png"/><Relationship Id="rId10" Type="http://schemas.openxmlformats.org/officeDocument/2006/relationships/image" Target="../media/image11.png"/><Relationship Id="rId4" Type="http://schemas.openxmlformats.org/officeDocument/2006/relationships/hyperlink" Target="https://orcid.org/0000-0002-4634-2386" TargetMode="External"/><Relationship Id="rId9" Type="http://schemas.openxmlformats.org/officeDocument/2006/relationships/image" Target="../media/image10.png"/><Relationship Id="rId1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hyperlink" Target="https://www.jci.org/kiosks/terms" TargetMode="External"/><Relationship Id="rId2" Type="http://schemas.openxmlformats.org/officeDocument/2006/relationships/hyperlink" Target="https://open-access.network/services/oaatlas" TargetMode="External"/><Relationship Id="rId1" Type="http://schemas.openxmlformats.org/officeDocument/2006/relationships/slideLayout" Target="../slideLayouts/slideLayout13.xml"/><Relationship Id="rId6" Type="http://schemas.openxmlformats.org/officeDocument/2006/relationships/hyperlink" Target="https://oa.tib.eu/renate/handle/123456789/8628" TargetMode="External"/><Relationship Id="rId5" Type="http://schemas.openxmlformats.org/officeDocument/2006/relationships/hyperlink" Target="https://deal-konsortium.de/vertraege/elsevier" TargetMode="External"/><Relationship Id="rId4" Type="http://schemas.openxmlformats.org/officeDocument/2006/relationships/hyperlink" Target="https://open-access-monitor.de/publication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368634" y="1531818"/>
            <a:ext cx="6121065" cy="178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kumimoji="0" lang="de-DE" altLang="de-DE" sz="1100" b="0" i="0" u="none" strike="noStrike" cap="none" normalizeH="0" baseline="0" dirty="0" smtClean="0">
                <a:ln>
                  <a:noFill/>
                </a:ln>
                <a:solidFill>
                  <a:schemeClr val="tx1"/>
                </a:solidFill>
                <a:effectLst/>
              </a:rPr>
              <a:t>Diese Handreichung</a:t>
            </a:r>
            <a:r>
              <a:rPr kumimoji="0" lang="de-DE" altLang="de-DE" sz="1100" b="0" i="0" u="none" strike="noStrike" cap="none" normalizeH="0" dirty="0" smtClean="0">
                <a:ln>
                  <a:noFill/>
                </a:ln>
                <a:solidFill>
                  <a:schemeClr val="tx1"/>
                </a:solidFill>
                <a:effectLst/>
              </a:rPr>
              <a:t> umfasst eine </a:t>
            </a:r>
            <a:r>
              <a:rPr kumimoji="0" lang="de-DE" altLang="de-DE" sz="1100" b="0" i="0" u="none" strike="noStrike" cap="none" normalizeH="0" baseline="0" dirty="0" smtClean="0">
                <a:ln>
                  <a:noFill/>
                </a:ln>
                <a:solidFill>
                  <a:schemeClr val="tx1"/>
                </a:solidFill>
                <a:effectLst/>
              </a:rPr>
              <a:t>Sammlung von interaktiven Rätseln und Spielen zum Thema Open Access, die aus mehreren Veranstaltungen</a:t>
            </a:r>
            <a:r>
              <a:rPr kumimoji="0" lang="de-DE" altLang="de-DE" sz="1100" b="0" i="0" u="none" strike="noStrike" cap="none" normalizeH="0" dirty="0" smtClean="0">
                <a:ln>
                  <a:noFill/>
                </a:ln>
                <a:solidFill>
                  <a:schemeClr val="tx1"/>
                </a:solidFill>
                <a:effectLst/>
              </a:rPr>
              <a:t> </a:t>
            </a:r>
            <a:r>
              <a:rPr lang="de-DE" altLang="de-DE" sz="1100" dirty="0" smtClean="0"/>
              <a:t>von 2021 bis 2024 zusammengetragen wurden.</a:t>
            </a:r>
            <a:r>
              <a:rPr kumimoji="0" lang="de-DE" altLang="de-DE" sz="1100" b="0" i="0" u="none" strike="noStrike" cap="none" normalizeH="0" dirty="0" smtClean="0">
                <a:ln>
                  <a:noFill/>
                </a:ln>
                <a:solidFill>
                  <a:schemeClr val="tx1"/>
                </a:solidFill>
                <a:effectLst/>
              </a:rPr>
              <a:t> </a:t>
            </a:r>
            <a:r>
              <a:rPr lang="de-DE" altLang="de-DE" sz="1100" dirty="0"/>
              <a:t>Ihr könnt die Spiele als Inspiration nutzen, um Teilnehmer*innen von Workshops und Veranstaltungen spielerisch an das Thema Open Access heranzuführen.</a:t>
            </a:r>
            <a:r>
              <a:rPr kumimoji="0" lang="de-DE" altLang="de-DE" sz="1100" b="0" i="0" u="none" strike="noStrike" cap="none" normalizeH="0" baseline="0" dirty="0" smtClean="0">
                <a:ln>
                  <a:noFill/>
                </a:ln>
                <a:solidFill>
                  <a:schemeClr val="tx1"/>
                </a:solidFill>
                <a:effectLst/>
              </a:rPr>
              <a:t/>
            </a:r>
            <a:br>
              <a:rPr kumimoji="0" lang="de-DE" altLang="de-DE" sz="1100" b="0" i="0" u="none" strike="noStrike" cap="none" normalizeH="0" baseline="0" dirty="0" smtClean="0">
                <a:ln>
                  <a:noFill/>
                </a:ln>
                <a:solidFill>
                  <a:schemeClr val="tx1"/>
                </a:solidFill>
                <a:effectLst/>
              </a:rPr>
            </a:br>
            <a:r>
              <a:rPr kumimoji="0" lang="de-DE" altLang="de-DE" sz="1100" b="0" i="0" u="none" strike="noStrike" cap="none" normalizeH="0" baseline="0" dirty="0" smtClean="0">
                <a:ln>
                  <a:noFill/>
                </a:ln>
                <a:solidFill>
                  <a:schemeClr val="tx1"/>
                </a:solidFill>
                <a:effectLst/>
              </a:rPr>
              <a:t>Wir hoffen, dass ihr mit diesem Dokument nicht</a:t>
            </a:r>
            <a:r>
              <a:rPr kumimoji="0" lang="de-DE" altLang="de-DE" sz="1100" b="0" i="0" u="none" strike="noStrike" cap="none" normalizeH="0" dirty="0" smtClean="0">
                <a:ln>
                  <a:noFill/>
                </a:ln>
                <a:solidFill>
                  <a:schemeClr val="tx1"/>
                </a:solidFill>
                <a:effectLst/>
              </a:rPr>
              <a:t> nur </a:t>
            </a:r>
            <a:r>
              <a:rPr kumimoji="0" lang="de-DE" altLang="de-DE" sz="1100" b="0" i="0" u="none" strike="noStrike" cap="none" normalizeH="0" baseline="0" dirty="0" smtClean="0">
                <a:ln>
                  <a:noFill/>
                </a:ln>
                <a:solidFill>
                  <a:schemeClr val="tx1"/>
                </a:solidFill>
                <a:effectLst/>
              </a:rPr>
              <a:t>euer Wissen erweitert, sondern auch andere dazu ermutigt, sich mit dem Thema Open Access auseinanderzusetzen.</a:t>
            </a:r>
          </a:p>
          <a:p>
            <a:pPr lvl="0" defTabSz="914400" eaLnBrk="0" fontAlgn="base" hangingPunct="0">
              <a:spcBef>
                <a:spcPct val="0"/>
              </a:spcBef>
              <a:spcAft>
                <a:spcPct val="0"/>
              </a:spcAft>
            </a:pPr>
            <a:r>
              <a:rPr lang="de-DE" altLang="de-DE" sz="1100" dirty="0" smtClean="0"/>
              <a:t>Alle Spiele </a:t>
            </a:r>
            <a:r>
              <a:rPr lang="de-DE" altLang="de-DE" sz="1100" dirty="0"/>
              <a:t>sind offen lizenziert </a:t>
            </a:r>
            <a:r>
              <a:rPr lang="de-DE" altLang="de-DE" sz="1100" dirty="0" smtClean="0"/>
              <a:t>und wir freuen uns, wenn ihr sie nachnutzt.</a:t>
            </a:r>
            <a:endParaRPr kumimoji="0" lang="de-DE" altLang="de-DE"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100" b="0" i="0" u="none" strike="noStrike" cap="none" normalizeH="0" baseline="0" dirty="0" smtClean="0">
                <a:ln>
                  <a:noFill/>
                </a:ln>
                <a:solidFill>
                  <a:schemeClr val="tx1"/>
                </a:solidFill>
                <a:effectLst/>
              </a:rPr>
              <a:t/>
            </a:r>
            <a:br>
              <a:rPr kumimoji="0" lang="de-DE" altLang="de-DE" sz="1100" b="0" i="0" u="none" strike="noStrike" cap="none" normalizeH="0" baseline="0" dirty="0" smtClean="0">
                <a:ln>
                  <a:noFill/>
                </a:ln>
                <a:solidFill>
                  <a:schemeClr val="tx1"/>
                </a:solidFill>
                <a:effectLst/>
              </a:rPr>
            </a:br>
            <a:r>
              <a:rPr kumimoji="0" lang="de-DE" altLang="de-DE" sz="1100" b="0" i="0" u="none" strike="noStrike" cap="none" normalizeH="0" baseline="0" dirty="0" smtClean="0">
                <a:ln>
                  <a:noFill/>
                </a:ln>
                <a:solidFill>
                  <a:schemeClr val="tx1"/>
                </a:solidFill>
                <a:effectLst/>
              </a:rPr>
              <a:t>Viel Spaß beim Ausprobieren</a:t>
            </a:r>
            <a:r>
              <a:rPr kumimoji="0" lang="de-DE" altLang="de-DE" sz="1100" b="0" i="0" u="none" strike="noStrike" cap="none" normalizeH="0" dirty="0" smtClean="0">
                <a:ln>
                  <a:noFill/>
                </a:ln>
                <a:solidFill>
                  <a:schemeClr val="tx1"/>
                </a:solidFill>
                <a:effectLst/>
              </a:rPr>
              <a:t> </a:t>
            </a:r>
            <a:r>
              <a:rPr kumimoji="0" lang="de-DE" altLang="de-DE" sz="1100" b="0" i="0" u="none" strike="noStrike" cap="none" normalizeH="0" baseline="0" dirty="0" smtClean="0">
                <a:ln>
                  <a:noFill/>
                </a:ln>
                <a:solidFill>
                  <a:schemeClr val="tx1"/>
                </a:solidFill>
                <a:effectLst/>
              </a:rPr>
              <a:t>und Knobeln! </a:t>
            </a: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100" b="0" i="0" u="none" strike="noStrike" cap="none" normalizeH="0" baseline="0" dirty="0" smtClean="0">
                <a:ln>
                  <a:noFill/>
                </a:ln>
                <a:solidFill>
                  <a:schemeClr val="tx1"/>
                </a:solidFill>
                <a:effectLst/>
              </a:rPr>
              <a:t>Die Auflösungen</a:t>
            </a:r>
            <a:r>
              <a:rPr kumimoji="0" lang="de-DE" altLang="de-DE" sz="1100" b="0" i="0" u="none" strike="noStrike" cap="none" normalizeH="0" dirty="0" smtClean="0">
                <a:ln>
                  <a:noFill/>
                </a:ln>
                <a:solidFill>
                  <a:schemeClr val="tx1"/>
                </a:solidFill>
                <a:effectLst/>
              </a:rPr>
              <a:t> findet ihr am Ende dieses Dokuments auf Seite 8.</a:t>
            </a:r>
            <a:endParaRPr kumimoji="0" lang="de-DE" altLang="de-DE" sz="1100" b="0" i="0" u="none" strike="noStrike" cap="none" normalizeH="0" baseline="0" dirty="0" smtClean="0">
              <a:ln>
                <a:noFill/>
              </a:ln>
              <a:solidFill>
                <a:schemeClr val="tx1"/>
              </a:solidFill>
              <a:effectLst/>
            </a:endParaRPr>
          </a:p>
        </p:txBody>
      </p:sp>
      <p:graphicFrame>
        <p:nvGraphicFramePr>
          <p:cNvPr id="9" name="Tabelle 8"/>
          <p:cNvGraphicFramePr>
            <a:graphicFrameLocks noGrp="1"/>
          </p:cNvGraphicFramePr>
          <p:nvPr>
            <p:extLst>
              <p:ext uri="{D42A27DB-BD31-4B8C-83A1-F6EECF244321}">
                <p14:modId xmlns:p14="http://schemas.microsoft.com/office/powerpoint/2010/main" val="913564100"/>
              </p:ext>
            </p:extLst>
          </p:nvPr>
        </p:nvGraphicFramePr>
        <p:xfrm>
          <a:off x="368634" y="3508767"/>
          <a:ext cx="6087600" cy="5940809"/>
        </p:xfrm>
        <a:graphic>
          <a:graphicData uri="http://schemas.openxmlformats.org/drawingml/2006/table">
            <a:tbl>
              <a:tblPr firstRow="1" bandRow="1">
                <a:tableStyleId>{93296810-A885-4BE3-A3E7-6D5BEEA58F35}</a:tableStyleId>
              </a:tblPr>
              <a:tblGrid>
                <a:gridCol w="1224000">
                  <a:extLst>
                    <a:ext uri="{9D8B030D-6E8A-4147-A177-3AD203B41FA5}">
                      <a16:colId xmlns:a16="http://schemas.microsoft.com/office/drawing/2014/main" val="3133023563"/>
                    </a:ext>
                  </a:extLst>
                </a:gridCol>
                <a:gridCol w="4863600">
                  <a:extLst>
                    <a:ext uri="{9D8B030D-6E8A-4147-A177-3AD203B41FA5}">
                      <a16:colId xmlns:a16="http://schemas.microsoft.com/office/drawing/2014/main" val="1964765092"/>
                    </a:ext>
                  </a:extLst>
                </a:gridCol>
              </a:tblGrid>
              <a:tr h="316413">
                <a:tc gridSpan="2">
                  <a:txBody>
                    <a:bodyPr/>
                    <a:lstStyle/>
                    <a:p>
                      <a:r>
                        <a:rPr lang="de-DE" sz="1100" dirty="0" smtClean="0"/>
                        <a:t>Open-Access-Lückentext</a:t>
                      </a:r>
                      <a:endParaRPr lang="de-DE" sz="1100" dirty="0"/>
                    </a:p>
                  </a:txBody>
                  <a:tcPr anchor="ctr"/>
                </a:tc>
                <a:tc hMerge="1">
                  <a:txBody>
                    <a:bodyPr/>
                    <a:lstStyle/>
                    <a:p>
                      <a:endParaRPr lang="de-DE" sz="1100" dirty="0"/>
                    </a:p>
                  </a:txBody>
                  <a:tcPr/>
                </a:tc>
                <a:extLst>
                  <a:ext uri="{0D108BD9-81ED-4DB2-BD59-A6C34878D82A}">
                    <a16:rowId xmlns:a16="http://schemas.microsoft.com/office/drawing/2014/main" val="3969830547"/>
                  </a:ext>
                </a:extLst>
              </a:tr>
              <a:tr h="351468">
                <a:tc>
                  <a:txBody>
                    <a:bodyPr/>
                    <a:lstStyle/>
                    <a:p>
                      <a:r>
                        <a:rPr lang="de-DE" sz="1100" dirty="0" smtClean="0"/>
                        <a:t>Lizenz &amp; Autor*in</a:t>
                      </a:r>
                      <a:endParaRPr lang="de-DE" sz="1100" dirty="0"/>
                    </a:p>
                  </a:txBody>
                  <a:tcPr anchor="ctr"/>
                </a:tc>
                <a:tc>
                  <a:txBody>
                    <a:bodyPr/>
                    <a:lstStyle/>
                    <a:p>
                      <a:r>
                        <a:rPr lang="de-DE" sz="1100" dirty="0" smtClean="0">
                          <a:hlinkClick r:id="rId3"/>
                        </a:rPr>
                        <a:t>CC BY 4.0 International</a:t>
                      </a:r>
                      <a:r>
                        <a:rPr lang="de-DE" sz="1100" dirty="0" smtClean="0"/>
                        <a:t> Helene Strauß (</a:t>
                      </a:r>
                      <a:r>
                        <a:rPr lang="de-DE" sz="1100" dirty="0" smtClean="0">
                          <a:hlinkClick r:id="rId4"/>
                        </a:rPr>
                        <a:t>ORCID</a:t>
                      </a:r>
                      <a:r>
                        <a:rPr lang="de-DE" sz="1100" dirty="0" smtClean="0"/>
                        <a:t>)</a:t>
                      </a:r>
                      <a:endParaRPr lang="de-DE" sz="1100" dirty="0"/>
                    </a:p>
                  </a:txBody>
                  <a:tcPr anchor="ctr"/>
                </a:tc>
                <a:extLst>
                  <a:ext uri="{0D108BD9-81ED-4DB2-BD59-A6C34878D82A}">
                    <a16:rowId xmlns:a16="http://schemas.microsoft.com/office/drawing/2014/main" val="3088265115"/>
                  </a:ext>
                </a:extLst>
              </a:tr>
              <a:tr h="351468">
                <a:tc>
                  <a:txBody>
                    <a:bodyPr/>
                    <a:lstStyle/>
                    <a:p>
                      <a:r>
                        <a:rPr lang="de-DE" sz="1100" dirty="0"/>
                        <a:t>Zielgruppe</a:t>
                      </a:r>
                    </a:p>
                  </a:txBody>
                  <a:tcPr anchor="ctr"/>
                </a:tc>
                <a:tc>
                  <a:txBody>
                    <a:bodyPr/>
                    <a:lstStyle/>
                    <a:p>
                      <a:r>
                        <a:rPr lang="de-DE" sz="1100" dirty="0" smtClean="0"/>
                        <a:t>Bürger*innen, die Öffentlichkeit, Open-Access-Einsteiger*innen</a:t>
                      </a:r>
                      <a:endParaRPr lang="de-DE" sz="1100" dirty="0"/>
                    </a:p>
                  </a:txBody>
                  <a:tcPr anchor="ctr"/>
                </a:tc>
                <a:extLst>
                  <a:ext uri="{0D108BD9-81ED-4DB2-BD59-A6C34878D82A}">
                    <a16:rowId xmlns:a16="http://schemas.microsoft.com/office/drawing/2014/main" val="1172017467"/>
                  </a:ext>
                </a:extLst>
              </a:tr>
              <a:tr h="686196">
                <a:tc>
                  <a:txBody>
                    <a:bodyPr/>
                    <a:lstStyle/>
                    <a:p>
                      <a:r>
                        <a:rPr lang="de-DE" sz="1100" dirty="0" smtClean="0"/>
                        <a:t>Kurzbeschreibung</a:t>
                      </a:r>
                      <a:endParaRPr lang="de-DE" sz="1100" dirty="0"/>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sz="1100" dirty="0" smtClean="0"/>
                        <a:t>Nach dem Ansehen des Videos „Open Access in 60 Sekunden“ können die Teilnehmenden ihr Wissen durch das Ausfüllen des Lückentextes spielerisch vertiefen und festigen.</a:t>
                      </a:r>
                    </a:p>
                  </a:txBody>
                  <a:tcPr anchor="ctr"/>
                </a:tc>
                <a:extLst>
                  <a:ext uri="{0D108BD9-81ED-4DB2-BD59-A6C34878D82A}">
                    <a16:rowId xmlns:a16="http://schemas.microsoft.com/office/drawing/2014/main" val="3743465243"/>
                  </a:ext>
                </a:extLst>
              </a:tr>
              <a:tr h="1340732">
                <a:tc>
                  <a:txBody>
                    <a:bodyPr/>
                    <a:lstStyle/>
                    <a:p>
                      <a:r>
                        <a:rPr lang="de-DE" sz="1100" dirty="0" smtClean="0"/>
                        <a:t>Anwendungs-szenario</a:t>
                      </a:r>
                      <a:endParaRPr lang="de-DE" sz="1100" dirty="0"/>
                    </a:p>
                  </a:txBody>
                  <a:tcPr anchor="ctr"/>
                </a:tc>
                <a:tc>
                  <a:txBody>
                    <a:bodyPr/>
                    <a:lstStyle/>
                    <a:p>
                      <a:r>
                        <a:rPr lang="de-DE" sz="1100" dirty="0" smtClean="0"/>
                        <a:t>Dieses Spiel kann in verschiedenen Kontexten wie Online-Kursen, Lehrveranstaltungen oder bei Veranstaltungen mit einem Stand zum Thema Open Access eingesetzt werden. Wir</a:t>
                      </a:r>
                      <a:r>
                        <a:rPr lang="de-DE" sz="1100" baseline="0" dirty="0" smtClean="0"/>
                        <a:t> haben das Spiel bei „Science </a:t>
                      </a:r>
                      <a:r>
                        <a:rPr lang="de-DE" sz="1100" baseline="0" dirty="0" err="1" smtClean="0"/>
                        <a:t>goes</a:t>
                      </a:r>
                      <a:r>
                        <a:rPr lang="de-DE" sz="1100" baseline="0" dirty="0" smtClean="0"/>
                        <a:t> City“ im Mai 2024 in Göttingen an einem Stand eingesetzt. Es wäre auch denkbar </a:t>
                      </a:r>
                      <a:r>
                        <a:rPr lang="de-DE" sz="1100" dirty="0" smtClean="0"/>
                        <a:t>als Element einer Open-Science-Rallye</a:t>
                      </a:r>
                      <a:r>
                        <a:rPr lang="de-DE" sz="1100" baseline="0" dirty="0" smtClean="0"/>
                        <a:t> oder als Rätsel in einem Open Access </a:t>
                      </a:r>
                      <a:r>
                        <a:rPr lang="de-DE" sz="1100" baseline="0" dirty="0" err="1" smtClean="0"/>
                        <a:t>Escape</a:t>
                      </a:r>
                      <a:r>
                        <a:rPr lang="de-DE" sz="1100" baseline="0" dirty="0" smtClean="0"/>
                        <a:t> </a:t>
                      </a:r>
                      <a:r>
                        <a:rPr lang="de-DE" sz="1100" baseline="0" dirty="0" err="1" smtClean="0"/>
                        <a:t>Room</a:t>
                      </a:r>
                      <a:r>
                        <a:rPr lang="de-DE" sz="1100" baseline="0" dirty="0" smtClean="0"/>
                        <a:t>.</a:t>
                      </a:r>
                    </a:p>
                  </a:txBody>
                  <a:tcPr anchor="ctr"/>
                </a:tc>
                <a:extLst>
                  <a:ext uri="{0D108BD9-81ED-4DB2-BD59-A6C34878D82A}">
                    <a16:rowId xmlns:a16="http://schemas.microsoft.com/office/drawing/2014/main" val="1620311010"/>
                  </a:ext>
                </a:extLst>
              </a:tr>
              <a:tr h="492653">
                <a:tc>
                  <a:txBody>
                    <a:bodyPr/>
                    <a:lstStyle/>
                    <a:p>
                      <a:r>
                        <a:rPr lang="de-DE" sz="1100" dirty="0"/>
                        <a:t>Digitale Umsetzung</a:t>
                      </a:r>
                    </a:p>
                  </a:txBody>
                  <a:tcPr anchor="ctr"/>
                </a:tc>
                <a:tc>
                  <a:txBody>
                    <a:bodyPr/>
                    <a:lstStyle/>
                    <a:p>
                      <a:r>
                        <a:rPr lang="de-DE" sz="1100" dirty="0" smtClean="0">
                          <a:hlinkClick r:id="rId5"/>
                        </a:rPr>
                        <a:t>https://learningapps.org/watch?v=ppou2i5za23</a:t>
                      </a:r>
                      <a:r>
                        <a:rPr lang="de-DE" sz="1100" dirty="0" smtClean="0"/>
                        <a:t> </a:t>
                      </a:r>
                    </a:p>
                  </a:txBody>
                  <a:tcPr anchor="ctr"/>
                </a:tc>
                <a:extLst>
                  <a:ext uri="{0D108BD9-81ED-4DB2-BD59-A6C34878D82A}">
                    <a16:rowId xmlns:a16="http://schemas.microsoft.com/office/drawing/2014/main" val="463696868"/>
                  </a:ext>
                </a:extLst>
              </a:tr>
              <a:tr h="523347">
                <a:tc>
                  <a:txBody>
                    <a:bodyPr/>
                    <a:lstStyle/>
                    <a:p>
                      <a:r>
                        <a:rPr lang="de-DE" sz="1100" dirty="0"/>
                        <a:t>Aufgabenstellung</a:t>
                      </a:r>
                    </a:p>
                  </a:txBody>
                  <a:tcPr anchor="ctr"/>
                </a:tc>
                <a:tc>
                  <a:txBody>
                    <a:bodyPr/>
                    <a:lstStyle/>
                    <a:p>
                      <a:r>
                        <a:rPr lang="de-DE" sz="1100" dirty="0" smtClean="0"/>
                        <a:t>Schaut euch das Video „Open Access in 60 Sekunden“ </a:t>
                      </a:r>
                      <a:r>
                        <a:rPr lang="de-DE" sz="1100" dirty="0" smtClean="0">
                          <a:hlinkClick r:id="rId6"/>
                        </a:rPr>
                        <a:t>https://av.tib.eu/media/50831</a:t>
                      </a:r>
                      <a:r>
                        <a:rPr lang="de-DE" sz="1100" dirty="0" smtClean="0"/>
                        <a:t> an und füllt den Lückentext aus.</a:t>
                      </a:r>
                      <a:endParaRPr lang="de-DE" sz="1100" dirty="0"/>
                    </a:p>
                  </a:txBody>
                  <a:tcPr anchor="ctr"/>
                </a:tc>
                <a:extLst>
                  <a:ext uri="{0D108BD9-81ED-4DB2-BD59-A6C34878D82A}">
                    <a16:rowId xmlns:a16="http://schemas.microsoft.com/office/drawing/2014/main" val="2618258964"/>
                  </a:ext>
                </a:extLst>
              </a:tr>
              <a:tr h="1878532">
                <a:tc>
                  <a:txBody>
                    <a:bodyPr/>
                    <a:lstStyle/>
                    <a:p>
                      <a:r>
                        <a:rPr lang="de-DE" sz="1100" dirty="0" smtClean="0"/>
                        <a:t>Rätsel</a:t>
                      </a:r>
                      <a:endParaRPr lang="de-DE" sz="1100" dirty="0"/>
                    </a:p>
                  </a:txBody>
                  <a:tcPr anchor="ctr"/>
                </a:tc>
                <a:tc>
                  <a:txBody>
                    <a:bodyPr/>
                    <a:lstStyle/>
                    <a:p>
                      <a:r>
                        <a:rPr lang="de-DE" sz="1100" dirty="0" smtClean="0"/>
                        <a:t>Open Access ermöglicht den -1- Zugang zu wissenschaftlichen Informationen im Internet. Diese Offenheit beseitigt Bezahlschranken und macht den Zugriff auf wissenschaftliche Artikel -2- möglich. Die Speicherung in einem Repositorium gewährleistet eine dauerhafte -3- </a:t>
                      </a:r>
                      <a:r>
                        <a:rPr lang="de-DE" sz="1100" dirty="0" smtClean="0">
                          <a:effectLst/>
                        </a:rPr>
                        <a:t>.</a:t>
                      </a:r>
                      <a:r>
                        <a:rPr lang="de-DE" sz="1100" dirty="0" smtClean="0"/>
                        <a:t> Die Nachnutzung von wissenschaftlichen Publikationen wird durch -4- geregelt, die von den Autor*innen selbst festgelegt werden. Es ist wichtig, dass die Publikationen auch -5-</a:t>
                      </a:r>
                      <a:r>
                        <a:rPr lang="de-DE" sz="1100" baseline="0" dirty="0" smtClean="0"/>
                        <a:t> </a:t>
                      </a:r>
                      <a:r>
                        <a:rPr lang="de-DE" sz="1100" dirty="0" smtClean="0"/>
                        <a:t>barrierefrei sind. Open Access kann dazu beitragen, neue Erkenntnisse zu generieren und -6- zu fördern.</a:t>
                      </a:r>
                    </a:p>
                    <a:p>
                      <a:endParaRPr lang="de-DE" sz="110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dirty="0" smtClean="0"/>
                        <a:t>Wortauswahl</a:t>
                      </a:r>
                      <a:r>
                        <a:rPr lang="de-DE" sz="1100" dirty="0" smtClean="0"/>
                        <a:t>:</a:t>
                      </a:r>
                      <a:r>
                        <a:rPr lang="de-DE" sz="1100" baseline="0" dirty="0" smtClean="0"/>
                        <a:t> </a:t>
                      </a:r>
                      <a:r>
                        <a:rPr lang="de-DE" sz="1100" dirty="0" smtClean="0"/>
                        <a:t>Innovationen, weltweit, technisch, kostenfreien, Lizenzen,</a:t>
                      </a:r>
                      <a:r>
                        <a:rPr lang="de-DE" sz="1100" baseline="0" dirty="0" smtClean="0"/>
                        <a:t> Archivierung</a:t>
                      </a:r>
                      <a:endParaRPr lang="de-DE" sz="1100" dirty="0" smtClean="0"/>
                    </a:p>
                  </a:txBody>
                  <a:tcPr/>
                </a:tc>
                <a:extLst>
                  <a:ext uri="{0D108BD9-81ED-4DB2-BD59-A6C34878D82A}">
                    <a16:rowId xmlns:a16="http://schemas.microsoft.com/office/drawing/2014/main" val="3170355645"/>
                  </a:ext>
                </a:extLst>
              </a:tr>
            </a:tbl>
          </a:graphicData>
        </a:graphic>
      </p:graphicFrame>
      <p:pic>
        <p:nvPicPr>
          <p:cNvPr id="10" name="Grafik 9" title="Dekoration - Screenshot von Lückentext"/>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78696" y="6693428"/>
            <a:ext cx="1003017" cy="698862"/>
          </a:xfrm>
          <a:prstGeom prst="rect">
            <a:avLst/>
          </a:prstGeom>
          <a:ln w="12700" cap="sq">
            <a:solidFill>
              <a:schemeClr val="accent3"/>
            </a:solidFill>
            <a:prstDash val="solid"/>
            <a:miter lim="800000"/>
          </a:ln>
          <a:effectLst>
            <a:outerShdw blurRad="50800" dist="38100" dir="2700000" algn="tl" rotWithShape="0">
              <a:srgbClr val="000000">
                <a:alpha val="43000"/>
              </a:srgbClr>
            </a:outerShdw>
          </a:effectLst>
        </p:spPr>
      </p:pic>
      <p:sp>
        <p:nvSpPr>
          <p:cNvPr id="6" name="Foliennummernplatzhalter 5"/>
          <p:cNvSpPr>
            <a:spLocks noGrp="1"/>
          </p:cNvSpPr>
          <p:nvPr>
            <p:ph type="sldNum" sz="quarter" idx="12"/>
          </p:nvPr>
        </p:nvSpPr>
        <p:spPr>
          <a:xfrm>
            <a:off x="6456234" y="9490800"/>
            <a:ext cx="1543050" cy="527050"/>
          </a:xfrm>
        </p:spPr>
        <p:txBody>
          <a:bodyPr/>
          <a:lstStyle/>
          <a:p>
            <a:fld id="{A42E6A14-5B9D-40E6-BFEC-B60AD6D8AC89}" type="slidenum">
              <a:rPr lang="de-DE" sz="1100" smtClean="0"/>
              <a:t>1</a:t>
            </a:fld>
            <a:endParaRPr lang="de-DE" dirty="0"/>
          </a:p>
        </p:txBody>
      </p:sp>
    </p:spTree>
    <p:extLst>
      <p:ext uri="{BB962C8B-B14F-4D97-AF65-F5344CB8AC3E}">
        <p14:creationId xmlns:p14="http://schemas.microsoft.com/office/powerpoint/2010/main" val="13627997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le 2"/>
          <p:cNvGraphicFramePr>
            <a:graphicFrameLocks noGrp="1"/>
          </p:cNvGraphicFramePr>
          <p:nvPr>
            <p:extLst>
              <p:ext uri="{D42A27DB-BD31-4B8C-83A1-F6EECF244321}">
                <p14:modId xmlns:p14="http://schemas.microsoft.com/office/powerpoint/2010/main" val="1618882209"/>
              </p:ext>
            </p:extLst>
          </p:nvPr>
        </p:nvGraphicFramePr>
        <p:xfrm>
          <a:off x="368300" y="1483533"/>
          <a:ext cx="6087600" cy="8144531"/>
        </p:xfrm>
        <a:graphic>
          <a:graphicData uri="http://schemas.openxmlformats.org/drawingml/2006/table">
            <a:tbl>
              <a:tblPr firstRow="1" bandRow="1">
                <a:tableStyleId>{7DF18680-E054-41AD-8BC1-D1AEF772440D}</a:tableStyleId>
              </a:tblPr>
              <a:tblGrid>
                <a:gridCol w="1224000">
                  <a:extLst>
                    <a:ext uri="{9D8B030D-6E8A-4147-A177-3AD203B41FA5}">
                      <a16:colId xmlns:a16="http://schemas.microsoft.com/office/drawing/2014/main" val="3133023563"/>
                    </a:ext>
                  </a:extLst>
                </a:gridCol>
                <a:gridCol w="4863600">
                  <a:extLst>
                    <a:ext uri="{9D8B030D-6E8A-4147-A177-3AD203B41FA5}">
                      <a16:colId xmlns:a16="http://schemas.microsoft.com/office/drawing/2014/main" val="1964765092"/>
                    </a:ext>
                  </a:extLst>
                </a:gridCol>
              </a:tblGrid>
              <a:tr h="288455">
                <a:tc gridSpan="2">
                  <a:txBody>
                    <a:bodyPr/>
                    <a:lstStyle/>
                    <a:p>
                      <a:r>
                        <a:rPr lang="de-DE" sz="1100" dirty="0" smtClean="0"/>
                        <a:t>Open-Access-Puzzle</a:t>
                      </a:r>
                      <a:endParaRPr lang="de-DE" sz="1100" dirty="0"/>
                    </a:p>
                  </a:txBody>
                  <a:tcPr anchor="ctr"/>
                </a:tc>
                <a:tc hMerge="1">
                  <a:txBody>
                    <a:bodyPr/>
                    <a:lstStyle/>
                    <a:p>
                      <a:endParaRPr lang="de-DE" sz="1100" dirty="0"/>
                    </a:p>
                  </a:txBody>
                  <a:tcPr/>
                </a:tc>
                <a:extLst>
                  <a:ext uri="{0D108BD9-81ED-4DB2-BD59-A6C34878D82A}">
                    <a16:rowId xmlns:a16="http://schemas.microsoft.com/office/drawing/2014/main" val="3969830547"/>
                  </a:ext>
                </a:extLst>
              </a:tr>
              <a:tr h="28845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dirty="0" smtClean="0"/>
                        <a:t>Lizenz &amp; Autor*in</a:t>
                      </a:r>
                    </a:p>
                  </a:txBody>
                  <a:tcPr anchor="ctr"/>
                </a:tc>
                <a:tc>
                  <a:txBody>
                    <a:bodyPr/>
                    <a:lstStyle/>
                    <a:p>
                      <a:r>
                        <a:rPr lang="de-DE" sz="1100" dirty="0" smtClean="0">
                          <a:hlinkClick r:id="rId3"/>
                        </a:rPr>
                        <a:t>CC BY 4.0 International</a:t>
                      </a:r>
                      <a:r>
                        <a:rPr lang="de-DE" sz="1100" dirty="0" smtClean="0"/>
                        <a:t> Jonas Hauss</a:t>
                      </a:r>
                      <a:endParaRPr lang="de-DE" sz="1100" dirty="0"/>
                    </a:p>
                  </a:txBody>
                  <a:tcPr anchor="ctr"/>
                </a:tc>
                <a:extLst>
                  <a:ext uri="{0D108BD9-81ED-4DB2-BD59-A6C34878D82A}">
                    <a16:rowId xmlns:a16="http://schemas.microsoft.com/office/drawing/2014/main" val="2785291423"/>
                  </a:ext>
                </a:extLst>
              </a:tr>
              <a:tr h="288455">
                <a:tc>
                  <a:txBody>
                    <a:bodyPr/>
                    <a:lstStyle/>
                    <a:p>
                      <a:r>
                        <a:rPr lang="de-DE" sz="1100" dirty="0"/>
                        <a:t>Zielgruppe</a:t>
                      </a:r>
                    </a:p>
                  </a:txBody>
                  <a:tcPr anchor="ctr"/>
                </a:tc>
                <a:tc>
                  <a:txBody>
                    <a:bodyPr/>
                    <a:lstStyle/>
                    <a:p>
                      <a:r>
                        <a:rPr lang="de-DE" sz="1100" dirty="0" smtClean="0"/>
                        <a:t>Bürger*innen, die Öffentlichkeit</a:t>
                      </a:r>
                      <a:endParaRPr lang="de-DE" sz="1100" dirty="0"/>
                    </a:p>
                  </a:txBody>
                  <a:tcPr anchor="ctr"/>
                </a:tc>
                <a:extLst>
                  <a:ext uri="{0D108BD9-81ED-4DB2-BD59-A6C34878D82A}">
                    <a16:rowId xmlns:a16="http://schemas.microsoft.com/office/drawing/2014/main" val="1172017467"/>
                  </a:ext>
                </a:extLst>
              </a:tr>
              <a:tr h="661750">
                <a:tc>
                  <a:txBody>
                    <a:bodyPr/>
                    <a:lstStyle/>
                    <a:p>
                      <a:r>
                        <a:rPr lang="de-DE" sz="1100" dirty="0" smtClean="0"/>
                        <a:t>Kurzbeschreibung</a:t>
                      </a:r>
                      <a:endParaRPr lang="de-DE" sz="1100" dirty="0"/>
                    </a:p>
                  </a:txBody>
                  <a:tcPr anchor="ctr"/>
                </a:tc>
                <a:tc>
                  <a:txBody>
                    <a:bodyPr/>
                    <a:lstStyle/>
                    <a:p>
                      <a:r>
                        <a:rPr lang="de-DE" sz="1100" dirty="0" smtClean="0"/>
                        <a:t>Das</a:t>
                      </a:r>
                      <a:r>
                        <a:rPr lang="de-DE" sz="1100" baseline="0" dirty="0" smtClean="0"/>
                        <a:t> </a:t>
                      </a:r>
                      <a:r>
                        <a:rPr lang="de-DE" sz="1100" dirty="0" smtClean="0"/>
                        <a:t>Puzzle „</a:t>
                      </a:r>
                      <a:r>
                        <a:rPr lang="de-DE" sz="1100" dirty="0" err="1" smtClean="0"/>
                        <a:t>Closed</a:t>
                      </a:r>
                      <a:r>
                        <a:rPr lang="de-DE" sz="1100" dirty="0" smtClean="0"/>
                        <a:t> vs. Open“ vermittelt,</a:t>
                      </a:r>
                      <a:r>
                        <a:rPr lang="de-DE" sz="1100" baseline="0" dirty="0" smtClean="0"/>
                        <a:t> wer in unserer Gesellschaft Zugang zu welchen wissenschaftlichen Erkenntnissen hat. Es wird gleichzeitig deutlich, dass Forschung oft durch Steuergelder finanziert wird. </a:t>
                      </a:r>
                      <a:endParaRPr lang="de-DE" sz="1100" dirty="0" smtClean="0"/>
                    </a:p>
                  </a:txBody>
                  <a:tcPr anchor="ctr"/>
                </a:tc>
                <a:extLst>
                  <a:ext uri="{0D108BD9-81ED-4DB2-BD59-A6C34878D82A}">
                    <a16:rowId xmlns:a16="http://schemas.microsoft.com/office/drawing/2014/main" val="314511402"/>
                  </a:ext>
                </a:extLst>
              </a:tr>
              <a:tr h="1594987">
                <a:tc>
                  <a:txBody>
                    <a:bodyPr/>
                    <a:lstStyle/>
                    <a:p>
                      <a:r>
                        <a:rPr lang="de-DE" sz="1100" dirty="0" smtClean="0"/>
                        <a:t>Anwendungs-szenario</a:t>
                      </a:r>
                      <a:endParaRPr lang="de-DE" sz="1100" dirty="0"/>
                    </a:p>
                  </a:txBody>
                  <a:tcPr anchor="ctr"/>
                </a:tc>
                <a:tc>
                  <a:txBody>
                    <a:bodyPr/>
                    <a:lstStyle/>
                    <a:p>
                      <a:r>
                        <a:rPr lang="de-DE" sz="1100" baseline="0" dirty="0" smtClean="0"/>
                        <a:t>Das Puzzle kann sowohl online als auch offline gespielt werden. Es eignet sich z.B. gut um bei Informationsständen mit Personen ins Gespräch zu kommen und einen ersten Zugang zum Thema Open Access zu ermöglichen. Bei der Aufgabenstellung findet ihr ein paar Leitfragen, um mit den Puzzelnden ins Gespräch über Open Access zu kommen. Wir haben das Puzzle beim Tag der Lehre 2024 in Hannover eingesetzt. Mit der Bilddatei könnt ihr bei vielen Druckanbietern ein Puzzle in Auftrag geben, für einen Stand eignet sich ein Kinderpuzzle mit großen Teilen.</a:t>
                      </a:r>
                      <a:endParaRPr lang="de-DE" sz="1100" dirty="0"/>
                    </a:p>
                  </a:txBody>
                  <a:tcPr anchor="ctr"/>
                </a:tc>
                <a:extLst>
                  <a:ext uri="{0D108BD9-81ED-4DB2-BD59-A6C34878D82A}">
                    <a16:rowId xmlns:a16="http://schemas.microsoft.com/office/drawing/2014/main" val="952511864"/>
                  </a:ext>
                </a:extLst>
              </a:tr>
              <a:tr h="831429">
                <a:tc>
                  <a:txBody>
                    <a:bodyPr/>
                    <a:lstStyle/>
                    <a:p>
                      <a:r>
                        <a:rPr lang="de-DE" sz="1100" dirty="0"/>
                        <a:t>Digitale Umsetzung</a:t>
                      </a:r>
                    </a:p>
                  </a:txBody>
                  <a:tcPr anchor="ctr"/>
                </a:tc>
                <a:tc>
                  <a:txBody>
                    <a:bodyPr/>
                    <a:lstStyle/>
                    <a:p>
                      <a:pPr marL="171450" indent="-171450">
                        <a:buFont typeface="Arial" panose="020B0604020202020204" pitchFamily="34" charset="0"/>
                        <a:buChar char="•"/>
                      </a:pPr>
                      <a:r>
                        <a:rPr lang="de-DE" sz="1100" dirty="0" smtClean="0"/>
                        <a:t>Datei</a:t>
                      </a:r>
                      <a:r>
                        <a:rPr lang="de-DE" sz="1100" baseline="0" dirty="0" smtClean="0"/>
                        <a:t> DE</a:t>
                      </a:r>
                      <a:r>
                        <a:rPr lang="de-DE" sz="1100" dirty="0" smtClean="0"/>
                        <a:t>: </a:t>
                      </a:r>
                      <a:r>
                        <a:rPr lang="de-DE" sz="1100" dirty="0" smtClean="0">
                          <a:hlinkClick r:id="rId4"/>
                        </a:rPr>
                        <a:t>https://zenodo.org/records/10973225</a:t>
                      </a:r>
                      <a:r>
                        <a:rPr lang="de-DE" sz="1100" dirty="0" smtClean="0"/>
                        <a:t> </a:t>
                      </a:r>
                    </a:p>
                    <a:p>
                      <a:pPr marL="171450" indent="-171450">
                        <a:buFont typeface="Arial" panose="020B0604020202020204" pitchFamily="34" charset="0"/>
                        <a:buChar char="•"/>
                      </a:pPr>
                      <a:r>
                        <a:rPr lang="de-DE" sz="1100" dirty="0" smtClean="0"/>
                        <a:t>Puzzle DE: </a:t>
                      </a:r>
                      <a:r>
                        <a:rPr lang="de-DE" sz="1100" baseline="0" dirty="0" smtClean="0">
                          <a:hlinkClick r:id="rId5"/>
                        </a:rPr>
                        <a:t>https://jigex.com/E2Fyf</a:t>
                      </a:r>
                      <a:r>
                        <a:rPr lang="de-DE" sz="1100" baseline="0" dirty="0" smtClean="0"/>
                        <a:t> </a:t>
                      </a:r>
                      <a:endParaRPr lang="de-DE" sz="600" dirty="0" smtClean="0"/>
                    </a:p>
                    <a:p>
                      <a:pPr marL="171450" indent="-171450">
                        <a:buFont typeface="Arial" panose="020B0604020202020204" pitchFamily="34" charset="0"/>
                        <a:buChar char="•"/>
                      </a:pPr>
                      <a:r>
                        <a:rPr lang="de-DE" sz="1100" dirty="0" smtClean="0"/>
                        <a:t>Datei</a:t>
                      </a:r>
                      <a:r>
                        <a:rPr lang="de-DE" sz="1100" baseline="0" dirty="0" smtClean="0"/>
                        <a:t> EN: </a:t>
                      </a:r>
                      <a:r>
                        <a:rPr lang="de-DE" sz="1100" dirty="0" smtClean="0">
                          <a:hlinkClick r:id="rId6"/>
                        </a:rPr>
                        <a:t>https://zenodo.org/records/11352467</a:t>
                      </a:r>
                      <a:r>
                        <a:rPr lang="de-DE" sz="1100" dirty="0" smtClean="0"/>
                        <a:t> </a:t>
                      </a:r>
                    </a:p>
                    <a:p>
                      <a:pPr marL="171450" indent="-171450">
                        <a:buFont typeface="Arial" panose="020B0604020202020204" pitchFamily="34" charset="0"/>
                        <a:buChar char="•"/>
                      </a:pPr>
                      <a:r>
                        <a:rPr lang="de-DE" sz="1100" baseline="0" dirty="0" smtClean="0"/>
                        <a:t>Puzzle EN: </a:t>
                      </a:r>
                      <a:r>
                        <a:rPr lang="de-DE" sz="1100" baseline="0" dirty="0" smtClean="0">
                          <a:hlinkClick r:id="rId7"/>
                        </a:rPr>
                        <a:t>https://jigex.com/NTm29</a:t>
                      </a:r>
                      <a:r>
                        <a:rPr lang="de-DE" sz="1100" baseline="0" dirty="0" smtClean="0"/>
                        <a:t> </a:t>
                      </a:r>
                    </a:p>
                  </a:txBody>
                  <a:tcPr anchor="ctr"/>
                </a:tc>
                <a:extLst>
                  <a:ext uri="{0D108BD9-81ED-4DB2-BD59-A6C34878D82A}">
                    <a16:rowId xmlns:a16="http://schemas.microsoft.com/office/drawing/2014/main" val="463696868"/>
                  </a:ext>
                </a:extLst>
              </a:tr>
              <a:tr h="3546300">
                <a:tc>
                  <a:txBody>
                    <a:bodyPr/>
                    <a:lstStyle/>
                    <a:p>
                      <a:r>
                        <a:rPr lang="de-DE" sz="1100" dirty="0"/>
                        <a:t>Aufgabenstellung</a:t>
                      </a:r>
                    </a:p>
                  </a:txBody>
                  <a:tcPr anchor="ctr"/>
                </a:tc>
                <a:tc>
                  <a:txBody>
                    <a:bodyPr/>
                    <a:lstStyle/>
                    <a:p>
                      <a:pPr>
                        <a:spcBef>
                          <a:spcPts val="600"/>
                        </a:spcBef>
                        <a:spcAft>
                          <a:spcPts val="0"/>
                        </a:spcAft>
                      </a:pPr>
                      <a:r>
                        <a:rPr lang="de-DE" sz="1100" kern="1200" baseline="0" dirty="0" smtClean="0"/>
                        <a:t>Setzt die Puzzlestücke zusammen, um das Bild von freiem Zugang zu wissenschaftlichen Informationen darzustellen. </a:t>
                      </a:r>
                    </a:p>
                    <a:p>
                      <a:pPr>
                        <a:spcBef>
                          <a:spcPts val="600"/>
                        </a:spcBef>
                        <a:spcAft>
                          <a:spcPts val="0"/>
                        </a:spcAft>
                      </a:pPr>
                      <a:r>
                        <a:rPr lang="de-DE" sz="1100" b="1" kern="1200" baseline="0" dirty="0" smtClean="0"/>
                        <a:t>Fragen für Wissenschaftler*innen: </a:t>
                      </a:r>
                    </a:p>
                    <a:p>
                      <a:pPr marL="171450" indent="-171450">
                        <a:buFont typeface="Arial" panose="020B0604020202020204" pitchFamily="34" charset="0"/>
                        <a:buChar char="•"/>
                      </a:pPr>
                      <a:r>
                        <a:rPr lang="de-DE" sz="1100" kern="1200" baseline="0" dirty="0" smtClean="0"/>
                        <a:t>Ist Ihre Forschung aktuell für die Öffentlichkeit frei zugänglich? Wie teilen Sie für gewöhnlich Ihre Artikel mit anderen?</a:t>
                      </a:r>
                    </a:p>
                    <a:p>
                      <a:pPr marL="171450" indent="-171450">
                        <a:buFont typeface="Arial" panose="020B0604020202020204" pitchFamily="34" charset="0"/>
                        <a:buChar char="•"/>
                      </a:pPr>
                      <a:r>
                        <a:rPr lang="de-DE" sz="1100" kern="1200" baseline="0" dirty="0" smtClean="0"/>
                        <a:t>Nach welchen Kriterien entscheiden Sie, wo Sie publizieren?</a:t>
                      </a:r>
                    </a:p>
                    <a:p>
                      <a:pPr marL="171450" indent="-171450">
                        <a:buFont typeface="Arial" panose="020B0604020202020204" pitchFamily="34" charset="0"/>
                        <a:buChar char="•"/>
                      </a:pPr>
                      <a:r>
                        <a:rPr lang="de-DE" sz="1100" kern="1200" baseline="0" dirty="0" smtClean="0"/>
                        <a:t>Sind unterschiedliche Open-Access-Optionen für Sie ein Thema? Welche Optionen kennen Sie?</a:t>
                      </a:r>
                    </a:p>
                    <a:p>
                      <a:pPr marL="171450" indent="-171450">
                        <a:buFont typeface="Arial" panose="020B0604020202020204" pitchFamily="34" charset="0"/>
                        <a:buChar char="•"/>
                      </a:pPr>
                      <a:r>
                        <a:rPr lang="de-DE" sz="1100" kern="1200" baseline="0" dirty="0" smtClean="0"/>
                        <a:t>Wissen Sie, dass Sie auch bereits publizierte Artikel nachträglich Open Access veröffentlichen können?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100" kern="1200" baseline="0" dirty="0" smtClean="0"/>
                        <a:t>Wie greifen Sie auf Literatur zu?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100" kern="1200" baseline="0" dirty="0" smtClean="0">
                          <a:solidFill>
                            <a:schemeClr val="dk1"/>
                          </a:solidFill>
                          <a:latin typeface="+mn-lt"/>
                          <a:ea typeface="+mn-ea"/>
                          <a:cs typeface="+mn-cs"/>
                        </a:rPr>
                        <a:t>Stimmen Sie zu, dass aus öffentlichen Mitteln finanzierte Forschung öffentlich zugänglich sein sollte?</a:t>
                      </a:r>
                    </a:p>
                    <a:p>
                      <a:pPr marL="0" indent="0">
                        <a:buFont typeface="Arial" panose="020B0604020202020204" pitchFamily="34" charset="0"/>
                        <a:buNone/>
                      </a:pPr>
                      <a:endParaRPr lang="de-DE" sz="1100" b="1" kern="1200" baseline="0" dirty="0" smtClean="0"/>
                    </a:p>
                    <a:p>
                      <a:pPr marL="0" indent="0">
                        <a:buFont typeface="Arial" panose="020B0604020202020204" pitchFamily="34" charset="0"/>
                        <a:buNone/>
                      </a:pPr>
                      <a:r>
                        <a:rPr lang="de-DE" sz="1100" b="1" kern="1200" baseline="0" dirty="0" smtClean="0"/>
                        <a:t> Fragen für Bürger*innen: </a:t>
                      </a:r>
                    </a:p>
                    <a:p>
                      <a:pPr marL="171450" indent="-171450">
                        <a:buFont typeface="Arial" panose="020B0604020202020204" pitchFamily="34" charset="0"/>
                        <a:buChar char="•"/>
                      </a:pPr>
                      <a:r>
                        <a:rPr lang="de-DE" sz="1100" kern="1200" baseline="0" dirty="0" smtClean="0"/>
                        <a:t>Haben Sie schon von Open Access gehört?</a:t>
                      </a:r>
                    </a:p>
                    <a:p>
                      <a:pPr marL="171450" indent="-171450">
                        <a:buFont typeface="Arial" panose="020B0604020202020204" pitchFamily="34" charset="0"/>
                        <a:buChar char="•"/>
                      </a:pPr>
                      <a:r>
                        <a:rPr lang="de-DE" sz="1100" kern="1200" baseline="0" dirty="0" smtClean="0"/>
                        <a:t>Wissen Sie, wie Sie sich über den aktuellen Stand der Wissenschaft informieren können? </a:t>
                      </a:r>
                    </a:p>
                    <a:p>
                      <a:pPr marL="171450" indent="-171450">
                        <a:buFont typeface="Arial" panose="020B0604020202020204" pitchFamily="34" charset="0"/>
                        <a:buChar char="•"/>
                      </a:pPr>
                      <a:r>
                        <a:rPr lang="de-DE" sz="1100" kern="1200" baseline="0" dirty="0" smtClean="0"/>
                        <a:t>Zu welchen Themen würden Sie gerne wissenschaftliche Artikel lesen? Hält Sie etwas davon ab wissenschaftliche Artikel zu lesen? </a:t>
                      </a:r>
                    </a:p>
                    <a:p>
                      <a:pPr marL="171450" indent="-171450">
                        <a:buFont typeface="Arial" panose="020B0604020202020204" pitchFamily="34" charset="0"/>
                        <a:buChar char="•"/>
                      </a:pPr>
                      <a:r>
                        <a:rPr lang="de-DE" sz="1100" kern="1200" baseline="0" dirty="0" smtClean="0"/>
                        <a:t>Sind Sie schon mal auf eine sogenannte Bezahlschranke gestoßen? Wenn ja, was haben Sie dann gemacht?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100" kern="1200" baseline="0" dirty="0" smtClean="0">
                          <a:solidFill>
                            <a:schemeClr val="dk1"/>
                          </a:solidFill>
                          <a:latin typeface="+mn-lt"/>
                          <a:ea typeface="+mn-ea"/>
                          <a:cs typeface="+mn-cs"/>
                        </a:rPr>
                        <a:t>Stimmen Sie zu, dass aus öffentlichen Mitteln finanzierte Forschung öffentlich zugänglich sein sollte?</a:t>
                      </a:r>
                    </a:p>
                  </a:txBody>
                  <a:tcPr anchor="ctr"/>
                </a:tc>
                <a:extLst>
                  <a:ext uri="{0D108BD9-81ED-4DB2-BD59-A6C34878D82A}">
                    <a16:rowId xmlns:a16="http://schemas.microsoft.com/office/drawing/2014/main" val="2618258964"/>
                  </a:ext>
                </a:extLst>
              </a:tr>
            </a:tbl>
          </a:graphicData>
        </a:graphic>
      </p:graphicFrame>
      <p:pic>
        <p:nvPicPr>
          <p:cNvPr id="6" name="Grafik 5" descr="Ein Screenshot eines angefangen Puzzles." title="Open-Access-Puzzle online"/>
          <p:cNvPicPr>
            <a:picLocks noChangeAspect="1"/>
          </p:cNvPicPr>
          <p:nvPr/>
        </p:nvPicPr>
        <p:blipFill rotWithShape="1">
          <a:blip r:embed="rId8" cstate="print">
            <a:extLst>
              <a:ext uri="{28A0092B-C50C-407E-A947-70E740481C1C}">
                <a14:useLocalDpi xmlns:a14="http://schemas.microsoft.com/office/drawing/2010/main" val="0"/>
              </a:ext>
            </a:extLst>
          </a:blip>
          <a:srcRect l="4117" r="9971"/>
          <a:stretch/>
        </p:blipFill>
        <p:spPr>
          <a:xfrm>
            <a:off x="5227395" y="4661586"/>
            <a:ext cx="1057620" cy="714663"/>
          </a:xfrm>
          <a:prstGeom prst="rect">
            <a:avLst/>
          </a:prstGeom>
          <a:ln w="12700" cap="sq">
            <a:solidFill>
              <a:schemeClr val="accent3"/>
            </a:solidFill>
            <a:prstDash val="solid"/>
            <a:miter lim="800000"/>
          </a:ln>
          <a:effectLst>
            <a:outerShdw blurRad="50800" dist="38100" dir="2700000" algn="tl" rotWithShape="0">
              <a:srgbClr val="000000">
                <a:alpha val="43000"/>
              </a:srgbClr>
            </a:outerShdw>
          </a:effectLst>
        </p:spPr>
      </p:pic>
      <p:sp>
        <p:nvSpPr>
          <p:cNvPr id="4" name="Foliennummernplatzhalter 3"/>
          <p:cNvSpPr>
            <a:spLocks noGrp="1"/>
          </p:cNvSpPr>
          <p:nvPr>
            <p:ph type="sldNum" sz="quarter" idx="12"/>
          </p:nvPr>
        </p:nvSpPr>
        <p:spPr>
          <a:xfrm>
            <a:off x="6455900" y="9547255"/>
            <a:ext cx="1543050" cy="527050"/>
          </a:xfrm>
        </p:spPr>
        <p:txBody>
          <a:bodyPr/>
          <a:lstStyle/>
          <a:p>
            <a:fld id="{A42E6A14-5B9D-40E6-BFEC-B60AD6D8AC89}" type="slidenum">
              <a:rPr lang="de-DE" sz="1100" smtClean="0"/>
              <a:t>2</a:t>
            </a:fld>
            <a:endParaRPr lang="de-DE" dirty="0"/>
          </a:p>
        </p:txBody>
      </p:sp>
    </p:spTree>
    <p:extLst>
      <p:ext uri="{BB962C8B-B14F-4D97-AF65-F5344CB8AC3E}">
        <p14:creationId xmlns:p14="http://schemas.microsoft.com/office/powerpoint/2010/main" val="37040451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e 3"/>
          <p:cNvGraphicFramePr>
            <a:graphicFrameLocks noGrp="1"/>
          </p:cNvGraphicFramePr>
          <p:nvPr>
            <p:extLst>
              <p:ext uri="{D42A27DB-BD31-4B8C-83A1-F6EECF244321}">
                <p14:modId xmlns:p14="http://schemas.microsoft.com/office/powerpoint/2010/main" val="3808715253"/>
              </p:ext>
            </p:extLst>
          </p:nvPr>
        </p:nvGraphicFramePr>
        <p:xfrm>
          <a:off x="380332" y="1524974"/>
          <a:ext cx="6121400" cy="6869725"/>
        </p:xfrm>
        <a:graphic>
          <a:graphicData uri="http://schemas.openxmlformats.org/drawingml/2006/table">
            <a:tbl>
              <a:tblPr firstRow="1" bandRow="1">
                <a:tableStyleId>{F5AB1C69-6EDB-4FF4-983F-18BD219EF322}</a:tableStyleId>
              </a:tblPr>
              <a:tblGrid>
                <a:gridCol w="1230796">
                  <a:extLst>
                    <a:ext uri="{9D8B030D-6E8A-4147-A177-3AD203B41FA5}">
                      <a16:colId xmlns:a16="http://schemas.microsoft.com/office/drawing/2014/main" val="3133023563"/>
                    </a:ext>
                  </a:extLst>
                </a:gridCol>
                <a:gridCol w="4890604">
                  <a:extLst>
                    <a:ext uri="{9D8B030D-6E8A-4147-A177-3AD203B41FA5}">
                      <a16:colId xmlns:a16="http://schemas.microsoft.com/office/drawing/2014/main" val="1964765092"/>
                    </a:ext>
                  </a:extLst>
                </a:gridCol>
              </a:tblGrid>
              <a:tr h="268472">
                <a:tc gridSpan="2">
                  <a:txBody>
                    <a:bodyPr/>
                    <a:lstStyle/>
                    <a:p>
                      <a:r>
                        <a:rPr lang="de-DE" sz="1100" b="1" kern="1200" dirty="0" smtClean="0">
                          <a:solidFill>
                            <a:schemeClr val="lt1"/>
                          </a:solidFill>
                          <a:latin typeface="+mn-lt"/>
                          <a:ea typeface="+mn-ea"/>
                          <a:cs typeface="+mn-cs"/>
                        </a:rPr>
                        <a:t>Open-Access-Kreuzworträtsel</a:t>
                      </a:r>
                      <a:endParaRPr lang="de-DE" sz="1100" b="1" kern="1200" dirty="0">
                        <a:solidFill>
                          <a:schemeClr val="lt1"/>
                        </a:solidFill>
                        <a:latin typeface="+mn-lt"/>
                        <a:ea typeface="+mn-ea"/>
                        <a:cs typeface="+mn-cs"/>
                      </a:endParaRPr>
                    </a:p>
                  </a:txBody>
                  <a:tcPr anchor="ctr"/>
                </a:tc>
                <a:tc hMerge="1">
                  <a:txBody>
                    <a:bodyPr/>
                    <a:lstStyle/>
                    <a:p>
                      <a:endParaRPr lang="de-DE" sz="1100" dirty="0"/>
                    </a:p>
                  </a:txBody>
                  <a:tcPr/>
                </a:tc>
                <a:extLst>
                  <a:ext uri="{0D108BD9-81ED-4DB2-BD59-A6C34878D82A}">
                    <a16:rowId xmlns:a16="http://schemas.microsoft.com/office/drawing/2014/main" val="3969830547"/>
                  </a:ext>
                </a:extLst>
              </a:tr>
              <a:tr h="2684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dirty="0" smtClean="0"/>
                        <a:t>Lizenz &amp; Autor*in</a:t>
                      </a:r>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sz="1100" dirty="0" smtClean="0">
                          <a:hlinkClick r:id="rId2"/>
                        </a:rPr>
                        <a:t>CC BY 4.0 International</a:t>
                      </a:r>
                      <a:r>
                        <a:rPr lang="de-DE" sz="1100" dirty="0" smtClean="0"/>
                        <a:t> </a:t>
                      </a:r>
                      <a:r>
                        <a:rPr lang="de-DE" sz="1100" baseline="0" dirty="0" smtClean="0"/>
                        <a:t>Helene Strauß </a:t>
                      </a:r>
                      <a:r>
                        <a:rPr lang="de-DE" sz="1100" dirty="0" smtClean="0"/>
                        <a:t>(</a:t>
                      </a:r>
                      <a:r>
                        <a:rPr lang="de-DE" sz="1100" dirty="0" smtClean="0">
                          <a:hlinkClick r:id="rId3"/>
                        </a:rPr>
                        <a:t>ORCID</a:t>
                      </a:r>
                      <a:r>
                        <a:rPr lang="de-DE" sz="1100" dirty="0" smtClean="0"/>
                        <a:t>)</a:t>
                      </a:r>
                      <a:r>
                        <a:rPr lang="de-DE" sz="1100" baseline="0" dirty="0" smtClean="0"/>
                        <a:t> und Jesko Rücknagel (</a:t>
                      </a:r>
                      <a:r>
                        <a:rPr lang="de-DE" sz="1100" baseline="0" dirty="0" smtClean="0">
                          <a:hlinkClick r:id="rId4"/>
                        </a:rPr>
                        <a:t>ORCID</a:t>
                      </a:r>
                      <a:r>
                        <a:rPr lang="de-DE" sz="1100" baseline="0" dirty="0" smtClean="0"/>
                        <a:t>)</a:t>
                      </a:r>
                      <a:endParaRPr lang="de-DE" sz="1100" dirty="0" smtClean="0"/>
                    </a:p>
                  </a:txBody>
                  <a:tcPr anchor="ctr"/>
                </a:tc>
                <a:extLst>
                  <a:ext uri="{0D108BD9-81ED-4DB2-BD59-A6C34878D82A}">
                    <a16:rowId xmlns:a16="http://schemas.microsoft.com/office/drawing/2014/main" val="2435774737"/>
                  </a:ext>
                </a:extLst>
              </a:tr>
              <a:tr h="268472">
                <a:tc>
                  <a:txBody>
                    <a:bodyPr/>
                    <a:lstStyle/>
                    <a:p>
                      <a:r>
                        <a:rPr lang="de-DE" sz="1100" dirty="0"/>
                        <a:t>Zielgruppe</a:t>
                      </a:r>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sz="1100" dirty="0" smtClean="0"/>
                        <a:t>Open-Access-Einsteiger*innen mit Vorkenntnissen</a:t>
                      </a:r>
                    </a:p>
                  </a:txBody>
                  <a:tcPr anchor="ctr"/>
                </a:tc>
                <a:extLst>
                  <a:ext uri="{0D108BD9-81ED-4DB2-BD59-A6C34878D82A}">
                    <a16:rowId xmlns:a16="http://schemas.microsoft.com/office/drawing/2014/main" val="1172017467"/>
                  </a:ext>
                </a:extLst>
              </a:tr>
              <a:tr h="268472">
                <a:tc>
                  <a:txBody>
                    <a:bodyPr/>
                    <a:lstStyle/>
                    <a:p>
                      <a:r>
                        <a:rPr lang="de-DE" sz="1100" dirty="0" smtClean="0"/>
                        <a:t>Kurzbeschreibung</a:t>
                      </a:r>
                      <a:endParaRPr lang="de-DE" sz="1100" dirty="0"/>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sz="1100" dirty="0" smtClean="0"/>
                        <a:t>Dieses Kreuzworträtsel testet Grundkenntnisse</a:t>
                      </a:r>
                      <a:r>
                        <a:rPr lang="de-DE" sz="1100" baseline="0" dirty="0" smtClean="0"/>
                        <a:t> zum Thema Open Access.</a:t>
                      </a:r>
                      <a:endParaRPr lang="de-DE" sz="1100" dirty="0"/>
                    </a:p>
                  </a:txBody>
                  <a:tcPr anchor="ctr"/>
                </a:tc>
                <a:extLst>
                  <a:ext uri="{0D108BD9-81ED-4DB2-BD59-A6C34878D82A}">
                    <a16:rowId xmlns:a16="http://schemas.microsoft.com/office/drawing/2014/main" val="760353127"/>
                  </a:ext>
                </a:extLst>
              </a:tr>
              <a:tr h="1137058">
                <a:tc>
                  <a:txBody>
                    <a:bodyPr/>
                    <a:lstStyle/>
                    <a:p>
                      <a:r>
                        <a:rPr lang="de-DE" sz="1100" dirty="0" smtClean="0"/>
                        <a:t>Anwendungs-szenario</a:t>
                      </a:r>
                      <a:endParaRPr lang="de-DE" sz="1100" dirty="0"/>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sz="1100" dirty="0" smtClean="0"/>
                        <a:t>Das Rätsel steht als Online-Spiel</a:t>
                      </a:r>
                      <a:r>
                        <a:rPr lang="de-DE" sz="1100" baseline="0" dirty="0" smtClean="0"/>
                        <a:t> sowie zum Ausdrucken bereit. Es eignet sich dazu, um es in Workshops oder Online-Kursen als interaktives Element zu integrieren. Wir haben es als Element unserer Open-Science-Rallye im Rahmenprogramm der </a:t>
                      </a:r>
                      <a:r>
                        <a:rPr lang="de-DE" sz="1100" baseline="0" dirty="0" err="1" smtClean="0"/>
                        <a:t>Bibliocon</a:t>
                      </a:r>
                      <a:r>
                        <a:rPr lang="de-DE" sz="1100" baseline="0" dirty="0" smtClean="0"/>
                        <a:t> und bei der „Nacht, die Wissen schafft“ 2023 eingesetzt. Erstes Vorwissen oder die Möglichkeit auf der Website </a:t>
                      </a:r>
                      <a:r>
                        <a:rPr lang="de-DE" sz="1100" baseline="0" dirty="0" smtClean="0">
                          <a:hlinkClick r:id="rId5" action="ppaction://hlinkfile"/>
                        </a:rPr>
                        <a:t>open-</a:t>
                      </a:r>
                      <a:r>
                        <a:rPr lang="de-DE" sz="1100" baseline="0" dirty="0" err="1" smtClean="0">
                          <a:hlinkClick r:id="rId5" action="ppaction://hlinkfile"/>
                        </a:rPr>
                        <a:t>access.network</a:t>
                      </a:r>
                      <a:r>
                        <a:rPr lang="de-DE" sz="1100" baseline="0" dirty="0" smtClean="0"/>
                        <a:t> zu recherchieren sind für dieses Spiel notwendig.</a:t>
                      </a:r>
                      <a:endParaRPr lang="de-DE" sz="1100" dirty="0" smtClean="0"/>
                    </a:p>
                  </a:txBody>
                  <a:tcPr anchor="ctr"/>
                </a:tc>
                <a:extLst>
                  <a:ext uri="{0D108BD9-81ED-4DB2-BD59-A6C34878D82A}">
                    <a16:rowId xmlns:a16="http://schemas.microsoft.com/office/drawing/2014/main" val="380413527"/>
                  </a:ext>
                </a:extLst>
              </a:tr>
              <a:tr h="442189">
                <a:tc>
                  <a:txBody>
                    <a:bodyPr/>
                    <a:lstStyle/>
                    <a:p>
                      <a:r>
                        <a:rPr lang="de-DE" sz="1100" dirty="0"/>
                        <a:t>Digitale Umsetzung</a:t>
                      </a:r>
                    </a:p>
                  </a:txBody>
                  <a:tcPr anchor="ctr"/>
                </a:tc>
                <a:tc>
                  <a:txBody>
                    <a:bodyPr/>
                    <a:lstStyle/>
                    <a:p>
                      <a:r>
                        <a:rPr lang="de-DE" sz="1100" dirty="0">
                          <a:hlinkClick r:id="rId6"/>
                        </a:rPr>
                        <a:t>https://</a:t>
                      </a:r>
                      <a:r>
                        <a:rPr lang="de-DE" sz="1100" dirty="0" smtClean="0">
                          <a:hlinkClick r:id="rId6"/>
                        </a:rPr>
                        <a:t>learningapps.org/watch?v=pd50ai56t23</a:t>
                      </a:r>
                      <a:r>
                        <a:rPr lang="de-DE" sz="1100" dirty="0" smtClean="0"/>
                        <a:t> ,</a:t>
                      </a:r>
                      <a:r>
                        <a:rPr lang="de-DE" sz="1100" baseline="0" dirty="0" smtClean="0"/>
                        <a:t> zum Ausdrucken siehe nächste Seite</a:t>
                      </a:r>
                      <a:endParaRPr lang="de-DE" sz="1100" dirty="0"/>
                    </a:p>
                  </a:txBody>
                  <a:tcPr anchor="ctr"/>
                </a:tc>
                <a:extLst>
                  <a:ext uri="{0D108BD9-81ED-4DB2-BD59-A6C34878D82A}">
                    <a16:rowId xmlns:a16="http://schemas.microsoft.com/office/drawing/2014/main" val="463696868"/>
                  </a:ext>
                </a:extLst>
              </a:tr>
              <a:tr h="615906">
                <a:tc>
                  <a:txBody>
                    <a:bodyPr/>
                    <a:lstStyle/>
                    <a:p>
                      <a:r>
                        <a:rPr lang="de-DE" sz="1100" dirty="0"/>
                        <a:t>Aufgabenstellung</a:t>
                      </a:r>
                    </a:p>
                  </a:txBody>
                  <a:tcPr anchor="ctr"/>
                </a:tc>
                <a:tc>
                  <a:txBody>
                    <a:bodyPr/>
                    <a:lstStyle/>
                    <a:p>
                      <a:r>
                        <a:rPr lang="de-DE" sz="1100" dirty="0" smtClean="0"/>
                        <a:t>Testet euer Wissen mit unserem Kreuzworträtsel. Findet die gesuchten Begriffe rund um Open Access und tragt sie in das Raster ein. Recherchiert dabei auf der </a:t>
                      </a:r>
                      <a:r>
                        <a:rPr lang="de-DE" sz="1100" baseline="0" dirty="0" smtClean="0"/>
                        <a:t>Website </a:t>
                      </a:r>
                      <a:r>
                        <a:rPr lang="de-DE" sz="1100" baseline="0" dirty="0" smtClean="0">
                          <a:hlinkClick r:id="rId5" action="ppaction://hlinkfile"/>
                        </a:rPr>
                        <a:t>open-</a:t>
                      </a:r>
                      <a:r>
                        <a:rPr lang="de-DE" sz="1100" baseline="0" dirty="0" err="1" smtClean="0">
                          <a:hlinkClick r:id="rId5" action="ppaction://hlinkfile"/>
                        </a:rPr>
                        <a:t>access.network</a:t>
                      </a:r>
                      <a:r>
                        <a:rPr lang="de-DE" sz="1100" baseline="0" dirty="0" smtClean="0"/>
                        <a:t>, um die Fragen zu beantworten. </a:t>
                      </a:r>
                      <a:endParaRPr lang="de-DE" sz="1100" dirty="0"/>
                    </a:p>
                  </a:txBody>
                  <a:tcPr anchor="ctr"/>
                </a:tc>
                <a:extLst>
                  <a:ext uri="{0D108BD9-81ED-4DB2-BD59-A6C34878D82A}">
                    <a16:rowId xmlns:a16="http://schemas.microsoft.com/office/drawing/2014/main" val="2618258964"/>
                  </a:ext>
                </a:extLst>
              </a:tr>
              <a:tr h="3600684">
                <a:tc>
                  <a:txBody>
                    <a:bodyPr/>
                    <a:lstStyle/>
                    <a:p>
                      <a:r>
                        <a:rPr lang="de-DE" sz="1100" dirty="0" smtClean="0"/>
                        <a:t>Rätsel</a:t>
                      </a:r>
                      <a:endParaRPr lang="de-DE" sz="1100" dirty="0"/>
                    </a:p>
                  </a:txBody>
                  <a:tcPr anchor="ctr"/>
                </a:tc>
                <a:tc>
                  <a:txBody>
                    <a:bodyPr/>
                    <a:lstStyle/>
                    <a:p>
                      <a:pPr marL="171450" indent="-171450">
                        <a:spcAft>
                          <a:spcPts val="600"/>
                        </a:spcAft>
                        <a:buFont typeface="Arial" panose="020B0604020202020204" pitchFamily="34" charset="0"/>
                        <a:buChar char="•"/>
                      </a:pPr>
                      <a:r>
                        <a:rPr lang="de-DE" sz="1100" dirty="0" smtClean="0"/>
                        <a:t>In der sogenannten Budapester Erklärung von 2002 wird festgehalten, dass Open Access den Zugriff zu wissenschaftlichen Informationen ohne ..., gesetzliche oder technische Barrieren ermöglicht.</a:t>
                      </a:r>
                    </a:p>
                    <a:p>
                      <a:pPr marL="171450" indent="-171450">
                        <a:spcAft>
                          <a:spcPts val="600"/>
                        </a:spcAft>
                        <a:buFont typeface="Arial" panose="020B0604020202020204" pitchFamily="34" charset="0"/>
                        <a:buChar char="•"/>
                      </a:pPr>
                      <a:r>
                        <a:rPr lang="de-DE" sz="1100" dirty="0" smtClean="0"/>
                        <a:t>Welche</a:t>
                      </a:r>
                      <a:r>
                        <a:rPr lang="de-DE" sz="1100" baseline="0" dirty="0" smtClean="0"/>
                        <a:t> </a:t>
                      </a:r>
                      <a:r>
                        <a:rPr lang="de-DE" sz="1100" dirty="0" smtClean="0"/>
                        <a:t>Farbe beschreibt es, wenn Publikationen unmittelbar am ursprünglichen Publikationsort,</a:t>
                      </a:r>
                      <a:r>
                        <a:rPr lang="de-DE" sz="1100" baseline="0" dirty="0" smtClean="0"/>
                        <a:t> frei zugänglich publiziert werden?</a:t>
                      </a:r>
                    </a:p>
                    <a:p>
                      <a:pPr marL="171450" indent="-171450">
                        <a:spcAft>
                          <a:spcPts val="600"/>
                        </a:spcAft>
                        <a:buFont typeface="Arial" panose="020B0604020202020204" pitchFamily="34" charset="0"/>
                        <a:buChar char="•"/>
                      </a:pPr>
                      <a:r>
                        <a:rPr lang="de-DE" sz="1100" dirty="0" smtClean="0"/>
                        <a:t>Wo wird eine Publikation bei grünem Open Access zweitveröffentlicht?</a:t>
                      </a:r>
                    </a:p>
                    <a:p>
                      <a:pPr marL="171450" indent="-171450">
                        <a:spcAft>
                          <a:spcPts val="600"/>
                        </a:spcAft>
                        <a:buFont typeface="Arial" panose="020B0604020202020204" pitchFamily="34" charset="0"/>
                        <a:buChar char="•"/>
                      </a:pPr>
                      <a:r>
                        <a:rPr lang="de-DE" sz="1100" dirty="0" smtClean="0"/>
                        <a:t>Welches Verfahren sichert die Qualität von wissenschaftlichen Publikationen? (gesucht ist englischer Begriff ohne Leerzeichen)</a:t>
                      </a:r>
                    </a:p>
                    <a:p>
                      <a:pPr marL="171450" indent="-171450">
                        <a:spcAft>
                          <a:spcPts val="600"/>
                        </a:spcAft>
                        <a:buFont typeface="Arial" panose="020B0604020202020204" pitchFamily="34" charset="0"/>
                        <a:buChar char="•"/>
                      </a:pPr>
                      <a:r>
                        <a:rPr lang="de-DE" sz="1100" dirty="0" smtClean="0"/>
                        <a:t>Welches gemeinschaftlich </a:t>
                      </a:r>
                      <a:r>
                        <a:rPr lang="de-DE" sz="1100" dirty="0" err="1" smtClean="0"/>
                        <a:t>kuratierte</a:t>
                      </a:r>
                      <a:r>
                        <a:rPr lang="de-DE" sz="1100" dirty="0" smtClean="0"/>
                        <a:t> Online-Verzeichnis gibt Auskunft über qualitativ</a:t>
                      </a:r>
                      <a:r>
                        <a:rPr lang="de-DE" sz="1100" baseline="0" dirty="0" smtClean="0"/>
                        <a:t> </a:t>
                      </a:r>
                      <a:r>
                        <a:rPr lang="de-DE" sz="1100" dirty="0" smtClean="0"/>
                        <a:t>hochwertige Open-Access-Zeitschriften? (gesucht ist die Abkürzung)</a:t>
                      </a:r>
                    </a:p>
                    <a:p>
                      <a:pPr marL="171450" indent="-171450">
                        <a:spcAft>
                          <a:spcPts val="600"/>
                        </a:spcAft>
                        <a:buFont typeface="Arial" panose="020B0604020202020204" pitchFamily="34" charset="0"/>
                        <a:buChar char="•"/>
                      </a:pPr>
                      <a:r>
                        <a:rPr lang="de-DE" sz="1100" dirty="0" smtClean="0"/>
                        <a:t>Open Access, Open Data, Open Source, Open Educational Resources, Open Peer Review und Open </a:t>
                      </a:r>
                      <a:r>
                        <a:rPr lang="de-DE" sz="1100" dirty="0" err="1" smtClean="0"/>
                        <a:t>Methodology</a:t>
                      </a:r>
                      <a:r>
                        <a:rPr lang="de-DE" sz="1100" dirty="0" smtClean="0"/>
                        <a:t> werden unter welchem Oberbegriff zusammengefasst? (gesucht ist englischer Begriff ohne Leerzeichen)</a:t>
                      </a:r>
                    </a:p>
                    <a:p>
                      <a:pPr marL="171450" indent="-171450">
                        <a:spcAft>
                          <a:spcPts val="600"/>
                        </a:spcAft>
                        <a:buFont typeface="Arial" panose="020B0604020202020204" pitchFamily="34" charset="0"/>
                        <a:buChar char="•"/>
                      </a:pPr>
                      <a:r>
                        <a:rPr lang="de-DE" sz="1100" dirty="0" smtClean="0"/>
                        <a:t>Die offene Wissenschaft beruht auf den Prinzipien ..., Reproduzierbarkeit, Wiederverwendbarkeit und offene Kommunikation.</a:t>
                      </a:r>
                    </a:p>
                    <a:p>
                      <a:pPr marL="171450" indent="-171450">
                        <a:buFont typeface="Arial" panose="020B0604020202020204" pitchFamily="34" charset="0"/>
                        <a:buChar char="•"/>
                      </a:pPr>
                      <a:r>
                        <a:rPr lang="de-DE" sz="1100" dirty="0" smtClean="0"/>
                        <a:t>Wofür steht das CC in den bekannten CC-Lizenzen, die die Nutzung veröffentlichter Forschungsergebnisse regeln? (ohne Leerzeichen)</a:t>
                      </a:r>
                    </a:p>
                  </a:txBody>
                  <a:tcPr/>
                </a:tc>
                <a:extLst>
                  <a:ext uri="{0D108BD9-81ED-4DB2-BD59-A6C34878D82A}">
                    <a16:rowId xmlns:a16="http://schemas.microsoft.com/office/drawing/2014/main" val="3170355645"/>
                  </a:ext>
                </a:extLst>
              </a:tr>
            </a:tbl>
          </a:graphicData>
        </a:graphic>
      </p:graphicFrame>
      <p:sp>
        <p:nvSpPr>
          <p:cNvPr id="2" name="Foliennummernplatzhalter 1"/>
          <p:cNvSpPr>
            <a:spLocks noGrp="1"/>
          </p:cNvSpPr>
          <p:nvPr>
            <p:ph type="sldNum" sz="quarter" idx="12"/>
          </p:nvPr>
        </p:nvSpPr>
        <p:spPr>
          <a:xfrm>
            <a:off x="6501732" y="9577740"/>
            <a:ext cx="1543050" cy="527050"/>
          </a:xfrm>
        </p:spPr>
        <p:txBody>
          <a:bodyPr/>
          <a:lstStyle/>
          <a:p>
            <a:r>
              <a:rPr lang="de-DE" sz="1100" dirty="0" smtClean="0"/>
              <a:t>3</a:t>
            </a:r>
            <a:endParaRPr lang="de-DE" dirty="0"/>
          </a:p>
        </p:txBody>
      </p:sp>
    </p:spTree>
    <p:extLst>
      <p:ext uri="{BB962C8B-B14F-4D97-AF65-F5344CB8AC3E}">
        <p14:creationId xmlns:p14="http://schemas.microsoft.com/office/powerpoint/2010/main" val="7910072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462" y="1349435"/>
            <a:ext cx="5915025" cy="591979"/>
          </a:xfrm>
        </p:spPr>
        <p:txBody>
          <a:bodyPr>
            <a:normAutofit/>
          </a:bodyPr>
          <a:lstStyle/>
          <a:p>
            <a:r>
              <a:rPr lang="de-DE" sz="1800" b="1" dirty="0" smtClean="0"/>
              <a:t>Open-Access-Kreuzworträtsel</a:t>
            </a:r>
            <a:endParaRPr lang="de-DE" sz="1800" b="1" dirty="0"/>
          </a:p>
        </p:txBody>
      </p:sp>
      <p:sp>
        <p:nvSpPr>
          <p:cNvPr id="45" name="Textfeld 44"/>
          <p:cNvSpPr txBox="1"/>
          <p:nvPr/>
        </p:nvSpPr>
        <p:spPr>
          <a:xfrm>
            <a:off x="460148" y="1814029"/>
            <a:ext cx="3089658" cy="1277273"/>
          </a:xfrm>
          <a:prstGeom prst="rect">
            <a:avLst/>
          </a:prstGeom>
          <a:noFill/>
        </p:spPr>
        <p:txBody>
          <a:bodyPr wrap="square" rtlCol="0">
            <a:spAutoFit/>
          </a:bodyPr>
          <a:lstStyle/>
          <a:p>
            <a:r>
              <a:rPr lang="de-DE" sz="1100" dirty="0"/>
              <a:t>Testet euer Wissen mit unserem </a:t>
            </a:r>
            <a:r>
              <a:rPr lang="de-DE" sz="1100" dirty="0" smtClean="0"/>
              <a:t>Kreuzworträtsel</a:t>
            </a:r>
            <a:r>
              <a:rPr lang="de-DE" sz="1100" dirty="0"/>
              <a:t>! Findet die gesuchten Begriffe rund um Open Access und tragt sie in das Raster ein. Recherchiert dabei auf der Website </a:t>
            </a:r>
            <a:r>
              <a:rPr lang="de-DE" sz="1100" dirty="0">
                <a:hlinkClick r:id="rId2" action="ppaction://hlinkfile"/>
              </a:rPr>
              <a:t>open-</a:t>
            </a:r>
            <a:r>
              <a:rPr lang="de-DE" sz="1100" dirty="0" err="1">
                <a:hlinkClick r:id="rId2" action="ppaction://hlinkfile"/>
              </a:rPr>
              <a:t>access.network</a:t>
            </a:r>
            <a:r>
              <a:rPr lang="de-DE" sz="1100" dirty="0"/>
              <a:t>, um die Fragen zu beantworten. </a:t>
            </a:r>
          </a:p>
          <a:p>
            <a:r>
              <a:rPr lang="de-DE" sz="1100" dirty="0" smtClean="0"/>
              <a:t>Viel </a:t>
            </a:r>
            <a:r>
              <a:rPr lang="de-DE" sz="1100" dirty="0"/>
              <a:t>Spaß beim Rätseln!</a:t>
            </a:r>
          </a:p>
          <a:p>
            <a:endParaRPr lang="de-DE" sz="1100" dirty="0"/>
          </a:p>
        </p:txBody>
      </p:sp>
      <p:sp>
        <p:nvSpPr>
          <p:cNvPr id="3" name="Inhaltsplatzhalter 2"/>
          <p:cNvSpPr>
            <a:spLocks noGrp="1"/>
          </p:cNvSpPr>
          <p:nvPr>
            <p:ph idx="1"/>
          </p:nvPr>
        </p:nvSpPr>
        <p:spPr>
          <a:xfrm>
            <a:off x="457463" y="7015008"/>
            <a:ext cx="5915025" cy="2947147"/>
          </a:xfrm>
        </p:spPr>
        <p:txBody>
          <a:bodyPr>
            <a:noAutofit/>
          </a:bodyPr>
          <a:lstStyle/>
          <a:p>
            <a:pPr>
              <a:buFont typeface="+mj-lt"/>
              <a:buAutoNum type="arabicPeriod"/>
            </a:pPr>
            <a:r>
              <a:rPr lang="de-DE" sz="900"/>
              <a:t>Welche Farbe beschreibt es, wenn Publikationen unmittelbar am ursprünglichen Publikationsort, frei zugänglich publiziert werden?</a:t>
            </a:r>
          </a:p>
          <a:p>
            <a:pPr marL="228600" indent="-228600">
              <a:buFont typeface="+mj-lt"/>
              <a:buAutoNum type="arabicPeriod"/>
            </a:pPr>
            <a:r>
              <a:rPr lang="de-DE" sz="900" smtClean="0"/>
              <a:t>In </a:t>
            </a:r>
            <a:r>
              <a:rPr lang="de-DE" sz="900" dirty="0"/>
              <a:t>der sogenannten Budapester Erklärung von 2002 wird festgehalten, dass Open Access den Zugriff zu wissenschaftlichen Informationen ohne ..., gesetzliche oder technische Barrieren ermöglicht.</a:t>
            </a:r>
          </a:p>
          <a:p>
            <a:pPr marL="228600" indent="-228600">
              <a:buFont typeface="+mj-lt"/>
              <a:buAutoNum type="arabicPeriod"/>
            </a:pPr>
            <a:r>
              <a:rPr lang="de-DE" sz="900" dirty="0" smtClean="0"/>
              <a:t>Wo </a:t>
            </a:r>
            <a:r>
              <a:rPr lang="de-DE" sz="900" dirty="0"/>
              <a:t>wird eine Publikation bei grünem Open Access zweitveröffentlicht?</a:t>
            </a:r>
          </a:p>
          <a:p>
            <a:pPr marL="228600" indent="-228600">
              <a:buFont typeface="+mj-lt"/>
              <a:buAutoNum type="arabicPeriod"/>
            </a:pPr>
            <a:r>
              <a:rPr lang="de-DE" sz="900" dirty="0"/>
              <a:t>Welches Verfahren sichert die Qualität von wissenschaftlichen </a:t>
            </a:r>
            <a:r>
              <a:rPr lang="de-DE" sz="900" dirty="0" smtClean="0"/>
              <a:t>Publikationen? </a:t>
            </a:r>
            <a:r>
              <a:rPr lang="de-DE" sz="900" dirty="0"/>
              <a:t>(gesucht ist englischer Begriff ohne Leerzeichen)</a:t>
            </a:r>
          </a:p>
          <a:p>
            <a:pPr marL="228600" indent="-228600">
              <a:buFont typeface="+mj-lt"/>
              <a:buAutoNum type="arabicPeriod"/>
            </a:pPr>
            <a:r>
              <a:rPr lang="de-DE" sz="900" dirty="0"/>
              <a:t>Welches gemeinschaftlich </a:t>
            </a:r>
            <a:r>
              <a:rPr lang="de-DE" sz="900" dirty="0" err="1"/>
              <a:t>kuratierte</a:t>
            </a:r>
            <a:r>
              <a:rPr lang="de-DE" sz="900" dirty="0"/>
              <a:t> Online-Verzeichnis gibt </a:t>
            </a:r>
            <a:r>
              <a:rPr lang="de-DE" sz="900" dirty="0" smtClean="0"/>
              <a:t>Auskunft </a:t>
            </a:r>
            <a:r>
              <a:rPr lang="de-DE" sz="900" dirty="0"/>
              <a:t>über </a:t>
            </a:r>
            <a:r>
              <a:rPr lang="de-DE" sz="900" dirty="0" smtClean="0"/>
              <a:t>qualitativ hochwertige </a:t>
            </a:r>
            <a:r>
              <a:rPr lang="de-DE" sz="900" dirty="0"/>
              <a:t>Open-Access-Zeitschriften? (gesucht ist die Abkürzung)</a:t>
            </a:r>
          </a:p>
          <a:p>
            <a:pPr marL="228600" indent="-228600">
              <a:buFont typeface="+mj-lt"/>
              <a:buAutoNum type="arabicPeriod"/>
            </a:pPr>
            <a:r>
              <a:rPr lang="de-DE" sz="900" dirty="0"/>
              <a:t>Open Access, Open Data, Open Source, Open Educational Resources, Open Peer Review und Open </a:t>
            </a:r>
            <a:r>
              <a:rPr lang="de-DE" sz="900" dirty="0" err="1"/>
              <a:t>Methodology</a:t>
            </a:r>
            <a:r>
              <a:rPr lang="de-DE" sz="900" dirty="0"/>
              <a:t> werden unter welchem Oberbegriff zusammengefasst? (gesucht ist englischer Begriff ohne Leerzeichen)</a:t>
            </a:r>
          </a:p>
          <a:p>
            <a:pPr marL="228600" indent="-228600">
              <a:buFont typeface="+mj-lt"/>
              <a:buAutoNum type="arabicPeriod"/>
            </a:pPr>
            <a:r>
              <a:rPr lang="de-DE" sz="900" dirty="0"/>
              <a:t>Die offene Wissenschaft beruht auf den Prinzipien ..., Reproduzierbarkeit, Wiederverwendbarkeit und offene Kommunikation.</a:t>
            </a:r>
          </a:p>
          <a:p>
            <a:pPr marL="228600" indent="-228600">
              <a:buFont typeface="+mj-lt"/>
              <a:buAutoNum type="arabicPeriod"/>
            </a:pPr>
            <a:r>
              <a:rPr lang="de-DE" sz="900" dirty="0"/>
              <a:t>Wofür steht das CC in den bekannten CC-Lizenzen, die die Nutzung veröffentlichter Forschungsergebnisse regeln? (ohne Leerzeichen)</a:t>
            </a:r>
          </a:p>
          <a:p>
            <a:pPr marL="228600" indent="-228600">
              <a:buFont typeface="+mj-lt"/>
              <a:buAutoNum type="arabicPeriod"/>
            </a:pPr>
            <a:endParaRPr lang="de-DE" sz="800" dirty="0"/>
          </a:p>
        </p:txBody>
      </p:sp>
      <p:sp>
        <p:nvSpPr>
          <p:cNvPr id="5" name="Textfeld 4"/>
          <p:cNvSpPr txBox="1"/>
          <p:nvPr/>
        </p:nvSpPr>
        <p:spPr>
          <a:xfrm>
            <a:off x="3813255" y="2395292"/>
            <a:ext cx="73614" cy="153888"/>
          </a:xfrm>
          <a:prstGeom prst="rect">
            <a:avLst/>
          </a:prstGeom>
          <a:noFill/>
        </p:spPr>
        <p:txBody>
          <a:bodyPr wrap="square" rtlCol="0">
            <a:spAutoFit/>
          </a:bodyPr>
          <a:lstStyle/>
          <a:p>
            <a:r>
              <a:rPr lang="de-DE" sz="400" dirty="0" smtClean="0"/>
              <a:t>1</a:t>
            </a:r>
            <a:endParaRPr lang="de-DE" sz="400" dirty="0"/>
          </a:p>
        </p:txBody>
      </p:sp>
      <p:graphicFrame>
        <p:nvGraphicFramePr>
          <p:cNvPr id="13" name="Tabelle 1"/>
          <p:cNvGraphicFramePr>
            <a:graphicFrameLocks noGrp="1"/>
          </p:cNvGraphicFramePr>
          <p:nvPr>
            <p:extLst>
              <p:ext uri="{D42A27DB-BD31-4B8C-83A1-F6EECF244321}">
                <p14:modId xmlns:p14="http://schemas.microsoft.com/office/powerpoint/2010/main" val="2142536908"/>
              </p:ext>
            </p:extLst>
          </p:nvPr>
        </p:nvGraphicFramePr>
        <p:xfrm>
          <a:off x="3823275" y="2427866"/>
          <a:ext cx="212727" cy="864000"/>
        </p:xfrm>
        <a:graphic>
          <a:graphicData uri="http://schemas.openxmlformats.org/drawingml/2006/table">
            <a:tbl>
              <a:tblPr firstRow="1" bandRow="1">
                <a:tableStyleId>{5940675A-B579-460E-94D1-54222C63F5DA}</a:tableStyleId>
              </a:tblPr>
              <a:tblGrid>
                <a:gridCol w="212727">
                  <a:extLst>
                    <a:ext uri="{9D8B030D-6E8A-4147-A177-3AD203B41FA5}">
                      <a16:colId xmlns:a16="http://schemas.microsoft.com/office/drawing/2014/main" val="2007691546"/>
                    </a:ext>
                  </a:extLst>
                </a:gridCol>
              </a:tblGrid>
              <a:tr h="216000">
                <a:tc>
                  <a:txBody>
                    <a:bodyPr/>
                    <a:lstStyle/>
                    <a:p>
                      <a:pPr algn="r"/>
                      <a:endParaRPr lang="de-DE" sz="400" dirty="0"/>
                    </a:p>
                  </a:txBody>
                  <a:tcPr/>
                </a:tc>
                <a:extLst>
                  <a:ext uri="{0D108BD9-81ED-4DB2-BD59-A6C34878D82A}">
                    <a16:rowId xmlns:a16="http://schemas.microsoft.com/office/drawing/2014/main" val="4263499313"/>
                  </a:ext>
                </a:extLst>
              </a:tr>
              <a:tr h="216000">
                <a:tc>
                  <a:txBody>
                    <a:bodyPr/>
                    <a:lstStyle/>
                    <a:p>
                      <a:endParaRPr lang="de-DE" sz="500" dirty="0"/>
                    </a:p>
                  </a:txBody>
                  <a:tcPr>
                    <a:solidFill>
                      <a:schemeClr val="accent1">
                        <a:lumMod val="40000"/>
                        <a:lumOff val="60000"/>
                      </a:schemeClr>
                    </a:solidFill>
                  </a:tcPr>
                </a:tc>
                <a:extLst>
                  <a:ext uri="{0D108BD9-81ED-4DB2-BD59-A6C34878D82A}">
                    <a16:rowId xmlns:a16="http://schemas.microsoft.com/office/drawing/2014/main" val="1684343615"/>
                  </a:ext>
                </a:extLst>
              </a:tr>
              <a:tr h="216000">
                <a:tc>
                  <a:txBody>
                    <a:bodyPr/>
                    <a:lstStyle/>
                    <a:p>
                      <a:endParaRPr lang="de-DE" sz="500" dirty="0"/>
                    </a:p>
                  </a:txBody>
                  <a:tcPr/>
                </a:tc>
                <a:extLst>
                  <a:ext uri="{0D108BD9-81ED-4DB2-BD59-A6C34878D82A}">
                    <a16:rowId xmlns:a16="http://schemas.microsoft.com/office/drawing/2014/main" val="1480221422"/>
                  </a:ext>
                </a:extLst>
              </a:tr>
              <a:tr h="216000">
                <a:tc>
                  <a:txBody>
                    <a:bodyPr/>
                    <a:lstStyle/>
                    <a:p>
                      <a:endParaRPr lang="de-DE" sz="500" dirty="0"/>
                    </a:p>
                  </a:txBody>
                  <a:tcPr/>
                </a:tc>
                <a:extLst>
                  <a:ext uri="{0D108BD9-81ED-4DB2-BD59-A6C34878D82A}">
                    <a16:rowId xmlns:a16="http://schemas.microsoft.com/office/drawing/2014/main" val="2229576065"/>
                  </a:ext>
                </a:extLst>
              </a:tr>
            </a:tbl>
          </a:graphicData>
        </a:graphic>
      </p:graphicFrame>
      <p:sp>
        <p:nvSpPr>
          <p:cNvPr id="42" name="Textfeld 41"/>
          <p:cNvSpPr txBox="1"/>
          <p:nvPr/>
        </p:nvSpPr>
        <p:spPr>
          <a:xfrm>
            <a:off x="4656744" y="1975241"/>
            <a:ext cx="96343" cy="153888"/>
          </a:xfrm>
          <a:prstGeom prst="rect">
            <a:avLst/>
          </a:prstGeom>
          <a:noFill/>
        </p:spPr>
        <p:txBody>
          <a:bodyPr wrap="square" rtlCol="0">
            <a:spAutoFit/>
          </a:bodyPr>
          <a:lstStyle/>
          <a:p>
            <a:r>
              <a:rPr lang="de-DE" sz="400" dirty="0"/>
              <a:t>2</a:t>
            </a:r>
          </a:p>
        </p:txBody>
      </p:sp>
      <p:graphicFrame>
        <p:nvGraphicFramePr>
          <p:cNvPr id="14" name="Tabelle 2"/>
          <p:cNvGraphicFramePr>
            <a:graphicFrameLocks noGrp="1"/>
          </p:cNvGraphicFramePr>
          <p:nvPr>
            <p:extLst>
              <p:ext uri="{D42A27DB-BD31-4B8C-83A1-F6EECF244321}">
                <p14:modId xmlns:p14="http://schemas.microsoft.com/office/powerpoint/2010/main" val="1941846564"/>
              </p:ext>
            </p:extLst>
          </p:nvPr>
        </p:nvGraphicFramePr>
        <p:xfrm>
          <a:off x="4671729" y="2005094"/>
          <a:ext cx="212727" cy="2376000"/>
        </p:xfrm>
        <a:graphic>
          <a:graphicData uri="http://schemas.openxmlformats.org/drawingml/2006/table">
            <a:tbl>
              <a:tblPr firstRow="1" bandRow="1">
                <a:tableStyleId>{5940675A-B579-460E-94D1-54222C63F5DA}</a:tableStyleId>
              </a:tblPr>
              <a:tblGrid>
                <a:gridCol w="212727">
                  <a:extLst>
                    <a:ext uri="{9D8B030D-6E8A-4147-A177-3AD203B41FA5}">
                      <a16:colId xmlns:a16="http://schemas.microsoft.com/office/drawing/2014/main" val="2007691546"/>
                    </a:ext>
                  </a:extLst>
                </a:gridCol>
              </a:tblGrid>
              <a:tr h="216000">
                <a:tc>
                  <a:txBody>
                    <a:bodyPr/>
                    <a:lstStyle/>
                    <a:p>
                      <a:endParaRPr lang="de-DE" sz="500" dirty="0"/>
                    </a:p>
                  </a:txBody>
                  <a:tcPr/>
                </a:tc>
                <a:extLst>
                  <a:ext uri="{0D108BD9-81ED-4DB2-BD59-A6C34878D82A}">
                    <a16:rowId xmlns:a16="http://schemas.microsoft.com/office/drawing/2014/main" val="4263499313"/>
                  </a:ext>
                </a:extLst>
              </a:tr>
              <a:tr h="216000">
                <a:tc>
                  <a:txBody>
                    <a:bodyPr/>
                    <a:lstStyle/>
                    <a:p>
                      <a:endParaRPr lang="de-DE" sz="500" dirty="0"/>
                    </a:p>
                  </a:txBody>
                  <a:tcPr/>
                </a:tc>
                <a:extLst>
                  <a:ext uri="{0D108BD9-81ED-4DB2-BD59-A6C34878D82A}">
                    <a16:rowId xmlns:a16="http://schemas.microsoft.com/office/drawing/2014/main" val="1684343615"/>
                  </a:ext>
                </a:extLst>
              </a:tr>
              <a:tr h="216000">
                <a:tc>
                  <a:txBody>
                    <a:bodyPr/>
                    <a:lstStyle/>
                    <a:p>
                      <a:endParaRPr lang="de-DE" sz="500" dirty="0"/>
                    </a:p>
                  </a:txBody>
                  <a:tcPr/>
                </a:tc>
                <a:extLst>
                  <a:ext uri="{0D108BD9-81ED-4DB2-BD59-A6C34878D82A}">
                    <a16:rowId xmlns:a16="http://schemas.microsoft.com/office/drawing/2014/main" val="1480221422"/>
                  </a:ext>
                </a:extLst>
              </a:tr>
              <a:tr h="216000">
                <a:tc>
                  <a:txBody>
                    <a:bodyPr/>
                    <a:lstStyle/>
                    <a:p>
                      <a:endParaRPr lang="de-DE" sz="500" dirty="0"/>
                    </a:p>
                  </a:txBody>
                  <a:tcPr/>
                </a:tc>
                <a:extLst>
                  <a:ext uri="{0D108BD9-81ED-4DB2-BD59-A6C34878D82A}">
                    <a16:rowId xmlns:a16="http://schemas.microsoft.com/office/drawing/2014/main" val="3938951505"/>
                  </a:ext>
                </a:extLst>
              </a:tr>
              <a:tr h="216000">
                <a:tc>
                  <a:txBody>
                    <a:bodyPr/>
                    <a:lstStyle/>
                    <a:p>
                      <a:endParaRPr lang="de-DE" sz="500" dirty="0"/>
                    </a:p>
                  </a:txBody>
                  <a:tcPr/>
                </a:tc>
                <a:extLst>
                  <a:ext uri="{0D108BD9-81ED-4DB2-BD59-A6C34878D82A}">
                    <a16:rowId xmlns:a16="http://schemas.microsoft.com/office/drawing/2014/main" val="1115002532"/>
                  </a:ext>
                </a:extLst>
              </a:tr>
              <a:tr h="216000">
                <a:tc>
                  <a:txBody>
                    <a:bodyPr/>
                    <a:lstStyle/>
                    <a:p>
                      <a:endParaRPr lang="de-DE" sz="500" dirty="0"/>
                    </a:p>
                  </a:txBody>
                  <a:tcPr/>
                </a:tc>
                <a:extLst>
                  <a:ext uri="{0D108BD9-81ED-4DB2-BD59-A6C34878D82A}">
                    <a16:rowId xmlns:a16="http://schemas.microsoft.com/office/drawing/2014/main" val="3889466651"/>
                  </a:ext>
                </a:extLst>
              </a:tr>
              <a:tr h="216000">
                <a:tc>
                  <a:txBody>
                    <a:bodyPr/>
                    <a:lstStyle/>
                    <a:p>
                      <a:endParaRPr lang="de-DE" sz="500" dirty="0"/>
                    </a:p>
                  </a:txBody>
                  <a:tcPr/>
                </a:tc>
                <a:extLst>
                  <a:ext uri="{0D108BD9-81ED-4DB2-BD59-A6C34878D82A}">
                    <a16:rowId xmlns:a16="http://schemas.microsoft.com/office/drawing/2014/main" val="1059744230"/>
                  </a:ext>
                </a:extLst>
              </a:tr>
              <a:tr h="216000">
                <a:tc>
                  <a:txBody>
                    <a:bodyPr/>
                    <a:lstStyle/>
                    <a:p>
                      <a:endParaRPr lang="de-DE" sz="500" dirty="0"/>
                    </a:p>
                  </a:txBody>
                  <a:tcPr/>
                </a:tc>
                <a:extLst>
                  <a:ext uri="{0D108BD9-81ED-4DB2-BD59-A6C34878D82A}">
                    <a16:rowId xmlns:a16="http://schemas.microsoft.com/office/drawing/2014/main" val="1934994401"/>
                  </a:ext>
                </a:extLst>
              </a:tr>
              <a:tr h="216000">
                <a:tc>
                  <a:txBody>
                    <a:bodyPr/>
                    <a:lstStyle/>
                    <a:p>
                      <a:endParaRPr lang="de-DE" sz="500" dirty="0"/>
                    </a:p>
                  </a:txBody>
                  <a:tcPr/>
                </a:tc>
                <a:extLst>
                  <a:ext uri="{0D108BD9-81ED-4DB2-BD59-A6C34878D82A}">
                    <a16:rowId xmlns:a16="http://schemas.microsoft.com/office/drawing/2014/main" val="2941210926"/>
                  </a:ext>
                </a:extLst>
              </a:tr>
              <a:tr h="216000">
                <a:tc>
                  <a:txBody>
                    <a:bodyPr/>
                    <a:lstStyle/>
                    <a:p>
                      <a:endParaRPr lang="de-DE" sz="500" dirty="0"/>
                    </a:p>
                  </a:txBody>
                  <a:tcPr/>
                </a:tc>
                <a:extLst>
                  <a:ext uri="{0D108BD9-81ED-4DB2-BD59-A6C34878D82A}">
                    <a16:rowId xmlns:a16="http://schemas.microsoft.com/office/drawing/2014/main" val="2396639121"/>
                  </a:ext>
                </a:extLst>
              </a:tr>
              <a:tr h="216000">
                <a:tc>
                  <a:txBody>
                    <a:bodyPr/>
                    <a:lstStyle/>
                    <a:p>
                      <a:endParaRPr lang="de-DE" sz="500" dirty="0"/>
                    </a:p>
                  </a:txBody>
                  <a:tcPr/>
                </a:tc>
                <a:extLst>
                  <a:ext uri="{0D108BD9-81ED-4DB2-BD59-A6C34878D82A}">
                    <a16:rowId xmlns:a16="http://schemas.microsoft.com/office/drawing/2014/main" val="2229576065"/>
                  </a:ext>
                </a:extLst>
              </a:tr>
            </a:tbl>
          </a:graphicData>
        </a:graphic>
      </p:graphicFrame>
      <p:sp>
        <p:nvSpPr>
          <p:cNvPr id="41" name="Textfeld 40"/>
          <p:cNvSpPr txBox="1"/>
          <p:nvPr/>
        </p:nvSpPr>
        <p:spPr>
          <a:xfrm>
            <a:off x="3572273" y="3923335"/>
            <a:ext cx="96343" cy="153888"/>
          </a:xfrm>
          <a:prstGeom prst="rect">
            <a:avLst/>
          </a:prstGeom>
          <a:noFill/>
        </p:spPr>
        <p:txBody>
          <a:bodyPr wrap="square" rtlCol="0">
            <a:spAutoFit/>
          </a:bodyPr>
          <a:lstStyle/>
          <a:p>
            <a:r>
              <a:rPr lang="de-DE" sz="400" dirty="0" smtClean="0"/>
              <a:t>3</a:t>
            </a:r>
            <a:endParaRPr lang="de-DE" sz="400" dirty="0"/>
          </a:p>
        </p:txBody>
      </p:sp>
      <p:graphicFrame>
        <p:nvGraphicFramePr>
          <p:cNvPr id="15" name="Tabelle 3"/>
          <p:cNvGraphicFramePr>
            <a:graphicFrameLocks noGrp="1"/>
          </p:cNvGraphicFramePr>
          <p:nvPr>
            <p:extLst>
              <p:ext uri="{D42A27DB-BD31-4B8C-83A1-F6EECF244321}">
                <p14:modId xmlns:p14="http://schemas.microsoft.com/office/powerpoint/2010/main" val="2402444750"/>
              </p:ext>
            </p:extLst>
          </p:nvPr>
        </p:nvGraphicFramePr>
        <p:xfrm>
          <a:off x="3600528" y="3948234"/>
          <a:ext cx="212727" cy="2592000"/>
        </p:xfrm>
        <a:graphic>
          <a:graphicData uri="http://schemas.openxmlformats.org/drawingml/2006/table">
            <a:tbl>
              <a:tblPr firstRow="1" bandRow="1">
                <a:tableStyleId>{5940675A-B579-460E-94D1-54222C63F5DA}</a:tableStyleId>
              </a:tblPr>
              <a:tblGrid>
                <a:gridCol w="212727">
                  <a:extLst>
                    <a:ext uri="{9D8B030D-6E8A-4147-A177-3AD203B41FA5}">
                      <a16:colId xmlns:a16="http://schemas.microsoft.com/office/drawing/2014/main" val="2007691546"/>
                    </a:ext>
                  </a:extLst>
                </a:gridCol>
              </a:tblGrid>
              <a:tr h="216000">
                <a:tc>
                  <a:txBody>
                    <a:bodyPr/>
                    <a:lstStyle/>
                    <a:p>
                      <a:endParaRPr lang="de-DE" sz="500" dirty="0"/>
                    </a:p>
                  </a:txBody>
                  <a:tcPr/>
                </a:tc>
                <a:extLst>
                  <a:ext uri="{0D108BD9-81ED-4DB2-BD59-A6C34878D82A}">
                    <a16:rowId xmlns:a16="http://schemas.microsoft.com/office/drawing/2014/main" val="4263499313"/>
                  </a:ext>
                </a:extLst>
              </a:tr>
              <a:tr h="216000">
                <a:tc>
                  <a:txBody>
                    <a:bodyPr/>
                    <a:lstStyle/>
                    <a:p>
                      <a:endParaRPr lang="de-DE" sz="500" dirty="0"/>
                    </a:p>
                  </a:txBody>
                  <a:tcPr/>
                </a:tc>
                <a:extLst>
                  <a:ext uri="{0D108BD9-81ED-4DB2-BD59-A6C34878D82A}">
                    <a16:rowId xmlns:a16="http://schemas.microsoft.com/office/drawing/2014/main" val="1684343615"/>
                  </a:ext>
                </a:extLst>
              </a:tr>
              <a:tr h="216000">
                <a:tc>
                  <a:txBody>
                    <a:bodyPr/>
                    <a:lstStyle/>
                    <a:p>
                      <a:endParaRPr lang="de-DE" sz="500" dirty="0"/>
                    </a:p>
                  </a:txBody>
                  <a:tcPr/>
                </a:tc>
                <a:extLst>
                  <a:ext uri="{0D108BD9-81ED-4DB2-BD59-A6C34878D82A}">
                    <a16:rowId xmlns:a16="http://schemas.microsoft.com/office/drawing/2014/main" val="1480221422"/>
                  </a:ext>
                </a:extLst>
              </a:tr>
              <a:tr h="216000">
                <a:tc>
                  <a:txBody>
                    <a:bodyPr/>
                    <a:lstStyle/>
                    <a:p>
                      <a:endParaRPr lang="de-DE" sz="500" dirty="0"/>
                    </a:p>
                  </a:txBody>
                  <a:tcPr/>
                </a:tc>
                <a:extLst>
                  <a:ext uri="{0D108BD9-81ED-4DB2-BD59-A6C34878D82A}">
                    <a16:rowId xmlns:a16="http://schemas.microsoft.com/office/drawing/2014/main" val="3938951505"/>
                  </a:ext>
                </a:extLst>
              </a:tr>
              <a:tr h="216000">
                <a:tc>
                  <a:txBody>
                    <a:bodyPr/>
                    <a:lstStyle/>
                    <a:p>
                      <a:endParaRPr lang="de-DE" sz="500" dirty="0"/>
                    </a:p>
                  </a:txBody>
                  <a:tcPr/>
                </a:tc>
                <a:extLst>
                  <a:ext uri="{0D108BD9-81ED-4DB2-BD59-A6C34878D82A}">
                    <a16:rowId xmlns:a16="http://schemas.microsoft.com/office/drawing/2014/main" val="1115002532"/>
                  </a:ext>
                </a:extLst>
              </a:tr>
              <a:tr h="216000">
                <a:tc>
                  <a:txBody>
                    <a:bodyPr/>
                    <a:lstStyle/>
                    <a:p>
                      <a:endParaRPr lang="de-DE" sz="500" dirty="0"/>
                    </a:p>
                  </a:txBody>
                  <a:tcPr/>
                </a:tc>
                <a:extLst>
                  <a:ext uri="{0D108BD9-81ED-4DB2-BD59-A6C34878D82A}">
                    <a16:rowId xmlns:a16="http://schemas.microsoft.com/office/drawing/2014/main" val="3889466651"/>
                  </a:ext>
                </a:extLst>
              </a:tr>
              <a:tr h="216000">
                <a:tc>
                  <a:txBody>
                    <a:bodyPr/>
                    <a:lstStyle/>
                    <a:p>
                      <a:endParaRPr lang="de-DE" sz="500" dirty="0"/>
                    </a:p>
                  </a:txBody>
                  <a:tcPr/>
                </a:tc>
                <a:extLst>
                  <a:ext uri="{0D108BD9-81ED-4DB2-BD59-A6C34878D82A}">
                    <a16:rowId xmlns:a16="http://schemas.microsoft.com/office/drawing/2014/main" val="1059744230"/>
                  </a:ext>
                </a:extLst>
              </a:tr>
              <a:tr h="216000">
                <a:tc>
                  <a:txBody>
                    <a:bodyPr/>
                    <a:lstStyle/>
                    <a:p>
                      <a:endParaRPr lang="de-DE" sz="500" dirty="0"/>
                    </a:p>
                  </a:txBody>
                  <a:tcPr/>
                </a:tc>
                <a:extLst>
                  <a:ext uri="{0D108BD9-81ED-4DB2-BD59-A6C34878D82A}">
                    <a16:rowId xmlns:a16="http://schemas.microsoft.com/office/drawing/2014/main" val="1934994401"/>
                  </a:ext>
                </a:extLst>
              </a:tr>
              <a:tr h="216000">
                <a:tc>
                  <a:txBody>
                    <a:bodyPr/>
                    <a:lstStyle/>
                    <a:p>
                      <a:endParaRPr lang="de-DE" sz="500" dirty="0"/>
                    </a:p>
                  </a:txBody>
                  <a:tcPr/>
                </a:tc>
                <a:extLst>
                  <a:ext uri="{0D108BD9-81ED-4DB2-BD59-A6C34878D82A}">
                    <a16:rowId xmlns:a16="http://schemas.microsoft.com/office/drawing/2014/main" val="2941210926"/>
                  </a:ext>
                </a:extLst>
              </a:tr>
              <a:tr h="216000">
                <a:tc>
                  <a:txBody>
                    <a:bodyPr/>
                    <a:lstStyle/>
                    <a:p>
                      <a:endParaRPr lang="de-DE" sz="500" dirty="0"/>
                    </a:p>
                  </a:txBody>
                  <a:tcPr/>
                </a:tc>
                <a:extLst>
                  <a:ext uri="{0D108BD9-81ED-4DB2-BD59-A6C34878D82A}">
                    <a16:rowId xmlns:a16="http://schemas.microsoft.com/office/drawing/2014/main" val="2256319464"/>
                  </a:ext>
                </a:extLst>
              </a:tr>
              <a:tr h="216000">
                <a:tc>
                  <a:txBody>
                    <a:bodyPr/>
                    <a:lstStyle/>
                    <a:p>
                      <a:endParaRPr lang="de-DE" sz="500" dirty="0"/>
                    </a:p>
                  </a:txBody>
                  <a:tcPr/>
                </a:tc>
                <a:extLst>
                  <a:ext uri="{0D108BD9-81ED-4DB2-BD59-A6C34878D82A}">
                    <a16:rowId xmlns:a16="http://schemas.microsoft.com/office/drawing/2014/main" val="2396639121"/>
                  </a:ext>
                </a:extLst>
              </a:tr>
              <a:tr h="216000">
                <a:tc>
                  <a:txBody>
                    <a:bodyPr/>
                    <a:lstStyle/>
                    <a:p>
                      <a:endParaRPr lang="de-DE" sz="500" dirty="0"/>
                    </a:p>
                  </a:txBody>
                  <a:tcPr/>
                </a:tc>
                <a:extLst>
                  <a:ext uri="{0D108BD9-81ED-4DB2-BD59-A6C34878D82A}">
                    <a16:rowId xmlns:a16="http://schemas.microsoft.com/office/drawing/2014/main" val="2229576065"/>
                  </a:ext>
                </a:extLst>
              </a:tr>
            </a:tbl>
          </a:graphicData>
        </a:graphic>
      </p:graphicFrame>
      <p:sp>
        <p:nvSpPr>
          <p:cNvPr id="44" name="Textfeld 43"/>
          <p:cNvSpPr txBox="1"/>
          <p:nvPr/>
        </p:nvSpPr>
        <p:spPr>
          <a:xfrm>
            <a:off x="2057753" y="4997507"/>
            <a:ext cx="96343" cy="153888"/>
          </a:xfrm>
          <a:prstGeom prst="rect">
            <a:avLst/>
          </a:prstGeom>
          <a:noFill/>
        </p:spPr>
        <p:txBody>
          <a:bodyPr wrap="square" rtlCol="0">
            <a:spAutoFit/>
          </a:bodyPr>
          <a:lstStyle/>
          <a:p>
            <a:r>
              <a:rPr lang="de-DE" sz="400" dirty="0"/>
              <a:t>4</a:t>
            </a:r>
          </a:p>
        </p:txBody>
      </p:sp>
      <p:graphicFrame>
        <p:nvGraphicFramePr>
          <p:cNvPr id="8" name="Tabelle 4"/>
          <p:cNvGraphicFramePr>
            <a:graphicFrameLocks noGrp="1"/>
          </p:cNvGraphicFramePr>
          <p:nvPr>
            <p:extLst>
              <p:ext uri="{D42A27DB-BD31-4B8C-83A1-F6EECF244321}">
                <p14:modId xmlns:p14="http://schemas.microsoft.com/office/powerpoint/2010/main" val="1239601511"/>
              </p:ext>
            </p:extLst>
          </p:nvPr>
        </p:nvGraphicFramePr>
        <p:xfrm>
          <a:off x="2084320" y="5029130"/>
          <a:ext cx="2160000" cy="216000"/>
        </p:xfrm>
        <a:graphic>
          <a:graphicData uri="http://schemas.openxmlformats.org/drawingml/2006/table">
            <a:tbl>
              <a:tblPr firstRow="1" bandRow="1">
                <a:tableStyleId>{5940675A-B579-460E-94D1-54222C63F5DA}</a:tableStyleId>
              </a:tblPr>
              <a:tblGrid>
                <a:gridCol w="216000">
                  <a:extLst>
                    <a:ext uri="{9D8B030D-6E8A-4147-A177-3AD203B41FA5}">
                      <a16:colId xmlns:a16="http://schemas.microsoft.com/office/drawing/2014/main" val="2007691546"/>
                    </a:ext>
                  </a:extLst>
                </a:gridCol>
                <a:gridCol w="216000">
                  <a:extLst>
                    <a:ext uri="{9D8B030D-6E8A-4147-A177-3AD203B41FA5}">
                      <a16:colId xmlns:a16="http://schemas.microsoft.com/office/drawing/2014/main" val="4150673353"/>
                    </a:ext>
                  </a:extLst>
                </a:gridCol>
                <a:gridCol w="216000">
                  <a:extLst>
                    <a:ext uri="{9D8B030D-6E8A-4147-A177-3AD203B41FA5}">
                      <a16:colId xmlns:a16="http://schemas.microsoft.com/office/drawing/2014/main" val="4091130079"/>
                    </a:ext>
                  </a:extLst>
                </a:gridCol>
                <a:gridCol w="216000">
                  <a:extLst>
                    <a:ext uri="{9D8B030D-6E8A-4147-A177-3AD203B41FA5}">
                      <a16:colId xmlns:a16="http://schemas.microsoft.com/office/drawing/2014/main" val="1440576035"/>
                    </a:ext>
                  </a:extLst>
                </a:gridCol>
                <a:gridCol w="216000">
                  <a:extLst>
                    <a:ext uri="{9D8B030D-6E8A-4147-A177-3AD203B41FA5}">
                      <a16:colId xmlns:a16="http://schemas.microsoft.com/office/drawing/2014/main" val="3506784830"/>
                    </a:ext>
                  </a:extLst>
                </a:gridCol>
                <a:gridCol w="216000">
                  <a:extLst>
                    <a:ext uri="{9D8B030D-6E8A-4147-A177-3AD203B41FA5}">
                      <a16:colId xmlns:a16="http://schemas.microsoft.com/office/drawing/2014/main" val="198196516"/>
                    </a:ext>
                  </a:extLst>
                </a:gridCol>
                <a:gridCol w="216000">
                  <a:extLst>
                    <a:ext uri="{9D8B030D-6E8A-4147-A177-3AD203B41FA5}">
                      <a16:colId xmlns:a16="http://schemas.microsoft.com/office/drawing/2014/main" val="750869370"/>
                    </a:ext>
                  </a:extLst>
                </a:gridCol>
                <a:gridCol w="216000">
                  <a:extLst>
                    <a:ext uri="{9D8B030D-6E8A-4147-A177-3AD203B41FA5}">
                      <a16:colId xmlns:a16="http://schemas.microsoft.com/office/drawing/2014/main" val="1898070658"/>
                    </a:ext>
                  </a:extLst>
                </a:gridCol>
                <a:gridCol w="216000">
                  <a:extLst>
                    <a:ext uri="{9D8B030D-6E8A-4147-A177-3AD203B41FA5}">
                      <a16:colId xmlns:a16="http://schemas.microsoft.com/office/drawing/2014/main" val="539086625"/>
                    </a:ext>
                  </a:extLst>
                </a:gridCol>
                <a:gridCol w="216000">
                  <a:extLst>
                    <a:ext uri="{9D8B030D-6E8A-4147-A177-3AD203B41FA5}">
                      <a16:colId xmlns:a16="http://schemas.microsoft.com/office/drawing/2014/main" val="651490828"/>
                    </a:ext>
                  </a:extLst>
                </a:gridCol>
              </a:tblGrid>
              <a:tr h="216000">
                <a:tc>
                  <a:txBody>
                    <a:bodyPr/>
                    <a:lstStyle/>
                    <a:p>
                      <a:endParaRPr lang="de-DE" sz="500" dirty="0"/>
                    </a:p>
                  </a:txBody>
                  <a:tcPr/>
                </a:tc>
                <a:tc>
                  <a:txBody>
                    <a:bodyPr/>
                    <a:lstStyle/>
                    <a:p>
                      <a:endParaRPr lang="de-DE" sz="500"/>
                    </a:p>
                  </a:txBody>
                  <a:tcPr/>
                </a:tc>
                <a:tc>
                  <a:txBody>
                    <a:bodyPr/>
                    <a:lstStyle/>
                    <a:p>
                      <a:endParaRPr lang="de-DE" sz="500"/>
                    </a:p>
                  </a:txBody>
                  <a:tcPr/>
                </a:tc>
                <a:tc>
                  <a:txBody>
                    <a:bodyPr/>
                    <a:lstStyle/>
                    <a:p>
                      <a:endParaRPr lang="de-DE" sz="500" dirty="0"/>
                    </a:p>
                  </a:txBody>
                  <a:tcPr/>
                </a:tc>
                <a:tc>
                  <a:txBody>
                    <a:bodyPr/>
                    <a:lstStyle/>
                    <a:p>
                      <a:endParaRPr lang="de-DE" sz="500"/>
                    </a:p>
                  </a:txBody>
                  <a:tcPr/>
                </a:tc>
                <a:tc>
                  <a:txBody>
                    <a:bodyPr/>
                    <a:lstStyle/>
                    <a:p>
                      <a:endParaRPr lang="de-DE" sz="500" dirty="0"/>
                    </a:p>
                  </a:txBody>
                  <a:tcPr/>
                </a:tc>
                <a:tc>
                  <a:txBody>
                    <a:bodyPr/>
                    <a:lstStyle/>
                    <a:p>
                      <a:endParaRPr lang="de-DE" sz="500"/>
                    </a:p>
                  </a:txBody>
                  <a:tcPr/>
                </a:tc>
                <a:tc>
                  <a:txBody>
                    <a:bodyPr/>
                    <a:lstStyle/>
                    <a:p>
                      <a:endParaRPr lang="de-DE" sz="500" dirty="0"/>
                    </a:p>
                  </a:txBody>
                  <a:tcPr/>
                </a:tc>
                <a:tc>
                  <a:txBody>
                    <a:bodyPr/>
                    <a:lstStyle/>
                    <a:p>
                      <a:endParaRPr lang="de-DE" sz="500" dirty="0"/>
                    </a:p>
                  </a:txBody>
                  <a:tcPr>
                    <a:solidFill>
                      <a:schemeClr val="accent1">
                        <a:lumMod val="40000"/>
                        <a:lumOff val="60000"/>
                      </a:schemeClr>
                    </a:solidFill>
                  </a:tcPr>
                </a:tc>
                <a:tc>
                  <a:txBody>
                    <a:bodyPr/>
                    <a:lstStyle/>
                    <a:p>
                      <a:endParaRPr lang="de-DE" sz="500" dirty="0"/>
                    </a:p>
                  </a:txBody>
                  <a:tcPr/>
                </a:tc>
                <a:extLst>
                  <a:ext uri="{0D108BD9-81ED-4DB2-BD59-A6C34878D82A}">
                    <a16:rowId xmlns:a16="http://schemas.microsoft.com/office/drawing/2014/main" val="2229576065"/>
                  </a:ext>
                </a:extLst>
              </a:tr>
            </a:tbl>
          </a:graphicData>
        </a:graphic>
      </p:graphicFrame>
      <p:sp>
        <p:nvSpPr>
          <p:cNvPr id="6" name="Textfeld 5"/>
          <p:cNvSpPr txBox="1"/>
          <p:nvPr/>
        </p:nvSpPr>
        <p:spPr>
          <a:xfrm>
            <a:off x="3592393" y="2605628"/>
            <a:ext cx="96343" cy="153888"/>
          </a:xfrm>
          <a:prstGeom prst="rect">
            <a:avLst/>
          </a:prstGeom>
          <a:noFill/>
        </p:spPr>
        <p:txBody>
          <a:bodyPr wrap="square" rtlCol="0">
            <a:spAutoFit/>
          </a:bodyPr>
          <a:lstStyle/>
          <a:p>
            <a:r>
              <a:rPr lang="de-DE" sz="400" dirty="0" smtClean="0"/>
              <a:t>5</a:t>
            </a:r>
            <a:endParaRPr lang="de-DE" sz="400" dirty="0"/>
          </a:p>
        </p:txBody>
      </p:sp>
      <p:graphicFrame>
        <p:nvGraphicFramePr>
          <p:cNvPr id="11" name="Tabelle 5"/>
          <p:cNvGraphicFramePr>
            <a:graphicFrameLocks noGrp="1"/>
          </p:cNvGraphicFramePr>
          <p:nvPr>
            <p:extLst>
              <p:ext uri="{D42A27DB-BD31-4B8C-83A1-F6EECF244321}">
                <p14:modId xmlns:p14="http://schemas.microsoft.com/office/powerpoint/2010/main" val="3886803332"/>
              </p:ext>
            </p:extLst>
          </p:nvPr>
        </p:nvGraphicFramePr>
        <p:xfrm>
          <a:off x="3610548" y="2643866"/>
          <a:ext cx="850908" cy="216000"/>
        </p:xfrm>
        <a:graphic>
          <a:graphicData uri="http://schemas.openxmlformats.org/drawingml/2006/table">
            <a:tbl>
              <a:tblPr firstRow="1" bandRow="1">
                <a:tableStyleId>{5940675A-B579-460E-94D1-54222C63F5DA}</a:tableStyleId>
              </a:tblPr>
              <a:tblGrid>
                <a:gridCol w="212727">
                  <a:extLst>
                    <a:ext uri="{9D8B030D-6E8A-4147-A177-3AD203B41FA5}">
                      <a16:colId xmlns:a16="http://schemas.microsoft.com/office/drawing/2014/main" val="2007691546"/>
                    </a:ext>
                  </a:extLst>
                </a:gridCol>
                <a:gridCol w="212727">
                  <a:extLst>
                    <a:ext uri="{9D8B030D-6E8A-4147-A177-3AD203B41FA5}">
                      <a16:colId xmlns:a16="http://schemas.microsoft.com/office/drawing/2014/main" val="4150673353"/>
                    </a:ext>
                  </a:extLst>
                </a:gridCol>
                <a:gridCol w="212727">
                  <a:extLst>
                    <a:ext uri="{9D8B030D-6E8A-4147-A177-3AD203B41FA5}">
                      <a16:colId xmlns:a16="http://schemas.microsoft.com/office/drawing/2014/main" val="4091130079"/>
                    </a:ext>
                  </a:extLst>
                </a:gridCol>
                <a:gridCol w="212727">
                  <a:extLst>
                    <a:ext uri="{9D8B030D-6E8A-4147-A177-3AD203B41FA5}">
                      <a16:colId xmlns:a16="http://schemas.microsoft.com/office/drawing/2014/main" val="1440576035"/>
                    </a:ext>
                  </a:extLst>
                </a:gridCol>
              </a:tblGrid>
              <a:tr h="216000">
                <a:tc>
                  <a:txBody>
                    <a:bodyPr/>
                    <a:lstStyle/>
                    <a:p>
                      <a:endParaRPr lang="de-DE" sz="500" dirty="0"/>
                    </a:p>
                  </a:txBody>
                  <a:tcPr/>
                </a:tc>
                <a:tc>
                  <a:txBody>
                    <a:bodyPr/>
                    <a:lstStyle/>
                    <a:p>
                      <a:endParaRPr lang="de-DE" sz="500"/>
                    </a:p>
                  </a:txBody>
                  <a:tcPr/>
                </a:tc>
                <a:tc>
                  <a:txBody>
                    <a:bodyPr/>
                    <a:lstStyle/>
                    <a:p>
                      <a:endParaRPr lang="de-DE" sz="500" dirty="0"/>
                    </a:p>
                  </a:txBody>
                  <a:tcPr/>
                </a:tc>
                <a:tc>
                  <a:txBody>
                    <a:bodyPr/>
                    <a:lstStyle/>
                    <a:p>
                      <a:endParaRPr lang="de-DE" sz="500" dirty="0"/>
                    </a:p>
                  </a:txBody>
                  <a:tcPr/>
                </a:tc>
                <a:extLst>
                  <a:ext uri="{0D108BD9-81ED-4DB2-BD59-A6C34878D82A}">
                    <a16:rowId xmlns:a16="http://schemas.microsoft.com/office/drawing/2014/main" val="2229576065"/>
                  </a:ext>
                </a:extLst>
              </a:tr>
            </a:tbl>
          </a:graphicData>
        </a:graphic>
      </p:graphicFrame>
      <p:sp>
        <p:nvSpPr>
          <p:cNvPr id="40" name="Textfeld 39"/>
          <p:cNvSpPr txBox="1"/>
          <p:nvPr/>
        </p:nvSpPr>
        <p:spPr>
          <a:xfrm>
            <a:off x="3165267" y="4146657"/>
            <a:ext cx="96343" cy="153888"/>
          </a:xfrm>
          <a:prstGeom prst="rect">
            <a:avLst/>
          </a:prstGeom>
          <a:noFill/>
        </p:spPr>
        <p:txBody>
          <a:bodyPr wrap="square" rtlCol="0">
            <a:spAutoFit/>
          </a:bodyPr>
          <a:lstStyle/>
          <a:p>
            <a:r>
              <a:rPr lang="de-DE" sz="400" dirty="0" smtClean="0"/>
              <a:t>6</a:t>
            </a:r>
            <a:endParaRPr lang="de-DE" sz="400" dirty="0"/>
          </a:p>
        </p:txBody>
      </p:sp>
      <p:graphicFrame>
        <p:nvGraphicFramePr>
          <p:cNvPr id="9" name="Tabelle 6"/>
          <p:cNvGraphicFramePr>
            <a:graphicFrameLocks noGrp="1"/>
          </p:cNvGraphicFramePr>
          <p:nvPr>
            <p:extLst>
              <p:ext uri="{D42A27DB-BD31-4B8C-83A1-F6EECF244321}">
                <p14:modId xmlns:p14="http://schemas.microsoft.com/office/powerpoint/2010/main" val="2474407539"/>
              </p:ext>
            </p:extLst>
          </p:nvPr>
        </p:nvGraphicFramePr>
        <p:xfrm>
          <a:off x="3178664" y="4165094"/>
          <a:ext cx="2339997" cy="216000"/>
        </p:xfrm>
        <a:graphic>
          <a:graphicData uri="http://schemas.openxmlformats.org/drawingml/2006/table">
            <a:tbl>
              <a:tblPr firstRow="1" bandRow="1">
                <a:tableStyleId>{5940675A-B579-460E-94D1-54222C63F5DA}</a:tableStyleId>
              </a:tblPr>
              <a:tblGrid>
                <a:gridCol w="212727">
                  <a:extLst>
                    <a:ext uri="{9D8B030D-6E8A-4147-A177-3AD203B41FA5}">
                      <a16:colId xmlns:a16="http://schemas.microsoft.com/office/drawing/2014/main" val="2007691546"/>
                    </a:ext>
                  </a:extLst>
                </a:gridCol>
                <a:gridCol w="212727">
                  <a:extLst>
                    <a:ext uri="{9D8B030D-6E8A-4147-A177-3AD203B41FA5}">
                      <a16:colId xmlns:a16="http://schemas.microsoft.com/office/drawing/2014/main" val="4150673353"/>
                    </a:ext>
                  </a:extLst>
                </a:gridCol>
                <a:gridCol w="212727">
                  <a:extLst>
                    <a:ext uri="{9D8B030D-6E8A-4147-A177-3AD203B41FA5}">
                      <a16:colId xmlns:a16="http://schemas.microsoft.com/office/drawing/2014/main" val="4091130079"/>
                    </a:ext>
                  </a:extLst>
                </a:gridCol>
                <a:gridCol w="212727">
                  <a:extLst>
                    <a:ext uri="{9D8B030D-6E8A-4147-A177-3AD203B41FA5}">
                      <a16:colId xmlns:a16="http://schemas.microsoft.com/office/drawing/2014/main" val="1440576035"/>
                    </a:ext>
                  </a:extLst>
                </a:gridCol>
                <a:gridCol w="212727">
                  <a:extLst>
                    <a:ext uri="{9D8B030D-6E8A-4147-A177-3AD203B41FA5}">
                      <a16:colId xmlns:a16="http://schemas.microsoft.com/office/drawing/2014/main" val="3506784830"/>
                    </a:ext>
                  </a:extLst>
                </a:gridCol>
                <a:gridCol w="212727">
                  <a:extLst>
                    <a:ext uri="{9D8B030D-6E8A-4147-A177-3AD203B41FA5}">
                      <a16:colId xmlns:a16="http://schemas.microsoft.com/office/drawing/2014/main" val="198196516"/>
                    </a:ext>
                  </a:extLst>
                </a:gridCol>
                <a:gridCol w="212727">
                  <a:extLst>
                    <a:ext uri="{9D8B030D-6E8A-4147-A177-3AD203B41FA5}">
                      <a16:colId xmlns:a16="http://schemas.microsoft.com/office/drawing/2014/main" val="750869370"/>
                    </a:ext>
                  </a:extLst>
                </a:gridCol>
                <a:gridCol w="212727">
                  <a:extLst>
                    <a:ext uri="{9D8B030D-6E8A-4147-A177-3AD203B41FA5}">
                      <a16:colId xmlns:a16="http://schemas.microsoft.com/office/drawing/2014/main" val="631042299"/>
                    </a:ext>
                  </a:extLst>
                </a:gridCol>
                <a:gridCol w="212727">
                  <a:extLst>
                    <a:ext uri="{9D8B030D-6E8A-4147-A177-3AD203B41FA5}">
                      <a16:colId xmlns:a16="http://schemas.microsoft.com/office/drawing/2014/main" val="1898070658"/>
                    </a:ext>
                  </a:extLst>
                </a:gridCol>
                <a:gridCol w="212727">
                  <a:extLst>
                    <a:ext uri="{9D8B030D-6E8A-4147-A177-3AD203B41FA5}">
                      <a16:colId xmlns:a16="http://schemas.microsoft.com/office/drawing/2014/main" val="539086625"/>
                    </a:ext>
                  </a:extLst>
                </a:gridCol>
                <a:gridCol w="212727">
                  <a:extLst>
                    <a:ext uri="{9D8B030D-6E8A-4147-A177-3AD203B41FA5}">
                      <a16:colId xmlns:a16="http://schemas.microsoft.com/office/drawing/2014/main" val="651490828"/>
                    </a:ext>
                  </a:extLst>
                </a:gridCol>
              </a:tblGrid>
              <a:tr h="216000">
                <a:tc>
                  <a:txBody>
                    <a:bodyPr/>
                    <a:lstStyle/>
                    <a:p>
                      <a:endParaRPr lang="de-DE" sz="500" dirty="0"/>
                    </a:p>
                  </a:txBody>
                  <a:tcPr/>
                </a:tc>
                <a:tc>
                  <a:txBody>
                    <a:bodyPr/>
                    <a:lstStyle/>
                    <a:p>
                      <a:endParaRPr lang="de-DE" sz="500" dirty="0"/>
                    </a:p>
                  </a:txBody>
                  <a:tcPr>
                    <a:solidFill>
                      <a:schemeClr val="accent1">
                        <a:lumMod val="40000"/>
                        <a:lumOff val="60000"/>
                      </a:schemeClr>
                    </a:solidFill>
                  </a:tcPr>
                </a:tc>
                <a:tc>
                  <a:txBody>
                    <a:bodyPr/>
                    <a:lstStyle/>
                    <a:p>
                      <a:endParaRPr lang="de-DE" sz="500" dirty="0"/>
                    </a:p>
                  </a:txBody>
                  <a:tcPr/>
                </a:tc>
                <a:tc>
                  <a:txBody>
                    <a:bodyPr/>
                    <a:lstStyle/>
                    <a:p>
                      <a:endParaRPr lang="de-DE" sz="500" dirty="0"/>
                    </a:p>
                  </a:txBody>
                  <a:tcPr>
                    <a:solidFill>
                      <a:schemeClr val="accent1">
                        <a:lumMod val="40000"/>
                        <a:lumOff val="60000"/>
                      </a:schemeClr>
                    </a:solidFill>
                  </a:tcPr>
                </a:tc>
                <a:tc>
                  <a:txBody>
                    <a:bodyPr/>
                    <a:lstStyle/>
                    <a:p>
                      <a:endParaRPr lang="de-DE" sz="500"/>
                    </a:p>
                  </a:txBody>
                  <a:tcPr/>
                </a:tc>
                <a:tc>
                  <a:txBody>
                    <a:bodyPr/>
                    <a:lstStyle/>
                    <a:p>
                      <a:endParaRPr lang="de-DE" sz="500" dirty="0"/>
                    </a:p>
                  </a:txBody>
                  <a:tcPr/>
                </a:tc>
                <a:tc>
                  <a:txBody>
                    <a:bodyPr/>
                    <a:lstStyle/>
                    <a:p>
                      <a:endParaRPr lang="de-DE" sz="500" dirty="0"/>
                    </a:p>
                  </a:txBody>
                  <a:tcPr/>
                </a:tc>
                <a:tc>
                  <a:txBody>
                    <a:bodyPr/>
                    <a:lstStyle/>
                    <a:p>
                      <a:endParaRPr lang="de-DE" sz="500" dirty="0"/>
                    </a:p>
                  </a:txBody>
                  <a:tcPr/>
                </a:tc>
                <a:tc>
                  <a:txBody>
                    <a:bodyPr/>
                    <a:lstStyle/>
                    <a:p>
                      <a:endParaRPr lang="de-DE" sz="500" dirty="0"/>
                    </a:p>
                  </a:txBody>
                  <a:tcPr/>
                </a:tc>
                <a:tc>
                  <a:txBody>
                    <a:bodyPr/>
                    <a:lstStyle/>
                    <a:p>
                      <a:endParaRPr lang="de-DE" sz="500" dirty="0"/>
                    </a:p>
                  </a:txBody>
                  <a:tcPr>
                    <a:solidFill>
                      <a:schemeClr val="accent1">
                        <a:lumMod val="40000"/>
                        <a:lumOff val="60000"/>
                      </a:schemeClr>
                    </a:solidFill>
                  </a:tcPr>
                </a:tc>
                <a:tc>
                  <a:txBody>
                    <a:bodyPr/>
                    <a:lstStyle/>
                    <a:p>
                      <a:endParaRPr lang="de-DE" sz="500" dirty="0"/>
                    </a:p>
                  </a:txBody>
                  <a:tcPr/>
                </a:tc>
                <a:extLst>
                  <a:ext uri="{0D108BD9-81ED-4DB2-BD59-A6C34878D82A}">
                    <a16:rowId xmlns:a16="http://schemas.microsoft.com/office/drawing/2014/main" val="2229576065"/>
                  </a:ext>
                </a:extLst>
              </a:tr>
            </a:tbl>
          </a:graphicData>
        </a:graphic>
      </p:graphicFrame>
      <p:sp>
        <p:nvSpPr>
          <p:cNvPr id="39" name="Textfeld 38"/>
          <p:cNvSpPr txBox="1"/>
          <p:nvPr/>
        </p:nvSpPr>
        <p:spPr>
          <a:xfrm>
            <a:off x="2945165" y="3483934"/>
            <a:ext cx="96343" cy="153888"/>
          </a:xfrm>
          <a:prstGeom prst="rect">
            <a:avLst/>
          </a:prstGeom>
          <a:noFill/>
        </p:spPr>
        <p:txBody>
          <a:bodyPr wrap="square" rtlCol="0">
            <a:spAutoFit/>
          </a:bodyPr>
          <a:lstStyle/>
          <a:p>
            <a:r>
              <a:rPr lang="de-DE" sz="400" dirty="0" smtClean="0"/>
              <a:t>7</a:t>
            </a:r>
            <a:endParaRPr lang="de-DE" sz="400" dirty="0"/>
          </a:p>
        </p:txBody>
      </p:sp>
      <p:graphicFrame>
        <p:nvGraphicFramePr>
          <p:cNvPr id="10" name="Tabelle 7"/>
          <p:cNvGraphicFramePr>
            <a:graphicFrameLocks noGrp="1"/>
          </p:cNvGraphicFramePr>
          <p:nvPr>
            <p:extLst>
              <p:ext uri="{D42A27DB-BD31-4B8C-83A1-F6EECF244321}">
                <p14:modId xmlns:p14="http://schemas.microsoft.com/office/powerpoint/2010/main" val="361600107"/>
              </p:ext>
            </p:extLst>
          </p:nvPr>
        </p:nvGraphicFramePr>
        <p:xfrm>
          <a:off x="2966874" y="3513937"/>
          <a:ext cx="2339997" cy="216000"/>
        </p:xfrm>
        <a:graphic>
          <a:graphicData uri="http://schemas.openxmlformats.org/drawingml/2006/table">
            <a:tbl>
              <a:tblPr firstRow="1" bandRow="1">
                <a:tableStyleId>{5940675A-B579-460E-94D1-54222C63F5DA}</a:tableStyleId>
              </a:tblPr>
              <a:tblGrid>
                <a:gridCol w="212727">
                  <a:extLst>
                    <a:ext uri="{9D8B030D-6E8A-4147-A177-3AD203B41FA5}">
                      <a16:colId xmlns:a16="http://schemas.microsoft.com/office/drawing/2014/main" val="2007691546"/>
                    </a:ext>
                  </a:extLst>
                </a:gridCol>
                <a:gridCol w="212727">
                  <a:extLst>
                    <a:ext uri="{9D8B030D-6E8A-4147-A177-3AD203B41FA5}">
                      <a16:colId xmlns:a16="http://schemas.microsoft.com/office/drawing/2014/main" val="4150673353"/>
                    </a:ext>
                  </a:extLst>
                </a:gridCol>
                <a:gridCol w="212727">
                  <a:extLst>
                    <a:ext uri="{9D8B030D-6E8A-4147-A177-3AD203B41FA5}">
                      <a16:colId xmlns:a16="http://schemas.microsoft.com/office/drawing/2014/main" val="4091130079"/>
                    </a:ext>
                  </a:extLst>
                </a:gridCol>
                <a:gridCol w="212727">
                  <a:extLst>
                    <a:ext uri="{9D8B030D-6E8A-4147-A177-3AD203B41FA5}">
                      <a16:colId xmlns:a16="http://schemas.microsoft.com/office/drawing/2014/main" val="1440576035"/>
                    </a:ext>
                  </a:extLst>
                </a:gridCol>
                <a:gridCol w="212727">
                  <a:extLst>
                    <a:ext uri="{9D8B030D-6E8A-4147-A177-3AD203B41FA5}">
                      <a16:colId xmlns:a16="http://schemas.microsoft.com/office/drawing/2014/main" val="3506784830"/>
                    </a:ext>
                  </a:extLst>
                </a:gridCol>
                <a:gridCol w="212727">
                  <a:extLst>
                    <a:ext uri="{9D8B030D-6E8A-4147-A177-3AD203B41FA5}">
                      <a16:colId xmlns:a16="http://schemas.microsoft.com/office/drawing/2014/main" val="198196516"/>
                    </a:ext>
                  </a:extLst>
                </a:gridCol>
                <a:gridCol w="212727">
                  <a:extLst>
                    <a:ext uri="{9D8B030D-6E8A-4147-A177-3AD203B41FA5}">
                      <a16:colId xmlns:a16="http://schemas.microsoft.com/office/drawing/2014/main" val="750869370"/>
                    </a:ext>
                  </a:extLst>
                </a:gridCol>
                <a:gridCol w="212727">
                  <a:extLst>
                    <a:ext uri="{9D8B030D-6E8A-4147-A177-3AD203B41FA5}">
                      <a16:colId xmlns:a16="http://schemas.microsoft.com/office/drawing/2014/main" val="631042299"/>
                    </a:ext>
                  </a:extLst>
                </a:gridCol>
                <a:gridCol w="212727">
                  <a:extLst>
                    <a:ext uri="{9D8B030D-6E8A-4147-A177-3AD203B41FA5}">
                      <a16:colId xmlns:a16="http://schemas.microsoft.com/office/drawing/2014/main" val="1898070658"/>
                    </a:ext>
                  </a:extLst>
                </a:gridCol>
                <a:gridCol w="212727">
                  <a:extLst>
                    <a:ext uri="{9D8B030D-6E8A-4147-A177-3AD203B41FA5}">
                      <a16:colId xmlns:a16="http://schemas.microsoft.com/office/drawing/2014/main" val="539086625"/>
                    </a:ext>
                  </a:extLst>
                </a:gridCol>
                <a:gridCol w="212727">
                  <a:extLst>
                    <a:ext uri="{9D8B030D-6E8A-4147-A177-3AD203B41FA5}">
                      <a16:colId xmlns:a16="http://schemas.microsoft.com/office/drawing/2014/main" val="651490828"/>
                    </a:ext>
                  </a:extLst>
                </a:gridCol>
              </a:tblGrid>
              <a:tr h="216000">
                <a:tc>
                  <a:txBody>
                    <a:bodyPr/>
                    <a:lstStyle/>
                    <a:p>
                      <a:endParaRPr lang="de-DE" sz="500" dirty="0"/>
                    </a:p>
                  </a:txBody>
                  <a:tcPr/>
                </a:tc>
                <a:tc>
                  <a:txBody>
                    <a:bodyPr/>
                    <a:lstStyle/>
                    <a:p>
                      <a:endParaRPr lang="de-DE" sz="500"/>
                    </a:p>
                  </a:txBody>
                  <a:tcPr/>
                </a:tc>
                <a:tc>
                  <a:txBody>
                    <a:bodyPr/>
                    <a:lstStyle/>
                    <a:p>
                      <a:endParaRPr lang="de-DE" sz="500" dirty="0"/>
                    </a:p>
                  </a:txBody>
                  <a:tcPr/>
                </a:tc>
                <a:tc>
                  <a:txBody>
                    <a:bodyPr/>
                    <a:lstStyle/>
                    <a:p>
                      <a:endParaRPr lang="de-DE" sz="500" dirty="0"/>
                    </a:p>
                  </a:txBody>
                  <a:tcPr/>
                </a:tc>
                <a:tc>
                  <a:txBody>
                    <a:bodyPr/>
                    <a:lstStyle/>
                    <a:p>
                      <a:endParaRPr lang="de-DE" sz="500" dirty="0"/>
                    </a:p>
                  </a:txBody>
                  <a:tcPr>
                    <a:solidFill>
                      <a:schemeClr val="accent1">
                        <a:lumMod val="40000"/>
                        <a:lumOff val="60000"/>
                      </a:schemeClr>
                    </a:solidFill>
                  </a:tcPr>
                </a:tc>
                <a:tc>
                  <a:txBody>
                    <a:bodyPr/>
                    <a:lstStyle/>
                    <a:p>
                      <a:endParaRPr lang="de-DE" sz="500" dirty="0"/>
                    </a:p>
                  </a:txBody>
                  <a:tcPr/>
                </a:tc>
                <a:tc>
                  <a:txBody>
                    <a:bodyPr/>
                    <a:lstStyle/>
                    <a:p>
                      <a:endParaRPr lang="de-DE" sz="500" dirty="0"/>
                    </a:p>
                  </a:txBody>
                  <a:tcPr>
                    <a:solidFill>
                      <a:schemeClr val="accent1">
                        <a:lumMod val="40000"/>
                        <a:lumOff val="60000"/>
                      </a:schemeClr>
                    </a:solidFill>
                  </a:tcPr>
                </a:tc>
                <a:tc>
                  <a:txBody>
                    <a:bodyPr/>
                    <a:lstStyle/>
                    <a:p>
                      <a:endParaRPr lang="de-DE" sz="500" dirty="0"/>
                    </a:p>
                  </a:txBody>
                  <a:tcPr/>
                </a:tc>
                <a:tc>
                  <a:txBody>
                    <a:bodyPr/>
                    <a:lstStyle/>
                    <a:p>
                      <a:endParaRPr lang="de-DE" sz="500" dirty="0"/>
                    </a:p>
                  </a:txBody>
                  <a:tcPr/>
                </a:tc>
                <a:tc>
                  <a:txBody>
                    <a:bodyPr/>
                    <a:lstStyle/>
                    <a:p>
                      <a:endParaRPr lang="de-DE" sz="500" dirty="0"/>
                    </a:p>
                  </a:txBody>
                  <a:tcPr/>
                </a:tc>
                <a:tc>
                  <a:txBody>
                    <a:bodyPr/>
                    <a:lstStyle/>
                    <a:p>
                      <a:endParaRPr lang="de-DE" sz="500" dirty="0"/>
                    </a:p>
                  </a:txBody>
                  <a:tcPr/>
                </a:tc>
                <a:extLst>
                  <a:ext uri="{0D108BD9-81ED-4DB2-BD59-A6C34878D82A}">
                    <a16:rowId xmlns:a16="http://schemas.microsoft.com/office/drawing/2014/main" val="2229576065"/>
                  </a:ext>
                </a:extLst>
              </a:tr>
            </a:tbl>
          </a:graphicData>
        </a:graphic>
      </p:graphicFrame>
      <p:sp>
        <p:nvSpPr>
          <p:cNvPr id="43" name="Textfeld 42"/>
          <p:cNvSpPr txBox="1"/>
          <p:nvPr/>
        </p:nvSpPr>
        <p:spPr>
          <a:xfrm>
            <a:off x="5277756" y="3699741"/>
            <a:ext cx="96343" cy="153888"/>
          </a:xfrm>
          <a:prstGeom prst="rect">
            <a:avLst/>
          </a:prstGeom>
          <a:noFill/>
        </p:spPr>
        <p:txBody>
          <a:bodyPr wrap="square" rtlCol="0">
            <a:spAutoFit/>
          </a:bodyPr>
          <a:lstStyle/>
          <a:p>
            <a:r>
              <a:rPr lang="de-DE" sz="400" dirty="0"/>
              <a:t>8</a:t>
            </a:r>
          </a:p>
        </p:txBody>
      </p:sp>
      <p:graphicFrame>
        <p:nvGraphicFramePr>
          <p:cNvPr id="16" name="Tabelle 8"/>
          <p:cNvGraphicFramePr>
            <a:graphicFrameLocks noGrp="1"/>
          </p:cNvGraphicFramePr>
          <p:nvPr>
            <p:extLst>
              <p:ext uri="{D42A27DB-BD31-4B8C-83A1-F6EECF244321}">
                <p14:modId xmlns:p14="http://schemas.microsoft.com/office/powerpoint/2010/main" val="1771432200"/>
              </p:ext>
            </p:extLst>
          </p:nvPr>
        </p:nvGraphicFramePr>
        <p:xfrm>
          <a:off x="5307858" y="3733476"/>
          <a:ext cx="212727" cy="3240000"/>
        </p:xfrm>
        <a:graphic>
          <a:graphicData uri="http://schemas.openxmlformats.org/drawingml/2006/table">
            <a:tbl>
              <a:tblPr firstRow="1" bandRow="1">
                <a:tableStyleId>{5940675A-B579-460E-94D1-54222C63F5DA}</a:tableStyleId>
              </a:tblPr>
              <a:tblGrid>
                <a:gridCol w="212727">
                  <a:extLst>
                    <a:ext uri="{9D8B030D-6E8A-4147-A177-3AD203B41FA5}">
                      <a16:colId xmlns:a16="http://schemas.microsoft.com/office/drawing/2014/main" val="2007691546"/>
                    </a:ext>
                  </a:extLst>
                </a:gridCol>
              </a:tblGrid>
              <a:tr h="216000">
                <a:tc>
                  <a:txBody>
                    <a:bodyPr/>
                    <a:lstStyle/>
                    <a:p>
                      <a:endParaRPr lang="de-DE" sz="500" dirty="0"/>
                    </a:p>
                  </a:txBody>
                  <a:tcPr/>
                </a:tc>
                <a:extLst>
                  <a:ext uri="{0D108BD9-81ED-4DB2-BD59-A6C34878D82A}">
                    <a16:rowId xmlns:a16="http://schemas.microsoft.com/office/drawing/2014/main" val="4263499313"/>
                  </a:ext>
                </a:extLst>
              </a:tr>
              <a:tr h="216000">
                <a:tc>
                  <a:txBody>
                    <a:bodyPr/>
                    <a:lstStyle/>
                    <a:p>
                      <a:endParaRPr lang="de-DE" sz="500" dirty="0"/>
                    </a:p>
                  </a:txBody>
                  <a:tcPr/>
                </a:tc>
                <a:extLst>
                  <a:ext uri="{0D108BD9-81ED-4DB2-BD59-A6C34878D82A}">
                    <a16:rowId xmlns:a16="http://schemas.microsoft.com/office/drawing/2014/main" val="1684343615"/>
                  </a:ext>
                </a:extLst>
              </a:tr>
              <a:tr h="216000">
                <a:tc>
                  <a:txBody>
                    <a:bodyPr/>
                    <a:lstStyle/>
                    <a:p>
                      <a:endParaRPr lang="de-DE" sz="500" dirty="0"/>
                    </a:p>
                  </a:txBody>
                  <a:tcPr>
                    <a:solidFill>
                      <a:schemeClr val="accent1">
                        <a:lumMod val="40000"/>
                        <a:lumOff val="60000"/>
                      </a:schemeClr>
                    </a:solidFill>
                  </a:tcPr>
                </a:tc>
                <a:extLst>
                  <a:ext uri="{0D108BD9-81ED-4DB2-BD59-A6C34878D82A}">
                    <a16:rowId xmlns:a16="http://schemas.microsoft.com/office/drawing/2014/main" val="1480221422"/>
                  </a:ext>
                </a:extLst>
              </a:tr>
              <a:tr h="216000">
                <a:tc>
                  <a:txBody>
                    <a:bodyPr/>
                    <a:lstStyle/>
                    <a:p>
                      <a:endParaRPr lang="de-DE" sz="500" dirty="0"/>
                    </a:p>
                  </a:txBody>
                  <a:tcPr/>
                </a:tc>
                <a:extLst>
                  <a:ext uri="{0D108BD9-81ED-4DB2-BD59-A6C34878D82A}">
                    <a16:rowId xmlns:a16="http://schemas.microsoft.com/office/drawing/2014/main" val="3938951505"/>
                  </a:ext>
                </a:extLst>
              </a:tr>
              <a:tr h="216000">
                <a:tc>
                  <a:txBody>
                    <a:bodyPr/>
                    <a:lstStyle/>
                    <a:p>
                      <a:endParaRPr lang="de-DE" sz="500" dirty="0"/>
                    </a:p>
                  </a:txBody>
                  <a:tcPr/>
                </a:tc>
                <a:extLst>
                  <a:ext uri="{0D108BD9-81ED-4DB2-BD59-A6C34878D82A}">
                    <a16:rowId xmlns:a16="http://schemas.microsoft.com/office/drawing/2014/main" val="1115002532"/>
                  </a:ext>
                </a:extLst>
              </a:tr>
              <a:tr h="216000">
                <a:tc>
                  <a:txBody>
                    <a:bodyPr/>
                    <a:lstStyle/>
                    <a:p>
                      <a:endParaRPr lang="de-DE" sz="500" dirty="0"/>
                    </a:p>
                  </a:txBody>
                  <a:tcPr/>
                </a:tc>
                <a:extLst>
                  <a:ext uri="{0D108BD9-81ED-4DB2-BD59-A6C34878D82A}">
                    <a16:rowId xmlns:a16="http://schemas.microsoft.com/office/drawing/2014/main" val="3889466651"/>
                  </a:ext>
                </a:extLst>
              </a:tr>
              <a:tr h="216000">
                <a:tc>
                  <a:txBody>
                    <a:bodyPr/>
                    <a:lstStyle/>
                    <a:p>
                      <a:endParaRPr lang="de-DE" sz="500" dirty="0"/>
                    </a:p>
                  </a:txBody>
                  <a:tcPr/>
                </a:tc>
                <a:extLst>
                  <a:ext uri="{0D108BD9-81ED-4DB2-BD59-A6C34878D82A}">
                    <a16:rowId xmlns:a16="http://schemas.microsoft.com/office/drawing/2014/main" val="1059744230"/>
                  </a:ext>
                </a:extLst>
              </a:tr>
              <a:tr h="216000">
                <a:tc>
                  <a:txBody>
                    <a:bodyPr/>
                    <a:lstStyle/>
                    <a:p>
                      <a:endParaRPr lang="de-DE" sz="500" dirty="0"/>
                    </a:p>
                  </a:txBody>
                  <a:tcPr/>
                </a:tc>
                <a:extLst>
                  <a:ext uri="{0D108BD9-81ED-4DB2-BD59-A6C34878D82A}">
                    <a16:rowId xmlns:a16="http://schemas.microsoft.com/office/drawing/2014/main" val="1934994401"/>
                  </a:ext>
                </a:extLst>
              </a:tr>
              <a:tr h="216000">
                <a:tc>
                  <a:txBody>
                    <a:bodyPr/>
                    <a:lstStyle/>
                    <a:p>
                      <a:endParaRPr lang="de-DE" sz="500" dirty="0"/>
                    </a:p>
                  </a:txBody>
                  <a:tcPr>
                    <a:solidFill>
                      <a:schemeClr val="accent1">
                        <a:lumMod val="40000"/>
                        <a:lumOff val="60000"/>
                      </a:schemeClr>
                    </a:solidFill>
                  </a:tcPr>
                </a:tc>
                <a:extLst>
                  <a:ext uri="{0D108BD9-81ED-4DB2-BD59-A6C34878D82A}">
                    <a16:rowId xmlns:a16="http://schemas.microsoft.com/office/drawing/2014/main" val="2941210926"/>
                  </a:ext>
                </a:extLst>
              </a:tr>
              <a:tr h="216000">
                <a:tc>
                  <a:txBody>
                    <a:bodyPr/>
                    <a:lstStyle/>
                    <a:p>
                      <a:endParaRPr lang="de-DE" sz="500" dirty="0"/>
                    </a:p>
                  </a:txBody>
                  <a:tcPr/>
                </a:tc>
                <a:extLst>
                  <a:ext uri="{0D108BD9-81ED-4DB2-BD59-A6C34878D82A}">
                    <a16:rowId xmlns:a16="http://schemas.microsoft.com/office/drawing/2014/main" val="2256319464"/>
                  </a:ext>
                </a:extLst>
              </a:tr>
              <a:tr h="216000">
                <a:tc>
                  <a:txBody>
                    <a:bodyPr/>
                    <a:lstStyle/>
                    <a:p>
                      <a:endParaRPr lang="de-DE" sz="500" dirty="0"/>
                    </a:p>
                  </a:txBody>
                  <a:tcPr/>
                </a:tc>
                <a:extLst>
                  <a:ext uri="{0D108BD9-81ED-4DB2-BD59-A6C34878D82A}">
                    <a16:rowId xmlns:a16="http://schemas.microsoft.com/office/drawing/2014/main" val="4221739929"/>
                  </a:ext>
                </a:extLst>
              </a:tr>
              <a:tr h="216000">
                <a:tc>
                  <a:txBody>
                    <a:bodyPr/>
                    <a:lstStyle/>
                    <a:p>
                      <a:endParaRPr lang="de-DE" sz="500" dirty="0"/>
                    </a:p>
                  </a:txBody>
                  <a:tcPr/>
                </a:tc>
                <a:extLst>
                  <a:ext uri="{0D108BD9-81ED-4DB2-BD59-A6C34878D82A}">
                    <a16:rowId xmlns:a16="http://schemas.microsoft.com/office/drawing/2014/main" val="1432553425"/>
                  </a:ext>
                </a:extLst>
              </a:tr>
              <a:tr h="216000">
                <a:tc>
                  <a:txBody>
                    <a:bodyPr/>
                    <a:lstStyle/>
                    <a:p>
                      <a:endParaRPr lang="de-DE" sz="500" dirty="0"/>
                    </a:p>
                  </a:txBody>
                  <a:tcPr/>
                </a:tc>
                <a:extLst>
                  <a:ext uri="{0D108BD9-81ED-4DB2-BD59-A6C34878D82A}">
                    <a16:rowId xmlns:a16="http://schemas.microsoft.com/office/drawing/2014/main" val="3896350570"/>
                  </a:ext>
                </a:extLst>
              </a:tr>
              <a:tr h="216000">
                <a:tc>
                  <a:txBody>
                    <a:bodyPr/>
                    <a:lstStyle/>
                    <a:p>
                      <a:endParaRPr lang="de-DE" sz="500" dirty="0"/>
                    </a:p>
                  </a:txBody>
                  <a:tcPr/>
                </a:tc>
                <a:extLst>
                  <a:ext uri="{0D108BD9-81ED-4DB2-BD59-A6C34878D82A}">
                    <a16:rowId xmlns:a16="http://schemas.microsoft.com/office/drawing/2014/main" val="2396639121"/>
                  </a:ext>
                </a:extLst>
              </a:tr>
              <a:tr h="216000">
                <a:tc>
                  <a:txBody>
                    <a:bodyPr/>
                    <a:lstStyle/>
                    <a:p>
                      <a:endParaRPr lang="de-DE" sz="500" dirty="0"/>
                    </a:p>
                  </a:txBody>
                  <a:tcPr>
                    <a:solidFill>
                      <a:schemeClr val="accent1">
                        <a:lumMod val="40000"/>
                        <a:lumOff val="60000"/>
                      </a:schemeClr>
                    </a:solidFill>
                  </a:tcPr>
                </a:tc>
                <a:extLst>
                  <a:ext uri="{0D108BD9-81ED-4DB2-BD59-A6C34878D82A}">
                    <a16:rowId xmlns:a16="http://schemas.microsoft.com/office/drawing/2014/main" val="2229576065"/>
                  </a:ext>
                </a:extLst>
              </a:tr>
            </a:tbl>
          </a:graphicData>
        </a:graphic>
      </p:graphicFrame>
      <p:graphicFrame>
        <p:nvGraphicFramePr>
          <p:cNvPr id="7" name="Lösungswort"/>
          <p:cNvGraphicFramePr>
            <a:graphicFrameLocks noGrp="1"/>
          </p:cNvGraphicFramePr>
          <p:nvPr>
            <p:extLst>
              <p:ext uri="{D42A27DB-BD31-4B8C-83A1-F6EECF244321}">
                <p14:modId xmlns:p14="http://schemas.microsoft.com/office/powerpoint/2010/main" val="1402646254"/>
              </p:ext>
            </p:extLst>
          </p:nvPr>
        </p:nvGraphicFramePr>
        <p:xfrm>
          <a:off x="729414" y="6086882"/>
          <a:ext cx="2340000" cy="216000"/>
        </p:xfrm>
        <a:graphic>
          <a:graphicData uri="http://schemas.openxmlformats.org/drawingml/2006/table">
            <a:tbl>
              <a:tblPr firstRow="1" bandRow="1">
                <a:tableStyleId>{5940675A-B579-460E-94D1-54222C63F5DA}</a:tableStyleId>
              </a:tblPr>
              <a:tblGrid>
                <a:gridCol w="234000">
                  <a:extLst>
                    <a:ext uri="{9D8B030D-6E8A-4147-A177-3AD203B41FA5}">
                      <a16:colId xmlns:a16="http://schemas.microsoft.com/office/drawing/2014/main" val="2007691546"/>
                    </a:ext>
                  </a:extLst>
                </a:gridCol>
                <a:gridCol w="234000">
                  <a:extLst>
                    <a:ext uri="{9D8B030D-6E8A-4147-A177-3AD203B41FA5}">
                      <a16:colId xmlns:a16="http://schemas.microsoft.com/office/drawing/2014/main" val="4150673353"/>
                    </a:ext>
                  </a:extLst>
                </a:gridCol>
                <a:gridCol w="234000">
                  <a:extLst>
                    <a:ext uri="{9D8B030D-6E8A-4147-A177-3AD203B41FA5}">
                      <a16:colId xmlns:a16="http://schemas.microsoft.com/office/drawing/2014/main" val="4091130079"/>
                    </a:ext>
                  </a:extLst>
                </a:gridCol>
                <a:gridCol w="234000">
                  <a:extLst>
                    <a:ext uri="{9D8B030D-6E8A-4147-A177-3AD203B41FA5}">
                      <a16:colId xmlns:a16="http://schemas.microsoft.com/office/drawing/2014/main" val="1440576035"/>
                    </a:ext>
                  </a:extLst>
                </a:gridCol>
                <a:gridCol w="234000">
                  <a:extLst>
                    <a:ext uri="{9D8B030D-6E8A-4147-A177-3AD203B41FA5}">
                      <a16:colId xmlns:a16="http://schemas.microsoft.com/office/drawing/2014/main" val="3506784830"/>
                    </a:ext>
                  </a:extLst>
                </a:gridCol>
                <a:gridCol w="234000">
                  <a:extLst>
                    <a:ext uri="{9D8B030D-6E8A-4147-A177-3AD203B41FA5}">
                      <a16:colId xmlns:a16="http://schemas.microsoft.com/office/drawing/2014/main" val="198196516"/>
                    </a:ext>
                  </a:extLst>
                </a:gridCol>
                <a:gridCol w="234000">
                  <a:extLst>
                    <a:ext uri="{9D8B030D-6E8A-4147-A177-3AD203B41FA5}">
                      <a16:colId xmlns:a16="http://schemas.microsoft.com/office/drawing/2014/main" val="750869370"/>
                    </a:ext>
                  </a:extLst>
                </a:gridCol>
                <a:gridCol w="234000">
                  <a:extLst>
                    <a:ext uri="{9D8B030D-6E8A-4147-A177-3AD203B41FA5}">
                      <a16:colId xmlns:a16="http://schemas.microsoft.com/office/drawing/2014/main" val="1898070658"/>
                    </a:ext>
                  </a:extLst>
                </a:gridCol>
                <a:gridCol w="234000">
                  <a:extLst>
                    <a:ext uri="{9D8B030D-6E8A-4147-A177-3AD203B41FA5}">
                      <a16:colId xmlns:a16="http://schemas.microsoft.com/office/drawing/2014/main" val="539086625"/>
                    </a:ext>
                  </a:extLst>
                </a:gridCol>
                <a:gridCol w="234000">
                  <a:extLst>
                    <a:ext uri="{9D8B030D-6E8A-4147-A177-3AD203B41FA5}">
                      <a16:colId xmlns:a16="http://schemas.microsoft.com/office/drawing/2014/main" val="651490828"/>
                    </a:ext>
                  </a:extLst>
                </a:gridCol>
              </a:tblGrid>
              <a:tr h="216000">
                <a:tc>
                  <a:txBody>
                    <a:bodyPr/>
                    <a:lstStyle/>
                    <a:p>
                      <a:endParaRPr lang="de-DE" sz="500" dirty="0"/>
                    </a:p>
                  </a:txBody>
                  <a:tcPr>
                    <a:solidFill>
                      <a:schemeClr val="accent1">
                        <a:lumMod val="40000"/>
                        <a:lumOff val="60000"/>
                      </a:schemeClr>
                    </a:solidFill>
                  </a:tcPr>
                </a:tc>
                <a:tc>
                  <a:txBody>
                    <a:bodyPr/>
                    <a:lstStyle/>
                    <a:p>
                      <a:endParaRPr lang="de-DE" sz="500"/>
                    </a:p>
                  </a:txBody>
                  <a:tcPr>
                    <a:solidFill>
                      <a:schemeClr val="accent1">
                        <a:lumMod val="40000"/>
                        <a:lumOff val="60000"/>
                      </a:schemeClr>
                    </a:solidFill>
                  </a:tcPr>
                </a:tc>
                <a:tc>
                  <a:txBody>
                    <a:bodyPr/>
                    <a:lstStyle/>
                    <a:p>
                      <a:endParaRPr lang="de-DE" sz="500"/>
                    </a:p>
                  </a:txBody>
                  <a:tcPr>
                    <a:solidFill>
                      <a:schemeClr val="accent1">
                        <a:lumMod val="40000"/>
                        <a:lumOff val="60000"/>
                      </a:schemeClr>
                    </a:solidFill>
                  </a:tcPr>
                </a:tc>
                <a:tc>
                  <a:txBody>
                    <a:bodyPr/>
                    <a:lstStyle/>
                    <a:p>
                      <a:endParaRPr lang="de-DE" sz="500" dirty="0"/>
                    </a:p>
                  </a:txBody>
                  <a:tcPr>
                    <a:solidFill>
                      <a:schemeClr val="accent1">
                        <a:lumMod val="40000"/>
                        <a:lumOff val="60000"/>
                      </a:schemeClr>
                    </a:solidFill>
                  </a:tcPr>
                </a:tc>
                <a:tc>
                  <a:txBody>
                    <a:bodyPr/>
                    <a:lstStyle/>
                    <a:p>
                      <a:endParaRPr lang="de-DE" sz="500"/>
                    </a:p>
                  </a:txBody>
                  <a:tcPr>
                    <a:solidFill>
                      <a:schemeClr val="accent1">
                        <a:lumMod val="40000"/>
                        <a:lumOff val="60000"/>
                      </a:schemeClr>
                    </a:solidFill>
                  </a:tcPr>
                </a:tc>
                <a:tc>
                  <a:txBody>
                    <a:bodyPr/>
                    <a:lstStyle/>
                    <a:p>
                      <a:endParaRPr lang="de-DE" sz="500" dirty="0"/>
                    </a:p>
                  </a:txBody>
                  <a:tcPr>
                    <a:solidFill>
                      <a:schemeClr val="accent1">
                        <a:lumMod val="40000"/>
                        <a:lumOff val="60000"/>
                      </a:schemeClr>
                    </a:solidFill>
                  </a:tcPr>
                </a:tc>
                <a:tc>
                  <a:txBody>
                    <a:bodyPr/>
                    <a:lstStyle/>
                    <a:p>
                      <a:endParaRPr lang="de-DE" sz="500"/>
                    </a:p>
                  </a:txBody>
                  <a:tcPr>
                    <a:solidFill>
                      <a:schemeClr val="accent1">
                        <a:lumMod val="40000"/>
                        <a:lumOff val="60000"/>
                      </a:schemeClr>
                    </a:solidFill>
                  </a:tcPr>
                </a:tc>
                <a:tc>
                  <a:txBody>
                    <a:bodyPr/>
                    <a:lstStyle/>
                    <a:p>
                      <a:endParaRPr lang="de-DE" sz="500" dirty="0"/>
                    </a:p>
                  </a:txBody>
                  <a:tcPr>
                    <a:solidFill>
                      <a:schemeClr val="accent1">
                        <a:lumMod val="40000"/>
                        <a:lumOff val="60000"/>
                      </a:schemeClr>
                    </a:solidFill>
                  </a:tcPr>
                </a:tc>
                <a:tc>
                  <a:txBody>
                    <a:bodyPr/>
                    <a:lstStyle/>
                    <a:p>
                      <a:endParaRPr lang="de-DE" sz="500" dirty="0"/>
                    </a:p>
                  </a:txBody>
                  <a:tcPr>
                    <a:solidFill>
                      <a:schemeClr val="accent1">
                        <a:lumMod val="40000"/>
                        <a:lumOff val="60000"/>
                      </a:schemeClr>
                    </a:solidFill>
                  </a:tcPr>
                </a:tc>
                <a:tc>
                  <a:txBody>
                    <a:bodyPr/>
                    <a:lstStyle/>
                    <a:p>
                      <a:endParaRPr lang="de-DE" sz="500" dirty="0"/>
                    </a:p>
                  </a:txBody>
                  <a:tcPr>
                    <a:solidFill>
                      <a:schemeClr val="accent1">
                        <a:lumMod val="40000"/>
                        <a:lumOff val="60000"/>
                      </a:schemeClr>
                    </a:solidFill>
                  </a:tcPr>
                </a:tc>
                <a:extLst>
                  <a:ext uri="{0D108BD9-81ED-4DB2-BD59-A6C34878D82A}">
                    <a16:rowId xmlns:a16="http://schemas.microsoft.com/office/drawing/2014/main" val="2229576065"/>
                  </a:ext>
                </a:extLst>
              </a:tr>
            </a:tbl>
          </a:graphicData>
        </a:graphic>
      </p:graphicFrame>
      <p:sp>
        <p:nvSpPr>
          <p:cNvPr id="19" name="Textfeld 18"/>
          <p:cNvSpPr txBox="1"/>
          <p:nvPr/>
        </p:nvSpPr>
        <p:spPr>
          <a:xfrm>
            <a:off x="698216" y="6190563"/>
            <a:ext cx="96343" cy="153888"/>
          </a:xfrm>
          <a:prstGeom prst="rect">
            <a:avLst/>
          </a:prstGeom>
          <a:noFill/>
        </p:spPr>
        <p:txBody>
          <a:bodyPr wrap="square" rtlCol="0">
            <a:spAutoFit/>
          </a:bodyPr>
          <a:lstStyle/>
          <a:p>
            <a:r>
              <a:rPr lang="de-DE" sz="400" dirty="0" smtClean="0"/>
              <a:t>I</a:t>
            </a:r>
            <a:endParaRPr lang="de-DE" sz="400" dirty="0"/>
          </a:p>
        </p:txBody>
      </p:sp>
      <p:sp>
        <p:nvSpPr>
          <p:cNvPr id="17" name="Textfeld 16"/>
          <p:cNvSpPr txBox="1"/>
          <p:nvPr/>
        </p:nvSpPr>
        <p:spPr>
          <a:xfrm>
            <a:off x="3797187" y="2734307"/>
            <a:ext cx="96343" cy="153888"/>
          </a:xfrm>
          <a:prstGeom prst="rect">
            <a:avLst/>
          </a:prstGeom>
          <a:noFill/>
        </p:spPr>
        <p:txBody>
          <a:bodyPr wrap="square" rtlCol="0">
            <a:spAutoFit/>
          </a:bodyPr>
          <a:lstStyle/>
          <a:p>
            <a:r>
              <a:rPr lang="de-DE" sz="400" dirty="0" smtClean="0"/>
              <a:t>I</a:t>
            </a:r>
            <a:endParaRPr lang="de-DE" sz="400" dirty="0"/>
          </a:p>
        </p:txBody>
      </p:sp>
      <p:sp>
        <p:nvSpPr>
          <p:cNvPr id="20" name="Textfeld 19"/>
          <p:cNvSpPr txBox="1"/>
          <p:nvPr/>
        </p:nvSpPr>
        <p:spPr>
          <a:xfrm>
            <a:off x="888865" y="6190563"/>
            <a:ext cx="231121" cy="153888"/>
          </a:xfrm>
          <a:prstGeom prst="rect">
            <a:avLst/>
          </a:prstGeom>
          <a:noFill/>
        </p:spPr>
        <p:txBody>
          <a:bodyPr wrap="square" rtlCol="0">
            <a:spAutoFit/>
          </a:bodyPr>
          <a:lstStyle/>
          <a:p>
            <a:r>
              <a:rPr lang="de-DE" sz="400" dirty="0" smtClean="0"/>
              <a:t>II</a:t>
            </a:r>
            <a:endParaRPr lang="de-DE" sz="400" dirty="0"/>
          </a:p>
        </p:txBody>
      </p:sp>
      <p:sp>
        <p:nvSpPr>
          <p:cNvPr id="30" name="Textfeld 29"/>
          <p:cNvSpPr txBox="1"/>
          <p:nvPr/>
        </p:nvSpPr>
        <p:spPr>
          <a:xfrm>
            <a:off x="3318684" y="4267778"/>
            <a:ext cx="231121" cy="153888"/>
          </a:xfrm>
          <a:prstGeom prst="rect">
            <a:avLst/>
          </a:prstGeom>
          <a:noFill/>
        </p:spPr>
        <p:txBody>
          <a:bodyPr wrap="square" rtlCol="0">
            <a:spAutoFit/>
          </a:bodyPr>
          <a:lstStyle/>
          <a:p>
            <a:r>
              <a:rPr lang="de-DE" sz="400" dirty="0" smtClean="0"/>
              <a:t>II</a:t>
            </a:r>
            <a:endParaRPr lang="de-DE" sz="400" dirty="0"/>
          </a:p>
        </p:txBody>
      </p:sp>
      <p:sp>
        <p:nvSpPr>
          <p:cNvPr id="21" name="Textfeld 20"/>
          <p:cNvSpPr txBox="1"/>
          <p:nvPr/>
        </p:nvSpPr>
        <p:spPr>
          <a:xfrm>
            <a:off x="1124866" y="6190563"/>
            <a:ext cx="230778" cy="153888"/>
          </a:xfrm>
          <a:prstGeom prst="rect">
            <a:avLst/>
          </a:prstGeom>
          <a:noFill/>
        </p:spPr>
        <p:txBody>
          <a:bodyPr wrap="square" rtlCol="0">
            <a:spAutoFit/>
          </a:bodyPr>
          <a:lstStyle/>
          <a:p>
            <a:r>
              <a:rPr lang="de-DE" sz="400" dirty="0" smtClean="0"/>
              <a:t>III</a:t>
            </a:r>
            <a:endParaRPr lang="de-DE" sz="400" dirty="0"/>
          </a:p>
        </p:txBody>
      </p:sp>
      <p:sp>
        <p:nvSpPr>
          <p:cNvPr id="31" name="Textfeld 30"/>
          <p:cNvSpPr txBox="1"/>
          <p:nvPr/>
        </p:nvSpPr>
        <p:spPr>
          <a:xfrm>
            <a:off x="3751580" y="5132273"/>
            <a:ext cx="230778" cy="153888"/>
          </a:xfrm>
          <a:prstGeom prst="rect">
            <a:avLst/>
          </a:prstGeom>
          <a:noFill/>
        </p:spPr>
        <p:txBody>
          <a:bodyPr wrap="square" rtlCol="0">
            <a:spAutoFit/>
          </a:bodyPr>
          <a:lstStyle/>
          <a:p>
            <a:r>
              <a:rPr lang="de-DE" sz="400" dirty="0" smtClean="0"/>
              <a:t>III</a:t>
            </a:r>
            <a:endParaRPr lang="de-DE" sz="400" dirty="0"/>
          </a:p>
        </p:txBody>
      </p:sp>
      <p:sp>
        <p:nvSpPr>
          <p:cNvPr id="22" name="Textfeld 21"/>
          <p:cNvSpPr txBox="1"/>
          <p:nvPr/>
        </p:nvSpPr>
        <p:spPr>
          <a:xfrm>
            <a:off x="1358343" y="6190563"/>
            <a:ext cx="251029" cy="153888"/>
          </a:xfrm>
          <a:prstGeom prst="rect">
            <a:avLst/>
          </a:prstGeom>
          <a:noFill/>
        </p:spPr>
        <p:txBody>
          <a:bodyPr wrap="square" rtlCol="0">
            <a:spAutoFit/>
          </a:bodyPr>
          <a:lstStyle/>
          <a:p>
            <a:r>
              <a:rPr lang="de-DE" sz="400" dirty="0" smtClean="0"/>
              <a:t>IV</a:t>
            </a:r>
            <a:endParaRPr lang="de-DE" sz="400" dirty="0"/>
          </a:p>
        </p:txBody>
      </p:sp>
      <p:sp>
        <p:nvSpPr>
          <p:cNvPr id="32" name="Textfeld 31"/>
          <p:cNvSpPr txBox="1"/>
          <p:nvPr/>
        </p:nvSpPr>
        <p:spPr>
          <a:xfrm>
            <a:off x="3742865" y="4267293"/>
            <a:ext cx="251029" cy="153888"/>
          </a:xfrm>
          <a:prstGeom prst="rect">
            <a:avLst/>
          </a:prstGeom>
          <a:noFill/>
        </p:spPr>
        <p:txBody>
          <a:bodyPr wrap="square" rtlCol="0">
            <a:spAutoFit/>
          </a:bodyPr>
          <a:lstStyle/>
          <a:p>
            <a:r>
              <a:rPr lang="de-DE" sz="400" dirty="0" smtClean="0"/>
              <a:t>IV</a:t>
            </a:r>
            <a:endParaRPr lang="de-DE" sz="400" dirty="0"/>
          </a:p>
        </p:txBody>
      </p:sp>
      <p:sp>
        <p:nvSpPr>
          <p:cNvPr id="26" name="Textfeld 25"/>
          <p:cNvSpPr txBox="1"/>
          <p:nvPr/>
        </p:nvSpPr>
        <p:spPr>
          <a:xfrm>
            <a:off x="1636095" y="6190563"/>
            <a:ext cx="96343" cy="153888"/>
          </a:xfrm>
          <a:prstGeom prst="rect">
            <a:avLst/>
          </a:prstGeom>
          <a:noFill/>
        </p:spPr>
        <p:txBody>
          <a:bodyPr wrap="square" rtlCol="0">
            <a:spAutoFit/>
          </a:bodyPr>
          <a:lstStyle/>
          <a:p>
            <a:r>
              <a:rPr lang="de-DE" sz="400" dirty="0"/>
              <a:t>V</a:t>
            </a:r>
          </a:p>
        </p:txBody>
      </p:sp>
      <p:sp>
        <p:nvSpPr>
          <p:cNvPr id="35" name="Textfeld 34"/>
          <p:cNvSpPr txBox="1"/>
          <p:nvPr/>
        </p:nvSpPr>
        <p:spPr>
          <a:xfrm>
            <a:off x="4216392" y="3608253"/>
            <a:ext cx="96343" cy="153888"/>
          </a:xfrm>
          <a:prstGeom prst="rect">
            <a:avLst/>
          </a:prstGeom>
          <a:noFill/>
        </p:spPr>
        <p:txBody>
          <a:bodyPr wrap="square" rtlCol="0">
            <a:spAutoFit/>
          </a:bodyPr>
          <a:lstStyle/>
          <a:p>
            <a:r>
              <a:rPr lang="de-DE" sz="400" dirty="0"/>
              <a:t>V</a:t>
            </a:r>
          </a:p>
        </p:txBody>
      </p:sp>
      <p:sp>
        <p:nvSpPr>
          <p:cNvPr id="24" name="Textfeld 23"/>
          <p:cNvSpPr txBox="1"/>
          <p:nvPr/>
        </p:nvSpPr>
        <p:spPr>
          <a:xfrm>
            <a:off x="1824716" y="6190563"/>
            <a:ext cx="255998" cy="153888"/>
          </a:xfrm>
          <a:prstGeom prst="rect">
            <a:avLst/>
          </a:prstGeom>
          <a:noFill/>
        </p:spPr>
        <p:txBody>
          <a:bodyPr wrap="square" rtlCol="0">
            <a:spAutoFit/>
          </a:bodyPr>
          <a:lstStyle/>
          <a:p>
            <a:r>
              <a:rPr lang="de-DE" sz="400" dirty="0" smtClean="0"/>
              <a:t>VI</a:t>
            </a:r>
            <a:endParaRPr lang="de-DE" sz="400" dirty="0"/>
          </a:p>
        </p:txBody>
      </p:sp>
      <p:sp>
        <p:nvSpPr>
          <p:cNvPr id="33" name="Textfeld 32"/>
          <p:cNvSpPr txBox="1"/>
          <p:nvPr/>
        </p:nvSpPr>
        <p:spPr>
          <a:xfrm>
            <a:off x="5238866" y="5563947"/>
            <a:ext cx="255998" cy="153888"/>
          </a:xfrm>
          <a:prstGeom prst="rect">
            <a:avLst/>
          </a:prstGeom>
          <a:noFill/>
        </p:spPr>
        <p:txBody>
          <a:bodyPr wrap="square" rtlCol="0">
            <a:spAutoFit/>
          </a:bodyPr>
          <a:lstStyle/>
          <a:p>
            <a:r>
              <a:rPr lang="de-DE" sz="400" dirty="0" smtClean="0"/>
              <a:t>VI</a:t>
            </a:r>
            <a:endParaRPr lang="de-DE" sz="400" dirty="0"/>
          </a:p>
        </p:txBody>
      </p:sp>
      <p:sp>
        <p:nvSpPr>
          <p:cNvPr id="25" name="Textfeld 24"/>
          <p:cNvSpPr txBox="1"/>
          <p:nvPr/>
        </p:nvSpPr>
        <p:spPr>
          <a:xfrm>
            <a:off x="2055495" y="6190563"/>
            <a:ext cx="241305" cy="153888"/>
          </a:xfrm>
          <a:prstGeom prst="rect">
            <a:avLst/>
          </a:prstGeom>
          <a:noFill/>
        </p:spPr>
        <p:txBody>
          <a:bodyPr wrap="square" rtlCol="0">
            <a:spAutoFit/>
          </a:bodyPr>
          <a:lstStyle/>
          <a:p>
            <a:r>
              <a:rPr lang="de-DE" sz="400" dirty="0" smtClean="0"/>
              <a:t>VII</a:t>
            </a:r>
            <a:endParaRPr lang="de-DE" sz="400" dirty="0"/>
          </a:p>
        </p:txBody>
      </p:sp>
      <p:sp>
        <p:nvSpPr>
          <p:cNvPr id="34" name="Textfeld 33"/>
          <p:cNvSpPr txBox="1"/>
          <p:nvPr/>
        </p:nvSpPr>
        <p:spPr>
          <a:xfrm>
            <a:off x="5018102" y="4267293"/>
            <a:ext cx="241305" cy="153888"/>
          </a:xfrm>
          <a:prstGeom prst="rect">
            <a:avLst/>
          </a:prstGeom>
          <a:noFill/>
        </p:spPr>
        <p:txBody>
          <a:bodyPr wrap="square" rtlCol="0">
            <a:spAutoFit/>
          </a:bodyPr>
          <a:lstStyle/>
          <a:p>
            <a:r>
              <a:rPr lang="de-DE" sz="400" dirty="0" smtClean="0"/>
              <a:t>VII</a:t>
            </a:r>
            <a:endParaRPr lang="de-DE" sz="400" dirty="0"/>
          </a:p>
        </p:txBody>
      </p:sp>
      <p:sp>
        <p:nvSpPr>
          <p:cNvPr id="27" name="Textfeld 26"/>
          <p:cNvSpPr txBox="1"/>
          <p:nvPr/>
        </p:nvSpPr>
        <p:spPr>
          <a:xfrm>
            <a:off x="2292372" y="6190563"/>
            <a:ext cx="275956" cy="153888"/>
          </a:xfrm>
          <a:prstGeom prst="rect">
            <a:avLst/>
          </a:prstGeom>
          <a:noFill/>
        </p:spPr>
        <p:txBody>
          <a:bodyPr wrap="square" rtlCol="0">
            <a:spAutoFit/>
          </a:bodyPr>
          <a:lstStyle/>
          <a:p>
            <a:r>
              <a:rPr lang="de-DE" sz="400" dirty="0" smtClean="0"/>
              <a:t>VIII</a:t>
            </a:r>
            <a:endParaRPr lang="de-DE" sz="400" dirty="0"/>
          </a:p>
        </p:txBody>
      </p:sp>
      <p:sp>
        <p:nvSpPr>
          <p:cNvPr id="36" name="Textfeld 35"/>
          <p:cNvSpPr txBox="1"/>
          <p:nvPr/>
        </p:nvSpPr>
        <p:spPr>
          <a:xfrm>
            <a:off x="5234564" y="4267293"/>
            <a:ext cx="275956" cy="153888"/>
          </a:xfrm>
          <a:prstGeom prst="rect">
            <a:avLst/>
          </a:prstGeom>
          <a:noFill/>
        </p:spPr>
        <p:txBody>
          <a:bodyPr wrap="square" rtlCol="0">
            <a:spAutoFit/>
          </a:bodyPr>
          <a:lstStyle/>
          <a:p>
            <a:r>
              <a:rPr lang="de-DE" sz="400" dirty="0" smtClean="0"/>
              <a:t>VIII</a:t>
            </a:r>
            <a:endParaRPr lang="de-DE" sz="400" dirty="0"/>
          </a:p>
        </p:txBody>
      </p:sp>
      <p:sp>
        <p:nvSpPr>
          <p:cNvPr id="28" name="Textfeld 27"/>
          <p:cNvSpPr txBox="1"/>
          <p:nvPr/>
        </p:nvSpPr>
        <p:spPr>
          <a:xfrm>
            <a:off x="2527175" y="6190563"/>
            <a:ext cx="227682" cy="153888"/>
          </a:xfrm>
          <a:prstGeom prst="rect">
            <a:avLst/>
          </a:prstGeom>
          <a:noFill/>
        </p:spPr>
        <p:txBody>
          <a:bodyPr wrap="square" rtlCol="0">
            <a:spAutoFit/>
          </a:bodyPr>
          <a:lstStyle/>
          <a:p>
            <a:r>
              <a:rPr lang="de-DE" sz="400" dirty="0" smtClean="0"/>
              <a:t>IX</a:t>
            </a:r>
            <a:endParaRPr lang="de-DE" sz="400" dirty="0"/>
          </a:p>
        </p:txBody>
      </p:sp>
      <p:sp>
        <p:nvSpPr>
          <p:cNvPr id="37" name="Textfeld 36"/>
          <p:cNvSpPr txBox="1"/>
          <p:nvPr/>
        </p:nvSpPr>
        <p:spPr>
          <a:xfrm>
            <a:off x="5234564" y="6859993"/>
            <a:ext cx="227682" cy="153888"/>
          </a:xfrm>
          <a:prstGeom prst="rect">
            <a:avLst/>
          </a:prstGeom>
          <a:noFill/>
        </p:spPr>
        <p:txBody>
          <a:bodyPr wrap="square" rtlCol="0">
            <a:spAutoFit/>
          </a:bodyPr>
          <a:lstStyle/>
          <a:p>
            <a:r>
              <a:rPr lang="de-DE" sz="400" dirty="0" smtClean="0"/>
              <a:t>IX</a:t>
            </a:r>
            <a:endParaRPr lang="de-DE" sz="400" dirty="0"/>
          </a:p>
        </p:txBody>
      </p:sp>
      <p:sp>
        <p:nvSpPr>
          <p:cNvPr id="29" name="Textfeld 28"/>
          <p:cNvSpPr txBox="1"/>
          <p:nvPr/>
        </p:nvSpPr>
        <p:spPr>
          <a:xfrm>
            <a:off x="2808302" y="6190563"/>
            <a:ext cx="96343" cy="153888"/>
          </a:xfrm>
          <a:prstGeom prst="rect">
            <a:avLst/>
          </a:prstGeom>
          <a:noFill/>
        </p:spPr>
        <p:txBody>
          <a:bodyPr wrap="square" rtlCol="0">
            <a:spAutoFit/>
          </a:bodyPr>
          <a:lstStyle/>
          <a:p>
            <a:r>
              <a:rPr lang="de-DE" sz="400" dirty="0" smtClean="0"/>
              <a:t>X</a:t>
            </a:r>
            <a:endParaRPr lang="de-DE" sz="400" dirty="0"/>
          </a:p>
        </p:txBody>
      </p:sp>
      <p:sp>
        <p:nvSpPr>
          <p:cNvPr id="38" name="Textfeld 37"/>
          <p:cNvSpPr txBox="1"/>
          <p:nvPr/>
        </p:nvSpPr>
        <p:spPr>
          <a:xfrm>
            <a:off x="3788972" y="3608253"/>
            <a:ext cx="96343" cy="153888"/>
          </a:xfrm>
          <a:prstGeom prst="rect">
            <a:avLst/>
          </a:prstGeom>
          <a:noFill/>
        </p:spPr>
        <p:txBody>
          <a:bodyPr wrap="square" rtlCol="0">
            <a:spAutoFit/>
          </a:bodyPr>
          <a:lstStyle/>
          <a:p>
            <a:r>
              <a:rPr lang="de-DE" sz="400" dirty="0" smtClean="0"/>
              <a:t>X</a:t>
            </a:r>
            <a:endParaRPr lang="de-DE" sz="400" dirty="0"/>
          </a:p>
        </p:txBody>
      </p:sp>
      <p:sp>
        <p:nvSpPr>
          <p:cNvPr id="46" name="Textfeld 45"/>
          <p:cNvSpPr txBox="1"/>
          <p:nvPr/>
        </p:nvSpPr>
        <p:spPr>
          <a:xfrm>
            <a:off x="2856473" y="1390225"/>
            <a:ext cx="3912643" cy="215444"/>
          </a:xfrm>
          <a:prstGeom prst="rect">
            <a:avLst/>
          </a:prstGeom>
          <a:noFill/>
        </p:spPr>
        <p:txBody>
          <a:bodyPr wrap="square" rtlCol="0">
            <a:spAutoFit/>
          </a:bodyPr>
          <a:lstStyle/>
          <a:p>
            <a:pPr algn="r"/>
            <a:r>
              <a:rPr lang="de-DE" sz="800" dirty="0">
                <a:hlinkClick r:id="rId3"/>
              </a:rPr>
              <a:t>CC BY 4.0 </a:t>
            </a:r>
            <a:r>
              <a:rPr lang="de-DE" sz="800" dirty="0" smtClean="0">
                <a:hlinkClick r:id="rId3"/>
              </a:rPr>
              <a:t>International</a:t>
            </a:r>
            <a:r>
              <a:rPr lang="de-DE" sz="800" dirty="0" smtClean="0"/>
              <a:t> Helene Strauß und Jesko Rücknagel</a:t>
            </a:r>
            <a:endParaRPr lang="de-DE" sz="800" dirty="0"/>
          </a:p>
        </p:txBody>
      </p:sp>
    </p:spTree>
    <p:extLst>
      <p:ext uri="{BB962C8B-B14F-4D97-AF65-F5344CB8AC3E}">
        <p14:creationId xmlns:p14="http://schemas.microsoft.com/office/powerpoint/2010/main" val="19489104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le 2"/>
          <p:cNvGraphicFramePr>
            <a:graphicFrameLocks noGrp="1"/>
          </p:cNvGraphicFramePr>
          <p:nvPr>
            <p:extLst>
              <p:ext uri="{D42A27DB-BD31-4B8C-83A1-F6EECF244321}">
                <p14:modId xmlns:p14="http://schemas.microsoft.com/office/powerpoint/2010/main" val="1175701581"/>
              </p:ext>
            </p:extLst>
          </p:nvPr>
        </p:nvGraphicFramePr>
        <p:xfrm>
          <a:off x="368300" y="1423890"/>
          <a:ext cx="6121400" cy="8314750"/>
        </p:xfrm>
        <a:graphic>
          <a:graphicData uri="http://schemas.openxmlformats.org/drawingml/2006/table">
            <a:tbl>
              <a:tblPr firstRow="1" bandRow="1">
                <a:tableStyleId>{21E4AEA4-8DFA-4A89-87EB-49C32662AFE0}</a:tableStyleId>
              </a:tblPr>
              <a:tblGrid>
                <a:gridCol w="1230796">
                  <a:extLst>
                    <a:ext uri="{9D8B030D-6E8A-4147-A177-3AD203B41FA5}">
                      <a16:colId xmlns:a16="http://schemas.microsoft.com/office/drawing/2014/main" val="3133023563"/>
                    </a:ext>
                  </a:extLst>
                </a:gridCol>
                <a:gridCol w="4890604">
                  <a:extLst>
                    <a:ext uri="{9D8B030D-6E8A-4147-A177-3AD203B41FA5}">
                      <a16:colId xmlns:a16="http://schemas.microsoft.com/office/drawing/2014/main" val="1964765092"/>
                    </a:ext>
                  </a:extLst>
                </a:gridCol>
              </a:tblGrid>
              <a:tr h="260314">
                <a:tc gridSpan="2">
                  <a:txBody>
                    <a:bodyPr/>
                    <a:lstStyle/>
                    <a:p>
                      <a:r>
                        <a:rPr lang="de-DE" sz="1100" dirty="0" smtClean="0"/>
                        <a:t>Open-Access-Quiz</a:t>
                      </a:r>
                      <a:endParaRPr lang="de-DE" sz="1100" dirty="0"/>
                    </a:p>
                  </a:txBody>
                  <a:tcPr anchor="ctr"/>
                </a:tc>
                <a:tc hMerge="1">
                  <a:txBody>
                    <a:bodyPr/>
                    <a:lstStyle/>
                    <a:p>
                      <a:endParaRPr lang="de-DE" sz="1100" dirty="0"/>
                    </a:p>
                  </a:txBody>
                  <a:tcPr/>
                </a:tc>
                <a:extLst>
                  <a:ext uri="{0D108BD9-81ED-4DB2-BD59-A6C34878D82A}">
                    <a16:rowId xmlns:a16="http://schemas.microsoft.com/office/drawing/2014/main" val="3969830547"/>
                  </a:ext>
                </a:extLst>
              </a:tr>
              <a:tr h="26031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dirty="0" smtClean="0"/>
                        <a:t>Lizenz &amp; Autor*in</a:t>
                      </a:r>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sz="1100" dirty="0" smtClean="0">
                          <a:hlinkClick r:id="rId2"/>
                        </a:rPr>
                        <a:t>CC BY 4.0 International</a:t>
                      </a:r>
                      <a:r>
                        <a:rPr lang="de-DE" sz="1100" dirty="0" smtClean="0"/>
                        <a:t> Jesko Rücknagel </a:t>
                      </a:r>
                      <a:r>
                        <a:rPr lang="de-DE" sz="1100" baseline="0" dirty="0" smtClean="0"/>
                        <a:t>(</a:t>
                      </a:r>
                      <a:r>
                        <a:rPr lang="de-DE" sz="1100" baseline="0" dirty="0" smtClean="0">
                          <a:hlinkClick r:id="rId3"/>
                        </a:rPr>
                        <a:t>ORCID</a:t>
                      </a:r>
                      <a:r>
                        <a:rPr lang="de-DE" sz="1100" baseline="0" dirty="0" smtClean="0"/>
                        <a:t>)</a:t>
                      </a:r>
                      <a:endParaRPr lang="de-DE" sz="1100" dirty="0"/>
                    </a:p>
                  </a:txBody>
                  <a:tcPr anchor="ctr"/>
                </a:tc>
                <a:extLst>
                  <a:ext uri="{0D108BD9-81ED-4DB2-BD59-A6C34878D82A}">
                    <a16:rowId xmlns:a16="http://schemas.microsoft.com/office/drawing/2014/main" val="3127116281"/>
                  </a:ext>
                </a:extLst>
              </a:tr>
              <a:tr h="260314">
                <a:tc>
                  <a:txBody>
                    <a:bodyPr/>
                    <a:lstStyle/>
                    <a:p>
                      <a:r>
                        <a:rPr lang="de-DE" sz="1100" dirty="0"/>
                        <a:t>Zielgruppe</a:t>
                      </a:r>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sz="1100" dirty="0" smtClean="0"/>
                        <a:t>Professionals aus der Open-Access-Community</a:t>
                      </a:r>
                      <a:endParaRPr lang="de-DE" sz="1100" dirty="0"/>
                    </a:p>
                  </a:txBody>
                  <a:tcPr anchor="ctr"/>
                </a:tc>
                <a:extLst>
                  <a:ext uri="{0D108BD9-81ED-4DB2-BD59-A6C34878D82A}">
                    <a16:rowId xmlns:a16="http://schemas.microsoft.com/office/drawing/2014/main" val="1172017467"/>
                  </a:ext>
                </a:extLst>
              </a:tr>
              <a:tr h="428753">
                <a:tc>
                  <a:txBody>
                    <a:bodyPr/>
                    <a:lstStyle/>
                    <a:p>
                      <a:r>
                        <a:rPr lang="de-DE" sz="1100" dirty="0" smtClean="0"/>
                        <a:t>Kurzbeschreibung</a:t>
                      </a:r>
                      <a:endParaRPr lang="de-DE" sz="1100" dirty="0"/>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sz="1100" dirty="0" smtClean="0"/>
                        <a:t>Dieses Quiz beinhaltet Fragen</a:t>
                      </a:r>
                      <a:r>
                        <a:rPr lang="de-DE" sz="1100" baseline="0" dirty="0" smtClean="0"/>
                        <a:t> mit denen Open-Access-Expert*innen ihr Wissen testen können und ins Gespräch kommen.</a:t>
                      </a:r>
                      <a:endParaRPr lang="de-DE" sz="1100" dirty="0"/>
                    </a:p>
                  </a:txBody>
                  <a:tcPr anchor="ctr"/>
                </a:tc>
                <a:extLst>
                  <a:ext uri="{0D108BD9-81ED-4DB2-BD59-A6C34878D82A}">
                    <a16:rowId xmlns:a16="http://schemas.microsoft.com/office/drawing/2014/main" val="2515728632"/>
                  </a:ext>
                </a:extLst>
              </a:tr>
              <a:tr h="1439385">
                <a:tc>
                  <a:txBody>
                    <a:bodyPr/>
                    <a:lstStyle/>
                    <a:p>
                      <a:r>
                        <a:rPr lang="de-DE" sz="1100" dirty="0" smtClean="0"/>
                        <a:t>Anwendungs-szenario</a:t>
                      </a:r>
                      <a:endParaRPr lang="de-DE" sz="1100" dirty="0"/>
                    </a:p>
                  </a:txBody>
                  <a:tcPr anchor="ctr"/>
                </a:tc>
                <a:tc>
                  <a:txBody>
                    <a:bodyPr/>
                    <a:lstStyle/>
                    <a:p>
                      <a:r>
                        <a:rPr lang="de-DE" sz="1100" dirty="0" smtClean="0"/>
                        <a:t>Dieses Quiz kann bei Workshops oder Veranstaltungen eingesetzt werden. Wir haben während der Open Access </a:t>
                      </a:r>
                      <a:r>
                        <a:rPr lang="de-DE" sz="1100" dirty="0" err="1" smtClean="0"/>
                        <a:t>Week</a:t>
                      </a:r>
                      <a:r>
                        <a:rPr lang="de-DE" sz="1100" dirty="0" smtClean="0"/>
                        <a:t> 2023 ein Online-</a:t>
                      </a:r>
                      <a:r>
                        <a:rPr lang="de-DE" sz="1100" baseline="0" dirty="0" smtClean="0"/>
                        <a:t>Quiz als Networking-Event veranstaltet. </a:t>
                      </a:r>
                      <a:r>
                        <a:rPr lang="de-DE" sz="1100" dirty="0" smtClean="0"/>
                        <a:t>Es</a:t>
                      </a:r>
                      <a:r>
                        <a:rPr lang="de-DE" sz="1100" baseline="0" dirty="0" smtClean="0"/>
                        <a:t> können Teams gegeneinander antreten und die Fragen in Kleingruppen lösen. Die Fragen dienen als Anregungen, je nach Spielgruppe können Fragen ergänzt oder weg gelassen werden. Die Aktualisierung der Antworten wird empfohlen. Jedes Team erhält einen Punkt für die richtige Antwort. </a:t>
                      </a:r>
                      <a:endParaRPr lang="de-DE" sz="1100" dirty="0"/>
                    </a:p>
                  </a:txBody>
                  <a:tcPr anchor="ctr"/>
                </a:tc>
                <a:extLst>
                  <a:ext uri="{0D108BD9-81ED-4DB2-BD59-A6C34878D82A}">
                    <a16:rowId xmlns:a16="http://schemas.microsoft.com/office/drawing/2014/main" val="380413527"/>
                  </a:ext>
                </a:extLst>
              </a:tr>
              <a:tr h="428753">
                <a:tc>
                  <a:txBody>
                    <a:bodyPr/>
                    <a:lstStyle/>
                    <a:p>
                      <a:r>
                        <a:rPr lang="de-DE" sz="1100" dirty="0"/>
                        <a:t>Digitale Umsetzung</a:t>
                      </a:r>
                    </a:p>
                  </a:txBody>
                  <a:tcPr anchor="ctr"/>
                </a:tc>
                <a:tc>
                  <a:txBody>
                    <a:bodyPr/>
                    <a:lstStyle/>
                    <a:p>
                      <a:r>
                        <a:rPr lang="de-DE" sz="1100" dirty="0" smtClean="0">
                          <a:hlinkClick r:id="rId4"/>
                        </a:rPr>
                        <a:t>https://learningapps.org/display?v=p9vkh2sp524</a:t>
                      </a:r>
                      <a:r>
                        <a:rPr lang="de-DE" sz="1100" dirty="0" smtClean="0"/>
                        <a:t> (nur</a:t>
                      </a:r>
                      <a:r>
                        <a:rPr lang="de-DE" sz="1100" baseline="0" dirty="0" smtClean="0"/>
                        <a:t> geeignet wenn Einzelpersonen spielen, da die Lösung direkt angezeigt wird</a:t>
                      </a:r>
                      <a:r>
                        <a:rPr lang="de-DE" sz="1100" dirty="0" smtClean="0"/>
                        <a:t>)</a:t>
                      </a:r>
                      <a:endParaRPr lang="de-DE" sz="1100" dirty="0"/>
                    </a:p>
                  </a:txBody>
                  <a:tcPr anchor="ctr"/>
                </a:tc>
                <a:extLst>
                  <a:ext uri="{0D108BD9-81ED-4DB2-BD59-A6C34878D82A}">
                    <a16:rowId xmlns:a16="http://schemas.microsoft.com/office/drawing/2014/main" val="463696868"/>
                  </a:ext>
                </a:extLst>
              </a:tr>
              <a:tr h="428753">
                <a:tc>
                  <a:txBody>
                    <a:bodyPr/>
                    <a:lstStyle/>
                    <a:p>
                      <a:r>
                        <a:rPr lang="de-DE" sz="1100" dirty="0"/>
                        <a:t>Aufgabenstellung</a:t>
                      </a:r>
                    </a:p>
                  </a:txBody>
                  <a:tcPr anchor="ctr"/>
                </a:tc>
                <a:tc>
                  <a:txBody>
                    <a:bodyPr/>
                    <a:lstStyle/>
                    <a:p>
                      <a:r>
                        <a:rPr lang="de-DE" sz="1100" dirty="0" smtClean="0"/>
                        <a:t>Wie lautet die Lösungen zu</a:t>
                      </a:r>
                      <a:r>
                        <a:rPr lang="de-DE" sz="1100" baseline="0" dirty="0" smtClean="0"/>
                        <a:t> den folgenden Fragen? Damit das Quiz fair bleibt, dürfen keine Suchmaschinen verwendet werden.</a:t>
                      </a:r>
                      <a:endParaRPr lang="de-DE" sz="1100" dirty="0"/>
                    </a:p>
                  </a:txBody>
                  <a:tcPr anchor="ctr"/>
                </a:tc>
                <a:extLst>
                  <a:ext uri="{0D108BD9-81ED-4DB2-BD59-A6C34878D82A}">
                    <a16:rowId xmlns:a16="http://schemas.microsoft.com/office/drawing/2014/main" val="2618258964"/>
                  </a:ext>
                </a:extLst>
              </a:tr>
              <a:tr h="4808164">
                <a:tc>
                  <a:txBody>
                    <a:bodyPr/>
                    <a:lstStyle/>
                    <a:p>
                      <a:r>
                        <a:rPr lang="de-DE" sz="1100" dirty="0" smtClean="0"/>
                        <a:t>Rätsel</a:t>
                      </a:r>
                      <a:endParaRPr lang="de-DE" sz="1100" dirty="0"/>
                    </a:p>
                  </a:txBody>
                  <a:tcPr anchor="ctr"/>
                </a:tc>
                <a:tc>
                  <a:txBody>
                    <a:bodyPr/>
                    <a:lstStyle/>
                    <a:p>
                      <a:pPr marL="228600" indent="-228600">
                        <a:buFont typeface="+mj-lt"/>
                        <a:buAutoNum type="arabicPeriod"/>
                      </a:pPr>
                      <a:r>
                        <a:rPr lang="de-DE" sz="1100" dirty="0" smtClean="0"/>
                        <a:t>Wie viele Einrichtungen haben in Deutschland eine Open Access-</a:t>
                      </a:r>
                      <a:r>
                        <a:rPr lang="de-DE" sz="1100" dirty="0" err="1" smtClean="0"/>
                        <a:t>Policy</a:t>
                      </a:r>
                      <a:r>
                        <a:rPr lang="de-DE" sz="1100" dirty="0" smtClean="0"/>
                        <a:t> verabschiedet (Stand Oktober 2023)?</a:t>
                      </a:r>
                    </a:p>
                    <a:p>
                      <a:pPr marL="342900" lvl="1" indent="0">
                        <a:buFont typeface="+mj-lt"/>
                        <a:buNone/>
                      </a:pPr>
                      <a:r>
                        <a:rPr lang="de-DE" sz="1100" dirty="0" smtClean="0"/>
                        <a:t>a) 121 ; b) 263; c) 438</a:t>
                      </a:r>
                    </a:p>
                    <a:p>
                      <a:pPr marL="228600" indent="-228600">
                        <a:buFont typeface="+mj-lt"/>
                        <a:buAutoNum type="arabicPeriod"/>
                      </a:pPr>
                      <a:r>
                        <a:rPr lang="de-DE" sz="1100" dirty="0" smtClean="0"/>
                        <a:t>In welchem Jahr wurden die meisten dieser </a:t>
                      </a:r>
                      <a:r>
                        <a:rPr lang="de-DE" sz="1100" dirty="0" err="1" smtClean="0"/>
                        <a:t>Policies</a:t>
                      </a:r>
                      <a:r>
                        <a:rPr lang="de-DE" sz="1100" dirty="0" smtClean="0"/>
                        <a:t> verabschiedet? </a:t>
                      </a:r>
                    </a:p>
                    <a:p>
                      <a:pPr marL="342900" lvl="1" indent="0">
                        <a:buFont typeface="+mj-lt"/>
                        <a:buNone/>
                      </a:pPr>
                      <a:r>
                        <a:rPr lang="de-DE" sz="1100" dirty="0" smtClean="0"/>
                        <a:t>a) 2008;</a:t>
                      </a:r>
                      <a:r>
                        <a:rPr lang="de-DE" sz="1100" baseline="0" dirty="0" smtClean="0"/>
                        <a:t> b) </a:t>
                      </a:r>
                      <a:r>
                        <a:rPr lang="de-DE" sz="1100" dirty="0" smtClean="0"/>
                        <a:t>2016;</a:t>
                      </a:r>
                      <a:r>
                        <a:rPr lang="de-DE" sz="1100" baseline="0" dirty="0" smtClean="0"/>
                        <a:t> c) </a:t>
                      </a:r>
                      <a:r>
                        <a:rPr lang="de-DE" sz="1100" dirty="0" smtClean="0"/>
                        <a:t>2020</a:t>
                      </a:r>
                    </a:p>
                    <a:p>
                      <a:pPr marL="228600" indent="-228600">
                        <a:buFont typeface="+mj-lt"/>
                        <a:buAutoNum type="arabicPeriod"/>
                      </a:pPr>
                      <a:r>
                        <a:rPr lang="de-DE" sz="1100" dirty="0" smtClean="0"/>
                        <a:t>Was fehlte bis zum Januar 2022 dem seit 1924 bestehendem Journal of Clinical Investigation (JCI), um</a:t>
                      </a:r>
                      <a:r>
                        <a:rPr lang="de-DE" sz="1100" baseline="0" dirty="0" smtClean="0"/>
                        <a:t> ein </a:t>
                      </a:r>
                      <a:r>
                        <a:rPr lang="de-DE" sz="1100" dirty="0" smtClean="0"/>
                        <a:t>Open-Access-Journal gemäß der Open-Definition zu sein? </a:t>
                      </a:r>
                    </a:p>
                    <a:p>
                      <a:pPr marL="571500" lvl="1" indent="-228600">
                        <a:buFont typeface="+mj-lt"/>
                        <a:buAutoNum type="alphaLcParenR"/>
                      </a:pPr>
                      <a:r>
                        <a:rPr lang="de-DE" sz="1100" dirty="0" smtClean="0"/>
                        <a:t>Eine transparente Preisgestaltung</a:t>
                      </a:r>
                    </a:p>
                    <a:p>
                      <a:pPr marL="571500" lvl="1" indent="-228600">
                        <a:buFont typeface="+mj-lt"/>
                        <a:buAutoNum type="alphaLcParenR"/>
                      </a:pPr>
                      <a:r>
                        <a:rPr lang="de-DE" sz="1100" dirty="0" smtClean="0"/>
                        <a:t>Öffentlicher Zugriff</a:t>
                      </a:r>
                      <a:r>
                        <a:rPr lang="de-DE" sz="1100" baseline="0" dirty="0" smtClean="0"/>
                        <a:t> auf die darin publizierten Beiträge</a:t>
                      </a:r>
                    </a:p>
                    <a:p>
                      <a:pPr marL="571500" lvl="1" indent="-228600">
                        <a:buFont typeface="+mj-lt"/>
                        <a:buAutoNum type="alphaLcParenR"/>
                      </a:pPr>
                      <a:r>
                        <a:rPr lang="de-DE" sz="1100" baseline="0" dirty="0" smtClean="0"/>
                        <a:t>Eine offene Lizenz</a:t>
                      </a:r>
                    </a:p>
                    <a:p>
                      <a:pPr marL="571500" lvl="1" indent="-228600">
                        <a:buFont typeface="+mj-lt"/>
                        <a:buAutoNum type="alphaLcParenR"/>
                      </a:pPr>
                      <a:r>
                        <a:rPr lang="de-DE" sz="1100" baseline="0" dirty="0" smtClean="0"/>
                        <a:t>Impact </a:t>
                      </a:r>
                      <a:r>
                        <a:rPr lang="de-DE" sz="1100" baseline="0" dirty="0" err="1" smtClean="0"/>
                        <a:t>Factor</a:t>
                      </a:r>
                      <a:endParaRPr lang="de-DE" sz="1100" dirty="0" smtClean="0"/>
                    </a:p>
                    <a:p>
                      <a:pPr marL="228600" indent="-228600">
                        <a:buFont typeface="+mj-lt"/>
                        <a:buAutoNum type="arabicPeriod"/>
                      </a:pPr>
                      <a:r>
                        <a:rPr lang="de-DE" sz="1100" dirty="0" smtClean="0"/>
                        <a:t>Wie viele Open-Access-Publikationen sind für die Einrichtung mit den meisten OA-Publikationen der letzten Jahre (2018-2023) nachgewiesen und um welche Einrichtung handelt es sich?</a:t>
                      </a:r>
                    </a:p>
                    <a:p>
                      <a:pPr marL="228600" indent="-228600">
                        <a:buFont typeface="+mj-lt"/>
                        <a:buAutoNum type="arabicPeriod"/>
                      </a:pPr>
                      <a:r>
                        <a:rPr lang="de-DE" sz="1100" dirty="0" smtClean="0"/>
                        <a:t>Was ist </a:t>
                      </a:r>
                      <a:r>
                        <a:rPr lang="de-DE" sz="1100" u="sng" dirty="0" smtClean="0"/>
                        <a:t>nicht</a:t>
                      </a:r>
                      <a:r>
                        <a:rPr lang="de-DE" sz="1100" u="none" dirty="0" smtClean="0"/>
                        <a:t> </a:t>
                      </a:r>
                      <a:r>
                        <a:rPr lang="de-DE" sz="1100" dirty="0" smtClean="0"/>
                        <a:t>im Transformationsvertrag zwischen MPDL und </a:t>
                      </a:r>
                      <a:r>
                        <a:rPr lang="de-DE" sz="1100" dirty="0" err="1" smtClean="0"/>
                        <a:t>Elsevier</a:t>
                      </a:r>
                      <a:r>
                        <a:rPr lang="de-DE" sz="1100" dirty="0" smtClean="0"/>
                        <a:t> (Laufzeit: 2023-2028) festgehalten?</a:t>
                      </a:r>
                    </a:p>
                    <a:p>
                      <a:pPr marL="571500" lvl="1" indent="-228600">
                        <a:buFont typeface="+mj-lt"/>
                        <a:buAutoNum type="alphaLcParenR"/>
                      </a:pPr>
                      <a:r>
                        <a:rPr lang="de-DE" sz="1100" dirty="0" smtClean="0"/>
                        <a:t>Vereinbarungen für die Erfassung, Verarbeitung, Verwendung von Nutzenden-Daten („Daten-Tracking“)</a:t>
                      </a:r>
                    </a:p>
                    <a:p>
                      <a:pPr marL="571500" lvl="1" indent="-228600">
                        <a:buFont typeface="+mj-lt"/>
                        <a:buAutoNum type="alphaLcParenR"/>
                      </a:pPr>
                      <a:r>
                        <a:rPr lang="de-DE" sz="1100" dirty="0" smtClean="0"/>
                        <a:t>Vorgaben, wann eine Transformation, also ein Journal </a:t>
                      </a:r>
                      <a:r>
                        <a:rPr lang="de-DE" sz="1100" dirty="0" err="1" smtClean="0"/>
                        <a:t>Flipping</a:t>
                      </a:r>
                      <a:r>
                        <a:rPr lang="de-DE" sz="1100" dirty="0" smtClean="0"/>
                        <a:t> von Hybrid hin zu Gold Open Access erfolgt</a:t>
                      </a:r>
                    </a:p>
                    <a:p>
                      <a:pPr marL="571500" lvl="1" indent="-228600">
                        <a:buFont typeface="+mj-lt"/>
                        <a:buAutoNum type="alphaLcParenR"/>
                      </a:pPr>
                      <a:r>
                        <a:rPr lang="de-DE" sz="1100" dirty="0" smtClean="0"/>
                        <a:t>Die Möglichkeit, vor Ende der Vertragslaufzeit auszusteigen (</a:t>
                      </a:r>
                      <a:r>
                        <a:rPr lang="de-DE" sz="1100" dirty="0" err="1" smtClean="0"/>
                        <a:t>Opt</a:t>
                      </a:r>
                      <a:r>
                        <a:rPr lang="de-DE" sz="1100" dirty="0" smtClean="0"/>
                        <a:t>-Out)</a:t>
                      </a:r>
                    </a:p>
                    <a:p>
                      <a:pPr marL="571500" lvl="1" indent="-228600">
                        <a:buFont typeface="+mj-lt"/>
                        <a:buAutoNum type="alphaLcParenR"/>
                      </a:pPr>
                      <a:r>
                        <a:rPr lang="de-DE" sz="1100" dirty="0" smtClean="0"/>
                        <a:t>APCs in den Hybrid-Journals „</a:t>
                      </a:r>
                      <a:r>
                        <a:rPr lang="de-DE" sz="1100" dirty="0" err="1" smtClean="0"/>
                        <a:t>Cell</a:t>
                      </a:r>
                      <a:r>
                        <a:rPr lang="de-DE" sz="1100" dirty="0" smtClean="0"/>
                        <a:t> Press“ und „The Lancet“ von 6.450 Euro (netto) und einer Preissteigerung von 4% jährlich</a:t>
                      </a:r>
                    </a:p>
                    <a:p>
                      <a:pPr marL="228600" indent="-228600">
                        <a:buFont typeface="+mj-lt"/>
                        <a:buAutoNum type="arabicPeriod"/>
                      </a:pPr>
                      <a:r>
                        <a:rPr lang="de-DE" sz="1100" dirty="0" smtClean="0"/>
                        <a:t>Der Zitationsvorteil von Open-Access-Publikationen konnte in der 2022 veröffentlichten Studie von Hopf et al. bestätigt werden.</a:t>
                      </a:r>
                    </a:p>
                    <a:p>
                      <a:pPr marL="571500" lvl="1" indent="-228600">
                        <a:buFont typeface="+mj-lt"/>
                        <a:buAutoNum type="alphaLcParenR"/>
                      </a:pPr>
                      <a:r>
                        <a:rPr lang="de-DE" sz="1100" dirty="0" smtClean="0"/>
                        <a:t>Wahr</a:t>
                      </a:r>
                    </a:p>
                    <a:p>
                      <a:pPr marL="571500" lvl="1" indent="-228600">
                        <a:buFont typeface="+mj-lt"/>
                        <a:buAutoNum type="alphaLcParenR"/>
                      </a:pPr>
                      <a:r>
                        <a:rPr lang="de-DE" sz="1100" dirty="0" smtClean="0"/>
                        <a:t>Falsch</a:t>
                      </a:r>
                    </a:p>
                  </a:txBody>
                  <a:tcPr/>
                </a:tc>
                <a:extLst>
                  <a:ext uri="{0D108BD9-81ED-4DB2-BD59-A6C34878D82A}">
                    <a16:rowId xmlns:a16="http://schemas.microsoft.com/office/drawing/2014/main" val="3170355645"/>
                  </a:ext>
                </a:extLst>
              </a:tr>
            </a:tbl>
          </a:graphicData>
        </a:graphic>
      </p:graphicFrame>
      <p:sp>
        <p:nvSpPr>
          <p:cNvPr id="2" name="Foliennummernplatzhalter 1"/>
          <p:cNvSpPr>
            <a:spLocks noGrp="1"/>
          </p:cNvSpPr>
          <p:nvPr>
            <p:ph type="sldNum" sz="quarter" idx="12"/>
          </p:nvPr>
        </p:nvSpPr>
        <p:spPr>
          <a:xfrm>
            <a:off x="6489700" y="9558255"/>
            <a:ext cx="1543050" cy="527050"/>
          </a:xfrm>
        </p:spPr>
        <p:txBody>
          <a:bodyPr/>
          <a:lstStyle/>
          <a:p>
            <a:fld id="{A42E6A14-5B9D-40E6-BFEC-B60AD6D8AC89}" type="slidenum">
              <a:rPr lang="de-DE" sz="1100" smtClean="0"/>
              <a:t>5</a:t>
            </a:fld>
            <a:endParaRPr lang="de-DE" dirty="0"/>
          </a:p>
        </p:txBody>
      </p:sp>
    </p:spTree>
    <p:extLst>
      <p:ext uri="{BB962C8B-B14F-4D97-AF65-F5344CB8AC3E}">
        <p14:creationId xmlns:p14="http://schemas.microsoft.com/office/powerpoint/2010/main" val="40372980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e 3"/>
          <p:cNvGraphicFramePr>
            <a:graphicFrameLocks noGrp="1"/>
          </p:cNvGraphicFramePr>
          <p:nvPr>
            <p:extLst>
              <p:ext uri="{D42A27DB-BD31-4B8C-83A1-F6EECF244321}">
                <p14:modId xmlns:p14="http://schemas.microsoft.com/office/powerpoint/2010/main" val="180551190"/>
              </p:ext>
            </p:extLst>
          </p:nvPr>
        </p:nvGraphicFramePr>
        <p:xfrm>
          <a:off x="368300" y="1337770"/>
          <a:ext cx="6117200" cy="8542749"/>
        </p:xfrm>
        <a:graphic>
          <a:graphicData uri="http://schemas.openxmlformats.org/drawingml/2006/table">
            <a:tbl>
              <a:tblPr firstRow="1" bandRow="1">
                <a:tableStyleId>{93296810-A885-4BE3-A3E7-6D5BEEA58F35}</a:tableStyleId>
              </a:tblPr>
              <a:tblGrid>
                <a:gridCol w="1229850">
                  <a:extLst>
                    <a:ext uri="{9D8B030D-6E8A-4147-A177-3AD203B41FA5}">
                      <a16:colId xmlns:a16="http://schemas.microsoft.com/office/drawing/2014/main" val="3133023563"/>
                    </a:ext>
                  </a:extLst>
                </a:gridCol>
                <a:gridCol w="4887350">
                  <a:extLst>
                    <a:ext uri="{9D8B030D-6E8A-4147-A177-3AD203B41FA5}">
                      <a16:colId xmlns:a16="http://schemas.microsoft.com/office/drawing/2014/main" val="1964765092"/>
                    </a:ext>
                  </a:extLst>
                </a:gridCol>
              </a:tblGrid>
              <a:tr h="265217">
                <a:tc gridSpan="2">
                  <a:txBody>
                    <a:bodyPr/>
                    <a:lstStyle/>
                    <a:p>
                      <a:r>
                        <a:rPr lang="de-DE" sz="1100" dirty="0" smtClean="0"/>
                        <a:t>Einstein-Quiz</a:t>
                      </a:r>
                      <a:endParaRPr lang="de-DE" sz="1100" dirty="0"/>
                    </a:p>
                  </a:txBody>
                  <a:tcPr anchor="ctr"/>
                </a:tc>
                <a:tc hMerge="1">
                  <a:txBody>
                    <a:bodyPr/>
                    <a:lstStyle/>
                    <a:p>
                      <a:endParaRPr lang="de-DE" sz="1100" dirty="0"/>
                    </a:p>
                  </a:txBody>
                  <a:tcPr/>
                </a:tc>
                <a:extLst>
                  <a:ext uri="{0D108BD9-81ED-4DB2-BD59-A6C34878D82A}">
                    <a16:rowId xmlns:a16="http://schemas.microsoft.com/office/drawing/2014/main" val="3969830547"/>
                  </a:ext>
                </a:extLst>
              </a:tr>
              <a:tr h="2652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dirty="0" smtClean="0"/>
                        <a:t>Lizenz &amp; Autor*in</a:t>
                      </a:r>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sz="1100" dirty="0" smtClean="0">
                          <a:hlinkClick r:id="rId2"/>
                        </a:rPr>
                        <a:t>CC BY 4.0 International</a:t>
                      </a:r>
                      <a:r>
                        <a:rPr lang="de-DE" sz="1100" dirty="0" smtClean="0"/>
                        <a:t> </a:t>
                      </a:r>
                      <a:r>
                        <a:rPr lang="de-DE" sz="1100" baseline="0" dirty="0" smtClean="0"/>
                        <a:t>Felix Burger (</a:t>
                      </a:r>
                      <a:r>
                        <a:rPr lang="de-DE" sz="1100" baseline="0" dirty="0" smtClean="0">
                          <a:hlinkClick r:id="rId3"/>
                        </a:rPr>
                        <a:t>ORCID</a:t>
                      </a:r>
                      <a:r>
                        <a:rPr lang="de-DE" sz="1100" baseline="0" dirty="0" smtClean="0"/>
                        <a:t>) und Jesko Rücknagel (</a:t>
                      </a:r>
                      <a:r>
                        <a:rPr lang="de-DE" sz="1100" baseline="0" dirty="0" smtClean="0">
                          <a:hlinkClick r:id="rId4"/>
                        </a:rPr>
                        <a:t>ORCID</a:t>
                      </a:r>
                      <a:r>
                        <a:rPr lang="de-DE" sz="1100" baseline="0" dirty="0" smtClean="0"/>
                        <a:t>)</a:t>
                      </a:r>
                      <a:endParaRPr lang="de-DE" sz="1100" dirty="0"/>
                    </a:p>
                  </a:txBody>
                  <a:tcPr anchor="ctr"/>
                </a:tc>
                <a:extLst>
                  <a:ext uri="{0D108BD9-81ED-4DB2-BD59-A6C34878D82A}">
                    <a16:rowId xmlns:a16="http://schemas.microsoft.com/office/drawing/2014/main" val="2817408074"/>
                  </a:ext>
                </a:extLst>
              </a:tr>
              <a:tr h="265217">
                <a:tc>
                  <a:txBody>
                    <a:bodyPr/>
                    <a:lstStyle/>
                    <a:p>
                      <a:r>
                        <a:rPr lang="de-DE" sz="1100" dirty="0"/>
                        <a:t>Zielgruppe</a:t>
                      </a:r>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sz="1100" dirty="0" smtClean="0"/>
                        <a:t>Knobelfans aus der Open-Access-Community</a:t>
                      </a:r>
                      <a:endParaRPr lang="de-DE" sz="1100" dirty="0"/>
                    </a:p>
                  </a:txBody>
                  <a:tcPr anchor="ctr"/>
                </a:tc>
                <a:extLst>
                  <a:ext uri="{0D108BD9-81ED-4DB2-BD59-A6C34878D82A}">
                    <a16:rowId xmlns:a16="http://schemas.microsoft.com/office/drawing/2014/main" val="1172017467"/>
                  </a:ext>
                </a:extLst>
              </a:tr>
              <a:tr h="436828">
                <a:tc>
                  <a:txBody>
                    <a:bodyPr/>
                    <a:lstStyle/>
                    <a:p>
                      <a:r>
                        <a:rPr lang="de-DE" sz="1100" dirty="0" smtClean="0"/>
                        <a:t>Kurzbeschreibung</a:t>
                      </a:r>
                      <a:endParaRPr lang="de-DE" sz="1100" dirty="0"/>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sz="1100" dirty="0" smtClean="0"/>
                        <a:t>Bei diesem Einstein-Quiz mit Open-Access-Bezug geht es vor allem um das Rätseln selbst.</a:t>
                      </a:r>
                      <a:r>
                        <a:rPr lang="de-DE" sz="1100" baseline="0" dirty="0" smtClean="0"/>
                        <a:t> D</a:t>
                      </a:r>
                      <a:r>
                        <a:rPr lang="de-DE" sz="1100" dirty="0" smtClean="0"/>
                        <a:t>ie Bearbeitung dauert ca. 10-20 Minuten.</a:t>
                      </a:r>
                      <a:endParaRPr lang="de-DE" sz="1100" dirty="0"/>
                    </a:p>
                  </a:txBody>
                  <a:tcPr anchor="ctr"/>
                </a:tc>
                <a:extLst>
                  <a:ext uri="{0D108BD9-81ED-4DB2-BD59-A6C34878D82A}">
                    <a16:rowId xmlns:a16="http://schemas.microsoft.com/office/drawing/2014/main" val="1001756321"/>
                  </a:ext>
                </a:extLst>
              </a:tr>
              <a:tr h="608438">
                <a:tc>
                  <a:txBody>
                    <a:bodyPr/>
                    <a:lstStyle/>
                    <a:p>
                      <a:r>
                        <a:rPr lang="de-DE" sz="1100" dirty="0" smtClean="0"/>
                        <a:t>Anwendungs-szenario</a:t>
                      </a:r>
                      <a:endParaRPr lang="de-DE" sz="1100" dirty="0"/>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sz="1100" dirty="0" smtClean="0"/>
                        <a:t>Dieses</a:t>
                      </a:r>
                      <a:r>
                        <a:rPr lang="de-DE" sz="1100" baseline="0" dirty="0" smtClean="0"/>
                        <a:t> Spiel kann für ein </a:t>
                      </a:r>
                      <a:r>
                        <a:rPr lang="de-DE" sz="1100" baseline="0" dirty="0" err="1" smtClean="0"/>
                        <a:t>Teambuilding</a:t>
                      </a:r>
                      <a:r>
                        <a:rPr lang="de-DE" sz="1100" baseline="0" dirty="0" smtClean="0"/>
                        <a:t>-Event, ein Warm-Up oder eine kreative Pause bei Workshops etc.</a:t>
                      </a:r>
                      <a:r>
                        <a:rPr lang="de-DE" sz="1100" dirty="0" smtClean="0"/>
                        <a:t> eingesetzt werden. Wir</a:t>
                      </a:r>
                      <a:r>
                        <a:rPr lang="de-DE" sz="1100" baseline="0" dirty="0" smtClean="0"/>
                        <a:t> haben es bei der Open Access </a:t>
                      </a:r>
                      <a:r>
                        <a:rPr lang="de-DE" sz="1100" baseline="0" dirty="0" err="1" smtClean="0"/>
                        <a:t>Week</a:t>
                      </a:r>
                      <a:r>
                        <a:rPr lang="de-DE" sz="1100" baseline="0" dirty="0" smtClean="0"/>
                        <a:t> 2023 in unserem Online-Event genutzt.</a:t>
                      </a:r>
                      <a:endParaRPr lang="de-DE" sz="1100" dirty="0" smtClean="0"/>
                    </a:p>
                  </a:txBody>
                  <a:tcPr anchor="ctr"/>
                </a:tc>
                <a:extLst>
                  <a:ext uri="{0D108BD9-81ED-4DB2-BD59-A6C34878D82A}">
                    <a16:rowId xmlns:a16="http://schemas.microsoft.com/office/drawing/2014/main" val="380413527"/>
                  </a:ext>
                </a:extLst>
              </a:tr>
              <a:tr h="436828">
                <a:tc>
                  <a:txBody>
                    <a:bodyPr/>
                    <a:lstStyle/>
                    <a:p>
                      <a:r>
                        <a:rPr lang="de-DE" sz="1100" dirty="0"/>
                        <a:t>Digitale Umsetzung</a:t>
                      </a:r>
                    </a:p>
                  </a:txBody>
                  <a:tcPr anchor="ctr"/>
                </a:tc>
                <a:tc>
                  <a:txBody>
                    <a:bodyPr/>
                    <a:lstStyle/>
                    <a:p>
                      <a:r>
                        <a:rPr lang="de-DE" sz="1100" dirty="0" smtClean="0">
                          <a:hlinkClick r:id="rId5"/>
                        </a:rPr>
                        <a:t>https://open-access.network/fortbilden/open-access-talk/open-access-talk-am-27-oktober-2023/oatalk-raetsel</a:t>
                      </a:r>
                      <a:endParaRPr lang="de-DE" sz="1100" dirty="0" smtClean="0"/>
                    </a:p>
                  </a:txBody>
                  <a:tcPr anchor="ctr"/>
                </a:tc>
                <a:extLst>
                  <a:ext uri="{0D108BD9-81ED-4DB2-BD59-A6C34878D82A}">
                    <a16:rowId xmlns:a16="http://schemas.microsoft.com/office/drawing/2014/main" val="463696868"/>
                  </a:ext>
                </a:extLst>
              </a:tr>
              <a:tr h="2567571">
                <a:tc>
                  <a:txBody>
                    <a:bodyPr/>
                    <a:lstStyle/>
                    <a:p>
                      <a:r>
                        <a:rPr lang="de-DE" sz="1100" dirty="0"/>
                        <a:t>Aufgabenstellung</a:t>
                      </a:r>
                    </a:p>
                  </a:txBody>
                  <a:tcPr anchor="ctr"/>
                </a:tc>
                <a:tc>
                  <a:txBody>
                    <a:bodyPr/>
                    <a:lstStyle/>
                    <a:p>
                      <a:r>
                        <a:rPr lang="de-DE" sz="1100" dirty="0" smtClean="0"/>
                        <a:t>Legt eine Tabelle an,</a:t>
                      </a:r>
                      <a:r>
                        <a:rPr lang="de-DE" sz="1100" baseline="0" dirty="0" smtClean="0"/>
                        <a:t> </a:t>
                      </a:r>
                      <a:r>
                        <a:rPr lang="de-DE" sz="1100" dirty="0" smtClean="0"/>
                        <a:t>um alle erhaltenen Informationen (Name, Land, Fach, Objekt auf Schreibtisch) anhand der Hinweise nach und nach den Zeitschriften zu zuordnen. In welcher Zeitschrift hat Alberta </a:t>
                      </a:r>
                      <a:r>
                        <a:rPr lang="de-DE" sz="1100" dirty="0" err="1" smtClean="0"/>
                        <a:t>Inkling</a:t>
                      </a:r>
                      <a:r>
                        <a:rPr lang="de-DE" sz="1100" dirty="0" smtClean="0"/>
                        <a:t> ihren Aufsatz veröffentlicht? </a:t>
                      </a:r>
                    </a:p>
                    <a:p>
                      <a:r>
                        <a:rPr lang="de-DE" sz="1100" dirty="0" smtClean="0"/>
                        <a:t>Die fünf</a:t>
                      </a:r>
                      <a:r>
                        <a:rPr lang="de-DE" sz="1100" baseline="0" dirty="0" smtClean="0"/>
                        <a:t> </a:t>
                      </a:r>
                      <a:r>
                        <a:rPr lang="de-DE" sz="1100" dirty="0" smtClean="0"/>
                        <a:t>Zeitschriften heißen</a:t>
                      </a:r>
                      <a:r>
                        <a:rPr lang="de-DE" sz="1100" kern="1200" dirty="0" smtClean="0">
                          <a:solidFill>
                            <a:schemeClr val="dk1"/>
                          </a:solidFill>
                          <a:latin typeface="+mn-lt"/>
                          <a:ea typeface="+mn-ea"/>
                          <a:cs typeface="+mn-cs"/>
                        </a:rPr>
                        <a:t> </a:t>
                      </a:r>
                      <a:r>
                        <a:rPr lang="de-DE" sz="1100" kern="1200" dirty="0" err="1" smtClean="0">
                          <a:solidFill>
                            <a:schemeClr val="dk1"/>
                          </a:solidFill>
                          <a:latin typeface="+mn-lt"/>
                          <a:ea typeface="+mn-ea"/>
                          <a:cs typeface="+mn-cs"/>
                        </a:rPr>
                        <a:t>WissensWERT</a:t>
                      </a:r>
                      <a:r>
                        <a:rPr lang="de-DE" sz="1100" kern="1200" dirty="0" smtClean="0">
                          <a:solidFill>
                            <a:schemeClr val="dk1"/>
                          </a:solidFill>
                          <a:latin typeface="+mn-lt"/>
                          <a:ea typeface="+mn-ea"/>
                          <a:cs typeface="+mn-cs"/>
                        </a:rPr>
                        <a:t>, Sinn und Unsinn, Journal of Science, Zeitschrift für angewandte Symbolik, Correlation </a:t>
                      </a:r>
                      <a:r>
                        <a:rPr lang="de-DE" sz="1100" kern="1200" dirty="0" err="1" smtClean="0">
                          <a:solidFill>
                            <a:schemeClr val="dk1"/>
                          </a:solidFill>
                          <a:latin typeface="+mn-lt"/>
                          <a:ea typeface="+mn-ea"/>
                          <a:cs typeface="+mn-cs"/>
                        </a:rPr>
                        <a:t>and</a:t>
                      </a:r>
                      <a:r>
                        <a:rPr lang="de-DE" sz="1100" kern="1200" dirty="0" smtClean="0">
                          <a:solidFill>
                            <a:schemeClr val="dk1"/>
                          </a:solidFill>
                          <a:latin typeface="+mn-lt"/>
                          <a:ea typeface="+mn-ea"/>
                          <a:cs typeface="+mn-cs"/>
                        </a:rPr>
                        <a:t> </a:t>
                      </a:r>
                      <a:r>
                        <a:rPr lang="de-DE" sz="1100" kern="1200" dirty="0" err="1" smtClean="0">
                          <a:solidFill>
                            <a:schemeClr val="dk1"/>
                          </a:solidFill>
                          <a:latin typeface="+mn-lt"/>
                          <a:ea typeface="+mn-ea"/>
                          <a:cs typeface="+mn-cs"/>
                        </a:rPr>
                        <a:t>Causation</a:t>
                      </a:r>
                      <a:r>
                        <a:rPr lang="de-DE" sz="1100" kern="1200" dirty="0" smtClean="0">
                          <a:solidFill>
                            <a:schemeClr val="dk1"/>
                          </a:solidFill>
                          <a:latin typeface="+mn-lt"/>
                          <a:ea typeface="+mn-ea"/>
                          <a:cs typeface="+mn-cs"/>
                        </a:rPr>
                        <a:t> und liegen nebeneinander auf einem Tisch. </a:t>
                      </a:r>
                    </a:p>
                    <a:p>
                      <a:endParaRPr lang="de-DE" sz="1100" baseline="0" dirty="0" smtClean="0"/>
                    </a:p>
                    <a:p>
                      <a:endParaRPr lang="de-DE" sz="1100" dirty="0" smtClean="0"/>
                    </a:p>
                    <a:p>
                      <a:endParaRPr lang="de-DE" sz="1100" dirty="0" smtClean="0"/>
                    </a:p>
                    <a:p>
                      <a:endParaRPr lang="de-DE" sz="1100" dirty="0" smtClean="0"/>
                    </a:p>
                    <a:p>
                      <a:endParaRPr lang="de-DE" sz="1100" dirty="0" smtClean="0"/>
                    </a:p>
                    <a:p>
                      <a:endParaRPr lang="de-DE" sz="1100" dirty="0" smtClean="0"/>
                    </a:p>
                    <a:p>
                      <a:endParaRPr lang="de-DE" sz="1100" dirty="0" smtClean="0"/>
                    </a:p>
                    <a:p>
                      <a:endParaRPr lang="de-DE" sz="1100" dirty="0" smtClean="0"/>
                    </a:p>
                  </a:txBody>
                  <a:tcPr anchor="ctr"/>
                </a:tc>
                <a:extLst>
                  <a:ext uri="{0D108BD9-81ED-4DB2-BD59-A6C34878D82A}">
                    <a16:rowId xmlns:a16="http://schemas.microsoft.com/office/drawing/2014/main" val="2618258964"/>
                  </a:ext>
                </a:extLst>
              </a:tr>
              <a:tr h="3697433">
                <a:tc>
                  <a:txBody>
                    <a:bodyPr/>
                    <a:lstStyle/>
                    <a:p>
                      <a:r>
                        <a:rPr lang="de-DE" sz="1100" dirty="0" smtClean="0"/>
                        <a:t>Rätsel</a:t>
                      </a:r>
                      <a:endParaRPr lang="de-DE" sz="1100" dirty="0"/>
                    </a:p>
                  </a:txBody>
                  <a:tcPr anchor="ctr"/>
                </a:tc>
                <a:tc>
                  <a:txBody>
                    <a:bodyPr/>
                    <a:lstStyle/>
                    <a:p>
                      <a:r>
                        <a:rPr lang="de-DE" sz="1100" b="1" dirty="0" smtClean="0"/>
                        <a:t>Hinweise für die Lösung</a:t>
                      </a:r>
                      <a:r>
                        <a:rPr lang="de-DE" sz="1100" dirty="0" smtClean="0"/>
                        <a:t> </a:t>
                      </a:r>
                    </a:p>
                    <a:p>
                      <a:pPr marL="171450" indent="-171450">
                        <a:buFont typeface="Arial" panose="020B0604020202020204" pitchFamily="34" charset="0"/>
                        <a:buChar char="•"/>
                      </a:pPr>
                      <a:r>
                        <a:rPr lang="de-DE" sz="1100" dirty="0" smtClean="0"/>
                        <a:t>Felix </a:t>
                      </a:r>
                      <a:r>
                        <a:rPr lang="de-DE" sz="1100" dirty="0" err="1" smtClean="0"/>
                        <a:t>Feathers</a:t>
                      </a:r>
                      <a:r>
                        <a:rPr lang="de-DE" sz="1100" dirty="0" smtClean="0"/>
                        <a:t> kommt aus Kanada.</a:t>
                      </a:r>
                    </a:p>
                    <a:p>
                      <a:pPr marL="171450" indent="-171450">
                        <a:buFont typeface="Arial" panose="020B0604020202020204" pitchFamily="34" charset="0"/>
                        <a:buChar char="•"/>
                      </a:pPr>
                      <a:r>
                        <a:rPr lang="de-DE" sz="1100" dirty="0" smtClean="0"/>
                        <a:t>Auf Prof. Phil O. Sofias Schreibtisch steht ein USB-Mini-Kühlschrank.</a:t>
                      </a:r>
                    </a:p>
                    <a:p>
                      <a:pPr marL="171450" indent="-171450">
                        <a:buFont typeface="Arial" panose="020B0604020202020204" pitchFamily="34" charset="0"/>
                        <a:buChar char="•"/>
                      </a:pPr>
                      <a:r>
                        <a:rPr lang="de-DE" sz="1100" dirty="0" smtClean="0"/>
                        <a:t>Die Person aus Australien hat eine Lavalampe auf ihrem Schreibtisch.</a:t>
                      </a:r>
                    </a:p>
                    <a:p>
                      <a:pPr marL="171450" indent="-171450">
                        <a:buFont typeface="Arial" panose="020B0604020202020204" pitchFamily="34" charset="0"/>
                        <a:buChar char="•"/>
                      </a:pPr>
                      <a:r>
                        <a:rPr lang="de-DE" sz="1100" dirty="0" smtClean="0"/>
                        <a:t>Die Person, die im mittleren Journal publiziert, kommt aus Schweden.</a:t>
                      </a:r>
                    </a:p>
                    <a:p>
                      <a:pPr marL="171450" indent="-171450">
                        <a:buFont typeface="Arial" panose="020B0604020202020204" pitchFamily="34" charset="0"/>
                        <a:buChar char="•"/>
                      </a:pPr>
                      <a:r>
                        <a:rPr lang="de-DE" sz="1100" dirty="0" smtClean="0"/>
                        <a:t>Die Person vom Institut für Weltraumethnologie heißt Mimi </a:t>
                      </a:r>
                      <a:r>
                        <a:rPr lang="de-DE" sz="1100" dirty="0" err="1" smtClean="0"/>
                        <a:t>Machgut</a:t>
                      </a:r>
                      <a:r>
                        <a:rPr lang="de-DE" sz="1100" dirty="0" smtClean="0"/>
                        <a:t>.</a:t>
                      </a:r>
                    </a:p>
                    <a:p>
                      <a:pPr marL="171450" indent="-171450">
                        <a:buFont typeface="Arial" panose="020B0604020202020204" pitchFamily="34" charset="0"/>
                        <a:buChar char="•"/>
                      </a:pPr>
                      <a:r>
                        <a:rPr lang="de-DE" sz="1100" dirty="0" smtClean="0"/>
                        <a:t>Die Person vom Zentrum für Abenteuerarchäologie kommt aus Japan.</a:t>
                      </a:r>
                    </a:p>
                    <a:p>
                      <a:pPr marL="171450" indent="-171450">
                        <a:buFont typeface="Arial" panose="020B0604020202020204" pitchFamily="34" charset="0"/>
                        <a:buChar char="•"/>
                      </a:pPr>
                      <a:r>
                        <a:rPr lang="de-DE" sz="1100" dirty="0" smtClean="0"/>
                        <a:t>Die Person mit dem Kaktus publiziert neben der Person aus Brasilien.</a:t>
                      </a:r>
                    </a:p>
                    <a:p>
                      <a:pPr marL="171450" indent="-171450">
                        <a:buFont typeface="Arial" panose="020B0604020202020204" pitchFamily="34" charset="0"/>
                        <a:buChar char="•"/>
                      </a:pPr>
                      <a:r>
                        <a:rPr lang="de-DE" sz="1100" dirty="0" smtClean="0"/>
                        <a:t>Die Person vom Institut für Gartenzwergforschung publiziert im ersten Journal.</a:t>
                      </a:r>
                    </a:p>
                    <a:p>
                      <a:pPr marL="171450" indent="-171450">
                        <a:buFont typeface="Arial" panose="020B0604020202020204" pitchFamily="34" charset="0"/>
                        <a:buChar char="•"/>
                      </a:pPr>
                      <a:r>
                        <a:rPr lang="de-DE" sz="1100" dirty="0" smtClean="0"/>
                        <a:t>Die Person von der HS für Koffeinmanagement publiziert in Correlation and Causation.</a:t>
                      </a:r>
                    </a:p>
                    <a:p>
                      <a:pPr marL="171450" indent="-171450">
                        <a:buFont typeface="Arial" panose="020B0604020202020204" pitchFamily="34" charset="0"/>
                        <a:buChar char="•"/>
                      </a:pPr>
                      <a:r>
                        <a:rPr lang="de-DE" sz="1100" dirty="0" smtClean="0"/>
                        <a:t>Die Person mit einem Kaktus auf dem Schreibtisch publiziert im Journal neben WissensWERT.</a:t>
                      </a:r>
                    </a:p>
                    <a:p>
                      <a:pPr marL="171450" indent="-171450">
                        <a:buFont typeface="Arial" panose="020B0604020202020204" pitchFamily="34" charset="0"/>
                        <a:buChar char="•"/>
                      </a:pPr>
                      <a:r>
                        <a:rPr lang="de-DE" sz="1100" dirty="0" smtClean="0"/>
                        <a:t>Die Person vom Zentrum für Seifenblasenphysik hat einem Bilderrahmen auf dem Schreibtisch.</a:t>
                      </a:r>
                    </a:p>
                    <a:p>
                      <a:pPr marL="171450" indent="-171450">
                        <a:buFont typeface="Arial" panose="020B0604020202020204" pitchFamily="34" charset="0"/>
                        <a:buChar char="•"/>
                      </a:pPr>
                      <a:r>
                        <a:rPr lang="de-DE" sz="1100" dirty="0" smtClean="0"/>
                        <a:t>Die Person, die einen </a:t>
                      </a:r>
                      <a:r>
                        <a:rPr lang="de-DE" sz="1100" dirty="0" err="1" smtClean="0"/>
                        <a:t>Schreibtischorganizer</a:t>
                      </a:r>
                      <a:r>
                        <a:rPr lang="de-DE" sz="1100" dirty="0" smtClean="0"/>
                        <a:t> auf ihrem Tisch hat, publiziert im Journal of Science.</a:t>
                      </a:r>
                    </a:p>
                    <a:p>
                      <a:pPr marL="171450" indent="-171450">
                        <a:buFont typeface="Arial" panose="020B0604020202020204" pitchFamily="34" charset="0"/>
                        <a:buChar char="•"/>
                      </a:pPr>
                      <a:r>
                        <a:rPr lang="de-DE" sz="1100" dirty="0" smtClean="0"/>
                        <a:t>Sinn und Unsinn liegt neben dem Journal, in dem die Person mit dem USB-Mini-Kühlschrank publiziert.</a:t>
                      </a:r>
                    </a:p>
                    <a:p>
                      <a:pPr marL="171450" indent="-171450">
                        <a:buFont typeface="Arial" panose="020B0604020202020204" pitchFamily="34" charset="0"/>
                        <a:buChar char="•"/>
                      </a:pPr>
                      <a:r>
                        <a:rPr lang="de-DE" sz="1100" dirty="0" smtClean="0"/>
                        <a:t>Die Person vom Institut für Gartenzwergforschung publiziert in dem Journal, das neben dem liegt, in dem Dr. Stella Stardust publiziert.</a:t>
                      </a:r>
                    </a:p>
                  </a:txBody>
                  <a:tcPr/>
                </a:tc>
                <a:extLst>
                  <a:ext uri="{0D108BD9-81ED-4DB2-BD59-A6C34878D82A}">
                    <a16:rowId xmlns:a16="http://schemas.microsoft.com/office/drawing/2014/main" val="3170355645"/>
                  </a:ext>
                </a:extLst>
              </a:tr>
            </a:tbl>
          </a:graphicData>
        </a:graphic>
      </p:graphicFrame>
      <p:pic>
        <p:nvPicPr>
          <p:cNvPr id="10" name="Grafik 9" descr="Tabelle mit den Spalten: Wissenswert, Sinn und Unsinn, Journal of Science, Zeitschrift für angewandte Symbolik, Corralation and Causation. Und mit den Zeilen: Name, Land, Fachdisziplin, Objekt auf Schreibtisch" title="Screenshot einer Tabelle"/>
          <p:cNvPicPr>
            <a:picLocks noChangeAspect="1"/>
          </p:cNvPicPr>
          <p:nvPr/>
        </p:nvPicPr>
        <p:blipFill>
          <a:blip r:embed="rId6"/>
          <a:stretch>
            <a:fillRect/>
          </a:stretch>
        </p:blipFill>
        <p:spPr>
          <a:xfrm>
            <a:off x="2464615" y="4866036"/>
            <a:ext cx="3403525" cy="1177135"/>
          </a:xfrm>
          <a:prstGeom prst="rect">
            <a:avLst/>
          </a:prstGeom>
        </p:spPr>
      </p:pic>
      <p:sp>
        <p:nvSpPr>
          <p:cNvPr id="2" name="Foliennummernplatzhalter 1"/>
          <p:cNvSpPr>
            <a:spLocks noGrp="1"/>
          </p:cNvSpPr>
          <p:nvPr>
            <p:ph type="sldNum" sz="quarter" idx="12"/>
          </p:nvPr>
        </p:nvSpPr>
        <p:spPr>
          <a:xfrm>
            <a:off x="6485500" y="9628229"/>
            <a:ext cx="1543050" cy="527050"/>
          </a:xfrm>
        </p:spPr>
        <p:txBody>
          <a:bodyPr/>
          <a:lstStyle/>
          <a:p>
            <a:fld id="{A42E6A14-5B9D-40E6-BFEC-B60AD6D8AC89}" type="slidenum">
              <a:rPr lang="de-DE" sz="1100" smtClean="0"/>
              <a:t>6</a:t>
            </a:fld>
            <a:endParaRPr lang="de-DE" sz="1100" dirty="0"/>
          </a:p>
        </p:txBody>
      </p:sp>
    </p:spTree>
    <p:extLst>
      <p:ext uri="{BB962C8B-B14F-4D97-AF65-F5344CB8AC3E}">
        <p14:creationId xmlns:p14="http://schemas.microsoft.com/office/powerpoint/2010/main" val="21435874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Tabelle 16"/>
          <p:cNvGraphicFramePr>
            <a:graphicFrameLocks noGrp="1"/>
          </p:cNvGraphicFramePr>
          <p:nvPr>
            <p:extLst>
              <p:ext uri="{D42A27DB-BD31-4B8C-83A1-F6EECF244321}">
                <p14:modId xmlns:p14="http://schemas.microsoft.com/office/powerpoint/2010/main" val="4133648868"/>
              </p:ext>
            </p:extLst>
          </p:nvPr>
        </p:nvGraphicFramePr>
        <p:xfrm>
          <a:off x="368300" y="1525524"/>
          <a:ext cx="6087600" cy="3986579"/>
        </p:xfrm>
        <a:graphic>
          <a:graphicData uri="http://schemas.openxmlformats.org/drawingml/2006/table">
            <a:tbl>
              <a:tblPr firstRow="1" bandRow="1">
                <a:tableStyleId>{7DF18680-E054-41AD-8BC1-D1AEF772440D}</a:tableStyleId>
              </a:tblPr>
              <a:tblGrid>
                <a:gridCol w="1224000">
                  <a:extLst>
                    <a:ext uri="{9D8B030D-6E8A-4147-A177-3AD203B41FA5}">
                      <a16:colId xmlns:a16="http://schemas.microsoft.com/office/drawing/2014/main" val="3133023563"/>
                    </a:ext>
                  </a:extLst>
                </a:gridCol>
                <a:gridCol w="4863600">
                  <a:extLst>
                    <a:ext uri="{9D8B030D-6E8A-4147-A177-3AD203B41FA5}">
                      <a16:colId xmlns:a16="http://schemas.microsoft.com/office/drawing/2014/main" val="1964765092"/>
                    </a:ext>
                  </a:extLst>
                </a:gridCol>
              </a:tblGrid>
              <a:tr h="232841">
                <a:tc gridSpan="2">
                  <a:txBody>
                    <a:bodyPr/>
                    <a:lstStyle/>
                    <a:p>
                      <a:r>
                        <a:rPr lang="de-DE" sz="1100" dirty="0" smtClean="0"/>
                        <a:t>Open-Access-</a:t>
                      </a:r>
                      <a:r>
                        <a:rPr lang="de-DE" sz="1100" dirty="0" err="1" smtClean="0"/>
                        <a:t>Learningsnacks</a:t>
                      </a:r>
                      <a:endParaRPr lang="de-DE" sz="1100" dirty="0"/>
                    </a:p>
                  </a:txBody>
                  <a:tcPr anchor="ctr"/>
                </a:tc>
                <a:tc hMerge="1">
                  <a:txBody>
                    <a:bodyPr/>
                    <a:lstStyle/>
                    <a:p>
                      <a:endParaRPr lang="de-DE" sz="1100" dirty="0"/>
                    </a:p>
                  </a:txBody>
                  <a:tcPr/>
                </a:tc>
                <a:extLst>
                  <a:ext uri="{0D108BD9-81ED-4DB2-BD59-A6C34878D82A}">
                    <a16:rowId xmlns:a16="http://schemas.microsoft.com/office/drawing/2014/main" val="3969830547"/>
                  </a:ext>
                </a:extLst>
              </a:tr>
              <a:tr h="2328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dirty="0" smtClean="0"/>
                        <a:t>Lizenz &amp; Autor*in</a:t>
                      </a:r>
                    </a:p>
                  </a:txBody>
                  <a:tcPr anchor="ctr"/>
                </a:tc>
                <a:tc>
                  <a:txBody>
                    <a:bodyPr/>
                    <a:lstStyle/>
                    <a:p>
                      <a:r>
                        <a:rPr lang="de-DE" sz="1100" dirty="0" smtClean="0">
                          <a:hlinkClick r:id="rId3"/>
                        </a:rPr>
                        <a:t>CC BY-SA 4.0 International</a:t>
                      </a:r>
                      <a:r>
                        <a:rPr lang="de-DE" sz="1100" dirty="0" smtClean="0"/>
                        <a:t> Linda Martin (</a:t>
                      </a:r>
                      <a:r>
                        <a:rPr lang="de-DE" sz="1100" dirty="0" smtClean="0">
                          <a:hlinkClick r:id="rId4"/>
                        </a:rPr>
                        <a:t>ORCID</a:t>
                      </a:r>
                      <a:r>
                        <a:rPr lang="de-DE" sz="1100" dirty="0" smtClean="0"/>
                        <a:t>)</a:t>
                      </a:r>
                      <a:endParaRPr lang="de-DE" sz="1100" dirty="0"/>
                    </a:p>
                  </a:txBody>
                  <a:tcPr anchor="ctr"/>
                </a:tc>
                <a:extLst>
                  <a:ext uri="{0D108BD9-81ED-4DB2-BD59-A6C34878D82A}">
                    <a16:rowId xmlns:a16="http://schemas.microsoft.com/office/drawing/2014/main" val="1369850746"/>
                  </a:ext>
                </a:extLst>
              </a:tr>
              <a:tr h="383502">
                <a:tc>
                  <a:txBody>
                    <a:bodyPr/>
                    <a:lstStyle/>
                    <a:p>
                      <a:r>
                        <a:rPr lang="de-DE" sz="1100" dirty="0"/>
                        <a:t>Zielgruppe</a:t>
                      </a:r>
                    </a:p>
                  </a:txBody>
                  <a:tcPr anchor="ctr"/>
                </a:tc>
                <a:tc>
                  <a:txBody>
                    <a:bodyPr/>
                    <a:lstStyle/>
                    <a:p>
                      <a:r>
                        <a:rPr lang="de-DE" sz="1100" dirty="0" smtClean="0"/>
                        <a:t>Wissenschaftler*innen,</a:t>
                      </a:r>
                      <a:r>
                        <a:rPr lang="de-DE" sz="1100" baseline="0" dirty="0" smtClean="0"/>
                        <a:t> Publizierende und Herausgebende, Ei</a:t>
                      </a:r>
                      <a:r>
                        <a:rPr lang="de-DE" sz="1100" dirty="0" smtClean="0"/>
                        <a:t>nsteiger*innen,</a:t>
                      </a:r>
                      <a:r>
                        <a:rPr lang="de-DE" sz="1100" baseline="0" dirty="0" smtClean="0"/>
                        <a:t> Vorkenntnisse sind von Vorteil</a:t>
                      </a:r>
                      <a:endParaRPr lang="de-DE" sz="1100" dirty="0"/>
                    </a:p>
                  </a:txBody>
                  <a:tcPr anchor="ctr"/>
                </a:tc>
                <a:extLst>
                  <a:ext uri="{0D108BD9-81ED-4DB2-BD59-A6C34878D82A}">
                    <a16:rowId xmlns:a16="http://schemas.microsoft.com/office/drawing/2014/main" val="1172017467"/>
                  </a:ext>
                </a:extLst>
              </a:tr>
              <a:tr h="383502">
                <a:tc>
                  <a:txBody>
                    <a:bodyPr/>
                    <a:lstStyle/>
                    <a:p>
                      <a:r>
                        <a:rPr lang="de-DE" sz="1100" dirty="0" smtClean="0"/>
                        <a:t>Kurzbeschreibung</a:t>
                      </a:r>
                      <a:endParaRPr lang="de-DE" sz="1100" dirty="0"/>
                    </a:p>
                  </a:txBody>
                  <a:tcPr anchor="ctr"/>
                </a:tc>
                <a:tc>
                  <a:txBody>
                    <a:bodyPr/>
                    <a:lstStyle/>
                    <a:p>
                      <a:r>
                        <a:rPr lang="de-DE" sz="1100" dirty="0" smtClean="0"/>
                        <a:t>Diese vier kleinen digitalen </a:t>
                      </a:r>
                      <a:r>
                        <a:rPr lang="de-DE" sz="1100" dirty="0" err="1" smtClean="0"/>
                        <a:t>Quizzes</a:t>
                      </a:r>
                      <a:r>
                        <a:rPr lang="de-DE" sz="1100" dirty="0" smtClean="0"/>
                        <a:t> helfen (vorhandenes) Wissen zu verschiedenen Open-Access-Themen abzufragen bzw</a:t>
                      </a:r>
                      <a:r>
                        <a:rPr lang="de-DE" sz="1100" baseline="0" dirty="0" smtClean="0"/>
                        <a:t>. zu vermitteln</a:t>
                      </a:r>
                      <a:r>
                        <a:rPr lang="de-DE" sz="1100" dirty="0" smtClean="0"/>
                        <a:t>.</a:t>
                      </a:r>
                      <a:endParaRPr lang="de-DE" sz="1100" dirty="0"/>
                    </a:p>
                  </a:txBody>
                  <a:tcPr anchor="ctr"/>
                </a:tc>
                <a:extLst>
                  <a:ext uri="{0D108BD9-81ED-4DB2-BD59-A6C34878D82A}">
                    <a16:rowId xmlns:a16="http://schemas.microsoft.com/office/drawing/2014/main" val="314511402"/>
                  </a:ext>
                </a:extLst>
              </a:tr>
              <a:tr h="778116">
                <a:tc>
                  <a:txBody>
                    <a:bodyPr/>
                    <a:lstStyle/>
                    <a:p>
                      <a:r>
                        <a:rPr lang="de-DE" sz="1100" dirty="0" smtClean="0"/>
                        <a:t>Anwendungs-szenario</a:t>
                      </a:r>
                      <a:endParaRPr lang="de-DE" sz="1100" dirty="0"/>
                    </a:p>
                  </a:txBody>
                  <a:tcPr anchor="ctr"/>
                </a:tc>
                <a:tc>
                  <a:txBody>
                    <a:bodyPr/>
                    <a:lstStyle/>
                    <a:p>
                      <a:r>
                        <a:rPr lang="de-DE" sz="1100" dirty="0" smtClean="0"/>
                        <a:t>Die </a:t>
                      </a:r>
                      <a:r>
                        <a:rPr lang="de-DE" sz="1100" dirty="0" err="1" smtClean="0"/>
                        <a:t>Quizzes</a:t>
                      </a:r>
                      <a:r>
                        <a:rPr lang="de-DE" sz="1100" baseline="0" dirty="0" smtClean="0"/>
                        <a:t> können in Online-Kursen oder in Workshops verwendet werden. Sie bieten Teilnehmenden die Möglichkeit kurzweilig und interaktiv ihr Wissen oder neu Erlerntes zu überprüfen. Bei uns im Projekt sind die </a:t>
                      </a:r>
                      <a:r>
                        <a:rPr lang="de-DE" sz="1100" baseline="0" dirty="0" err="1" smtClean="0"/>
                        <a:t>Quizzes</a:t>
                      </a:r>
                      <a:r>
                        <a:rPr lang="de-DE" sz="1100" baseline="0" dirty="0" smtClean="0"/>
                        <a:t> in den Train-</a:t>
                      </a:r>
                      <a:r>
                        <a:rPr lang="de-DE" sz="1100" baseline="0" dirty="0" err="1" smtClean="0"/>
                        <a:t>the</a:t>
                      </a:r>
                      <a:r>
                        <a:rPr lang="de-DE" sz="1100" baseline="0" dirty="0" smtClean="0"/>
                        <a:t>-Trainer Bootcamps 2020-2022 zum Einsatz gekommen.</a:t>
                      </a:r>
                      <a:endParaRPr lang="de-DE" sz="1100" dirty="0"/>
                    </a:p>
                  </a:txBody>
                  <a:tcPr anchor="ctr"/>
                </a:tc>
                <a:extLst>
                  <a:ext uri="{0D108BD9-81ED-4DB2-BD59-A6C34878D82A}">
                    <a16:rowId xmlns:a16="http://schemas.microsoft.com/office/drawing/2014/main" val="952511864"/>
                  </a:ext>
                </a:extLst>
              </a:tr>
              <a:tr h="1836863">
                <a:tc>
                  <a:txBody>
                    <a:bodyPr/>
                    <a:lstStyle/>
                    <a:p>
                      <a:r>
                        <a:rPr lang="de-DE" sz="1100" dirty="0"/>
                        <a:t>Digitale Umsetzung</a:t>
                      </a:r>
                    </a:p>
                  </a:txBody>
                  <a:tcPr anchor="ctr"/>
                </a:tc>
                <a:tc>
                  <a:txBody>
                    <a:bodyPr/>
                    <a:lstStyle/>
                    <a:p>
                      <a:pPr marL="171450" indent="-171450">
                        <a:buFont typeface="Arial" panose="020B0604020202020204" pitchFamily="34" charset="0"/>
                        <a:buChar char="•"/>
                      </a:pPr>
                      <a:r>
                        <a:rPr lang="en-US" sz="1100" b="1" dirty="0" smtClean="0"/>
                        <a:t>Open Access und </a:t>
                      </a:r>
                      <a:r>
                        <a:rPr lang="en-US" sz="1100" b="1" dirty="0" err="1" smtClean="0"/>
                        <a:t>Renommee</a:t>
                      </a:r>
                      <a:r>
                        <a:rPr lang="en-US" sz="1100" b="1" dirty="0" smtClean="0"/>
                        <a:t>: </a:t>
                      </a:r>
                      <a:r>
                        <a:rPr lang="de-DE" sz="1100" dirty="0" smtClean="0">
                          <a:hlinkClick r:id="rId5"/>
                        </a:rPr>
                        <a:t>https://kurzlinks.de/fcoc</a:t>
                      </a:r>
                      <a:endParaRPr lang="de-DE" sz="1100" dirty="0" smtClean="0"/>
                    </a:p>
                    <a:p>
                      <a:pPr marL="0" indent="0">
                        <a:buFont typeface="Arial" panose="020B0604020202020204" pitchFamily="34" charset="0"/>
                        <a:buNone/>
                      </a:pPr>
                      <a:endParaRPr lang="de-DE" sz="1100" dirty="0" smtClean="0"/>
                    </a:p>
                    <a:p>
                      <a:pPr marL="171450" indent="-171450">
                        <a:buFont typeface="Arial" panose="020B0604020202020204" pitchFamily="34" charset="0"/>
                        <a:buChar char="•"/>
                      </a:pPr>
                      <a:r>
                        <a:rPr lang="en-US" sz="1100" b="1" dirty="0" smtClean="0"/>
                        <a:t>Open-Access-</a:t>
                      </a:r>
                      <a:r>
                        <a:rPr lang="en-US" sz="1100" b="1" dirty="0" err="1" smtClean="0"/>
                        <a:t>Repositorien</a:t>
                      </a:r>
                      <a:r>
                        <a:rPr lang="en-US" sz="1100" b="1" dirty="0" smtClean="0"/>
                        <a:t>:</a:t>
                      </a:r>
                      <a:r>
                        <a:rPr lang="en-US" sz="1100" b="1" baseline="0" dirty="0" smtClean="0"/>
                        <a:t> </a:t>
                      </a:r>
                      <a:r>
                        <a:rPr lang="de-DE" sz="1100" dirty="0" smtClean="0">
                          <a:hlinkClick r:id="rId6"/>
                        </a:rPr>
                        <a:t>https://kurzlinks.de/06jv</a:t>
                      </a:r>
                      <a:endParaRPr lang="de-DE" sz="1100" dirty="0" smtClean="0"/>
                    </a:p>
                    <a:p>
                      <a:pPr marL="171450" indent="-171450">
                        <a:buFont typeface="Arial" panose="020B0604020202020204" pitchFamily="34" charset="0"/>
                        <a:buChar char="•"/>
                      </a:pPr>
                      <a:endParaRPr lang="en-US" sz="1100" b="1" dirty="0" smtClean="0"/>
                    </a:p>
                    <a:p>
                      <a:pPr marL="171450" indent="-171450">
                        <a:buFont typeface="Arial" panose="020B0604020202020204" pitchFamily="34" charset="0"/>
                        <a:buChar char="•"/>
                      </a:pPr>
                      <a:r>
                        <a:rPr lang="en-US" sz="1100" b="1" dirty="0" smtClean="0"/>
                        <a:t>Open-Access-Transformation: </a:t>
                      </a:r>
                      <a:r>
                        <a:rPr lang="de-DE" sz="1100" dirty="0" smtClean="0">
                          <a:hlinkClick r:id="rId7"/>
                        </a:rPr>
                        <a:t>https://kurzlinks.de/qfzq</a:t>
                      </a:r>
                      <a:endParaRPr lang="de-DE" sz="1100" dirty="0" smtClean="0"/>
                    </a:p>
                    <a:p>
                      <a:pPr marL="171450" indent="-171450">
                        <a:buFont typeface="Arial" panose="020B0604020202020204" pitchFamily="34" charset="0"/>
                        <a:buChar char="•"/>
                      </a:pPr>
                      <a:endParaRPr lang="en-US" sz="1100" b="1" dirty="0" smtClean="0"/>
                    </a:p>
                    <a:p>
                      <a:pPr marL="171450" indent="-171450">
                        <a:buFont typeface="Arial" panose="020B0604020202020204" pitchFamily="34" charset="0"/>
                        <a:buChar char="•"/>
                      </a:pPr>
                      <a:r>
                        <a:rPr lang="en-US" sz="1100" b="1" dirty="0" smtClean="0"/>
                        <a:t>Open Access - </a:t>
                      </a:r>
                      <a:r>
                        <a:rPr lang="en-US" sz="1100" b="1" dirty="0" err="1" smtClean="0"/>
                        <a:t>Urheberrecht</a:t>
                      </a:r>
                      <a:r>
                        <a:rPr lang="en-US" sz="1100" b="1" dirty="0" smtClean="0"/>
                        <a:t> und CC-</a:t>
                      </a:r>
                      <a:r>
                        <a:rPr lang="en-US" sz="1100" b="1" dirty="0" err="1" smtClean="0"/>
                        <a:t>Lizenzen</a:t>
                      </a:r>
                      <a:r>
                        <a:rPr lang="en-US" sz="1100" b="1" dirty="0" smtClean="0"/>
                        <a:t>: </a:t>
                      </a:r>
                      <a:r>
                        <a:rPr lang="de-DE" sz="1100" dirty="0" smtClean="0">
                          <a:hlinkClick r:id="rId8"/>
                        </a:rPr>
                        <a:t>https://kurzlinks.de/3ugh</a:t>
                      </a:r>
                      <a:endParaRPr lang="de-DE" sz="600" baseline="0" dirty="0" smtClean="0"/>
                    </a:p>
                  </a:txBody>
                  <a:tcPr anchor="ctr"/>
                </a:tc>
                <a:extLst>
                  <a:ext uri="{0D108BD9-81ED-4DB2-BD59-A6C34878D82A}">
                    <a16:rowId xmlns:a16="http://schemas.microsoft.com/office/drawing/2014/main" val="463696868"/>
                  </a:ext>
                </a:extLst>
              </a:tr>
            </a:tbl>
          </a:graphicData>
        </a:graphic>
      </p:graphicFrame>
      <p:sp>
        <p:nvSpPr>
          <p:cNvPr id="26" name="Eine Ecke des Rechtecks schneiden 25"/>
          <p:cNvSpPr/>
          <p:nvPr/>
        </p:nvSpPr>
        <p:spPr>
          <a:xfrm rot="10800000" flipH="1">
            <a:off x="368301" y="5940768"/>
            <a:ext cx="5978014" cy="871144"/>
          </a:xfrm>
          <a:prstGeom prst="snip1Rect">
            <a:avLst/>
          </a:prstGeom>
          <a:solidFill>
            <a:schemeClr val="accent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dirty="0"/>
          </a:p>
        </p:txBody>
      </p:sp>
      <p:sp>
        <p:nvSpPr>
          <p:cNvPr id="27" name="Textfeld 26"/>
          <p:cNvSpPr txBox="1"/>
          <p:nvPr/>
        </p:nvSpPr>
        <p:spPr>
          <a:xfrm>
            <a:off x="597428" y="6076040"/>
            <a:ext cx="5271108" cy="584775"/>
          </a:xfrm>
          <a:prstGeom prst="rect">
            <a:avLst/>
          </a:prstGeom>
          <a:noFill/>
        </p:spPr>
        <p:txBody>
          <a:bodyPr wrap="square" rtlCol="0">
            <a:spAutoFit/>
          </a:bodyPr>
          <a:lstStyle/>
          <a:p>
            <a:r>
              <a:rPr lang="de-DE" sz="1600" baseline="0" dirty="0" smtClean="0">
                <a:solidFill>
                  <a:schemeClr val="bg1"/>
                </a:solidFill>
              </a:rPr>
              <a:t>Die Auflösungen</a:t>
            </a:r>
            <a:r>
              <a:rPr lang="de-DE" sz="1600" dirty="0" smtClean="0">
                <a:solidFill>
                  <a:schemeClr val="bg1"/>
                </a:solidFill>
              </a:rPr>
              <a:t> der vorgestellten Rätsel findet ihr auf der nächsten Seite.</a:t>
            </a:r>
          </a:p>
        </p:txBody>
      </p:sp>
      <p:sp>
        <p:nvSpPr>
          <p:cNvPr id="20" name="Eine Ecke des Rechtecks schneiden 19"/>
          <p:cNvSpPr/>
          <p:nvPr/>
        </p:nvSpPr>
        <p:spPr>
          <a:xfrm rot="10800000" flipH="1">
            <a:off x="368301" y="6972702"/>
            <a:ext cx="5978014" cy="871144"/>
          </a:xfrm>
          <a:prstGeom prst="snip1Rect">
            <a:avLst/>
          </a:pr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dirty="0"/>
          </a:p>
        </p:txBody>
      </p:sp>
      <p:sp>
        <p:nvSpPr>
          <p:cNvPr id="21" name="Textfeld 20"/>
          <p:cNvSpPr txBox="1"/>
          <p:nvPr/>
        </p:nvSpPr>
        <p:spPr>
          <a:xfrm>
            <a:off x="597429" y="7089190"/>
            <a:ext cx="4894548" cy="584775"/>
          </a:xfrm>
          <a:prstGeom prst="rect">
            <a:avLst/>
          </a:prstGeom>
          <a:noFill/>
        </p:spPr>
        <p:txBody>
          <a:bodyPr wrap="square" rtlCol="0">
            <a:spAutoFit/>
          </a:bodyPr>
          <a:lstStyle/>
          <a:p>
            <a:r>
              <a:rPr lang="de-DE" sz="1600" baseline="0" dirty="0" smtClean="0">
                <a:solidFill>
                  <a:schemeClr val="bg1"/>
                </a:solidFill>
              </a:rPr>
              <a:t>Erfahren Sie mehr über Ihre Möglichkeiten</a:t>
            </a:r>
            <a:r>
              <a:rPr lang="de-DE" sz="1600" dirty="0" smtClean="0">
                <a:solidFill>
                  <a:schemeClr val="bg1"/>
                </a:solidFill>
              </a:rPr>
              <a:t> O</a:t>
            </a:r>
            <a:r>
              <a:rPr lang="de-DE" sz="1600" baseline="0" dirty="0" smtClean="0">
                <a:solidFill>
                  <a:schemeClr val="bg1"/>
                </a:solidFill>
              </a:rPr>
              <a:t>pen </a:t>
            </a:r>
            <a:r>
              <a:rPr lang="de-DE" sz="1600" dirty="0" smtClean="0">
                <a:solidFill>
                  <a:schemeClr val="bg1"/>
                </a:solidFill>
              </a:rPr>
              <a:t>A</a:t>
            </a:r>
            <a:r>
              <a:rPr lang="de-DE" sz="1600" baseline="0" dirty="0" smtClean="0">
                <a:solidFill>
                  <a:schemeClr val="bg1"/>
                </a:solidFill>
              </a:rPr>
              <a:t>ccess zu publizieren.</a:t>
            </a:r>
            <a:r>
              <a:rPr lang="de-DE" sz="1600" dirty="0" smtClean="0">
                <a:solidFill>
                  <a:schemeClr val="bg1"/>
                </a:solidFill>
              </a:rPr>
              <a:t> Wir beraten Sie gerne! </a:t>
            </a:r>
          </a:p>
        </p:txBody>
      </p:sp>
      <p:sp>
        <p:nvSpPr>
          <p:cNvPr id="16" name="Eine Ecke des Rechtecks schneiden 15"/>
          <p:cNvSpPr/>
          <p:nvPr/>
        </p:nvSpPr>
        <p:spPr>
          <a:xfrm rot="10800000" flipH="1">
            <a:off x="368301" y="7984560"/>
            <a:ext cx="5978014" cy="871144"/>
          </a:xfrm>
          <a:prstGeom prst="snip1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dirty="0"/>
          </a:p>
        </p:txBody>
      </p:sp>
      <p:sp>
        <p:nvSpPr>
          <p:cNvPr id="19" name="Textfeld 18"/>
          <p:cNvSpPr txBox="1"/>
          <p:nvPr/>
        </p:nvSpPr>
        <p:spPr>
          <a:xfrm>
            <a:off x="597428" y="8070919"/>
            <a:ext cx="3360198" cy="830997"/>
          </a:xfrm>
          <a:prstGeom prst="rect">
            <a:avLst/>
          </a:prstGeom>
          <a:noFill/>
        </p:spPr>
        <p:txBody>
          <a:bodyPr wrap="square" rtlCol="0">
            <a:spAutoFit/>
          </a:bodyPr>
          <a:lstStyle/>
          <a:p>
            <a:r>
              <a:rPr lang="de-DE" sz="1600" baseline="0" dirty="0" smtClean="0">
                <a:solidFill>
                  <a:schemeClr val="bg1"/>
                </a:solidFill>
              </a:rPr>
              <a:t>Mehr Informationen unter:</a:t>
            </a:r>
          </a:p>
          <a:p>
            <a:r>
              <a:rPr lang="de-DE" sz="1600" u="sng" baseline="0" dirty="0" smtClean="0">
                <a:solidFill>
                  <a:schemeClr val="bg1"/>
                </a:solidFill>
              </a:rPr>
              <a:t>open-</a:t>
            </a:r>
            <a:r>
              <a:rPr lang="de-DE" sz="1600" u="sng" baseline="0" dirty="0" err="1" smtClean="0">
                <a:solidFill>
                  <a:schemeClr val="bg1"/>
                </a:solidFill>
              </a:rPr>
              <a:t>access.network</a:t>
            </a:r>
            <a:endParaRPr lang="de-DE" sz="1800" u="sng" baseline="0" dirty="0" smtClean="0">
              <a:solidFill>
                <a:schemeClr val="bg1"/>
              </a:solidFill>
            </a:endParaRPr>
          </a:p>
          <a:p>
            <a:endParaRPr lang="de-DE" sz="800" baseline="0" dirty="0" smtClean="0">
              <a:solidFill>
                <a:schemeClr val="tx1"/>
              </a:solidFill>
            </a:endParaRPr>
          </a:p>
          <a:p>
            <a:endParaRPr lang="de-DE" sz="800" baseline="0" dirty="0">
              <a:solidFill>
                <a:schemeClr val="bg1"/>
              </a:solidFill>
            </a:endParaRPr>
          </a:p>
        </p:txBody>
      </p:sp>
      <p:pic>
        <p:nvPicPr>
          <p:cNvPr id="22" name="Grafik 2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166788" y="8077619"/>
            <a:ext cx="540026" cy="671433"/>
          </a:xfrm>
          <a:prstGeom prst="rect">
            <a:avLst/>
          </a:prstGeom>
        </p:spPr>
      </p:pic>
      <p:sp>
        <p:nvSpPr>
          <p:cNvPr id="24" name="Textfeld 23"/>
          <p:cNvSpPr txBox="1"/>
          <p:nvPr/>
        </p:nvSpPr>
        <p:spPr>
          <a:xfrm>
            <a:off x="4185353" y="8054436"/>
            <a:ext cx="1289634" cy="800219"/>
          </a:xfrm>
          <a:prstGeom prst="rect">
            <a:avLst/>
          </a:prstGeom>
          <a:noFill/>
        </p:spPr>
        <p:txBody>
          <a:bodyPr wrap="square" rtlCol="0">
            <a:spAutoFit/>
          </a:bodyPr>
          <a:lstStyle/>
          <a:p>
            <a:r>
              <a:rPr lang="de-DE" sz="1600" dirty="0" smtClean="0">
                <a:solidFill>
                  <a:schemeClr val="bg1"/>
                </a:solidFill>
              </a:rPr>
              <a:t>Fragen?</a:t>
            </a:r>
          </a:p>
          <a:p>
            <a:r>
              <a:rPr lang="de-DE" sz="1200" u="sng" dirty="0" err="1" smtClean="0">
                <a:solidFill>
                  <a:schemeClr val="bg1"/>
                </a:solidFill>
              </a:rPr>
              <a:t>help@open-access.network</a:t>
            </a:r>
            <a:endParaRPr lang="de-DE" sz="600" baseline="0" dirty="0" smtClean="0">
              <a:solidFill>
                <a:schemeClr val="tx1"/>
              </a:solidFill>
            </a:endParaRPr>
          </a:p>
          <a:p>
            <a:endParaRPr lang="de-DE" sz="600" baseline="0" dirty="0">
              <a:solidFill>
                <a:schemeClr val="bg1"/>
              </a:solidFill>
            </a:endParaRPr>
          </a:p>
        </p:txBody>
      </p:sp>
      <p:pic>
        <p:nvPicPr>
          <p:cNvPr id="23" name="Grafik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467716" y="8077619"/>
            <a:ext cx="538684" cy="669763"/>
          </a:xfrm>
          <a:prstGeom prst="rect">
            <a:avLst/>
          </a:prstGeom>
        </p:spPr>
      </p:pic>
      <p:sp>
        <p:nvSpPr>
          <p:cNvPr id="18" name="Textfeld 17"/>
          <p:cNvSpPr txBox="1"/>
          <p:nvPr/>
        </p:nvSpPr>
        <p:spPr>
          <a:xfrm>
            <a:off x="368299" y="8966221"/>
            <a:ext cx="4067293" cy="415498"/>
          </a:xfrm>
          <a:prstGeom prst="rect">
            <a:avLst/>
          </a:prstGeom>
          <a:noFill/>
        </p:spPr>
        <p:txBody>
          <a:bodyPr wrap="square" rtlCol="0">
            <a:spAutoFit/>
          </a:bodyPr>
          <a:lstStyle/>
          <a:p>
            <a:r>
              <a:rPr lang="de-DE" sz="1050" baseline="0" dirty="0" smtClean="0">
                <a:solidFill>
                  <a:schemeClr val="tx1"/>
                </a:solidFill>
              </a:rPr>
              <a:t>Dieses Werk steht</a:t>
            </a:r>
            <a:r>
              <a:rPr lang="de-DE" sz="1050" dirty="0" smtClean="0">
                <a:solidFill>
                  <a:schemeClr val="tx1"/>
                </a:solidFill>
              </a:rPr>
              <a:t> unter einer</a:t>
            </a:r>
            <a:r>
              <a:rPr lang="de-DE" sz="1050" baseline="0" dirty="0" smtClean="0">
                <a:solidFill>
                  <a:schemeClr val="tx1"/>
                </a:solidFill>
              </a:rPr>
              <a:t> </a:t>
            </a:r>
            <a:r>
              <a:rPr lang="de-DE" sz="1050" baseline="0" dirty="0" smtClean="0">
                <a:solidFill>
                  <a:schemeClr val="tx1"/>
                </a:solidFill>
                <a:hlinkClick r:id="rId11"/>
              </a:rPr>
              <a:t>Creative </a:t>
            </a:r>
            <a:r>
              <a:rPr lang="de-DE" sz="1050" baseline="0" dirty="0" err="1" smtClean="0">
                <a:solidFill>
                  <a:schemeClr val="tx1"/>
                </a:solidFill>
                <a:hlinkClick r:id="rId11"/>
              </a:rPr>
              <a:t>Commons</a:t>
            </a:r>
            <a:r>
              <a:rPr lang="de-DE" sz="1050" baseline="0" dirty="0" smtClean="0">
                <a:solidFill>
                  <a:schemeClr val="tx1"/>
                </a:solidFill>
                <a:hlinkClick r:id="rId11"/>
              </a:rPr>
              <a:t> Attribution 4.0 international Lizenz</a:t>
            </a:r>
            <a:r>
              <a:rPr lang="de-DE" sz="1050" baseline="0" dirty="0" smtClean="0">
                <a:solidFill>
                  <a:schemeClr val="tx1"/>
                </a:solidFill>
              </a:rPr>
              <a:t>. Ausgenommen sind Logos.</a:t>
            </a:r>
          </a:p>
        </p:txBody>
      </p:sp>
      <p:pic>
        <p:nvPicPr>
          <p:cNvPr id="65" name="Grafik 6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70621" y="9445802"/>
            <a:ext cx="667794" cy="233645"/>
          </a:xfrm>
          <a:prstGeom prst="rect">
            <a:avLst/>
          </a:prstGeom>
        </p:spPr>
      </p:pic>
      <p:sp>
        <p:nvSpPr>
          <p:cNvPr id="64" name="Textfeld 63"/>
          <p:cNvSpPr txBox="1"/>
          <p:nvPr/>
        </p:nvSpPr>
        <p:spPr>
          <a:xfrm>
            <a:off x="1158848" y="9353691"/>
            <a:ext cx="3276744" cy="738664"/>
          </a:xfrm>
          <a:prstGeom prst="rect">
            <a:avLst/>
          </a:prstGeom>
          <a:noFill/>
        </p:spPr>
        <p:txBody>
          <a:bodyPr wrap="square" rtlCol="0">
            <a:spAutoFit/>
          </a:bodyPr>
          <a:lstStyle/>
          <a:p>
            <a:r>
              <a:rPr lang="de-DE" sz="1050" dirty="0" smtClean="0"/>
              <a:t>„open-access.network Rätselpaket“ </a:t>
            </a:r>
            <a:r>
              <a:rPr lang="de-DE" sz="1050" dirty="0" smtClean="0">
                <a:hlinkClick r:id="rId11"/>
              </a:rPr>
              <a:t>CC BY 4.0 International</a:t>
            </a:r>
            <a:r>
              <a:rPr lang="de-DE" sz="1050" dirty="0"/>
              <a:t> Helene </a:t>
            </a:r>
            <a:r>
              <a:rPr lang="de-DE" sz="1050" dirty="0" smtClean="0"/>
              <a:t>Strauß </a:t>
            </a:r>
            <a:r>
              <a:rPr lang="de-DE" sz="1050" dirty="0" smtClean="0">
                <a:hlinkClick r:id="rId13"/>
              </a:rPr>
              <a:t>https</a:t>
            </a:r>
            <a:r>
              <a:rPr lang="de-DE" sz="1050" dirty="0">
                <a:hlinkClick r:id="rId13"/>
              </a:rPr>
              <a:t>://</a:t>
            </a:r>
            <a:r>
              <a:rPr lang="de-DE" sz="1050" dirty="0" smtClean="0">
                <a:hlinkClick r:id="rId13"/>
              </a:rPr>
              <a:t>doi.org/10.5281/zenodo.12779107</a:t>
            </a:r>
            <a:r>
              <a:rPr lang="de-DE" sz="1050" dirty="0" smtClean="0"/>
              <a:t>  </a:t>
            </a:r>
            <a:endParaRPr lang="de-DE" sz="1050" dirty="0"/>
          </a:p>
          <a:p>
            <a:r>
              <a:rPr lang="de-DE" sz="1050" dirty="0" smtClean="0"/>
              <a:t> </a:t>
            </a:r>
            <a:endParaRPr lang="de-DE" dirty="0" smtClean="0"/>
          </a:p>
        </p:txBody>
      </p:sp>
      <p:sp>
        <p:nvSpPr>
          <p:cNvPr id="49" name="Textfeld 48"/>
          <p:cNvSpPr txBox="1"/>
          <p:nvPr/>
        </p:nvSpPr>
        <p:spPr>
          <a:xfrm>
            <a:off x="4639532" y="9036368"/>
            <a:ext cx="702981" cy="215444"/>
          </a:xfrm>
          <a:prstGeom prst="rect">
            <a:avLst/>
          </a:prstGeom>
          <a:noFill/>
        </p:spPr>
        <p:txBody>
          <a:bodyPr wrap="square" rtlCol="0">
            <a:spAutoFit/>
          </a:bodyPr>
          <a:lstStyle/>
          <a:p>
            <a:r>
              <a:rPr lang="de-DE" sz="800" dirty="0" smtClean="0">
                <a:solidFill>
                  <a:schemeClr val="tx1"/>
                </a:solidFill>
              </a:rPr>
              <a:t>Erstellt von:</a:t>
            </a:r>
            <a:endParaRPr lang="de-DE" sz="800" dirty="0">
              <a:solidFill>
                <a:schemeClr val="tx1"/>
              </a:solidFill>
            </a:endParaRPr>
          </a:p>
        </p:txBody>
      </p:sp>
      <p:pic>
        <p:nvPicPr>
          <p:cNvPr id="47" name="Grafik 4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745133" y="9304058"/>
            <a:ext cx="625359" cy="414712"/>
          </a:xfrm>
          <a:prstGeom prst="rect">
            <a:avLst/>
          </a:prstGeom>
        </p:spPr>
      </p:pic>
      <p:sp>
        <p:nvSpPr>
          <p:cNvPr id="51" name="Textfeld 50"/>
          <p:cNvSpPr txBox="1"/>
          <p:nvPr/>
        </p:nvSpPr>
        <p:spPr>
          <a:xfrm>
            <a:off x="5474987" y="9036368"/>
            <a:ext cx="867950" cy="215444"/>
          </a:xfrm>
          <a:prstGeom prst="rect">
            <a:avLst/>
          </a:prstGeom>
          <a:noFill/>
        </p:spPr>
        <p:txBody>
          <a:bodyPr wrap="square" rtlCol="0">
            <a:spAutoFit/>
          </a:bodyPr>
          <a:lstStyle/>
          <a:p>
            <a:r>
              <a:rPr lang="de-DE" sz="800" dirty="0" smtClean="0">
                <a:solidFill>
                  <a:schemeClr val="tx1"/>
                </a:solidFill>
              </a:rPr>
              <a:t>Gefördert von:</a:t>
            </a:r>
            <a:endParaRPr lang="de-DE" sz="800" dirty="0">
              <a:solidFill>
                <a:schemeClr val="tx1"/>
              </a:solidFill>
            </a:endParaRPr>
          </a:p>
        </p:txBody>
      </p:sp>
      <p:pic>
        <p:nvPicPr>
          <p:cNvPr id="48" name="Grafik 47"/>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591585" y="9280761"/>
            <a:ext cx="883825" cy="435199"/>
          </a:xfrm>
          <a:prstGeom prst="rect">
            <a:avLst/>
          </a:prstGeom>
        </p:spPr>
      </p:pic>
    </p:spTree>
    <p:extLst>
      <p:ext uri="{BB962C8B-B14F-4D97-AF65-F5344CB8AC3E}">
        <p14:creationId xmlns:p14="http://schemas.microsoft.com/office/powerpoint/2010/main" val="788734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e 3"/>
          <p:cNvGraphicFramePr>
            <a:graphicFrameLocks noGrp="1"/>
          </p:cNvGraphicFramePr>
          <p:nvPr>
            <p:extLst>
              <p:ext uri="{D42A27DB-BD31-4B8C-83A1-F6EECF244321}">
                <p14:modId xmlns:p14="http://schemas.microsoft.com/office/powerpoint/2010/main" val="1281443208"/>
              </p:ext>
            </p:extLst>
          </p:nvPr>
        </p:nvGraphicFramePr>
        <p:xfrm>
          <a:off x="368300" y="1392029"/>
          <a:ext cx="6121400" cy="5403214"/>
        </p:xfrm>
        <a:graphic>
          <a:graphicData uri="http://schemas.openxmlformats.org/drawingml/2006/table">
            <a:tbl>
              <a:tblPr firstRow="1" bandRow="1">
                <a:tableStyleId>{5C22544A-7EE6-4342-B048-85BDC9FD1C3A}</a:tableStyleId>
              </a:tblPr>
              <a:tblGrid>
                <a:gridCol w="1667280">
                  <a:extLst>
                    <a:ext uri="{9D8B030D-6E8A-4147-A177-3AD203B41FA5}">
                      <a16:colId xmlns:a16="http://schemas.microsoft.com/office/drawing/2014/main" val="3133023563"/>
                    </a:ext>
                  </a:extLst>
                </a:gridCol>
                <a:gridCol w="4454120">
                  <a:extLst>
                    <a:ext uri="{9D8B030D-6E8A-4147-A177-3AD203B41FA5}">
                      <a16:colId xmlns:a16="http://schemas.microsoft.com/office/drawing/2014/main" val="1964765092"/>
                    </a:ext>
                  </a:extLst>
                </a:gridCol>
              </a:tblGrid>
              <a:tr h="271759">
                <a:tc gridSpan="2">
                  <a:txBody>
                    <a:bodyPr/>
                    <a:lstStyle/>
                    <a:p>
                      <a:r>
                        <a:rPr lang="de-DE" sz="1100" dirty="0" smtClean="0"/>
                        <a:t>ACHTUNG – hier stehen die Lösungen</a:t>
                      </a:r>
                      <a:endParaRPr lang="de-DE" sz="1100" dirty="0"/>
                    </a:p>
                  </a:txBody>
                  <a:tcPr anchor="ctr"/>
                </a:tc>
                <a:tc hMerge="1">
                  <a:txBody>
                    <a:bodyPr/>
                    <a:lstStyle/>
                    <a:p>
                      <a:endParaRPr lang="de-DE" sz="1100" dirty="0"/>
                    </a:p>
                  </a:txBody>
                  <a:tcPr/>
                </a:tc>
                <a:extLst>
                  <a:ext uri="{0D108BD9-81ED-4DB2-BD59-A6C34878D82A}">
                    <a16:rowId xmlns:a16="http://schemas.microsoft.com/office/drawing/2014/main" val="3969830547"/>
                  </a:ext>
                </a:extLst>
              </a:tr>
              <a:tr h="447604">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sz="1100" dirty="0" smtClean="0"/>
                        <a:t>Open-Access-Lückentext</a:t>
                      </a:r>
                    </a:p>
                  </a:txBody>
                  <a:tcPr anchor="ctr"/>
                </a:tc>
                <a:tc>
                  <a:txBody>
                    <a:bodyPr/>
                    <a:lstStyle/>
                    <a:p>
                      <a:pPr marL="0" indent="0">
                        <a:buFont typeface="+mj-lt"/>
                        <a:buNone/>
                      </a:pPr>
                      <a:r>
                        <a:rPr lang="de-DE" sz="1100" dirty="0" smtClean="0"/>
                        <a:t>1. kostenfreien, 2. weltweit,</a:t>
                      </a:r>
                      <a:r>
                        <a:rPr lang="de-DE" sz="1100" baseline="0" dirty="0" smtClean="0"/>
                        <a:t> 3. </a:t>
                      </a:r>
                      <a:r>
                        <a:rPr lang="de-DE" sz="1100" dirty="0" smtClean="0"/>
                        <a:t>Archivierung, 4. Lizenzen,</a:t>
                      </a:r>
                      <a:r>
                        <a:rPr lang="de-DE" sz="1100" baseline="0" dirty="0" smtClean="0"/>
                        <a:t> 5. </a:t>
                      </a:r>
                      <a:r>
                        <a:rPr lang="de-DE" sz="1100" dirty="0" smtClean="0"/>
                        <a:t>technisch, 6.</a:t>
                      </a:r>
                      <a:r>
                        <a:rPr lang="de-DE" sz="1100" baseline="0" dirty="0" smtClean="0"/>
                        <a:t> </a:t>
                      </a:r>
                      <a:r>
                        <a:rPr lang="de-DE" sz="1100" dirty="0" smtClean="0"/>
                        <a:t>Innovationen</a:t>
                      </a:r>
                    </a:p>
                  </a:txBody>
                  <a:tcPr anchor="ctr"/>
                </a:tc>
                <a:extLst>
                  <a:ext uri="{0D108BD9-81ED-4DB2-BD59-A6C34878D82A}">
                    <a16:rowId xmlns:a16="http://schemas.microsoft.com/office/drawing/2014/main" val="1172017467"/>
                  </a:ext>
                </a:extLst>
              </a:tr>
              <a:tr h="1678513">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sz="1100" dirty="0" smtClean="0"/>
                        <a:t>Open-Access-Kreuzworträtsel</a:t>
                      </a:r>
                    </a:p>
                  </a:txBody>
                  <a:tcPr anchor="ctr"/>
                </a:tc>
                <a:tc>
                  <a:txBody>
                    <a:bodyPr/>
                    <a:lstStyle/>
                    <a:p>
                      <a:pPr marL="228600" indent="-228600">
                        <a:buFont typeface="+mj-lt"/>
                        <a:buAutoNum type="arabicPeriod"/>
                      </a:pPr>
                      <a:r>
                        <a:rPr lang="en-US" sz="1100" b="0" dirty="0" smtClean="0"/>
                        <a:t>FINANZIELLE</a:t>
                      </a:r>
                    </a:p>
                    <a:p>
                      <a:pPr marL="228600" indent="-228600">
                        <a:buFont typeface="+mj-lt"/>
                        <a:buAutoNum type="arabicPeriod"/>
                      </a:pPr>
                      <a:r>
                        <a:rPr lang="en-US" sz="1100" b="0" dirty="0" smtClean="0"/>
                        <a:t>GOLD</a:t>
                      </a:r>
                    </a:p>
                    <a:p>
                      <a:pPr marL="228600" indent="-228600">
                        <a:buFont typeface="+mj-lt"/>
                        <a:buAutoNum type="arabicPeriod"/>
                      </a:pPr>
                      <a:r>
                        <a:rPr lang="en-US" sz="1100" b="0" dirty="0" smtClean="0"/>
                        <a:t>REPOSITORIUM</a:t>
                      </a:r>
                    </a:p>
                    <a:p>
                      <a:pPr marL="228600" indent="-228600">
                        <a:buFont typeface="+mj-lt"/>
                        <a:buAutoNum type="arabicPeriod"/>
                      </a:pPr>
                      <a:r>
                        <a:rPr lang="en-US" sz="1100" b="0" dirty="0" smtClean="0"/>
                        <a:t>PEERREVIEW</a:t>
                      </a:r>
                    </a:p>
                    <a:p>
                      <a:pPr marL="228600" indent="-228600">
                        <a:buFont typeface="+mj-lt"/>
                        <a:buAutoNum type="arabicPeriod"/>
                      </a:pPr>
                      <a:r>
                        <a:rPr lang="en-US" sz="1100" b="0" dirty="0" smtClean="0"/>
                        <a:t>DOAJ</a:t>
                      </a:r>
                    </a:p>
                    <a:p>
                      <a:pPr marL="228600" indent="-228600">
                        <a:buFont typeface="+mj-lt"/>
                        <a:buAutoNum type="arabicPeriod"/>
                      </a:pPr>
                      <a:r>
                        <a:rPr lang="en-US" sz="1100" b="0" dirty="0" smtClean="0"/>
                        <a:t>OPENSCIENCE</a:t>
                      </a:r>
                    </a:p>
                    <a:p>
                      <a:pPr marL="228600" indent="-228600">
                        <a:buFont typeface="+mj-lt"/>
                        <a:buAutoNum type="arabicPeriod"/>
                      </a:pPr>
                      <a:r>
                        <a:rPr lang="en-US" sz="1100" b="0" dirty="0" smtClean="0"/>
                        <a:t>TRANSPARENZ</a:t>
                      </a:r>
                    </a:p>
                    <a:p>
                      <a:pPr marL="228600" indent="-228600">
                        <a:buFont typeface="+mj-lt"/>
                        <a:buAutoNum type="arabicPeriod"/>
                      </a:pPr>
                      <a:r>
                        <a:rPr lang="en-US" sz="1100" b="0" dirty="0" smtClean="0"/>
                        <a:t>CREATIVECOMMONS</a:t>
                      </a:r>
                    </a:p>
                    <a:p>
                      <a:pPr marL="0" marR="0" lvl="0" indent="0" algn="l" defTabSz="685800" rtl="0" eaLnBrk="1" fontAlgn="auto" latinLnBrk="0" hangingPunct="1">
                        <a:lnSpc>
                          <a:spcPct val="100000"/>
                        </a:lnSpc>
                        <a:spcBef>
                          <a:spcPts val="0"/>
                        </a:spcBef>
                        <a:spcAft>
                          <a:spcPts val="0"/>
                        </a:spcAft>
                        <a:buClrTx/>
                        <a:buSzTx/>
                        <a:buFontTx/>
                        <a:buNone/>
                        <a:tabLst/>
                        <a:defRPr/>
                      </a:pPr>
                      <a:r>
                        <a:rPr lang="de-DE" sz="1100" dirty="0" smtClean="0"/>
                        <a:t>Lösungswort: </a:t>
                      </a:r>
                      <a:r>
                        <a:rPr lang="de-DE" sz="1100" b="0" dirty="0" smtClean="0"/>
                        <a:t>OPENACCESS</a:t>
                      </a:r>
                    </a:p>
                  </a:txBody>
                  <a:tcPr anchor="ctr"/>
                </a:tc>
                <a:extLst>
                  <a:ext uri="{0D108BD9-81ED-4DB2-BD59-A6C34878D82A}">
                    <a16:rowId xmlns:a16="http://schemas.microsoft.com/office/drawing/2014/main" val="380413527"/>
                  </a:ext>
                </a:extLst>
              </a:tr>
              <a:tr h="2557734">
                <a:tc>
                  <a:txBody>
                    <a:bodyPr/>
                    <a:lstStyle/>
                    <a:p>
                      <a:r>
                        <a:rPr lang="de-DE" sz="1100" dirty="0" smtClean="0"/>
                        <a:t>Open-Access-Quiz</a:t>
                      </a:r>
                      <a:endParaRPr lang="de-DE" sz="1100" dirty="0"/>
                    </a:p>
                  </a:txBody>
                  <a:tcPr anchor="ctr"/>
                </a:tc>
                <a:tc>
                  <a:txBody>
                    <a:bodyPr/>
                    <a:lstStyle/>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r>
                        <a:rPr lang="de-DE" sz="1100" dirty="0" smtClean="0"/>
                        <a:t>438, Stand Mai 2024</a:t>
                      </a:r>
                      <a:r>
                        <a:rPr lang="de-DE" sz="1100" baseline="0" dirty="0" smtClean="0"/>
                        <a:t>, Quelle: </a:t>
                      </a:r>
                      <a:r>
                        <a:rPr lang="de-DE" sz="1100" baseline="0" dirty="0" smtClean="0">
                          <a:hlinkClick r:id="rId2"/>
                        </a:rPr>
                        <a:t>https://open-access.network/services/oaatlas</a:t>
                      </a:r>
                      <a:r>
                        <a:rPr lang="de-DE" sz="1100" baseline="0" dirty="0" smtClean="0"/>
                        <a:t> </a:t>
                      </a:r>
                    </a:p>
                    <a:p>
                      <a:pPr marL="228600" indent="-228600">
                        <a:buFont typeface="+mj-lt"/>
                        <a:buAutoNum type="arabicPeriod"/>
                      </a:pPr>
                      <a:r>
                        <a:rPr lang="de-DE" sz="1100" baseline="0" dirty="0" smtClean="0"/>
                        <a:t>2016 wurden 129 </a:t>
                      </a:r>
                      <a:r>
                        <a:rPr lang="de-DE" sz="1100" baseline="0" dirty="0" err="1" smtClean="0"/>
                        <a:t>Policies</a:t>
                      </a:r>
                      <a:r>
                        <a:rPr lang="de-DE" sz="1100" baseline="0" dirty="0" smtClean="0"/>
                        <a:t> verabschiedet, Quelle: </a:t>
                      </a:r>
                      <a:r>
                        <a:rPr lang="de-DE" sz="1100" baseline="0" dirty="0" smtClean="0">
                          <a:hlinkClick r:id="rId2"/>
                        </a:rPr>
                        <a:t>https://open-access.network/services/oaatlas</a:t>
                      </a:r>
                      <a:r>
                        <a:rPr lang="de-DE" sz="1100" baseline="0" dirty="0" smtClean="0"/>
                        <a:t> </a:t>
                      </a:r>
                    </a:p>
                    <a:p>
                      <a:pPr marL="228600" indent="-228600">
                        <a:buFont typeface="+mj-lt"/>
                        <a:buAutoNum type="arabicPeriod"/>
                      </a:pPr>
                      <a:r>
                        <a:rPr lang="de-DE" sz="1100" i="0" baseline="0" dirty="0" smtClean="0"/>
                        <a:t>C - </a:t>
                      </a:r>
                      <a:r>
                        <a:rPr lang="de-DE" sz="1100" i="0" dirty="0" smtClean="0"/>
                        <a:t>eine offene Lizenz, Quelle: </a:t>
                      </a:r>
                      <a:r>
                        <a:rPr lang="de-DE" sz="1100" i="0" dirty="0" smtClean="0">
                          <a:hlinkClick r:id="rId3"/>
                        </a:rPr>
                        <a:t>https://www.jci.org/kiosks/terms</a:t>
                      </a:r>
                      <a:r>
                        <a:rPr lang="de-DE" sz="1100" i="0" dirty="0" smtClean="0"/>
                        <a:t> </a:t>
                      </a:r>
                    </a:p>
                    <a:p>
                      <a:pPr marL="228600" indent="-228600">
                        <a:buFont typeface="+mj-lt"/>
                        <a:buAutoNum type="arabicPeriod"/>
                      </a:pPr>
                      <a:r>
                        <a:rPr lang="de-DE" sz="1100" i="0" dirty="0" smtClean="0"/>
                        <a:t>A</a:t>
                      </a:r>
                      <a:r>
                        <a:rPr lang="de-DE" sz="1100" i="0" baseline="0" dirty="0" smtClean="0"/>
                        <a:t> - </a:t>
                      </a:r>
                      <a:r>
                        <a:rPr lang="de-DE" sz="1100" i="0" dirty="0" smtClean="0"/>
                        <a:t>36 659, TU München, darauf folgt die LMU München mit 40.233,</a:t>
                      </a:r>
                      <a:r>
                        <a:rPr lang="de-DE" sz="1100" i="0" baseline="0" dirty="0" smtClean="0"/>
                        <a:t> dann die Charité Berlin mit 32.885, gefolgt von der RKU Heidelberg</a:t>
                      </a:r>
                      <a:r>
                        <a:rPr lang="de-DE" sz="1100" i="0" dirty="0" smtClean="0"/>
                        <a:t> mit 32.388 OA-Veröffentlichungen </a:t>
                      </a:r>
                      <a:r>
                        <a:rPr lang="de-DE" sz="1100" i="0" dirty="0" smtClean="0">
                          <a:hlinkClick r:id="rId4"/>
                        </a:rPr>
                        <a:t>https://open-access-monitor.de/publications</a:t>
                      </a:r>
                      <a:r>
                        <a:rPr lang="de-DE" sz="1100" i="0" dirty="0" smtClean="0"/>
                        <a:t> </a:t>
                      </a:r>
                    </a:p>
                    <a:p>
                      <a:pPr marL="228600" indent="-228600">
                        <a:buFont typeface="+mj-lt"/>
                        <a:buAutoNum type="arabicPeriod"/>
                      </a:pPr>
                      <a:r>
                        <a:rPr lang="de-DE" sz="1100" dirty="0" smtClean="0"/>
                        <a:t>B - Vorgaben, wann eine Transformation, also ein Journal </a:t>
                      </a:r>
                      <a:r>
                        <a:rPr lang="de-DE" sz="1100" dirty="0" err="1" smtClean="0"/>
                        <a:t>Flipping</a:t>
                      </a:r>
                      <a:r>
                        <a:rPr lang="de-DE" sz="1100" dirty="0" smtClean="0"/>
                        <a:t> von Hybrid hin zu Open Access erfolgt, Quelle: </a:t>
                      </a:r>
                      <a:r>
                        <a:rPr lang="de-DE" sz="1100" dirty="0" smtClean="0">
                          <a:hlinkClick r:id="rId5"/>
                        </a:rPr>
                        <a:t>https://deal-konsortium.de/vertraege/elsevier</a:t>
                      </a:r>
                      <a:r>
                        <a:rPr lang="de-DE" sz="1100" dirty="0" smtClean="0"/>
                        <a:t> </a:t>
                      </a:r>
                    </a:p>
                    <a:p>
                      <a:pPr marL="228600" indent="-228600">
                        <a:buFont typeface="+mj-lt"/>
                        <a:buAutoNum type="arabicPeriod"/>
                      </a:pPr>
                      <a:r>
                        <a:rPr lang="de-DE" sz="1100" i="0" dirty="0" smtClean="0"/>
                        <a:t>Falsch, er konnte weder sicher bestätigt werden, noch widerlegt</a:t>
                      </a:r>
                      <a:r>
                        <a:rPr lang="de-DE" sz="1100" i="0" baseline="0" dirty="0" smtClean="0"/>
                        <a:t> werden,</a:t>
                      </a:r>
                      <a:r>
                        <a:rPr lang="de-DE" sz="1100" i="0" dirty="0" smtClean="0"/>
                        <a:t> Quelle: </a:t>
                      </a:r>
                      <a:r>
                        <a:rPr lang="de-DE" sz="1100" i="0" dirty="0" smtClean="0">
                          <a:hlinkClick r:id="rId6"/>
                        </a:rPr>
                        <a:t>https://oa.tib.eu/renate/handle/123456789/8628</a:t>
                      </a:r>
                      <a:r>
                        <a:rPr lang="de-DE" sz="1100" i="0" dirty="0" smtClean="0"/>
                        <a:t> </a:t>
                      </a:r>
                    </a:p>
                  </a:txBody>
                  <a:tcPr anchor="ctr"/>
                </a:tc>
                <a:extLst>
                  <a:ext uri="{0D108BD9-81ED-4DB2-BD59-A6C34878D82A}">
                    <a16:rowId xmlns:a16="http://schemas.microsoft.com/office/drawing/2014/main" val="2618258964"/>
                  </a:ext>
                </a:extLst>
              </a:tr>
              <a:tr h="447604">
                <a:tc>
                  <a:txBody>
                    <a:bodyPr/>
                    <a:lstStyle/>
                    <a:p>
                      <a:r>
                        <a:rPr lang="de-DE" sz="1100" dirty="0" smtClean="0"/>
                        <a:t>Einstein-Quiz</a:t>
                      </a:r>
                      <a:endParaRPr lang="de-DE" sz="1100" dirty="0"/>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dirty="0" smtClean="0"/>
                        <a:t>Alberta</a:t>
                      </a:r>
                      <a:r>
                        <a:rPr lang="de-DE" sz="1100" baseline="0" dirty="0" smtClean="0"/>
                        <a:t> </a:t>
                      </a:r>
                      <a:r>
                        <a:rPr lang="de-DE" sz="1100" baseline="0" dirty="0" err="1" smtClean="0"/>
                        <a:t>Inkling</a:t>
                      </a:r>
                      <a:r>
                        <a:rPr lang="de-DE" sz="1100" baseline="0" dirty="0" smtClean="0"/>
                        <a:t> hat in </a:t>
                      </a:r>
                      <a:r>
                        <a:rPr lang="de-DE" sz="1100" dirty="0" smtClean="0"/>
                        <a:t>Correlation &amp; Causation publiziert. Lösungstabelle siehe unten.</a:t>
                      </a:r>
                    </a:p>
                  </a:txBody>
                  <a:tcPr/>
                </a:tc>
                <a:extLst>
                  <a:ext uri="{0D108BD9-81ED-4DB2-BD59-A6C34878D82A}">
                    <a16:rowId xmlns:a16="http://schemas.microsoft.com/office/drawing/2014/main" val="3170355645"/>
                  </a:ext>
                </a:extLst>
              </a:tr>
            </a:tbl>
          </a:graphicData>
        </a:graphic>
      </p:graphicFrame>
      <p:sp>
        <p:nvSpPr>
          <p:cNvPr id="3" name="Foliennummernplatzhalter 2"/>
          <p:cNvSpPr>
            <a:spLocks noGrp="1"/>
          </p:cNvSpPr>
          <p:nvPr>
            <p:ph type="sldNum" sz="quarter" idx="12"/>
          </p:nvPr>
        </p:nvSpPr>
        <p:spPr>
          <a:xfrm>
            <a:off x="6489700" y="9581545"/>
            <a:ext cx="1543050" cy="527050"/>
          </a:xfrm>
        </p:spPr>
        <p:txBody>
          <a:bodyPr/>
          <a:lstStyle/>
          <a:p>
            <a:fld id="{A42E6A14-5B9D-40E6-BFEC-B60AD6D8AC89}" type="slidenum">
              <a:rPr lang="de-DE" sz="1100" smtClean="0"/>
              <a:t>8</a:t>
            </a:fld>
            <a:endParaRPr lang="de-DE" dirty="0"/>
          </a:p>
        </p:txBody>
      </p:sp>
      <p:graphicFrame>
        <p:nvGraphicFramePr>
          <p:cNvPr id="5" name="Tabelle 4"/>
          <p:cNvGraphicFramePr>
            <a:graphicFrameLocks noGrp="1"/>
          </p:cNvGraphicFramePr>
          <p:nvPr>
            <p:extLst>
              <p:ext uri="{D42A27DB-BD31-4B8C-83A1-F6EECF244321}">
                <p14:modId xmlns:p14="http://schemas.microsoft.com/office/powerpoint/2010/main" val="2979158194"/>
              </p:ext>
            </p:extLst>
          </p:nvPr>
        </p:nvGraphicFramePr>
        <p:xfrm>
          <a:off x="368300" y="7131619"/>
          <a:ext cx="6121400" cy="2081349"/>
        </p:xfrm>
        <a:graphic>
          <a:graphicData uri="http://schemas.openxmlformats.org/drawingml/2006/table">
            <a:tbl>
              <a:tblPr firstRow="1" firstCol="1" bandRow="1">
                <a:tableStyleId>{5C22544A-7EE6-4342-B048-85BDC9FD1C3A}</a:tableStyleId>
              </a:tblPr>
              <a:tblGrid>
                <a:gridCol w="1094740">
                  <a:extLst>
                    <a:ext uri="{9D8B030D-6E8A-4147-A177-3AD203B41FA5}">
                      <a16:colId xmlns:a16="http://schemas.microsoft.com/office/drawing/2014/main" val="1434265605"/>
                    </a:ext>
                  </a:extLst>
                </a:gridCol>
                <a:gridCol w="945727">
                  <a:extLst>
                    <a:ext uri="{9D8B030D-6E8A-4147-A177-3AD203B41FA5}">
                      <a16:colId xmlns:a16="http://schemas.microsoft.com/office/drawing/2014/main" val="3664417171"/>
                    </a:ext>
                  </a:extLst>
                </a:gridCol>
                <a:gridCol w="1020233">
                  <a:extLst>
                    <a:ext uri="{9D8B030D-6E8A-4147-A177-3AD203B41FA5}">
                      <a16:colId xmlns:a16="http://schemas.microsoft.com/office/drawing/2014/main" val="667317332"/>
                    </a:ext>
                  </a:extLst>
                </a:gridCol>
                <a:gridCol w="1020233">
                  <a:extLst>
                    <a:ext uri="{9D8B030D-6E8A-4147-A177-3AD203B41FA5}">
                      <a16:colId xmlns:a16="http://schemas.microsoft.com/office/drawing/2014/main" val="2931919036"/>
                    </a:ext>
                  </a:extLst>
                </a:gridCol>
                <a:gridCol w="1054586">
                  <a:extLst>
                    <a:ext uri="{9D8B030D-6E8A-4147-A177-3AD203B41FA5}">
                      <a16:colId xmlns:a16="http://schemas.microsoft.com/office/drawing/2014/main" val="2316763990"/>
                    </a:ext>
                  </a:extLst>
                </a:gridCol>
                <a:gridCol w="985881">
                  <a:extLst>
                    <a:ext uri="{9D8B030D-6E8A-4147-A177-3AD203B41FA5}">
                      <a16:colId xmlns:a16="http://schemas.microsoft.com/office/drawing/2014/main" val="2288026179"/>
                    </a:ext>
                  </a:extLst>
                </a:gridCol>
              </a:tblGrid>
              <a:tr h="552616">
                <a:tc>
                  <a:txBody>
                    <a:bodyPr/>
                    <a:lstStyle/>
                    <a:p>
                      <a:pPr algn="ctr"/>
                      <a:r>
                        <a:rPr lang="de-DE" sz="1000" dirty="0" smtClean="0"/>
                        <a:t>Zeitschrift</a:t>
                      </a:r>
                      <a:endParaRPr lang="de-DE" sz="1000" dirty="0"/>
                    </a:p>
                  </a:txBody>
                  <a:tcPr anchor="ctr"/>
                </a:tc>
                <a:tc>
                  <a:txBody>
                    <a:bodyPr/>
                    <a:lstStyle/>
                    <a:p>
                      <a:pPr algn="ctr"/>
                      <a:r>
                        <a:rPr lang="de-DE" sz="1000" dirty="0" smtClean="0"/>
                        <a:t>Wissens-WERT</a:t>
                      </a:r>
                      <a:endParaRPr lang="de-DE" sz="1000" dirty="0"/>
                    </a:p>
                  </a:txBody>
                  <a:tcPr anchor="ctr"/>
                </a:tc>
                <a:tc>
                  <a:txBody>
                    <a:bodyPr/>
                    <a:lstStyle/>
                    <a:p>
                      <a:pPr algn="ctr"/>
                      <a:r>
                        <a:rPr lang="de-DE" sz="1000" dirty="0" smtClean="0"/>
                        <a:t>Sinn und Unsinn</a:t>
                      </a:r>
                      <a:endParaRPr lang="de-DE" sz="1000" dirty="0"/>
                    </a:p>
                  </a:txBody>
                  <a:tcPr anchor="ctr"/>
                </a:tc>
                <a:tc>
                  <a:txBody>
                    <a:bodyPr/>
                    <a:lstStyle/>
                    <a:p>
                      <a:pPr algn="ctr"/>
                      <a:r>
                        <a:rPr lang="de-DE" sz="1000" dirty="0" smtClean="0"/>
                        <a:t>Journal of Science</a:t>
                      </a:r>
                      <a:endParaRPr lang="de-DE" sz="1000" dirty="0"/>
                    </a:p>
                  </a:txBody>
                  <a:tcPr anchor="ctr"/>
                </a:tc>
                <a:tc>
                  <a:txBody>
                    <a:bodyPr/>
                    <a:lstStyle/>
                    <a:p>
                      <a:pPr algn="ctr"/>
                      <a:r>
                        <a:rPr lang="de-DE" sz="1000" dirty="0" smtClean="0"/>
                        <a:t>Zeitschrift für angewandte Symbolik</a:t>
                      </a:r>
                      <a:endParaRPr lang="de-DE" sz="1000" dirty="0"/>
                    </a:p>
                  </a:txBody>
                  <a:tcPr anchor="ctr"/>
                </a:tc>
                <a:tc>
                  <a:txBody>
                    <a:bodyPr/>
                    <a:lstStyle/>
                    <a:p>
                      <a:pPr algn="ctr"/>
                      <a:r>
                        <a:rPr lang="de-DE" sz="1000" dirty="0" smtClean="0"/>
                        <a:t>Correlation and Causation</a:t>
                      </a:r>
                      <a:endParaRPr lang="de-DE" sz="1000" dirty="0"/>
                    </a:p>
                  </a:txBody>
                  <a:tcPr anchor="ctr"/>
                </a:tc>
                <a:extLst>
                  <a:ext uri="{0D108BD9-81ED-4DB2-BD59-A6C34878D82A}">
                    <a16:rowId xmlns:a16="http://schemas.microsoft.com/office/drawing/2014/main" val="3476874972"/>
                  </a:ext>
                </a:extLst>
              </a:tr>
              <a:tr h="399112">
                <a:tc>
                  <a:txBody>
                    <a:bodyPr/>
                    <a:lstStyle/>
                    <a:p>
                      <a:r>
                        <a:rPr lang="de-DE" sz="1000" dirty="0" smtClean="0"/>
                        <a:t>Name</a:t>
                      </a:r>
                      <a:endParaRPr lang="de-DE" sz="1000" dirty="0"/>
                    </a:p>
                  </a:txBody>
                  <a:tcPr anchor="ctr"/>
                </a:tc>
                <a:tc>
                  <a:txBody>
                    <a:bodyPr/>
                    <a:lstStyle/>
                    <a:p>
                      <a:r>
                        <a:rPr lang="de-DE" sz="1000" dirty="0" smtClean="0"/>
                        <a:t>Prof. Phil O. Sofia</a:t>
                      </a:r>
                      <a:endParaRPr lang="de-DE" sz="1000" dirty="0"/>
                    </a:p>
                  </a:txBody>
                  <a:tcPr anchor="ctr"/>
                </a:tc>
                <a:tc>
                  <a:txBody>
                    <a:bodyPr/>
                    <a:lstStyle/>
                    <a:p>
                      <a:r>
                        <a:rPr lang="de-DE" sz="1000" dirty="0" smtClean="0"/>
                        <a:t>Dr. Stella Stardust</a:t>
                      </a:r>
                      <a:endParaRPr lang="de-DE" sz="1000" dirty="0"/>
                    </a:p>
                  </a:txBody>
                  <a:tcPr anchor="ctr"/>
                </a:tc>
                <a:tc>
                  <a:txBody>
                    <a:bodyPr/>
                    <a:lstStyle/>
                    <a:p>
                      <a:r>
                        <a:rPr lang="de-DE" sz="1000" dirty="0" smtClean="0"/>
                        <a:t>Mimi </a:t>
                      </a:r>
                      <a:r>
                        <a:rPr lang="de-DE" sz="1000" dirty="0" err="1" smtClean="0"/>
                        <a:t>Machgut</a:t>
                      </a:r>
                      <a:endParaRPr lang="de-DE" sz="1000" dirty="0"/>
                    </a:p>
                  </a:txBody>
                  <a:tcPr anchor="ctr"/>
                </a:tc>
                <a:tc>
                  <a:txBody>
                    <a:bodyPr/>
                    <a:lstStyle/>
                    <a:p>
                      <a:r>
                        <a:rPr lang="de-DE" sz="1000" dirty="0" smtClean="0"/>
                        <a:t>Felix </a:t>
                      </a:r>
                      <a:r>
                        <a:rPr lang="de-DE" sz="1000" dirty="0" err="1" smtClean="0"/>
                        <a:t>Feathers</a:t>
                      </a:r>
                      <a:endParaRPr lang="de-DE" sz="1000" dirty="0"/>
                    </a:p>
                  </a:txBody>
                  <a:tcPr anchor="ctr"/>
                </a:tc>
                <a:tc>
                  <a:txBody>
                    <a:bodyPr/>
                    <a:lstStyle/>
                    <a:p>
                      <a:r>
                        <a:rPr lang="de-DE" sz="1000" b="0" dirty="0" smtClean="0"/>
                        <a:t>Alberta </a:t>
                      </a:r>
                      <a:r>
                        <a:rPr lang="de-DE" sz="1000" b="0" dirty="0" err="1" smtClean="0"/>
                        <a:t>Inkling</a:t>
                      </a:r>
                      <a:endParaRPr lang="de-DE" sz="1000" b="0" dirty="0"/>
                    </a:p>
                  </a:txBody>
                  <a:tcPr anchor="ctr"/>
                </a:tc>
                <a:extLst>
                  <a:ext uri="{0D108BD9-81ED-4DB2-BD59-A6C34878D82A}">
                    <a16:rowId xmlns:a16="http://schemas.microsoft.com/office/drawing/2014/main" val="3754589535"/>
                  </a:ext>
                </a:extLst>
              </a:tr>
              <a:tr h="245607">
                <a:tc>
                  <a:txBody>
                    <a:bodyPr/>
                    <a:lstStyle/>
                    <a:p>
                      <a:r>
                        <a:rPr lang="de-DE" sz="1000" dirty="0" smtClean="0"/>
                        <a:t>Land</a:t>
                      </a:r>
                      <a:endParaRPr lang="de-DE" sz="1000" dirty="0"/>
                    </a:p>
                  </a:txBody>
                  <a:tcPr anchor="ctr"/>
                </a:tc>
                <a:tc>
                  <a:txBody>
                    <a:bodyPr/>
                    <a:lstStyle/>
                    <a:p>
                      <a:r>
                        <a:rPr lang="de-DE" sz="1000" dirty="0" smtClean="0"/>
                        <a:t>Brasilien</a:t>
                      </a:r>
                      <a:endParaRPr lang="de-DE" sz="1000" dirty="0"/>
                    </a:p>
                  </a:txBody>
                  <a:tcPr anchor="ctr"/>
                </a:tc>
                <a:tc>
                  <a:txBody>
                    <a:bodyPr/>
                    <a:lstStyle/>
                    <a:p>
                      <a:r>
                        <a:rPr lang="de-DE" sz="1000" dirty="0" smtClean="0"/>
                        <a:t>Japan</a:t>
                      </a:r>
                      <a:endParaRPr lang="de-DE" sz="1000" dirty="0"/>
                    </a:p>
                  </a:txBody>
                  <a:tcPr anchor="ctr"/>
                </a:tc>
                <a:tc>
                  <a:txBody>
                    <a:bodyPr/>
                    <a:lstStyle/>
                    <a:p>
                      <a:r>
                        <a:rPr lang="de-DE" sz="1000" dirty="0" smtClean="0"/>
                        <a:t>Schweden</a:t>
                      </a:r>
                      <a:endParaRPr lang="de-DE" sz="1000" dirty="0"/>
                    </a:p>
                  </a:txBody>
                  <a:tcPr anchor="ctr"/>
                </a:tc>
                <a:tc>
                  <a:txBody>
                    <a:bodyPr/>
                    <a:lstStyle/>
                    <a:p>
                      <a:r>
                        <a:rPr lang="de-DE" sz="1000" dirty="0" smtClean="0"/>
                        <a:t>Kanada</a:t>
                      </a:r>
                      <a:endParaRPr lang="de-DE" sz="1000" dirty="0"/>
                    </a:p>
                  </a:txBody>
                  <a:tcPr anchor="ctr"/>
                </a:tc>
                <a:tc>
                  <a:txBody>
                    <a:bodyPr/>
                    <a:lstStyle/>
                    <a:p>
                      <a:r>
                        <a:rPr lang="de-DE" sz="1000" dirty="0" smtClean="0"/>
                        <a:t>Australien</a:t>
                      </a:r>
                      <a:endParaRPr lang="de-DE" sz="1000" dirty="0"/>
                    </a:p>
                  </a:txBody>
                  <a:tcPr anchor="ctr"/>
                </a:tc>
                <a:extLst>
                  <a:ext uri="{0D108BD9-81ED-4DB2-BD59-A6C34878D82A}">
                    <a16:rowId xmlns:a16="http://schemas.microsoft.com/office/drawing/2014/main" val="147721863"/>
                  </a:ext>
                </a:extLst>
              </a:tr>
              <a:tr h="399112">
                <a:tc>
                  <a:txBody>
                    <a:bodyPr/>
                    <a:lstStyle/>
                    <a:p>
                      <a:r>
                        <a:rPr lang="de-DE" sz="1000" dirty="0" smtClean="0"/>
                        <a:t>Fachdisziplin</a:t>
                      </a:r>
                      <a:endParaRPr lang="de-DE" sz="1000" dirty="0"/>
                    </a:p>
                  </a:txBody>
                  <a:tcPr anchor="ctr"/>
                </a:tc>
                <a:tc>
                  <a:txBody>
                    <a:bodyPr/>
                    <a:lstStyle/>
                    <a:p>
                      <a:r>
                        <a:rPr lang="de-DE" sz="1000" dirty="0" smtClean="0"/>
                        <a:t>Gartenzwerg-forschung</a:t>
                      </a:r>
                      <a:endParaRPr lang="de-DE" sz="1000" dirty="0"/>
                    </a:p>
                  </a:txBody>
                  <a:tcPr anchor="ctr"/>
                </a:tc>
                <a:tc>
                  <a:txBody>
                    <a:bodyPr/>
                    <a:lstStyle/>
                    <a:p>
                      <a:r>
                        <a:rPr lang="de-DE" sz="1000" dirty="0" smtClean="0"/>
                        <a:t>Abenteuer-archäologie</a:t>
                      </a:r>
                      <a:endParaRPr lang="de-DE" sz="1000" dirty="0"/>
                    </a:p>
                  </a:txBody>
                  <a:tcPr anchor="ctr"/>
                </a:tc>
                <a:tc>
                  <a:txBody>
                    <a:bodyPr/>
                    <a:lstStyle/>
                    <a:p>
                      <a:r>
                        <a:rPr lang="de-DE" sz="1000" dirty="0" smtClean="0"/>
                        <a:t>Weltraum-ethnologie</a:t>
                      </a:r>
                      <a:endParaRPr lang="de-DE" sz="1000" dirty="0"/>
                    </a:p>
                  </a:txBody>
                  <a:tcPr anchor="ctr"/>
                </a:tc>
                <a:tc>
                  <a:txBody>
                    <a:bodyPr/>
                    <a:lstStyle/>
                    <a:p>
                      <a:r>
                        <a:rPr lang="de-DE" sz="1000" dirty="0" smtClean="0"/>
                        <a:t>Seifenblasen-physik</a:t>
                      </a:r>
                      <a:endParaRPr lang="de-DE" sz="1000" dirty="0"/>
                    </a:p>
                  </a:txBody>
                  <a:tcPr anchor="ctr"/>
                </a:tc>
                <a:tc>
                  <a:txBody>
                    <a:bodyPr/>
                    <a:lstStyle/>
                    <a:p>
                      <a:r>
                        <a:rPr lang="de-DE" sz="1000" dirty="0" smtClean="0"/>
                        <a:t>Koffein-management</a:t>
                      </a:r>
                      <a:endParaRPr lang="de-DE" sz="1000" dirty="0"/>
                    </a:p>
                  </a:txBody>
                  <a:tcPr anchor="ctr"/>
                </a:tc>
                <a:extLst>
                  <a:ext uri="{0D108BD9-81ED-4DB2-BD59-A6C34878D82A}">
                    <a16:rowId xmlns:a16="http://schemas.microsoft.com/office/drawing/2014/main" val="1300855735"/>
                  </a:ext>
                </a:extLst>
              </a:tr>
              <a:tr h="484902">
                <a:tc>
                  <a:txBody>
                    <a:bodyPr/>
                    <a:lstStyle/>
                    <a:p>
                      <a:r>
                        <a:rPr lang="de-DE" sz="1000" dirty="0" smtClean="0"/>
                        <a:t>Objekt auf Schreibtisch</a:t>
                      </a:r>
                      <a:endParaRPr lang="de-DE" sz="1000" dirty="0"/>
                    </a:p>
                  </a:txBody>
                  <a:tcPr anchor="ctr"/>
                </a:tc>
                <a:tc>
                  <a:txBody>
                    <a:bodyPr/>
                    <a:lstStyle/>
                    <a:p>
                      <a:r>
                        <a:rPr lang="de-DE" sz="1000" dirty="0" smtClean="0"/>
                        <a:t>USB-Mini-Kühlschrank</a:t>
                      </a:r>
                      <a:endParaRPr lang="de-DE" sz="1000" dirty="0"/>
                    </a:p>
                  </a:txBody>
                  <a:tcPr anchor="ctr"/>
                </a:tc>
                <a:tc>
                  <a:txBody>
                    <a:bodyPr/>
                    <a:lstStyle/>
                    <a:p>
                      <a:r>
                        <a:rPr lang="de-DE" sz="1000" dirty="0" smtClean="0"/>
                        <a:t>Kaktus</a:t>
                      </a:r>
                      <a:endParaRPr lang="de-DE" sz="1000" dirty="0"/>
                    </a:p>
                  </a:txBody>
                  <a:tcPr anchor="ctr"/>
                </a:tc>
                <a:tc>
                  <a:txBody>
                    <a:bodyPr/>
                    <a:lstStyle/>
                    <a:p>
                      <a:r>
                        <a:rPr lang="de-DE" sz="1000" dirty="0" smtClean="0"/>
                        <a:t>Schreibtisch-</a:t>
                      </a:r>
                      <a:r>
                        <a:rPr lang="de-DE" sz="1000" dirty="0" err="1" smtClean="0"/>
                        <a:t>organizer</a:t>
                      </a:r>
                      <a:endParaRPr lang="de-DE" sz="1000" dirty="0"/>
                    </a:p>
                  </a:txBody>
                  <a:tcPr anchor="ctr"/>
                </a:tc>
                <a:tc>
                  <a:txBody>
                    <a:bodyPr/>
                    <a:lstStyle/>
                    <a:p>
                      <a:r>
                        <a:rPr lang="de-DE" sz="1000" dirty="0" smtClean="0"/>
                        <a:t>Bilderrahmen</a:t>
                      </a:r>
                      <a:endParaRPr lang="de-DE" sz="1000" dirty="0"/>
                    </a:p>
                  </a:txBody>
                  <a:tcPr anchor="ctr"/>
                </a:tc>
                <a:tc>
                  <a:txBody>
                    <a:bodyPr/>
                    <a:lstStyle/>
                    <a:p>
                      <a:r>
                        <a:rPr lang="de-DE" sz="1000" dirty="0" smtClean="0"/>
                        <a:t>Lavalampe</a:t>
                      </a:r>
                      <a:endParaRPr lang="de-DE" sz="1000" dirty="0"/>
                    </a:p>
                  </a:txBody>
                  <a:tcPr anchor="ctr"/>
                </a:tc>
                <a:extLst>
                  <a:ext uri="{0D108BD9-81ED-4DB2-BD59-A6C34878D82A}">
                    <a16:rowId xmlns:a16="http://schemas.microsoft.com/office/drawing/2014/main" val="3597891062"/>
                  </a:ext>
                </a:extLst>
              </a:tr>
            </a:tbl>
          </a:graphicData>
        </a:graphic>
      </p:graphicFrame>
    </p:spTree>
    <p:extLst>
      <p:ext uri="{BB962C8B-B14F-4D97-AF65-F5344CB8AC3E}">
        <p14:creationId xmlns:p14="http://schemas.microsoft.com/office/powerpoint/2010/main" val="2393601144"/>
      </p:ext>
    </p:extLst>
  </p:cSld>
  <p:clrMapOvr>
    <a:masterClrMapping/>
  </p:clrMapOvr>
  <p:timing>
    <p:tnLst>
      <p:par>
        <p:cTn id="1" dur="indefinite" restart="never" nodeType="tmRoot"/>
      </p:par>
    </p:tnLst>
  </p:timing>
</p:sld>
</file>

<file path=ppt/theme/theme1.xml><?xml version="1.0" encoding="utf-8"?>
<a:theme xmlns:a="http://schemas.openxmlformats.org/drawingml/2006/main" name="Titel">
  <a:themeElements>
    <a:clrScheme name="oa.network_links_schwarz">
      <a:dk1>
        <a:sysClr val="windowText" lastClr="000000"/>
      </a:dk1>
      <a:lt1>
        <a:sysClr val="window" lastClr="FFFFFF"/>
      </a:lt1>
      <a:dk2>
        <a:srgbClr val="44546A"/>
      </a:dk2>
      <a:lt2>
        <a:srgbClr val="E7E6E6"/>
      </a:lt2>
      <a:accent1>
        <a:srgbClr val="087196"/>
      </a:accent1>
      <a:accent2>
        <a:srgbClr val="510896"/>
      </a:accent2>
      <a:accent3>
        <a:srgbClr val="082A96"/>
      </a:accent3>
      <a:accent4>
        <a:srgbClr val="25BDF4"/>
      </a:accent4>
      <a:accent5>
        <a:srgbClr val="0B9DD0"/>
      </a:accent5>
      <a:accent6>
        <a:srgbClr val="960871"/>
      </a:accent6>
      <a:hlink>
        <a:srgbClr val="000000"/>
      </a:hlink>
      <a:folHlink>
        <a:srgbClr val="0B9DD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el2">
  <a:themeElements>
    <a:clrScheme name="Benutzerdefiniert 8">
      <a:dk1>
        <a:sysClr val="windowText" lastClr="000000"/>
      </a:dk1>
      <a:lt1>
        <a:sysClr val="window" lastClr="FFFFFF"/>
      </a:lt1>
      <a:dk2>
        <a:srgbClr val="44546A"/>
      </a:dk2>
      <a:lt2>
        <a:srgbClr val="E7E6E6"/>
      </a:lt2>
      <a:accent1>
        <a:srgbClr val="087196"/>
      </a:accent1>
      <a:accent2>
        <a:srgbClr val="510896"/>
      </a:accent2>
      <a:accent3>
        <a:srgbClr val="082A96"/>
      </a:accent3>
      <a:accent4>
        <a:srgbClr val="25BDF4"/>
      </a:accent4>
      <a:accent5>
        <a:srgbClr val="0B9DD0"/>
      </a:accent5>
      <a:accent6>
        <a:srgbClr val="960871"/>
      </a:accent6>
      <a:hlink>
        <a:srgbClr val="000000"/>
      </a:hlink>
      <a:folHlink>
        <a:srgbClr val="0B9DD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Tandardseite">
  <a:themeElements>
    <a:clrScheme name="oa.network_links_schwarz">
      <a:dk1>
        <a:sysClr val="windowText" lastClr="000000"/>
      </a:dk1>
      <a:lt1>
        <a:sysClr val="window" lastClr="FFFFFF"/>
      </a:lt1>
      <a:dk2>
        <a:srgbClr val="44546A"/>
      </a:dk2>
      <a:lt2>
        <a:srgbClr val="E7E6E6"/>
      </a:lt2>
      <a:accent1>
        <a:srgbClr val="087196"/>
      </a:accent1>
      <a:accent2>
        <a:srgbClr val="510896"/>
      </a:accent2>
      <a:accent3>
        <a:srgbClr val="082A96"/>
      </a:accent3>
      <a:accent4>
        <a:srgbClr val="25BDF4"/>
      </a:accent4>
      <a:accent5>
        <a:srgbClr val="0B9DD0"/>
      </a:accent5>
      <a:accent6>
        <a:srgbClr val="960871"/>
      </a:accent6>
      <a:hlink>
        <a:srgbClr val="000000"/>
      </a:hlink>
      <a:folHlink>
        <a:srgbClr val="0B9DD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2594</Words>
  <Application>Microsoft Office PowerPoint</Application>
  <PresentationFormat>A4-Papier (210 x 297 mm)</PresentationFormat>
  <Paragraphs>282</Paragraphs>
  <Slides>8</Slides>
  <Notes>3</Notes>
  <HiddenSlides>0</HiddenSlides>
  <MMClips>0</MMClips>
  <ScaleCrop>false</ScaleCrop>
  <HeadingPairs>
    <vt:vector size="6" baseType="variant">
      <vt:variant>
        <vt:lpstr>Verwendete Schriftarten</vt:lpstr>
      </vt:variant>
      <vt:variant>
        <vt:i4>3</vt:i4>
      </vt:variant>
      <vt:variant>
        <vt:lpstr>Design</vt:lpstr>
      </vt:variant>
      <vt:variant>
        <vt:i4>4</vt:i4>
      </vt:variant>
      <vt:variant>
        <vt:lpstr>Folientitel</vt:lpstr>
      </vt:variant>
      <vt:variant>
        <vt:i4>8</vt:i4>
      </vt:variant>
    </vt:vector>
  </HeadingPairs>
  <TitlesOfParts>
    <vt:vector size="15" baseType="lpstr">
      <vt:lpstr>Arial</vt:lpstr>
      <vt:lpstr>Calibri</vt:lpstr>
      <vt:lpstr>Calibri Light</vt:lpstr>
      <vt:lpstr>Titel</vt:lpstr>
      <vt:lpstr>Titel2</vt:lpstr>
      <vt:lpstr>STandardseite</vt:lpstr>
      <vt:lpstr>Benutzerdefiniertes Design</vt:lpstr>
      <vt:lpstr>PowerPoint-Präsentation</vt:lpstr>
      <vt:lpstr>PowerPoint-Präsentation</vt:lpstr>
      <vt:lpstr>PowerPoint-Präsentation</vt:lpstr>
      <vt:lpstr>Open-Access-Kreuzworträtsel</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Julian Schima</dc:creator>
  <cp:lastModifiedBy>Strauß, Helene</cp:lastModifiedBy>
  <cp:revision>75</cp:revision>
  <dcterms:created xsi:type="dcterms:W3CDTF">2024-05-29T08:22:49Z</dcterms:created>
  <dcterms:modified xsi:type="dcterms:W3CDTF">2024-09-19T08:14:43Z</dcterms:modified>
</cp:coreProperties>
</file>