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2" r:id="rId1"/>
  </p:sldMasterIdLst>
  <p:notesMasterIdLst>
    <p:notesMasterId r:id="rId10"/>
  </p:notesMasterIdLst>
  <p:sldIdLst>
    <p:sldId id="256" r:id="rId2"/>
    <p:sldId id="257" r:id="rId3"/>
    <p:sldId id="262" r:id="rId4"/>
    <p:sldId id="265" r:id="rId5"/>
    <p:sldId id="258" r:id="rId6"/>
    <p:sldId id="264" r:id="rId7"/>
    <p:sldId id="266" r:id="rId8"/>
    <p:sldId id="267"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2"/>
    <p:restoredTop sz="86395"/>
  </p:normalViewPr>
  <p:slideViewPr>
    <p:cSldViewPr snapToGrid="0">
      <p:cViewPr>
        <p:scale>
          <a:sx n="131" d="100"/>
          <a:sy n="131" d="100"/>
        </p:scale>
        <p:origin x="144" y="-70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73B687-49DA-704D-8027-24FC3D7E9F8F}" type="datetimeFigureOut">
              <a:rPr kumimoji="1" lang="ja-JP" altLang="en-US" smtClean="0"/>
              <a:t>2024/9/13</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63A8D13-89E3-774C-8D91-C8ABB088C2A4}" type="slidenum">
              <a:rPr kumimoji="1" lang="ja-JP" altLang="en-US" smtClean="0"/>
              <a:t>‹#›</a:t>
            </a:fld>
            <a:endParaRPr kumimoji="1" lang="ja-JP" altLang="en-US"/>
          </a:p>
        </p:txBody>
      </p:sp>
    </p:spTree>
    <p:extLst>
      <p:ext uri="{BB962C8B-B14F-4D97-AF65-F5344CB8AC3E}">
        <p14:creationId xmlns:p14="http://schemas.microsoft.com/office/powerpoint/2010/main" val="325309250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 altLang="ja-JP" dirty="0"/>
              <a:t>Good [morning/afternoon], I’m Akihiro Kameda from the National Institutes for the Humanities in Japan. Today, I’ll be discussing the preservation of research data, focusing on two case studies from our work.</a:t>
            </a:r>
          </a:p>
          <a:p>
            <a:r>
              <a:rPr lang="en" altLang="ja-JP" dirty="0"/>
              <a:t>We’ll explore not just the preservation of data itself, but also the importance of context—how we manage data and its metadata for long-term access.</a:t>
            </a:r>
            <a:endParaRPr kumimoji="1" lang="ja-JP" altLang="en-US"/>
          </a:p>
        </p:txBody>
      </p:sp>
      <p:sp>
        <p:nvSpPr>
          <p:cNvPr id="4" name="スライド番号プレースホルダー 3"/>
          <p:cNvSpPr>
            <a:spLocks noGrp="1"/>
          </p:cNvSpPr>
          <p:nvPr>
            <p:ph type="sldNum" sz="quarter" idx="5"/>
          </p:nvPr>
        </p:nvSpPr>
        <p:spPr/>
        <p:txBody>
          <a:bodyPr/>
          <a:lstStyle/>
          <a:p>
            <a:fld id="{D63A8D13-89E3-774C-8D91-C8ABB088C2A4}" type="slidenum">
              <a:rPr kumimoji="1" lang="ja-JP" altLang="en-US" smtClean="0"/>
              <a:t>1</a:t>
            </a:fld>
            <a:endParaRPr kumimoji="1" lang="ja-JP" altLang="en-US"/>
          </a:p>
        </p:txBody>
      </p:sp>
    </p:spTree>
    <p:extLst>
      <p:ext uri="{BB962C8B-B14F-4D97-AF65-F5344CB8AC3E}">
        <p14:creationId xmlns:p14="http://schemas.microsoft.com/office/powerpoint/2010/main" val="7776536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 altLang="ja-JP" dirty="0"/>
              <a:t>Our first case is a digital humanities project focused on analyzing Wittgenstein’s work and related research. The challenge here involved preserving data that was partially under copyright protection, managing obsolete code from visualization tools and updating it, as well as documenting the interpretation process through digital hermeneutics.</a:t>
            </a:r>
            <a:endParaRPr kumimoji="1" lang="ja-JP" altLang="en-US"/>
          </a:p>
        </p:txBody>
      </p:sp>
      <p:sp>
        <p:nvSpPr>
          <p:cNvPr id="4" name="スライド番号プレースホルダー 3"/>
          <p:cNvSpPr>
            <a:spLocks noGrp="1"/>
          </p:cNvSpPr>
          <p:nvPr>
            <p:ph type="sldNum" sz="quarter" idx="5"/>
          </p:nvPr>
        </p:nvSpPr>
        <p:spPr/>
        <p:txBody>
          <a:bodyPr/>
          <a:lstStyle/>
          <a:p>
            <a:fld id="{D63A8D13-89E3-774C-8D91-C8ABB088C2A4}" type="slidenum">
              <a:rPr kumimoji="1" lang="ja-JP" altLang="en-US" smtClean="0"/>
              <a:t>2</a:t>
            </a:fld>
            <a:endParaRPr kumimoji="1" lang="ja-JP" altLang="en-US"/>
          </a:p>
        </p:txBody>
      </p:sp>
    </p:spTree>
    <p:extLst>
      <p:ext uri="{BB962C8B-B14F-4D97-AF65-F5344CB8AC3E}">
        <p14:creationId xmlns:p14="http://schemas.microsoft.com/office/powerpoint/2010/main" val="3930344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 altLang="ja-JP" dirty="0"/>
              <a:t>The second case focuses on a digital library of historical materials, where we implemented linked data and IIIF images. This infrastructure was developed as part of a project aimed at promoting public history. As part of this effort, the translation of the Standards of Professional Conduct was regarded as a key context, as it reflects the ideal positioning and roles of professionals in their engagement with the public.</a:t>
            </a:r>
            <a:endParaRPr kumimoji="1" lang="ja-JP" altLang="en-US"/>
          </a:p>
        </p:txBody>
      </p:sp>
      <p:sp>
        <p:nvSpPr>
          <p:cNvPr id="4" name="スライド番号プレースホルダー 3"/>
          <p:cNvSpPr>
            <a:spLocks noGrp="1"/>
          </p:cNvSpPr>
          <p:nvPr>
            <p:ph type="sldNum" sz="quarter" idx="5"/>
          </p:nvPr>
        </p:nvSpPr>
        <p:spPr/>
        <p:txBody>
          <a:bodyPr/>
          <a:lstStyle/>
          <a:p>
            <a:fld id="{D63A8D13-89E3-774C-8D91-C8ABB088C2A4}" type="slidenum">
              <a:rPr kumimoji="1" lang="ja-JP" altLang="en-US" smtClean="0"/>
              <a:t>3</a:t>
            </a:fld>
            <a:endParaRPr kumimoji="1" lang="ja-JP" altLang="en-US"/>
          </a:p>
        </p:txBody>
      </p:sp>
    </p:spTree>
    <p:extLst>
      <p:ext uri="{BB962C8B-B14F-4D97-AF65-F5344CB8AC3E}">
        <p14:creationId xmlns:p14="http://schemas.microsoft.com/office/powerpoint/2010/main" val="31723009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 altLang="ja-JP" dirty="0"/>
              <a:t>This poster covers various key points, focusing on three main areas: the </a:t>
            </a:r>
            <a:r>
              <a:rPr lang="en" altLang="ja-JP" b="1" dirty="0"/>
              <a:t>requirements</a:t>
            </a:r>
            <a:r>
              <a:rPr lang="en" altLang="ja-JP" dirty="0"/>
              <a:t> that emerged through practical implementation, the </a:t>
            </a:r>
            <a:r>
              <a:rPr lang="en" altLang="ja-JP" b="1" dirty="0"/>
              <a:t>lessons learnt</a:t>
            </a:r>
            <a:r>
              <a:rPr lang="en" altLang="ja-JP" dirty="0"/>
              <a:t> as we addressed these requirements, and the </a:t>
            </a:r>
            <a:r>
              <a:rPr lang="en" altLang="ja-JP" b="1" dirty="0"/>
              <a:t>unresolved challenges and questions</a:t>
            </a:r>
            <a:r>
              <a:rPr lang="en" altLang="ja-JP" dirty="0"/>
              <a:t> that remain. I’ll briefly explain each of these as we move through the presentation.</a:t>
            </a:r>
            <a:endParaRPr kumimoji="1" lang="ja-JP" altLang="en-US"/>
          </a:p>
        </p:txBody>
      </p:sp>
      <p:sp>
        <p:nvSpPr>
          <p:cNvPr id="4" name="スライド番号プレースホルダー 3"/>
          <p:cNvSpPr>
            <a:spLocks noGrp="1"/>
          </p:cNvSpPr>
          <p:nvPr>
            <p:ph type="sldNum" sz="quarter" idx="5"/>
          </p:nvPr>
        </p:nvSpPr>
        <p:spPr/>
        <p:txBody>
          <a:bodyPr/>
          <a:lstStyle/>
          <a:p>
            <a:fld id="{D63A8D13-89E3-774C-8D91-C8ABB088C2A4}" type="slidenum">
              <a:rPr kumimoji="1" lang="ja-JP" altLang="en-US" smtClean="0"/>
              <a:t>4</a:t>
            </a:fld>
            <a:endParaRPr kumimoji="1" lang="ja-JP" altLang="en-US"/>
          </a:p>
        </p:txBody>
      </p:sp>
    </p:spTree>
    <p:extLst>
      <p:ext uri="{BB962C8B-B14F-4D97-AF65-F5344CB8AC3E}">
        <p14:creationId xmlns:p14="http://schemas.microsoft.com/office/powerpoint/2010/main" val="21609466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 altLang="ja-JP" dirty="0"/>
              <a:t>Three key requirements emerged from these cases: the need for migration through enhancement, handling data privacy, and ensuring that the context of the data is properly described to future researchers.</a:t>
            </a:r>
            <a:br>
              <a:rPr lang="en" altLang="ja-JP" dirty="0"/>
            </a:br>
            <a:r>
              <a:rPr lang="en" altLang="ja-JP" dirty="0"/>
              <a:t>Preserving not only the data itself but also its context is essential for long-term sustainability.</a:t>
            </a:r>
            <a:endParaRPr kumimoji="1" lang="ja-JP" altLang="en-US"/>
          </a:p>
        </p:txBody>
      </p:sp>
      <p:sp>
        <p:nvSpPr>
          <p:cNvPr id="4" name="スライド番号プレースホルダー 3"/>
          <p:cNvSpPr>
            <a:spLocks noGrp="1"/>
          </p:cNvSpPr>
          <p:nvPr>
            <p:ph type="sldNum" sz="quarter" idx="5"/>
          </p:nvPr>
        </p:nvSpPr>
        <p:spPr/>
        <p:txBody>
          <a:bodyPr/>
          <a:lstStyle/>
          <a:p>
            <a:fld id="{D63A8D13-89E3-774C-8D91-C8ABB088C2A4}" type="slidenum">
              <a:rPr kumimoji="1" lang="ja-JP" altLang="en-US" smtClean="0"/>
              <a:t>5</a:t>
            </a:fld>
            <a:endParaRPr kumimoji="1" lang="ja-JP" altLang="en-US"/>
          </a:p>
        </p:txBody>
      </p:sp>
    </p:spTree>
    <p:extLst>
      <p:ext uri="{BB962C8B-B14F-4D97-AF65-F5344CB8AC3E}">
        <p14:creationId xmlns:p14="http://schemas.microsoft.com/office/powerpoint/2010/main" val="38501220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 altLang="ja-JP" dirty="0"/>
              <a:t>From our work, we’ve learned three key lessons.</a:t>
            </a:r>
            <a:br>
              <a:rPr lang="en" altLang="ja-JP" dirty="0"/>
            </a:br>
            <a:r>
              <a:rPr lang="en" altLang="ja-JP" dirty="0"/>
              <a:t>First, 'Divide to Conquer'—splitting projects into multiple repositories helps manage different themes and functionalities.</a:t>
            </a:r>
            <a:br>
              <a:rPr lang="en" altLang="ja-JP" dirty="0"/>
            </a:br>
            <a:r>
              <a:rPr lang="en" altLang="ja-JP" dirty="0"/>
              <a:t>Second, 'Preservation Starts at Project Launch.' By embedding version control and documentation from the beginning, we ensure seamless long-term archiving.</a:t>
            </a:r>
            <a:br>
              <a:rPr lang="en" altLang="ja-JP" dirty="0"/>
            </a:br>
            <a:r>
              <a:rPr lang="en" altLang="ja-JP" dirty="0"/>
              <a:t>Finally, 'Overlap Isn’t Waste.' Maintaining small overlaps in shared data, even when referencing each other, enhances independent understanding and resilience."</a:t>
            </a:r>
            <a:endParaRPr kumimoji="1" lang="ja-JP" altLang="en-US"/>
          </a:p>
        </p:txBody>
      </p:sp>
      <p:sp>
        <p:nvSpPr>
          <p:cNvPr id="4" name="スライド番号プレースホルダー 3"/>
          <p:cNvSpPr>
            <a:spLocks noGrp="1"/>
          </p:cNvSpPr>
          <p:nvPr>
            <p:ph type="sldNum" sz="quarter" idx="5"/>
          </p:nvPr>
        </p:nvSpPr>
        <p:spPr/>
        <p:txBody>
          <a:bodyPr/>
          <a:lstStyle/>
          <a:p>
            <a:fld id="{D63A8D13-89E3-774C-8D91-C8ABB088C2A4}" type="slidenum">
              <a:rPr kumimoji="1" lang="ja-JP" altLang="en-US" smtClean="0"/>
              <a:t>6</a:t>
            </a:fld>
            <a:endParaRPr kumimoji="1" lang="ja-JP" altLang="en-US"/>
          </a:p>
        </p:txBody>
      </p:sp>
    </p:spTree>
    <p:extLst>
      <p:ext uri="{BB962C8B-B14F-4D97-AF65-F5344CB8AC3E}">
        <p14:creationId xmlns:p14="http://schemas.microsoft.com/office/powerpoint/2010/main" val="13734403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 altLang="ja-JP" dirty="0"/>
              <a:t>We’ve identified a couple of key questions that remain unresolved. First, how should we record and refer to the project itself, ensuring consistent identification and accessibility across various systems? Second, how should we manage the same file appearing across multiple repositories? And finally, how should we position tools and formats like </a:t>
            </a:r>
            <a:r>
              <a:rPr lang="en" altLang="ja-JP" dirty="0" err="1"/>
              <a:t>Zenodo</a:t>
            </a:r>
            <a:r>
              <a:rPr lang="en" altLang="ja-JP" dirty="0"/>
              <a:t>, GitLab, and </a:t>
            </a:r>
            <a:r>
              <a:rPr lang="en" altLang="ja-JP" dirty="0" err="1"/>
              <a:t>BagIt</a:t>
            </a:r>
            <a:r>
              <a:rPr lang="en" altLang="ja-JP" dirty="0"/>
              <a:t> in the OAIS framework, considering the differences between AIP and DIP? </a:t>
            </a:r>
            <a:br>
              <a:rPr lang="en" altLang="ja-JP" dirty="0"/>
            </a:br>
            <a:r>
              <a:rPr lang="en" altLang="ja-JP" dirty="0"/>
              <a:t>These questions reflect the new challenges that have emerged through practical applications of what we’ve learned, shedding light on the evolving complexities of research data preservation.</a:t>
            </a:r>
            <a:endParaRPr kumimoji="1" lang="ja-JP" altLang="en-US"/>
          </a:p>
        </p:txBody>
      </p:sp>
      <p:sp>
        <p:nvSpPr>
          <p:cNvPr id="4" name="スライド番号プレースホルダー 3"/>
          <p:cNvSpPr>
            <a:spLocks noGrp="1"/>
          </p:cNvSpPr>
          <p:nvPr>
            <p:ph type="sldNum" sz="quarter" idx="5"/>
          </p:nvPr>
        </p:nvSpPr>
        <p:spPr/>
        <p:txBody>
          <a:bodyPr/>
          <a:lstStyle/>
          <a:p>
            <a:fld id="{D63A8D13-89E3-774C-8D91-C8ABB088C2A4}" type="slidenum">
              <a:rPr kumimoji="1" lang="ja-JP" altLang="en-US" smtClean="0"/>
              <a:t>7</a:t>
            </a:fld>
            <a:endParaRPr kumimoji="1" lang="ja-JP" altLang="en-US"/>
          </a:p>
        </p:txBody>
      </p:sp>
    </p:spTree>
    <p:extLst>
      <p:ext uri="{BB962C8B-B14F-4D97-AF65-F5344CB8AC3E}">
        <p14:creationId xmlns:p14="http://schemas.microsoft.com/office/powerpoint/2010/main" val="28437158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 altLang="ja-JP" dirty="0"/>
              <a:t>If you’d like to continue the conversation or discuss any of these questions further, please come visit my poster presentation! Thank you.</a:t>
            </a:r>
            <a:endParaRPr kumimoji="1" lang="ja-JP" altLang="en-US"/>
          </a:p>
        </p:txBody>
      </p:sp>
      <p:sp>
        <p:nvSpPr>
          <p:cNvPr id="4" name="スライド番号プレースホルダー 3"/>
          <p:cNvSpPr>
            <a:spLocks noGrp="1"/>
          </p:cNvSpPr>
          <p:nvPr>
            <p:ph type="sldNum" sz="quarter" idx="5"/>
          </p:nvPr>
        </p:nvSpPr>
        <p:spPr/>
        <p:txBody>
          <a:bodyPr/>
          <a:lstStyle/>
          <a:p>
            <a:fld id="{D63A8D13-89E3-774C-8D91-C8ABB088C2A4}" type="slidenum">
              <a:rPr kumimoji="1" lang="ja-JP" altLang="en-US" smtClean="0"/>
              <a:t>8</a:t>
            </a:fld>
            <a:endParaRPr kumimoji="1" lang="ja-JP" altLang="en-US"/>
          </a:p>
        </p:txBody>
      </p:sp>
    </p:spTree>
    <p:extLst>
      <p:ext uri="{BB962C8B-B14F-4D97-AF65-F5344CB8AC3E}">
        <p14:creationId xmlns:p14="http://schemas.microsoft.com/office/powerpoint/2010/main" val="27222589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7" name="Date Placeholder 6"/>
          <p:cNvSpPr>
            <a:spLocks noGrp="1"/>
          </p:cNvSpPr>
          <p:nvPr>
            <p:ph type="dt" sz="half" idx="10"/>
          </p:nvPr>
        </p:nvSpPr>
        <p:spPr/>
        <p:txBody>
          <a:bodyPr/>
          <a:lstStyle/>
          <a:p>
            <a:fld id="{73C875FA-8BA5-C540-BB62-1DA79D8FBFC8}" type="datetimeFigureOut">
              <a:rPr kumimoji="1" lang="ja-JP" altLang="en-US" smtClean="0"/>
              <a:t>2024/9/12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6EAD514-0DFF-9243-9FDB-FED6BD9D95A8}" type="slidenum">
              <a:rPr kumimoji="1" lang="ja-JP" altLang="en-US" smtClean="0"/>
              <a:t>‹#›</a:t>
            </a:fld>
            <a:endParaRPr kumimoji="1" lang="ja-JP" altLang="en-US"/>
          </a:p>
        </p:txBody>
      </p:sp>
    </p:spTree>
    <p:extLst>
      <p:ext uri="{BB962C8B-B14F-4D97-AF65-F5344CB8AC3E}">
        <p14:creationId xmlns:p14="http://schemas.microsoft.com/office/powerpoint/2010/main" val="105480438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3C875FA-8BA5-C540-BB62-1DA79D8FBFC8}" type="datetimeFigureOut">
              <a:rPr kumimoji="1" lang="ja-JP" altLang="en-US" smtClean="0"/>
              <a:t>2024/9/12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6EAD514-0DFF-9243-9FDB-FED6BD9D95A8}" type="slidenum">
              <a:rPr kumimoji="1" lang="ja-JP" altLang="en-US" smtClean="0"/>
              <a:t>‹#›</a:t>
            </a:fld>
            <a:endParaRPr kumimoji="1" lang="ja-JP" altLang="en-US"/>
          </a:p>
        </p:txBody>
      </p:sp>
    </p:spTree>
    <p:extLst>
      <p:ext uri="{BB962C8B-B14F-4D97-AF65-F5344CB8AC3E}">
        <p14:creationId xmlns:p14="http://schemas.microsoft.com/office/powerpoint/2010/main" val="1263084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3C875FA-8BA5-C540-BB62-1DA79D8FBFC8}" type="datetimeFigureOut">
              <a:rPr kumimoji="1" lang="ja-JP" altLang="en-US" smtClean="0"/>
              <a:t>2024/9/12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6EAD514-0DFF-9243-9FDB-FED6BD9D95A8}" type="slidenum">
              <a:rPr kumimoji="1" lang="ja-JP" altLang="en-US" smtClean="0"/>
              <a:t>‹#›</a:t>
            </a:fld>
            <a:endParaRPr kumimoji="1" lang="ja-JP" altLang="en-US"/>
          </a:p>
        </p:txBody>
      </p:sp>
    </p:spTree>
    <p:extLst>
      <p:ext uri="{BB962C8B-B14F-4D97-AF65-F5344CB8AC3E}">
        <p14:creationId xmlns:p14="http://schemas.microsoft.com/office/powerpoint/2010/main" val="39199999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73C875FA-8BA5-C540-BB62-1DA79D8FBFC8}" type="datetimeFigureOut">
              <a:rPr kumimoji="1" lang="ja-JP" altLang="en-US" smtClean="0"/>
              <a:t>2024/9/12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6EAD514-0DFF-9243-9FDB-FED6BD9D95A8}" type="slidenum">
              <a:rPr kumimoji="1" lang="ja-JP" altLang="en-US" smtClean="0"/>
              <a:t>‹#›</a:t>
            </a:fld>
            <a:endParaRPr kumimoji="1" lang="ja-JP" altLang="en-US"/>
          </a:p>
        </p:txBody>
      </p:sp>
    </p:spTree>
    <p:extLst>
      <p:ext uri="{BB962C8B-B14F-4D97-AF65-F5344CB8AC3E}">
        <p14:creationId xmlns:p14="http://schemas.microsoft.com/office/powerpoint/2010/main" val="18520122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7" name="Date Placeholder 6"/>
          <p:cNvSpPr>
            <a:spLocks noGrp="1"/>
          </p:cNvSpPr>
          <p:nvPr>
            <p:ph type="dt" sz="half" idx="10"/>
          </p:nvPr>
        </p:nvSpPr>
        <p:spPr/>
        <p:txBody>
          <a:bodyPr/>
          <a:lstStyle/>
          <a:p>
            <a:fld id="{73C875FA-8BA5-C540-BB62-1DA79D8FBFC8}" type="datetimeFigureOut">
              <a:rPr kumimoji="1" lang="ja-JP" altLang="en-US" smtClean="0"/>
              <a:t>2024/9/12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6EAD514-0DFF-9243-9FDB-FED6BD9D95A8}" type="slidenum">
              <a:rPr kumimoji="1" lang="ja-JP" altLang="en-US" smtClean="0"/>
              <a:t>‹#›</a:t>
            </a:fld>
            <a:endParaRPr kumimoji="1" lang="ja-JP" altLang="en-US"/>
          </a:p>
        </p:txBody>
      </p:sp>
    </p:spTree>
    <p:extLst>
      <p:ext uri="{BB962C8B-B14F-4D97-AF65-F5344CB8AC3E}">
        <p14:creationId xmlns:p14="http://schemas.microsoft.com/office/powerpoint/2010/main" val="295551770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8" name="Date Placeholder 7"/>
          <p:cNvSpPr>
            <a:spLocks noGrp="1"/>
          </p:cNvSpPr>
          <p:nvPr>
            <p:ph type="dt" sz="half" idx="10"/>
          </p:nvPr>
        </p:nvSpPr>
        <p:spPr/>
        <p:txBody>
          <a:bodyPr/>
          <a:lstStyle/>
          <a:p>
            <a:fld id="{73C875FA-8BA5-C540-BB62-1DA79D8FBFC8}" type="datetimeFigureOut">
              <a:rPr kumimoji="1" lang="ja-JP" altLang="en-US" smtClean="0"/>
              <a:t>2024/9/12</a:t>
            </a:fld>
            <a:endParaRPr kumimoji="1" lang="ja-JP" altLang="en-US"/>
          </a:p>
        </p:txBody>
      </p:sp>
      <p:sp>
        <p:nvSpPr>
          <p:cNvPr id="9" name="Footer Placeholder 8"/>
          <p:cNvSpPr>
            <a:spLocks noGrp="1"/>
          </p:cNvSpPr>
          <p:nvPr>
            <p:ph type="ftr" sz="quarter" idx="11"/>
          </p:nvPr>
        </p:nvSpPr>
        <p:spPr/>
        <p:txBody>
          <a:bodyPr/>
          <a:lstStyle/>
          <a:p>
            <a:endParaRPr kumimoji="1" lang="ja-JP" altLang="en-US"/>
          </a:p>
        </p:txBody>
      </p:sp>
      <p:sp>
        <p:nvSpPr>
          <p:cNvPr id="10" name="Slide Number Placeholder 9"/>
          <p:cNvSpPr>
            <a:spLocks noGrp="1"/>
          </p:cNvSpPr>
          <p:nvPr>
            <p:ph type="sldNum" sz="quarter" idx="12"/>
          </p:nvPr>
        </p:nvSpPr>
        <p:spPr/>
        <p:txBody>
          <a:bodyPr/>
          <a:lstStyle/>
          <a:p>
            <a:fld id="{E6EAD514-0DFF-9243-9FDB-FED6BD9D95A8}" type="slidenum">
              <a:rPr kumimoji="1" lang="ja-JP" altLang="en-US" smtClean="0"/>
              <a:t>‹#›</a:t>
            </a:fld>
            <a:endParaRPr kumimoji="1" lang="ja-JP" altLang="en-US"/>
          </a:p>
        </p:txBody>
      </p:sp>
    </p:spTree>
    <p:extLst>
      <p:ext uri="{BB962C8B-B14F-4D97-AF65-F5344CB8AC3E}">
        <p14:creationId xmlns:p14="http://schemas.microsoft.com/office/powerpoint/2010/main" val="15068790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1583436" y="3143250"/>
            <a:ext cx="4270248" cy="259677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7" name="Date Placeholder 6"/>
          <p:cNvSpPr>
            <a:spLocks noGrp="1"/>
          </p:cNvSpPr>
          <p:nvPr>
            <p:ph type="dt" sz="half" idx="10"/>
          </p:nvPr>
        </p:nvSpPr>
        <p:spPr/>
        <p:txBody>
          <a:bodyPr/>
          <a:lstStyle/>
          <a:p>
            <a:fld id="{73C875FA-8BA5-C540-BB62-1DA79D8FBFC8}" type="datetimeFigureOut">
              <a:rPr kumimoji="1" lang="ja-JP" altLang="en-US" smtClean="0"/>
              <a:t>2024/9/12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6EAD514-0DFF-9243-9FDB-FED6BD9D95A8}" type="slidenum">
              <a:rPr kumimoji="1" lang="ja-JP" altLang="en-US" smtClean="0"/>
              <a:t>‹#›</a:t>
            </a:fld>
            <a:endParaRPr kumimoji="1" lang="ja-JP" altLang="en-US"/>
          </a:p>
        </p:txBody>
      </p:sp>
      <p:sp>
        <p:nvSpPr>
          <p:cNvPr id="10" name="Title 9"/>
          <p:cNvSpPr>
            <a:spLocks noGrp="1"/>
          </p:cNvSpPr>
          <p:nvPr>
            <p:ph type="title"/>
          </p:nvPr>
        </p:nvSpPr>
        <p:spPr/>
        <p:txBody>
          <a:bodyPr/>
          <a:lstStyle/>
          <a:p>
            <a:r>
              <a:rPr lang="ja-JP" altLang="en-US"/>
              <a:t>マスター タイトルの書式設定</a:t>
            </a:r>
            <a:endParaRPr lang="en-US" dirty="0"/>
          </a:p>
        </p:txBody>
      </p:sp>
    </p:spTree>
    <p:extLst>
      <p:ext uri="{BB962C8B-B14F-4D97-AF65-F5344CB8AC3E}">
        <p14:creationId xmlns:p14="http://schemas.microsoft.com/office/powerpoint/2010/main" val="15011705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73C875FA-8BA5-C540-BB62-1DA79D8FBFC8}" type="datetimeFigureOut">
              <a:rPr kumimoji="1" lang="ja-JP" altLang="en-US" smtClean="0"/>
              <a:t>2024/9/12</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E6EAD514-0DFF-9243-9FDB-FED6BD9D95A8}" type="slidenum">
              <a:rPr kumimoji="1" lang="ja-JP" altLang="en-US" smtClean="0"/>
              <a:t>‹#›</a:t>
            </a:fld>
            <a:endParaRPr kumimoji="1" lang="ja-JP" altLang="en-US"/>
          </a:p>
        </p:txBody>
      </p:sp>
    </p:spTree>
    <p:extLst>
      <p:ext uri="{BB962C8B-B14F-4D97-AF65-F5344CB8AC3E}">
        <p14:creationId xmlns:p14="http://schemas.microsoft.com/office/powerpoint/2010/main" val="2358814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C875FA-8BA5-C540-BB62-1DA79D8FBFC8}" type="datetimeFigureOut">
              <a:rPr kumimoji="1" lang="ja-JP" altLang="en-US" smtClean="0"/>
              <a:t>2024/9/12</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E6EAD514-0DFF-9243-9FDB-FED6BD9D95A8}" type="slidenum">
              <a:rPr kumimoji="1" lang="ja-JP" altLang="en-US" smtClean="0"/>
              <a:t>‹#›</a:t>
            </a:fld>
            <a:endParaRPr kumimoji="1" lang="ja-JP" altLang="en-US"/>
          </a:p>
        </p:txBody>
      </p:sp>
    </p:spTree>
    <p:extLst>
      <p:ext uri="{BB962C8B-B14F-4D97-AF65-F5344CB8AC3E}">
        <p14:creationId xmlns:p14="http://schemas.microsoft.com/office/powerpoint/2010/main" val="4258994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ja-JP" altLang="en-US"/>
              <a:t>マスター タイトルの書式設定</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9" name="Date Placeholder 8"/>
          <p:cNvSpPr>
            <a:spLocks noGrp="1"/>
          </p:cNvSpPr>
          <p:nvPr>
            <p:ph type="dt" sz="half" idx="10"/>
          </p:nvPr>
        </p:nvSpPr>
        <p:spPr/>
        <p:txBody>
          <a:bodyPr/>
          <a:lstStyle/>
          <a:p>
            <a:fld id="{73C875FA-8BA5-C540-BB62-1DA79D8FBFC8}" type="datetimeFigureOut">
              <a:rPr kumimoji="1" lang="ja-JP" altLang="en-US" smtClean="0"/>
              <a:t>2024/9/12</a:t>
            </a:fld>
            <a:endParaRPr kumimoji="1" lang="ja-JP" altLang="en-US"/>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kumimoji="1" lang="ja-JP" altLang="en-US"/>
          </a:p>
        </p:txBody>
      </p:sp>
      <p:sp>
        <p:nvSpPr>
          <p:cNvPr id="11" name="Slide Number Placeholder 10"/>
          <p:cNvSpPr>
            <a:spLocks noGrp="1"/>
          </p:cNvSpPr>
          <p:nvPr>
            <p:ph type="sldNum" sz="quarter" idx="12"/>
          </p:nvPr>
        </p:nvSpPr>
        <p:spPr/>
        <p:txBody>
          <a:bodyPr/>
          <a:lstStyle/>
          <a:p>
            <a:fld id="{E6EAD514-0DFF-9243-9FDB-FED6BD9D95A8}" type="slidenum">
              <a:rPr kumimoji="1" lang="ja-JP" altLang="en-US" smtClean="0"/>
              <a:t>‹#›</a:t>
            </a:fld>
            <a:endParaRPr kumimoji="1" lang="ja-JP" altLang="en-US"/>
          </a:p>
        </p:txBody>
      </p:sp>
    </p:spTree>
    <p:extLst>
      <p:ext uri="{BB962C8B-B14F-4D97-AF65-F5344CB8AC3E}">
        <p14:creationId xmlns:p14="http://schemas.microsoft.com/office/powerpoint/2010/main" val="36143441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73C875FA-8BA5-C540-BB62-1DA79D8FBFC8}" type="datetimeFigureOut">
              <a:rPr kumimoji="1" lang="ja-JP" altLang="en-US" smtClean="0"/>
              <a:t>2024/9/12</a:t>
            </a:fld>
            <a:endParaRPr kumimoji="1" lang="ja-JP" altLang="en-US"/>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E6EAD514-0DFF-9243-9FDB-FED6BD9D95A8}" type="slidenum">
              <a:rPr kumimoji="1" lang="ja-JP" altLang="en-US" smtClean="0"/>
              <a:t>‹#›</a:t>
            </a:fld>
            <a:endParaRPr kumimoji="1" lang="ja-JP" altLang="en-US"/>
          </a:p>
        </p:txBody>
      </p:sp>
    </p:spTree>
    <p:extLst>
      <p:ext uri="{BB962C8B-B14F-4D97-AF65-F5344CB8AC3E}">
        <p14:creationId xmlns:p14="http://schemas.microsoft.com/office/powerpoint/2010/main" val="23703708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73C875FA-8BA5-C540-BB62-1DA79D8FBFC8}" type="datetimeFigureOut">
              <a:rPr kumimoji="1" lang="ja-JP" altLang="en-US" smtClean="0"/>
              <a:t>2024/9/12</a:t>
            </a:fld>
            <a:endParaRPr kumimoji="1" lang="ja-JP" altLang="en-US"/>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kumimoji="1" lang="ja-JP" altLang="en-US"/>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E6EAD514-0DFF-9243-9FDB-FED6BD9D95A8}" type="slidenum">
              <a:rPr kumimoji="1" lang="ja-JP" altLang="en-US" smtClean="0"/>
              <a:t>‹#›</a:t>
            </a:fld>
            <a:endParaRPr kumimoji="1" lang="ja-JP" altLang="en-US"/>
          </a:p>
        </p:txBody>
      </p:sp>
    </p:spTree>
    <p:extLst>
      <p:ext uri="{BB962C8B-B14F-4D97-AF65-F5344CB8AC3E}">
        <p14:creationId xmlns:p14="http://schemas.microsoft.com/office/powerpoint/2010/main" val="2577478313"/>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0" eaLnBrk="1" latinLnBrk="0" hangingPunct="1">
        <a:lnSpc>
          <a:spcPct val="90000"/>
        </a:lnSpc>
        <a:spcBef>
          <a:spcPct val="0"/>
        </a:spcBef>
        <a:buNone/>
        <a:defRPr kumimoji="1"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kumimoji="1"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kumimoji="1"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kumimoji="1"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kumimoji="1"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kumimoji="1"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kumimoji="1"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kumimoji="1"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kumimoji="1"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kumimoji="1" sz="1600" kern="1200" baseline="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304F72-28DD-B966-774B-4651C3474D97}"/>
              </a:ext>
            </a:extLst>
          </p:cNvPr>
          <p:cNvSpPr>
            <a:spLocks noGrp="1"/>
          </p:cNvSpPr>
          <p:nvPr>
            <p:ph type="ctrTitle"/>
          </p:nvPr>
        </p:nvSpPr>
        <p:spPr/>
        <p:txBody>
          <a:bodyPr>
            <a:normAutofit fontScale="90000"/>
          </a:bodyPr>
          <a:lstStyle/>
          <a:p>
            <a:r>
              <a:rPr kumimoji="1" lang="en" altLang="ja-JP" cap="none" dirty="0"/>
              <a:t>Exploring Preservation of </a:t>
            </a:r>
            <a:br>
              <a:rPr kumimoji="1" lang="en" altLang="ja-JP" cap="none" dirty="0"/>
            </a:br>
            <a:r>
              <a:rPr kumimoji="1" lang="en" altLang="ja-JP" cap="none" dirty="0">
                <a:solidFill>
                  <a:schemeClr val="accent1"/>
                </a:solidFill>
                <a:effectLst>
                  <a:outerShdw blurRad="50800" dist="38100" dir="2700000" algn="tl" rotWithShape="0">
                    <a:prstClr val="black">
                      <a:alpha val="40000"/>
                    </a:prstClr>
                  </a:outerShdw>
                </a:effectLst>
              </a:rPr>
              <a:t>Research Data </a:t>
            </a:r>
            <a:r>
              <a:rPr kumimoji="1" lang="en" altLang="ja-JP" cap="none" dirty="0"/>
              <a:t>and </a:t>
            </a:r>
            <a:r>
              <a:rPr kumimoji="1" lang="en" altLang="ja-JP" cap="none" dirty="0">
                <a:solidFill>
                  <a:schemeClr val="accent4"/>
                </a:solidFill>
                <a:effectLst>
                  <a:outerShdw blurRad="50800" dist="38100" dir="2700000" algn="tl" rotWithShape="0">
                    <a:prstClr val="black">
                      <a:alpha val="40000"/>
                    </a:prstClr>
                  </a:outerShdw>
                </a:effectLst>
              </a:rPr>
              <a:t>its Context </a:t>
            </a:r>
            <a:br>
              <a:rPr kumimoji="1" lang="en" altLang="ja-JP" cap="none" dirty="0"/>
            </a:br>
            <a:r>
              <a:rPr kumimoji="1" lang="en" altLang="ja-JP" cap="none" dirty="0"/>
              <a:t>through Case Studies</a:t>
            </a:r>
            <a:endParaRPr kumimoji="1" lang="ja-JP" altLang="en-US" cap="none"/>
          </a:p>
        </p:txBody>
      </p:sp>
      <p:sp>
        <p:nvSpPr>
          <p:cNvPr id="3" name="字幕 2">
            <a:extLst>
              <a:ext uri="{FF2B5EF4-FFF2-40B4-BE49-F238E27FC236}">
                <a16:creationId xmlns:a16="http://schemas.microsoft.com/office/drawing/2014/main" id="{0976516F-E652-DDC8-F670-5D992EF2303E}"/>
              </a:ext>
            </a:extLst>
          </p:cNvPr>
          <p:cNvSpPr>
            <a:spLocks noGrp="1"/>
          </p:cNvSpPr>
          <p:nvPr>
            <p:ph type="subTitle" idx="1"/>
          </p:nvPr>
        </p:nvSpPr>
        <p:spPr>
          <a:xfrm>
            <a:off x="-526473" y="4352544"/>
            <a:ext cx="13286509" cy="739089"/>
          </a:xfrm>
        </p:spPr>
        <p:txBody>
          <a:bodyPr>
            <a:normAutofit/>
          </a:bodyPr>
          <a:lstStyle/>
          <a:p>
            <a:r>
              <a:rPr lang="en-US" altLang="ja-JP" sz="3200" cap="none" dirty="0"/>
              <a:t>Akihiro Kameda</a:t>
            </a:r>
            <a:r>
              <a:rPr lang="en-US" altLang="ja-JP" sz="3200" cap="none" baseline="30000" dirty="0"/>
              <a:t>*1</a:t>
            </a:r>
            <a:r>
              <a:rPr lang="en-US" altLang="ja-JP" sz="3200" cap="none" dirty="0"/>
              <a:t>, Tamako Kitaoka</a:t>
            </a:r>
            <a:r>
              <a:rPr lang="en-US" altLang="ja-JP" sz="3200" cap="none" baseline="30000" dirty="0"/>
              <a:t>*1</a:t>
            </a:r>
            <a:r>
              <a:rPr lang="en-US" altLang="ja-JP" sz="3200" cap="none" dirty="0"/>
              <a:t> , Makoto Goto</a:t>
            </a:r>
            <a:r>
              <a:rPr lang="en-US" altLang="ja-JP" sz="3200" cap="none" baseline="30000" dirty="0"/>
              <a:t>*1,2</a:t>
            </a:r>
            <a:endParaRPr lang="ja-JP" altLang="en-US" sz="3200" cap="none" baseline="30000"/>
          </a:p>
        </p:txBody>
      </p:sp>
      <p:sp>
        <p:nvSpPr>
          <p:cNvPr id="4" name="字幕 2">
            <a:extLst>
              <a:ext uri="{FF2B5EF4-FFF2-40B4-BE49-F238E27FC236}">
                <a16:creationId xmlns:a16="http://schemas.microsoft.com/office/drawing/2014/main" id="{0110C736-18FB-7451-16BE-88FF39D95895}"/>
              </a:ext>
            </a:extLst>
          </p:cNvPr>
          <p:cNvSpPr txBox="1">
            <a:spLocks/>
          </p:cNvSpPr>
          <p:nvPr/>
        </p:nvSpPr>
        <p:spPr>
          <a:xfrm>
            <a:off x="4246418" y="5411513"/>
            <a:ext cx="8679873" cy="739089"/>
          </a:xfrm>
          <a:prstGeom prst="rect">
            <a:avLst/>
          </a:prstGeom>
          <a:noFill/>
        </p:spPr>
        <p:txBody>
          <a:bodyPr vert="horz" lIns="91440" tIns="45720" rIns="91440" bIns="45720" rtlCol="0">
            <a:normAutofit fontScale="25000" lnSpcReduction="20000"/>
          </a:bodyPr>
          <a:lstStyle>
            <a:lvl1pPr marL="0" indent="0" algn="ctr" defTabSz="914400" rtl="0" eaLnBrk="1" latinLnBrk="0" hangingPunct="1">
              <a:lnSpc>
                <a:spcPct val="100000"/>
              </a:lnSpc>
              <a:spcBef>
                <a:spcPts val="1000"/>
              </a:spcBef>
              <a:buClr>
                <a:schemeClr val="accent2"/>
              </a:buClr>
              <a:buFont typeface="Arial" panose="020B0604020202020204" pitchFamily="34" charset="0"/>
              <a:buNone/>
              <a:defRPr kumimoji="1" sz="2000" kern="1200">
                <a:solidFill>
                  <a:schemeClr val="tx1">
                    <a:lumMod val="75000"/>
                    <a:lumOff val="25000"/>
                  </a:schemeClr>
                </a:solidFill>
                <a:latin typeface="+mn-lt"/>
                <a:ea typeface="+mn-ea"/>
                <a:cs typeface="+mn-cs"/>
              </a:defRPr>
            </a:lvl1pPr>
            <a:lvl2pPr marL="457200" indent="0" algn="ctr" defTabSz="914400" rtl="0" eaLnBrk="1" latinLnBrk="0" hangingPunct="1">
              <a:lnSpc>
                <a:spcPct val="100000"/>
              </a:lnSpc>
              <a:spcBef>
                <a:spcPts val="1000"/>
              </a:spcBef>
              <a:buClr>
                <a:schemeClr val="accent2"/>
              </a:buClr>
              <a:buFont typeface="Arial" panose="020B0604020202020204" pitchFamily="34" charset="0"/>
              <a:buNone/>
              <a:defRPr kumimoji="1" sz="2000" kern="1200">
                <a:solidFill>
                  <a:schemeClr val="tx1">
                    <a:lumMod val="85000"/>
                    <a:lumOff val="15000"/>
                  </a:schemeClr>
                </a:solidFill>
                <a:latin typeface="+mn-lt"/>
                <a:ea typeface="+mn-ea"/>
                <a:cs typeface="+mn-cs"/>
              </a:defRPr>
            </a:lvl2pPr>
            <a:lvl3pPr marL="914400" indent="0" algn="ctr" defTabSz="914400" rtl="0" eaLnBrk="1" latinLnBrk="0" hangingPunct="1">
              <a:lnSpc>
                <a:spcPct val="100000"/>
              </a:lnSpc>
              <a:spcBef>
                <a:spcPts val="1000"/>
              </a:spcBef>
              <a:buClr>
                <a:schemeClr val="accent2"/>
              </a:buClr>
              <a:buFont typeface="Arial" panose="020B0604020202020204" pitchFamily="34" charset="0"/>
              <a:buNone/>
              <a:defRPr kumimoji="1" sz="1800" kern="1200">
                <a:solidFill>
                  <a:schemeClr val="tx1">
                    <a:lumMod val="85000"/>
                    <a:lumOff val="15000"/>
                  </a:schemeClr>
                </a:solidFill>
                <a:latin typeface="+mn-lt"/>
                <a:ea typeface="+mn-ea"/>
                <a:cs typeface="+mn-cs"/>
              </a:defRPr>
            </a:lvl3pPr>
            <a:lvl4pPr marL="1371600" indent="0" algn="ctr" defTabSz="914400" rtl="0" eaLnBrk="1" latinLnBrk="0" hangingPunct="1">
              <a:lnSpc>
                <a:spcPct val="100000"/>
              </a:lnSpc>
              <a:spcBef>
                <a:spcPts val="1000"/>
              </a:spcBef>
              <a:buClr>
                <a:schemeClr val="accent2"/>
              </a:buClr>
              <a:buFont typeface="Arial" panose="020B0604020202020204" pitchFamily="34" charset="0"/>
              <a:buNone/>
              <a:defRPr kumimoji="1" sz="1600" kern="1200">
                <a:solidFill>
                  <a:schemeClr val="tx1">
                    <a:lumMod val="85000"/>
                    <a:lumOff val="15000"/>
                  </a:schemeClr>
                </a:solidFill>
                <a:latin typeface="+mn-lt"/>
                <a:ea typeface="+mn-ea"/>
                <a:cs typeface="+mn-cs"/>
              </a:defRPr>
            </a:lvl4pPr>
            <a:lvl5pPr marL="1828800" indent="0" algn="ctr" defTabSz="914400" rtl="0" eaLnBrk="1" latinLnBrk="0" hangingPunct="1">
              <a:lnSpc>
                <a:spcPct val="100000"/>
              </a:lnSpc>
              <a:spcBef>
                <a:spcPts val="1000"/>
              </a:spcBef>
              <a:buClr>
                <a:schemeClr val="accent2"/>
              </a:buClr>
              <a:buFont typeface="Arial" panose="020B0604020202020204" pitchFamily="34" charset="0"/>
              <a:buNone/>
              <a:defRPr kumimoji="1" sz="1600" kern="1200">
                <a:solidFill>
                  <a:schemeClr val="tx1">
                    <a:lumMod val="85000"/>
                    <a:lumOff val="15000"/>
                  </a:schemeClr>
                </a:solidFill>
                <a:latin typeface="+mn-lt"/>
                <a:ea typeface="+mn-ea"/>
                <a:cs typeface="+mn-cs"/>
              </a:defRPr>
            </a:lvl5pPr>
            <a:lvl6pPr marL="2286000" indent="0" algn="ctr" defTabSz="914400" rtl="0" eaLnBrk="1" latinLnBrk="0" hangingPunct="1">
              <a:lnSpc>
                <a:spcPct val="100000"/>
              </a:lnSpc>
              <a:spcBef>
                <a:spcPts val="1000"/>
              </a:spcBef>
              <a:buClr>
                <a:schemeClr val="accent2"/>
              </a:buClr>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100000"/>
              </a:lnSpc>
              <a:spcBef>
                <a:spcPts val="1000"/>
              </a:spcBef>
              <a:buClr>
                <a:schemeClr val="accent2"/>
              </a:buClr>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100000"/>
              </a:lnSpc>
              <a:spcBef>
                <a:spcPts val="1000"/>
              </a:spcBef>
              <a:buClr>
                <a:schemeClr val="accent2"/>
              </a:buClr>
              <a:buFont typeface="Arial" panose="020B0604020202020204" pitchFamily="34" charset="0"/>
              <a:buNone/>
              <a:defRPr kumimoji="1" sz="1600" kern="1200" baseline="0">
                <a:solidFill>
                  <a:schemeClr val="tx1"/>
                </a:solidFill>
                <a:latin typeface="+mn-lt"/>
                <a:ea typeface="+mn-ea"/>
                <a:cs typeface="+mn-cs"/>
              </a:defRPr>
            </a:lvl8pPr>
            <a:lvl9pPr marL="3657600" indent="0" algn="ctr" defTabSz="914400" rtl="0" eaLnBrk="1" latinLnBrk="0" hangingPunct="1">
              <a:lnSpc>
                <a:spcPct val="100000"/>
              </a:lnSpc>
              <a:spcBef>
                <a:spcPts val="1000"/>
              </a:spcBef>
              <a:buClr>
                <a:schemeClr val="accent2"/>
              </a:buClr>
              <a:buFont typeface="Arial" panose="020B0604020202020204" pitchFamily="34" charset="0"/>
              <a:buNone/>
              <a:defRPr kumimoji="1" sz="1600" kern="1200" baseline="0">
                <a:solidFill>
                  <a:schemeClr val="tx1"/>
                </a:solidFill>
                <a:latin typeface="+mn-lt"/>
                <a:ea typeface="+mn-ea"/>
                <a:cs typeface="+mn-cs"/>
              </a:defRPr>
            </a:lvl9pPr>
          </a:lstStyle>
          <a:p>
            <a:pPr algn="l"/>
            <a:r>
              <a:rPr lang="en-US" altLang="ja-JP" sz="9600" cap="none" dirty="0"/>
              <a:t>*1: National Institutes for the Humanities, Head Office, Japan</a:t>
            </a:r>
            <a:br>
              <a:rPr lang="en-US" altLang="ja-JP" sz="9600" cap="none" dirty="0"/>
            </a:br>
            <a:r>
              <a:rPr lang="en-US" altLang="ja-JP" sz="9600" cap="none" dirty="0"/>
              <a:t>*2: National Museum of Japanese History, Japan</a:t>
            </a:r>
            <a:endParaRPr lang="ja-JP" altLang="en-US" sz="9600" cap="none"/>
          </a:p>
        </p:txBody>
      </p:sp>
    </p:spTree>
    <p:extLst>
      <p:ext uri="{BB962C8B-B14F-4D97-AF65-F5344CB8AC3E}">
        <p14:creationId xmlns:p14="http://schemas.microsoft.com/office/powerpoint/2010/main" val="32167570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図 12">
            <a:extLst>
              <a:ext uri="{FF2B5EF4-FFF2-40B4-BE49-F238E27FC236}">
                <a16:creationId xmlns:a16="http://schemas.microsoft.com/office/drawing/2014/main" id="{D880064C-7FF6-6AE9-57B2-92AEE0EEEA23}"/>
              </a:ext>
            </a:extLst>
          </p:cNvPr>
          <p:cNvPicPr>
            <a:picLocks noChangeAspect="1"/>
          </p:cNvPicPr>
          <p:nvPr/>
        </p:nvPicPr>
        <p:blipFill>
          <a:blip r:embed="rId3"/>
          <a:stretch>
            <a:fillRect/>
          </a:stretch>
        </p:blipFill>
        <p:spPr>
          <a:xfrm>
            <a:off x="6081027" y="2153412"/>
            <a:ext cx="6110973" cy="5216856"/>
          </a:xfrm>
          <a:prstGeom prst="rect">
            <a:avLst/>
          </a:prstGeom>
        </p:spPr>
      </p:pic>
      <p:sp>
        <p:nvSpPr>
          <p:cNvPr id="2" name="タイトル 1">
            <a:extLst>
              <a:ext uri="{FF2B5EF4-FFF2-40B4-BE49-F238E27FC236}">
                <a16:creationId xmlns:a16="http://schemas.microsoft.com/office/drawing/2014/main" id="{88445259-890D-B720-4843-40A04AE5F997}"/>
              </a:ext>
            </a:extLst>
          </p:cNvPr>
          <p:cNvSpPr>
            <a:spLocks noGrp="1"/>
          </p:cNvSpPr>
          <p:nvPr>
            <p:ph type="title"/>
          </p:nvPr>
        </p:nvSpPr>
        <p:spPr/>
        <p:txBody>
          <a:bodyPr>
            <a:normAutofit/>
          </a:bodyPr>
          <a:lstStyle/>
          <a:p>
            <a:r>
              <a:rPr kumimoji="1" lang="en-US" altLang="ja-JP" dirty="0"/>
              <a:t>Two cases</a:t>
            </a:r>
            <a:endParaRPr kumimoji="1" lang="ja-JP" altLang="en-US"/>
          </a:p>
        </p:txBody>
      </p:sp>
      <p:sp>
        <p:nvSpPr>
          <p:cNvPr id="3" name="コンテンツ プレースホルダー 2">
            <a:extLst>
              <a:ext uri="{FF2B5EF4-FFF2-40B4-BE49-F238E27FC236}">
                <a16:creationId xmlns:a16="http://schemas.microsoft.com/office/drawing/2014/main" id="{9C9325C2-B287-DA0F-ED0C-5719F8BF76BF}"/>
              </a:ext>
            </a:extLst>
          </p:cNvPr>
          <p:cNvSpPr>
            <a:spLocks noGrp="1"/>
          </p:cNvSpPr>
          <p:nvPr>
            <p:ph idx="1"/>
          </p:nvPr>
        </p:nvSpPr>
        <p:spPr>
          <a:xfrm>
            <a:off x="527027" y="3000315"/>
            <a:ext cx="11429446" cy="3101983"/>
          </a:xfrm>
        </p:spPr>
        <p:txBody>
          <a:bodyPr>
            <a:normAutofit lnSpcReduction="10000"/>
          </a:bodyPr>
          <a:lstStyle/>
          <a:p>
            <a:pPr marL="0" indent="0">
              <a:buNone/>
            </a:pPr>
            <a:r>
              <a:rPr kumimoji="1" lang="en" altLang="ja-JP" dirty="0"/>
              <a:t>1. Research Data of Digital Humanities</a:t>
            </a:r>
            <a:br>
              <a:rPr kumimoji="1" lang="en" altLang="ja-JP" dirty="0"/>
            </a:br>
            <a:r>
              <a:rPr kumimoji="1" lang="en" altLang="ja-JP" dirty="0"/>
              <a:t>	Analysis of Wittgenstein’s work</a:t>
            </a:r>
          </a:p>
          <a:p>
            <a:endParaRPr kumimoji="1" lang="en" altLang="ja-JP" dirty="0"/>
          </a:p>
          <a:p>
            <a:pPr marL="0" indent="0">
              <a:buNone/>
            </a:pPr>
            <a:r>
              <a:rPr kumimoji="1" lang="en" altLang="ja-JP" dirty="0">
                <a:solidFill>
                  <a:schemeClr val="bg1">
                    <a:lumMod val="65000"/>
                  </a:schemeClr>
                </a:solidFill>
              </a:rPr>
              <a:t>2. Digital Library of Historical Materials</a:t>
            </a:r>
            <a:br>
              <a:rPr kumimoji="1" lang="en" altLang="ja-JP" dirty="0">
                <a:solidFill>
                  <a:schemeClr val="bg1">
                    <a:lumMod val="65000"/>
                  </a:schemeClr>
                </a:solidFill>
              </a:rPr>
            </a:br>
            <a:r>
              <a:rPr kumimoji="1" lang="en" altLang="ja-JP" dirty="0">
                <a:solidFill>
                  <a:schemeClr val="bg1">
                    <a:lumMod val="65000"/>
                  </a:schemeClr>
                </a:solidFill>
              </a:rPr>
              <a:t>	Curated Linked Data and IIIF Images</a:t>
            </a:r>
          </a:p>
          <a:p>
            <a:endParaRPr kumimoji="1" lang="en" altLang="ja-JP" dirty="0">
              <a:solidFill>
                <a:schemeClr val="bg1">
                  <a:lumMod val="65000"/>
                </a:schemeClr>
              </a:solidFill>
            </a:endParaRPr>
          </a:p>
          <a:p>
            <a:pPr marL="0" indent="0">
              <a:buNone/>
            </a:pPr>
            <a:r>
              <a:rPr kumimoji="1" lang="en" altLang="ja-JP" dirty="0">
                <a:solidFill>
                  <a:schemeClr val="bg1">
                    <a:lumMod val="65000"/>
                  </a:schemeClr>
                </a:solidFill>
              </a:rPr>
              <a:t>	Incorporating the translation of </a:t>
            </a:r>
          </a:p>
          <a:p>
            <a:pPr marL="0" indent="0">
              <a:buNone/>
            </a:pPr>
            <a:r>
              <a:rPr kumimoji="1" lang="en" altLang="ja-JP" dirty="0">
                <a:solidFill>
                  <a:schemeClr val="bg1">
                    <a:lumMod val="65000"/>
                  </a:schemeClr>
                </a:solidFill>
              </a:rPr>
              <a:t>	Standards of Professional Conduct </a:t>
            </a:r>
          </a:p>
          <a:p>
            <a:pPr marL="0" indent="0">
              <a:buNone/>
            </a:pPr>
            <a:r>
              <a:rPr kumimoji="1" lang="en" altLang="ja-JP" dirty="0">
                <a:solidFill>
                  <a:schemeClr val="bg1">
                    <a:lumMod val="65000"/>
                  </a:schemeClr>
                </a:solidFill>
              </a:rPr>
              <a:t>	as part of the broader contextual framework.</a:t>
            </a:r>
          </a:p>
          <a:p>
            <a:pPr marL="0" indent="0">
              <a:buNone/>
            </a:pPr>
            <a:endParaRPr kumimoji="1" lang="en" altLang="ja-JP" dirty="0"/>
          </a:p>
        </p:txBody>
      </p:sp>
    </p:spTree>
    <p:extLst>
      <p:ext uri="{BB962C8B-B14F-4D97-AF65-F5344CB8AC3E}">
        <p14:creationId xmlns:p14="http://schemas.microsoft.com/office/powerpoint/2010/main" val="2486268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8445259-890D-B720-4843-40A04AE5F997}"/>
              </a:ext>
            </a:extLst>
          </p:cNvPr>
          <p:cNvSpPr>
            <a:spLocks noGrp="1"/>
          </p:cNvSpPr>
          <p:nvPr>
            <p:ph type="title"/>
          </p:nvPr>
        </p:nvSpPr>
        <p:spPr/>
        <p:txBody>
          <a:bodyPr>
            <a:normAutofit/>
          </a:bodyPr>
          <a:lstStyle/>
          <a:p>
            <a:r>
              <a:rPr kumimoji="1" lang="en-US" altLang="ja-JP" dirty="0"/>
              <a:t>Two cases</a:t>
            </a:r>
            <a:endParaRPr kumimoji="1" lang="ja-JP" altLang="en-US"/>
          </a:p>
        </p:txBody>
      </p:sp>
      <p:sp>
        <p:nvSpPr>
          <p:cNvPr id="3" name="コンテンツ プレースホルダー 2">
            <a:extLst>
              <a:ext uri="{FF2B5EF4-FFF2-40B4-BE49-F238E27FC236}">
                <a16:creationId xmlns:a16="http://schemas.microsoft.com/office/drawing/2014/main" id="{9C9325C2-B287-DA0F-ED0C-5719F8BF76BF}"/>
              </a:ext>
            </a:extLst>
          </p:cNvPr>
          <p:cNvSpPr>
            <a:spLocks noGrp="1"/>
          </p:cNvSpPr>
          <p:nvPr>
            <p:ph idx="1"/>
          </p:nvPr>
        </p:nvSpPr>
        <p:spPr>
          <a:xfrm>
            <a:off x="527027" y="3000315"/>
            <a:ext cx="11429446" cy="3101983"/>
          </a:xfrm>
        </p:spPr>
        <p:txBody>
          <a:bodyPr>
            <a:normAutofit lnSpcReduction="10000"/>
          </a:bodyPr>
          <a:lstStyle/>
          <a:p>
            <a:pPr marL="0" indent="0">
              <a:buNone/>
            </a:pPr>
            <a:r>
              <a:rPr kumimoji="1" lang="en" altLang="ja-JP" dirty="0">
                <a:solidFill>
                  <a:schemeClr val="bg1">
                    <a:lumMod val="65000"/>
                  </a:schemeClr>
                </a:solidFill>
              </a:rPr>
              <a:t>1. Research Data of Digital Humanities</a:t>
            </a:r>
            <a:br>
              <a:rPr kumimoji="1" lang="en" altLang="ja-JP" dirty="0">
                <a:solidFill>
                  <a:schemeClr val="bg1">
                    <a:lumMod val="65000"/>
                  </a:schemeClr>
                </a:solidFill>
              </a:rPr>
            </a:br>
            <a:r>
              <a:rPr kumimoji="1" lang="en" altLang="ja-JP" dirty="0">
                <a:solidFill>
                  <a:schemeClr val="bg1">
                    <a:lumMod val="65000"/>
                  </a:schemeClr>
                </a:solidFill>
              </a:rPr>
              <a:t>	Analysis of Wittgenstein’s work</a:t>
            </a:r>
          </a:p>
          <a:p>
            <a:endParaRPr kumimoji="1" lang="en" altLang="ja-JP" dirty="0"/>
          </a:p>
          <a:p>
            <a:pPr marL="0" indent="0">
              <a:buNone/>
            </a:pPr>
            <a:r>
              <a:rPr kumimoji="1" lang="en" altLang="ja-JP" dirty="0">
                <a:solidFill>
                  <a:schemeClr val="tx1"/>
                </a:solidFill>
              </a:rPr>
              <a:t>2. Digital Library of Historical Materials</a:t>
            </a:r>
            <a:br>
              <a:rPr kumimoji="1" lang="en" altLang="ja-JP" dirty="0">
                <a:solidFill>
                  <a:schemeClr val="tx1"/>
                </a:solidFill>
              </a:rPr>
            </a:br>
            <a:r>
              <a:rPr kumimoji="1" lang="en" altLang="ja-JP" dirty="0">
                <a:solidFill>
                  <a:schemeClr val="tx1"/>
                </a:solidFill>
              </a:rPr>
              <a:t>	Curated Linked Data and IIIF Images</a:t>
            </a:r>
          </a:p>
          <a:p>
            <a:endParaRPr kumimoji="1" lang="en" altLang="ja-JP" dirty="0">
              <a:solidFill>
                <a:schemeClr val="tx1"/>
              </a:solidFill>
            </a:endParaRPr>
          </a:p>
          <a:p>
            <a:pPr marL="0" indent="0">
              <a:buNone/>
            </a:pPr>
            <a:r>
              <a:rPr kumimoji="1" lang="en" altLang="ja-JP" dirty="0">
                <a:solidFill>
                  <a:schemeClr val="tx1"/>
                </a:solidFill>
              </a:rPr>
              <a:t>	Incorporating the translation of </a:t>
            </a:r>
          </a:p>
          <a:p>
            <a:pPr marL="0" indent="0">
              <a:buNone/>
            </a:pPr>
            <a:r>
              <a:rPr kumimoji="1" lang="en" altLang="ja-JP" dirty="0">
                <a:solidFill>
                  <a:schemeClr val="tx1"/>
                </a:solidFill>
              </a:rPr>
              <a:t>	Standards of Professional Conduct </a:t>
            </a:r>
          </a:p>
          <a:p>
            <a:pPr marL="0" indent="0">
              <a:buNone/>
            </a:pPr>
            <a:r>
              <a:rPr kumimoji="1" lang="en" altLang="ja-JP" dirty="0">
                <a:solidFill>
                  <a:schemeClr val="tx1"/>
                </a:solidFill>
              </a:rPr>
              <a:t>	as part of the broader contextual framework.</a:t>
            </a:r>
          </a:p>
          <a:p>
            <a:pPr marL="0" indent="0">
              <a:buNone/>
            </a:pPr>
            <a:endParaRPr kumimoji="1" lang="en" altLang="ja-JP" dirty="0"/>
          </a:p>
        </p:txBody>
      </p:sp>
      <p:pic>
        <p:nvPicPr>
          <p:cNvPr id="4" name="図 3">
            <a:extLst>
              <a:ext uri="{FF2B5EF4-FFF2-40B4-BE49-F238E27FC236}">
                <a16:creationId xmlns:a16="http://schemas.microsoft.com/office/drawing/2014/main" id="{BC3B72C1-E44B-83CE-4C78-E162A29E15F7}"/>
              </a:ext>
            </a:extLst>
          </p:cNvPr>
          <p:cNvPicPr>
            <a:picLocks noChangeAspect="1"/>
          </p:cNvPicPr>
          <p:nvPr/>
        </p:nvPicPr>
        <p:blipFill>
          <a:blip r:embed="rId3"/>
          <a:stretch>
            <a:fillRect/>
          </a:stretch>
        </p:blipFill>
        <p:spPr>
          <a:xfrm>
            <a:off x="47190993" y="-5915482"/>
            <a:ext cx="11631509" cy="9929663"/>
          </a:xfrm>
          <a:prstGeom prst="rect">
            <a:avLst/>
          </a:prstGeom>
        </p:spPr>
      </p:pic>
      <p:pic>
        <p:nvPicPr>
          <p:cNvPr id="5" name="図 4">
            <a:extLst>
              <a:ext uri="{FF2B5EF4-FFF2-40B4-BE49-F238E27FC236}">
                <a16:creationId xmlns:a16="http://schemas.microsoft.com/office/drawing/2014/main" id="{343D5FE5-1798-DE95-D380-CDBC538420A4}"/>
              </a:ext>
            </a:extLst>
          </p:cNvPr>
          <p:cNvPicPr>
            <a:picLocks noChangeAspect="1"/>
          </p:cNvPicPr>
          <p:nvPr/>
        </p:nvPicPr>
        <p:blipFill>
          <a:blip r:embed="rId4"/>
          <a:stretch>
            <a:fillRect/>
          </a:stretch>
        </p:blipFill>
        <p:spPr>
          <a:xfrm>
            <a:off x="6570242" y="225601"/>
            <a:ext cx="5094731" cy="2861608"/>
          </a:xfrm>
          <a:prstGeom prst="rect">
            <a:avLst/>
          </a:prstGeom>
        </p:spPr>
      </p:pic>
      <p:pic>
        <p:nvPicPr>
          <p:cNvPr id="6" name="図 5">
            <a:extLst>
              <a:ext uri="{FF2B5EF4-FFF2-40B4-BE49-F238E27FC236}">
                <a16:creationId xmlns:a16="http://schemas.microsoft.com/office/drawing/2014/main" id="{23E62E90-47EE-68F3-827F-D207860FADB0}"/>
              </a:ext>
            </a:extLst>
          </p:cNvPr>
          <p:cNvPicPr>
            <a:picLocks noChangeAspect="1"/>
          </p:cNvPicPr>
          <p:nvPr/>
        </p:nvPicPr>
        <p:blipFill>
          <a:blip r:embed="rId5"/>
          <a:stretch>
            <a:fillRect/>
          </a:stretch>
        </p:blipFill>
        <p:spPr>
          <a:xfrm>
            <a:off x="6096000" y="3000315"/>
            <a:ext cx="5541385" cy="3763308"/>
          </a:xfrm>
          <a:prstGeom prst="rect">
            <a:avLst/>
          </a:prstGeom>
        </p:spPr>
      </p:pic>
    </p:spTree>
    <p:extLst>
      <p:ext uri="{BB962C8B-B14F-4D97-AF65-F5344CB8AC3E}">
        <p14:creationId xmlns:p14="http://schemas.microsoft.com/office/powerpoint/2010/main" val="6011687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A4587A55-C89C-8380-55F7-56D38E9660FD}"/>
              </a:ext>
            </a:extLst>
          </p:cNvPr>
          <p:cNvPicPr>
            <a:picLocks noChangeAspect="1"/>
          </p:cNvPicPr>
          <p:nvPr/>
        </p:nvPicPr>
        <p:blipFill>
          <a:blip r:embed="rId3"/>
          <a:stretch>
            <a:fillRect/>
          </a:stretch>
        </p:blipFill>
        <p:spPr>
          <a:xfrm>
            <a:off x="-1" y="570"/>
            <a:ext cx="12193017" cy="6857430"/>
          </a:xfrm>
          <a:prstGeom prst="rect">
            <a:avLst/>
          </a:prstGeom>
        </p:spPr>
      </p:pic>
    </p:spTree>
    <p:extLst>
      <p:ext uri="{BB962C8B-B14F-4D97-AF65-F5344CB8AC3E}">
        <p14:creationId xmlns:p14="http://schemas.microsoft.com/office/powerpoint/2010/main" val="11058863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3DFE201D-6337-B29A-2764-7D60D6D5F45E}"/>
              </a:ext>
            </a:extLst>
          </p:cNvPr>
          <p:cNvPicPr>
            <a:picLocks noChangeAspect="1"/>
          </p:cNvPicPr>
          <p:nvPr/>
        </p:nvPicPr>
        <p:blipFill>
          <a:blip r:embed="rId3"/>
          <a:stretch>
            <a:fillRect/>
          </a:stretch>
        </p:blipFill>
        <p:spPr>
          <a:xfrm>
            <a:off x="-1" y="570"/>
            <a:ext cx="12193017" cy="6857430"/>
          </a:xfrm>
          <a:prstGeom prst="rect">
            <a:avLst/>
          </a:prstGeom>
        </p:spPr>
      </p:pic>
      <p:sp>
        <p:nvSpPr>
          <p:cNvPr id="8" name="正方形/長方形 7">
            <a:extLst>
              <a:ext uri="{FF2B5EF4-FFF2-40B4-BE49-F238E27FC236}">
                <a16:creationId xmlns:a16="http://schemas.microsoft.com/office/drawing/2014/main" id="{6120138A-DE32-3841-D588-0336697CEF74}"/>
              </a:ext>
            </a:extLst>
          </p:cNvPr>
          <p:cNvSpPr/>
          <p:nvPr/>
        </p:nvSpPr>
        <p:spPr>
          <a:xfrm>
            <a:off x="-1" y="0"/>
            <a:ext cx="12192001" cy="6858000"/>
          </a:xfrm>
          <a:prstGeom prst="rect">
            <a:avLst/>
          </a:prstGeom>
          <a:solidFill>
            <a:schemeClr val="bg1">
              <a:alpha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a:extLst>
              <a:ext uri="{FF2B5EF4-FFF2-40B4-BE49-F238E27FC236}">
                <a16:creationId xmlns:a16="http://schemas.microsoft.com/office/drawing/2014/main" id="{62946029-07C4-F4F7-0776-3BBB700E6AAA}"/>
              </a:ext>
            </a:extLst>
          </p:cNvPr>
          <p:cNvSpPr/>
          <p:nvPr/>
        </p:nvSpPr>
        <p:spPr>
          <a:xfrm>
            <a:off x="1717964" y="4419599"/>
            <a:ext cx="1939636" cy="69272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角丸四角形 10">
            <a:extLst>
              <a:ext uri="{FF2B5EF4-FFF2-40B4-BE49-F238E27FC236}">
                <a16:creationId xmlns:a16="http://schemas.microsoft.com/office/drawing/2014/main" id="{9DBBF5CE-1A67-81F3-9D10-438F353046E3}"/>
              </a:ext>
            </a:extLst>
          </p:cNvPr>
          <p:cNvSpPr/>
          <p:nvPr/>
        </p:nvSpPr>
        <p:spPr>
          <a:xfrm>
            <a:off x="9545781" y="5527965"/>
            <a:ext cx="2521526" cy="346364"/>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a:extLst>
              <a:ext uri="{FF2B5EF4-FFF2-40B4-BE49-F238E27FC236}">
                <a16:creationId xmlns:a16="http://schemas.microsoft.com/office/drawing/2014/main" id="{822C1EDE-CFBE-69B0-221C-0E20F16E755B}"/>
              </a:ext>
            </a:extLst>
          </p:cNvPr>
          <p:cNvSpPr/>
          <p:nvPr/>
        </p:nvSpPr>
        <p:spPr>
          <a:xfrm>
            <a:off x="9545781" y="5964379"/>
            <a:ext cx="2521526" cy="46412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a:extLst>
              <a:ext uri="{FF2B5EF4-FFF2-40B4-BE49-F238E27FC236}">
                <a16:creationId xmlns:a16="http://schemas.microsoft.com/office/drawing/2014/main" id="{E8E80B1D-7A09-0237-9CCF-8C1969DD50ED}"/>
              </a:ext>
            </a:extLst>
          </p:cNvPr>
          <p:cNvSpPr txBox="1"/>
          <p:nvPr/>
        </p:nvSpPr>
        <p:spPr>
          <a:xfrm>
            <a:off x="2798618" y="1828800"/>
            <a:ext cx="7121237" cy="2154436"/>
          </a:xfrm>
          <a:prstGeom prst="rect">
            <a:avLst/>
          </a:prstGeom>
          <a:solidFill>
            <a:schemeClr val="bg1">
              <a:alpha val="70000"/>
            </a:schemeClr>
          </a:solidFill>
        </p:spPr>
        <p:txBody>
          <a:bodyPr wrap="square" rtlCol="0">
            <a:spAutoFit/>
          </a:bodyPr>
          <a:lstStyle/>
          <a:p>
            <a:r>
              <a:rPr kumimoji="1" lang="en-US" altLang="ja-JP" sz="6600" dirty="0"/>
              <a:t>Requirements</a:t>
            </a:r>
          </a:p>
          <a:p>
            <a:pPr marL="285750" indent="-285750">
              <a:buFontTx/>
              <a:buChar char="-"/>
            </a:pPr>
            <a:r>
              <a:rPr kumimoji="1" lang="en-US" altLang="ja-JP" dirty="0"/>
              <a:t>Migration through enhancement</a:t>
            </a:r>
          </a:p>
          <a:p>
            <a:pPr marL="285750" indent="-285750">
              <a:buFontTx/>
              <a:buChar char="-"/>
            </a:pPr>
            <a:r>
              <a:rPr kumimoji="1" lang="en" altLang="ja-JP" dirty="0"/>
              <a:t>Remain the data private</a:t>
            </a:r>
          </a:p>
          <a:p>
            <a:pPr marL="285750" indent="-285750">
              <a:buFontTx/>
              <a:buChar char="-"/>
            </a:pPr>
            <a:r>
              <a:rPr kumimoji="1" lang="en" altLang="ja-JP" sz="2800" dirty="0"/>
              <a:t>Describe contexts more</a:t>
            </a:r>
            <a:endParaRPr kumimoji="1" lang="ja-JP" altLang="en-US" sz="2800"/>
          </a:p>
        </p:txBody>
      </p:sp>
    </p:spTree>
    <p:extLst>
      <p:ext uri="{BB962C8B-B14F-4D97-AF65-F5344CB8AC3E}">
        <p14:creationId xmlns:p14="http://schemas.microsoft.com/office/powerpoint/2010/main" val="20303407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0CF76349-CC13-7C32-FED1-73995F9F2CE5}"/>
              </a:ext>
            </a:extLst>
          </p:cNvPr>
          <p:cNvPicPr>
            <a:picLocks noChangeAspect="1"/>
          </p:cNvPicPr>
          <p:nvPr/>
        </p:nvPicPr>
        <p:blipFill>
          <a:blip r:embed="rId3"/>
          <a:stretch>
            <a:fillRect/>
          </a:stretch>
        </p:blipFill>
        <p:spPr>
          <a:xfrm>
            <a:off x="-1" y="570"/>
            <a:ext cx="12193017" cy="6857430"/>
          </a:xfrm>
          <a:prstGeom prst="rect">
            <a:avLst/>
          </a:prstGeom>
        </p:spPr>
      </p:pic>
      <p:sp>
        <p:nvSpPr>
          <p:cNvPr id="8" name="正方形/長方形 7">
            <a:extLst>
              <a:ext uri="{FF2B5EF4-FFF2-40B4-BE49-F238E27FC236}">
                <a16:creationId xmlns:a16="http://schemas.microsoft.com/office/drawing/2014/main" id="{6120138A-DE32-3841-D588-0336697CEF74}"/>
              </a:ext>
            </a:extLst>
          </p:cNvPr>
          <p:cNvSpPr/>
          <p:nvPr/>
        </p:nvSpPr>
        <p:spPr>
          <a:xfrm>
            <a:off x="-1" y="27707"/>
            <a:ext cx="12192001" cy="6858000"/>
          </a:xfrm>
          <a:prstGeom prst="rect">
            <a:avLst/>
          </a:prstGeom>
          <a:solidFill>
            <a:schemeClr val="bg1">
              <a:alpha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角丸四角形 1">
            <a:extLst>
              <a:ext uri="{FF2B5EF4-FFF2-40B4-BE49-F238E27FC236}">
                <a16:creationId xmlns:a16="http://schemas.microsoft.com/office/drawing/2014/main" id="{09863EAB-F692-E9E6-A739-1F473C59CFB8}"/>
              </a:ext>
            </a:extLst>
          </p:cNvPr>
          <p:cNvSpPr/>
          <p:nvPr/>
        </p:nvSpPr>
        <p:spPr>
          <a:xfrm>
            <a:off x="1967345" y="5278581"/>
            <a:ext cx="2618510" cy="1399310"/>
          </a:xfrm>
          <a:prstGeom prst="roundRect">
            <a:avLst/>
          </a:prstGeom>
          <a:solidFill>
            <a:schemeClr val="accent2">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角丸四角形 2">
            <a:extLst>
              <a:ext uri="{FF2B5EF4-FFF2-40B4-BE49-F238E27FC236}">
                <a16:creationId xmlns:a16="http://schemas.microsoft.com/office/drawing/2014/main" id="{8E35CFF4-0A3C-D3BB-64F0-FAA10BB7198A}"/>
              </a:ext>
            </a:extLst>
          </p:cNvPr>
          <p:cNvSpPr/>
          <p:nvPr/>
        </p:nvSpPr>
        <p:spPr>
          <a:xfrm>
            <a:off x="7024254" y="2493816"/>
            <a:ext cx="2729346" cy="1925783"/>
          </a:xfrm>
          <a:prstGeom prst="roundRect">
            <a:avLst/>
          </a:prstGeom>
          <a:solidFill>
            <a:schemeClr val="accent2">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角丸四角形 3">
            <a:extLst>
              <a:ext uri="{FF2B5EF4-FFF2-40B4-BE49-F238E27FC236}">
                <a16:creationId xmlns:a16="http://schemas.microsoft.com/office/drawing/2014/main" id="{E5DB8F2D-0FDB-46E7-B854-3F6D39F1A2E6}"/>
              </a:ext>
            </a:extLst>
          </p:cNvPr>
          <p:cNvSpPr/>
          <p:nvPr/>
        </p:nvSpPr>
        <p:spPr>
          <a:xfrm>
            <a:off x="7023238" y="1219198"/>
            <a:ext cx="2287017" cy="1163784"/>
          </a:xfrm>
          <a:prstGeom prst="roundRect">
            <a:avLst/>
          </a:prstGeom>
          <a:solidFill>
            <a:schemeClr val="accent2">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D51FF84B-D018-8144-74AB-491AE85F4D24}"/>
              </a:ext>
            </a:extLst>
          </p:cNvPr>
          <p:cNvSpPr txBox="1"/>
          <p:nvPr/>
        </p:nvSpPr>
        <p:spPr>
          <a:xfrm>
            <a:off x="2798618" y="1828800"/>
            <a:ext cx="7121237" cy="2154436"/>
          </a:xfrm>
          <a:prstGeom prst="rect">
            <a:avLst/>
          </a:prstGeom>
          <a:solidFill>
            <a:schemeClr val="bg1">
              <a:alpha val="70000"/>
            </a:schemeClr>
          </a:solidFill>
        </p:spPr>
        <p:txBody>
          <a:bodyPr wrap="square" rtlCol="0">
            <a:spAutoFit/>
          </a:bodyPr>
          <a:lstStyle/>
          <a:p>
            <a:r>
              <a:rPr kumimoji="1" lang="en-US" altLang="ja-JP" sz="6600" dirty="0"/>
              <a:t>Lesson learnt</a:t>
            </a:r>
          </a:p>
          <a:p>
            <a:pPr marL="285750" indent="-285750">
              <a:buFontTx/>
              <a:buChar char="-"/>
            </a:pPr>
            <a:r>
              <a:rPr kumimoji="1" lang="en-US" altLang="ja-JP" sz="3200" dirty="0"/>
              <a:t>Divide to Conquer</a:t>
            </a:r>
          </a:p>
          <a:p>
            <a:pPr marL="285750" indent="-285750">
              <a:buFontTx/>
              <a:buChar char="-"/>
            </a:pPr>
            <a:r>
              <a:rPr kumimoji="1" lang="en-US" altLang="ja-JP" dirty="0"/>
              <a:t>Overlap Isn't Waste</a:t>
            </a:r>
          </a:p>
          <a:p>
            <a:pPr marL="285750" indent="-285750">
              <a:buFontTx/>
              <a:buChar char="-"/>
            </a:pPr>
            <a:r>
              <a:rPr kumimoji="1" lang="en" altLang="ja-JP" dirty="0"/>
              <a:t>Preservation Begins at Project Launch</a:t>
            </a:r>
          </a:p>
        </p:txBody>
      </p:sp>
    </p:spTree>
    <p:extLst>
      <p:ext uri="{BB962C8B-B14F-4D97-AF65-F5344CB8AC3E}">
        <p14:creationId xmlns:p14="http://schemas.microsoft.com/office/powerpoint/2010/main" val="19210054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704DC155-8723-091A-8F2A-1942BB29B161}"/>
              </a:ext>
            </a:extLst>
          </p:cNvPr>
          <p:cNvPicPr>
            <a:picLocks noChangeAspect="1"/>
          </p:cNvPicPr>
          <p:nvPr/>
        </p:nvPicPr>
        <p:blipFill>
          <a:blip r:embed="rId3"/>
          <a:stretch>
            <a:fillRect/>
          </a:stretch>
        </p:blipFill>
        <p:spPr>
          <a:xfrm>
            <a:off x="-1" y="570"/>
            <a:ext cx="12193017" cy="6857430"/>
          </a:xfrm>
          <a:prstGeom prst="rect">
            <a:avLst/>
          </a:prstGeom>
        </p:spPr>
      </p:pic>
      <p:sp>
        <p:nvSpPr>
          <p:cNvPr id="8" name="正方形/長方形 7">
            <a:extLst>
              <a:ext uri="{FF2B5EF4-FFF2-40B4-BE49-F238E27FC236}">
                <a16:creationId xmlns:a16="http://schemas.microsoft.com/office/drawing/2014/main" id="{6120138A-DE32-3841-D588-0336697CEF74}"/>
              </a:ext>
            </a:extLst>
          </p:cNvPr>
          <p:cNvSpPr/>
          <p:nvPr/>
        </p:nvSpPr>
        <p:spPr>
          <a:xfrm>
            <a:off x="-1" y="-570"/>
            <a:ext cx="12192001" cy="6858000"/>
          </a:xfrm>
          <a:prstGeom prst="rect">
            <a:avLst/>
          </a:prstGeom>
          <a:solidFill>
            <a:schemeClr val="bg1">
              <a:alpha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角丸四角形吹き出し 1">
            <a:extLst>
              <a:ext uri="{FF2B5EF4-FFF2-40B4-BE49-F238E27FC236}">
                <a16:creationId xmlns:a16="http://schemas.microsoft.com/office/drawing/2014/main" id="{8AD3586B-A0D3-997D-F858-72B0A4923378}"/>
              </a:ext>
            </a:extLst>
          </p:cNvPr>
          <p:cNvSpPr/>
          <p:nvPr/>
        </p:nvSpPr>
        <p:spPr>
          <a:xfrm>
            <a:off x="3685309" y="3983236"/>
            <a:ext cx="817418" cy="1239928"/>
          </a:xfrm>
          <a:prstGeom prst="wedgeRoundRectCallout">
            <a:avLst>
              <a:gd name="adj1" fmla="val -59816"/>
              <a:gd name="adj2" fmla="val -42532"/>
              <a:gd name="adj3" fmla="val 16667"/>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角丸四角形吹き出し 2">
            <a:extLst>
              <a:ext uri="{FF2B5EF4-FFF2-40B4-BE49-F238E27FC236}">
                <a16:creationId xmlns:a16="http://schemas.microsoft.com/office/drawing/2014/main" id="{9DC47D19-48D4-E828-1617-DACAB59E802B}"/>
              </a:ext>
            </a:extLst>
          </p:cNvPr>
          <p:cNvSpPr/>
          <p:nvPr/>
        </p:nvSpPr>
        <p:spPr>
          <a:xfrm>
            <a:off x="7273636" y="4585392"/>
            <a:ext cx="2369128" cy="2023226"/>
          </a:xfrm>
          <a:prstGeom prst="wedgeRoundRectCallout">
            <a:avLst>
              <a:gd name="adj1" fmla="val -13617"/>
              <a:gd name="adj2" fmla="val -56912"/>
              <a:gd name="adj3" fmla="val 16667"/>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角丸四角形吹き出し 3">
            <a:extLst>
              <a:ext uri="{FF2B5EF4-FFF2-40B4-BE49-F238E27FC236}">
                <a16:creationId xmlns:a16="http://schemas.microsoft.com/office/drawing/2014/main" id="{3236610D-36AF-8448-14A1-7AA0C28DB66B}"/>
              </a:ext>
            </a:extLst>
          </p:cNvPr>
          <p:cNvSpPr/>
          <p:nvPr/>
        </p:nvSpPr>
        <p:spPr>
          <a:xfrm>
            <a:off x="9656614" y="1226644"/>
            <a:ext cx="2438403" cy="1613769"/>
          </a:xfrm>
          <a:prstGeom prst="wedgeRoundRectCallout">
            <a:avLst>
              <a:gd name="adj1" fmla="val -66458"/>
              <a:gd name="adj2" fmla="val -19137"/>
              <a:gd name="adj3" fmla="val 16667"/>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a:extLst>
              <a:ext uri="{FF2B5EF4-FFF2-40B4-BE49-F238E27FC236}">
                <a16:creationId xmlns:a16="http://schemas.microsoft.com/office/drawing/2014/main" id="{E8E80B1D-7A09-0237-9CCF-8C1969DD50ED}"/>
              </a:ext>
            </a:extLst>
          </p:cNvPr>
          <p:cNvSpPr txBox="1"/>
          <p:nvPr/>
        </p:nvSpPr>
        <p:spPr>
          <a:xfrm>
            <a:off x="2798618" y="1828800"/>
            <a:ext cx="7121237" cy="2769989"/>
          </a:xfrm>
          <a:prstGeom prst="rect">
            <a:avLst/>
          </a:prstGeom>
          <a:solidFill>
            <a:schemeClr val="bg1">
              <a:alpha val="70000"/>
            </a:schemeClr>
          </a:solidFill>
        </p:spPr>
        <p:txBody>
          <a:bodyPr wrap="square" rtlCol="0">
            <a:spAutoFit/>
          </a:bodyPr>
          <a:lstStyle/>
          <a:p>
            <a:r>
              <a:rPr kumimoji="1" lang="en-US" altLang="ja-JP" sz="6600" dirty="0"/>
              <a:t>Questions</a:t>
            </a:r>
          </a:p>
          <a:p>
            <a:pPr marL="285750" indent="-285750">
              <a:buFontTx/>
              <a:buChar char="-"/>
            </a:pPr>
            <a:r>
              <a:rPr kumimoji="1" lang="en-US" altLang="ja-JP" dirty="0"/>
              <a:t>How should we record and refer the project?</a:t>
            </a:r>
          </a:p>
          <a:p>
            <a:pPr marL="285750" indent="-285750">
              <a:buFontTx/>
              <a:buChar char="-"/>
            </a:pPr>
            <a:r>
              <a:rPr kumimoji="1" lang="en" altLang="ja-JP" dirty="0"/>
              <a:t>How should we handle the appearance of the same file across multiple repositories? </a:t>
            </a:r>
          </a:p>
          <a:p>
            <a:pPr marL="285750" indent="-285750">
              <a:buFontTx/>
              <a:buChar char="-"/>
            </a:pPr>
            <a:r>
              <a:rPr kumimoji="1" lang="en" altLang="ja-JP" dirty="0"/>
              <a:t>How should we position tools and formats like </a:t>
            </a:r>
            <a:r>
              <a:rPr kumimoji="1" lang="en" altLang="ja-JP" dirty="0" err="1"/>
              <a:t>Zenodo</a:t>
            </a:r>
            <a:r>
              <a:rPr kumimoji="1" lang="en" altLang="ja-JP" dirty="0"/>
              <a:t>, GitLab, and </a:t>
            </a:r>
            <a:r>
              <a:rPr kumimoji="1" lang="en" altLang="ja-JP" dirty="0" err="1"/>
              <a:t>BagIt</a:t>
            </a:r>
            <a:r>
              <a:rPr kumimoji="1" lang="en" altLang="ja-JP" dirty="0"/>
              <a:t> in the OAIS framework, considering differences between AIP and DIP?</a:t>
            </a:r>
          </a:p>
        </p:txBody>
      </p:sp>
    </p:spTree>
    <p:extLst>
      <p:ext uri="{BB962C8B-B14F-4D97-AF65-F5344CB8AC3E}">
        <p14:creationId xmlns:p14="http://schemas.microsoft.com/office/powerpoint/2010/main" val="3681386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304F72-28DD-B966-774B-4651C3474D97}"/>
              </a:ext>
            </a:extLst>
          </p:cNvPr>
          <p:cNvSpPr>
            <a:spLocks noGrp="1"/>
          </p:cNvSpPr>
          <p:nvPr>
            <p:ph type="ctrTitle"/>
          </p:nvPr>
        </p:nvSpPr>
        <p:spPr/>
        <p:txBody>
          <a:bodyPr>
            <a:normAutofit fontScale="90000"/>
          </a:bodyPr>
          <a:lstStyle/>
          <a:p>
            <a:r>
              <a:rPr kumimoji="1" lang="en" altLang="ja-JP" cap="none" dirty="0"/>
              <a:t>Exploring Preservation of </a:t>
            </a:r>
            <a:br>
              <a:rPr kumimoji="1" lang="en" altLang="ja-JP" cap="none" dirty="0"/>
            </a:br>
            <a:r>
              <a:rPr kumimoji="1" lang="en" altLang="ja-JP" cap="none" dirty="0">
                <a:solidFill>
                  <a:schemeClr val="accent1"/>
                </a:solidFill>
                <a:effectLst>
                  <a:outerShdw blurRad="50800" dist="38100" dir="2700000" algn="tl" rotWithShape="0">
                    <a:prstClr val="black">
                      <a:alpha val="40000"/>
                    </a:prstClr>
                  </a:outerShdw>
                </a:effectLst>
              </a:rPr>
              <a:t>Research Data </a:t>
            </a:r>
            <a:r>
              <a:rPr kumimoji="1" lang="en" altLang="ja-JP" cap="none" dirty="0"/>
              <a:t>and </a:t>
            </a:r>
            <a:r>
              <a:rPr kumimoji="1" lang="en" altLang="ja-JP" cap="none" dirty="0">
                <a:solidFill>
                  <a:schemeClr val="accent4"/>
                </a:solidFill>
                <a:effectLst>
                  <a:outerShdw blurRad="50800" dist="38100" dir="2700000" algn="tl" rotWithShape="0">
                    <a:prstClr val="black">
                      <a:alpha val="40000"/>
                    </a:prstClr>
                  </a:outerShdw>
                </a:effectLst>
              </a:rPr>
              <a:t>its Context </a:t>
            </a:r>
            <a:br>
              <a:rPr kumimoji="1" lang="en" altLang="ja-JP" cap="none" dirty="0"/>
            </a:br>
            <a:r>
              <a:rPr kumimoji="1" lang="en" altLang="ja-JP" cap="none" dirty="0"/>
              <a:t>through Case Studies</a:t>
            </a:r>
            <a:endParaRPr kumimoji="1" lang="ja-JP" altLang="en-US" cap="none"/>
          </a:p>
        </p:txBody>
      </p:sp>
      <p:sp>
        <p:nvSpPr>
          <p:cNvPr id="3" name="字幕 2">
            <a:extLst>
              <a:ext uri="{FF2B5EF4-FFF2-40B4-BE49-F238E27FC236}">
                <a16:creationId xmlns:a16="http://schemas.microsoft.com/office/drawing/2014/main" id="{0976516F-E652-DDC8-F670-5D992EF2303E}"/>
              </a:ext>
            </a:extLst>
          </p:cNvPr>
          <p:cNvSpPr>
            <a:spLocks noGrp="1"/>
          </p:cNvSpPr>
          <p:nvPr>
            <p:ph type="subTitle" idx="1"/>
          </p:nvPr>
        </p:nvSpPr>
        <p:spPr>
          <a:xfrm>
            <a:off x="-526473" y="4352544"/>
            <a:ext cx="13286509" cy="739089"/>
          </a:xfrm>
        </p:spPr>
        <p:txBody>
          <a:bodyPr>
            <a:normAutofit/>
          </a:bodyPr>
          <a:lstStyle/>
          <a:p>
            <a:r>
              <a:rPr lang="en-US" altLang="ja-JP" sz="3200" cap="none" dirty="0"/>
              <a:t>Akihiro Kameda</a:t>
            </a:r>
            <a:r>
              <a:rPr lang="en-US" altLang="ja-JP" sz="3200" cap="none" baseline="30000" dirty="0"/>
              <a:t>*1</a:t>
            </a:r>
            <a:r>
              <a:rPr lang="en-US" altLang="ja-JP" sz="3200" cap="none" dirty="0"/>
              <a:t>, Tamako Kitaoka</a:t>
            </a:r>
            <a:r>
              <a:rPr lang="en-US" altLang="ja-JP" sz="3200" cap="none" baseline="30000" dirty="0"/>
              <a:t>*1</a:t>
            </a:r>
            <a:r>
              <a:rPr lang="en-US" altLang="ja-JP" sz="3200" cap="none" dirty="0"/>
              <a:t> , Makoto Goto</a:t>
            </a:r>
            <a:r>
              <a:rPr lang="en-US" altLang="ja-JP" sz="3200" cap="none" baseline="30000" dirty="0"/>
              <a:t>*1,2</a:t>
            </a:r>
            <a:endParaRPr lang="ja-JP" altLang="en-US" sz="3200" cap="none" baseline="30000"/>
          </a:p>
        </p:txBody>
      </p:sp>
      <p:sp>
        <p:nvSpPr>
          <p:cNvPr id="4" name="字幕 2">
            <a:extLst>
              <a:ext uri="{FF2B5EF4-FFF2-40B4-BE49-F238E27FC236}">
                <a16:creationId xmlns:a16="http://schemas.microsoft.com/office/drawing/2014/main" id="{0110C736-18FB-7451-16BE-88FF39D95895}"/>
              </a:ext>
            </a:extLst>
          </p:cNvPr>
          <p:cNvSpPr txBox="1">
            <a:spLocks/>
          </p:cNvSpPr>
          <p:nvPr/>
        </p:nvSpPr>
        <p:spPr>
          <a:xfrm>
            <a:off x="4246418" y="5411513"/>
            <a:ext cx="8679873" cy="739089"/>
          </a:xfrm>
          <a:prstGeom prst="rect">
            <a:avLst/>
          </a:prstGeom>
          <a:noFill/>
        </p:spPr>
        <p:txBody>
          <a:bodyPr vert="horz" lIns="91440" tIns="45720" rIns="91440" bIns="45720" rtlCol="0">
            <a:normAutofit fontScale="25000" lnSpcReduction="20000"/>
          </a:bodyPr>
          <a:lstStyle>
            <a:lvl1pPr marL="0" indent="0" algn="ctr" defTabSz="914400" rtl="0" eaLnBrk="1" latinLnBrk="0" hangingPunct="1">
              <a:lnSpc>
                <a:spcPct val="100000"/>
              </a:lnSpc>
              <a:spcBef>
                <a:spcPts val="1000"/>
              </a:spcBef>
              <a:buClr>
                <a:schemeClr val="accent2"/>
              </a:buClr>
              <a:buFont typeface="Arial" panose="020B0604020202020204" pitchFamily="34" charset="0"/>
              <a:buNone/>
              <a:defRPr kumimoji="1" sz="2000" kern="1200">
                <a:solidFill>
                  <a:schemeClr val="tx1">
                    <a:lumMod val="75000"/>
                    <a:lumOff val="25000"/>
                  </a:schemeClr>
                </a:solidFill>
                <a:latin typeface="+mn-lt"/>
                <a:ea typeface="+mn-ea"/>
                <a:cs typeface="+mn-cs"/>
              </a:defRPr>
            </a:lvl1pPr>
            <a:lvl2pPr marL="457200" indent="0" algn="ctr" defTabSz="914400" rtl="0" eaLnBrk="1" latinLnBrk="0" hangingPunct="1">
              <a:lnSpc>
                <a:spcPct val="100000"/>
              </a:lnSpc>
              <a:spcBef>
                <a:spcPts val="1000"/>
              </a:spcBef>
              <a:buClr>
                <a:schemeClr val="accent2"/>
              </a:buClr>
              <a:buFont typeface="Arial" panose="020B0604020202020204" pitchFamily="34" charset="0"/>
              <a:buNone/>
              <a:defRPr kumimoji="1" sz="2000" kern="1200">
                <a:solidFill>
                  <a:schemeClr val="tx1">
                    <a:lumMod val="85000"/>
                    <a:lumOff val="15000"/>
                  </a:schemeClr>
                </a:solidFill>
                <a:latin typeface="+mn-lt"/>
                <a:ea typeface="+mn-ea"/>
                <a:cs typeface="+mn-cs"/>
              </a:defRPr>
            </a:lvl2pPr>
            <a:lvl3pPr marL="914400" indent="0" algn="ctr" defTabSz="914400" rtl="0" eaLnBrk="1" latinLnBrk="0" hangingPunct="1">
              <a:lnSpc>
                <a:spcPct val="100000"/>
              </a:lnSpc>
              <a:spcBef>
                <a:spcPts val="1000"/>
              </a:spcBef>
              <a:buClr>
                <a:schemeClr val="accent2"/>
              </a:buClr>
              <a:buFont typeface="Arial" panose="020B0604020202020204" pitchFamily="34" charset="0"/>
              <a:buNone/>
              <a:defRPr kumimoji="1" sz="1800" kern="1200">
                <a:solidFill>
                  <a:schemeClr val="tx1">
                    <a:lumMod val="85000"/>
                    <a:lumOff val="15000"/>
                  </a:schemeClr>
                </a:solidFill>
                <a:latin typeface="+mn-lt"/>
                <a:ea typeface="+mn-ea"/>
                <a:cs typeface="+mn-cs"/>
              </a:defRPr>
            </a:lvl3pPr>
            <a:lvl4pPr marL="1371600" indent="0" algn="ctr" defTabSz="914400" rtl="0" eaLnBrk="1" latinLnBrk="0" hangingPunct="1">
              <a:lnSpc>
                <a:spcPct val="100000"/>
              </a:lnSpc>
              <a:spcBef>
                <a:spcPts val="1000"/>
              </a:spcBef>
              <a:buClr>
                <a:schemeClr val="accent2"/>
              </a:buClr>
              <a:buFont typeface="Arial" panose="020B0604020202020204" pitchFamily="34" charset="0"/>
              <a:buNone/>
              <a:defRPr kumimoji="1" sz="1600" kern="1200">
                <a:solidFill>
                  <a:schemeClr val="tx1">
                    <a:lumMod val="85000"/>
                    <a:lumOff val="15000"/>
                  </a:schemeClr>
                </a:solidFill>
                <a:latin typeface="+mn-lt"/>
                <a:ea typeface="+mn-ea"/>
                <a:cs typeface="+mn-cs"/>
              </a:defRPr>
            </a:lvl4pPr>
            <a:lvl5pPr marL="1828800" indent="0" algn="ctr" defTabSz="914400" rtl="0" eaLnBrk="1" latinLnBrk="0" hangingPunct="1">
              <a:lnSpc>
                <a:spcPct val="100000"/>
              </a:lnSpc>
              <a:spcBef>
                <a:spcPts val="1000"/>
              </a:spcBef>
              <a:buClr>
                <a:schemeClr val="accent2"/>
              </a:buClr>
              <a:buFont typeface="Arial" panose="020B0604020202020204" pitchFamily="34" charset="0"/>
              <a:buNone/>
              <a:defRPr kumimoji="1" sz="1600" kern="1200">
                <a:solidFill>
                  <a:schemeClr val="tx1">
                    <a:lumMod val="85000"/>
                    <a:lumOff val="15000"/>
                  </a:schemeClr>
                </a:solidFill>
                <a:latin typeface="+mn-lt"/>
                <a:ea typeface="+mn-ea"/>
                <a:cs typeface="+mn-cs"/>
              </a:defRPr>
            </a:lvl5pPr>
            <a:lvl6pPr marL="2286000" indent="0" algn="ctr" defTabSz="914400" rtl="0" eaLnBrk="1" latinLnBrk="0" hangingPunct="1">
              <a:lnSpc>
                <a:spcPct val="100000"/>
              </a:lnSpc>
              <a:spcBef>
                <a:spcPts val="1000"/>
              </a:spcBef>
              <a:buClr>
                <a:schemeClr val="accent2"/>
              </a:buClr>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100000"/>
              </a:lnSpc>
              <a:spcBef>
                <a:spcPts val="1000"/>
              </a:spcBef>
              <a:buClr>
                <a:schemeClr val="accent2"/>
              </a:buClr>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100000"/>
              </a:lnSpc>
              <a:spcBef>
                <a:spcPts val="1000"/>
              </a:spcBef>
              <a:buClr>
                <a:schemeClr val="accent2"/>
              </a:buClr>
              <a:buFont typeface="Arial" panose="020B0604020202020204" pitchFamily="34" charset="0"/>
              <a:buNone/>
              <a:defRPr kumimoji="1" sz="1600" kern="1200" baseline="0">
                <a:solidFill>
                  <a:schemeClr val="tx1"/>
                </a:solidFill>
                <a:latin typeface="+mn-lt"/>
                <a:ea typeface="+mn-ea"/>
                <a:cs typeface="+mn-cs"/>
              </a:defRPr>
            </a:lvl8pPr>
            <a:lvl9pPr marL="3657600" indent="0" algn="ctr" defTabSz="914400" rtl="0" eaLnBrk="1" latinLnBrk="0" hangingPunct="1">
              <a:lnSpc>
                <a:spcPct val="100000"/>
              </a:lnSpc>
              <a:spcBef>
                <a:spcPts val="1000"/>
              </a:spcBef>
              <a:buClr>
                <a:schemeClr val="accent2"/>
              </a:buClr>
              <a:buFont typeface="Arial" panose="020B0604020202020204" pitchFamily="34" charset="0"/>
              <a:buNone/>
              <a:defRPr kumimoji="1" sz="1600" kern="1200" baseline="0">
                <a:solidFill>
                  <a:schemeClr val="tx1"/>
                </a:solidFill>
                <a:latin typeface="+mn-lt"/>
                <a:ea typeface="+mn-ea"/>
                <a:cs typeface="+mn-cs"/>
              </a:defRPr>
            </a:lvl9pPr>
          </a:lstStyle>
          <a:p>
            <a:pPr algn="l"/>
            <a:r>
              <a:rPr lang="en-US" altLang="ja-JP" sz="9600" cap="none" dirty="0"/>
              <a:t>*1: National Institutes for the Humanities, Head Office, Japan</a:t>
            </a:r>
            <a:br>
              <a:rPr lang="en-US" altLang="ja-JP" sz="9600" cap="none" dirty="0"/>
            </a:br>
            <a:r>
              <a:rPr lang="en-US" altLang="ja-JP" sz="9600" cap="none" dirty="0"/>
              <a:t>*2: National Museum of Japanese History, Japan</a:t>
            </a:r>
            <a:endParaRPr lang="ja-JP" altLang="en-US" sz="9600" cap="none"/>
          </a:p>
        </p:txBody>
      </p:sp>
      <p:sp>
        <p:nvSpPr>
          <p:cNvPr id="5" name="タイトル 1">
            <a:extLst>
              <a:ext uri="{FF2B5EF4-FFF2-40B4-BE49-F238E27FC236}">
                <a16:creationId xmlns:a16="http://schemas.microsoft.com/office/drawing/2014/main" id="{7A5F19C2-78DA-6EE1-6829-E20A541E184D}"/>
              </a:ext>
            </a:extLst>
          </p:cNvPr>
          <p:cNvSpPr txBox="1">
            <a:spLocks/>
          </p:cNvSpPr>
          <p:nvPr/>
        </p:nvSpPr>
        <p:spPr bwMode="blackWhite">
          <a:xfrm>
            <a:off x="1600200" y="6150602"/>
            <a:ext cx="8991600" cy="611956"/>
          </a:xfrm>
          <a:prstGeom prst="rect">
            <a:avLst/>
          </a:prstGeom>
          <a:noFill/>
          <a:ln w="38100" cap="sq">
            <a:noFill/>
            <a:miter lim="800000"/>
          </a:ln>
        </p:spPr>
        <p:txBody>
          <a:bodyPr vert="horz" lIns="274320" tIns="182880" rIns="274320" bIns="182880" rtlCol="0" anchor="ctr" anchorCtr="1">
            <a:normAutofit fontScale="52500" lnSpcReduction="20000"/>
          </a:bodyPr>
          <a:lstStyle>
            <a:lvl1pPr algn="ctr" defTabSz="3840480" rtl="0" eaLnBrk="1" latinLnBrk="0" hangingPunct="1">
              <a:lnSpc>
                <a:spcPct val="90000"/>
              </a:lnSpc>
              <a:spcBef>
                <a:spcPct val="0"/>
              </a:spcBef>
              <a:buNone/>
              <a:defRPr kumimoji="1" sz="15960" kern="1200" cap="all" spc="840" baseline="0">
                <a:solidFill>
                  <a:srgbClr val="262626"/>
                </a:solidFill>
                <a:latin typeface="+mj-lt"/>
                <a:ea typeface="+mj-ea"/>
                <a:cs typeface="+mj-cs"/>
              </a:defRPr>
            </a:lvl1pPr>
          </a:lstStyle>
          <a:p>
            <a:pPr algn="l"/>
            <a:r>
              <a:rPr lang="en-US" altLang="ja-JP" sz="4000" cap="none" dirty="0"/>
              <a:t>Contact:</a:t>
            </a:r>
            <a:r>
              <a:rPr lang="ja-JP" altLang="en-US" sz="4000" cap="none"/>
              <a:t>　</a:t>
            </a:r>
            <a:r>
              <a:rPr lang="en-US" altLang="ja-JP" sz="4000" cap="none" dirty="0" err="1"/>
              <a:t>kameda@nihu.jp</a:t>
            </a:r>
            <a:endParaRPr lang="ja-JP" altLang="en-US" sz="4000" cap="none" baseline="30000"/>
          </a:p>
        </p:txBody>
      </p:sp>
    </p:spTree>
    <p:extLst>
      <p:ext uri="{BB962C8B-B14F-4D97-AF65-F5344CB8AC3E}">
        <p14:creationId xmlns:p14="http://schemas.microsoft.com/office/powerpoint/2010/main" val="4291942037"/>
      </p:ext>
    </p:extLst>
  </p:cSld>
  <p:clrMapOvr>
    <a:masterClrMapping/>
  </p:clrMapOvr>
</p:sld>
</file>

<file path=ppt/theme/theme1.xml><?xml version="1.0" encoding="utf-8"?>
<a:theme xmlns:a="http://schemas.openxmlformats.org/drawingml/2006/main" name="パーセル">
  <a:themeElements>
    <a:clrScheme name="パーセル">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パーセル">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パーセル">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{C4F19654-7F16-0445-A687-40CCEC28C7C6}tf10001120</Template>
  <TotalTime>1333</TotalTime>
  <Words>795</Words>
  <Application>Microsoft Macintosh PowerPoint</Application>
  <PresentationFormat>ワイド画面</PresentationFormat>
  <Paragraphs>52</Paragraphs>
  <Slides>8</Slides>
  <Notes>8</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8</vt:i4>
      </vt:variant>
    </vt:vector>
  </HeadingPairs>
  <TitlesOfParts>
    <vt:vector size="12" baseType="lpstr">
      <vt:lpstr>游ゴシック</vt:lpstr>
      <vt:lpstr>Arial</vt:lpstr>
      <vt:lpstr>Gill Sans MT</vt:lpstr>
      <vt:lpstr>パーセル</vt:lpstr>
      <vt:lpstr>Exploring Preservation of  Research Data and its Context  through Case Studies</vt:lpstr>
      <vt:lpstr>Two cases</vt:lpstr>
      <vt:lpstr>Two cases</vt:lpstr>
      <vt:lpstr>PowerPoint プレゼンテーション</vt:lpstr>
      <vt:lpstr>PowerPoint プレゼンテーション</vt:lpstr>
      <vt:lpstr>PowerPoint プレゼンテーション</vt:lpstr>
      <vt:lpstr>PowerPoint プレゼンテーション</vt:lpstr>
      <vt:lpstr>Exploring Preservation of  Research Data and its Context  through Case Studies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亀田 尭宙</dc:creator>
  <cp:lastModifiedBy>亀田 尭宙</cp:lastModifiedBy>
  <cp:revision>4</cp:revision>
  <dcterms:created xsi:type="dcterms:W3CDTF">2024-09-11T14:13:55Z</dcterms:created>
  <dcterms:modified xsi:type="dcterms:W3CDTF">2024-09-13T04:35:33Z</dcterms:modified>
</cp:coreProperties>
</file>