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Roboto-bold.fntdata"/><Relationship Id="rId10" Type="http://schemas.openxmlformats.org/officeDocument/2006/relationships/slide" Target="slides/slide5.xml"/><Relationship Id="rId21" Type="http://schemas.openxmlformats.org/officeDocument/2006/relationships/font" Target="fonts/Roboto-regular.fntdata"/><Relationship Id="rId13" Type="http://schemas.openxmlformats.org/officeDocument/2006/relationships/slide" Target="slides/slide8.xml"/><Relationship Id="rId24" Type="http://schemas.openxmlformats.org/officeDocument/2006/relationships/font" Target="fonts/Roboto-boldItalic.fntdata"/><Relationship Id="rId12" Type="http://schemas.openxmlformats.org/officeDocument/2006/relationships/slide" Target="slides/slide7.xml"/><Relationship Id="rId23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ccfe20a7ec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ccfe20a7ec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ccfe20a7ec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ccfe20a7e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ccfe20a7ec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ccfe20a7ec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ccfe20a7ec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ccfe20a7ec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ccfe20a7ec_0_15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ccfe20a7ec_0_15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ccfe20a7ec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ccfe20a7ec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508b9ddf8e_0_1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508b9ddf8e_0_1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ccfe20a7e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ccfe20a7e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ccfe20a7ec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ccfe20a7ec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ccfe20a7ec_0_16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ccfe20a7ec_0_16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ccfe20a7ec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ccfe20a7ec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ccfe20a7ec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ccfe20a7ec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ccfe20a7ec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ccfe20a7e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ccfe20a7ec_0_1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ccfe20a7ec_0_1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twitter.com/ibnesayeed" TargetMode="External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None/>
              <a:defRPr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619075"/>
            <a:ext cx="8520600" cy="413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/>
        </p:nvSpPr>
        <p:spPr>
          <a:xfrm>
            <a:off x="-8525" y="4925650"/>
            <a:ext cx="9161100" cy="228000"/>
          </a:xfrm>
          <a:prstGeom prst="rect">
            <a:avLst/>
          </a:prstGeom>
          <a:solidFill>
            <a:schemeClr val="accent5"/>
          </a:solidFill>
          <a:ln cap="flat" cmpd="sng" w="952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00">
                <a:solidFill>
                  <a:schemeClr val="lt1"/>
                </a:solidFill>
              </a:rPr>
              <a:t>Utilizing Large Language Models for Semantic Search and Summarization of International Television News Archives | iPRES 2024 | Sawood Alam </a:t>
            </a:r>
            <a:r>
              <a:rPr i="1" lang="en" sz="900">
                <a:solidFill>
                  <a:schemeClr val="lt1"/>
                </a:solidFill>
              </a:rPr>
              <a:t>&lt;</a:t>
            </a:r>
            <a:r>
              <a:rPr i="1" lang="en" sz="900">
                <a:solidFill>
                  <a:schemeClr val="lt1"/>
                </a:solidFill>
                <a:uFill>
                  <a:noFill/>
                </a:u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@ibnesayeed</a:t>
            </a:r>
            <a:r>
              <a:rPr i="1" lang="en" sz="900">
                <a:solidFill>
                  <a:schemeClr val="lt1"/>
                </a:solidFill>
              </a:rPr>
              <a:t>&gt;</a:t>
            </a:r>
            <a:endParaRPr i="1" sz="900">
              <a:solidFill>
                <a:schemeClr val="lt1"/>
              </a:solidFill>
            </a:endParaRPr>
          </a:p>
        </p:txBody>
      </p:sp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9"/>
          <a:stretch/>
        </p:blipFill>
        <p:spPr>
          <a:xfrm>
            <a:off x="120816" y="4942694"/>
            <a:ext cx="167289" cy="18927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1pPr>
            <a:lvl2pPr lvl="1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2pPr>
            <a:lvl3pPr lvl="2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3pPr>
            <a:lvl4pPr lvl="3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4pPr>
            <a:lvl5pPr lvl="4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5pPr>
            <a:lvl6pPr lvl="5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6pPr>
            <a:lvl7pPr lvl="6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7pPr>
            <a:lvl8pPr lvl="7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8pPr>
            <a:lvl9pPr lvl="8">
              <a:lnSpc>
                <a:spcPct val="90000"/>
              </a:lnSpc>
              <a:buSzPts val="358"/>
              <a:buNone/>
              <a:defRPr sz="1025"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s://twitter.com/ibnesayeed" TargetMode="External"/><Relationship Id="rId6" Type="http://schemas.openxmlformats.org/officeDocument/2006/relationships/hyperlink" Target="https://twitter.com/waybackmachine" TargetMode="External"/><Relationship Id="rId7" Type="http://schemas.openxmlformats.org/officeDocument/2006/relationships/hyperlink" Target="https://twitter.com/internetarchive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github.com/internetarchive/newsum" TargetMode="External"/><Relationship Id="rId4" Type="http://schemas.openxmlformats.org/officeDocument/2006/relationships/hyperlink" Target="https://newsum.sawood-dev.us.archive.org/" TargetMode="External"/><Relationship Id="rId5" Type="http://schemas.openxmlformats.org/officeDocument/2006/relationships/hyperlink" Target="https://twitter.com/ibnesayeed" TargetMode="External"/><Relationship Id="rId6" Type="http://schemas.openxmlformats.org/officeDocument/2006/relationships/hyperlink" Target="https://twitter.com/waybackmachine" TargetMode="External"/><Relationship Id="rId7" Type="http://schemas.openxmlformats.org/officeDocument/2006/relationships/hyperlink" Target="https://twitter.com/internetarchiv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hyperlink" Target="https://archive.org/details/tv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blog.gdeltproject.org/visual-explorer-quick-workflow-for-downloading-belarusian-russian-ukrainian-transcripts-translations/" TargetMode="External"/><Relationship Id="rId4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/>
          <p:nvPr>
            <p:ph type="ctrTitle"/>
          </p:nvPr>
        </p:nvSpPr>
        <p:spPr>
          <a:xfrm>
            <a:off x="117450" y="333325"/>
            <a:ext cx="8909100" cy="1690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00">
                <a:solidFill>
                  <a:schemeClr val="accent5"/>
                </a:solidFill>
              </a:rPr>
              <a:t>Utilizing Large Language Models for Semantic Search and Summarization of International Television News Archives</a:t>
            </a:r>
            <a:endParaRPr b="1" sz="3500">
              <a:solidFill>
                <a:schemeClr val="accent5"/>
              </a:solidFill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844800" y="4598175"/>
            <a:ext cx="7454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3"/>
                </a:solidFill>
              </a:rPr>
              <a:t>iPRES, September 17, 2024, Bijloke, Ghent, Belgium</a:t>
            </a:r>
            <a:endParaRPr sz="1200">
              <a:solidFill>
                <a:schemeClr val="accent3"/>
              </a:solidFill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6250" y="3790000"/>
            <a:ext cx="1148600" cy="114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4">
            <a:alphaModFix/>
          </a:blip>
          <a:srcRect b="17317" l="24808" r="24737" t="17578"/>
          <a:stretch/>
        </p:blipFill>
        <p:spPr>
          <a:xfrm>
            <a:off x="309150" y="3790000"/>
            <a:ext cx="1194675" cy="1148599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1743750" y="3692875"/>
            <a:ext cx="5656500" cy="4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5"/>
              </a:rPr>
              <a:t>@ibnesayeed</a:t>
            </a:r>
            <a:r>
              <a:rPr lang="en" sz="1800">
                <a:solidFill>
                  <a:schemeClr val="accent5"/>
                </a:solidFill>
              </a:rPr>
              <a:t> </a:t>
            </a: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6"/>
              </a:rPr>
              <a:t>@waybackmachine</a:t>
            </a:r>
            <a:r>
              <a:rPr lang="en" sz="1800">
                <a:solidFill>
                  <a:schemeClr val="accent5"/>
                </a:solidFill>
              </a:rPr>
              <a:t> </a:t>
            </a: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7"/>
              </a:rPr>
              <a:t>@internetarchive</a:t>
            </a:r>
            <a:endParaRPr sz="1800">
              <a:solidFill>
                <a:schemeClr val="accent5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785300" y="2160350"/>
            <a:ext cx="2712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Sawood Alam</a:t>
            </a:r>
            <a:br>
              <a:rPr lang="en" sz="1800"/>
            </a:br>
            <a:r>
              <a:rPr lang="en" sz="1800"/>
              <a:t>Mark Graham</a:t>
            </a:r>
            <a:br>
              <a:rPr lang="en" sz="1800"/>
            </a:br>
            <a:r>
              <a:rPr lang="en" sz="1800"/>
              <a:t>Roger Macdonald</a:t>
            </a:r>
            <a:br>
              <a:rPr lang="en" sz="1800"/>
            </a:br>
            <a:r>
              <a:rPr lang="en" sz="1800"/>
              <a:t>Kalev Leetaru</a:t>
            </a:r>
            <a:endParaRPr sz="1800"/>
          </a:p>
        </p:txBody>
      </p:sp>
      <p:sp>
        <p:nvSpPr>
          <p:cNvPr id="62" name="Google Shape;62;p13"/>
          <p:cNvSpPr txBox="1"/>
          <p:nvPr/>
        </p:nvSpPr>
        <p:spPr>
          <a:xfrm>
            <a:off x="4646400" y="2160350"/>
            <a:ext cx="2712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rgbClr val="000000"/>
                </a:solidFill>
              </a:rPr>
              <a:t>Internet Archive</a:t>
            </a:r>
            <a:br>
              <a:rPr i="1" lang="en" sz="1800">
                <a:solidFill>
                  <a:srgbClr val="000000"/>
                </a:solidFill>
              </a:rPr>
            </a:br>
            <a:r>
              <a:rPr i="1" lang="en" sz="1800">
                <a:solidFill>
                  <a:srgbClr val="000000"/>
                </a:solidFill>
              </a:rPr>
              <a:t>Internet Archive</a:t>
            </a:r>
            <a:br>
              <a:rPr i="1" lang="en" sz="1800">
                <a:solidFill>
                  <a:srgbClr val="000000"/>
                </a:solidFill>
              </a:rPr>
            </a:br>
            <a:r>
              <a:rPr i="1" lang="en" sz="1800">
                <a:solidFill>
                  <a:schemeClr val="dk1"/>
                </a:solidFill>
              </a:rPr>
              <a:t>Internet Archive</a:t>
            </a:r>
            <a:br>
              <a:rPr i="1" lang="en" sz="1800">
                <a:solidFill>
                  <a:schemeClr val="dk1"/>
                </a:solidFill>
              </a:rPr>
            </a:br>
            <a:r>
              <a:rPr i="1" lang="en" sz="1800"/>
              <a:t>GDELT Project</a:t>
            </a:r>
            <a:endParaRPr i="1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2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News Summary Object</a:t>
            </a:r>
            <a:endParaRPr/>
          </a:p>
        </p:txBody>
      </p:sp>
      <p:sp>
        <p:nvSpPr>
          <p:cNvPr id="158" name="Google Shape;158;p22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9" name="Google Shape;15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8614" y="557845"/>
            <a:ext cx="6246773" cy="431867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0" name="Google Shape;160;p22"/>
          <p:cNvSpPr txBox="1"/>
          <p:nvPr/>
        </p:nvSpPr>
        <p:spPr>
          <a:xfrm>
            <a:off x="4436700" y="2337175"/>
            <a:ext cx="2606100" cy="704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Combine source metadata with the LLM response.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An Overview of a Daily News Summary of a Channel</a:t>
            </a:r>
            <a:endParaRPr/>
          </a:p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7" name="Google Shape;16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629" y="567440"/>
            <a:ext cx="7538742" cy="431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An Interactive Rendition of a Daily Summary</a:t>
            </a:r>
            <a:endParaRPr/>
          </a:p>
        </p:txBody>
      </p:sp>
      <p:sp>
        <p:nvSpPr>
          <p:cNvPr id="173" name="Google Shape;173;p24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4" name="Google Shape;17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9704" y="548250"/>
            <a:ext cx="5784591" cy="431867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Semantic Search</a:t>
            </a:r>
            <a:endParaRPr/>
          </a:p>
        </p:txBody>
      </p:sp>
      <p:sp>
        <p:nvSpPr>
          <p:cNvPr id="180" name="Google Shape;180;p25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1" name="Google Shape;18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2883" y="520025"/>
            <a:ext cx="5758234" cy="431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Retrieval-Augmented Generation (RAG)</a:t>
            </a:r>
            <a:endParaRPr/>
          </a:p>
        </p:txBody>
      </p:sp>
      <p:sp>
        <p:nvSpPr>
          <p:cNvPr id="187" name="Google Shape;187;p26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8" name="Google Shape;18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2883" y="520025"/>
            <a:ext cx="5758234" cy="431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7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194" name="Google Shape;194;p27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95" name="Google Shape;195;p27"/>
          <p:cNvGrpSpPr/>
          <p:nvPr/>
        </p:nvGrpSpPr>
        <p:grpSpPr>
          <a:xfrm>
            <a:off x="360425" y="1643710"/>
            <a:ext cx="1310400" cy="997642"/>
            <a:chOff x="519875" y="1948510"/>
            <a:chExt cx="1310400" cy="997642"/>
          </a:xfrm>
        </p:grpSpPr>
        <p:sp>
          <p:nvSpPr>
            <p:cNvPr id="196" name="Google Shape;196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1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197" name="Google Shape;197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Archive TV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8" name="Google Shape;198;p27"/>
          <p:cNvGrpSpPr/>
          <p:nvPr/>
        </p:nvGrpSpPr>
        <p:grpSpPr>
          <a:xfrm>
            <a:off x="1545883" y="1643710"/>
            <a:ext cx="1310400" cy="997642"/>
            <a:chOff x="519875" y="1948510"/>
            <a:chExt cx="1310400" cy="997642"/>
          </a:xfrm>
        </p:grpSpPr>
        <p:sp>
          <p:nvSpPr>
            <p:cNvPr id="199" name="Google Shape;199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2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00" name="Google Shape;200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Transcribe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1" name="Google Shape;201;p27"/>
          <p:cNvGrpSpPr/>
          <p:nvPr/>
        </p:nvGrpSpPr>
        <p:grpSpPr>
          <a:xfrm>
            <a:off x="2731342" y="1643710"/>
            <a:ext cx="1310400" cy="997642"/>
            <a:chOff x="519875" y="1948510"/>
            <a:chExt cx="1310400" cy="997642"/>
          </a:xfrm>
        </p:grpSpPr>
        <p:sp>
          <p:nvSpPr>
            <p:cNvPr id="202" name="Google Shape;202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3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03" name="Google Shape;203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Translate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4" name="Google Shape;204;p27"/>
          <p:cNvGrpSpPr/>
          <p:nvPr/>
        </p:nvGrpSpPr>
        <p:grpSpPr>
          <a:xfrm>
            <a:off x="3916800" y="1643710"/>
            <a:ext cx="1310400" cy="997642"/>
            <a:chOff x="519875" y="1948510"/>
            <a:chExt cx="1310400" cy="997642"/>
          </a:xfrm>
        </p:grpSpPr>
        <p:sp>
          <p:nvSpPr>
            <p:cNvPr id="205" name="Google Shape;205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4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06" name="Google Shape;206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Chunk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07" name="Google Shape;207;p27"/>
          <p:cNvGrpSpPr/>
          <p:nvPr/>
        </p:nvGrpSpPr>
        <p:grpSpPr>
          <a:xfrm>
            <a:off x="5102258" y="1643710"/>
            <a:ext cx="1310400" cy="997642"/>
            <a:chOff x="519875" y="1948510"/>
            <a:chExt cx="1310400" cy="997642"/>
          </a:xfrm>
        </p:grpSpPr>
        <p:sp>
          <p:nvSpPr>
            <p:cNvPr id="208" name="Google Shape;208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5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09" name="Google Shape;209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Cluster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0" name="Google Shape;210;p27"/>
          <p:cNvGrpSpPr/>
          <p:nvPr/>
        </p:nvGrpSpPr>
        <p:grpSpPr>
          <a:xfrm>
            <a:off x="6287717" y="1643710"/>
            <a:ext cx="1310400" cy="997642"/>
            <a:chOff x="519875" y="1948510"/>
            <a:chExt cx="1310400" cy="997642"/>
          </a:xfrm>
        </p:grpSpPr>
        <p:sp>
          <p:nvSpPr>
            <p:cNvPr id="211" name="Google Shape;211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6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12" name="Google Shape;212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Summarize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13" name="Google Shape;213;p27"/>
          <p:cNvGrpSpPr/>
          <p:nvPr/>
        </p:nvGrpSpPr>
        <p:grpSpPr>
          <a:xfrm>
            <a:off x="7473175" y="1643710"/>
            <a:ext cx="1310400" cy="997642"/>
            <a:chOff x="519875" y="1948510"/>
            <a:chExt cx="1310400" cy="997642"/>
          </a:xfrm>
        </p:grpSpPr>
        <p:sp>
          <p:nvSpPr>
            <p:cNvPr id="214" name="Google Shape;214;p2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7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215" name="Google Shape;215;p2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Render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216" name="Google Shape;216;p27"/>
          <p:cNvCxnSpPr/>
          <p:nvPr/>
        </p:nvCxnSpPr>
        <p:spPr>
          <a:xfrm>
            <a:off x="138290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7" name="Google Shape;217;p27"/>
          <p:cNvCxnSpPr/>
          <p:nvPr/>
        </p:nvCxnSpPr>
        <p:spPr>
          <a:xfrm>
            <a:off x="256836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8" name="Google Shape;218;p27"/>
          <p:cNvCxnSpPr/>
          <p:nvPr/>
        </p:nvCxnSpPr>
        <p:spPr>
          <a:xfrm>
            <a:off x="375382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9" name="Google Shape;219;p27"/>
          <p:cNvCxnSpPr/>
          <p:nvPr/>
        </p:nvCxnSpPr>
        <p:spPr>
          <a:xfrm>
            <a:off x="493928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20" name="Google Shape;220;p27"/>
          <p:cNvCxnSpPr/>
          <p:nvPr/>
        </p:nvCxnSpPr>
        <p:spPr>
          <a:xfrm>
            <a:off x="612474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21" name="Google Shape;221;p27"/>
          <p:cNvCxnSpPr/>
          <p:nvPr/>
        </p:nvCxnSpPr>
        <p:spPr>
          <a:xfrm>
            <a:off x="731020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22" name="Google Shape;222;p27"/>
          <p:cNvSpPr txBox="1"/>
          <p:nvPr/>
        </p:nvSpPr>
        <p:spPr>
          <a:xfrm>
            <a:off x="2043650" y="3180325"/>
            <a:ext cx="4749900" cy="5940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Code: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https://github.com/internetarchive/newsum</a:t>
            </a:r>
            <a:br>
              <a:rPr lang="en"/>
            </a:br>
            <a:r>
              <a:rPr lang="en"/>
              <a:t>Demo: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https://newsum.sawood-dev.us.archive.org/</a:t>
            </a:r>
            <a:endParaRPr/>
          </a:p>
        </p:txBody>
      </p:sp>
      <p:sp>
        <p:nvSpPr>
          <p:cNvPr id="223" name="Google Shape;223;p27"/>
          <p:cNvSpPr txBox="1"/>
          <p:nvPr>
            <p:ph idx="4294967295" type="subTitle"/>
          </p:nvPr>
        </p:nvSpPr>
        <p:spPr>
          <a:xfrm>
            <a:off x="1743750" y="4226275"/>
            <a:ext cx="5656500" cy="4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5"/>
              </a:rPr>
              <a:t>@ibnesayeed</a:t>
            </a:r>
            <a:r>
              <a:rPr lang="en" sz="1800">
                <a:solidFill>
                  <a:schemeClr val="accent5"/>
                </a:solidFill>
              </a:rPr>
              <a:t> </a:t>
            </a: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6"/>
              </a:rPr>
              <a:t>@waybackmachine</a:t>
            </a:r>
            <a:r>
              <a:rPr lang="en" sz="1800">
                <a:solidFill>
                  <a:schemeClr val="accent5"/>
                </a:solidFill>
              </a:rPr>
              <a:t> </a:t>
            </a:r>
            <a:r>
              <a:rPr lang="en" sz="1800">
                <a:solidFill>
                  <a:schemeClr val="hlink"/>
                </a:solidFill>
                <a:uFill>
                  <a:noFill/>
                </a:uFill>
                <a:hlinkClick r:id="rId7"/>
              </a:rPr>
              <a:t>@internetarchive</a:t>
            </a:r>
            <a:endParaRPr sz="180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Internet Archive: TV News Archive</a:t>
            </a:r>
            <a:endParaRPr/>
          </a:p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6851" y="596225"/>
            <a:ext cx="6930299" cy="37967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0" name="Google Shape;70;p14"/>
          <p:cNvSpPr txBox="1"/>
          <p:nvPr/>
        </p:nvSpPr>
        <p:spPr>
          <a:xfrm>
            <a:off x="3214200" y="4480285"/>
            <a:ext cx="2715600" cy="3549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https://archive.org/details/tv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GDELT Project: Transcripts and Translations</a:t>
            </a:r>
            <a:endParaRPr/>
          </a:p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121200" y="4404075"/>
            <a:ext cx="8901600" cy="3549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https://blog.gdeltproject.org/visual-explorer-quick-workflow-for-downloading-belarusian-russian-ukrainian-transcripts-translations/</a:t>
            </a:r>
            <a:endParaRPr sz="1200"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672425"/>
            <a:ext cx="3935081" cy="3579249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4282150" y="741050"/>
            <a:ext cx="4641300" cy="8913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Program Inventory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https://storage.googleapis.com/data.gdeltproject.org/gdeltv3/iatv/visualexplorer/</a:t>
            </a:r>
            <a:r>
              <a:rPr lang="en" sz="1300">
                <a:solidFill>
                  <a:schemeClr val="accent5"/>
                </a:solidFill>
              </a:rPr>
              <a:t>{CHANNEL}</a:t>
            </a:r>
            <a:r>
              <a:rPr lang="en" sz="1300"/>
              <a:t>.</a:t>
            </a:r>
            <a:r>
              <a:rPr lang="en" sz="1300">
                <a:solidFill>
                  <a:schemeClr val="accent5"/>
                </a:solidFill>
              </a:rPr>
              <a:t>{YYYYMMDD}</a:t>
            </a:r>
            <a:r>
              <a:rPr lang="en" sz="1300"/>
              <a:t>.inventory.json</a:t>
            </a:r>
            <a:endParaRPr sz="1300"/>
          </a:p>
        </p:txBody>
      </p:sp>
      <p:sp>
        <p:nvSpPr>
          <p:cNvPr id="80" name="Google Shape;80;p15"/>
          <p:cNvSpPr txBox="1"/>
          <p:nvPr/>
        </p:nvSpPr>
        <p:spPr>
          <a:xfrm>
            <a:off x="4282150" y="2036450"/>
            <a:ext cx="4641300" cy="8913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Transcript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https://storage.googleapis.com/data.gdeltproject.org/gdeltv3/iatv/visualexplorer/</a:t>
            </a:r>
            <a:r>
              <a:rPr lang="en" sz="1300">
                <a:solidFill>
                  <a:schemeClr val="accent5"/>
                </a:solidFill>
              </a:rPr>
              <a:t>{ID}</a:t>
            </a:r>
            <a:r>
              <a:rPr lang="en" sz="1300"/>
              <a:t>.transcript.srt</a:t>
            </a:r>
            <a:endParaRPr sz="1300"/>
          </a:p>
        </p:txBody>
      </p:sp>
      <p:sp>
        <p:nvSpPr>
          <p:cNvPr id="81" name="Google Shape;81;p15"/>
          <p:cNvSpPr txBox="1"/>
          <p:nvPr/>
        </p:nvSpPr>
        <p:spPr>
          <a:xfrm>
            <a:off x="4282150" y="3331850"/>
            <a:ext cx="4641300" cy="8913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Translation</a:t>
            </a:r>
            <a:endParaRPr b="1" sz="13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https://storage.googleapis.com/data.gdeltproject.org/gdeltv3/iatv/visualexplorer/</a:t>
            </a:r>
            <a:r>
              <a:rPr lang="en" sz="1300">
                <a:solidFill>
                  <a:schemeClr val="accent5"/>
                </a:solidFill>
              </a:rPr>
              <a:t>{ID}</a:t>
            </a:r>
            <a:r>
              <a:rPr lang="en" sz="1300"/>
              <a:t>.transcript.en.srt</a:t>
            </a:r>
            <a:endParaRPr sz="1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Program Inventory of a Channel</a:t>
            </a:r>
            <a:endParaRPr/>
          </a:p>
        </p:txBody>
      </p:sp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672425"/>
            <a:ext cx="8839204" cy="4048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Methodology</a:t>
            </a:r>
            <a:endParaRPr/>
          </a:p>
        </p:txBody>
      </p:sp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95" name="Google Shape;95;p17"/>
          <p:cNvGrpSpPr/>
          <p:nvPr/>
        </p:nvGrpSpPr>
        <p:grpSpPr>
          <a:xfrm>
            <a:off x="360425" y="1643710"/>
            <a:ext cx="1310400" cy="997642"/>
            <a:chOff x="519875" y="1948510"/>
            <a:chExt cx="1310400" cy="997642"/>
          </a:xfrm>
        </p:grpSpPr>
        <p:sp>
          <p:nvSpPr>
            <p:cNvPr id="96" name="Google Shape;96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</a:rPr>
                <a:t>1</a:t>
              </a:r>
              <a:endParaRPr sz="2000">
                <a:solidFill>
                  <a:schemeClr val="dk2"/>
                </a:solidFill>
              </a:endParaRPr>
            </a:p>
          </p:txBody>
        </p:sp>
        <p:sp>
          <p:nvSpPr>
            <p:cNvPr id="97" name="Google Shape;97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Archive TV</a:t>
              </a:r>
              <a:endParaRPr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98" name="Google Shape;98;p17"/>
          <p:cNvGrpSpPr/>
          <p:nvPr/>
        </p:nvGrpSpPr>
        <p:grpSpPr>
          <a:xfrm>
            <a:off x="1545883" y="1643710"/>
            <a:ext cx="1310400" cy="997642"/>
            <a:chOff x="519875" y="1948510"/>
            <a:chExt cx="1310400" cy="997642"/>
          </a:xfrm>
        </p:grpSpPr>
        <p:sp>
          <p:nvSpPr>
            <p:cNvPr id="99" name="Google Shape;99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</a:rPr>
                <a:t>2</a:t>
              </a:r>
              <a:endParaRPr sz="2000">
                <a:solidFill>
                  <a:schemeClr val="dk2"/>
                </a:solidFill>
              </a:endParaRPr>
            </a:p>
          </p:txBody>
        </p:sp>
        <p:sp>
          <p:nvSpPr>
            <p:cNvPr id="100" name="Google Shape;100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Transcribe</a:t>
              </a:r>
              <a:endParaRPr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1" name="Google Shape;101;p17"/>
          <p:cNvGrpSpPr/>
          <p:nvPr/>
        </p:nvGrpSpPr>
        <p:grpSpPr>
          <a:xfrm>
            <a:off x="2731342" y="1643710"/>
            <a:ext cx="1310400" cy="997642"/>
            <a:chOff x="519875" y="1948510"/>
            <a:chExt cx="1310400" cy="997642"/>
          </a:xfrm>
        </p:grpSpPr>
        <p:sp>
          <p:nvSpPr>
            <p:cNvPr id="102" name="Google Shape;102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dk2"/>
                  </a:solidFill>
                </a:rPr>
                <a:t>3</a:t>
              </a:r>
              <a:endParaRPr sz="2000">
                <a:solidFill>
                  <a:schemeClr val="dk2"/>
                </a:solidFill>
              </a:endParaRPr>
            </a:p>
          </p:txBody>
        </p:sp>
        <p:sp>
          <p:nvSpPr>
            <p:cNvPr id="103" name="Google Shape;103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rPr>
                <a:t>Translate</a:t>
              </a:r>
              <a:endParaRPr b="1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4" name="Google Shape;104;p17"/>
          <p:cNvGrpSpPr/>
          <p:nvPr/>
        </p:nvGrpSpPr>
        <p:grpSpPr>
          <a:xfrm>
            <a:off x="3916800" y="1643710"/>
            <a:ext cx="1310400" cy="997642"/>
            <a:chOff x="519875" y="1948510"/>
            <a:chExt cx="1310400" cy="997642"/>
          </a:xfrm>
        </p:grpSpPr>
        <p:sp>
          <p:nvSpPr>
            <p:cNvPr id="105" name="Google Shape;105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4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106" name="Google Shape;106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Chunk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7" name="Google Shape;107;p17"/>
          <p:cNvGrpSpPr/>
          <p:nvPr/>
        </p:nvGrpSpPr>
        <p:grpSpPr>
          <a:xfrm>
            <a:off x="5102258" y="1643710"/>
            <a:ext cx="1310400" cy="997642"/>
            <a:chOff x="519875" y="1948510"/>
            <a:chExt cx="1310400" cy="997642"/>
          </a:xfrm>
        </p:grpSpPr>
        <p:sp>
          <p:nvSpPr>
            <p:cNvPr id="108" name="Google Shape;108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5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109" name="Google Shape;109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Cluster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0" name="Google Shape;110;p17"/>
          <p:cNvGrpSpPr/>
          <p:nvPr/>
        </p:nvGrpSpPr>
        <p:grpSpPr>
          <a:xfrm>
            <a:off x="6287717" y="1643710"/>
            <a:ext cx="1310400" cy="997642"/>
            <a:chOff x="519875" y="1948510"/>
            <a:chExt cx="1310400" cy="997642"/>
          </a:xfrm>
        </p:grpSpPr>
        <p:sp>
          <p:nvSpPr>
            <p:cNvPr id="111" name="Google Shape;111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6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112" name="Google Shape;112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Summarize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13" name="Google Shape;113;p17"/>
          <p:cNvGrpSpPr/>
          <p:nvPr/>
        </p:nvGrpSpPr>
        <p:grpSpPr>
          <a:xfrm>
            <a:off x="7473175" y="1643710"/>
            <a:ext cx="1310400" cy="997642"/>
            <a:chOff x="519875" y="1948510"/>
            <a:chExt cx="1310400" cy="997642"/>
          </a:xfrm>
        </p:grpSpPr>
        <p:sp>
          <p:nvSpPr>
            <p:cNvPr id="114" name="Google Shape;114;p17"/>
            <p:cNvSpPr/>
            <p:nvPr/>
          </p:nvSpPr>
          <p:spPr>
            <a:xfrm>
              <a:off x="877947" y="1948510"/>
              <a:ext cx="594300" cy="5943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solidFill>
                    <a:schemeClr val="accent5"/>
                  </a:solidFill>
                </a:rPr>
                <a:t>7</a:t>
              </a:r>
              <a:endParaRPr sz="2000">
                <a:solidFill>
                  <a:schemeClr val="accent5"/>
                </a:solidFill>
              </a:endParaRPr>
            </a:p>
          </p:txBody>
        </p:sp>
        <p:sp>
          <p:nvSpPr>
            <p:cNvPr id="115" name="Google Shape;115;p17"/>
            <p:cNvSpPr txBox="1"/>
            <p:nvPr/>
          </p:nvSpPr>
          <p:spPr>
            <a:xfrm>
              <a:off x="519875" y="2571752"/>
              <a:ext cx="1310400" cy="374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chemeClr val="accent5"/>
                  </a:solidFill>
                  <a:latin typeface="Roboto"/>
                  <a:ea typeface="Roboto"/>
                  <a:cs typeface="Roboto"/>
                  <a:sym typeface="Roboto"/>
                </a:rPr>
                <a:t>Render</a:t>
              </a:r>
              <a:endParaRPr b="1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116" name="Google Shape;116;p17"/>
          <p:cNvCxnSpPr/>
          <p:nvPr/>
        </p:nvCxnSpPr>
        <p:spPr>
          <a:xfrm>
            <a:off x="138290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7" name="Google Shape;117;p17"/>
          <p:cNvCxnSpPr/>
          <p:nvPr/>
        </p:nvCxnSpPr>
        <p:spPr>
          <a:xfrm>
            <a:off x="256836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8" name="Google Shape;118;p17"/>
          <p:cNvCxnSpPr/>
          <p:nvPr/>
        </p:nvCxnSpPr>
        <p:spPr>
          <a:xfrm>
            <a:off x="375382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19" name="Google Shape;119;p17"/>
          <p:cNvCxnSpPr/>
          <p:nvPr/>
        </p:nvCxnSpPr>
        <p:spPr>
          <a:xfrm>
            <a:off x="493928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20" name="Google Shape;120;p17"/>
          <p:cNvCxnSpPr/>
          <p:nvPr/>
        </p:nvCxnSpPr>
        <p:spPr>
          <a:xfrm>
            <a:off x="612474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21" name="Google Shape;121;p17"/>
          <p:cNvCxnSpPr/>
          <p:nvPr/>
        </p:nvCxnSpPr>
        <p:spPr>
          <a:xfrm>
            <a:off x="7310200" y="1944875"/>
            <a:ext cx="450900" cy="0"/>
          </a:xfrm>
          <a:prstGeom prst="straightConnector1">
            <a:avLst/>
          </a:prstGeom>
          <a:noFill/>
          <a:ln cap="flat" cmpd="sng" w="19050">
            <a:solidFill>
              <a:schemeClr val="accent4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Transcript Re-Chunking (Composing Smaller Chunks)</a:t>
            </a:r>
            <a:endParaRPr/>
          </a:p>
        </p:txBody>
      </p:sp>
      <p:sp>
        <p:nvSpPr>
          <p:cNvPr id="127" name="Google Shape;127;p18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8" name="Google Shape;12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77035"/>
            <a:ext cx="5758234" cy="431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8"/>
          <p:cNvSpPr txBox="1"/>
          <p:nvPr/>
        </p:nvSpPr>
        <p:spPr>
          <a:xfrm>
            <a:off x="6113100" y="1749673"/>
            <a:ext cx="2810100" cy="1973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</a:rPr>
              <a:t>Considerations</a:t>
            </a:r>
            <a:endParaRPr b="1"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Length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Temporal alignment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Sentence boundaries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Overlaps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Empty chunks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Transcript Chunk Vectorization (Doc2Vec)</a:t>
            </a:r>
            <a:endParaRPr/>
          </a:p>
        </p:txBody>
      </p:sp>
      <p:sp>
        <p:nvSpPr>
          <p:cNvPr id="135" name="Google Shape;135;p19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6" name="Google Shape;13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77035"/>
            <a:ext cx="5758234" cy="431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/>
        </p:nvSpPr>
        <p:spPr>
          <a:xfrm>
            <a:off x="6113100" y="1722673"/>
            <a:ext cx="2810100" cy="20274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</a:rPr>
              <a:t>Considerations</a:t>
            </a:r>
            <a:endParaRPr b="1"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Bag-of-Words vs. Transformer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Language(s)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New vocabulary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Stop-words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Transcript Chunk Clustering and Sampling</a:t>
            </a:r>
            <a:endParaRPr/>
          </a:p>
        </p:txBody>
      </p:sp>
      <p:sp>
        <p:nvSpPr>
          <p:cNvPr id="143" name="Google Shape;143;p20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4" name="Google Shape;14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577035"/>
            <a:ext cx="5758234" cy="4318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0"/>
          <p:cNvSpPr txBox="1"/>
          <p:nvPr/>
        </p:nvSpPr>
        <p:spPr>
          <a:xfrm>
            <a:off x="6113100" y="1713073"/>
            <a:ext cx="2810100" cy="20466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FFAB4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</a:rPr>
              <a:t>Considerations</a:t>
            </a:r>
            <a:endParaRPr b="1"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Clustering algorithm (KNN, DBSCAN, etc.)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Sampling strategy (counts and positions)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t-SNE projections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1"/>
          <p:cNvSpPr txBox="1"/>
          <p:nvPr>
            <p:ph type="title"/>
          </p:nvPr>
        </p:nvSpPr>
        <p:spPr>
          <a:xfrm>
            <a:off x="121200" y="64025"/>
            <a:ext cx="8901600" cy="45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LLM Prompt for Transcript Chunk Summarization</a:t>
            </a:r>
            <a:endParaRPr/>
          </a:p>
        </p:txBody>
      </p:sp>
      <p:sp>
        <p:nvSpPr>
          <p:cNvPr id="151" name="Google Shape;151;p21"/>
          <p:cNvSpPr txBox="1"/>
          <p:nvPr>
            <p:ph idx="12" type="sldNum"/>
          </p:nvPr>
        </p:nvSpPr>
        <p:spPr>
          <a:xfrm>
            <a:off x="8549150" y="4925649"/>
            <a:ext cx="548700" cy="24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665" y="567440"/>
            <a:ext cx="7312670" cy="4318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