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3" r:id="rId4"/>
    <p:sldId id="264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5546C4-90A4-1246-10D7-3225BA31FCD1}" v="7" dt="2024-09-03T19:53:27.708"/>
    <p1510:client id="{A27E108C-EA21-0022-0DC0-643FACA1BA39}" v="183" dt="2024-09-03T19:40:15.015"/>
    <p1510:client id="{CE4D7C7C-E1B3-D306-5D6E-381CAF449F6F}" v="15" dt="2024-09-04T15:55:45.4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2875DD"/>
            </a:solidFill>
            <a:ln>
              <a:solidFill>
                <a:srgbClr val="2875DD"/>
              </a:solidFill>
            </a:ln>
          </c:spPr>
          <c:invertIfNegative val="0"/>
          <c:dLbls>
            <c:dLbl>
              <c:idx val="0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8D-7245-8EDD-F3A133A6E02D}"/>
                </c:ext>
              </c:extLst>
            </c:dLbl>
            <c:dLbl>
              <c:idx val="1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38D-7245-8EDD-F3A133A6E02D}"/>
                </c:ext>
              </c:extLst>
            </c:dLbl>
            <c:dLbl>
              <c:idx val="2"/>
              <c:numFmt formatCode="#,##0.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8D-7245-8EDD-F3A133A6E02D}"/>
                </c:ext>
              </c:extLst>
            </c:dLbl>
            <c:dLbl>
              <c:idx val="3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38D-7245-8EDD-F3A133A6E02D}"/>
                </c:ext>
              </c:extLst>
            </c:dLbl>
            <c:dLbl>
              <c:idx val="4"/>
              <c:numFmt formatCode="#,##0.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8D-7245-8EDD-F3A133A6E02D}"/>
                </c:ext>
              </c:extLst>
            </c:dLbl>
            <c:dLbl>
              <c:idx val="5"/>
              <c:numFmt formatCode="#,##0.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38D-7245-8EDD-F3A133A6E02D}"/>
                </c:ext>
              </c:extLst>
            </c:dLbl>
            <c:dLbl>
              <c:idx val="6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38D-7245-8EDD-F3A133A6E02D}"/>
                </c:ext>
              </c:extLst>
            </c:dLbl>
            <c:dLbl>
              <c:idx val="7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38D-7245-8EDD-F3A133A6E02D}"/>
                </c:ext>
              </c:extLst>
            </c:dLbl>
            <c:dLbl>
              <c:idx val="8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38D-7245-8EDD-F3A133A6E02D}"/>
                </c:ext>
              </c:extLst>
            </c:dLbl>
            <c:dLbl>
              <c:idx val="9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38D-7245-8EDD-F3A133A6E02D}"/>
                </c:ext>
              </c:extLst>
            </c:dLbl>
            <c:dLbl>
              <c:idx val="10"/>
              <c:numFmt formatCode="#,##0.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38D-7245-8EDD-F3A133A6E02D}"/>
                </c:ext>
              </c:extLst>
            </c:dLbl>
            <c:dLbl>
              <c:idx val="11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38D-7245-8EDD-F3A133A6E02D}"/>
                </c:ext>
              </c:extLst>
            </c:dLbl>
            <c:dLbl>
              <c:idx val="12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38D-7245-8EDD-F3A133A6E02D}"/>
                </c:ext>
              </c:extLst>
            </c:dLbl>
            <c:dLbl>
              <c:idx val="13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38D-7245-8EDD-F3A133A6E02D}"/>
                </c:ext>
              </c:extLst>
            </c:dLbl>
            <c:dLbl>
              <c:idx val="14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38D-7245-8EDD-F3A133A6E02D}"/>
                </c:ext>
              </c:extLst>
            </c:dLbl>
            <c:dLbl>
              <c:idx val="15"/>
              <c:numFmt formatCode="#,##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38D-7245-8EDD-F3A133A6E0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smtId="4294967295">
                    <a:solidFill>
                      <a:srgbClr val="0F283E"/>
                    </a:solidFill>
                    <a:latin typeface="Open Sans Light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Sheet1!$A$2:$A$17</c:f>
              <c:strCache>
                <c:ptCount val="1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2018*</c:v>
                </c:pt>
                <c:pt idx="9">
                  <c:v>2019*</c:v>
                </c:pt>
                <c:pt idx="10">
                  <c:v>2020*</c:v>
                </c:pt>
                <c:pt idx="11">
                  <c:v>2021*</c:v>
                </c:pt>
                <c:pt idx="12">
                  <c:v>2022*</c:v>
                </c:pt>
                <c:pt idx="13">
                  <c:v>2023*</c:v>
                </c:pt>
                <c:pt idx="14">
                  <c:v>2024*</c:v>
                </c:pt>
                <c:pt idx="15">
                  <c:v>2025*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2</c:v>
                </c:pt>
                <c:pt idx="1">
                  <c:v>5</c:v>
                </c:pt>
                <c:pt idx="2">
                  <c:v>6.5</c:v>
                </c:pt>
                <c:pt idx="3">
                  <c:v>9</c:v>
                </c:pt>
                <c:pt idx="4">
                  <c:v>12.5</c:v>
                </c:pt>
                <c:pt idx="5">
                  <c:v>15.5</c:v>
                </c:pt>
                <c:pt idx="6">
                  <c:v>18</c:v>
                </c:pt>
                <c:pt idx="7">
                  <c:v>26</c:v>
                </c:pt>
                <c:pt idx="8">
                  <c:v>33</c:v>
                </c:pt>
                <c:pt idx="9">
                  <c:v>41</c:v>
                </c:pt>
                <c:pt idx="10">
                  <c:v>64.2</c:v>
                </c:pt>
                <c:pt idx="11">
                  <c:v>79</c:v>
                </c:pt>
                <c:pt idx="12">
                  <c:v>97</c:v>
                </c:pt>
                <c:pt idx="13">
                  <c:v>120</c:v>
                </c:pt>
                <c:pt idx="14">
                  <c:v>147</c:v>
                </c:pt>
                <c:pt idx="15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38D-7245-8EDD-F3A133A6E0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30"/>
        <c:axId val="67451136"/>
        <c:axId val="66437120"/>
      </c:barChart>
      <c:catAx>
        <c:axId val="674511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25400">
            <a:solidFill>
              <a:srgbClr val="000000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66437120"/>
        <c:crosses val="autoZero"/>
        <c:auto val="0"/>
        <c:lblAlgn val="ctr"/>
        <c:lblOffset val="100"/>
        <c:noMultiLvlLbl val="0"/>
      </c:catAx>
      <c:valAx>
        <c:axId val="66437120"/>
        <c:scaling>
          <c:orientation val="minMax"/>
          <c:min val="0"/>
        </c:scaling>
        <c:delete val="0"/>
        <c:axPos val="l"/>
        <c:majorGridlines>
          <c:spPr>
            <a:ln w="9525">
              <a:solidFill>
                <a:srgbClr val="2F2F2F"/>
              </a:solidFill>
              <a:prstDash val="dot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Data volume in zetabytes</a:t>
                </a:r>
              </a:p>
            </c:rich>
          </c:tx>
          <c:overlay val="0"/>
        </c:title>
        <c:numFmt formatCode="#,##0" sourceLinked="0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674511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B0359-1DEB-4BD0-82D6-AD815696EE93}" type="datetimeFigureOut"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7A25F-98B3-4A70-97ED-7124A61755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02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research libraries' critical role in preservation of contemporary cultural heritage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7A25F-98B3-4A70-97ED-7124A61755DD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53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hyperlink" Target="http://www.statista.com/statistics/871513/worldwide-data-create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ailing Yacht">
            <a:extLst>
              <a:ext uri="{FF2B5EF4-FFF2-40B4-BE49-F238E27FC236}">
                <a16:creationId xmlns:a16="http://schemas.microsoft.com/office/drawing/2014/main" id="{07110C60-16E5-A8C8-70A5-8FA8EAF10D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 dirty="0">
                <a:solidFill>
                  <a:srgbClr val="FFFFFF"/>
                </a:solidFill>
                <a:ea typeface="+mj-lt"/>
                <a:cs typeface="+mj-lt"/>
              </a:rPr>
              <a:t>Expanding Horizons for Digital Storage in Research Libraries: Navigating the Zettabyte Era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4240" y="4072043"/>
            <a:ext cx="11403105" cy="17847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Jon Shaw, Vanderbilt University, Nashville, Tennessee, USA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Brigitte Weinsteiger, University of Pennsylvania, Philadelphia, Pennsylvania, USA</a:t>
            </a:r>
          </a:p>
          <a:p>
            <a:r>
              <a:rPr lang="en-US" dirty="0">
                <a:solidFill>
                  <a:srgbClr val="FFFFFF"/>
                </a:solidFill>
              </a:rPr>
              <a:t>IPRES, 2024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09FF9A-4FCE-468E-A86A-C9AB525EAE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1E12D4-3A88-428D-8E5E-AF1AFD923D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101010 data lines to infinity">
            <a:extLst>
              <a:ext uri="{FF2B5EF4-FFF2-40B4-BE49-F238E27FC236}">
                <a16:creationId xmlns:a16="http://schemas.microsoft.com/office/drawing/2014/main" id="{B4BA0FC8-3E57-00D1-6E22-EAFAE051FA8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</a:blip>
          <a:srcRect t="13057" r="-2" b="-2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A9D041-47F5-52ED-7117-AF14D0712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4402"/>
            <a:ext cx="10515600" cy="298592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Data Deluge</a:t>
            </a:r>
          </a:p>
        </p:txBody>
      </p:sp>
    </p:spTree>
    <p:extLst>
      <p:ext uri="{BB962C8B-B14F-4D97-AF65-F5344CB8AC3E}">
        <p14:creationId xmlns:p14="http://schemas.microsoft.com/office/powerpoint/2010/main" val="1239773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ew shape"/>
          <p:cNvSpPr/>
          <p:nvPr/>
        </p:nvSpPr>
        <p:spPr>
          <a:xfrm>
            <a:off x="10868400" y="6465600"/>
            <a:ext cx="752400" cy="154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New shape"/>
          <p:cNvSpPr/>
          <p:nvPr/>
        </p:nvSpPr>
        <p:spPr>
          <a:xfrm>
            <a:off x="763200" y="6465600"/>
            <a:ext cx="219600" cy="399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New shape"/>
          <p:cNvSpPr/>
          <p:nvPr/>
        </p:nvSpPr>
        <p:spPr>
          <a:xfrm>
            <a:off x="676800" y="630000"/>
            <a:ext cx="10836000" cy="58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b">
            <a:normAutofit fontScale="57500" lnSpcReduction="20000"/>
          </a:bodyPr>
          <a:lstStyle/>
          <a:p>
            <a:pPr algn="l">
              <a:lnSpc>
                <a:spcPct val="100000"/>
              </a:lnSpc>
              <a:spcAft>
                <a:spcPct val="20000"/>
              </a:spcAft>
            </a:pPr>
            <a:r>
              <a:rPr sz="3200">
                <a:solidFill>
                  <a:srgbClr val="0A85E6"/>
                </a:solidFill>
                <a:latin typeface="Open Sans Light"/>
              </a:rPr>
              <a:t>Volume of data/information created, captured, copied, and consumed worldwide from 2010 to 2020, with forecasts from 2021 to 2025 (in zettabytes)</a:t>
            </a:r>
          </a:p>
        </p:txBody>
      </p:sp>
      <p:sp>
        <p:nvSpPr>
          <p:cNvPr id="3" name="New shape"/>
          <p:cNvSpPr/>
          <p:nvPr/>
        </p:nvSpPr>
        <p:spPr>
          <a:xfrm>
            <a:off x="676800" y="1231200"/>
            <a:ext cx="10836000" cy="327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t">
            <a:normAutofit lnSpcReduction="20000"/>
          </a:bodyPr>
          <a:lstStyle/>
          <a:p>
            <a:pPr algn="l">
              <a:lnSpc>
                <a:spcPct val="100000"/>
              </a:lnSpc>
              <a:spcAft>
                <a:spcPct val="20000"/>
              </a:spcAft>
            </a:pPr>
            <a:r>
              <a:rPr sz="1600">
                <a:solidFill>
                  <a:srgbClr val="919191"/>
                </a:solidFill>
                <a:latin typeface="Open Sans"/>
              </a:rPr>
              <a:t>Amount of data created, consumed, and stored 2010-2020, with forecasts to 2025</a:t>
            </a:r>
          </a:p>
        </p:txBody>
      </p:sp>
      <p:sp>
        <p:nvSpPr>
          <p:cNvPr id="4" name="New shape"/>
          <p:cNvSpPr/>
          <p:nvPr/>
        </p:nvSpPr>
        <p:spPr>
          <a:xfrm>
            <a:off x="1044000" y="5986800"/>
            <a:ext cx="8280000" cy="73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b">
            <a:normAutofit/>
          </a:bodyPr>
          <a:lstStyle/>
          <a:p>
            <a:pPr algn="l">
              <a:lnSpc>
                <a:spcPct val="100000"/>
              </a:lnSpc>
              <a:spcAft>
                <a:spcPct val="20000"/>
              </a:spcAft>
            </a:pPr>
            <a:r>
              <a:rPr sz="800" b="1">
                <a:solidFill>
                  <a:srgbClr val="555555"/>
                </a:solidFill>
                <a:latin typeface="Open Sans"/>
              </a:rPr>
              <a:t>Note(s):</a:t>
            </a:r>
            <a:r>
              <a:rPr sz="800">
                <a:solidFill>
                  <a:srgbClr val="555555"/>
                </a:solidFill>
                <a:latin typeface="Open Sans"/>
              </a:rPr>
              <a:t> Worldwide; 2010 to 2020</a:t>
            </a:r>
          </a:p>
          <a:p>
            <a:pPr algn="l"/>
            <a:r>
              <a:rPr sz="800">
                <a:solidFill>
                  <a:srgbClr val="555555"/>
                </a:solidFill>
                <a:latin typeface="Open Sans"/>
              </a:rPr>
              <a:t>Further information regarding this statistic can be found on </a:t>
            </a:r>
            <a:r>
              <a:rPr sz="800">
                <a:solidFill>
                  <a:srgbClr val="555555"/>
                </a:solidFill>
                <a:latin typeface="Open Sans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page 8</a:t>
            </a:r>
            <a:r>
              <a:rPr sz="800">
                <a:solidFill>
                  <a:srgbClr val="555555"/>
                </a:solidFill>
                <a:latin typeface="Open Sans"/>
              </a:rPr>
              <a:t>.</a:t>
            </a:r>
          </a:p>
          <a:p>
            <a:pPr algn="l"/>
            <a:r>
              <a:rPr sz="800" b="1">
                <a:solidFill>
                  <a:srgbClr val="555555"/>
                </a:solidFill>
                <a:latin typeface="Open Sans"/>
              </a:rPr>
              <a:t>Source(s): </a:t>
            </a:r>
            <a:r>
              <a:rPr sz="800">
                <a:solidFill>
                  <a:srgbClr val="555555"/>
                </a:solidFill>
                <a:latin typeface="Open Sans"/>
              </a:rPr>
              <a:t>IDC; Seagate; Statista estimates; </a:t>
            </a:r>
            <a:r>
              <a:rPr sz="800">
                <a:solidFill>
                  <a:srgbClr val="555555"/>
                </a:solidFill>
                <a:latin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ID 871513</a:t>
            </a:r>
          </a:p>
        </p:txBody>
      </p:sp>
      <p:graphicFrame>
        <p:nvGraphicFramePr>
          <p:cNvPr id="5" name="ChartObject"/>
          <p:cNvGraphicFramePr/>
          <p:nvPr/>
        </p:nvGraphicFramePr>
        <p:xfrm>
          <a:off x="676800" y="1882800"/>
          <a:ext cx="10742400" cy="41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7983343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2D7787B-1907-1ECC-FE85-A692E0A98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021" y="0"/>
            <a:ext cx="52439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958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09FF9A-4FCE-468E-A86A-C9AB525EAE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1E12D4-3A88-428D-8E5E-AF1AFD923D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Intersecting roads">
            <a:extLst>
              <a:ext uri="{FF2B5EF4-FFF2-40B4-BE49-F238E27FC236}">
                <a16:creationId xmlns:a16="http://schemas.microsoft.com/office/drawing/2014/main" id="{7506BDA8-113D-1BDB-0EDB-B29E5D4113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</a:blip>
          <a:srcRect t="5033" r="-2" b="20834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425AB4-FCFA-ADC7-CE6A-141D7A706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4402"/>
            <a:ext cx="10515600" cy="298592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dirty="0">
                <a:solidFill>
                  <a:srgbClr val="FFFFFF"/>
                </a:solidFill>
              </a:rPr>
              <a:t>Decisions at the Digital Crossroads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028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Sun's corona during an eclipse">
            <a:extLst>
              <a:ext uri="{FF2B5EF4-FFF2-40B4-BE49-F238E27FC236}">
                <a16:creationId xmlns:a16="http://schemas.microsoft.com/office/drawing/2014/main" id="{2CA932D2-0D8C-05D8-991A-A9945F18F8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345" r="-2" b="7443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A5137D-B4E1-8CCE-869C-A6952B5E9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dirty="0">
                <a:solidFill>
                  <a:srgbClr val="FFFFFF"/>
                </a:solidFill>
              </a:rPr>
              <a:t>Emerging Tech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511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athedral ceiling in yellow sunlight design">
            <a:extLst>
              <a:ext uri="{FF2B5EF4-FFF2-40B4-BE49-F238E27FC236}">
                <a16:creationId xmlns:a16="http://schemas.microsoft.com/office/drawing/2014/main" id="{49DA5DFA-9BEC-37D3-09CD-F8503C97EB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173" b="10827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7FE3C8-FF1C-7A4C-0E4E-76EE51DC0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Beyond Boundaries: Collaborative Solutions for Cultural Preservation</a:t>
            </a:r>
          </a:p>
        </p:txBody>
      </p:sp>
    </p:spTree>
    <p:extLst>
      <p:ext uri="{BB962C8B-B14F-4D97-AF65-F5344CB8AC3E}">
        <p14:creationId xmlns:p14="http://schemas.microsoft.com/office/powerpoint/2010/main" val="1328252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Expanding Horizons for Digital Storage in Research Libraries: Navigating the Zettabyte Era</vt:lpstr>
      <vt:lpstr>Data Deluge</vt:lpstr>
      <vt:lpstr>PowerPoint Presentation</vt:lpstr>
      <vt:lpstr>PowerPoint Presentation</vt:lpstr>
      <vt:lpstr>Decisions at the Digital Crossroads</vt:lpstr>
      <vt:lpstr>Emerging Tech</vt:lpstr>
      <vt:lpstr>Beyond Boundaries: Collaborative Solutions for Cultural Preservation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97</cp:revision>
  <dcterms:created xsi:type="dcterms:W3CDTF">2024-09-03T18:37:15Z</dcterms:created>
  <dcterms:modified xsi:type="dcterms:W3CDTF">2024-09-05T22:04:51Z</dcterms:modified>
</cp:coreProperties>
</file>