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21383625" cy="30275213"/>
  <p:notesSz cx="6858000" cy="9144000"/>
  <p:defaultTextStyle>
    <a:defPPr>
      <a:defRPr lang="en-US"/>
    </a:defPPr>
    <a:lvl1pPr marL="0" algn="l" defTabSz="2479383" rtl="0" eaLnBrk="1" latinLnBrk="0" hangingPunct="1">
      <a:defRPr sz="4880" kern="1200">
        <a:solidFill>
          <a:schemeClr val="tx1"/>
        </a:solidFill>
        <a:latin typeface="+mn-lt"/>
        <a:ea typeface="+mn-ea"/>
        <a:cs typeface="+mn-cs"/>
      </a:defRPr>
    </a:lvl1pPr>
    <a:lvl2pPr marL="1239691" algn="l" defTabSz="2479383" rtl="0" eaLnBrk="1" latinLnBrk="0" hangingPunct="1">
      <a:defRPr sz="4880" kern="1200">
        <a:solidFill>
          <a:schemeClr val="tx1"/>
        </a:solidFill>
        <a:latin typeface="+mn-lt"/>
        <a:ea typeface="+mn-ea"/>
        <a:cs typeface="+mn-cs"/>
      </a:defRPr>
    </a:lvl2pPr>
    <a:lvl3pPr marL="2479383" algn="l" defTabSz="2479383" rtl="0" eaLnBrk="1" latinLnBrk="0" hangingPunct="1">
      <a:defRPr sz="4880" kern="1200">
        <a:solidFill>
          <a:schemeClr val="tx1"/>
        </a:solidFill>
        <a:latin typeface="+mn-lt"/>
        <a:ea typeface="+mn-ea"/>
        <a:cs typeface="+mn-cs"/>
      </a:defRPr>
    </a:lvl3pPr>
    <a:lvl4pPr marL="3719075" algn="l" defTabSz="2479383" rtl="0" eaLnBrk="1" latinLnBrk="0" hangingPunct="1">
      <a:defRPr sz="4880" kern="1200">
        <a:solidFill>
          <a:schemeClr val="tx1"/>
        </a:solidFill>
        <a:latin typeface="+mn-lt"/>
        <a:ea typeface="+mn-ea"/>
        <a:cs typeface="+mn-cs"/>
      </a:defRPr>
    </a:lvl4pPr>
    <a:lvl5pPr marL="4958766" algn="l" defTabSz="2479383" rtl="0" eaLnBrk="1" latinLnBrk="0" hangingPunct="1">
      <a:defRPr sz="4880" kern="1200">
        <a:solidFill>
          <a:schemeClr val="tx1"/>
        </a:solidFill>
        <a:latin typeface="+mn-lt"/>
        <a:ea typeface="+mn-ea"/>
        <a:cs typeface="+mn-cs"/>
      </a:defRPr>
    </a:lvl5pPr>
    <a:lvl6pPr marL="6198458" algn="l" defTabSz="2479383" rtl="0" eaLnBrk="1" latinLnBrk="0" hangingPunct="1">
      <a:defRPr sz="4880" kern="1200">
        <a:solidFill>
          <a:schemeClr val="tx1"/>
        </a:solidFill>
        <a:latin typeface="+mn-lt"/>
        <a:ea typeface="+mn-ea"/>
        <a:cs typeface="+mn-cs"/>
      </a:defRPr>
    </a:lvl6pPr>
    <a:lvl7pPr marL="7438150" algn="l" defTabSz="2479383" rtl="0" eaLnBrk="1" latinLnBrk="0" hangingPunct="1">
      <a:defRPr sz="4880" kern="1200">
        <a:solidFill>
          <a:schemeClr val="tx1"/>
        </a:solidFill>
        <a:latin typeface="+mn-lt"/>
        <a:ea typeface="+mn-ea"/>
        <a:cs typeface="+mn-cs"/>
      </a:defRPr>
    </a:lvl7pPr>
    <a:lvl8pPr marL="8677841" algn="l" defTabSz="2479383" rtl="0" eaLnBrk="1" latinLnBrk="0" hangingPunct="1">
      <a:defRPr sz="4880" kern="1200">
        <a:solidFill>
          <a:schemeClr val="tx1"/>
        </a:solidFill>
        <a:latin typeface="+mn-lt"/>
        <a:ea typeface="+mn-ea"/>
        <a:cs typeface="+mn-cs"/>
      </a:defRPr>
    </a:lvl8pPr>
    <a:lvl9pPr marL="9917533" algn="l" defTabSz="2479383" rtl="0" eaLnBrk="1" latinLnBrk="0" hangingPunct="1">
      <a:defRPr sz="488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5" userDrawn="1">
          <p15:clr>
            <a:srgbClr val="A4A3A4"/>
          </p15:clr>
        </p15:guide>
        <p15:guide id="2" pos="67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5B9BD5"/>
    <a:srgbClr val="FFFFF9"/>
    <a:srgbClr val="002060"/>
    <a:srgbClr val="FF3434"/>
    <a:srgbClr val="DDE8FF"/>
    <a:srgbClr val="D1E5D2"/>
    <a:srgbClr val="CDDEFF"/>
    <a:srgbClr val="9FBFFF"/>
    <a:srgbClr val="0043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3" autoAdjust="0"/>
    <p:restoredTop sz="92817"/>
  </p:normalViewPr>
  <p:slideViewPr>
    <p:cSldViewPr snapToGrid="0">
      <p:cViewPr>
        <p:scale>
          <a:sx n="61" d="100"/>
          <a:sy n="61" d="100"/>
        </p:scale>
        <p:origin x="752" y="-2072"/>
      </p:cViewPr>
      <p:guideLst>
        <p:guide orient="horz" pos="9535"/>
        <p:guide pos="67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98B6CF-BEAD-E846-B902-00DB12C41C33}" type="datetimeFigureOut">
              <a:rPr lang="en-US" smtClean="0"/>
              <a:t>9/3/24</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DD6709-DF90-604F-BF8F-7500CA17CAB3}" type="slidenum">
              <a:rPr lang="en-US" smtClean="0"/>
              <a:t>‹#›</a:t>
            </a:fld>
            <a:endParaRPr lang="en-US"/>
          </a:p>
        </p:txBody>
      </p:sp>
    </p:spTree>
    <p:extLst>
      <p:ext uri="{BB962C8B-B14F-4D97-AF65-F5344CB8AC3E}">
        <p14:creationId xmlns:p14="http://schemas.microsoft.com/office/powerpoint/2010/main" val="3167320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ECG and PPG excerpts: </a:t>
            </a:r>
            <a:r>
              <a:rPr lang="en-GB" b="0" i="0" dirty="0" err="1">
                <a:effectLst/>
                <a:latin typeface="Menlo" panose="020B0609030804020204" pitchFamily="49" charset="0"/>
              </a:rPr>
              <a:t>create_ecg_ppg_excerpt_diagrams.m</a:t>
            </a:r>
            <a:endParaRPr lang="en-GB" b="0" i="0" dirty="0">
              <a:effectLst/>
              <a:latin typeface="Menlo" panose="020B0609030804020204" pitchFamily="49" charset="0"/>
            </a:endParaRPr>
          </a:p>
          <a:p>
            <a:endParaRPr lang="en-US" dirty="0"/>
          </a:p>
        </p:txBody>
      </p:sp>
      <p:sp>
        <p:nvSpPr>
          <p:cNvPr id="4" name="Slide Number Placeholder 3"/>
          <p:cNvSpPr>
            <a:spLocks noGrp="1"/>
          </p:cNvSpPr>
          <p:nvPr>
            <p:ph type="sldNum" sz="quarter" idx="10"/>
          </p:nvPr>
        </p:nvSpPr>
        <p:spPr/>
        <p:txBody>
          <a:bodyPr/>
          <a:lstStyle/>
          <a:p>
            <a:fld id="{73DD6709-DF90-604F-BF8F-7500CA17CAB3}" type="slidenum">
              <a:rPr lang="en-US" smtClean="0"/>
              <a:t>1</a:t>
            </a:fld>
            <a:endParaRPr lang="en-US"/>
          </a:p>
        </p:txBody>
      </p:sp>
    </p:spTree>
    <p:extLst>
      <p:ext uri="{BB962C8B-B14F-4D97-AF65-F5344CB8AC3E}">
        <p14:creationId xmlns:p14="http://schemas.microsoft.com/office/powerpoint/2010/main" val="1122450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03772" y="4954765"/>
            <a:ext cx="18176081" cy="10540260"/>
          </a:xfrm>
        </p:spPr>
        <p:txBody>
          <a:bodyPr anchor="b"/>
          <a:lstStyle>
            <a:lvl1pPr algn="ctr">
              <a:defRPr sz="19861"/>
            </a:lvl1pPr>
          </a:lstStyle>
          <a:p>
            <a:r>
              <a:rPr lang="en-US"/>
              <a:t>Click to edit Master title style</a:t>
            </a:r>
            <a:endParaRPr lang="en-US" dirty="0"/>
          </a:p>
        </p:txBody>
      </p:sp>
      <p:sp>
        <p:nvSpPr>
          <p:cNvPr id="3" name="Subtitle 2"/>
          <p:cNvSpPr>
            <a:spLocks noGrp="1"/>
          </p:cNvSpPr>
          <p:nvPr>
            <p:ph type="subTitle" idx="1"/>
          </p:nvPr>
        </p:nvSpPr>
        <p:spPr>
          <a:xfrm>
            <a:off x="2672953" y="15901497"/>
            <a:ext cx="16037719" cy="7309500"/>
          </a:xfrm>
        </p:spPr>
        <p:txBody>
          <a:bodyPr/>
          <a:lstStyle>
            <a:lvl1pPr marL="0" indent="0" algn="ctr">
              <a:buNone/>
              <a:defRPr sz="7944"/>
            </a:lvl1pPr>
            <a:lvl2pPr marL="1513378" indent="0" algn="ctr">
              <a:buNone/>
              <a:defRPr sz="6620"/>
            </a:lvl2pPr>
            <a:lvl3pPr marL="3026755" indent="0" algn="ctr">
              <a:buNone/>
              <a:defRPr sz="5958"/>
            </a:lvl3pPr>
            <a:lvl4pPr marL="4540133" indent="0" algn="ctr">
              <a:buNone/>
              <a:defRPr sz="5296"/>
            </a:lvl4pPr>
            <a:lvl5pPr marL="6053511" indent="0" algn="ctr">
              <a:buNone/>
              <a:defRPr sz="5296"/>
            </a:lvl5pPr>
            <a:lvl6pPr marL="7566889" indent="0" algn="ctr">
              <a:buNone/>
              <a:defRPr sz="5296"/>
            </a:lvl6pPr>
            <a:lvl7pPr marL="9080266" indent="0" algn="ctr">
              <a:buNone/>
              <a:defRPr sz="5296"/>
            </a:lvl7pPr>
            <a:lvl8pPr marL="10593644" indent="0" algn="ctr">
              <a:buNone/>
              <a:defRPr sz="5296"/>
            </a:lvl8pPr>
            <a:lvl9pPr marL="12107022" indent="0" algn="ctr">
              <a:buNone/>
              <a:defRPr sz="529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EDF528-6E90-4AE9-A58C-C43933100260}" type="datetimeFigureOut">
              <a:rPr lang="en-GB" smtClean="0"/>
              <a:t>03/09/2024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2014887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EDF528-6E90-4AE9-A58C-C43933100260}" type="datetimeFigureOut">
              <a:rPr lang="en-GB" smtClean="0"/>
              <a:t>03/09/2024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1173090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302658" y="1611875"/>
            <a:ext cx="4610844" cy="256568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70126" y="1611875"/>
            <a:ext cx="13565237" cy="256568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EDF528-6E90-4AE9-A58C-C43933100260}" type="datetimeFigureOut">
              <a:rPr lang="en-GB" smtClean="0"/>
              <a:t>03/09/2024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144779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EDF528-6E90-4AE9-A58C-C43933100260}" type="datetimeFigureOut">
              <a:rPr lang="en-GB" smtClean="0"/>
              <a:t>03/09/2024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2426669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8988" y="7547788"/>
            <a:ext cx="18443377" cy="12593645"/>
          </a:xfrm>
        </p:spPr>
        <p:txBody>
          <a:bodyPr anchor="b"/>
          <a:lstStyle>
            <a:lvl1pPr>
              <a:defRPr sz="19861"/>
            </a:lvl1pPr>
          </a:lstStyle>
          <a:p>
            <a:r>
              <a:rPr lang="en-US"/>
              <a:t>Click to edit Master title style</a:t>
            </a:r>
            <a:endParaRPr lang="en-US" dirty="0"/>
          </a:p>
        </p:txBody>
      </p:sp>
      <p:sp>
        <p:nvSpPr>
          <p:cNvPr id="3" name="Text Placeholder 2"/>
          <p:cNvSpPr>
            <a:spLocks noGrp="1"/>
          </p:cNvSpPr>
          <p:nvPr>
            <p:ph type="body" idx="1"/>
          </p:nvPr>
        </p:nvSpPr>
        <p:spPr>
          <a:xfrm>
            <a:off x="1458988" y="20260574"/>
            <a:ext cx="18443377" cy="6622700"/>
          </a:xfrm>
        </p:spPr>
        <p:txBody>
          <a:bodyPr/>
          <a:lstStyle>
            <a:lvl1pPr marL="0" indent="0">
              <a:buNone/>
              <a:defRPr sz="7944">
                <a:solidFill>
                  <a:schemeClr val="tx1"/>
                </a:solidFill>
              </a:defRPr>
            </a:lvl1pPr>
            <a:lvl2pPr marL="1513378" indent="0">
              <a:buNone/>
              <a:defRPr sz="6620">
                <a:solidFill>
                  <a:schemeClr val="tx1">
                    <a:tint val="75000"/>
                  </a:schemeClr>
                </a:solidFill>
              </a:defRPr>
            </a:lvl2pPr>
            <a:lvl3pPr marL="3026755" indent="0">
              <a:buNone/>
              <a:defRPr sz="5958">
                <a:solidFill>
                  <a:schemeClr val="tx1">
                    <a:tint val="75000"/>
                  </a:schemeClr>
                </a:solidFill>
              </a:defRPr>
            </a:lvl3pPr>
            <a:lvl4pPr marL="4540133" indent="0">
              <a:buNone/>
              <a:defRPr sz="5296">
                <a:solidFill>
                  <a:schemeClr val="tx1">
                    <a:tint val="75000"/>
                  </a:schemeClr>
                </a:solidFill>
              </a:defRPr>
            </a:lvl4pPr>
            <a:lvl5pPr marL="6053511" indent="0">
              <a:buNone/>
              <a:defRPr sz="5296">
                <a:solidFill>
                  <a:schemeClr val="tx1">
                    <a:tint val="75000"/>
                  </a:schemeClr>
                </a:solidFill>
              </a:defRPr>
            </a:lvl5pPr>
            <a:lvl6pPr marL="7566889" indent="0">
              <a:buNone/>
              <a:defRPr sz="5296">
                <a:solidFill>
                  <a:schemeClr val="tx1">
                    <a:tint val="75000"/>
                  </a:schemeClr>
                </a:solidFill>
              </a:defRPr>
            </a:lvl6pPr>
            <a:lvl7pPr marL="9080266" indent="0">
              <a:buNone/>
              <a:defRPr sz="5296">
                <a:solidFill>
                  <a:schemeClr val="tx1">
                    <a:tint val="75000"/>
                  </a:schemeClr>
                </a:solidFill>
              </a:defRPr>
            </a:lvl7pPr>
            <a:lvl8pPr marL="10593644" indent="0">
              <a:buNone/>
              <a:defRPr sz="5296">
                <a:solidFill>
                  <a:schemeClr val="tx1">
                    <a:tint val="75000"/>
                  </a:schemeClr>
                </a:solidFill>
              </a:defRPr>
            </a:lvl8pPr>
            <a:lvl9pPr marL="12107022" indent="0">
              <a:buNone/>
              <a:defRPr sz="529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DF528-6E90-4AE9-A58C-C43933100260}" type="datetimeFigureOut">
              <a:rPr lang="en-GB" smtClean="0"/>
              <a:t>03/09/2024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2267946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470124" y="8059374"/>
            <a:ext cx="9088041" cy="192093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0825460" y="8059374"/>
            <a:ext cx="9088041" cy="192093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EDF528-6E90-4AE9-A58C-C43933100260}" type="datetimeFigureOut">
              <a:rPr lang="en-GB" smtClean="0"/>
              <a:t>03/09/2024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2937075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72909" y="1611881"/>
            <a:ext cx="18443377" cy="585180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72912" y="7421635"/>
            <a:ext cx="9046274" cy="3637228"/>
          </a:xfrm>
        </p:spPr>
        <p:txBody>
          <a:bodyPr anchor="b"/>
          <a:lstStyle>
            <a:lvl1pPr marL="0" indent="0">
              <a:buNone/>
              <a:defRPr sz="7944" b="1"/>
            </a:lvl1pPr>
            <a:lvl2pPr marL="1513378" indent="0">
              <a:buNone/>
              <a:defRPr sz="6620" b="1"/>
            </a:lvl2pPr>
            <a:lvl3pPr marL="3026755" indent="0">
              <a:buNone/>
              <a:defRPr sz="5958" b="1"/>
            </a:lvl3pPr>
            <a:lvl4pPr marL="4540133" indent="0">
              <a:buNone/>
              <a:defRPr sz="5296" b="1"/>
            </a:lvl4pPr>
            <a:lvl5pPr marL="6053511" indent="0">
              <a:buNone/>
              <a:defRPr sz="5296" b="1"/>
            </a:lvl5pPr>
            <a:lvl6pPr marL="7566889" indent="0">
              <a:buNone/>
              <a:defRPr sz="5296" b="1"/>
            </a:lvl6pPr>
            <a:lvl7pPr marL="9080266" indent="0">
              <a:buNone/>
              <a:defRPr sz="5296" b="1"/>
            </a:lvl7pPr>
            <a:lvl8pPr marL="10593644" indent="0">
              <a:buNone/>
              <a:defRPr sz="5296" b="1"/>
            </a:lvl8pPr>
            <a:lvl9pPr marL="12107022" indent="0">
              <a:buNone/>
              <a:defRPr sz="5296" b="1"/>
            </a:lvl9pPr>
          </a:lstStyle>
          <a:p>
            <a:pPr lvl="0"/>
            <a:r>
              <a:rPr lang="en-US"/>
              <a:t>Click to edit Master text styles</a:t>
            </a:r>
          </a:p>
        </p:txBody>
      </p:sp>
      <p:sp>
        <p:nvSpPr>
          <p:cNvPr id="4" name="Content Placeholder 3"/>
          <p:cNvSpPr>
            <a:spLocks noGrp="1"/>
          </p:cNvSpPr>
          <p:nvPr>
            <p:ph sz="half" idx="2"/>
          </p:nvPr>
        </p:nvSpPr>
        <p:spPr>
          <a:xfrm>
            <a:off x="1472912" y="11058862"/>
            <a:ext cx="9046274" cy="162659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0825461" y="7421635"/>
            <a:ext cx="9090826" cy="3637228"/>
          </a:xfrm>
        </p:spPr>
        <p:txBody>
          <a:bodyPr anchor="b"/>
          <a:lstStyle>
            <a:lvl1pPr marL="0" indent="0">
              <a:buNone/>
              <a:defRPr sz="7944" b="1"/>
            </a:lvl1pPr>
            <a:lvl2pPr marL="1513378" indent="0">
              <a:buNone/>
              <a:defRPr sz="6620" b="1"/>
            </a:lvl2pPr>
            <a:lvl3pPr marL="3026755" indent="0">
              <a:buNone/>
              <a:defRPr sz="5958" b="1"/>
            </a:lvl3pPr>
            <a:lvl4pPr marL="4540133" indent="0">
              <a:buNone/>
              <a:defRPr sz="5296" b="1"/>
            </a:lvl4pPr>
            <a:lvl5pPr marL="6053511" indent="0">
              <a:buNone/>
              <a:defRPr sz="5296" b="1"/>
            </a:lvl5pPr>
            <a:lvl6pPr marL="7566889" indent="0">
              <a:buNone/>
              <a:defRPr sz="5296" b="1"/>
            </a:lvl6pPr>
            <a:lvl7pPr marL="9080266" indent="0">
              <a:buNone/>
              <a:defRPr sz="5296" b="1"/>
            </a:lvl7pPr>
            <a:lvl8pPr marL="10593644" indent="0">
              <a:buNone/>
              <a:defRPr sz="5296" b="1"/>
            </a:lvl8pPr>
            <a:lvl9pPr marL="12107022" indent="0">
              <a:buNone/>
              <a:defRPr sz="5296" b="1"/>
            </a:lvl9pPr>
          </a:lstStyle>
          <a:p>
            <a:pPr lvl="0"/>
            <a:r>
              <a:rPr lang="en-US"/>
              <a:t>Click to edit Master text styles</a:t>
            </a:r>
          </a:p>
        </p:txBody>
      </p:sp>
      <p:sp>
        <p:nvSpPr>
          <p:cNvPr id="6" name="Content Placeholder 5"/>
          <p:cNvSpPr>
            <a:spLocks noGrp="1"/>
          </p:cNvSpPr>
          <p:nvPr>
            <p:ph sz="quarter" idx="4"/>
          </p:nvPr>
        </p:nvSpPr>
        <p:spPr>
          <a:xfrm>
            <a:off x="10825461" y="11058862"/>
            <a:ext cx="9090826" cy="162659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EDF528-6E90-4AE9-A58C-C43933100260}" type="datetimeFigureOut">
              <a:rPr lang="en-GB" smtClean="0"/>
              <a:t>03/09/2024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4279884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EDF528-6E90-4AE9-A58C-C43933100260}" type="datetimeFigureOut">
              <a:rPr lang="en-GB" smtClean="0"/>
              <a:t>03/09/2024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212844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EDF528-6E90-4AE9-A58C-C43933100260}" type="datetimeFigureOut">
              <a:rPr lang="en-GB" smtClean="0"/>
              <a:t>03/09/2024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1481780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72909" y="2018348"/>
            <a:ext cx="6896776" cy="7064216"/>
          </a:xfrm>
        </p:spPr>
        <p:txBody>
          <a:bodyPr anchor="b"/>
          <a:lstStyle>
            <a:lvl1pPr>
              <a:defRPr sz="10592"/>
            </a:lvl1pPr>
          </a:lstStyle>
          <a:p>
            <a:r>
              <a:rPr lang="en-US"/>
              <a:t>Click to edit Master title style</a:t>
            </a:r>
            <a:endParaRPr lang="en-US" dirty="0"/>
          </a:p>
        </p:txBody>
      </p:sp>
      <p:sp>
        <p:nvSpPr>
          <p:cNvPr id="3" name="Content Placeholder 2"/>
          <p:cNvSpPr>
            <a:spLocks noGrp="1"/>
          </p:cNvSpPr>
          <p:nvPr>
            <p:ph idx="1"/>
          </p:nvPr>
        </p:nvSpPr>
        <p:spPr>
          <a:xfrm>
            <a:off x="9090826" y="4359077"/>
            <a:ext cx="10825460" cy="21515024"/>
          </a:xfrm>
        </p:spPr>
        <p:txBody>
          <a:bodyPr/>
          <a:lstStyle>
            <a:lvl1pPr>
              <a:defRPr sz="10592"/>
            </a:lvl1pPr>
            <a:lvl2pPr>
              <a:defRPr sz="9268"/>
            </a:lvl2pPr>
            <a:lvl3pPr>
              <a:defRPr sz="7944"/>
            </a:lvl3pPr>
            <a:lvl4pPr>
              <a:defRPr sz="6620"/>
            </a:lvl4pPr>
            <a:lvl5pPr>
              <a:defRPr sz="6620"/>
            </a:lvl5pPr>
            <a:lvl6pPr>
              <a:defRPr sz="6620"/>
            </a:lvl6pPr>
            <a:lvl7pPr>
              <a:defRPr sz="6620"/>
            </a:lvl7pPr>
            <a:lvl8pPr>
              <a:defRPr sz="6620"/>
            </a:lvl8pPr>
            <a:lvl9pPr>
              <a:defRPr sz="66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72909" y="9082564"/>
            <a:ext cx="6896776" cy="16826573"/>
          </a:xfrm>
        </p:spPr>
        <p:txBody>
          <a:bodyPr/>
          <a:lstStyle>
            <a:lvl1pPr marL="0" indent="0">
              <a:buNone/>
              <a:defRPr sz="5296"/>
            </a:lvl1pPr>
            <a:lvl2pPr marL="1513378" indent="0">
              <a:buNone/>
              <a:defRPr sz="4634"/>
            </a:lvl2pPr>
            <a:lvl3pPr marL="3026755" indent="0">
              <a:buNone/>
              <a:defRPr sz="3972"/>
            </a:lvl3pPr>
            <a:lvl4pPr marL="4540133" indent="0">
              <a:buNone/>
              <a:defRPr sz="3310"/>
            </a:lvl4pPr>
            <a:lvl5pPr marL="6053511" indent="0">
              <a:buNone/>
              <a:defRPr sz="3310"/>
            </a:lvl5pPr>
            <a:lvl6pPr marL="7566889" indent="0">
              <a:buNone/>
              <a:defRPr sz="3310"/>
            </a:lvl6pPr>
            <a:lvl7pPr marL="9080266" indent="0">
              <a:buNone/>
              <a:defRPr sz="3310"/>
            </a:lvl7pPr>
            <a:lvl8pPr marL="10593644" indent="0">
              <a:buNone/>
              <a:defRPr sz="3310"/>
            </a:lvl8pPr>
            <a:lvl9pPr marL="12107022" indent="0">
              <a:buNone/>
              <a:defRPr sz="3310"/>
            </a:lvl9pPr>
          </a:lstStyle>
          <a:p>
            <a:pPr lvl="0"/>
            <a:r>
              <a:rPr lang="en-US"/>
              <a:t>Click to edit Master text styles</a:t>
            </a:r>
          </a:p>
        </p:txBody>
      </p:sp>
      <p:sp>
        <p:nvSpPr>
          <p:cNvPr id="5" name="Date Placeholder 4"/>
          <p:cNvSpPr>
            <a:spLocks noGrp="1"/>
          </p:cNvSpPr>
          <p:nvPr>
            <p:ph type="dt" sz="half" idx="10"/>
          </p:nvPr>
        </p:nvSpPr>
        <p:spPr/>
        <p:txBody>
          <a:bodyPr/>
          <a:lstStyle/>
          <a:p>
            <a:fld id="{C0EDF528-6E90-4AE9-A58C-C43933100260}" type="datetimeFigureOut">
              <a:rPr lang="en-GB" smtClean="0"/>
              <a:t>03/09/2024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2302055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72909" y="2018348"/>
            <a:ext cx="6896776" cy="7064216"/>
          </a:xfrm>
        </p:spPr>
        <p:txBody>
          <a:bodyPr anchor="b"/>
          <a:lstStyle>
            <a:lvl1pPr>
              <a:defRPr sz="10592"/>
            </a:lvl1pPr>
          </a:lstStyle>
          <a:p>
            <a:r>
              <a:rPr lang="en-US"/>
              <a:t>Click to edit Master title style</a:t>
            </a:r>
            <a:endParaRPr lang="en-US" dirty="0"/>
          </a:p>
        </p:txBody>
      </p:sp>
      <p:sp>
        <p:nvSpPr>
          <p:cNvPr id="3" name="Picture Placeholder 2"/>
          <p:cNvSpPr>
            <a:spLocks noGrp="1" noChangeAspect="1"/>
          </p:cNvSpPr>
          <p:nvPr>
            <p:ph type="pic" idx="1"/>
          </p:nvPr>
        </p:nvSpPr>
        <p:spPr>
          <a:xfrm>
            <a:off x="9090826" y="4359077"/>
            <a:ext cx="10825460" cy="21515024"/>
          </a:xfrm>
        </p:spPr>
        <p:txBody>
          <a:bodyPr anchor="t"/>
          <a:lstStyle>
            <a:lvl1pPr marL="0" indent="0">
              <a:buNone/>
              <a:defRPr sz="10592"/>
            </a:lvl1pPr>
            <a:lvl2pPr marL="1513378" indent="0">
              <a:buNone/>
              <a:defRPr sz="9268"/>
            </a:lvl2pPr>
            <a:lvl3pPr marL="3026755" indent="0">
              <a:buNone/>
              <a:defRPr sz="7944"/>
            </a:lvl3pPr>
            <a:lvl4pPr marL="4540133" indent="0">
              <a:buNone/>
              <a:defRPr sz="6620"/>
            </a:lvl4pPr>
            <a:lvl5pPr marL="6053511" indent="0">
              <a:buNone/>
              <a:defRPr sz="6620"/>
            </a:lvl5pPr>
            <a:lvl6pPr marL="7566889" indent="0">
              <a:buNone/>
              <a:defRPr sz="6620"/>
            </a:lvl6pPr>
            <a:lvl7pPr marL="9080266" indent="0">
              <a:buNone/>
              <a:defRPr sz="6620"/>
            </a:lvl7pPr>
            <a:lvl8pPr marL="10593644" indent="0">
              <a:buNone/>
              <a:defRPr sz="6620"/>
            </a:lvl8pPr>
            <a:lvl9pPr marL="12107022" indent="0">
              <a:buNone/>
              <a:defRPr sz="662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472909" y="9082564"/>
            <a:ext cx="6896776" cy="16826573"/>
          </a:xfrm>
        </p:spPr>
        <p:txBody>
          <a:bodyPr/>
          <a:lstStyle>
            <a:lvl1pPr marL="0" indent="0">
              <a:buNone/>
              <a:defRPr sz="5296"/>
            </a:lvl1pPr>
            <a:lvl2pPr marL="1513378" indent="0">
              <a:buNone/>
              <a:defRPr sz="4634"/>
            </a:lvl2pPr>
            <a:lvl3pPr marL="3026755" indent="0">
              <a:buNone/>
              <a:defRPr sz="3972"/>
            </a:lvl3pPr>
            <a:lvl4pPr marL="4540133" indent="0">
              <a:buNone/>
              <a:defRPr sz="3310"/>
            </a:lvl4pPr>
            <a:lvl5pPr marL="6053511" indent="0">
              <a:buNone/>
              <a:defRPr sz="3310"/>
            </a:lvl5pPr>
            <a:lvl6pPr marL="7566889" indent="0">
              <a:buNone/>
              <a:defRPr sz="3310"/>
            </a:lvl6pPr>
            <a:lvl7pPr marL="9080266" indent="0">
              <a:buNone/>
              <a:defRPr sz="3310"/>
            </a:lvl7pPr>
            <a:lvl8pPr marL="10593644" indent="0">
              <a:buNone/>
              <a:defRPr sz="3310"/>
            </a:lvl8pPr>
            <a:lvl9pPr marL="12107022" indent="0">
              <a:buNone/>
              <a:defRPr sz="3310"/>
            </a:lvl9pPr>
          </a:lstStyle>
          <a:p>
            <a:pPr lvl="0"/>
            <a:r>
              <a:rPr lang="en-US"/>
              <a:t>Click to edit Master text styles</a:t>
            </a:r>
          </a:p>
        </p:txBody>
      </p:sp>
      <p:sp>
        <p:nvSpPr>
          <p:cNvPr id="5" name="Date Placeholder 4"/>
          <p:cNvSpPr>
            <a:spLocks noGrp="1"/>
          </p:cNvSpPr>
          <p:nvPr>
            <p:ph type="dt" sz="half" idx="10"/>
          </p:nvPr>
        </p:nvSpPr>
        <p:spPr/>
        <p:txBody>
          <a:bodyPr/>
          <a:lstStyle/>
          <a:p>
            <a:fld id="{C0EDF528-6E90-4AE9-A58C-C43933100260}" type="datetimeFigureOut">
              <a:rPr lang="en-GB" smtClean="0"/>
              <a:t>03/09/2024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2DC60EB-C4BB-4F26-AB67-8E537BBEB2B9}" type="slidenum">
              <a:rPr lang="en-GB" smtClean="0"/>
              <a:t>‹#›</a:t>
            </a:fld>
            <a:endParaRPr lang="en-GB"/>
          </a:p>
        </p:txBody>
      </p:sp>
    </p:spTree>
    <p:extLst>
      <p:ext uri="{BB962C8B-B14F-4D97-AF65-F5344CB8AC3E}">
        <p14:creationId xmlns:p14="http://schemas.microsoft.com/office/powerpoint/2010/main" val="3252963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70124" y="1611881"/>
            <a:ext cx="18443377" cy="585180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70124" y="8059374"/>
            <a:ext cx="18443377" cy="192093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470124" y="28060644"/>
            <a:ext cx="4811316" cy="1611875"/>
          </a:xfrm>
          <a:prstGeom prst="rect">
            <a:avLst/>
          </a:prstGeom>
        </p:spPr>
        <p:txBody>
          <a:bodyPr vert="horz" lIns="91440" tIns="45720" rIns="91440" bIns="45720" rtlCol="0" anchor="ctr"/>
          <a:lstStyle>
            <a:lvl1pPr algn="l">
              <a:defRPr sz="3972">
                <a:solidFill>
                  <a:schemeClr val="tx1">
                    <a:tint val="75000"/>
                  </a:schemeClr>
                </a:solidFill>
              </a:defRPr>
            </a:lvl1pPr>
          </a:lstStyle>
          <a:p>
            <a:fld id="{C0EDF528-6E90-4AE9-A58C-C43933100260}" type="datetimeFigureOut">
              <a:rPr lang="en-GB" smtClean="0"/>
              <a:t>03/09/2024</a:t>
            </a:fld>
            <a:endParaRPr lang="en-GB"/>
          </a:p>
        </p:txBody>
      </p:sp>
      <p:sp>
        <p:nvSpPr>
          <p:cNvPr id="5" name="Footer Placeholder 4"/>
          <p:cNvSpPr>
            <a:spLocks noGrp="1"/>
          </p:cNvSpPr>
          <p:nvPr>
            <p:ph type="ftr" sz="quarter" idx="3"/>
          </p:nvPr>
        </p:nvSpPr>
        <p:spPr>
          <a:xfrm>
            <a:off x="7083326" y="28060644"/>
            <a:ext cx="7216973" cy="1611875"/>
          </a:xfrm>
          <a:prstGeom prst="rect">
            <a:avLst/>
          </a:prstGeom>
        </p:spPr>
        <p:txBody>
          <a:bodyPr vert="horz" lIns="91440" tIns="45720" rIns="91440" bIns="45720" rtlCol="0" anchor="ctr"/>
          <a:lstStyle>
            <a:lvl1pPr algn="ctr">
              <a:defRPr sz="3972">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5102185" y="28060644"/>
            <a:ext cx="4811316" cy="1611875"/>
          </a:xfrm>
          <a:prstGeom prst="rect">
            <a:avLst/>
          </a:prstGeom>
        </p:spPr>
        <p:txBody>
          <a:bodyPr vert="horz" lIns="91440" tIns="45720" rIns="91440" bIns="45720" rtlCol="0" anchor="ctr"/>
          <a:lstStyle>
            <a:lvl1pPr algn="r">
              <a:defRPr sz="3972">
                <a:solidFill>
                  <a:schemeClr val="tx1">
                    <a:tint val="75000"/>
                  </a:schemeClr>
                </a:solidFill>
              </a:defRPr>
            </a:lvl1pPr>
          </a:lstStyle>
          <a:p>
            <a:fld id="{B2DC60EB-C4BB-4F26-AB67-8E537BBEB2B9}" type="slidenum">
              <a:rPr lang="en-GB" smtClean="0"/>
              <a:t>‹#›</a:t>
            </a:fld>
            <a:endParaRPr lang="en-GB"/>
          </a:p>
        </p:txBody>
      </p:sp>
    </p:spTree>
    <p:extLst>
      <p:ext uri="{BB962C8B-B14F-4D97-AF65-F5344CB8AC3E}">
        <p14:creationId xmlns:p14="http://schemas.microsoft.com/office/powerpoint/2010/main" val="2379162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026755" rtl="0" eaLnBrk="1" latinLnBrk="0" hangingPunct="1">
        <a:lnSpc>
          <a:spcPct val="90000"/>
        </a:lnSpc>
        <a:spcBef>
          <a:spcPct val="0"/>
        </a:spcBef>
        <a:buNone/>
        <a:defRPr sz="14564" kern="1200">
          <a:solidFill>
            <a:schemeClr val="tx1"/>
          </a:solidFill>
          <a:latin typeface="+mj-lt"/>
          <a:ea typeface="+mj-ea"/>
          <a:cs typeface="+mj-cs"/>
        </a:defRPr>
      </a:lvl1pPr>
    </p:titleStyle>
    <p:bodyStyle>
      <a:lvl1pPr marL="756689" indent="-756689" algn="l" defTabSz="3026755" rtl="0" eaLnBrk="1" latinLnBrk="0" hangingPunct="1">
        <a:lnSpc>
          <a:spcPct val="90000"/>
        </a:lnSpc>
        <a:spcBef>
          <a:spcPts val="3310"/>
        </a:spcBef>
        <a:buFont typeface="Arial" panose="020B0604020202020204" pitchFamily="34" charset="0"/>
        <a:buChar char="•"/>
        <a:defRPr sz="9268" kern="1200">
          <a:solidFill>
            <a:schemeClr val="tx1"/>
          </a:solidFill>
          <a:latin typeface="+mn-lt"/>
          <a:ea typeface="+mn-ea"/>
          <a:cs typeface="+mn-cs"/>
        </a:defRPr>
      </a:lvl1pPr>
      <a:lvl2pPr marL="2270067" indent="-756689" algn="l" defTabSz="3026755" rtl="0" eaLnBrk="1" latinLnBrk="0" hangingPunct="1">
        <a:lnSpc>
          <a:spcPct val="90000"/>
        </a:lnSpc>
        <a:spcBef>
          <a:spcPts val="1655"/>
        </a:spcBef>
        <a:buFont typeface="Arial" panose="020B0604020202020204" pitchFamily="34" charset="0"/>
        <a:buChar char="•"/>
        <a:defRPr sz="7944" kern="1200">
          <a:solidFill>
            <a:schemeClr val="tx1"/>
          </a:solidFill>
          <a:latin typeface="+mn-lt"/>
          <a:ea typeface="+mn-ea"/>
          <a:cs typeface="+mn-cs"/>
        </a:defRPr>
      </a:lvl2pPr>
      <a:lvl3pPr marL="3783444" indent="-756689" algn="l" defTabSz="3026755" rtl="0" eaLnBrk="1" latinLnBrk="0" hangingPunct="1">
        <a:lnSpc>
          <a:spcPct val="90000"/>
        </a:lnSpc>
        <a:spcBef>
          <a:spcPts val="1655"/>
        </a:spcBef>
        <a:buFont typeface="Arial" panose="020B0604020202020204" pitchFamily="34" charset="0"/>
        <a:buChar char="•"/>
        <a:defRPr sz="6620" kern="1200">
          <a:solidFill>
            <a:schemeClr val="tx1"/>
          </a:solidFill>
          <a:latin typeface="+mn-lt"/>
          <a:ea typeface="+mn-ea"/>
          <a:cs typeface="+mn-cs"/>
        </a:defRPr>
      </a:lvl3pPr>
      <a:lvl4pPr marL="5296822" indent="-756689" algn="l" defTabSz="3026755" rtl="0" eaLnBrk="1" latinLnBrk="0" hangingPunct="1">
        <a:lnSpc>
          <a:spcPct val="90000"/>
        </a:lnSpc>
        <a:spcBef>
          <a:spcPts val="1655"/>
        </a:spcBef>
        <a:buFont typeface="Arial" panose="020B0604020202020204" pitchFamily="34" charset="0"/>
        <a:buChar char="•"/>
        <a:defRPr sz="5958" kern="1200">
          <a:solidFill>
            <a:schemeClr val="tx1"/>
          </a:solidFill>
          <a:latin typeface="+mn-lt"/>
          <a:ea typeface="+mn-ea"/>
          <a:cs typeface="+mn-cs"/>
        </a:defRPr>
      </a:lvl4pPr>
      <a:lvl5pPr marL="6810200" indent="-756689" algn="l" defTabSz="3026755" rtl="0" eaLnBrk="1" latinLnBrk="0" hangingPunct="1">
        <a:lnSpc>
          <a:spcPct val="90000"/>
        </a:lnSpc>
        <a:spcBef>
          <a:spcPts val="1655"/>
        </a:spcBef>
        <a:buFont typeface="Arial" panose="020B0604020202020204" pitchFamily="34" charset="0"/>
        <a:buChar char="•"/>
        <a:defRPr sz="5958" kern="1200">
          <a:solidFill>
            <a:schemeClr val="tx1"/>
          </a:solidFill>
          <a:latin typeface="+mn-lt"/>
          <a:ea typeface="+mn-ea"/>
          <a:cs typeface="+mn-cs"/>
        </a:defRPr>
      </a:lvl5pPr>
      <a:lvl6pPr marL="8323577" indent="-756689" algn="l" defTabSz="3026755" rtl="0" eaLnBrk="1" latinLnBrk="0" hangingPunct="1">
        <a:lnSpc>
          <a:spcPct val="90000"/>
        </a:lnSpc>
        <a:spcBef>
          <a:spcPts val="1655"/>
        </a:spcBef>
        <a:buFont typeface="Arial" panose="020B0604020202020204" pitchFamily="34" charset="0"/>
        <a:buChar char="•"/>
        <a:defRPr sz="5958" kern="1200">
          <a:solidFill>
            <a:schemeClr val="tx1"/>
          </a:solidFill>
          <a:latin typeface="+mn-lt"/>
          <a:ea typeface="+mn-ea"/>
          <a:cs typeface="+mn-cs"/>
        </a:defRPr>
      </a:lvl6pPr>
      <a:lvl7pPr marL="9836955" indent="-756689" algn="l" defTabSz="3026755" rtl="0" eaLnBrk="1" latinLnBrk="0" hangingPunct="1">
        <a:lnSpc>
          <a:spcPct val="90000"/>
        </a:lnSpc>
        <a:spcBef>
          <a:spcPts val="1655"/>
        </a:spcBef>
        <a:buFont typeface="Arial" panose="020B0604020202020204" pitchFamily="34" charset="0"/>
        <a:buChar char="•"/>
        <a:defRPr sz="5958" kern="1200">
          <a:solidFill>
            <a:schemeClr val="tx1"/>
          </a:solidFill>
          <a:latin typeface="+mn-lt"/>
          <a:ea typeface="+mn-ea"/>
          <a:cs typeface="+mn-cs"/>
        </a:defRPr>
      </a:lvl7pPr>
      <a:lvl8pPr marL="11350333" indent="-756689" algn="l" defTabSz="3026755" rtl="0" eaLnBrk="1" latinLnBrk="0" hangingPunct="1">
        <a:lnSpc>
          <a:spcPct val="90000"/>
        </a:lnSpc>
        <a:spcBef>
          <a:spcPts val="1655"/>
        </a:spcBef>
        <a:buFont typeface="Arial" panose="020B0604020202020204" pitchFamily="34" charset="0"/>
        <a:buChar char="•"/>
        <a:defRPr sz="5958" kern="1200">
          <a:solidFill>
            <a:schemeClr val="tx1"/>
          </a:solidFill>
          <a:latin typeface="+mn-lt"/>
          <a:ea typeface="+mn-ea"/>
          <a:cs typeface="+mn-cs"/>
        </a:defRPr>
      </a:lvl8pPr>
      <a:lvl9pPr marL="12863711" indent="-756689" algn="l" defTabSz="3026755" rtl="0" eaLnBrk="1" latinLnBrk="0" hangingPunct="1">
        <a:lnSpc>
          <a:spcPct val="90000"/>
        </a:lnSpc>
        <a:spcBef>
          <a:spcPts val="1655"/>
        </a:spcBef>
        <a:buFont typeface="Arial" panose="020B0604020202020204" pitchFamily="34" charset="0"/>
        <a:buChar char="•"/>
        <a:defRPr sz="5958" kern="1200">
          <a:solidFill>
            <a:schemeClr val="tx1"/>
          </a:solidFill>
          <a:latin typeface="+mn-lt"/>
          <a:ea typeface="+mn-ea"/>
          <a:cs typeface="+mn-cs"/>
        </a:defRPr>
      </a:lvl9pPr>
    </p:bodyStyle>
    <p:otherStyle>
      <a:defPPr>
        <a:defRPr lang="en-US"/>
      </a:defPPr>
      <a:lvl1pPr marL="0" algn="l" defTabSz="3026755" rtl="0" eaLnBrk="1" latinLnBrk="0" hangingPunct="1">
        <a:defRPr sz="5958" kern="1200">
          <a:solidFill>
            <a:schemeClr val="tx1"/>
          </a:solidFill>
          <a:latin typeface="+mn-lt"/>
          <a:ea typeface="+mn-ea"/>
          <a:cs typeface="+mn-cs"/>
        </a:defRPr>
      </a:lvl1pPr>
      <a:lvl2pPr marL="1513378" algn="l" defTabSz="3026755" rtl="0" eaLnBrk="1" latinLnBrk="0" hangingPunct="1">
        <a:defRPr sz="5958" kern="1200">
          <a:solidFill>
            <a:schemeClr val="tx1"/>
          </a:solidFill>
          <a:latin typeface="+mn-lt"/>
          <a:ea typeface="+mn-ea"/>
          <a:cs typeface="+mn-cs"/>
        </a:defRPr>
      </a:lvl2pPr>
      <a:lvl3pPr marL="3026755" algn="l" defTabSz="3026755" rtl="0" eaLnBrk="1" latinLnBrk="0" hangingPunct="1">
        <a:defRPr sz="5958" kern="1200">
          <a:solidFill>
            <a:schemeClr val="tx1"/>
          </a:solidFill>
          <a:latin typeface="+mn-lt"/>
          <a:ea typeface="+mn-ea"/>
          <a:cs typeface="+mn-cs"/>
        </a:defRPr>
      </a:lvl3pPr>
      <a:lvl4pPr marL="4540133" algn="l" defTabSz="3026755" rtl="0" eaLnBrk="1" latinLnBrk="0" hangingPunct="1">
        <a:defRPr sz="5958" kern="1200">
          <a:solidFill>
            <a:schemeClr val="tx1"/>
          </a:solidFill>
          <a:latin typeface="+mn-lt"/>
          <a:ea typeface="+mn-ea"/>
          <a:cs typeface="+mn-cs"/>
        </a:defRPr>
      </a:lvl4pPr>
      <a:lvl5pPr marL="6053511" algn="l" defTabSz="3026755" rtl="0" eaLnBrk="1" latinLnBrk="0" hangingPunct="1">
        <a:defRPr sz="5958" kern="1200">
          <a:solidFill>
            <a:schemeClr val="tx1"/>
          </a:solidFill>
          <a:latin typeface="+mn-lt"/>
          <a:ea typeface="+mn-ea"/>
          <a:cs typeface="+mn-cs"/>
        </a:defRPr>
      </a:lvl5pPr>
      <a:lvl6pPr marL="7566889" algn="l" defTabSz="3026755" rtl="0" eaLnBrk="1" latinLnBrk="0" hangingPunct="1">
        <a:defRPr sz="5958" kern="1200">
          <a:solidFill>
            <a:schemeClr val="tx1"/>
          </a:solidFill>
          <a:latin typeface="+mn-lt"/>
          <a:ea typeface="+mn-ea"/>
          <a:cs typeface="+mn-cs"/>
        </a:defRPr>
      </a:lvl6pPr>
      <a:lvl7pPr marL="9080266" algn="l" defTabSz="3026755" rtl="0" eaLnBrk="1" latinLnBrk="0" hangingPunct="1">
        <a:defRPr sz="5958" kern="1200">
          <a:solidFill>
            <a:schemeClr val="tx1"/>
          </a:solidFill>
          <a:latin typeface="+mn-lt"/>
          <a:ea typeface="+mn-ea"/>
          <a:cs typeface="+mn-cs"/>
        </a:defRPr>
      </a:lvl7pPr>
      <a:lvl8pPr marL="10593644" algn="l" defTabSz="3026755" rtl="0" eaLnBrk="1" latinLnBrk="0" hangingPunct="1">
        <a:defRPr sz="5958" kern="1200">
          <a:solidFill>
            <a:schemeClr val="tx1"/>
          </a:solidFill>
          <a:latin typeface="+mn-lt"/>
          <a:ea typeface="+mn-ea"/>
          <a:cs typeface="+mn-cs"/>
        </a:defRPr>
      </a:lvl8pPr>
      <a:lvl9pPr marL="12107022" algn="l" defTabSz="3026755" rtl="0" eaLnBrk="1" latinLnBrk="0" hangingPunct="1">
        <a:defRPr sz="595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hyperlink" Target="https://creativecommons.org/licenses/by/4.0" TargetMode="External"/><Relationship Id="rId18" Type="http://schemas.openxmlformats.org/officeDocument/2006/relationships/image" Target="../media/image12.emf"/><Relationship Id="rId3" Type="http://schemas.openxmlformats.org/officeDocument/2006/relationships/image" Target="../media/image1.png"/><Relationship Id="rId7" Type="http://schemas.openxmlformats.org/officeDocument/2006/relationships/image" Target="../media/image4.svg"/><Relationship Id="rId12" Type="http://schemas.openxmlformats.org/officeDocument/2006/relationships/hyperlink" Target="https://creativecommons.org/publicdomain/zero/1.0/deed.en" TargetMode="External"/><Relationship Id="rId17" Type="http://schemas.openxmlformats.org/officeDocument/2006/relationships/image" Target="../media/image11.emf"/><Relationship Id="rId2" Type="http://schemas.openxmlformats.org/officeDocument/2006/relationships/notesSlide" Target="../notesSlides/notesSlide1.xml"/><Relationship Id="rId16" Type="http://schemas.openxmlformats.org/officeDocument/2006/relationships/image" Target="../media/image10.JP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hyperlink" Target="https://commons.wikimedia.org/wiki/File:Apple_Watch-.jpg" TargetMode="External"/><Relationship Id="rId5" Type="http://schemas.openxmlformats.org/officeDocument/2006/relationships/image" Target="../media/image2.png"/><Relationship Id="rId15" Type="http://schemas.openxmlformats.org/officeDocument/2006/relationships/image" Target="../media/image9.jpg"/><Relationship Id="rId10" Type="http://schemas.openxmlformats.org/officeDocument/2006/relationships/image" Target="../media/image7.jpeg"/><Relationship Id="rId19" Type="http://schemas.openxmlformats.org/officeDocument/2006/relationships/image" Target="../media/image13.png"/><Relationship Id="rId4" Type="http://schemas.openxmlformats.org/officeDocument/2006/relationships/hyperlink" Target="https://peterhcharlton.github.io/" TargetMode="External"/><Relationship Id="rId9" Type="http://schemas.openxmlformats.org/officeDocument/2006/relationships/image" Target="../media/image6.svg"/><Relationship Id="rId1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8CFB610-3BF5-FEC8-9352-0C0BA05B002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8825" y="22127738"/>
            <a:ext cx="3693206" cy="1892768"/>
          </a:xfrm>
          <a:prstGeom prst="rect">
            <a:avLst/>
          </a:prstGeom>
          <a:noFill/>
          <a:extLst>
            <a:ext uri="{909E8E84-426E-40DD-AFC4-6F175D3DCCD1}">
              <a14:hiddenFill xmlns:a14="http://schemas.microsoft.com/office/drawing/2010/main">
                <a:solidFill>
                  <a:srgbClr val="FFFFFF"/>
                </a:solidFill>
              </a14:hiddenFill>
            </a:ext>
          </a:extLst>
        </p:spPr>
      </p:pic>
      <p:sp>
        <p:nvSpPr>
          <p:cNvPr id="86" name="Rounded Rectangle 85">
            <a:extLst>
              <a:ext uri="{FF2B5EF4-FFF2-40B4-BE49-F238E27FC236}">
                <a16:creationId xmlns:a16="http://schemas.microsoft.com/office/drawing/2014/main" id="{CA3A59F2-12CD-D173-6196-60819A1B6583}"/>
              </a:ext>
            </a:extLst>
          </p:cNvPr>
          <p:cNvSpPr/>
          <p:nvPr/>
        </p:nvSpPr>
        <p:spPr>
          <a:xfrm>
            <a:off x="12357808" y="22234749"/>
            <a:ext cx="8805582" cy="5723514"/>
          </a:xfrm>
          <a:prstGeom prst="roundRect">
            <a:avLst/>
          </a:prstGeom>
          <a:solidFill>
            <a:srgbClr val="DDE8FF"/>
          </a:solidFill>
          <a:ln w="19050">
            <a:solidFill>
              <a:srgbClr val="004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ounded Rectangle 68"/>
          <p:cNvSpPr/>
          <p:nvPr/>
        </p:nvSpPr>
        <p:spPr>
          <a:xfrm>
            <a:off x="286603" y="4471867"/>
            <a:ext cx="20880000" cy="3856412"/>
          </a:xfrm>
          <a:prstGeom prst="roundRect">
            <a:avLst/>
          </a:prstGeom>
          <a:solidFill>
            <a:srgbClr val="DDE8FF"/>
          </a:solidFill>
          <a:ln w="19050">
            <a:solidFill>
              <a:srgbClr val="004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ed Rectangle 32">
            <a:extLst>
              <a:ext uri="{FF2B5EF4-FFF2-40B4-BE49-F238E27FC236}">
                <a16:creationId xmlns:a16="http://schemas.microsoft.com/office/drawing/2014/main" id="{CB834777-0F23-851F-41E3-19B9EB79998D}"/>
              </a:ext>
            </a:extLst>
          </p:cNvPr>
          <p:cNvSpPr/>
          <p:nvPr/>
        </p:nvSpPr>
        <p:spPr>
          <a:xfrm>
            <a:off x="5506959" y="5118692"/>
            <a:ext cx="9742531" cy="2809466"/>
          </a:xfrm>
          <a:prstGeom prst="roundRect">
            <a:avLst>
              <a:gd name="adj" fmla="val 70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86605" y="10124306"/>
            <a:ext cx="20879998" cy="5410700"/>
          </a:xfrm>
          <a:prstGeom prst="roundRect">
            <a:avLst/>
          </a:prstGeom>
          <a:solidFill>
            <a:srgbClr val="DDE8FF"/>
          </a:solidFill>
          <a:ln w="19050">
            <a:solidFill>
              <a:srgbClr val="004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Rounded Rectangle 100"/>
          <p:cNvSpPr/>
          <p:nvPr/>
        </p:nvSpPr>
        <p:spPr>
          <a:xfrm>
            <a:off x="2407530" y="8606917"/>
            <a:ext cx="16568565" cy="1236134"/>
          </a:xfrm>
          <a:prstGeom prst="roundRect">
            <a:avLst/>
          </a:prstGeom>
          <a:solidFill>
            <a:srgbClr val="D1E5D2"/>
          </a:solidFill>
          <a:ln w="19050">
            <a:solidFill>
              <a:srgbClr val="4E90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rgbClr val="002060"/>
                </a:solidFill>
                <a:latin typeface="+mn-lt"/>
              </a:rPr>
              <a:t>                   To identify factors influencing the acceptability of wearables in older adults.</a:t>
            </a:r>
          </a:p>
        </p:txBody>
      </p:sp>
      <p:sp>
        <p:nvSpPr>
          <p:cNvPr id="4" name="Rectangle 3"/>
          <p:cNvSpPr/>
          <p:nvPr/>
        </p:nvSpPr>
        <p:spPr>
          <a:xfrm>
            <a:off x="0" y="1"/>
            <a:ext cx="21383625" cy="419514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p:cNvSpPr txBox="1">
            <a:spLocks/>
          </p:cNvSpPr>
          <p:nvPr/>
        </p:nvSpPr>
        <p:spPr>
          <a:xfrm>
            <a:off x="-2" y="225416"/>
            <a:ext cx="21383627" cy="3233058"/>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lgn="ctr">
              <a:defRPr/>
            </a:pPr>
            <a:r>
              <a:rPr lang="en-GB" sz="6000" b="1" dirty="0">
                <a:solidFill>
                  <a:schemeClr val="bg1"/>
                </a:solidFill>
                <a:latin typeface="+mn-lt"/>
              </a:rPr>
              <a:t>The Acceptability of Wearables for Atrial Fibrillation Screening: Interim Analysis of the SAFER Wearables Study</a:t>
            </a:r>
          </a:p>
          <a:p>
            <a:pPr algn="ctr">
              <a:defRPr/>
            </a:pPr>
            <a:endParaRPr lang="en-GB" sz="6900" b="1" dirty="0">
              <a:solidFill>
                <a:schemeClr val="bg1"/>
              </a:solidFill>
              <a:latin typeface="+mn-lt"/>
            </a:endParaRPr>
          </a:p>
        </p:txBody>
      </p:sp>
      <p:sp>
        <p:nvSpPr>
          <p:cNvPr id="57" name="Rectangle 56"/>
          <p:cNvSpPr/>
          <p:nvPr/>
        </p:nvSpPr>
        <p:spPr>
          <a:xfrm>
            <a:off x="0" y="28217431"/>
            <a:ext cx="21383625" cy="205778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itle 1"/>
          <p:cNvSpPr txBox="1">
            <a:spLocks/>
          </p:cNvSpPr>
          <p:nvPr/>
        </p:nvSpPr>
        <p:spPr>
          <a:xfrm>
            <a:off x="16396857" y="28025061"/>
            <a:ext cx="4823533" cy="1657138"/>
          </a:xfrm>
          <a:prstGeom prst="rect">
            <a:avLst/>
          </a:prstGeom>
        </p:spPr>
        <p:txBody>
          <a:bodyPr vert="horz" lIns="0" tIns="0" rIns="0" bIns="0" rtlCol="0" anchor="ctr"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lgn="r">
              <a:defRPr/>
            </a:pPr>
            <a:r>
              <a:rPr lang="en-GB" sz="3600" b="1" dirty="0">
                <a:solidFill>
                  <a:schemeClr val="bg1"/>
                </a:solidFill>
                <a:latin typeface="+mn-lt"/>
                <a:hlinkClick r:id="rId4">
                  <a:extLst>
                    <a:ext uri="{A12FA001-AC4F-418D-AE19-62706E023703}">
                      <ahyp:hlinkClr xmlns:ahyp="http://schemas.microsoft.com/office/drawing/2018/hyperlinkcolor" val="tx"/>
                    </a:ext>
                  </a:extLst>
                </a:hlinkClick>
              </a:rPr>
              <a:t>peterhcharlton.github.io</a:t>
            </a:r>
            <a:endParaRPr lang="en-GB" sz="3600" b="1" dirty="0">
              <a:solidFill>
                <a:schemeClr val="bg1"/>
              </a:solidFill>
              <a:latin typeface="+mn-lt"/>
            </a:endParaRPr>
          </a:p>
          <a:p>
            <a:pPr lvl="0" algn="r">
              <a:defRPr/>
            </a:pPr>
            <a:r>
              <a:rPr lang="en-GB" sz="3600" b="1" dirty="0" err="1">
                <a:solidFill>
                  <a:schemeClr val="bg1"/>
                </a:solidFill>
                <a:latin typeface="+mn-lt"/>
              </a:rPr>
              <a:t>pete@oxon.org</a:t>
            </a:r>
            <a:endParaRPr lang="en-GB" sz="3600" b="1" dirty="0">
              <a:solidFill>
                <a:schemeClr val="bg1"/>
              </a:solidFill>
              <a:latin typeface="+mn-lt"/>
            </a:endParaRPr>
          </a:p>
        </p:txBody>
      </p:sp>
      <p:sp>
        <p:nvSpPr>
          <p:cNvPr id="64" name="Title 1"/>
          <p:cNvSpPr txBox="1">
            <a:spLocks/>
          </p:cNvSpPr>
          <p:nvPr/>
        </p:nvSpPr>
        <p:spPr>
          <a:xfrm>
            <a:off x="194527" y="2024161"/>
            <a:ext cx="21025863" cy="1676399"/>
          </a:xfrm>
          <a:prstGeom prst="rect">
            <a:avLst/>
          </a:prstGeom>
        </p:spPr>
        <p:txBody>
          <a:bodyPr vert="horz" lIns="0" tIns="0" rIns="0" bIns="0" rtlCol="0" anchor="ctr"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lnSpc>
                <a:spcPct val="120000"/>
              </a:lnSpc>
              <a:defRPr/>
            </a:pPr>
            <a:r>
              <a:rPr lang="en-GB" sz="3600" b="1" dirty="0">
                <a:solidFill>
                  <a:schemeClr val="bg1"/>
                </a:solidFill>
                <a:latin typeface="+mn-lt"/>
              </a:rPr>
              <a:t>Peter H Charlton </a:t>
            </a:r>
            <a:r>
              <a:rPr lang="en-GB" sz="3600" b="1" baseline="30000" dirty="0">
                <a:solidFill>
                  <a:schemeClr val="bg1"/>
                </a:solidFill>
                <a:latin typeface="+mn-lt"/>
              </a:rPr>
              <a:t>12</a:t>
            </a:r>
            <a:r>
              <a:rPr lang="en-GB" sz="3600" b="1" dirty="0">
                <a:solidFill>
                  <a:schemeClr val="bg1"/>
                </a:solidFill>
                <a:latin typeface="+mn-lt"/>
              </a:rPr>
              <a:t>, J </a:t>
            </a:r>
            <a:r>
              <a:rPr lang="en-GB" sz="3600" b="1" dirty="0" err="1">
                <a:solidFill>
                  <a:schemeClr val="bg1"/>
                </a:solidFill>
                <a:latin typeface="+mn-lt"/>
              </a:rPr>
              <a:t>Bacevicius</a:t>
            </a:r>
            <a:r>
              <a:rPr lang="en-GB" sz="3600" b="1" dirty="0">
                <a:solidFill>
                  <a:schemeClr val="bg1"/>
                </a:solidFill>
                <a:latin typeface="+mn-lt"/>
              </a:rPr>
              <a:t> </a:t>
            </a:r>
            <a:r>
              <a:rPr lang="en-GB" sz="3600" b="1" baseline="30000" dirty="0">
                <a:solidFill>
                  <a:schemeClr val="bg1"/>
                </a:solidFill>
                <a:latin typeface="+mn-lt"/>
              </a:rPr>
              <a:t>3</a:t>
            </a:r>
            <a:r>
              <a:rPr lang="en-GB" sz="3600" b="1" dirty="0">
                <a:solidFill>
                  <a:schemeClr val="bg1"/>
                </a:solidFill>
                <a:latin typeface="+mn-lt"/>
              </a:rPr>
              <a:t>, T Bonnici </a:t>
            </a:r>
            <a:r>
              <a:rPr lang="en-GB" sz="3600" b="1" baseline="30000" dirty="0">
                <a:solidFill>
                  <a:schemeClr val="bg1"/>
                </a:solidFill>
                <a:latin typeface="+mn-lt"/>
              </a:rPr>
              <a:t>4</a:t>
            </a:r>
            <a:r>
              <a:rPr lang="en-GB" sz="3600" b="1" dirty="0">
                <a:solidFill>
                  <a:schemeClr val="bg1"/>
                </a:solidFill>
                <a:latin typeface="+mn-lt"/>
              </a:rPr>
              <a:t>, J </a:t>
            </a:r>
            <a:r>
              <a:rPr lang="en-GB" sz="3600" b="1" dirty="0" err="1">
                <a:solidFill>
                  <a:schemeClr val="bg1"/>
                </a:solidFill>
                <a:latin typeface="+mn-lt"/>
              </a:rPr>
              <a:t>Brimicombe</a:t>
            </a:r>
            <a:r>
              <a:rPr lang="en-GB" sz="3600" b="1" dirty="0">
                <a:solidFill>
                  <a:schemeClr val="bg1"/>
                </a:solidFill>
                <a:latin typeface="+mn-lt"/>
              </a:rPr>
              <a:t> </a:t>
            </a:r>
            <a:r>
              <a:rPr lang="en-GB" sz="3600" b="1" baseline="30000" dirty="0">
                <a:solidFill>
                  <a:schemeClr val="bg1"/>
                </a:solidFill>
                <a:latin typeface="+mn-lt"/>
              </a:rPr>
              <a:t>1</a:t>
            </a:r>
            <a:r>
              <a:rPr lang="en-GB" sz="3600" b="1" dirty="0">
                <a:solidFill>
                  <a:schemeClr val="bg1"/>
                </a:solidFill>
                <a:latin typeface="+mn-lt"/>
              </a:rPr>
              <a:t>, C Chapman </a:t>
            </a:r>
            <a:r>
              <a:rPr lang="en-GB" sz="3600" b="1" baseline="30000" dirty="0">
                <a:solidFill>
                  <a:schemeClr val="bg1"/>
                </a:solidFill>
                <a:latin typeface="+mn-lt"/>
              </a:rPr>
              <a:t>1</a:t>
            </a:r>
            <a:r>
              <a:rPr lang="en-GB" sz="3600" b="1" dirty="0">
                <a:solidFill>
                  <a:schemeClr val="bg1"/>
                </a:solidFill>
                <a:latin typeface="+mn-lt"/>
              </a:rPr>
              <a:t>, A </a:t>
            </a:r>
            <a:r>
              <a:rPr lang="en-GB" sz="3600" b="1" dirty="0" err="1">
                <a:solidFill>
                  <a:schemeClr val="bg1"/>
                </a:solidFill>
                <a:latin typeface="+mn-lt"/>
              </a:rPr>
              <a:t>Dymond</a:t>
            </a:r>
            <a:r>
              <a:rPr lang="en-GB" sz="3600" b="1" dirty="0">
                <a:solidFill>
                  <a:schemeClr val="bg1"/>
                </a:solidFill>
                <a:latin typeface="+mn-lt"/>
              </a:rPr>
              <a:t> </a:t>
            </a:r>
            <a:r>
              <a:rPr lang="en-GB" sz="3600" b="1" baseline="30000" dirty="0">
                <a:solidFill>
                  <a:schemeClr val="bg1"/>
                </a:solidFill>
                <a:latin typeface="+mn-lt"/>
              </a:rPr>
              <a:t>1</a:t>
            </a:r>
            <a:r>
              <a:rPr lang="en-GB" sz="3600" b="1" dirty="0">
                <a:solidFill>
                  <a:schemeClr val="bg1"/>
                </a:solidFill>
                <a:latin typeface="+mn-lt"/>
              </a:rPr>
              <a:t>, M Van </a:t>
            </a:r>
            <a:r>
              <a:rPr lang="en-GB" sz="3600" b="1" dirty="0" err="1">
                <a:solidFill>
                  <a:schemeClr val="bg1"/>
                </a:solidFill>
                <a:latin typeface="+mn-lt"/>
              </a:rPr>
              <a:t>Emmenis</a:t>
            </a:r>
            <a:r>
              <a:rPr lang="en-GB" sz="3600" b="1" dirty="0">
                <a:solidFill>
                  <a:schemeClr val="bg1"/>
                </a:solidFill>
                <a:latin typeface="+mn-lt"/>
              </a:rPr>
              <a:t> </a:t>
            </a:r>
            <a:r>
              <a:rPr lang="en-GB" sz="3600" b="1" baseline="30000" dirty="0">
                <a:solidFill>
                  <a:schemeClr val="bg1"/>
                </a:solidFill>
                <a:latin typeface="+mn-lt"/>
              </a:rPr>
              <a:t>1</a:t>
            </a:r>
            <a:r>
              <a:rPr lang="en-GB" sz="3600" b="1" dirty="0">
                <a:solidFill>
                  <a:schemeClr val="bg1"/>
                </a:solidFill>
                <a:latin typeface="+mn-lt"/>
              </a:rPr>
              <a:t>,</a:t>
            </a:r>
          </a:p>
          <a:p>
            <a:pPr>
              <a:lnSpc>
                <a:spcPct val="120000"/>
              </a:lnSpc>
              <a:defRPr/>
            </a:pPr>
            <a:r>
              <a:rPr lang="en-GB" sz="3600" b="1" dirty="0">
                <a:solidFill>
                  <a:schemeClr val="bg1"/>
                </a:solidFill>
                <a:latin typeface="+mn-lt"/>
              </a:rPr>
              <a:t>PA </a:t>
            </a:r>
            <a:r>
              <a:rPr lang="en-GB" sz="3600" b="1" dirty="0" err="1">
                <a:solidFill>
                  <a:schemeClr val="bg1"/>
                </a:solidFill>
                <a:latin typeface="+mn-lt"/>
              </a:rPr>
              <a:t>Kyriacou</a:t>
            </a:r>
            <a:r>
              <a:rPr lang="en-GB" sz="3600" b="1" baseline="30000" dirty="0">
                <a:solidFill>
                  <a:schemeClr val="bg1"/>
                </a:solidFill>
                <a:latin typeface="+mn-lt"/>
              </a:rPr>
              <a:t> 2</a:t>
            </a:r>
            <a:r>
              <a:rPr lang="en-GB" sz="3600" b="1" dirty="0">
                <a:solidFill>
                  <a:schemeClr val="bg1"/>
                </a:solidFill>
                <a:latin typeface="+mn-lt"/>
              </a:rPr>
              <a:t>, V </a:t>
            </a:r>
            <a:r>
              <a:rPr lang="en-GB" sz="3600" b="1" dirty="0" err="1">
                <a:solidFill>
                  <a:schemeClr val="bg1"/>
                </a:solidFill>
                <a:latin typeface="+mn-lt"/>
              </a:rPr>
              <a:t>Marozas</a:t>
            </a:r>
            <a:r>
              <a:rPr lang="en-GB" sz="3600" b="1" dirty="0">
                <a:solidFill>
                  <a:schemeClr val="bg1"/>
                </a:solidFill>
                <a:latin typeface="+mn-lt"/>
              </a:rPr>
              <a:t> </a:t>
            </a:r>
            <a:r>
              <a:rPr lang="en-GB" sz="3600" b="1" baseline="30000" dirty="0">
                <a:solidFill>
                  <a:schemeClr val="bg1"/>
                </a:solidFill>
                <a:latin typeface="+mn-lt"/>
              </a:rPr>
              <a:t>5</a:t>
            </a:r>
            <a:r>
              <a:rPr lang="en-GB" sz="3600" b="1" dirty="0">
                <a:solidFill>
                  <a:schemeClr val="bg1"/>
                </a:solidFill>
                <a:latin typeface="+mn-lt"/>
              </a:rPr>
              <a:t>, A </a:t>
            </a:r>
            <a:r>
              <a:rPr lang="en-GB" sz="3600" b="1" dirty="0" err="1">
                <a:solidFill>
                  <a:schemeClr val="bg1"/>
                </a:solidFill>
                <a:latin typeface="+mn-lt"/>
              </a:rPr>
              <a:t>Rapalis</a:t>
            </a:r>
            <a:r>
              <a:rPr lang="en-GB" sz="3600" b="1" dirty="0">
                <a:solidFill>
                  <a:schemeClr val="bg1"/>
                </a:solidFill>
                <a:latin typeface="+mn-lt"/>
              </a:rPr>
              <a:t> </a:t>
            </a:r>
            <a:r>
              <a:rPr lang="en-GB" sz="3600" b="1" baseline="30000" dirty="0">
                <a:solidFill>
                  <a:schemeClr val="bg1"/>
                </a:solidFill>
                <a:latin typeface="+mn-lt"/>
              </a:rPr>
              <a:t>5</a:t>
            </a:r>
            <a:r>
              <a:rPr lang="en-GB" sz="3600" b="1" dirty="0">
                <a:solidFill>
                  <a:schemeClr val="bg1"/>
                </a:solidFill>
                <a:latin typeface="+mn-lt"/>
              </a:rPr>
              <a:t>, K Williams </a:t>
            </a:r>
            <a:r>
              <a:rPr lang="en-GB" sz="3600" b="1" baseline="30000" dirty="0">
                <a:solidFill>
                  <a:schemeClr val="bg1"/>
                </a:solidFill>
                <a:latin typeface="+mn-lt"/>
              </a:rPr>
              <a:t>1</a:t>
            </a:r>
            <a:r>
              <a:rPr lang="en-GB" sz="3600" b="1" dirty="0">
                <a:solidFill>
                  <a:schemeClr val="bg1"/>
                </a:solidFill>
                <a:latin typeface="+mn-lt"/>
              </a:rPr>
              <a:t>, P Kyriacou </a:t>
            </a:r>
            <a:r>
              <a:rPr lang="en-GB" sz="3600" b="1" baseline="30000" dirty="0">
                <a:solidFill>
                  <a:schemeClr val="bg1"/>
                </a:solidFill>
                <a:latin typeface="+mn-lt"/>
              </a:rPr>
              <a:t>2 </a:t>
            </a:r>
            <a:r>
              <a:rPr lang="en-GB" sz="3600" b="1" dirty="0">
                <a:solidFill>
                  <a:schemeClr val="bg1"/>
                </a:solidFill>
                <a:latin typeface="+mn-lt"/>
              </a:rPr>
              <a:t>&amp; J </a:t>
            </a:r>
            <a:r>
              <a:rPr lang="en-GB" sz="3600" b="1" dirty="0" err="1">
                <a:solidFill>
                  <a:schemeClr val="bg1"/>
                </a:solidFill>
                <a:latin typeface="+mn-lt"/>
              </a:rPr>
              <a:t>Mant</a:t>
            </a:r>
            <a:r>
              <a:rPr lang="en-GB" sz="3600" b="1" dirty="0">
                <a:solidFill>
                  <a:schemeClr val="bg1"/>
                </a:solidFill>
                <a:latin typeface="+mn-lt"/>
              </a:rPr>
              <a:t> </a:t>
            </a:r>
            <a:r>
              <a:rPr lang="en-GB" sz="3600" b="1" baseline="30000" dirty="0">
                <a:solidFill>
                  <a:schemeClr val="bg1"/>
                </a:solidFill>
                <a:latin typeface="+mn-lt"/>
              </a:rPr>
              <a:t>1</a:t>
            </a:r>
            <a:endParaRPr lang="en-GB" sz="3600" b="1" dirty="0">
              <a:solidFill>
                <a:schemeClr val="bg1"/>
              </a:solidFill>
              <a:latin typeface="+mn-lt"/>
            </a:endParaRPr>
          </a:p>
        </p:txBody>
      </p:sp>
      <p:sp>
        <p:nvSpPr>
          <p:cNvPr id="68" name="Title 1"/>
          <p:cNvSpPr txBox="1">
            <a:spLocks/>
          </p:cNvSpPr>
          <p:nvPr/>
        </p:nvSpPr>
        <p:spPr>
          <a:xfrm>
            <a:off x="286603" y="4714740"/>
            <a:ext cx="4828364" cy="935013"/>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4800" b="1" dirty="0">
                <a:solidFill>
                  <a:srgbClr val="002060"/>
                </a:solidFill>
                <a:latin typeface="+mn-lt"/>
              </a:rPr>
              <a:t>    Knowledge Gap</a:t>
            </a:r>
          </a:p>
        </p:txBody>
      </p:sp>
      <p:sp>
        <p:nvSpPr>
          <p:cNvPr id="70" name="Title 1"/>
          <p:cNvSpPr txBox="1">
            <a:spLocks/>
          </p:cNvSpPr>
          <p:nvPr/>
        </p:nvSpPr>
        <p:spPr>
          <a:xfrm>
            <a:off x="2750416" y="8825496"/>
            <a:ext cx="1928642" cy="935013"/>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4800" b="1" dirty="0">
                <a:solidFill>
                  <a:srgbClr val="002060"/>
                </a:solidFill>
                <a:latin typeface="+mn-lt"/>
              </a:rPr>
              <a:t>   Aim:</a:t>
            </a:r>
          </a:p>
        </p:txBody>
      </p:sp>
      <p:sp>
        <p:nvSpPr>
          <p:cNvPr id="83" name="Title 1"/>
          <p:cNvSpPr txBox="1">
            <a:spLocks/>
          </p:cNvSpPr>
          <p:nvPr/>
        </p:nvSpPr>
        <p:spPr>
          <a:xfrm>
            <a:off x="797483" y="5735127"/>
            <a:ext cx="4317484" cy="2409491"/>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dirty="0">
                <a:solidFill>
                  <a:srgbClr val="002060"/>
                </a:solidFill>
                <a:latin typeface="+mn-lt"/>
              </a:rPr>
              <a:t>Systematic screening for </a:t>
            </a:r>
            <a:r>
              <a:rPr lang="en-GB" sz="2400" b="1" dirty="0">
                <a:solidFill>
                  <a:srgbClr val="0000FF"/>
                </a:solidFill>
                <a:latin typeface="+mn-lt"/>
              </a:rPr>
              <a:t>Atrial fibrillation (AF)</a:t>
            </a:r>
            <a:r>
              <a:rPr lang="en-GB" sz="2400" dirty="0">
                <a:solidFill>
                  <a:srgbClr val="002060"/>
                </a:solidFill>
                <a:latin typeface="+mn-lt"/>
              </a:rPr>
              <a:t> holds promise for improving diagnosis rates and reducing stroke risk through subsequent anticoagulation.</a:t>
            </a:r>
          </a:p>
        </p:txBody>
      </p:sp>
      <p:sp>
        <p:nvSpPr>
          <p:cNvPr id="85" name="Title 1"/>
          <p:cNvSpPr txBox="1">
            <a:spLocks/>
          </p:cNvSpPr>
          <p:nvPr/>
        </p:nvSpPr>
        <p:spPr>
          <a:xfrm>
            <a:off x="5506959" y="4640566"/>
            <a:ext cx="9742531" cy="452489"/>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dirty="0">
                <a:solidFill>
                  <a:srgbClr val="002060"/>
                </a:solidFill>
                <a:latin typeface="+mn-lt"/>
              </a:rPr>
              <a:t>Wearable devices may have a role to play in AF screening:</a:t>
            </a:r>
          </a:p>
        </p:txBody>
      </p:sp>
      <p:sp>
        <p:nvSpPr>
          <p:cNvPr id="105" name="Title 1"/>
          <p:cNvSpPr txBox="1">
            <a:spLocks/>
          </p:cNvSpPr>
          <p:nvPr/>
        </p:nvSpPr>
        <p:spPr>
          <a:xfrm>
            <a:off x="982147" y="11465438"/>
            <a:ext cx="6609500" cy="3261218"/>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2060"/>
                </a:solidFill>
                <a:latin typeface="+mn-lt"/>
              </a:rPr>
              <a:t>Participants</a:t>
            </a:r>
          </a:p>
          <a:p>
            <a:pPr lvl="0">
              <a:defRPr/>
            </a:pPr>
            <a:r>
              <a:rPr lang="en-GB" sz="2400" dirty="0">
                <a:solidFill>
                  <a:srgbClr val="002060"/>
                </a:solidFill>
                <a:latin typeface="+mn-lt"/>
              </a:rPr>
              <a:t>Community dwelling adults aged 65 and over who had previously been screened for AF were recruited through general practices.</a:t>
            </a:r>
          </a:p>
          <a:p>
            <a:pPr lvl="0">
              <a:defRPr/>
            </a:pPr>
            <a:endParaRPr lang="en-GB" sz="1000" dirty="0">
              <a:solidFill>
                <a:srgbClr val="002060"/>
              </a:solidFill>
              <a:latin typeface="+mn-lt"/>
            </a:endParaRPr>
          </a:p>
          <a:p>
            <a:pPr>
              <a:defRPr/>
            </a:pPr>
            <a:r>
              <a:rPr lang="en-GB" sz="2400" b="1" dirty="0">
                <a:solidFill>
                  <a:srgbClr val="002060"/>
                </a:solidFill>
                <a:latin typeface="+mn-lt"/>
              </a:rPr>
              <a:t>Study Procedures</a:t>
            </a:r>
          </a:p>
          <a:p>
            <a:pPr>
              <a:defRPr/>
            </a:pPr>
            <a:r>
              <a:rPr lang="en-GB" sz="2400" dirty="0">
                <a:solidFill>
                  <a:srgbClr val="002060"/>
                </a:solidFill>
                <a:latin typeface="+mn-lt"/>
              </a:rPr>
              <a:t>Devices were delivered by mail, and instructions were provided in a leaflet and telephone call. Informal feedback was collected via telephone calls during the week. Formal feedback was collected through a questionnaire at the end of the week.</a:t>
            </a:r>
            <a:endParaRPr lang="en-GB" sz="2400" b="1" dirty="0">
              <a:solidFill>
                <a:srgbClr val="002060"/>
              </a:solidFill>
              <a:latin typeface="+mn-lt"/>
            </a:endParaRPr>
          </a:p>
          <a:p>
            <a:pPr lvl="0">
              <a:defRPr/>
            </a:pPr>
            <a:endParaRPr lang="en-GB" sz="2400" dirty="0">
              <a:solidFill>
                <a:srgbClr val="002060"/>
              </a:solidFill>
              <a:latin typeface="+mn-lt"/>
            </a:endParaRPr>
          </a:p>
        </p:txBody>
      </p:sp>
      <p:sp>
        <p:nvSpPr>
          <p:cNvPr id="10" name="TextBox 9">
            <a:extLst>
              <a:ext uri="{FF2B5EF4-FFF2-40B4-BE49-F238E27FC236}">
                <a16:creationId xmlns:a16="http://schemas.microsoft.com/office/drawing/2014/main" id="{C0FA9151-DFDA-8143-A0FE-2E72322E81CB}"/>
              </a:ext>
            </a:extLst>
          </p:cNvPr>
          <p:cNvSpPr txBox="1"/>
          <p:nvPr/>
        </p:nvSpPr>
        <p:spPr>
          <a:xfrm>
            <a:off x="12127832" y="17018812"/>
            <a:ext cx="184731" cy="843308"/>
          </a:xfrm>
          <a:prstGeom prst="rect">
            <a:avLst/>
          </a:prstGeom>
          <a:noFill/>
        </p:spPr>
        <p:txBody>
          <a:bodyPr wrap="none" rtlCol="0">
            <a:spAutoFit/>
          </a:bodyPr>
          <a:lstStyle/>
          <a:p>
            <a:endParaRPr lang="en-US" dirty="0"/>
          </a:p>
        </p:txBody>
      </p:sp>
      <p:sp>
        <p:nvSpPr>
          <p:cNvPr id="132" name="Title 1">
            <a:extLst>
              <a:ext uri="{FF2B5EF4-FFF2-40B4-BE49-F238E27FC236}">
                <a16:creationId xmlns:a16="http://schemas.microsoft.com/office/drawing/2014/main" id="{62CBFCBD-79F0-3A4D-AF89-5615A3DE3CD3}"/>
              </a:ext>
            </a:extLst>
          </p:cNvPr>
          <p:cNvSpPr txBox="1">
            <a:spLocks/>
          </p:cNvSpPr>
          <p:nvPr/>
        </p:nvSpPr>
        <p:spPr>
          <a:xfrm>
            <a:off x="7911947" y="10315386"/>
            <a:ext cx="11721256" cy="890174"/>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2060"/>
                </a:solidFill>
                <a:latin typeface="+mn-lt"/>
              </a:rPr>
              <a:t>Devices: </a:t>
            </a:r>
            <a:r>
              <a:rPr lang="en-GB" sz="2400" dirty="0">
                <a:solidFill>
                  <a:srgbClr val="002060"/>
                </a:solidFill>
                <a:latin typeface="+mn-lt"/>
              </a:rPr>
              <a:t>Participants were asked to wear three devices simultaneously for one week: </a:t>
            </a:r>
          </a:p>
          <a:p>
            <a:pPr lvl="0">
              <a:defRPr/>
            </a:pPr>
            <a:endParaRPr lang="en-GB" sz="2400" dirty="0">
              <a:solidFill>
                <a:srgbClr val="002060"/>
              </a:solidFill>
              <a:latin typeface="+mn-lt"/>
            </a:endParaRPr>
          </a:p>
          <a:p>
            <a:pPr lvl="0">
              <a:defRPr/>
            </a:pPr>
            <a:endParaRPr lang="en-GB" sz="2400" dirty="0">
              <a:solidFill>
                <a:srgbClr val="002060"/>
              </a:solidFill>
              <a:latin typeface="+mn-lt"/>
            </a:endParaRPr>
          </a:p>
          <a:p>
            <a:pPr lvl="0">
              <a:defRPr/>
            </a:pPr>
            <a:endParaRPr lang="en-GB" sz="2400" dirty="0">
              <a:solidFill>
                <a:srgbClr val="002060"/>
              </a:solidFill>
              <a:latin typeface="+mn-lt"/>
            </a:endParaRPr>
          </a:p>
          <a:p>
            <a:pPr lvl="0">
              <a:defRPr/>
            </a:pPr>
            <a:endParaRPr lang="en-GB" sz="2400" dirty="0">
              <a:solidFill>
                <a:srgbClr val="002060"/>
              </a:solidFill>
              <a:latin typeface="+mn-lt"/>
            </a:endParaRPr>
          </a:p>
          <a:p>
            <a:pPr lvl="0">
              <a:defRPr/>
            </a:pPr>
            <a:endParaRPr lang="en-GB" sz="2400" dirty="0">
              <a:solidFill>
                <a:srgbClr val="002060"/>
              </a:solidFill>
              <a:latin typeface="+mn-lt"/>
            </a:endParaRPr>
          </a:p>
          <a:p>
            <a:pPr lvl="0">
              <a:defRPr/>
            </a:pPr>
            <a:endParaRPr lang="en-GB" sz="2400" dirty="0">
              <a:solidFill>
                <a:srgbClr val="002060"/>
              </a:solidFill>
              <a:latin typeface="+mn-lt"/>
            </a:endParaRPr>
          </a:p>
          <a:p>
            <a:pPr lvl="0">
              <a:defRPr/>
            </a:pPr>
            <a:endParaRPr lang="en-GB" sz="2400" dirty="0">
              <a:solidFill>
                <a:srgbClr val="002060"/>
              </a:solidFill>
              <a:latin typeface="+mn-lt"/>
            </a:endParaRPr>
          </a:p>
        </p:txBody>
      </p:sp>
      <p:sp>
        <p:nvSpPr>
          <p:cNvPr id="136" name="Title 1">
            <a:extLst>
              <a:ext uri="{FF2B5EF4-FFF2-40B4-BE49-F238E27FC236}">
                <a16:creationId xmlns:a16="http://schemas.microsoft.com/office/drawing/2014/main" id="{03FA4114-3B71-794A-A7B6-10B950E71B64}"/>
              </a:ext>
            </a:extLst>
          </p:cNvPr>
          <p:cNvSpPr txBox="1">
            <a:spLocks/>
          </p:cNvSpPr>
          <p:nvPr/>
        </p:nvSpPr>
        <p:spPr>
          <a:xfrm>
            <a:off x="3964569" y="28354043"/>
            <a:ext cx="6512376" cy="1657138"/>
          </a:xfrm>
          <a:prstGeom prst="rect">
            <a:avLst/>
          </a:prstGeom>
        </p:spPr>
        <p:txBody>
          <a:bodyPr vert="horz" lIns="0" tIns="0" rIns="0" bIns="0" numCol="1" rtlCol="0" anchor="ctr"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chemeClr val="bg1"/>
                </a:solidFill>
                <a:latin typeface="+mn-lt"/>
              </a:rPr>
              <a:t>Acknowledgments</a:t>
            </a:r>
          </a:p>
          <a:p>
            <a:pPr lvl="0">
              <a:defRPr/>
            </a:pPr>
            <a:endParaRPr lang="en-GB" sz="1200" dirty="0">
              <a:solidFill>
                <a:schemeClr val="bg1"/>
              </a:solidFill>
              <a:latin typeface="+mn-lt"/>
            </a:endParaRPr>
          </a:p>
          <a:p>
            <a:pPr lvl="0">
              <a:defRPr/>
            </a:pPr>
            <a:r>
              <a:rPr lang="en-GB" sz="1600" dirty="0">
                <a:solidFill>
                  <a:schemeClr val="bg1"/>
                </a:solidFill>
                <a:latin typeface="+mn-lt"/>
              </a:rPr>
              <a:t>This study is funded by the British Heart Foundation [FS/20/20/34626], and the NIHR [Programme Grants for Applied Research Programme (RP-PG0217-20007)] and [School for Primary Care Research (SPCR-2014-10043, project 410)]. The views expressed are those of the author(s) and not necessarily</a:t>
            </a:r>
          </a:p>
        </p:txBody>
      </p:sp>
      <p:sp>
        <p:nvSpPr>
          <p:cNvPr id="5" name="Title 1">
            <a:extLst>
              <a:ext uri="{FF2B5EF4-FFF2-40B4-BE49-F238E27FC236}">
                <a16:creationId xmlns:a16="http://schemas.microsoft.com/office/drawing/2014/main" id="{FC5B1F21-36F0-662C-EE21-B6D63FEA3AAF}"/>
              </a:ext>
            </a:extLst>
          </p:cNvPr>
          <p:cNvSpPr txBox="1">
            <a:spLocks/>
          </p:cNvSpPr>
          <p:nvPr/>
        </p:nvSpPr>
        <p:spPr>
          <a:xfrm>
            <a:off x="180442" y="3482362"/>
            <a:ext cx="21238527" cy="661278"/>
          </a:xfrm>
          <a:prstGeom prst="rect">
            <a:avLst/>
          </a:prstGeom>
        </p:spPr>
        <p:txBody>
          <a:bodyPr vert="horz" lIns="0" tIns="0" rIns="0" bIns="0" rtlCol="0" anchor="ctr"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defTabSz="2479383">
              <a:spcBef>
                <a:spcPts val="0"/>
              </a:spcBef>
              <a:defRPr/>
            </a:pPr>
            <a:r>
              <a:rPr lang="en-GB" sz="2400" b="1" dirty="0">
                <a:solidFill>
                  <a:schemeClr val="bg1"/>
                </a:solidFill>
                <a:latin typeface="+mn-lt"/>
              </a:rPr>
              <a:t>1 University of Cambridge, UK; 2 City, University of London, UK; 3 Vilnius University, Lithuania; 4 UCLH NHS F Trust, UK; 5 Kaunas University of Technology, Lithuania</a:t>
            </a:r>
          </a:p>
        </p:txBody>
      </p:sp>
      <p:sp>
        <p:nvSpPr>
          <p:cNvPr id="9" name="Rectangle 8">
            <a:extLst>
              <a:ext uri="{FF2B5EF4-FFF2-40B4-BE49-F238E27FC236}">
                <a16:creationId xmlns:a16="http://schemas.microsoft.com/office/drawing/2014/main" id="{0C4DED01-87C6-FAB6-D301-144F39496FE3}"/>
              </a:ext>
            </a:extLst>
          </p:cNvPr>
          <p:cNvSpPr/>
          <p:nvPr/>
        </p:nvSpPr>
        <p:spPr>
          <a:xfrm>
            <a:off x="311883" y="28505675"/>
            <a:ext cx="3451327" cy="14106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C8D68A9-7A24-5BF1-1736-B351572F2717}"/>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49174" y="28625831"/>
            <a:ext cx="3176745" cy="1170334"/>
          </a:xfrm>
          <a:prstGeom prst="rect">
            <a:avLst/>
          </a:prstGeom>
          <a:noFill/>
          <a:ln>
            <a:noFill/>
          </a:ln>
        </p:spPr>
      </p:pic>
      <p:sp>
        <p:nvSpPr>
          <p:cNvPr id="15" name="Title 1">
            <a:extLst>
              <a:ext uri="{FF2B5EF4-FFF2-40B4-BE49-F238E27FC236}">
                <a16:creationId xmlns:a16="http://schemas.microsoft.com/office/drawing/2014/main" id="{D7253508-3237-EEBA-4DE6-28207434BB23}"/>
              </a:ext>
            </a:extLst>
          </p:cNvPr>
          <p:cNvSpPr txBox="1">
            <a:spLocks/>
          </p:cNvSpPr>
          <p:nvPr/>
        </p:nvSpPr>
        <p:spPr>
          <a:xfrm>
            <a:off x="5614969" y="5122607"/>
            <a:ext cx="5199172" cy="1054751"/>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00FF"/>
                </a:solidFill>
                <a:latin typeface="+mn-lt"/>
              </a:rPr>
              <a:t>Photoplethysmogram (PPG)</a:t>
            </a:r>
            <a:r>
              <a:rPr lang="en-GB" sz="2400" dirty="0">
                <a:solidFill>
                  <a:srgbClr val="002060"/>
                </a:solidFill>
                <a:latin typeface="+mn-lt"/>
              </a:rPr>
              <a:t>: an optical signal which can identify an irregular pulse indicating possible AF.</a:t>
            </a:r>
          </a:p>
        </p:txBody>
      </p:sp>
      <p:sp>
        <p:nvSpPr>
          <p:cNvPr id="18" name="Title 1">
            <a:extLst>
              <a:ext uri="{FF2B5EF4-FFF2-40B4-BE49-F238E27FC236}">
                <a16:creationId xmlns:a16="http://schemas.microsoft.com/office/drawing/2014/main" id="{F1B6FBC9-E9B3-95DA-97A2-CCB9B27E71DE}"/>
              </a:ext>
            </a:extLst>
          </p:cNvPr>
          <p:cNvSpPr txBox="1">
            <a:spLocks/>
          </p:cNvSpPr>
          <p:nvPr/>
        </p:nvSpPr>
        <p:spPr>
          <a:xfrm>
            <a:off x="11970890" y="7102259"/>
            <a:ext cx="3330818" cy="1054751"/>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00FF"/>
                </a:solidFill>
                <a:latin typeface="+mn-lt"/>
              </a:rPr>
              <a:t>Electrocardiogram (ECG)</a:t>
            </a:r>
            <a:r>
              <a:rPr lang="en-GB" sz="2400" dirty="0">
                <a:solidFill>
                  <a:srgbClr val="002060"/>
                </a:solidFill>
                <a:latin typeface="+mn-lt"/>
              </a:rPr>
              <a:t>: to confirm AF diagnosis.</a:t>
            </a:r>
          </a:p>
        </p:txBody>
      </p:sp>
      <p:pic>
        <p:nvPicPr>
          <p:cNvPr id="22" name="Graphic 21">
            <a:extLst>
              <a:ext uri="{FF2B5EF4-FFF2-40B4-BE49-F238E27FC236}">
                <a16:creationId xmlns:a16="http://schemas.microsoft.com/office/drawing/2014/main" id="{4C4E14EF-0B92-EFE0-DFDA-81682B3E93E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1474785" y="5357582"/>
            <a:ext cx="3728950" cy="1640737"/>
          </a:xfrm>
          <a:prstGeom prst="rect">
            <a:avLst/>
          </a:prstGeom>
        </p:spPr>
      </p:pic>
      <p:pic>
        <p:nvPicPr>
          <p:cNvPr id="20" name="Graphic 19">
            <a:extLst>
              <a:ext uri="{FF2B5EF4-FFF2-40B4-BE49-F238E27FC236}">
                <a16:creationId xmlns:a16="http://schemas.microsoft.com/office/drawing/2014/main" id="{E8423D13-7E6F-64BB-FA4E-668BADB3FBA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5535561" y="6228874"/>
            <a:ext cx="3776977" cy="1661869"/>
          </a:xfrm>
          <a:prstGeom prst="rect">
            <a:avLst/>
          </a:prstGeom>
        </p:spPr>
      </p:pic>
      <p:pic>
        <p:nvPicPr>
          <p:cNvPr id="27" name="Picture 2">
            <a:extLst>
              <a:ext uri="{FF2B5EF4-FFF2-40B4-BE49-F238E27FC236}">
                <a16:creationId xmlns:a16="http://schemas.microsoft.com/office/drawing/2014/main" id="{C199302E-C0EC-81C3-041F-B4066ABE68AD}"/>
              </a:ext>
            </a:extLst>
          </p:cNvPr>
          <p:cNvPicPr>
            <a:picLocks noChangeAspect="1" noChangeArrowheads="1"/>
          </p:cNvPicPr>
          <p:nvPr/>
        </p:nvPicPr>
        <p:blipFill rotWithShape="1">
          <a:blip r:embed="rId10">
            <a:extLst>
              <a:ext uri="{28A0092B-C50C-407E-A947-70E740481C1C}">
                <a14:useLocalDpi xmlns:a14="http://schemas.microsoft.com/office/drawing/2010/main"/>
              </a:ext>
            </a:extLst>
          </a:blip>
          <a:srcRect/>
          <a:stretch/>
        </p:blipFill>
        <p:spPr bwMode="auto">
          <a:xfrm>
            <a:off x="9368867" y="5948433"/>
            <a:ext cx="2304470" cy="1861099"/>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9440CF56-00C2-413B-EDBB-8FDF3B372E54}"/>
              </a:ext>
            </a:extLst>
          </p:cNvPr>
          <p:cNvSpPr/>
          <p:nvPr/>
        </p:nvSpPr>
        <p:spPr>
          <a:xfrm>
            <a:off x="8255540" y="8019683"/>
            <a:ext cx="4725543" cy="215444"/>
          </a:xfrm>
          <a:prstGeom prst="rect">
            <a:avLst/>
          </a:prstGeom>
        </p:spPr>
        <p:txBody>
          <a:bodyPr wrap="square">
            <a:spAutoFit/>
          </a:bodyPr>
          <a:lstStyle/>
          <a:p>
            <a:pPr lvl="0" algn="ctr"/>
            <a:r>
              <a:rPr kumimoji="0" lang="en-US" sz="8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fancycrave1</a:t>
            </a:r>
            <a:r>
              <a:rPr lang="en-US" sz="800" dirty="0">
                <a:latin typeface="Calibri" panose="020F0502020204030204" pitchFamily="34" charset="0"/>
                <a:cs typeface="Calibri" panose="020F0502020204030204" pitchFamily="34" charset="0"/>
              </a:rPr>
              <a:t>, </a:t>
            </a:r>
            <a:r>
              <a:rPr lang="en-US" sz="800" dirty="0">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https://commons.wikimedia.org/wiki/File:Apple_Watch-.jpg</a:t>
            </a:r>
            <a:r>
              <a:rPr lang="en-US" sz="800" dirty="0">
                <a:latin typeface="Calibri" panose="020F0502020204030204" pitchFamily="34" charset="0"/>
                <a:cs typeface="Calibri" panose="020F0502020204030204" pitchFamily="34" charset="0"/>
              </a:rPr>
              <a:t> </a:t>
            </a:r>
            <a:r>
              <a:rPr kumimoji="0" lang="en-US" sz="8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a:t>
            </a:r>
            <a:r>
              <a:rPr kumimoji="0" lang="en-US" sz="800" b="0" i="0" u="none" strike="noStrike" kern="1200" cap="none" spc="0" normalizeH="0" baseline="0" noProof="0" dirty="0">
                <a:ln>
                  <a:noFill/>
                </a:ln>
                <a:effectLst/>
                <a:uLnTx/>
                <a:uFillTx/>
                <a:latin typeface="Calibri" panose="020F0502020204030204" pitchFamily="34" charset="0"/>
                <a:cs typeface="Calibri" panose="020F0502020204030204" pitchFamily="34" charset="0"/>
                <a:hlinkClick r:id="rId12">
                  <a:extLst>
                    <a:ext uri="{A12FA001-AC4F-418D-AE19-62706E023703}">
                      <ahyp:hlinkClr xmlns:ahyp="http://schemas.microsoft.com/office/drawing/2018/hyperlinkcolor" val="tx"/>
                    </a:ext>
                  </a:extLst>
                </a:hlinkClick>
              </a:rPr>
              <a:t>CC0 1.0</a:t>
            </a:r>
            <a:r>
              <a:rPr kumimoji="0" lang="en-US" sz="80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t>)</a:t>
            </a:r>
          </a:p>
        </p:txBody>
      </p:sp>
      <p:sp>
        <p:nvSpPr>
          <p:cNvPr id="34" name="Title 1">
            <a:extLst>
              <a:ext uri="{FF2B5EF4-FFF2-40B4-BE49-F238E27FC236}">
                <a16:creationId xmlns:a16="http://schemas.microsoft.com/office/drawing/2014/main" id="{D41A9327-D851-1D60-21FC-DC7797C45869}"/>
              </a:ext>
            </a:extLst>
          </p:cNvPr>
          <p:cNvSpPr txBox="1">
            <a:spLocks/>
          </p:cNvSpPr>
          <p:nvPr/>
        </p:nvSpPr>
        <p:spPr>
          <a:xfrm>
            <a:off x="10581227" y="28630488"/>
            <a:ext cx="6539015" cy="1657138"/>
          </a:xfrm>
          <a:prstGeom prst="rect">
            <a:avLst/>
          </a:prstGeom>
        </p:spPr>
        <p:txBody>
          <a:bodyPr vert="horz" lIns="0" tIns="0" rIns="0" bIns="0" numCol="1" rtlCol="0" anchor="ctr"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1600" dirty="0">
                <a:solidFill>
                  <a:schemeClr val="bg1"/>
                </a:solidFill>
                <a:latin typeface="+mn-lt"/>
              </a:rPr>
              <a:t>those of the NIHR or the Department of Health and Social Care. The study received support from the European COST ACTION ‘Network for Research in Vascular Ageing’ CA18216 supported by COST (European Cooperation in Science and Technology): </a:t>
            </a:r>
            <a:r>
              <a:rPr lang="en-GB" sz="1600" dirty="0" err="1">
                <a:solidFill>
                  <a:schemeClr val="bg1"/>
                </a:solidFill>
                <a:latin typeface="+mn-lt"/>
              </a:rPr>
              <a:t>www.cost.eu</a:t>
            </a:r>
            <a:r>
              <a:rPr lang="en-GB" sz="1600" dirty="0">
                <a:solidFill>
                  <a:schemeClr val="bg1"/>
                </a:solidFill>
                <a:latin typeface="+mn-lt"/>
              </a:rPr>
              <a:t>.</a:t>
            </a:r>
          </a:p>
          <a:p>
            <a:pPr lvl="0">
              <a:defRPr/>
            </a:pPr>
            <a:r>
              <a:rPr lang="en-GB" sz="1600" dirty="0">
                <a:solidFill>
                  <a:schemeClr val="bg1"/>
                </a:solidFill>
                <a:latin typeface="+mn-lt"/>
                <a:cs typeface="Calibri" panose="020F0502020204030204" pitchFamily="34" charset="0"/>
              </a:rPr>
              <a:t>Material reproduced from the preprint of the same name under </a:t>
            </a:r>
            <a:r>
              <a:rPr lang="en-GB" sz="1600" dirty="0">
                <a:solidFill>
                  <a:schemeClr val="bg1"/>
                </a:solidFill>
                <a:latin typeface="+mn-lt"/>
                <a:cs typeface="Calibri" panose="020F0502020204030204" pitchFamily="34" charset="0"/>
                <a:hlinkClick r:id="rId13">
                  <a:extLst>
                    <a:ext uri="{A12FA001-AC4F-418D-AE19-62706E023703}">
                      <ahyp:hlinkClr xmlns:ahyp="http://schemas.microsoft.com/office/drawing/2018/hyperlinkcolor" val="tx"/>
                    </a:ext>
                  </a:extLst>
                </a:hlinkClick>
              </a:rPr>
              <a:t>CC BY 4.0</a:t>
            </a:r>
            <a:r>
              <a:rPr lang="en-GB" sz="1600" dirty="0">
                <a:solidFill>
                  <a:schemeClr val="bg1"/>
                </a:solidFill>
                <a:latin typeface="+mn-lt"/>
                <a:cs typeface="Calibri" panose="020F0502020204030204" pitchFamily="34" charset="0"/>
              </a:rPr>
              <a:t> .</a:t>
            </a:r>
            <a:endParaRPr lang="en-GB" sz="1600" dirty="0">
              <a:solidFill>
                <a:schemeClr val="bg1"/>
              </a:solidFill>
              <a:latin typeface="Calibri" panose="020F0502020204030204" pitchFamily="34" charset="0"/>
              <a:cs typeface="Calibri" panose="020F0502020204030204" pitchFamily="34" charset="0"/>
            </a:endParaRPr>
          </a:p>
        </p:txBody>
      </p:sp>
      <p:sp>
        <p:nvSpPr>
          <p:cNvPr id="67" name="Rounded Rectangle 66">
            <a:extLst>
              <a:ext uri="{FF2B5EF4-FFF2-40B4-BE49-F238E27FC236}">
                <a16:creationId xmlns:a16="http://schemas.microsoft.com/office/drawing/2014/main" id="{B7581347-507E-AC08-5AA3-0904C1D6BAD7}"/>
              </a:ext>
            </a:extLst>
          </p:cNvPr>
          <p:cNvSpPr/>
          <p:nvPr/>
        </p:nvSpPr>
        <p:spPr>
          <a:xfrm>
            <a:off x="286605" y="15888364"/>
            <a:ext cx="20879998" cy="5960653"/>
          </a:xfrm>
          <a:prstGeom prst="roundRect">
            <a:avLst/>
          </a:prstGeom>
          <a:solidFill>
            <a:srgbClr val="DDE8FF"/>
          </a:solidFill>
          <a:ln w="19050">
            <a:solidFill>
              <a:srgbClr val="004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66E68BB-5107-CFD5-38ED-A05993D8F486}"/>
              </a:ext>
            </a:extLst>
          </p:cNvPr>
          <p:cNvSpPr txBox="1">
            <a:spLocks/>
          </p:cNvSpPr>
          <p:nvPr/>
        </p:nvSpPr>
        <p:spPr>
          <a:xfrm>
            <a:off x="17226779" y="5450115"/>
            <a:ext cx="3639227" cy="2207193"/>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defRPr/>
            </a:pPr>
            <a:r>
              <a:rPr lang="en-GB" sz="2400" dirty="0">
                <a:solidFill>
                  <a:srgbClr val="002060"/>
                </a:solidFill>
                <a:latin typeface="+mn-lt"/>
              </a:rPr>
              <a:t>However, there is limited research on the acceptability of wearables in older adults, who are the target population for AF screening.</a:t>
            </a:r>
          </a:p>
        </p:txBody>
      </p:sp>
      <p:sp>
        <p:nvSpPr>
          <p:cNvPr id="7" name="Oval 6">
            <a:extLst>
              <a:ext uri="{FF2B5EF4-FFF2-40B4-BE49-F238E27FC236}">
                <a16:creationId xmlns:a16="http://schemas.microsoft.com/office/drawing/2014/main" id="{982EDC91-C5FF-0FE2-2D3E-C085F12312B5}"/>
              </a:ext>
            </a:extLst>
          </p:cNvPr>
          <p:cNvSpPr/>
          <p:nvPr/>
        </p:nvSpPr>
        <p:spPr>
          <a:xfrm>
            <a:off x="15690607" y="5428196"/>
            <a:ext cx="1446027" cy="188824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tx1"/>
                </a:solidFill>
              </a:rPr>
              <a:t>?</a:t>
            </a:r>
            <a:endParaRPr lang="en-US" b="1" dirty="0">
              <a:solidFill>
                <a:schemeClr val="tx1"/>
              </a:solidFill>
            </a:endParaRPr>
          </a:p>
        </p:txBody>
      </p:sp>
      <p:pic>
        <p:nvPicPr>
          <p:cNvPr id="16" name="Picture 15" descr="A person wearing a black watch&#10;&#10;Description automatically generated">
            <a:extLst>
              <a:ext uri="{FF2B5EF4-FFF2-40B4-BE49-F238E27FC236}">
                <a16:creationId xmlns:a16="http://schemas.microsoft.com/office/drawing/2014/main" id="{9BA6BF0A-726E-0841-A7D1-E11F9194288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747416" y="10859119"/>
            <a:ext cx="3072500" cy="2880000"/>
          </a:xfrm>
          <a:prstGeom prst="rect">
            <a:avLst/>
          </a:prstGeom>
        </p:spPr>
      </p:pic>
      <p:pic>
        <p:nvPicPr>
          <p:cNvPr id="19" name="Picture 18" descr="A person with a heart rate monitor attached to his chest&#10;&#10;Description automatically generated">
            <a:extLst>
              <a:ext uri="{FF2B5EF4-FFF2-40B4-BE49-F238E27FC236}">
                <a16:creationId xmlns:a16="http://schemas.microsoft.com/office/drawing/2014/main" id="{38EFE783-614E-725A-B3A9-8A20BCED2BA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6895886" y="10859119"/>
            <a:ext cx="3906319" cy="2880000"/>
          </a:xfrm>
          <a:prstGeom prst="rect">
            <a:avLst/>
          </a:prstGeom>
        </p:spPr>
      </p:pic>
      <p:pic>
        <p:nvPicPr>
          <p:cNvPr id="23" name="Picture 22" descr="A close-up of a wrist watch&#10;&#10;Description automatically generated">
            <a:extLst>
              <a:ext uri="{FF2B5EF4-FFF2-40B4-BE49-F238E27FC236}">
                <a16:creationId xmlns:a16="http://schemas.microsoft.com/office/drawing/2014/main" id="{7B45FE54-0F73-8C63-9211-AF54E85A6E8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434506" y="10859119"/>
            <a:ext cx="2875436" cy="2880000"/>
          </a:xfrm>
          <a:prstGeom prst="rect">
            <a:avLst/>
          </a:prstGeom>
        </p:spPr>
      </p:pic>
      <p:sp>
        <p:nvSpPr>
          <p:cNvPr id="24" name="Title 1">
            <a:extLst>
              <a:ext uri="{FF2B5EF4-FFF2-40B4-BE49-F238E27FC236}">
                <a16:creationId xmlns:a16="http://schemas.microsoft.com/office/drawing/2014/main" id="{5D8E8739-BC4A-E23D-373E-A5E1DC974E67}"/>
              </a:ext>
            </a:extLst>
          </p:cNvPr>
          <p:cNvSpPr txBox="1">
            <a:spLocks/>
          </p:cNvSpPr>
          <p:nvPr/>
        </p:nvSpPr>
        <p:spPr>
          <a:xfrm>
            <a:off x="274141" y="10509160"/>
            <a:ext cx="4828364" cy="935013"/>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defRPr/>
            </a:pPr>
            <a:r>
              <a:rPr lang="en-GB" sz="4800" b="1" dirty="0">
                <a:solidFill>
                  <a:srgbClr val="002060"/>
                </a:solidFill>
                <a:latin typeface="+mn-lt"/>
              </a:rPr>
              <a:t>     Methods</a:t>
            </a:r>
          </a:p>
        </p:txBody>
      </p:sp>
      <p:sp>
        <p:nvSpPr>
          <p:cNvPr id="29" name="TextBox 28">
            <a:extLst>
              <a:ext uri="{FF2B5EF4-FFF2-40B4-BE49-F238E27FC236}">
                <a16:creationId xmlns:a16="http://schemas.microsoft.com/office/drawing/2014/main" id="{67281DB4-7191-31CF-C189-45AB0E777269}"/>
              </a:ext>
            </a:extLst>
          </p:cNvPr>
          <p:cNvSpPr txBox="1"/>
          <p:nvPr/>
        </p:nvSpPr>
        <p:spPr>
          <a:xfrm>
            <a:off x="7776682" y="13891060"/>
            <a:ext cx="4581126" cy="1569660"/>
          </a:xfrm>
          <a:prstGeom prst="rect">
            <a:avLst/>
          </a:prstGeom>
          <a:noFill/>
        </p:spPr>
        <p:txBody>
          <a:bodyPr wrap="square" rtlCol="0">
            <a:spAutoFit/>
          </a:bodyPr>
          <a:lstStyle/>
          <a:p>
            <a:r>
              <a:rPr kumimoji="0" lang="en-GB" sz="2400" b="1" i="0" u="none" strike="noStrike" kern="1200" cap="none" spc="0" normalizeH="0" baseline="0" noProof="0" dirty="0" err="1">
                <a:ln>
                  <a:noFill/>
                </a:ln>
                <a:solidFill>
                  <a:srgbClr val="002060"/>
                </a:solidFill>
                <a:effectLst/>
                <a:uLnTx/>
                <a:uFillTx/>
                <a:latin typeface="Calibri" panose="020F0502020204030204"/>
                <a:ea typeface="+mn-ea"/>
                <a:cs typeface="+mn-cs"/>
              </a:rPr>
              <a:t>PulseOn</a:t>
            </a:r>
            <a:r>
              <a:rPr kumimoji="0" lang="en-GB" sz="2400" b="1" i="0" u="none" strike="noStrike" kern="1200" cap="none" spc="0" normalizeH="0" baseline="0" noProof="0" dirty="0">
                <a:ln>
                  <a:noFill/>
                </a:ln>
                <a:solidFill>
                  <a:srgbClr val="002060"/>
                </a:solidFill>
                <a:effectLst/>
                <a:uLnTx/>
                <a:uFillTx/>
                <a:latin typeface="Calibri" panose="020F0502020204030204"/>
                <a:ea typeface="+mn-ea"/>
                <a:cs typeface="+mn-cs"/>
              </a:rPr>
              <a:t> Arr</a:t>
            </a:r>
            <a:r>
              <a:rPr kumimoji="0" lang="en-GB" sz="2400" b="0" i="0" u="none" strike="noStrike" kern="1200" cap="none" spc="0" normalizeH="0" baseline="0" noProof="0" dirty="0">
                <a:ln>
                  <a:noFill/>
                </a:ln>
                <a:solidFill>
                  <a:srgbClr val="002060"/>
                </a:solidFill>
                <a:effectLst/>
                <a:uLnTx/>
                <a:uFillTx/>
                <a:latin typeface="Calibri" panose="020F0502020204030204"/>
                <a:ea typeface="+mn-ea"/>
                <a:cs typeface="+mn-cs"/>
              </a:rPr>
              <a:t>hythmia Monitor</a:t>
            </a:r>
          </a:p>
          <a:p>
            <a:r>
              <a:rPr lang="en-GB" sz="2400" dirty="0">
                <a:solidFill>
                  <a:srgbClr val="002060"/>
                </a:solidFill>
                <a:latin typeface="Calibri" panose="020F0502020204030204"/>
              </a:rPr>
              <a:t>Continuous PPG. Vibrated 4 times per day and upon irregular pulse to prompt ECG recording.</a:t>
            </a:r>
            <a:endParaRPr kumimoji="0" lang="en-GB" sz="24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03FE68AA-9EBD-F10A-35D3-E63CACD75977}"/>
              </a:ext>
            </a:extLst>
          </p:cNvPr>
          <p:cNvSpPr txBox="1"/>
          <p:nvPr/>
        </p:nvSpPr>
        <p:spPr>
          <a:xfrm>
            <a:off x="12724407" y="13891060"/>
            <a:ext cx="3641766" cy="1200329"/>
          </a:xfrm>
          <a:prstGeom prst="rect">
            <a:avLst/>
          </a:prstGeom>
          <a:noFill/>
        </p:spPr>
        <p:txBody>
          <a:bodyPr wrap="none" rtlCol="0">
            <a:spAutoFit/>
          </a:bodyPr>
          <a:lstStyle/>
          <a:p>
            <a:pPr algn="ctr"/>
            <a:r>
              <a:rPr kumimoji="0" lang="en-GB" sz="2400" b="1" i="0" u="none" strike="noStrike" kern="1200" cap="none" spc="0" normalizeH="0" baseline="0" noProof="0" dirty="0" err="1">
                <a:ln>
                  <a:noFill/>
                </a:ln>
                <a:solidFill>
                  <a:srgbClr val="002060"/>
                </a:solidFill>
                <a:effectLst/>
                <a:uLnTx/>
                <a:uFillTx/>
                <a:latin typeface="Calibri" panose="020F0502020204030204"/>
                <a:ea typeface="+mn-ea"/>
                <a:cs typeface="+mn-cs"/>
              </a:rPr>
              <a:t>PulseOn</a:t>
            </a:r>
            <a:r>
              <a:rPr kumimoji="0" lang="en-GB" sz="2400" b="1" i="0" u="none" strike="noStrike" kern="1200" cap="none" spc="0" normalizeH="0" baseline="0" noProof="0" dirty="0">
                <a:ln>
                  <a:noFill/>
                </a:ln>
                <a:solidFill>
                  <a:srgbClr val="002060"/>
                </a:solidFill>
                <a:effectLst/>
                <a:uLnTx/>
                <a:uFillTx/>
                <a:latin typeface="Calibri" panose="020F0502020204030204"/>
                <a:ea typeface="+mn-ea"/>
                <a:cs typeface="+mn-cs"/>
              </a:rPr>
              <a:t> OHR</a:t>
            </a:r>
          </a:p>
          <a:p>
            <a:pPr algn="ctr"/>
            <a:r>
              <a:rPr lang="en-GB" sz="2400" dirty="0">
                <a:solidFill>
                  <a:srgbClr val="002060"/>
                </a:solidFill>
                <a:latin typeface="Calibri" panose="020F0502020204030204"/>
              </a:rPr>
              <a:t>(</a:t>
            </a:r>
            <a:r>
              <a:rPr kumimoji="0" lang="en-GB" sz="2400" b="1" i="0" u="none" strike="noStrike" kern="1200" cap="none" spc="0" normalizeH="0" baseline="0" noProof="0">
                <a:ln>
                  <a:noFill/>
                </a:ln>
                <a:solidFill>
                  <a:srgbClr val="002060"/>
                </a:solidFill>
                <a:effectLst/>
                <a:uLnTx/>
                <a:uFillTx/>
                <a:latin typeface="Calibri" panose="020F0502020204030204"/>
                <a:ea typeface="+mn-ea"/>
                <a:cs typeface="+mn-cs"/>
              </a:rPr>
              <a:t>O</a:t>
            </a:r>
            <a:r>
              <a:rPr kumimoji="0" lang="en-GB" sz="2400" i="0" u="none" strike="noStrike" kern="1200" cap="none" spc="0" normalizeH="0" baseline="0" noProof="0">
                <a:ln>
                  <a:noFill/>
                </a:ln>
                <a:solidFill>
                  <a:srgbClr val="002060"/>
                </a:solidFill>
                <a:effectLst/>
                <a:uLnTx/>
                <a:uFillTx/>
                <a:latin typeface="Calibri" panose="020F0502020204030204"/>
                <a:ea typeface="+mn-ea"/>
                <a:cs typeface="+mn-cs"/>
              </a:rPr>
              <a:t>ptical </a:t>
            </a:r>
            <a:r>
              <a:rPr kumimoji="0" lang="en-GB" sz="2400" b="1" i="0" u="none" strike="noStrike" kern="1200" cap="none" spc="0" normalizeH="0" baseline="0" noProof="0" dirty="0">
                <a:ln>
                  <a:noFill/>
                </a:ln>
                <a:solidFill>
                  <a:srgbClr val="002060"/>
                </a:solidFill>
                <a:effectLst/>
                <a:uLnTx/>
                <a:uFillTx/>
                <a:latin typeface="Calibri" panose="020F0502020204030204"/>
                <a:ea typeface="+mn-ea"/>
                <a:cs typeface="+mn-cs"/>
              </a:rPr>
              <a:t>H</a:t>
            </a:r>
            <a:r>
              <a:rPr kumimoji="0" lang="en-GB" sz="2400" i="0" u="none" strike="noStrike" kern="1200" cap="none" spc="0" normalizeH="0" baseline="0" noProof="0" dirty="0">
                <a:ln>
                  <a:noFill/>
                </a:ln>
                <a:solidFill>
                  <a:srgbClr val="002060"/>
                </a:solidFill>
                <a:effectLst/>
                <a:uLnTx/>
                <a:uFillTx/>
                <a:latin typeface="Calibri" panose="020F0502020204030204"/>
                <a:ea typeface="+mn-ea"/>
                <a:cs typeface="+mn-cs"/>
              </a:rPr>
              <a:t>eart </a:t>
            </a:r>
            <a:r>
              <a:rPr kumimoji="0" lang="en-GB" sz="2400" b="1" i="0" u="none" strike="noStrike" kern="1200" cap="none" spc="0" normalizeH="0" baseline="0" noProof="0">
                <a:ln>
                  <a:noFill/>
                </a:ln>
                <a:solidFill>
                  <a:srgbClr val="002060"/>
                </a:solidFill>
                <a:effectLst/>
                <a:uLnTx/>
                <a:uFillTx/>
                <a:latin typeface="Calibri" panose="020F0502020204030204"/>
                <a:ea typeface="+mn-ea"/>
                <a:cs typeface="+mn-cs"/>
              </a:rPr>
              <a:t>R</a:t>
            </a:r>
            <a:r>
              <a:rPr kumimoji="0" lang="en-GB" sz="2400" i="0" u="none" strike="noStrike" kern="1200" cap="none" spc="0" normalizeH="0" baseline="0" noProof="0">
                <a:ln>
                  <a:noFill/>
                </a:ln>
                <a:solidFill>
                  <a:srgbClr val="002060"/>
                </a:solidFill>
                <a:effectLst/>
                <a:uLnTx/>
                <a:uFillTx/>
                <a:latin typeface="Calibri" panose="020F0502020204030204"/>
                <a:ea typeface="+mn-ea"/>
                <a:cs typeface="+mn-cs"/>
              </a:rPr>
              <a:t>ate</a:t>
            </a:r>
            <a:r>
              <a:rPr kumimoji="0" lang="en-GB" sz="2400" b="0" i="0" u="none" strike="noStrike" kern="1200" cap="none" spc="0" normalizeH="0" baseline="0" noProof="0">
                <a:ln>
                  <a:noFill/>
                </a:ln>
                <a:solidFill>
                  <a:srgbClr val="002060"/>
                </a:solidFill>
                <a:effectLst/>
                <a:uLnTx/>
                <a:uFillTx/>
                <a:latin typeface="Calibri" panose="020F0502020204030204"/>
                <a:ea typeface="+mn-ea"/>
                <a:cs typeface="+mn-cs"/>
              </a:rPr>
              <a:t> Tracker)</a:t>
            </a:r>
            <a:endParaRPr kumimoji="0" lang="en-GB" sz="2400" b="0" i="0" u="none" strike="noStrike" kern="1200" cap="none" spc="0" normalizeH="0" baseline="0" noProof="0" dirty="0">
              <a:ln>
                <a:noFill/>
              </a:ln>
              <a:solidFill>
                <a:srgbClr val="002060"/>
              </a:solidFill>
              <a:effectLst/>
              <a:uLnTx/>
              <a:uFillTx/>
              <a:latin typeface="Calibri" panose="020F0502020204030204"/>
              <a:ea typeface="+mn-ea"/>
              <a:cs typeface="+mn-cs"/>
            </a:endParaRPr>
          </a:p>
          <a:p>
            <a:pPr algn="ctr"/>
            <a:r>
              <a:rPr lang="en-GB" sz="2400" dirty="0">
                <a:solidFill>
                  <a:srgbClr val="002060"/>
                </a:solidFill>
                <a:latin typeface="Calibri" panose="020F0502020204030204"/>
              </a:rPr>
              <a:t>Intermittent PPG</a:t>
            </a:r>
            <a:endParaRPr kumimoji="0" lang="en-GB" sz="24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3816A27-3FF7-3A41-5BFE-F4A4FE7DDDAB}"/>
              </a:ext>
            </a:extLst>
          </p:cNvPr>
          <p:cNvSpPr txBox="1"/>
          <p:nvPr/>
        </p:nvSpPr>
        <p:spPr>
          <a:xfrm>
            <a:off x="16901914" y="13891060"/>
            <a:ext cx="3883371" cy="830997"/>
          </a:xfrm>
          <a:prstGeom prst="rect">
            <a:avLst/>
          </a:prstGeom>
          <a:noFill/>
        </p:spPr>
        <p:txBody>
          <a:bodyPr wrap="none" rtlCol="0">
            <a:spAutoFit/>
          </a:bodyPr>
          <a:lstStyle/>
          <a:p>
            <a:pPr algn="r"/>
            <a:r>
              <a:rPr kumimoji="0" lang="en-GB" sz="2400" i="0" u="none" strike="noStrike" kern="1200" cap="none" spc="0" normalizeH="0" baseline="0" noProof="0" dirty="0">
                <a:ln>
                  <a:noFill/>
                </a:ln>
                <a:solidFill>
                  <a:srgbClr val="002060"/>
                </a:solidFill>
                <a:effectLst/>
                <a:uLnTx/>
                <a:uFillTx/>
                <a:latin typeface="Calibri" panose="020F0502020204030204"/>
                <a:ea typeface="+mn-ea"/>
                <a:cs typeface="+mn-cs"/>
              </a:rPr>
              <a:t>Bittium </a:t>
            </a:r>
            <a:r>
              <a:rPr kumimoji="0" lang="en-GB" sz="2400" b="1" i="0" u="none" strike="noStrike" kern="1200" cap="none" spc="0" normalizeH="0" baseline="0" noProof="0" dirty="0">
                <a:ln>
                  <a:noFill/>
                </a:ln>
                <a:solidFill>
                  <a:srgbClr val="002060"/>
                </a:solidFill>
                <a:effectLst/>
                <a:uLnTx/>
                <a:uFillTx/>
                <a:latin typeface="Calibri" panose="020F0502020204030204"/>
                <a:ea typeface="+mn-ea"/>
                <a:cs typeface="+mn-cs"/>
              </a:rPr>
              <a:t>Faros 180</a:t>
            </a:r>
            <a:r>
              <a:rPr kumimoji="0" lang="en-GB" sz="2400" i="0" u="none" strike="noStrike" kern="1200" cap="none" spc="0" normalizeH="0" baseline="0" noProof="0" dirty="0">
                <a:ln>
                  <a:noFill/>
                </a:ln>
                <a:solidFill>
                  <a:srgbClr val="002060"/>
                </a:solidFill>
                <a:effectLst/>
                <a:uLnTx/>
                <a:uFillTx/>
                <a:latin typeface="Calibri" panose="020F0502020204030204"/>
                <a:ea typeface="+mn-ea"/>
                <a:cs typeface="+mn-cs"/>
              </a:rPr>
              <a:t> chest patch</a:t>
            </a:r>
          </a:p>
          <a:p>
            <a:pPr algn="r"/>
            <a:r>
              <a:rPr lang="en-GB" sz="2400" dirty="0">
                <a:solidFill>
                  <a:srgbClr val="002060"/>
                </a:solidFill>
                <a:latin typeface="Calibri" panose="020F0502020204030204"/>
              </a:rPr>
              <a:t>Continuous reference ECG</a:t>
            </a:r>
          </a:p>
        </p:txBody>
      </p:sp>
      <p:sp>
        <p:nvSpPr>
          <p:cNvPr id="32" name="Title 1">
            <a:extLst>
              <a:ext uri="{FF2B5EF4-FFF2-40B4-BE49-F238E27FC236}">
                <a16:creationId xmlns:a16="http://schemas.microsoft.com/office/drawing/2014/main" id="{4B295149-9CD9-3C52-20B3-195D964BAD23}"/>
              </a:ext>
            </a:extLst>
          </p:cNvPr>
          <p:cNvSpPr txBox="1">
            <a:spLocks/>
          </p:cNvSpPr>
          <p:nvPr/>
        </p:nvSpPr>
        <p:spPr>
          <a:xfrm>
            <a:off x="291175" y="16367998"/>
            <a:ext cx="4828364" cy="935013"/>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defRPr/>
            </a:pPr>
            <a:r>
              <a:rPr lang="en-GB" sz="4800" b="1" dirty="0">
                <a:solidFill>
                  <a:srgbClr val="002060"/>
                </a:solidFill>
                <a:latin typeface="+mn-lt"/>
              </a:rPr>
              <a:t>     Results</a:t>
            </a:r>
          </a:p>
        </p:txBody>
      </p:sp>
      <p:sp>
        <p:nvSpPr>
          <p:cNvPr id="36" name="Title 1">
            <a:extLst>
              <a:ext uri="{FF2B5EF4-FFF2-40B4-BE49-F238E27FC236}">
                <a16:creationId xmlns:a16="http://schemas.microsoft.com/office/drawing/2014/main" id="{7734A3D7-FC25-C140-3B96-1D03372D7B74}"/>
              </a:ext>
            </a:extLst>
          </p:cNvPr>
          <p:cNvSpPr txBox="1">
            <a:spLocks/>
          </p:cNvSpPr>
          <p:nvPr/>
        </p:nvSpPr>
        <p:spPr>
          <a:xfrm>
            <a:off x="982147" y="17380613"/>
            <a:ext cx="6609500" cy="4052496"/>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2060"/>
                </a:solidFill>
                <a:latin typeface="+mn-lt"/>
              </a:rPr>
              <a:t>Recruitment and participation</a:t>
            </a:r>
          </a:p>
          <a:p>
            <a:pPr marL="342900" lvl="0" indent="-342900">
              <a:buFont typeface="Arial" panose="020B0604020202020204" pitchFamily="34" charset="0"/>
              <a:buChar char="•"/>
              <a:defRPr/>
            </a:pPr>
            <a:r>
              <a:rPr lang="en-GB" sz="2400" dirty="0">
                <a:solidFill>
                  <a:srgbClr val="002060"/>
                </a:solidFill>
                <a:latin typeface="+mn-lt"/>
              </a:rPr>
              <a:t>75 potential participants invited</a:t>
            </a:r>
          </a:p>
          <a:p>
            <a:pPr marL="342900" lvl="0" indent="-342900">
              <a:buFont typeface="Arial" panose="020B0604020202020204" pitchFamily="34" charset="0"/>
              <a:buChar char="•"/>
              <a:defRPr/>
            </a:pPr>
            <a:r>
              <a:rPr lang="en-GB" sz="2400" dirty="0">
                <a:solidFill>
                  <a:srgbClr val="002060"/>
                </a:solidFill>
                <a:latin typeface="+mn-lt"/>
              </a:rPr>
              <a:t>42 consented to take part (56%)</a:t>
            </a:r>
          </a:p>
          <a:p>
            <a:pPr marL="342900" lvl="0" indent="-342900">
              <a:buFont typeface="Arial" panose="020B0604020202020204" pitchFamily="34" charset="0"/>
              <a:buChar char="•"/>
              <a:defRPr/>
            </a:pPr>
            <a:r>
              <a:rPr lang="en-GB" sz="2400" dirty="0">
                <a:solidFill>
                  <a:srgbClr val="002060"/>
                </a:solidFill>
                <a:latin typeface="+mn-lt"/>
              </a:rPr>
              <a:t>21 had taken part at the time of this analysis</a:t>
            </a:r>
          </a:p>
          <a:p>
            <a:pPr lvl="0">
              <a:defRPr/>
            </a:pPr>
            <a:endParaRPr lang="en-GB" sz="1000" dirty="0">
              <a:solidFill>
                <a:srgbClr val="002060"/>
              </a:solidFill>
              <a:latin typeface="+mn-lt"/>
            </a:endParaRPr>
          </a:p>
          <a:p>
            <a:pPr>
              <a:defRPr/>
            </a:pPr>
            <a:r>
              <a:rPr lang="en-GB" sz="2400" b="1" dirty="0">
                <a:solidFill>
                  <a:srgbClr val="002060"/>
                </a:solidFill>
                <a:latin typeface="+mn-lt"/>
              </a:rPr>
              <a:t>Device removals</a:t>
            </a:r>
          </a:p>
          <a:p>
            <a:pPr lvl="0">
              <a:defRPr/>
            </a:pPr>
            <a:r>
              <a:rPr lang="en-GB" sz="2400" dirty="0">
                <a:solidFill>
                  <a:srgbClr val="002060"/>
                </a:solidFill>
                <a:latin typeface="+mn-lt"/>
              </a:rPr>
              <a:t>Removals:</a:t>
            </a:r>
          </a:p>
          <a:p>
            <a:pPr marL="342900" lvl="0" indent="-342900">
              <a:buFont typeface="Arial" panose="020B0604020202020204" pitchFamily="34" charset="0"/>
              <a:buChar char="•"/>
              <a:defRPr/>
            </a:pPr>
            <a:r>
              <a:rPr lang="en-GB" sz="2400" dirty="0">
                <a:solidFill>
                  <a:srgbClr val="002060"/>
                </a:solidFill>
                <a:latin typeface="+mn-lt"/>
              </a:rPr>
              <a:t>5 (24%) removed Faros 180 due to skin irritation</a:t>
            </a:r>
          </a:p>
          <a:p>
            <a:pPr marL="342900" lvl="0" indent="-342900">
              <a:buFont typeface="Arial" panose="020B0604020202020204" pitchFamily="34" charset="0"/>
              <a:buChar char="•"/>
              <a:defRPr/>
            </a:pPr>
            <a:r>
              <a:rPr lang="en-GB" sz="2400" dirty="0">
                <a:solidFill>
                  <a:srgbClr val="002060"/>
                </a:solidFill>
                <a:latin typeface="+mn-lt"/>
              </a:rPr>
              <a:t>4 (19%) removed </a:t>
            </a:r>
            <a:r>
              <a:rPr lang="en-GB" sz="2400" dirty="0" err="1">
                <a:solidFill>
                  <a:srgbClr val="002060"/>
                </a:solidFill>
                <a:latin typeface="+mn-lt"/>
              </a:rPr>
              <a:t>PulseOn</a:t>
            </a:r>
            <a:r>
              <a:rPr lang="en-GB" sz="2400" dirty="0">
                <a:solidFill>
                  <a:srgbClr val="002060"/>
                </a:solidFill>
                <a:latin typeface="+mn-lt"/>
              </a:rPr>
              <a:t> OHR (3 due to battery running out, 1 due to skin irritation)</a:t>
            </a:r>
          </a:p>
          <a:p>
            <a:pPr marL="342900" lvl="0" indent="-342900">
              <a:buFont typeface="Arial" panose="020B0604020202020204" pitchFamily="34" charset="0"/>
              <a:buChar char="•"/>
              <a:defRPr/>
            </a:pPr>
            <a:r>
              <a:rPr lang="en-GB" sz="2400" dirty="0">
                <a:solidFill>
                  <a:srgbClr val="002060"/>
                </a:solidFill>
                <a:latin typeface="+mn-lt"/>
              </a:rPr>
              <a:t>1 (5%) removed </a:t>
            </a:r>
            <a:r>
              <a:rPr lang="en-GB" sz="2400" dirty="0" err="1">
                <a:solidFill>
                  <a:srgbClr val="002060"/>
                </a:solidFill>
                <a:latin typeface="+mn-lt"/>
              </a:rPr>
              <a:t>PulseOn</a:t>
            </a:r>
            <a:r>
              <a:rPr lang="en-GB" sz="2400" dirty="0">
                <a:solidFill>
                  <a:srgbClr val="002060"/>
                </a:solidFill>
                <a:latin typeface="+mn-lt"/>
              </a:rPr>
              <a:t> </a:t>
            </a:r>
            <a:r>
              <a:rPr lang="en-GB" sz="2400" dirty="0" err="1">
                <a:solidFill>
                  <a:srgbClr val="002060"/>
                </a:solidFill>
                <a:latin typeface="+mn-lt"/>
              </a:rPr>
              <a:t>Arr</a:t>
            </a:r>
            <a:r>
              <a:rPr lang="en-GB" sz="2400" dirty="0">
                <a:solidFill>
                  <a:srgbClr val="002060"/>
                </a:solidFill>
                <a:latin typeface="+mn-lt"/>
              </a:rPr>
              <a:t> due to night-time vibrations</a:t>
            </a:r>
          </a:p>
          <a:p>
            <a:pPr marL="342900" lvl="0" indent="-342900">
              <a:buFont typeface="Arial" panose="020B0604020202020204" pitchFamily="34" charset="0"/>
              <a:buChar char="•"/>
              <a:defRPr/>
            </a:pPr>
            <a:endParaRPr lang="en-GB" sz="2400" dirty="0">
              <a:solidFill>
                <a:srgbClr val="002060"/>
              </a:solidFill>
              <a:latin typeface="+mn-lt"/>
            </a:endParaRPr>
          </a:p>
        </p:txBody>
      </p:sp>
      <p:pic>
        <p:nvPicPr>
          <p:cNvPr id="44" name="Picture 43">
            <a:extLst>
              <a:ext uri="{FF2B5EF4-FFF2-40B4-BE49-F238E27FC236}">
                <a16:creationId xmlns:a16="http://schemas.microsoft.com/office/drawing/2014/main" id="{5C8F50EA-1B23-ED80-EB27-0A834F471EF1}"/>
              </a:ext>
            </a:extLst>
          </p:cNvPr>
          <p:cNvPicPr>
            <a:picLocks noChangeAspect="1"/>
          </p:cNvPicPr>
          <p:nvPr/>
        </p:nvPicPr>
        <p:blipFill>
          <a:blip r:embed="rId17"/>
          <a:stretch>
            <a:fillRect/>
          </a:stretch>
        </p:blipFill>
        <p:spPr>
          <a:xfrm>
            <a:off x="7631755" y="17068254"/>
            <a:ext cx="7787971" cy="3838621"/>
          </a:xfrm>
          <a:prstGeom prst="rect">
            <a:avLst/>
          </a:prstGeom>
        </p:spPr>
      </p:pic>
      <p:sp>
        <p:nvSpPr>
          <p:cNvPr id="45" name="Title 1">
            <a:extLst>
              <a:ext uri="{FF2B5EF4-FFF2-40B4-BE49-F238E27FC236}">
                <a16:creationId xmlns:a16="http://schemas.microsoft.com/office/drawing/2014/main" id="{38B2CF9C-7978-1FC1-5004-0420753EC042}"/>
              </a:ext>
            </a:extLst>
          </p:cNvPr>
          <p:cNvSpPr txBox="1">
            <a:spLocks/>
          </p:cNvSpPr>
          <p:nvPr/>
        </p:nvSpPr>
        <p:spPr>
          <a:xfrm>
            <a:off x="7437007" y="16185546"/>
            <a:ext cx="9256114" cy="935013"/>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2060"/>
                </a:solidFill>
                <a:latin typeface="+mn-lt"/>
              </a:rPr>
              <a:t>Feedback</a:t>
            </a:r>
          </a:p>
          <a:p>
            <a:pPr lvl="0">
              <a:defRPr/>
            </a:pPr>
            <a:r>
              <a:rPr lang="en-GB" sz="2400" dirty="0">
                <a:solidFill>
                  <a:srgbClr val="002060"/>
                </a:solidFill>
                <a:latin typeface="+mn-lt"/>
              </a:rPr>
              <a:t>Most respondents would be happy to wear any device for a week:</a:t>
            </a:r>
          </a:p>
          <a:p>
            <a:pPr lvl="0">
              <a:defRPr/>
            </a:pPr>
            <a:endParaRPr lang="en-GB" sz="2400" dirty="0">
              <a:solidFill>
                <a:srgbClr val="002060"/>
              </a:solidFill>
              <a:latin typeface="+mn-lt"/>
            </a:endParaRPr>
          </a:p>
        </p:txBody>
      </p:sp>
      <p:sp>
        <p:nvSpPr>
          <p:cNvPr id="46" name="Title 1">
            <a:extLst>
              <a:ext uri="{FF2B5EF4-FFF2-40B4-BE49-F238E27FC236}">
                <a16:creationId xmlns:a16="http://schemas.microsoft.com/office/drawing/2014/main" id="{1DF13C29-DDE2-84DF-FAA7-716FFDB6C135}"/>
              </a:ext>
            </a:extLst>
          </p:cNvPr>
          <p:cNvSpPr txBox="1">
            <a:spLocks/>
          </p:cNvSpPr>
          <p:nvPr/>
        </p:nvSpPr>
        <p:spPr>
          <a:xfrm>
            <a:off x="15901099" y="16185546"/>
            <a:ext cx="4964907" cy="1298094"/>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dirty="0">
                <a:solidFill>
                  <a:srgbClr val="002060"/>
                </a:solidFill>
                <a:latin typeface="+mn-lt"/>
              </a:rPr>
              <a:t>But the chest electrodes irritated participants, with 8 (38%) participants reporting irritation during telephone calls.</a:t>
            </a:r>
          </a:p>
          <a:p>
            <a:pPr lvl="0">
              <a:defRPr/>
            </a:pPr>
            <a:endParaRPr lang="en-GB" sz="2400" dirty="0">
              <a:solidFill>
                <a:srgbClr val="002060"/>
              </a:solidFill>
              <a:latin typeface="+mn-lt"/>
            </a:endParaRPr>
          </a:p>
        </p:txBody>
      </p:sp>
      <p:pic>
        <p:nvPicPr>
          <p:cNvPr id="48" name="Picture 47">
            <a:extLst>
              <a:ext uri="{FF2B5EF4-FFF2-40B4-BE49-F238E27FC236}">
                <a16:creationId xmlns:a16="http://schemas.microsoft.com/office/drawing/2014/main" id="{E0241473-063C-7448-F146-11BBDDA6656C}"/>
              </a:ext>
            </a:extLst>
          </p:cNvPr>
          <p:cNvPicPr>
            <a:picLocks noChangeAspect="1"/>
          </p:cNvPicPr>
          <p:nvPr/>
        </p:nvPicPr>
        <p:blipFill>
          <a:blip r:embed="rId18"/>
          <a:srcRect l="3927"/>
          <a:stretch/>
        </p:blipFill>
        <p:spPr>
          <a:xfrm>
            <a:off x="15653297" y="17705920"/>
            <a:ext cx="5343310" cy="1581540"/>
          </a:xfrm>
          <a:prstGeom prst="rect">
            <a:avLst/>
          </a:prstGeom>
        </p:spPr>
      </p:pic>
      <p:sp>
        <p:nvSpPr>
          <p:cNvPr id="53" name="Title 1">
            <a:extLst>
              <a:ext uri="{FF2B5EF4-FFF2-40B4-BE49-F238E27FC236}">
                <a16:creationId xmlns:a16="http://schemas.microsoft.com/office/drawing/2014/main" id="{11C9A569-E8B4-A059-CA13-52ABAD21D99C}"/>
              </a:ext>
            </a:extLst>
          </p:cNvPr>
          <p:cNvSpPr txBox="1">
            <a:spLocks/>
          </p:cNvSpPr>
          <p:nvPr/>
        </p:nvSpPr>
        <p:spPr>
          <a:xfrm>
            <a:off x="15901099" y="19484788"/>
            <a:ext cx="4964907" cy="2131982"/>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dirty="0">
                <a:solidFill>
                  <a:srgbClr val="002060"/>
                </a:solidFill>
                <a:latin typeface="+mn-lt"/>
              </a:rPr>
              <a:t>Other issues:</a:t>
            </a:r>
          </a:p>
          <a:p>
            <a:pPr marL="342900" lvl="0" indent="-342900">
              <a:buFont typeface="Arial" panose="020B0604020202020204" pitchFamily="34" charset="0"/>
              <a:buChar char="•"/>
              <a:defRPr/>
            </a:pPr>
            <a:r>
              <a:rPr lang="en-GB" sz="2400" dirty="0">
                <a:solidFill>
                  <a:srgbClr val="002060"/>
                </a:solidFill>
                <a:latin typeface="+mn-lt"/>
              </a:rPr>
              <a:t>Faros 180: electrodes detached, form factor not suitable for women.</a:t>
            </a:r>
          </a:p>
          <a:p>
            <a:pPr marL="342900" lvl="0" indent="-342900">
              <a:buFont typeface="Arial" panose="020B0604020202020204" pitchFamily="34" charset="0"/>
              <a:buChar char="•"/>
              <a:defRPr/>
            </a:pPr>
            <a:r>
              <a:rPr lang="en-GB" sz="2400" dirty="0" err="1">
                <a:solidFill>
                  <a:srgbClr val="002060"/>
                </a:solidFill>
                <a:latin typeface="+mn-lt"/>
              </a:rPr>
              <a:t>PulseOn</a:t>
            </a:r>
            <a:r>
              <a:rPr lang="en-GB" sz="2400" dirty="0">
                <a:solidFill>
                  <a:srgbClr val="002060"/>
                </a:solidFill>
                <a:latin typeface="+mn-lt"/>
              </a:rPr>
              <a:t> </a:t>
            </a:r>
            <a:r>
              <a:rPr lang="en-GB" sz="2400" dirty="0" err="1">
                <a:solidFill>
                  <a:srgbClr val="002060"/>
                </a:solidFill>
                <a:latin typeface="+mn-lt"/>
              </a:rPr>
              <a:t>Arr</a:t>
            </a:r>
            <a:r>
              <a:rPr lang="en-GB" sz="2400" dirty="0">
                <a:solidFill>
                  <a:srgbClr val="002060"/>
                </a:solidFill>
                <a:latin typeface="+mn-lt"/>
              </a:rPr>
              <a:t>: night-time vibrations.</a:t>
            </a:r>
          </a:p>
          <a:p>
            <a:pPr marL="342900" lvl="0" indent="-342900">
              <a:buFont typeface="Arial" panose="020B0604020202020204" pitchFamily="34" charset="0"/>
              <a:buChar char="•"/>
              <a:defRPr/>
            </a:pPr>
            <a:r>
              <a:rPr lang="en-GB" sz="2400" dirty="0" err="1">
                <a:solidFill>
                  <a:srgbClr val="002060"/>
                </a:solidFill>
                <a:latin typeface="+mn-lt"/>
              </a:rPr>
              <a:t>PulseOn</a:t>
            </a:r>
            <a:r>
              <a:rPr lang="en-GB" sz="2400" dirty="0">
                <a:solidFill>
                  <a:srgbClr val="002060"/>
                </a:solidFill>
                <a:latin typeface="+mn-lt"/>
              </a:rPr>
              <a:t> OHR: battery running out.</a:t>
            </a:r>
          </a:p>
        </p:txBody>
      </p:sp>
      <p:sp>
        <p:nvSpPr>
          <p:cNvPr id="63" name="Rounded Rectangle 62">
            <a:extLst>
              <a:ext uri="{FF2B5EF4-FFF2-40B4-BE49-F238E27FC236}">
                <a16:creationId xmlns:a16="http://schemas.microsoft.com/office/drawing/2014/main" id="{4C8C21BB-8A24-F904-EA8B-BCC0204120F1}"/>
              </a:ext>
            </a:extLst>
          </p:cNvPr>
          <p:cNvSpPr/>
          <p:nvPr/>
        </p:nvSpPr>
        <p:spPr>
          <a:xfrm>
            <a:off x="286605" y="22229885"/>
            <a:ext cx="8495888" cy="5723514"/>
          </a:xfrm>
          <a:prstGeom prst="roundRect">
            <a:avLst/>
          </a:prstGeom>
          <a:solidFill>
            <a:srgbClr val="DDE8FF"/>
          </a:solidFill>
          <a:ln w="19050">
            <a:solidFill>
              <a:srgbClr val="004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Title 1">
            <a:extLst>
              <a:ext uri="{FF2B5EF4-FFF2-40B4-BE49-F238E27FC236}">
                <a16:creationId xmlns:a16="http://schemas.microsoft.com/office/drawing/2014/main" id="{5D702F36-6A05-460B-3E5E-8D6D5B0BB990}"/>
              </a:ext>
            </a:extLst>
          </p:cNvPr>
          <p:cNvSpPr txBox="1">
            <a:spLocks/>
          </p:cNvSpPr>
          <p:nvPr/>
        </p:nvSpPr>
        <p:spPr>
          <a:xfrm>
            <a:off x="299602" y="22243468"/>
            <a:ext cx="8482891" cy="935013"/>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defRPr/>
            </a:pPr>
            <a:r>
              <a:rPr lang="en-GB" sz="4800" b="1" dirty="0">
                <a:solidFill>
                  <a:srgbClr val="002060"/>
                </a:solidFill>
                <a:latin typeface="+mn-lt"/>
              </a:rPr>
              <a:t>     Discussion and Conclusions</a:t>
            </a:r>
          </a:p>
        </p:txBody>
      </p:sp>
      <p:sp>
        <p:nvSpPr>
          <p:cNvPr id="77" name="Title 1">
            <a:extLst>
              <a:ext uri="{FF2B5EF4-FFF2-40B4-BE49-F238E27FC236}">
                <a16:creationId xmlns:a16="http://schemas.microsoft.com/office/drawing/2014/main" id="{B453ACF8-461D-565F-5972-E3420E61586C}"/>
              </a:ext>
            </a:extLst>
          </p:cNvPr>
          <p:cNvSpPr txBox="1">
            <a:spLocks/>
          </p:cNvSpPr>
          <p:nvPr/>
        </p:nvSpPr>
        <p:spPr>
          <a:xfrm>
            <a:off x="982147" y="23029889"/>
            <a:ext cx="6929800" cy="4923510"/>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2060"/>
                </a:solidFill>
                <a:latin typeface="+mn-lt"/>
              </a:rPr>
              <a:t>Possible strategies to improve acceptability:</a:t>
            </a:r>
          </a:p>
          <a:p>
            <a:pPr marL="342900" lvl="0" indent="-342900">
              <a:buFont typeface="Arial" panose="020B0604020202020204" pitchFamily="34" charset="0"/>
              <a:buChar char="•"/>
              <a:defRPr/>
            </a:pPr>
            <a:r>
              <a:rPr lang="en-GB" sz="2400" dirty="0">
                <a:solidFill>
                  <a:srgbClr val="002060"/>
                </a:solidFill>
                <a:latin typeface="+mn-lt"/>
              </a:rPr>
              <a:t>Use different chest patch electrodes or locations.</a:t>
            </a:r>
          </a:p>
          <a:p>
            <a:pPr marL="342900" lvl="0" indent="-342900">
              <a:buFont typeface="Arial" panose="020B0604020202020204" pitchFamily="34" charset="0"/>
              <a:buChar char="•"/>
              <a:defRPr/>
            </a:pPr>
            <a:r>
              <a:rPr lang="en-GB" sz="2400" dirty="0">
                <a:solidFill>
                  <a:srgbClr val="002060"/>
                </a:solidFill>
                <a:latin typeface="+mn-lt"/>
              </a:rPr>
              <a:t>Inform participants that accidental activation of </a:t>
            </a:r>
            <a:r>
              <a:rPr lang="en-GB" sz="2400" dirty="0" err="1">
                <a:solidFill>
                  <a:srgbClr val="002060"/>
                </a:solidFill>
                <a:latin typeface="+mn-lt"/>
              </a:rPr>
              <a:t>PulseOn</a:t>
            </a:r>
            <a:r>
              <a:rPr lang="en-GB" sz="2400" dirty="0">
                <a:solidFill>
                  <a:srgbClr val="002060"/>
                </a:solidFill>
                <a:latin typeface="+mn-lt"/>
              </a:rPr>
              <a:t> </a:t>
            </a:r>
            <a:r>
              <a:rPr lang="en-GB" sz="2400" dirty="0" err="1">
                <a:solidFill>
                  <a:srgbClr val="002060"/>
                </a:solidFill>
                <a:latin typeface="+mn-lt"/>
              </a:rPr>
              <a:t>Arr</a:t>
            </a:r>
            <a:r>
              <a:rPr lang="en-GB" sz="2400" dirty="0">
                <a:solidFill>
                  <a:srgbClr val="002060"/>
                </a:solidFill>
                <a:latin typeface="+mn-lt"/>
              </a:rPr>
              <a:t> can produce night-time vibrations.</a:t>
            </a:r>
          </a:p>
          <a:p>
            <a:pPr lvl="0">
              <a:defRPr/>
            </a:pPr>
            <a:endParaRPr lang="en-GB" sz="1000" b="1" dirty="0">
              <a:solidFill>
                <a:srgbClr val="002060"/>
              </a:solidFill>
              <a:latin typeface="+mn-lt"/>
            </a:endParaRPr>
          </a:p>
          <a:p>
            <a:pPr lvl="0">
              <a:defRPr/>
            </a:pPr>
            <a:r>
              <a:rPr lang="en-GB" sz="2400" b="1" dirty="0">
                <a:solidFill>
                  <a:srgbClr val="002060"/>
                </a:solidFill>
                <a:latin typeface="+mn-lt"/>
              </a:rPr>
              <a:t>Limitations:</a:t>
            </a:r>
          </a:p>
          <a:p>
            <a:pPr marL="342900" lvl="0" indent="-342900">
              <a:buFont typeface="Arial" panose="020B0604020202020204" pitchFamily="34" charset="0"/>
              <a:buChar char="•"/>
              <a:defRPr/>
            </a:pPr>
            <a:r>
              <a:rPr lang="en-GB" sz="2400" dirty="0">
                <a:solidFill>
                  <a:srgbClr val="002060"/>
                </a:solidFill>
                <a:latin typeface="+mn-lt"/>
              </a:rPr>
              <a:t>One-week duration</a:t>
            </a:r>
          </a:p>
          <a:p>
            <a:pPr marL="342900" lvl="0" indent="-342900">
              <a:buFont typeface="Arial" panose="020B0604020202020204" pitchFamily="34" charset="0"/>
              <a:buChar char="•"/>
              <a:defRPr/>
            </a:pPr>
            <a:r>
              <a:rPr lang="en-GB" sz="2400" dirty="0">
                <a:solidFill>
                  <a:srgbClr val="002060"/>
                </a:solidFill>
                <a:latin typeface="+mn-lt"/>
              </a:rPr>
              <a:t>Devices worn simultaneously</a:t>
            </a:r>
          </a:p>
          <a:p>
            <a:pPr lvl="0">
              <a:defRPr/>
            </a:pPr>
            <a:endParaRPr lang="en-GB" sz="1000" dirty="0">
              <a:solidFill>
                <a:srgbClr val="002060"/>
              </a:solidFill>
              <a:latin typeface="+mn-lt"/>
            </a:endParaRPr>
          </a:p>
          <a:p>
            <a:pPr lvl="0">
              <a:defRPr/>
            </a:pPr>
            <a:r>
              <a:rPr lang="en-GB" sz="2400" b="1" dirty="0">
                <a:solidFill>
                  <a:srgbClr val="002060"/>
                </a:solidFill>
                <a:latin typeface="+mn-lt"/>
              </a:rPr>
              <a:t>Conclusion:</a:t>
            </a:r>
          </a:p>
          <a:p>
            <a:pPr lvl="0">
              <a:defRPr/>
            </a:pPr>
            <a:r>
              <a:rPr lang="en-GB" sz="2400" dirty="0">
                <a:solidFill>
                  <a:srgbClr val="002060"/>
                </a:solidFill>
                <a:latin typeface="+mn-lt"/>
              </a:rPr>
              <a:t>Wearable devices were tolerated for one week by older adults, although the chest patch’s electrodes caused skin irritation leading to some participants removing it.</a:t>
            </a:r>
          </a:p>
          <a:p>
            <a:pPr lvl="0">
              <a:defRPr/>
            </a:pPr>
            <a:endParaRPr lang="en-GB" sz="2400" dirty="0">
              <a:solidFill>
                <a:srgbClr val="002060"/>
              </a:solidFill>
              <a:latin typeface="+mn-lt"/>
            </a:endParaRPr>
          </a:p>
          <a:p>
            <a:pPr lvl="0">
              <a:defRPr/>
            </a:pPr>
            <a:endParaRPr lang="en-GB" sz="2400" dirty="0">
              <a:solidFill>
                <a:srgbClr val="002060"/>
              </a:solidFill>
              <a:latin typeface="+mn-lt"/>
            </a:endParaRPr>
          </a:p>
        </p:txBody>
      </p:sp>
      <p:sp>
        <p:nvSpPr>
          <p:cNvPr id="87" name="Title 1">
            <a:extLst>
              <a:ext uri="{FF2B5EF4-FFF2-40B4-BE49-F238E27FC236}">
                <a16:creationId xmlns:a16="http://schemas.microsoft.com/office/drawing/2014/main" id="{114C73EC-F568-4856-FA37-BD309D385103}"/>
              </a:ext>
            </a:extLst>
          </p:cNvPr>
          <p:cNvSpPr txBox="1">
            <a:spLocks/>
          </p:cNvSpPr>
          <p:nvPr/>
        </p:nvSpPr>
        <p:spPr>
          <a:xfrm>
            <a:off x="12323252" y="22243468"/>
            <a:ext cx="8482891" cy="935013"/>
          </a:xfrm>
          <a:prstGeom prst="rect">
            <a:avLst/>
          </a:prstGeom>
        </p:spPr>
        <p:txBody>
          <a:bodyPr vert="horz" lIns="0" tIns="0" rIns="0" bIns="0" rtlCol="0" anchor="t" anchorCtr="0">
            <a:norm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a:defRPr/>
            </a:pPr>
            <a:r>
              <a:rPr lang="en-GB" sz="4800" b="1" dirty="0">
                <a:solidFill>
                  <a:srgbClr val="002060"/>
                </a:solidFill>
                <a:latin typeface="+mn-lt"/>
              </a:rPr>
              <a:t>     Next Steps</a:t>
            </a:r>
          </a:p>
        </p:txBody>
      </p:sp>
      <p:sp>
        <p:nvSpPr>
          <p:cNvPr id="88" name="Title 1">
            <a:extLst>
              <a:ext uri="{FF2B5EF4-FFF2-40B4-BE49-F238E27FC236}">
                <a16:creationId xmlns:a16="http://schemas.microsoft.com/office/drawing/2014/main" id="{BE1C2ADE-F4BD-81AF-D8B6-9006D4771C88}"/>
              </a:ext>
            </a:extLst>
          </p:cNvPr>
          <p:cNvSpPr txBox="1">
            <a:spLocks/>
          </p:cNvSpPr>
          <p:nvPr/>
        </p:nvSpPr>
        <p:spPr>
          <a:xfrm>
            <a:off x="13034299" y="23029889"/>
            <a:ext cx="7771843" cy="4923510"/>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defRPr/>
            </a:pPr>
            <a:r>
              <a:rPr lang="en-GB" sz="2400" b="1" dirty="0">
                <a:solidFill>
                  <a:srgbClr val="002060"/>
                </a:solidFill>
                <a:latin typeface="+mn-lt"/>
              </a:rPr>
              <a:t>Complete SAFER Wearables Study:</a:t>
            </a:r>
          </a:p>
          <a:p>
            <a:pPr marL="342900" lvl="0" indent="-342900">
              <a:buFont typeface="Arial" panose="020B0604020202020204" pitchFamily="34" charset="0"/>
              <a:buChar char="•"/>
              <a:defRPr/>
            </a:pPr>
            <a:r>
              <a:rPr lang="en-GB" sz="2400" dirty="0">
                <a:solidFill>
                  <a:srgbClr val="002060"/>
                </a:solidFill>
                <a:latin typeface="+mn-lt"/>
              </a:rPr>
              <a:t>Target recruitment: 130 participants (65 AF, 65 non-AF)</a:t>
            </a:r>
          </a:p>
          <a:p>
            <a:pPr marL="342900" lvl="0" indent="-342900">
              <a:buFont typeface="Arial" panose="020B0604020202020204" pitchFamily="34" charset="0"/>
              <a:buChar char="•"/>
              <a:defRPr/>
            </a:pPr>
            <a:r>
              <a:rPr lang="en-GB" sz="2400" dirty="0">
                <a:solidFill>
                  <a:srgbClr val="002060"/>
                </a:solidFill>
                <a:latin typeface="+mn-lt"/>
              </a:rPr>
              <a:t>Assess performance of wearables for detecting AF.</a:t>
            </a:r>
          </a:p>
          <a:p>
            <a:pPr lvl="0">
              <a:defRPr/>
            </a:pPr>
            <a:endParaRPr lang="en-GB" sz="1000" b="1" dirty="0">
              <a:solidFill>
                <a:srgbClr val="002060"/>
              </a:solidFill>
              <a:latin typeface="+mn-lt"/>
            </a:endParaRPr>
          </a:p>
          <a:p>
            <a:pPr lvl="0">
              <a:defRPr/>
            </a:pPr>
            <a:r>
              <a:rPr lang="en-GB" sz="2400" b="1" dirty="0">
                <a:solidFill>
                  <a:srgbClr val="002060"/>
                </a:solidFill>
                <a:latin typeface="+mn-lt"/>
              </a:rPr>
              <a:t>Improve the reliability of AF diagnoses based on single-lead ECGs acquired from wrist-worn and handheld devices:</a:t>
            </a:r>
          </a:p>
          <a:p>
            <a:pPr marL="342900" lvl="0" indent="-342900">
              <a:buFont typeface="Arial" panose="020B0604020202020204" pitchFamily="34" charset="0"/>
              <a:buChar char="•"/>
              <a:defRPr/>
            </a:pPr>
            <a:r>
              <a:rPr lang="en-GB" sz="2400" dirty="0">
                <a:solidFill>
                  <a:srgbClr val="002060"/>
                </a:solidFill>
                <a:latin typeface="+mn-lt"/>
              </a:rPr>
              <a:t>Guidelines state that AF diagnoses should be made based on manual interpretation of ECGs.</a:t>
            </a:r>
          </a:p>
          <a:p>
            <a:pPr marL="342900" lvl="0" indent="-342900">
              <a:buFont typeface="Arial" panose="020B0604020202020204" pitchFamily="34" charset="0"/>
              <a:buChar char="•"/>
              <a:defRPr/>
            </a:pPr>
            <a:r>
              <a:rPr lang="en-GB" sz="2400" dirty="0">
                <a:solidFill>
                  <a:srgbClr val="002060"/>
                </a:solidFill>
                <a:latin typeface="+mn-lt"/>
              </a:rPr>
              <a:t>However, we have recently observed that when screening for AF using handheld ECG devices in SAFER: for every 100 participants diagnosed with AF by two cardiologists, the cardiologists would disagree on the diagnosis of a further 70 participants.</a:t>
            </a:r>
          </a:p>
        </p:txBody>
      </p:sp>
      <p:cxnSp>
        <p:nvCxnSpPr>
          <p:cNvPr id="95" name="Curved Connector 94">
            <a:extLst>
              <a:ext uri="{FF2B5EF4-FFF2-40B4-BE49-F238E27FC236}">
                <a16:creationId xmlns:a16="http://schemas.microsoft.com/office/drawing/2014/main" id="{F0F36EC4-E236-C25D-AED4-8946C29E6C42}"/>
              </a:ext>
            </a:extLst>
          </p:cNvPr>
          <p:cNvCxnSpPr>
            <a:cxnSpLocks/>
          </p:cNvCxnSpPr>
          <p:nvPr/>
        </p:nvCxnSpPr>
        <p:spPr>
          <a:xfrm rot="10800000" flipV="1">
            <a:off x="10612224" y="24582789"/>
            <a:ext cx="2135193" cy="574911"/>
          </a:xfrm>
          <a:prstGeom prst="curvedConnector2">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97" name="Picture 96" descr="A qr code on a white background&#10;&#10;Description automatically generated">
            <a:extLst>
              <a:ext uri="{FF2B5EF4-FFF2-40B4-BE49-F238E27FC236}">
                <a16:creationId xmlns:a16="http://schemas.microsoft.com/office/drawing/2014/main" id="{97C22C15-046B-FF33-7AF3-C21D2393109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206213" y="25228228"/>
            <a:ext cx="2835337" cy="2835337"/>
          </a:xfrm>
          <a:prstGeom prst="rect">
            <a:avLst/>
          </a:prstGeom>
        </p:spPr>
      </p:pic>
    </p:spTree>
    <p:extLst>
      <p:ext uri="{BB962C8B-B14F-4D97-AF65-F5344CB8AC3E}">
        <p14:creationId xmlns:p14="http://schemas.microsoft.com/office/powerpoint/2010/main" val="11445780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ME PosterTemplate_Peter" id="{62B30E3A-A8A3-4728-8AE5-754B22A7640A}" vid="{9CF3DB6B-7C9E-4C44-8D58-646DEBA30D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20171214 PCharlton MEC Opening Poster</Template>
  <TotalTime>3240</TotalTime>
  <Words>800</Words>
  <Application>Microsoft Macintosh PowerPoint</Application>
  <PresentationFormat>Custom</PresentationFormat>
  <Paragraphs>79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Menlo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Predicting Clinical Deteriorations using Wearable Sensors</dc:title>
  <dc:creator>Peter Charlton</dc:creator>
  <cp:lastModifiedBy>Peter H. Charlton</cp:lastModifiedBy>
  <cp:revision>99</cp:revision>
  <cp:lastPrinted>2018-03-07T09:27:31Z</cp:lastPrinted>
  <dcterms:created xsi:type="dcterms:W3CDTF">2017-12-08T07:19:26Z</dcterms:created>
  <dcterms:modified xsi:type="dcterms:W3CDTF">2024-09-05T08:30:26Z</dcterms:modified>
</cp:coreProperties>
</file>