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4"/>
  </p:sldMasterIdLst>
  <p:notesMasterIdLst>
    <p:notesMasterId r:id="rId6"/>
  </p:notesMasterIdLst>
  <p:sldIdLst>
    <p:sldId id="257" r:id="rId5"/>
  </p:sldIdLst>
  <p:sldSz cx="51206400" cy="28803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072" userDrawn="1">
          <p15:clr>
            <a:srgbClr val="A4A3A4"/>
          </p15:clr>
        </p15:guide>
        <p15:guide id="2" pos="17398" userDrawn="1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7EE05847-8B0B-BAC6-B249-49E38FEC97BC}" name="Jone Paesmans" initials="JP" userId="S::jone.paesmans_vub.be#ext#@mobiusgroup.onmicrosoft.com::c0ee1419-c47d-4af4-8c25-a98276ebf8ff" providerId="AD"/>
  <p188:author id="{23A95F48-0CF4-FDC2-A20D-C304F3901E65}" name="Stefanie De Bodt" initials="SB" userId="S::stefanie.debodt@ugent.be::1356c8e2-e336-4a3c-9bed-644cfa7a3883" providerId="AD"/>
  <p188:author id="{B8C33987-76D5-09D2-48C8-E3CF15073C07}" name="Sybren Slegers" initials="SS" userId="S::sybren.slegers_vub.be#ext#@mobiusgroup.onmicrosoft.com::41ad33bd-b1f3-4e64-bdc1-b3043e5e792e" providerId="AD"/>
  <p188:author id="{AA18DFD9-EA55-1D6A-8A8B-9185A426CFED}" name="Kevin Michael Leonard" initials="KL" userId="S::KevinMichael.Leonard@UGent.be::873f9d6a-e4e2-4e7e-86fd-34ee9ab8ffc5" providerId="AD"/>
  <p188:author id="{B2137DE2-C723-65DF-F982-A6EC37206BF2}" name="Myriam Mertens" initials="MM" userId="S::Myriam.Mertens@UGent.be::78d4f100-c87a-4f0c-8f5f-781bd40db770" providerId="AD"/>
  <p188:author id="{8175B6EF-C285-B8CC-2273-2861EB47364A}" name="Jone Paesmans" initials="JP" userId="S::Jone.Paesmans@vub.be::045d1a64-8aa4-42e5-8a80-d0c56bddd508" providerId="AD"/>
  <p188:author id="{17FD52FD-E736-C8F2-B793-DE15AF5EDD54}" name="Stefanie De Bodt" initials="SD" userId="S::Stefanie.DeBodt@UGent.be::1356c8e2-e336-4a3c-9bed-644cfa7a3883" providerId="AD"/>
  <p188:author id="{B68E76FF-2DDB-5363-07A1-44A7B3771579}" name="Myriam Mertens" initials="MM" userId="S::myriam.mertens_ugent.be#ext#@mobiusgroup.onmicrosoft.com::4b91bf94-a315-45b1-8326-a6725f0dcef8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ACBFC"/>
    <a:srgbClr val="FAF7F0"/>
    <a:srgbClr val="0B3F47"/>
    <a:srgbClr val="316EF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28CC225-4F66-4AC8-B9C7-752E6B3A628E}" v="4" dt="2024-09-03T08:28:56.549"/>
    <p1510:client id="{F79D3A65-EA1D-D4B6-30D7-7D1C2CD26A0F}" v="4" dt="2024-09-03T08:49:51.96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50" d="100"/>
          <a:sy n="50" d="100"/>
        </p:scale>
        <p:origin x="-3522" y="-4476"/>
      </p:cViewPr>
      <p:guideLst>
        <p:guide orient="horz" pos="9072"/>
        <p:guide pos="1739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8/10/relationships/authors" Target="author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microsoft.com/office/2015/10/relationships/revisionInfo" Target="revisionInfo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B99363-DF3E-49D1-8CC7-2E521A673FFF}" type="datetimeFigureOut">
              <a:rPr lang="en-US" smtClean="0"/>
              <a:t>9/3/2024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C38A63-C499-44FC-98BF-F749BDFB76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9704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C38A63-C499-44FC-98BF-F749BDFB768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91334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00800" y="4713925"/>
            <a:ext cx="38404800" cy="10027920"/>
          </a:xfrm>
        </p:spPr>
        <p:txBody>
          <a:bodyPr anchor="b"/>
          <a:lstStyle>
            <a:lvl1pPr algn="ctr">
              <a:defRPr sz="25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00800" y="15128560"/>
            <a:ext cx="38404800" cy="6954200"/>
          </a:xfrm>
        </p:spPr>
        <p:txBody>
          <a:bodyPr/>
          <a:lstStyle>
            <a:lvl1pPr marL="0" indent="0" algn="ctr">
              <a:buNone/>
              <a:defRPr sz="10080"/>
            </a:lvl1pPr>
            <a:lvl2pPr marL="1920240" indent="0" algn="ctr">
              <a:buNone/>
              <a:defRPr sz="8400"/>
            </a:lvl2pPr>
            <a:lvl3pPr marL="3840480" indent="0" algn="ctr">
              <a:buNone/>
              <a:defRPr sz="7560"/>
            </a:lvl3pPr>
            <a:lvl4pPr marL="5760720" indent="0" algn="ctr">
              <a:buNone/>
              <a:defRPr sz="6720"/>
            </a:lvl4pPr>
            <a:lvl5pPr marL="7680960" indent="0" algn="ctr">
              <a:buNone/>
              <a:defRPr sz="6720"/>
            </a:lvl5pPr>
            <a:lvl6pPr marL="9601200" indent="0" algn="ctr">
              <a:buNone/>
              <a:defRPr sz="6720"/>
            </a:lvl6pPr>
            <a:lvl7pPr marL="11521440" indent="0" algn="ctr">
              <a:buNone/>
              <a:defRPr sz="6720"/>
            </a:lvl7pPr>
            <a:lvl8pPr marL="13441680" indent="0" algn="ctr">
              <a:buNone/>
              <a:defRPr sz="6720"/>
            </a:lvl8pPr>
            <a:lvl9pPr marL="15361920" indent="0" algn="ctr">
              <a:buNone/>
              <a:defRPr sz="672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A9EEE-F1FE-4E11-8826-7F325A191ED4}" type="datetimeFigureOut">
              <a:rPr lang="en-US" smtClean="0"/>
              <a:t>9/3/2024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81E9A-743C-4F7C-8938-2F79DBE8ED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93498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A9EEE-F1FE-4E11-8826-7F325A191ED4}" type="datetimeFigureOut">
              <a:rPr lang="en-US" smtClean="0"/>
              <a:t>9/3/2024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81E9A-743C-4F7C-8938-2F79DBE8ED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33819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6644580" y="1533525"/>
            <a:ext cx="11041380" cy="2440972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520440" y="1533525"/>
            <a:ext cx="32484060" cy="2440972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A9EEE-F1FE-4E11-8826-7F325A191ED4}" type="datetimeFigureOut">
              <a:rPr lang="en-US" smtClean="0"/>
              <a:t>9/3/2024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81E9A-743C-4F7C-8938-2F79DBE8ED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55094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A9EEE-F1FE-4E11-8826-7F325A191ED4}" type="datetimeFigureOut">
              <a:rPr lang="en-US" smtClean="0"/>
              <a:t>9/3/2024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81E9A-743C-4F7C-8938-2F79DBE8ED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84533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93770" y="7180902"/>
            <a:ext cx="44165520" cy="11981495"/>
          </a:xfrm>
        </p:spPr>
        <p:txBody>
          <a:bodyPr anchor="b"/>
          <a:lstStyle>
            <a:lvl1pPr>
              <a:defRPr sz="25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93770" y="19275747"/>
            <a:ext cx="44165520" cy="6300785"/>
          </a:xfrm>
        </p:spPr>
        <p:txBody>
          <a:bodyPr/>
          <a:lstStyle>
            <a:lvl1pPr marL="0" indent="0">
              <a:buNone/>
              <a:defRPr sz="10080">
                <a:solidFill>
                  <a:schemeClr val="tx1">
                    <a:tint val="75000"/>
                  </a:schemeClr>
                </a:solidFill>
              </a:defRPr>
            </a:lvl1pPr>
            <a:lvl2pPr marL="1920240" indent="0">
              <a:buNone/>
              <a:defRPr sz="8400">
                <a:solidFill>
                  <a:schemeClr val="tx1">
                    <a:tint val="75000"/>
                  </a:schemeClr>
                </a:solidFill>
              </a:defRPr>
            </a:lvl2pPr>
            <a:lvl3pPr marL="3840480" indent="0">
              <a:buNone/>
              <a:defRPr sz="7560">
                <a:solidFill>
                  <a:schemeClr val="tx1">
                    <a:tint val="75000"/>
                  </a:schemeClr>
                </a:solidFill>
              </a:defRPr>
            </a:lvl3pPr>
            <a:lvl4pPr marL="5760720" indent="0">
              <a:buNone/>
              <a:defRPr sz="6720">
                <a:solidFill>
                  <a:schemeClr val="tx1">
                    <a:tint val="75000"/>
                  </a:schemeClr>
                </a:solidFill>
              </a:defRPr>
            </a:lvl4pPr>
            <a:lvl5pPr marL="7680960" indent="0">
              <a:buNone/>
              <a:defRPr sz="6720">
                <a:solidFill>
                  <a:schemeClr val="tx1">
                    <a:tint val="75000"/>
                  </a:schemeClr>
                </a:solidFill>
              </a:defRPr>
            </a:lvl5pPr>
            <a:lvl6pPr marL="9601200" indent="0">
              <a:buNone/>
              <a:defRPr sz="6720">
                <a:solidFill>
                  <a:schemeClr val="tx1">
                    <a:tint val="75000"/>
                  </a:schemeClr>
                </a:solidFill>
              </a:defRPr>
            </a:lvl6pPr>
            <a:lvl7pPr marL="11521440" indent="0">
              <a:buNone/>
              <a:defRPr sz="6720">
                <a:solidFill>
                  <a:schemeClr val="tx1">
                    <a:tint val="75000"/>
                  </a:schemeClr>
                </a:solidFill>
              </a:defRPr>
            </a:lvl7pPr>
            <a:lvl8pPr marL="13441680" indent="0">
              <a:buNone/>
              <a:defRPr sz="6720">
                <a:solidFill>
                  <a:schemeClr val="tx1">
                    <a:tint val="75000"/>
                  </a:schemeClr>
                </a:solidFill>
              </a:defRPr>
            </a:lvl8pPr>
            <a:lvl9pPr marL="15361920" indent="0">
              <a:buNone/>
              <a:defRPr sz="67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A9EEE-F1FE-4E11-8826-7F325A191ED4}" type="datetimeFigureOut">
              <a:rPr lang="en-US" smtClean="0"/>
              <a:t>9/3/2024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81E9A-743C-4F7C-8938-2F79DBE8ED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21838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520440" y="7667625"/>
            <a:ext cx="21762720" cy="182756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923240" y="7667625"/>
            <a:ext cx="21762720" cy="182756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A9EEE-F1FE-4E11-8826-7F325A191ED4}" type="datetimeFigureOut">
              <a:rPr lang="en-US" smtClean="0"/>
              <a:t>9/3/2024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81E9A-743C-4F7C-8938-2F79DBE8ED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7690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27110" y="1533527"/>
            <a:ext cx="44165520" cy="556736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27112" y="7060885"/>
            <a:ext cx="21662705" cy="3460430"/>
          </a:xfrm>
        </p:spPr>
        <p:txBody>
          <a:bodyPr anchor="b"/>
          <a:lstStyle>
            <a:lvl1pPr marL="0" indent="0">
              <a:buNone/>
              <a:defRPr sz="10080" b="1"/>
            </a:lvl1pPr>
            <a:lvl2pPr marL="1920240" indent="0">
              <a:buNone/>
              <a:defRPr sz="8400" b="1"/>
            </a:lvl2pPr>
            <a:lvl3pPr marL="3840480" indent="0">
              <a:buNone/>
              <a:defRPr sz="7560" b="1"/>
            </a:lvl3pPr>
            <a:lvl4pPr marL="5760720" indent="0">
              <a:buNone/>
              <a:defRPr sz="6720" b="1"/>
            </a:lvl4pPr>
            <a:lvl5pPr marL="7680960" indent="0">
              <a:buNone/>
              <a:defRPr sz="6720" b="1"/>
            </a:lvl5pPr>
            <a:lvl6pPr marL="9601200" indent="0">
              <a:buNone/>
              <a:defRPr sz="6720" b="1"/>
            </a:lvl6pPr>
            <a:lvl7pPr marL="11521440" indent="0">
              <a:buNone/>
              <a:defRPr sz="6720" b="1"/>
            </a:lvl7pPr>
            <a:lvl8pPr marL="13441680" indent="0">
              <a:buNone/>
              <a:defRPr sz="6720" b="1"/>
            </a:lvl8pPr>
            <a:lvl9pPr marL="15361920" indent="0">
              <a:buNone/>
              <a:defRPr sz="67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527112" y="10521315"/>
            <a:ext cx="21662705" cy="1547527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5923240" y="7060885"/>
            <a:ext cx="21769390" cy="3460430"/>
          </a:xfrm>
        </p:spPr>
        <p:txBody>
          <a:bodyPr anchor="b"/>
          <a:lstStyle>
            <a:lvl1pPr marL="0" indent="0">
              <a:buNone/>
              <a:defRPr sz="10080" b="1"/>
            </a:lvl1pPr>
            <a:lvl2pPr marL="1920240" indent="0">
              <a:buNone/>
              <a:defRPr sz="8400" b="1"/>
            </a:lvl2pPr>
            <a:lvl3pPr marL="3840480" indent="0">
              <a:buNone/>
              <a:defRPr sz="7560" b="1"/>
            </a:lvl3pPr>
            <a:lvl4pPr marL="5760720" indent="0">
              <a:buNone/>
              <a:defRPr sz="6720" b="1"/>
            </a:lvl4pPr>
            <a:lvl5pPr marL="7680960" indent="0">
              <a:buNone/>
              <a:defRPr sz="6720" b="1"/>
            </a:lvl5pPr>
            <a:lvl6pPr marL="9601200" indent="0">
              <a:buNone/>
              <a:defRPr sz="6720" b="1"/>
            </a:lvl6pPr>
            <a:lvl7pPr marL="11521440" indent="0">
              <a:buNone/>
              <a:defRPr sz="6720" b="1"/>
            </a:lvl7pPr>
            <a:lvl8pPr marL="13441680" indent="0">
              <a:buNone/>
              <a:defRPr sz="6720" b="1"/>
            </a:lvl8pPr>
            <a:lvl9pPr marL="15361920" indent="0">
              <a:buNone/>
              <a:defRPr sz="67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5923240" y="10521315"/>
            <a:ext cx="21769390" cy="1547527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A9EEE-F1FE-4E11-8826-7F325A191ED4}" type="datetimeFigureOut">
              <a:rPr lang="en-US" smtClean="0"/>
              <a:t>9/3/2024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81E9A-743C-4F7C-8938-2F79DBE8ED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09467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A9EEE-F1FE-4E11-8826-7F325A191ED4}" type="datetimeFigureOut">
              <a:rPr lang="en-US" smtClean="0"/>
              <a:t>9/3/2024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81E9A-743C-4F7C-8938-2F79DBE8ED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31838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A9EEE-F1FE-4E11-8826-7F325A191ED4}" type="datetimeFigureOut">
              <a:rPr lang="en-US" smtClean="0"/>
              <a:t>9/3/2024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81E9A-743C-4F7C-8938-2F79DBE8ED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33184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27112" y="1920240"/>
            <a:ext cx="16515395" cy="6720840"/>
          </a:xfrm>
        </p:spPr>
        <p:txBody>
          <a:bodyPr anchor="b"/>
          <a:lstStyle>
            <a:lvl1pPr>
              <a:defRPr sz="134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769390" y="4147187"/>
            <a:ext cx="25923240" cy="20469225"/>
          </a:xfrm>
        </p:spPr>
        <p:txBody>
          <a:bodyPr/>
          <a:lstStyle>
            <a:lvl1pPr>
              <a:defRPr sz="13440"/>
            </a:lvl1pPr>
            <a:lvl2pPr>
              <a:defRPr sz="11760"/>
            </a:lvl2pPr>
            <a:lvl3pPr>
              <a:defRPr sz="10080"/>
            </a:lvl3pPr>
            <a:lvl4pPr>
              <a:defRPr sz="8400"/>
            </a:lvl4pPr>
            <a:lvl5pPr>
              <a:defRPr sz="8400"/>
            </a:lvl5pPr>
            <a:lvl6pPr>
              <a:defRPr sz="8400"/>
            </a:lvl6pPr>
            <a:lvl7pPr>
              <a:defRPr sz="8400"/>
            </a:lvl7pPr>
            <a:lvl8pPr>
              <a:defRPr sz="8400"/>
            </a:lvl8pPr>
            <a:lvl9pPr>
              <a:defRPr sz="8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527112" y="8641080"/>
            <a:ext cx="16515395" cy="16008670"/>
          </a:xfrm>
        </p:spPr>
        <p:txBody>
          <a:bodyPr/>
          <a:lstStyle>
            <a:lvl1pPr marL="0" indent="0">
              <a:buNone/>
              <a:defRPr sz="6720"/>
            </a:lvl1pPr>
            <a:lvl2pPr marL="1920240" indent="0">
              <a:buNone/>
              <a:defRPr sz="5880"/>
            </a:lvl2pPr>
            <a:lvl3pPr marL="3840480" indent="0">
              <a:buNone/>
              <a:defRPr sz="5040"/>
            </a:lvl3pPr>
            <a:lvl4pPr marL="5760720" indent="0">
              <a:buNone/>
              <a:defRPr sz="4200"/>
            </a:lvl4pPr>
            <a:lvl5pPr marL="7680960" indent="0">
              <a:buNone/>
              <a:defRPr sz="4200"/>
            </a:lvl5pPr>
            <a:lvl6pPr marL="9601200" indent="0">
              <a:buNone/>
              <a:defRPr sz="4200"/>
            </a:lvl6pPr>
            <a:lvl7pPr marL="11521440" indent="0">
              <a:buNone/>
              <a:defRPr sz="4200"/>
            </a:lvl7pPr>
            <a:lvl8pPr marL="13441680" indent="0">
              <a:buNone/>
              <a:defRPr sz="4200"/>
            </a:lvl8pPr>
            <a:lvl9pPr marL="15361920" indent="0">
              <a:buNone/>
              <a:defRPr sz="4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A9EEE-F1FE-4E11-8826-7F325A191ED4}" type="datetimeFigureOut">
              <a:rPr lang="en-US" smtClean="0"/>
              <a:t>9/3/2024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81E9A-743C-4F7C-8938-2F79DBE8ED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08449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27112" y="1920240"/>
            <a:ext cx="16515395" cy="6720840"/>
          </a:xfrm>
        </p:spPr>
        <p:txBody>
          <a:bodyPr anchor="b"/>
          <a:lstStyle>
            <a:lvl1pPr>
              <a:defRPr sz="134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1769390" y="4147187"/>
            <a:ext cx="25923240" cy="20469225"/>
          </a:xfrm>
        </p:spPr>
        <p:txBody>
          <a:bodyPr anchor="t"/>
          <a:lstStyle>
            <a:lvl1pPr marL="0" indent="0">
              <a:buNone/>
              <a:defRPr sz="13440"/>
            </a:lvl1pPr>
            <a:lvl2pPr marL="1920240" indent="0">
              <a:buNone/>
              <a:defRPr sz="11760"/>
            </a:lvl2pPr>
            <a:lvl3pPr marL="3840480" indent="0">
              <a:buNone/>
              <a:defRPr sz="10080"/>
            </a:lvl3pPr>
            <a:lvl4pPr marL="5760720" indent="0">
              <a:buNone/>
              <a:defRPr sz="8400"/>
            </a:lvl4pPr>
            <a:lvl5pPr marL="7680960" indent="0">
              <a:buNone/>
              <a:defRPr sz="8400"/>
            </a:lvl5pPr>
            <a:lvl6pPr marL="9601200" indent="0">
              <a:buNone/>
              <a:defRPr sz="8400"/>
            </a:lvl6pPr>
            <a:lvl7pPr marL="11521440" indent="0">
              <a:buNone/>
              <a:defRPr sz="8400"/>
            </a:lvl7pPr>
            <a:lvl8pPr marL="13441680" indent="0">
              <a:buNone/>
              <a:defRPr sz="8400"/>
            </a:lvl8pPr>
            <a:lvl9pPr marL="15361920" indent="0">
              <a:buNone/>
              <a:defRPr sz="84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527112" y="8641080"/>
            <a:ext cx="16515395" cy="16008670"/>
          </a:xfrm>
        </p:spPr>
        <p:txBody>
          <a:bodyPr/>
          <a:lstStyle>
            <a:lvl1pPr marL="0" indent="0">
              <a:buNone/>
              <a:defRPr sz="6720"/>
            </a:lvl1pPr>
            <a:lvl2pPr marL="1920240" indent="0">
              <a:buNone/>
              <a:defRPr sz="5880"/>
            </a:lvl2pPr>
            <a:lvl3pPr marL="3840480" indent="0">
              <a:buNone/>
              <a:defRPr sz="5040"/>
            </a:lvl3pPr>
            <a:lvl4pPr marL="5760720" indent="0">
              <a:buNone/>
              <a:defRPr sz="4200"/>
            </a:lvl4pPr>
            <a:lvl5pPr marL="7680960" indent="0">
              <a:buNone/>
              <a:defRPr sz="4200"/>
            </a:lvl5pPr>
            <a:lvl6pPr marL="9601200" indent="0">
              <a:buNone/>
              <a:defRPr sz="4200"/>
            </a:lvl6pPr>
            <a:lvl7pPr marL="11521440" indent="0">
              <a:buNone/>
              <a:defRPr sz="4200"/>
            </a:lvl7pPr>
            <a:lvl8pPr marL="13441680" indent="0">
              <a:buNone/>
              <a:defRPr sz="4200"/>
            </a:lvl8pPr>
            <a:lvl9pPr marL="15361920" indent="0">
              <a:buNone/>
              <a:defRPr sz="4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A9EEE-F1FE-4E11-8826-7F325A191ED4}" type="datetimeFigureOut">
              <a:rPr lang="en-US" smtClean="0"/>
              <a:t>9/3/2024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81E9A-743C-4F7C-8938-2F79DBE8ED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3694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20440" y="1533527"/>
            <a:ext cx="44165520" cy="55673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20440" y="7667625"/>
            <a:ext cx="44165520" cy="182756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520440" y="26696672"/>
            <a:ext cx="11521440" cy="15335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50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9A9EEE-F1FE-4E11-8826-7F325A191ED4}" type="datetimeFigureOut">
              <a:rPr lang="en-US" smtClean="0"/>
              <a:t>9/3/2024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962120" y="26696672"/>
            <a:ext cx="17282160" cy="15335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50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6164520" y="26696672"/>
            <a:ext cx="11521440" cy="15335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0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281E9A-743C-4F7C-8938-2F79DBE8ED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72570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3840480" rtl="0" eaLnBrk="1" latinLnBrk="0" hangingPunct="1">
        <a:lnSpc>
          <a:spcPct val="90000"/>
        </a:lnSpc>
        <a:spcBef>
          <a:spcPct val="0"/>
        </a:spcBef>
        <a:buNone/>
        <a:defRPr sz="184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60120" indent="-960120" algn="l" defTabSz="3840480" rtl="0" eaLnBrk="1" latinLnBrk="0" hangingPunct="1">
        <a:lnSpc>
          <a:spcPct val="90000"/>
        </a:lnSpc>
        <a:spcBef>
          <a:spcPts val="4200"/>
        </a:spcBef>
        <a:buFont typeface="Arial" panose="020B0604020202020204" pitchFamily="34" charset="0"/>
        <a:buChar char="•"/>
        <a:defRPr sz="11760" kern="1200">
          <a:solidFill>
            <a:schemeClr val="tx1"/>
          </a:solidFill>
          <a:latin typeface="+mn-lt"/>
          <a:ea typeface="+mn-ea"/>
          <a:cs typeface="+mn-cs"/>
        </a:defRPr>
      </a:lvl1pPr>
      <a:lvl2pPr marL="2880360" indent="-960120" algn="l" defTabSz="3840480" rtl="0" eaLnBrk="1" latinLnBrk="0" hangingPunct="1">
        <a:lnSpc>
          <a:spcPct val="90000"/>
        </a:lnSpc>
        <a:spcBef>
          <a:spcPts val="2100"/>
        </a:spcBef>
        <a:buFont typeface="Arial" panose="020B0604020202020204" pitchFamily="34" charset="0"/>
        <a:buChar char="•"/>
        <a:defRPr sz="10080" kern="1200">
          <a:solidFill>
            <a:schemeClr val="tx1"/>
          </a:solidFill>
          <a:latin typeface="+mn-lt"/>
          <a:ea typeface="+mn-ea"/>
          <a:cs typeface="+mn-cs"/>
        </a:defRPr>
      </a:lvl2pPr>
      <a:lvl3pPr marL="4800600" indent="-960120" algn="l" defTabSz="3840480" rtl="0" eaLnBrk="1" latinLnBrk="0" hangingPunct="1">
        <a:lnSpc>
          <a:spcPct val="90000"/>
        </a:lnSpc>
        <a:spcBef>
          <a:spcPts val="2100"/>
        </a:spcBef>
        <a:buFont typeface="Arial" panose="020B0604020202020204" pitchFamily="34" charset="0"/>
        <a:buChar char="•"/>
        <a:defRPr sz="8400" kern="1200">
          <a:solidFill>
            <a:schemeClr val="tx1"/>
          </a:solidFill>
          <a:latin typeface="+mn-lt"/>
          <a:ea typeface="+mn-ea"/>
          <a:cs typeface="+mn-cs"/>
        </a:defRPr>
      </a:lvl3pPr>
      <a:lvl4pPr marL="6720840" indent="-960120" algn="l" defTabSz="3840480" rtl="0" eaLnBrk="1" latinLnBrk="0" hangingPunct="1">
        <a:lnSpc>
          <a:spcPct val="90000"/>
        </a:lnSpc>
        <a:spcBef>
          <a:spcPts val="2100"/>
        </a:spcBef>
        <a:buFont typeface="Arial" panose="020B0604020202020204" pitchFamily="34" charset="0"/>
        <a:buChar char="•"/>
        <a:defRPr sz="7560" kern="1200">
          <a:solidFill>
            <a:schemeClr val="tx1"/>
          </a:solidFill>
          <a:latin typeface="+mn-lt"/>
          <a:ea typeface="+mn-ea"/>
          <a:cs typeface="+mn-cs"/>
        </a:defRPr>
      </a:lvl4pPr>
      <a:lvl5pPr marL="8641080" indent="-960120" algn="l" defTabSz="3840480" rtl="0" eaLnBrk="1" latinLnBrk="0" hangingPunct="1">
        <a:lnSpc>
          <a:spcPct val="90000"/>
        </a:lnSpc>
        <a:spcBef>
          <a:spcPts val="2100"/>
        </a:spcBef>
        <a:buFont typeface="Arial" panose="020B0604020202020204" pitchFamily="34" charset="0"/>
        <a:buChar char="•"/>
        <a:defRPr sz="7560" kern="1200">
          <a:solidFill>
            <a:schemeClr val="tx1"/>
          </a:solidFill>
          <a:latin typeface="+mn-lt"/>
          <a:ea typeface="+mn-ea"/>
          <a:cs typeface="+mn-cs"/>
        </a:defRPr>
      </a:lvl5pPr>
      <a:lvl6pPr marL="10561320" indent="-960120" algn="l" defTabSz="3840480" rtl="0" eaLnBrk="1" latinLnBrk="0" hangingPunct="1">
        <a:lnSpc>
          <a:spcPct val="90000"/>
        </a:lnSpc>
        <a:spcBef>
          <a:spcPts val="2100"/>
        </a:spcBef>
        <a:buFont typeface="Arial" panose="020B0604020202020204" pitchFamily="34" charset="0"/>
        <a:buChar char="•"/>
        <a:defRPr sz="7560" kern="1200">
          <a:solidFill>
            <a:schemeClr val="tx1"/>
          </a:solidFill>
          <a:latin typeface="+mn-lt"/>
          <a:ea typeface="+mn-ea"/>
          <a:cs typeface="+mn-cs"/>
        </a:defRPr>
      </a:lvl6pPr>
      <a:lvl7pPr marL="12481560" indent="-960120" algn="l" defTabSz="3840480" rtl="0" eaLnBrk="1" latinLnBrk="0" hangingPunct="1">
        <a:lnSpc>
          <a:spcPct val="90000"/>
        </a:lnSpc>
        <a:spcBef>
          <a:spcPts val="2100"/>
        </a:spcBef>
        <a:buFont typeface="Arial" panose="020B0604020202020204" pitchFamily="34" charset="0"/>
        <a:buChar char="•"/>
        <a:defRPr sz="7560" kern="1200">
          <a:solidFill>
            <a:schemeClr val="tx1"/>
          </a:solidFill>
          <a:latin typeface="+mn-lt"/>
          <a:ea typeface="+mn-ea"/>
          <a:cs typeface="+mn-cs"/>
        </a:defRPr>
      </a:lvl7pPr>
      <a:lvl8pPr marL="14401800" indent="-960120" algn="l" defTabSz="3840480" rtl="0" eaLnBrk="1" latinLnBrk="0" hangingPunct="1">
        <a:lnSpc>
          <a:spcPct val="90000"/>
        </a:lnSpc>
        <a:spcBef>
          <a:spcPts val="2100"/>
        </a:spcBef>
        <a:buFont typeface="Arial" panose="020B0604020202020204" pitchFamily="34" charset="0"/>
        <a:buChar char="•"/>
        <a:defRPr sz="7560" kern="1200">
          <a:solidFill>
            <a:schemeClr val="tx1"/>
          </a:solidFill>
          <a:latin typeface="+mn-lt"/>
          <a:ea typeface="+mn-ea"/>
          <a:cs typeface="+mn-cs"/>
        </a:defRPr>
      </a:lvl8pPr>
      <a:lvl9pPr marL="16322040" indent="-960120" algn="l" defTabSz="3840480" rtl="0" eaLnBrk="1" latinLnBrk="0" hangingPunct="1">
        <a:lnSpc>
          <a:spcPct val="90000"/>
        </a:lnSpc>
        <a:spcBef>
          <a:spcPts val="2100"/>
        </a:spcBef>
        <a:buFont typeface="Arial" panose="020B0604020202020204" pitchFamily="34" charset="0"/>
        <a:buChar char="•"/>
        <a:defRPr sz="75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840480" rtl="0" eaLnBrk="1" latinLnBrk="0" hangingPunct="1">
        <a:defRPr sz="7560" kern="1200">
          <a:solidFill>
            <a:schemeClr val="tx1"/>
          </a:solidFill>
          <a:latin typeface="+mn-lt"/>
          <a:ea typeface="+mn-ea"/>
          <a:cs typeface="+mn-cs"/>
        </a:defRPr>
      </a:lvl1pPr>
      <a:lvl2pPr marL="1920240" algn="l" defTabSz="3840480" rtl="0" eaLnBrk="1" latinLnBrk="0" hangingPunct="1">
        <a:defRPr sz="7560" kern="1200">
          <a:solidFill>
            <a:schemeClr val="tx1"/>
          </a:solidFill>
          <a:latin typeface="+mn-lt"/>
          <a:ea typeface="+mn-ea"/>
          <a:cs typeface="+mn-cs"/>
        </a:defRPr>
      </a:lvl2pPr>
      <a:lvl3pPr marL="3840480" algn="l" defTabSz="3840480" rtl="0" eaLnBrk="1" latinLnBrk="0" hangingPunct="1">
        <a:defRPr sz="7560" kern="1200">
          <a:solidFill>
            <a:schemeClr val="tx1"/>
          </a:solidFill>
          <a:latin typeface="+mn-lt"/>
          <a:ea typeface="+mn-ea"/>
          <a:cs typeface="+mn-cs"/>
        </a:defRPr>
      </a:lvl3pPr>
      <a:lvl4pPr marL="5760720" algn="l" defTabSz="3840480" rtl="0" eaLnBrk="1" latinLnBrk="0" hangingPunct="1">
        <a:defRPr sz="7560" kern="1200">
          <a:solidFill>
            <a:schemeClr val="tx1"/>
          </a:solidFill>
          <a:latin typeface="+mn-lt"/>
          <a:ea typeface="+mn-ea"/>
          <a:cs typeface="+mn-cs"/>
        </a:defRPr>
      </a:lvl4pPr>
      <a:lvl5pPr marL="7680960" algn="l" defTabSz="3840480" rtl="0" eaLnBrk="1" latinLnBrk="0" hangingPunct="1">
        <a:defRPr sz="7560" kern="1200">
          <a:solidFill>
            <a:schemeClr val="tx1"/>
          </a:solidFill>
          <a:latin typeface="+mn-lt"/>
          <a:ea typeface="+mn-ea"/>
          <a:cs typeface="+mn-cs"/>
        </a:defRPr>
      </a:lvl5pPr>
      <a:lvl6pPr marL="9601200" algn="l" defTabSz="3840480" rtl="0" eaLnBrk="1" latinLnBrk="0" hangingPunct="1">
        <a:defRPr sz="7560" kern="1200">
          <a:solidFill>
            <a:schemeClr val="tx1"/>
          </a:solidFill>
          <a:latin typeface="+mn-lt"/>
          <a:ea typeface="+mn-ea"/>
          <a:cs typeface="+mn-cs"/>
        </a:defRPr>
      </a:lvl6pPr>
      <a:lvl7pPr marL="11521440" algn="l" defTabSz="3840480" rtl="0" eaLnBrk="1" latinLnBrk="0" hangingPunct="1">
        <a:defRPr sz="7560" kern="1200">
          <a:solidFill>
            <a:schemeClr val="tx1"/>
          </a:solidFill>
          <a:latin typeface="+mn-lt"/>
          <a:ea typeface="+mn-ea"/>
          <a:cs typeface="+mn-cs"/>
        </a:defRPr>
      </a:lvl7pPr>
      <a:lvl8pPr marL="13441680" algn="l" defTabSz="3840480" rtl="0" eaLnBrk="1" latinLnBrk="0" hangingPunct="1">
        <a:defRPr sz="7560" kern="1200">
          <a:solidFill>
            <a:schemeClr val="tx1"/>
          </a:solidFill>
          <a:latin typeface="+mn-lt"/>
          <a:ea typeface="+mn-ea"/>
          <a:cs typeface="+mn-cs"/>
        </a:defRPr>
      </a:lvl8pPr>
      <a:lvl9pPr marL="15361920" algn="l" defTabSz="3840480" rtl="0" eaLnBrk="1" latinLnBrk="0" hangingPunct="1">
        <a:defRPr sz="75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18" Type="http://schemas.openxmlformats.org/officeDocument/2006/relationships/image" Target="../media/image16.png"/><Relationship Id="rId26" Type="http://schemas.openxmlformats.org/officeDocument/2006/relationships/image" Target="../media/image24.png"/><Relationship Id="rId3" Type="http://schemas.openxmlformats.org/officeDocument/2006/relationships/image" Target="../media/image1.png"/><Relationship Id="rId21" Type="http://schemas.openxmlformats.org/officeDocument/2006/relationships/image" Target="../media/image19.svg"/><Relationship Id="rId7" Type="http://schemas.openxmlformats.org/officeDocument/2006/relationships/image" Target="../media/image5.svg"/><Relationship Id="rId12" Type="http://schemas.openxmlformats.org/officeDocument/2006/relationships/image" Target="../media/image10.png"/><Relationship Id="rId17" Type="http://schemas.openxmlformats.org/officeDocument/2006/relationships/image" Target="../media/image15.jpeg"/><Relationship Id="rId25" Type="http://schemas.openxmlformats.org/officeDocument/2006/relationships/image" Target="../media/image23.sv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png"/><Relationship Id="rId20" Type="http://schemas.openxmlformats.org/officeDocument/2006/relationships/image" Target="../media/image18.png"/><Relationship Id="rId29" Type="http://schemas.openxmlformats.org/officeDocument/2006/relationships/image" Target="../media/image27.sv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svg"/><Relationship Id="rId24" Type="http://schemas.openxmlformats.org/officeDocument/2006/relationships/image" Target="../media/image22.png"/><Relationship Id="rId5" Type="http://schemas.openxmlformats.org/officeDocument/2006/relationships/image" Target="../media/image3.svg"/><Relationship Id="rId15" Type="http://schemas.openxmlformats.org/officeDocument/2006/relationships/image" Target="../media/image13.png"/><Relationship Id="rId23" Type="http://schemas.openxmlformats.org/officeDocument/2006/relationships/image" Target="../media/image21.svg"/><Relationship Id="rId28" Type="http://schemas.openxmlformats.org/officeDocument/2006/relationships/image" Target="../media/image26.png"/><Relationship Id="rId10" Type="http://schemas.openxmlformats.org/officeDocument/2006/relationships/image" Target="../media/image8.png"/><Relationship Id="rId19" Type="http://schemas.openxmlformats.org/officeDocument/2006/relationships/image" Target="../media/image17.svg"/><Relationship Id="rId31" Type="http://schemas.openxmlformats.org/officeDocument/2006/relationships/image" Target="../media/image29.png"/><Relationship Id="rId4" Type="http://schemas.openxmlformats.org/officeDocument/2006/relationships/image" Target="../media/image2.png"/><Relationship Id="rId9" Type="http://schemas.openxmlformats.org/officeDocument/2006/relationships/image" Target="../media/image7.svg"/><Relationship Id="rId14" Type="http://schemas.openxmlformats.org/officeDocument/2006/relationships/image" Target="../media/image12.svg"/><Relationship Id="rId22" Type="http://schemas.openxmlformats.org/officeDocument/2006/relationships/image" Target="../media/image20.png"/><Relationship Id="rId27" Type="http://schemas.openxmlformats.org/officeDocument/2006/relationships/image" Target="../media/image25.svg"/><Relationship Id="rId30" Type="http://schemas.openxmlformats.org/officeDocument/2006/relationships/image" Target="../media/image2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7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Rectangle 58">
            <a:extLst>
              <a:ext uri="{FF2B5EF4-FFF2-40B4-BE49-F238E27FC236}">
                <a16:creationId xmlns:a16="http://schemas.microsoft.com/office/drawing/2014/main" id="{76EB980C-714B-ED40-8938-271BFCE186C7}"/>
              </a:ext>
            </a:extLst>
          </p:cNvPr>
          <p:cNvSpPr>
            <a:spLocks/>
          </p:cNvSpPr>
          <p:nvPr/>
        </p:nvSpPr>
        <p:spPr>
          <a:xfrm>
            <a:off x="460464" y="6540423"/>
            <a:ext cx="14736063" cy="19302083"/>
          </a:xfrm>
          <a:prstGeom prst="rect">
            <a:avLst/>
          </a:prstGeom>
          <a:solidFill>
            <a:srgbClr val="0B3F47"/>
          </a:solidFill>
          <a:ln w="762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endParaRPr lang="en-BE"/>
          </a:p>
        </p:txBody>
      </p:sp>
      <p:pic>
        <p:nvPicPr>
          <p:cNvPr id="13" name="Picture 12" descr="A black background with blue text&#10;&#10;Description automatically generated">
            <a:extLst>
              <a:ext uri="{FF2B5EF4-FFF2-40B4-BE49-F238E27FC236}">
                <a16:creationId xmlns:a16="http://schemas.microsoft.com/office/drawing/2014/main" id="{EDA594BD-FBEC-0BEA-37A8-9040E676DBD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97058" y="-1057760"/>
            <a:ext cx="19050039" cy="744627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7CAE656-7343-E585-A3EC-9306B9817843}"/>
              </a:ext>
            </a:extLst>
          </p:cNvPr>
          <p:cNvSpPr txBox="1"/>
          <p:nvPr/>
        </p:nvSpPr>
        <p:spPr>
          <a:xfrm>
            <a:off x="27664523" y="1437403"/>
            <a:ext cx="22675814" cy="2092881"/>
          </a:xfrm>
          <a:prstGeom prst="rect">
            <a:avLst/>
          </a:prstGeom>
          <a:solidFill>
            <a:srgbClr val="0B3F47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n-US" sz="4000" dirty="0">
                <a:solidFill>
                  <a:schemeClr val="bg1"/>
                </a:solidFill>
                <a:latin typeface="Brockmann "/>
              </a:rPr>
              <a:t>The </a:t>
            </a:r>
            <a:r>
              <a:rPr lang="en-US" sz="4000" dirty="0" err="1">
                <a:solidFill>
                  <a:schemeClr val="bg1"/>
                </a:solidFill>
                <a:latin typeface="Brockmann "/>
              </a:rPr>
              <a:t>FAIRVault</a:t>
            </a:r>
            <a:r>
              <a:rPr lang="en-US" sz="4000" dirty="0">
                <a:solidFill>
                  <a:schemeClr val="bg1"/>
                </a:solidFill>
                <a:latin typeface="Brockmann "/>
              </a:rPr>
              <a:t> project is an interuniversity collaboration between four Flemish universities (Ghent University, Hasselt University, University of Antwerp, and Vrije Universiteit Brussel) to develop a generic, FAIR-enabling solution for archiving research data (in particular sensitive data) for which no suitable repository exists</a:t>
            </a:r>
            <a:r>
              <a:rPr lang="en-US" sz="5000" dirty="0">
                <a:solidFill>
                  <a:schemeClr val="bg1"/>
                </a:solidFill>
                <a:latin typeface="Brockmann "/>
              </a:rPr>
              <a:t>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3CE5DBE-3A5D-153A-C3F8-5A32DD6B0FDC}"/>
              </a:ext>
            </a:extLst>
          </p:cNvPr>
          <p:cNvSpPr txBox="1"/>
          <p:nvPr/>
        </p:nvSpPr>
        <p:spPr>
          <a:xfrm>
            <a:off x="17115189" y="5533533"/>
            <a:ext cx="9350685" cy="1015663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nl-NL" sz="6000" b="1" err="1">
                <a:solidFill>
                  <a:srgbClr val="0B3F47"/>
                </a:solidFill>
                <a:latin typeface="Brockmann "/>
                <a:cs typeface="Dreaming Outloud Pro"/>
              </a:rPr>
              <a:t>FAIRVault</a:t>
            </a:r>
            <a:r>
              <a:rPr lang="nl-NL" sz="6000" b="1">
                <a:solidFill>
                  <a:srgbClr val="0B3F47"/>
                </a:solidFill>
                <a:latin typeface="Brockmann "/>
                <a:cs typeface="Dreaming Outloud Pro"/>
              </a:rPr>
              <a:t> in a nutshell:</a:t>
            </a:r>
            <a:r>
              <a:rPr lang="en-US" sz="6000" b="1">
                <a:solidFill>
                  <a:srgbClr val="0B3F47"/>
                </a:solidFill>
                <a:latin typeface="Brockmann "/>
                <a:cs typeface="Dreaming Outloud Pro"/>
              </a:rPr>
              <a:t> </a:t>
            </a:r>
            <a:endParaRPr lang="en-US" sz="6000" b="1">
              <a:solidFill>
                <a:srgbClr val="0B3F47"/>
              </a:solidFill>
              <a:latin typeface="Brockmann "/>
              <a:cs typeface="Dreaming Outloud Pro" panose="020F0502020204030204" pitchFamily="66" charset="0"/>
            </a:endParaRPr>
          </a:p>
        </p:txBody>
      </p:sp>
      <p:sp>
        <p:nvSpPr>
          <p:cNvPr id="29" name="TextBox 26">
            <a:extLst>
              <a:ext uri="{FF2B5EF4-FFF2-40B4-BE49-F238E27FC236}">
                <a16:creationId xmlns:a16="http://schemas.microsoft.com/office/drawing/2014/main" id="{DA264A1A-1256-CED2-9CD5-27CF00A2D8FF}"/>
              </a:ext>
            </a:extLst>
          </p:cNvPr>
          <p:cNvSpPr txBox="1"/>
          <p:nvPr/>
        </p:nvSpPr>
        <p:spPr>
          <a:xfrm>
            <a:off x="18038725" y="15934900"/>
            <a:ext cx="844190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5000" b="1">
                <a:solidFill>
                  <a:srgbClr val="0B3F47"/>
                </a:solidFill>
                <a:latin typeface="Brockmann "/>
              </a:rPr>
              <a:t>Collaborative</a:t>
            </a:r>
          </a:p>
          <a:p>
            <a:r>
              <a:rPr lang="en-GB" sz="5000">
                <a:solidFill>
                  <a:srgbClr val="0B3F47"/>
                </a:solidFill>
                <a:latin typeface="Brockmann "/>
              </a:rPr>
              <a:t>Multi-institutional setup to address shared needs </a:t>
            </a:r>
          </a:p>
          <a:p>
            <a:r>
              <a:rPr lang="en-GB" sz="5000">
                <a:solidFill>
                  <a:srgbClr val="0B3F47"/>
                </a:solidFill>
                <a:latin typeface="Brockmann "/>
              </a:rPr>
              <a:t>Minimise redundancy and optimise resources – exchange knowledge</a:t>
            </a:r>
            <a:endParaRPr lang="en-BE" sz="5000">
              <a:solidFill>
                <a:srgbClr val="0B3F47"/>
              </a:solidFill>
              <a:latin typeface="Brockmann "/>
            </a:endParaRPr>
          </a:p>
        </p:txBody>
      </p:sp>
      <p:pic>
        <p:nvPicPr>
          <p:cNvPr id="31" name="Graphic 30" descr="Court with solid fill">
            <a:extLst>
              <a:ext uri="{FF2B5EF4-FFF2-40B4-BE49-F238E27FC236}">
                <a16:creationId xmlns:a16="http://schemas.microsoft.com/office/drawing/2014/main" id="{5042CF0D-3C58-0771-1FA7-66F32EF0064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6044810" y="12487168"/>
            <a:ext cx="1663733" cy="1663733"/>
          </a:xfrm>
          <a:prstGeom prst="rect">
            <a:avLst/>
          </a:prstGeom>
        </p:spPr>
      </p:pic>
      <p:pic>
        <p:nvPicPr>
          <p:cNvPr id="32" name="Graphic 31" descr="Group with solid fill">
            <a:extLst>
              <a:ext uri="{FF2B5EF4-FFF2-40B4-BE49-F238E27FC236}">
                <a16:creationId xmlns:a16="http://schemas.microsoft.com/office/drawing/2014/main" id="{4B09B311-36C4-A569-E0FC-C58B4EE3FB1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6021707" y="17278169"/>
            <a:ext cx="1717840" cy="1717840"/>
          </a:xfrm>
          <a:prstGeom prst="rect">
            <a:avLst/>
          </a:prstGeom>
        </p:spPr>
      </p:pic>
      <p:sp>
        <p:nvSpPr>
          <p:cNvPr id="33" name="Tekstvak 32">
            <a:extLst>
              <a:ext uri="{FF2B5EF4-FFF2-40B4-BE49-F238E27FC236}">
                <a16:creationId xmlns:a16="http://schemas.microsoft.com/office/drawing/2014/main" id="{E1999635-3BE3-B267-9F60-78704E8CFA57}"/>
              </a:ext>
            </a:extLst>
          </p:cNvPr>
          <p:cNvSpPr txBox="1">
            <a:spLocks/>
          </p:cNvSpPr>
          <p:nvPr/>
        </p:nvSpPr>
        <p:spPr>
          <a:xfrm>
            <a:off x="995628" y="7616139"/>
            <a:ext cx="4861085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>
                <a:solidFill>
                  <a:srgbClr val="4ACBFC"/>
                </a:solidFill>
                <a:latin typeface="Brockmann "/>
              </a:rPr>
              <a:t>Preserve </a:t>
            </a:r>
            <a:r>
              <a:rPr lang="en-US" sz="4000">
                <a:solidFill>
                  <a:srgbClr val="FAF7F0"/>
                </a:solidFill>
                <a:latin typeface="Brockmann "/>
              </a:rPr>
              <a:t>for a specified retention period &amp; </a:t>
            </a:r>
            <a:r>
              <a:rPr lang="en-US" sz="4000" b="1">
                <a:solidFill>
                  <a:srgbClr val="4ACBFC"/>
                </a:solidFill>
                <a:latin typeface="Brockmann "/>
              </a:rPr>
              <a:t>provide access </a:t>
            </a:r>
            <a:r>
              <a:rPr lang="en-US" sz="4000">
                <a:solidFill>
                  <a:srgbClr val="FAF7F0"/>
                </a:solidFill>
                <a:latin typeface="Brockmann "/>
              </a:rPr>
              <a:t> to finished research data for validation &amp; reuse</a:t>
            </a:r>
            <a:endParaRPr lang="nl-BE" sz="4000">
              <a:latin typeface="Brockmann "/>
            </a:endParaRPr>
          </a:p>
        </p:txBody>
      </p:sp>
      <p:sp>
        <p:nvSpPr>
          <p:cNvPr id="34" name="Tekstvak 33">
            <a:extLst>
              <a:ext uri="{FF2B5EF4-FFF2-40B4-BE49-F238E27FC236}">
                <a16:creationId xmlns:a16="http://schemas.microsoft.com/office/drawing/2014/main" id="{7FF817D7-56B3-B55A-C634-0DEE1C4973CF}"/>
              </a:ext>
            </a:extLst>
          </p:cNvPr>
          <p:cNvSpPr txBox="1"/>
          <p:nvPr/>
        </p:nvSpPr>
        <p:spPr>
          <a:xfrm>
            <a:off x="11181583" y="7896889"/>
            <a:ext cx="432137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>
                <a:solidFill>
                  <a:srgbClr val="4ACBFC"/>
                </a:solidFill>
                <a:latin typeface="Brockmann "/>
              </a:rPr>
              <a:t>Protect </a:t>
            </a:r>
            <a:r>
              <a:rPr lang="en-US" sz="4000">
                <a:solidFill>
                  <a:srgbClr val="FAF7F0"/>
                </a:solidFill>
                <a:latin typeface="Brockmann "/>
              </a:rPr>
              <a:t>data according to legal and ethical frameworks</a:t>
            </a:r>
            <a:endParaRPr lang="nl-BE" sz="4000">
              <a:latin typeface="Brockmann "/>
            </a:endParaRPr>
          </a:p>
        </p:txBody>
      </p:sp>
      <p:pic>
        <p:nvPicPr>
          <p:cNvPr id="37" name="Graphic 36" descr="Wipwap met effen opvulling">
            <a:extLst>
              <a:ext uri="{FF2B5EF4-FFF2-40B4-BE49-F238E27FC236}">
                <a16:creationId xmlns:a16="http://schemas.microsoft.com/office/drawing/2014/main" id="{E120397B-8E22-9041-C67A-A270C284823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6392449" y="8091341"/>
            <a:ext cx="3036807" cy="2424204"/>
          </a:xfrm>
          <a:prstGeom prst="rect">
            <a:avLst/>
          </a:prstGeom>
        </p:spPr>
      </p:pic>
      <p:sp>
        <p:nvSpPr>
          <p:cNvPr id="39" name="Tekstvak 38">
            <a:extLst>
              <a:ext uri="{FF2B5EF4-FFF2-40B4-BE49-F238E27FC236}">
                <a16:creationId xmlns:a16="http://schemas.microsoft.com/office/drawing/2014/main" id="{8BA43BA9-769F-21DD-527C-C851FC1EC17C}"/>
              </a:ext>
            </a:extLst>
          </p:cNvPr>
          <p:cNvSpPr txBox="1"/>
          <p:nvPr/>
        </p:nvSpPr>
        <p:spPr>
          <a:xfrm>
            <a:off x="5575140" y="10248739"/>
            <a:ext cx="515077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4000" i="1">
                <a:solidFill>
                  <a:srgbClr val="FAF7F0"/>
                </a:solidFill>
                <a:latin typeface="Brockmann "/>
              </a:rPr>
              <a:t>“As </a:t>
            </a:r>
            <a:r>
              <a:rPr lang="en-US" sz="4000" b="1" i="1">
                <a:solidFill>
                  <a:srgbClr val="4ACBFC"/>
                </a:solidFill>
                <a:latin typeface="Brockmann "/>
              </a:rPr>
              <a:t>open</a:t>
            </a:r>
            <a:r>
              <a:rPr lang="en-US" sz="4000" i="1">
                <a:solidFill>
                  <a:srgbClr val="FAF7F0"/>
                </a:solidFill>
                <a:latin typeface="Brockmann "/>
              </a:rPr>
              <a:t> as possible, as </a:t>
            </a:r>
            <a:r>
              <a:rPr lang="en-US" sz="4000" b="1" i="1">
                <a:solidFill>
                  <a:srgbClr val="4ACBFC"/>
                </a:solidFill>
                <a:latin typeface="Brockmann "/>
              </a:rPr>
              <a:t>closed</a:t>
            </a:r>
            <a:r>
              <a:rPr lang="en-US" sz="4000" i="1">
                <a:solidFill>
                  <a:srgbClr val="FAF7F0"/>
                </a:solidFill>
                <a:latin typeface="Brockmann "/>
              </a:rPr>
              <a:t> as necessary”</a:t>
            </a:r>
          </a:p>
        </p:txBody>
      </p:sp>
      <p:pic>
        <p:nvPicPr>
          <p:cNvPr id="41" name="Graphic 40" descr="Database met effen opvulling">
            <a:extLst>
              <a:ext uri="{FF2B5EF4-FFF2-40B4-BE49-F238E27FC236}">
                <a16:creationId xmlns:a16="http://schemas.microsoft.com/office/drawing/2014/main" id="{7D52D62E-D185-2C17-3A7D-DDBCC218E335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1354687" y="18845451"/>
            <a:ext cx="2412754" cy="2412754"/>
          </a:xfrm>
          <a:prstGeom prst="rect">
            <a:avLst/>
          </a:prstGeom>
        </p:spPr>
      </p:pic>
      <p:sp>
        <p:nvSpPr>
          <p:cNvPr id="42" name="Tekstvak 41">
            <a:extLst>
              <a:ext uri="{FF2B5EF4-FFF2-40B4-BE49-F238E27FC236}">
                <a16:creationId xmlns:a16="http://schemas.microsoft.com/office/drawing/2014/main" id="{6DF06834-51EC-E199-5795-651AF8329513}"/>
              </a:ext>
            </a:extLst>
          </p:cNvPr>
          <p:cNvSpPr txBox="1"/>
          <p:nvPr/>
        </p:nvSpPr>
        <p:spPr>
          <a:xfrm>
            <a:off x="3675893" y="18485181"/>
            <a:ext cx="1061789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70021" lvl="1" indent="-435010" algn="just">
              <a:buFont typeface="Arial" panose="020B0604020202020204" pitchFamily="34" charset="0"/>
              <a:buChar char="•"/>
            </a:pPr>
            <a:r>
              <a:rPr lang="en-US" sz="4000">
                <a:solidFill>
                  <a:srgbClr val="FAF7F0"/>
                </a:solidFill>
                <a:latin typeface="Brockmann "/>
              </a:rPr>
              <a:t>Use of expensive, ‘active data’ storage types</a:t>
            </a:r>
          </a:p>
          <a:p>
            <a:pPr marL="870021" lvl="1" indent="-435010" algn="just">
              <a:buFont typeface="Arial" panose="020B0604020202020204" pitchFamily="34" charset="0"/>
              <a:buChar char="•"/>
            </a:pPr>
            <a:r>
              <a:rPr lang="en-US" sz="4000">
                <a:solidFill>
                  <a:srgbClr val="FAF7F0"/>
                </a:solidFill>
                <a:latin typeface="Brockmann "/>
              </a:rPr>
              <a:t>Lack of </a:t>
            </a:r>
            <a:r>
              <a:rPr lang="en-US" sz="4000" b="1">
                <a:solidFill>
                  <a:srgbClr val="4ACBFC"/>
                </a:solidFill>
                <a:latin typeface="Brockmann "/>
              </a:rPr>
              <a:t>metadata</a:t>
            </a:r>
            <a:r>
              <a:rPr lang="en-US" sz="4000">
                <a:solidFill>
                  <a:srgbClr val="FAF7F0"/>
                </a:solidFill>
                <a:latin typeface="Brockmann "/>
              </a:rPr>
              <a:t> &amp; documentation</a:t>
            </a:r>
          </a:p>
          <a:p>
            <a:pPr marL="870021" lvl="1" indent="-435010" algn="just">
              <a:buFont typeface="Arial" panose="020B0604020202020204" pitchFamily="34" charset="0"/>
              <a:buChar char="•"/>
            </a:pPr>
            <a:r>
              <a:rPr lang="en-US" sz="4000">
                <a:solidFill>
                  <a:srgbClr val="FAF7F0"/>
                </a:solidFill>
                <a:latin typeface="Brockmann "/>
              </a:rPr>
              <a:t>Risks of data alteration</a:t>
            </a:r>
          </a:p>
          <a:p>
            <a:pPr marL="870021" lvl="1" indent="-435010" algn="just">
              <a:buFont typeface="Arial" panose="020B0604020202020204" pitchFamily="34" charset="0"/>
              <a:buChar char="•"/>
            </a:pPr>
            <a:r>
              <a:rPr lang="en-US" sz="4000">
                <a:solidFill>
                  <a:srgbClr val="FAF7F0"/>
                </a:solidFill>
                <a:latin typeface="Brockmann "/>
              </a:rPr>
              <a:t>No clear disposal process</a:t>
            </a:r>
          </a:p>
          <a:p>
            <a:pPr marL="870021" lvl="1" indent="-435010">
              <a:buFont typeface="Arial" panose="020B0604020202020204" pitchFamily="34" charset="0"/>
              <a:buChar char="•"/>
            </a:pPr>
            <a:r>
              <a:rPr lang="en-US" sz="4000">
                <a:solidFill>
                  <a:srgbClr val="FAF7F0"/>
                </a:solidFill>
                <a:latin typeface="Brockmann "/>
              </a:rPr>
              <a:t>No (proper) </a:t>
            </a:r>
            <a:r>
              <a:rPr lang="en-US" sz="4000" b="1">
                <a:solidFill>
                  <a:srgbClr val="4ACBFC"/>
                </a:solidFill>
                <a:latin typeface="Brockmann "/>
              </a:rPr>
              <a:t>access request </a:t>
            </a:r>
            <a:r>
              <a:rPr lang="en-US" sz="4000">
                <a:solidFill>
                  <a:srgbClr val="FAF7F0"/>
                </a:solidFill>
                <a:latin typeface="Brockmann "/>
              </a:rPr>
              <a:t>&amp; reuse management</a:t>
            </a:r>
            <a:endParaRPr lang="nl-BE" sz="4000">
              <a:latin typeface="Brockmann "/>
            </a:endParaRPr>
          </a:p>
        </p:txBody>
      </p:sp>
      <p:sp>
        <p:nvSpPr>
          <p:cNvPr id="53" name="Tekstvak 52">
            <a:extLst>
              <a:ext uri="{FF2B5EF4-FFF2-40B4-BE49-F238E27FC236}">
                <a16:creationId xmlns:a16="http://schemas.microsoft.com/office/drawing/2014/main" id="{E16A4D0B-646C-7A12-E69D-4D48F4FEB134}"/>
              </a:ext>
            </a:extLst>
          </p:cNvPr>
          <p:cNvSpPr txBox="1"/>
          <p:nvPr/>
        </p:nvSpPr>
        <p:spPr>
          <a:xfrm>
            <a:off x="27814752" y="5491497"/>
            <a:ext cx="564696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6000" b="1">
                <a:solidFill>
                  <a:srgbClr val="0B3F47"/>
                </a:solidFill>
                <a:latin typeface="Brockmann "/>
              </a:rPr>
              <a:t>The concept:</a:t>
            </a:r>
          </a:p>
        </p:txBody>
      </p:sp>
      <p:pic>
        <p:nvPicPr>
          <p:cNvPr id="25" name="Afbeelding 24" descr="Afbeelding met Lettertype, Graphics, schermopname, ontwerp&#10;&#10;Automatisch gegenereerde beschrijving">
            <a:extLst>
              <a:ext uri="{FF2B5EF4-FFF2-40B4-BE49-F238E27FC236}">
                <a16:creationId xmlns:a16="http://schemas.microsoft.com/office/drawing/2014/main" id="{B14BC1A9-D8B7-224A-AE8E-A78677AD7629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6063" y="26376373"/>
            <a:ext cx="2372213" cy="1898170"/>
          </a:xfrm>
          <a:prstGeom prst="rect">
            <a:avLst/>
          </a:prstGeom>
        </p:spPr>
      </p:pic>
      <p:pic>
        <p:nvPicPr>
          <p:cNvPr id="45" name="Graphic 44">
            <a:extLst>
              <a:ext uri="{FF2B5EF4-FFF2-40B4-BE49-F238E27FC236}">
                <a16:creationId xmlns:a16="http://schemas.microsoft.com/office/drawing/2014/main" id="{54E248E9-8F3B-3D5A-AA5F-789B9212256F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2891707" y="26660284"/>
            <a:ext cx="3557355" cy="1192760"/>
          </a:xfrm>
          <a:prstGeom prst="rect">
            <a:avLst/>
          </a:prstGeom>
        </p:spPr>
      </p:pic>
      <p:pic>
        <p:nvPicPr>
          <p:cNvPr id="47" name="Afbeelding 46" descr="Afbeelding met Lettertype, Graphics, schermopname, grafische vormgeving&#10;&#10;Automatisch gegenereerde beschrijving">
            <a:extLst>
              <a:ext uri="{FF2B5EF4-FFF2-40B4-BE49-F238E27FC236}">
                <a16:creationId xmlns:a16="http://schemas.microsoft.com/office/drawing/2014/main" id="{1426CA97-8440-7CE9-85DA-43AB9A01C813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04061" y="26716665"/>
            <a:ext cx="4556586" cy="1080004"/>
          </a:xfrm>
          <a:prstGeom prst="rect">
            <a:avLst/>
          </a:prstGeom>
        </p:spPr>
      </p:pic>
      <p:pic>
        <p:nvPicPr>
          <p:cNvPr id="49" name="Afbeelding 48" descr="Afbeelding met tekst, Lettertype, Graphics, schermopname&#10;&#10;Automatisch gegenereerde beschrijving">
            <a:extLst>
              <a:ext uri="{FF2B5EF4-FFF2-40B4-BE49-F238E27FC236}">
                <a16:creationId xmlns:a16="http://schemas.microsoft.com/office/drawing/2014/main" id="{004039C2-6461-B0E5-05C8-33EAF1102BC0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9061" y="26376373"/>
            <a:ext cx="4037752" cy="1760586"/>
          </a:xfrm>
          <a:prstGeom prst="rect">
            <a:avLst/>
          </a:prstGeom>
        </p:spPr>
      </p:pic>
      <p:pic>
        <p:nvPicPr>
          <p:cNvPr id="18" name="Afbeelding 17" descr="Afbeelding met tekst, Lettertype, Graphics, logo&#10;&#10;Automatisch gegenereerde beschrijving">
            <a:extLst>
              <a:ext uri="{FF2B5EF4-FFF2-40B4-BE49-F238E27FC236}">
                <a16:creationId xmlns:a16="http://schemas.microsoft.com/office/drawing/2014/main" id="{2C2AEAE0-2E66-8ABB-E9D6-F654EED71DBF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51547" y="26507088"/>
            <a:ext cx="3642393" cy="1345956"/>
          </a:xfrm>
          <a:prstGeom prst="rect">
            <a:avLst/>
          </a:prstGeom>
        </p:spPr>
      </p:pic>
      <p:pic>
        <p:nvPicPr>
          <p:cNvPr id="26" name="Graphic 25">
            <a:extLst>
              <a:ext uri="{FF2B5EF4-FFF2-40B4-BE49-F238E27FC236}">
                <a16:creationId xmlns:a16="http://schemas.microsoft.com/office/drawing/2014/main" id="{3D54BF7E-EE1F-B3C4-D866-161CEDF91ED3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19580795" y="27273075"/>
            <a:ext cx="579969" cy="579969"/>
          </a:xfrm>
          <a:prstGeom prst="rect">
            <a:avLst/>
          </a:prstGeom>
        </p:spPr>
      </p:pic>
      <p:pic>
        <p:nvPicPr>
          <p:cNvPr id="28" name="Graphic 27">
            <a:extLst>
              <a:ext uri="{FF2B5EF4-FFF2-40B4-BE49-F238E27FC236}">
                <a16:creationId xmlns:a16="http://schemas.microsoft.com/office/drawing/2014/main" id="{820530D6-B3F8-80FE-C35E-FE50075E5145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1"/>
              </a:ext>
            </a:extLst>
          </a:blip>
          <a:stretch>
            <a:fillRect/>
          </a:stretch>
        </p:blipFill>
        <p:spPr>
          <a:xfrm>
            <a:off x="19580795" y="26660283"/>
            <a:ext cx="579969" cy="57996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0A544F55-1D92-83F6-01A6-313443514EF3}"/>
              </a:ext>
            </a:extLst>
          </p:cNvPr>
          <p:cNvSpPr txBox="1"/>
          <p:nvPr/>
        </p:nvSpPr>
        <p:spPr>
          <a:xfrm>
            <a:off x="18106120" y="11572178"/>
            <a:ext cx="8722010" cy="31700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BE" sz="5000" b="1">
                <a:solidFill>
                  <a:srgbClr val="0B3F47"/>
                </a:solidFill>
                <a:latin typeface="Brockmann "/>
              </a:rPr>
              <a:t>Institutional control</a:t>
            </a:r>
            <a:endParaRPr lang="en-GB" sz="5000">
              <a:solidFill>
                <a:srgbClr val="0B3F47"/>
              </a:solidFill>
              <a:latin typeface="Brockmann "/>
            </a:endParaRPr>
          </a:p>
          <a:p>
            <a:r>
              <a:rPr lang="en-BE" sz="5000">
                <a:solidFill>
                  <a:srgbClr val="0B3F47"/>
                </a:solidFill>
                <a:latin typeface="Brockmann "/>
              </a:rPr>
              <a:t>Custom storage, centrally controlled access to institutional research data assets</a:t>
            </a:r>
          </a:p>
        </p:txBody>
      </p:sp>
      <p:sp>
        <p:nvSpPr>
          <p:cNvPr id="127" name="Tekstvak 64">
            <a:extLst>
              <a:ext uri="{FF2B5EF4-FFF2-40B4-BE49-F238E27FC236}">
                <a16:creationId xmlns:a16="http://schemas.microsoft.com/office/drawing/2014/main" id="{8BF2B80F-9F0A-1082-A84E-8822A9DB04AA}"/>
              </a:ext>
            </a:extLst>
          </p:cNvPr>
          <p:cNvSpPr txBox="1"/>
          <p:nvPr/>
        </p:nvSpPr>
        <p:spPr>
          <a:xfrm>
            <a:off x="27976336" y="8465403"/>
            <a:ext cx="4000500" cy="953453"/>
          </a:xfrm>
          <a:prstGeom prst="roundRect">
            <a:avLst/>
          </a:prstGeom>
          <a:solidFill>
            <a:schemeClr val="accent2"/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nl-BE" sz="5000" b="1" err="1">
                <a:solidFill>
                  <a:srgbClr val="0B3F47"/>
                </a:solidFill>
                <a:latin typeface="Brockmann "/>
              </a:rPr>
              <a:t>Institution</a:t>
            </a:r>
            <a:r>
              <a:rPr lang="nl-BE" sz="5000" b="1">
                <a:solidFill>
                  <a:srgbClr val="0B3F47"/>
                </a:solidFill>
                <a:latin typeface="Brockmann "/>
              </a:rPr>
              <a:t> 1</a:t>
            </a:r>
            <a:endParaRPr lang="nl-BE" sz="5000">
              <a:solidFill>
                <a:srgbClr val="0B3F47"/>
              </a:solidFill>
              <a:latin typeface="Brockmann "/>
            </a:endParaRPr>
          </a:p>
        </p:txBody>
      </p:sp>
      <p:sp>
        <p:nvSpPr>
          <p:cNvPr id="129" name="Tekstvak 49">
            <a:extLst>
              <a:ext uri="{FF2B5EF4-FFF2-40B4-BE49-F238E27FC236}">
                <a16:creationId xmlns:a16="http://schemas.microsoft.com/office/drawing/2014/main" id="{83DE45D9-8826-7098-2D25-73B964A8914D}"/>
              </a:ext>
            </a:extLst>
          </p:cNvPr>
          <p:cNvSpPr txBox="1"/>
          <p:nvPr/>
        </p:nvSpPr>
        <p:spPr>
          <a:xfrm>
            <a:off x="39928657" y="8692540"/>
            <a:ext cx="463059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nl-BE" sz="5000" i="1">
                <a:solidFill>
                  <a:srgbClr val="0B3F47"/>
                </a:solidFill>
                <a:latin typeface="Brockmann "/>
              </a:rPr>
              <a:t>Discover /  </a:t>
            </a:r>
            <a:r>
              <a:rPr lang="nl-BE" sz="5000" i="1" err="1">
                <a:solidFill>
                  <a:srgbClr val="0B3F47"/>
                </a:solidFill>
                <a:latin typeface="Brockmann "/>
              </a:rPr>
              <a:t>Request</a:t>
            </a:r>
            <a:r>
              <a:rPr lang="nl-BE" sz="5000" i="1">
                <a:solidFill>
                  <a:srgbClr val="0B3F47"/>
                </a:solidFill>
                <a:latin typeface="Brockmann "/>
              </a:rPr>
              <a:t> access / Download</a:t>
            </a:r>
          </a:p>
        </p:txBody>
      </p:sp>
      <p:pic>
        <p:nvPicPr>
          <p:cNvPr id="131" name="Graphic 9" descr="Kunstmatige intelligentie silhouet">
            <a:extLst>
              <a:ext uri="{FF2B5EF4-FFF2-40B4-BE49-F238E27FC236}">
                <a16:creationId xmlns:a16="http://schemas.microsoft.com/office/drawing/2014/main" id="{66784BE5-C394-8E4D-7E6C-07BC15FC3060}"/>
              </a:ext>
            </a:extLst>
          </p:cNvPr>
          <p:cNvPicPr>
            <a:picLocks noChangeAspect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3"/>
              </a:ext>
            </a:extLst>
          </a:blip>
          <a:stretch>
            <a:fillRect/>
          </a:stretch>
        </p:blipFill>
        <p:spPr>
          <a:xfrm>
            <a:off x="44559247" y="9837796"/>
            <a:ext cx="2549189" cy="2549189"/>
          </a:xfrm>
          <a:prstGeom prst="rect">
            <a:avLst/>
          </a:prstGeom>
          <a:effectLst/>
          <a:scene3d>
            <a:camera prst="orthographicFront">
              <a:rot lat="0" lon="10800000" rev="0"/>
            </a:camera>
            <a:lightRig rig="threePt" dir="t"/>
          </a:scene3d>
        </p:spPr>
      </p:pic>
      <p:sp>
        <p:nvSpPr>
          <p:cNvPr id="137" name="Tekstvak 24">
            <a:extLst>
              <a:ext uri="{FF2B5EF4-FFF2-40B4-BE49-F238E27FC236}">
                <a16:creationId xmlns:a16="http://schemas.microsoft.com/office/drawing/2014/main" id="{AF273D5F-1C93-C473-FA4C-052EBDB0C32B}"/>
              </a:ext>
            </a:extLst>
          </p:cNvPr>
          <p:cNvSpPr txBox="1"/>
          <p:nvPr/>
        </p:nvSpPr>
        <p:spPr>
          <a:xfrm>
            <a:off x="46851689" y="9401411"/>
            <a:ext cx="5349948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26258" indent="-326258">
              <a:buFont typeface="Arial" panose="020B0604020202020204" pitchFamily="34" charset="0"/>
              <a:buChar char="•"/>
            </a:pPr>
            <a:r>
              <a:rPr lang="nl-BE" sz="5000" b="1" err="1">
                <a:solidFill>
                  <a:srgbClr val="0B3F47"/>
                </a:solidFill>
                <a:latin typeface="Brockmann "/>
              </a:rPr>
              <a:t>Researchers</a:t>
            </a:r>
            <a:endParaRPr lang="nl-BE" sz="5000" b="1">
              <a:solidFill>
                <a:srgbClr val="0B3F47"/>
              </a:solidFill>
              <a:latin typeface="Brockmann "/>
            </a:endParaRPr>
          </a:p>
          <a:p>
            <a:pPr marL="326258" indent="-326258">
              <a:buFont typeface="Arial" panose="020B0604020202020204" pitchFamily="34" charset="0"/>
              <a:buChar char="•"/>
            </a:pPr>
            <a:r>
              <a:rPr lang="nl-BE" sz="5000" b="1" err="1">
                <a:solidFill>
                  <a:srgbClr val="0B3F47"/>
                </a:solidFill>
                <a:latin typeface="Brockmann "/>
              </a:rPr>
              <a:t>Institutes</a:t>
            </a:r>
            <a:endParaRPr lang="nl-BE" sz="5000" b="1">
              <a:solidFill>
                <a:srgbClr val="0B3F47"/>
              </a:solidFill>
              <a:latin typeface="Brockmann "/>
            </a:endParaRPr>
          </a:p>
          <a:p>
            <a:pPr marL="326258" indent="-326258">
              <a:buFont typeface="Arial" panose="020B0604020202020204" pitchFamily="34" charset="0"/>
              <a:buChar char="•"/>
            </a:pPr>
            <a:r>
              <a:rPr lang="nl-BE" sz="5000" b="1" err="1">
                <a:solidFill>
                  <a:srgbClr val="0B3F47"/>
                </a:solidFill>
                <a:latin typeface="Brockmann "/>
              </a:rPr>
              <a:t>Industry</a:t>
            </a:r>
            <a:endParaRPr lang="nl-BE" sz="5000" b="1">
              <a:solidFill>
                <a:srgbClr val="0B3F47"/>
              </a:solidFill>
              <a:latin typeface="Brockmann "/>
            </a:endParaRPr>
          </a:p>
          <a:p>
            <a:pPr marL="326258" indent="-326258">
              <a:buFont typeface="Arial" panose="020B0604020202020204" pitchFamily="34" charset="0"/>
              <a:buChar char="•"/>
            </a:pPr>
            <a:r>
              <a:rPr lang="nl-BE" sz="5000" b="1">
                <a:solidFill>
                  <a:srgbClr val="0B3F47"/>
                </a:solidFill>
                <a:latin typeface="Brockmann "/>
              </a:rPr>
              <a:t>NGO</a:t>
            </a:r>
          </a:p>
          <a:p>
            <a:pPr marL="326258" indent="-326258">
              <a:buFont typeface="Arial" panose="020B0604020202020204" pitchFamily="34" charset="0"/>
              <a:buChar char="•"/>
            </a:pPr>
            <a:r>
              <a:rPr lang="nl-BE" sz="5000" b="1">
                <a:solidFill>
                  <a:srgbClr val="0B3F47"/>
                </a:solidFill>
                <a:latin typeface="Brockmann "/>
              </a:rPr>
              <a:t>…..</a:t>
            </a:r>
          </a:p>
          <a:p>
            <a:pPr marL="326258" indent="-326258">
              <a:buFont typeface="Arial" panose="020B0604020202020204" pitchFamily="34" charset="0"/>
              <a:buChar char="•"/>
            </a:pPr>
            <a:endParaRPr lang="nl-BE" sz="5000" b="1">
              <a:solidFill>
                <a:srgbClr val="0B3F47"/>
              </a:solidFill>
              <a:latin typeface="Brockmann "/>
            </a:endParaRPr>
          </a:p>
        </p:txBody>
      </p:sp>
      <p:sp>
        <p:nvSpPr>
          <p:cNvPr id="142" name="Tekstvak 38">
            <a:extLst>
              <a:ext uri="{FF2B5EF4-FFF2-40B4-BE49-F238E27FC236}">
                <a16:creationId xmlns:a16="http://schemas.microsoft.com/office/drawing/2014/main" id="{FDE8B7F5-0EA8-A8F1-9FB5-380404DB27BF}"/>
              </a:ext>
            </a:extLst>
          </p:cNvPr>
          <p:cNvSpPr txBox="1"/>
          <p:nvPr/>
        </p:nvSpPr>
        <p:spPr>
          <a:xfrm>
            <a:off x="42570228" y="6540423"/>
            <a:ext cx="298376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nl-BE" sz="5000" b="1">
                <a:solidFill>
                  <a:srgbClr val="0B3F47"/>
                </a:solidFill>
                <a:latin typeface="Brockmann "/>
              </a:rPr>
              <a:t>Metadata (CC0)</a:t>
            </a:r>
          </a:p>
        </p:txBody>
      </p:sp>
      <p:sp>
        <p:nvSpPr>
          <p:cNvPr id="143" name="Tekstvak 64">
            <a:extLst>
              <a:ext uri="{FF2B5EF4-FFF2-40B4-BE49-F238E27FC236}">
                <a16:creationId xmlns:a16="http://schemas.microsoft.com/office/drawing/2014/main" id="{760466FC-05E2-7A9E-ED31-4F751D680770}"/>
              </a:ext>
            </a:extLst>
          </p:cNvPr>
          <p:cNvSpPr txBox="1"/>
          <p:nvPr/>
        </p:nvSpPr>
        <p:spPr>
          <a:xfrm>
            <a:off x="27980896" y="11381315"/>
            <a:ext cx="3991380" cy="953453"/>
          </a:xfrm>
          <a:prstGeom prst="round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nl-BE" sz="5000" b="1">
                <a:solidFill>
                  <a:srgbClr val="0B3F47"/>
                </a:solidFill>
                <a:latin typeface="Brockmann "/>
              </a:rPr>
              <a:t>….</a:t>
            </a:r>
          </a:p>
        </p:txBody>
      </p:sp>
      <p:sp>
        <p:nvSpPr>
          <p:cNvPr id="144" name="Tekstvak 64">
            <a:extLst>
              <a:ext uri="{FF2B5EF4-FFF2-40B4-BE49-F238E27FC236}">
                <a16:creationId xmlns:a16="http://schemas.microsoft.com/office/drawing/2014/main" id="{C9E7B4D3-8571-7B93-F53A-E9043A071B1B}"/>
              </a:ext>
            </a:extLst>
          </p:cNvPr>
          <p:cNvSpPr txBox="1"/>
          <p:nvPr/>
        </p:nvSpPr>
        <p:spPr>
          <a:xfrm>
            <a:off x="27976336" y="9922629"/>
            <a:ext cx="4000500" cy="953453"/>
          </a:xfrm>
          <a:prstGeom prst="roundRect">
            <a:avLst/>
          </a:prstGeom>
          <a:solidFill>
            <a:srgbClr val="4ACBFC"/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nl-BE" sz="5000" b="1" err="1">
                <a:solidFill>
                  <a:srgbClr val="0B3F47"/>
                </a:solidFill>
                <a:latin typeface="Brockmann "/>
              </a:rPr>
              <a:t>Institution</a:t>
            </a:r>
            <a:r>
              <a:rPr lang="nl-BE" sz="5000" b="1">
                <a:solidFill>
                  <a:srgbClr val="0B3F47"/>
                </a:solidFill>
                <a:latin typeface="Brockmann "/>
              </a:rPr>
              <a:t> 2</a:t>
            </a:r>
            <a:endParaRPr lang="nl-BE" sz="5000">
              <a:solidFill>
                <a:srgbClr val="0B3F47"/>
              </a:solidFill>
              <a:latin typeface="Brockmann "/>
            </a:endParaRPr>
          </a:p>
        </p:txBody>
      </p:sp>
      <p:sp>
        <p:nvSpPr>
          <p:cNvPr id="147" name="TextBox 70">
            <a:extLst>
              <a:ext uri="{FF2B5EF4-FFF2-40B4-BE49-F238E27FC236}">
                <a16:creationId xmlns:a16="http://schemas.microsoft.com/office/drawing/2014/main" id="{872E8CFE-7BAD-1CBF-6DD7-464974402DDF}"/>
              </a:ext>
            </a:extLst>
          </p:cNvPr>
          <p:cNvSpPr txBox="1"/>
          <p:nvPr/>
        </p:nvSpPr>
        <p:spPr>
          <a:xfrm>
            <a:off x="34915074" y="9401411"/>
            <a:ext cx="4347224" cy="3777072"/>
          </a:xfrm>
          <a:prstGeom prst="rect">
            <a:avLst/>
          </a:prstGeom>
          <a:solidFill>
            <a:srgbClr val="0B3F47"/>
          </a:solidFill>
        </p:spPr>
        <p:txBody>
          <a:bodyPr wrap="square" lIns="86995" tIns="43498" rIns="86995" bIns="43498" rtlCol="0" anchor="t">
            <a:noAutofit/>
          </a:bodyPr>
          <a:lstStyle/>
          <a:p>
            <a:pPr algn="ctr"/>
            <a:r>
              <a:rPr lang="en-US" sz="5000" b="1">
                <a:solidFill>
                  <a:srgbClr val="FAF7F0"/>
                </a:solidFill>
                <a:latin typeface="Brockmann "/>
              </a:rPr>
              <a:t>Curation  </a:t>
            </a:r>
            <a:br>
              <a:rPr lang="en-US" sz="5000">
                <a:solidFill>
                  <a:srgbClr val="FAF7F0"/>
                </a:solidFill>
                <a:latin typeface="Brockmann "/>
              </a:rPr>
            </a:br>
            <a:r>
              <a:rPr lang="en-US" sz="5000" b="1">
                <a:solidFill>
                  <a:srgbClr val="FAF7F0"/>
                </a:solidFill>
                <a:latin typeface="Brockmann "/>
              </a:rPr>
              <a:t>Security</a:t>
            </a:r>
          </a:p>
          <a:p>
            <a:pPr algn="ctr"/>
            <a:r>
              <a:rPr lang="en-US" sz="5000" b="1">
                <a:solidFill>
                  <a:srgbClr val="FAF7F0"/>
                </a:solidFill>
                <a:latin typeface="Brockmann "/>
              </a:rPr>
              <a:t>Documentation</a:t>
            </a:r>
          </a:p>
          <a:p>
            <a:pPr algn="ctr"/>
            <a:r>
              <a:rPr lang="en-US" sz="5000" b="1">
                <a:solidFill>
                  <a:srgbClr val="FAF7F0"/>
                </a:solidFill>
                <a:latin typeface="Brockmann "/>
              </a:rPr>
              <a:t>Metadata</a:t>
            </a:r>
          </a:p>
        </p:txBody>
      </p:sp>
      <p:sp>
        <p:nvSpPr>
          <p:cNvPr id="149" name="Tekstvak 64">
            <a:extLst>
              <a:ext uri="{FF2B5EF4-FFF2-40B4-BE49-F238E27FC236}">
                <a16:creationId xmlns:a16="http://schemas.microsoft.com/office/drawing/2014/main" id="{56791D62-A0D2-7D59-FAFC-855F0E57FB45}"/>
              </a:ext>
            </a:extLst>
          </p:cNvPr>
          <p:cNvSpPr txBox="1"/>
          <p:nvPr/>
        </p:nvSpPr>
        <p:spPr>
          <a:xfrm>
            <a:off x="31781773" y="16097820"/>
            <a:ext cx="4775268" cy="953453"/>
          </a:xfrm>
          <a:prstGeom prst="roundRect">
            <a:avLst/>
          </a:prstGeom>
          <a:solidFill>
            <a:schemeClr val="accent2"/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nl-BE" sz="5000" b="1" err="1">
                <a:solidFill>
                  <a:srgbClr val="0B3F47"/>
                </a:solidFill>
                <a:latin typeface="Brockmann "/>
              </a:rPr>
              <a:t>Institution</a:t>
            </a:r>
            <a:r>
              <a:rPr lang="nl-BE" sz="5000" b="1">
                <a:solidFill>
                  <a:srgbClr val="0B3F47"/>
                </a:solidFill>
                <a:latin typeface="Brockmann "/>
              </a:rPr>
              <a:t> 1</a:t>
            </a:r>
            <a:endParaRPr lang="nl-BE" sz="5000">
              <a:solidFill>
                <a:srgbClr val="0B3F47"/>
              </a:solidFill>
              <a:latin typeface="Brockmann "/>
            </a:endParaRPr>
          </a:p>
        </p:txBody>
      </p:sp>
      <p:cxnSp>
        <p:nvCxnSpPr>
          <p:cNvPr id="155" name="Straight Arrow Connector 154">
            <a:extLst>
              <a:ext uri="{FF2B5EF4-FFF2-40B4-BE49-F238E27FC236}">
                <a16:creationId xmlns:a16="http://schemas.microsoft.com/office/drawing/2014/main" id="{1A577D3D-DE91-E44F-9909-29D1CE1A210E}"/>
              </a:ext>
            </a:extLst>
          </p:cNvPr>
          <p:cNvCxnSpPr>
            <a:cxnSpLocks/>
          </p:cNvCxnSpPr>
          <p:nvPr/>
        </p:nvCxnSpPr>
        <p:spPr>
          <a:xfrm>
            <a:off x="32272126" y="8965014"/>
            <a:ext cx="2560380" cy="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26">
            <a:extLst>
              <a:ext uri="{FF2B5EF4-FFF2-40B4-BE49-F238E27FC236}">
                <a16:creationId xmlns:a16="http://schemas.microsoft.com/office/drawing/2014/main" id="{D9F9C98A-8898-8237-9306-DF68E923BB4B}"/>
              </a:ext>
            </a:extLst>
          </p:cNvPr>
          <p:cNvSpPr txBox="1"/>
          <p:nvPr/>
        </p:nvSpPr>
        <p:spPr>
          <a:xfrm>
            <a:off x="18106120" y="7285656"/>
            <a:ext cx="844190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5000" b="1">
                <a:solidFill>
                  <a:srgbClr val="0B3F47"/>
                </a:solidFill>
                <a:latin typeface="Brockmann "/>
              </a:rPr>
              <a:t>Secure environment</a:t>
            </a:r>
          </a:p>
          <a:p>
            <a:r>
              <a:rPr lang="en-GB" sz="5000">
                <a:solidFill>
                  <a:srgbClr val="0B3F47"/>
                </a:solidFill>
                <a:latin typeface="Brockmann "/>
              </a:rPr>
              <a:t>Create a trusted solution for researchers, including those dealing with sensitive data</a:t>
            </a:r>
            <a:endParaRPr lang="en-BE" sz="5000">
              <a:solidFill>
                <a:srgbClr val="0B3F47"/>
              </a:solidFill>
              <a:latin typeface="Brockmann "/>
            </a:endParaRPr>
          </a:p>
        </p:txBody>
      </p:sp>
      <p:sp>
        <p:nvSpPr>
          <p:cNvPr id="3" name="TextBox 26">
            <a:extLst>
              <a:ext uri="{FF2B5EF4-FFF2-40B4-BE49-F238E27FC236}">
                <a16:creationId xmlns:a16="http://schemas.microsoft.com/office/drawing/2014/main" id="{7B3BCAA5-670A-4D66-D3C3-3B10EF69332C}"/>
              </a:ext>
            </a:extLst>
          </p:cNvPr>
          <p:cNvSpPr txBox="1"/>
          <p:nvPr/>
        </p:nvSpPr>
        <p:spPr>
          <a:xfrm>
            <a:off x="17980551" y="21670110"/>
            <a:ext cx="8441900" cy="3939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5000" b="1" dirty="0">
                <a:solidFill>
                  <a:srgbClr val="0B3F47"/>
                </a:solidFill>
                <a:latin typeface="Brockmann "/>
              </a:rPr>
              <a:t>Open-source</a:t>
            </a:r>
          </a:p>
          <a:p>
            <a:r>
              <a:rPr lang="en-GB" sz="5000" dirty="0">
                <a:solidFill>
                  <a:srgbClr val="0B3F47"/>
                </a:solidFill>
                <a:latin typeface="Brockmann "/>
              </a:rPr>
              <a:t>Making use of Dataverse, engaging in an already vibrant community with longevity and stability</a:t>
            </a:r>
            <a:endParaRPr lang="en-BE" sz="5000" dirty="0">
              <a:solidFill>
                <a:srgbClr val="0B3F47"/>
              </a:solidFill>
              <a:latin typeface="Brockmann "/>
            </a:endParaRPr>
          </a:p>
        </p:txBody>
      </p:sp>
      <p:sp>
        <p:nvSpPr>
          <p:cNvPr id="5" name="Tekstvak 49">
            <a:extLst>
              <a:ext uri="{FF2B5EF4-FFF2-40B4-BE49-F238E27FC236}">
                <a16:creationId xmlns:a16="http://schemas.microsoft.com/office/drawing/2014/main" id="{55501937-2C24-90B2-D87B-C2DD395EA1D5}"/>
              </a:ext>
            </a:extLst>
          </p:cNvPr>
          <p:cNvSpPr txBox="1"/>
          <p:nvPr/>
        </p:nvSpPr>
        <p:spPr>
          <a:xfrm>
            <a:off x="39659875" y="12203359"/>
            <a:ext cx="7395338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BE" sz="5000" i="1" err="1">
                <a:solidFill>
                  <a:srgbClr val="0B3F47"/>
                </a:solidFill>
                <a:latin typeface="Brockmann "/>
              </a:rPr>
              <a:t>Depending</a:t>
            </a:r>
            <a:r>
              <a:rPr lang="nl-BE" sz="5000" i="1">
                <a:solidFill>
                  <a:srgbClr val="0B3F47"/>
                </a:solidFill>
                <a:latin typeface="Brockmann "/>
              </a:rPr>
              <a:t> on access level, access </a:t>
            </a:r>
            <a:r>
              <a:rPr lang="nl-BE" sz="5000" i="1" err="1">
                <a:solidFill>
                  <a:srgbClr val="0B3F47"/>
                </a:solidFill>
                <a:latin typeface="Brockmann "/>
              </a:rPr>
              <a:t>granted</a:t>
            </a:r>
            <a:r>
              <a:rPr lang="nl-BE" sz="5000" i="1">
                <a:solidFill>
                  <a:srgbClr val="0B3F47"/>
                </a:solidFill>
                <a:latin typeface="Brockmann "/>
              </a:rPr>
              <a:t> contingent </a:t>
            </a:r>
            <a:r>
              <a:rPr lang="nl-BE" sz="5000" i="1" err="1">
                <a:solidFill>
                  <a:srgbClr val="0B3F47"/>
                </a:solidFill>
                <a:latin typeface="Brockmann "/>
              </a:rPr>
              <a:t>upon</a:t>
            </a:r>
            <a:r>
              <a:rPr lang="nl-BE" sz="5000" i="1">
                <a:solidFill>
                  <a:srgbClr val="0B3F47"/>
                </a:solidFill>
                <a:latin typeface="Brockmann "/>
              </a:rPr>
              <a:t>…:</a:t>
            </a:r>
          </a:p>
          <a:p>
            <a:pPr marL="685800" indent="-685800">
              <a:buFont typeface="Arial" panose="020B0604020202020204" pitchFamily="34" charset="0"/>
              <a:buChar char="•"/>
            </a:pPr>
            <a:r>
              <a:rPr lang="nl-BE" sz="5000" i="1" err="1">
                <a:solidFill>
                  <a:srgbClr val="0B3F47"/>
                </a:solidFill>
                <a:latin typeface="Brockmann "/>
              </a:rPr>
              <a:t>Nothing</a:t>
            </a:r>
            <a:r>
              <a:rPr lang="nl-BE" sz="5000" i="1">
                <a:solidFill>
                  <a:srgbClr val="0B3F47"/>
                </a:solidFill>
                <a:latin typeface="Brockmann "/>
              </a:rPr>
              <a:t> (i.e., </a:t>
            </a:r>
            <a:r>
              <a:rPr lang="nl-BE" sz="5000" i="1" err="1">
                <a:solidFill>
                  <a:srgbClr val="0B3F47"/>
                </a:solidFill>
                <a:latin typeface="Brockmann "/>
              </a:rPr>
              <a:t>Immediate</a:t>
            </a:r>
            <a:r>
              <a:rPr lang="nl-BE" sz="5000" i="1">
                <a:solidFill>
                  <a:srgbClr val="0B3F47"/>
                </a:solidFill>
                <a:latin typeface="Brockmann "/>
              </a:rPr>
              <a:t> transfer)</a:t>
            </a:r>
          </a:p>
          <a:p>
            <a:pPr marL="685800" indent="-685800">
              <a:buFont typeface="Arial" panose="020B0604020202020204" pitchFamily="34" charset="0"/>
              <a:buChar char="•"/>
            </a:pPr>
            <a:r>
              <a:rPr lang="nl-BE" sz="5000" i="1" err="1">
                <a:solidFill>
                  <a:srgbClr val="0B3F47"/>
                </a:solidFill>
                <a:latin typeface="Brockmann "/>
              </a:rPr>
              <a:t>Registration</a:t>
            </a:r>
            <a:endParaRPr lang="nl-BE" sz="5000" i="1">
              <a:solidFill>
                <a:srgbClr val="0B3F47"/>
              </a:solidFill>
              <a:latin typeface="Brockmann "/>
            </a:endParaRPr>
          </a:p>
          <a:p>
            <a:pPr marL="685800" indent="-685800">
              <a:buFont typeface="Arial" panose="020B0604020202020204" pitchFamily="34" charset="0"/>
              <a:buChar char="•"/>
            </a:pPr>
            <a:r>
              <a:rPr lang="nl-BE" sz="5000" i="1">
                <a:solidFill>
                  <a:srgbClr val="0B3F47"/>
                </a:solidFill>
                <a:latin typeface="Brockmann "/>
              </a:rPr>
              <a:t>Data </a:t>
            </a:r>
            <a:r>
              <a:rPr lang="nl-BE" sz="5000" i="1" err="1">
                <a:solidFill>
                  <a:srgbClr val="0B3F47"/>
                </a:solidFill>
                <a:latin typeface="Brockmann "/>
              </a:rPr>
              <a:t>Use</a:t>
            </a:r>
            <a:r>
              <a:rPr lang="nl-BE" sz="5000" i="1">
                <a:solidFill>
                  <a:srgbClr val="0B3F47"/>
                </a:solidFill>
                <a:latin typeface="Brockmann "/>
              </a:rPr>
              <a:t> Agreement</a:t>
            </a:r>
          </a:p>
          <a:p>
            <a:pPr marL="685800" indent="-685800">
              <a:buFont typeface="Arial" panose="020B0604020202020204" pitchFamily="34" charset="0"/>
              <a:buChar char="•"/>
            </a:pPr>
            <a:r>
              <a:rPr lang="nl-BE" sz="5000" i="1" err="1">
                <a:solidFill>
                  <a:srgbClr val="0B3F47"/>
                </a:solidFill>
                <a:latin typeface="Brockmann "/>
              </a:rPr>
              <a:t>Approval</a:t>
            </a:r>
            <a:r>
              <a:rPr lang="nl-BE" sz="5000" i="1">
                <a:solidFill>
                  <a:srgbClr val="0B3F47"/>
                </a:solidFill>
                <a:latin typeface="Brockmann "/>
              </a:rPr>
              <a:t> </a:t>
            </a:r>
            <a:r>
              <a:rPr lang="nl-BE" sz="5000" i="1" err="1">
                <a:solidFill>
                  <a:srgbClr val="0B3F47"/>
                </a:solidFill>
                <a:latin typeface="Brockmann "/>
              </a:rPr>
              <a:t>by</a:t>
            </a:r>
            <a:r>
              <a:rPr lang="nl-BE" sz="5000" i="1">
                <a:solidFill>
                  <a:srgbClr val="0B3F47"/>
                </a:solidFill>
                <a:latin typeface="Brockmann "/>
              </a:rPr>
              <a:t> DAC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72075DF-D8DD-D09D-9B47-3B5E2B01F8EB}"/>
              </a:ext>
            </a:extLst>
          </p:cNvPr>
          <p:cNvSpPr>
            <a:spLocks/>
          </p:cNvSpPr>
          <p:nvPr/>
        </p:nvSpPr>
        <p:spPr>
          <a:xfrm>
            <a:off x="27595454" y="20590523"/>
            <a:ext cx="22675814" cy="7205257"/>
          </a:xfrm>
          <a:prstGeom prst="rect">
            <a:avLst/>
          </a:prstGeom>
          <a:solidFill>
            <a:srgbClr val="0B3F47"/>
          </a:solidFill>
          <a:ln w="762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endParaRPr lang="en-BE"/>
          </a:p>
        </p:txBody>
      </p:sp>
      <p:sp>
        <p:nvSpPr>
          <p:cNvPr id="36" name="Tekstvak 38">
            <a:extLst>
              <a:ext uri="{FF2B5EF4-FFF2-40B4-BE49-F238E27FC236}">
                <a16:creationId xmlns:a16="http://schemas.microsoft.com/office/drawing/2014/main" id="{6FD243E8-3E72-D1C7-0B5E-6B11544EE503}"/>
              </a:ext>
            </a:extLst>
          </p:cNvPr>
          <p:cNvSpPr txBox="1"/>
          <p:nvPr/>
        </p:nvSpPr>
        <p:spPr>
          <a:xfrm>
            <a:off x="32001698" y="8150072"/>
            <a:ext cx="298376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nl-BE" sz="5000" i="1">
                <a:solidFill>
                  <a:srgbClr val="0B3F47"/>
                </a:solidFill>
                <a:latin typeface="Brockmann "/>
              </a:rPr>
              <a:t>Datasets</a:t>
            </a:r>
          </a:p>
        </p:txBody>
      </p:sp>
      <p:sp>
        <p:nvSpPr>
          <p:cNvPr id="38" name="Tekstvak 64">
            <a:extLst>
              <a:ext uri="{FF2B5EF4-FFF2-40B4-BE49-F238E27FC236}">
                <a16:creationId xmlns:a16="http://schemas.microsoft.com/office/drawing/2014/main" id="{35AA8E74-3CF8-92BD-4832-25CED2C38990}"/>
              </a:ext>
            </a:extLst>
          </p:cNvPr>
          <p:cNvSpPr txBox="1"/>
          <p:nvPr/>
        </p:nvSpPr>
        <p:spPr>
          <a:xfrm>
            <a:off x="32690305" y="17051273"/>
            <a:ext cx="4775268" cy="953453"/>
          </a:xfrm>
          <a:prstGeom prst="roundRect">
            <a:avLst/>
          </a:prstGeom>
          <a:solidFill>
            <a:srgbClr val="4ACBFC"/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nl-BE" sz="5000" b="1" err="1">
                <a:solidFill>
                  <a:srgbClr val="0B3F47"/>
                </a:solidFill>
                <a:latin typeface="Brockmann "/>
              </a:rPr>
              <a:t>Institution</a:t>
            </a:r>
            <a:r>
              <a:rPr lang="nl-BE" sz="5000" b="1">
                <a:solidFill>
                  <a:srgbClr val="0B3F47"/>
                </a:solidFill>
                <a:latin typeface="Brockmann "/>
              </a:rPr>
              <a:t> 2</a:t>
            </a:r>
            <a:endParaRPr lang="nl-BE" sz="5000">
              <a:solidFill>
                <a:srgbClr val="0B3F47"/>
              </a:solidFill>
              <a:latin typeface="Brockmann "/>
            </a:endParaRPr>
          </a:p>
        </p:txBody>
      </p:sp>
      <p:sp>
        <p:nvSpPr>
          <p:cNvPr id="40" name="Tekstvak 64">
            <a:extLst>
              <a:ext uri="{FF2B5EF4-FFF2-40B4-BE49-F238E27FC236}">
                <a16:creationId xmlns:a16="http://schemas.microsoft.com/office/drawing/2014/main" id="{75FF9687-D027-1316-C186-DAD4A9D34783}"/>
              </a:ext>
            </a:extLst>
          </p:cNvPr>
          <p:cNvSpPr txBox="1"/>
          <p:nvPr/>
        </p:nvSpPr>
        <p:spPr>
          <a:xfrm>
            <a:off x="33716693" y="18008455"/>
            <a:ext cx="4775268" cy="953453"/>
          </a:xfrm>
          <a:prstGeom prst="round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nl-BE" sz="5000" b="1">
                <a:solidFill>
                  <a:srgbClr val="0B3F47"/>
                </a:solidFill>
                <a:latin typeface="Brockmann "/>
              </a:rPr>
              <a:t>…..</a:t>
            </a:r>
            <a:endParaRPr lang="nl-BE" sz="5000">
              <a:solidFill>
                <a:srgbClr val="0B3F47"/>
              </a:solidFill>
              <a:latin typeface="Brockmann "/>
            </a:endParaRPr>
          </a:p>
        </p:txBody>
      </p: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BE072EF7-ADAB-6257-6DD9-58DB920B1C9F}"/>
              </a:ext>
            </a:extLst>
          </p:cNvPr>
          <p:cNvCxnSpPr>
            <a:cxnSpLocks/>
          </p:cNvCxnSpPr>
          <p:nvPr/>
        </p:nvCxnSpPr>
        <p:spPr>
          <a:xfrm>
            <a:off x="36185084" y="13178483"/>
            <a:ext cx="0" cy="2504436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B1B59B9A-C5C8-47B5-13D8-5FD0E576B4ED}"/>
              </a:ext>
            </a:extLst>
          </p:cNvPr>
          <p:cNvCxnSpPr>
            <a:cxnSpLocks/>
          </p:cNvCxnSpPr>
          <p:nvPr/>
        </p:nvCxnSpPr>
        <p:spPr>
          <a:xfrm>
            <a:off x="37041217" y="13178483"/>
            <a:ext cx="0" cy="3680767"/>
          </a:xfrm>
          <a:prstGeom prst="straightConnector1">
            <a:avLst/>
          </a:prstGeom>
          <a:ln w="7620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48BEB07A-31EB-B237-2592-D1443DF587E9}"/>
              </a:ext>
            </a:extLst>
          </p:cNvPr>
          <p:cNvCxnSpPr>
            <a:cxnSpLocks/>
          </p:cNvCxnSpPr>
          <p:nvPr/>
        </p:nvCxnSpPr>
        <p:spPr>
          <a:xfrm>
            <a:off x="37884007" y="13178483"/>
            <a:ext cx="65742" cy="4614217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>
            <a:extLst>
              <a:ext uri="{FF2B5EF4-FFF2-40B4-BE49-F238E27FC236}">
                <a16:creationId xmlns:a16="http://schemas.microsoft.com/office/drawing/2014/main" id="{70552DCF-95B6-ABF2-2987-91DE689C2527}"/>
              </a:ext>
            </a:extLst>
          </p:cNvPr>
          <p:cNvSpPr txBox="1"/>
          <p:nvPr/>
        </p:nvSpPr>
        <p:spPr>
          <a:xfrm>
            <a:off x="35307505" y="13740101"/>
            <a:ext cx="3467424" cy="1631216"/>
          </a:xfrm>
          <a:prstGeom prst="rect">
            <a:avLst/>
          </a:prstGeom>
          <a:solidFill>
            <a:srgbClr val="FAF7F0"/>
          </a:solidFill>
        </p:spPr>
        <p:txBody>
          <a:bodyPr wrap="none" rtlCol="0">
            <a:spAutoFit/>
          </a:bodyPr>
          <a:lstStyle/>
          <a:p>
            <a:r>
              <a:rPr lang="en-GB" sz="5000" i="1">
                <a:latin typeface="Brockmann "/>
              </a:rPr>
              <a:t>Storage &amp;</a:t>
            </a:r>
          </a:p>
          <a:p>
            <a:r>
              <a:rPr lang="en-GB" sz="5000" i="1">
                <a:latin typeface="Brockmann "/>
              </a:rPr>
              <a:t>Preservation</a:t>
            </a:r>
            <a:endParaRPr lang="en-BE" sz="5000" i="1">
              <a:latin typeface="Brockmann "/>
            </a:endParaRPr>
          </a:p>
        </p:txBody>
      </p: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35C30408-D133-C652-849A-B5DE862CDA98}"/>
              </a:ext>
            </a:extLst>
          </p:cNvPr>
          <p:cNvCxnSpPr>
            <a:cxnSpLocks/>
          </p:cNvCxnSpPr>
          <p:nvPr/>
        </p:nvCxnSpPr>
        <p:spPr>
          <a:xfrm flipH="1">
            <a:off x="39359899" y="11044784"/>
            <a:ext cx="5199348" cy="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Connector: Elbow 69">
            <a:extLst>
              <a:ext uri="{FF2B5EF4-FFF2-40B4-BE49-F238E27FC236}">
                <a16:creationId xmlns:a16="http://schemas.microsoft.com/office/drawing/2014/main" id="{0D5DB74B-41D2-606F-7B11-0A376C4CFA80}"/>
              </a:ext>
            </a:extLst>
          </p:cNvPr>
          <p:cNvCxnSpPr>
            <a:cxnSpLocks/>
          </p:cNvCxnSpPr>
          <p:nvPr/>
        </p:nvCxnSpPr>
        <p:spPr>
          <a:xfrm>
            <a:off x="39224240" y="8400967"/>
            <a:ext cx="6742503" cy="1298149"/>
          </a:xfrm>
          <a:prstGeom prst="bentConnector3">
            <a:avLst>
              <a:gd name="adj1" fmla="val 99942"/>
            </a:avLst>
          </a:prstGeom>
          <a:ln w="76200">
            <a:solidFill>
              <a:srgbClr val="0B3F47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Arrow Connector 81">
            <a:extLst>
              <a:ext uri="{FF2B5EF4-FFF2-40B4-BE49-F238E27FC236}">
                <a16:creationId xmlns:a16="http://schemas.microsoft.com/office/drawing/2014/main" id="{CC182B2F-0D1F-4FC5-FCCE-75A9A159BA24}"/>
              </a:ext>
            </a:extLst>
          </p:cNvPr>
          <p:cNvCxnSpPr>
            <a:cxnSpLocks/>
          </p:cNvCxnSpPr>
          <p:nvPr/>
        </p:nvCxnSpPr>
        <p:spPr>
          <a:xfrm rot="10800000" flipH="1">
            <a:off x="39418945" y="11906558"/>
            <a:ext cx="5199348" cy="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TextBox 83">
            <a:extLst>
              <a:ext uri="{FF2B5EF4-FFF2-40B4-BE49-F238E27FC236}">
                <a16:creationId xmlns:a16="http://schemas.microsoft.com/office/drawing/2014/main" id="{06B92E66-62C6-124A-A836-E0DC809EB17C}"/>
              </a:ext>
            </a:extLst>
          </p:cNvPr>
          <p:cNvSpPr txBox="1"/>
          <p:nvPr/>
        </p:nvSpPr>
        <p:spPr>
          <a:xfrm>
            <a:off x="640983" y="5511746"/>
            <a:ext cx="935068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6000" b="1" err="1">
                <a:solidFill>
                  <a:srgbClr val="0B3F47"/>
                </a:solidFill>
                <a:latin typeface="Brockmann "/>
                <a:cs typeface="Dreaming Outloud Pro" panose="020F0502020204030204" pitchFamily="66" charset="0"/>
              </a:rPr>
              <a:t>Why</a:t>
            </a:r>
            <a:r>
              <a:rPr lang="nl-NL" sz="6000" b="1">
                <a:solidFill>
                  <a:srgbClr val="0B3F47"/>
                </a:solidFill>
                <a:latin typeface="Brockmann "/>
                <a:cs typeface="Dreaming Outloud Pro" panose="020F0502020204030204" pitchFamily="66" charset="0"/>
              </a:rPr>
              <a:t> </a:t>
            </a:r>
            <a:r>
              <a:rPr lang="nl-NL" sz="6000" b="1" err="1">
                <a:solidFill>
                  <a:srgbClr val="0B3F47"/>
                </a:solidFill>
                <a:latin typeface="Brockmann "/>
                <a:cs typeface="Dreaming Outloud Pro" panose="020F0502020204030204" pitchFamily="66" charset="0"/>
              </a:rPr>
              <a:t>the</a:t>
            </a:r>
            <a:r>
              <a:rPr lang="nl-NL" sz="6000" b="1">
                <a:solidFill>
                  <a:srgbClr val="0B3F47"/>
                </a:solidFill>
                <a:latin typeface="Brockmann "/>
                <a:cs typeface="Dreaming Outloud Pro" panose="020F0502020204030204" pitchFamily="66" charset="0"/>
              </a:rPr>
              <a:t> </a:t>
            </a:r>
            <a:r>
              <a:rPr lang="nl-NL" sz="6000" b="1" err="1">
                <a:solidFill>
                  <a:srgbClr val="0B3F47"/>
                </a:solidFill>
                <a:latin typeface="Brockmann "/>
                <a:cs typeface="Dreaming Outloud Pro" panose="020F0502020204030204" pitchFamily="66" charset="0"/>
              </a:rPr>
              <a:t>FAIRVault</a:t>
            </a:r>
            <a:r>
              <a:rPr lang="nl-NL" sz="6000" b="1">
                <a:solidFill>
                  <a:srgbClr val="0B3F47"/>
                </a:solidFill>
                <a:latin typeface="Brockmann "/>
                <a:cs typeface="Dreaming Outloud Pro" panose="020F0502020204030204" pitchFamily="66" charset="0"/>
              </a:rPr>
              <a:t>:</a:t>
            </a:r>
            <a:endParaRPr lang="en-US" sz="6000" b="1">
              <a:solidFill>
                <a:srgbClr val="0B3F47"/>
              </a:solidFill>
              <a:latin typeface="Brockmann "/>
              <a:cs typeface="Dreaming Outloud Pro" panose="020F0502020204030204" pitchFamily="66" charset="0"/>
            </a:endParaRPr>
          </a:p>
        </p:txBody>
      </p:sp>
      <p:cxnSp>
        <p:nvCxnSpPr>
          <p:cNvPr id="89" name="Straight Arrow Connector 88">
            <a:extLst>
              <a:ext uri="{FF2B5EF4-FFF2-40B4-BE49-F238E27FC236}">
                <a16:creationId xmlns:a16="http://schemas.microsoft.com/office/drawing/2014/main" id="{98726498-77EC-FC0B-AC77-9DC9126A9323}"/>
              </a:ext>
            </a:extLst>
          </p:cNvPr>
          <p:cNvCxnSpPr>
            <a:cxnSpLocks/>
          </p:cNvCxnSpPr>
          <p:nvPr/>
        </p:nvCxnSpPr>
        <p:spPr>
          <a:xfrm>
            <a:off x="32247264" y="10519810"/>
            <a:ext cx="2560380" cy="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Tekstvak 38">
            <a:extLst>
              <a:ext uri="{FF2B5EF4-FFF2-40B4-BE49-F238E27FC236}">
                <a16:creationId xmlns:a16="http://schemas.microsoft.com/office/drawing/2014/main" id="{516A86B9-F46A-65D0-ABB2-EBC3DD6AAA83}"/>
              </a:ext>
            </a:extLst>
          </p:cNvPr>
          <p:cNvSpPr txBox="1"/>
          <p:nvPr/>
        </p:nvSpPr>
        <p:spPr>
          <a:xfrm>
            <a:off x="31976836" y="9704868"/>
            <a:ext cx="298376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nl-BE" sz="5000" i="1">
                <a:solidFill>
                  <a:srgbClr val="0B3F47"/>
                </a:solidFill>
                <a:latin typeface="Brockmann "/>
              </a:rPr>
              <a:t>Datasets</a:t>
            </a:r>
          </a:p>
        </p:txBody>
      </p:sp>
      <p:cxnSp>
        <p:nvCxnSpPr>
          <p:cNvPr id="91" name="Straight Arrow Connector 90">
            <a:extLst>
              <a:ext uri="{FF2B5EF4-FFF2-40B4-BE49-F238E27FC236}">
                <a16:creationId xmlns:a16="http://schemas.microsoft.com/office/drawing/2014/main" id="{5616A7DA-CDAC-8145-69E7-3AE7F02058E4}"/>
              </a:ext>
            </a:extLst>
          </p:cNvPr>
          <p:cNvCxnSpPr>
            <a:cxnSpLocks/>
          </p:cNvCxnSpPr>
          <p:nvPr/>
        </p:nvCxnSpPr>
        <p:spPr>
          <a:xfrm>
            <a:off x="32201734" y="11924661"/>
            <a:ext cx="2560380" cy="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Tekstvak 38">
            <a:extLst>
              <a:ext uri="{FF2B5EF4-FFF2-40B4-BE49-F238E27FC236}">
                <a16:creationId xmlns:a16="http://schemas.microsoft.com/office/drawing/2014/main" id="{52FE147E-C751-AA08-C04B-91DCF29C8E2B}"/>
              </a:ext>
            </a:extLst>
          </p:cNvPr>
          <p:cNvSpPr txBox="1"/>
          <p:nvPr/>
        </p:nvSpPr>
        <p:spPr>
          <a:xfrm>
            <a:off x="31931306" y="11109719"/>
            <a:ext cx="298376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nl-BE" sz="5000" i="1">
                <a:solidFill>
                  <a:srgbClr val="0B3F47"/>
                </a:solidFill>
                <a:latin typeface="Brockmann "/>
              </a:rPr>
              <a:t>Datasets</a:t>
            </a:r>
          </a:p>
        </p:txBody>
      </p:sp>
      <p:sp>
        <p:nvSpPr>
          <p:cNvPr id="95" name="Rectangle 94">
            <a:extLst>
              <a:ext uri="{FF2B5EF4-FFF2-40B4-BE49-F238E27FC236}">
                <a16:creationId xmlns:a16="http://schemas.microsoft.com/office/drawing/2014/main" id="{5F6E21D1-A6E9-7E75-10FA-CA98B60C76E2}"/>
              </a:ext>
            </a:extLst>
          </p:cNvPr>
          <p:cNvSpPr/>
          <p:nvPr/>
        </p:nvSpPr>
        <p:spPr>
          <a:xfrm>
            <a:off x="34960604" y="7925995"/>
            <a:ext cx="4263636" cy="1631216"/>
          </a:xfrm>
          <a:prstGeom prst="rect">
            <a:avLst/>
          </a:prstGeom>
          <a:noFill/>
          <a:ln w="76200">
            <a:solidFill>
              <a:srgbClr val="0B3F47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sp>
        <p:nvSpPr>
          <p:cNvPr id="102" name="Tekstvak 52">
            <a:extLst>
              <a:ext uri="{FF2B5EF4-FFF2-40B4-BE49-F238E27FC236}">
                <a16:creationId xmlns:a16="http://schemas.microsoft.com/office/drawing/2014/main" id="{C57B5AA5-A73E-3AB9-B3E1-CA221A8C5342}"/>
              </a:ext>
            </a:extLst>
          </p:cNvPr>
          <p:cNvSpPr txBox="1"/>
          <p:nvPr/>
        </p:nvSpPr>
        <p:spPr>
          <a:xfrm>
            <a:off x="24643716" y="1213160"/>
            <a:ext cx="564696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6000" b="1">
                <a:solidFill>
                  <a:srgbClr val="0B3F47"/>
                </a:solidFill>
                <a:latin typeface="Brockmann "/>
              </a:rPr>
              <a:t>Abstract</a:t>
            </a:r>
          </a:p>
        </p:txBody>
      </p:sp>
      <p:sp>
        <p:nvSpPr>
          <p:cNvPr id="6" name="TextBox 26">
            <a:extLst>
              <a:ext uri="{FF2B5EF4-FFF2-40B4-BE49-F238E27FC236}">
                <a16:creationId xmlns:a16="http://schemas.microsoft.com/office/drawing/2014/main" id="{B9EE1626-6374-E3C2-F04F-8D160510B239}"/>
              </a:ext>
            </a:extLst>
          </p:cNvPr>
          <p:cNvSpPr txBox="1"/>
          <p:nvPr/>
        </p:nvSpPr>
        <p:spPr>
          <a:xfrm>
            <a:off x="1994025" y="3740216"/>
            <a:ext cx="22237576" cy="132343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GB" sz="4000" dirty="0">
                <a:solidFill>
                  <a:srgbClr val="0B3F47"/>
                </a:solidFill>
                <a:latin typeface="Brockmann "/>
              </a:rPr>
              <a:t>Nicky Daniels, Jacob </a:t>
            </a:r>
            <a:r>
              <a:rPr lang="en-GB" sz="4000" dirty="0" err="1">
                <a:solidFill>
                  <a:srgbClr val="0B3F47"/>
                </a:solidFill>
                <a:latin typeface="Brockmann "/>
              </a:rPr>
              <a:t>Laureyns</a:t>
            </a:r>
            <a:r>
              <a:rPr lang="en-GB" sz="4000" dirty="0">
                <a:solidFill>
                  <a:srgbClr val="0B3F47"/>
                </a:solidFill>
                <a:latin typeface="Brockmann "/>
              </a:rPr>
              <a:t>, Kevin Leonard, Myriam Mertens, Philippe Moens, </a:t>
            </a:r>
            <a:br>
              <a:rPr lang="en-GB" sz="4000" dirty="0">
                <a:solidFill>
                  <a:srgbClr val="0B3F47"/>
                </a:solidFill>
                <a:latin typeface="Brockmann "/>
              </a:rPr>
            </a:br>
            <a:r>
              <a:rPr lang="en-GB" sz="4000" dirty="0">
                <a:solidFill>
                  <a:srgbClr val="0B3F47"/>
                </a:solidFill>
                <a:latin typeface="Brockmann "/>
              </a:rPr>
              <a:t>Ine Moerman, Jone </a:t>
            </a:r>
            <a:r>
              <a:rPr lang="en-GB" sz="4000" dirty="0" err="1">
                <a:solidFill>
                  <a:srgbClr val="0B3F47"/>
                </a:solidFill>
                <a:latin typeface="Brockmann "/>
              </a:rPr>
              <a:t>Paesmans</a:t>
            </a:r>
            <a:r>
              <a:rPr lang="en-GB" sz="4000" dirty="0">
                <a:solidFill>
                  <a:srgbClr val="0B3F47"/>
                </a:solidFill>
                <a:latin typeface="Brockmann "/>
              </a:rPr>
              <a:t>, Jef Peeters, Sybren Slegers, Thomas Van de Velde</a:t>
            </a:r>
          </a:p>
        </p:txBody>
      </p:sp>
      <p:pic>
        <p:nvPicPr>
          <p:cNvPr id="10" name="Graphic 9" descr="Shield Tick with solid fill">
            <a:extLst>
              <a:ext uri="{FF2B5EF4-FFF2-40B4-BE49-F238E27FC236}">
                <a16:creationId xmlns:a16="http://schemas.microsoft.com/office/drawing/2014/main" id="{16470767-DAD1-2013-1B14-6D2C8BD8C478}"/>
              </a:ext>
            </a:extLst>
          </p:cNvPr>
          <p:cNvPicPr>
            <a:picLocks noChangeAspect="1"/>
          </p:cNvPicPr>
          <p:nvPr/>
        </p:nvPicPr>
        <p:blipFill>
          <a:blip r:embed="rId24">
            <a:extLst>
              <a:ext uri="{96DAC541-7B7A-43D3-8B79-37D633B846F1}">
                <asvg:svgBlip xmlns:asvg="http://schemas.microsoft.com/office/drawing/2016/SVG/main" r:embed="rId25"/>
              </a:ext>
            </a:extLst>
          </a:blip>
          <a:stretch>
            <a:fillRect/>
          </a:stretch>
        </p:blipFill>
        <p:spPr>
          <a:xfrm>
            <a:off x="16021707" y="8052184"/>
            <a:ext cx="1717839" cy="1717839"/>
          </a:xfrm>
          <a:prstGeom prst="rect">
            <a:avLst/>
          </a:prstGeom>
        </p:spPr>
      </p:pic>
      <p:pic>
        <p:nvPicPr>
          <p:cNvPr id="16" name="Graphic 15" descr="Open hand with plant with solid fill">
            <a:extLst>
              <a:ext uri="{FF2B5EF4-FFF2-40B4-BE49-F238E27FC236}">
                <a16:creationId xmlns:a16="http://schemas.microsoft.com/office/drawing/2014/main" id="{D7C200E7-73E4-451C-132A-E7C01F4214DE}"/>
              </a:ext>
            </a:extLst>
          </p:cNvPr>
          <p:cNvPicPr>
            <a:picLocks noChangeAspect="1"/>
          </p:cNvPicPr>
          <p:nvPr/>
        </p:nvPicPr>
        <p:blipFill>
          <a:blip r:embed="rId26">
            <a:extLst>
              <a:ext uri="{96DAC541-7B7A-43D3-8B79-37D633B846F1}">
                <asvg:svgBlip xmlns:asvg="http://schemas.microsoft.com/office/drawing/2016/SVG/main" r:embed="rId27"/>
              </a:ext>
            </a:extLst>
          </a:blip>
          <a:stretch>
            <a:fillRect/>
          </a:stretch>
        </p:blipFill>
        <p:spPr>
          <a:xfrm>
            <a:off x="16172936" y="22672688"/>
            <a:ext cx="1345956" cy="1345956"/>
          </a:xfrm>
          <a:prstGeom prst="rect">
            <a:avLst/>
          </a:prstGeom>
        </p:spPr>
      </p:pic>
      <p:pic>
        <p:nvPicPr>
          <p:cNvPr id="35" name="Picture 34" descr="A black background with blue text&#10;&#10;Description automatically generated">
            <a:extLst>
              <a:ext uri="{FF2B5EF4-FFF2-40B4-BE49-F238E27FC236}">
                <a16:creationId xmlns:a16="http://schemas.microsoft.com/office/drawing/2014/main" id="{3EFFA261-AED9-2084-E7FF-E2F6DC7E999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43114" y="7873138"/>
            <a:ext cx="4263636" cy="1666570"/>
          </a:xfrm>
          <a:prstGeom prst="rect">
            <a:avLst/>
          </a:prstGeom>
        </p:spPr>
      </p:pic>
      <p:sp>
        <p:nvSpPr>
          <p:cNvPr id="44" name="TextBox 43">
            <a:extLst>
              <a:ext uri="{FF2B5EF4-FFF2-40B4-BE49-F238E27FC236}">
                <a16:creationId xmlns:a16="http://schemas.microsoft.com/office/drawing/2014/main" id="{CF9B7D56-3E83-6C1F-226A-04FDF11EE49F}"/>
              </a:ext>
            </a:extLst>
          </p:cNvPr>
          <p:cNvSpPr txBox="1"/>
          <p:nvPr/>
        </p:nvSpPr>
        <p:spPr>
          <a:xfrm>
            <a:off x="27623047" y="19709954"/>
            <a:ext cx="10326702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000" b="1" dirty="0">
                <a:solidFill>
                  <a:srgbClr val="0B3F47"/>
                </a:solidFill>
                <a:latin typeface="Brockmann "/>
              </a:rPr>
              <a:t>Choosing a Data Repository Software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D0176D83-7E19-3C89-931E-E7EA885D65CD}"/>
              </a:ext>
            </a:extLst>
          </p:cNvPr>
          <p:cNvSpPr txBox="1"/>
          <p:nvPr/>
        </p:nvSpPr>
        <p:spPr>
          <a:xfrm>
            <a:off x="27814752" y="20709424"/>
            <a:ext cx="76166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>
                <a:solidFill>
                  <a:srgbClr val="FAF7F0"/>
                </a:solidFill>
                <a:latin typeface="Brockmann "/>
              </a:rPr>
              <a:t>Feature Requirements: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008A9E8D-77A7-1D37-9A29-3D1CF896E925}"/>
              </a:ext>
            </a:extLst>
          </p:cNvPr>
          <p:cNvSpPr txBox="1"/>
          <p:nvPr/>
        </p:nvSpPr>
        <p:spPr>
          <a:xfrm>
            <a:off x="995628" y="6839781"/>
            <a:ext cx="11339320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>
                <a:solidFill>
                  <a:srgbClr val="FAF7F0"/>
                </a:solidFill>
                <a:latin typeface="Brockmann "/>
              </a:rPr>
              <a:t>Researchers and institutions are expected to:</a:t>
            </a:r>
          </a:p>
          <a:p>
            <a:endParaRPr lang="en-US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109ED2D0-5E87-80D9-9DAD-254529174AB6}"/>
              </a:ext>
            </a:extLst>
          </p:cNvPr>
          <p:cNvSpPr txBox="1"/>
          <p:nvPr/>
        </p:nvSpPr>
        <p:spPr>
          <a:xfrm>
            <a:off x="17344773" y="9307494"/>
            <a:ext cx="489837" cy="12591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D897B7F9-DA17-9F7A-FAAA-4647338D9A42}"/>
              </a:ext>
            </a:extLst>
          </p:cNvPr>
          <p:cNvSpPr txBox="1"/>
          <p:nvPr/>
        </p:nvSpPr>
        <p:spPr>
          <a:xfrm>
            <a:off x="882129" y="12328172"/>
            <a:ext cx="13718479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4000" dirty="0">
                <a:solidFill>
                  <a:srgbClr val="FAF7F0"/>
                </a:solidFill>
                <a:latin typeface="Brockmann "/>
              </a:rPr>
              <a:t>Existing repositories do not always meet our needs:</a:t>
            </a:r>
          </a:p>
          <a:p>
            <a:pPr marL="870021" lvl="1" indent="-435010" algn="just">
              <a:buFont typeface="Arial" panose="020B0604020202020204" pitchFamily="34" charset="0"/>
              <a:buChar char="•"/>
            </a:pPr>
            <a:r>
              <a:rPr lang="en-US" sz="4000" dirty="0">
                <a:solidFill>
                  <a:srgbClr val="FAF7F0"/>
                </a:solidFill>
                <a:latin typeface="Brockmann "/>
              </a:rPr>
              <a:t>Insufficient access control mechanisms for </a:t>
            </a:r>
            <a:r>
              <a:rPr lang="en-US" sz="4000" b="1" dirty="0">
                <a:solidFill>
                  <a:srgbClr val="4ACBFC"/>
                </a:solidFill>
                <a:latin typeface="Brockmann "/>
              </a:rPr>
              <a:t>sensitive data</a:t>
            </a:r>
          </a:p>
          <a:p>
            <a:pPr marL="1327221" lvl="2" indent="-435010" algn="just">
              <a:buFont typeface="Arial" panose="020B0604020202020204" pitchFamily="34" charset="0"/>
              <a:buChar char="•"/>
            </a:pPr>
            <a:r>
              <a:rPr lang="en-US" sz="4000" b="1" dirty="0">
                <a:solidFill>
                  <a:srgbClr val="4ACBFC"/>
                </a:solidFill>
                <a:latin typeface="Brockmann "/>
              </a:rPr>
              <a:t>Variability </a:t>
            </a:r>
            <a:r>
              <a:rPr lang="en-US" sz="4000" dirty="0">
                <a:solidFill>
                  <a:srgbClr val="FAF7F0"/>
                </a:solidFill>
                <a:latin typeface="Brockmann "/>
              </a:rPr>
              <a:t>in data sensitivity</a:t>
            </a:r>
          </a:p>
          <a:p>
            <a:pPr marL="870021" lvl="1" indent="-435010" algn="just">
              <a:buFont typeface="Arial" panose="020B0604020202020204" pitchFamily="34" charset="0"/>
              <a:buChar char="•"/>
            </a:pPr>
            <a:r>
              <a:rPr lang="en-US" sz="4000" dirty="0">
                <a:solidFill>
                  <a:srgbClr val="FAF7F0"/>
                </a:solidFill>
                <a:latin typeface="Brockmann "/>
              </a:rPr>
              <a:t>Compliance with applicable </a:t>
            </a:r>
            <a:r>
              <a:rPr lang="en-US" sz="4000" b="1" dirty="0">
                <a:solidFill>
                  <a:srgbClr val="4ACBFC"/>
                </a:solidFill>
                <a:latin typeface="Brockmann "/>
              </a:rPr>
              <a:t>legislation/regulations</a:t>
            </a:r>
            <a:r>
              <a:rPr lang="en-US" sz="4000" dirty="0">
                <a:solidFill>
                  <a:srgbClr val="FAF7F0"/>
                </a:solidFill>
                <a:latin typeface="Brockmann "/>
              </a:rPr>
              <a:t>?</a:t>
            </a:r>
          </a:p>
          <a:p>
            <a:pPr marL="870021" lvl="1" indent="-435010" algn="just">
              <a:buFont typeface="Arial" panose="020B0604020202020204" pitchFamily="34" charset="0"/>
              <a:buChar char="•"/>
            </a:pPr>
            <a:r>
              <a:rPr lang="en-US" sz="4000" dirty="0">
                <a:solidFill>
                  <a:srgbClr val="FAF7F0"/>
                </a:solidFill>
                <a:latin typeface="Brockmann "/>
              </a:rPr>
              <a:t>Not always trusted by researchers</a:t>
            </a:r>
            <a:endParaRPr lang="en-US" sz="4000" b="1" dirty="0">
              <a:solidFill>
                <a:srgbClr val="4ACBFC"/>
              </a:solidFill>
              <a:latin typeface="Brockmann "/>
            </a:endParaRPr>
          </a:p>
          <a:p>
            <a:pPr marL="870021" lvl="1" indent="-435010" algn="just">
              <a:buFont typeface="Arial" panose="020B0604020202020204" pitchFamily="34" charset="0"/>
              <a:buChar char="•"/>
            </a:pPr>
            <a:r>
              <a:rPr lang="en-US" sz="4000" dirty="0">
                <a:solidFill>
                  <a:srgbClr val="FAF7F0"/>
                </a:solidFill>
                <a:latin typeface="Brockmann "/>
              </a:rPr>
              <a:t>Constraints of </a:t>
            </a:r>
            <a:r>
              <a:rPr lang="en-US" sz="4000" b="1" dirty="0">
                <a:solidFill>
                  <a:srgbClr val="4ACBFC"/>
                </a:solidFill>
                <a:latin typeface="Brockmann "/>
              </a:rPr>
              <a:t>scope</a:t>
            </a:r>
            <a:r>
              <a:rPr lang="en-US" sz="4000" dirty="0">
                <a:solidFill>
                  <a:srgbClr val="FAF7F0"/>
                </a:solidFill>
                <a:latin typeface="Brockmann "/>
              </a:rPr>
              <a:t> &amp; collection policies</a:t>
            </a:r>
          </a:p>
          <a:p>
            <a:pPr marL="870021" lvl="1" indent="-435010" algn="just">
              <a:buFont typeface="Arial" panose="020B0604020202020204" pitchFamily="34" charset="0"/>
              <a:buChar char="•"/>
            </a:pPr>
            <a:r>
              <a:rPr lang="en-US" sz="4000" dirty="0">
                <a:solidFill>
                  <a:srgbClr val="FAF7F0"/>
                </a:solidFill>
                <a:latin typeface="Brockmann "/>
              </a:rPr>
              <a:t>Data beyond institution’s control</a:t>
            </a:r>
          </a:p>
          <a:p>
            <a:pPr marL="870021" lvl="1" indent="-435010" algn="just">
              <a:buFont typeface="Arial" panose="020B0604020202020204" pitchFamily="34" charset="0"/>
              <a:buChar char="•"/>
            </a:pPr>
            <a:r>
              <a:rPr lang="en-US" sz="4000" dirty="0">
                <a:solidFill>
                  <a:srgbClr val="FAF7F0"/>
                </a:solidFill>
                <a:latin typeface="Brockmann "/>
              </a:rPr>
              <a:t>Sometimes </a:t>
            </a:r>
            <a:r>
              <a:rPr lang="en-US" sz="4000" b="1" dirty="0">
                <a:solidFill>
                  <a:srgbClr val="4ACBFC"/>
                </a:solidFill>
                <a:latin typeface="Brockmann "/>
              </a:rPr>
              <a:t>dissemination</a:t>
            </a:r>
            <a:r>
              <a:rPr lang="en-US" sz="4000" dirty="0">
                <a:solidFill>
                  <a:srgbClr val="FAF7F0"/>
                </a:solidFill>
                <a:latin typeface="Brockmann "/>
              </a:rPr>
              <a:t> rather than preservation focus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605E405C-7AAA-3ED3-0E53-84B1FA943336}"/>
              </a:ext>
            </a:extLst>
          </p:cNvPr>
          <p:cNvSpPr txBox="1"/>
          <p:nvPr/>
        </p:nvSpPr>
        <p:spPr>
          <a:xfrm>
            <a:off x="882129" y="17853841"/>
            <a:ext cx="14582592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>
                <a:solidFill>
                  <a:srgbClr val="FAF7F0"/>
                </a:solidFill>
                <a:latin typeface="Brockmann "/>
              </a:rPr>
              <a:t>Current research data ‘archiving’ practices are often suboptimal</a:t>
            </a:r>
          </a:p>
          <a:p>
            <a:endParaRPr lang="en-US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84E5D650-8082-5083-5308-857A8AC1568F}"/>
              </a:ext>
            </a:extLst>
          </p:cNvPr>
          <p:cNvSpPr txBox="1"/>
          <p:nvPr/>
        </p:nvSpPr>
        <p:spPr>
          <a:xfrm>
            <a:off x="748032" y="22692608"/>
            <a:ext cx="145825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>
                <a:solidFill>
                  <a:srgbClr val="FAF7F0"/>
                </a:solidFill>
                <a:latin typeface="Brockmann "/>
              </a:rPr>
              <a:t>Different institutions have shared needs, but different requirements:</a:t>
            </a:r>
          </a:p>
        </p:txBody>
      </p:sp>
      <p:sp>
        <p:nvSpPr>
          <p:cNvPr id="61" name="Tekstvak 41">
            <a:extLst>
              <a:ext uri="{FF2B5EF4-FFF2-40B4-BE49-F238E27FC236}">
                <a16:creationId xmlns:a16="http://schemas.microsoft.com/office/drawing/2014/main" id="{6001C7F2-A59A-DF5D-FDAB-1A1CC6B20677}"/>
              </a:ext>
            </a:extLst>
          </p:cNvPr>
          <p:cNvSpPr txBox="1"/>
          <p:nvPr/>
        </p:nvSpPr>
        <p:spPr>
          <a:xfrm>
            <a:off x="935132" y="23287961"/>
            <a:ext cx="11262443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70021" lvl="1" indent="-435010" algn="just">
              <a:buFont typeface="Arial" panose="020B0604020202020204" pitchFamily="34" charset="0"/>
              <a:buChar char="•"/>
            </a:pPr>
            <a:r>
              <a:rPr lang="en-US" sz="4000">
                <a:solidFill>
                  <a:srgbClr val="FAF7F0"/>
                </a:solidFill>
                <a:latin typeface="Brockmann "/>
              </a:rPr>
              <a:t>Benefit from shared infrastructure and expertise</a:t>
            </a:r>
          </a:p>
          <a:p>
            <a:pPr marL="870021" lvl="1" indent="-435010" algn="just">
              <a:buFont typeface="Arial" panose="020B0604020202020204" pitchFamily="34" charset="0"/>
              <a:buChar char="•"/>
            </a:pPr>
            <a:r>
              <a:rPr lang="en-US" sz="4000">
                <a:solidFill>
                  <a:srgbClr val="FAF7F0"/>
                </a:solidFill>
                <a:latin typeface="Brockmann "/>
              </a:rPr>
              <a:t>Highly sensitive data may require local storage</a:t>
            </a:r>
          </a:p>
          <a:p>
            <a:pPr marL="870021" lvl="1" indent="-435010" algn="just">
              <a:buFont typeface="Arial" panose="020B0604020202020204" pitchFamily="34" charset="0"/>
              <a:buChar char="•"/>
            </a:pPr>
            <a:r>
              <a:rPr lang="en-US" sz="4000">
                <a:solidFill>
                  <a:srgbClr val="FAF7F0"/>
                </a:solidFill>
                <a:latin typeface="Brockmann "/>
              </a:rPr>
              <a:t>Data curation at institutional level</a:t>
            </a:r>
          </a:p>
          <a:p>
            <a:pPr marL="870021" lvl="1" indent="-435010" algn="just">
              <a:buFont typeface="Arial" panose="020B0604020202020204" pitchFamily="34" charset="0"/>
              <a:buChar char="•"/>
            </a:pPr>
            <a:endParaRPr lang="en-US" sz="4000">
              <a:solidFill>
                <a:srgbClr val="FAF7F0"/>
              </a:solidFill>
              <a:latin typeface="Brockmann "/>
            </a:endParaRPr>
          </a:p>
        </p:txBody>
      </p:sp>
      <p:pic>
        <p:nvPicPr>
          <p:cNvPr id="12" name="Graphic 11" descr="Network with solid fill">
            <a:extLst>
              <a:ext uri="{FF2B5EF4-FFF2-40B4-BE49-F238E27FC236}">
                <a16:creationId xmlns:a16="http://schemas.microsoft.com/office/drawing/2014/main" id="{730DDDC1-D883-206E-A594-59E5ED921AEE}"/>
              </a:ext>
            </a:extLst>
          </p:cNvPr>
          <p:cNvPicPr>
            <a:picLocks noChangeAspect="1"/>
          </p:cNvPicPr>
          <p:nvPr/>
        </p:nvPicPr>
        <p:blipFill>
          <a:blip r:embed="rId28">
            <a:extLst>
              <a:ext uri="{96DAC541-7B7A-43D3-8B79-37D633B846F1}">
                <asvg:svgBlip xmlns:asvg="http://schemas.microsoft.com/office/drawing/2016/SVG/main" r:embed="rId29"/>
              </a:ext>
            </a:extLst>
          </a:blip>
          <a:stretch>
            <a:fillRect/>
          </a:stretch>
        </p:blipFill>
        <p:spPr>
          <a:xfrm>
            <a:off x="12341996" y="23278833"/>
            <a:ext cx="1981708" cy="1981708"/>
          </a:xfrm>
          <a:prstGeom prst="rect">
            <a:avLst/>
          </a:prstGeom>
        </p:spPr>
      </p:pic>
      <p:sp>
        <p:nvSpPr>
          <p:cNvPr id="14" name="Tekstvak 41">
            <a:extLst>
              <a:ext uri="{FF2B5EF4-FFF2-40B4-BE49-F238E27FC236}">
                <a16:creationId xmlns:a16="http://schemas.microsoft.com/office/drawing/2014/main" id="{671B3DF7-F3C1-E403-AB33-5AD2CEB5391C}"/>
              </a:ext>
            </a:extLst>
          </p:cNvPr>
          <p:cNvSpPr txBox="1"/>
          <p:nvPr/>
        </p:nvSpPr>
        <p:spPr>
          <a:xfrm>
            <a:off x="27729551" y="21319774"/>
            <a:ext cx="11262443" cy="68634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70021" lvl="1" indent="-435010" algn="just">
              <a:buFont typeface="Arial" panose="020B0604020202020204" pitchFamily="34" charset="0"/>
              <a:buChar char="•"/>
            </a:pPr>
            <a:r>
              <a:rPr lang="en-US" sz="4000" dirty="0">
                <a:solidFill>
                  <a:srgbClr val="FAF7F0"/>
                </a:solidFill>
                <a:latin typeface="Brockmann "/>
              </a:rPr>
              <a:t>Customizable, </a:t>
            </a:r>
            <a:r>
              <a:rPr lang="en-US" sz="4000" dirty="0">
                <a:solidFill>
                  <a:srgbClr val="4ACBFC"/>
                </a:solidFill>
                <a:latin typeface="Brockmann "/>
              </a:rPr>
              <a:t>multi-tenant</a:t>
            </a:r>
            <a:r>
              <a:rPr lang="en-US" sz="4000" dirty="0">
                <a:solidFill>
                  <a:srgbClr val="FAF7F0"/>
                </a:solidFill>
                <a:latin typeface="Brockmann "/>
              </a:rPr>
              <a:t> storage solutions</a:t>
            </a:r>
          </a:p>
          <a:p>
            <a:pPr marL="1327221" lvl="2" indent="-435010" algn="just">
              <a:buFont typeface="Arial" panose="020B0604020202020204" pitchFamily="34" charset="0"/>
              <a:buChar char="•"/>
            </a:pPr>
            <a:r>
              <a:rPr lang="en-US" sz="4000" dirty="0">
                <a:solidFill>
                  <a:srgbClr val="FAF7F0"/>
                </a:solidFill>
                <a:latin typeface="Brockmann "/>
              </a:rPr>
              <a:t>S3, Globus endpoint, trusted remote storage</a:t>
            </a:r>
          </a:p>
          <a:p>
            <a:pPr marL="1327221" lvl="2" indent="-435010" algn="just">
              <a:buFont typeface="Arial" panose="020B0604020202020204" pitchFamily="34" charset="0"/>
              <a:buChar char="•"/>
            </a:pPr>
            <a:r>
              <a:rPr lang="en-US" sz="4000" dirty="0">
                <a:solidFill>
                  <a:srgbClr val="FAF7F0"/>
                </a:solidFill>
                <a:latin typeface="Brockmann "/>
              </a:rPr>
              <a:t>Configurable on institutional- or dataset-level</a:t>
            </a:r>
          </a:p>
          <a:p>
            <a:pPr marL="870021" lvl="1" indent="-435010" algn="just">
              <a:buFont typeface="Arial" panose="020B0604020202020204" pitchFamily="34" charset="0"/>
              <a:buChar char="•"/>
            </a:pPr>
            <a:r>
              <a:rPr lang="en-US" sz="4000" dirty="0">
                <a:solidFill>
                  <a:srgbClr val="FAF7F0"/>
                </a:solidFill>
                <a:latin typeface="Brockmann "/>
              </a:rPr>
              <a:t>Graded </a:t>
            </a:r>
            <a:r>
              <a:rPr lang="en-US" sz="4000" dirty="0">
                <a:solidFill>
                  <a:srgbClr val="4ACBFC"/>
                </a:solidFill>
                <a:latin typeface="Brockmann "/>
              </a:rPr>
              <a:t>sensitivity</a:t>
            </a:r>
            <a:r>
              <a:rPr lang="en-US" sz="4000" dirty="0">
                <a:solidFill>
                  <a:srgbClr val="FAF7F0"/>
                </a:solidFill>
                <a:latin typeface="Brockmann "/>
              </a:rPr>
              <a:t> levels</a:t>
            </a:r>
          </a:p>
          <a:p>
            <a:pPr marL="1327221" lvl="2" indent="-435010" algn="just">
              <a:buFont typeface="Arial" panose="020B0604020202020204" pitchFamily="34" charset="0"/>
              <a:buChar char="•"/>
            </a:pPr>
            <a:r>
              <a:rPr lang="en-US" sz="4000" dirty="0">
                <a:solidFill>
                  <a:srgbClr val="FAF7F0"/>
                </a:solidFill>
                <a:latin typeface="Brockmann "/>
              </a:rPr>
              <a:t>File-level access configurability</a:t>
            </a:r>
          </a:p>
          <a:p>
            <a:pPr marL="870021" lvl="1" indent="-435010" algn="just">
              <a:buFont typeface="Arial" panose="020B0604020202020204" pitchFamily="34" charset="0"/>
              <a:buChar char="•"/>
            </a:pPr>
            <a:r>
              <a:rPr lang="en-US" sz="4000" dirty="0">
                <a:solidFill>
                  <a:srgbClr val="FAF7F0"/>
                </a:solidFill>
                <a:latin typeface="Brockmann "/>
              </a:rPr>
              <a:t>Customizable </a:t>
            </a:r>
            <a:r>
              <a:rPr lang="en-US" sz="4000" dirty="0">
                <a:solidFill>
                  <a:srgbClr val="4ACBFC"/>
                </a:solidFill>
                <a:latin typeface="Brockmann "/>
              </a:rPr>
              <a:t>data curation </a:t>
            </a:r>
            <a:r>
              <a:rPr lang="en-US" sz="4000" dirty="0">
                <a:solidFill>
                  <a:srgbClr val="FAF7F0"/>
                </a:solidFill>
                <a:latin typeface="Brockmann "/>
              </a:rPr>
              <a:t>workflows</a:t>
            </a:r>
          </a:p>
          <a:p>
            <a:pPr marL="870021" lvl="1" indent="-435010" algn="just">
              <a:buFont typeface="Arial" panose="020B0604020202020204" pitchFamily="34" charset="0"/>
              <a:buChar char="•"/>
            </a:pPr>
            <a:r>
              <a:rPr lang="en-US" sz="4000" dirty="0">
                <a:solidFill>
                  <a:srgbClr val="FAF7F0"/>
                </a:solidFill>
                <a:latin typeface="Brockmann "/>
              </a:rPr>
              <a:t>Community and sub-community collections</a:t>
            </a:r>
          </a:p>
          <a:p>
            <a:pPr marL="870021" lvl="1" indent="-435010" algn="just">
              <a:buFont typeface="Arial" panose="020B0604020202020204" pitchFamily="34" charset="0"/>
              <a:buChar char="•"/>
            </a:pPr>
            <a:r>
              <a:rPr lang="en-US" sz="4000" dirty="0">
                <a:solidFill>
                  <a:srgbClr val="FAF7F0"/>
                </a:solidFill>
                <a:latin typeface="Brockmann "/>
              </a:rPr>
              <a:t>Integrations with long-term </a:t>
            </a:r>
            <a:r>
              <a:rPr lang="en-US" sz="4000" dirty="0">
                <a:solidFill>
                  <a:srgbClr val="4ACBFC"/>
                </a:solidFill>
                <a:latin typeface="Brockmann "/>
              </a:rPr>
              <a:t>preservation</a:t>
            </a:r>
            <a:r>
              <a:rPr lang="en-US" sz="4000" dirty="0">
                <a:solidFill>
                  <a:srgbClr val="FAF7F0"/>
                </a:solidFill>
                <a:latin typeface="Brockmann "/>
              </a:rPr>
              <a:t> systems</a:t>
            </a:r>
          </a:p>
          <a:p>
            <a:pPr marL="870021" lvl="1" indent="-435010" algn="just">
              <a:buFont typeface="Arial" panose="020B0604020202020204" pitchFamily="34" charset="0"/>
              <a:buChar char="•"/>
            </a:pPr>
            <a:r>
              <a:rPr lang="en-US" sz="4000" dirty="0">
                <a:solidFill>
                  <a:srgbClr val="FAF7F0"/>
                </a:solidFill>
                <a:latin typeface="Brockmann "/>
              </a:rPr>
              <a:t>Active </a:t>
            </a:r>
            <a:r>
              <a:rPr lang="en-US" sz="4000" dirty="0">
                <a:solidFill>
                  <a:srgbClr val="4ACBFC"/>
                </a:solidFill>
                <a:latin typeface="Brockmann "/>
              </a:rPr>
              <a:t>open-source</a:t>
            </a:r>
            <a:r>
              <a:rPr lang="en-US" sz="4000" dirty="0">
                <a:solidFill>
                  <a:srgbClr val="FAF7F0"/>
                </a:solidFill>
                <a:latin typeface="Brockmann "/>
              </a:rPr>
              <a:t> community</a:t>
            </a:r>
          </a:p>
          <a:p>
            <a:pPr marL="1327221" lvl="2" indent="-435010" algn="just">
              <a:buFont typeface="Arial" panose="020B0604020202020204" pitchFamily="34" charset="0"/>
              <a:buChar char="•"/>
            </a:pPr>
            <a:r>
              <a:rPr lang="en-US" sz="4000" dirty="0">
                <a:solidFill>
                  <a:srgbClr val="FAF7F0"/>
                </a:solidFill>
                <a:latin typeface="Brockmann "/>
              </a:rPr>
              <a:t>Users and Developers</a:t>
            </a:r>
          </a:p>
          <a:p>
            <a:pPr marL="870021" lvl="1" indent="-435010" algn="just">
              <a:buFont typeface="Arial" panose="020B0604020202020204" pitchFamily="34" charset="0"/>
              <a:buChar char="•"/>
            </a:pPr>
            <a:endParaRPr lang="en-US" sz="4000" dirty="0">
              <a:solidFill>
                <a:srgbClr val="FAF7F0"/>
              </a:solidFill>
              <a:latin typeface="Brockmann "/>
            </a:endParaRP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1B2DDD60-899E-A1CA-5103-B534A6AB66F7}"/>
              </a:ext>
            </a:extLst>
          </p:cNvPr>
          <p:cNvPicPr>
            <a:picLocks noChangeAspect="1"/>
          </p:cNvPicPr>
          <p:nvPr/>
        </p:nvPicPr>
        <p:blipFill>
          <a:blip r:embed="rId30"/>
          <a:stretch>
            <a:fillRect/>
          </a:stretch>
        </p:blipFill>
        <p:spPr>
          <a:xfrm>
            <a:off x="40980005" y="24497496"/>
            <a:ext cx="7554668" cy="2710556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28BE2120-DEFB-BD64-D757-F66E229C3BA4}"/>
              </a:ext>
            </a:extLst>
          </p:cNvPr>
          <p:cNvSpPr txBox="1"/>
          <p:nvPr/>
        </p:nvSpPr>
        <p:spPr>
          <a:xfrm>
            <a:off x="38991994" y="20654348"/>
            <a:ext cx="76166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>
                <a:solidFill>
                  <a:srgbClr val="FAF7F0"/>
                </a:solidFill>
                <a:latin typeface="Brockmann "/>
              </a:rPr>
              <a:t>Software Evaluation Process:</a:t>
            </a:r>
          </a:p>
        </p:txBody>
      </p:sp>
      <p:sp>
        <p:nvSpPr>
          <p:cNvPr id="20" name="Tekstvak 41">
            <a:extLst>
              <a:ext uri="{FF2B5EF4-FFF2-40B4-BE49-F238E27FC236}">
                <a16:creationId xmlns:a16="http://schemas.microsoft.com/office/drawing/2014/main" id="{CE2AC81B-D9B9-113A-F7A5-8C1B7CC66B13}"/>
              </a:ext>
            </a:extLst>
          </p:cNvPr>
          <p:cNvSpPr txBox="1"/>
          <p:nvPr/>
        </p:nvSpPr>
        <p:spPr>
          <a:xfrm>
            <a:off x="38933361" y="21243478"/>
            <a:ext cx="11262443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70021" lvl="1" indent="-435010" algn="just">
              <a:buFont typeface="Arial" panose="020B0604020202020204" pitchFamily="34" charset="0"/>
              <a:buChar char="•"/>
            </a:pPr>
            <a:r>
              <a:rPr lang="en-US" sz="4000">
                <a:solidFill>
                  <a:srgbClr val="FAF7F0"/>
                </a:solidFill>
                <a:latin typeface="Brockmann "/>
              </a:rPr>
              <a:t>Original long list of 14 software choices</a:t>
            </a:r>
          </a:p>
          <a:p>
            <a:pPr marL="870021" lvl="1" indent="-435010" algn="just">
              <a:buFont typeface="Arial" panose="020B0604020202020204" pitchFamily="34" charset="0"/>
              <a:buChar char="•"/>
            </a:pPr>
            <a:r>
              <a:rPr lang="en-US" sz="4000">
                <a:solidFill>
                  <a:srgbClr val="FAF7F0"/>
                </a:solidFill>
                <a:latin typeface="Brockmann "/>
              </a:rPr>
              <a:t>Shortened to two main options:</a:t>
            </a:r>
          </a:p>
          <a:p>
            <a:pPr marL="1327221" lvl="2" indent="-435010" algn="just">
              <a:buFont typeface="Arial" panose="020B0604020202020204" pitchFamily="34" charset="0"/>
              <a:buChar char="•"/>
            </a:pPr>
            <a:r>
              <a:rPr lang="en-US" sz="4000">
                <a:solidFill>
                  <a:srgbClr val="FAF7F0"/>
                </a:solidFill>
                <a:latin typeface="Brockmann "/>
              </a:rPr>
              <a:t>Dataverse and </a:t>
            </a:r>
            <a:r>
              <a:rPr lang="en-US" sz="4000" err="1">
                <a:solidFill>
                  <a:srgbClr val="FAF7F0"/>
                </a:solidFill>
                <a:latin typeface="Brockmann "/>
              </a:rPr>
              <a:t>InvenioRDM</a:t>
            </a:r>
            <a:endParaRPr lang="en-US" sz="4000">
              <a:solidFill>
                <a:srgbClr val="FAF7F0"/>
              </a:solidFill>
              <a:latin typeface="Brockmann "/>
            </a:endParaRPr>
          </a:p>
          <a:p>
            <a:pPr marL="870021" lvl="1" indent="-435010">
              <a:buFont typeface="Arial" panose="020B0604020202020204" pitchFamily="34" charset="0"/>
              <a:buChar char="•"/>
            </a:pPr>
            <a:r>
              <a:rPr lang="en-US" sz="4000">
                <a:solidFill>
                  <a:srgbClr val="FAF7F0"/>
                </a:solidFill>
                <a:latin typeface="Brockmann "/>
              </a:rPr>
              <a:t>Dataverse selected as option for future testing and development</a:t>
            </a:r>
          </a:p>
        </p:txBody>
      </p:sp>
      <p:pic>
        <p:nvPicPr>
          <p:cNvPr id="22" name="Picture 21" descr="A circular blue and black circular object with a white circle&#10;&#10;Description automatically generated">
            <a:extLst>
              <a:ext uri="{FF2B5EF4-FFF2-40B4-BE49-F238E27FC236}">
                <a16:creationId xmlns:a16="http://schemas.microsoft.com/office/drawing/2014/main" id="{B29F53A0-2C3C-5318-D7C2-417A6E0791AF}"/>
              </a:ext>
            </a:extLst>
          </p:cNvPr>
          <p:cNvPicPr>
            <a:picLocks noChangeAspect="1"/>
          </p:cNvPicPr>
          <p:nvPr/>
        </p:nvPicPr>
        <p:blipFill>
          <a:blip r:embed="rId3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51431" y="25842506"/>
            <a:ext cx="2587452" cy="2587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21189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2013 - 2022 Theme">
  <a:themeElements>
    <a:clrScheme name="Office 2013 - 2022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2013 - 2022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13 - 2022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E1D6D72CEB13440AEB390FE4A6C1424" ma:contentTypeVersion="14" ma:contentTypeDescription="Een nieuw document maken." ma:contentTypeScope="" ma:versionID="5fbc26f82a09e176dffb1a3a5fbbaf65">
  <xsd:schema xmlns:xsd="http://www.w3.org/2001/XMLSchema" xmlns:xs="http://www.w3.org/2001/XMLSchema" xmlns:p="http://schemas.microsoft.com/office/2006/metadata/properties" xmlns:ns2="54db4448-67ca-4218-82c6-c21f267a7358" xmlns:ns3="0342c7f8-dce5-4a16-99cd-589fe1206632" targetNamespace="http://schemas.microsoft.com/office/2006/metadata/properties" ma:root="true" ma:fieldsID="aa9146f383c4db7244ee74fd564096f6" ns2:_="" ns3:_="">
    <xsd:import namespace="54db4448-67ca-4218-82c6-c21f267a7358"/>
    <xsd:import namespace="0342c7f8-dce5-4a16-99cd-589fe120663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4db4448-67ca-4218-82c6-c21f267a735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6" nillable="true" ma:taxonomy="true" ma:internalName="lcf76f155ced4ddcb4097134ff3c332f" ma:taxonomyFieldName="MediaServiceImageTags" ma:displayName="Afbeeldingtags" ma:readOnly="false" ma:fieldId="{5cf76f15-5ced-4ddc-b409-7134ff3c332f}" ma:taxonomyMulti="true" ma:sspId="2272b7cc-9037-428a-8e2b-32f22e99a94f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9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0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SearchProperties" ma:index="21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342c7f8-dce5-4a16-99cd-589fe1206632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7" nillable="true" ma:displayName="Taxonomy Catch All Column" ma:hidden="true" ma:list="{311ae4ac-35de-4ded-bf68-b9ef3d357806}" ma:internalName="TaxCatchAll" ma:showField="CatchAllData" ma:web="0342c7f8-dce5-4a16-99cd-589fe120663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0342c7f8-dce5-4a16-99cd-589fe1206632" xsi:nil="true"/>
    <lcf76f155ced4ddcb4097134ff3c332f xmlns="54db4448-67ca-4218-82c6-c21f267a7358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310AC08C-899A-412D-BD5C-C7433637D8F8}">
  <ds:schemaRefs>
    <ds:schemaRef ds:uri="0342c7f8-dce5-4a16-99cd-589fe1206632"/>
    <ds:schemaRef ds:uri="54db4448-67ca-4218-82c6-c21f267a7358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0DA757B6-A599-4689-9554-D62E745FF49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13E2904-82D7-44EA-B63A-47EB7A2264AB}">
  <ds:schemaRefs>
    <ds:schemaRef ds:uri="0342c7f8-dce5-4a16-99cd-589fe1206632"/>
    <ds:schemaRef ds:uri="54db4448-67ca-4218-82c6-c21f267a7358"/>
    <ds:schemaRef ds:uri="d7671653-5777-4515-be6d-22c95294c830"/>
    <ds:schemaRef ds:uri="ed73d88f-2738-4c68-a2de-96dc89f05060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6</TotalTime>
  <Words>459</Words>
  <Application>Microsoft Office PowerPoint</Application>
  <PresentationFormat>Custom</PresentationFormat>
  <Paragraphs>81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Aptos</vt:lpstr>
      <vt:lpstr>Arial</vt:lpstr>
      <vt:lpstr>Brockmann </vt:lpstr>
      <vt:lpstr>Calibri</vt:lpstr>
      <vt:lpstr>Calibri Light</vt:lpstr>
      <vt:lpstr>Office 2013 - 2022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Ine Moerman</dc:creator>
  <cp:lastModifiedBy>Kevin Michael Leonard</cp:lastModifiedBy>
  <cp:revision>5</cp:revision>
  <dcterms:created xsi:type="dcterms:W3CDTF">2023-11-10T08:29:55Z</dcterms:created>
  <dcterms:modified xsi:type="dcterms:W3CDTF">2024-09-03T13:58:13Z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dlc_DocIdItemGuid">
    <vt:lpwstr>fc24a9df-9eaa-4c3c-9652-96f32593bef8</vt:lpwstr>
  </property>
  <property fmtid="{D5CDD505-2E9C-101B-9397-08002B2CF9AE}" pid="3" name="ContentTypeId">
    <vt:lpwstr>0x010100BE1D6D72CEB13440AEB390FE4A6C1424</vt:lpwstr>
  </property>
  <property fmtid="{D5CDD505-2E9C-101B-9397-08002B2CF9AE}" pid="4" name="MediaServiceImageTags">
    <vt:lpwstr/>
  </property>
</Properties>
</file>