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63" r:id="rId2"/>
    <p:sldId id="259" r:id="rId3"/>
    <p:sldId id="264" r:id="rId4"/>
    <p:sldId id="265" r:id="rId5"/>
    <p:sldId id="266" r:id="rId6"/>
    <p:sldId id="267" r:id="rId7"/>
    <p:sldId id="268" r:id="rId8"/>
    <p:sldId id="269" r:id="rId9"/>
    <p:sldId id="270" r:id="rId10"/>
    <p:sldId id="261" r:id="rId11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98D8"/>
    <a:srgbClr val="71B1FF"/>
    <a:srgbClr val="BDCE17"/>
    <a:srgbClr val="EBF0B9"/>
    <a:srgbClr val="E5F4FB"/>
    <a:srgbClr val="F8FAE7"/>
    <a:srgbClr val="0B1C2F"/>
    <a:srgbClr val="0B1B2E"/>
    <a:srgbClr val="B2E0F3"/>
    <a:srgbClr val="B5BA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4369" autoAdjust="0"/>
    <p:restoredTop sz="88016"/>
  </p:normalViewPr>
  <p:slideViewPr>
    <p:cSldViewPr snapToGrid="0">
      <p:cViewPr varScale="1">
        <p:scale>
          <a:sx n="65" d="100"/>
          <a:sy n="65" d="100"/>
        </p:scale>
        <p:origin x="96" y="52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95" d="100"/>
          <a:sy n="95" d="100"/>
        </p:scale>
        <p:origin x="3187" y="5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>
            <a:extLst>
              <a:ext uri="{FF2B5EF4-FFF2-40B4-BE49-F238E27FC236}">
                <a16:creationId xmlns:a16="http://schemas.microsoft.com/office/drawing/2014/main" id="{B1A506C4-8798-41B7-930A-5C46C432524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>
            <a:extLst>
              <a:ext uri="{FF2B5EF4-FFF2-40B4-BE49-F238E27FC236}">
                <a16:creationId xmlns:a16="http://schemas.microsoft.com/office/drawing/2014/main" id="{C26497F3-FAC5-4F97-B2A0-664BC4EA6C5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30C15F-1F45-4690-9695-342ADCEEF33C}" type="datetimeFigureOut">
              <a:rPr lang="de-DE" smtClean="0"/>
              <a:t>03.09.2024</a:t>
            </a:fld>
            <a:endParaRPr lang="de-DE"/>
          </a:p>
        </p:txBody>
      </p:sp>
      <p:sp>
        <p:nvSpPr>
          <p:cNvPr id="4" name="Fußzeilenplatzhalter 3">
            <a:extLst>
              <a:ext uri="{FF2B5EF4-FFF2-40B4-BE49-F238E27FC236}">
                <a16:creationId xmlns:a16="http://schemas.microsoft.com/office/drawing/2014/main" id="{8A18F0C7-0C44-4DF5-B455-56E40960C5F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B0BEC7C7-802D-41AE-B19C-73DAD92DAE7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A6F7AB-63DD-4480-B717-4790EAABE48A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4604341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89C44E-008C-4D6F-BACE-D287D155611C}" type="datetimeFigureOut">
              <a:rPr lang="de-DE" smtClean="0"/>
              <a:t>03.09.2024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/>
              <a:t>Mastertextformat bearbeiten</a:t>
            </a:r>
          </a:p>
          <a:p>
            <a:pPr lvl="1"/>
            <a:r>
              <a:rPr lang="de-DE"/>
              <a:t>Zweite Ebene</a:t>
            </a:r>
          </a:p>
          <a:p>
            <a:pPr lvl="2"/>
            <a:r>
              <a:rPr lang="de-DE"/>
              <a:t>Dritte Ebene</a:t>
            </a:r>
          </a:p>
          <a:p>
            <a:pPr lvl="3"/>
            <a:r>
              <a:rPr lang="de-DE"/>
              <a:t>Vierte Ebene</a:t>
            </a:r>
          </a:p>
          <a:p>
            <a:pPr lvl="4"/>
            <a:r>
              <a:rPr lang="de-DE"/>
              <a:t>Fünfte Ebene</a:t>
            </a:r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8D44417-54F6-4F18-92EA-690F9AE9432F}" type="slidenum">
              <a:rPr lang="de-DE" smtClean="0"/>
              <a:t>‹#›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22157620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D44417-54F6-4F18-92EA-690F9AE9432F}" type="slidenum">
              <a:rPr lang="de-DE" smtClean="0"/>
              <a:t>3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6180206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D44417-54F6-4F18-92EA-690F9AE9432F}" type="slidenum">
              <a:rPr lang="de-DE" smtClean="0"/>
              <a:t>5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083952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LID4096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8D44417-54F6-4F18-92EA-690F9AE9432F}" type="slidenum">
              <a:rPr lang="de-DE" smtClean="0"/>
              <a:t>8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118100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_NFDI4BI_Stil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Grafik 17">
            <a:extLst>
              <a:ext uri="{FF2B5EF4-FFF2-40B4-BE49-F238E27FC236}">
                <a16:creationId xmlns:a16="http://schemas.microsoft.com/office/drawing/2014/main" id="{61F4312E-DD04-F52A-AD50-5D2250A9E0B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53138" y="1827548"/>
            <a:ext cx="2121327" cy="887557"/>
          </a:xfrm>
          <a:prstGeom prst="rect">
            <a:avLst/>
          </a:prstGeom>
        </p:spPr>
      </p:pic>
      <p:sp>
        <p:nvSpPr>
          <p:cNvPr id="2" name="Titel 1">
            <a:extLst>
              <a:ext uri="{FF2B5EF4-FFF2-40B4-BE49-F238E27FC236}">
                <a16:creationId xmlns:a16="http://schemas.microsoft.com/office/drawing/2014/main" id="{BF8568E8-E8D8-4B0C-B20C-5E9A1F7F0451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998133" y="2193888"/>
            <a:ext cx="8195734" cy="1115402"/>
          </a:xfrm>
        </p:spPr>
        <p:txBody>
          <a:bodyPr anchor="b"/>
          <a:lstStyle>
            <a:lvl1pPr algn="l">
              <a:defRPr sz="6000">
                <a:solidFill>
                  <a:srgbClr val="0B1B2E"/>
                </a:solidFill>
                <a:latin typeface="Leelawadee UI" panose="020B0502040204020203" pitchFamily="34" charset="-34"/>
                <a:cs typeface="Leelawadee UI" panose="020B0502040204020203" pitchFamily="34" charset="-34"/>
              </a:defRPr>
            </a:lvl1pPr>
          </a:lstStyle>
          <a:p>
            <a:r>
              <a:rPr lang="de-DE" dirty="0"/>
              <a:t>TITEL Stil 1</a:t>
            </a:r>
          </a:p>
        </p:txBody>
      </p:sp>
      <p:sp>
        <p:nvSpPr>
          <p:cNvPr id="3" name="Untertitel 2">
            <a:extLst>
              <a:ext uri="{FF2B5EF4-FFF2-40B4-BE49-F238E27FC236}">
                <a16:creationId xmlns:a16="http://schemas.microsoft.com/office/drawing/2014/main" id="{38314AA3-59CF-4CA5-A1B3-F388C3FA9DD1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1998133" y="3429000"/>
            <a:ext cx="8195734" cy="1187032"/>
          </a:xfrm>
        </p:spPr>
        <p:txBody>
          <a:bodyPr/>
          <a:lstStyle>
            <a:lvl1pPr marL="0" indent="0" algn="l">
              <a:buNone/>
              <a:defRPr sz="2400">
                <a:solidFill>
                  <a:srgbClr val="0B1B2E"/>
                </a:solidFill>
                <a:latin typeface="Leelawadee UI" panose="020B0502040204020203" pitchFamily="34" charset="-34"/>
                <a:cs typeface="Leelawadee UI" panose="020B0502040204020203" pitchFamily="34" charset="-34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dirty="0"/>
              <a:t>Untertitel</a:t>
            </a:r>
          </a:p>
        </p:txBody>
      </p:sp>
      <p:sp>
        <p:nvSpPr>
          <p:cNvPr id="20" name="Textplatzhalter 19">
            <a:extLst>
              <a:ext uri="{FF2B5EF4-FFF2-40B4-BE49-F238E27FC236}">
                <a16:creationId xmlns:a16="http://schemas.microsoft.com/office/drawing/2014/main" id="{4356A2F9-EDC7-48E1-8AB1-E4CCD67C4B13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1997604" y="5133466"/>
            <a:ext cx="8194675" cy="707326"/>
          </a:xfrm>
        </p:spPr>
        <p:txBody>
          <a:bodyPr>
            <a:noAutofit/>
          </a:bodyPr>
          <a:lstStyle>
            <a:lvl1pPr marL="0" indent="0" algn="l">
              <a:buNone/>
              <a:defRPr sz="1800" i="0">
                <a:solidFill>
                  <a:srgbClr val="0B1B2E"/>
                </a:solidFill>
                <a:latin typeface="Leelawadee UI" panose="020B0502040204020203" pitchFamily="34" charset="-34"/>
                <a:cs typeface="Leelawadee UI" panose="020B0502040204020203" pitchFamily="34" charset="-34"/>
              </a:defRPr>
            </a:lvl1pPr>
            <a:lvl2pPr>
              <a:defRPr sz="1800">
                <a:solidFill>
                  <a:srgbClr val="0B1B2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sz="1600">
                <a:solidFill>
                  <a:srgbClr val="0B1B2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400">
                <a:solidFill>
                  <a:srgbClr val="0B1B2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400">
                <a:solidFill>
                  <a:srgbClr val="0B1B2E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de-DE" dirty="0"/>
              <a:t>Autoren</a:t>
            </a:r>
          </a:p>
        </p:txBody>
      </p:sp>
      <p:sp>
        <p:nvSpPr>
          <p:cNvPr id="15" name="Rechteck 14">
            <a:extLst>
              <a:ext uri="{FF2B5EF4-FFF2-40B4-BE49-F238E27FC236}">
                <a16:creationId xmlns:a16="http://schemas.microsoft.com/office/drawing/2014/main" id="{C44CB247-4B11-4B1F-BFE1-F0AB679E8EDA}"/>
              </a:ext>
            </a:extLst>
          </p:cNvPr>
          <p:cNvSpPr/>
          <p:nvPr userDrawn="1"/>
        </p:nvSpPr>
        <p:spPr>
          <a:xfrm>
            <a:off x="1" y="6667500"/>
            <a:ext cx="1092200" cy="190500"/>
          </a:xfrm>
          <a:prstGeom prst="rect">
            <a:avLst/>
          </a:prstGeom>
          <a:solidFill>
            <a:srgbClr val="0B1C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6" name="Rechteck 15">
            <a:extLst>
              <a:ext uri="{FF2B5EF4-FFF2-40B4-BE49-F238E27FC236}">
                <a16:creationId xmlns:a16="http://schemas.microsoft.com/office/drawing/2014/main" id="{A8DDB9D7-FB12-4D6C-AD8F-FB67AF03AD13}"/>
              </a:ext>
            </a:extLst>
          </p:cNvPr>
          <p:cNvSpPr/>
          <p:nvPr userDrawn="1"/>
        </p:nvSpPr>
        <p:spPr>
          <a:xfrm>
            <a:off x="1092201" y="6667500"/>
            <a:ext cx="2123129" cy="190500"/>
          </a:xfrm>
          <a:prstGeom prst="rect">
            <a:avLst/>
          </a:prstGeom>
          <a:solidFill>
            <a:srgbClr val="009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E5F4FB"/>
              </a:solidFill>
            </a:endParaRPr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CBA6503D-4F9C-4DFF-8EDA-A0C4BCFDFF71}"/>
              </a:ext>
            </a:extLst>
          </p:cNvPr>
          <p:cNvSpPr/>
          <p:nvPr userDrawn="1"/>
        </p:nvSpPr>
        <p:spPr>
          <a:xfrm>
            <a:off x="3215330" y="6667500"/>
            <a:ext cx="3210870" cy="190500"/>
          </a:xfrm>
          <a:prstGeom prst="rect">
            <a:avLst/>
          </a:prstGeom>
          <a:solidFill>
            <a:srgbClr val="BDCE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  <p:sp>
        <p:nvSpPr>
          <p:cNvPr id="14" name="Datumsplatzhalter 3">
            <a:extLst>
              <a:ext uri="{FF2B5EF4-FFF2-40B4-BE49-F238E27FC236}">
                <a16:creationId xmlns:a16="http://schemas.microsoft.com/office/drawing/2014/main" id="{CDAC1051-046B-43F2-8617-8B2A924EF9A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10098083" y="6530626"/>
            <a:ext cx="984079" cy="435610"/>
          </a:xfrm>
          <a:prstGeom prst="rect">
            <a:avLst/>
          </a:prstGeom>
        </p:spPr>
        <p:txBody>
          <a:bodyPr anchor="ctr" anchorCtr="0"/>
          <a:lstStyle>
            <a:lvl1pPr algn="ctr">
              <a:defRPr sz="900">
                <a:solidFill>
                  <a:schemeClr val="tx1"/>
                </a:solidFill>
                <a:latin typeface="Leelawadee UI" panose="020B0502040204020203" pitchFamily="34" charset="-34"/>
                <a:cs typeface="Leelawadee UI" panose="020B0502040204020203" pitchFamily="34" charset="-34"/>
              </a:defRPr>
            </a:lvl1pPr>
          </a:lstStyle>
          <a:p>
            <a:fld id="{29CAB026-A6AA-CF49-8C2F-7C603E763B96}" type="datetime1">
              <a:rPr lang="de-DE" smtClean="0"/>
              <a:t>03.09.2024</a:t>
            </a:fld>
            <a:endParaRPr lang="de-DE" dirty="0"/>
          </a:p>
        </p:txBody>
      </p:sp>
      <p:sp>
        <p:nvSpPr>
          <p:cNvPr id="19" name="Foliennummernplatzhalter 5">
            <a:extLst>
              <a:ext uri="{FF2B5EF4-FFF2-40B4-BE49-F238E27FC236}">
                <a16:creationId xmlns:a16="http://schemas.microsoft.com/office/drawing/2014/main" id="{FFCEAC8B-F1F5-4E83-B2DB-A8C1DB9DDDB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174324" y="6613881"/>
            <a:ext cx="584201" cy="260985"/>
          </a:xfrm>
          <a:prstGeom prst="rect">
            <a:avLst/>
          </a:prstGeom>
        </p:spPr>
        <p:txBody>
          <a:bodyPr anchor="ctr" anchorCtr="0"/>
          <a:lstStyle>
            <a:lvl1pPr algn="ctr">
              <a:defRPr sz="900">
                <a:solidFill>
                  <a:srgbClr val="0B1B2E"/>
                </a:solidFill>
                <a:latin typeface="Leelawadee UI" panose="020B0502040204020203" pitchFamily="34" charset="-34"/>
                <a:cs typeface="Leelawadee UI" panose="020B0502040204020203" pitchFamily="34" charset="-34"/>
              </a:defRPr>
            </a:lvl1pPr>
          </a:lstStyle>
          <a:p>
            <a:fld id="{8B28DBE6-A72F-4110-9C20-90C998823C45}" type="slidenum">
              <a:rPr lang="de-DE" smtClean="0"/>
              <a:pPr/>
              <a:t>‹#›</a:t>
            </a:fld>
            <a:endParaRPr lang="de-DE" dirty="0"/>
          </a:p>
        </p:txBody>
      </p:sp>
      <p:pic>
        <p:nvPicPr>
          <p:cNvPr id="22" name="Grafik 21">
            <a:extLst>
              <a:ext uri="{FF2B5EF4-FFF2-40B4-BE49-F238E27FC236}">
                <a16:creationId xmlns:a16="http://schemas.microsoft.com/office/drawing/2014/main" id="{4795EB85-BEA9-4BBF-A149-1DE8BAF571E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425217" y="378670"/>
            <a:ext cx="5580704" cy="6151956"/>
          </a:xfrm>
          <a:prstGeom prst="rect">
            <a:avLst/>
          </a:prstGeom>
        </p:spPr>
      </p:pic>
      <p:pic>
        <p:nvPicPr>
          <p:cNvPr id="7" name="Grafik 4">
            <a:extLst>
              <a:ext uri="{FF2B5EF4-FFF2-40B4-BE49-F238E27FC236}">
                <a16:creationId xmlns:a16="http://schemas.microsoft.com/office/drawing/2014/main" id="{C4746BBD-A466-725E-788C-A3D3B088E94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/>
        </p:blipFill>
        <p:spPr>
          <a:xfrm>
            <a:off x="10005920" y="241796"/>
            <a:ext cx="1854013" cy="753858"/>
          </a:xfrm>
          <a:prstGeom prst="rect">
            <a:avLst/>
          </a:prstGeom>
          <a:ln w="0">
            <a:noFill/>
          </a:ln>
        </p:spPr>
      </p:pic>
      <p:sp>
        <p:nvSpPr>
          <p:cNvPr id="8" name="Textplatzhalter 2">
            <a:extLst>
              <a:ext uri="{FF2B5EF4-FFF2-40B4-BE49-F238E27FC236}">
                <a16:creationId xmlns:a16="http://schemas.microsoft.com/office/drawing/2014/main" id="{06060A37-1F95-9A44-7C83-9A0E34C28EC6}"/>
              </a:ext>
            </a:extLst>
          </p:cNvPr>
          <p:cNvSpPr/>
          <p:nvPr userDrawn="1"/>
        </p:nvSpPr>
        <p:spPr>
          <a:xfrm>
            <a:off x="10031553" y="1066537"/>
            <a:ext cx="2018207" cy="466882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8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CENTER FOR SCALABLE DATA ANALYTICS AND ARTIFICIAL INTELLIGENCE</a:t>
            </a:r>
            <a:endParaRPr lang="en-US" sz="800" b="0" strike="noStrike" spc="-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Textplatzhalter 2">
            <a:extLst>
              <a:ext uri="{FF2B5EF4-FFF2-40B4-BE49-F238E27FC236}">
                <a16:creationId xmlns:a16="http://schemas.microsoft.com/office/drawing/2014/main" id="{0ADD83FD-C2A6-6E36-DE07-5126DF3F7B7E}"/>
              </a:ext>
            </a:extLst>
          </p:cNvPr>
          <p:cNvSpPr/>
          <p:nvPr userDrawn="1"/>
        </p:nvSpPr>
        <p:spPr>
          <a:xfrm>
            <a:off x="317535" y="1587297"/>
            <a:ext cx="4206067" cy="431080"/>
          </a:xfrm>
          <a:prstGeom prst="rect">
            <a:avLst/>
          </a:prstGeom>
          <a:solidFill>
            <a:schemeClr val="bg1"/>
          </a:solidFill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0" tIns="0" rIns="0" bIns="0" anchor="t">
            <a:noAutofit/>
          </a:bodyPr>
          <a:lstStyle/>
          <a:p>
            <a:pPr defTabSz="914400">
              <a:lnSpc>
                <a:spcPct val="100000"/>
              </a:lnSpc>
              <a:spcBef>
                <a:spcPts val="601"/>
              </a:spcBef>
              <a:tabLst>
                <a:tab pos="0" algn="l"/>
              </a:tabLst>
            </a:pPr>
            <a:r>
              <a:rPr lang="en-US" sz="1100" b="0" strike="noStrike" spc="-1" dirty="0">
                <a:solidFill>
                  <a:srgbClr val="555A5B"/>
                </a:solidFill>
                <a:latin typeface="Open Sans"/>
                <a:ea typeface="DejaVu Sans"/>
              </a:rPr>
              <a:t>NATIONAL RESEARCH DATA MANAGEMENT INFRASTRUCTURE FOR MICROSCOPY AND BIOIMAGE ANALYSIS</a:t>
            </a:r>
          </a:p>
        </p:txBody>
      </p:sp>
      <p:pic>
        <p:nvPicPr>
          <p:cNvPr id="23" name="Grafik 12">
            <a:extLst>
              <a:ext uri="{FF2B5EF4-FFF2-40B4-BE49-F238E27FC236}">
                <a16:creationId xmlns:a16="http://schemas.microsoft.com/office/drawing/2014/main" id="{C2EA4621-9011-3CA3-C113-2942D4282FA9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7535" y="279294"/>
            <a:ext cx="3866757" cy="1207722"/>
          </a:xfrm>
          <a:prstGeom prst="rect">
            <a:avLst/>
          </a:prstGeom>
        </p:spPr>
      </p:pic>
      <p:pic>
        <p:nvPicPr>
          <p:cNvPr id="4" name="Grafik 19">
            <a:extLst>
              <a:ext uri="{FF2B5EF4-FFF2-40B4-BE49-F238E27FC236}">
                <a16:creationId xmlns:a16="http://schemas.microsoft.com/office/drawing/2014/main" id="{E9939B55-9205-70FE-1A40-92E2C7F5957C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31553" y="1419658"/>
            <a:ext cx="1619251" cy="476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4295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Inhalt_01_NFDI4BI_Stil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15F3439-9F3E-4D57-9093-2566E8055C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84507"/>
            <a:ext cx="9029902" cy="681355"/>
          </a:xfrm>
        </p:spPr>
        <p:txBody>
          <a:bodyPr/>
          <a:lstStyle>
            <a:lvl1pPr>
              <a:defRPr>
                <a:solidFill>
                  <a:srgbClr val="0B1B2E"/>
                </a:solidFill>
                <a:latin typeface="Leelawadee UI" panose="020B0502040204020203" pitchFamily="34" charset="-34"/>
                <a:cs typeface="Leelawadee UI" panose="020B0502040204020203" pitchFamily="34" charset="-34"/>
              </a:defRPr>
            </a:lvl1pPr>
          </a:lstStyle>
          <a:p>
            <a:r>
              <a:rPr lang="de-DE" dirty="0"/>
              <a:t>Mastertitelformat bearbeiten</a:t>
            </a:r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C041D57A-985F-4B08-BCD7-A5833B483884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1320800"/>
            <a:ext cx="10845800" cy="4856163"/>
          </a:xfrm>
        </p:spPr>
        <p:txBody>
          <a:bodyPr/>
          <a:lstStyle>
            <a:lvl1pPr>
              <a:defRPr>
                <a:latin typeface="Leelawadee UI" panose="020B0502040204020203" pitchFamily="34" charset="-34"/>
                <a:cs typeface="Leelawadee UI" panose="020B0502040204020203" pitchFamily="34" charset="-34"/>
              </a:defRPr>
            </a:lvl1pPr>
            <a:lvl2pPr>
              <a:defRPr>
                <a:latin typeface="Leelawadee UI" panose="020B0502040204020203" pitchFamily="34" charset="-34"/>
                <a:cs typeface="Leelawadee UI" panose="020B0502040204020203" pitchFamily="34" charset="-34"/>
              </a:defRPr>
            </a:lvl2pPr>
            <a:lvl3pPr>
              <a:defRPr>
                <a:latin typeface="Leelawadee UI" panose="020B0502040204020203" pitchFamily="34" charset="-34"/>
                <a:cs typeface="Leelawadee UI" panose="020B0502040204020203" pitchFamily="34" charset="-34"/>
              </a:defRPr>
            </a:lvl3pPr>
            <a:lvl4pPr>
              <a:defRPr>
                <a:latin typeface="Leelawadee UI" panose="020B0502040204020203" pitchFamily="34" charset="-34"/>
                <a:cs typeface="Leelawadee UI" panose="020B0502040204020203" pitchFamily="34" charset="-34"/>
              </a:defRPr>
            </a:lvl4pPr>
            <a:lvl5pPr>
              <a:defRPr>
                <a:latin typeface="Leelawadee UI" panose="020B0502040204020203" pitchFamily="34" charset="-34"/>
                <a:cs typeface="Leelawadee UI" panose="020B0502040204020203" pitchFamily="34" charset="-34"/>
              </a:defRPr>
            </a:lvl5pPr>
          </a:lstStyle>
          <a:p>
            <a:pPr lvl="0"/>
            <a:r>
              <a:rPr lang="de-DE" dirty="0"/>
              <a:t>Inhaltsfolie Stil 1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pic>
        <p:nvPicPr>
          <p:cNvPr id="7" name="Grafik 6">
            <a:extLst>
              <a:ext uri="{FF2B5EF4-FFF2-40B4-BE49-F238E27FC236}">
                <a16:creationId xmlns:a16="http://schemas.microsoft.com/office/drawing/2014/main" id="{EEB50CCD-96FB-47A6-B43D-8A6386F2513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5899" y="284507"/>
            <a:ext cx="1747344" cy="545756"/>
          </a:xfrm>
          <a:prstGeom prst="rect">
            <a:avLst/>
          </a:prstGeom>
        </p:spPr>
      </p:pic>
      <p:sp>
        <p:nvSpPr>
          <p:cNvPr id="17" name="Foliennummernplatzhalter 5">
            <a:extLst>
              <a:ext uri="{FF2B5EF4-FFF2-40B4-BE49-F238E27FC236}">
                <a16:creationId xmlns:a16="http://schemas.microsoft.com/office/drawing/2014/main" id="{80A0BD95-6A26-4BF4-842E-80F6FB77266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099799" y="6624007"/>
            <a:ext cx="584201" cy="260985"/>
          </a:xfrm>
          <a:prstGeom prst="rect">
            <a:avLst/>
          </a:prstGeom>
        </p:spPr>
        <p:txBody>
          <a:bodyPr anchor="ctr" anchorCtr="0"/>
          <a:lstStyle>
            <a:lvl1pPr algn="ctr">
              <a:defRPr sz="900">
                <a:solidFill>
                  <a:srgbClr val="0B1B2E"/>
                </a:solidFill>
                <a:latin typeface="Leelawadee UI" panose="020B0502040204020203" pitchFamily="34" charset="-34"/>
                <a:cs typeface="Leelawadee UI" panose="020B0502040204020203" pitchFamily="34" charset="-34"/>
              </a:defRPr>
            </a:lvl1pPr>
          </a:lstStyle>
          <a:p>
            <a:fld id="{F130FC95-9B71-6945-A1D1-29ECAC2E9B7C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18" name="Rechteck 17">
            <a:extLst>
              <a:ext uri="{FF2B5EF4-FFF2-40B4-BE49-F238E27FC236}">
                <a16:creationId xmlns:a16="http://schemas.microsoft.com/office/drawing/2014/main" id="{1FB3D4C2-91F4-483B-8B9E-051DC83D8DAF}"/>
              </a:ext>
            </a:extLst>
          </p:cNvPr>
          <p:cNvSpPr/>
          <p:nvPr userDrawn="1"/>
        </p:nvSpPr>
        <p:spPr>
          <a:xfrm>
            <a:off x="1" y="6667500"/>
            <a:ext cx="1092200" cy="190500"/>
          </a:xfrm>
          <a:prstGeom prst="rect">
            <a:avLst/>
          </a:prstGeom>
          <a:solidFill>
            <a:srgbClr val="0B1C2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9" name="Rechteck 18">
            <a:extLst>
              <a:ext uri="{FF2B5EF4-FFF2-40B4-BE49-F238E27FC236}">
                <a16:creationId xmlns:a16="http://schemas.microsoft.com/office/drawing/2014/main" id="{71534C28-FA8E-487C-9A05-751D1C722235}"/>
              </a:ext>
            </a:extLst>
          </p:cNvPr>
          <p:cNvSpPr/>
          <p:nvPr userDrawn="1"/>
        </p:nvSpPr>
        <p:spPr>
          <a:xfrm>
            <a:off x="1092201" y="6667500"/>
            <a:ext cx="2123129" cy="190500"/>
          </a:xfrm>
          <a:prstGeom prst="rect">
            <a:avLst/>
          </a:prstGeom>
          <a:solidFill>
            <a:srgbClr val="0098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rgbClr val="E5F4FB"/>
              </a:solidFill>
            </a:endParaRPr>
          </a:p>
        </p:txBody>
      </p:sp>
      <p:sp>
        <p:nvSpPr>
          <p:cNvPr id="20" name="Rechteck 19">
            <a:extLst>
              <a:ext uri="{FF2B5EF4-FFF2-40B4-BE49-F238E27FC236}">
                <a16:creationId xmlns:a16="http://schemas.microsoft.com/office/drawing/2014/main" id="{1A8874F5-296A-4E89-9001-102DBF3AA4B9}"/>
              </a:ext>
            </a:extLst>
          </p:cNvPr>
          <p:cNvSpPr/>
          <p:nvPr userDrawn="1"/>
        </p:nvSpPr>
        <p:spPr>
          <a:xfrm>
            <a:off x="3215330" y="6667500"/>
            <a:ext cx="3210870" cy="190500"/>
          </a:xfrm>
          <a:prstGeom prst="rect">
            <a:avLst/>
          </a:prstGeom>
          <a:solidFill>
            <a:srgbClr val="BDCE1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7533712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>
            <a:extLst>
              <a:ext uri="{FF2B5EF4-FFF2-40B4-BE49-F238E27FC236}">
                <a16:creationId xmlns:a16="http://schemas.microsoft.com/office/drawing/2014/main" id="{11A1A6B5-083E-42BF-8433-08C3213029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8458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dirty="0"/>
              <a:t>Mastertitelformat bearbeiten</a:t>
            </a:r>
          </a:p>
        </p:txBody>
      </p:sp>
      <p:sp>
        <p:nvSpPr>
          <p:cNvPr id="3" name="Textplatzhalter 2">
            <a:extLst>
              <a:ext uri="{FF2B5EF4-FFF2-40B4-BE49-F238E27FC236}">
                <a16:creationId xmlns:a16="http://schemas.microsoft.com/office/drawing/2014/main" id="{D1BAB5D5-ED86-40C4-BC60-CBF8FB8E605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8458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/>
              <a:t>Mastertextformat bearbeiten</a:t>
            </a:r>
          </a:p>
          <a:p>
            <a:pPr lvl="1"/>
            <a:r>
              <a:rPr lang="de-DE" dirty="0"/>
              <a:t>Zweite Ebene</a:t>
            </a:r>
          </a:p>
          <a:p>
            <a:pPr lvl="2"/>
            <a:r>
              <a:rPr lang="de-DE" dirty="0"/>
              <a:t>Dritte Ebene</a:t>
            </a:r>
          </a:p>
          <a:p>
            <a:pPr lvl="3"/>
            <a:r>
              <a:rPr lang="de-DE" dirty="0"/>
              <a:t>Vierte Ebene</a:t>
            </a:r>
          </a:p>
          <a:p>
            <a:pPr lvl="4"/>
            <a:r>
              <a:rPr lang="de-DE" dirty="0"/>
              <a:t>Fünfte Ebene</a:t>
            </a:r>
          </a:p>
        </p:txBody>
      </p:sp>
      <p:sp>
        <p:nvSpPr>
          <p:cNvPr id="4" name="Foliennummernplatzhalter 5">
            <a:extLst>
              <a:ext uri="{FF2B5EF4-FFF2-40B4-BE49-F238E27FC236}">
                <a16:creationId xmlns:a16="http://schemas.microsoft.com/office/drawing/2014/main" id="{5F7DE38C-6F01-ACA9-9783-7E9EA4E4648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607799" y="6624007"/>
            <a:ext cx="584201" cy="260985"/>
          </a:xfrm>
          <a:prstGeom prst="rect">
            <a:avLst/>
          </a:prstGeom>
        </p:spPr>
        <p:txBody>
          <a:bodyPr anchor="ctr" anchorCtr="0"/>
          <a:lstStyle>
            <a:lvl1pPr algn="ctr">
              <a:defRPr sz="900">
                <a:solidFill>
                  <a:srgbClr val="0B1B2E"/>
                </a:solidFill>
                <a:latin typeface="Leelawadee UI" panose="020B0502040204020203" pitchFamily="34" charset="-34"/>
                <a:cs typeface="Leelawadee UI" panose="020B0502040204020203" pitchFamily="34" charset="-34"/>
              </a:defRPr>
            </a:lvl1pPr>
          </a:lstStyle>
          <a:p>
            <a:fld id="{F130FC95-9B71-6945-A1D1-29ECAC2E9B7C}" type="slidenum">
              <a:rPr lang="de-DE" smtClean="0"/>
              <a:pPr/>
              <a:t>‹#›</a:t>
            </a:fld>
            <a:endParaRPr lang="de-DE" dirty="0"/>
          </a:p>
        </p:txBody>
      </p:sp>
      <p:sp>
        <p:nvSpPr>
          <p:cNvPr id="5" name="Textfeld 4">
            <a:extLst>
              <a:ext uri="{FF2B5EF4-FFF2-40B4-BE49-F238E27FC236}">
                <a16:creationId xmlns:a16="http://schemas.microsoft.com/office/drawing/2014/main" id="{72D92025-FEF6-EC49-261F-98143EA6E91C}"/>
              </a:ext>
            </a:extLst>
          </p:cNvPr>
          <p:cNvSpPr txBox="1"/>
          <p:nvPr userDrawn="1"/>
        </p:nvSpPr>
        <p:spPr>
          <a:xfrm>
            <a:off x="6551455" y="6624007"/>
            <a:ext cx="5056344" cy="260985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r>
              <a:rPr lang="en-GB" sz="1050" b="1" dirty="0">
                <a:latin typeface="Leelawadee UI" panose="020B0502040204020203" pitchFamily="34" charset="-34"/>
                <a:cs typeface="Leelawadee UI" panose="020B0502040204020203" pitchFamily="34" charset="-34"/>
              </a:rPr>
              <a:t>NFDI4Microbiota Workshop Preservation of Life Science Data, Sept 3rd 2024</a:t>
            </a:r>
            <a:endParaRPr lang="de-DE" sz="1050" b="1" dirty="0">
              <a:latin typeface="Leelawadee UI" panose="020B0502040204020203" pitchFamily="34" charset="-34"/>
              <a:cs typeface="Leelawadee UI" panose="020B05020402040202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34597687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4" r:id="rId2"/>
  </p:sldLayoutIdLst>
  <p:hf hdr="0" ft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Leelawadee UI" panose="020B0502040204020203" pitchFamily="34" charset="-34"/>
          <a:ea typeface="+mj-ea"/>
          <a:cs typeface="Leelawadee UI" panose="020B0502040204020203" pitchFamily="34" charset="-34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Leelawadee UI" panose="020B0502040204020203" pitchFamily="34" charset="-34"/>
          <a:ea typeface="+mn-ea"/>
          <a:cs typeface="Leelawadee UI" panose="020B0502040204020203" pitchFamily="34" charset="-34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Leelawadee UI" panose="020B0502040204020203" pitchFamily="34" charset="-34"/>
          <a:ea typeface="+mn-ea"/>
          <a:cs typeface="Leelawadee UI" panose="020B0502040204020203" pitchFamily="34" charset="-34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Leelawadee UI" panose="020B0502040204020203" pitchFamily="34" charset="-34"/>
          <a:ea typeface="+mn-ea"/>
          <a:cs typeface="Leelawadee UI" panose="020B0502040204020203" pitchFamily="34" charset="-34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Leelawadee UI" panose="020B0502040204020203" pitchFamily="34" charset="-34"/>
          <a:ea typeface="+mn-ea"/>
          <a:cs typeface="Leelawadee UI" panose="020B0502040204020203" pitchFamily="34" charset="-34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Leelawadee UI" panose="020B0502040204020203" pitchFamily="34" charset="-34"/>
          <a:ea typeface="+mn-ea"/>
          <a:cs typeface="Leelawadee UI" panose="020B0502040204020203" pitchFamily="34" charset="-34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hyperlink" Target="http://creativecommons.org/licenses/by/4.0" TargetMode="Externa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png"/><Relationship Id="rId5" Type="http://schemas.openxmlformats.org/officeDocument/2006/relationships/image" Target="../media/image1.png"/><Relationship Id="rId4" Type="http://schemas.openxmlformats.org/officeDocument/2006/relationships/image" Target="../media/image24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7" Type="http://schemas.openxmlformats.org/officeDocument/2006/relationships/hyperlink" Target="https://osf.io/preprints/osf/2zgmc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hyperlink" Target="https://zenodo.org/records/11344132" TargetMode="External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s://nfdi4bioimage.github.io/training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hyperlink" Target="https://www.ebi.ac.uk/bioimage-archive/" TargetMode="External"/><Relationship Id="rId4" Type="http://schemas.openxmlformats.org/officeDocument/2006/relationships/hyperlink" Target="https://www.openmicroscopy.org/omero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zenodo.org/records/13168693" TargetMode="External"/><Relationship Id="rId3" Type="http://schemas.openxmlformats.org/officeDocument/2006/relationships/image" Target="../media/image15.png"/><Relationship Id="rId7" Type="http://schemas.openxmlformats.org/officeDocument/2006/relationships/hyperlink" Target="https://focalplane.biologists.com/2023/07/26/sharing-your-poster-on-figshare/" TargetMode="External"/><Relationship Id="rId12" Type="http://schemas.openxmlformats.org/officeDocument/2006/relationships/hyperlink" Target="https://zenodo.org/communities/nfdi4bioimage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11" Type="http://schemas.openxmlformats.org/officeDocument/2006/relationships/image" Target="../media/image19.png"/><Relationship Id="rId5" Type="http://schemas.openxmlformats.org/officeDocument/2006/relationships/hyperlink" Target="https://focalplane.biologists.com/2023/02/15/sharing-research-data-with-zenodo/" TargetMode="External"/><Relationship Id="rId10" Type="http://schemas.openxmlformats.org/officeDocument/2006/relationships/hyperlink" Target="https://f1000research.com/slides/12-1054" TargetMode="External"/><Relationship Id="rId4" Type="http://schemas.openxmlformats.org/officeDocument/2006/relationships/image" Target="../media/image16.png"/><Relationship Id="rId9" Type="http://schemas.openxmlformats.org/officeDocument/2006/relationships/image" Target="../media/image1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hyperlink" Target="https://doi.org/10.5281/zenodo.13506641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>
            <a:extLst>
              <a:ext uri="{FF2B5EF4-FFF2-40B4-BE49-F238E27FC236}">
                <a16:creationId xmlns:a16="http://schemas.microsoft.com/office/drawing/2014/main" id="{4F51C391-5120-4D38-8BF8-E07FC1A3419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57492" y="2685084"/>
            <a:ext cx="9273117" cy="2252924"/>
          </a:xfrm>
        </p:spPr>
        <p:txBody>
          <a:bodyPr anchor="t" anchorCtr="0">
            <a:spAutoFit/>
          </a:bodyPr>
          <a:lstStyle/>
          <a:p>
            <a:r>
              <a:rPr lang="en-US" dirty="0"/>
              <a:t>Towards Preservation of Life Science Data</a:t>
            </a:r>
            <a:br>
              <a:rPr lang="en-US" dirty="0"/>
            </a:br>
            <a:r>
              <a:rPr lang="en-US" sz="3600" dirty="0"/>
              <a:t>with NFDI4BIOIMAGE</a:t>
            </a:r>
            <a:endParaRPr lang="de-DE" dirty="0">
              <a:latin typeface="Leelawadee UI" panose="020B0502040204020203" pitchFamily="34" charset="-34"/>
              <a:cs typeface="Leelawadee UI" panose="020B0502040204020203" pitchFamily="34" charset="-34"/>
            </a:endParaRPr>
          </a:p>
        </p:txBody>
      </p:sp>
      <p:sp>
        <p:nvSpPr>
          <p:cNvPr id="6" name="Textplatzhalter 5">
            <a:extLst>
              <a:ext uri="{FF2B5EF4-FFF2-40B4-BE49-F238E27FC236}">
                <a16:creationId xmlns:a16="http://schemas.microsoft.com/office/drawing/2014/main" id="{B40AFC36-09A5-4F90-84C6-7064E104EA9A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957492" y="4920106"/>
            <a:ext cx="8194675" cy="707326"/>
          </a:xfrm>
        </p:spPr>
        <p:txBody>
          <a:bodyPr/>
          <a:lstStyle/>
          <a:p>
            <a:r>
              <a:rPr lang="de-DE" dirty="0"/>
              <a:t>Robert Haase</a:t>
            </a:r>
          </a:p>
          <a:p>
            <a:r>
              <a:rPr lang="de-DE" dirty="0"/>
              <a:t>ScaDS.AI, Leipzig University</a:t>
            </a:r>
          </a:p>
        </p:txBody>
      </p:sp>
      <p:sp>
        <p:nvSpPr>
          <p:cNvPr id="9" name="TextBox 1">
            <a:extLst>
              <a:ext uri="{FF2B5EF4-FFF2-40B4-BE49-F238E27FC236}">
                <a16:creationId xmlns:a16="http://schemas.microsoft.com/office/drawing/2014/main" id="{D5F599EF-06A8-4E3A-AE27-B3F6596C9B45}"/>
              </a:ext>
            </a:extLst>
          </p:cNvPr>
          <p:cNvSpPr txBox="1"/>
          <p:nvPr/>
        </p:nvSpPr>
        <p:spPr bwMode="auto">
          <a:xfrm>
            <a:off x="1035050" y="6181216"/>
            <a:ext cx="31686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800" dirty="0" err="1"/>
              <a:t>With</a:t>
            </a:r>
            <a:r>
              <a:rPr lang="de-DE" sz="800" dirty="0"/>
              <a:t> </a:t>
            </a:r>
            <a:r>
              <a:rPr lang="de-DE" sz="800" dirty="0" err="1"/>
              <a:t>the</a:t>
            </a:r>
            <a:r>
              <a:rPr lang="de-DE" sz="800" dirty="0"/>
              <a:t> </a:t>
            </a:r>
            <a:r>
              <a:rPr lang="de-DE" sz="800" dirty="0" err="1"/>
              <a:t>exception</a:t>
            </a:r>
            <a:r>
              <a:rPr lang="de-DE" sz="800" dirty="0"/>
              <a:t> of </a:t>
            </a:r>
            <a:r>
              <a:rPr lang="de-DE" sz="800" dirty="0" err="1"/>
              <a:t>logos</a:t>
            </a:r>
            <a:r>
              <a:rPr lang="de-DE" sz="800" dirty="0"/>
              <a:t> and </a:t>
            </a:r>
            <a:r>
              <a:rPr lang="de-DE" sz="800" dirty="0" err="1"/>
              <a:t>cited</a:t>
            </a:r>
            <a:r>
              <a:rPr lang="de-DE" sz="800" dirty="0"/>
              <a:t> </a:t>
            </a:r>
            <a:r>
              <a:rPr lang="de-DE" sz="800" dirty="0" err="1"/>
              <a:t>third</a:t>
            </a:r>
            <a:r>
              <a:rPr lang="de-DE" sz="800" dirty="0"/>
              <a:t>-party </a:t>
            </a:r>
            <a:r>
              <a:rPr lang="de-DE" sz="800" dirty="0" err="1"/>
              <a:t>content</a:t>
            </a:r>
            <a:r>
              <a:rPr lang="de-DE" sz="800" dirty="0"/>
              <a:t>, </a:t>
            </a:r>
            <a:r>
              <a:rPr lang="de-DE" sz="800" dirty="0" err="1"/>
              <a:t>the</a:t>
            </a:r>
            <a:r>
              <a:rPr lang="de-DE" sz="800" dirty="0"/>
              <a:t> </a:t>
            </a:r>
            <a:r>
              <a:rPr lang="de-DE" sz="800" dirty="0" err="1"/>
              <a:t>content</a:t>
            </a:r>
            <a:r>
              <a:rPr lang="de-DE" sz="800" dirty="0"/>
              <a:t> of </a:t>
            </a:r>
            <a:r>
              <a:rPr lang="de-DE" sz="800" dirty="0" err="1"/>
              <a:t>these</a:t>
            </a:r>
            <a:r>
              <a:rPr lang="de-DE" sz="800" dirty="0"/>
              <a:t> </a:t>
            </a:r>
            <a:r>
              <a:rPr lang="de-DE" sz="800" dirty="0" err="1"/>
              <a:t>slides</a:t>
            </a:r>
            <a:r>
              <a:rPr lang="de-DE" sz="800" dirty="0"/>
              <a:t> </a:t>
            </a:r>
            <a:r>
              <a:rPr lang="de-DE" sz="800" dirty="0" err="1"/>
              <a:t>is</a:t>
            </a:r>
            <a:r>
              <a:rPr lang="de-DE" sz="800" dirty="0"/>
              <a:t> </a:t>
            </a:r>
            <a:r>
              <a:rPr lang="de-DE" sz="800" dirty="0" err="1"/>
              <a:t>shared</a:t>
            </a:r>
            <a:r>
              <a:rPr lang="de-DE" sz="800" dirty="0"/>
              <a:t> </a:t>
            </a:r>
            <a:r>
              <a:rPr lang="de-DE" sz="800" dirty="0" err="1"/>
              <a:t>under</a:t>
            </a:r>
            <a:r>
              <a:rPr lang="de-DE" sz="800" dirty="0"/>
              <a:t> </a:t>
            </a:r>
            <a:r>
              <a:rPr lang="de-DE" sz="800" dirty="0" err="1"/>
              <a:t>the</a:t>
            </a:r>
            <a:r>
              <a:rPr lang="de-DE" sz="800" dirty="0"/>
              <a:t> </a:t>
            </a:r>
            <a:r>
              <a:rPr lang="de-DE" sz="800" dirty="0" err="1"/>
              <a:t>terms</a:t>
            </a:r>
            <a:r>
              <a:rPr lang="de-DE" sz="800" dirty="0"/>
              <a:t> of </a:t>
            </a:r>
            <a:r>
              <a:rPr lang="de-DE" sz="800" dirty="0" err="1"/>
              <a:t>the</a:t>
            </a:r>
            <a:r>
              <a:rPr lang="de-DE" sz="800" dirty="0"/>
              <a:t> </a:t>
            </a:r>
            <a:r>
              <a:rPr lang="de-DE" sz="800" dirty="0">
                <a:hlinkClick r:id="rId2"/>
              </a:rPr>
              <a:t>Creative Commons Attribution License (CC-BY 4.0)</a:t>
            </a:r>
            <a:r>
              <a:rPr lang="de-DE" sz="800" dirty="0"/>
              <a:t> </a:t>
            </a:r>
            <a:r>
              <a:rPr lang="de-DE" sz="800" dirty="0" err="1"/>
              <a:t>unless</a:t>
            </a:r>
            <a:r>
              <a:rPr lang="de-DE" sz="800" dirty="0"/>
              <a:t> </a:t>
            </a:r>
            <a:r>
              <a:rPr lang="de-DE" sz="800" dirty="0" err="1"/>
              <a:t>the</a:t>
            </a:r>
            <a:r>
              <a:rPr lang="de-DE" sz="800" dirty="0"/>
              <a:t> </a:t>
            </a:r>
            <a:r>
              <a:rPr lang="de-DE" sz="800" dirty="0" err="1"/>
              <a:t>content</a:t>
            </a:r>
            <a:r>
              <a:rPr lang="de-DE" sz="800" dirty="0"/>
              <a:t> </a:t>
            </a:r>
            <a:r>
              <a:rPr lang="de-DE" sz="800" dirty="0" err="1"/>
              <a:t>is</a:t>
            </a:r>
            <a:r>
              <a:rPr lang="de-DE" sz="800" dirty="0"/>
              <a:t> </a:t>
            </a:r>
            <a:r>
              <a:rPr lang="de-DE" sz="800" dirty="0" err="1"/>
              <a:t>marked</a:t>
            </a:r>
            <a:r>
              <a:rPr lang="de-DE" sz="800" dirty="0"/>
              <a:t> </a:t>
            </a:r>
            <a:r>
              <a:rPr lang="de-DE" sz="800" dirty="0" err="1"/>
              <a:t>otherwise</a:t>
            </a:r>
            <a:r>
              <a:rPr lang="de-DE" sz="800" dirty="0"/>
              <a:t>.</a:t>
            </a:r>
          </a:p>
        </p:txBody>
      </p:sp>
      <p:pic>
        <p:nvPicPr>
          <p:cNvPr id="10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00C5F3E0-02B1-4E1F-9336-B1C2FF8B9C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08" y="6257416"/>
            <a:ext cx="943043" cy="329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" name="Gerader Verbinder 4">
            <a:extLst>
              <a:ext uri="{FF2B5EF4-FFF2-40B4-BE49-F238E27FC236}">
                <a16:creationId xmlns:a16="http://schemas.microsoft.com/office/drawing/2014/main" id="{82E623DC-661A-A588-D6EF-FCCC292598C6}"/>
              </a:ext>
            </a:extLst>
          </p:cNvPr>
          <p:cNvCxnSpPr>
            <a:cxnSpLocks/>
          </p:cNvCxnSpPr>
          <p:nvPr/>
        </p:nvCxnSpPr>
        <p:spPr>
          <a:xfrm>
            <a:off x="1957492" y="2596664"/>
            <a:ext cx="0" cy="242976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787696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B98569-6D80-414C-AB33-B25807DC0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Acknowledgements</a:t>
            </a:r>
          </a:p>
        </p:txBody>
      </p:sp>
      <p:pic>
        <p:nvPicPr>
          <p:cNvPr id="1026" name="Picture 2" descr="Universitätsklinikum des Saarlandes - Startseite Forschung">
            <a:extLst>
              <a:ext uri="{FF2B5EF4-FFF2-40B4-BE49-F238E27FC236}">
                <a16:creationId xmlns:a16="http://schemas.microsoft.com/office/drawing/2014/main" id="{919E8AD2-9535-410C-A091-6BA1172C2FE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3841" y="5796864"/>
            <a:ext cx="1571510" cy="7309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hteck 6">
            <a:extLst>
              <a:ext uri="{FF2B5EF4-FFF2-40B4-BE49-F238E27FC236}">
                <a16:creationId xmlns:a16="http://schemas.microsoft.com/office/drawing/2014/main" id="{9862DA2D-9689-4DEC-991E-6D8515815613}"/>
              </a:ext>
            </a:extLst>
          </p:cNvPr>
          <p:cNvSpPr/>
          <p:nvPr/>
        </p:nvSpPr>
        <p:spPr>
          <a:xfrm>
            <a:off x="116197" y="5734743"/>
            <a:ext cx="2474603" cy="8617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1000" dirty="0" err="1">
                <a:latin typeface="Leelawadee UI" panose="020B0502040204020203" pitchFamily="34" charset="-34"/>
                <a:cs typeface="Leelawadee UI" panose="020B0502040204020203" pitchFamily="34" charset="-34"/>
              </a:rPr>
              <a:t>Funded</a:t>
            </a:r>
            <a:r>
              <a:rPr lang="de-DE" sz="1000" dirty="0">
                <a:latin typeface="Leelawadee UI" panose="020B0502040204020203" pitchFamily="34" charset="-34"/>
                <a:cs typeface="Leelawadee UI" panose="020B0502040204020203" pitchFamily="34" charset="-34"/>
              </a:rPr>
              <a:t> </a:t>
            </a:r>
            <a:r>
              <a:rPr lang="de-DE" sz="1000" dirty="0" err="1">
                <a:latin typeface="Leelawadee UI" panose="020B0502040204020203" pitchFamily="34" charset="-34"/>
                <a:cs typeface="Leelawadee UI" panose="020B0502040204020203" pitchFamily="34" charset="-34"/>
              </a:rPr>
              <a:t>by</a:t>
            </a:r>
            <a:r>
              <a:rPr lang="de-DE" sz="1000" dirty="0">
                <a:latin typeface="Leelawadee UI" panose="020B0502040204020203" pitchFamily="34" charset="-34"/>
                <a:cs typeface="Leelawadee UI" panose="020B0502040204020203" pitchFamily="34" charset="-34"/>
              </a:rPr>
              <a:t> </a:t>
            </a:r>
            <a:r>
              <a:rPr lang="de-DE" sz="1000" dirty="0" err="1">
                <a:latin typeface="Leelawadee UI" panose="020B0502040204020203" pitchFamily="34" charset="-34"/>
                <a:cs typeface="Leelawadee UI" panose="020B0502040204020203" pitchFamily="34" charset="-34"/>
              </a:rPr>
              <a:t>the</a:t>
            </a:r>
            <a:r>
              <a:rPr lang="de-DE" sz="1000" dirty="0">
                <a:latin typeface="Leelawadee UI" panose="020B0502040204020203" pitchFamily="34" charset="-34"/>
                <a:cs typeface="Leelawadee UI" panose="020B0502040204020203" pitchFamily="34" charset="-34"/>
              </a:rPr>
              <a:t> Deutsche Forschungsgemeinschaft (DFG, German  Research </a:t>
            </a:r>
            <a:r>
              <a:rPr lang="de-DE" sz="1000" dirty="0" err="1">
                <a:latin typeface="Leelawadee UI" panose="020B0502040204020203" pitchFamily="34" charset="-34"/>
                <a:cs typeface="Leelawadee UI" panose="020B0502040204020203" pitchFamily="34" charset="-34"/>
              </a:rPr>
              <a:t>Foundation</a:t>
            </a:r>
            <a:r>
              <a:rPr lang="de-DE" sz="1000" dirty="0">
                <a:latin typeface="Leelawadee UI" panose="020B0502040204020203" pitchFamily="34" charset="-34"/>
                <a:cs typeface="Leelawadee UI" panose="020B0502040204020203" pitchFamily="34" charset="-34"/>
              </a:rPr>
              <a:t>) </a:t>
            </a:r>
            <a:r>
              <a:rPr lang="de-DE" sz="1000" dirty="0" err="1">
                <a:latin typeface="Leelawadee UI" panose="020B0502040204020203" pitchFamily="34" charset="-34"/>
                <a:cs typeface="Leelawadee UI" panose="020B0502040204020203" pitchFamily="34" charset="-34"/>
              </a:rPr>
              <a:t>under</a:t>
            </a:r>
            <a:r>
              <a:rPr lang="de-DE" sz="1000" dirty="0">
                <a:latin typeface="Leelawadee UI" panose="020B0502040204020203" pitchFamily="34" charset="-34"/>
                <a:cs typeface="Leelawadee UI" panose="020B0502040204020203" pitchFamily="34" charset="-34"/>
              </a:rPr>
              <a:t> </a:t>
            </a:r>
            <a:r>
              <a:rPr lang="de-DE" sz="1000" dirty="0" err="1">
                <a:latin typeface="Leelawadee UI" panose="020B0502040204020203" pitchFamily="34" charset="-34"/>
                <a:cs typeface="Leelawadee UI" panose="020B0502040204020203" pitchFamily="34" charset="-34"/>
              </a:rPr>
              <a:t>the</a:t>
            </a:r>
            <a:r>
              <a:rPr lang="de-DE" sz="1000" dirty="0">
                <a:latin typeface="Leelawadee UI" panose="020B0502040204020203" pitchFamily="34" charset="-34"/>
                <a:cs typeface="Leelawadee UI" panose="020B0502040204020203" pitchFamily="34" charset="-34"/>
              </a:rPr>
              <a:t> National Research Data </a:t>
            </a:r>
            <a:r>
              <a:rPr lang="de-DE" sz="1000" dirty="0" err="1">
                <a:latin typeface="Leelawadee UI" panose="020B0502040204020203" pitchFamily="34" charset="-34"/>
                <a:cs typeface="Leelawadee UI" panose="020B0502040204020203" pitchFamily="34" charset="-34"/>
              </a:rPr>
              <a:t>Infrasstructure</a:t>
            </a:r>
            <a:r>
              <a:rPr lang="de-DE" sz="1000" dirty="0">
                <a:latin typeface="Leelawadee UI" panose="020B0502040204020203" pitchFamily="34" charset="-34"/>
                <a:cs typeface="Leelawadee UI" panose="020B0502040204020203" pitchFamily="34" charset="-34"/>
              </a:rPr>
              <a:t> – NFDI 46/1 – 501864659</a:t>
            </a:r>
          </a:p>
        </p:txBody>
      </p:sp>
      <p:pic>
        <p:nvPicPr>
          <p:cNvPr id="1028" name="Picture 4" descr="Downloads | nfdi">
            <a:extLst>
              <a:ext uri="{FF2B5EF4-FFF2-40B4-BE49-F238E27FC236}">
                <a16:creationId xmlns:a16="http://schemas.microsoft.com/office/drawing/2014/main" id="{25D12332-8624-47D1-B8C1-6952D961FC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5418" y="5547650"/>
            <a:ext cx="1536132" cy="12293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liennummernplatzhalter 5">
            <a:extLst>
              <a:ext uri="{FF2B5EF4-FFF2-40B4-BE49-F238E27FC236}">
                <a16:creationId xmlns:a16="http://schemas.microsoft.com/office/drawing/2014/main" id="{3233D9EF-041D-9B08-A56A-05F9ABFADF85}"/>
              </a:ext>
            </a:extLst>
          </p:cNvPr>
          <p:cNvSpPr txBox="1">
            <a:spLocks/>
          </p:cNvSpPr>
          <p:nvPr/>
        </p:nvSpPr>
        <p:spPr>
          <a:xfrm>
            <a:off x="11099799" y="6624007"/>
            <a:ext cx="584201" cy="260985"/>
          </a:xfrm>
          <a:prstGeom prst="rect">
            <a:avLst/>
          </a:prstGeom>
        </p:spPr>
        <p:txBody>
          <a:bodyPr anchor="ctr" anchorCtr="0"/>
          <a:lstStyle>
            <a:defPPr>
              <a:defRPr lang="de-DE"/>
            </a:defPPr>
            <a:lvl1pPr marL="0" algn="ctr" defTabSz="914400" rtl="0" eaLnBrk="1" latinLnBrk="0" hangingPunct="1">
              <a:defRPr sz="900" kern="1200">
                <a:solidFill>
                  <a:srgbClr val="0B1B2E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F130FC95-9B71-6945-A1D1-29ECAC2E9B7C}" type="slidenum">
              <a:rPr lang="de-DE" smtClean="0"/>
              <a:pPr/>
              <a:t>10</a:t>
            </a:fld>
            <a:endParaRPr lang="de-DE" dirty="0"/>
          </a:p>
        </p:txBody>
      </p:sp>
      <p:pic>
        <p:nvPicPr>
          <p:cNvPr id="6" name="Grafik 5">
            <a:extLst>
              <a:ext uri="{FF2B5EF4-FFF2-40B4-BE49-F238E27FC236}">
                <a16:creationId xmlns:a16="http://schemas.microsoft.com/office/drawing/2014/main" id="{D725DD9A-959B-59F8-1EE2-DA56B6D01A0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82" b="17844"/>
          <a:stretch/>
        </p:blipFill>
        <p:spPr>
          <a:xfrm>
            <a:off x="611572" y="1105768"/>
            <a:ext cx="7772400" cy="3988517"/>
          </a:xfrm>
          <a:prstGeom prst="rect">
            <a:avLst/>
          </a:prstGeom>
        </p:spPr>
      </p:pic>
      <p:sp>
        <p:nvSpPr>
          <p:cNvPr id="8" name="Textfeld 7">
            <a:extLst>
              <a:ext uri="{FF2B5EF4-FFF2-40B4-BE49-F238E27FC236}">
                <a16:creationId xmlns:a16="http://schemas.microsoft.com/office/drawing/2014/main" id="{1BCA31DD-0B11-EE04-7D56-7646DE4B3CF2}"/>
              </a:ext>
            </a:extLst>
          </p:cNvPr>
          <p:cNvSpPr txBox="1"/>
          <p:nvPr/>
        </p:nvSpPr>
        <p:spPr>
          <a:xfrm>
            <a:off x="537099" y="5123871"/>
            <a:ext cx="54043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dirty="0"/>
              <a:t>All-hands Meeting NFDI4BIOIMAGE, </a:t>
            </a:r>
            <a:r>
              <a:rPr lang="de-DE" dirty="0" err="1"/>
              <a:t>Oct</a:t>
            </a:r>
            <a:r>
              <a:rPr lang="de-DE" dirty="0"/>
              <a:t>. 23, Düsseldorf</a:t>
            </a:r>
          </a:p>
        </p:txBody>
      </p:sp>
      <p:sp>
        <p:nvSpPr>
          <p:cNvPr id="3" name="Textfeld 2">
            <a:extLst>
              <a:ext uri="{FF2B5EF4-FFF2-40B4-BE49-F238E27FC236}">
                <a16:creationId xmlns:a16="http://schemas.microsoft.com/office/drawing/2014/main" id="{40978570-9FDD-A078-3A0D-8495DED5151E}"/>
              </a:ext>
            </a:extLst>
          </p:cNvPr>
          <p:cNvSpPr txBox="1"/>
          <p:nvPr/>
        </p:nvSpPr>
        <p:spPr>
          <a:xfrm>
            <a:off x="8606247" y="1565663"/>
            <a:ext cx="3481851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000" dirty="0"/>
              <a:t>NFDI4BIOIMAGE</a:t>
            </a:r>
          </a:p>
          <a:p>
            <a:endParaRPr lang="de-DE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 err="1"/>
              <a:t>task</a:t>
            </a:r>
            <a:r>
              <a:rPr lang="de-DE" sz="2000" dirty="0"/>
              <a:t> </a:t>
            </a:r>
            <a:r>
              <a:rPr lang="de-DE" sz="2000" dirty="0" err="1"/>
              <a:t>area</a:t>
            </a:r>
            <a:r>
              <a:rPr lang="de-DE" sz="2000" dirty="0"/>
              <a:t> </a:t>
            </a:r>
            <a:r>
              <a:rPr lang="de-DE" sz="2000" dirty="0" err="1"/>
              <a:t>leads</a:t>
            </a:r>
            <a:endParaRPr lang="de-DE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 err="1"/>
              <a:t>Participants</a:t>
            </a:r>
            <a:endParaRPr lang="de-DE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 err="1"/>
              <a:t>coordinators</a:t>
            </a:r>
            <a:endParaRPr lang="de-DE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 err="1"/>
              <a:t>data</a:t>
            </a:r>
            <a:r>
              <a:rPr lang="de-DE" sz="2000" dirty="0"/>
              <a:t> </a:t>
            </a:r>
            <a:r>
              <a:rPr lang="de-DE" sz="2000" dirty="0" err="1"/>
              <a:t>stewards</a:t>
            </a:r>
            <a:endParaRPr lang="de-DE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 err="1"/>
              <a:t>research</a:t>
            </a:r>
            <a:r>
              <a:rPr lang="de-DE" sz="2000" dirty="0"/>
              <a:t> </a:t>
            </a:r>
            <a:r>
              <a:rPr lang="de-DE" sz="2000" dirty="0" err="1"/>
              <a:t>software</a:t>
            </a:r>
            <a:r>
              <a:rPr lang="de-DE" sz="2000" dirty="0"/>
              <a:t> </a:t>
            </a:r>
            <a:r>
              <a:rPr lang="de-DE" sz="2000" dirty="0" err="1"/>
              <a:t>engineers</a:t>
            </a:r>
            <a:endParaRPr lang="de-DE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e-DE" sz="2000" dirty="0"/>
              <a:t>(international) </a:t>
            </a:r>
            <a:r>
              <a:rPr lang="de-DE" sz="2000" dirty="0" err="1"/>
              <a:t>collaborators</a:t>
            </a:r>
            <a:endParaRPr lang="de-DE" sz="2000" dirty="0"/>
          </a:p>
          <a:p>
            <a:endParaRPr lang="de-DE" sz="2000" dirty="0"/>
          </a:p>
        </p:txBody>
      </p:sp>
      <p:pic>
        <p:nvPicPr>
          <p:cNvPr id="4" name="Grafik 17">
            <a:extLst>
              <a:ext uri="{FF2B5EF4-FFF2-40B4-BE49-F238E27FC236}">
                <a16:creationId xmlns:a16="http://schemas.microsoft.com/office/drawing/2014/main" id="{551A0933-6B88-F4FB-1ED1-58FFF820417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5938" y="5816762"/>
            <a:ext cx="1735388" cy="726081"/>
          </a:xfrm>
          <a:prstGeom prst="rect">
            <a:avLst/>
          </a:prstGeom>
        </p:spPr>
      </p:pic>
      <p:pic>
        <p:nvPicPr>
          <p:cNvPr id="9" name="Grafik 4">
            <a:extLst>
              <a:ext uri="{FF2B5EF4-FFF2-40B4-BE49-F238E27FC236}">
                <a16:creationId xmlns:a16="http://schemas.microsoft.com/office/drawing/2014/main" id="{066C015E-3C42-52DB-F989-2B551B7C7A2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/>
        </p:blipFill>
        <p:spPr>
          <a:xfrm>
            <a:off x="7886991" y="5299396"/>
            <a:ext cx="1236215" cy="502656"/>
          </a:xfrm>
          <a:prstGeom prst="rect">
            <a:avLst/>
          </a:prstGeom>
          <a:ln w="0">
            <a:noFill/>
          </a:ln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2A4F1DF8-B521-316C-7A1A-060CAAF28EB7}"/>
              </a:ext>
            </a:extLst>
          </p:cNvPr>
          <p:cNvSpPr txBox="1"/>
          <p:nvPr/>
        </p:nvSpPr>
        <p:spPr>
          <a:xfrm>
            <a:off x="9281802" y="5204360"/>
            <a:ext cx="2920357" cy="1323439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de-DE"/>
            </a:defPPr>
            <a:lvl1pPr>
              <a:defRPr sz="1000">
                <a:latin typeface="Leelawadee UI" panose="020B0502040204020203" pitchFamily="34" charset="-34"/>
                <a:cs typeface="Leelawadee UI" panose="020B0502040204020203" pitchFamily="34" charset="-34"/>
              </a:defRPr>
            </a:lvl1pPr>
          </a:lstStyle>
          <a:p>
            <a:r>
              <a:rPr lang="en-GB" dirty="0"/>
              <a:t>We acknowledge the financial support by the Federal Ministry of Education and Research of Germany and by </a:t>
            </a:r>
            <a:r>
              <a:rPr lang="en-GB" dirty="0" err="1"/>
              <a:t>Sächsische</a:t>
            </a:r>
            <a:r>
              <a:rPr lang="en-GB" dirty="0"/>
              <a:t> </a:t>
            </a:r>
            <a:r>
              <a:rPr lang="en-GB" dirty="0" err="1"/>
              <a:t>Staatsministerium</a:t>
            </a:r>
            <a:r>
              <a:rPr lang="en-GB" dirty="0"/>
              <a:t> für </a:t>
            </a:r>
            <a:r>
              <a:rPr lang="en-GB" dirty="0" err="1"/>
              <a:t>Wissenschaft</a:t>
            </a:r>
            <a:r>
              <a:rPr lang="en-GB" dirty="0"/>
              <a:t>, Kultur und </a:t>
            </a:r>
            <a:r>
              <a:rPr lang="en-GB" dirty="0" err="1"/>
              <a:t>Tourismus</a:t>
            </a:r>
            <a:r>
              <a:rPr lang="en-GB" dirty="0"/>
              <a:t> in the programme </a:t>
            </a:r>
            <a:r>
              <a:rPr lang="en-GB" dirty="0" err="1"/>
              <a:t>Center</a:t>
            </a:r>
            <a:r>
              <a:rPr lang="en-GB" dirty="0"/>
              <a:t> of Excellence for AI-research „</a:t>
            </a:r>
            <a:r>
              <a:rPr lang="en-GB" dirty="0" err="1"/>
              <a:t>Center</a:t>
            </a:r>
            <a:r>
              <a:rPr lang="en-GB" dirty="0"/>
              <a:t> for Scalable Data Analytics and Artificial Intelligence Dresden/Leipzig“, project identification number: ScaDS.AI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37493386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2B98569-6D80-414C-AB33-B25807DC0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e-DE" dirty="0"/>
              <a:t>NFDI4BIOIMAGE Core </a:t>
            </a:r>
            <a:r>
              <a:rPr lang="de-DE" dirty="0" err="1"/>
              <a:t>mission</a:t>
            </a:r>
            <a:endParaRPr lang="de-DE" dirty="0"/>
          </a:p>
        </p:txBody>
      </p:sp>
      <p:sp>
        <p:nvSpPr>
          <p:cNvPr id="3" name="Inhaltsplatzhalter 2">
            <a:extLst>
              <a:ext uri="{FF2B5EF4-FFF2-40B4-BE49-F238E27FC236}">
                <a16:creationId xmlns:a16="http://schemas.microsoft.com/office/drawing/2014/main" id="{4D2942D9-8FA3-42CF-B684-F8E3804924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0801"/>
            <a:ext cx="10845800" cy="998056"/>
          </a:xfrm>
        </p:spPr>
        <p:txBody>
          <a:bodyPr/>
          <a:lstStyle/>
          <a:p>
            <a:r>
              <a:rPr lang="de-DE" dirty="0" err="1"/>
              <a:t>Enable</a:t>
            </a:r>
            <a:r>
              <a:rPr lang="de-DE" dirty="0"/>
              <a:t> FAIR </a:t>
            </a:r>
            <a:r>
              <a:rPr lang="de-DE" dirty="0" err="1"/>
              <a:t>bioimage</a:t>
            </a:r>
            <a:r>
              <a:rPr lang="de-DE" dirty="0"/>
              <a:t> </a:t>
            </a:r>
            <a:r>
              <a:rPr lang="de-DE" dirty="0" err="1"/>
              <a:t>data</a:t>
            </a:r>
            <a:r>
              <a:rPr lang="de-DE" dirty="0"/>
              <a:t> </a:t>
            </a:r>
            <a:r>
              <a:rPr lang="de-DE" dirty="0" err="1"/>
              <a:t>management</a:t>
            </a:r>
            <a:r>
              <a:rPr lang="de-DE" dirty="0"/>
              <a:t> </a:t>
            </a:r>
            <a:r>
              <a:rPr lang="de-DE" dirty="0" err="1"/>
              <a:t>for</a:t>
            </a:r>
            <a:r>
              <a:rPr lang="de-DE" dirty="0"/>
              <a:t> German </a:t>
            </a:r>
            <a:r>
              <a:rPr lang="de-DE" dirty="0" err="1"/>
              <a:t>researchers</a:t>
            </a:r>
            <a:r>
              <a:rPr lang="de-DE" dirty="0"/>
              <a:t>, </a:t>
            </a:r>
            <a:r>
              <a:rPr lang="de-DE" dirty="0" err="1"/>
              <a:t>across</a:t>
            </a:r>
            <a:r>
              <a:rPr lang="de-DE" dirty="0"/>
              <a:t> </a:t>
            </a:r>
            <a:r>
              <a:rPr lang="de-DE" dirty="0" err="1"/>
              <a:t>disciplines</a:t>
            </a:r>
            <a:r>
              <a:rPr lang="de-DE" dirty="0"/>
              <a:t> and </a:t>
            </a:r>
            <a:r>
              <a:rPr lang="de-DE" dirty="0" err="1"/>
              <a:t>embedded</a:t>
            </a:r>
            <a:r>
              <a:rPr lang="de-DE" dirty="0"/>
              <a:t> in </a:t>
            </a:r>
            <a:r>
              <a:rPr lang="de-DE" dirty="0" err="1"/>
              <a:t>the</a:t>
            </a:r>
            <a:r>
              <a:rPr lang="de-DE" dirty="0"/>
              <a:t> international </a:t>
            </a:r>
            <a:r>
              <a:rPr lang="de-DE" dirty="0" err="1"/>
              <a:t>framework</a:t>
            </a:r>
            <a:r>
              <a:rPr lang="de-DE" dirty="0"/>
              <a:t>.</a:t>
            </a:r>
          </a:p>
          <a:p>
            <a:endParaRPr lang="de-DE" dirty="0"/>
          </a:p>
        </p:txBody>
      </p:sp>
      <p:pic>
        <p:nvPicPr>
          <p:cNvPr id="8" name="Picture 2" descr="https://mirrors.creativecommons.org/presskit/buttons/88x31/png/by.png">
            <a:extLst>
              <a:ext uri="{FF2B5EF4-FFF2-40B4-BE49-F238E27FC236}">
                <a16:creationId xmlns:a16="http://schemas.microsoft.com/office/drawing/2014/main" id="{F66ACA8D-0641-4F0B-905F-1ABCEA3E66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083" y="6363629"/>
            <a:ext cx="693652" cy="242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Foliennummernplatzhalter 4">
            <a:extLst>
              <a:ext uri="{FF2B5EF4-FFF2-40B4-BE49-F238E27FC236}">
                <a16:creationId xmlns:a16="http://schemas.microsoft.com/office/drawing/2014/main" id="{E91064E6-AC14-09F5-79F5-2370BD7352F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8B28DBE6-A72F-4110-9C20-90C998823C45}" type="slidenum">
              <a:rPr lang="de-DE" smtClean="0"/>
              <a:pPr/>
              <a:t>2</a:t>
            </a:fld>
            <a:endParaRPr lang="de-DE" dirty="0"/>
          </a:p>
        </p:txBody>
      </p:sp>
      <p:pic>
        <p:nvPicPr>
          <p:cNvPr id="4" name="Grafik 6">
            <a:extLst>
              <a:ext uri="{FF2B5EF4-FFF2-40B4-BE49-F238E27FC236}">
                <a16:creationId xmlns:a16="http://schemas.microsoft.com/office/drawing/2014/main" id="{3657F10F-BAE2-FC91-E7FC-AA8A2FD2A6FA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00" t="23320" r="8792" b="15672"/>
          <a:stretch/>
        </p:blipFill>
        <p:spPr>
          <a:xfrm>
            <a:off x="3718803" y="2684596"/>
            <a:ext cx="8079508" cy="3240933"/>
          </a:xfrm>
          <a:prstGeom prst="rect">
            <a:avLst/>
          </a:prstGeom>
        </p:spPr>
      </p:pic>
      <p:grpSp>
        <p:nvGrpSpPr>
          <p:cNvPr id="91" name="Group 90">
            <a:extLst>
              <a:ext uri="{FF2B5EF4-FFF2-40B4-BE49-F238E27FC236}">
                <a16:creationId xmlns:a16="http://schemas.microsoft.com/office/drawing/2014/main" id="{9AB25D64-0D9B-3151-46A2-CFA1713BEA58}"/>
              </a:ext>
            </a:extLst>
          </p:cNvPr>
          <p:cNvGrpSpPr/>
          <p:nvPr/>
        </p:nvGrpSpPr>
        <p:grpSpPr>
          <a:xfrm>
            <a:off x="235131" y="2318856"/>
            <a:ext cx="2995749" cy="4035013"/>
            <a:chOff x="235131" y="1043024"/>
            <a:chExt cx="4236653" cy="5310846"/>
          </a:xfrm>
        </p:grpSpPr>
        <p:pic>
          <p:nvPicPr>
            <p:cNvPr id="6" name="Grafik 4">
              <a:extLst>
                <a:ext uri="{FF2B5EF4-FFF2-40B4-BE49-F238E27FC236}">
                  <a16:creationId xmlns:a16="http://schemas.microsoft.com/office/drawing/2014/main" id="{54052B54-55A3-4333-B37D-746514AEDDD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rcRect l="15852" t="8111" r="17536" b="8388"/>
            <a:stretch/>
          </p:blipFill>
          <p:spPr bwMode="auto">
            <a:xfrm>
              <a:off x="235131" y="1043024"/>
              <a:ext cx="4236653" cy="5310846"/>
            </a:xfrm>
            <a:prstGeom prst="rect">
              <a:avLst/>
            </a:prstGeom>
            <a:noFill/>
          </p:spPr>
        </p:pic>
        <p:grpSp>
          <p:nvGrpSpPr>
            <p:cNvPr id="10" name="Gruppieren 5">
              <a:extLst>
                <a:ext uri="{FF2B5EF4-FFF2-40B4-BE49-F238E27FC236}">
                  <a16:creationId xmlns:a16="http://schemas.microsoft.com/office/drawing/2014/main" id="{62BF9008-E7DD-B1D1-E25E-8F1EDEE01B98}"/>
                </a:ext>
              </a:extLst>
            </p:cNvPr>
            <p:cNvGrpSpPr/>
            <p:nvPr/>
          </p:nvGrpSpPr>
          <p:grpSpPr bwMode="auto">
            <a:xfrm>
              <a:off x="790675" y="1627679"/>
              <a:ext cx="3091048" cy="4402352"/>
              <a:chOff x="7917446" y="1668491"/>
              <a:chExt cx="3091048" cy="4402352"/>
            </a:xfrm>
            <a:solidFill>
              <a:srgbClr val="FFFF00"/>
            </a:solidFill>
          </p:grpSpPr>
          <p:sp>
            <p:nvSpPr>
              <p:cNvPr id="11" name="Stern: 10 Zacken 5">
                <a:extLst>
                  <a:ext uri="{FF2B5EF4-FFF2-40B4-BE49-F238E27FC236}">
                    <a16:creationId xmlns:a16="http://schemas.microsoft.com/office/drawing/2014/main" id="{06A35FEE-1AEB-76F1-B480-D5218EBD57E7}"/>
                  </a:ext>
                </a:extLst>
              </p:cNvPr>
              <p:cNvSpPr/>
              <p:nvPr/>
            </p:nvSpPr>
            <p:spPr bwMode="auto">
              <a:xfrm>
                <a:off x="10792494" y="3605707"/>
                <a:ext cx="216000" cy="214621"/>
              </a:xfrm>
              <a:prstGeom prst="star10">
                <a:avLst>
                  <a:gd name="adj" fmla="val 26251"/>
                  <a:gd name="hf" fmla="val 105146"/>
                </a:avLst>
              </a:pr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12" name="Stern: 10 Zacken 6">
                <a:extLst>
                  <a:ext uri="{FF2B5EF4-FFF2-40B4-BE49-F238E27FC236}">
                    <a16:creationId xmlns:a16="http://schemas.microsoft.com/office/drawing/2014/main" id="{BFE71F84-5116-6E9E-2209-EF98E4C717A4}"/>
                  </a:ext>
                </a:extLst>
              </p:cNvPr>
              <p:cNvSpPr/>
              <p:nvPr/>
            </p:nvSpPr>
            <p:spPr bwMode="auto">
              <a:xfrm>
                <a:off x="9931153" y="2859740"/>
                <a:ext cx="216000" cy="216000"/>
              </a:xfrm>
              <a:prstGeom prst="star10">
                <a:avLst>
                  <a:gd name="adj" fmla="val 26251"/>
                  <a:gd name="hf" fmla="val 105146"/>
                </a:avLst>
              </a:pr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13" name="Stern: 10 Zacken 7">
                <a:extLst>
                  <a:ext uri="{FF2B5EF4-FFF2-40B4-BE49-F238E27FC236}">
                    <a16:creationId xmlns:a16="http://schemas.microsoft.com/office/drawing/2014/main" id="{9CF4B0F0-C01D-89D7-3DC6-2FA1AD1D3C86}"/>
                  </a:ext>
                </a:extLst>
              </p:cNvPr>
              <p:cNvSpPr/>
              <p:nvPr/>
            </p:nvSpPr>
            <p:spPr bwMode="auto">
              <a:xfrm>
                <a:off x="9878299" y="3669376"/>
                <a:ext cx="216000" cy="216000"/>
              </a:xfrm>
              <a:prstGeom prst="star10">
                <a:avLst>
                  <a:gd name="adj" fmla="val 26251"/>
                  <a:gd name="hf" fmla="val 105146"/>
                </a:avLst>
              </a:pr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14" name="Stern: 10 Zacken 8">
                <a:extLst>
                  <a:ext uri="{FF2B5EF4-FFF2-40B4-BE49-F238E27FC236}">
                    <a16:creationId xmlns:a16="http://schemas.microsoft.com/office/drawing/2014/main" id="{9D726DC7-5A44-185E-7467-2B52E7A52BC0}"/>
                  </a:ext>
                </a:extLst>
              </p:cNvPr>
              <p:cNvSpPr/>
              <p:nvPr/>
            </p:nvSpPr>
            <p:spPr bwMode="auto">
              <a:xfrm>
                <a:off x="8869662" y="5854843"/>
                <a:ext cx="216000" cy="216000"/>
              </a:xfrm>
              <a:prstGeom prst="star10">
                <a:avLst>
                  <a:gd name="adj" fmla="val 26251"/>
                  <a:gd name="hf" fmla="val 105146"/>
                </a:avLst>
              </a:pr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15" name="Stern: 10 Zacken 9">
                <a:extLst>
                  <a:ext uri="{FF2B5EF4-FFF2-40B4-BE49-F238E27FC236}">
                    <a16:creationId xmlns:a16="http://schemas.microsoft.com/office/drawing/2014/main" id="{F89161AD-1527-E1A2-9CD9-3A4919CEA857}"/>
                  </a:ext>
                </a:extLst>
              </p:cNvPr>
              <p:cNvSpPr/>
              <p:nvPr/>
            </p:nvSpPr>
            <p:spPr bwMode="auto">
              <a:xfrm>
                <a:off x="8320856" y="5547748"/>
                <a:ext cx="216000" cy="216000"/>
              </a:xfrm>
              <a:prstGeom prst="star10">
                <a:avLst>
                  <a:gd name="adj" fmla="val 26251"/>
                  <a:gd name="hf" fmla="val 105146"/>
                </a:avLst>
              </a:pr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16" name="Stern: 10 Zacken 10">
                <a:extLst>
                  <a:ext uri="{FF2B5EF4-FFF2-40B4-BE49-F238E27FC236}">
                    <a16:creationId xmlns:a16="http://schemas.microsoft.com/office/drawing/2014/main" id="{DAD63607-6A4F-2233-EE74-1BD91E3FC566}"/>
                  </a:ext>
                </a:extLst>
              </p:cNvPr>
              <p:cNvSpPr/>
              <p:nvPr/>
            </p:nvSpPr>
            <p:spPr bwMode="auto">
              <a:xfrm>
                <a:off x="8673395" y="4675494"/>
                <a:ext cx="216000" cy="216000"/>
              </a:xfrm>
              <a:prstGeom prst="star10">
                <a:avLst>
                  <a:gd name="adj" fmla="val 26251"/>
                  <a:gd name="hf" fmla="val 105146"/>
                </a:avLst>
              </a:pr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17" name="Stern: 10 Zacken 11">
                <a:extLst>
                  <a:ext uri="{FF2B5EF4-FFF2-40B4-BE49-F238E27FC236}">
                    <a16:creationId xmlns:a16="http://schemas.microsoft.com/office/drawing/2014/main" id="{6FA718FB-08E6-A619-E070-D064DA54D963}"/>
                  </a:ext>
                </a:extLst>
              </p:cNvPr>
              <p:cNvSpPr/>
              <p:nvPr/>
            </p:nvSpPr>
            <p:spPr bwMode="auto">
              <a:xfrm>
                <a:off x="8416201" y="2716249"/>
                <a:ext cx="216000" cy="216000"/>
              </a:xfrm>
              <a:prstGeom prst="star10">
                <a:avLst>
                  <a:gd name="adj" fmla="val 26251"/>
                  <a:gd name="hf" fmla="val 105146"/>
                </a:avLst>
              </a:pr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18" name="Stern: 10 Zacken 12">
                <a:extLst>
                  <a:ext uri="{FF2B5EF4-FFF2-40B4-BE49-F238E27FC236}">
                    <a16:creationId xmlns:a16="http://schemas.microsoft.com/office/drawing/2014/main" id="{3F18A551-9218-E1DA-63CC-E3D534139E77}"/>
                  </a:ext>
                </a:extLst>
              </p:cNvPr>
              <p:cNvSpPr/>
              <p:nvPr/>
            </p:nvSpPr>
            <p:spPr bwMode="auto">
              <a:xfrm>
                <a:off x="8258736" y="2945080"/>
                <a:ext cx="216000" cy="216000"/>
              </a:xfrm>
              <a:prstGeom prst="star10">
                <a:avLst>
                  <a:gd name="adj" fmla="val 26251"/>
                  <a:gd name="hf" fmla="val 105146"/>
                </a:avLst>
              </a:pr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19" name="Stern: 10 Zacken 13">
                <a:extLst>
                  <a:ext uri="{FF2B5EF4-FFF2-40B4-BE49-F238E27FC236}">
                    <a16:creationId xmlns:a16="http://schemas.microsoft.com/office/drawing/2014/main" id="{A6304D3C-F611-08D8-2AD3-962A53F44EF4}"/>
                  </a:ext>
                </a:extLst>
              </p:cNvPr>
              <p:cNvSpPr/>
              <p:nvPr/>
            </p:nvSpPr>
            <p:spPr bwMode="auto">
              <a:xfrm>
                <a:off x="7917446" y="3465228"/>
                <a:ext cx="216000" cy="216000"/>
              </a:xfrm>
              <a:prstGeom prst="star10">
                <a:avLst>
                  <a:gd name="adj" fmla="val 26251"/>
                  <a:gd name="hf" fmla="val 105146"/>
                </a:avLst>
              </a:pr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20" name="Stern: 10 Zacken 14">
                <a:extLst>
                  <a:ext uri="{FF2B5EF4-FFF2-40B4-BE49-F238E27FC236}">
                    <a16:creationId xmlns:a16="http://schemas.microsoft.com/office/drawing/2014/main" id="{D0FDDD9D-A12C-1288-B682-16FE14083CA8}"/>
                  </a:ext>
                </a:extLst>
              </p:cNvPr>
              <p:cNvSpPr/>
              <p:nvPr/>
            </p:nvSpPr>
            <p:spPr bwMode="auto">
              <a:xfrm>
                <a:off x="10589914" y="1668491"/>
                <a:ext cx="216000" cy="216000"/>
              </a:xfrm>
              <a:prstGeom prst="star10">
                <a:avLst>
                  <a:gd name="adj" fmla="val 26251"/>
                  <a:gd name="hf" fmla="val 105146"/>
                </a:avLst>
              </a:pr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21" name="Stern: 10 Zacken 15">
                <a:extLst>
                  <a:ext uri="{FF2B5EF4-FFF2-40B4-BE49-F238E27FC236}">
                    <a16:creationId xmlns:a16="http://schemas.microsoft.com/office/drawing/2014/main" id="{7CDA80E2-0C3A-4ADA-D884-75C7CFF31C67}"/>
                  </a:ext>
                </a:extLst>
              </p:cNvPr>
              <p:cNvSpPr/>
              <p:nvPr/>
            </p:nvSpPr>
            <p:spPr bwMode="auto">
              <a:xfrm>
                <a:off x="7937864" y="3669376"/>
                <a:ext cx="216000" cy="216000"/>
              </a:xfrm>
              <a:prstGeom prst="star10">
                <a:avLst>
                  <a:gd name="adj" fmla="val 26251"/>
                  <a:gd name="hf" fmla="val 105146"/>
                </a:avLst>
              </a:pr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22" name="Stern: 10 Zacken 16">
                <a:extLst>
                  <a:ext uri="{FF2B5EF4-FFF2-40B4-BE49-F238E27FC236}">
                    <a16:creationId xmlns:a16="http://schemas.microsoft.com/office/drawing/2014/main" id="{43125083-6F3E-CD4B-8690-636925129304}"/>
                  </a:ext>
                </a:extLst>
              </p:cNvPr>
              <p:cNvSpPr/>
              <p:nvPr/>
            </p:nvSpPr>
            <p:spPr bwMode="auto">
              <a:xfrm>
                <a:off x="10164011" y="3425354"/>
                <a:ext cx="216000" cy="216000"/>
              </a:xfrm>
              <a:prstGeom prst="star10">
                <a:avLst>
                  <a:gd name="adj" fmla="val 26251"/>
                  <a:gd name="hf" fmla="val 105146"/>
                </a:avLst>
              </a:prstGeom>
              <a:grpFill/>
              <a:ln>
                <a:solidFill>
                  <a:srgbClr val="FFFF0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</p:grpSp>
        <p:grpSp>
          <p:nvGrpSpPr>
            <p:cNvPr id="23" name="Gruppieren 18">
              <a:extLst>
                <a:ext uri="{FF2B5EF4-FFF2-40B4-BE49-F238E27FC236}">
                  <a16:creationId xmlns:a16="http://schemas.microsoft.com/office/drawing/2014/main" id="{DB103C9B-8495-D51C-AE83-4BD5BE3EEDDE}"/>
                </a:ext>
              </a:extLst>
            </p:cNvPr>
            <p:cNvGrpSpPr/>
            <p:nvPr/>
          </p:nvGrpSpPr>
          <p:grpSpPr bwMode="auto">
            <a:xfrm>
              <a:off x="834574" y="2736097"/>
              <a:ext cx="3018696" cy="3271834"/>
              <a:chOff x="846824" y="2981200"/>
              <a:chExt cx="3018696" cy="3271834"/>
            </a:xfrm>
            <a:solidFill>
              <a:srgbClr val="0B1C2F"/>
            </a:solidFill>
          </p:grpSpPr>
          <p:grpSp>
            <p:nvGrpSpPr>
              <p:cNvPr id="24" name="Gruppieren 19">
                <a:extLst>
                  <a:ext uri="{FF2B5EF4-FFF2-40B4-BE49-F238E27FC236}">
                    <a16:creationId xmlns:a16="http://schemas.microsoft.com/office/drawing/2014/main" id="{4C46D987-6757-789D-866A-B32A9DCAD1E5}"/>
                  </a:ext>
                </a:extLst>
              </p:cNvPr>
              <p:cNvGrpSpPr/>
              <p:nvPr/>
            </p:nvGrpSpPr>
            <p:grpSpPr bwMode="auto">
              <a:xfrm>
                <a:off x="846824" y="2981200"/>
                <a:ext cx="1089530" cy="3271834"/>
                <a:chOff x="8456541" y="2944167"/>
                <a:chExt cx="1089530" cy="3271834"/>
              </a:xfrm>
              <a:grpFill/>
            </p:grpSpPr>
            <p:sp>
              <p:nvSpPr>
                <p:cNvPr id="28" name="Ellipse 22">
                  <a:extLst>
                    <a:ext uri="{FF2B5EF4-FFF2-40B4-BE49-F238E27FC236}">
                      <a16:creationId xmlns:a16="http://schemas.microsoft.com/office/drawing/2014/main" id="{CFAD6F99-E5FD-66A3-11EC-6D6994386889}"/>
                    </a:ext>
                  </a:extLst>
                </p:cNvPr>
                <p:cNvSpPr/>
                <p:nvPr/>
              </p:nvSpPr>
              <p:spPr bwMode="auto">
                <a:xfrm>
                  <a:off x="8963268" y="2944167"/>
                  <a:ext cx="144000" cy="144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de-DE" sz="1000"/>
                </a:p>
              </p:txBody>
            </p:sp>
            <p:sp>
              <p:nvSpPr>
                <p:cNvPr id="29" name="Ellipse 23">
                  <a:extLst>
                    <a:ext uri="{FF2B5EF4-FFF2-40B4-BE49-F238E27FC236}">
                      <a16:creationId xmlns:a16="http://schemas.microsoft.com/office/drawing/2014/main" id="{225F00A6-0FB4-427D-4FA6-4F4903579B44}"/>
                    </a:ext>
                  </a:extLst>
                </p:cNvPr>
                <p:cNvSpPr/>
                <p:nvPr/>
              </p:nvSpPr>
              <p:spPr bwMode="auto">
                <a:xfrm>
                  <a:off x="8792086" y="3166023"/>
                  <a:ext cx="144000" cy="144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de-DE" sz="1000"/>
                </a:p>
              </p:txBody>
            </p:sp>
            <p:sp>
              <p:nvSpPr>
                <p:cNvPr id="30" name="Ellipse 24">
                  <a:extLst>
                    <a:ext uri="{FF2B5EF4-FFF2-40B4-BE49-F238E27FC236}">
                      <a16:creationId xmlns:a16="http://schemas.microsoft.com/office/drawing/2014/main" id="{D485ABF8-0BBE-8EDB-04B0-506589F91085}"/>
                    </a:ext>
                  </a:extLst>
                </p:cNvPr>
                <p:cNvSpPr/>
                <p:nvPr/>
              </p:nvSpPr>
              <p:spPr bwMode="auto">
                <a:xfrm>
                  <a:off x="8456541" y="3686658"/>
                  <a:ext cx="144000" cy="144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r>
                    <a:rPr lang="de-DE" sz="1000"/>
                    <a:t>2</a:t>
                  </a:r>
                  <a:endParaRPr/>
                </a:p>
              </p:txBody>
            </p:sp>
            <p:sp>
              <p:nvSpPr>
                <p:cNvPr id="31" name="Ellipse 25">
                  <a:extLst>
                    <a:ext uri="{FF2B5EF4-FFF2-40B4-BE49-F238E27FC236}">
                      <a16:creationId xmlns:a16="http://schemas.microsoft.com/office/drawing/2014/main" id="{9927E5D0-59E3-C624-784A-098E7ED62E47}"/>
                    </a:ext>
                  </a:extLst>
                </p:cNvPr>
                <p:cNvSpPr/>
                <p:nvPr/>
              </p:nvSpPr>
              <p:spPr bwMode="auto">
                <a:xfrm>
                  <a:off x="9206560" y="4892877"/>
                  <a:ext cx="144000" cy="144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r>
                    <a:rPr lang="de-DE" sz="1000"/>
                    <a:t>2</a:t>
                  </a:r>
                  <a:endParaRPr/>
                </a:p>
              </p:txBody>
            </p:sp>
            <p:sp>
              <p:nvSpPr>
                <p:cNvPr id="32" name="Ellipse 26">
                  <a:extLst>
                    <a:ext uri="{FF2B5EF4-FFF2-40B4-BE49-F238E27FC236}">
                      <a16:creationId xmlns:a16="http://schemas.microsoft.com/office/drawing/2014/main" id="{F45DDC72-AEDD-79F0-8E17-72E889BEC200}"/>
                    </a:ext>
                  </a:extLst>
                </p:cNvPr>
                <p:cNvSpPr/>
                <p:nvPr/>
              </p:nvSpPr>
              <p:spPr bwMode="auto">
                <a:xfrm>
                  <a:off x="9402071" y="6072000"/>
                  <a:ext cx="144000" cy="144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de-DE" sz="1000"/>
                </a:p>
              </p:txBody>
            </p:sp>
            <p:sp>
              <p:nvSpPr>
                <p:cNvPr id="33" name="Ellipse 27">
                  <a:extLst>
                    <a:ext uri="{FF2B5EF4-FFF2-40B4-BE49-F238E27FC236}">
                      <a16:creationId xmlns:a16="http://schemas.microsoft.com/office/drawing/2014/main" id="{6A2FF8D1-027B-7CD9-5357-22637404675B}"/>
                    </a:ext>
                  </a:extLst>
                </p:cNvPr>
                <p:cNvSpPr/>
                <p:nvPr/>
              </p:nvSpPr>
              <p:spPr bwMode="auto">
                <a:xfrm>
                  <a:off x="8858818" y="5769405"/>
                  <a:ext cx="144000" cy="144000"/>
                </a:xfrm>
                <a:prstGeom prst="ellipse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defRPr/>
                  </a:pPr>
                  <a:endParaRPr lang="de-DE" sz="1000"/>
                </a:p>
              </p:txBody>
            </p:sp>
          </p:grpSp>
          <p:sp>
            <p:nvSpPr>
              <p:cNvPr id="25" name="Ellipse 19">
                <a:extLst>
                  <a:ext uri="{FF2B5EF4-FFF2-40B4-BE49-F238E27FC236}">
                    <a16:creationId xmlns:a16="http://schemas.microsoft.com/office/drawing/2014/main" id="{0E4418E8-30EC-F4D2-B03B-A3E702BA82F8}"/>
                  </a:ext>
                </a:extLst>
              </p:cNvPr>
              <p:cNvSpPr/>
              <p:nvPr/>
            </p:nvSpPr>
            <p:spPr bwMode="auto">
              <a:xfrm>
                <a:off x="2861353" y="3110271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 sz="1000"/>
              </a:p>
            </p:txBody>
          </p:sp>
          <p:sp>
            <p:nvSpPr>
              <p:cNvPr id="26" name="Ellipse 20">
                <a:extLst>
                  <a:ext uri="{FF2B5EF4-FFF2-40B4-BE49-F238E27FC236}">
                    <a16:creationId xmlns:a16="http://schemas.microsoft.com/office/drawing/2014/main" id="{2CE9EF8E-1C29-74D4-1B46-D3CCB2868191}"/>
                  </a:ext>
                </a:extLst>
              </p:cNvPr>
              <p:cNvSpPr/>
              <p:nvPr/>
            </p:nvSpPr>
            <p:spPr bwMode="auto">
              <a:xfrm>
                <a:off x="3721520" y="3847389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 sz="1000"/>
              </a:p>
            </p:txBody>
          </p:sp>
          <p:sp>
            <p:nvSpPr>
              <p:cNvPr id="27" name="Ellipse 21">
                <a:extLst>
                  <a:ext uri="{FF2B5EF4-FFF2-40B4-BE49-F238E27FC236}">
                    <a16:creationId xmlns:a16="http://schemas.microsoft.com/office/drawing/2014/main" id="{57673A9F-A747-CB51-E618-A68CF05F5025}"/>
                  </a:ext>
                </a:extLst>
              </p:cNvPr>
              <p:cNvSpPr/>
              <p:nvPr/>
            </p:nvSpPr>
            <p:spPr bwMode="auto">
              <a:xfrm>
                <a:off x="2805528" y="3929958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 sz="1000"/>
              </a:p>
            </p:txBody>
          </p:sp>
        </p:grpSp>
        <p:grpSp>
          <p:nvGrpSpPr>
            <p:cNvPr id="34" name="Gruppieren 29">
              <a:extLst>
                <a:ext uri="{FF2B5EF4-FFF2-40B4-BE49-F238E27FC236}">
                  <a16:creationId xmlns:a16="http://schemas.microsoft.com/office/drawing/2014/main" id="{84DA36A1-36CD-8815-D184-36D4C788C0EE}"/>
                </a:ext>
              </a:extLst>
            </p:cNvPr>
            <p:cNvGrpSpPr/>
            <p:nvPr/>
          </p:nvGrpSpPr>
          <p:grpSpPr bwMode="auto">
            <a:xfrm>
              <a:off x="674997" y="1617323"/>
              <a:ext cx="2973517" cy="3217321"/>
              <a:chOff x="7801062" y="1644235"/>
              <a:chExt cx="2973517" cy="3217321"/>
            </a:xfrm>
            <a:solidFill>
              <a:srgbClr val="0098D8"/>
            </a:solidFill>
          </p:grpSpPr>
          <p:sp>
            <p:nvSpPr>
              <p:cNvPr id="35" name="Ellipse 29">
                <a:extLst>
                  <a:ext uri="{FF2B5EF4-FFF2-40B4-BE49-F238E27FC236}">
                    <a16:creationId xmlns:a16="http://schemas.microsoft.com/office/drawing/2014/main" id="{B5850A66-CC6E-6955-51F0-EC869FF4B646}"/>
                  </a:ext>
                </a:extLst>
              </p:cNvPr>
              <p:cNvSpPr/>
              <p:nvPr/>
            </p:nvSpPr>
            <p:spPr bwMode="auto">
              <a:xfrm>
                <a:off x="9407522" y="1644235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36" name="Ellipse 30">
                <a:extLst>
                  <a:ext uri="{FF2B5EF4-FFF2-40B4-BE49-F238E27FC236}">
                    <a16:creationId xmlns:a16="http://schemas.microsoft.com/office/drawing/2014/main" id="{A033A383-746C-D4F5-3E94-2DBD4D168E23}"/>
                  </a:ext>
                </a:extLst>
              </p:cNvPr>
              <p:cNvSpPr/>
              <p:nvPr/>
            </p:nvSpPr>
            <p:spPr bwMode="auto">
              <a:xfrm>
                <a:off x="10201624" y="3461707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r>
                  <a:rPr lang="de-DE" sz="1000"/>
                  <a:t>2</a:t>
                </a:r>
                <a:endParaRPr/>
              </a:p>
            </p:txBody>
          </p:sp>
          <p:sp>
            <p:nvSpPr>
              <p:cNvPr id="37" name="Ellipse 31">
                <a:extLst>
                  <a:ext uri="{FF2B5EF4-FFF2-40B4-BE49-F238E27FC236}">
                    <a16:creationId xmlns:a16="http://schemas.microsoft.com/office/drawing/2014/main" id="{0C5BFB68-12AE-BB02-2CD6-5F9D57969F7D}"/>
                  </a:ext>
                </a:extLst>
              </p:cNvPr>
              <p:cNvSpPr/>
              <p:nvPr/>
            </p:nvSpPr>
            <p:spPr bwMode="auto">
              <a:xfrm>
                <a:off x="7801062" y="3649791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38" name="Ellipse 32">
                <a:extLst>
                  <a:ext uri="{FF2B5EF4-FFF2-40B4-BE49-F238E27FC236}">
                    <a16:creationId xmlns:a16="http://schemas.microsoft.com/office/drawing/2014/main" id="{B2AE2A5A-3FF8-AF46-87B3-F35870338B7C}"/>
                  </a:ext>
                </a:extLst>
              </p:cNvPr>
              <p:cNvSpPr/>
              <p:nvPr/>
            </p:nvSpPr>
            <p:spPr bwMode="auto">
              <a:xfrm>
                <a:off x="9994416" y="3727551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39" name="Ellipse 33">
                <a:extLst>
                  <a:ext uri="{FF2B5EF4-FFF2-40B4-BE49-F238E27FC236}">
                    <a16:creationId xmlns:a16="http://schemas.microsoft.com/office/drawing/2014/main" id="{642AC4C9-295D-8CBB-C018-B03D8683A478}"/>
                  </a:ext>
                </a:extLst>
              </p:cNvPr>
              <p:cNvSpPr/>
              <p:nvPr/>
            </p:nvSpPr>
            <p:spPr bwMode="auto">
              <a:xfrm>
                <a:off x="8807746" y="4717556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40" name="Ellipse 34">
                <a:extLst>
                  <a:ext uri="{FF2B5EF4-FFF2-40B4-BE49-F238E27FC236}">
                    <a16:creationId xmlns:a16="http://schemas.microsoft.com/office/drawing/2014/main" id="{E2CC3138-1905-F30D-1ED6-06A466F5F477}"/>
                  </a:ext>
                </a:extLst>
              </p:cNvPr>
              <p:cNvSpPr/>
              <p:nvPr/>
            </p:nvSpPr>
            <p:spPr bwMode="auto">
              <a:xfrm>
                <a:off x="9248596" y="3292034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41" name="Ellipse 35">
                <a:extLst>
                  <a:ext uri="{FF2B5EF4-FFF2-40B4-BE49-F238E27FC236}">
                    <a16:creationId xmlns:a16="http://schemas.microsoft.com/office/drawing/2014/main" id="{24F2ED48-3F6C-17C9-980B-4112C3E81CB8}"/>
                  </a:ext>
                </a:extLst>
              </p:cNvPr>
              <p:cNvSpPr/>
              <p:nvPr/>
            </p:nvSpPr>
            <p:spPr bwMode="auto">
              <a:xfrm>
                <a:off x="8197958" y="3353354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42" name="Ellipse 36">
                <a:extLst>
                  <a:ext uri="{FF2B5EF4-FFF2-40B4-BE49-F238E27FC236}">
                    <a16:creationId xmlns:a16="http://schemas.microsoft.com/office/drawing/2014/main" id="{FB159547-A4D9-BE20-95AE-ED46593BC874}"/>
                  </a:ext>
                </a:extLst>
              </p:cNvPr>
              <p:cNvSpPr/>
              <p:nvPr/>
            </p:nvSpPr>
            <p:spPr bwMode="auto">
              <a:xfrm>
                <a:off x="8290185" y="3354466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43" name="Ellipse 37">
                <a:extLst>
                  <a:ext uri="{FF2B5EF4-FFF2-40B4-BE49-F238E27FC236}">
                    <a16:creationId xmlns:a16="http://schemas.microsoft.com/office/drawing/2014/main" id="{CB4DEBE3-8E96-7A87-3593-942B719703D2}"/>
                  </a:ext>
                </a:extLst>
              </p:cNvPr>
              <p:cNvSpPr/>
              <p:nvPr/>
            </p:nvSpPr>
            <p:spPr bwMode="auto">
              <a:xfrm>
                <a:off x="7969946" y="3703494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44" name="Ellipse 38">
                <a:extLst>
                  <a:ext uri="{FF2B5EF4-FFF2-40B4-BE49-F238E27FC236}">
                    <a16:creationId xmlns:a16="http://schemas.microsoft.com/office/drawing/2014/main" id="{DEA54712-4EC5-A9E2-BC2B-89AA6CB5722E}"/>
                  </a:ext>
                </a:extLst>
              </p:cNvPr>
              <p:cNvSpPr/>
              <p:nvPr/>
            </p:nvSpPr>
            <p:spPr bwMode="auto">
              <a:xfrm>
                <a:off x="10630578" y="1704491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</p:grpSp>
        <p:grpSp>
          <p:nvGrpSpPr>
            <p:cNvPr id="45" name="Gruppieren 40">
              <a:extLst>
                <a:ext uri="{FF2B5EF4-FFF2-40B4-BE49-F238E27FC236}">
                  <a16:creationId xmlns:a16="http://schemas.microsoft.com/office/drawing/2014/main" id="{A07B9008-A9D9-1D26-B5B1-988225FC7DED}"/>
                </a:ext>
              </a:extLst>
            </p:cNvPr>
            <p:cNvGrpSpPr/>
            <p:nvPr/>
          </p:nvGrpSpPr>
          <p:grpSpPr bwMode="auto">
            <a:xfrm>
              <a:off x="873465" y="2652514"/>
              <a:ext cx="2770384" cy="3355417"/>
              <a:chOff x="7999530" y="2679426"/>
              <a:chExt cx="2770384" cy="3355417"/>
            </a:xfrm>
            <a:solidFill>
              <a:srgbClr val="BDCE17"/>
            </a:solidFill>
          </p:grpSpPr>
          <p:sp>
            <p:nvSpPr>
              <p:cNvPr id="46" name="Ellipse 40">
                <a:extLst>
                  <a:ext uri="{FF2B5EF4-FFF2-40B4-BE49-F238E27FC236}">
                    <a16:creationId xmlns:a16="http://schemas.microsoft.com/office/drawing/2014/main" id="{8B580ACA-0B44-ED50-F25A-CC817388CC88}"/>
                  </a:ext>
                </a:extLst>
              </p:cNvPr>
              <p:cNvSpPr/>
              <p:nvPr/>
            </p:nvSpPr>
            <p:spPr bwMode="auto">
              <a:xfrm>
                <a:off x="10625914" y="2679426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47" name="Ellipse 41">
                <a:extLst>
                  <a:ext uri="{FF2B5EF4-FFF2-40B4-BE49-F238E27FC236}">
                    <a16:creationId xmlns:a16="http://schemas.microsoft.com/office/drawing/2014/main" id="{9C79327B-5049-239A-FA71-7CF2BBC06D2E}"/>
                  </a:ext>
                </a:extLst>
              </p:cNvPr>
              <p:cNvSpPr/>
              <p:nvPr/>
            </p:nvSpPr>
            <p:spPr bwMode="auto">
              <a:xfrm>
                <a:off x="9920084" y="3769242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48" name="Ellipse 42">
                <a:extLst>
                  <a:ext uri="{FF2B5EF4-FFF2-40B4-BE49-F238E27FC236}">
                    <a16:creationId xmlns:a16="http://schemas.microsoft.com/office/drawing/2014/main" id="{628AD492-FE5E-7FE4-4DED-1FD10FE4C378}"/>
                  </a:ext>
                </a:extLst>
              </p:cNvPr>
              <p:cNvSpPr/>
              <p:nvPr/>
            </p:nvSpPr>
            <p:spPr bwMode="auto">
              <a:xfrm>
                <a:off x="9318264" y="3302356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49" name="Ellipse 43">
                <a:extLst>
                  <a:ext uri="{FF2B5EF4-FFF2-40B4-BE49-F238E27FC236}">
                    <a16:creationId xmlns:a16="http://schemas.microsoft.com/office/drawing/2014/main" id="{323710E3-C8D6-D7EF-F668-2D8404809C34}"/>
                  </a:ext>
                </a:extLst>
              </p:cNvPr>
              <p:cNvSpPr/>
              <p:nvPr/>
            </p:nvSpPr>
            <p:spPr bwMode="auto">
              <a:xfrm>
                <a:off x="8546259" y="2770816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50" name="Ellipse 44">
                <a:extLst>
                  <a:ext uri="{FF2B5EF4-FFF2-40B4-BE49-F238E27FC236}">
                    <a16:creationId xmlns:a16="http://schemas.microsoft.com/office/drawing/2014/main" id="{4054AC5B-84AD-DAF1-78AC-086F5EFBE751}"/>
                  </a:ext>
                </a:extLst>
              </p:cNvPr>
              <p:cNvSpPr/>
              <p:nvPr/>
            </p:nvSpPr>
            <p:spPr bwMode="auto">
              <a:xfrm>
                <a:off x="7999530" y="3366118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51" name="Ellipse 45">
                <a:extLst>
                  <a:ext uri="{FF2B5EF4-FFF2-40B4-BE49-F238E27FC236}">
                    <a16:creationId xmlns:a16="http://schemas.microsoft.com/office/drawing/2014/main" id="{A60AFA9D-D23E-09E1-4A2B-E431C0606D6C}"/>
                  </a:ext>
                </a:extLst>
              </p:cNvPr>
              <p:cNvSpPr/>
              <p:nvPr/>
            </p:nvSpPr>
            <p:spPr bwMode="auto">
              <a:xfrm>
                <a:off x="8976834" y="5890843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52" name="Ellipse 46">
                <a:extLst>
                  <a:ext uri="{FF2B5EF4-FFF2-40B4-BE49-F238E27FC236}">
                    <a16:creationId xmlns:a16="http://schemas.microsoft.com/office/drawing/2014/main" id="{8181E749-ACFF-98EB-688D-548AA79B536D}"/>
                  </a:ext>
                </a:extLst>
              </p:cNvPr>
              <p:cNvSpPr/>
              <p:nvPr/>
            </p:nvSpPr>
            <p:spPr bwMode="auto">
              <a:xfrm>
                <a:off x="8876817" y="5252727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53" name="Ellipse 47">
                <a:extLst>
                  <a:ext uri="{FF2B5EF4-FFF2-40B4-BE49-F238E27FC236}">
                    <a16:creationId xmlns:a16="http://schemas.microsoft.com/office/drawing/2014/main" id="{CE1C1E64-3AA2-9E3E-3BC8-996E261E5FD0}"/>
                  </a:ext>
                </a:extLst>
              </p:cNvPr>
              <p:cNvSpPr/>
              <p:nvPr/>
            </p:nvSpPr>
            <p:spPr bwMode="auto">
              <a:xfrm>
                <a:off x="8791883" y="4629926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  <p:sp>
            <p:nvSpPr>
              <p:cNvPr id="54" name="Ellipse 48">
                <a:extLst>
                  <a:ext uri="{FF2B5EF4-FFF2-40B4-BE49-F238E27FC236}">
                    <a16:creationId xmlns:a16="http://schemas.microsoft.com/office/drawing/2014/main" id="{05474782-5009-7B7D-2528-763466A794C2}"/>
                  </a:ext>
                </a:extLst>
              </p:cNvPr>
              <p:cNvSpPr/>
              <p:nvPr/>
            </p:nvSpPr>
            <p:spPr bwMode="auto">
              <a:xfrm>
                <a:off x="8518377" y="4315539"/>
                <a:ext cx="144000" cy="14400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/>
              </a:p>
            </p:txBody>
          </p:sp>
        </p:grpSp>
        <p:grpSp>
          <p:nvGrpSpPr>
            <p:cNvPr id="55" name="Gruppieren 62">
              <a:extLst>
                <a:ext uri="{FF2B5EF4-FFF2-40B4-BE49-F238E27FC236}">
                  <a16:creationId xmlns:a16="http://schemas.microsoft.com/office/drawing/2014/main" id="{468D1E2C-1EAC-E89A-2416-5E94EDF28519}"/>
                </a:ext>
              </a:extLst>
            </p:cNvPr>
            <p:cNvGrpSpPr/>
            <p:nvPr/>
          </p:nvGrpSpPr>
          <p:grpSpPr bwMode="auto">
            <a:xfrm>
              <a:off x="803769" y="2757844"/>
              <a:ext cx="388181" cy="307777"/>
              <a:chOff x="803769" y="2757844"/>
              <a:chExt cx="388181" cy="307777"/>
            </a:xfrm>
          </p:grpSpPr>
          <p:sp>
            <p:nvSpPr>
              <p:cNvPr id="56" name="Wolke 63">
                <a:extLst>
                  <a:ext uri="{FF2B5EF4-FFF2-40B4-BE49-F238E27FC236}">
                    <a16:creationId xmlns:a16="http://schemas.microsoft.com/office/drawing/2014/main" id="{14AA32B9-4912-67B6-5963-6AF274CBA48C}"/>
                  </a:ext>
                </a:extLst>
              </p:cNvPr>
              <p:cNvSpPr/>
              <p:nvPr/>
            </p:nvSpPr>
            <p:spPr bwMode="auto">
              <a:xfrm>
                <a:off x="803769" y="2785876"/>
                <a:ext cx="388181" cy="251714"/>
              </a:xfrm>
              <a:prstGeom prst="cloud">
                <a:avLst/>
              </a:prstGeom>
              <a:solidFill>
                <a:srgbClr val="92D05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 sz="800"/>
              </a:p>
            </p:txBody>
          </p:sp>
          <p:sp>
            <p:nvSpPr>
              <p:cNvPr id="57" name="Textfeld 64">
                <a:extLst>
                  <a:ext uri="{FF2B5EF4-FFF2-40B4-BE49-F238E27FC236}">
                    <a16:creationId xmlns:a16="http://schemas.microsoft.com/office/drawing/2014/main" id="{A30A8DAD-C7C8-BDF7-CCB2-09A0C842AD63}"/>
                  </a:ext>
                </a:extLst>
              </p:cNvPr>
              <p:cNvSpPr txBox="1"/>
              <p:nvPr/>
            </p:nvSpPr>
            <p:spPr bwMode="auto">
              <a:xfrm>
                <a:off x="843881" y="2757844"/>
                <a:ext cx="32092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de-DE" sz="1400" b="1">
                    <a:solidFill>
                      <a:schemeClr val="bg1"/>
                    </a:solidFill>
                  </a:rPr>
                  <a:t>IT</a:t>
                </a:r>
                <a:endParaRPr/>
              </a:p>
            </p:txBody>
          </p:sp>
        </p:grpSp>
        <p:grpSp>
          <p:nvGrpSpPr>
            <p:cNvPr id="58" name="Gruppieren 65">
              <a:extLst>
                <a:ext uri="{FF2B5EF4-FFF2-40B4-BE49-F238E27FC236}">
                  <a16:creationId xmlns:a16="http://schemas.microsoft.com/office/drawing/2014/main" id="{D36FD273-758D-4391-8F0E-FB03ACE36DBC}"/>
                </a:ext>
              </a:extLst>
            </p:cNvPr>
            <p:cNvGrpSpPr/>
            <p:nvPr/>
          </p:nvGrpSpPr>
          <p:grpSpPr bwMode="auto">
            <a:xfrm>
              <a:off x="1342221" y="5335794"/>
              <a:ext cx="388181" cy="307777"/>
              <a:chOff x="803769" y="2757844"/>
              <a:chExt cx="388181" cy="307777"/>
            </a:xfrm>
          </p:grpSpPr>
          <p:sp>
            <p:nvSpPr>
              <p:cNvPr id="59" name="Wolke 66">
                <a:extLst>
                  <a:ext uri="{FF2B5EF4-FFF2-40B4-BE49-F238E27FC236}">
                    <a16:creationId xmlns:a16="http://schemas.microsoft.com/office/drawing/2014/main" id="{B37045B8-31C6-8CD2-5174-3AD67C6BBDBE}"/>
                  </a:ext>
                </a:extLst>
              </p:cNvPr>
              <p:cNvSpPr/>
              <p:nvPr/>
            </p:nvSpPr>
            <p:spPr bwMode="auto">
              <a:xfrm>
                <a:off x="803769" y="2785876"/>
                <a:ext cx="388181" cy="251714"/>
              </a:xfrm>
              <a:prstGeom prst="cloud">
                <a:avLst/>
              </a:prstGeom>
              <a:solidFill>
                <a:srgbClr val="92D050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defRPr/>
                </a:pPr>
                <a:endParaRPr lang="de-DE" sz="800"/>
              </a:p>
            </p:txBody>
          </p:sp>
          <p:sp>
            <p:nvSpPr>
              <p:cNvPr id="60" name="Textfeld 67">
                <a:extLst>
                  <a:ext uri="{FF2B5EF4-FFF2-40B4-BE49-F238E27FC236}">
                    <a16:creationId xmlns:a16="http://schemas.microsoft.com/office/drawing/2014/main" id="{6AD8B800-476D-4D5F-D2CF-6337A77C2A3A}"/>
                  </a:ext>
                </a:extLst>
              </p:cNvPr>
              <p:cNvSpPr txBox="1"/>
              <p:nvPr/>
            </p:nvSpPr>
            <p:spPr bwMode="auto">
              <a:xfrm>
                <a:off x="843881" y="2757844"/>
                <a:ext cx="320922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>
                  <a:defRPr/>
                </a:pPr>
                <a:r>
                  <a:rPr lang="de-DE" sz="1400" b="1">
                    <a:solidFill>
                      <a:schemeClr val="bg1"/>
                    </a:solidFill>
                  </a:rPr>
                  <a:t>IT</a:t>
                </a:r>
                <a:endParaRPr/>
              </a:p>
            </p:txBody>
          </p:sp>
        </p:grpSp>
        <p:grpSp>
          <p:nvGrpSpPr>
            <p:cNvPr id="61" name="Gruppieren 74">
              <a:extLst>
                <a:ext uri="{FF2B5EF4-FFF2-40B4-BE49-F238E27FC236}">
                  <a16:creationId xmlns:a16="http://schemas.microsoft.com/office/drawing/2014/main" id="{2049D3AD-6AA8-E25C-A2B3-CD0AB802C702}"/>
                </a:ext>
              </a:extLst>
            </p:cNvPr>
            <p:cNvGrpSpPr/>
            <p:nvPr/>
          </p:nvGrpSpPr>
          <p:grpSpPr bwMode="auto">
            <a:xfrm>
              <a:off x="933165" y="1664441"/>
              <a:ext cx="2773810" cy="4220578"/>
              <a:chOff x="966793" y="1689323"/>
              <a:chExt cx="2773810" cy="4220578"/>
            </a:xfrm>
          </p:grpSpPr>
          <p:grpSp>
            <p:nvGrpSpPr>
              <p:cNvPr id="62" name="Gruppieren 75">
                <a:extLst>
                  <a:ext uri="{FF2B5EF4-FFF2-40B4-BE49-F238E27FC236}">
                    <a16:creationId xmlns:a16="http://schemas.microsoft.com/office/drawing/2014/main" id="{FE01C7E6-E874-E994-90CE-AE3675FB34BD}"/>
                  </a:ext>
                </a:extLst>
              </p:cNvPr>
              <p:cNvGrpSpPr/>
              <p:nvPr/>
            </p:nvGrpSpPr>
            <p:grpSpPr bwMode="auto">
              <a:xfrm>
                <a:off x="966793" y="1689323"/>
                <a:ext cx="2773810" cy="4220578"/>
                <a:chOff x="966793" y="1689323"/>
                <a:chExt cx="2773810" cy="4220578"/>
              </a:xfrm>
            </p:grpSpPr>
            <p:cxnSp>
              <p:nvCxnSpPr>
                <p:cNvPr id="64" name="Gerader Verbinder 76">
                  <a:extLst>
                    <a:ext uri="{FF2B5EF4-FFF2-40B4-BE49-F238E27FC236}">
                      <a16:creationId xmlns:a16="http://schemas.microsoft.com/office/drawing/2014/main" id="{5ADF148E-59F3-3B28-DE22-E8C27C40AF18}"/>
                    </a:ext>
                  </a:extLst>
                </p:cNvPr>
                <p:cNvCxnSpPr>
                  <a:cxnSpLocks/>
                  <a:stCxn id="20" idx="4"/>
                </p:cNvCxnSpPr>
                <p:nvPr/>
              </p:nvCxnSpPr>
              <p:spPr bwMode="auto">
                <a:xfrm flipH="1">
                  <a:off x="2967529" y="1823053"/>
                  <a:ext cx="536866" cy="1045928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5" name="Gerader Verbinder 77">
                  <a:extLst>
                    <a:ext uri="{FF2B5EF4-FFF2-40B4-BE49-F238E27FC236}">
                      <a16:creationId xmlns:a16="http://schemas.microsoft.com/office/drawing/2014/main" id="{35667505-F3E1-9B42-04CC-CE576A3652B7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2961809" y="3048828"/>
                  <a:ext cx="141484" cy="349613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Gerader Verbinder 78">
                  <a:extLst>
                    <a:ext uri="{FF2B5EF4-FFF2-40B4-BE49-F238E27FC236}">
                      <a16:creationId xmlns:a16="http://schemas.microsoft.com/office/drawing/2014/main" id="{6838A76A-2AA3-A30B-0D14-7A81201632AC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3253946" y="3578795"/>
                  <a:ext cx="422067" cy="67076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Gerader Verbinder 79">
                  <a:extLst>
                    <a:ext uri="{FF2B5EF4-FFF2-40B4-BE49-F238E27FC236}">
                      <a16:creationId xmlns:a16="http://schemas.microsoft.com/office/drawing/2014/main" id="{0FC3AC1C-61BF-8CB6-2DFC-34CA02BA8C37}"/>
                    </a:ext>
                  </a:extLst>
                </p:cNvPr>
                <p:cNvCxnSpPr>
                  <a:cxnSpLocks/>
                  <a:stCxn id="22" idx="4"/>
                  <a:endCxn id="13" idx="9"/>
                </p:cNvCxnSpPr>
                <p:nvPr/>
              </p:nvCxnSpPr>
              <p:spPr bwMode="auto">
                <a:xfrm flipH="1">
                  <a:off x="2959904" y="3604798"/>
                  <a:ext cx="152216" cy="69274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Gerader Verbinder 80">
                  <a:extLst>
                    <a:ext uri="{FF2B5EF4-FFF2-40B4-BE49-F238E27FC236}">
                      <a16:creationId xmlns:a16="http://schemas.microsoft.com/office/drawing/2014/main" id="{8A68A817-3771-FA66-31F6-17114E22B86E}"/>
                    </a:ext>
                  </a:extLst>
                </p:cNvPr>
                <p:cNvCxnSpPr>
                  <a:cxnSpLocks/>
                  <a:stCxn id="20" idx="3"/>
                  <a:endCxn id="11" idx="7"/>
                </p:cNvCxnSpPr>
                <p:nvPr/>
              </p:nvCxnSpPr>
              <p:spPr bwMode="auto">
                <a:xfrm>
                  <a:off x="3604771" y="1868561"/>
                  <a:ext cx="135832" cy="1741710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Gerader Verbinder 81">
                  <a:extLst>
                    <a:ext uri="{FF2B5EF4-FFF2-40B4-BE49-F238E27FC236}">
                      <a16:creationId xmlns:a16="http://schemas.microsoft.com/office/drawing/2014/main" id="{1E2D5363-2499-86FD-ED84-0F5495CEF695}"/>
                    </a:ext>
                  </a:extLst>
                </p:cNvPr>
                <p:cNvCxnSpPr>
                  <a:cxnSpLocks/>
                  <a:stCxn id="49" idx="6"/>
                </p:cNvCxnSpPr>
                <p:nvPr/>
              </p:nvCxnSpPr>
              <p:spPr bwMode="auto">
                <a:xfrm>
                  <a:off x="1564194" y="2815904"/>
                  <a:ext cx="1248513" cy="117465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Gerader Verbinder 82">
                  <a:extLst>
                    <a:ext uri="{FF2B5EF4-FFF2-40B4-BE49-F238E27FC236}">
                      <a16:creationId xmlns:a16="http://schemas.microsoft.com/office/drawing/2014/main" id="{773E256D-459C-33F3-D2CB-BD6A7DF133AD}"/>
                    </a:ext>
                  </a:extLst>
                </p:cNvPr>
                <p:cNvCxnSpPr>
                  <a:cxnSpLocks/>
                  <a:endCxn id="12" idx="5"/>
                </p:cNvCxnSpPr>
                <p:nvPr/>
              </p:nvCxnSpPr>
              <p:spPr bwMode="auto">
                <a:xfrm flipV="1">
                  <a:off x="1365562" y="2960302"/>
                  <a:ext cx="1438819" cy="99614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Gerader Verbinder 83">
                  <a:extLst>
                    <a:ext uri="{FF2B5EF4-FFF2-40B4-BE49-F238E27FC236}">
                      <a16:creationId xmlns:a16="http://schemas.microsoft.com/office/drawing/2014/main" id="{CC1EAC04-A5A6-6C16-F14B-BEA994341D36}"/>
                    </a:ext>
                  </a:extLst>
                </p:cNvPr>
                <p:cNvCxnSpPr>
                  <a:cxnSpLocks/>
                  <a:stCxn id="12" idx="3"/>
                </p:cNvCxnSpPr>
                <p:nvPr/>
              </p:nvCxnSpPr>
              <p:spPr bwMode="auto">
                <a:xfrm flipH="1">
                  <a:off x="2863642" y="3034928"/>
                  <a:ext cx="48740" cy="618624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Gerader Verbinder 84">
                  <a:extLst>
                    <a:ext uri="{FF2B5EF4-FFF2-40B4-BE49-F238E27FC236}">
                      <a16:creationId xmlns:a16="http://schemas.microsoft.com/office/drawing/2014/main" id="{93EB8A13-1D31-9853-D6BF-4DDCB5DB30A4}"/>
                    </a:ext>
                  </a:extLst>
                </p:cNvPr>
                <p:cNvCxnSpPr>
                  <a:cxnSpLocks/>
                  <a:endCxn id="20" idx="5"/>
                </p:cNvCxnSpPr>
                <p:nvPr/>
              </p:nvCxnSpPr>
              <p:spPr bwMode="auto">
                <a:xfrm flipV="1">
                  <a:off x="1433777" y="1769053"/>
                  <a:ext cx="2029367" cy="926648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Gerader Verbinder 85">
                  <a:extLst>
                    <a:ext uri="{FF2B5EF4-FFF2-40B4-BE49-F238E27FC236}">
                      <a16:creationId xmlns:a16="http://schemas.microsoft.com/office/drawing/2014/main" id="{FF90CBE3-36B5-0CA4-B9B2-3F007ABE7DA0}"/>
                    </a:ext>
                  </a:extLst>
                </p:cNvPr>
                <p:cNvCxnSpPr>
                  <a:cxnSpLocks/>
                  <a:stCxn id="43" idx="5"/>
                  <a:endCxn id="54" idx="1"/>
                </p:cNvCxnSpPr>
                <p:nvPr/>
              </p:nvCxnSpPr>
              <p:spPr bwMode="auto">
                <a:xfrm>
                  <a:off x="966793" y="3799494"/>
                  <a:ext cx="446607" cy="510221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4" name="Gerader Verbinder 86">
                  <a:extLst>
                    <a:ext uri="{FF2B5EF4-FFF2-40B4-BE49-F238E27FC236}">
                      <a16:creationId xmlns:a16="http://schemas.microsoft.com/office/drawing/2014/main" id="{3E1C649F-F49E-10D1-4020-92790FAB1782}"/>
                    </a:ext>
                  </a:extLst>
                </p:cNvPr>
                <p:cNvCxnSpPr>
                  <a:cxnSpLocks/>
                  <a:endCxn id="13" idx="6"/>
                </p:cNvCxnSpPr>
                <p:nvPr/>
              </p:nvCxnSpPr>
              <p:spPr bwMode="auto">
                <a:xfrm>
                  <a:off x="1003636" y="3588386"/>
                  <a:ext cx="1747892" cy="114804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5" name="Gerader Verbinder 87">
                  <a:extLst>
                    <a:ext uri="{FF2B5EF4-FFF2-40B4-BE49-F238E27FC236}">
                      <a16:creationId xmlns:a16="http://schemas.microsoft.com/office/drawing/2014/main" id="{93130D9C-2C1D-00A6-2234-79D8E66F7C3C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>
                  <a:off x="979297" y="3134168"/>
                  <a:ext cx="203460" cy="353366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6" name="Gerader Verbinder 88">
                  <a:extLst>
                    <a:ext uri="{FF2B5EF4-FFF2-40B4-BE49-F238E27FC236}">
                      <a16:creationId xmlns:a16="http://schemas.microsoft.com/office/drawing/2014/main" id="{57A52606-219C-37A4-68AA-AA050235F00B}"/>
                    </a:ext>
                  </a:extLst>
                </p:cNvPr>
                <p:cNvCxnSpPr>
                  <a:cxnSpLocks/>
                  <a:endCxn id="33" idx="0"/>
                </p:cNvCxnSpPr>
                <p:nvPr/>
              </p:nvCxnSpPr>
              <p:spPr bwMode="auto">
                <a:xfrm flipH="1">
                  <a:off x="1308851" y="4864582"/>
                  <a:ext cx="316480" cy="696753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7" name="Gerader Verbinder 89">
                  <a:extLst>
                    <a:ext uri="{FF2B5EF4-FFF2-40B4-BE49-F238E27FC236}">
                      <a16:creationId xmlns:a16="http://schemas.microsoft.com/office/drawing/2014/main" id="{2922B35F-DBCE-7A68-96A4-2FF72EF05890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>
                  <a:off x="1830681" y="3834777"/>
                  <a:ext cx="963339" cy="855867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Gerader Verbinder 90">
                  <a:extLst>
                    <a:ext uri="{FF2B5EF4-FFF2-40B4-BE49-F238E27FC236}">
                      <a16:creationId xmlns:a16="http://schemas.microsoft.com/office/drawing/2014/main" id="{EFD0DDF5-B16C-4B81-5476-83A89E4BD8D8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>
                  <a:off x="1902175" y="3871245"/>
                  <a:ext cx="910532" cy="1943730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Gerader Verbinder 91">
                  <a:extLst>
                    <a:ext uri="{FF2B5EF4-FFF2-40B4-BE49-F238E27FC236}">
                      <a16:creationId xmlns:a16="http://schemas.microsoft.com/office/drawing/2014/main" id="{F152F0BB-EF78-DD03-73EB-A3E3181A4401}"/>
                    </a:ext>
                  </a:extLst>
                </p:cNvPr>
                <p:cNvCxnSpPr>
                  <a:cxnSpLocks/>
                  <a:stCxn id="11" idx="4"/>
                  <a:endCxn id="51" idx="1"/>
                </p:cNvCxnSpPr>
                <p:nvPr/>
              </p:nvCxnSpPr>
              <p:spPr bwMode="auto">
                <a:xfrm flipH="1">
                  <a:off x="1905485" y="3783904"/>
                  <a:ext cx="1835118" cy="2125997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Gerader Verbinder 92">
                  <a:extLst>
                    <a:ext uri="{FF2B5EF4-FFF2-40B4-BE49-F238E27FC236}">
                      <a16:creationId xmlns:a16="http://schemas.microsoft.com/office/drawing/2014/main" id="{3EFC9CF1-C60A-C79E-70A4-B65453ABFC1A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1355781" y="5692134"/>
                  <a:ext cx="397900" cy="182016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Gerader Verbinder 93">
                  <a:extLst>
                    <a:ext uri="{FF2B5EF4-FFF2-40B4-BE49-F238E27FC236}">
                      <a16:creationId xmlns:a16="http://schemas.microsoft.com/office/drawing/2014/main" id="{EDEC753F-2E73-E6FB-92F3-82C6C6497185}"/>
                    </a:ext>
                  </a:extLst>
                </p:cNvPr>
                <p:cNvCxnSpPr>
                  <a:cxnSpLocks/>
                  <a:endCxn id="18" idx="9"/>
                </p:cNvCxnSpPr>
                <p:nvPr/>
              </p:nvCxnSpPr>
              <p:spPr bwMode="auto">
                <a:xfrm flipH="1">
                  <a:off x="1306713" y="2852286"/>
                  <a:ext cx="49200" cy="72608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Gerader Verbinder 94">
                  <a:extLst>
                    <a:ext uri="{FF2B5EF4-FFF2-40B4-BE49-F238E27FC236}">
                      <a16:creationId xmlns:a16="http://schemas.microsoft.com/office/drawing/2014/main" id="{3C6AF390-4D5B-FA85-52AC-108321695E5F}"/>
                    </a:ext>
                  </a:extLst>
                </p:cNvPr>
                <p:cNvCxnSpPr>
                  <a:cxnSpLocks/>
                  <a:stCxn id="35" idx="6"/>
                  <a:endCxn id="44" idx="2"/>
                </p:cNvCxnSpPr>
                <p:nvPr/>
              </p:nvCxnSpPr>
              <p:spPr bwMode="auto">
                <a:xfrm>
                  <a:off x="2425456" y="1689323"/>
                  <a:ext cx="1079057" cy="60256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Gerader Verbinder 95">
                  <a:extLst>
                    <a:ext uri="{FF2B5EF4-FFF2-40B4-BE49-F238E27FC236}">
                      <a16:creationId xmlns:a16="http://schemas.microsoft.com/office/drawing/2014/main" id="{4860780B-6A93-D1D0-8725-211B7A3515F8}"/>
                    </a:ext>
                  </a:extLst>
                </p:cNvPr>
                <p:cNvCxnSpPr>
                  <a:cxnSpLocks/>
                  <a:endCxn id="17" idx="9"/>
                </p:cNvCxnSpPr>
                <p:nvPr/>
              </p:nvCxnSpPr>
              <p:spPr bwMode="auto">
                <a:xfrm flipH="1">
                  <a:off x="1464178" y="1732613"/>
                  <a:ext cx="841200" cy="963450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Gerader Verbinder 96">
                  <a:extLst>
                    <a:ext uri="{FF2B5EF4-FFF2-40B4-BE49-F238E27FC236}">
                      <a16:creationId xmlns:a16="http://schemas.microsoft.com/office/drawing/2014/main" id="{096481BF-454B-F666-E494-D4C0A6EAFCD8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>
                  <a:off x="2327763" y="2965709"/>
                  <a:ext cx="525155" cy="317274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Gerader Verbinder 97">
                  <a:extLst>
                    <a:ext uri="{FF2B5EF4-FFF2-40B4-BE49-F238E27FC236}">
                      <a16:creationId xmlns:a16="http://schemas.microsoft.com/office/drawing/2014/main" id="{3C67582C-2359-4571-08CA-EADE204ECE37}"/>
                    </a:ext>
                  </a:extLst>
                </p:cNvPr>
                <p:cNvCxnSpPr>
                  <a:cxnSpLocks/>
                  <a:endCxn id="40" idx="2"/>
                </p:cNvCxnSpPr>
                <p:nvPr/>
              </p:nvCxnSpPr>
              <p:spPr bwMode="auto">
                <a:xfrm flipV="1">
                  <a:off x="1289885" y="3337122"/>
                  <a:ext cx="832645" cy="54200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Gerader Verbinder 98">
                  <a:extLst>
                    <a:ext uri="{FF2B5EF4-FFF2-40B4-BE49-F238E27FC236}">
                      <a16:creationId xmlns:a16="http://schemas.microsoft.com/office/drawing/2014/main" id="{953B1661-F808-B3FA-B851-8A30BF00782D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 flipH="1">
                  <a:off x="1011540" y="3451788"/>
                  <a:ext cx="93451" cy="88414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7" name="Gerader Verbinder 99">
                  <a:extLst>
                    <a:ext uri="{FF2B5EF4-FFF2-40B4-BE49-F238E27FC236}">
                      <a16:creationId xmlns:a16="http://schemas.microsoft.com/office/drawing/2014/main" id="{535455A0-B534-E65D-A597-29DC287B9B3E}"/>
                    </a:ext>
                  </a:extLst>
                </p:cNvPr>
                <p:cNvCxnSpPr>
                  <a:cxnSpLocks/>
                  <a:endCxn id="52" idx="0"/>
                </p:cNvCxnSpPr>
                <p:nvPr/>
              </p:nvCxnSpPr>
              <p:spPr bwMode="auto">
                <a:xfrm>
                  <a:off x="1783680" y="4828912"/>
                  <a:ext cx="39072" cy="396903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Gerader Verbinder 100">
                  <a:extLst>
                    <a:ext uri="{FF2B5EF4-FFF2-40B4-BE49-F238E27FC236}">
                      <a16:creationId xmlns:a16="http://schemas.microsoft.com/office/drawing/2014/main" id="{CB661D0D-B7A1-54C0-0D61-E79228340607}"/>
                    </a:ext>
                  </a:extLst>
                </p:cNvPr>
                <p:cNvCxnSpPr>
                  <a:cxnSpLocks/>
                </p:cNvCxnSpPr>
                <p:nvPr/>
              </p:nvCxnSpPr>
              <p:spPr bwMode="auto">
                <a:xfrm>
                  <a:off x="1818958" y="5368044"/>
                  <a:ext cx="25916" cy="431480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9" name="Gerader Verbinder 101">
                  <a:extLst>
                    <a:ext uri="{FF2B5EF4-FFF2-40B4-BE49-F238E27FC236}">
                      <a16:creationId xmlns:a16="http://schemas.microsoft.com/office/drawing/2014/main" id="{EEB43E4A-68F8-E8A8-C362-244A3D40A3EC}"/>
                    </a:ext>
                  </a:extLst>
                </p:cNvPr>
                <p:cNvCxnSpPr>
                  <a:cxnSpLocks/>
                  <a:endCxn id="12" idx="8"/>
                </p:cNvCxnSpPr>
                <p:nvPr/>
              </p:nvCxnSpPr>
              <p:spPr bwMode="auto">
                <a:xfrm>
                  <a:off x="2352852" y="1745184"/>
                  <a:ext cx="559530" cy="1073744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0" name="Gerader Verbinder 102">
                  <a:extLst>
                    <a:ext uri="{FF2B5EF4-FFF2-40B4-BE49-F238E27FC236}">
                      <a16:creationId xmlns:a16="http://schemas.microsoft.com/office/drawing/2014/main" id="{E46F6BD3-2C6D-725E-7110-6F40041D773B}"/>
                    </a:ext>
                  </a:extLst>
                </p:cNvPr>
                <p:cNvCxnSpPr>
                  <a:cxnSpLocks/>
                  <a:endCxn id="16" idx="8"/>
                </p:cNvCxnSpPr>
                <p:nvPr/>
              </p:nvCxnSpPr>
              <p:spPr bwMode="auto">
                <a:xfrm>
                  <a:off x="1502720" y="4416816"/>
                  <a:ext cx="151904" cy="217866"/>
                </a:xfrm>
                <a:prstGeom prst="line">
                  <a:avLst/>
                </a:prstGeom>
                <a:ln w="19050">
                  <a:solidFill>
                    <a:srgbClr val="F8FAE7">
                      <a:alpha val="35000"/>
                    </a:srgb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cxnSp>
            <p:nvCxnSpPr>
              <p:cNvPr id="63" name="Gerader Verbinder 75">
                <a:extLst>
                  <a:ext uri="{FF2B5EF4-FFF2-40B4-BE49-F238E27FC236}">
                    <a16:creationId xmlns:a16="http://schemas.microsoft.com/office/drawing/2014/main" id="{C0EB42CE-B150-B3A3-2B63-5E40A118E857}"/>
                  </a:ext>
                </a:extLst>
              </p:cNvPr>
              <p:cNvCxnSpPr>
                <a:cxnSpLocks/>
              </p:cNvCxnSpPr>
              <p:nvPr/>
            </p:nvCxnSpPr>
            <p:spPr bwMode="auto">
              <a:xfrm flipV="1">
                <a:off x="1750752" y="3398442"/>
                <a:ext cx="441447" cy="1204572"/>
              </a:xfrm>
              <a:prstGeom prst="line">
                <a:avLst/>
              </a:prstGeom>
              <a:ln w="19050">
                <a:solidFill>
                  <a:srgbClr val="F8FAE7">
                    <a:alpha val="35000"/>
                  </a:srgb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37999174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1FEBFA-DAEE-16B5-769F-0E2E5C47E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200" dirty="0"/>
              <a:t>What types of research data do we want to keep?</a:t>
            </a:r>
            <a:endParaRPr lang="LID4096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94D63-881A-7FCE-AF21-02976D8D60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0800"/>
            <a:ext cx="10845800" cy="5303207"/>
          </a:xfrm>
        </p:spPr>
        <p:txBody>
          <a:bodyPr>
            <a:normAutofit lnSpcReduction="10000"/>
          </a:bodyPr>
          <a:lstStyle/>
          <a:p>
            <a:r>
              <a:rPr lang="en-GB" dirty="0"/>
              <a:t>Huge variety of imaging data [types]</a:t>
            </a:r>
          </a:p>
          <a:p>
            <a:pPr lvl="1"/>
            <a:r>
              <a:rPr lang="en-GB" dirty="0"/>
              <a:t>2D RGB images, from thousands of experiments</a:t>
            </a:r>
          </a:p>
          <a:p>
            <a:pPr lvl="1"/>
            <a:r>
              <a:rPr lang="en-GB" dirty="0"/>
              <a:t>3D electron microscopy data</a:t>
            </a:r>
          </a:p>
          <a:p>
            <a:pPr lvl="1"/>
            <a:r>
              <a:rPr lang="en-GB" dirty="0"/>
              <a:t>3D timelapse data</a:t>
            </a:r>
          </a:p>
          <a:p>
            <a:pPr lvl="1"/>
            <a:r>
              <a:rPr lang="en-GB" dirty="0"/>
              <a:t>Uncommon data types (point-based, hyperspectral, …)</a:t>
            </a:r>
          </a:p>
          <a:p>
            <a:r>
              <a:rPr lang="en-GB" dirty="0"/>
              <a:t>Code</a:t>
            </a:r>
          </a:p>
          <a:p>
            <a:pPr lvl="1"/>
            <a:r>
              <a:rPr lang="en-GB" dirty="0"/>
              <a:t>Analysis scripts, </a:t>
            </a:r>
            <a:r>
              <a:rPr lang="en-GB" dirty="0" err="1"/>
              <a:t>Jupyter</a:t>
            </a:r>
            <a:r>
              <a:rPr lang="en-GB" dirty="0"/>
              <a:t> notebooks</a:t>
            </a:r>
          </a:p>
          <a:p>
            <a:pPr lvl="1"/>
            <a:r>
              <a:rPr lang="en-GB" dirty="0"/>
              <a:t>Workflows (</a:t>
            </a:r>
            <a:r>
              <a:rPr lang="en-GB" dirty="0" err="1"/>
              <a:t>nextflow</a:t>
            </a:r>
            <a:r>
              <a:rPr lang="en-GB" dirty="0"/>
              <a:t>, galaxy, fractal)</a:t>
            </a:r>
          </a:p>
          <a:p>
            <a:pPr lvl="1"/>
            <a:r>
              <a:rPr lang="en-GB" dirty="0"/>
              <a:t>Environments (docker, </a:t>
            </a:r>
            <a:r>
              <a:rPr lang="en-GB" dirty="0" err="1"/>
              <a:t>conda</a:t>
            </a:r>
            <a:r>
              <a:rPr lang="en-GB" dirty="0"/>
              <a:t>, Fiji)</a:t>
            </a:r>
          </a:p>
          <a:p>
            <a:pPr lvl="1"/>
            <a:r>
              <a:rPr lang="en-GB" dirty="0"/>
              <a:t>Modular, re-usable software</a:t>
            </a:r>
          </a:p>
          <a:p>
            <a:r>
              <a:rPr lang="en-GB" dirty="0"/>
              <a:t>Training materials</a:t>
            </a:r>
          </a:p>
          <a:p>
            <a:pPr lvl="1"/>
            <a:r>
              <a:rPr lang="en-GB" dirty="0"/>
              <a:t>Research data management</a:t>
            </a:r>
          </a:p>
          <a:p>
            <a:pPr lvl="1"/>
            <a:r>
              <a:rPr lang="en-GB" dirty="0"/>
              <a:t>Image analysis basics</a:t>
            </a:r>
          </a:p>
          <a:p>
            <a:pPr lvl="1"/>
            <a:r>
              <a:rPr lang="en-GB" dirty="0"/>
              <a:t>Machine / Deep Learning</a:t>
            </a:r>
          </a:p>
          <a:p>
            <a:pPr lvl="1"/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F193AF-095C-3C4C-CA6C-A3C69CB47D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130FC95-9B71-6945-A1D1-29ECAC2E9B7C}" type="slidenum">
              <a:rPr lang="de-DE" smtClean="0"/>
              <a:pPr/>
              <a:t>3</a:t>
            </a:fld>
            <a:endParaRPr lang="de-DE" dirty="0"/>
          </a:p>
        </p:txBody>
      </p:sp>
      <p:sp>
        <p:nvSpPr>
          <p:cNvPr id="5" name="Right Brace 4">
            <a:extLst>
              <a:ext uri="{FF2B5EF4-FFF2-40B4-BE49-F238E27FC236}">
                <a16:creationId xmlns:a16="http://schemas.microsoft.com/office/drawing/2014/main" id="{F3CCA1FB-61B0-B4EE-738D-4E45A4567E63}"/>
              </a:ext>
            </a:extLst>
          </p:cNvPr>
          <p:cNvSpPr/>
          <p:nvPr/>
        </p:nvSpPr>
        <p:spPr>
          <a:xfrm>
            <a:off x="5593080" y="2087880"/>
            <a:ext cx="228600" cy="661987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5FA8E00A-0F7F-57FD-AD21-243DCCDEA5AF}"/>
              </a:ext>
            </a:extLst>
          </p:cNvPr>
          <p:cNvSpPr txBox="1">
            <a:spLocks/>
          </p:cNvSpPr>
          <p:nvPr/>
        </p:nvSpPr>
        <p:spPr>
          <a:xfrm>
            <a:off x="5821680" y="2248852"/>
            <a:ext cx="2951480" cy="5010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2400" dirty="0"/>
              <a:t>Terabyte range</a:t>
            </a:r>
          </a:p>
          <a:p>
            <a:pPr marL="457200" lvl="1" indent="0">
              <a:buNone/>
            </a:pPr>
            <a:endParaRPr lang="LID4096" dirty="0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8EBF8CB-5D68-B92E-6A37-5C47E786123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9751635" y="553800"/>
            <a:ext cx="1531124" cy="3065127"/>
          </a:xfrm>
          <a:prstGeom prst="rect">
            <a:avLst/>
          </a:prstGeom>
        </p:spPr>
      </p:pic>
      <p:sp>
        <p:nvSpPr>
          <p:cNvPr id="12" name="TextBox 11">
            <a:extLst>
              <a:ext uri="{FF2B5EF4-FFF2-40B4-BE49-F238E27FC236}">
                <a16:creationId xmlns:a16="http://schemas.microsoft.com/office/drawing/2014/main" id="{D1B7B9AA-6B89-B99C-780E-AE323D6E39AD}"/>
              </a:ext>
            </a:extLst>
          </p:cNvPr>
          <p:cNvSpPr txBox="1"/>
          <p:nvPr/>
        </p:nvSpPr>
        <p:spPr>
          <a:xfrm>
            <a:off x="8947446" y="2851926"/>
            <a:ext cx="3168881" cy="2923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1300" dirty="0" err="1"/>
              <a:t>Tribolium</a:t>
            </a:r>
            <a:r>
              <a:rPr lang="en-GB" sz="1300" dirty="0"/>
              <a:t> </a:t>
            </a:r>
            <a:r>
              <a:rPr lang="en-GB" sz="1300" dirty="0" err="1"/>
              <a:t>castaneum</a:t>
            </a:r>
            <a:r>
              <a:rPr lang="en-GB" sz="1300" dirty="0"/>
              <a:t>, </a:t>
            </a:r>
            <a:r>
              <a:rPr lang="en-GB" sz="1300" dirty="0" err="1"/>
              <a:t>lightsheet</a:t>
            </a:r>
            <a:r>
              <a:rPr lang="en-GB" sz="1300" dirty="0"/>
              <a:t> microscopy</a:t>
            </a:r>
            <a:endParaRPr lang="LID4096" sz="1300" dirty="0"/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B25B6D17-1DBC-FE91-B439-19B69C3C8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3333" y="3244564"/>
            <a:ext cx="4006429" cy="3037554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9CC1CEB-64FA-D69C-8829-3E05361AC143}"/>
              </a:ext>
            </a:extLst>
          </p:cNvPr>
          <p:cNvSpPr txBox="1"/>
          <p:nvPr/>
        </p:nvSpPr>
        <p:spPr>
          <a:xfrm>
            <a:off x="8984633" y="6258634"/>
            <a:ext cx="3207367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LID4096" sz="1200" dirty="0">
                <a:hlinkClick r:id="rId5"/>
              </a:rPr>
              <a:t>https://zenodo.org/records/11344132</a:t>
            </a:r>
            <a:r>
              <a:rPr lang="en-GB" sz="1200" dirty="0"/>
              <a:t> </a:t>
            </a:r>
            <a:endParaRPr lang="LID4096" sz="1200" dirty="0"/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AE8AEEF-6546-A031-8EC0-CBADDA3F439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4315320"/>
            <a:ext cx="3175000" cy="1960160"/>
          </a:xfrm>
          <a:prstGeom prst="rect">
            <a:avLst/>
          </a:prstGeom>
        </p:spPr>
      </p:pic>
      <p:sp>
        <p:nvSpPr>
          <p:cNvPr id="26" name="TextBox 25">
            <a:extLst>
              <a:ext uri="{FF2B5EF4-FFF2-40B4-BE49-F238E27FC236}">
                <a16:creationId xmlns:a16="http://schemas.microsoft.com/office/drawing/2014/main" id="{229A23C9-85DA-F573-CCD0-98D3BAC038AA}"/>
              </a:ext>
            </a:extLst>
          </p:cNvPr>
          <p:cNvSpPr txBox="1"/>
          <p:nvPr/>
        </p:nvSpPr>
        <p:spPr>
          <a:xfrm>
            <a:off x="6133770" y="6236824"/>
            <a:ext cx="281367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LID4096" sz="1400" dirty="0">
                <a:hlinkClick r:id="rId7"/>
              </a:rPr>
              <a:t>https://osf.io/preprints/osf/2zgmc</a:t>
            </a:r>
            <a:r>
              <a:rPr lang="en-GB" sz="1400" dirty="0"/>
              <a:t> </a:t>
            </a:r>
            <a:endParaRPr lang="LID4096" sz="1400" dirty="0"/>
          </a:p>
        </p:txBody>
      </p:sp>
      <p:sp>
        <p:nvSpPr>
          <p:cNvPr id="27" name="Right Brace 26">
            <a:extLst>
              <a:ext uri="{FF2B5EF4-FFF2-40B4-BE49-F238E27FC236}">
                <a16:creationId xmlns:a16="http://schemas.microsoft.com/office/drawing/2014/main" id="{4FD5AECA-0190-3C3C-4579-A9EF36F3709C}"/>
              </a:ext>
            </a:extLst>
          </p:cNvPr>
          <p:cNvSpPr/>
          <p:nvPr/>
        </p:nvSpPr>
        <p:spPr>
          <a:xfrm>
            <a:off x="6499013" y="3304806"/>
            <a:ext cx="228600" cy="1715927"/>
          </a:xfrm>
          <a:prstGeom prst="rightBrace">
            <a:avLst>
              <a:gd name="adj1" fmla="val 8333"/>
              <a:gd name="adj2" fmla="val 26809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LID4096" dirty="0"/>
          </a:p>
        </p:txBody>
      </p:sp>
      <p:sp>
        <p:nvSpPr>
          <p:cNvPr id="28" name="Content Placeholder 2">
            <a:extLst>
              <a:ext uri="{FF2B5EF4-FFF2-40B4-BE49-F238E27FC236}">
                <a16:creationId xmlns:a16="http://schemas.microsoft.com/office/drawing/2014/main" id="{937D971E-A901-C65E-55F6-771D599FD702}"/>
              </a:ext>
            </a:extLst>
          </p:cNvPr>
          <p:cNvSpPr txBox="1">
            <a:spLocks/>
          </p:cNvSpPr>
          <p:nvPr/>
        </p:nvSpPr>
        <p:spPr>
          <a:xfrm>
            <a:off x="6727613" y="3465778"/>
            <a:ext cx="1078654" cy="588557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sz="1800" i="1" dirty="0"/>
              <a:t>new</a:t>
            </a:r>
            <a:r>
              <a:rPr lang="en-GB" sz="1800" dirty="0"/>
              <a:t> to many life-scientists</a:t>
            </a:r>
            <a:endParaRPr lang="LID4096" sz="2000" dirty="0"/>
          </a:p>
        </p:txBody>
      </p:sp>
    </p:spTree>
    <p:extLst>
      <p:ext uri="{BB962C8B-B14F-4D97-AF65-F5344CB8AC3E}">
        <p14:creationId xmlns:p14="http://schemas.microsoft.com/office/powerpoint/2010/main" val="2507175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20" grpId="0"/>
      <p:bldP spid="26" grpId="0"/>
      <p:bldP spid="27" grpId="0" animBg="1"/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1FEBFA-DAEE-16B5-769F-0E2E5C47E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3200" dirty="0"/>
              <a:t>Which data is preserved where?</a:t>
            </a:r>
            <a:endParaRPr lang="LID4096" sz="32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94D63-881A-7FCE-AF21-02976D8D60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1320800"/>
            <a:ext cx="3449319" cy="2858134"/>
          </a:xfrm>
        </p:spPr>
        <p:txBody>
          <a:bodyPr>
            <a:normAutofit fontScale="92500"/>
          </a:bodyPr>
          <a:lstStyle/>
          <a:p>
            <a:r>
              <a:rPr lang="en-GB" dirty="0"/>
              <a:t>Imaging data</a:t>
            </a:r>
          </a:p>
          <a:p>
            <a:pPr lvl="1"/>
            <a:r>
              <a:rPr lang="en-GB" dirty="0"/>
              <a:t>Bioimage Archive</a:t>
            </a:r>
          </a:p>
          <a:p>
            <a:pPr lvl="1"/>
            <a:r>
              <a:rPr lang="en-GB" dirty="0"/>
              <a:t>[Image Data Resource]</a:t>
            </a:r>
          </a:p>
          <a:p>
            <a:pPr lvl="1"/>
            <a:r>
              <a:rPr lang="en-GB" dirty="0" err="1"/>
              <a:t>Zenodo</a:t>
            </a:r>
            <a:endParaRPr lang="en-GB" dirty="0"/>
          </a:p>
          <a:p>
            <a:pPr marL="0" indent="0">
              <a:buNone/>
            </a:pPr>
            <a:r>
              <a:rPr lang="en-GB" i="1" dirty="0"/>
              <a:t>Preferred</a:t>
            </a:r>
            <a:r>
              <a:rPr lang="en-GB" dirty="0"/>
              <a:t>: institutional </a:t>
            </a:r>
            <a:r>
              <a:rPr lang="en-GB" dirty="0" err="1"/>
              <a:t>Omero</a:t>
            </a:r>
            <a:r>
              <a:rPr lang="en-GB" dirty="0"/>
              <a:t> server</a:t>
            </a:r>
          </a:p>
          <a:p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F193AF-095C-3C4C-CA6C-A3C69CB47D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130FC95-9B71-6945-A1D1-29ECAC2E9B7C}" type="slidenum">
              <a:rPr lang="de-DE" smtClean="0"/>
              <a:pPr/>
              <a:t>4</a:t>
            </a:fld>
            <a:endParaRPr lang="de-DE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38AAFDE5-7AB2-7DD4-AEB5-4C8D4DD8DFBD}"/>
              </a:ext>
            </a:extLst>
          </p:cNvPr>
          <p:cNvSpPr txBox="1">
            <a:spLocks/>
          </p:cNvSpPr>
          <p:nvPr/>
        </p:nvSpPr>
        <p:spPr>
          <a:xfrm>
            <a:off x="4541522" y="1320800"/>
            <a:ext cx="2910838" cy="2717799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Code</a:t>
            </a:r>
          </a:p>
          <a:p>
            <a:pPr lvl="1"/>
            <a:r>
              <a:rPr lang="en-GB" dirty="0" err="1"/>
              <a:t>Github</a:t>
            </a:r>
            <a:endParaRPr lang="en-GB" dirty="0"/>
          </a:p>
          <a:p>
            <a:pPr lvl="1"/>
            <a:r>
              <a:rPr lang="en-GB" dirty="0" err="1"/>
              <a:t>Zenodo</a:t>
            </a:r>
            <a:endParaRPr lang="en-GB" dirty="0"/>
          </a:p>
          <a:p>
            <a:pPr lvl="1"/>
            <a:r>
              <a:rPr lang="en-GB" dirty="0"/>
              <a:t>Protocols.io</a:t>
            </a:r>
          </a:p>
          <a:p>
            <a:pPr marL="0" indent="0">
              <a:buNone/>
            </a:pPr>
            <a:r>
              <a:rPr lang="en-GB" i="1" dirty="0"/>
              <a:t>If nothing above works</a:t>
            </a:r>
            <a:r>
              <a:rPr lang="en-GB" dirty="0"/>
              <a:t>: institutional git server</a:t>
            </a:r>
          </a:p>
          <a:p>
            <a:endParaRPr lang="en-GB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31DBF4B-0FB2-3708-D94F-AA14194E14F5}"/>
              </a:ext>
            </a:extLst>
          </p:cNvPr>
          <p:cNvSpPr txBox="1">
            <a:spLocks/>
          </p:cNvSpPr>
          <p:nvPr/>
        </p:nvSpPr>
        <p:spPr>
          <a:xfrm>
            <a:off x="7650479" y="1320800"/>
            <a:ext cx="4318389" cy="255016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Leelawadee UI" panose="020B0502040204020203" pitchFamily="34" charset="-34"/>
                <a:ea typeface="+mn-ea"/>
                <a:cs typeface="Leelawadee UI" panose="020B0502040204020203" pitchFamily="34" charset="-34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Training materials</a:t>
            </a:r>
          </a:p>
          <a:p>
            <a:pPr lvl="1"/>
            <a:r>
              <a:rPr lang="en-GB" dirty="0" err="1"/>
              <a:t>Zenodo</a:t>
            </a:r>
            <a:endParaRPr lang="en-GB" dirty="0"/>
          </a:p>
          <a:p>
            <a:pPr lvl="1"/>
            <a:r>
              <a:rPr lang="en-GB" dirty="0"/>
              <a:t>F1000</a:t>
            </a:r>
          </a:p>
          <a:p>
            <a:pPr lvl="1"/>
            <a:r>
              <a:rPr lang="en-GB" dirty="0" err="1"/>
              <a:t>Github</a:t>
            </a:r>
            <a:endParaRPr lang="en-GB" dirty="0"/>
          </a:p>
          <a:p>
            <a:r>
              <a:rPr lang="en-GB" dirty="0"/>
              <a:t>No matter where, we collect links in an index: </a:t>
            </a:r>
            <a:endParaRPr lang="LID4096" dirty="0"/>
          </a:p>
        </p:txBody>
      </p:sp>
      <p:pic>
        <p:nvPicPr>
          <p:cNvPr id="1026" name="Picture 2" descr="search bar">
            <a:extLst>
              <a:ext uri="{FF2B5EF4-FFF2-40B4-BE49-F238E27FC236}">
                <a16:creationId xmlns:a16="http://schemas.microsoft.com/office/drawing/2014/main" id="{AF5780AD-2B24-45DF-48DE-0A623D397D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46250" y="4038600"/>
            <a:ext cx="4222618" cy="19773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C6D9DDE-69C7-548A-3CF4-3A77491AA930}"/>
              </a:ext>
            </a:extLst>
          </p:cNvPr>
          <p:cNvSpPr txBox="1"/>
          <p:nvPr/>
        </p:nvSpPr>
        <p:spPr>
          <a:xfrm>
            <a:off x="7746250" y="6124150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3"/>
              </a:rPr>
              <a:t>https://nfdi4bioimage.github.io/training</a:t>
            </a:r>
            <a:r>
              <a:rPr lang="en-GB" dirty="0"/>
              <a:t> </a:t>
            </a:r>
            <a:endParaRPr lang="LID4096" dirty="0"/>
          </a:p>
        </p:txBody>
      </p:sp>
      <p:sp>
        <p:nvSpPr>
          <p:cNvPr id="9" name="Flowchart: Magnetic Disk 8">
            <a:extLst>
              <a:ext uri="{FF2B5EF4-FFF2-40B4-BE49-F238E27FC236}">
                <a16:creationId xmlns:a16="http://schemas.microsoft.com/office/drawing/2014/main" id="{33631042-50AC-60F3-2826-36A4117C1DC8}"/>
              </a:ext>
            </a:extLst>
          </p:cNvPr>
          <p:cNvSpPr/>
          <p:nvPr/>
        </p:nvSpPr>
        <p:spPr>
          <a:xfrm>
            <a:off x="811283" y="4178934"/>
            <a:ext cx="3048000" cy="1358266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dirty="0" err="1"/>
              <a:t>Omero</a:t>
            </a:r>
            <a:endParaRPr lang="LID4096" sz="4400" dirty="0"/>
          </a:p>
        </p:txBody>
      </p:sp>
      <p:sp>
        <p:nvSpPr>
          <p:cNvPr id="10" name="Flowchart: Magnetic Disk 9">
            <a:extLst>
              <a:ext uri="{FF2B5EF4-FFF2-40B4-BE49-F238E27FC236}">
                <a16:creationId xmlns:a16="http://schemas.microsoft.com/office/drawing/2014/main" id="{0442E58A-65A6-CD23-7EDE-647A1E46AFE7}"/>
              </a:ext>
            </a:extLst>
          </p:cNvPr>
          <p:cNvSpPr/>
          <p:nvPr/>
        </p:nvSpPr>
        <p:spPr>
          <a:xfrm>
            <a:off x="4796926" y="4178934"/>
            <a:ext cx="2712720" cy="1358266"/>
          </a:xfrm>
          <a:prstGeom prst="flowChartMagneticDisk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4400" dirty="0"/>
              <a:t>git</a:t>
            </a:r>
            <a:endParaRPr lang="LID4096" sz="4400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779546C7-02EE-1AFD-052F-CF02215B2084}"/>
              </a:ext>
            </a:extLst>
          </p:cNvPr>
          <p:cNvSpPr txBox="1"/>
          <p:nvPr/>
        </p:nvSpPr>
        <p:spPr>
          <a:xfrm>
            <a:off x="223132" y="5917801"/>
            <a:ext cx="4222618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4"/>
              </a:rPr>
              <a:t>https://www.openmicroscopy.org/omero/</a:t>
            </a:r>
            <a:endParaRPr lang="en-GB" dirty="0"/>
          </a:p>
          <a:p>
            <a:r>
              <a:rPr lang="en-GB" dirty="0">
                <a:hlinkClick r:id="rId5"/>
              </a:rPr>
              <a:t>https://www.ebi.ac.uk/bioimage-archive/</a:t>
            </a:r>
            <a:r>
              <a:rPr lang="en-GB" dirty="0"/>
              <a:t>  </a:t>
            </a:r>
            <a:endParaRPr lang="LID4096" dirty="0"/>
          </a:p>
        </p:txBody>
      </p:sp>
    </p:spTree>
    <p:extLst>
      <p:ext uri="{BB962C8B-B14F-4D97-AF65-F5344CB8AC3E}">
        <p14:creationId xmlns:p14="http://schemas.microsoft.com/office/powerpoint/2010/main" val="25621735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1FEBFA-DAEE-16B5-769F-0E2E5C47E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600" dirty="0"/>
              <a:t>How do we make sure the data is safe as well as re-usable?</a:t>
            </a:r>
            <a:endParaRPr lang="LID4096" sz="26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94D63-881A-7FCE-AF21-02976D8D60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199" y="965862"/>
            <a:ext cx="9762107" cy="4703418"/>
          </a:xfrm>
        </p:spPr>
        <p:txBody>
          <a:bodyPr>
            <a:normAutofit/>
          </a:bodyPr>
          <a:lstStyle/>
          <a:p>
            <a:r>
              <a:rPr lang="en-GB" dirty="0"/>
              <a:t>Task-Area 1: </a:t>
            </a:r>
            <a:r>
              <a:rPr lang="de-DE" dirty="0">
                <a:latin typeface="Leelawadee UI" panose="020B0502040204020203" pitchFamily="34" charset="-34"/>
                <a:cs typeface="Leelawadee UI" panose="020B0502040204020203" pitchFamily="34" charset="-34"/>
              </a:rPr>
              <a:t>Image (meta)data formats and standardization </a:t>
            </a:r>
          </a:p>
          <a:p>
            <a:pPr marL="0" indent="0">
              <a:buNone/>
            </a:pPr>
            <a:br>
              <a:rPr lang="en-GB" dirty="0"/>
            </a:br>
            <a:endParaRPr lang="en-GB" dirty="0"/>
          </a:p>
          <a:p>
            <a:pPr marL="457200" lvl="1" indent="0">
              <a:buNone/>
            </a:pPr>
            <a:endParaRPr lang="en-GB" dirty="0"/>
          </a:p>
          <a:p>
            <a:pPr marL="457200" lvl="1" indent="0">
              <a:buNone/>
            </a:pPr>
            <a:endParaRPr lang="en-GB" sz="1000" dirty="0"/>
          </a:p>
          <a:p>
            <a:r>
              <a:rPr lang="en-GB" dirty="0"/>
              <a:t>Task-Area 2: </a:t>
            </a:r>
            <a:r>
              <a:rPr lang="de-DE" dirty="0">
                <a:latin typeface="Leelawadee UI" panose="020B0502040204020203" pitchFamily="34" charset="-34"/>
                <a:cs typeface="Leelawadee UI" panose="020B0502040204020203" pitchFamily="34" charset="-34"/>
              </a:rPr>
              <a:t>Technical infrastructure and cloud resources</a:t>
            </a:r>
          </a:p>
          <a:p>
            <a:endParaRPr lang="en-GB" dirty="0"/>
          </a:p>
          <a:p>
            <a:pPr marL="457200" lvl="1" indent="0">
              <a:buNone/>
            </a:pPr>
            <a:endParaRPr lang="en-GB" dirty="0"/>
          </a:p>
          <a:p>
            <a:pPr lvl="1"/>
            <a:endParaRPr lang="en-GB" dirty="0"/>
          </a:p>
          <a:p>
            <a:r>
              <a:rPr lang="en-GB" dirty="0"/>
              <a:t>Task-Area 5: </a:t>
            </a:r>
            <a:r>
              <a:rPr lang="de-DE" dirty="0">
                <a:latin typeface="Leelawadee UI" panose="020B0502040204020203" pitchFamily="34" charset="-34"/>
                <a:cs typeface="Leelawadee UI" panose="020B0502040204020203" pitchFamily="34" charset="-34"/>
              </a:rPr>
              <a:t>Training and community integration </a:t>
            </a:r>
          </a:p>
          <a:p>
            <a:endParaRPr lang="en-GB" dirty="0"/>
          </a:p>
          <a:p>
            <a:pPr lvl="1"/>
            <a:endParaRPr lang="en-GB" dirty="0"/>
          </a:p>
          <a:p>
            <a:pPr lvl="1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F193AF-095C-3C4C-CA6C-A3C69CB47D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130FC95-9B71-6945-A1D1-29ECAC2E9B7C}" type="slidenum">
              <a:rPr lang="de-DE" smtClean="0"/>
              <a:pPr/>
              <a:t>5</a:t>
            </a:fld>
            <a:endParaRPr lang="de-DE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3FE76C9-4CFD-F32E-BA6D-1ACB9BDC688F}"/>
              </a:ext>
            </a:extLst>
          </p:cNvPr>
          <p:cNvSpPr/>
          <p:nvPr/>
        </p:nvSpPr>
        <p:spPr>
          <a:xfrm>
            <a:off x="1214946" y="1454176"/>
            <a:ext cx="5076248" cy="1319503"/>
          </a:xfrm>
          <a:prstGeom prst="rect">
            <a:avLst/>
          </a:prstGeom>
          <a:solidFill>
            <a:srgbClr val="0098D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600" dirty="0"/>
              <a:t>M1.1 Define FAIR Image Objects (FAIR-IO) </a:t>
            </a:r>
          </a:p>
          <a:p>
            <a:r>
              <a:rPr lang="en-GB" sz="1600" dirty="0"/>
              <a:t>M1.2 Increase usability of Linked Metadata </a:t>
            </a:r>
          </a:p>
          <a:p>
            <a:r>
              <a:rPr lang="en-GB" sz="1600" dirty="0"/>
              <a:t>M1.3 Enabled cloud-native image formats </a:t>
            </a:r>
          </a:p>
          <a:p>
            <a:r>
              <a:rPr lang="en-GB" sz="1600" dirty="0"/>
              <a:t>M1.4 Formalize FAIR-IO RFC process </a:t>
            </a:r>
          </a:p>
          <a:p>
            <a:r>
              <a:rPr lang="en-GB" sz="1600" dirty="0"/>
              <a:t>M1.5 Implement community requirements &amp; use cases</a:t>
            </a:r>
            <a:endParaRPr lang="LID4096" sz="16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DF93473-066F-E770-F0AE-4425162EDCC5}"/>
              </a:ext>
            </a:extLst>
          </p:cNvPr>
          <p:cNvSpPr/>
          <p:nvPr/>
        </p:nvSpPr>
        <p:spPr>
          <a:xfrm>
            <a:off x="1144785" y="3475518"/>
            <a:ext cx="5076248" cy="1029831"/>
          </a:xfrm>
          <a:prstGeom prst="rect">
            <a:avLst/>
          </a:prstGeom>
          <a:solidFill>
            <a:srgbClr val="0098D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GB" sz="1600" dirty="0"/>
              <a:t>M2.1 Infrastructure as a Service </a:t>
            </a:r>
          </a:p>
          <a:p>
            <a:r>
              <a:rPr lang="en-GB" sz="1600" dirty="0"/>
              <a:t>M2.2 Community Software as a Service </a:t>
            </a:r>
          </a:p>
          <a:p>
            <a:r>
              <a:rPr lang="en-GB" sz="1600" dirty="0"/>
              <a:t>M2.3 Development and extension of community services </a:t>
            </a:r>
          </a:p>
          <a:p>
            <a:r>
              <a:rPr lang="en-GB" sz="1600" dirty="0"/>
              <a:t>M2.4 Desktop as a Service</a:t>
            </a:r>
            <a:endParaRPr lang="LID4096" sz="16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739BA6-3E83-2040-0CCD-2E2E04C3949F}"/>
              </a:ext>
            </a:extLst>
          </p:cNvPr>
          <p:cNvSpPr/>
          <p:nvPr/>
        </p:nvSpPr>
        <p:spPr>
          <a:xfrm>
            <a:off x="1144785" y="5283335"/>
            <a:ext cx="7637206" cy="1029831"/>
          </a:xfrm>
          <a:prstGeom prst="rect">
            <a:avLst/>
          </a:prstGeom>
          <a:solidFill>
            <a:srgbClr val="0098D8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600" dirty="0"/>
              <a:t>M5.1 NFDI4BIOIMAGE training portfolio </a:t>
            </a:r>
          </a:p>
          <a:p>
            <a:r>
              <a:rPr lang="en-US" sz="1600" dirty="0"/>
              <a:t>M5.2 Implement a cross-site search index for bioimaging RDM training resources </a:t>
            </a:r>
          </a:p>
          <a:p>
            <a:r>
              <a:rPr lang="en-US" sz="1600" dirty="0"/>
              <a:t>M5.3 Community-driven process for curation and long-term viability of training materials </a:t>
            </a:r>
          </a:p>
          <a:p>
            <a:r>
              <a:rPr lang="en-US" sz="1600" dirty="0"/>
              <a:t>M5.4 Data Stewardship and Help Desk activities</a:t>
            </a:r>
            <a:endParaRPr lang="LID4096" sz="1600" dirty="0"/>
          </a:p>
        </p:txBody>
      </p:sp>
    </p:spTree>
    <p:extLst>
      <p:ext uri="{BB962C8B-B14F-4D97-AF65-F5344CB8AC3E}">
        <p14:creationId xmlns:p14="http://schemas.microsoft.com/office/powerpoint/2010/main" val="377109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1FEBFA-DAEE-16B5-769F-0E2E5C47EA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GB" sz="2800" dirty="0"/>
              <a:t>Who is in charge at the different stages in data lifecycle?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894D63-881A-7FCE-AF21-02976D8D603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0800"/>
            <a:ext cx="5659244" cy="4856163"/>
          </a:xfrm>
        </p:spPr>
        <p:txBody>
          <a:bodyPr/>
          <a:lstStyle/>
          <a:p>
            <a:r>
              <a:rPr lang="en-GB" dirty="0"/>
              <a:t>Responsible: The PI</a:t>
            </a:r>
          </a:p>
          <a:p>
            <a:endParaRPr lang="en-GB" dirty="0"/>
          </a:p>
          <a:p>
            <a:r>
              <a:rPr lang="en-GB" dirty="0"/>
              <a:t>In charge: The scientist, overseen by PI, potentially delegated to senior scientist (defined in: Data Management Plan)</a:t>
            </a:r>
          </a:p>
          <a:p>
            <a:endParaRPr lang="en-GB" dirty="0"/>
          </a:p>
          <a:p>
            <a:r>
              <a:rPr lang="en-GB" dirty="0"/>
              <a:t>Data Stewards don’t take care of project specific data</a:t>
            </a:r>
          </a:p>
          <a:p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3F193AF-095C-3C4C-CA6C-A3C69CB47D9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130FC95-9B71-6945-A1D1-29ECAC2E9B7C}" type="slidenum">
              <a:rPr lang="de-DE" smtClean="0"/>
              <a:pPr/>
              <a:t>6</a:t>
            </a:fld>
            <a:endParaRPr lang="de-DE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4331ABD8-F492-17D5-4CAA-C07D89EFD5A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709"/>
          <a:stretch/>
        </p:blipFill>
        <p:spPr>
          <a:xfrm>
            <a:off x="6862912" y="1386780"/>
            <a:ext cx="4821088" cy="426732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599AFA7-F406-C3A1-05F9-A4F2A8337C52}"/>
              </a:ext>
            </a:extLst>
          </p:cNvPr>
          <p:cNvSpPr txBox="1"/>
          <p:nvPr/>
        </p:nvSpPr>
        <p:spPr>
          <a:xfrm>
            <a:off x="6862912" y="5654100"/>
            <a:ext cx="300519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dirty="0"/>
              <a:t>Created with Dall-E 3</a:t>
            </a:r>
            <a:endParaRPr lang="LID4096" sz="1400" dirty="0"/>
          </a:p>
        </p:txBody>
      </p:sp>
    </p:spTree>
    <p:extLst>
      <p:ext uri="{BB962C8B-B14F-4D97-AF65-F5344CB8AC3E}">
        <p14:creationId xmlns:p14="http://schemas.microsoft.com/office/powerpoint/2010/main" val="205767701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4357AF-CD88-B667-228D-4508C7C5AD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Challenges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F2E3177-7CC8-C1A2-B1FE-734D999FAB3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0800"/>
            <a:ext cx="11201400" cy="4856163"/>
          </a:xfrm>
        </p:spPr>
        <p:txBody>
          <a:bodyPr>
            <a:normAutofit lnSpcReduction="10000"/>
          </a:bodyPr>
          <a:lstStyle/>
          <a:p>
            <a:r>
              <a:rPr lang="en-GB" dirty="0"/>
              <a:t>Lack of incentives for sharing data</a:t>
            </a:r>
          </a:p>
          <a:p>
            <a:pPr lvl="1"/>
            <a:r>
              <a:rPr lang="en-GB" dirty="0"/>
              <a:t>Young PIs care most about re-usability of data</a:t>
            </a:r>
          </a:p>
          <a:p>
            <a:r>
              <a:rPr lang="en-GB" dirty="0"/>
              <a:t>Different philosophies in the community</a:t>
            </a:r>
          </a:p>
          <a:p>
            <a:pPr lvl="1"/>
            <a:r>
              <a:rPr lang="en-GB" dirty="0"/>
              <a:t>Open source software developers are “all in” when it comes to sharing</a:t>
            </a:r>
          </a:p>
          <a:p>
            <a:pPr lvl="1"/>
            <a:r>
              <a:rPr lang="en-GB" dirty="0"/>
              <a:t>Experimentalists with “hot” research data, they are afraid of sharing</a:t>
            </a:r>
            <a:br>
              <a:rPr lang="en-GB" dirty="0"/>
            </a:br>
            <a:r>
              <a:rPr lang="en-GB" dirty="0"/>
              <a:t>(“Available on request”)</a:t>
            </a:r>
          </a:p>
          <a:p>
            <a:r>
              <a:rPr lang="en-GB" dirty="0"/>
              <a:t>Everyone has heard about the FAIR principles, but scientists don’t know:</a:t>
            </a:r>
          </a:p>
          <a:p>
            <a:pPr lvl="1"/>
            <a:r>
              <a:rPr lang="en-GB" dirty="0"/>
              <a:t>Where to publish data</a:t>
            </a:r>
          </a:p>
          <a:p>
            <a:pPr lvl="1"/>
            <a:r>
              <a:rPr lang="en-GB" dirty="0"/>
              <a:t>What license to use</a:t>
            </a:r>
          </a:p>
          <a:p>
            <a:pPr lvl="1"/>
            <a:r>
              <a:rPr lang="en-GB" dirty="0"/>
              <a:t>Who </a:t>
            </a:r>
            <a:r>
              <a:rPr lang="en-GB" i="1" dirty="0"/>
              <a:t>owns</a:t>
            </a:r>
            <a:r>
              <a:rPr lang="en-GB" dirty="0"/>
              <a:t> the data</a:t>
            </a:r>
          </a:p>
          <a:p>
            <a:pPr lvl="1"/>
            <a:r>
              <a:rPr lang="en-GB" dirty="0"/>
              <a:t>Who to talk to, to figure things out</a:t>
            </a:r>
          </a:p>
          <a:p>
            <a:pPr lvl="1"/>
            <a:endParaRPr lang="en-GB" dirty="0"/>
          </a:p>
          <a:p>
            <a:pPr lvl="1"/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7280559-90F4-3358-FFB8-EB2B7D9D30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130FC95-9B71-6945-A1D1-29ECAC2E9B7C}" type="slidenum">
              <a:rPr lang="de-DE" smtClean="0"/>
              <a:pPr/>
              <a:t>7</a:t>
            </a:fld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468277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F068554C-CB9F-97F8-42C2-A62195CB42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8488" y="1863762"/>
            <a:ext cx="4275052" cy="3673437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A3A082CC-133B-A7AD-7276-009B9C671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4400" dirty="0"/>
              <a:t>Communication is key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DE8FD6-255D-B4DE-B21A-DE8CDB0C16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0801"/>
            <a:ext cx="10845800" cy="843280"/>
          </a:xfrm>
        </p:spPr>
        <p:txBody>
          <a:bodyPr/>
          <a:lstStyle/>
          <a:p>
            <a:r>
              <a:rPr lang="en-GB" dirty="0"/>
              <a:t>Spreading the word about best-practices, on various platforms</a:t>
            </a:r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F007883-B881-2238-D2AA-F4D5A2642BF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130FC95-9B71-6945-A1D1-29ECAC2E9B7C}" type="slidenum">
              <a:rPr lang="de-DE" smtClean="0"/>
              <a:pPr/>
              <a:t>8</a:t>
            </a:fld>
            <a:endParaRPr lang="de-DE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288A97A-49C4-0B3E-E10D-57D7D1C2B3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723521" y="2004493"/>
            <a:ext cx="2926080" cy="380093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0F662673-5591-B8C1-3CE3-F9D4108256E8}"/>
              </a:ext>
            </a:extLst>
          </p:cNvPr>
          <p:cNvSpPr txBox="1"/>
          <p:nvPr/>
        </p:nvSpPr>
        <p:spPr>
          <a:xfrm>
            <a:off x="7608085" y="5805425"/>
            <a:ext cx="1548217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100" dirty="0">
                <a:hlinkClick r:id="rId5"/>
              </a:rPr>
              <a:t>https://focalplane.biologists.com/2023/02/15/sharing-research-data-with-zenodo/</a:t>
            </a:r>
            <a:r>
              <a:rPr lang="en-GB" sz="1100" dirty="0"/>
              <a:t> </a:t>
            </a:r>
            <a:endParaRPr lang="LID4096" sz="11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C745661F-A4A6-3939-5A7F-631BD34004F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56302" y="2284817"/>
            <a:ext cx="2926080" cy="3800932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0C0597D-26AA-FBEA-64E9-A99BC842FECD}"/>
              </a:ext>
            </a:extLst>
          </p:cNvPr>
          <p:cNvSpPr txBox="1"/>
          <p:nvPr/>
        </p:nvSpPr>
        <p:spPr>
          <a:xfrm>
            <a:off x="9186561" y="6095022"/>
            <a:ext cx="289582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100" dirty="0">
                <a:hlinkClick r:id="rId7"/>
              </a:rPr>
              <a:t>https://focalplane.biologists.com/2023/07/26/sharing-your-poster-on-figshare/</a:t>
            </a:r>
            <a:r>
              <a:rPr lang="en-GB" sz="1100" dirty="0"/>
              <a:t> </a:t>
            </a:r>
            <a:endParaRPr lang="LID4096" sz="11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7D10090-7ADD-7BEB-C5FC-72788B19A07D}"/>
              </a:ext>
            </a:extLst>
          </p:cNvPr>
          <p:cNvSpPr txBox="1"/>
          <p:nvPr/>
        </p:nvSpPr>
        <p:spPr>
          <a:xfrm>
            <a:off x="1886443" y="6037941"/>
            <a:ext cx="3444240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LID4096" sz="1100" dirty="0">
                <a:hlinkClick r:id="rId8"/>
              </a:rPr>
              <a:t>https://zenodo.org/records/13168693</a:t>
            </a:r>
            <a:r>
              <a:rPr lang="en-GB" sz="1100" dirty="0"/>
              <a:t> </a:t>
            </a:r>
            <a:endParaRPr lang="LID4096" sz="11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AEC7DA6-89F5-6C02-7FD8-7DD13742340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42175" y="3263591"/>
            <a:ext cx="1907514" cy="2720553"/>
          </a:xfrm>
          <a:prstGeom prst="rect">
            <a:avLst/>
          </a:prstGeom>
          <a:ln>
            <a:solidFill>
              <a:schemeClr val="bg1">
                <a:lumMod val="5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CB60A5BD-BDC8-DE12-05C0-EEBB870C6E4A}"/>
              </a:ext>
            </a:extLst>
          </p:cNvPr>
          <p:cNvSpPr txBox="1"/>
          <p:nvPr/>
        </p:nvSpPr>
        <p:spPr>
          <a:xfrm>
            <a:off x="4784212" y="6036321"/>
            <a:ext cx="2953775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100" dirty="0">
                <a:hlinkClick r:id="rId10"/>
              </a:rPr>
              <a:t>https://f1000research.com/slides/12-1054</a:t>
            </a:r>
            <a:r>
              <a:rPr lang="en-US" sz="1100" dirty="0"/>
              <a:t> </a:t>
            </a:r>
            <a:endParaRPr lang="LID4096" sz="1100" dirty="0"/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76E2BAAC-DC0C-C455-3676-FD7A09B6FD0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725641" y="2374828"/>
            <a:ext cx="2821928" cy="3609316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227900CC-A492-E29A-5030-5C1DBA648034}"/>
              </a:ext>
            </a:extLst>
          </p:cNvPr>
          <p:cNvSpPr txBox="1"/>
          <p:nvPr/>
        </p:nvSpPr>
        <p:spPr>
          <a:xfrm>
            <a:off x="170647" y="5526367"/>
            <a:ext cx="2423642" cy="43088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sz="1100" dirty="0">
                <a:hlinkClick r:id="rId12"/>
              </a:rPr>
              <a:t>https://zenodo.org/communities/nfdi4bioimage</a:t>
            </a:r>
            <a:r>
              <a:rPr lang="en-GB" sz="1100" dirty="0"/>
              <a:t> </a:t>
            </a:r>
            <a:endParaRPr lang="LID4096" sz="1100" dirty="0"/>
          </a:p>
        </p:txBody>
      </p:sp>
    </p:spTree>
    <p:extLst>
      <p:ext uri="{BB962C8B-B14F-4D97-AF65-F5344CB8AC3E}">
        <p14:creationId xmlns:p14="http://schemas.microsoft.com/office/powerpoint/2010/main" val="1441917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5" grpId="0"/>
      <p:bldP spid="5" grpId="0"/>
      <p:bldP spid="1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29D69F-B67C-3559-E639-A90597A02A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dirty="0"/>
              <a:t>Communication is key</a:t>
            </a:r>
            <a:endParaRPr lang="LID4096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DFFC87D-D8A3-1D5F-37A1-CCFDE51012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20800"/>
            <a:ext cx="10845800" cy="1137919"/>
          </a:xfrm>
        </p:spPr>
        <p:txBody>
          <a:bodyPr/>
          <a:lstStyle/>
          <a:p>
            <a:r>
              <a:rPr lang="en-GB" dirty="0"/>
              <a:t>Living a good example: </a:t>
            </a:r>
            <a:br>
              <a:rPr lang="en-GB" dirty="0"/>
            </a:br>
            <a:r>
              <a:rPr lang="en-GB" i="1" dirty="0"/>
              <a:t>If us RDM-experts don’t share things, why should our community?</a:t>
            </a:r>
          </a:p>
          <a:p>
            <a:endParaRPr lang="LID4096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A7F2D49-9338-AB60-3D40-051EB3820E0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F130FC95-9B71-6945-A1D1-29ECAC2E9B7C}" type="slidenum">
              <a:rPr lang="de-DE" smtClean="0"/>
              <a:pPr/>
              <a:t>9</a:t>
            </a:fld>
            <a:endParaRPr lang="de-DE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12119AB-5F93-E340-B533-F7344F19712F}"/>
              </a:ext>
            </a:extLst>
          </p:cNvPr>
          <p:cNvSpPr txBox="1"/>
          <p:nvPr/>
        </p:nvSpPr>
        <p:spPr>
          <a:xfrm>
            <a:off x="7752164" y="5958519"/>
            <a:ext cx="60960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LID4096" dirty="0">
                <a:hlinkClick r:id="rId2"/>
              </a:rPr>
              <a:t>https://doi.org/10.5281/zenodo.13506641</a:t>
            </a:r>
            <a:r>
              <a:rPr lang="en-GB" dirty="0"/>
              <a:t> </a:t>
            </a:r>
            <a:endParaRPr lang="LID4096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B167BB6-B8D1-9534-49D4-F7B4B5B023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1925" y="2274053"/>
            <a:ext cx="6611864" cy="399551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5A0D532-69CD-53A1-E09B-8C0A45049E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9039" y="2230851"/>
            <a:ext cx="3767966" cy="3727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422369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">
  <a:themeElements>
    <a:clrScheme name="NFDI4BIOIMAGE 2023">
      <a:dk1>
        <a:sysClr val="windowText" lastClr="000000"/>
      </a:dk1>
      <a:lt1>
        <a:sysClr val="window" lastClr="FFFFFF"/>
      </a:lt1>
      <a:dk2>
        <a:srgbClr val="3B485A"/>
      </a:dk2>
      <a:lt2>
        <a:srgbClr val="E7E6E6"/>
      </a:lt2>
      <a:accent1>
        <a:srgbClr val="0098D9"/>
      </a:accent1>
      <a:accent2>
        <a:srgbClr val="BDCC18"/>
      </a:accent2>
      <a:accent3>
        <a:srgbClr val="B5BAC1"/>
      </a:accent3>
      <a:accent4>
        <a:srgbClr val="FFC000"/>
      </a:accent4>
      <a:accent5>
        <a:srgbClr val="70AD47"/>
      </a:accent5>
      <a:accent6>
        <a:srgbClr val="954F72"/>
      </a:accent6>
      <a:hlink>
        <a:srgbClr val="0098D9"/>
      </a:hlink>
      <a:folHlink>
        <a:srgbClr val="4FCAFF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</TotalTime>
  <Words>751</Words>
  <Application>Microsoft Office PowerPoint</Application>
  <PresentationFormat>Widescreen</PresentationFormat>
  <Paragraphs>128</Paragraphs>
  <Slides>10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5" baseType="lpstr">
      <vt:lpstr>Arial</vt:lpstr>
      <vt:lpstr>Calibri</vt:lpstr>
      <vt:lpstr>Leelawadee UI</vt:lpstr>
      <vt:lpstr>Open Sans</vt:lpstr>
      <vt:lpstr>1_Office</vt:lpstr>
      <vt:lpstr>Towards Preservation of Life Science Data with NFDI4BIOIMAGE</vt:lpstr>
      <vt:lpstr>NFDI4BIOIMAGE Core mission</vt:lpstr>
      <vt:lpstr>What types of research data do we want to keep?</vt:lpstr>
      <vt:lpstr>Which data is preserved where?</vt:lpstr>
      <vt:lpstr>How do we make sure the data is safe as well as re-usable?</vt:lpstr>
      <vt:lpstr>Who is in charge at the different stages in data lifecycle?</vt:lpstr>
      <vt:lpstr>Challenges</vt:lpstr>
      <vt:lpstr>Communication is key</vt:lpstr>
      <vt:lpstr>Communication is key</vt:lpstr>
      <vt:lpstr>Acknowledgements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Schmidt, Christian</dc:creator>
  <cp:lastModifiedBy>Robert Haase</cp:lastModifiedBy>
  <cp:revision>47</cp:revision>
  <cp:lastPrinted>2024-04-24T21:08:39Z</cp:lastPrinted>
  <dcterms:created xsi:type="dcterms:W3CDTF">2023-09-28T07:40:53Z</dcterms:created>
  <dcterms:modified xsi:type="dcterms:W3CDTF">2024-09-03T08:16:15Z</dcterms:modified>
</cp:coreProperties>
</file>