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70" r:id="rId5"/>
    <p:sldMasterId id="2147483671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820AD765-FFF7-44B6-9BDF-34BE910D0F30}">
  <a:tblStyle styleId="{820AD765-FFF7-44B6-9BDF-34BE910D0F30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3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2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7" Type="http://schemas.openxmlformats.org/officeDocument/2006/relationships/slide" Target="slides/slide20.xml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2eff7927ae2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2eff7927ae2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279ed814402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279ed814402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279ed814402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g279ed814402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2eff7927ae2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2eff7927ae2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2f693d3fc27_0_3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2f693d3fc27_0_3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2eff7927ae2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7" name="Google Shape;247;g2eff7927ae2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2eff7927ae2_0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" name="Google Shape;253;g2eff7927ae2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2eff7927ae2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2eff7927ae2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2f693d3fc27_0_133:notes"/>
          <p:cNvSpPr/>
          <p:nvPr>
            <p:ph idx="2" type="sldImg"/>
          </p:nvPr>
        </p:nvSpPr>
        <p:spPr>
          <a:xfrm>
            <a:off x="381319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5" name="Google Shape;265;g2f693d3fc27_0_1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2f693d3fc27_0_154:notes"/>
          <p:cNvSpPr/>
          <p:nvPr>
            <p:ph idx="2" type="sldImg"/>
          </p:nvPr>
        </p:nvSpPr>
        <p:spPr>
          <a:xfrm>
            <a:off x="381319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0" name="Google Shape;280;g2f693d3fc27_0_1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2f693d3fc27_0_175:notes"/>
          <p:cNvSpPr/>
          <p:nvPr>
            <p:ph idx="2" type="sldImg"/>
          </p:nvPr>
        </p:nvSpPr>
        <p:spPr>
          <a:xfrm>
            <a:off x="381319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Google Shape;295;g2f693d3fc27_0_1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2f693d3fc27_0_3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2f693d3fc27_0_3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2f693d3fc27_0_196:notes"/>
          <p:cNvSpPr/>
          <p:nvPr>
            <p:ph idx="2" type="sldImg"/>
          </p:nvPr>
        </p:nvSpPr>
        <p:spPr>
          <a:xfrm>
            <a:off x="381319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" name="Google Shape;310;g2f693d3fc27_0_1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2f693d3fc27_0_4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2f693d3fc27_0_4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2f693d3fc27_0_3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2f693d3fc27_0_3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2f693d3fc27_0_3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2f693d3fc27_0_3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Text often following geographical objects which can be arbitrarily shaped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2f693d3fc27_0_3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2f693d3fc27_0_3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2f693d3fc27_0_3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2f693d3fc27_0_3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See “Quebek”, mix of English and French names…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2eff7927ae2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2eff7927ae2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279ed814402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279ed814402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Relationship Id="rId3" Type="http://schemas.openxmlformats.org/officeDocument/2006/relationships/hyperlink" Target="https://dx.doi.org/10.5281/zenodo.13628614" TargetMode="External"/><Relationship Id="rId4" Type="http://schemas.openxmlformats.org/officeDocument/2006/relationships/image" Target="../media/image3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Relationship Id="rId3" Type="http://schemas.openxmlformats.org/officeDocument/2006/relationships/hyperlink" Target="https://dx.doi.org/10.5281/zenodo.13628614" TargetMode="External"/><Relationship Id="rId4" Type="http://schemas.openxmlformats.org/officeDocument/2006/relationships/image" Target="../media/image3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dx.doi.org/10.5281/zenodo.13628614" TargetMode="External"/><Relationship Id="rId3" Type="http://schemas.openxmlformats.org/officeDocument/2006/relationships/image" Target="../media/image3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dx.doi.org/10.5281/zenodo.13628614" TargetMode="External"/><Relationship Id="rId3" Type="http://schemas.openxmlformats.org/officeDocument/2006/relationships/image" Target="../media/image3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2"/>
          <p:cNvPicPr preferRelativeResize="0"/>
          <p:nvPr/>
        </p:nvPicPr>
        <p:blipFill rotWithShape="1">
          <a:blip r:embed="rId2">
            <a:alphaModFix/>
          </a:blip>
          <a:srcRect b="0" l="29" r="29" t="0"/>
          <a:stretch/>
        </p:blipFill>
        <p:spPr>
          <a:xfrm>
            <a:off x="3716975" y="125"/>
            <a:ext cx="5426948" cy="3289561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65" name="Google Shape;65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6" name="Google Shape;66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4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2475" lIns="92475" spcFirstLastPara="1" rIns="92475" wrap="square" tIns="9247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9pPr>
          </a:lstStyle>
          <a:p/>
        </p:txBody>
      </p:sp>
      <p:sp>
        <p:nvSpPr>
          <p:cNvPr id="75" name="Google Shape;75;p14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2475" lIns="92475" spcFirstLastPara="1" rIns="92475" wrap="square" tIns="9247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9pPr>
          </a:lstStyle>
          <a:p/>
        </p:txBody>
      </p:sp>
      <p:sp>
        <p:nvSpPr>
          <p:cNvPr id="76" name="Google Shape;7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2475" lIns="92475" spcFirstLastPara="1" rIns="92475" wrap="square" tIns="9247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5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2475" lIns="92475" spcFirstLastPara="1" rIns="92475" wrap="square" tIns="9247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/>
        </p:txBody>
      </p:sp>
      <p:sp>
        <p:nvSpPr>
          <p:cNvPr id="79" name="Google Shape;79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2475" lIns="92475" spcFirstLastPara="1" rIns="92475" wrap="square" tIns="9247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2475" lIns="92475" spcFirstLastPara="1" rIns="92475" wrap="square" tIns="9247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9pPr>
          </a:lstStyle>
          <a:p/>
        </p:txBody>
      </p:sp>
      <p:sp>
        <p:nvSpPr>
          <p:cNvPr id="82" name="Google Shape;82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2475" lIns="92475" spcFirstLastPara="1" rIns="92475" wrap="square" tIns="9247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83" name="Google Shape;83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2475" lIns="92475" spcFirstLastPara="1" rIns="92475" wrap="square" tIns="9247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2475" lIns="92475" spcFirstLastPara="1" rIns="92475" wrap="square" tIns="9247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9pPr>
          </a:lstStyle>
          <a:p/>
        </p:txBody>
      </p:sp>
      <p:sp>
        <p:nvSpPr>
          <p:cNvPr id="86" name="Google Shape;86;p1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2475" lIns="92475" spcFirstLastPara="1" rIns="92475" wrap="square" tIns="9247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87" name="Google Shape;87;p17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2475" lIns="92475" spcFirstLastPara="1" rIns="92475" wrap="square" tIns="9247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88" name="Google Shape;88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2475" lIns="92475" spcFirstLastPara="1" rIns="92475" wrap="square" tIns="9247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2475" lIns="92475" spcFirstLastPara="1" rIns="92475" wrap="square" tIns="9247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9pPr>
          </a:lstStyle>
          <a:p/>
        </p:txBody>
      </p:sp>
      <p:sp>
        <p:nvSpPr>
          <p:cNvPr id="91" name="Google Shape;91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2475" lIns="92475" spcFirstLastPara="1" rIns="92475" wrap="square" tIns="9247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2475" lIns="92475" spcFirstLastPara="1" rIns="92475" wrap="square" tIns="9247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94" name="Google Shape;94;p19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2475" lIns="92475" spcFirstLastPara="1" rIns="92475" wrap="square" tIns="92475">
            <a:norm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95" name="Google Shape;95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2475" lIns="92475" spcFirstLastPara="1" rIns="92475" wrap="square" tIns="9247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0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2475" lIns="92475" spcFirstLastPara="1" rIns="92475" wrap="square" tIns="9247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900"/>
              <a:buNone/>
              <a:defRPr sz="4900"/>
            </a:lvl1pPr>
            <a:lvl2pPr lvl="1" rtl="0">
              <a:spcBef>
                <a:spcPts val="0"/>
              </a:spcBef>
              <a:spcAft>
                <a:spcPts val="0"/>
              </a:spcAft>
              <a:buSzPts val="4900"/>
              <a:buNone/>
              <a:defRPr sz="4900"/>
            </a:lvl2pPr>
            <a:lvl3pPr lvl="2" rtl="0">
              <a:spcBef>
                <a:spcPts val="0"/>
              </a:spcBef>
              <a:spcAft>
                <a:spcPts val="0"/>
              </a:spcAft>
              <a:buSzPts val="4900"/>
              <a:buNone/>
              <a:defRPr sz="4900"/>
            </a:lvl3pPr>
            <a:lvl4pPr lvl="3" rtl="0">
              <a:spcBef>
                <a:spcPts val="0"/>
              </a:spcBef>
              <a:spcAft>
                <a:spcPts val="0"/>
              </a:spcAft>
              <a:buSzPts val="4900"/>
              <a:buNone/>
              <a:defRPr sz="4900"/>
            </a:lvl4pPr>
            <a:lvl5pPr lvl="4" rtl="0">
              <a:spcBef>
                <a:spcPts val="0"/>
              </a:spcBef>
              <a:spcAft>
                <a:spcPts val="0"/>
              </a:spcAft>
              <a:buSzPts val="4900"/>
              <a:buNone/>
              <a:defRPr sz="4900"/>
            </a:lvl5pPr>
            <a:lvl6pPr lvl="5" rtl="0">
              <a:spcBef>
                <a:spcPts val="0"/>
              </a:spcBef>
              <a:spcAft>
                <a:spcPts val="0"/>
              </a:spcAft>
              <a:buSzPts val="4900"/>
              <a:buNone/>
              <a:defRPr sz="4900"/>
            </a:lvl6pPr>
            <a:lvl7pPr lvl="6" rtl="0">
              <a:spcBef>
                <a:spcPts val="0"/>
              </a:spcBef>
              <a:spcAft>
                <a:spcPts val="0"/>
              </a:spcAft>
              <a:buSzPts val="4900"/>
              <a:buNone/>
              <a:defRPr sz="4900"/>
            </a:lvl7pPr>
            <a:lvl8pPr lvl="7" rtl="0">
              <a:spcBef>
                <a:spcPts val="0"/>
              </a:spcBef>
              <a:spcAft>
                <a:spcPts val="0"/>
              </a:spcAft>
              <a:buSzPts val="4900"/>
              <a:buNone/>
              <a:defRPr sz="4900"/>
            </a:lvl8pPr>
            <a:lvl9pPr lvl="8" rtl="0">
              <a:spcBef>
                <a:spcPts val="0"/>
              </a:spcBef>
              <a:spcAft>
                <a:spcPts val="0"/>
              </a:spcAft>
              <a:buSzPts val="4900"/>
              <a:buNone/>
              <a:defRPr sz="4900"/>
            </a:lvl9pPr>
          </a:lstStyle>
          <a:p/>
        </p:txBody>
      </p:sp>
      <p:sp>
        <p:nvSpPr>
          <p:cNvPr id="98" name="Google Shape;98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2475" lIns="92475" spcFirstLastPara="1" rIns="92475" wrap="square" tIns="9247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2475" lIns="92475" spcFirstLastPara="1" rIns="92475" wrap="square" tIns="924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" name="Google Shape;101;p21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2475" lIns="92475" spcFirstLastPara="1" rIns="92475" wrap="square" tIns="9247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02" name="Google Shape;102;p21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2475" lIns="92475" spcFirstLastPara="1" rIns="92475" wrap="square" tIns="9247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9pPr>
          </a:lstStyle>
          <a:p/>
        </p:txBody>
      </p:sp>
      <p:sp>
        <p:nvSpPr>
          <p:cNvPr id="103" name="Google Shape;103;p21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2475" lIns="92475" spcFirstLastPara="1" rIns="92475" wrap="square" tIns="9247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04" name="Google Shape;104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2475" lIns="92475" spcFirstLastPara="1" rIns="92475" wrap="square" tIns="9247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3"/>
          <p:cNvPicPr preferRelativeResize="0"/>
          <p:nvPr/>
        </p:nvPicPr>
        <p:blipFill rotWithShape="1">
          <a:blip r:embed="rId2">
            <a:alphaModFix/>
          </a:blip>
          <a:srcRect b="0" l="29" r="29" t="0"/>
          <a:stretch/>
        </p:blipFill>
        <p:spPr>
          <a:xfrm>
            <a:off x="3716975" y="125"/>
            <a:ext cx="5426948" cy="3289561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7" name="Google Shape;17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8" name="Google Shape;18;p3"/>
          <p:cNvSpPr/>
          <p:nvPr/>
        </p:nvSpPr>
        <p:spPr>
          <a:xfrm rot="10800000">
            <a:off x="-5175" y="0"/>
            <a:ext cx="9149100" cy="285900"/>
          </a:xfrm>
          <a:prstGeom prst="rtTriangle">
            <a:avLst/>
          </a:prstGeom>
          <a:solidFill>
            <a:srgbClr val="B2C9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" name="Google Shape;19;p3"/>
          <p:cNvSpPr/>
          <p:nvPr/>
        </p:nvSpPr>
        <p:spPr>
          <a:xfrm flipH="1" rot="10800000">
            <a:off x="0" y="150"/>
            <a:ext cx="9174000" cy="320700"/>
          </a:xfrm>
          <a:prstGeom prst="rtTriangle">
            <a:avLst/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" name="Google Shape;20;p3"/>
          <p:cNvSpPr txBox="1"/>
          <p:nvPr/>
        </p:nvSpPr>
        <p:spPr>
          <a:xfrm>
            <a:off x="0" y="125"/>
            <a:ext cx="9148800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45700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2"/>
                </a:solidFill>
              </a:rPr>
              <a:t>ICDAR 2024 Competition on </a:t>
            </a:r>
            <a:r>
              <a:rPr b="1" lang="en" sz="800">
                <a:solidFill>
                  <a:schemeClr val="lt1"/>
                </a:solidFill>
              </a:rPr>
              <a:t>Historical Map Text Detection, Recognition, and Linking</a:t>
            </a:r>
            <a:endParaRPr b="1" sz="800">
              <a:solidFill>
                <a:schemeClr val="lt1"/>
              </a:solidFill>
            </a:endParaRPr>
          </a:p>
        </p:txBody>
      </p:sp>
      <p:pic>
        <p:nvPicPr>
          <p:cNvPr id="21" name="Google Shape;21;p3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39" r="39" t="0"/>
          <a:stretch/>
        </p:blipFill>
        <p:spPr>
          <a:xfrm>
            <a:off x="7687150" y="74126"/>
            <a:ext cx="1373150" cy="143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2475" lIns="92475" spcFirstLastPara="1" rIns="92475" wrap="square" tIns="92475">
            <a:norm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107" name="Google Shape;107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2475" lIns="92475" spcFirstLastPara="1" rIns="92475" wrap="square" tIns="9247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3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2475" lIns="92475" spcFirstLastPara="1" rIns="92475" wrap="square" tIns="9247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100"/>
              <a:buNone/>
              <a:defRPr sz="121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100"/>
              <a:buNone/>
              <a:defRPr sz="121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100"/>
              <a:buNone/>
              <a:defRPr sz="121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100"/>
              <a:buNone/>
              <a:defRPr sz="121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100"/>
              <a:buNone/>
              <a:defRPr sz="121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100"/>
              <a:buNone/>
              <a:defRPr sz="121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100"/>
              <a:buNone/>
              <a:defRPr sz="121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100"/>
              <a:buNone/>
              <a:defRPr sz="121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100"/>
              <a:buNone/>
              <a:defRPr sz="12100"/>
            </a:lvl9pPr>
          </a:lstStyle>
          <a:p>
            <a:r>
              <a:t>xx%</a:t>
            </a:r>
          </a:p>
        </p:txBody>
      </p:sp>
      <p:sp>
        <p:nvSpPr>
          <p:cNvPr id="110" name="Google Shape;110;p23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2475" lIns="92475" spcFirstLastPara="1" rIns="92475" wrap="square" tIns="92475">
            <a:norm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11" name="Google Shape;111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2475" lIns="92475" spcFirstLastPara="1" rIns="92475" wrap="square" tIns="9247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2475" lIns="92475" spcFirstLastPara="1" rIns="92475" wrap="square" tIns="9247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6" name="Google Shape;26;p4"/>
          <p:cNvPicPr preferRelativeResize="0"/>
          <p:nvPr/>
        </p:nvPicPr>
        <p:blipFill rotWithShape="1">
          <a:blip r:embed="rId2">
            <a:alphaModFix/>
          </a:blip>
          <a:srcRect b="0" l="29" r="29" t="0"/>
          <a:stretch/>
        </p:blipFill>
        <p:spPr>
          <a:xfrm>
            <a:off x="3716975" y="125"/>
            <a:ext cx="5426948" cy="3289561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4"/>
          <p:cNvSpPr/>
          <p:nvPr/>
        </p:nvSpPr>
        <p:spPr>
          <a:xfrm rot="10800000">
            <a:off x="-5175" y="0"/>
            <a:ext cx="9149100" cy="285900"/>
          </a:xfrm>
          <a:prstGeom prst="rtTriangle">
            <a:avLst/>
          </a:prstGeom>
          <a:solidFill>
            <a:srgbClr val="B2C9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" name="Google Shape;28;p4"/>
          <p:cNvSpPr/>
          <p:nvPr/>
        </p:nvSpPr>
        <p:spPr>
          <a:xfrm flipH="1" rot="10800000">
            <a:off x="0" y="150"/>
            <a:ext cx="9174000" cy="320700"/>
          </a:xfrm>
          <a:prstGeom prst="rtTriangle">
            <a:avLst/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" name="Google Shape;29;p4"/>
          <p:cNvSpPr txBox="1"/>
          <p:nvPr/>
        </p:nvSpPr>
        <p:spPr>
          <a:xfrm>
            <a:off x="0" y="125"/>
            <a:ext cx="9148800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45700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2"/>
                </a:solidFill>
              </a:rPr>
              <a:t>ICDAR 2024 Competition on </a:t>
            </a:r>
            <a:r>
              <a:rPr b="1" lang="en" sz="800">
                <a:solidFill>
                  <a:schemeClr val="lt1"/>
                </a:solidFill>
              </a:rPr>
              <a:t>Historical Map Text Detection, Recognition, and Linking</a:t>
            </a:r>
            <a:endParaRPr b="1" sz="800">
              <a:solidFill>
                <a:schemeClr val="lt1"/>
              </a:solidFill>
            </a:endParaRPr>
          </a:p>
        </p:txBody>
      </p:sp>
      <p:pic>
        <p:nvPicPr>
          <p:cNvPr id="30" name="Google Shape;30;p4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39" r="39" t="0"/>
          <a:stretch/>
        </p:blipFill>
        <p:spPr>
          <a:xfrm>
            <a:off x="7687150" y="74126"/>
            <a:ext cx="1373150" cy="143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5" name="Google Shape;35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6" name="Google Shape;36;p5"/>
          <p:cNvSpPr/>
          <p:nvPr/>
        </p:nvSpPr>
        <p:spPr>
          <a:xfrm rot="10800000">
            <a:off x="-5175" y="0"/>
            <a:ext cx="9149100" cy="285900"/>
          </a:xfrm>
          <a:prstGeom prst="rtTriangle">
            <a:avLst/>
          </a:prstGeom>
          <a:solidFill>
            <a:srgbClr val="B2C9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5"/>
          <p:cNvSpPr/>
          <p:nvPr/>
        </p:nvSpPr>
        <p:spPr>
          <a:xfrm flipH="1" rot="10800000">
            <a:off x="0" y="150"/>
            <a:ext cx="9174000" cy="320700"/>
          </a:xfrm>
          <a:prstGeom prst="rtTriangle">
            <a:avLst/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5"/>
          <p:cNvSpPr txBox="1"/>
          <p:nvPr/>
        </p:nvSpPr>
        <p:spPr>
          <a:xfrm>
            <a:off x="0" y="125"/>
            <a:ext cx="9148800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45700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2"/>
                </a:solidFill>
              </a:rPr>
              <a:t>ICDAR 2024 Competition on </a:t>
            </a:r>
            <a:r>
              <a:rPr b="1" lang="en" sz="800">
                <a:solidFill>
                  <a:schemeClr val="lt1"/>
                </a:solidFill>
              </a:rPr>
              <a:t>Historical Map Text Detection, Recognition, and Linking</a:t>
            </a:r>
            <a:endParaRPr b="1" sz="800">
              <a:solidFill>
                <a:schemeClr val="lt1"/>
              </a:solidFill>
            </a:endParaRPr>
          </a:p>
        </p:txBody>
      </p:sp>
      <p:pic>
        <p:nvPicPr>
          <p:cNvPr id="39" name="Google Shape;39;p5">
            <a:hlinkClick r:id="rId2"/>
          </p:cNvPr>
          <p:cNvPicPr preferRelativeResize="0"/>
          <p:nvPr/>
        </p:nvPicPr>
        <p:blipFill rotWithShape="1">
          <a:blip r:embed="rId3">
            <a:alphaModFix/>
          </a:blip>
          <a:srcRect b="0" l="39" r="39" t="0"/>
          <a:stretch/>
        </p:blipFill>
        <p:spPr>
          <a:xfrm>
            <a:off x="7687150" y="74126"/>
            <a:ext cx="1373150" cy="143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3" name="Google Shape;43;p6"/>
          <p:cNvSpPr/>
          <p:nvPr/>
        </p:nvSpPr>
        <p:spPr>
          <a:xfrm rot="10800000">
            <a:off x="-5175" y="0"/>
            <a:ext cx="9149100" cy="285900"/>
          </a:xfrm>
          <a:prstGeom prst="rtTriangle">
            <a:avLst/>
          </a:prstGeom>
          <a:solidFill>
            <a:srgbClr val="B2C9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" name="Google Shape;44;p6"/>
          <p:cNvSpPr/>
          <p:nvPr/>
        </p:nvSpPr>
        <p:spPr>
          <a:xfrm flipH="1" rot="10800000">
            <a:off x="0" y="150"/>
            <a:ext cx="9174000" cy="320700"/>
          </a:xfrm>
          <a:prstGeom prst="rtTriangle">
            <a:avLst/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" name="Google Shape;45;p6"/>
          <p:cNvSpPr txBox="1"/>
          <p:nvPr/>
        </p:nvSpPr>
        <p:spPr>
          <a:xfrm>
            <a:off x="0" y="125"/>
            <a:ext cx="9148800" cy="1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45700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2"/>
                </a:solidFill>
              </a:rPr>
              <a:t>ICDAR 2024 Competition on </a:t>
            </a:r>
            <a:r>
              <a:rPr b="1" lang="en" sz="800">
                <a:solidFill>
                  <a:schemeClr val="lt1"/>
                </a:solidFill>
              </a:rPr>
              <a:t>Historical Map Text Detection, Recognition, and Linking</a:t>
            </a:r>
            <a:endParaRPr b="1" sz="800">
              <a:solidFill>
                <a:schemeClr val="lt1"/>
              </a:solidFill>
            </a:endParaRPr>
          </a:p>
        </p:txBody>
      </p:sp>
      <p:pic>
        <p:nvPicPr>
          <p:cNvPr id="46" name="Google Shape;46;p6">
            <a:hlinkClick r:id="rId2"/>
          </p:cNvPr>
          <p:cNvPicPr preferRelativeResize="0"/>
          <p:nvPr/>
        </p:nvPicPr>
        <p:blipFill rotWithShape="1">
          <a:blip r:embed="rId3">
            <a:alphaModFix/>
          </a:blip>
          <a:srcRect b="0" l="39" r="39" t="0"/>
          <a:stretch/>
        </p:blipFill>
        <p:spPr>
          <a:xfrm>
            <a:off x="7687150" y="74126"/>
            <a:ext cx="1373150" cy="143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9" name="Google Shape;49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0" name="Google Shape;50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57" name="Google Shape;57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8" name="Google Shape;58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62" name="Google Shape;62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2475" lIns="92475" spcFirstLastPara="1" rIns="92475" wrap="square" tIns="9247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" name="Google Shape;71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2475" lIns="92475" spcFirstLastPara="1" rIns="92475" wrap="square" tIns="92475">
            <a:norm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400">
                <a:solidFill>
                  <a:schemeClr val="dk2"/>
                </a:solidFill>
              </a:defRPr>
            </a:lvl2pPr>
            <a:lvl3pPr indent="-3175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 sz="1400">
                <a:solidFill>
                  <a:schemeClr val="dk2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sz="1400">
                <a:solidFill>
                  <a:schemeClr val="dk2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400">
                <a:solidFill>
                  <a:schemeClr val="dk2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 sz="1400">
                <a:solidFill>
                  <a:schemeClr val="dk2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sz="1400">
                <a:solidFill>
                  <a:schemeClr val="dk2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400">
                <a:solidFill>
                  <a:schemeClr val="dk2"/>
                </a:solidFill>
              </a:defRPr>
            </a:lvl8pPr>
            <a:lvl9pPr indent="-3175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 sz="14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72" name="Google Shape;72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2475" lIns="92475" spcFirstLastPara="1" rIns="92475" wrap="square" tIns="92475">
            <a:norm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png"/><Relationship Id="rId4" Type="http://schemas.openxmlformats.org/officeDocument/2006/relationships/image" Target="../media/image1.png"/><Relationship Id="rId9" Type="http://schemas.openxmlformats.org/officeDocument/2006/relationships/image" Target="../media/image3.png"/><Relationship Id="rId5" Type="http://schemas.openxmlformats.org/officeDocument/2006/relationships/image" Target="../media/image18.png"/><Relationship Id="rId6" Type="http://schemas.openxmlformats.org/officeDocument/2006/relationships/image" Target="../media/image4.png"/><Relationship Id="rId7" Type="http://schemas.openxmlformats.org/officeDocument/2006/relationships/image" Target="../media/image12.png"/><Relationship Id="rId8" Type="http://schemas.openxmlformats.org/officeDocument/2006/relationships/hyperlink" Target="https://dx.doi.org/10.5281/zenodo.13628614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3.jpg"/><Relationship Id="rId4" Type="http://schemas.openxmlformats.org/officeDocument/2006/relationships/image" Target="../media/image23.jpg"/><Relationship Id="rId5" Type="http://schemas.openxmlformats.org/officeDocument/2006/relationships/image" Target="../media/image15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3.jpg"/><Relationship Id="rId4" Type="http://schemas.openxmlformats.org/officeDocument/2006/relationships/image" Target="../media/image23.jpg"/><Relationship Id="rId5" Type="http://schemas.openxmlformats.org/officeDocument/2006/relationships/image" Target="../media/image15.jpg"/><Relationship Id="rId6" Type="http://schemas.openxmlformats.org/officeDocument/2006/relationships/image" Target="../media/image16.jpg"/><Relationship Id="rId7" Type="http://schemas.openxmlformats.org/officeDocument/2006/relationships/image" Target="../media/image24.jpg"/><Relationship Id="rId8" Type="http://schemas.openxmlformats.org/officeDocument/2006/relationships/image" Target="../media/image22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hyperlink" Target="https://github.com/icdar-maptext/evaluation" TargetMode="Externa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hyperlink" Target="https://rrc.cvc.uab.es/?ch=28" TargetMode="External"/><Relationship Id="rId4" Type="http://schemas.openxmlformats.org/officeDocument/2006/relationships/hyperlink" Target="https://zenodo.org/communities/icdar-maptext" TargetMode="External"/><Relationship Id="rId5" Type="http://schemas.openxmlformats.org/officeDocument/2006/relationships/hyperlink" Target="https://github.com/icdar-maptext" TargetMode="Externa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1.png"/><Relationship Id="rId4" Type="http://schemas.openxmlformats.org/officeDocument/2006/relationships/image" Target="../media/image21.png"/><Relationship Id="rId5" Type="http://schemas.openxmlformats.org/officeDocument/2006/relationships/hyperlink" Target="https://rrc.cvc.uab.es/?ch=28" TargetMode="Externa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1.png"/><Relationship Id="rId4" Type="http://schemas.openxmlformats.org/officeDocument/2006/relationships/hyperlink" Target="https://rrc.cvc.uab.es/?ch=28" TargetMode="External"/><Relationship Id="rId5" Type="http://schemas.openxmlformats.org/officeDocument/2006/relationships/image" Target="../media/image2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1.png"/><Relationship Id="rId4" Type="http://schemas.openxmlformats.org/officeDocument/2006/relationships/hyperlink" Target="https://rrc.cvc.uab.es/?ch=28" TargetMode="External"/><Relationship Id="rId5" Type="http://schemas.openxmlformats.org/officeDocument/2006/relationships/image" Target="../media/image2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1.png"/><Relationship Id="rId4" Type="http://schemas.openxmlformats.org/officeDocument/2006/relationships/hyperlink" Target="https://rrc.cvc.uab.es/?ch=28" TargetMode="External"/><Relationship Id="rId5" Type="http://schemas.openxmlformats.org/officeDocument/2006/relationships/image" Target="../media/image2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Relationship Id="rId4" Type="http://schemas.openxmlformats.org/officeDocument/2006/relationships/image" Target="../media/image5.png"/><Relationship Id="rId5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7.png"/><Relationship Id="rId4" Type="http://schemas.openxmlformats.org/officeDocument/2006/relationships/image" Target="../media/image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5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4580"/>
              <a:t>ICDAR 2024 Competition on </a:t>
            </a:r>
            <a:r>
              <a:rPr b="1" lang="en" sz="4580"/>
              <a:t>Historical Map Text Detection, Recognition, and Linking</a:t>
            </a:r>
            <a:r>
              <a:rPr lang="en" sz="4580"/>
              <a:t> </a:t>
            </a:r>
            <a:endParaRPr sz="4580"/>
          </a:p>
        </p:txBody>
      </p:sp>
      <p:sp>
        <p:nvSpPr>
          <p:cNvPr id="119" name="Google Shape;119;p25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Zekun Li, Yijun Lin, Yao-Yi Chiang, Jerod Weinman, Joseph Chazalon, Solenn Tual, Julien Perret, Bertrand Duménieu </a:t>
            </a:r>
            <a:r>
              <a:rPr i="1" lang="en"/>
              <a:t>and</a:t>
            </a:r>
            <a:r>
              <a:rPr lang="en"/>
              <a:t> Nathalie Abadie</a:t>
            </a:r>
            <a:endParaRPr/>
          </a:p>
        </p:txBody>
      </p:sp>
      <p:pic>
        <p:nvPicPr>
          <p:cNvPr id="120" name="Google Shape;120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19554" y="4158105"/>
            <a:ext cx="718770" cy="8575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11180" y="4296031"/>
            <a:ext cx="718797" cy="581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27901" y="4238908"/>
            <a:ext cx="529825" cy="695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25"/>
          <p:cNvPicPr preferRelativeResize="0"/>
          <p:nvPr/>
        </p:nvPicPr>
        <p:blipFill rotWithShape="1">
          <a:blip r:embed="rId6">
            <a:alphaModFix/>
          </a:blip>
          <a:srcRect b="62175" l="0" r="0" t="16078"/>
          <a:stretch/>
        </p:blipFill>
        <p:spPr>
          <a:xfrm>
            <a:off x="2620777" y="4467557"/>
            <a:ext cx="1900825" cy="238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2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160150" y="4313782"/>
            <a:ext cx="971050" cy="546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25">
            <a:hlinkClick r:id="rId8"/>
          </p:cNvPr>
          <p:cNvPicPr preferRelativeResize="0"/>
          <p:nvPr/>
        </p:nvPicPr>
        <p:blipFill rotWithShape="1">
          <a:blip r:embed="rId9">
            <a:alphaModFix/>
          </a:blip>
          <a:srcRect b="0" l="39" r="39" t="0"/>
          <a:stretch/>
        </p:blipFill>
        <p:spPr>
          <a:xfrm>
            <a:off x="3885425" y="79001"/>
            <a:ext cx="1373150" cy="143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Competition tasks</a:t>
            </a:r>
            <a:endParaRPr/>
          </a:p>
        </p:txBody>
      </p:sp>
      <p:sp>
        <p:nvSpPr>
          <p:cNvPr id="200" name="Google Shape;200;p34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AutoNum type="arabicPeriod"/>
            </a:pPr>
            <a:r>
              <a:rPr lang="en" sz="1600"/>
              <a:t>Detection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AutoNum type="arabicPeriod"/>
            </a:pPr>
            <a:r>
              <a:rPr lang="en" sz="1600"/>
              <a:t>Linking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AutoNum type="arabicPeriod"/>
            </a:pPr>
            <a:r>
              <a:rPr lang="en" sz="1600"/>
              <a:t>Recognition	→</a:t>
            </a:r>
            <a:endParaRPr sz="1600"/>
          </a:p>
        </p:txBody>
      </p:sp>
      <p:pic>
        <p:nvPicPr>
          <p:cNvPr id="201" name="Google Shape;201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90925" y="286100"/>
            <a:ext cx="5240599" cy="2126725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34"/>
          <p:cNvSpPr/>
          <p:nvPr/>
        </p:nvSpPr>
        <p:spPr>
          <a:xfrm>
            <a:off x="4759525" y="1404250"/>
            <a:ext cx="817500" cy="126900"/>
          </a:xfrm>
          <a:prstGeom prst="rect">
            <a:avLst/>
          </a:prstGeom>
          <a:noFill/>
          <a:ln cap="flat" cmpd="sng" w="28575">
            <a:solidFill>
              <a:srgbClr val="93C47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03" name="Google Shape;203;p34"/>
          <p:cNvCxnSpPr/>
          <p:nvPr/>
        </p:nvCxnSpPr>
        <p:spPr>
          <a:xfrm>
            <a:off x="5599625" y="596850"/>
            <a:ext cx="980400" cy="14751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dash"/>
            <a:round/>
            <a:headEnd len="med" w="med" type="none"/>
            <a:tailEnd len="med" w="med" type="none"/>
          </a:ln>
        </p:spPr>
      </p:cxnSp>
      <p:sp>
        <p:nvSpPr>
          <p:cNvPr id="204" name="Google Shape;204;p34"/>
          <p:cNvSpPr/>
          <p:nvPr/>
        </p:nvSpPr>
        <p:spPr>
          <a:xfrm>
            <a:off x="4027450" y="339675"/>
            <a:ext cx="3173450" cy="281425"/>
          </a:xfrm>
          <a:custGeom>
            <a:rect b="b" l="l" r="r" t="t"/>
            <a:pathLst>
              <a:path extrusionOk="0" h="11257" w="126938">
                <a:moveTo>
                  <a:pt x="0" y="2523"/>
                </a:moveTo>
                <a:lnTo>
                  <a:pt x="34743" y="2329"/>
                </a:lnTo>
                <a:lnTo>
                  <a:pt x="66186" y="1746"/>
                </a:lnTo>
                <a:lnTo>
                  <a:pt x="101900" y="776"/>
                </a:lnTo>
                <a:lnTo>
                  <a:pt x="126938" y="0"/>
                </a:lnTo>
                <a:lnTo>
                  <a:pt x="126744" y="9316"/>
                </a:lnTo>
                <a:lnTo>
                  <a:pt x="94330" y="9510"/>
                </a:lnTo>
                <a:lnTo>
                  <a:pt x="62499" y="10093"/>
                </a:lnTo>
                <a:lnTo>
                  <a:pt x="34937" y="10481"/>
                </a:lnTo>
                <a:lnTo>
                  <a:pt x="194" y="11257"/>
                </a:lnTo>
                <a:close/>
              </a:path>
            </a:pathLst>
          </a:cu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05" name="Google Shape;205;p34"/>
          <p:cNvSpPr/>
          <p:nvPr/>
        </p:nvSpPr>
        <p:spPr>
          <a:xfrm>
            <a:off x="4177875" y="2008875"/>
            <a:ext cx="4667975" cy="329950"/>
          </a:xfrm>
          <a:custGeom>
            <a:rect b="b" l="l" r="r" t="t"/>
            <a:pathLst>
              <a:path extrusionOk="0" h="13198" w="186719">
                <a:moveTo>
                  <a:pt x="194" y="5047"/>
                </a:moveTo>
                <a:lnTo>
                  <a:pt x="29114" y="4076"/>
                </a:lnTo>
                <a:lnTo>
                  <a:pt x="52018" y="3882"/>
                </a:lnTo>
                <a:lnTo>
                  <a:pt x="81714" y="3106"/>
                </a:lnTo>
                <a:lnTo>
                  <a:pt x="106170" y="1359"/>
                </a:lnTo>
                <a:lnTo>
                  <a:pt x="131984" y="1747"/>
                </a:lnTo>
                <a:lnTo>
                  <a:pt x="157217" y="1359"/>
                </a:lnTo>
                <a:lnTo>
                  <a:pt x="182837" y="0"/>
                </a:lnTo>
                <a:lnTo>
                  <a:pt x="186719" y="8734"/>
                </a:lnTo>
                <a:lnTo>
                  <a:pt x="179926" y="8928"/>
                </a:lnTo>
                <a:lnTo>
                  <a:pt x="156246" y="9705"/>
                </a:lnTo>
                <a:lnTo>
                  <a:pt x="131596" y="10481"/>
                </a:lnTo>
                <a:lnTo>
                  <a:pt x="107334" y="11063"/>
                </a:lnTo>
                <a:lnTo>
                  <a:pt x="81132" y="11258"/>
                </a:lnTo>
                <a:lnTo>
                  <a:pt x="54347" y="12034"/>
                </a:lnTo>
                <a:lnTo>
                  <a:pt x="27756" y="12810"/>
                </a:lnTo>
                <a:lnTo>
                  <a:pt x="0" y="13198"/>
                </a:lnTo>
                <a:close/>
              </a:path>
            </a:pathLst>
          </a:cu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06" name="Google Shape;206;p34"/>
          <p:cNvSpPr txBox="1"/>
          <p:nvPr/>
        </p:nvSpPr>
        <p:spPr>
          <a:xfrm>
            <a:off x="6025225" y="1145950"/>
            <a:ext cx="2292600" cy="461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F0000"/>
                </a:solidFill>
              </a:rPr>
              <a:t>SOUTH CAROLINA</a:t>
            </a:r>
            <a:endParaRPr sz="1800">
              <a:solidFill>
                <a:srgbClr val="FF0000"/>
              </a:solidFill>
            </a:endParaRPr>
          </a:p>
        </p:txBody>
      </p:sp>
      <p:sp>
        <p:nvSpPr>
          <p:cNvPr id="207" name="Google Shape;207;p34"/>
          <p:cNvSpPr txBox="1"/>
          <p:nvPr/>
        </p:nvSpPr>
        <p:spPr>
          <a:xfrm>
            <a:off x="4658450" y="1570225"/>
            <a:ext cx="1080300" cy="3693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38761D"/>
                </a:solidFill>
              </a:rPr>
              <a:t>LEXINGTON</a:t>
            </a:r>
            <a:endParaRPr sz="1200">
              <a:solidFill>
                <a:srgbClr val="38761D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Competition tasks</a:t>
            </a:r>
            <a:endParaRPr/>
          </a:p>
        </p:txBody>
      </p:sp>
      <p:sp>
        <p:nvSpPr>
          <p:cNvPr id="213" name="Google Shape;213;p3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AutoNum type="arabicPeriod"/>
            </a:pPr>
            <a:r>
              <a:rPr lang="en" sz="1600"/>
              <a:t>Detection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AutoNum type="arabicPeriod"/>
            </a:pPr>
            <a:r>
              <a:rPr lang="en" sz="1600"/>
              <a:t>Linking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AutoNum type="arabicPeriod"/>
            </a:pPr>
            <a:r>
              <a:rPr lang="en" sz="1600"/>
              <a:t>Recognition</a:t>
            </a:r>
            <a:endParaRPr sz="1600"/>
          </a:p>
        </p:txBody>
      </p:sp>
      <p:graphicFrame>
        <p:nvGraphicFramePr>
          <p:cNvPr id="214" name="Google Shape;214;p35"/>
          <p:cNvGraphicFramePr/>
          <p:nvPr/>
        </p:nvGraphicFramePr>
        <p:xfrm>
          <a:off x="311650" y="28316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{820AD765-FFF7-44B6-9BDF-34BE910D0F30}</a:tableStyleId>
              </a:tblPr>
              <a:tblGrid>
                <a:gridCol w="3379275"/>
                <a:gridCol w="1713775"/>
                <a:gridCol w="1713775"/>
                <a:gridCol w="1713775"/>
              </a:tblGrid>
              <a:tr h="396225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/>
                        <a:t>Task Name  </a:t>
                      </a:r>
                      <a:endParaRPr b="1" sz="1200"/>
                    </a:p>
                  </a:txBody>
                  <a:tcPr marT="91425" marB="91425" marR="91425" marL="91425">
                    <a:lnL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/>
                        <a:t>  Word Detection  </a:t>
                      </a:r>
                      <a:endParaRPr b="1" sz="1200"/>
                    </a:p>
                  </a:txBody>
                  <a:tcPr marT="91425" marB="91425" marR="91425" marL="91425">
                    <a:lnL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/>
                        <a:t>  Word Transcription  </a:t>
                      </a:r>
                      <a:endParaRPr b="1" sz="1200"/>
                    </a:p>
                  </a:txBody>
                  <a:tcPr marT="91425" marB="91425" marR="91425" marL="91425">
                    <a:lnL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/>
                        <a:t>  Word Linking  </a:t>
                      </a:r>
                      <a:endParaRPr b="1" sz="1200"/>
                    </a:p>
                  </a:txBody>
                  <a:tcPr marT="91425" marB="91425" marR="91425" marL="91425">
                    <a:lnL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96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  1: Word Detection  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✔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 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 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96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  2: Phrase Detection (Word Grouping)  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✔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 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✔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96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  3: Word Detection and Recognition  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✔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✔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 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96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  4: Phrase Detection and Recognition  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✔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✔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✔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80808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215" name="Google Shape;215;p35"/>
          <p:cNvSpPr txBox="1"/>
          <p:nvPr/>
        </p:nvSpPr>
        <p:spPr>
          <a:xfrm>
            <a:off x="311650" y="2403863"/>
            <a:ext cx="50697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500">
                <a:solidFill>
                  <a:schemeClr val="dk2"/>
                </a:solidFill>
              </a:rPr>
              <a:t>Organized as follows during the competition:</a:t>
            </a:r>
            <a:endParaRPr sz="1500">
              <a:solidFill>
                <a:schemeClr val="dk2"/>
              </a:solidFill>
            </a:endParaRPr>
          </a:p>
        </p:txBody>
      </p:sp>
      <p:pic>
        <p:nvPicPr>
          <p:cNvPr id="216" name="Google Shape;216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90925" y="286100"/>
            <a:ext cx="5240599" cy="2126725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35"/>
          <p:cNvSpPr/>
          <p:nvPr/>
        </p:nvSpPr>
        <p:spPr>
          <a:xfrm>
            <a:off x="4759525" y="1404250"/>
            <a:ext cx="817500" cy="126900"/>
          </a:xfrm>
          <a:prstGeom prst="rect">
            <a:avLst/>
          </a:prstGeom>
          <a:noFill/>
          <a:ln cap="flat" cmpd="sng" w="28575">
            <a:solidFill>
              <a:srgbClr val="93C47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18" name="Google Shape;218;p35"/>
          <p:cNvCxnSpPr/>
          <p:nvPr/>
        </p:nvCxnSpPr>
        <p:spPr>
          <a:xfrm>
            <a:off x="5599625" y="596850"/>
            <a:ext cx="980400" cy="14751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dash"/>
            <a:round/>
            <a:headEnd len="med" w="med" type="none"/>
            <a:tailEnd len="med" w="med" type="none"/>
          </a:ln>
        </p:spPr>
      </p:cxnSp>
      <p:sp>
        <p:nvSpPr>
          <p:cNvPr id="219" name="Google Shape;219;p35"/>
          <p:cNvSpPr/>
          <p:nvPr/>
        </p:nvSpPr>
        <p:spPr>
          <a:xfrm>
            <a:off x="4027450" y="339675"/>
            <a:ext cx="3173450" cy="281425"/>
          </a:xfrm>
          <a:custGeom>
            <a:rect b="b" l="l" r="r" t="t"/>
            <a:pathLst>
              <a:path extrusionOk="0" h="11257" w="126938">
                <a:moveTo>
                  <a:pt x="0" y="2523"/>
                </a:moveTo>
                <a:lnTo>
                  <a:pt x="34743" y="2329"/>
                </a:lnTo>
                <a:lnTo>
                  <a:pt x="66186" y="1746"/>
                </a:lnTo>
                <a:lnTo>
                  <a:pt x="101900" y="776"/>
                </a:lnTo>
                <a:lnTo>
                  <a:pt x="126938" y="0"/>
                </a:lnTo>
                <a:lnTo>
                  <a:pt x="126744" y="9316"/>
                </a:lnTo>
                <a:lnTo>
                  <a:pt x="94330" y="9510"/>
                </a:lnTo>
                <a:lnTo>
                  <a:pt x="62499" y="10093"/>
                </a:lnTo>
                <a:lnTo>
                  <a:pt x="34937" y="10481"/>
                </a:lnTo>
                <a:lnTo>
                  <a:pt x="194" y="11257"/>
                </a:lnTo>
                <a:close/>
              </a:path>
            </a:pathLst>
          </a:cu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20" name="Google Shape;220;p35"/>
          <p:cNvSpPr/>
          <p:nvPr/>
        </p:nvSpPr>
        <p:spPr>
          <a:xfrm>
            <a:off x="4177875" y="2008875"/>
            <a:ext cx="4667975" cy="329950"/>
          </a:xfrm>
          <a:custGeom>
            <a:rect b="b" l="l" r="r" t="t"/>
            <a:pathLst>
              <a:path extrusionOk="0" h="13198" w="186719">
                <a:moveTo>
                  <a:pt x="194" y="5047"/>
                </a:moveTo>
                <a:lnTo>
                  <a:pt x="29114" y="4076"/>
                </a:lnTo>
                <a:lnTo>
                  <a:pt x="52018" y="3882"/>
                </a:lnTo>
                <a:lnTo>
                  <a:pt x="81714" y="3106"/>
                </a:lnTo>
                <a:lnTo>
                  <a:pt x="106170" y="1359"/>
                </a:lnTo>
                <a:lnTo>
                  <a:pt x="131984" y="1747"/>
                </a:lnTo>
                <a:lnTo>
                  <a:pt x="157217" y="1359"/>
                </a:lnTo>
                <a:lnTo>
                  <a:pt x="182837" y="0"/>
                </a:lnTo>
                <a:lnTo>
                  <a:pt x="186719" y="8734"/>
                </a:lnTo>
                <a:lnTo>
                  <a:pt x="179926" y="8928"/>
                </a:lnTo>
                <a:lnTo>
                  <a:pt x="156246" y="9705"/>
                </a:lnTo>
                <a:lnTo>
                  <a:pt x="131596" y="10481"/>
                </a:lnTo>
                <a:lnTo>
                  <a:pt x="107334" y="11063"/>
                </a:lnTo>
                <a:lnTo>
                  <a:pt x="81132" y="11258"/>
                </a:lnTo>
                <a:lnTo>
                  <a:pt x="54347" y="12034"/>
                </a:lnTo>
                <a:lnTo>
                  <a:pt x="27756" y="12810"/>
                </a:lnTo>
                <a:lnTo>
                  <a:pt x="0" y="13198"/>
                </a:lnTo>
                <a:close/>
              </a:path>
            </a:pathLst>
          </a:cu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21" name="Google Shape;221;p35"/>
          <p:cNvSpPr txBox="1"/>
          <p:nvPr/>
        </p:nvSpPr>
        <p:spPr>
          <a:xfrm>
            <a:off x="6025225" y="1145950"/>
            <a:ext cx="2292600" cy="461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F0000"/>
                </a:solidFill>
              </a:rPr>
              <a:t>SOUTH CAROLINA</a:t>
            </a:r>
            <a:endParaRPr sz="1800">
              <a:solidFill>
                <a:srgbClr val="FF0000"/>
              </a:solidFill>
            </a:endParaRPr>
          </a:p>
        </p:txBody>
      </p:sp>
      <p:sp>
        <p:nvSpPr>
          <p:cNvPr id="222" name="Google Shape;222;p35"/>
          <p:cNvSpPr txBox="1"/>
          <p:nvPr/>
        </p:nvSpPr>
        <p:spPr>
          <a:xfrm>
            <a:off x="4658450" y="1570225"/>
            <a:ext cx="1080300" cy="3693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38761D"/>
                </a:solidFill>
              </a:rPr>
              <a:t>LEXINGTON</a:t>
            </a:r>
            <a:endParaRPr sz="1200">
              <a:solidFill>
                <a:srgbClr val="38761D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Datasets</a:t>
            </a:r>
            <a:endParaRPr/>
          </a:p>
        </p:txBody>
      </p:sp>
      <p:sp>
        <p:nvSpPr>
          <p:cNvPr id="228" name="Google Shape;228;p3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Rumsey</a:t>
            </a:r>
            <a:endParaRPr b="1"/>
          </a:p>
          <a:p>
            <a:pPr indent="-317500" lvl="0" marL="457200" rtl="0" algn="l">
              <a:spcBef>
                <a:spcPts val="120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Diverse and rigorously sampled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Larger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Typeset</a:t>
            </a:r>
            <a:endParaRPr/>
          </a:p>
        </p:txBody>
      </p:sp>
      <p:pic>
        <p:nvPicPr>
          <p:cNvPr descr="map_picture_11.jpg" id="229" name="Google Shape;229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475" y="3178075"/>
            <a:ext cx="2066996" cy="195383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_picture_2.jpg" id="230" name="Google Shape;230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67711" y="2469539"/>
            <a:ext cx="2061347" cy="194224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_picture_3.jpg" id="231" name="Google Shape;231;p3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24823" y="3189665"/>
            <a:ext cx="2049077" cy="19306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3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Datasets</a:t>
            </a:r>
            <a:endParaRPr/>
          </a:p>
        </p:txBody>
      </p:sp>
      <p:sp>
        <p:nvSpPr>
          <p:cNvPr id="237" name="Google Shape;237;p3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Rumsey</a:t>
            </a:r>
            <a:endParaRPr b="1"/>
          </a:p>
          <a:p>
            <a:pPr indent="-317500" lvl="0" marL="457200" rtl="0" algn="l">
              <a:spcBef>
                <a:spcPts val="120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Diverse and rigorously sampled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Larger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Typeset</a:t>
            </a:r>
            <a:endParaRPr/>
          </a:p>
        </p:txBody>
      </p:sp>
      <p:sp>
        <p:nvSpPr>
          <p:cNvPr id="238" name="Google Shape;238;p37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French land registers</a:t>
            </a:r>
            <a:endParaRPr b="1"/>
          </a:p>
          <a:p>
            <a:pPr indent="-317500" lvl="0" marL="457200" rtl="0" algn="l">
              <a:spcBef>
                <a:spcPts val="120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Consistent corpus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Smaller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Handwritten</a:t>
            </a:r>
            <a:endParaRPr/>
          </a:p>
        </p:txBody>
      </p:sp>
      <p:pic>
        <p:nvPicPr>
          <p:cNvPr descr="map_picture_11.jpg" id="239" name="Google Shape;239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475" y="3178075"/>
            <a:ext cx="2066996" cy="195383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_picture_2.jpg" id="240" name="Google Shape;240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67711" y="2469539"/>
            <a:ext cx="2061347" cy="194224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_picture_3.jpg" id="241" name="Google Shape;241;p3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24823" y="3189665"/>
            <a:ext cx="2049077" cy="19306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3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680375" y="3152925"/>
            <a:ext cx="2165975" cy="1930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3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949075" y="2469475"/>
            <a:ext cx="2165975" cy="1930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p3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899725" y="3104400"/>
            <a:ext cx="2165975" cy="1930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Metrics and Competition logistics</a:t>
            </a:r>
            <a:endParaRPr/>
          </a:p>
        </p:txBody>
      </p:sp>
      <p:sp>
        <p:nvSpPr>
          <p:cNvPr id="250" name="Google Shape;250;p3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Metric</a:t>
            </a:r>
            <a:r>
              <a:rPr lang="en"/>
              <a:t> contribution: Optimal assignment (pred. ↔ GT) during evaluation</a:t>
            </a:r>
            <a:br>
              <a:rPr lang="en"/>
            </a:br>
            <a:r>
              <a:rPr lang="en"/>
              <a:t>	</a:t>
            </a:r>
            <a:r>
              <a:rPr i="1" lang="en" sz="1600">
                <a:solidFill>
                  <a:srgbClr val="999999"/>
                </a:solidFill>
              </a:rPr>
              <a:t>see the code at </a:t>
            </a:r>
            <a:r>
              <a:rPr i="1" lang="en" sz="1600" u="sng">
                <a:solidFill>
                  <a:srgbClr val="999999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https://github.com/icdar-maptext/evaluation</a:t>
            </a:r>
            <a:endParaRPr i="1" sz="1600">
              <a:solidFill>
                <a:srgbClr val="999999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/>
              <a:t>Timeline</a:t>
            </a:r>
            <a:endParaRPr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lang="en" sz="1600"/>
              <a:t>P</a:t>
            </a:r>
            <a:r>
              <a:rPr lang="en" sz="1600"/>
              <a:t>articipants had 3 months to prepare their systems 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lang="en" sz="1600"/>
              <a:t>and 2 months process the test set</a:t>
            </a:r>
            <a:endParaRPr sz="16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/>
              <a:t>Rules</a:t>
            </a:r>
            <a:endParaRPr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lang="en" sz="1600"/>
              <a:t>Participants submitted their predictions but not their systems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lang="en" sz="1600"/>
              <a:t>They could use any training data not containing the test set</a:t>
            </a:r>
            <a:endParaRPr sz="16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/>
              <a:t>Participation</a:t>
            </a:r>
            <a:endParaRPr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lang="en" sz="1600"/>
              <a:t>8 teams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lang="en" sz="1600"/>
              <a:t>44 submissions among all tasks</a:t>
            </a:r>
            <a:endParaRPr sz="1600"/>
          </a:p>
          <a:p>
            <a:pPr indent="0" lvl="0" marL="45720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6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3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competition is still ongoing</a:t>
            </a:r>
            <a:endParaRPr/>
          </a:p>
        </p:txBody>
      </p:sp>
      <p:sp>
        <p:nvSpPr>
          <p:cNvPr id="256" name="Google Shape;256;p3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The online platforms accepts </a:t>
            </a:r>
            <a:r>
              <a:rPr b="1" lang="en"/>
              <a:t>post-competition submissions</a:t>
            </a:r>
            <a:r>
              <a:rPr lang="en"/>
              <a:t>.</a:t>
            </a:r>
            <a:br>
              <a:rPr lang="en"/>
            </a:br>
            <a:r>
              <a:rPr lang="en"/>
              <a:t>	</a:t>
            </a:r>
            <a:r>
              <a:rPr lang="en" u="sng">
                <a:solidFill>
                  <a:schemeClr val="hlink"/>
                </a:solidFill>
                <a:hlinkClick r:id="rId3"/>
              </a:rPr>
              <a:t>https://rrc.cvc.uab.es/?ch=28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/>
              <a:t>Test set targets remain secret</a:t>
            </a:r>
            <a:r>
              <a:rPr lang="en"/>
              <a:t> to ensure fair comparison.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Check our </a:t>
            </a:r>
            <a:r>
              <a:rPr b="1" lang="en"/>
              <a:t>code and dataset</a:t>
            </a:r>
            <a:r>
              <a:rPr lang="en"/>
              <a:t> at</a:t>
            </a:r>
            <a:br>
              <a:rPr lang="en"/>
            </a:br>
            <a:r>
              <a:rPr lang="en"/>
              <a:t>	</a:t>
            </a:r>
            <a:r>
              <a:rPr lang="en" u="sng">
                <a:solidFill>
                  <a:schemeClr val="hlink"/>
                </a:solidFill>
                <a:hlinkClick r:id="rId4"/>
              </a:rPr>
              <a:t>https://zenodo.org/communities/icdar-maptext</a:t>
            </a:r>
            <a:br>
              <a:rPr lang="en"/>
            </a:br>
            <a:r>
              <a:rPr lang="en"/>
              <a:t>	and </a:t>
            </a:r>
            <a:r>
              <a:rPr lang="en" u="sng">
                <a:solidFill>
                  <a:schemeClr val="hlink"/>
                </a:solidFill>
                <a:hlinkClick r:id="rId5"/>
              </a:rPr>
              <a:t>https://github.com/icdar-maptext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Stay tuned for the </a:t>
            </a:r>
            <a:r>
              <a:rPr b="1" lang="en"/>
              <a:t>next edition</a:t>
            </a:r>
            <a:r>
              <a:rPr lang="en"/>
              <a:t>: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detection performance is pretty good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but linking and recognition have a large room for improvement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4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Winners / prizes: 4 awards</a:t>
            </a:r>
            <a:endParaRPr/>
          </a:p>
        </p:txBody>
      </p:sp>
      <p:sp>
        <p:nvSpPr>
          <p:cNvPr id="262" name="Google Shape;262;p4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👍 We thank and congratulate all participants!</a:t>
            </a:r>
            <a:endParaRPr b="1"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🥇 Joint First Place for Leading Performance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🥇 Joint First Place for Leading Performance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🥉Third Place for Great Detection Performance in Task 1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Fourth Place for a Promising Linking and Transcription Approach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" name="Google Shape;267;p41"/>
          <p:cNvPicPr preferRelativeResize="0"/>
          <p:nvPr/>
        </p:nvPicPr>
        <p:blipFill rotWithShape="1">
          <a:blip r:embed="rId3">
            <a:alphaModFix/>
          </a:blip>
          <a:srcRect b="0" l="29" r="29" t="0"/>
          <a:stretch/>
        </p:blipFill>
        <p:spPr>
          <a:xfrm>
            <a:off x="3716975" y="125"/>
            <a:ext cx="5426948" cy="3289561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41"/>
          <p:cNvSpPr/>
          <p:nvPr/>
        </p:nvSpPr>
        <p:spPr>
          <a:xfrm rot="10800000">
            <a:off x="3208436" y="113"/>
            <a:ext cx="5935500" cy="512400"/>
          </a:xfrm>
          <a:prstGeom prst="rtTriangle">
            <a:avLst/>
          </a:prstGeom>
          <a:gradFill>
            <a:gsLst>
              <a:gs pos="0">
                <a:srgbClr val="FFD966"/>
              </a:gs>
              <a:gs pos="100000">
                <a:schemeClr val="accent4"/>
              </a:gs>
            </a:gsLst>
            <a:lin ang="5400012" scaled="0"/>
          </a:gradFill>
          <a:ln>
            <a:noFill/>
          </a:ln>
        </p:spPr>
        <p:txBody>
          <a:bodyPr anchorCtr="0" anchor="ctr" bIns="72850" lIns="72850" spcFirstLastPara="1" rIns="72850" wrap="square" tIns="728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sp>
        <p:nvSpPr>
          <p:cNvPr id="269" name="Google Shape;269;p41"/>
          <p:cNvSpPr/>
          <p:nvPr/>
        </p:nvSpPr>
        <p:spPr>
          <a:xfrm rot="10800000">
            <a:off x="3208500" y="37"/>
            <a:ext cx="5935500" cy="344700"/>
          </a:xfrm>
          <a:prstGeom prst="rtTriangle">
            <a:avLst/>
          </a:prstGeom>
          <a:gradFill>
            <a:gsLst>
              <a:gs pos="0">
                <a:schemeClr val="dk2"/>
              </a:gs>
              <a:gs pos="100000">
                <a:schemeClr val="accent2"/>
              </a:gs>
            </a:gsLst>
            <a:lin ang="5400012" scaled="0"/>
          </a:gradFill>
          <a:ln>
            <a:noFill/>
          </a:ln>
        </p:spPr>
        <p:txBody>
          <a:bodyPr anchorCtr="0" anchor="ctr" bIns="72850" lIns="72850" spcFirstLastPara="1" rIns="72850" wrap="square" tIns="728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sp>
        <p:nvSpPr>
          <p:cNvPr id="270" name="Google Shape;270;p41"/>
          <p:cNvSpPr/>
          <p:nvPr/>
        </p:nvSpPr>
        <p:spPr>
          <a:xfrm>
            <a:off x="0" y="4435929"/>
            <a:ext cx="7274700" cy="707400"/>
          </a:xfrm>
          <a:prstGeom prst="rtTriangle">
            <a:avLst/>
          </a:prstGeom>
          <a:gradFill>
            <a:gsLst>
              <a:gs pos="0">
                <a:schemeClr val="lt2"/>
              </a:gs>
              <a:gs pos="100000">
                <a:schemeClr val="lt1"/>
              </a:gs>
            </a:gsLst>
            <a:lin ang="5400012" scaled="0"/>
          </a:gradFill>
          <a:ln>
            <a:noFill/>
          </a:ln>
        </p:spPr>
        <p:txBody>
          <a:bodyPr anchorCtr="0" anchor="ctr" bIns="72850" lIns="72850" spcFirstLastPara="1" rIns="72850" wrap="square" tIns="728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sp>
        <p:nvSpPr>
          <p:cNvPr id="271" name="Google Shape;271;p41"/>
          <p:cNvSpPr/>
          <p:nvPr/>
        </p:nvSpPr>
        <p:spPr>
          <a:xfrm>
            <a:off x="64" y="4630783"/>
            <a:ext cx="5935500" cy="512400"/>
          </a:xfrm>
          <a:prstGeom prst="rtTriangle">
            <a:avLst/>
          </a:prstGeom>
          <a:gradFill>
            <a:gsLst>
              <a:gs pos="0">
                <a:srgbClr val="FFD966"/>
              </a:gs>
              <a:gs pos="100000">
                <a:schemeClr val="accent4"/>
              </a:gs>
            </a:gsLst>
            <a:lin ang="5400012" scaled="0"/>
          </a:gradFill>
          <a:ln>
            <a:noFill/>
          </a:ln>
        </p:spPr>
        <p:txBody>
          <a:bodyPr anchorCtr="0" anchor="ctr" bIns="72850" lIns="72850" spcFirstLastPara="1" rIns="72850" wrap="square" tIns="728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pic>
        <p:nvPicPr>
          <p:cNvPr id="272" name="Google Shape;272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47750" y="4382639"/>
            <a:ext cx="2018490" cy="707435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Google Shape;273;p41"/>
          <p:cNvSpPr/>
          <p:nvPr/>
        </p:nvSpPr>
        <p:spPr>
          <a:xfrm>
            <a:off x="0" y="4798559"/>
            <a:ext cx="5935500" cy="344700"/>
          </a:xfrm>
          <a:prstGeom prst="rtTriangle">
            <a:avLst/>
          </a:prstGeom>
          <a:gradFill>
            <a:gsLst>
              <a:gs pos="0">
                <a:schemeClr val="dk2"/>
              </a:gs>
              <a:gs pos="100000">
                <a:schemeClr val="accent2"/>
              </a:gs>
            </a:gsLst>
            <a:lin ang="5400012" scaled="0"/>
          </a:gradFill>
          <a:ln>
            <a:noFill/>
          </a:ln>
        </p:spPr>
        <p:txBody>
          <a:bodyPr anchorCtr="0" anchor="ctr" bIns="72850" lIns="72850" spcFirstLastPara="1" rIns="72850" wrap="square" tIns="728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sp>
        <p:nvSpPr>
          <p:cNvPr id="274" name="Google Shape;274;p41"/>
          <p:cNvSpPr txBox="1"/>
          <p:nvPr>
            <p:ph idx="4294967295" type="ctrTitle"/>
          </p:nvPr>
        </p:nvSpPr>
        <p:spPr>
          <a:xfrm>
            <a:off x="130335" y="103681"/>
            <a:ext cx="8520600" cy="512400"/>
          </a:xfrm>
          <a:prstGeom prst="rect">
            <a:avLst/>
          </a:prstGeom>
        </p:spPr>
        <p:txBody>
          <a:bodyPr anchorCtr="0" anchor="t" bIns="92475" lIns="92475" spcFirstLastPara="1" rIns="92475" wrap="square" tIns="9247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/>
              <a:t>Certificate of Achievement</a:t>
            </a:r>
            <a:endParaRPr i="1" sz="2200"/>
          </a:p>
        </p:txBody>
      </p:sp>
      <p:sp>
        <p:nvSpPr>
          <p:cNvPr id="275" name="Google Shape;275;p41"/>
          <p:cNvSpPr txBox="1"/>
          <p:nvPr/>
        </p:nvSpPr>
        <p:spPr>
          <a:xfrm>
            <a:off x="130335" y="611386"/>
            <a:ext cx="8738400" cy="793500"/>
          </a:xfrm>
          <a:prstGeom prst="rect">
            <a:avLst/>
          </a:prstGeom>
          <a:noFill/>
          <a:ln>
            <a:noFill/>
          </a:ln>
        </p:spPr>
        <p:txBody>
          <a:bodyPr anchorCtr="0" anchor="t" bIns="72850" lIns="72850" spcFirstLastPara="1" rIns="72850" wrap="square" tIns="7285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chemeClr val="dk1"/>
                </a:solidFill>
              </a:rPr>
              <a:t>ICDAR 2024 Competition on </a:t>
            </a:r>
            <a:br>
              <a:rPr lang="en" sz="2100">
                <a:solidFill>
                  <a:schemeClr val="dk1"/>
                </a:solidFill>
              </a:rPr>
            </a:br>
            <a:r>
              <a:rPr i="1" lang="en" sz="2100">
                <a:solidFill>
                  <a:schemeClr val="dk1"/>
                </a:solidFill>
              </a:rPr>
              <a:t>Historical Map Text Detection, Recognition, and Linking</a:t>
            </a:r>
            <a:endParaRPr sz="1000"/>
          </a:p>
        </p:txBody>
      </p:sp>
      <p:cxnSp>
        <p:nvCxnSpPr>
          <p:cNvPr id="276" name="Google Shape;276;p41"/>
          <p:cNvCxnSpPr/>
          <p:nvPr/>
        </p:nvCxnSpPr>
        <p:spPr>
          <a:xfrm>
            <a:off x="130335" y="545000"/>
            <a:ext cx="87102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77" name="Google Shape;277;p41"/>
          <p:cNvSpPr txBox="1"/>
          <p:nvPr/>
        </p:nvSpPr>
        <p:spPr>
          <a:xfrm>
            <a:off x="250087" y="1324434"/>
            <a:ext cx="8590200" cy="2161800"/>
          </a:xfrm>
          <a:prstGeom prst="rect">
            <a:avLst/>
          </a:prstGeom>
          <a:noFill/>
          <a:ln>
            <a:noFill/>
          </a:ln>
        </p:spPr>
        <p:txBody>
          <a:bodyPr anchorCtr="0" anchor="t" bIns="72850" lIns="72850" spcFirstLastPara="1" rIns="72850" wrap="square" tIns="7285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" sz="1000">
                <a:solidFill>
                  <a:schemeClr val="dk1"/>
                </a:solidFill>
              </a:rPr>
              <a:t>This certifies that the method named</a:t>
            </a:r>
            <a:endParaRPr sz="10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b="1" i="1" lang="en" sz="1600">
                <a:solidFill>
                  <a:schemeClr val="dk1"/>
                </a:solidFill>
              </a:rPr>
              <a:t>MapTest</a:t>
            </a:r>
            <a:endParaRPr b="1" sz="16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i="1" lang="en" sz="1200">
                <a:solidFill>
                  <a:srgbClr val="666666"/>
                </a:solidFill>
              </a:rPr>
              <a:t>by </a:t>
            </a:r>
            <a:r>
              <a:rPr b="1" lang="en" sz="1200">
                <a:solidFill>
                  <a:schemeClr val="dk1"/>
                </a:solidFill>
              </a:rPr>
              <a:t>Hongen Liu</a:t>
            </a:r>
            <a:endParaRPr b="1" sz="12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i="1" lang="en" sz="1200">
                <a:solidFill>
                  <a:srgbClr val="666666"/>
                </a:solidFill>
              </a:rPr>
              <a:t>from </a:t>
            </a:r>
            <a:r>
              <a:rPr b="1" lang="en" sz="1200">
                <a:solidFill>
                  <a:schemeClr val="dk1"/>
                </a:solidFill>
              </a:rPr>
              <a:t>Tianjin University, China</a:t>
            </a:r>
            <a:endParaRPr b="1" sz="12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" sz="1000">
                <a:solidFill>
                  <a:schemeClr val="dk1"/>
                </a:solidFill>
              </a:rPr>
              <a:t>has achieved</a:t>
            </a:r>
            <a:endParaRPr sz="10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b="1" lang="en" sz="1600">
                <a:solidFill>
                  <a:schemeClr val="dk1"/>
                </a:solidFill>
              </a:rPr>
              <a:t>🏆 Joint First Place for Leading Performance 🏆</a:t>
            </a:r>
            <a:endParaRPr b="1" sz="12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i="1" lang="en" sz="900">
                <a:solidFill>
                  <a:schemeClr val="dk1"/>
                </a:solidFill>
              </a:rPr>
              <a:t>We congratulate and commend </a:t>
            </a:r>
            <a:r>
              <a:rPr b="1" i="1" lang="en" sz="900">
                <a:solidFill>
                  <a:schemeClr val="dk1"/>
                </a:solidFill>
              </a:rPr>
              <a:t>Tianjin University’s team</a:t>
            </a:r>
            <a:r>
              <a:rPr i="1" lang="en" sz="900">
                <a:solidFill>
                  <a:schemeClr val="dk1"/>
                </a:solidFill>
              </a:rPr>
              <a:t> for their exemplary contribution to the field of historical map text detection, recognition, and linking. </a:t>
            </a:r>
            <a:r>
              <a:rPr b="1" i="1" lang="en" sz="900">
                <a:solidFill>
                  <a:schemeClr val="dk1"/>
                </a:solidFill>
              </a:rPr>
              <a:t>They participated in all tasks on both datasets and achieved the best overall performance among all participants.</a:t>
            </a:r>
            <a:r>
              <a:rPr i="1" lang="en" sz="900">
                <a:solidFill>
                  <a:schemeClr val="dk1"/>
                </a:solidFill>
              </a:rPr>
              <a:t> The achievement is publicly verifiable on the competition's official leaderboard, showcasing both in-competition and post-competition participants, accessible at </a:t>
            </a:r>
            <a:r>
              <a:rPr i="1" lang="en" sz="900" u="sng">
                <a:solidFill>
                  <a:schemeClr val="hlink"/>
                </a:solidFill>
                <a:hlinkClick r:id="rId5"/>
              </a:rPr>
              <a:t>https://rrc.cvc.uab.es/?ch=28</a:t>
            </a:r>
            <a:r>
              <a:rPr i="1" lang="en" sz="900">
                <a:solidFill>
                  <a:schemeClr val="dk1"/>
                </a:solidFill>
              </a:rPr>
              <a:t>.</a:t>
            </a:r>
            <a:endParaRPr i="1"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" name="Google Shape;282;p42"/>
          <p:cNvPicPr preferRelativeResize="0"/>
          <p:nvPr/>
        </p:nvPicPr>
        <p:blipFill rotWithShape="1">
          <a:blip r:embed="rId3">
            <a:alphaModFix/>
          </a:blip>
          <a:srcRect b="0" l="29" r="29" t="0"/>
          <a:stretch/>
        </p:blipFill>
        <p:spPr>
          <a:xfrm>
            <a:off x="3716975" y="125"/>
            <a:ext cx="5426948" cy="3289561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Google Shape;283;p42"/>
          <p:cNvSpPr/>
          <p:nvPr/>
        </p:nvSpPr>
        <p:spPr>
          <a:xfrm rot="10800000">
            <a:off x="3208436" y="113"/>
            <a:ext cx="5935500" cy="512400"/>
          </a:xfrm>
          <a:prstGeom prst="rtTriangle">
            <a:avLst/>
          </a:prstGeom>
          <a:gradFill>
            <a:gsLst>
              <a:gs pos="0">
                <a:srgbClr val="FFD966"/>
              </a:gs>
              <a:gs pos="100000">
                <a:schemeClr val="accent4"/>
              </a:gs>
            </a:gsLst>
            <a:lin ang="5400012" scaled="0"/>
          </a:gradFill>
          <a:ln>
            <a:noFill/>
          </a:ln>
        </p:spPr>
        <p:txBody>
          <a:bodyPr anchorCtr="0" anchor="ctr" bIns="72850" lIns="72850" spcFirstLastPara="1" rIns="72850" wrap="square" tIns="728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sp>
        <p:nvSpPr>
          <p:cNvPr id="284" name="Google Shape;284;p42"/>
          <p:cNvSpPr/>
          <p:nvPr/>
        </p:nvSpPr>
        <p:spPr>
          <a:xfrm rot="10800000">
            <a:off x="3208500" y="37"/>
            <a:ext cx="5935500" cy="344700"/>
          </a:xfrm>
          <a:prstGeom prst="rtTriangle">
            <a:avLst/>
          </a:prstGeom>
          <a:gradFill>
            <a:gsLst>
              <a:gs pos="0">
                <a:schemeClr val="dk2"/>
              </a:gs>
              <a:gs pos="100000">
                <a:schemeClr val="accent2"/>
              </a:gs>
            </a:gsLst>
            <a:lin ang="5400012" scaled="0"/>
          </a:gradFill>
          <a:ln>
            <a:noFill/>
          </a:ln>
        </p:spPr>
        <p:txBody>
          <a:bodyPr anchorCtr="0" anchor="ctr" bIns="72850" lIns="72850" spcFirstLastPara="1" rIns="72850" wrap="square" tIns="728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sp>
        <p:nvSpPr>
          <p:cNvPr id="285" name="Google Shape;285;p42"/>
          <p:cNvSpPr/>
          <p:nvPr/>
        </p:nvSpPr>
        <p:spPr>
          <a:xfrm>
            <a:off x="0" y="4435929"/>
            <a:ext cx="7274700" cy="707400"/>
          </a:xfrm>
          <a:prstGeom prst="rtTriangle">
            <a:avLst/>
          </a:prstGeom>
          <a:gradFill>
            <a:gsLst>
              <a:gs pos="0">
                <a:schemeClr val="lt2"/>
              </a:gs>
              <a:gs pos="100000">
                <a:schemeClr val="lt1"/>
              </a:gs>
            </a:gsLst>
            <a:lin ang="5400012" scaled="0"/>
          </a:gradFill>
          <a:ln>
            <a:noFill/>
          </a:ln>
        </p:spPr>
        <p:txBody>
          <a:bodyPr anchorCtr="0" anchor="ctr" bIns="72850" lIns="72850" spcFirstLastPara="1" rIns="72850" wrap="square" tIns="728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sp>
        <p:nvSpPr>
          <p:cNvPr id="286" name="Google Shape;286;p42"/>
          <p:cNvSpPr/>
          <p:nvPr/>
        </p:nvSpPr>
        <p:spPr>
          <a:xfrm>
            <a:off x="64" y="4630783"/>
            <a:ext cx="5935500" cy="512400"/>
          </a:xfrm>
          <a:prstGeom prst="rtTriangle">
            <a:avLst/>
          </a:prstGeom>
          <a:gradFill>
            <a:gsLst>
              <a:gs pos="0">
                <a:srgbClr val="FFD966"/>
              </a:gs>
              <a:gs pos="100000">
                <a:schemeClr val="accent4"/>
              </a:gs>
            </a:gsLst>
            <a:lin ang="5400012" scaled="0"/>
          </a:gradFill>
          <a:ln>
            <a:noFill/>
          </a:ln>
        </p:spPr>
        <p:txBody>
          <a:bodyPr anchorCtr="0" anchor="ctr" bIns="72850" lIns="72850" spcFirstLastPara="1" rIns="72850" wrap="square" tIns="728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sp>
        <p:nvSpPr>
          <p:cNvPr id="287" name="Google Shape;287;p42"/>
          <p:cNvSpPr/>
          <p:nvPr/>
        </p:nvSpPr>
        <p:spPr>
          <a:xfrm>
            <a:off x="0" y="4798559"/>
            <a:ext cx="5935500" cy="344700"/>
          </a:xfrm>
          <a:prstGeom prst="rtTriangle">
            <a:avLst/>
          </a:prstGeom>
          <a:gradFill>
            <a:gsLst>
              <a:gs pos="0">
                <a:schemeClr val="dk2"/>
              </a:gs>
              <a:gs pos="100000">
                <a:schemeClr val="accent2"/>
              </a:gs>
            </a:gsLst>
            <a:lin ang="5400012" scaled="0"/>
          </a:gradFill>
          <a:ln>
            <a:noFill/>
          </a:ln>
        </p:spPr>
        <p:txBody>
          <a:bodyPr anchorCtr="0" anchor="ctr" bIns="72850" lIns="72850" spcFirstLastPara="1" rIns="72850" wrap="square" tIns="728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sp>
        <p:nvSpPr>
          <p:cNvPr id="288" name="Google Shape;288;p42"/>
          <p:cNvSpPr txBox="1"/>
          <p:nvPr>
            <p:ph idx="4294967295" type="ctrTitle"/>
          </p:nvPr>
        </p:nvSpPr>
        <p:spPr>
          <a:xfrm>
            <a:off x="130335" y="103681"/>
            <a:ext cx="8520600" cy="512400"/>
          </a:xfrm>
          <a:prstGeom prst="rect">
            <a:avLst/>
          </a:prstGeom>
        </p:spPr>
        <p:txBody>
          <a:bodyPr anchorCtr="0" anchor="t" bIns="92475" lIns="92475" spcFirstLastPara="1" rIns="92475" wrap="square" tIns="9247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/>
              <a:t>Certificate of Achievement</a:t>
            </a:r>
            <a:endParaRPr i="1" sz="2200"/>
          </a:p>
        </p:txBody>
      </p:sp>
      <p:sp>
        <p:nvSpPr>
          <p:cNvPr id="289" name="Google Shape;289;p42"/>
          <p:cNvSpPr txBox="1"/>
          <p:nvPr/>
        </p:nvSpPr>
        <p:spPr>
          <a:xfrm>
            <a:off x="130335" y="611386"/>
            <a:ext cx="8738400" cy="793500"/>
          </a:xfrm>
          <a:prstGeom prst="rect">
            <a:avLst/>
          </a:prstGeom>
          <a:noFill/>
          <a:ln>
            <a:noFill/>
          </a:ln>
        </p:spPr>
        <p:txBody>
          <a:bodyPr anchorCtr="0" anchor="t" bIns="72850" lIns="72850" spcFirstLastPara="1" rIns="72850" wrap="square" tIns="7285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chemeClr val="dk1"/>
                </a:solidFill>
              </a:rPr>
              <a:t>ICDAR 2024 Competition on </a:t>
            </a:r>
            <a:br>
              <a:rPr lang="en" sz="2100">
                <a:solidFill>
                  <a:schemeClr val="dk1"/>
                </a:solidFill>
              </a:rPr>
            </a:br>
            <a:r>
              <a:rPr i="1" lang="en" sz="2100">
                <a:solidFill>
                  <a:schemeClr val="dk1"/>
                </a:solidFill>
              </a:rPr>
              <a:t>Historical Map Text Detection, Recognition, and Linking</a:t>
            </a:r>
            <a:endParaRPr sz="1000"/>
          </a:p>
        </p:txBody>
      </p:sp>
      <p:cxnSp>
        <p:nvCxnSpPr>
          <p:cNvPr id="290" name="Google Shape;290;p42"/>
          <p:cNvCxnSpPr/>
          <p:nvPr/>
        </p:nvCxnSpPr>
        <p:spPr>
          <a:xfrm>
            <a:off x="130335" y="545000"/>
            <a:ext cx="87102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91" name="Google Shape;291;p42"/>
          <p:cNvSpPr txBox="1"/>
          <p:nvPr/>
        </p:nvSpPr>
        <p:spPr>
          <a:xfrm>
            <a:off x="250087" y="1324434"/>
            <a:ext cx="8590200" cy="2161800"/>
          </a:xfrm>
          <a:prstGeom prst="rect">
            <a:avLst/>
          </a:prstGeom>
          <a:noFill/>
          <a:ln>
            <a:noFill/>
          </a:ln>
        </p:spPr>
        <p:txBody>
          <a:bodyPr anchorCtr="0" anchor="t" bIns="72850" lIns="72850" spcFirstLastPara="1" rIns="72850" wrap="square" tIns="7285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" sz="1000">
                <a:solidFill>
                  <a:schemeClr val="dk1"/>
                </a:solidFill>
              </a:rPr>
              <a:t>This certifies that the method named</a:t>
            </a:r>
            <a:endParaRPr sz="10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b="1" i="1" lang="en" sz="1600">
                <a:solidFill>
                  <a:schemeClr val="dk1"/>
                </a:solidFill>
              </a:rPr>
              <a:t>MapText Detection Strong Pipeline</a:t>
            </a:r>
            <a:endParaRPr b="1" i="1" sz="16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i="1" lang="en" sz="1200">
                <a:solidFill>
                  <a:srgbClr val="666666"/>
                </a:solidFill>
              </a:rPr>
              <a:t>by </a:t>
            </a:r>
            <a:r>
              <a:rPr b="1" lang="en" sz="1200">
                <a:solidFill>
                  <a:schemeClr val="dk1"/>
                </a:solidFill>
              </a:rPr>
              <a:t>Yu Xie, Jielei Zhang, Ziyue Wang, Yuchen He, Yihan Meng, Weihang Wang, Peiyi Li and Longwen Gao</a:t>
            </a:r>
            <a:endParaRPr b="1" sz="12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i="1" lang="en" sz="1200">
                <a:solidFill>
                  <a:srgbClr val="666666"/>
                </a:solidFill>
              </a:rPr>
              <a:t>from </a:t>
            </a:r>
            <a:r>
              <a:rPr b="1" lang="en" sz="1200">
                <a:solidFill>
                  <a:schemeClr val="dk1"/>
                </a:solidFill>
              </a:rPr>
              <a:t>Bilibili Inc., China</a:t>
            </a:r>
            <a:endParaRPr b="1" sz="12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" sz="1000">
                <a:solidFill>
                  <a:schemeClr val="dk1"/>
                </a:solidFill>
              </a:rPr>
              <a:t>has achieved</a:t>
            </a:r>
            <a:endParaRPr sz="10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b="1" lang="en" sz="1600">
                <a:solidFill>
                  <a:schemeClr val="dk1"/>
                </a:solidFill>
              </a:rPr>
              <a:t>🏆 Joint First Place for Leading Performance 🏆</a:t>
            </a:r>
            <a:endParaRPr b="1" sz="12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i="1" lang="en" sz="900">
                <a:solidFill>
                  <a:schemeClr val="dk1"/>
                </a:solidFill>
              </a:rPr>
              <a:t>We congratulate and commend </a:t>
            </a:r>
            <a:r>
              <a:rPr b="1" i="1" lang="en" sz="900">
                <a:solidFill>
                  <a:schemeClr val="dk1"/>
                </a:solidFill>
              </a:rPr>
              <a:t>Bilibili Inc.’s team</a:t>
            </a:r>
            <a:r>
              <a:rPr i="1" lang="en" sz="900">
                <a:solidFill>
                  <a:schemeClr val="dk1"/>
                </a:solidFill>
              </a:rPr>
              <a:t> for their exemplary contribution to the field of historical map text detection, recognition, and linking. </a:t>
            </a:r>
            <a:r>
              <a:rPr b="1" i="1" lang="en" sz="900">
                <a:solidFill>
                  <a:schemeClr val="dk1"/>
                </a:solidFill>
              </a:rPr>
              <a:t>They participated in all tasks on both datasets and achieved the best overall performance among all participants.</a:t>
            </a:r>
            <a:r>
              <a:rPr i="1" lang="en" sz="900">
                <a:solidFill>
                  <a:schemeClr val="dk1"/>
                </a:solidFill>
              </a:rPr>
              <a:t> The achievement is publicly verifiable on the competition's official leaderboard, showcasing both in-competition and post-competition participants, accessible at </a:t>
            </a:r>
            <a:r>
              <a:rPr i="1" lang="en" sz="900" u="sng">
                <a:solidFill>
                  <a:schemeClr val="hlink"/>
                </a:solidFill>
                <a:hlinkClick r:id="rId4"/>
              </a:rPr>
              <a:t>https://rrc.cvc.uab.es/?ch=28</a:t>
            </a:r>
            <a:r>
              <a:rPr i="1" lang="en" sz="900">
                <a:solidFill>
                  <a:schemeClr val="dk1"/>
                </a:solidFill>
              </a:rPr>
              <a:t>.</a:t>
            </a:r>
            <a:endParaRPr i="1" sz="1800">
              <a:solidFill>
                <a:schemeClr val="dk2"/>
              </a:solidFill>
            </a:endParaRPr>
          </a:p>
        </p:txBody>
      </p:sp>
      <p:pic>
        <p:nvPicPr>
          <p:cNvPr id="292" name="Google Shape;292;p4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47750" y="4382639"/>
            <a:ext cx="2018490" cy="7074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" name="Google Shape;297;p43"/>
          <p:cNvPicPr preferRelativeResize="0"/>
          <p:nvPr/>
        </p:nvPicPr>
        <p:blipFill rotWithShape="1">
          <a:blip r:embed="rId3">
            <a:alphaModFix/>
          </a:blip>
          <a:srcRect b="0" l="29" r="29" t="0"/>
          <a:stretch/>
        </p:blipFill>
        <p:spPr>
          <a:xfrm>
            <a:off x="3716975" y="125"/>
            <a:ext cx="5426948" cy="3289561"/>
          </a:xfrm>
          <a:prstGeom prst="rect">
            <a:avLst/>
          </a:prstGeom>
          <a:noFill/>
          <a:ln>
            <a:noFill/>
          </a:ln>
        </p:spPr>
      </p:pic>
      <p:sp>
        <p:nvSpPr>
          <p:cNvPr id="298" name="Google Shape;298;p43"/>
          <p:cNvSpPr/>
          <p:nvPr/>
        </p:nvSpPr>
        <p:spPr>
          <a:xfrm rot="10800000">
            <a:off x="3208436" y="113"/>
            <a:ext cx="5935500" cy="512400"/>
          </a:xfrm>
          <a:prstGeom prst="rtTriangle">
            <a:avLst/>
          </a:prstGeom>
          <a:gradFill>
            <a:gsLst>
              <a:gs pos="0">
                <a:srgbClr val="FFD966"/>
              </a:gs>
              <a:gs pos="100000">
                <a:schemeClr val="accent4"/>
              </a:gs>
            </a:gsLst>
            <a:lin ang="5400012" scaled="0"/>
          </a:gradFill>
          <a:ln>
            <a:noFill/>
          </a:ln>
        </p:spPr>
        <p:txBody>
          <a:bodyPr anchorCtr="0" anchor="ctr" bIns="72850" lIns="72850" spcFirstLastPara="1" rIns="72850" wrap="square" tIns="728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sp>
        <p:nvSpPr>
          <p:cNvPr id="299" name="Google Shape;299;p43"/>
          <p:cNvSpPr/>
          <p:nvPr/>
        </p:nvSpPr>
        <p:spPr>
          <a:xfrm rot="10800000">
            <a:off x="3208500" y="37"/>
            <a:ext cx="5935500" cy="344700"/>
          </a:xfrm>
          <a:prstGeom prst="rtTriangle">
            <a:avLst/>
          </a:prstGeom>
          <a:gradFill>
            <a:gsLst>
              <a:gs pos="0">
                <a:schemeClr val="dk2"/>
              </a:gs>
              <a:gs pos="100000">
                <a:schemeClr val="accent2"/>
              </a:gs>
            </a:gsLst>
            <a:lin ang="5400012" scaled="0"/>
          </a:gradFill>
          <a:ln>
            <a:noFill/>
          </a:ln>
        </p:spPr>
        <p:txBody>
          <a:bodyPr anchorCtr="0" anchor="ctr" bIns="72850" lIns="72850" spcFirstLastPara="1" rIns="72850" wrap="square" tIns="728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sp>
        <p:nvSpPr>
          <p:cNvPr id="300" name="Google Shape;300;p43"/>
          <p:cNvSpPr/>
          <p:nvPr/>
        </p:nvSpPr>
        <p:spPr>
          <a:xfrm>
            <a:off x="0" y="4435929"/>
            <a:ext cx="7274700" cy="707400"/>
          </a:xfrm>
          <a:prstGeom prst="rtTriangle">
            <a:avLst/>
          </a:prstGeom>
          <a:gradFill>
            <a:gsLst>
              <a:gs pos="0">
                <a:schemeClr val="lt2"/>
              </a:gs>
              <a:gs pos="100000">
                <a:schemeClr val="lt1"/>
              </a:gs>
            </a:gsLst>
            <a:lin ang="5400012" scaled="0"/>
          </a:gradFill>
          <a:ln>
            <a:noFill/>
          </a:ln>
        </p:spPr>
        <p:txBody>
          <a:bodyPr anchorCtr="0" anchor="ctr" bIns="72850" lIns="72850" spcFirstLastPara="1" rIns="72850" wrap="square" tIns="728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sp>
        <p:nvSpPr>
          <p:cNvPr id="301" name="Google Shape;301;p43"/>
          <p:cNvSpPr/>
          <p:nvPr/>
        </p:nvSpPr>
        <p:spPr>
          <a:xfrm>
            <a:off x="64" y="4630783"/>
            <a:ext cx="5935500" cy="512400"/>
          </a:xfrm>
          <a:prstGeom prst="rtTriangle">
            <a:avLst/>
          </a:prstGeom>
          <a:gradFill>
            <a:gsLst>
              <a:gs pos="0">
                <a:srgbClr val="FFD966"/>
              </a:gs>
              <a:gs pos="100000">
                <a:schemeClr val="accent4"/>
              </a:gs>
            </a:gsLst>
            <a:lin ang="5400012" scaled="0"/>
          </a:gradFill>
          <a:ln>
            <a:noFill/>
          </a:ln>
        </p:spPr>
        <p:txBody>
          <a:bodyPr anchorCtr="0" anchor="ctr" bIns="72850" lIns="72850" spcFirstLastPara="1" rIns="72850" wrap="square" tIns="728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sp>
        <p:nvSpPr>
          <p:cNvPr id="302" name="Google Shape;302;p43"/>
          <p:cNvSpPr/>
          <p:nvPr/>
        </p:nvSpPr>
        <p:spPr>
          <a:xfrm>
            <a:off x="0" y="4798559"/>
            <a:ext cx="5935500" cy="344700"/>
          </a:xfrm>
          <a:prstGeom prst="rtTriangle">
            <a:avLst/>
          </a:prstGeom>
          <a:gradFill>
            <a:gsLst>
              <a:gs pos="0">
                <a:schemeClr val="dk2"/>
              </a:gs>
              <a:gs pos="100000">
                <a:schemeClr val="accent2"/>
              </a:gs>
            </a:gsLst>
            <a:lin ang="5400012" scaled="0"/>
          </a:gradFill>
          <a:ln>
            <a:noFill/>
          </a:ln>
        </p:spPr>
        <p:txBody>
          <a:bodyPr anchorCtr="0" anchor="ctr" bIns="72850" lIns="72850" spcFirstLastPara="1" rIns="72850" wrap="square" tIns="728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sp>
        <p:nvSpPr>
          <p:cNvPr id="303" name="Google Shape;303;p43"/>
          <p:cNvSpPr txBox="1"/>
          <p:nvPr>
            <p:ph idx="4294967295" type="ctrTitle"/>
          </p:nvPr>
        </p:nvSpPr>
        <p:spPr>
          <a:xfrm>
            <a:off x="130335" y="103681"/>
            <a:ext cx="8520600" cy="512400"/>
          </a:xfrm>
          <a:prstGeom prst="rect">
            <a:avLst/>
          </a:prstGeom>
        </p:spPr>
        <p:txBody>
          <a:bodyPr anchorCtr="0" anchor="t" bIns="92475" lIns="92475" spcFirstLastPara="1" rIns="92475" wrap="square" tIns="9247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/>
              <a:t>Certificate of Achievement</a:t>
            </a:r>
            <a:endParaRPr i="1" sz="2200"/>
          </a:p>
        </p:txBody>
      </p:sp>
      <p:sp>
        <p:nvSpPr>
          <p:cNvPr id="304" name="Google Shape;304;p43"/>
          <p:cNvSpPr txBox="1"/>
          <p:nvPr/>
        </p:nvSpPr>
        <p:spPr>
          <a:xfrm>
            <a:off x="130335" y="611386"/>
            <a:ext cx="8738400" cy="793500"/>
          </a:xfrm>
          <a:prstGeom prst="rect">
            <a:avLst/>
          </a:prstGeom>
          <a:noFill/>
          <a:ln>
            <a:noFill/>
          </a:ln>
        </p:spPr>
        <p:txBody>
          <a:bodyPr anchorCtr="0" anchor="t" bIns="72850" lIns="72850" spcFirstLastPara="1" rIns="72850" wrap="square" tIns="7285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chemeClr val="dk1"/>
                </a:solidFill>
              </a:rPr>
              <a:t>ICDAR 2024 Competition on </a:t>
            </a:r>
            <a:br>
              <a:rPr lang="en" sz="2100">
                <a:solidFill>
                  <a:schemeClr val="dk1"/>
                </a:solidFill>
              </a:rPr>
            </a:br>
            <a:r>
              <a:rPr i="1" lang="en" sz="2100">
                <a:solidFill>
                  <a:schemeClr val="dk1"/>
                </a:solidFill>
              </a:rPr>
              <a:t>Historical Map Text Detection, Recognition, and Linking</a:t>
            </a:r>
            <a:endParaRPr sz="1000"/>
          </a:p>
        </p:txBody>
      </p:sp>
      <p:cxnSp>
        <p:nvCxnSpPr>
          <p:cNvPr id="305" name="Google Shape;305;p43"/>
          <p:cNvCxnSpPr/>
          <p:nvPr/>
        </p:nvCxnSpPr>
        <p:spPr>
          <a:xfrm>
            <a:off x="130335" y="545000"/>
            <a:ext cx="87102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06" name="Google Shape;306;p43"/>
          <p:cNvSpPr txBox="1"/>
          <p:nvPr/>
        </p:nvSpPr>
        <p:spPr>
          <a:xfrm>
            <a:off x="250087" y="1324434"/>
            <a:ext cx="8590200" cy="2161800"/>
          </a:xfrm>
          <a:prstGeom prst="rect">
            <a:avLst/>
          </a:prstGeom>
          <a:noFill/>
          <a:ln>
            <a:noFill/>
          </a:ln>
        </p:spPr>
        <p:txBody>
          <a:bodyPr anchorCtr="0" anchor="t" bIns="72850" lIns="72850" spcFirstLastPara="1" rIns="72850" wrap="square" tIns="7285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" sz="1000">
                <a:solidFill>
                  <a:schemeClr val="dk1"/>
                </a:solidFill>
              </a:rPr>
              <a:t>This certifies that the method named</a:t>
            </a:r>
            <a:endParaRPr sz="10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b="1" i="1" lang="en" sz="1600">
                <a:solidFill>
                  <a:schemeClr val="dk1"/>
                </a:solidFill>
              </a:rPr>
              <a:t>DINO MAP</a:t>
            </a:r>
            <a:endParaRPr b="1" i="1" sz="16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i="1" lang="en" sz="1200">
                <a:solidFill>
                  <a:srgbClr val="666666"/>
                </a:solidFill>
              </a:rPr>
              <a:t>by </a:t>
            </a:r>
            <a:r>
              <a:rPr b="1" lang="en" sz="1200">
                <a:solidFill>
                  <a:schemeClr val="dk1"/>
                </a:solidFill>
              </a:rPr>
              <a:t>Rajat Kumar Singh, Himani Shrotriya, Shivshankar Reddy, Himanshu Bhatt</a:t>
            </a:r>
            <a:endParaRPr b="1" sz="12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i="1" lang="en" sz="1200">
                <a:solidFill>
                  <a:srgbClr val="666666"/>
                </a:solidFill>
              </a:rPr>
              <a:t>from </a:t>
            </a:r>
            <a:r>
              <a:rPr b="1" lang="en" sz="1200">
                <a:solidFill>
                  <a:schemeClr val="dk1"/>
                </a:solidFill>
              </a:rPr>
              <a:t>American Express</a:t>
            </a:r>
            <a:endParaRPr b="1" sz="12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" sz="1000">
                <a:solidFill>
                  <a:schemeClr val="dk1"/>
                </a:solidFill>
              </a:rPr>
              <a:t>has achieved</a:t>
            </a:r>
            <a:endParaRPr sz="10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b="1" lang="en" sz="1600">
                <a:solidFill>
                  <a:schemeClr val="dk1"/>
                </a:solidFill>
              </a:rPr>
              <a:t>🏆 Third Place for Great Detection Performance in Task 1 🏆</a:t>
            </a:r>
            <a:endParaRPr b="1" sz="12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i="1" lang="en" sz="900">
                <a:solidFill>
                  <a:schemeClr val="dk1"/>
                </a:solidFill>
              </a:rPr>
              <a:t>We congratulate and commend </a:t>
            </a:r>
            <a:r>
              <a:rPr b="1" i="1" lang="en" sz="900">
                <a:solidFill>
                  <a:schemeClr val="dk1"/>
                </a:solidFill>
              </a:rPr>
              <a:t>American Express’ team</a:t>
            </a:r>
            <a:r>
              <a:rPr i="1" lang="en" sz="900">
                <a:solidFill>
                  <a:schemeClr val="dk1"/>
                </a:solidFill>
              </a:rPr>
              <a:t> for their exemplary contribution to the field of historical map text detection, recognition, and linking. </a:t>
            </a:r>
            <a:r>
              <a:rPr b="1" i="1" lang="en" sz="900">
                <a:solidFill>
                  <a:schemeClr val="dk1"/>
                </a:solidFill>
              </a:rPr>
              <a:t>They participated in Task 1, ranking 1st and 2nd for the French Land Registers and Rumsey datasets, respectively.</a:t>
            </a:r>
            <a:r>
              <a:rPr i="1" lang="en" sz="900">
                <a:solidFill>
                  <a:schemeClr val="dk1"/>
                </a:solidFill>
              </a:rPr>
              <a:t> The achievement is publicly verifiable on the competition's official leaderboard, showcasing both in-competition and post-competition participants, accessible at </a:t>
            </a:r>
            <a:r>
              <a:rPr i="1" lang="en" sz="900" u="sng">
                <a:solidFill>
                  <a:schemeClr val="hlink"/>
                </a:solidFill>
                <a:hlinkClick r:id="rId4"/>
              </a:rPr>
              <a:t>https://rrc.cvc.uab.es/?ch=28</a:t>
            </a:r>
            <a:r>
              <a:rPr i="1" lang="en" sz="900">
                <a:solidFill>
                  <a:schemeClr val="dk1"/>
                </a:solidFill>
              </a:rPr>
              <a:t>.</a:t>
            </a:r>
            <a:endParaRPr i="1" sz="1800">
              <a:solidFill>
                <a:schemeClr val="dk2"/>
              </a:solidFill>
            </a:endParaRPr>
          </a:p>
        </p:txBody>
      </p:sp>
      <p:pic>
        <p:nvPicPr>
          <p:cNvPr id="307" name="Google Shape;307;p4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47750" y="4382639"/>
            <a:ext cx="2018490" cy="7074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Motivations for another Robust Reading Challenge</a:t>
            </a:r>
            <a:endParaRPr/>
          </a:p>
        </p:txBody>
      </p:sp>
      <p:sp>
        <p:nvSpPr>
          <p:cNvPr id="131" name="Google Shape;131;p2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Important, underexploited historical knowledge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/>
              <a:t>Historical documents challenges </a:t>
            </a:r>
            <a:br>
              <a:rPr b="1" lang="en"/>
            </a:br>
            <a:r>
              <a:rPr b="1" lang="en"/>
              <a:t>+ Map content challenges</a:t>
            </a:r>
            <a:endParaRPr b="1" sz="1300"/>
          </a:p>
          <a:p>
            <a:pPr indent="0" lvl="0" marL="91440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3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" name="Google Shape;312;p44"/>
          <p:cNvPicPr preferRelativeResize="0"/>
          <p:nvPr/>
        </p:nvPicPr>
        <p:blipFill rotWithShape="1">
          <a:blip r:embed="rId3">
            <a:alphaModFix/>
          </a:blip>
          <a:srcRect b="0" l="29" r="29" t="0"/>
          <a:stretch/>
        </p:blipFill>
        <p:spPr>
          <a:xfrm>
            <a:off x="3716975" y="125"/>
            <a:ext cx="5426948" cy="3289561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p44"/>
          <p:cNvSpPr/>
          <p:nvPr/>
        </p:nvSpPr>
        <p:spPr>
          <a:xfrm rot="10800000">
            <a:off x="3208436" y="113"/>
            <a:ext cx="5935500" cy="512400"/>
          </a:xfrm>
          <a:prstGeom prst="rtTriangle">
            <a:avLst/>
          </a:prstGeom>
          <a:gradFill>
            <a:gsLst>
              <a:gs pos="0">
                <a:srgbClr val="FFD966"/>
              </a:gs>
              <a:gs pos="100000">
                <a:schemeClr val="accent4"/>
              </a:gs>
            </a:gsLst>
            <a:lin ang="5400012" scaled="0"/>
          </a:gradFill>
          <a:ln>
            <a:noFill/>
          </a:ln>
        </p:spPr>
        <p:txBody>
          <a:bodyPr anchorCtr="0" anchor="ctr" bIns="72850" lIns="72850" spcFirstLastPara="1" rIns="72850" wrap="square" tIns="728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sp>
        <p:nvSpPr>
          <p:cNvPr id="314" name="Google Shape;314;p44"/>
          <p:cNvSpPr/>
          <p:nvPr/>
        </p:nvSpPr>
        <p:spPr>
          <a:xfrm rot="10800000">
            <a:off x="3208500" y="37"/>
            <a:ext cx="5935500" cy="344700"/>
          </a:xfrm>
          <a:prstGeom prst="rtTriangle">
            <a:avLst/>
          </a:prstGeom>
          <a:gradFill>
            <a:gsLst>
              <a:gs pos="0">
                <a:schemeClr val="dk2"/>
              </a:gs>
              <a:gs pos="100000">
                <a:schemeClr val="accent2"/>
              </a:gs>
            </a:gsLst>
            <a:lin ang="5400012" scaled="0"/>
          </a:gradFill>
          <a:ln>
            <a:noFill/>
          </a:ln>
        </p:spPr>
        <p:txBody>
          <a:bodyPr anchorCtr="0" anchor="ctr" bIns="72850" lIns="72850" spcFirstLastPara="1" rIns="72850" wrap="square" tIns="728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sp>
        <p:nvSpPr>
          <p:cNvPr id="315" name="Google Shape;315;p44"/>
          <p:cNvSpPr/>
          <p:nvPr/>
        </p:nvSpPr>
        <p:spPr>
          <a:xfrm>
            <a:off x="0" y="4435929"/>
            <a:ext cx="7274700" cy="707400"/>
          </a:xfrm>
          <a:prstGeom prst="rtTriangle">
            <a:avLst/>
          </a:prstGeom>
          <a:gradFill>
            <a:gsLst>
              <a:gs pos="0">
                <a:schemeClr val="lt2"/>
              </a:gs>
              <a:gs pos="100000">
                <a:schemeClr val="lt1"/>
              </a:gs>
            </a:gsLst>
            <a:lin ang="5400012" scaled="0"/>
          </a:gradFill>
          <a:ln>
            <a:noFill/>
          </a:ln>
        </p:spPr>
        <p:txBody>
          <a:bodyPr anchorCtr="0" anchor="ctr" bIns="72850" lIns="72850" spcFirstLastPara="1" rIns="72850" wrap="square" tIns="728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sp>
        <p:nvSpPr>
          <p:cNvPr id="316" name="Google Shape;316;p44"/>
          <p:cNvSpPr/>
          <p:nvPr/>
        </p:nvSpPr>
        <p:spPr>
          <a:xfrm>
            <a:off x="64" y="4630783"/>
            <a:ext cx="5935500" cy="512400"/>
          </a:xfrm>
          <a:prstGeom prst="rtTriangle">
            <a:avLst/>
          </a:prstGeom>
          <a:gradFill>
            <a:gsLst>
              <a:gs pos="0">
                <a:srgbClr val="FFD966"/>
              </a:gs>
              <a:gs pos="100000">
                <a:schemeClr val="accent4"/>
              </a:gs>
            </a:gsLst>
            <a:lin ang="5400012" scaled="0"/>
          </a:gradFill>
          <a:ln>
            <a:noFill/>
          </a:ln>
        </p:spPr>
        <p:txBody>
          <a:bodyPr anchorCtr="0" anchor="ctr" bIns="72850" lIns="72850" spcFirstLastPara="1" rIns="72850" wrap="square" tIns="728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sp>
        <p:nvSpPr>
          <p:cNvPr id="317" name="Google Shape;317;p44"/>
          <p:cNvSpPr/>
          <p:nvPr/>
        </p:nvSpPr>
        <p:spPr>
          <a:xfrm>
            <a:off x="0" y="4798559"/>
            <a:ext cx="5935500" cy="344700"/>
          </a:xfrm>
          <a:prstGeom prst="rtTriangle">
            <a:avLst/>
          </a:prstGeom>
          <a:gradFill>
            <a:gsLst>
              <a:gs pos="0">
                <a:schemeClr val="dk2"/>
              </a:gs>
              <a:gs pos="100000">
                <a:schemeClr val="accent2"/>
              </a:gs>
            </a:gsLst>
            <a:lin ang="5400012" scaled="0"/>
          </a:gradFill>
          <a:ln>
            <a:noFill/>
          </a:ln>
        </p:spPr>
        <p:txBody>
          <a:bodyPr anchorCtr="0" anchor="ctr" bIns="72850" lIns="72850" spcFirstLastPara="1" rIns="72850" wrap="square" tIns="728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sp>
        <p:nvSpPr>
          <p:cNvPr id="318" name="Google Shape;318;p44"/>
          <p:cNvSpPr txBox="1"/>
          <p:nvPr>
            <p:ph idx="4294967295" type="ctrTitle"/>
          </p:nvPr>
        </p:nvSpPr>
        <p:spPr>
          <a:xfrm>
            <a:off x="130335" y="103681"/>
            <a:ext cx="8520600" cy="512400"/>
          </a:xfrm>
          <a:prstGeom prst="rect">
            <a:avLst/>
          </a:prstGeom>
        </p:spPr>
        <p:txBody>
          <a:bodyPr anchorCtr="0" anchor="t" bIns="92475" lIns="92475" spcFirstLastPara="1" rIns="92475" wrap="square" tIns="9247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/>
              <a:t>Certificate of Achievement</a:t>
            </a:r>
            <a:endParaRPr i="1" sz="2200"/>
          </a:p>
        </p:txBody>
      </p:sp>
      <p:sp>
        <p:nvSpPr>
          <p:cNvPr id="319" name="Google Shape;319;p44"/>
          <p:cNvSpPr txBox="1"/>
          <p:nvPr/>
        </p:nvSpPr>
        <p:spPr>
          <a:xfrm>
            <a:off x="130335" y="611386"/>
            <a:ext cx="8738400" cy="793500"/>
          </a:xfrm>
          <a:prstGeom prst="rect">
            <a:avLst/>
          </a:prstGeom>
          <a:noFill/>
          <a:ln>
            <a:noFill/>
          </a:ln>
        </p:spPr>
        <p:txBody>
          <a:bodyPr anchorCtr="0" anchor="t" bIns="72850" lIns="72850" spcFirstLastPara="1" rIns="72850" wrap="square" tIns="7285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chemeClr val="dk1"/>
                </a:solidFill>
              </a:rPr>
              <a:t>ICDAR 2024 Competition on </a:t>
            </a:r>
            <a:br>
              <a:rPr lang="en" sz="2100">
                <a:solidFill>
                  <a:schemeClr val="dk1"/>
                </a:solidFill>
              </a:rPr>
            </a:br>
            <a:r>
              <a:rPr i="1" lang="en" sz="2100">
                <a:solidFill>
                  <a:schemeClr val="dk1"/>
                </a:solidFill>
              </a:rPr>
              <a:t>Historical Map Text Detection, Recognition, and Linking</a:t>
            </a:r>
            <a:endParaRPr sz="1000"/>
          </a:p>
        </p:txBody>
      </p:sp>
      <p:cxnSp>
        <p:nvCxnSpPr>
          <p:cNvPr id="320" name="Google Shape;320;p44"/>
          <p:cNvCxnSpPr/>
          <p:nvPr/>
        </p:nvCxnSpPr>
        <p:spPr>
          <a:xfrm>
            <a:off x="130335" y="545000"/>
            <a:ext cx="87102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21" name="Google Shape;321;p44"/>
          <p:cNvSpPr txBox="1"/>
          <p:nvPr/>
        </p:nvSpPr>
        <p:spPr>
          <a:xfrm>
            <a:off x="250087" y="1324434"/>
            <a:ext cx="8590200" cy="2161800"/>
          </a:xfrm>
          <a:prstGeom prst="rect">
            <a:avLst/>
          </a:prstGeom>
          <a:noFill/>
          <a:ln>
            <a:noFill/>
          </a:ln>
        </p:spPr>
        <p:txBody>
          <a:bodyPr anchorCtr="0" anchor="t" bIns="72850" lIns="72850" spcFirstLastPara="1" rIns="72850" wrap="square" tIns="7285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" sz="1000">
                <a:solidFill>
                  <a:schemeClr val="dk1"/>
                </a:solidFill>
              </a:rPr>
              <a:t>This certifies that the method named</a:t>
            </a:r>
            <a:endParaRPr sz="10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b="1" i="1" lang="en" sz="1600">
                <a:solidFill>
                  <a:schemeClr val="dk1"/>
                </a:solidFill>
              </a:rPr>
              <a:t>DS-LP</a:t>
            </a:r>
            <a:endParaRPr b="1" i="1" sz="16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i="1" lang="en" sz="1200">
                <a:solidFill>
                  <a:srgbClr val="666666"/>
                </a:solidFill>
              </a:rPr>
              <a:t>by </a:t>
            </a:r>
            <a:r>
              <a:rPr b="1" lang="en" sz="1200">
                <a:solidFill>
                  <a:schemeClr val="dk1"/>
                </a:solidFill>
              </a:rPr>
              <a:t>Siyuan Huang</a:t>
            </a:r>
            <a:endParaRPr b="1" sz="12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i="1" lang="en" sz="1200">
                <a:solidFill>
                  <a:srgbClr val="666666"/>
                </a:solidFill>
              </a:rPr>
              <a:t>from </a:t>
            </a:r>
            <a:r>
              <a:rPr b="1" lang="en" sz="1200">
                <a:solidFill>
                  <a:schemeClr val="dk1"/>
                </a:solidFill>
              </a:rPr>
              <a:t>Beijing University of Posts and Telecommunications, China</a:t>
            </a:r>
            <a:endParaRPr b="1" sz="12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" sz="1000">
                <a:solidFill>
                  <a:schemeClr val="dk1"/>
                </a:solidFill>
              </a:rPr>
              <a:t>has achieved</a:t>
            </a:r>
            <a:endParaRPr sz="10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b="1" lang="en" sz="1600">
                <a:solidFill>
                  <a:schemeClr val="dk1"/>
                </a:solidFill>
              </a:rPr>
              <a:t>🏆 Fourth Place for a Promising Linking and Transcription Approach 🏆</a:t>
            </a:r>
            <a:endParaRPr b="1" sz="12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i="1" lang="en" sz="900">
                <a:solidFill>
                  <a:schemeClr val="dk1"/>
                </a:solidFill>
              </a:rPr>
              <a:t>We congratulate and commend </a:t>
            </a:r>
            <a:r>
              <a:rPr b="1" i="1" lang="en" sz="900">
                <a:solidFill>
                  <a:schemeClr val="dk1"/>
                </a:solidFill>
              </a:rPr>
              <a:t>Beijing University of Posts and Telecommunications’ team</a:t>
            </a:r>
            <a:r>
              <a:rPr i="1" lang="en" sz="900">
                <a:solidFill>
                  <a:schemeClr val="dk1"/>
                </a:solidFill>
              </a:rPr>
              <a:t> for their exemplary contribution to the field of historical map text detection, recognition, and linking. </a:t>
            </a:r>
            <a:r>
              <a:rPr b="1" i="1" lang="en" sz="900">
                <a:solidFill>
                  <a:schemeClr val="dk1"/>
                </a:solidFill>
              </a:rPr>
              <a:t>They achieved strong second-place rankings for Task 2, Task 3, and Task 4 on the French Land Registers dataset.</a:t>
            </a:r>
            <a:r>
              <a:rPr i="1" lang="en" sz="900">
                <a:solidFill>
                  <a:schemeClr val="dk1"/>
                </a:solidFill>
              </a:rPr>
              <a:t> The achievement is publicly verifiable on the competition's official leaderboard, showcasing both in-competition and post-competition participants, accessible at </a:t>
            </a:r>
            <a:r>
              <a:rPr i="1" lang="en" sz="900" u="sng">
                <a:solidFill>
                  <a:schemeClr val="hlink"/>
                </a:solidFill>
                <a:hlinkClick r:id="rId4"/>
              </a:rPr>
              <a:t>https://rrc.cvc.uab.es/?ch=28</a:t>
            </a:r>
            <a:r>
              <a:rPr i="1" lang="en" sz="900">
                <a:solidFill>
                  <a:schemeClr val="dk1"/>
                </a:solidFill>
              </a:rPr>
              <a:t>.</a:t>
            </a:r>
            <a:endParaRPr i="1" sz="1800">
              <a:solidFill>
                <a:schemeClr val="dk2"/>
              </a:solidFill>
            </a:endParaRPr>
          </a:p>
        </p:txBody>
      </p:sp>
      <p:pic>
        <p:nvPicPr>
          <p:cNvPr id="322" name="Google Shape;322;p4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47750" y="4382639"/>
            <a:ext cx="2018490" cy="7074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Motivations for another Robust Reading Challenge</a:t>
            </a:r>
            <a:endParaRPr/>
          </a:p>
        </p:txBody>
      </p:sp>
      <p:sp>
        <p:nvSpPr>
          <p:cNvPr id="137" name="Google Shape;137;p2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Important, underexploited historical knowledge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Historical documents challenges </a:t>
            </a:r>
            <a:br>
              <a:rPr lang="en"/>
            </a:br>
            <a:r>
              <a:rPr lang="en"/>
              <a:t>+ Map content challenges</a:t>
            </a:r>
            <a:endParaRPr/>
          </a:p>
          <a:p>
            <a:pPr indent="-311150" lvl="0" marL="457200" rtl="0" algn="l">
              <a:spcBef>
                <a:spcPts val="1200"/>
              </a:spcBef>
              <a:spcAft>
                <a:spcPts val="0"/>
              </a:spcAft>
              <a:buSzPts val="1300"/>
              <a:buChar char="-"/>
            </a:pPr>
            <a:r>
              <a:rPr lang="en" sz="1300"/>
              <a:t>Erased, damaged, altered, sometimes handwritten content 👉</a:t>
            </a:r>
            <a:endParaRPr sz="1300"/>
          </a:p>
          <a:p>
            <a:pPr indent="0" lvl="0" marL="91440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300"/>
          </a:p>
        </p:txBody>
      </p:sp>
      <p:pic>
        <p:nvPicPr>
          <p:cNvPr id="138" name="Google Shape;138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23650" y="1123375"/>
            <a:ext cx="2581576" cy="2168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40550" y="3030825"/>
            <a:ext cx="2891123" cy="2046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025551" y="1123375"/>
            <a:ext cx="1906131" cy="1708299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27"/>
          <p:cNvSpPr/>
          <p:nvPr/>
        </p:nvSpPr>
        <p:spPr>
          <a:xfrm>
            <a:off x="7380425" y="1586725"/>
            <a:ext cx="650100" cy="1310100"/>
          </a:xfrm>
          <a:prstGeom prst="ellipse">
            <a:avLst/>
          </a:prstGeom>
          <a:noFill/>
          <a:ln cap="flat" cmpd="sng" w="28575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p27"/>
          <p:cNvSpPr/>
          <p:nvPr/>
        </p:nvSpPr>
        <p:spPr>
          <a:xfrm>
            <a:off x="6254700" y="3857625"/>
            <a:ext cx="2100900" cy="1179300"/>
          </a:xfrm>
          <a:prstGeom prst="ellipse">
            <a:avLst/>
          </a:prstGeom>
          <a:noFill/>
          <a:ln cap="flat" cmpd="sng" w="28575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Motivations for another Robust Reading Challenge</a:t>
            </a:r>
            <a:endParaRPr/>
          </a:p>
        </p:txBody>
      </p:sp>
      <p:sp>
        <p:nvSpPr>
          <p:cNvPr id="148" name="Google Shape;148;p2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Important, underexploited historical knowledge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Historical documents challenges </a:t>
            </a:r>
            <a:br>
              <a:rPr lang="en"/>
            </a:br>
            <a:r>
              <a:rPr lang="en"/>
              <a:t>+ Map content challenges</a:t>
            </a:r>
            <a:endParaRPr/>
          </a:p>
          <a:p>
            <a:pPr indent="-311150" lvl="0" marL="457200" rtl="0" algn="l">
              <a:spcBef>
                <a:spcPts val="1200"/>
              </a:spcBef>
              <a:spcAft>
                <a:spcPts val="0"/>
              </a:spcAft>
              <a:buSzPts val="1300"/>
              <a:buChar char="-"/>
            </a:pPr>
            <a:r>
              <a:rPr lang="en" sz="1300"/>
              <a:t>Erased, damaged, altered, sometimes handwritten content</a:t>
            </a:r>
            <a:endParaRPr sz="13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-"/>
            </a:pPr>
            <a:r>
              <a:rPr lang="en" sz="1300"/>
              <a:t>Hierarchical structure 👉</a:t>
            </a:r>
            <a:endParaRPr sz="1300"/>
          </a:p>
          <a:p>
            <a:pPr indent="0" lvl="0" marL="91440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300"/>
          </a:p>
        </p:txBody>
      </p:sp>
      <p:pic>
        <p:nvPicPr>
          <p:cNvPr id="149" name="Google Shape;149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43125" y="1170125"/>
            <a:ext cx="4848475" cy="21974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Motivations for another Robust Reading Challenge</a:t>
            </a:r>
            <a:endParaRPr/>
          </a:p>
        </p:txBody>
      </p:sp>
      <p:sp>
        <p:nvSpPr>
          <p:cNvPr id="155" name="Google Shape;155;p29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Important, underexploited historical knowledge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Historical documents challenges </a:t>
            </a:r>
            <a:br>
              <a:rPr lang="en"/>
            </a:br>
            <a:r>
              <a:rPr lang="en"/>
              <a:t>+ Map content challenges</a:t>
            </a:r>
            <a:endParaRPr/>
          </a:p>
          <a:p>
            <a:pPr indent="-311150" lvl="0" marL="457200" rtl="0" algn="l">
              <a:spcBef>
                <a:spcPts val="1200"/>
              </a:spcBef>
              <a:spcAft>
                <a:spcPts val="0"/>
              </a:spcAft>
              <a:buSzPts val="1300"/>
              <a:buChar char="-"/>
            </a:pPr>
            <a:r>
              <a:rPr lang="en" sz="1300"/>
              <a:t>Erased, damaged, altered, sometimes handwritten content</a:t>
            </a:r>
            <a:endParaRPr sz="13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-"/>
            </a:pPr>
            <a:r>
              <a:rPr lang="en" sz="1300"/>
              <a:t>Hierarchical structure</a:t>
            </a:r>
            <a:endParaRPr sz="13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-"/>
            </a:pPr>
            <a:r>
              <a:rPr lang="en" sz="1300"/>
              <a:t>Many overlappings, large letter spacing, dense content, various orientations 👉</a:t>
            </a:r>
            <a:endParaRPr sz="1300"/>
          </a:p>
        </p:txBody>
      </p:sp>
      <p:pic>
        <p:nvPicPr>
          <p:cNvPr id="156" name="Google Shape;156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95175" y="1170125"/>
            <a:ext cx="4396425" cy="29010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52099" y="3718999"/>
            <a:ext cx="2659175" cy="1339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Motivations for another Robust Reading Challenge</a:t>
            </a:r>
            <a:endParaRPr/>
          </a:p>
        </p:txBody>
      </p:sp>
      <p:sp>
        <p:nvSpPr>
          <p:cNvPr id="163" name="Google Shape;163;p30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Important, underexploited historical knowledge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Historical documents challenges </a:t>
            </a:r>
            <a:br>
              <a:rPr lang="en"/>
            </a:br>
            <a:r>
              <a:rPr lang="en"/>
              <a:t>+ Map content challenges</a:t>
            </a:r>
            <a:endParaRPr/>
          </a:p>
          <a:p>
            <a:pPr indent="-311150" lvl="0" marL="457200" rtl="0" algn="l">
              <a:spcBef>
                <a:spcPts val="1200"/>
              </a:spcBef>
              <a:spcAft>
                <a:spcPts val="0"/>
              </a:spcAft>
              <a:buSzPts val="1300"/>
              <a:buChar char="-"/>
            </a:pPr>
            <a:r>
              <a:rPr lang="en" sz="1300"/>
              <a:t>Erased, damaged, altered, sometimes handwritten content</a:t>
            </a:r>
            <a:endParaRPr sz="13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-"/>
            </a:pPr>
            <a:r>
              <a:rPr lang="en" sz="1300"/>
              <a:t>Hierarchical structure</a:t>
            </a:r>
            <a:endParaRPr sz="13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-"/>
            </a:pPr>
            <a:r>
              <a:rPr lang="en" sz="1300"/>
              <a:t>Many overlappings, large letter spacing, dense content, various orientations</a:t>
            </a:r>
            <a:endParaRPr sz="13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-"/>
            </a:pPr>
            <a:r>
              <a:rPr lang="en" sz="1300"/>
              <a:t>Contextual interpretation can be necessary </a:t>
            </a:r>
            <a:r>
              <a:rPr lang="en" sz="1300"/>
              <a:t>👉</a:t>
            </a:r>
            <a:endParaRPr sz="1300"/>
          </a:p>
        </p:txBody>
      </p:sp>
      <p:pic>
        <p:nvPicPr>
          <p:cNvPr id="164" name="Google Shape;164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86475" y="1152475"/>
            <a:ext cx="4780851" cy="3442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3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Motivations for another Robust Reading Challenge</a:t>
            </a:r>
            <a:endParaRPr/>
          </a:p>
        </p:txBody>
      </p:sp>
      <p:sp>
        <p:nvSpPr>
          <p:cNvPr id="170" name="Google Shape;170;p31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Important, underexploited historical knowledge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Historical documents challenges </a:t>
            </a:r>
            <a:br>
              <a:rPr lang="en"/>
            </a:br>
            <a:r>
              <a:rPr lang="en"/>
              <a:t>+ Map content challenges</a:t>
            </a:r>
            <a:endParaRPr/>
          </a:p>
          <a:p>
            <a:pPr indent="-311150" lvl="0" marL="457200" rtl="0" algn="l">
              <a:spcBef>
                <a:spcPts val="1200"/>
              </a:spcBef>
              <a:spcAft>
                <a:spcPts val="0"/>
              </a:spcAft>
              <a:buSzPts val="1300"/>
              <a:buChar char="-"/>
            </a:pPr>
            <a:r>
              <a:rPr lang="en" sz="1300"/>
              <a:t>Erased, damaged, altered, sometimes handwritten content</a:t>
            </a:r>
            <a:endParaRPr sz="13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-"/>
            </a:pPr>
            <a:r>
              <a:rPr lang="en" sz="1300"/>
              <a:t>Hierarchical structure</a:t>
            </a:r>
            <a:endParaRPr sz="13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-"/>
            </a:pPr>
            <a:r>
              <a:rPr lang="en" sz="1300"/>
              <a:t>Many overlappings, large letter spacing, dense content, various orientations</a:t>
            </a:r>
            <a:endParaRPr sz="13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-"/>
            </a:pPr>
            <a:r>
              <a:rPr lang="en" sz="1300"/>
              <a:t>Contextual interpretation can be necessary</a:t>
            </a:r>
            <a:endParaRPr sz="13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-"/>
            </a:pPr>
            <a:r>
              <a:rPr lang="en" sz="1300"/>
              <a:t>Open lexicon (forgotten places, deprecated spellings…) </a:t>
            </a:r>
            <a:r>
              <a:rPr lang="en" sz="1300"/>
              <a:t>👉</a:t>
            </a:r>
            <a:endParaRPr sz="13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-"/>
            </a:pPr>
            <a:r>
              <a:rPr lang="en" sz="1300"/>
              <a:t>…</a:t>
            </a:r>
            <a:endParaRPr sz="1300"/>
          </a:p>
        </p:txBody>
      </p:sp>
      <p:pic>
        <p:nvPicPr>
          <p:cNvPr id="171" name="Google Shape;171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53925" y="1170125"/>
            <a:ext cx="4737675" cy="2396350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31"/>
          <p:cNvSpPr/>
          <p:nvPr/>
        </p:nvSpPr>
        <p:spPr>
          <a:xfrm>
            <a:off x="7773475" y="1542825"/>
            <a:ext cx="592200" cy="572700"/>
          </a:xfrm>
          <a:prstGeom prst="ellipse">
            <a:avLst/>
          </a:prstGeom>
          <a:noFill/>
          <a:ln cap="flat" cmpd="sng" w="28575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73" name="Google Shape;173;p31"/>
          <p:cNvCxnSpPr>
            <a:endCxn id="172" idx="7"/>
          </p:cNvCxnSpPr>
          <p:nvPr/>
        </p:nvCxnSpPr>
        <p:spPr>
          <a:xfrm flipH="1">
            <a:off x="8278949" y="1067495"/>
            <a:ext cx="348600" cy="559200"/>
          </a:xfrm>
          <a:prstGeom prst="straightConnector1">
            <a:avLst/>
          </a:prstGeom>
          <a:noFill/>
          <a:ln cap="flat" cmpd="sng" w="28575">
            <a:solidFill>
              <a:srgbClr val="00FF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Competition tasks</a:t>
            </a:r>
            <a:endParaRPr/>
          </a:p>
        </p:txBody>
      </p:sp>
      <p:sp>
        <p:nvSpPr>
          <p:cNvPr id="179" name="Google Shape;179;p32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AutoNum type="arabicPeriod"/>
            </a:pPr>
            <a:r>
              <a:rPr lang="en" sz="1600"/>
              <a:t>Detection		→</a:t>
            </a:r>
            <a:endParaRPr sz="1600"/>
          </a:p>
        </p:txBody>
      </p:sp>
      <p:pic>
        <p:nvPicPr>
          <p:cNvPr id="180" name="Google Shape;180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90925" y="286100"/>
            <a:ext cx="5240599" cy="2126725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32"/>
          <p:cNvSpPr/>
          <p:nvPr/>
        </p:nvSpPr>
        <p:spPr>
          <a:xfrm>
            <a:off x="4759525" y="1404250"/>
            <a:ext cx="817500" cy="126900"/>
          </a:xfrm>
          <a:prstGeom prst="rect">
            <a:avLst/>
          </a:prstGeom>
          <a:noFill/>
          <a:ln cap="flat" cmpd="sng" w="28575">
            <a:solidFill>
              <a:srgbClr val="93C47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32"/>
          <p:cNvSpPr/>
          <p:nvPr/>
        </p:nvSpPr>
        <p:spPr>
          <a:xfrm>
            <a:off x="4027450" y="339675"/>
            <a:ext cx="3173450" cy="281425"/>
          </a:xfrm>
          <a:custGeom>
            <a:rect b="b" l="l" r="r" t="t"/>
            <a:pathLst>
              <a:path extrusionOk="0" h="11257" w="126938">
                <a:moveTo>
                  <a:pt x="0" y="2523"/>
                </a:moveTo>
                <a:lnTo>
                  <a:pt x="34743" y="2329"/>
                </a:lnTo>
                <a:lnTo>
                  <a:pt x="66186" y="1746"/>
                </a:lnTo>
                <a:lnTo>
                  <a:pt x="101900" y="776"/>
                </a:lnTo>
                <a:lnTo>
                  <a:pt x="126938" y="0"/>
                </a:lnTo>
                <a:lnTo>
                  <a:pt x="126744" y="9316"/>
                </a:lnTo>
                <a:lnTo>
                  <a:pt x="94330" y="9510"/>
                </a:lnTo>
                <a:lnTo>
                  <a:pt x="62499" y="10093"/>
                </a:lnTo>
                <a:lnTo>
                  <a:pt x="34937" y="10481"/>
                </a:lnTo>
                <a:lnTo>
                  <a:pt x="194" y="11257"/>
                </a:lnTo>
                <a:close/>
              </a:path>
            </a:pathLst>
          </a:cu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83" name="Google Shape;183;p32"/>
          <p:cNvSpPr/>
          <p:nvPr/>
        </p:nvSpPr>
        <p:spPr>
          <a:xfrm>
            <a:off x="4177875" y="2008875"/>
            <a:ext cx="4667975" cy="329950"/>
          </a:xfrm>
          <a:custGeom>
            <a:rect b="b" l="l" r="r" t="t"/>
            <a:pathLst>
              <a:path extrusionOk="0" h="13198" w="186719">
                <a:moveTo>
                  <a:pt x="194" y="5047"/>
                </a:moveTo>
                <a:lnTo>
                  <a:pt x="29114" y="4076"/>
                </a:lnTo>
                <a:lnTo>
                  <a:pt x="52018" y="3882"/>
                </a:lnTo>
                <a:lnTo>
                  <a:pt x="81714" y="3106"/>
                </a:lnTo>
                <a:lnTo>
                  <a:pt x="106170" y="1359"/>
                </a:lnTo>
                <a:lnTo>
                  <a:pt x="131984" y="1747"/>
                </a:lnTo>
                <a:lnTo>
                  <a:pt x="157217" y="1359"/>
                </a:lnTo>
                <a:lnTo>
                  <a:pt x="182837" y="0"/>
                </a:lnTo>
                <a:lnTo>
                  <a:pt x="186719" y="8734"/>
                </a:lnTo>
                <a:lnTo>
                  <a:pt x="179926" y="8928"/>
                </a:lnTo>
                <a:lnTo>
                  <a:pt x="156246" y="9705"/>
                </a:lnTo>
                <a:lnTo>
                  <a:pt x="131596" y="10481"/>
                </a:lnTo>
                <a:lnTo>
                  <a:pt x="107334" y="11063"/>
                </a:lnTo>
                <a:lnTo>
                  <a:pt x="81132" y="11258"/>
                </a:lnTo>
                <a:lnTo>
                  <a:pt x="54347" y="12034"/>
                </a:lnTo>
                <a:lnTo>
                  <a:pt x="27756" y="12810"/>
                </a:lnTo>
                <a:lnTo>
                  <a:pt x="0" y="13198"/>
                </a:lnTo>
                <a:close/>
              </a:path>
            </a:pathLst>
          </a:custGeom>
          <a:noFill/>
          <a:ln cap="flat" cmpd="sng" w="28575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3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Competition tasks</a:t>
            </a:r>
            <a:endParaRPr/>
          </a:p>
        </p:txBody>
      </p:sp>
      <p:sp>
        <p:nvSpPr>
          <p:cNvPr id="189" name="Google Shape;189;p33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AutoNum type="arabicPeriod"/>
            </a:pPr>
            <a:r>
              <a:rPr lang="en" sz="1600"/>
              <a:t>Detection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AutoNum type="arabicPeriod"/>
            </a:pPr>
            <a:r>
              <a:rPr lang="en" sz="1600"/>
              <a:t>Linking		→</a:t>
            </a:r>
            <a:endParaRPr sz="1600"/>
          </a:p>
        </p:txBody>
      </p:sp>
      <p:pic>
        <p:nvPicPr>
          <p:cNvPr id="190" name="Google Shape;190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90925" y="286100"/>
            <a:ext cx="5240599" cy="2126725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33"/>
          <p:cNvSpPr/>
          <p:nvPr/>
        </p:nvSpPr>
        <p:spPr>
          <a:xfrm>
            <a:off x="4759525" y="1404250"/>
            <a:ext cx="817500" cy="126900"/>
          </a:xfrm>
          <a:prstGeom prst="rect">
            <a:avLst/>
          </a:prstGeom>
          <a:noFill/>
          <a:ln cap="flat" cmpd="sng" w="28575">
            <a:solidFill>
              <a:srgbClr val="93C47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92" name="Google Shape;192;p33"/>
          <p:cNvCxnSpPr/>
          <p:nvPr/>
        </p:nvCxnSpPr>
        <p:spPr>
          <a:xfrm>
            <a:off x="5599625" y="596850"/>
            <a:ext cx="980400" cy="14751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dash"/>
            <a:round/>
            <a:headEnd len="med" w="med" type="none"/>
            <a:tailEnd len="med" w="med" type="none"/>
          </a:ln>
        </p:spPr>
      </p:cxnSp>
      <p:sp>
        <p:nvSpPr>
          <p:cNvPr id="193" name="Google Shape;193;p33"/>
          <p:cNvSpPr/>
          <p:nvPr/>
        </p:nvSpPr>
        <p:spPr>
          <a:xfrm>
            <a:off x="4027450" y="339675"/>
            <a:ext cx="3173450" cy="281425"/>
          </a:xfrm>
          <a:custGeom>
            <a:rect b="b" l="l" r="r" t="t"/>
            <a:pathLst>
              <a:path extrusionOk="0" h="11257" w="126938">
                <a:moveTo>
                  <a:pt x="0" y="2523"/>
                </a:moveTo>
                <a:lnTo>
                  <a:pt x="34743" y="2329"/>
                </a:lnTo>
                <a:lnTo>
                  <a:pt x="66186" y="1746"/>
                </a:lnTo>
                <a:lnTo>
                  <a:pt x="101900" y="776"/>
                </a:lnTo>
                <a:lnTo>
                  <a:pt x="126938" y="0"/>
                </a:lnTo>
                <a:lnTo>
                  <a:pt x="126744" y="9316"/>
                </a:lnTo>
                <a:lnTo>
                  <a:pt x="94330" y="9510"/>
                </a:lnTo>
                <a:lnTo>
                  <a:pt x="62499" y="10093"/>
                </a:lnTo>
                <a:lnTo>
                  <a:pt x="34937" y="10481"/>
                </a:lnTo>
                <a:lnTo>
                  <a:pt x="194" y="11257"/>
                </a:lnTo>
                <a:close/>
              </a:path>
            </a:pathLst>
          </a:cu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94" name="Google Shape;194;p33"/>
          <p:cNvSpPr/>
          <p:nvPr/>
        </p:nvSpPr>
        <p:spPr>
          <a:xfrm>
            <a:off x="4177875" y="2008875"/>
            <a:ext cx="4667975" cy="329950"/>
          </a:xfrm>
          <a:custGeom>
            <a:rect b="b" l="l" r="r" t="t"/>
            <a:pathLst>
              <a:path extrusionOk="0" h="13198" w="186719">
                <a:moveTo>
                  <a:pt x="194" y="5047"/>
                </a:moveTo>
                <a:lnTo>
                  <a:pt x="29114" y="4076"/>
                </a:lnTo>
                <a:lnTo>
                  <a:pt x="52018" y="3882"/>
                </a:lnTo>
                <a:lnTo>
                  <a:pt x="81714" y="3106"/>
                </a:lnTo>
                <a:lnTo>
                  <a:pt x="106170" y="1359"/>
                </a:lnTo>
                <a:lnTo>
                  <a:pt x="131984" y="1747"/>
                </a:lnTo>
                <a:lnTo>
                  <a:pt x="157217" y="1359"/>
                </a:lnTo>
                <a:lnTo>
                  <a:pt x="182837" y="0"/>
                </a:lnTo>
                <a:lnTo>
                  <a:pt x="186719" y="8734"/>
                </a:lnTo>
                <a:lnTo>
                  <a:pt x="179926" y="8928"/>
                </a:lnTo>
                <a:lnTo>
                  <a:pt x="156246" y="9705"/>
                </a:lnTo>
                <a:lnTo>
                  <a:pt x="131596" y="10481"/>
                </a:lnTo>
                <a:lnTo>
                  <a:pt x="107334" y="11063"/>
                </a:lnTo>
                <a:lnTo>
                  <a:pt x="81132" y="11258"/>
                </a:lnTo>
                <a:lnTo>
                  <a:pt x="54347" y="12034"/>
                </a:lnTo>
                <a:lnTo>
                  <a:pt x="27756" y="12810"/>
                </a:lnTo>
                <a:lnTo>
                  <a:pt x="0" y="13198"/>
                </a:lnTo>
                <a:close/>
              </a:path>
            </a:pathLst>
          </a:cu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