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427" r:id="rId3"/>
    <p:sldId id="2145707422" r:id="rId4"/>
    <p:sldId id="2145707438" r:id="rId5"/>
    <p:sldId id="2145707424" r:id="rId6"/>
    <p:sldId id="267" r:id="rId7"/>
    <p:sldId id="2145707425" r:id="rId8"/>
    <p:sldId id="2145707426" r:id="rId9"/>
    <p:sldId id="2145707439" r:id="rId10"/>
    <p:sldId id="2145707383" r:id="rId11"/>
    <p:sldId id="2145707384" r:id="rId12"/>
    <p:sldId id="2145707386" r:id="rId13"/>
    <p:sldId id="2145707385" r:id="rId14"/>
    <p:sldId id="2145707435" r:id="rId15"/>
    <p:sldId id="2145707428" r:id="rId16"/>
    <p:sldId id="272" r:id="rId17"/>
    <p:sldId id="278" r:id="rId18"/>
    <p:sldId id="298" r:id="rId19"/>
    <p:sldId id="304" r:id="rId20"/>
    <p:sldId id="2145707432" r:id="rId21"/>
    <p:sldId id="2145707434" r:id="rId22"/>
    <p:sldId id="2145707436" r:id="rId23"/>
    <p:sldId id="2145707437" r:id="rId24"/>
    <p:sldId id="2145707440" r:id="rId25"/>
    <p:sldId id="2145707429" r:id="rId26"/>
    <p:sldId id="449" r:id="rId27"/>
    <p:sldId id="2145707417" r:id="rId28"/>
    <p:sldId id="2145707416" r:id="rId29"/>
    <p:sldId id="2145707413" r:id="rId30"/>
    <p:sldId id="2145707430" r:id="rId31"/>
    <p:sldId id="2145707419" r:id="rId32"/>
    <p:sldId id="26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rdita Barran" initials="PB" lastIdx="1" clrIdx="0">
    <p:extLst>
      <p:ext uri="{19B8F6BF-5375-455C-9EA6-DF929625EA0E}">
        <p15:presenceInfo xmlns:p15="http://schemas.microsoft.com/office/powerpoint/2012/main" userId="S::perdita.barran@manchester.ac.uk::5e2e30aa-d5aa-47a0-9abe-014dc7cc030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C7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8" autoAdjust="0"/>
    <p:restoredTop sz="96323" autoAdjust="0"/>
  </p:normalViewPr>
  <p:slideViewPr>
    <p:cSldViewPr snapToGrid="0">
      <p:cViewPr varScale="1">
        <p:scale>
          <a:sx n="113" d="100"/>
          <a:sy n="113" d="100"/>
        </p:scale>
        <p:origin x="4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8-17T07:16:57.18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0,'28'17,"0"-2,1-1,0-1,21 6,124 31,-148-43,31 6,1-3,0-2,1-2,-1-4,1-1,0-4,0-2,123-10,-149 10,5-3,15-2,-49 9,153-22,-101 17,47 2,-9 5,110-1,-103-10,-49 4,16 2,337 3,-192 2,-185 0,0-2,1 0,-1-3,0 0,1-2,-4 0,13-5,1 2,0 1,0 3,7 0,184 5,-97 1,28-1,-144 1,-1 1,1 1,0 0,-1 1,3 2,3 0,-1-1,14 1,26-1,59-5,-119 0,22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8-17T07:17:03.49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1 291,'1'0,"0"1,0-1,0 0,0 0,0 0,0 1,0-1,0 0,0 1,0-1,0 1,0-1,0 1,5 2,34 15,0-2,0-2,11 1,128 27,-143-36,0-2,0 0,1-3,12-1,145-15,-163 12,20-3,-1-3,3-3,97-28,-39 10,342-69,-367 85,0 5,46 1,172 9,-116 1,-107-2,34 7,-27-1,36-4,-49-1,191-9,-249 7,21 0,1 1,-1 2,0 2,0 1,-1 2,1 2,3 3,74 27,12 4,-98-35,0-1,0-2,16 1,6-4,8-2,-20 0,1 1,17 4,31 4,1-5,49-4,-61-1,-48 0,0-2,-1 0,0-2,13-4,109-37,-105 31,27-9,0 3,11 1,-47 12,11-1,0 1,3 2,210 2,-150 5,-51-1,69 0,125-17,-177 9,0 3,10 4,-75 0,0 0,0-1,0 0,0 0,0-1,9-4,-4 1,5 1,1 0,0 2,0 0,0 1,0 2,0 0,4 2,-10 0,0 0,0 2,-1 0,10 4,-9-3,-1-1,1 0,1-1,4 1,61 7,-20-2,-38-6,-10 0,-1-2,0 0,1 0,29-1,-7 1,10-3,297-7,-336 9,59 3,36 7,-45-4,103 15,-73-7,1-5,0-4,21-6,-32 0,3 3,-34 2,57 2,-85-6,1-1,-1 0,0-2,9-2,60-18,30-7,-16 14,-53 9,1-2,11-6,160-58,-142 46,-58 21,0 1,1 1,-1 0,1 2,7 0,37 0,3 4,0 0,214-2,-238 2,0 1,0 2,-1 2,0 2,0 2,-1 2,0 1,22 13,217 84,-238-95,-13-4,-8-3,1-1,1-1,6 1,103 14,-109-20,1-1,-1 0,0-2,14-2,95-19,-64 9,1 3,36 1,193 9,-124 1,-147-1,65 0,44-8,-46 0,-1 5,1 3,-1 4,46 10,-52-4,0-3,10-3,-67-3,0 1,5 2,32 4,27-7,0-3,14-6,-70 5,9 0,46-4,18 5,162 9,-252-8,1 0,-1-1,1-2,0 1,0 1,16-1,-9 4,-1 1,0 1,20 5,73 23,-70-17,-10-2,-1 2,13 8,-16-7,0-2,29 8,-27-11,2-2,-1-1,1-2,17-1,-40-2,1 0,-1 0,1 2,-1 0,0 0,8 5,22 6,-23-7,0 1,0 1,-1 1,-1 0,0 2,3 2,-8-5,0-1,0 0,1-2,0 0,0 0,1-2,-1 0,2-1,8 1,-3 0,-1 0,17 7,-9-3,9 1,-32-9,32 7,31 2,-48-7,0 1,1 2,-2 0,21 8,4 2,-32-12,1-1,0 0,-1-1,12 0,59-2,-51-1,-18 0,-1-1,1 0,-1-2,15-4,26-6,-27 11,23-1,-21 2,13-2,-39 3,-1-1,0 1,1 0,-1-1,0 0,0 0,0-1,0 1,2-2,22-13,-2 8,1 0,0 2,18-3,-41 10,-1-1,0-1,1 1,-1 0,0-1,0 0,0 1,0-1,0 0,0-1,0 1,-1-1,2-1,5-6,-2 0,1-1,0-3,-1 3,0 0,7-7,8-4,1 1,1 1,12-7,-11 8,0-2,-1 0,5-7,15-26,-16 18,-16 20,-1 0,4-8,-4 6,9-11,-12 19</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8-17T07:17:25.415"/>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0 191,'6'3,"0"-1,-1 1,0 0,1 0,-1 1,4 4,9 5,7 3,1-1,1-1,0-1,1-2,4 1,35 9,50 8,-30-12,1-4,86 1,180-11,-312-3,1354-4,-1184 4,-180 1,0 2,0 2,6 2,-3-1,0-1,10-1,-6-3,-1-3,1-1,13-4,28-7,6-6,9-4,120-27,-148 39,253-52,-226 42,1 4,91-4,233 11,-198 9,-163 0,-1-2,1-2,-1-3,18-7,-5-3,144-32,-106 30,1 5,36 3,124 7,-206 8,1 2,-1 4,14 5,-61-10,39 9,1-3,0-1,18-3,-40-4,39 0,1 3,18 6,286 38,-286-42,75-5,-102-2,-27 3,0 2,-1 1,10 3,-4 0,0-2,20 0,123-6,-111-1,-59 2,0 0,-1 0,1 2,-1 0,1 0,-1 2,1 0,-2-1,0-1,0-1,1-1,-1 1,0-2,1 0,8-2,5 1,11 1,38 7,-34-3,0-1,33-3,43-12,32-1,288 10,-242 4,-181 0,-1 1,0 1,0 0,0 1,0 1,7 2,1 1,21 4,51 12,16 2,-63-17,1-2,13-2,143 7,-83-4,85-8,-88-1,2 1,139-1,-217 0,39-7,-69 6,0-1,-1 0,1 0,-1-1,0-1,0 0,-1-1,8-5,20-16,-15 11,0 0,8-2,-23 13,1 1,-1 0,1 1,0 0,0 0,1 1,-1 0,3 1,54-1,41 4,-6 1,-38-3,-32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8T19:29:30.713"/>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3 241 2817,'-1'-3'221,"0"1"0,1-1 0,0 1 0,-1-1 0,1 1 0,0-1 0,0 1 0,0-1 0,1 1 0,-1-1-221,2-12 339,-2 7 17,1-1 0,0 1 0,0-1-1,1 1 1,0-1 0,0 1-1,1 0 1,1 0 0,-1 0-1,2-1-355,-4 10 233,1-1-1,-1 1 1,1-1-1,-1 1 1,1-1-1,-1 1 1,1-1 0,0 0-1,-1 0 1,1 0-1,1 0-232,25 3 188,-12-3-82,9-1 418,1 2 1,20 4-525,-18-2 127,0 0 0,1-2 0,-1-1 0,1-1 0,2-2-127,15-1 127,-25 3-67,0-2 0,13-3-60,18-2 45,-33 6 65,0-1 0,14-5-110,-17 3 128,1 0-1,0 2 1,7-1-128,-21 4 5,-1-1-1,1 1 1,0-1 0,-1 0 0,1 0 0,0 0 0,-1 0-1,1 0 1,-1-1 0,0 1 0,1-1 0,-1 0 0,0 1 0,0-2-5,9-5 22,-10 7-21,0 1 0,1-1-1,-1 1 1,0-1 0,0 1-1,0 0 1,0-1 0,1 1-1,-1 0 1,0 0 0,0 0-1,1 0 1,-1 0 0,0 0-1,0 0 1,1 0 0,-1 1 0,0-1-1,0 0 1,0 1 0,1-1-1,-1 1 1,0-1 0,0 1-1,0 0 1,0-1 0,0 1-1,1 1 0,8 3-1,-6-4 10,1 0 1,-1 0 0,0-1-1,1 0 1,-1 0-1,1 0 1,-1 0 0,1-1-1,-1 1 1,1-1 0,-1-1-1,1 1-9,4-1 39,-1 0-1,1 1 0,2 0-38,7 0 35,-5 1-5,0 0 1,0-1-1,0-1 1,9-2-31,-9 0 15,0 0 0,7-4-15,-18 7 4,1 0-1,-1 0 1,1 0-1,-1 0 0,1 0 1,-1 1-1,1-1 1,0 1-1,1 0-3,-3 0 1,0 0 1,0 0-1,0 1 0,0-1 0,0 0 0,0 1 0,0-1 1,0 1-1,0 0 0,0-1 0,0 1 0,0 0 0,-1-1 0,1 1-1,15 10 17,-15-10-12,0 0 0,1 0 1,-1 0-1,1 0 0,-1-1 0,1 1 0,-1-1 0,1 1 0,0-1 1,-1 0-1,1 0 0,0 1 0,-1-1 0,1 0 0,0 0 1,-1-1-1,1 1 0,0 0 0,-1 0 0,1-1 0,0 0-5,-1 0 7,0 1-1,0-1 0,0 0 1,0 0-1,-1 0 0,1 0 1,0 0-1,-1 0 0,1-1 1,-1 1-1,1 0 1,-1 0-1,1-1-6,-1 0 5,1 1 1,-1 0 0,1-1-1,-1 1 1,1 0-1,0 0 1,-1-1-1,1 1 1,0 0-1,0 0 1,1-1-6,-1 1 1,0 1 0,0-1 0,1 1 0,-1-1 1,0 1-1,0-1 0,1 1 0,-1 0 0,0-1 0,1 1 0,-1 0 0,0 0 1,1 0-1,-1 0 0,0 0 0,1 1 0,-1-1 0,1 0-1,25 6 12,-14-2 10,1-2 1,-1 1-1,6-1-22,21-2-40,-24-1 20,1 2 0,5 0 20,90 16 125,35 4-112,-115-18 30,-1-2 1,1-1-1,19-3-43,60-4 145,50 5-145,-81 5 24,-1 5 0,30 7-24,-4 0 23,75 8 20,-29-4 3,41 7 9,-154-20-50,84 15-1,-42-6 7,1-4 0,71 0-11,166-9 26,-302-3-26,270 5 36,-79 6-16,153-13-20,181-24 10,-411 20 4,119-10-4,125-6 6,-267 17 1,31 5-17,106 10 24,-109-3-19,77 5 7,221 3 34,-177-21 0,49-1 2,-115 5-41,29-8 13,-61 0-7,284 6 80,-347 5-7,81 2-3,121-2 156,-86 1-123,-6-1-78,27-3-117,114-3 70,-262 3 11,55-3-2,357-24 26,-278 23-4,-82 4-14,111 0 13,-129 2 8,-17 2 48,64-3-34,35-4-85,112-5 290,8 10 81,-235 4-355,245 16-37,105 22 88,-250-32 43,69-9-68,-34-2 3,-41 2 3,-32 1-4,-43 1-2,340 8 19,-286-5 0,225-6 63,-223-2-17,173 6 60,-224-2-109,3 3-6,-38-1-144,45-4 134,-112 0-486,0 0-1,0-1 0,0 1 0,-1-1 0,1-1 1,-1 1-1,0-1 0,1 0 0,1-2 487,-5 3-534,19-11-5315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8T19:29:32.99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1 435 3617,'37'-18'1609,"2"1"0,30-9-1609,-28 12 193,83-27 779,10-4 365,-84 27-1114,1 3 0,0 2 0,2 2-223,159-21 234,-13 14 969,52 8-1203,-172 7 191,878-15 1079,-892 18-1201,1024 11 1110,-884-6-1028,497 7 124,-314-21-118,-306 6-129,75-2 30,233-4 172,149 24-2,-210-3-192,110-1 22,-71 3 25,-84-1 34,102 6 107,-275-13-166,6 2-27,90 3 37,-66-12 37,21-7-105,141-19 205,100-6 141,-12 8-205,-73 3-72,-10 5 105,-87 6 15,-32 1-98,329-28-8,-225 20-41,18-1-20,-28 4 17,-1 13-16,-103 2-22,367 9 0,-203 12 16,-294-17-13,430 37-2,-173-33 100,112-25-78,-99 1-30,548 10 36,-527 13 2,-155 1-20,58 0 15,206-11-38,229-4-122,-563 7 158,596 5 321,-634-6-329,56 1 21,154 16 24,-190-10-23,23 2-2,383 29 82,-460-34-133,-15-1 18,0-1 0,2-1-4,-22 0-296,0-1 0,1 0-1,-1-1 1,0 0 0,0 0-1,0 0 1,0-1-1,7-4 297,2-3-1928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8T19:29:36.690"/>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41 257 2104,'-1'-1'197,"0"1"-75,1 0-1,-1 0 1,0 0 0,0 0-1,1 0 1,-1 0-1,0 0 1,1 0-1,-1-1 1,0 1 0,1 0-1,-1 0 1,1-1-1,-1 1 1,0 0 0,1-1-1,-1 1 1,1-1-1,-1 1 1,1-1-1,-1 1 1,1-1 0,0 1-1,-1-1 1,1 1-1,0-1 1,-1 0-122,-3-5 994,-2-1 328,0-3 199,5 9-1475,1 1 1,-1-1 0,1 0 0,-1 1-1,1-1 1,-1 0 0,1 1 0,-1-1-1,1 0 1,0 0 0,-1 1 0,1-1-1,0 0 1,-1 0 0,1 0-1,0 0 1,0 1 0,0-1 0,0 0-1,0 0 1,0 0 0,0 0 0,0 1-1,1-2-46,0 0 19,1 0 0,0 0-1,0 0 1,0 1-1,1-1 1,-1 1 0,0-1-1,1 1 1,0-1-19,27-10 37,-29 11-31,74-25 581,1 3 1,18 0-588,-31 11 290,2 2 0,0 3-290,132-5 197,-127 9-174,142-5 63,149-11 349,116-9 172,-2 25-387,-419 4-211,157 4 13,-195-4-20,300 28 20,-275-23-20,460 77 55,-102-5 79,-316-64-75,1-3 1,38-2-62,173-5 127,23 1 59,85 1 87,17 1 245,-356-3-460,345 13 136,97-5 142,-259-2-143,226 5 37,-45-7-108,26-6 9,-278-10-72,602-40 310,-725 43-355,626-57 157,3 34 69,-569 28-169,418 5 24,-442-2-72,462 19 91,-263-10-53,84 5 142,-196-6-123,499 19 300,-274-38-358,-44-14 18,-147 7 22,218-1 286,45 20-348,-434-2 3,330 7 116,345 17 149,-608-21-312,-48-2 56,563 22 250,-350-25-52,74-18-210,-212 7-41,568-36 39,4 36-26,-466 9-56,-64 6-150,-16 1-1871,-115-7-139,-5-4-870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8T19:29:39.673"/>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0 112 2593,'23'-4'876,"-1"1"0,18-1-876,-3 1 367,-4-1 115,-11 2 308,0 0-1,16-6-789,-16 3 891,0 1-1,20 0-890,-16 1 688,11-3-688,26-4 1018,38-1-1018,-77 9 74,355-10 1210,-167 9-654,360 4 254,-225 13-336,170 4 310,-28-9-141,21 20-279,-365-19-330,78 0 321,82-12-429,12-16 106,40-1 114,-237 14-146,92 0 29,145-1 94,5 0-31,-119 3-124,108 1 8,-278 3-45,143 4 14,169 4 181,264-33-200,4-3 89,354 22 332,-377 21-362,-584-15-50,486 24 121,-211-5 123,298-21-253,-376-13 24,189-8 4,-1 24 7,-186 16 33,59 1 21,321 8 9,-427-19-33,95-13-65,15-19 16,437-27 0,27 45 5,-721 7-19,452 14-9,518-18 58,-599-24 161,-389 24-158,25 1-54,-43 2-338,-1 1 0,0 1 0,0 0 0,0 1-1,6 2 339,-18-4-489,0-1 0,0 1 0,0-1-1,0 1 1,0-1 0,0 0-1,0 0 1,0 0 0,2 0 489,4-3-4745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90A982-BAE0-4058-8B5F-8045DF17DF56}" type="datetimeFigureOut">
              <a:rPr lang="en-GB" smtClean="0"/>
              <a:t>26/08/2024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C3D4-996E-4D6F-9DE5-AE1CD074441E}" type="slidenum">
              <a:rPr lang="en-GB" smtClean="0"/>
              <a:t>‹#›</a:t>
            </a:fld>
            <a:endParaRPr lang="en-GB"/>
          </a:p>
        </p:txBody>
      </p:sp>
    </p:spTree>
    <p:extLst>
      <p:ext uri="{BB962C8B-B14F-4D97-AF65-F5344CB8AC3E}">
        <p14:creationId xmlns:p14="http://schemas.microsoft.com/office/powerpoint/2010/main" val="77361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C11093D-5996-4BA1-9DFB-D0A2464551D2}" type="slidenum">
              <a:rPr lang="en-GB" smtClean="0"/>
              <a:t>2</a:t>
            </a:fld>
            <a:endParaRPr lang="en-GB"/>
          </a:p>
        </p:txBody>
      </p:sp>
    </p:spTree>
    <p:extLst>
      <p:ext uri="{BB962C8B-B14F-4D97-AF65-F5344CB8AC3E}">
        <p14:creationId xmlns:p14="http://schemas.microsoft.com/office/powerpoint/2010/main" val="317441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TW-induced ion transport involves a perpetual cycle of acceleration and deceleration, where ions are pushed and overtaken by sequential waves.52,53 During each cycle, ions will approach (but not reach) the terminal drift velocity dictated by their K. This ‘velocity relaxation’ effect has been encountered in the past, notably in the ‘field reversing’ experiments of Johnsen and Biondi, who correlated the relaxation time to the product of an ions’ m/z and K. Akin to this, the weak m/z dependence of TWIM separation has been noted.55 Consequently, calibration of standards with absolute mobilities previously determined via DTIMS is necessary to ascertain CCS values for analyte ions in a TWIMS cell, which can then be compared between different instruments and laboratories.56 </a:t>
            </a:r>
          </a:p>
          <a:p>
            <a:r>
              <a:rPr lang="en-GB" dirty="0"/>
              <a:t>Recently, Richardson et al. presented a detailed mathematical description of m/z effects in smoothly-moving TW separators.55,57 For a given ion and a chosen set of parameters, separation characteristics of the TW device were conveniently described in terms of the dimensionless parameters α and γ:</a:t>
            </a:r>
          </a:p>
          <a:p>
            <a:r>
              <a:rPr lang="en-GB" dirty="0"/>
              <a:t>α=2πK v/λ  m/z		γ=2πK V_0/</a:t>
            </a:r>
            <a:r>
              <a:rPr lang="en-GB" dirty="0" err="1"/>
              <a:t>vλ</a:t>
            </a:r>
            <a:r>
              <a:rPr lang="en-GB" dirty="0"/>
              <a:t>							(3)</a:t>
            </a:r>
          </a:p>
          <a:p>
            <a:endParaRPr lang="en-GB" dirty="0"/>
          </a:p>
        </p:txBody>
      </p:sp>
      <p:sp>
        <p:nvSpPr>
          <p:cNvPr id="4" name="Slide Number Placeholder 3"/>
          <p:cNvSpPr>
            <a:spLocks noGrp="1"/>
          </p:cNvSpPr>
          <p:nvPr>
            <p:ph type="sldNum" sz="quarter" idx="5"/>
          </p:nvPr>
        </p:nvSpPr>
        <p:spPr/>
        <p:txBody>
          <a:bodyPr/>
          <a:lstStyle/>
          <a:p>
            <a:fld id="{52F6AC85-C248-4D1A-BDDF-C9C271630F07}" type="slidenum">
              <a:rPr lang="en-GB" smtClean="0"/>
              <a:t>14</a:t>
            </a:fld>
            <a:endParaRPr lang="en-GB"/>
          </a:p>
        </p:txBody>
      </p:sp>
    </p:spTree>
    <p:extLst>
      <p:ext uri="{BB962C8B-B14F-4D97-AF65-F5344CB8AC3E}">
        <p14:creationId xmlns:p14="http://schemas.microsoft.com/office/powerpoint/2010/main" val="2931581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we all know</a:t>
            </a:r>
            <a:r>
              <a:rPr lang="en-GB" baseline="0" dirty="0"/>
              <a:t> protein structure originates from the amino acid sequence that makes up the protein chain. This will then go on dictate the structure, general mass spectrometry methods prove this amino acid sequence and give us information on the order that these amino acids are present. However, proteins are present in a variety of different conformations, some very ordered and structured and others very unstructured and disordered, it is this that leads to disease.</a:t>
            </a:r>
          </a:p>
          <a:p>
            <a:endParaRPr lang="en-GB" baseline="0" dirty="0"/>
          </a:p>
          <a:p>
            <a:r>
              <a:rPr lang="en-GB" baseline="0" dirty="0"/>
              <a:t>As we go from more structured to more disordered the ability to probe these conformation via standard crystallographic methods becomes increasingly more difficult however all stages of this decent can be monitored through ion mobility mass spectrometry. Shown below the mass spectrometry images is the distribution of CCS values and how these differ between each other. </a:t>
            </a:r>
          </a:p>
          <a:p>
            <a:endParaRPr lang="en-GB" baseline="0" dirty="0"/>
          </a:p>
          <a:p>
            <a:r>
              <a:rPr lang="en-GB" baseline="0" dirty="0"/>
              <a:t>In this talk I will go on to show how we can use UVPD to probe the transient protein conformation in the gas phase.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477D80-E1A2-42F7-AC73-C4C73C24A2C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7753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K –</a:t>
            </a:r>
            <a:r>
              <a:rPr lang="en-GB" baseline="0" dirty="0"/>
              <a:t> linear sequence distribution of oppositely charged residues.</a:t>
            </a:r>
            <a:endParaRPr lang="en-GB" dirty="0"/>
          </a:p>
          <a:p>
            <a:endParaRPr lang="en-GB" dirty="0"/>
          </a:p>
          <a:p>
            <a:r>
              <a:rPr lang="en-GB" dirty="0"/>
              <a:t>1.</a:t>
            </a:r>
            <a:r>
              <a:rPr lang="en-GB" baseline="0" dirty="0"/>
              <a:t> </a:t>
            </a:r>
            <a:r>
              <a:rPr lang="en-GB" dirty="0"/>
              <a:t>Start</a:t>
            </a:r>
            <a:r>
              <a:rPr lang="en-GB" baseline="0" dirty="0"/>
              <a:t> with background about p27 protein and its role in biological environment.</a:t>
            </a:r>
          </a:p>
          <a:p>
            <a:r>
              <a:rPr lang="en-GB" baseline="0" dirty="0"/>
              <a:t>2. Follow-up with the concept of varying the distribution of charged groups on a protein and explain how it might affect the biological behaviour.</a:t>
            </a:r>
          </a:p>
          <a:p>
            <a:r>
              <a:rPr lang="en-GB" baseline="0" dirty="0"/>
              <a:t>3. Talk about the three different permutants and highlight the localisation of charged groups (negative = red, positive=blue). </a:t>
            </a:r>
          </a:p>
          <a:p>
            <a:r>
              <a:rPr lang="en-GB" baseline="0" dirty="0"/>
              <a:t>4. Show the mass spectra of each and explain how by simply looking at the MS we can already tell these proteins must have very different 3D structures and consist of different ensembles due to the widely different charge states.</a:t>
            </a:r>
          </a:p>
          <a:p>
            <a:endParaRPr lang="en-GB" baseline="0" dirty="0"/>
          </a:p>
          <a:p>
            <a:r>
              <a:rPr lang="en-GB" baseline="0" dirty="0"/>
              <a:t>1 minute</a:t>
            </a:r>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F7027A07-650F-4539-AD2B-002E4E0357A6}"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2644718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Linker histone H1 is essential in chromatin for stabilizing its structure, regulating gene expression by controlling DNA accessibility, maintaining genome integrity during DNA processes, and ensuring proper cell cycle progression. Variations in net charge (NC) and charge location significantly influence the dynamics and chromatin-binding efficiency of H1, unaffected by truncation of disordered tails. We investigated this using charge permutants of the linker histone globular domain (hH1.0GD) </a:t>
            </a:r>
            <a:r>
              <a:rPr lang="en-GB" dirty="0" err="1"/>
              <a:t>analyzed</a:t>
            </a:r>
            <a:r>
              <a:rPr lang="en-GB" dirty="0"/>
              <a:t> for stability and conformational heterogeneity via traveling wave ion mobility mass spectrometry (TWIMS). The lowly charged hH1.0GD permutant (5+) exhibited a narrower and less heterogeneous conformational spread, approximately 2.5 times less than the highly charged variant (13+). Permutants with equal NC but different charge distributions showed distinct conformational profiles, highlighting the critical role of charge distribution in intermolecular interactions and structural integrity. Activated ion mobility mass spectrometry (IM-MS) confirmed compromised stability with increasing net charge. Our study successfully differentiated structural dynamics among seven hH1.0GD permutants, including two pairs differing in just a single charge location.</a:t>
            </a:r>
          </a:p>
        </p:txBody>
      </p:sp>
      <p:sp>
        <p:nvSpPr>
          <p:cNvPr id="4" name="Slide Number Placeholder 3"/>
          <p:cNvSpPr>
            <a:spLocks noGrp="1"/>
          </p:cNvSpPr>
          <p:nvPr>
            <p:ph type="sldNum" sz="quarter" idx="5"/>
          </p:nvPr>
        </p:nvSpPr>
        <p:spPr/>
        <p:txBody>
          <a:bodyPr/>
          <a:lstStyle/>
          <a:p>
            <a:fld id="{13A3C3D4-996E-4D6F-9DE5-AE1CD074441E}" type="slidenum">
              <a:rPr lang="en-GB" smtClean="0"/>
              <a:t>20</a:t>
            </a:fld>
            <a:endParaRPr lang="en-GB"/>
          </a:p>
        </p:txBody>
      </p:sp>
    </p:spTree>
    <p:extLst>
      <p:ext uri="{BB962C8B-B14F-4D97-AF65-F5344CB8AC3E}">
        <p14:creationId xmlns:p14="http://schemas.microsoft.com/office/powerpoint/2010/main" val="2702635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a:t>
            </a:r>
            <a:r>
              <a:rPr lang="en-GB" dirty="0" err="1"/>
              <a:t>aIM</a:t>
            </a:r>
            <a:r>
              <a:rPr lang="en-GB" dirty="0"/>
              <a:t>-MS experiments, the total ATD of the [M+5H]⁵⁺ charge state for the GD2E2K variant reveals that several adopted conformations (Π, Σ, Τ), including the most compact one (Μ) correspond to those previously observed in the GDWT variant (Figure 3a-b). This finding indicates that despite the high net charge, the GD2E2K variant retains structural memory of its native state. Distinctly, the GD2E2K variant exhibits two equally intense initial conformations, Μ (DT ~3.9 </a:t>
            </a:r>
            <a:r>
              <a:rPr lang="en-GB" dirty="0" err="1"/>
              <a:t>ms</a:t>
            </a:r>
            <a:r>
              <a:rPr lang="en-GB" dirty="0"/>
              <a:t>) and Χ (DT ~4.3 </a:t>
            </a:r>
            <a:r>
              <a:rPr lang="en-GB" dirty="0" err="1"/>
              <a:t>ms</a:t>
            </a:r>
            <a:r>
              <a:rPr lang="en-GB" dirty="0"/>
              <a:t>), prior to activation at 4V (Figure 3d). At this stage, the intermediate conformation Π (~6.2 </a:t>
            </a:r>
            <a:r>
              <a:rPr lang="en-GB" dirty="0" err="1"/>
              <a:t>ms</a:t>
            </a:r>
            <a:r>
              <a:rPr lang="en-GB" dirty="0"/>
              <a:t>) and low intensities of a third intermediate conformation, Σ (~7.8 </a:t>
            </a:r>
            <a:r>
              <a:rPr lang="en-GB" dirty="0" err="1"/>
              <a:t>ms</a:t>
            </a:r>
            <a:r>
              <a:rPr lang="en-GB" dirty="0"/>
              <a:t>), are also detected (Figure 3d). Conformation Μ fully transitions to Χ by 16V of collisional activation. Similarly to the GDWT variant, the ATD does not significantly change after the 16V collisional activation stage (Figure 3d). The intermediate conformation Π persists throughout the experiment between 16V and 140V, mirroring the behaviour of the Ο conformer of GDWT (Figure 3c-d). Upon closer inspection, the Π conformer is common to both variants, with similar DT of approximately 6.2 </a:t>
            </a:r>
            <a:r>
              <a:rPr lang="en-GB" dirty="0" err="1"/>
              <a:t>ms</a:t>
            </a:r>
            <a:r>
              <a:rPr lang="en-GB" dirty="0"/>
              <a:t> (Figure 3). Additionally, extended conformations Τ (DT ~8.5 </a:t>
            </a:r>
            <a:r>
              <a:rPr lang="en-GB" dirty="0" err="1"/>
              <a:t>ms</a:t>
            </a:r>
            <a:r>
              <a:rPr lang="en-GB" dirty="0"/>
              <a:t>) and Υ2 (DT ~9.2 </a:t>
            </a:r>
            <a:r>
              <a:rPr lang="en-GB" dirty="0" err="1"/>
              <a:t>ms</a:t>
            </a:r>
            <a:r>
              <a:rPr lang="en-GB" dirty="0"/>
              <a:t>), along with a collapsed population Φ2 (DT ~11.7 </a:t>
            </a:r>
            <a:r>
              <a:rPr lang="en-GB" dirty="0" err="1"/>
              <a:t>ms</a:t>
            </a:r>
            <a:r>
              <a:rPr lang="en-GB" dirty="0"/>
              <a:t>), are observed but at significantly lower intensities compared to analogous populations in GDWT. Conformation Τ appears to be shared conformations between the two variants, exhibiting similar DT of approximately 8.5 </a:t>
            </a:r>
            <a:r>
              <a:rPr lang="en-GB" dirty="0" err="1"/>
              <a:t>ms.Its</a:t>
            </a:r>
            <a:r>
              <a:rPr lang="en-GB" dirty="0"/>
              <a:t> an equimolar ratio 10μM:10μM GD12K2 to PTMA </a:t>
            </a:r>
          </a:p>
          <a:p>
            <a:r>
              <a:rPr lang="en-GB" dirty="0"/>
              <a:t>Before mixing the samples were BE once</a:t>
            </a:r>
          </a:p>
          <a:p>
            <a:r>
              <a:rPr lang="en-GB" dirty="0"/>
              <a:t>Based on </a:t>
            </a:r>
            <a:r>
              <a:rPr lang="en-GB" dirty="0" err="1"/>
              <a:t>Birthe’s</a:t>
            </a:r>
            <a:r>
              <a:rPr lang="en-GB" dirty="0"/>
              <a:t> paper they expect a 4:1 complex (GD12K2:PTMA)</a:t>
            </a:r>
          </a:p>
          <a:p>
            <a:r>
              <a:rPr lang="en-GB" dirty="0"/>
              <a:t>Confirm the low binding affinity of the globular domain to the PTMA IDP (Birthe paper states by truncating the tails of the histone the binding affinity goes from picomolar to micromolar)</a:t>
            </a:r>
          </a:p>
          <a:p>
            <a:r>
              <a:rPr lang="en-GB" dirty="0"/>
              <a:t>The reason we chose to have the NH4Ac at 165mM and pH 7.4 was because I wanted to have the same solution conditions they used in their solution phase experiments (FRET) to enable comparisons.</a:t>
            </a:r>
          </a:p>
          <a:p>
            <a:pPr algn="just">
              <a:lnSpc>
                <a:spcPct val="200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PTMA is a highly acidic (-44) fully unstructured IDP</a:t>
            </a:r>
            <a:r>
              <a:rPr lang="en-GB" sz="1200" kern="0" baseline="30000" dirty="0">
                <a:effectLst/>
                <a:latin typeface="Calibri" panose="020F0502020204030204" pitchFamily="34" charset="0"/>
                <a:ea typeface="Calibri" panose="020F0502020204030204" pitchFamily="34" charset="0"/>
                <a:cs typeface="Calibri" panose="020F0502020204030204" pitchFamily="34" charset="0"/>
              </a:rPr>
              <a:t>9–13</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that facilitates transcriptional activation by preventing histone H1 from binding to chromatin or even displacing it, which promotes chromatin de-condensation and allowing transcription factors and other regulatory proteins access to DNA.</a:t>
            </a:r>
            <a:r>
              <a:rPr lang="en-GB" sz="1200" kern="0" baseline="30000" dirty="0">
                <a:effectLst/>
                <a:latin typeface="Calibri" panose="020F0502020204030204" pitchFamily="34" charset="0"/>
                <a:ea typeface="Calibri" panose="020F0502020204030204" pitchFamily="34" charset="0"/>
                <a:cs typeface="Calibri" panose="020F0502020204030204" pitchFamily="34" charset="0"/>
              </a:rPr>
              <a:t>11–13</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PTMA can interact directly or indirectly with H1, modulating its chromatin binding. This functional antagonism balances the dynamic state of chromatin between repressed and active states, essential for proper gene expression regulation. </a:t>
            </a:r>
            <a:r>
              <a:rPr lang="en-GB" sz="1200" kern="0" baseline="30000" dirty="0">
                <a:effectLst/>
                <a:latin typeface="Calibri" panose="020F0502020204030204" pitchFamily="34" charset="0"/>
                <a:ea typeface="Calibri" panose="020F0502020204030204" pitchFamily="34" charset="0"/>
                <a:cs typeface="Calibri" panose="020F0502020204030204" pitchFamily="34" charset="0"/>
              </a:rPr>
              <a:t>11–13</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Despite its disordered nature and lack of a crystal structure, low-confidence structural approximations of PTMA have been predicted through computational methods like </a:t>
            </a:r>
            <a:r>
              <a:rPr lang="en-GB" sz="1200" kern="100" dirty="0" err="1">
                <a:effectLst/>
                <a:latin typeface="Calibri" panose="020F0502020204030204" pitchFamily="34" charset="0"/>
                <a:ea typeface="Calibri" panose="020F0502020204030204" pitchFamily="34" charset="0"/>
                <a:cs typeface="Times New Roman" panose="02020603050405020304" pitchFamily="18" charset="0"/>
              </a:rPr>
              <a:t>AlphaFold</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(Figure S1).</a:t>
            </a:r>
            <a:r>
              <a:rPr lang="en-GB" sz="1200" kern="0" baseline="30000" dirty="0">
                <a:effectLst/>
                <a:latin typeface="Calibri" panose="020F0502020204030204" pitchFamily="34" charset="0"/>
                <a:ea typeface="Calibri" panose="020F0502020204030204" pitchFamily="34" charset="0"/>
                <a:cs typeface="Calibri" panose="020F0502020204030204" pitchFamily="34" charset="0"/>
              </a:rPr>
              <a:t>14</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GB" dirty="0"/>
          </a:p>
        </p:txBody>
      </p:sp>
      <p:sp>
        <p:nvSpPr>
          <p:cNvPr id="4" name="Slide Number Placeholder 3"/>
          <p:cNvSpPr>
            <a:spLocks noGrp="1"/>
          </p:cNvSpPr>
          <p:nvPr>
            <p:ph type="sldNum" sz="quarter" idx="5"/>
          </p:nvPr>
        </p:nvSpPr>
        <p:spPr/>
        <p:txBody>
          <a:bodyPr/>
          <a:lstStyle/>
          <a:p>
            <a:fld id="{13A3C3D4-996E-4D6F-9DE5-AE1CD074441E}" type="slidenum">
              <a:rPr lang="en-GB" smtClean="0"/>
              <a:t>21</a:t>
            </a:fld>
            <a:endParaRPr lang="en-GB"/>
          </a:p>
        </p:txBody>
      </p:sp>
    </p:spTree>
    <p:extLst>
      <p:ext uri="{BB962C8B-B14F-4D97-AF65-F5344CB8AC3E}">
        <p14:creationId xmlns:p14="http://schemas.microsoft.com/office/powerpoint/2010/main" val="1846547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3A3C3D4-996E-4D6F-9DE5-AE1CD074441E}" type="slidenum">
              <a:rPr lang="en-GB" smtClean="0"/>
              <a:t>22</a:t>
            </a:fld>
            <a:endParaRPr lang="en-GB"/>
          </a:p>
        </p:txBody>
      </p:sp>
    </p:spTree>
    <p:extLst>
      <p:ext uri="{BB962C8B-B14F-4D97-AF65-F5344CB8AC3E}">
        <p14:creationId xmlns:p14="http://schemas.microsoft.com/office/powerpoint/2010/main" val="1251691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 dotted lines are the bounds of the toy model, and the points are </a:t>
            </a:r>
            <a:r>
              <a:rPr lang="en-GB" dirty="0" err="1"/>
              <a:t>alphafold</a:t>
            </a:r>
            <a:r>
              <a:rPr lang="en-GB" dirty="0"/>
              <a:t> ccs predictions coloured by %disordered residues, then the second graph is showing how far the ccs deviates from the minimum ccs predicted by the toy model. I'll compare it to the experimental data next and maybe look at some other ccs prediction tools</a:t>
            </a:r>
          </a:p>
        </p:txBody>
      </p:sp>
      <p:sp>
        <p:nvSpPr>
          <p:cNvPr id="4" name="Slide Number Placeholder 3"/>
          <p:cNvSpPr>
            <a:spLocks noGrp="1"/>
          </p:cNvSpPr>
          <p:nvPr>
            <p:ph type="sldNum" sz="quarter" idx="5"/>
          </p:nvPr>
        </p:nvSpPr>
        <p:spPr/>
        <p:txBody>
          <a:bodyPr/>
          <a:lstStyle/>
          <a:p>
            <a:fld id="{13A3C3D4-996E-4D6F-9DE5-AE1CD074441E}" type="slidenum">
              <a:rPr lang="en-GB" smtClean="0"/>
              <a:t>23</a:t>
            </a:fld>
            <a:endParaRPr lang="en-GB"/>
          </a:p>
        </p:txBody>
      </p:sp>
    </p:spTree>
    <p:extLst>
      <p:ext uri="{BB962C8B-B14F-4D97-AF65-F5344CB8AC3E}">
        <p14:creationId xmlns:p14="http://schemas.microsoft.com/office/powerpoint/2010/main" val="551466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3A3C3D4-996E-4D6F-9DE5-AE1CD074441E}" type="slidenum">
              <a:rPr lang="en-GB" smtClean="0"/>
              <a:t>26</a:t>
            </a:fld>
            <a:endParaRPr lang="en-GB"/>
          </a:p>
        </p:txBody>
      </p:sp>
    </p:spTree>
    <p:extLst>
      <p:ext uri="{BB962C8B-B14F-4D97-AF65-F5344CB8AC3E}">
        <p14:creationId xmlns:p14="http://schemas.microsoft.com/office/powerpoint/2010/main" val="2870883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6F9F8D2-37D1-4AA8-82AE-E8A669A095CA}" type="slidenum">
              <a:rPr lang="en-GB" smtClean="0"/>
              <a:t>28</a:t>
            </a:fld>
            <a:endParaRPr lang="en-GB"/>
          </a:p>
        </p:txBody>
      </p:sp>
    </p:spTree>
    <p:extLst>
      <p:ext uri="{BB962C8B-B14F-4D97-AF65-F5344CB8AC3E}">
        <p14:creationId xmlns:p14="http://schemas.microsoft.com/office/powerpoint/2010/main" val="4265208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3A3C3D4-996E-4D6F-9DE5-AE1CD074441E}" type="slidenum">
              <a:rPr lang="en-GB" smtClean="0"/>
              <a:t>32</a:t>
            </a:fld>
            <a:endParaRPr lang="en-GB"/>
          </a:p>
        </p:txBody>
      </p:sp>
    </p:spTree>
    <p:extLst>
      <p:ext uri="{BB962C8B-B14F-4D97-AF65-F5344CB8AC3E}">
        <p14:creationId xmlns:p14="http://schemas.microsoft.com/office/powerpoint/2010/main" val="3429171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Here we apply ion mobility mass spectrometry (IM-MS) coupled with density functional theory (DFT) to investigate the disassembly mechanisms and energetics of a family of heterometallic rings and rotaxanes with the general formula [NH</a:t>
            </a:r>
            <a:r>
              <a:rPr lang="en-GB" sz="1200" kern="1200" baseline="-25000" dirty="0">
                <a:solidFill>
                  <a:schemeClr val="tx1"/>
                </a:solidFill>
                <a:effectLst/>
                <a:latin typeface="+mn-lt"/>
                <a:ea typeface="+mn-ea"/>
                <a:cs typeface="+mn-cs"/>
              </a:rPr>
              <a:t>2</a:t>
            </a:r>
            <a:r>
              <a:rPr lang="en-GB" sz="1200" kern="1200" dirty="0">
                <a:solidFill>
                  <a:schemeClr val="tx1"/>
                </a:solidFill>
                <a:effectLst/>
                <a:latin typeface="+mn-lt"/>
                <a:ea typeface="+mn-ea"/>
                <a:cs typeface="+mn-cs"/>
              </a:rPr>
              <a:t>RR’][Cr</a:t>
            </a:r>
            <a:r>
              <a:rPr lang="en-GB" sz="1200" kern="1200" baseline="-25000" dirty="0">
                <a:solidFill>
                  <a:schemeClr val="tx1"/>
                </a:solidFill>
                <a:effectLst/>
                <a:latin typeface="+mn-lt"/>
                <a:ea typeface="+mn-ea"/>
                <a:cs typeface="+mn-cs"/>
              </a:rPr>
              <a:t>7</a:t>
            </a:r>
            <a:r>
              <a:rPr lang="en-GB" sz="1200" kern="1200" dirty="0">
                <a:solidFill>
                  <a:schemeClr val="tx1"/>
                </a:solidFill>
                <a:effectLst/>
                <a:latin typeface="+mn-lt"/>
                <a:ea typeface="+mn-ea"/>
                <a:cs typeface="+mn-cs"/>
              </a:rPr>
              <a:t>MF</a:t>
            </a:r>
            <a:r>
              <a:rPr lang="en-GB" sz="1200" kern="1200" baseline="-25000" dirty="0">
                <a:solidFill>
                  <a:schemeClr val="tx1"/>
                </a:solidFill>
                <a:effectLst/>
                <a:latin typeface="+mn-lt"/>
                <a:ea typeface="+mn-ea"/>
                <a:cs typeface="+mn-cs"/>
              </a:rPr>
              <a:t>8</a:t>
            </a:r>
            <a:r>
              <a:rPr lang="en-GB" sz="1200" kern="1200" dirty="0">
                <a:solidFill>
                  <a:schemeClr val="tx1"/>
                </a:solidFill>
                <a:effectLst/>
                <a:latin typeface="+mn-lt"/>
                <a:ea typeface="+mn-ea"/>
                <a:cs typeface="+mn-cs"/>
              </a:rPr>
              <a:t>(O</a:t>
            </a:r>
            <a:r>
              <a:rPr lang="en-GB" sz="1200" kern="1200" baseline="-25000" dirty="0">
                <a:solidFill>
                  <a:schemeClr val="tx1"/>
                </a:solidFill>
                <a:effectLst/>
                <a:latin typeface="+mn-lt"/>
                <a:ea typeface="+mn-ea"/>
                <a:cs typeface="+mn-cs"/>
              </a:rPr>
              <a:t>2</a:t>
            </a:r>
            <a:r>
              <a:rPr lang="en-GB" sz="1200" kern="1200" dirty="0">
                <a:solidFill>
                  <a:schemeClr val="tx1"/>
                </a:solidFill>
                <a:effectLst/>
                <a:latin typeface="+mn-lt"/>
                <a:ea typeface="+mn-ea"/>
                <a:cs typeface="+mn-cs"/>
              </a:rPr>
              <a:t>C</a:t>
            </a:r>
            <a:r>
              <a:rPr lang="en-GB" sz="1200" i="1" kern="1200" baseline="30000" dirty="0">
                <a:solidFill>
                  <a:schemeClr val="tx1"/>
                </a:solidFill>
                <a:effectLst/>
                <a:latin typeface="+mn-lt"/>
                <a:ea typeface="+mn-ea"/>
                <a:cs typeface="+mn-cs"/>
              </a:rPr>
              <a:t>t</a:t>
            </a:r>
            <a:r>
              <a:rPr lang="en-GB" sz="1200" kern="1200" dirty="0">
                <a:solidFill>
                  <a:schemeClr val="tx1"/>
                </a:solidFill>
                <a:effectLst/>
                <a:latin typeface="+mn-lt"/>
                <a:ea typeface="+mn-ea"/>
                <a:cs typeface="+mn-cs"/>
              </a:rPr>
              <a:t>Bu)</a:t>
            </a:r>
            <a:r>
              <a:rPr lang="en-GB" sz="1200" kern="1200" baseline="-25000" dirty="0">
                <a:solidFill>
                  <a:schemeClr val="tx1"/>
                </a:solidFill>
                <a:effectLst/>
                <a:latin typeface="+mn-lt"/>
                <a:ea typeface="+mn-ea"/>
                <a:cs typeface="+mn-cs"/>
              </a:rPr>
              <a:t>16</a:t>
            </a:r>
            <a:r>
              <a:rPr lang="en-GB" sz="1200" kern="1200" dirty="0">
                <a:solidFill>
                  <a:schemeClr val="tx1"/>
                </a:solidFill>
                <a:effectLst/>
                <a:latin typeface="+mn-lt"/>
                <a:ea typeface="+mn-ea"/>
                <a:cs typeface="+mn-cs"/>
              </a:rPr>
              <a:t>] with M = </a:t>
            </a:r>
            <a:r>
              <a:rPr lang="en-GB" sz="1200" kern="1200" dirty="0" err="1">
                <a:solidFill>
                  <a:schemeClr val="tx1"/>
                </a:solidFill>
                <a:effectLst/>
                <a:latin typeface="+mn-lt"/>
                <a:ea typeface="+mn-ea"/>
                <a:cs typeface="+mn-cs"/>
              </a:rPr>
              <a:t>Mn</a:t>
            </a:r>
            <a:r>
              <a:rPr lang="en-GB" sz="1200" kern="1200" baseline="30000" dirty="0" err="1">
                <a:solidFill>
                  <a:schemeClr val="tx1"/>
                </a:solidFill>
                <a:effectLst/>
                <a:latin typeface="+mn-lt"/>
                <a:ea typeface="+mn-ea"/>
                <a:cs typeface="+mn-cs"/>
              </a:rPr>
              <a:t>II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Fe</a:t>
            </a:r>
            <a:r>
              <a:rPr lang="en-GB" sz="1200" kern="1200" baseline="30000" dirty="0" err="1">
                <a:solidFill>
                  <a:schemeClr val="tx1"/>
                </a:solidFill>
                <a:effectLst/>
                <a:latin typeface="+mn-lt"/>
                <a:ea typeface="+mn-ea"/>
                <a:cs typeface="+mn-cs"/>
              </a:rPr>
              <a:t>II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a:t>
            </a:r>
            <a:r>
              <a:rPr lang="en-GB" sz="1200" kern="1200" baseline="30000" dirty="0" err="1">
                <a:solidFill>
                  <a:schemeClr val="tx1"/>
                </a:solidFill>
                <a:effectLst/>
                <a:latin typeface="+mn-lt"/>
                <a:ea typeface="+mn-ea"/>
                <a:cs typeface="+mn-cs"/>
              </a:rPr>
              <a:t>II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Ni</a:t>
            </a:r>
            <a:r>
              <a:rPr lang="en-GB" sz="1200" kern="1200" baseline="30000" dirty="0" err="1">
                <a:solidFill>
                  <a:schemeClr val="tx1"/>
                </a:solidFill>
                <a:effectLst/>
                <a:latin typeface="+mn-lt"/>
                <a:ea typeface="+mn-ea"/>
                <a:cs typeface="+mn-cs"/>
              </a:rPr>
              <a:t>II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Cu</a:t>
            </a:r>
            <a:r>
              <a:rPr lang="en-GB" sz="1200" kern="1200" baseline="30000" dirty="0" err="1">
                <a:solidFill>
                  <a:schemeClr val="tx1"/>
                </a:solidFill>
                <a:effectLst/>
                <a:latin typeface="+mn-lt"/>
                <a:ea typeface="+mn-ea"/>
                <a:cs typeface="+mn-cs"/>
              </a:rPr>
              <a:t>II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Zn</a:t>
            </a:r>
            <a:r>
              <a:rPr lang="en-GB" sz="1200" kern="1200" baseline="30000" dirty="0" err="1">
                <a:solidFill>
                  <a:schemeClr val="tx1"/>
                </a:solidFill>
                <a:effectLst/>
                <a:latin typeface="+mn-lt"/>
                <a:ea typeface="+mn-ea"/>
                <a:cs typeface="+mn-cs"/>
              </a:rPr>
              <a:t>II</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Cd</a:t>
            </a:r>
            <a:r>
              <a:rPr lang="en-GB" sz="1200" kern="1200" baseline="30000" dirty="0" err="1">
                <a:solidFill>
                  <a:schemeClr val="tx1"/>
                </a:solidFill>
                <a:effectLst/>
                <a:latin typeface="+mn-lt"/>
                <a:ea typeface="+mn-ea"/>
                <a:cs typeface="+mn-cs"/>
              </a:rPr>
              <a:t>II</a:t>
            </a:r>
            <a:r>
              <a:rPr lang="en-GB" sz="1200" kern="1200" dirty="0">
                <a:solidFill>
                  <a:schemeClr val="tx1"/>
                </a:solidFill>
                <a:effectLst/>
                <a:latin typeface="+mn-lt"/>
                <a:ea typeface="+mn-ea"/>
                <a:cs typeface="+mn-cs"/>
              </a:rPr>
              <a:t>. Our results show that their stability can be tuned both by altering the d-metal composition in the macrocycle and by the end groups of the secondary ammonium cation [NH</a:t>
            </a:r>
            <a:r>
              <a:rPr lang="en-GB" sz="1200" kern="1200" baseline="-25000" dirty="0">
                <a:solidFill>
                  <a:schemeClr val="tx1"/>
                </a:solidFill>
                <a:effectLst/>
                <a:latin typeface="+mn-lt"/>
                <a:ea typeface="+mn-ea"/>
                <a:cs typeface="+mn-cs"/>
              </a:rPr>
              <a:t>2</a:t>
            </a:r>
            <a:r>
              <a:rPr lang="en-GB" sz="1200" kern="1200" dirty="0">
                <a:solidFill>
                  <a:schemeClr val="tx1"/>
                </a:solidFill>
                <a:effectLst/>
                <a:latin typeface="+mn-lt"/>
                <a:ea typeface="+mn-ea"/>
                <a:cs typeface="+mn-cs"/>
              </a:rPr>
              <a:t>RR’]</a:t>
            </a:r>
            <a:r>
              <a:rPr lang="en-GB" sz="1200" kern="1200" baseline="300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Ion mobility probes the conformational landscape of the disassembly process from intact complex to structurally distinct isobaric fragments, providing unique insights to how a given divalent metal tunes the structural dynamics.</a:t>
            </a:r>
          </a:p>
          <a:p>
            <a:endParaRPr lang="en-GB" dirty="0"/>
          </a:p>
        </p:txBody>
      </p:sp>
      <p:sp>
        <p:nvSpPr>
          <p:cNvPr id="4" name="Slide Number Placeholder 3"/>
          <p:cNvSpPr>
            <a:spLocks noGrp="1"/>
          </p:cNvSpPr>
          <p:nvPr>
            <p:ph type="sldNum" sz="quarter" idx="10"/>
          </p:nvPr>
        </p:nvSpPr>
        <p:spPr/>
        <p:txBody>
          <a:bodyPr/>
          <a:lstStyle/>
          <a:p>
            <a:fld id="{4186AF2E-DCFA-4A88-9638-E938EBDFC5D3}" type="slidenum">
              <a:rPr lang="en-GB" smtClean="0"/>
              <a:t>5</a:t>
            </a:fld>
            <a:endParaRPr lang="en-GB"/>
          </a:p>
        </p:txBody>
      </p:sp>
    </p:spTree>
    <p:extLst>
      <p:ext uri="{BB962C8B-B14F-4D97-AF65-F5344CB8AC3E}">
        <p14:creationId xmlns:p14="http://schemas.microsoft.com/office/powerpoint/2010/main" val="4282262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186AF2E-DCFA-4A88-9638-E938EBDFC5D3}" type="slidenum">
              <a:rPr lang="en-GB" smtClean="0"/>
              <a:t>6</a:t>
            </a:fld>
            <a:endParaRPr lang="en-GB"/>
          </a:p>
        </p:txBody>
      </p:sp>
    </p:spTree>
    <p:extLst>
      <p:ext uri="{BB962C8B-B14F-4D97-AF65-F5344CB8AC3E}">
        <p14:creationId xmlns:p14="http://schemas.microsoft.com/office/powerpoint/2010/main" val="79088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186AF2E-DCFA-4A88-9638-E938EBDFC5D3}" type="slidenum">
              <a:rPr lang="en-GB" smtClean="0"/>
              <a:t>7</a:t>
            </a:fld>
            <a:endParaRPr lang="en-GB"/>
          </a:p>
        </p:txBody>
      </p:sp>
    </p:spTree>
    <p:extLst>
      <p:ext uri="{BB962C8B-B14F-4D97-AF65-F5344CB8AC3E}">
        <p14:creationId xmlns:p14="http://schemas.microsoft.com/office/powerpoint/2010/main" val="3539565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186AF2E-DCFA-4A88-9638-E938EBDFC5D3}" type="slidenum">
              <a:rPr lang="en-GB" smtClean="0"/>
              <a:t>8</a:t>
            </a:fld>
            <a:endParaRPr lang="en-GB"/>
          </a:p>
        </p:txBody>
      </p:sp>
    </p:spTree>
    <p:extLst>
      <p:ext uri="{BB962C8B-B14F-4D97-AF65-F5344CB8AC3E}">
        <p14:creationId xmlns:p14="http://schemas.microsoft.com/office/powerpoint/2010/main" val="4200409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The most expensive drug in the world is an AAV gene therapy. </a:t>
            </a:r>
            <a:r>
              <a:rPr lang="en-GB" sz="1200" b="0" i="0" u="none" strike="noStrike" kern="1200" dirty="0" err="1">
                <a:solidFill>
                  <a:schemeClr val="tx1"/>
                </a:solidFill>
                <a:effectLst/>
                <a:latin typeface="+mn-lt"/>
                <a:ea typeface="+mn-ea"/>
                <a:cs typeface="+mn-cs"/>
              </a:rPr>
              <a:t>novartis’s</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zolgensma</a:t>
            </a:r>
            <a:r>
              <a:rPr lang="en-GB" sz="1200" b="0" i="0" u="none" strike="noStrike" kern="1200" dirty="0">
                <a:solidFill>
                  <a:schemeClr val="tx1"/>
                </a:solidFill>
                <a:effectLst/>
                <a:latin typeface="+mn-lt"/>
                <a:ea typeface="+mn-ea"/>
                <a:cs typeface="+mn-cs"/>
              </a:rPr>
              <a:t> is used to treat spinal muscular atrophy and provides a functioning copy of the SMN1 gene to patients. This codes for the survival motor neuron protein and is required for motor neuron maintenance. The development of the drug is expensive but more importantly, gene therapy should provide life-long treatment </a:t>
            </a:r>
            <a:r>
              <a:rPr lang="en-GB" sz="1200" b="0" i="0" u="none" strike="noStrike" kern="1200" dirty="0" err="1">
                <a:solidFill>
                  <a:schemeClr val="tx1"/>
                </a:solidFill>
                <a:effectLst/>
                <a:latin typeface="+mn-lt"/>
                <a:ea typeface="+mn-ea"/>
                <a:cs typeface="+mn-cs"/>
              </a:rPr>
              <a:t>ie</a:t>
            </a:r>
            <a:r>
              <a:rPr lang="en-GB" sz="1200" b="0" i="0" u="none" strike="noStrike" kern="1200" dirty="0">
                <a:solidFill>
                  <a:schemeClr val="tx1"/>
                </a:solidFill>
                <a:effectLst/>
                <a:latin typeface="+mn-lt"/>
                <a:ea typeface="+mn-ea"/>
                <a:cs typeface="+mn-cs"/>
              </a:rPr>
              <a:t> cure, after one injection and the therapy can only be used once anyway due to patient potentially developing antibodies against the vector</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How does this work? Recombinant AAVs will bind to a receptor on a cell surface, and different serotypes have different targets as you can see here. The virus will then make its way to the nucleus where it will use the host cell machinery to transcribe the gene of interest </a:t>
            </a:r>
            <a:r>
              <a:rPr lang="en-GB" sz="1200" kern="1200" dirty="0" err="1">
                <a:solidFill>
                  <a:schemeClr val="tx1"/>
                </a:solidFill>
                <a:effectLst/>
                <a:latin typeface="+mn-lt"/>
                <a:ea typeface="+mn-ea"/>
                <a:cs typeface="+mn-cs"/>
              </a:rPr>
              <a:t>ie</a:t>
            </a:r>
            <a:r>
              <a:rPr lang="en-GB" sz="1200" kern="1200" dirty="0">
                <a:solidFill>
                  <a:schemeClr val="tx1"/>
                </a:solidFill>
                <a:effectLst/>
                <a:latin typeface="+mn-lt"/>
                <a:ea typeface="+mn-ea"/>
                <a:cs typeface="+mn-cs"/>
              </a:rPr>
              <a:t> for a functioning copy of a protein and then translate this into the protein for it to carry out its role in the body, curing the patient if previously they were not able to make a functioning copy of this protein</a:t>
            </a:r>
            <a:endParaRPr lang="en-GB" dirty="0"/>
          </a:p>
          <a:p>
            <a:endParaRPr lang="en-GB" dirty="0"/>
          </a:p>
        </p:txBody>
      </p:sp>
      <p:sp>
        <p:nvSpPr>
          <p:cNvPr id="4" name="Slide Number Placeholder 3"/>
          <p:cNvSpPr>
            <a:spLocks noGrp="1"/>
          </p:cNvSpPr>
          <p:nvPr>
            <p:ph type="sldNum" sz="quarter" idx="5"/>
          </p:nvPr>
        </p:nvSpPr>
        <p:spPr/>
        <p:txBody>
          <a:bodyPr/>
          <a:lstStyle/>
          <a:p>
            <a:fld id="{52F6AC85-C248-4D1A-BDDF-C9C271630F07}" type="slidenum">
              <a:rPr lang="en-GB" smtClean="0"/>
              <a:t>10</a:t>
            </a:fld>
            <a:endParaRPr lang="en-GB"/>
          </a:p>
        </p:txBody>
      </p:sp>
    </p:spTree>
    <p:extLst>
      <p:ext uri="{BB962C8B-B14F-4D97-AF65-F5344CB8AC3E}">
        <p14:creationId xmlns:p14="http://schemas.microsoft.com/office/powerpoint/2010/main" val="3669970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One of the major analytical challenges when studying AAVs is the ratio of empty virus, so just the capsid shell, versus the full virus, with the gene of interest incorporated. I have on the left here the empty capsid, coming in at around 3.5 MDa and note the very large mass to charge range… but you can see I </a:t>
            </a:r>
            <a:r>
              <a:rPr lang="en-GB" dirty="0" err="1"/>
              <a:t>dont</a:t>
            </a:r>
            <a:r>
              <a:rPr lang="en-GB" dirty="0"/>
              <a:t> have a nice charge state distribution or much resolution of my peak here and this is due to the inherent heterogeneity of the capsid. There are 3 proteins with different masses that make up the capsid and they assemble into the capsid in a completely random order making analysis quite difficult. On average the VPs assemble in a 1 to 1 to 10 ratio but this is not always the case. We do have enough resolution to see the empty to full ratio though which we can see on the right. We also have two partially filled species here which have incorporated some but not all of the genetic material required. Understanding this ratio of empty to full virus is important to get a grasp on dosages for patients and to limit the amount of other virus material injected into patients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can see a nice spectrum here of the VP3 capsid protein, in a much more reasonable mass to charge range then my previous slide! And this protein has a mass of just under 60,000 Da and is usually the most abundant of the viral proteins in the capsid and this to some of you may seem like a massive molecule already if </a:t>
            </a:r>
            <a:r>
              <a:rPr lang="en-GB" dirty="0" err="1"/>
              <a:t>youre</a:t>
            </a:r>
            <a:r>
              <a:rPr lang="en-GB" dirty="0"/>
              <a:t> used to working with small mols. And 60 of these viral proteins will make up the complete capsid so you can see how the size of the virus is massive and really testing the mass spec limits</a:t>
            </a:r>
          </a:p>
          <a:p>
            <a:endParaRPr lang="en-GB" dirty="0"/>
          </a:p>
        </p:txBody>
      </p:sp>
      <p:sp>
        <p:nvSpPr>
          <p:cNvPr id="4" name="Slide Number Placeholder 3"/>
          <p:cNvSpPr>
            <a:spLocks noGrp="1"/>
          </p:cNvSpPr>
          <p:nvPr>
            <p:ph type="sldNum" sz="quarter" idx="5"/>
          </p:nvPr>
        </p:nvSpPr>
        <p:spPr/>
        <p:txBody>
          <a:bodyPr/>
          <a:lstStyle/>
          <a:p>
            <a:fld id="{52F6AC85-C248-4D1A-BDDF-C9C271630F07}" type="slidenum">
              <a:rPr lang="en-GB" smtClean="0"/>
              <a:t>11</a:t>
            </a:fld>
            <a:endParaRPr lang="en-GB"/>
          </a:p>
        </p:txBody>
      </p:sp>
    </p:spTree>
    <p:extLst>
      <p:ext uri="{BB962C8B-B14F-4D97-AF65-F5344CB8AC3E}">
        <p14:creationId xmlns:p14="http://schemas.microsoft.com/office/powerpoint/2010/main" val="35155374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can see in the heat map that we get good separation of empty, full and partial species in the m/z region but separation isn’t seen in the drift time. When we extract the m/z regions in the arrival time distribution on the left we can see that the empty species (red trace) is broader than the full species, with the full capsid exhibiting slightly longer drift time (blue trace).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width of the ATD of the empty species is larger than the width of the full species and exhibits tailing towards longer arrival times. These features suggest a larger number of conformational states attainable by the empty capsid and/or conformational rearrangements occurring on the IM separation timescale. While this warrants further study, we speculate that these rearrangements may be akin to an expanding and contracting motion (Figure S2). The narrower ATD of the full capsid alludes to a more constrained structure; the particles are more rigid and swollen by the incorporated genetic cargo. Interestingly, the ATD of the partial 1 species exhibits width similar to that of an empty particle, while the ATD of partial 2 is more like the full particle, shown in Figure 2E. Two conformers can be seen in the ATD in partial 1, both exhibiting different conformational space, resembling either the empty of full capsid for conformer 1 and 2, respectively. This is likely due to differential packing of the genome inside these capsids.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52F6AC85-C248-4D1A-BDDF-C9C271630F07}" type="slidenum">
              <a:rPr lang="en-GB" smtClean="0"/>
              <a:t>12</a:t>
            </a:fld>
            <a:endParaRPr lang="en-GB"/>
          </a:p>
        </p:txBody>
      </p:sp>
    </p:spTree>
    <p:extLst>
      <p:ext uri="{BB962C8B-B14F-4D97-AF65-F5344CB8AC3E}">
        <p14:creationId xmlns:p14="http://schemas.microsoft.com/office/powerpoint/2010/main" val="2934461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we use travelling wave ion mobility we can see more of a difference in our data. Travelling wave ion mobility uses pulsed waves which the ions use to move through the mobility cell, filled with gas as it is in drift tube. </a:t>
            </a:r>
            <a:r>
              <a:rPr lang="en-GB" b="0" i="0" dirty="0">
                <a:solidFill>
                  <a:srgbClr val="2D3439"/>
                </a:solidFill>
                <a:effectLst/>
                <a:latin typeface="acumin-pro"/>
              </a:rPr>
              <a:t>As the waves pass along the device, ions can ‘surf’ on the wave front for a period of time before being overtaken by the wave. Ions are separated as they travel through the device as higher mobility ions are able to surf the waves for longer whereas lower mobility ions will experience ‘roll over’ events and take longer to travel through the cell. Both mobility and mass to charge ratio are at play here as the voltage applied is not uniform. When travelling wave settings are gentle, with low velocity and amplitude, separation is dominated by mobility. </a:t>
            </a:r>
            <a:r>
              <a:rPr lang="en-GB" dirty="0"/>
              <a:t>Empty AAV still shows broader ATD so may have a larger range of conformations with more obvious shorter drift time, maybe due to the capsid compressing in the IM cell. When using harsher travelling wave velocity and amplitude we are now separating the ions based more on their mass to charge ration than their mobility. Since empty and full AAV capsids carry a similar average charge but vary in their mass due to being unloaded or loaded with DNA, they have different m/z values and can be separated by a TWIM device. </a:t>
            </a:r>
          </a:p>
        </p:txBody>
      </p:sp>
      <p:sp>
        <p:nvSpPr>
          <p:cNvPr id="4" name="Slide Number Placeholder 3"/>
          <p:cNvSpPr>
            <a:spLocks noGrp="1"/>
          </p:cNvSpPr>
          <p:nvPr>
            <p:ph type="sldNum" sz="quarter" idx="5"/>
          </p:nvPr>
        </p:nvSpPr>
        <p:spPr/>
        <p:txBody>
          <a:bodyPr/>
          <a:lstStyle/>
          <a:p>
            <a:fld id="{52F6AC85-C248-4D1A-BDDF-C9C271630F07}" type="slidenum">
              <a:rPr lang="en-GB" smtClean="0"/>
              <a:t>13</a:t>
            </a:fld>
            <a:endParaRPr lang="en-GB"/>
          </a:p>
        </p:txBody>
      </p:sp>
    </p:spTree>
    <p:extLst>
      <p:ext uri="{BB962C8B-B14F-4D97-AF65-F5344CB8AC3E}">
        <p14:creationId xmlns:p14="http://schemas.microsoft.com/office/powerpoint/2010/main" val="1800374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202C8-494A-4591-ADA9-8A3625A6D8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C67F65A-5A24-4045-B9D2-80943B3EAA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DBB699-E4AD-4740-A227-860581A00F6F}"/>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5" name="Footer Placeholder 4">
            <a:extLst>
              <a:ext uri="{FF2B5EF4-FFF2-40B4-BE49-F238E27FC236}">
                <a16:creationId xmlns:a16="http://schemas.microsoft.com/office/drawing/2014/main" id="{D20688FB-F359-43D2-BBB2-893B6F8EE8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6A1B8F-DFEB-4642-AB5F-1B88AF641C94}"/>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2851738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D48E2-3B94-48B9-88FF-30D01E32E09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13693AD-212F-43E7-AFDD-E5F192F5DF3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85AB34-93F8-493D-BBEC-A9E55FF593B7}"/>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5" name="Footer Placeholder 4">
            <a:extLst>
              <a:ext uri="{FF2B5EF4-FFF2-40B4-BE49-F238E27FC236}">
                <a16:creationId xmlns:a16="http://schemas.microsoft.com/office/drawing/2014/main" id="{BEC5A4B3-0F59-4656-98C1-27E3BC6A32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26F5D0-80C2-42B8-847A-C06B1EF7F81C}"/>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4024522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33A7C3-35B8-40BC-9F14-84D68107530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354DF3-307A-4533-9290-D841E6F3F39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2DD602-E950-4EF1-A2CD-C0EAC809A5A9}"/>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5" name="Footer Placeholder 4">
            <a:extLst>
              <a:ext uri="{FF2B5EF4-FFF2-40B4-BE49-F238E27FC236}">
                <a16:creationId xmlns:a16="http://schemas.microsoft.com/office/drawing/2014/main" id="{811069F9-4556-47F2-B73A-A92F00C796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7F784A-142D-4675-BF3B-4332A6B6359A}"/>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4028893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Master Slide">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525145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C25D7-1F4F-419A-9CD1-24565A5AF7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A9D7F8-FAAD-459E-8D99-AFACA6A0CC5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F29D5E-D430-4E34-BE93-2D255CD721A2}"/>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5" name="Footer Placeholder 4">
            <a:extLst>
              <a:ext uri="{FF2B5EF4-FFF2-40B4-BE49-F238E27FC236}">
                <a16:creationId xmlns:a16="http://schemas.microsoft.com/office/drawing/2014/main" id="{8E4A5BCB-4A25-429B-AFAC-3A55A4FEF4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1866C0-6CD6-409E-93C9-40D1BFFC35EF}"/>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2312917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8DA09-4C63-4BA0-B195-162EC474C4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D12B3B2-3696-4A1E-AD00-13FA93A861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D3D857E-06BB-43D2-A303-D98C1A82F1A3}"/>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5" name="Footer Placeholder 4">
            <a:extLst>
              <a:ext uri="{FF2B5EF4-FFF2-40B4-BE49-F238E27FC236}">
                <a16:creationId xmlns:a16="http://schemas.microsoft.com/office/drawing/2014/main" id="{C32ABA55-F9AB-42B4-A54B-0C52EBFFAE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5C0B35-7B95-41DE-86B5-1D704A21A63F}"/>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1538248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BEEDB-9031-4EFB-A2BE-8A6A87E616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F2B6DD-97AE-410D-9718-8D6C8EBC850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6A0C88-EE15-4174-9D02-0033B878B43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DAF54B-89AF-48ED-9BFC-72FDC42A16CA}"/>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6" name="Footer Placeholder 5">
            <a:extLst>
              <a:ext uri="{FF2B5EF4-FFF2-40B4-BE49-F238E27FC236}">
                <a16:creationId xmlns:a16="http://schemas.microsoft.com/office/drawing/2014/main" id="{DD0EB94E-E009-42B2-B98A-282B688BC0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B836A4-B135-403D-BE39-9F821B1657DC}"/>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3934174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7D2B2-C526-4588-898B-BE8386F797E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1AF7C6-E7CB-47CA-9561-BDAAEB7E6E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6868C2-CBFC-4C41-876A-A7BBC6E02CF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B26EFB-A126-404E-8EF6-9A1BA79154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04A7BB8-1B21-41D5-96BF-34783430E3E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A9CCAEC-7FB8-4061-8155-0630C8AEF274}"/>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8" name="Footer Placeholder 7">
            <a:extLst>
              <a:ext uri="{FF2B5EF4-FFF2-40B4-BE49-F238E27FC236}">
                <a16:creationId xmlns:a16="http://schemas.microsoft.com/office/drawing/2014/main" id="{E678063D-DC3A-40AB-B58F-7097464CD4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8DE8A6B-AE52-4763-9612-EA7D100E1AD3}"/>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856763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9674A-9E97-48B7-A33C-C168FF2A3FD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3D194D-BB00-4563-8467-473300AF620C}"/>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4" name="Footer Placeholder 3">
            <a:extLst>
              <a:ext uri="{FF2B5EF4-FFF2-40B4-BE49-F238E27FC236}">
                <a16:creationId xmlns:a16="http://schemas.microsoft.com/office/drawing/2014/main" id="{645A3F87-A801-4B39-BBD8-01D3E4C377D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CC07608-2F7A-49D1-A0E5-5218D27170BD}"/>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3927679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F8EA47-BB4E-4E25-9210-201697206052}"/>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3" name="Footer Placeholder 2">
            <a:extLst>
              <a:ext uri="{FF2B5EF4-FFF2-40B4-BE49-F238E27FC236}">
                <a16:creationId xmlns:a16="http://schemas.microsoft.com/office/drawing/2014/main" id="{13C5B1E4-DC64-48B2-B218-EF2FC197F55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0F49DF-0E9E-4208-A81F-89B99FC3133A}"/>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3437691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AD089-291B-45D7-8A41-C22FC73ED5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F3B185-8EDC-4872-8A5A-C8D2ECF575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C301EB7-7EF5-4B54-972E-5A0232D8F3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0B87EED-0A70-4D2A-AC9E-A4A3990AEB26}"/>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6" name="Footer Placeholder 5">
            <a:extLst>
              <a:ext uri="{FF2B5EF4-FFF2-40B4-BE49-F238E27FC236}">
                <a16:creationId xmlns:a16="http://schemas.microsoft.com/office/drawing/2014/main" id="{B09F21A8-05FB-4DAE-B2FD-64D52A2FDA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8A99D8-7ED2-4A54-B397-B3C8994ABE6A}"/>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3473655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B0DED-F3B1-4FD4-8B41-62FF52807A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280F0-9CCB-4350-A732-45BADE8846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CF01F1-588D-44D7-BC33-B94B9142DB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EC4D01A-E8AB-4E52-BFF9-985F5645BA40}"/>
              </a:ext>
            </a:extLst>
          </p:cNvPr>
          <p:cNvSpPr>
            <a:spLocks noGrp="1"/>
          </p:cNvSpPr>
          <p:nvPr>
            <p:ph type="dt" sz="half" idx="10"/>
          </p:nvPr>
        </p:nvSpPr>
        <p:spPr/>
        <p:txBody>
          <a:bodyPr/>
          <a:lstStyle/>
          <a:p>
            <a:fld id="{7F6387D1-99ED-4ABF-9EE3-5F09B5B64857}" type="datetimeFigureOut">
              <a:rPr lang="en-US" smtClean="0"/>
              <a:t>8/26/2024</a:t>
            </a:fld>
            <a:endParaRPr lang="en-US"/>
          </a:p>
        </p:txBody>
      </p:sp>
      <p:sp>
        <p:nvSpPr>
          <p:cNvPr id="6" name="Footer Placeholder 5">
            <a:extLst>
              <a:ext uri="{FF2B5EF4-FFF2-40B4-BE49-F238E27FC236}">
                <a16:creationId xmlns:a16="http://schemas.microsoft.com/office/drawing/2014/main" id="{193D652C-3D0C-40F5-B706-F4588F5872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D7F40C-AA75-48D5-BBAE-D62E85C1AEF5}"/>
              </a:ext>
            </a:extLst>
          </p:cNvPr>
          <p:cNvSpPr>
            <a:spLocks noGrp="1"/>
          </p:cNvSpPr>
          <p:nvPr>
            <p:ph type="sldNum" sz="quarter" idx="12"/>
          </p:nvPr>
        </p:nvSpPr>
        <p:spPr/>
        <p:txBody>
          <a:bodyPr/>
          <a:lstStyle/>
          <a:p>
            <a:fld id="{9D54C823-2B6E-432B-A744-BEA5F92A9587}" type="slidenum">
              <a:rPr lang="en-US" smtClean="0"/>
              <a:t>‹#›</a:t>
            </a:fld>
            <a:endParaRPr lang="en-US"/>
          </a:p>
        </p:txBody>
      </p:sp>
    </p:spTree>
    <p:extLst>
      <p:ext uri="{BB962C8B-B14F-4D97-AF65-F5344CB8AC3E}">
        <p14:creationId xmlns:p14="http://schemas.microsoft.com/office/powerpoint/2010/main" val="1844177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CE0020-881E-4803-BA85-828FB29020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01A6E41-CC85-452E-B8D1-BD89DE7AC0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F050F7-E28C-446E-A936-06119AC876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6387D1-99ED-4ABF-9EE3-5F09B5B64857}" type="datetimeFigureOut">
              <a:rPr lang="en-US" smtClean="0"/>
              <a:t>8/26/2024</a:t>
            </a:fld>
            <a:endParaRPr lang="en-US"/>
          </a:p>
        </p:txBody>
      </p:sp>
      <p:sp>
        <p:nvSpPr>
          <p:cNvPr id="5" name="Footer Placeholder 4">
            <a:extLst>
              <a:ext uri="{FF2B5EF4-FFF2-40B4-BE49-F238E27FC236}">
                <a16:creationId xmlns:a16="http://schemas.microsoft.com/office/drawing/2014/main" id="{3A95F002-1B86-4E7D-BD86-0ADA500A85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ED0A069-8A7F-4733-9A3E-0F30450A70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54C823-2B6E-432B-A744-BEA5F92A9587}" type="slidenum">
              <a:rPr lang="en-US" smtClean="0"/>
              <a:t>‹#›</a:t>
            </a:fld>
            <a:endParaRPr lang="en-US"/>
          </a:p>
        </p:txBody>
      </p:sp>
    </p:spTree>
    <p:extLst>
      <p:ext uri="{BB962C8B-B14F-4D97-AF65-F5344CB8AC3E}">
        <p14:creationId xmlns:p14="http://schemas.microsoft.com/office/powerpoint/2010/main" val="22620915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34.png"/><Relationship Id="rId3" Type="http://schemas.openxmlformats.org/officeDocument/2006/relationships/image" Target="../media/image25.jpeg"/><Relationship Id="rId7" Type="http://schemas.openxmlformats.org/officeDocument/2006/relationships/image" Target="../media/image29.png"/><Relationship Id="rId12"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jpeg"/><Relationship Id="rId11" Type="http://schemas.openxmlformats.org/officeDocument/2006/relationships/image" Target="../media/image32.png"/><Relationship Id="rId5" Type="http://schemas.openxmlformats.org/officeDocument/2006/relationships/image" Target="../media/image27.png"/><Relationship Id="rId10" Type="http://schemas.openxmlformats.org/officeDocument/2006/relationships/image" Target="../media/image31.jpeg"/><Relationship Id="rId4" Type="http://schemas.openxmlformats.org/officeDocument/2006/relationships/image" Target="../media/image26.pn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42.png"/><Relationship Id="rId3" Type="http://schemas.openxmlformats.org/officeDocument/2006/relationships/image" Target="../media/image35.jpeg"/><Relationship Id="rId7" Type="http://schemas.openxmlformats.org/officeDocument/2006/relationships/image" Target="../media/image39.png"/><Relationship Id="rId12" Type="http://schemas.microsoft.com/office/2007/relationships/hdphoto" Target="../media/hdphoto4.wdp"/><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1.png"/><Relationship Id="rId5" Type="http://schemas.openxmlformats.org/officeDocument/2006/relationships/image" Target="../media/image37.png"/><Relationship Id="rId15" Type="http://schemas.openxmlformats.org/officeDocument/2006/relationships/image" Target="../media/image43.emf"/><Relationship Id="rId10" Type="http://schemas.microsoft.com/office/2007/relationships/hdphoto" Target="../media/hdphoto3.wdp"/><Relationship Id="rId4" Type="http://schemas.openxmlformats.org/officeDocument/2006/relationships/image" Target="../media/image36.png"/><Relationship Id="rId9" Type="http://schemas.openxmlformats.org/officeDocument/2006/relationships/image" Target="../media/image40.png"/><Relationship Id="rId1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4.png"/><Relationship Id="rId7"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microsoft.com/office/2007/relationships/hdphoto" Target="../media/hdphoto6.wdp"/></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6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 Id="rId14" Type="http://schemas.openxmlformats.org/officeDocument/2006/relationships/image" Target="../media/image65.png"/></Relationships>
</file>

<file path=ppt/slides/_rels/slide1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1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18" Type="http://schemas.openxmlformats.org/officeDocument/2006/relationships/customXml" Target="../ink/ink7.xml"/><Relationship Id="rId3" Type="http://schemas.openxmlformats.org/officeDocument/2006/relationships/image" Target="../media/image2.png"/><Relationship Id="rId7" Type="http://schemas.openxmlformats.org/officeDocument/2006/relationships/customXml" Target="../ink/ink2.xml"/><Relationship Id="rId12" Type="http://schemas.openxmlformats.org/officeDocument/2006/relationships/customXml" Target="../ink/ink4.xml"/><Relationship Id="rId17"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customXml" Target="../ink/ink6.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7.png"/><Relationship Id="rId5" Type="http://schemas.openxmlformats.org/officeDocument/2006/relationships/customXml" Target="../ink/ink1.xml"/><Relationship Id="rId15" Type="http://schemas.openxmlformats.org/officeDocument/2006/relationships/image" Target="../media/image9.png"/><Relationship Id="rId10" Type="http://schemas.openxmlformats.org/officeDocument/2006/relationships/image" Target="../media/image6.png"/><Relationship Id="rId19"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customXml" Target="../ink/ink3.xml"/><Relationship Id="rId14" Type="http://schemas.openxmlformats.org/officeDocument/2006/relationships/customXml" Target="../ink/ink5.xml"/></Relationships>
</file>

<file path=ppt/slides/_rels/slide2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2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2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2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9.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png"/><Relationship Id="rId1" Type="http://schemas.openxmlformats.org/officeDocument/2006/relationships/slideLayout" Target="../slideLayouts/slideLayout12.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emf"/></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29">
            <a:extLst>
              <a:ext uri="{FF2B5EF4-FFF2-40B4-BE49-F238E27FC236}">
                <a16:creationId xmlns:a16="http://schemas.microsoft.com/office/drawing/2014/main" id="{3A930249-8242-4E2B-AF17-C018264883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1">
            <a:extLst>
              <a:ext uri="{FF2B5EF4-FFF2-40B4-BE49-F238E27FC236}">
                <a16:creationId xmlns:a16="http://schemas.microsoft.com/office/drawing/2014/main" id="{A5BDD999-C5E1-4B3E-A710-7686738191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pic>
        <p:nvPicPr>
          <p:cNvPr id="4" name="Content Placeholder 3">
            <a:extLst>
              <a:ext uri="{FF2B5EF4-FFF2-40B4-BE49-F238E27FC236}">
                <a16:creationId xmlns:a16="http://schemas.microsoft.com/office/drawing/2014/main" id="{13483132-F757-42E1-A362-A9C5CEF6B0BB}"/>
              </a:ext>
            </a:extLst>
          </p:cNvPr>
          <p:cNvPicPr>
            <a:picLocks noGrp="1" noChangeAspect="1"/>
          </p:cNvPicPr>
          <p:nvPr>
            <p:ph idx="1"/>
          </p:nvPr>
        </p:nvPicPr>
        <p:blipFill rotWithShape="1">
          <a:blip r:embed="rId2">
            <a:alphaModFix amt="60000"/>
          </a:blip>
          <a:srcRect l="3675" r="7436"/>
          <a:stretch/>
        </p:blipFill>
        <p:spPr>
          <a:xfrm>
            <a:off x="-3050" y="-138796"/>
            <a:ext cx="12191980" cy="6856718"/>
          </a:xfrm>
          <a:prstGeom prst="rect">
            <a:avLst/>
          </a:prstGeom>
        </p:spPr>
      </p:pic>
      <p:sp>
        <p:nvSpPr>
          <p:cNvPr id="5" name="TextBox 4">
            <a:extLst>
              <a:ext uri="{FF2B5EF4-FFF2-40B4-BE49-F238E27FC236}">
                <a16:creationId xmlns:a16="http://schemas.microsoft.com/office/drawing/2014/main" id="{0B75FE91-03FC-463A-AA83-5D81795CC3FC}"/>
              </a:ext>
            </a:extLst>
          </p:cNvPr>
          <p:cNvSpPr txBox="1"/>
          <p:nvPr/>
        </p:nvSpPr>
        <p:spPr>
          <a:xfrm>
            <a:off x="259859" y="4417832"/>
            <a:ext cx="9795637" cy="2220775"/>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3600" dirty="0">
                <a:solidFill>
                  <a:srgbClr val="FFFFFF"/>
                </a:solidFill>
                <a:latin typeface="+mj-lt"/>
                <a:ea typeface="+mj-ea"/>
                <a:cs typeface="+mj-cs"/>
              </a:rPr>
              <a:t>‘</a:t>
            </a:r>
            <a:r>
              <a:rPr lang="en-GB" sz="3600" dirty="0">
                <a:solidFill>
                  <a:srgbClr val="FFFFFF"/>
                </a:solidFill>
                <a:latin typeface="+mj-lt"/>
                <a:ea typeface="+mj-ea"/>
                <a:cs typeface="+mj-cs"/>
              </a:rPr>
              <a:t>The role of Ion Mobility Mass Spectrometry where </a:t>
            </a:r>
            <a:r>
              <a:rPr lang="en-GB" sz="3600" i="1" dirty="0">
                <a:solidFill>
                  <a:srgbClr val="FFFFFF"/>
                </a:solidFill>
                <a:latin typeface="+mj-lt"/>
                <a:ea typeface="+mj-ea"/>
                <a:cs typeface="+mj-cs"/>
              </a:rPr>
              <a:t>m/z </a:t>
            </a:r>
            <a:r>
              <a:rPr lang="en-GB" sz="3600" dirty="0">
                <a:solidFill>
                  <a:srgbClr val="FFFFFF"/>
                </a:solidFill>
                <a:latin typeface="+mj-lt"/>
                <a:ea typeface="+mj-ea"/>
                <a:cs typeface="+mj-cs"/>
              </a:rPr>
              <a:t>selection is not enough</a:t>
            </a:r>
            <a:r>
              <a:rPr lang="en-US" sz="3600" dirty="0">
                <a:solidFill>
                  <a:srgbClr val="FFFFFF"/>
                </a:solidFill>
                <a:latin typeface="+mj-lt"/>
                <a:ea typeface="+mj-ea"/>
                <a:cs typeface="+mj-cs"/>
              </a:rPr>
              <a:t>’</a:t>
            </a:r>
          </a:p>
          <a:p>
            <a:pPr>
              <a:lnSpc>
                <a:spcPct val="90000"/>
              </a:lnSpc>
              <a:spcBef>
                <a:spcPct val="0"/>
              </a:spcBef>
              <a:spcAft>
                <a:spcPts val="600"/>
              </a:spcAft>
            </a:pPr>
            <a:endParaRPr lang="en-US" sz="3600" dirty="0">
              <a:solidFill>
                <a:srgbClr val="FFFFFF"/>
              </a:solidFill>
              <a:latin typeface="+mj-lt"/>
              <a:ea typeface="+mj-ea"/>
              <a:cs typeface="+mj-cs"/>
            </a:endParaRPr>
          </a:p>
          <a:p>
            <a:pPr>
              <a:lnSpc>
                <a:spcPct val="90000"/>
              </a:lnSpc>
              <a:spcBef>
                <a:spcPct val="0"/>
              </a:spcBef>
              <a:spcAft>
                <a:spcPts val="600"/>
              </a:spcAft>
            </a:pPr>
            <a:r>
              <a:rPr lang="en-US" sz="3600" dirty="0">
                <a:solidFill>
                  <a:srgbClr val="FFFFFF"/>
                </a:solidFill>
                <a:latin typeface="+mj-lt"/>
                <a:ea typeface="+mj-ea"/>
                <a:cs typeface="+mj-cs"/>
              </a:rPr>
              <a:t>Perdita Barran </a:t>
            </a:r>
          </a:p>
        </p:txBody>
      </p:sp>
    </p:spTree>
    <p:extLst>
      <p:ext uri="{BB962C8B-B14F-4D97-AF65-F5344CB8AC3E}">
        <p14:creationId xmlns:p14="http://schemas.microsoft.com/office/powerpoint/2010/main" val="50627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8D678E3-EF77-4A57-AB1C-AB62C6C8F464}"/>
              </a:ext>
            </a:extLst>
          </p:cNvPr>
          <p:cNvSpPr txBox="1">
            <a:spLocks/>
          </p:cNvSpPr>
          <p:nvPr/>
        </p:nvSpPr>
        <p:spPr>
          <a:xfrm>
            <a:off x="113639" y="311561"/>
            <a:ext cx="9261440" cy="584573"/>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4400" dirty="0"/>
              <a:t>Using IM to examine AAVs</a:t>
            </a:r>
            <a:endParaRPr lang="en-GB" sz="1600" dirty="0"/>
          </a:p>
        </p:txBody>
      </p:sp>
      <p:pic>
        <p:nvPicPr>
          <p:cNvPr id="27" name="Picture 2" descr="See the source image">
            <a:extLst>
              <a:ext uri="{FF2B5EF4-FFF2-40B4-BE49-F238E27FC236}">
                <a16:creationId xmlns:a16="http://schemas.microsoft.com/office/drawing/2014/main" id="{C2E2F2C5-F51E-4F95-93F4-4754BE69B1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302" y="1182520"/>
            <a:ext cx="2591600" cy="2416515"/>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up 30">
            <a:extLst>
              <a:ext uri="{FF2B5EF4-FFF2-40B4-BE49-F238E27FC236}">
                <a16:creationId xmlns:a16="http://schemas.microsoft.com/office/drawing/2014/main" id="{4D7AF49E-DF5D-470A-8FB9-156D8EE54636}"/>
              </a:ext>
            </a:extLst>
          </p:cNvPr>
          <p:cNvGrpSpPr/>
          <p:nvPr/>
        </p:nvGrpSpPr>
        <p:grpSpPr>
          <a:xfrm rot="428382">
            <a:off x="3495350" y="1177336"/>
            <a:ext cx="4497801" cy="963920"/>
            <a:chOff x="258689" y="1896928"/>
            <a:chExt cx="7467600" cy="1552575"/>
          </a:xfrm>
        </p:grpSpPr>
        <p:pic>
          <p:nvPicPr>
            <p:cNvPr id="32" name="Picture 31">
              <a:extLst>
                <a:ext uri="{FF2B5EF4-FFF2-40B4-BE49-F238E27FC236}">
                  <a16:creationId xmlns:a16="http://schemas.microsoft.com/office/drawing/2014/main" id="{97D4803C-E46B-412C-B215-BFAC9267D907}"/>
                </a:ext>
              </a:extLst>
            </p:cNvPr>
            <p:cNvPicPr>
              <a:picLocks noChangeAspect="1"/>
            </p:cNvPicPr>
            <p:nvPr/>
          </p:nvPicPr>
          <p:blipFill>
            <a:blip r:embed="rId4"/>
            <a:stretch>
              <a:fillRect/>
            </a:stretch>
          </p:blipFill>
          <p:spPr>
            <a:xfrm rot="21185042">
              <a:off x="258689" y="1896928"/>
              <a:ext cx="7467600" cy="1552575"/>
            </a:xfrm>
            <a:prstGeom prst="rect">
              <a:avLst/>
            </a:prstGeom>
          </p:spPr>
        </p:pic>
        <p:pic>
          <p:nvPicPr>
            <p:cNvPr id="33" name="Picture 32">
              <a:extLst>
                <a:ext uri="{FF2B5EF4-FFF2-40B4-BE49-F238E27FC236}">
                  <a16:creationId xmlns:a16="http://schemas.microsoft.com/office/drawing/2014/main" id="{673FA67E-893E-495B-8DCA-7BE69D90C84A}"/>
                </a:ext>
              </a:extLst>
            </p:cNvPr>
            <p:cNvPicPr>
              <a:picLocks noChangeAspect="1"/>
            </p:cNvPicPr>
            <p:nvPr/>
          </p:nvPicPr>
          <p:blipFill>
            <a:blip r:embed="rId5"/>
            <a:stretch>
              <a:fillRect/>
            </a:stretch>
          </p:blipFill>
          <p:spPr>
            <a:xfrm rot="21184390">
              <a:off x="284018" y="2008007"/>
              <a:ext cx="1524000" cy="323850"/>
            </a:xfrm>
            <a:prstGeom prst="rect">
              <a:avLst/>
            </a:prstGeom>
          </p:spPr>
        </p:pic>
      </p:grpSp>
      <p:grpSp>
        <p:nvGrpSpPr>
          <p:cNvPr id="37" name="Group 36">
            <a:extLst>
              <a:ext uri="{FF2B5EF4-FFF2-40B4-BE49-F238E27FC236}">
                <a16:creationId xmlns:a16="http://schemas.microsoft.com/office/drawing/2014/main" id="{CE86AAEF-D042-4756-8B90-7CA7FEE47035}"/>
              </a:ext>
            </a:extLst>
          </p:cNvPr>
          <p:cNvGrpSpPr/>
          <p:nvPr/>
        </p:nvGrpSpPr>
        <p:grpSpPr>
          <a:xfrm>
            <a:off x="8227034" y="1650313"/>
            <a:ext cx="1637604" cy="797594"/>
            <a:chOff x="4883776" y="4095573"/>
            <a:chExt cx="3154438" cy="1668983"/>
          </a:xfrm>
        </p:grpSpPr>
        <p:pic>
          <p:nvPicPr>
            <p:cNvPr id="38" name="Picture 8" descr="See the source image">
              <a:extLst>
                <a:ext uri="{FF2B5EF4-FFF2-40B4-BE49-F238E27FC236}">
                  <a16:creationId xmlns:a16="http://schemas.microsoft.com/office/drawing/2014/main" id="{7A353C86-864F-4C1F-AEBC-D5877E9088F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83776" y="4095573"/>
              <a:ext cx="2275886" cy="166898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0" descr="See the source image">
              <a:extLst>
                <a:ext uri="{FF2B5EF4-FFF2-40B4-BE49-F238E27FC236}">
                  <a16:creationId xmlns:a16="http://schemas.microsoft.com/office/drawing/2014/main" id="{3CBAD7BA-3C07-4936-B48A-F6D9A10D650A}"/>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l="27958" r="32058"/>
            <a:stretch/>
          </p:blipFill>
          <p:spPr bwMode="auto">
            <a:xfrm>
              <a:off x="7330085" y="4174997"/>
              <a:ext cx="708129" cy="158955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a:extLst>
              <a:ext uri="{FF2B5EF4-FFF2-40B4-BE49-F238E27FC236}">
                <a16:creationId xmlns:a16="http://schemas.microsoft.com/office/drawing/2014/main" id="{91A7638D-2C86-4234-B9FA-E211ED20EAA6}"/>
              </a:ext>
            </a:extLst>
          </p:cNvPr>
          <p:cNvGrpSpPr/>
          <p:nvPr/>
        </p:nvGrpSpPr>
        <p:grpSpPr>
          <a:xfrm>
            <a:off x="8259222" y="885611"/>
            <a:ext cx="1561897" cy="742713"/>
            <a:chOff x="5754626" y="1855170"/>
            <a:chExt cx="3454143" cy="1814513"/>
          </a:xfrm>
        </p:grpSpPr>
        <p:pic>
          <p:nvPicPr>
            <p:cNvPr id="41" name="Picture 40" descr="A picture containing logo&#10;&#10;Description automatically generated">
              <a:extLst>
                <a:ext uri="{FF2B5EF4-FFF2-40B4-BE49-F238E27FC236}">
                  <a16:creationId xmlns:a16="http://schemas.microsoft.com/office/drawing/2014/main" id="{E7E2F05E-5991-49EE-B67B-0FB17A8EC397}"/>
                </a:ext>
              </a:extLst>
            </p:cNvPr>
            <p:cNvPicPr>
              <a:picLocks noChangeAspect="1"/>
            </p:cNvPicPr>
            <p:nvPr/>
          </p:nvPicPr>
          <p:blipFill rotWithShape="1">
            <a:blip r:embed="rId9"/>
            <a:srcRect l="7775" t="6905" r="2357"/>
            <a:stretch/>
          </p:blipFill>
          <p:spPr>
            <a:xfrm>
              <a:off x="6462193" y="1855170"/>
              <a:ext cx="2746576" cy="1814513"/>
            </a:xfrm>
            <a:prstGeom prst="rect">
              <a:avLst/>
            </a:prstGeom>
          </p:spPr>
        </p:pic>
        <p:pic>
          <p:nvPicPr>
            <p:cNvPr id="42" name="Picture 12" descr="See the source image">
              <a:extLst>
                <a:ext uri="{FF2B5EF4-FFF2-40B4-BE49-F238E27FC236}">
                  <a16:creationId xmlns:a16="http://schemas.microsoft.com/office/drawing/2014/main" id="{F119AA61-069F-4431-9F75-0A6250B678FA}"/>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37536" r="35037"/>
            <a:stretch/>
          </p:blipFill>
          <p:spPr bwMode="auto">
            <a:xfrm>
              <a:off x="5754626" y="1979543"/>
              <a:ext cx="742154" cy="1522109"/>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5">
            <a:extLst>
              <a:ext uri="{FF2B5EF4-FFF2-40B4-BE49-F238E27FC236}">
                <a16:creationId xmlns:a16="http://schemas.microsoft.com/office/drawing/2014/main" id="{62C9A172-8159-DA48-FB38-BB52EC1F9380}"/>
              </a:ext>
            </a:extLst>
          </p:cNvPr>
          <p:cNvPicPr>
            <a:picLocks noChangeAspect="1"/>
          </p:cNvPicPr>
          <p:nvPr/>
        </p:nvPicPr>
        <p:blipFill>
          <a:blip r:embed="rId11"/>
          <a:stretch>
            <a:fillRect/>
          </a:stretch>
        </p:blipFill>
        <p:spPr>
          <a:xfrm>
            <a:off x="4228458" y="2478842"/>
            <a:ext cx="6396801" cy="3768969"/>
          </a:xfrm>
          <a:prstGeom prst="rect">
            <a:avLst/>
          </a:prstGeom>
          <a:ln>
            <a:solidFill>
              <a:schemeClr val="accent1">
                <a:lumMod val="75000"/>
              </a:schemeClr>
            </a:solidFill>
          </a:ln>
        </p:spPr>
      </p:pic>
      <p:sp>
        <p:nvSpPr>
          <p:cNvPr id="6" name="TextBox 5">
            <a:extLst>
              <a:ext uri="{FF2B5EF4-FFF2-40B4-BE49-F238E27FC236}">
                <a16:creationId xmlns:a16="http://schemas.microsoft.com/office/drawing/2014/main" id="{56619585-AE7A-2F3C-B0E6-2BB3CAE0005B}"/>
              </a:ext>
            </a:extLst>
          </p:cNvPr>
          <p:cNvSpPr txBox="1"/>
          <p:nvPr/>
        </p:nvSpPr>
        <p:spPr>
          <a:xfrm>
            <a:off x="174353" y="4044264"/>
            <a:ext cx="3407047" cy="1631216"/>
          </a:xfrm>
          <a:prstGeom prst="rect">
            <a:avLst/>
          </a:prstGeom>
          <a:noFill/>
        </p:spPr>
        <p:txBody>
          <a:bodyPr wrap="square" rtlCol="0">
            <a:spAutoFit/>
          </a:bodyPr>
          <a:lstStyle/>
          <a:p>
            <a:r>
              <a:rPr lang="en-GB" sz="2000" dirty="0"/>
              <a:t>Forefront of gene therapies:</a:t>
            </a:r>
          </a:p>
          <a:p>
            <a:pPr marL="285750" indent="-285750">
              <a:buFont typeface="Arial" panose="020B0604020202020204" pitchFamily="34" charset="0"/>
              <a:buChar char="•"/>
            </a:pPr>
            <a:r>
              <a:rPr lang="en-GB" sz="2000" dirty="0"/>
              <a:t>Non-pathogenic</a:t>
            </a:r>
          </a:p>
          <a:p>
            <a:pPr marL="285750" indent="-285750">
              <a:buFont typeface="Arial" panose="020B0604020202020204" pitchFamily="34" charset="0"/>
              <a:buChar char="•"/>
            </a:pPr>
            <a:r>
              <a:rPr lang="en-GB" sz="2000" dirty="0"/>
              <a:t>Low immunogenicity</a:t>
            </a:r>
          </a:p>
          <a:p>
            <a:pPr marL="285750" indent="-285750">
              <a:buFont typeface="Arial" panose="020B0604020202020204" pitchFamily="34" charset="0"/>
              <a:buChar char="•"/>
            </a:pPr>
            <a:r>
              <a:rPr lang="en-GB" sz="2000" dirty="0"/>
              <a:t>Persistent gene expression in different tissue types</a:t>
            </a:r>
          </a:p>
        </p:txBody>
      </p:sp>
      <p:pic>
        <p:nvPicPr>
          <p:cNvPr id="2" name="Picture 1">
            <a:extLst>
              <a:ext uri="{FF2B5EF4-FFF2-40B4-BE49-F238E27FC236}">
                <a16:creationId xmlns:a16="http://schemas.microsoft.com/office/drawing/2014/main" id="{0A29A611-656B-41B1-BF81-75A3009E6DFF}"/>
              </a:ext>
            </a:extLst>
          </p:cNvPr>
          <p:cNvPicPr>
            <a:picLocks noChangeAspect="1"/>
          </p:cNvPicPr>
          <p:nvPr/>
        </p:nvPicPr>
        <p:blipFill>
          <a:blip r:embed="rId12"/>
          <a:stretch>
            <a:fillRect/>
          </a:stretch>
        </p:blipFill>
        <p:spPr>
          <a:xfrm>
            <a:off x="215795" y="2500831"/>
            <a:ext cx="11862565" cy="3897444"/>
          </a:xfrm>
          <a:prstGeom prst="rect">
            <a:avLst/>
          </a:prstGeom>
          <a:solidFill>
            <a:schemeClr val="bg1"/>
          </a:solidFill>
        </p:spPr>
      </p:pic>
      <p:pic>
        <p:nvPicPr>
          <p:cNvPr id="4" name="Picture 3">
            <a:extLst>
              <a:ext uri="{FF2B5EF4-FFF2-40B4-BE49-F238E27FC236}">
                <a16:creationId xmlns:a16="http://schemas.microsoft.com/office/drawing/2014/main" id="{66523ED4-FFE6-460A-A2B2-71D9080DA018}"/>
              </a:ext>
            </a:extLst>
          </p:cNvPr>
          <p:cNvPicPr>
            <a:picLocks noChangeAspect="1"/>
          </p:cNvPicPr>
          <p:nvPr/>
        </p:nvPicPr>
        <p:blipFill>
          <a:blip r:embed="rId13"/>
          <a:stretch>
            <a:fillRect/>
          </a:stretch>
        </p:blipFill>
        <p:spPr>
          <a:xfrm>
            <a:off x="10141067" y="257175"/>
            <a:ext cx="1709739" cy="1709739"/>
          </a:xfrm>
          <a:prstGeom prst="rect">
            <a:avLst/>
          </a:prstGeom>
        </p:spPr>
      </p:pic>
      <p:sp>
        <p:nvSpPr>
          <p:cNvPr id="5" name="TextBox 4">
            <a:extLst>
              <a:ext uri="{FF2B5EF4-FFF2-40B4-BE49-F238E27FC236}">
                <a16:creationId xmlns:a16="http://schemas.microsoft.com/office/drawing/2014/main" id="{CC94478C-DB55-41EE-BD86-6730B835641B}"/>
              </a:ext>
            </a:extLst>
          </p:cNvPr>
          <p:cNvSpPr txBox="1"/>
          <p:nvPr/>
        </p:nvSpPr>
        <p:spPr>
          <a:xfrm>
            <a:off x="10177463" y="2068088"/>
            <a:ext cx="1838325" cy="369332"/>
          </a:xfrm>
          <a:prstGeom prst="rect">
            <a:avLst/>
          </a:prstGeom>
          <a:noFill/>
        </p:spPr>
        <p:txBody>
          <a:bodyPr wrap="square" rtlCol="0">
            <a:spAutoFit/>
          </a:bodyPr>
          <a:lstStyle/>
          <a:p>
            <a:r>
              <a:rPr lang="en-GB" dirty="0"/>
              <a:t>Ellen Liggett</a:t>
            </a:r>
          </a:p>
        </p:txBody>
      </p:sp>
    </p:spTree>
    <p:extLst>
      <p:ext uri="{BB962C8B-B14F-4D97-AF65-F5344CB8AC3E}">
        <p14:creationId xmlns:p14="http://schemas.microsoft.com/office/powerpoint/2010/main" val="220244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8D678E3-EF77-4A57-AB1C-AB62C6C8F464}"/>
              </a:ext>
            </a:extLst>
          </p:cNvPr>
          <p:cNvSpPr txBox="1">
            <a:spLocks/>
          </p:cNvSpPr>
          <p:nvPr/>
        </p:nvSpPr>
        <p:spPr>
          <a:xfrm>
            <a:off x="0" y="8433"/>
            <a:ext cx="9261440" cy="584573"/>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4400" dirty="0"/>
              <a:t>AAV Empty vs. Full - Native MS</a:t>
            </a:r>
            <a:endParaRPr lang="en-GB" sz="1600" dirty="0"/>
          </a:p>
        </p:txBody>
      </p:sp>
      <p:pic>
        <p:nvPicPr>
          <p:cNvPr id="21" name="Picture 2">
            <a:extLst>
              <a:ext uri="{FF2B5EF4-FFF2-40B4-BE49-F238E27FC236}">
                <a16:creationId xmlns:a16="http://schemas.microsoft.com/office/drawing/2014/main" id="{79528F02-62DA-4DDB-9746-95C967162C0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963" t="14126" r="48843" b="11872"/>
          <a:stretch/>
        </p:blipFill>
        <p:spPr bwMode="auto">
          <a:xfrm>
            <a:off x="10832842" y="1009359"/>
            <a:ext cx="1221182" cy="136672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D313178A-C5EB-114C-4C85-C992C9C89C41}"/>
              </a:ext>
            </a:extLst>
          </p:cNvPr>
          <p:cNvPicPr>
            <a:picLocks noChangeAspect="1"/>
          </p:cNvPicPr>
          <p:nvPr/>
        </p:nvPicPr>
        <p:blipFill>
          <a:blip r:embed="rId4"/>
          <a:stretch>
            <a:fillRect/>
          </a:stretch>
        </p:blipFill>
        <p:spPr>
          <a:xfrm>
            <a:off x="7329308" y="910588"/>
            <a:ext cx="2562583" cy="1431764"/>
          </a:xfrm>
          <a:prstGeom prst="rect">
            <a:avLst/>
          </a:prstGeom>
        </p:spPr>
      </p:pic>
      <p:pic>
        <p:nvPicPr>
          <p:cNvPr id="24" name="Picture 23">
            <a:extLst>
              <a:ext uri="{FF2B5EF4-FFF2-40B4-BE49-F238E27FC236}">
                <a16:creationId xmlns:a16="http://schemas.microsoft.com/office/drawing/2014/main" id="{E47C22A1-019E-D347-EDB4-E77D6D911F97}"/>
              </a:ext>
            </a:extLst>
          </p:cNvPr>
          <p:cNvPicPr>
            <a:picLocks noChangeAspect="1"/>
          </p:cNvPicPr>
          <p:nvPr/>
        </p:nvPicPr>
        <p:blipFill rotWithShape="1">
          <a:blip r:embed="rId5"/>
          <a:srcRect l="786" t="7829" r="11873" b="3342"/>
          <a:stretch/>
        </p:blipFill>
        <p:spPr>
          <a:xfrm>
            <a:off x="6616278" y="2337063"/>
            <a:ext cx="3857817" cy="1553282"/>
          </a:xfrm>
          <a:prstGeom prst="rect">
            <a:avLst/>
          </a:prstGeom>
        </p:spPr>
      </p:pic>
      <p:grpSp>
        <p:nvGrpSpPr>
          <p:cNvPr id="7" name="Group 6">
            <a:extLst>
              <a:ext uri="{FF2B5EF4-FFF2-40B4-BE49-F238E27FC236}">
                <a16:creationId xmlns:a16="http://schemas.microsoft.com/office/drawing/2014/main" id="{C99FC59C-AAB6-1578-1570-229D2617EB8B}"/>
              </a:ext>
            </a:extLst>
          </p:cNvPr>
          <p:cNvGrpSpPr/>
          <p:nvPr/>
        </p:nvGrpSpPr>
        <p:grpSpPr>
          <a:xfrm>
            <a:off x="392862" y="1441087"/>
            <a:ext cx="5552080" cy="4553311"/>
            <a:chOff x="707804" y="1098897"/>
            <a:chExt cx="5020530" cy="4203560"/>
          </a:xfrm>
        </p:grpSpPr>
        <p:grpSp>
          <p:nvGrpSpPr>
            <p:cNvPr id="8" name="Group 7">
              <a:extLst>
                <a:ext uri="{FF2B5EF4-FFF2-40B4-BE49-F238E27FC236}">
                  <a16:creationId xmlns:a16="http://schemas.microsoft.com/office/drawing/2014/main" id="{A7774F26-3B27-CE01-AE13-D84B394A932B}"/>
                </a:ext>
              </a:extLst>
            </p:cNvPr>
            <p:cNvGrpSpPr/>
            <p:nvPr/>
          </p:nvGrpSpPr>
          <p:grpSpPr>
            <a:xfrm>
              <a:off x="707804" y="1098897"/>
              <a:ext cx="5020530" cy="4203560"/>
              <a:chOff x="6205493" y="1000112"/>
              <a:chExt cx="5020530" cy="4203560"/>
            </a:xfrm>
          </p:grpSpPr>
          <p:grpSp>
            <p:nvGrpSpPr>
              <p:cNvPr id="35" name="Group 34">
                <a:extLst>
                  <a:ext uri="{FF2B5EF4-FFF2-40B4-BE49-F238E27FC236}">
                    <a16:creationId xmlns:a16="http://schemas.microsoft.com/office/drawing/2014/main" id="{681A8294-D997-45CC-B829-D5471E50037D}"/>
                  </a:ext>
                </a:extLst>
              </p:cNvPr>
              <p:cNvGrpSpPr/>
              <p:nvPr/>
            </p:nvGrpSpPr>
            <p:grpSpPr>
              <a:xfrm>
                <a:off x="6205493" y="1407860"/>
                <a:ext cx="4905169" cy="3795812"/>
                <a:chOff x="2496038" y="24735469"/>
                <a:chExt cx="10327421" cy="8276967"/>
              </a:xfrm>
            </p:grpSpPr>
            <p:pic>
              <p:nvPicPr>
                <p:cNvPr id="36" name="Picture 35">
                  <a:extLst>
                    <a:ext uri="{FF2B5EF4-FFF2-40B4-BE49-F238E27FC236}">
                      <a16:creationId xmlns:a16="http://schemas.microsoft.com/office/drawing/2014/main" id="{40716CBD-07A8-4642-8F59-9170CE8846B8}"/>
                    </a:ext>
                  </a:extLst>
                </p:cNvPr>
                <p:cNvPicPr>
                  <a:picLocks noChangeAspect="1"/>
                </p:cNvPicPr>
                <p:nvPr/>
              </p:nvPicPr>
              <p:blipFill>
                <a:blip r:embed="rId6"/>
                <a:stretch>
                  <a:fillRect/>
                </a:stretch>
              </p:blipFill>
              <p:spPr>
                <a:xfrm>
                  <a:off x="2496038" y="24735469"/>
                  <a:ext cx="10327421" cy="8276967"/>
                </a:xfrm>
                <a:prstGeom prst="rect">
                  <a:avLst/>
                </a:prstGeom>
              </p:spPr>
            </p:pic>
            <p:pic>
              <p:nvPicPr>
                <p:cNvPr id="37" name="Picture 36">
                  <a:extLst>
                    <a:ext uri="{FF2B5EF4-FFF2-40B4-BE49-F238E27FC236}">
                      <a16:creationId xmlns:a16="http://schemas.microsoft.com/office/drawing/2014/main" id="{BB4A0139-A372-4497-966D-E8D93C5C7D58}"/>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696" b="97826" l="9938" r="89441">
                              <a14:foregroundMark x1="58385" y1="13043" x2="54037" y2="10145"/>
                              <a14:foregroundMark x1="47205" y1="90580" x2="62112" y2="87681"/>
                              <a14:foregroundMark x1="54658" y1="90580" x2="54037" y2="97826"/>
                              <a14:foregroundMark x1="88199" y1="69565" x2="88199" y2="31884"/>
                              <a14:foregroundMark x1="89441" y1="73913" x2="89441" y2="52174"/>
                            </a14:backgroundRemoval>
                          </a14:imgEffect>
                        </a14:imgLayer>
                      </a14:imgProps>
                    </a:ext>
                  </a:extLst>
                </a:blip>
                <a:stretch>
                  <a:fillRect/>
                </a:stretch>
              </p:blipFill>
              <p:spPr>
                <a:xfrm>
                  <a:off x="6293720" y="25694500"/>
                  <a:ext cx="1530878" cy="1312181"/>
                </a:xfrm>
                <a:prstGeom prst="rect">
                  <a:avLst/>
                </a:prstGeom>
              </p:spPr>
            </p:pic>
            <p:pic>
              <p:nvPicPr>
                <p:cNvPr id="38" name="Picture 37">
                  <a:extLst>
                    <a:ext uri="{FF2B5EF4-FFF2-40B4-BE49-F238E27FC236}">
                      <a16:creationId xmlns:a16="http://schemas.microsoft.com/office/drawing/2014/main" id="{85A3796B-7AD6-49A8-A278-25007106C6CA}"/>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8667" b="90000" l="9868" r="89474">
                              <a14:foregroundMark x1="55921" y1="16667" x2="47368" y2="8667"/>
                              <a14:foregroundMark x1="10526" y1="61333" x2="10526" y2="33333"/>
                              <a14:foregroundMark x1="42763" y1="88667" x2="53947" y2="86667"/>
                              <a14:foregroundMark x1="88158" y1="63333" x2="86842" y2="30000"/>
                            </a14:backgroundRemoval>
                          </a14:imgEffect>
                        </a14:imgLayer>
                      </a14:imgProps>
                    </a:ext>
                  </a:extLst>
                </a:blip>
                <a:stretch>
                  <a:fillRect/>
                </a:stretch>
              </p:blipFill>
              <p:spPr>
                <a:xfrm>
                  <a:off x="9057856" y="26978608"/>
                  <a:ext cx="1443929" cy="1424929"/>
                </a:xfrm>
                <a:prstGeom prst="rect">
                  <a:avLst/>
                </a:prstGeom>
              </p:spPr>
            </p:pic>
            <p:pic>
              <p:nvPicPr>
                <p:cNvPr id="39" name="Picture 38">
                  <a:extLst>
                    <a:ext uri="{FF2B5EF4-FFF2-40B4-BE49-F238E27FC236}">
                      <a16:creationId xmlns:a16="http://schemas.microsoft.com/office/drawing/2014/main" id="{2EC91E70-6B21-4B54-90BD-D58D15C3BD7E}"/>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10000" b="90000" l="10000" r="90000"/>
                          </a14:imgEffect>
                        </a14:imgLayer>
                      </a14:imgProps>
                    </a:ext>
                  </a:extLst>
                </a:blip>
                <a:stretch>
                  <a:fillRect/>
                </a:stretch>
              </p:blipFill>
              <p:spPr>
                <a:xfrm>
                  <a:off x="7275130" y="28386028"/>
                  <a:ext cx="1443929" cy="1640830"/>
                </a:xfrm>
                <a:prstGeom prst="rect">
                  <a:avLst/>
                </a:prstGeom>
              </p:spPr>
            </p:pic>
            <p:pic>
              <p:nvPicPr>
                <p:cNvPr id="40" name="Picture 39">
                  <a:extLst>
                    <a:ext uri="{FF2B5EF4-FFF2-40B4-BE49-F238E27FC236}">
                      <a16:creationId xmlns:a16="http://schemas.microsoft.com/office/drawing/2014/main" id="{E3CCF740-4CDA-49BC-80F3-D01C94904EB2}"/>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10000" b="90000" l="10000" r="90000">
                              <a14:foregroundMark x1="84971" y1="36464" x2="86705" y2="69613"/>
                              <a14:foregroundMark x1="86705" y1="36464" x2="86705" y2="62431"/>
                            </a14:backgroundRemoval>
                          </a14:imgEffect>
                        </a14:imgLayer>
                      </a14:imgProps>
                    </a:ext>
                  </a:extLst>
                </a:blip>
                <a:stretch>
                  <a:fillRect/>
                </a:stretch>
              </p:blipFill>
              <p:spPr>
                <a:xfrm>
                  <a:off x="7961168" y="29503315"/>
                  <a:ext cx="1460714" cy="1528263"/>
                </a:xfrm>
                <a:prstGeom prst="rect">
                  <a:avLst/>
                </a:prstGeom>
              </p:spPr>
            </p:pic>
          </p:grpSp>
          <p:sp>
            <p:nvSpPr>
              <p:cNvPr id="22" name="TextBox 21">
                <a:extLst>
                  <a:ext uri="{FF2B5EF4-FFF2-40B4-BE49-F238E27FC236}">
                    <a16:creationId xmlns:a16="http://schemas.microsoft.com/office/drawing/2014/main" id="{16398B1C-97E6-7EFD-B27B-E9A61D2E4140}"/>
                  </a:ext>
                </a:extLst>
              </p:cNvPr>
              <p:cNvSpPr txBox="1"/>
              <p:nvPr/>
            </p:nvSpPr>
            <p:spPr>
              <a:xfrm>
                <a:off x="9961381" y="2537608"/>
                <a:ext cx="1264642" cy="369332"/>
              </a:xfrm>
              <a:prstGeom prst="rect">
                <a:avLst/>
              </a:prstGeom>
              <a:noFill/>
            </p:spPr>
            <p:txBody>
              <a:bodyPr wrap="square" rtlCol="0">
                <a:spAutoFit/>
              </a:bodyPr>
              <a:lstStyle/>
              <a:p>
                <a:r>
                  <a:rPr lang="en-GB" dirty="0"/>
                  <a:t>~5 MDa</a:t>
                </a:r>
              </a:p>
            </p:txBody>
          </p:sp>
          <p:sp>
            <p:nvSpPr>
              <p:cNvPr id="26" name="TextBox 25">
                <a:extLst>
                  <a:ext uri="{FF2B5EF4-FFF2-40B4-BE49-F238E27FC236}">
                    <a16:creationId xmlns:a16="http://schemas.microsoft.com/office/drawing/2014/main" id="{B1EFD5FD-4041-F02A-076B-DF6BD51922B9}"/>
                  </a:ext>
                </a:extLst>
              </p:cNvPr>
              <p:cNvSpPr txBox="1"/>
              <p:nvPr/>
            </p:nvSpPr>
            <p:spPr>
              <a:xfrm>
                <a:off x="7680206" y="1000112"/>
                <a:ext cx="2816676" cy="653512"/>
              </a:xfrm>
              <a:prstGeom prst="rect">
                <a:avLst/>
              </a:prstGeom>
              <a:noFill/>
            </p:spPr>
            <p:txBody>
              <a:bodyPr wrap="square">
                <a:spAutoFit/>
              </a:bodyPr>
              <a:lstStyle/>
              <a:p>
                <a:pPr algn="ctr"/>
                <a:r>
                  <a:rPr lang="en-GB" sz="2000" dirty="0"/>
                  <a:t>Biggest analytical challenge in AAV manufacture </a:t>
                </a:r>
              </a:p>
            </p:txBody>
          </p:sp>
        </p:grpSp>
        <p:sp>
          <p:nvSpPr>
            <p:cNvPr id="6" name="TextBox 5">
              <a:extLst>
                <a:ext uri="{FF2B5EF4-FFF2-40B4-BE49-F238E27FC236}">
                  <a16:creationId xmlns:a16="http://schemas.microsoft.com/office/drawing/2014/main" id="{2BEA694D-3099-B710-567B-7F0C2951D953}"/>
                </a:ext>
              </a:extLst>
            </p:cNvPr>
            <p:cNvSpPr txBox="1"/>
            <p:nvPr/>
          </p:nvSpPr>
          <p:spPr>
            <a:xfrm>
              <a:off x="3192120" y="2089557"/>
              <a:ext cx="1264642" cy="369332"/>
            </a:xfrm>
            <a:prstGeom prst="rect">
              <a:avLst/>
            </a:prstGeom>
            <a:noFill/>
          </p:spPr>
          <p:txBody>
            <a:bodyPr wrap="square" rtlCol="0">
              <a:spAutoFit/>
            </a:bodyPr>
            <a:lstStyle/>
            <a:p>
              <a:r>
                <a:rPr lang="en-GB" dirty="0"/>
                <a:t>~3.5 MDa</a:t>
              </a:r>
            </a:p>
          </p:txBody>
        </p:sp>
      </p:grpSp>
      <p:pic>
        <p:nvPicPr>
          <p:cNvPr id="10" name="Picture 9">
            <a:extLst>
              <a:ext uri="{FF2B5EF4-FFF2-40B4-BE49-F238E27FC236}">
                <a16:creationId xmlns:a16="http://schemas.microsoft.com/office/drawing/2014/main" id="{E4685CAE-00C3-8F7B-931A-C22C888CC8CD}"/>
              </a:ext>
            </a:extLst>
          </p:cNvPr>
          <p:cNvPicPr>
            <a:picLocks noChangeAspect="1"/>
          </p:cNvPicPr>
          <p:nvPr/>
        </p:nvPicPr>
        <p:blipFill rotWithShape="1">
          <a:blip r:embed="rId15"/>
          <a:srcRect r="19828"/>
          <a:stretch/>
        </p:blipFill>
        <p:spPr>
          <a:xfrm>
            <a:off x="6374635" y="4187881"/>
            <a:ext cx="4315943" cy="2606781"/>
          </a:xfrm>
          <a:prstGeom prst="rect">
            <a:avLst/>
          </a:prstGeom>
        </p:spPr>
      </p:pic>
      <p:sp>
        <p:nvSpPr>
          <p:cNvPr id="31" name="TextBox 30">
            <a:extLst>
              <a:ext uri="{FF2B5EF4-FFF2-40B4-BE49-F238E27FC236}">
                <a16:creationId xmlns:a16="http://schemas.microsoft.com/office/drawing/2014/main" id="{A7BEFB12-5858-CE9B-92EB-2E7EB901983C}"/>
              </a:ext>
            </a:extLst>
          </p:cNvPr>
          <p:cNvSpPr txBox="1"/>
          <p:nvPr/>
        </p:nvSpPr>
        <p:spPr>
          <a:xfrm>
            <a:off x="9208003" y="4174109"/>
            <a:ext cx="1266092" cy="461665"/>
          </a:xfrm>
          <a:prstGeom prst="rect">
            <a:avLst/>
          </a:prstGeom>
          <a:noFill/>
        </p:spPr>
        <p:txBody>
          <a:bodyPr wrap="square" rtlCol="0">
            <a:spAutoFit/>
          </a:bodyPr>
          <a:lstStyle/>
          <a:p>
            <a:r>
              <a:rPr lang="en-GB" sz="2400" dirty="0"/>
              <a:t>VP3</a:t>
            </a:r>
          </a:p>
        </p:txBody>
      </p:sp>
      <p:sp>
        <p:nvSpPr>
          <p:cNvPr id="42" name="TextBox 41">
            <a:extLst>
              <a:ext uri="{FF2B5EF4-FFF2-40B4-BE49-F238E27FC236}">
                <a16:creationId xmlns:a16="http://schemas.microsoft.com/office/drawing/2014/main" id="{CF1269E8-E180-147D-8BCB-3D65167BF10C}"/>
              </a:ext>
            </a:extLst>
          </p:cNvPr>
          <p:cNvSpPr txBox="1"/>
          <p:nvPr/>
        </p:nvSpPr>
        <p:spPr>
          <a:xfrm>
            <a:off x="9983204" y="4861617"/>
            <a:ext cx="1264642" cy="369332"/>
          </a:xfrm>
          <a:prstGeom prst="rect">
            <a:avLst/>
          </a:prstGeom>
          <a:noFill/>
        </p:spPr>
        <p:txBody>
          <a:bodyPr wrap="square" rtlCol="0">
            <a:spAutoFit/>
          </a:bodyPr>
          <a:lstStyle/>
          <a:p>
            <a:r>
              <a:rPr lang="en-GB" dirty="0"/>
              <a:t>~60 </a:t>
            </a:r>
            <a:r>
              <a:rPr lang="en-GB" dirty="0" err="1"/>
              <a:t>kDa</a:t>
            </a:r>
            <a:endParaRPr lang="en-GB" dirty="0"/>
          </a:p>
        </p:txBody>
      </p:sp>
      <p:sp>
        <p:nvSpPr>
          <p:cNvPr id="43" name="TextBox 42">
            <a:extLst>
              <a:ext uri="{FF2B5EF4-FFF2-40B4-BE49-F238E27FC236}">
                <a16:creationId xmlns:a16="http://schemas.microsoft.com/office/drawing/2014/main" id="{A3D4E954-4711-247E-EE64-683B6B2BA15D}"/>
              </a:ext>
            </a:extLst>
          </p:cNvPr>
          <p:cNvSpPr txBox="1"/>
          <p:nvPr/>
        </p:nvSpPr>
        <p:spPr>
          <a:xfrm>
            <a:off x="1724860" y="5977021"/>
            <a:ext cx="3114892" cy="400110"/>
          </a:xfrm>
          <a:prstGeom prst="rect">
            <a:avLst/>
          </a:prstGeom>
          <a:noFill/>
        </p:spPr>
        <p:txBody>
          <a:bodyPr wrap="square">
            <a:spAutoFit/>
          </a:bodyPr>
          <a:lstStyle/>
          <a:p>
            <a:pPr algn="ctr"/>
            <a:r>
              <a:rPr lang="en-GB" sz="2000" dirty="0"/>
              <a:t>Pushing the limits of MS</a:t>
            </a:r>
          </a:p>
        </p:txBody>
      </p:sp>
    </p:spTree>
    <p:extLst>
      <p:ext uri="{BB962C8B-B14F-4D97-AF65-F5344CB8AC3E}">
        <p14:creationId xmlns:p14="http://schemas.microsoft.com/office/powerpoint/2010/main" val="4325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8D678E3-EF77-4A57-AB1C-AB62C6C8F464}"/>
              </a:ext>
            </a:extLst>
          </p:cNvPr>
          <p:cNvSpPr txBox="1">
            <a:spLocks/>
          </p:cNvSpPr>
          <p:nvPr/>
        </p:nvSpPr>
        <p:spPr>
          <a:xfrm>
            <a:off x="0" y="1"/>
            <a:ext cx="11143488" cy="699078"/>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4400" dirty="0"/>
              <a:t>AAV Empty vs. Full – DT Ion Mobility </a:t>
            </a:r>
            <a:endParaRPr lang="en-GB" sz="1600" dirty="0"/>
          </a:p>
        </p:txBody>
      </p:sp>
      <p:pic>
        <p:nvPicPr>
          <p:cNvPr id="20" name="Picture 19">
            <a:extLst>
              <a:ext uri="{FF2B5EF4-FFF2-40B4-BE49-F238E27FC236}">
                <a16:creationId xmlns:a16="http://schemas.microsoft.com/office/drawing/2014/main" id="{33B945CB-3EB8-4599-A16D-D675696603D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200" b="95000" l="9864" r="92857">
                        <a14:foregroundMark x1="69388" y1="7200" x2="28571" y2="46600"/>
                        <a14:foregroundMark x1="28571" y1="46600" x2="41156" y2="86400"/>
                        <a14:foregroundMark x1="41156" y1="86400" x2="79252" y2="47600"/>
                        <a14:foregroundMark x1="79252" y1="47600" x2="75510" y2="7600"/>
                        <a14:foregroundMark x1="75510" y1="7600" x2="73469" y2="6400"/>
                        <a14:foregroundMark x1="14626" y1="37000" x2="36735" y2="88200"/>
                        <a14:foregroundMark x1="36735" y1="88200" x2="90816" y2="48200"/>
                        <a14:foregroundMark x1="90816" y1="48200" x2="80612" y2="31400"/>
                        <a14:foregroundMark x1="17347" y1="88600" x2="79592" y2="68600"/>
                        <a14:foregroundMark x1="79592" y1="68600" x2="84694" y2="33000"/>
                        <a14:foregroundMark x1="76190" y1="77400" x2="11224" y2="85400"/>
                        <a14:foregroundMark x1="11224" y1="85400" x2="10544" y2="84600"/>
                        <a14:foregroundMark x1="18707" y1="86200" x2="88776" y2="78000"/>
                        <a14:foregroundMark x1="88776" y1="78000" x2="88776" y2="72400"/>
                        <a14:foregroundMark x1="25850" y1="89400" x2="59864" y2="95000"/>
                        <a14:foregroundMark x1="17347" y1="43600" x2="49660" y2="6000"/>
                        <a14:foregroundMark x1="49660" y1="6000" x2="69388" y2="50800"/>
                        <a14:foregroundMark x1="69388" y1="50800" x2="69388" y2="50800"/>
                        <a14:foregroundMark x1="29932" y1="42800" x2="55102" y2="1200"/>
                        <a14:foregroundMark x1="55102" y1="1200" x2="92857" y2="37000"/>
                      </a14:backgroundRemoval>
                    </a14:imgEffect>
                  </a14:imgLayer>
                </a14:imgProps>
              </a:ext>
            </a:extLst>
          </a:blip>
          <a:stretch>
            <a:fillRect/>
          </a:stretch>
        </p:blipFill>
        <p:spPr>
          <a:xfrm>
            <a:off x="7536097" y="1703350"/>
            <a:ext cx="1008652" cy="1782721"/>
          </a:xfrm>
          <a:prstGeom prst="rect">
            <a:avLst/>
          </a:prstGeom>
        </p:spPr>
      </p:pic>
      <p:pic>
        <p:nvPicPr>
          <p:cNvPr id="13" name="Picture 12">
            <a:extLst>
              <a:ext uri="{FF2B5EF4-FFF2-40B4-BE49-F238E27FC236}">
                <a16:creationId xmlns:a16="http://schemas.microsoft.com/office/drawing/2014/main" id="{63BE24C0-A340-4982-5EF2-262DD588AC72}"/>
              </a:ext>
            </a:extLst>
          </p:cNvPr>
          <p:cNvPicPr>
            <a:picLocks noChangeAspect="1"/>
          </p:cNvPicPr>
          <p:nvPr/>
        </p:nvPicPr>
        <p:blipFill>
          <a:blip r:embed="rId5"/>
          <a:stretch>
            <a:fillRect/>
          </a:stretch>
        </p:blipFill>
        <p:spPr>
          <a:xfrm>
            <a:off x="7184560" y="3794220"/>
            <a:ext cx="4992687" cy="1616634"/>
          </a:xfrm>
          <a:prstGeom prst="rect">
            <a:avLst/>
          </a:prstGeom>
          <a:ln>
            <a:solidFill>
              <a:schemeClr val="accent1"/>
            </a:solidFill>
          </a:ln>
        </p:spPr>
      </p:pic>
      <p:pic>
        <p:nvPicPr>
          <p:cNvPr id="2" name="Picture 1">
            <a:extLst>
              <a:ext uri="{FF2B5EF4-FFF2-40B4-BE49-F238E27FC236}">
                <a16:creationId xmlns:a16="http://schemas.microsoft.com/office/drawing/2014/main" id="{731941A6-F1F1-47B0-9C2D-32725321060C}"/>
              </a:ext>
            </a:extLst>
          </p:cNvPr>
          <p:cNvPicPr>
            <a:picLocks noChangeAspect="1"/>
          </p:cNvPicPr>
          <p:nvPr/>
        </p:nvPicPr>
        <p:blipFill>
          <a:blip r:embed="rId6"/>
          <a:stretch>
            <a:fillRect/>
          </a:stretch>
        </p:blipFill>
        <p:spPr>
          <a:xfrm>
            <a:off x="0" y="845138"/>
            <a:ext cx="7051040" cy="5602923"/>
          </a:xfrm>
          <a:prstGeom prst="rect">
            <a:avLst/>
          </a:prstGeom>
        </p:spPr>
      </p:pic>
      <p:pic>
        <p:nvPicPr>
          <p:cNvPr id="4" name="Picture 3">
            <a:extLst>
              <a:ext uri="{FF2B5EF4-FFF2-40B4-BE49-F238E27FC236}">
                <a16:creationId xmlns:a16="http://schemas.microsoft.com/office/drawing/2014/main" id="{AA05140C-E5B5-42BE-8076-5B9DA47BDFEB}"/>
              </a:ext>
            </a:extLst>
          </p:cNvPr>
          <p:cNvPicPr>
            <a:picLocks noChangeAspect="1"/>
          </p:cNvPicPr>
          <p:nvPr/>
        </p:nvPicPr>
        <p:blipFill>
          <a:blip r:embed="rId7"/>
          <a:stretch>
            <a:fillRect/>
          </a:stretch>
        </p:blipFill>
        <p:spPr>
          <a:xfrm>
            <a:off x="9567862" y="285749"/>
            <a:ext cx="2143125" cy="2143125"/>
          </a:xfrm>
          <a:prstGeom prst="rect">
            <a:avLst/>
          </a:prstGeom>
        </p:spPr>
      </p:pic>
      <p:sp>
        <p:nvSpPr>
          <p:cNvPr id="5" name="TextBox 4">
            <a:extLst>
              <a:ext uri="{FF2B5EF4-FFF2-40B4-BE49-F238E27FC236}">
                <a16:creationId xmlns:a16="http://schemas.microsoft.com/office/drawing/2014/main" id="{313CC315-5709-478C-9666-79EA39F0AEE9}"/>
              </a:ext>
            </a:extLst>
          </p:cNvPr>
          <p:cNvSpPr txBox="1"/>
          <p:nvPr/>
        </p:nvSpPr>
        <p:spPr>
          <a:xfrm>
            <a:off x="9582150" y="2647950"/>
            <a:ext cx="2319338" cy="923330"/>
          </a:xfrm>
          <a:prstGeom prst="rect">
            <a:avLst/>
          </a:prstGeom>
          <a:noFill/>
        </p:spPr>
        <p:txBody>
          <a:bodyPr wrap="square" rtlCol="0">
            <a:spAutoFit/>
          </a:bodyPr>
          <a:lstStyle/>
          <a:p>
            <a:r>
              <a:rPr lang="en-GB" dirty="0"/>
              <a:t>Jakub Ujma</a:t>
            </a:r>
          </a:p>
          <a:p>
            <a:r>
              <a:rPr lang="en-GB" dirty="0"/>
              <a:t>Keith Richardson (Waters)</a:t>
            </a:r>
          </a:p>
        </p:txBody>
      </p:sp>
      <p:sp>
        <p:nvSpPr>
          <p:cNvPr id="6" name="Rectangle 5">
            <a:extLst>
              <a:ext uri="{FF2B5EF4-FFF2-40B4-BE49-F238E27FC236}">
                <a16:creationId xmlns:a16="http://schemas.microsoft.com/office/drawing/2014/main" id="{EBA40EDF-E77D-4790-B4A3-7C61FCA9F0F6}"/>
              </a:ext>
            </a:extLst>
          </p:cNvPr>
          <p:cNvSpPr/>
          <p:nvPr/>
        </p:nvSpPr>
        <p:spPr>
          <a:xfrm>
            <a:off x="9444038" y="4757738"/>
            <a:ext cx="1571625" cy="58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96C3F0FE-35CA-4266-8B95-D6596A38750E}"/>
              </a:ext>
            </a:extLst>
          </p:cNvPr>
          <p:cNvSpPr txBox="1"/>
          <p:nvPr/>
        </p:nvSpPr>
        <p:spPr>
          <a:xfrm>
            <a:off x="7485529" y="5773271"/>
            <a:ext cx="3814483" cy="923330"/>
          </a:xfrm>
          <a:prstGeom prst="rect">
            <a:avLst/>
          </a:prstGeom>
          <a:noFill/>
        </p:spPr>
        <p:txBody>
          <a:bodyPr wrap="square" rtlCol="0">
            <a:spAutoFit/>
          </a:bodyPr>
          <a:lstStyle/>
          <a:p>
            <a:r>
              <a:rPr lang="en-GB" dirty="0"/>
              <a:t>Estimated CCS values </a:t>
            </a:r>
          </a:p>
          <a:p>
            <a:r>
              <a:rPr lang="en-GB" baseline="30000" dirty="0"/>
              <a:t>DT</a:t>
            </a:r>
            <a:r>
              <a:rPr lang="en-GB" dirty="0"/>
              <a:t>CCS</a:t>
            </a:r>
            <a:r>
              <a:rPr lang="en-GB" baseline="-25000" dirty="0"/>
              <a:t>N2</a:t>
            </a:r>
            <a:r>
              <a:rPr lang="en-GB" dirty="0"/>
              <a:t> empty 134 Å</a:t>
            </a:r>
            <a:r>
              <a:rPr lang="en-GB" baseline="30000" dirty="0"/>
              <a:t>2</a:t>
            </a:r>
            <a:r>
              <a:rPr lang="en-GB" dirty="0"/>
              <a:t> </a:t>
            </a:r>
          </a:p>
          <a:p>
            <a:r>
              <a:rPr lang="en-GB" baseline="30000" dirty="0"/>
              <a:t>DT</a:t>
            </a:r>
            <a:r>
              <a:rPr lang="en-GB" dirty="0"/>
              <a:t>CCS</a:t>
            </a:r>
            <a:r>
              <a:rPr lang="en-GB" baseline="-25000" dirty="0"/>
              <a:t>N2</a:t>
            </a:r>
            <a:r>
              <a:rPr lang="en-GB" dirty="0"/>
              <a:t> full 141 Å</a:t>
            </a:r>
            <a:r>
              <a:rPr lang="en-GB" baseline="30000" dirty="0"/>
              <a:t>2</a:t>
            </a:r>
            <a:endParaRPr lang="en-GB" dirty="0"/>
          </a:p>
        </p:txBody>
      </p:sp>
    </p:spTree>
    <p:extLst>
      <p:ext uri="{BB962C8B-B14F-4D97-AF65-F5344CB8AC3E}">
        <p14:creationId xmlns:p14="http://schemas.microsoft.com/office/powerpoint/2010/main" val="434127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8D678E3-EF77-4A57-AB1C-AB62C6C8F464}"/>
              </a:ext>
            </a:extLst>
          </p:cNvPr>
          <p:cNvSpPr txBox="1">
            <a:spLocks/>
          </p:cNvSpPr>
          <p:nvPr/>
        </p:nvSpPr>
        <p:spPr>
          <a:xfrm>
            <a:off x="0" y="3333"/>
            <a:ext cx="11887200" cy="584573"/>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4400" dirty="0"/>
              <a:t>AAV Empty vs Full – TWIMS Ion Mobility </a:t>
            </a:r>
            <a:endParaRPr lang="en-GB" sz="1600" dirty="0"/>
          </a:p>
        </p:txBody>
      </p:sp>
      <p:pic>
        <p:nvPicPr>
          <p:cNvPr id="25" name="Picture 24">
            <a:extLst>
              <a:ext uri="{FF2B5EF4-FFF2-40B4-BE49-F238E27FC236}">
                <a16:creationId xmlns:a16="http://schemas.microsoft.com/office/drawing/2014/main" id="{BDBE0F90-8101-4AAD-806F-29AC8CEA631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200" b="95000" l="9864" r="92857">
                        <a14:foregroundMark x1="69388" y1="7200" x2="28571" y2="46600"/>
                        <a14:foregroundMark x1="28571" y1="46600" x2="41156" y2="86400"/>
                        <a14:foregroundMark x1="41156" y1="86400" x2="79252" y2="47600"/>
                        <a14:foregroundMark x1="79252" y1="47600" x2="75510" y2="7600"/>
                        <a14:foregroundMark x1="75510" y1="7600" x2="73469" y2="6400"/>
                        <a14:foregroundMark x1="14626" y1="37000" x2="36735" y2="88200"/>
                        <a14:foregroundMark x1="36735" y1="88200" x2="90816" y2="48200"/>
                        <a14:foregroundMark x1="90816" y1="48200" x2="80612" y2="31400"/>
                        <a14:foregroundMark x1="17347" y1="88600" x2="79592" y2="68600"/>
                        <a14:foregroundMark x1="79592" y1="68600" x2="84694" y2="33000"/>
                        <a14:foregroundMark x1="76190" y1="77400" x2="11224" y2="85400"/>
                        <a14:foregroundMark x1="11224" y1="85400" x2="10544" y2="84600"/>
                        <a14:foregroundMark x1="18707" y1="86200" x2="88776" y2="78000"/>
                        <a14:foregroundMark x1="88776" y1="78000" x2="88776" y2="72400"/>
                        <a14:foregroundMark x1="25850" y1="89400" x2="59864" y2="95000"/>
                        <a14:foregroundMark x1="17347" y1="43600" x2="49660" y2="6000"/>
                        <a14:foregroundMark x1="49660" y1="6000" x2="69388" y2="50800"/>
                        <a14:foregroundMark x1="69388" y1="50800" x2="69388" y2="50800"/>
                        <a14:foregroundMark x1="29932" y1="42800" x2="55102" y2="1200"/>
                        <a14:foregroundMark x1="55102" y1="1200" x2="92857" y2="37000"/>
                      </a14:backgroundRemoval>
                    </a14:imgEffect>
                  </a14:imgLayer>
                </a14:imgProps>
              </a:ext>
            </a:extLst>
          </a:blip>
          <a:stretch>
            <a:fillRect/>
          </a:stretch>
        </p:blipFill>
        <p:spPr>
          <a:xfrm>
            <a:off x="11069708" y="961399"/>
            <a:ext cx="1008652" cy="1782721"/>
          </a:xfrm>
          <a:prstGeom prst="rect">
            <a:avLst/>
          </a:prstGeom>
        </p:spPr>
      </p:pic>
      <p:pic>
        <p:nvPicPr>
          <p:cNvPr id="7" name="Picture 6">
            <a:extLst>
              <a:ext uri="{FF2B5EF4-FFF2-40B4-BE49-F238E27FC236}">
                <a16:creationId xmlns:a16="http://schemas.microsoft.com/office/drawing/2014/main" id="{22B28479-8CC1-E668-AE2D-FE70173C9571}"/>
              </a:ext>
            </a:extLst>
          </p:cNvPr>
          <p:cNvPicPr>
            <a:picLocks noChangeAspect="1"/>
          </p:cNvPicPr>
          <p:nvPr/>
        </p:nvPicPr>
        <p:blipFill>
          <a:blip r:embed="rId5"/>
          <a:stretch>
            <a:fillRect/>
          </a:stretch>
        </p:blipFill>
        <p:spPr>
          <a:xfrm>
            <a:off x="971941" y="936219"/>
            <a:ext cx="5833815" cy="2470382"/>
          </a:xfrm>
          <a:prstGeom prst="rect">
            <a:avLst/>
          </a:prstGeom>
        </p:spPr>
      </p:pic>
      <p:pic>
        <p:nvPicPr>
          <p:cNvPr id="9" name="Picture 8">
            <a:extLst>
              <a:ext uri="{FF2B5EF4-FFF2-40B4-BE49-F238E27FC236}">
                <a16:creationId xmlns:a16="http://schemas.microsoft.com/office/drawing/2014/main" id="{25D18524-960B-855A-0B4E-671FE0B9796E}"/>
              </a:ext>
            </a:extLst>
          </p:cNvPr>
          <p:cNvPicPr>
            <a:picLocks noChangeAspect="1"/>
          </p:cNvPicPr>
          <p:nvPr/>
        </p:nvPicPr>
        <p:blipFill>
          <a:blip r:embed="rId6"/>
          <a:stretch>
            <a:fillRect/>
          </a:stretch>
        </p:blipFill>
        <p:spPr>
          <a:xfrm>
            <a:off x="843826" y="3497534"/>
            <a:ext cx="6090043" cy="2904951"/>
          </a:xfrm>
          <a:prstGeom prst="rect">
            <a:avLst/>
          </a:prstGeom>
        </p:spPr>
      </p:pic>
      <p:pic>
        <p:nvPicPr>
          <p:cNvPr id="10" name="Picture 9">
            <a:extLst>
              <a:ext uri="{FF2B5EF4-FFF2-40B4-BE49-F238E27FC236}">
                <a16:creationId xmlns:a16="http://schemas.microsoft.com/office/drawing/2014/main" id="{13151225-7433-B8AC-C02D-16F6C4BED26C}"/>
              </a:ext>
            </a:extLst>
          </p:cNvPr>
          <p:cNvPicPr>
            <a:picLocks noChangeAspect="1"/>
          </p:cNvPicPr>
          <p:nvPr/>
        </p:nvPicPr>
        <p:blipFill>
          <a:blip r:embed="rId7"/>
          <a:stretch>
            <a:fillRect/>
          </a:stretch>
        </p:blipFill>
        <p:spPr>
          <a:xfrm>
            <a:off x="7531768" y="2431849"/>
            <a:ext cx="3611208" cy="1163261"/>
          </a:xfrm>
          <a:prstGeom prst="rect">
            <a:avLst/>
          </a:prstGeom>
        </p:spPr>
      </p:pic>
      <p:pic>
        <p:nvPicPr>
          <p:cNvPr id="12" name="Picture 11">
            <a:extLst>
              <a:ext uri="{FF2B5EF4-FFF2-40B4-BE49-F238E27FC236}">
                <a16:creationId xmlns:a16="http://schemas.microsoft.com/office/drawing/2014/main" id="{F6DDD7DB-F76B-47D6-998C-50035814D6B0}"/>
              </a:ext>
            </a:extLst>
          </p:cNvPr>
          <p:cNvPicPr>
            <a:picLocks noChangeAspect="1"/>
          </p:cNvPicPr>
          <p:nvPr/>
        </p:nvPicPr>
        <p:blipFill>
          <a:blip r:embed="rId8"/>
          <a:stretch>
            <a:fillRect/>
          </a:stretch>
        </p:blipFill>
        <p:spPr>
          <a:xfrm>
            <a:off x="7160732" y="4257243"/>
            <a:ext cx="4992687" cy="1616634"/>
          </a:xfrm>
          <a:prstGeom prst="rect">
            <a:avLst/>
          </a:prstGeom>
          <a:ln>
            <a:solidFill>
              <a:schemeClr val="accent1"/>
            </a:solidFill>
          </a:ln>
        </p:spPr>
      </p:pic>
      <p:sp>
        <p:nvSpPr>
          <p:cNvPr id="13" name="Rectangle 12">
            <a:extLst>
              <a:ext uri="{FF2B5EF4-FFF2-40B4-BE49-F238E27FC236}">
                <a16:creationId xmlns:a16="http://schemas.microsoft.com/office/drawing/2014/main" id="{16EEED3B-F0B9-4ED0-B6EC-379014FEE59D}"/>
              </a:ext>
            </a:extLst>
          </p:cNvPr>
          <p:cNvSpPr/>
          <p:nvPr/>
        </p:nvSpPr>
        <p:spPr>
          <a:xfrm>
            <a:off x="9404664" y="4509928"/>
            <a:ext cx="1571625" cy="58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8040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8D678E3-EF77-4A57-AB1C-AB62C6C8F464}"/>
              </a:ext>
            </a:extLst>
          </p:cNvPr>
          <p:cNvSpPr txBox="1">
            <a:spLocks/>
          </p:cNvSpPr>
          <p:nvPr/>
        </p:nvSpPr>
        <p:spPr>
          <a:xfrm>
            <a:off x="0" y="1"/>
            <a:ext cx="11143488" cy="699078"/>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4400" dirty="0"/>
              <a:t>AAV Empty vs. Full – TWIMS Ion Mobility </a:t>
            </a:r>
            <a:endParaRPr lang="en-GB" sz="1600" dirty="0"/>
          </a:p>
        </p:txBody>
      </p:sp>
      <p:pic>
        <p:nvPicPr>
          <p:cNvPr id="9" name="Picture 8" descr="A diagram of a graph&#10;&#10;Description automatically generated with medium confidence">
            <a:extLst>
              <a:ext uri="{FF2B5EF4-FFF2-40B4-BE49-F238E27FC236}">
                <a16:creationId xmlns:a16="http://schemas.microsoft.com/office/drawing/2014/main" id="{CCF729D6-0684-4E8C-BE60-99D91C79A08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096001" y="1095952"/>
            <a:ext cx="5362574" cy="4199948"/>
          </a:xfrm>
          <a:prstGeom prst="rect">
            <a:avLst/>
          </a:prstGeom>
          <a:noFill/>
        </p:spPr>
      </p:pic>
      <p:pic>
        <p:nvPicPr>
          <p:cNvPr id="7" name="Picture 6">
            <a:extLst>
              <a:ext uri="{FF2B5EF4-FFF2-40B4-BE49-F238E27FC236}">
                <a16:creationId xmlns:a16="http://schemas.microsoft.com/office/drawing/2014/main" id="{3CFB3E52-D8C0-4041-9009-9515F5D4FF5B}"/>
              </a:ext>
            </a:extLst>
          </p:cNvPr>
          <p:cNvPicPr>
            <a:picLocks noChangeAspect="1"/>
          </p:cNvPicPr>
          <p:nvPr/>
        </p:nvPicPr>
        <p:blipFill>
          <a:blip r:embed="rId4"/>
          <a:stretch>
            <a:fillRect/>
          </a:stretch>
        </p:blipFill>
        <p:spPr>
          <a:xfrm>
            <a:off x="109674" y="1095952"/>
            <a:ext cx="5657578" cy="4328535"/>
          </a:xfrm>
          <a:prstGeom prst="rect">
            <a:avLst/>
          </a:prstGeom>
        </p:spPr>
      </p:pic>
      <p:sp>
        <p:nvSpPr>
          <p:cNvPr id="10" name="Rectangle 9">
            <a:extLst>
              <a:ext uri="{FF2B5EF4-FFF2-40B4-BE49-F238E27FC236}">
                <a16:creationId xmlns:a16="http://schemas.microsoft.com/office/drawing/2014/main" id="{15FCCBCD-0028-4ED6-9E75-82769B0A3D88}"/>
              </a:ext>
            </a:extLst>
          </p:cNvPr>
          <p:cNvSpPr/>
          <p:nvPr/>
        </p:nvSpPr>
        <p:spPr>
          <a:xfrm>
            <a:off x="1042852" y="634287"/>
            <a:ext cx="4724400" cy="923330"/>
          </a:xfrm>
          <a:prstGeom prst="rect">
            <a:avLst/>
          </a:prstGeom>
        </p:spPr>
        <p:txBody>
          <a:bodyPr wrap="square">
            <a:spAutoFit/>
          </a:bodyPr>
          <a:lstStyle/>
          <a:p>
            <a:r>
              <a:rPr lang="en-GB" i="1" kern="0" dirty="0">
                <a:latin typeface="Calibri" panose="020F0502020204030204" pitchFamily="34" charset="0"/>
                <a:ea typeface="Aptos"/>
              </a:rPr>
              <a:t>K-dominated TW separation </a:t>
            </a:r>
          </a:p>
          <a:p>
            <a:r>
              <a:rPr lang="en-GB" i="1" kern="0" dirty="0">
                <a:latin typeface="Calibri" panose="020F0502020204030204" pitchFamily="34" charset="0"/>
                <a:ea typeface="Aptos"/>
              </a:rPr>
              <a:t>TW velocity 100 m/s </a:t>
            </a:r>
          </a:p>
          <a:p>
            <a:r>
              <a:rPr lang="en-GB" i="1" kern="0" dirty="0">
                <a:latin typeface="Calibri" panose="020F0502020204030204" pitchFamily="34" charset="0"/>
                <a:ea typeface="Aptos"/>
              </a:rPr>
              <a:t>TW height 14 V.</a:t>
            </a:r>
            <a:endParaRPr lang="en-GB" dirty="0"/>
          </a:p>
        </p:txBody>
      </p:sp>
      <p:sp>
        <p:nvSpPr>
          <p:cNvPr id="11" name="Rectangle 10">
            <a:extLst>
              <a:ext uri="{FF2B5EF4-FFF2-40B4-BE49-F238E27FC236}">
                <a16:creationId xmlns:a16="http://schemas.microsoft.com/office/drawing/2014/main" id="{401CAE52-4EE1-4CA2-84DA-4BFCD644D360}"/>
              </a:ext>
            </a:extLst>
          </p:cNvPr>
          <p:cNvSpPr/>
          <p:nvPr/>
        </p:nvSpPr>
        <p:spPr>
          <a:xfrm>
            <a:off x="6977063" y="694316"/>
            <a:ext cx="6096000" cy="923330"/>
          </a:xfrm>
          <a:prstGeom prst="rect">
            <a:avLst/>
          </a:prstGeom>
        </p:spPr>
        <p:txBody>
          <a:bodyPr>
            <a:spAutoFit/>
          </a:bodyPr>
          <a:lstStyle/>
          <a:p>
            <a:r>
              <a:rPr lang="en-GB" i="1" dirty="0"/>
              <a:t>m/z-dominated TW separation</a:t>
            </a:r>
          </a:p>
          <a:p>
            <a:r>
              <a:rPr lang="en-GB" i="1" dirty="0"/>
              <a:t>TW velocity 320 m/s</a:t>
            </a:r>
          </a:p>
          <a:p>
            <a:r>
              <a:rPr lang="en-GB" i="1" dirty="0"/>
              <a:t>TW height 40 V</a:t>
            </a:r>
          </a:p>
        </p:txBody>
      </p:sp>
      <p:graphicFrame>
        <p:nvGraphicFramePr>
          <p:cNvPr id="12" name="Table 11">
            <a:extLst>
              <a:ext uri="{FF2B5EF4-FFF2-40B4-BE49-F238E27FC236}">
                <a16:creationId xmlns:a16="http://schemas.microsoft.com/office/drawing/2014/main" id="{8AC44390-ACB2-43E3-A348-A862965B00CE}"/>
              </a:ext>
            </a:extLst>
          </p:cNvPr>
          <p:cNvGraphicFramePr>
            <a:graphicFrameLocks noGrp="1"/>
          </p:cNvGraphicFramePr>
          <p:nvPr>
            <p:extLst>
              <p:ext uri="{D42A27DB-BD31-4B8C-83A1-F6EECF244321}">
                <p14:modId xmlns:p14="http://schemas.microsoft.com/office/powerpoint/2010/main" val="4206195038"/>
              </p:ext>
            </p:extLst>
          </p:nvPr>
        </p:nvGraphicFramePr>
        <p:xfrm>
          <a:off x="2185921" y="5295900"/>
          <a:ext cx="7491412" cy="1516413"/>
        </p:xfrm>
        <a:graphic>
          <a:graphicData uri="http://schemas.openxmlformats.org/drawingml/2006/table">
            <a:tbl>
              <a:tblPr firstRow="1" firstCol="1" bandRow="1">
                <a:tableStyleId>{5C22544A-7EE6-4342-B048-85BDC9FD1C3A}</a:tableStyleId>
              </a:tblPr>
              <a:tblGrid>
                <a:gridCol w="1761852">
                  <a:extLst>
                    <a:ext uri="{9D8B030D-6E8A-4147-A177-3AD203B41FA5}">
                      <a16:colId xmlns:a16="http://schemas.microsoft.com/office/drawing/2014/main" val="1145020431"/>
                    </a:ext>
                  </a:extLst>
                </a:gridCol>
                <a:gridCol w="1260880">
                  <a:extLst>
                    <a:ext uri="{9D8B030D-6E8A-4147-A177-3AD203B41FA5}">
                      <a16:colId xmlns:a16="http://schemas.microsoft.com/office/drawing/2014/main" val="2787132096"/>
                    </a:ext>
                  </a:extLst>
                </a:gridCol>
                <a:gridCol w="1261770">
                  <a:extLst>
                    <a:ext uri="{9D8B030D-6E8A-4147-A177-3AD203B41FA5}">
                      <a16:colId xmlns:a16="http://schemas.microsoft.com/office/drawing/2014/main" val="1590969333"/>
                    </a:ext>
                  </a:extLst>
                </a:gridCol>
                <a:gridCol w="882705">
                  <a:extLst>
                    <a:ext uri="{9D8B030D-6E8A-4147-A177-3AD203B41FA5}">
                      <a16:colId xmlns:a16="http://schemas.microsoft.com/office/drawing/2014/main" val="2559993835"/>
                    </a:ext>
                  </a:extLst>
                </a:gridCol>
                <a:gridCol w="566454">
                  <a:extLst>
                    <a:ext uri="{9D8B030D-6E8A-4147-A177-3AD203B41FA5}">
                      <a16:colId xmlns:a16="http://schemas.microsoft.com/office/drawing/2014/main" val="342322362"/>
                    </a:ext>
                  </a:extLst>
                </a:gridCol>
                <a:gridCol w="1757751">
                  <a:extLst>
                    <a:ext uri="{9D8B030D-6E8A-4147-A177-3AD203B41FA5}">
                      <a16:colId xmlns:a16="http://schemas.microsoft.com/office/drawing/2014/main" val="4014068591"/>
                    </a:ext>
                  </a:extLst>
                </a:gridCol>
              </a:tblGrid>
              <a:tr h="532417">
                <a:tc>
                  <a:txBody>
                    <a:bodyPr/>
                    <a:lstStyle/>
                    <a:p>
                      <a:pPr algn="ctr">
                        <a:lnSpc>
                          <a:spcPct val="150000"/>
                        </a:lnSpc>
                        <a:spcAft>
                          <a:spcPts val="0"/>
                        </a:spcAft>
                      </a:pPr>
                      <a:r>
                        <a:rPr lang="en-GB" sz="1200">
                          <a:effectLst/>
                        </a:rPr>
                        <a:t>AAV capsid species</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TW velocity (m/s)</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dirty="0">
                          <a:effectLst/>
                        </a:rPr>
                        <a:t>TW height (V)</a:t>
                      </a:r>
                      <a:endParaRPr lang="en-GB" sz="1100" dirty="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α</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γ</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Reduction in velocity (%)</a:t>
                      </a:r>
                      <a:endParaRPr lang="en-GB" sz="1100">
                        <a:effectLst/>
                        <a:latin typeface="Aptos"/>
                        <a:ea typeface="Aptos"/>
                        <a:cs typeface="Times New Roman" panose="02020603050405020304" pitchFamily="18" charset="0"/>
                      </a:endParaRPr>
                    </a:p>
                  </a:txBody>
                  <a:tcPr marL="68580" marR="68580" marT="0" marB="0" anchor="ctr"/>
                </a:tc>
                <a:extLst>
                  <a:ext uri="{0D108BD9-81ED-4DB2-BD59-A6C34878D82A}">
                    <a16:rowId xmlns:a16="http://schemas.microsoft.com/office/drawing/2014/main" val="256839244"/>
                  </a:ext>
                </a:extLst>
              </a:tr>
              <a:tr h="236904">
                <a:tc>
                  <a:txBody>
                    <a:bodyPr/>
                    <a:lstStyle/>
                    <a:p>
                      <a:pPr algn="ctr">
                        <a:lnSpc>
                          <a:spcPct val="150000"/>
                        </a:lnSpc>
                        <a:spcAft>
                          <a:spcPts val="0"/>
                        </a:spcAft>
                      </a:pPr>
                      <a:r>
                        <a:rPr lang="en-GB" sz="1200" dirty="0">
                          <a:effectLst/>
                        </a:rPr>
                        <a:t>Empty (LHS)</a:t>
                      </a:r>
                      <a:endParaRPr lang="en-GB" sz="1100" dirty="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100</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14</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1.15</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0.75</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55</a:t>
                      </a:r>
                      <a:endParaRPr lang="en-GB" sz="1100">
                        <a:effectLst/>
                        <a:latin typeface="Aptos"/>
                        <a:ea typeface="Aptos"/>
                        <a:cs typeface="Times New Roman" panose="02020603050405020304" pitchFamily="18" charset="0"/>
                      </a:endParaRPr>
                    </a:p>
                  </a:txBody>
                  <a:tcPr marL="68580" marR="68580" marT="0" marB="0" anchor="ctr"/>
                </a:tc>
                <a:extLst>
                  <a:ext uri="{0D108BD9-81ED-4DB2-BD59-A6C34878D82A}">
                    <a16:rowId xmlns:a16="http://schemas.microsoft.com/office/drawing/2014/main" val="2446323653"/>
                  </a:ext>
                </a:extLst>
              </a:tr>
              <a:tr h="160227">
                <a:tc>
                  <a:txBody>
                    <a:bodyPr/>
                    <a:lstStyle/>
                    <a:p>
                      <a:pPr algn="ctr">
                        <a:lnSpc>
                          <a:spcPct val="150000"/>
                        </a:lnSpc>
                        <a:spcAft>
                          <a:spcPts val="0"/>
                        </a:spcAft>
                      </a:pPr>
                      <a:r>
                        <a:rPr lang="en-GB" sz="1200" dirty="0">
                          <a:effectLst/>
                        </a:rPr>
                        <a:t>Full (LHS)</a:t>
                      </a:r>
                      <a:endParaRPr lang="en-GB" sz="1100" dirty="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100</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14</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1.35</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0.69</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70</a:t>
                      </a:r>
                      <a:endParaRPr lang="en-GB" sz="1100">
                        <a:effectLst/>
                        <a:latin typeface="Aptos"/>
                        <a:ea typeface="Aptos"/>
                        <a:cs typeface="Times New Roman" panose="02020603050405020304" pitchFamily="18" charset="0"/>
                      </a:endParaRPr>
                    </a:p>
                  </a:txBody>
                  <a:tcPr marL="68580" marR="68580" marT="0" marB="0" anchor="ctr"/>
                </a:tc>
                <a:extLst>
                  <a:ext uri="{0D108BD9-81ED-4DB2-BD59-A6C34878D82A}">
                    <a16:rowId xmlns:a16="http://schemas.microsoft.com/office/drawing/2014/main" val="4005531915"/>
                  </a:ext>
                </a:extLst>
              </a:tr>
              <a:tr h="236904">
                <a:tc>
                  <a:txBody>
                    <a:bodyPr/>
                    <a:lstStyle/>
                    <a:p>
                      <a:pPr algn="ctr">
                        <a:lnSpc>
                          <a:spcPct val="150000"/>
                        </a:lnSpc>
                        <a:spcAft>
                          <a:spcPts val="0"/>
                        </a:spcAft>
                      </a:pPr>
                      <a:r>
                        <a:rPr lang="en-GB" sz="1200" dirty="0">
                          <a:effectLst/>
                        </a:rPr>
                        <a:t>Empty (RHS)</a:t>
                      </a:r>
                      <a:endParaRPr lang="en-GB" sz="1100" dirty="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320</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40</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0.40</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0.85</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5</a:t>
                      </a:r>
                      <a:endParaRPr lang="en-GB" sz="1100">
                        <a:effectLst/>
                        <a:latin typeface="Aptos"/>
                        <a:ea typeface="Aptos"/>
                        <a:cs typeface="Times New Roman" panose="02020603050405020304" pitchFamily="18" charset="0"/>
                      </a:endParaRPr>
                    </a:p>
                  </a:txBody>
                  <a:tcPr marL="68580" marR="68580" marT="0" marB="0" anchor="ctr"/>
                </a:tc>
                <a:extLst>
                  <a:ext uri="{0D108BD9-81ED-4DB2-BD59-A6C34878D82A}">
                    <a16:rowId xmlns:a16="http://schemas.microsoft.com/office/drawing/2014/main" val="1953983282"/>
                  </a:ext>
                </a:extLst>
              </a:tr>
              <a:tr h="236904">
                <a:tc>
                  <a:txBody>
                    <a:bodyPr/>
                    <a:lstStyle/>
                    <a:p>
                      <a:pPr algn="ctr">
                        <a:lnSpc>
                          <a:spcPct val="150000"/>
                        </a:lnSpc>
                        <a:spcAft>
                          <a:spcPts val="0"/>
                        </a:spcAft>
                      </a:pPr>
                      <a:r>
                        <a:rPr lang="en-GB" sz="1200" dirty="0">
                          <a:effectLst/>
                        </a:rPr>
                        <a:t>Full (RHS)</a:t>
                      </a:r>
                      <a:endParaRPr lang="en-GB" sz="1100" dirty="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320</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40</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0.45</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a:effectLst/>
                        </a:rPr>
                        <a:t>0.76</a:t>
                      </a:r>
                      <a:endParaRPr lang="en-GB" sz="1100">
                        <a:effectLst/>
                        <a:latin typeface="Aptos"/>
                        <a:ea typeface="Aptos"/>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GB" sz="1200" dirty="0">
                          <a:effectLst/>
                        </a:rPr>
                        <a:t>10</a:t>
                      </a:r>
                      <a:endParaRPr lang="en-GB" sz="1100" dirty="0">
                        <a:effectLst/>
                        <a:latin typeface="Aptos"/>
                        <a:ea typeface="Aptos"/>
                        <a:cs typeface="Times New Roman" panose="02020603050405020304" pitchFamily="18" charset="0"/>
                      </a:endParaRPr>
                    </a:p>
                  </a:txBody>
                  <a:tcPr marL="68580" marR="68580" marT="0" marB="0" anchor="ctr"/>
                </a:tc>
                <a:extLst>
                  <a:ext uri="{0D108BD9-81ED-4DB2-BD59-A6C34878D82A}">
                    <a16:rowId xmlns:a16="http://schemas.microsoft.com/office/drawing/2014/main" val="948319796"/>
                  </a:ext>
                </a:extLst>
              </a:tr>
            </a:tbl>
          </a:graphicData>
        </a:graphic>
      </p:graphicFrame>
      <p:sp>
        <p:nvSpPr>
          <p:cNvPr id="14" name="Rectangle 13">
            <a:extLst>
              <a:ext uri="{FF2B5EF4-FFF2-40B4-BE49-F238E27FC236}">
                <a16:creationId xmlns:a16="http://schemas.microsoft.com/office/drawing/2014/main" id="{36918DB3-E95B-4F50-A3B9-EAC22649AD21}"/>
              </a:ext>
            </a:extLst>
          </p:cNvPr>
          <p:cNvSpPr/>
          <p:nvPr/>
        </p:nvSpPr>
        <p:spPr>
          <a:xfrm>
            <a:off x="9839325" y="5692773"/>
            <a:ext cx="6096000" cy="646331"/>
          </a:xfrm>
          <a:prstGeom prst="rect">
            <a:avLst/>
          </a:prstGeom>
        </p:spPr>
        <p:txBody>
          <a:bodyPr>
            <a:spAutoFit/>
          </a:bodyPr>
          <a:lstStyle/>
          <a:p>
            <a:r>
              <a:rPr lang="en-GB" dirty="0"/>
              <a:t>Richardson, K </a:t>
            </a:r>
            <a:r>
              <a:rPr lang="en-GB" i="1" dirty="0"/>
              <a:t>et al.  </a:t>
            </a:r>
          </a:p>
          <a:p>
            <a:r>
              <a:rPr lang="en-GB" dirty="0"/>
              <a:t>IJMS 2018, 428, 71–80. </a:t>
            </a:r>
          </a:p>
        </p:txBody>
      </p:sp>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9185E9FD-6E44-48C8-A975-C6E24B0EEFD8}"/>
                  </a:ext>
                </a:extLst>
              </p:cNvPr>
              <p:cNvSpPr/>
              <p:nvPr/>
            </p:nvSpPr>
            <p:spPr>
              <a:xfrm>
                <a:off x="-453330" y="5397179"/>
                <a:ext cx="2992364" cy="123751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GB" i="1" kern="0">
                          <a:latin typeface="Cambria Math" panose="02040503050406030204" pitchFamily="18" charset="0"/>
                          <a:ea typeface="Aptos"/>
                          <a:cs typeface="Calibri" panose="020F0502020204030204" pitchFamily="34" charset="0"/>
                        </a:rPr>
                        <m:t>𝛼</m:t>
                      </m:r>
                      <m:r>
                        <a:rPr lang="en-GB" i="1" kern="0">
                          <a:latin typeface="Cambria Math" panose="02040503050406030204" pitchFamily="18" charset="0"/>
                          <a:ea typeface="Aptos"/>
                          <a:cs typeface="Calibri" panose="020F0502020204030204" pitchFamily="34" charset="0"/>
                        </a:rPr>
                        <m:t>=2</m:t>
                      </m:r>
                      <m:r>
                        <a:rPr lang="en-GB" i="1" kern="0">
                          <a:latin typeface="Cambria Math" panose="02040503050406030204" pitchFamily="18" charset="0"/>
                          <a:ea typeface="Aptos"/>
                          <a:cs typeface="Calibri" panose="020F0502020204030204" pitchFamily="34" charset="0"/>
                        </a:rPr>
                        <m:t>𝜋</m:t>
                      </m:r>
                      <m:r>
                        <a:rPr lang="en-GB" i="1" kern="0">
                          <a:latin typeface="Cambria Math" panose="02040503050406030204" pitchFamily="18" charset="0"/>
                          <a:ea typeface="Aptos"/>
                          <a:cs typeface="Calibri" panose="020F0502020204030204" pitchFamily="34" charset="0"/>
                        </a:rPr>
                        <m:t>𝐾</m:t>
                      </m:r>
                      <m:f>
                        <m:fPr>
                          <m:ctrlPr>
                            <a:rPr lang="en-GB" i="1">
                              <a:latin typeface="Cambria Math" panose="02040503050406030204" pitchFamily="18" charset="0"/>
                              <a:cs typeface="Calibri" panose="020F0502020204030204" pitchFamily="34" charset="0"/>
                            </a:rPr>
                          </m:ctrlPr>
                        </m:fPr>
                        <m:num>
                          <m:r>
                            <a:rPr lang="en-GB" i="1" kern="0">
                              <a:latin typeface="Cambria Math" panose="02040503050406030204" pitchFamily="18" charset="0"/>
                              <a:ea typeface="Aptos"/>
                              <a:cs typeface="Calibri" panose="020F0502020204030204" pitchFamily="34" charset="0"/>
                            </a:rPr>
                            <m:t>𝑣</m:t>
                          </m:r>
                        </m:num>
                        <m:den>
                          <m:r>
                            <a:rPr lang="en-GB" i="1" kern="0">
                              <a:latin typeface="Cambria Math" panose="02040503050406030204" pitchFamily="18" charset="0"/>
                              <a:ea typeface="Aptos"/>
                              <a:cs typeface="Calibri" panose="020F0502020204030204" pitchFamily="34" charset="0"/>
                            </a:rPr>
                            <m:t>𝜆</m:t>
                          </m:r>
                        </m:den>
                      </m:f>
                      <m:f>
                        <m:fPr>
                          <m:ctrlPr>
                            <a:rPr lang="en-GB" i="1">
                              <a:latin typeface="Cambria Math" panose="02040503050406030204" pitchFamily="18" charset="0"/>
                              <a:cs typeface="Calibri" panose="020F0502020204030204" pitchFamily="34" charset="0"/>
                            </a:rPr>
                          </m:ctrlPr>
                        </m:fPr>
                        <m:num>
                          <m:r>
                            <a:rPr lang="en-GB" i="1" kern="0">
                              <a:latin typeface="Cambria Math" panose="02040503050406030204" pitchFamily="18" charset="0"/>
                              <a:ea typeface="Aptos"/>
                              <a:cs typeface="Calibri" panose="020F0502020204030204" pitchFamily="34" charset="0"/>
                            </a:rPr>
                            <m:t>𝑚</m:t>
                          </m:r>
                        </m:num>
                        <m:den>
                          <m:r>
                            <a:rPr lang="en-GB" i="1" kern="0">
                              <a:latin typeface="Cambria Math" panose="02040503050406030204" pitchFamily="18" charset="0"/>
                              <a:ea typeface="Aptos"/>
                              <a:cs typeface="Calibri" panose="020F0502020204030204" pitchFamily="34" charset="0"/>
                            </a:rPr>
                            <m:t>𝑧</m:t>
                          </m:r>
                        </m:den>
                      </m:f>
                    </m:oMath>
                  </m:oMathPara>
                </a14:m>
                <a:endParaRPr lang="en-GB" kern="0" dirty="0">
                  <a:latin typeface="Calibri" panose="020F0502020204030204" pitchFamily="34" charset="0"/>
                  <a:ea typeface="Times New Roman" panose="02020603050405020304" pitchFamily="18" charset="0"/>
                </a:endParaRPr>
              </a:p>
              <a:p>
                <a:pPr algn="ctr"/>
                <a:r>
                  <a:rPr lang="en-GB" kern="0" dirty="0">
                    <a:latin typeface="Calibri" panose="020F0502020204030204" pitchFamily="34" charset="0"/>
                    <a:ea typeface="Times New Roman" panose="02020603050405020304" pitchFamily="18" charset="0"/>
                  </a:rPr>
                  <a:t>		</a:t>
                </a:r>
                <a:endParaRPr lang="en-GB" i="1" kern="0" dirty="0">
                  <a:latin typeface="Cambria Math" panose="02040503050406030204" pitchFamily="18" charset="0"/>
                  <a:ea typeface="Times New Roman" panose="02020603050405020304" pitchFamily="18" charset="0"/>
                  <a:cs typeface="Calibri" panose="020F0502020204030204" pitchFamily="34" charset="0"/>
                </a:endParaRPr>
              </a:p>
              <a:p>
                <a:pPr algn="ctr"/>
                <a14:m>
                  <m:oMath xmlns:m="http://schemas.openxmlformats.org/officeDocument/2006/math">
                    <m:r>
                      <a:rPr lang="en-GB" i="1" kern="0">
                        <a:latin typeface="Cambria Math" panose="02040503050406030204" pitchFamily="18" charset="0"/>
                        <a:ea typeface="Times New Roman" panose="02020603050405020304" pitchFamily="18" charset="0"/>
                        <a:cs typeface="Calibri" panose="020F0502020204030204" pitchFamily="34" charset="0"/>
                      </a:rPr>
                      <m:t>𝛾</m:t>
                    </m:r>
                    <m:r>
                      <a:rPr lang="en-GB" i="1" kern="0">
                        <a:latin typeface="Cambria Math" panose="02040503050406030204" pitchFamily="18" charset="0"/>
                        <a:ea typeface="Times New Roman" panose="02020603050405020304" pitchFamily="18" charset="0"/>
                        <a:cs typeface="Calibri" panose="020F0502020204030204" pitchFamily="34" charset="0"/>
                      </a:rPr>
                      <m:t>=2</m:t>
                    </m:r>
                    <m:r>
                      <a:rPr lang="en-GB" i="1" kern="0">
                        <a:latin typeface="Cambria Math" panose="02040503050406030204" pitchFamily="18" charset="0"/>
                        <a:ea typeface="Times New Roman" panose="02020603050405020304" pitchFamily="18" charset="0"/>
                        <a:cs typeface="Calibri" panose="020F0502020204030204" pitchFamily="34" charset="0"/>
                      </a:rPr>
                      <m:t>𝜋</m:t>
                    </m:r>
                    <m:r>
                      <a:rPr lang="en-GB" i="1" kern="0">
                        <a:latin typeface="Cambria Math" panose="02040503050406030204" pitchFamily="18" charset="0"/>
                        <a:ea typeface="Times New Roman" panose="02020603050405020304" pitchFamily="18" charset="0"/>
                        <a:cs typeface="Calibri" panose="020F0502020204030204" pitchFamily="34" charset="0"/>
                      </a:rPr>
                      <m:t>𝐾</m:t>
                    </m:r>
                    <m:f>
                      <m:fPr>
                        <m:ctrlPr>
                          <a:rPr lang="en-GB" i="1">
                            <a:latin typeface="Cambria Math" panose="02040503050406030204" pitchFamily="18" charset="0"/>
                            <a:ea typeface="Times New Roman" panose="02020603050405020304" pitchFamily="18" charset="0"/>
                            <a:cs typeface="Calibri" panose="020F0502020204030204" pitchFamily="34" charset="0"/>
                          </a:rPr>
                        </m:ctrlPr>
                      </m:fPr>
                      <m:num>
                        <m:sSub>
                          <m:sSubPr>
                            <m:ctrlPr>
                              <a:rPr lang="en-GB" i="1">
                                <a:latin typeface="Cambria Math" panose="02040503050406030204" pitchFamily="18" charset="0"/>
                                <a:ea typeface="Times New Roman" panose="02020603050405020304" pitchFamily="18" charset="0"/>
                                <a:cs typeface="Calibri" panose="020F0502020204030204" pitchFamily="34" charset="0"/>
                              </a:rPr>
                            </m:ctrlPr>
                          </m:sSubPr>
                          <m:e>
                            <m:r>
                              <a:rPr lang="en-GB" i="1" kern="0">
                                <a:latin typeface="Cambria Math" panose="02040503050406030204" pitchFamily="18" charset="0"/>
                                <a:ea typeface="Times New Roman" panose="02020603050405020304" pitchFamily="18" charset="0"/>
                                <a:cs typeface="Calibri" panose="020F0502020204030204" pitchFamily="34" charset="0"/>
                              </a:rPr>
                              <m:t>𝑉</m:t>
                            </m:r>
                          </m:e>
                          <m:sub>
                            <m:r>
                              <a:rPr lang="en-GB" i="1" kern="0">
                                <a:latin typeface="Cambria Math" panose="02040503050406030204" pitchFamily="18" charset="0"/>
                                <a:ea typeface="Times New Roman" panose="02020603050405020304" pitchFamily="18" charset="0"/>
                                <a:cs typeface="Calibri" panose="020F0502020204030204" pitchFamily="34" charset="0"/>
                              </a:rPr>
                              <m:t>0</m:t>
                            </m:r>
                          </m:sub>
                        </m:sSub>
                      </m:num>
                      <m:den>
                        <m:r>
                          <a:rPr lang="en-GB" i="1" kern="0">
                            <a:latin typeface="Cambria Math" panose="02040503050406030204" pitchFamily="18" charset="0"/>
                            <a:ea typeface="Times New Roman" panose="02020603050405020304" pitchFamily="18" charset="0"/>
                            <a:cs typeface="Calibri" panose="020F0502020204030204" pitchFamily="34" charset="0"/>
                          </a:rPr>
                          <m:t>𝑣</m:t>
                        </m:r>
                        <m:r>
                          <a:rPr lang="en-GB" i="1" kern="0">
                            <a:latin typeface="Cambria Math" panose="02040503050406030204" pitchFamily="18" charset="0"/>
                            <a:ea typeface="Times New Roman" panose="02020603050405020304" pitchFamily="18" charset="0"/>
                            <a:cs typeface="Calibri" panose="020F0502020204030204" pitchFamily="34" charset="0"/>
                          </a:rPr>
                          <m:t>𝜆</m:t>
                        </m:r>
                      </m:den>
                    </m:f>
                  </m:oMath>
                </a14:m>
                <a:r>
                  <a:rPr lang="en-GB" kern="0" dirty="0">
                    <a:latin typeface="Calibri" panose="020F0502020204030204" pitchFamily="34" charset="0"/>
                    <a:ea typeface="Times New Roman" panose="02020603050405020304" pitchFamily="18" charset="0"/>
                  </a:rPr>
                  <a:t>	</a:t>
                </a:r>
                <a:endParaRPr lang="en-GB" dirty="0"/>
              </a:p>
            </p:txBody>
          </p:sp>
        </mc:Choice>
        <mc:Fallback xmlns="">
          <p:sp>
            <p:nvSpPr>
              <p:cNvPr id="16" name="Rectangle 15">
                <a:extLst>
                  <a:ext uri="{FF2B5EF4-FFF2-40B4-BE49-F238E27FC236}">
                    <a16:creationId xmlns:a16="http://schemas.microsoft.com/office/drawing/2014/main" id="{9185E9FD-6E44-48C8-A975-C6E24B0EEFD8}"/>
                  </a:ext>
                </a:extLst>
              </p:cNvPr>
              <p:cNvSpPr>
                <a:spLocks noRot="1" noChangeAspect="1" noMove="1" noResize="1" noEditPoints="1" noAdjustHandles="1" noChangeArrowheads="1" noChangeShapeType="1" noTextEdit="1"/>
              </p:cNvSpPr>
              <p:nvPr/>
            </p:nvSpPr>
            <p:spPr>
              <a:xfrm>
                <a:off x="-453330" y="5397179"/>
                <a:ext cx="2992364" cy="1237518"/>
              </a:xfrm>
              <a:prstGeom prst="rect">
                <a:avLst/>
              </a:prstGeom>
              <a:blipFill>
                <a:blip r:embed="rId5"/>
                <a:stretch>
                  <a:fillRect b="-493"/>
                </a:stretch>
              </a:blipFill>
            </p:spPr>
            <p:txBody>
              <a:bodyPr/>
              <a:lstStyle/>
              <a:p>
                <a:r>
                  <a:rPr lang="en-GB">
                    <a:noFill/>
                  </a:rPr>
                  <a:t> </a:t>
                </a:r>
              </a:p>
            </p:txBody>
          </p:sp>
        </mc:Fallback>
      </mc:AlternateContent>
    </p:spTree>
    <p:extLst>
      <p:ext uri="{BB962C8B-B14F-4D97-AF65-F5344CB8AC3E}">
        <p14:creationId xmlns:p14="http://schemas.microsoft.com/office/powerpoint/2010/main" val="3190353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FBA0A-4166-4694-8C77-8B23846FEE9C}"/>
              </a:ext>
            </a:extLst>
          </p:cNvPr>
          <p:cNvSpPr>
            <a:spLocks noGrp="1"/>
          </p:cNvSpPr>
          <p:nvPr>
            <p:ph type="title"/>
          </p:nvPr>
        </p:nvSpPr>
        <p:spPr/>
        <p:txBody>
          <a:bodyPr/>
          <a:lstStyle/>
          <a:p>
            <a:r>
              <a:rPr lang="en-GB" dirty="0"/>
              <a:t>Functionally Dynamic (Disordered) Proteins</a:t>
            </a:r>
          </a:p>
        </p:txBody>
      </p:sp>
      <p:sp>
        <p:nvSpPr>
          <p:cNvPr id="3" name="Text Placeholder 2">
            <a:extLst>
              <a:ext uri="{FF2B5EF4-FFF2-40B4-BE49-F238E27FC236}">
                <a16:creationId xmlns:a16="http://schemas.microsoft.com/office/drawing/2014/main" id="{97EAA110-DB61-4FD1-B192-A0D33BC4663C}"/>
              </a:ext>
            </a:extLst>
          </p:cNvPr>
          <p:cNvSpPr>
            <a:spLocks noGrp="1"/>
          </p:cNvSpPr>
          <p:nvPr>
            <p:ph type="body" idx="1"/>
          </p:nvPr>
        </p:nvSpPr>
        <p:spPr/>
        <p:txBody>
          <a:bodyPr/>
          <a:lstStyle/>
          <a:p>
            <a:r>
              <a:rPr lang="en-GB" dirty="0"/>
              <a:t>Where IM can be used to determine structural preferences on order to disorder continuum, to compare with SAXS, to evaluate the role of charge, to show compaction on binding, and (maybe) be competitive with AI methods of structure prediction </a:t>
            </a:r>
          </a:p>
        </p:txBody>
      </p:sp>
    </p:spTree>
    <p:extLst>
      <p:ext uri="{BB962C8B-B14F-4D97-AF65-F5344CB8AC3E}">
        <p14:creationId xmlns:p14="http://schemas.microsoft.com/office/powerpoint/2010/main" val="1536958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
            <a:ext cx="12192000" cy="1030288"/>
          </a:xfrm>
        </p:spPr>
        <p:txBody>
          <a:bodyPr>
            <a:normAutofit fontScale="90000"/>
          </a:bodyPr>
          <a:lstStyle/>
          <a:p>
            <a:r>
              <a:rPr lang="en-GB" dirty="0"/>
              <a:t>Protein structure and flexibility lessons from experiments</a:t>
            </a:r>
          </a:p>
        </p:txBody>
      </p:sp>
      <p:sp>
        <p:nvSpPr>
          <p:cNvPr id="59" name="Rectangle 58"/>
          <p:cNvSpPr/>
          <p:nvPr/>
        </p:nvSpPr>
        <p:spPr>
          <a:xfrm>
            <a:off x="197596" y="5613628"/>
            <a:ext cx="11475426" cy="923330"/>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Unstructured proteins and unstructured regions cannot be examined by crystallography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Alpha Fold is therefore based on idealised data, often not on WT proteins.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All stages of this continuum can be examined by (IM)-MS and MD/calculations</a:t>
            </a:r>
          </a:p>
        </p:txBody>
      </p:sp>
      <p:sp>
        <p:nvSpPr>
          <p:cNvPr id="3" name="Rectangle 2"/>
          <p:cNvSpPr/>
          <p:nvPr/>
        </p:nvSpPr>
        <p:spPr>
          <a:xfrm>
            <a:off x="6079964" y="6582967"/>
            <a:ext cx="6096000" cy="276999"/>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D. Stuchfield and P. Barran, </a:t>
            </a:r>
            <a:r>
              <a:rPr kumimoji="0" lang="en-GB" sz="1200" b="0" i="0" u="none" strike="noStrike" kern="1200" cap="none" spc="0" normalizeH="0" baseline="0" noProof="0" dirty="0" err="1">
                <a:ln>
                  <a:noFill/>
                </a:ln>
                <a:solidFill>
                  <a:prstClr val="white">
                    <a:lumMod val="50000"/>
                  </a:prstClr>
                </a:solidFill>
                <a:effectLst/>
                <a:uLnTx/>
                <a:uFillTx/>
                <a:latin typeface="Calibri" panose="020F0502020204030204"/>
                <a:ea typeface="+mn-ea"/>
                <a:cs typeface="+mn-cs"/>
              </a:rPr>
              <a:t>Curr</a:t>
            </a:r>
            <a:r>
              <a:rPr kumimoji="0" lang="en-GB"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 </a:t>
            </a:r>
            <a:r>
              <a:rPr kumimoji="0" lang="en-GB" sz="1200" b="0" i="0" u="none" strike="noStrike" kern="1200" cap="none" spc="0" normalizeH="0" baseline="0" noProof="0" dirty="0" err="1">
                <a:ln>
                  <a:noFill/>
                </a:ln>
                <a:solidFill>
                  <a:prstClr val="white">
                    <a:lumMod val="50000"/>
                  </a:prstClr>
                </a:solidFill>
                <a:effectLst/>
                <a:uLnTx/>
                <a:uFillTx/>
                <a:latin typeface="Calibri" panose="020F0502020204030204"/>
                <a:ea typeface="+mn-ea"/>
                <a:cs typeface="+mn-cs"/>
              </a:rPr>
              <a:t>Opin</a:t>
            </a:r>
            <a:r>
              <a:rPr kumimoji="0" lang="en-GB"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 Chem. Biol., 2018, 42, 177–185.</a:t>
            </a:r>
          </a:p>
        </p:txBody>
      </p:sp>
      <p:grpSp>
        <p:nvGrpSpPr>
          <p:cNvPr id="5" name="Group 4"/>
          <p:cNvGrpSpPr/>
          <p:nvPr/>
        </p:nvGrpSpPr>
        <p:grpSpPr>
          <a:xfrm>
            <a:off x="285351" y="1698187"/>
            <a:ext cx="2043216" cy="3886522"/>
            <a:chOff x="936145" y="1764091"/>
            <a:chExt cx="2043216" cy="3886522"/>
          </a:xfrm>
        </p:grpSpPr>
        <p:grpSp>
          <p:nvGrpSpPr>
            <p:cNvPr id="113" name="Group 112"/>
            <p:cNvGrpSpPr/>
            <p:nvPr/>
          </p:nvGrpSpPr>
          <p:grpSpPr>
            <a:xfrm>
              <a:off x="936145" y="3490484"/>
              <a:ext cx="2043216" cy="2160129"/>
              <a:chOff x="382339" y="1067569"/>
              <a:chExt cx="1652575" cy="1838208"/>
            </a:xfrm>
          </p:grpSpPr>
          <p:grpSp>
            <p:nvGrpSpPr>
              <p:cNvPr id="114" name="Group 113"/>
              <p:cNvGrpSpPr/>
              <p:nvPr/>
            </p:nvGrpSpPr>
            <p:grpSpPr>
              <a:xfrm>
                <a:off x="382339" y="1067569"/>
                <a:ext cx="1599933" cy="1465239"/>
                <a:chOff x="1860357" y="3418543"/>
                <a:chExt cx="1717725" cy="1530872"/>
              </a:xfrm>
            </p:grpSpPr>
            <p:grpSp>
              <p:nvGrpSpPr>
                <p:cNvPr id="116" name="Group 115"/>
                <p:cNvGrpSpPr/>
                <p:nvPr/>
              </p:nvGrpSpPr>
              <p:grpSpPr>
                <a:xfrm>
                  <a:off x="1860357" y="3418543"/>
                  <a:ext cx="1717725" cy="1530872"/>
                  <a:chOff x="1860357" y="3418543"/>
                  <a:chExt cx="1717725" cy="1530872"/>
                </a:xfrm>
              </p:grpSpPr>
              <p:pic>
                <p:nvPicPr>
                  <p:cNvPr id="118" name="Picture 117"/>
                  <p:cNvPicPr>
                    <a:picLocks noChangeAspect="1"/>
                  </p:cNvPicPr>
                  <p:nvPr/>
                </p:nvPicPr>
                <p:blipFill rotWithShape="1">
                  <a:blip r:embed="rId3"/>
                  <a:srcRect b="82970"/>
                  <a:stretch/>
                </p:blipFill>
                <p:spPr>
                  <a:xfrm>
                    <a:off x="1860357" y="4830126"/>
                    <a:ext cx="1717725" cy="119289"/>
                  </a:xfrm>
                  <a:prstGeom prst="rect">
                    <a:avLst/>
                  </a:prstGeom>
                </p:spPr>
              </p:pic>
              <p:grpSp>
                <p:nvGrpSpPr>
                  <p:cNvPr id="119" name="Group 118"/>
                  <p:cNvGrpSpPr/>
                  <p:nvPr/>
                </p:nvGrpSpPr>
                <p:grpSpPr>
                  <a:xfrm>
                    <a:off x="1921489" y="3418543"/>
                    <a:ext cx="1445342" cy="1389328"/>
                    <a:chOff x="1185844" y="3278584"/>
                    <a:chExt cx="1445342" cy="1389328"/>
                  </a:xfrm>
                </p:grpSpPr>
                <p:grpSp>
                  <p:nvGrpSpPr>
                    <p:cNvPr id="120" name="Group 119"/>
                    <p:cNvGrpSpPr/>
                    <p:nvPr/>
                  </p:nvGrpSpPr>
                  <p:grpSpPr>
                    <a:xfrm flipH="1">
                      <a:off x="1185844" y="3278584"/>
                      <a:ext cx="1445342" cy="1176184"/>
                      <a:chOff x="6286336" y="553933"/>
                      <a:chExt cx="2109399" cy="1537446"/>
                    </a:xfrm>
                  </p:grpSpPr>
                  <p:pic>
                    <p:nvPicPr>
                      <p:cNvPr id="122" name="Picture 121"/>
                      <p:cNvPicPr>
                        <a:picLocks noChangeAspect="1"/>
                      </p:cNvPicPr>
                      <p:nvPr/>
                    </p:nvPicPr>
                    <p:blipFill rotWithShape="1">
                      <a:blip r:embed="rId4">
                        <a:duotone>
                          <a:srgbClr val="FFC000">
                            <a:shade val="45000"/>
                            <a:satMod val="135000"/>
                          </a:srgbClr>
                          <a:prstClr val="white"/>
                        </a:duotone>
                      </a:blip>
                      <a:srcRect b="15090"/>
                      <a:stretch/>
                    </p:blipFill>
                    <p:spPr>
                      <a:xfrm>
                        <a:off x="6286336" y="553933"/>
                        <a:ext cx="2109399" cy="1537446"/>
                      </a:xfrm>
                      <a:prstGeom prst="rect">
                        <a:avLst/>
                      </a:prstGeom>
                    </p:spPr>
                  </p:pic>
                  <p:sp>
                    <p:nvSpPr>
                      <p:cNvPr id="123" name="Rectangle 122"/>
                      <p:cNvSpPr/>
                      <p:nvPr/>
                    </p:nvSpPr>
                    <p:spPr>
                      <a:xfrm>
                        <a:off x="7209200" y="1622323"/>
                        <a:ext cx="200390" cy="401156"/>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pic>
                  <p:nvPicPr>
                    <p:cNvPr id="121" name="Picture 120"/>
                    <p:cNvPicPr>
                      <a:picLocks noChangeAspect="1"/>
                    </p:cNvPicPr>
                    <p:nvPr/>
                  </p:nvPicPr>
                  <p:blipFill rotWithShape="1">
                    <a:blip r:embed="rId5"/>
                    <a:srcRect t="83937"/>
                    <a:stretch/>
                  </p:blipFill>
                  <p:spPr>
                    <a:xfrm flipH="1">
                      <a:off x="1207547" y="4444628"/>
                      <a:ext cx="1410393" cy="223284"/>
                    </a:xfrm>
                    <a:prstGeom prst="rect">
                      <a:avLst/>
                    </a:prstGeom>
                  </p:spPr>
                </p:pic>
              </p:grpSp>
            </p:grpSp>
            <p:cxnSp>
              <p:nvCxnSpPr>
                <p:cNvPr id="117" name="Straight Connector 116"/>
                <p:cNvCxnSpPr/>
                <p:nvPr/>
              </p:nvCxnSpPr>
              <p:spPr>
                <a:xfrm>
                  <a:off x="2597187" y="3697026"/>
                  <a:ext cx="0" cy="845756"/>
                </a:xfrm>
                <a:prstGeom prst="line">
                  <a:avLst/>
                </a:prstGeom>
                <a:noFill/>
                <a:ln w="19050" cap="flat" cmpd="sng" algn="ctr">
                  <a:solidFill>
                    <a:sysClr val="windowText" lastClr="000000"/>
                  </a:solidFill>
                  <a:prstDash val="sysDot"/>
                  <a:miter lim="800000"/>
                </a:ln>
                <a:effectLst/>
              </p:spPr>
            </p:cxnSp>
          </p:grpSp>
          <p:pic>
            <p:nvPicPr>
              <p:cNvPr id="115" name="Picture 114"/>
              <p:cNvPicPr>
                <a:picLocks noChangeAspect="1"/>
              </p:cNvPicPr>
              <p:nvPr/>
            </p:nvPicPr>
            <p:blipFill rotWithShape="1">
              <a:blip r:embed="rId3"/>
              <a:srcRect t="39070"/>
              <a:stretch/>
            </p:blipFill>
            <p:spPr>
              <a:xfrm>
                <a:off x="434981" y="2497272"/>
                <a:ext cx="1599933" cy="408505"/>
              </a:xfrm>
              <a:prstGeom prst="rect">
                <a:avLst/>
              </a:prstGeom>
            </p:spPr>
          </p:pic>
        </p:grpSp>
        <p:pic>
          <p:nvPicPr>
            <p:cNvPr id="4" name="Picture 3"/>
            <p:cNvPicPr>
              <a:picLocks noChangeAspect="1"/>
            </p:cNvPicPr>
            <p:nvPr/>
          </p:nvPicPr>
          <p:blipFill rotWithShape="1">
            <a:blip r:embed="rId6"/>
            <a:srcRect t="24441" r="80285"/>
            <a:stretch/>
          </p:blipFill>
          <p:spPr>
            <a:xfrm>
              <a:off x="971683" y="1764091"/>
              <a:ext cx="1894703" cy="1877284"/>
            </a:xfrm>
            <a:prstGeom prst="rect">
              <a:avLst/>
            </a:prstGeom>
          </p:spPr>
        </p:pic>
      </p:grpSp>
      <p:pic>
        <p:nvPicPr>
          <p:cNvPr id="57" name="Picture 56"/>
          <p:cNvPicPr>
            <a:picLocks noChangeAspect="1"/>
          </p:cNvPicPr>
          <p:nvPr/>
        </p:nvPicPr>
        <p:blipFill rotWithShape="1">
          <a:blip r:embed="rId6"/>
          <a:srcRect l="8844" r="8613" b="77087"/>
          <a:stretch/>
        </p:blipFill>
        <p:spPr>
          <a:xfrm>
            <a:off x="2133600" y="1127726"/>
            <a:ext cx="7933038" cy="569269"/>
          </a:xfrm>
          <a:prstGeom prst="rect">
            <a:avLst/>
          </a:prstGeom>
        </p:spPr>
      </p:pic>
      <p:grpSp>
        <p:nvGrpSpPr>
          <p:cNvPr id="6" name="Group 5"/>
          <p:cNvGrpSpPr/>
          <p:nvPr/>
        </p:nvGrpSpPr>
        <p:grpSpPr>
          <a:xfrm>
            <a:off x="2473548" y="1699948"/>
            <a:ext cx="2066307" cy="3884761"/>
            <a:chOff x="2901924" y="1765852"/>
            <a:chExt cx="2066307" cy="3884761"/>
          </a:xfrm>
        </p:grpSpPr>
        <p:grpSp>
          <p:nvGrpSpPr>
            <p:cNvPr id="74" name="Group 73"/>
            <p:cNvGrpSpPr/>
            <p:nvPr/>
          </p:nvGrpSpPr>
          <p:grpSpPr>
            <a:xfrm>
              <a:off x="2901924" y="3614256"/>
              <a:ext cx="2066307" cy="2036357"/>
              <a:chOff x="2394040" y="1161435"/>
              <a:chExt cx="1640766" cy="1619570"/>
            </a:xfrm>
          </p:grpSpPr>
          <p:grpSp>
            <p:nvGrpSpPr>
              <p:cNvPr id="75" name="Group 74"/>
              <p:cNvGrpSpPr/>
              <p:nvPr/>
            </p:nvGrpSpPr>
            <p:grpSpPr>
              <a:xfrm>
                <a:off x="2394040" y="1161435"/>
                <a:ext cx="1640766" cy="1444728"/>
                <a:chOff x="3507454" y="3264771"/>
                <a:chExt cx="1640766" cy="1444728"/>
              </a:xfrm>
            </p:grpSpPr>
            <p:grpSp>
              <p:nvGrpSpPr>
                <p:cNvPr id="77" name="Group 76"/>
                <p:cNvGrpSpPr/>
                <p:nvPr/>
              </p:nvGrpSpPr>
              <p:grpSpPr>
                <a:xfrm>
                  <a:off x="3507454" y="3264771"/>
                  <a:ext cx="1640766" cy="1306639"/>
                  <a:chOff x="3583632" y="3512659"/>
                  <a:chExt cx="1865933" cy="1437863"/>
                </a:xfrm>
              </p:grpSpPr>
              <p:grpSp>
                <p:nvGrpSpPr>
                  <p:cNvPr id="79" name="Group 78"/>
                  <p:cNvGrpSpPr/>
                  <p:nvPr/>
                </p:nvGrpSpPr>
                <p:grpSpPr>
                  <a:xfrm>
                    <a:off x="3583632" y="3512659"/>
                    <a:ext cx="1865933" cy="1437863"/>
                    <a:chOff x="3583632" y="3512659"/>
                    <a:chExt cx="1865933" cy="1437863"/>
                  </a:xfrm>
                </p:grpSpPr>
                <p:pic>
                  <p:nvPicPr>
                    <p:cNvPr id="81" name="Picture 80"/>
                    <p:cNvPicPr>
                      <a:picLocks noChangeAspect="1"/>
                    </p:cNvPicPr>
                    <p:nvPr/>
                  </p:nvPicPr>
                  <p:blipFill>
                    <a:blip r:embed="rId7"/>
                    <a:stretch>
                      <a:fillRect/>
                    </a:stretch>
                  </p:blipFill>
                  <p:spPr>
                    <a:xfrm>
                      <a:off x="3583632" y="3512659"/>
                      <a:ext cx="1670076" cy="1324607"/>
                    </a:xfrm>
                    <a:prstGeom prst="rect">
                      <a:avLst/>
                    </a:prstGeom>
                  </p:spPr>
                </p:pic>
                <p:pic>
                  <p:nvPicPr>
                    <p:cNvPr id="82" name="Picture 81"/>
                    <p:cNvPicPr>
                      <a:picLocks noChangeAspect="1"/>
                    </p:cNvPicPr>
                    <p:nvPr/>
                  </p:nvPicPr>
                  <p:blipFill rotWithShape="1">
                    <a:blip r:embed="rId8"/>
                    <a:srcRect b="83378"/>
                    <a:stretch/>
                  </p:blipFill>
                  <p:spPr>
                    <a:xfrm>
                      <a:off x="3749753" y="4834882"/>
                      <a:ext cx="1699812" cy="115640"/>
                    </a:xfrm>
                    <a:prstGeom prst="rect">
                      <a:avLst/>
                    </a:prstGeom>
                  </p:spPr>
                </p:pic>
              </p:grpSp>
              <p:cxnSp>
                <p:nvCxnSpPr>
                  <p:cNvPr id="80" name="Straight Connector 79"/>
                  <p:cNvCxnSpPr/>
                  <p:nvPr/>
                </p:nvCxnSpPr>
                <p:spPr>
                  <a:xfrm>
                    <a:off x="4420066" y="3718263"/>
                    <a:ext cx="0" cy="845756"/>
                  </a:xfrm>
                  <a:prstGeom prst="line">
                    <a:avLst/>
                  </a:prstGeom>
                  <a:ln>
                    <a:prstDash val="sysDot"/>
                  </a:ln>
                </p:spPr>
                <p:style>
                  <a:lnRef idx="3">
                    <a:schemeClr val="dk1"/>
                  </a:lnRef>
                  <a:fillRef idx="0">
                    <a:schemeClr val="dk1"/>
                  </a:fillRef>
                  <a:effectRef idx="2">
                    <a:schemeClr val="dk1"/>
                  </a:effectRef>
                  <a:fontRef idx="minor">
                    <a:schemeClr val="tx1"/>
                  </a:fontRef>
                </p:style>
              </p:cxnSp>
            </p:grpSp>
            <p:sp>
              <p:nvSpPr>
                <p:cNvPr id="78" name="Rectangle 77"/>
                <p:cNvSpPr/>
                <p:nvPr/>
              </p:nvSpPr>
              <p:spPr>
                <a:xfrm>
                  <a:off x="3674914" y="4550714"/>
                  <a:ext cx="1313677" cy="1587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76" name="Picture 75"/>
              <p:cNvPicPr>
                <a:picLocks noChangeAspect="1"/>
              </p:cNvPicPr>
              <p:nvPr/>
            </p:nvPicPr>
            <p:blipFill rotWithShape="1">
              <a:blip r:embed="rId8"/>
              <a:srcRect t="46272" b="1"/>
              <a:stretch/>
            </p:blipFill>
            <p:spPr>
              <a:xfrm>
                <a:off x="2531710" y="2441325"/>
                <a:ext cx="1494691" cy="339680"/>
              </a:xfrm>
              <a:prstGeom prst="rect">
                <a:avLst/>
              </a:prstGeom>
            </p:spPr>
          </p:pic>
        </p:grpSp>
        <p:pic>
          <p:nvPicPr>
            <p:cNvPr id="58" name="Picture 57"/>
            <p:cNvPicPr>
              <a:picLocks noChangeAspect="1"/>
            </p:cNvPicPr>
            <p:nvPr/>
          </p:nvPicPr>
          <p:blipFill rotWithShape="1">
            <a:blip r:embed="rId6"/>
            <a:srcRect l="19672" t="24441" r="60185"/>
            <a:stretch/>
          </p:blipFill>
          <p:spPr>
            <a:xfrm>
              <a:off x="2954786" y="1765852"/>
              <a:ext cx="1935892" cy="1877284"/>
            </a:xfrm>
            <a:prstGeom prst="rect">
              <a:avLst/>
            </a:prstGeom>
          </p:spPr>
        </p:pic>
      </p:grpSp>
      <p:grpSp>
        <p:nvGrpSpPr>
          <p:cNvPr id="7" name="Group 6"/>
          <p:cNvGrpSpPr/>
          <p:nvPr/>
        </p:nvGrpSpPr>
        <p:grpSpPr>
          <a:xfrm>
            <a:off x="4942695" y="1691083"/>
            <a:ext cx="2109369" cy="3861975"/>
            <a:chOff x="4967409" y="1765225"/>
            <a:chExt cx="2109369" cy="3861975"/>
          </a:xfrm>
        </p:grpSpPr>
        <p:grpSp>
          <p:nvGrpSpPr>
            <p:cNvPr id="83" name="Group 82"/>
            <p:cNvGrpSpPr/>
            <p:nvPr/>
          </p:nvGrpSpPr>
          <p:grpSpPr>
            <a:xfrm>
              <a:off x="5013734" y="3590843"/>
              <a:ext cx="2063044" cy="2036357"/>
              <a:chOff x="4440181" y="1124878"/>
              <a:chExt cx="1610179" cy="1681279"/>
            </a:xfrm>
          </p:grpSpPr>
          <p:grpSp>
            <p:nvGrpSpPr>
              <p:cNvPr id="84" name="Group 83"/>
              <p:cNvGrpSpPr/>
              <p:nvPr/>
            </p:nvGrpSpPr>
            <p:grpSpPr>
              <a:xfrm>
                <a:off x="4440306" y="1124878"/>
                <a:ext cx="1610054" cy="1486502"/>
                <a:chOff x="5107094" y="3219246"/>
                <a:chExt cx="1610054" cy="1486502"/>
              </a:xfrm>
            </p:grpSpPr>
            <p:grpSp>
              <p:nvGrpSpPr>
                <p:cNvPr id="86" name="Group 85"/>
                <p:cNvGrpSpPr/>
                <p:nvPr/>
              </p:nvGrpSpPr>
              <p:grpSpPr>
                <a:xfrm>
                  <a:off x="5107094" y="3219246"/>
                  <a:ext cx="1610054" cy="1391745"/>
                  <a:chOff x="5675944" y="3465323"/>
                  <a:chExt cx="1674280" cy="1516352"/>
                </a:xfrm>
              </p:grpSpPr>
              <p:grpSp>
                <p:nvGrpSpPr>
                  <p:cNvPr id="88" name="Group 87"/>
                  <p:cNvGrpSpPr/>
                  <p:nvPr/>
                </p:nvGrpSpPr>
                <p:grpSpPr>
                  <a:xfrm>
                    <a:off x="5675944" y="3465323"/>
                    <a:ext cx="1674280" cy="1516352"/>
                    <a:chOff x="5675944" y="3465323"/>
                    <a:chExt cx="1674280" cy="1516352"/>
                  </a:xfrm>
                </p:grpSpPr>
                <p:pic>
                  <p:nvPicPr>
                    <p:cNvPr id="90" name="Picture 89"/>
                    <p:cNvPicPr>
                      <a:picLocks noChangeAspect="1"/>
                    </p:cNvPicPr>
                    <p:nvPr/>
                  </p:nvPicPr>
                  <p:blipFill rotWithShape="1">
                    <a:blip r:embed="rId9"/>
                    <a:srcRect b="77803"/>
                    <a:stretch/>
                  </p:blipFill>
                  <p:spPr>
                    <a:xfrm>
                      <a:off x="5675944" y="4830124"/>
                      <a:ext cx="1674280" cy="151551"/>
                    </a:xfrm>
                    <a:prstGeom prst="rect">
                      <a:avLst/>
                    </a:prstGeom>
                  </p:spPr>
                </p:pic>
                <p:grpSp>
                  <p:nvGrpSpPr>
                    <p:cNvPr id="91" name="Group 90"/>
                    <p:cNvGrpSpPr/>
                    <p:nvPr/>
                  </p:nvGrpSpPr>
                  <p:grpSpPr>
                    <a:xfrm>
                      <a:off x="5768387" y="3465323"/>
                      <a:ext cx="1369038" cy="1329042"/>
                      <a:chOff x="5032742" y="3293465"/>
                      <a:chExt cx="1369038" cy="1329042"/>
                    </a:xfrm>
                  </p:grpSpPr>
                  <p:pic>
                    <p:nvPicPr>
                      <p:cNvPr id="92" name="Picture 91"/>
                      <p:cNvPicPr>
                        <a:picLocks noChangeAspect="1"/>
                      </p:cNvPicPr>
                      <p:nvPr/>
                    </p:nvPicPr>
                    <p:blipFill rotWithShape="1">
                      <a:blip r:embed="rId4"/>
                      <a:srcRect b="14771"/>
                      <a:stretch/>
                    </p:blipFill>
                    <p:spPr>
                      <a:xfrm flipH="1">
                        <a:off x="5032742" y="3293465"/>
                        <a:ext cx="1338389" cy="1129680"/>
                      </a:xfrm>
                      <a:prstGeom prst="rect">
                        <a:avLst/>
                      </a:prstGeom>
                    </p:spPr>
                  </p:pic>
                  <p:pic>
                    <p:nvPicPr>
                      <p:cNvPr id="93" name="Picture 92"/>
                      <p:cNvPicPr>
                        <a:picLocks noChangeAspect="1"/>
                      </p:cNvPicPr>
                      <p:nvPr/>
                    </p:nvPicPr>
                    <p:blipFill rotWithShape="1">
                      <a:blip r:embed="rId10"/>
                      <a:srcRect t="84703"/>
                      <a:stretch/>
                    </p:blipFill>
                    <p:spPr>
                      <a:xfrm flipH="1">
                        <a:off x="5065392" y="4430233"/>
                        <a:ext cx="1336388" cy="192274"/>
                      </a:xfrm>
                      <a:prstGeom prst="rect">
                        <a:avLst/>
                      </a:prstGeom>
                    </p:spPr>
                  </p:pic>
                </p:grpSp>
              </p:grpSp>
              <p:cxnSp>
                <p:nvCxnSpPr>
                  <p:cNvPr id="89" name="Straight Connector 88"/>
                  <p:cNvCxnSpPr/>
                  <p:nvPr/>
                </p:nvCxnSpPr>
                <p:spPr>
                  <a:xfrm>
                    <a:off x="6395049" y="3703406"/>
                    <a:ext cx="0" cy="845756"/>
                  </a:xfrm>
                  <a:prstGeom prst="line">
                    <a:avLst/>
                  </a:prstGeom>
                  <a:ln>
                    <a:prstDash val="sysDot"/>
                  </a:ln>
                </p:spPr>
                <p:style>
                  <a:lnRef idx="3">
                    <a:schemeClr val="dk1"/>
                  </a:lnRef>
                  <a:fillRef idx="0">
                    <a:schemeClr val="dk1"/>
                  </a:fillRef>
                  <a:effectRef idx="2">
                    <a:schemeClr val="dk1"/>
                  </a:effectRef>
                  <a:fontRef idx="minor">
                    <a:schemeClr val="tx1"/>
                  </a:fontRef>
                </p:style>
              </p:cxnSp>
            </p:grpSp>
            <p:sp>
              <p:nvSpPr>
                <p:cNvPr id="87" name="Rectangle 86"/>
                <p:cNvSpPr/>
                <p:nvPr/>
              </p:nvSpPr>
              <p:spPr>
                <a:xfrm>
                  <a:off x="5141775" y="4546963"/>
                  <a:ext cx="1313677" cy="1587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85" name="Picture 84"/>
              <p:cNvPicPr>
                <a:picLocks noChangeAspect="1"/>
              </p:cNvPicPr>
              <p:nvPr/>
            </p:nvPicPr>
            <p:blipFill rotWithShape="1">
              <a:blip r:embed="rId9"/>
              <a:srcRect t="41781"/>
              <a:stretch/>
            </p:blipFill>
            <p:spPr>
              <a:xfrm>
                <a:off x="4440181" y="2441325"/>
                <a:ext cx="1610054" cy="364832"/>
              </a:xfrm>
              <a:prstGeom prst="rect">
                <a:avLst/>
              </a:prstGeom>
            </p:spPr>
          </p:pic>
        </p:grpSp>
        <p:pic>
          <p:nvPicPr>
            <p:cNvPr id="60" name="Picture 59"/>
            <p:cNvPicPr>
              <a:picLocks noChangeAspect="1"/>
            </p:cNvPicPr>
            <p:nvPr/>
          </p:nvPicPr>
          <p:blipFill rotWithShape="1">
            <a:blip r:embed="rId6"/>
            <a:srcRect l="39839" t="24441" r="40018"/>
            <a:stretch/>
          </p:blipFill>
          <p:spPr>
            <a:xfrm>
              <a:off x="4967409" y="1765225"/>
              <a:ext cx="1935892" cy="1877284"/>
            </a:xfrm>
            <a:prstGeom prst="rect">
              <a:avLst/>
            </a:prstGeom>
          </p:spPr>
        </p:pic>
      </p:grpSp>
      <p:grpSp>
        <p:nvGrpSpPr>
          <p:cNvPr id="8" name="Group 7"/>
          <p:cNvGrpSpPr/>
          <p:nvPr/>
        </p:nvGrpSpPr>
        <p:grpSpPr>
          <a:xfrm>
            <a:off x="7381103" y="1679306"/>
            <a:ext cx="1960399" cy="3850081"/>
            <a:chOff x="7092773" y="1769924"/>
            <a:chExt cx="1960399" cy="3850081"/>
          </a:xfrm>
        </p:grpSpPr>
        <p:grpSp>
          <p:nvGrpSpPr>
            <p:cNvPr id="94" name="Group 93"/>
            <p:cNvGrpSpPr/>
            <p:nvPr/>
          </p:nvGrpSpPr>
          <p:grpSpPr>
            <a:xfrm>
              <a:off x="7128652" y="3638611"/>
              <a:ext cx="1924520" cy="1981394"/>
              <a:chOff x="6464265" y="1074060"/>
              <a:chExt cx="1541305" cy="1644784"/>
            </a:xfrm>
          </p:grpSpPr>
          <p:grpSp>
            <p:nvGrpSpPr>
              <p:cNvPr id="95" name="Group 94"/>
              <p:cNvGrpSpPr/>
              <p:nvPr/>
            </p:nvGrpSpPr>
            <p:grpSpPr>
              <a:xfrm>
                <a:off x="6464265" y="1074060"/>
                <a:ext cx="1538537" cy="1483413"/>
                <a:chOff x="6755248" y="3264772"/>
                <a:chExt cx="1538537" cy="1483413"/>
              </a:xfrm>
            </p:grpSpPr>
            <p:grpSp>
              <p:nvGrpSpPr>
                <p:cNvPr id="97" name="Group 96"/>
                <p:cNvGrpSpPr/>
                <p:nvPr/>
              </p:nvGrpSpPr>
              <p:grpSpPr>
                <a:xfrm>
                  <a:off x="6763903" y="3264772"/>
                  <a:ext cx="1529882" cy="1321184"/>
                  <a:chOff x="7502930" y="3537416"/>
                  <a:chExt cx="1620102" cy="1410707"/>
                </a:xfrm>
              </p:grpSpPr>
              <p:grpSp>
                <p:nvGrpSpPr>
                  <p:cNvPr id="99" name="Group 98"/>
                  <p:cNvGrpSpPr/>
                  <p:nvPr/>
                </p:nvGrpSpPr>
                <p:grpSpPr>
                  <a:xfrm>
                    <a:off x="7502930" y="3537416"/>
                    <a:ext cx="1620102" cy="1410707"/>
                    <a:chOff x="7502930" y="3537416"/>
                    <a:chExt cx="1620102" cy="1410707"/>
                  </a:xfrm>
                </p:grpSpPr>
                <p:pic>
                  <p:nvPicPr>
                    <p:cNvPr id="101" name="Picture 100"/>
                    <p:cNvPicPr>
                      <a:picLocks noChangeAspect="1"/>
                    </p:cNvPicPr>
                    <p:nvPr/>
                  </p:nvPicPr>
                  <p:blipFill rotWithShape="1">
                    <a:blip r:embed="rId11"/>
                    <a:srcRect b="83150"/>
                    <a:stretch/>
                  </p:blipFill>
                  <p:spPr>
                    <a:xfrm>
                      <a:off x="7502930" y="4837213"/>
                      <a:ext cx="1620102" cy="110910"/>
                    </a:xfrm>
                    <a:prstGeom prst="rect">
                      <a:avLst/>
                    </a:prstGeom>
                  </p:spPr>
                </p:pic>
                <p:grpSp>
                  <p:nvGrpSpPr>
                    <p:cNvPr id="102" name="Group 101"/>
                    <p:cNvGrpSpPr/>
                    <p:nvPr/>
                  </p:nvGrpSpPr>
                  <p:grpSpPr>
                    <a:xfrm>
                      <a:off x="7542213" y="3537416"/>
                      <a:ext cx="1441617" cy="1256949"/>
                      <a:chOff x="6806568" y="3365558"/>
                      <a:chExt cx="1441617" cy="1256949"/>
                    </a:xfrm>
                  </p:grpSpPr>
                  <p:pic>
                    <p:nvPicPr>
                      <p:cNvPr id="103" name="Picture 102"/>
                      <p:cNvPicPr>
                        <a:picLocks noChangeAspect="1"/>
                      </p:cNvPicPr>
                      <p:nvPr/>
                    </p:nvPicPr>
                    <p:blipFill rotWithShape="1">
                      <a:blip r:embed="rId12"/>
                      <a:srcRect b="14661"/>
                      <a:stretch/>
                    </p:blipFill>
                    <p:spPr>
                      <a:xfrm flipH="1">
                        <a:off x="6806568" y="3365558"/>
                        <a:ext cx="1437577" cy="1057586"/>
                      </a:xfrm>
                      <a:prstGeom prst="rect">
                        <a:avLst/>
                      </a:prstGeom>
                    </p:spPr>
                  </p:pic>
                  <p:pic>
                    <p:nvPicPr>
                      <p:cNvPr id="104" name="Picture 103"/>
                      <p:cNvPicPr>
                        <a:picLocks noChangeAspect="1"/>
                      </p:cNvPicPr>
                      <p:nvPr/>
                    </p:nvPicPr>
                    <p:blipFill rotWithShape="1">
                      <a:blip r:embed="rId13"/>
                      <a:srcRect t="85081"/>
                      <a:stretch/>
                    </p:blipFill>
                    <p:spPr>
                      <a:xfrm flipH="1">
                        <a:off x="6923076" y="4437873"/>
                        <a:ext cx="1325109" cy="184634"/>
                      </a:xfrm>
                      <a:prstGeom prst="rect">
                        <a:avLst/>
                      </a:prstGeom>
                    </p:spPr>
                  </p:pic>
                </p:grpSp>
              </p:grpSp>
              <p:cxnSp>
                <p:nvCxnSpPr>
                  <p:cNvPr id="100" name="Straight Connector 99"/>
                  <p:cNvCxnSpPr/>
                  <p:nvPr/>
                </p:nvCxnSpPr>
                <p:spPr>
                  <a:xfrm>
                    <a:off x="8206137" y="3693631"/>
                    <a:ext cx="0" cy="845756"/>
                  </a:xfrm>
                  <a:prstGeom prst="line">
                    <a:avLst/>
                  </a:prstGeom>
                  <a:ln>
                    <a:prstDash val="sysDot"/>
                  </a:ln>
                </p:spPr>
                <p:style>
                  <a:lnRef idx="3">
                    <a:schemeClr val="dk1"/>
                  </a:lnRef>
                  <a:fillRef idx="0">
                    <a:schemeClr val="dk1"/>
                  </a:fillRef>
                  <a:effectRef idx="2">
                    <a:schemeClr val="dk1"/>
                  </a:effectRef>
                  <a:fontRef idx="minor">
                    <a:schemeClr val="tx1"/>
                  </a:fontRef>
                </p:style>
              </p:cxnSp>
            </p:grpSp>
            <p:sp>
              <p:nvSpPr>
                <p:cNvPr id="98" name="Rectangle 97"/>
                <p:cNvSpPr/>
                <p:nvPr/>
              </p:nvSpPr>
              <p:spPr>
                <a:xfrm>
                  <a:off x="6755248" y="4589400"/>
                  <a:ext cx="1313677" cy="1587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6" name="Picture 95"/>
              <p:cNvPicPr>
                <a:picLocks noChangeAspect="1"/>
              </p:cNvPicPr>
              <p:nvPr/>
            </p:nvPicPr>
            <p:blipFill rotWithShape="1">
              <a:blip r:embed="rId11"/>
              <a:srcRect t="39383"/>
              <a:stretch/>
            </p:blipFill>
            <p:spPr>
              <a:xfrm>
                <a:off x="6475688" y="2345158"/>
                <a:ext cx="1529882" cy="373686"/>
              </a:xfrm>
              <a:prstGeom prst="rect">
                <a:avLst/>
              </a:prstGeom>
            </p:spPr>
          </p:pic>
        </p:grpSp>
        <p:pic>
          <p:nvPicPr>
            <p:cNvPr id="61" name="Picture 60"/>
            <p:cNvPicPr>
              <a:picLocks noChangeAspect="1"/>
            </p:cNvPicPr>
            <p:nvPr/>
          </p:nvPicPr>
          <p:blipFill rotWithShape="1">
            <a:blip r:embed="rId6"/>
            <a:srcRect l="60010" t="24441" r="19847"/>
            <a:stretch/>
          </p:blipFill>
          <p:spPr>
            <a:xfrm>
              <a:off x="7092773" y="1769924"/>
              <a:ext cx="1935891" cy="1877284"/>
            </a:xfrm>
            <a:prstGeom prst="rect">
              <a:avLst/>
            </a:prstGeom>
          </p:spPr>
        </p:pic>
      </p:grpSp>
      <p:grpSp>
        <p:nvGrpSpPr>
          <p:cNvPr id="9" name="Group 8"/>
          <p:cNvGrpSpPr/>
          <p:nvPr/>
        </p:nvGrpSpPr>
        <p:grpSpPr>
          <a:xfrm>
            <a:off x="9803033" y="1683422"/>
            <a:ext cx="1869989" cy="3860029"/>
            <a:chOff x="9135763" y="1782278"/>
            <a:chExt cx="1869989" cy="3860029"/>
          </a:xfrm>
        </p:grpSpPr>
        <p:grpSp>
          <p:nvGrpSpPr>
            <p:cNvPr id="105" name="Group 104"/>
            <p:cNvGrpSpPr/>
            <p:nvPr/>
          </p:nvGrpSpPr>
          <p:grpSpPr>
            <a:xfrm>
              <a:off x="9167764" y="3736622"/>
              <a:ext cx="1792480" cy="1905685"/>
              <a:chOff x="8550283" y="1187898"/>
              <a:chExt cx="1402273" cy="1500106"/>
            </a:xfrm>
          </p:grpSpPr>
          <p:grpSp>
            <p:nvGrpSpPr>
              <p:cNvPr id="106" name="Group 105"/>
              <p:cNvGrpSpPr/>
              <p:nvPr/>
            </p:nvGrpSpPr>
            <p:grpSpPr>
              <a:xfrm>
                <a:off x="8568353" y="1187898"/>
                <a:ext cx="1384203" cy="1309374"/>
                <a:chOff x="8352871" y="3437196"/>
                <a:chExt cx="1384203" cy="1309374"/>
              </a:xfrm>
            </p:grpSpPr>
            <p:grpSp>
              <p:nvGrpSpPr>
                <p:cNvPr id="108" name="Group 107"/>
                <p:cNvGrpSpPr/>
                <p:nvPr/>
              </p:nvGrpSpPr>
              <p:grpSpPr>
                <a:xfrm>
                  <a:off x="8352871" y="3437196"/>
                  <a:ext cx="1384203" cy="1183067"/>
                  <a:chOff x="9353079" y="3693631"/>
                  <a:chExt cx="1660500" cy="1275346"/>
                </a:xfrm>
              </p:grpSpPr>
              <p:pic>
                <p:nvPicPr>
                  <p:cNvPr id="110" name="Picture 109"/>
                  <p:cNvPicPr>
                    <a:picLocks noChangeAspect="1"/>
                  </p:cNvPicPr>
                  <p:nvPr/>
                </p:nvPicPr>
                <p:blipFill>
                  <a:blip r:embed="rId14"/>
                  <a:stretch>
                    <a:fillRect/>
                  </a:stretch>
                </p:blipFill>
                <p:spPr>
                  <a:xfrm>
                    <a:off x="9353079" y="3733896"/>
                    <a:ext cx="1660500" cy="1059894"/>
                  </a:xfrm>
                  <a:prstGeom prst="rect">
                    <a:avLst/>
                  </a:prstGeom>
                </p:spPr>
              </p:pic>
              <p:pic>
                <p:nvPicPr>
                  <p:cNvPr id="111" name="Picture 110"/>
                  <p:cNvPicPr>
                    <a:picLocks noChangeAspect="1"/>
                  </p:cNvPicPr>
                  <p:nvPr/>
                </p:nvPicPr>
                <p:blipFill rotWithShape="1">
                  <a:blip r:embed="rId15"/>
                  <a:srcRect b="80499"/>
                  <a:stretch/>
                </p:blipFill>
                <p:spPr>
                  <a:xfrm>
                    <a:off x="9353079" y="4837211"/>
                    <a:ext cx="1638823" cy="131766"/>
                  </a:xfrm>
                  <a:prstGeom prst="rect">
                    <a:avLst/>
                  </a:prstGeom>
                </p:spPr>
              </p:pic>
              <p:cxnSp>
                <p:nvCxnSpPr>
                  <p:cNvPr id="112" name="Straight Connector 111"/>
                  <p:cNvCxnSpPr/>
                  <p:nvPr/>
                </p:nvCxnSpPr>
                <p:spPr>
                  <a:xfrm>
                    <a:off x="10195357" y="3693631"/>
                    <a:ext cx="0" cy="845756"/>
                  </a:xfrm>
                  <a:prstGeom prst="line">
                    <a:avLst/>
                  </a:prstGeom>
                  <a:ln>
                    <a:prstDash val="sysDot"/>
                  </a:ln>
                </p:spPr>
                <p:style>
                  <a:lnRef idx="3">
                    <a:schemeClr val="dk1"/>
                  </a:lnRef>
                  <a:fillRef idx="0">
                    <a:schemeClr val="dk1"/>
                  </a:fillRef>
                  <a:effectRef idx="2">
                    <a:schemeClr val="dk1"/>
                  </a:effectRef>
                  <a:fontRef idx="minor">
                    <a:schemeClr val="tx1"/>
                  </a:fontRef>
                </p:style>
              </p:cxnSp>
            </p:grpSp>
            <p:sp>
              <p:nvSpPr>
                <p:cNvPr id="109" name="Rectangle 108"/>
                <p:cNvSpPr/>
                <p:nvPr/>
              </p:nvSpPr>
              <p:spPr>
                <a:xfrm>
                  <a:off x="8423397" y="4587785"/>
                  <a:ext cx="1313677" cy="1587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07" name="Picture 106"/>
              <p:cNvPicPr>
                <a:picLocks noChangeAspect="1"/>
              </p:cNvPicPr>
              <p:nvPr/>
            </p:nvPicPr>
            <p:blipFill rotWithShape="1">
              <a:blip r:embed="rId15"/>
              <a:srcRect t="39082"/>
              <a:stretch/>
            </p:blipFill>
            <p:spPr>
              <a:xfrm>
                <a:off x="8550283" y="2306178"/>
                <a:ext cx="1366133" cy="381826"/>
              </a:xfrm>
              <a:prstGeom prst="rect">
                <a:avLst/>
              </a:prstGeom>
            </p:spPr>
          </p:pic>
        </p:grpSp>
        <p:pic>
          <p:nvPicPr>
            <p:cNvPr id="62" name="Picture 61"/>
            <p:cNvPicPr>
              <a:picLocks noChangeAspect="1"/>
            </p:cNvPicPr>
            <p:nvPr/>
          </p:nvPicPr>
          <p:blipFill rotWithShape="1">
            <a:blip r:embed="rId6"/>
            <a:srcRect l="80195" t="24441" r="348"/>
            <a:stretch/>
          </p:blipFill>
          <p:spPr>
            <a:xfrm>
              <a:off x="9135763" y="1782278"/>
              <a:ext cx="1869989" cy="1877284"/>
            </a:xfrm>
            <a:prstGeom prst="rect">
              <a:avLst/>
            </a:prstGeom>
          </p:spPr>
        </p:pic>
      </p:grpSp>
    </p:spTree>
    <p:extLst>
      <p:ext uri="{BB962C8B-B14F-4D97-AF65-F5344CB8AC3E}">
        <p14:creationId xmlns:p14="http://schemas.microsoft.com/office/powerpoint/2010/main" val="151261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9">
                                            <p:txEl>
                                              <p:pRg st="0" end="0"/>
                                            </p:txEl>
                                          </p:spTgt>
                                        </p:tgtEl>
                                        <p:attrNameLst>
                                          <p:attrName>style.visibility</p:attrName>
                                        </p:attrNameLst>
                                      </p:cBhvr>
                                      <p:to>
                                        <p:strVal val="visible"/>
                                      </p:to>
                                    </p:set>
                                    <p:animEffect transition="in" filter="fade">
                                      <p:cBhvr>
                                        <p:cTn id="28" dur="500"/>
                                        <p:tgtEl>
                                          <p:spTgt spid="5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9">
                                            <p:txEl>
                                              <p:pRg st="1" end="1"/>
                                            </p:txEl>
                                          </p:spTgt>
                                        </p:tgtEl>
                                        <p:attrNameLst>
                                          <p:attrName>style.visibility</p:attrName>
                                        </p:attrNameLst>
                                      </p:cBhvr>
                                      <p:to>
                                        <p:strVal val="visible"/>
                                      </p:to>
                                    </p:set>
                                    <p:animEffect transition="in" filter="fade">
                                      <p:cBhvr>
                                        <p:cTn id="33" dur="500"/>
                                        <p:tgtEl>
                                          <p:spTgt spid="59">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9">
                                            <p:txEl>
                                              <p:pRg st="2" end="2"/>
                                            </p:txEl>
                                          </p:spTgt>
                                        </p:tgtEl>
                                        <p:attrNameLst>
                                          <p:attrName>style.visibility</p:attrName>
                                        </p:attrNameLst>
                                      </p:cBhvr>
                                      <p:to>
                                        <p:strVal val="visible"/>
                                      </p:to>
                                    </p:set>
                                    <p:animEffect transition="in" filter="fade">
                                      <p:cBhvr>
                                        <p:cTn id="38" dur="500"/>
                                        <p:tgtEl>
                                          <p:spTgt spid="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1546"/>
            <a:ext cx="10515600" cy="1325563"/>
          </a:xfrm>
        </p:spPr>
        <p:txBody>
          <a:bodyPr/>
          <a:lstStyle/>
          <a:p>
            <a:r>
              <a:rPr lang="en-GB" dirty="0"/>
              <a:t>Integrating Experiment into Empirical Toy Tool</a:t>
            </a:r>
          </a:p>
        </p:txBody>
      </p:sp>
      <p:sp>
        <p:nvSpPr>
          <p:cNvPr id="3" name="Content Placeholder 2"/>
          <p:cNvSpPr>
            <a:spLocks noGrp="1"/>
          </p:cNvSpPr>
          <p:nvPr>
            <p:ph idx="1"/>
          </p:nvPr>
        </p:nvSpPr>
        <p:spPr>
          <a:xfrm>
            <a:off x="247650" y="1219200"/>
            <a:ext cx="5484410" cy="4957763"/>
          </a:xfrm>
        </p:spPr>
        <p:txBody>
          <a:bodyPr/>
          <a:lstStyle/>
          <a:p>
            <a:pPr marL="0" indent="0">
              <a:buNone/>
            </a:pPr>
            <a:r>
              <a:rPr lang="en-GB" dirty="0"/>
              <a:t>Protein – framework </a:t>
            </a:r>
            <a:r>
              <a:rPr lang="en-GB" i="1" dirty="0"/>
              <a:t>cf. </a:t>
            </a:r>
            <a:r>
              <a:rPr lang="en-GB" dirty="0"/>
              <a:t>crystal structure or extended form</a:t>
            </a:r>
          </a:p>
        </p:txBody>
      </p:sp>
      <p:sp>
        <p:nvSpPr>
          <p:cNvPr id="11" name="TextBox 10"/>
          <p:cNvSpPr txBox="1"/>
          <p:nvPr/>
        </p:nvSpPr>
        <p:spPr>
          <a:xfrm>
            <a:off x="-33204" y="5868523"/>
            <a:ext cx="1972494" cy="369332"/>
          </a:xfrm>
          <a:prstGeom prst="rect">
            <a:avLst/>
          </a:prstGeom>
          <a:noFill/>
        </p:spPr>
        <p:txBody>
          <a:bodyPr wrap="square" rtlCol="0">
            <a:spAutoFit/>
          </a:bodyPr>
          <a:lstStyle/>
          <a:p>
            <a:r>
              <a:rPr lang="en-GB" dirty="0"/>
              <a:t>Anal. Chem. 2015</a:t>
            </a:r>
          </a:p>
        </p:txBody>
      </p:sp>
      <p:pic>
        <p:nvPicPr>
          <p:cNvPr id="13" name="Picture 12"/>
          <p:cNvPicPr>
            <a:picLocks noChangeAspect="1"/>
          </p:cNvPicPr>
          <p:nvPr/>
        </p:nvPicPr>
        <p:blipFill>
          <a:blip r:embed="rId2"/>
          <a:stretch>
            <a:fillRect/>
          </a:stretch>
        </p:blipFill>
        <p:spPr>
          <a:xfrm>
            <a:off x="6934201" y="2371862"/>
            <a:ext cx="5088966" cy="3926884"/>
          </a:xfrm>
          <a:prstGeom prst="rect">
            <a:avLst/>
          </a:prstGeom>
        </p:spPr>
      </p:pic>
      <p:sp>
        <p:nvSpPr>
          <p:cNvPr id="14" name="TextBox 13"/>
          <p:cNvSpPr txBox="1"/>
          <p:nvPr/>
        </p:nvSpPr>
        <p:spPr>
          <a:xfrm>
            <a:off x="6934201" y="1234017"/>
            <a:ext cx="5377543" cy="954107"/>
          </a:xfrm>
          <a:prstGeom prst="rect">
            <a:avLst/>
          </a:prstGeom>
          <a:noFill/>
        </p:spPr>
        <p:txBody>
          <a:bodyPr wrap="square" rtlCol="0">
            <a:spAutoFit/>
          </a:bodyPr>
          <a:lstStyle/>
          <a:p>
            <a:r>
              <a:rPr lang="en-GB" sz="2800" dirty="0"/>
              <a:t>Comparing measured CCS distribution with calculated </a:t>
            </a:r>
          </a:p>
        </p:txBody>
      </p:sp>
      <p:pic>
        <p:nvPicPr>
          <p:cNvPr id="4" name="Picture 3"/>
          <p:cNvPicPr>
            <a:picLocks noChangeAspect="1"/>
          </p:cNvPicPr>
          <p:nvPr/>
        </p:nvPicPr>
        <p:blipFill>
          <a:blip r:embed="rId3"/>
          <a:stretch>
            <a:fillRect/>
          </a:stretch>
        </p:blipFill>
        <p:spPr>
          <a:xfrm>
            <a:off x="-117953" y="2159730"/>
            <a:ext cx="7264496" cy="4017233"/>
          </a:xfrm>
          <a:prstGeom prst="rect">
            <a:avLst/>
          </a:prstGeom>
        </p:spPr>
      </p:pic>
      <p:sp>
        <p:nvSpPr>
          <p:cNvPr id="5" name="TextBox 4">
            <a:extLst>
              <a:ext uri="{FF2B5EF4-FFF2-40B4-BE49-F238E27FC236}">
                <a16:creationId xmlns:a16="http://schemas.microsoft.com/office/drawing/2014/main" id="{6679FEB1-8301-4BC8-B550-D6E55216FF02}"/>
              </a:ext>
            </a:extLst>
          </p:cNvPr>
          <p:cNvSpPr txBox="1"/>
          <p:nvPr/>
        </p:nvSpPr>
        <p:spPr>
          <a:xfrm>
            <a:off x="121920" y="6298746"/>
            <a:ext cx="5402580" cy="369332"/>
          </a:xfrm>
          <a:prstGeom prst="rect">
            <a:avLst/>
          </a:prstGeom>
          <a:noFill/>
        </p:spPr>
        <p:txBody>
          <a:bodyPr wrap="square" rtlCol="0">
            <a:spAutoFit/>
          </a:bodyPr>
          <a:lstStyle/>
          <a:p>
            <a:r>
              <a:rPr lang="en-GB" dirty="0"/>
              <a:t>Christofi Barran ACS Chemical Reviews 2023</a:t>
            </a:r>
          </a:p>
        </p:txBody>
      </p:sp>
    </p:spTree>
    <p:extLst>
      <p:ext uri="{BB962C8B-B14F-4D97-AF65-F5344CB8AC3E}">
        <p14:creationId xmlns:p14="http://schemas.microsoft.com/office/powerpoint/2010/main" val="116478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p:cNvPicPr>
          <p:nvPr/>
        </p:nvPicPr>
        <p:blipFill rotWithShape="1">
          <a:blip r:embed="rId3" cstate="print">
            <a:extLst>
              <a:ext uri="{28A0092B-C50C-407E-A947-70E740481C1C}">
                <a14:useLocalDpi xmlns:a14="http://schemas.microsoft.com/office/drawing/2010/main" val="0"/>
              </a:ext>
            </a:extLst>
          </a:blip>
          <a:srcRect t="32079" b="27939"/>
          <a:stretch/>
        </p:blipFill>
        <p:spPr>
          <a:xfrm>
            <a:off x="1497367" y="1518940"/>
            <a:ext cx="5543550" cy="55440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52584" b="39400"/>
          <a:stretch/>
        </p:blipFill>
        <p:spPr>
          <a:xfrm>
            <a:off x="1497367" y="2199849"/>
            <a:ext cx="5543550" cy="552451"/>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t="50454" b="39157"/>
          <a:stretch/>
        </p:blipFill>
        <p:spPr>
          <a:xfrm>
            <a:off x="1497367" y="2890412"/>
            <a:ext cx="5543550" cy="552450"/>
          </a:xfrm>
          <a:prstGeom prst="rect">
            <a:avLst/>
          </a:prstGeom>
        </p:spPr>
      </p:pic>
      <p:sp>
        <p:nvSpPr>
          <p:cNvPr id="7" name="Rectangle 6"/>
          <p:cNvSpPr/>
          <p:nvPr/>
        </p:nvSpPr>
        <p:spPr>
          <a:xfrm>
            <a:off x="1611475" y="2948832"/>
            <a:ext cx="625492" cy="400110"/>
          </a:xfrm>
          <a:prstGeom prst="rect">
            <a:avLst/>
          </a:prstGeom>
        </p:spPr>
        <p:txBody>
          <a:bodyPr wrap="none">
            <a:spAutoFit/>
          </a:bodyPr>
          <a:lstStyle/>
          <a:p>
            <a:r>
              <a:rPr lang="el-GR" sz="2000" b="1" dirty="0">
                <a:solidFill>
                  <a:srgbClr val="C00000"/>
                </a:solidFill>
              </a:rPr>
              <a:t>κ</a:t>
            </a:r>
            <a:r>
              <a:rPr lang="en-GB" sz="2000" b="1" dirty="0">
                <a:solidFill>
                  <a:srgbClr val="C00000"/>
                </a:solidFill>
              </a:rPr>
              <a:t>56 </a:t>
            </a:r>
          </a:p>
        </p:txBody>
      </p:sp>
      <p:sp>
        <p:nvSpPr>
          <p:cNvPr id="8" name="Rectangle 7"/>
          <p:cNvSpPr/>
          <p:nvPr/>
        </p:nvSpPr>
        <p:spPr>
          <a:xfrm>
            <a:off x="1611476" y="2338161"/>
            <a:ext cx="543739" cy="400110"/>
          </a:xfrm>
          <a:prstGeom prst="rect">
            <a:avLst/>
          </a:prstGeom>
        </p:spPr>
        <p:txBody>
          <a:bodyPr wrap="none">
            <a:spAutoFit/>
          </a:bodyPr>
          <a:lstStyle/>
          <a:p>
            <a:r>
              <a:rPr lang="en-GB" sz="2000" b="1" dirty="0">
                <a:solidFill>
                  <a:srgbClr val="70AD47">
                    <a:lumMod val="75000"/>
                  </a:srgbClr>
                </a:solidFill>
              </a:rPr>
              <a:t>WT</a:t>
            </a:r>
          </a:p>
        </p:txBody>
      </p:sp>
      <p:sp>
        <p:nvSpPr>
          <p:cNvPr id="9" name="Rectangle 8"/>
          <p:cNvSpPr/>
          <p:nvPr/>
        </p:nvSpPr>
        <p:spPr>
          <a:xfrm>
            <a:off x="1611475" y="1619381"/>
            <a:ext cx="625492" cy="400110"/>
          </a:xfrm>
          <a:prstGeom prst="rect">
            <a:avLst/>
          </a:prstGeom>
        </p:spPr>
        <p:txBody>
          <a:bodyPr wrap="none">
            <a:spAutoFit/>
          </a:bodyPr>
          <a:lstStyle/>
          <a:p>
            <a:r>
              <a:rPr lang="el-GR" sz="2000" b="1" dirty="0">
                <a:solidFill>
                  <a:srgbClr val="4472C4">
                    <a:lumMod val="75000"/>
                  </a:srgbClr>
                </a:solidFill>
              </a:rPr>
              <a:t>κ</a:t>
            </a:r>
            <a:r>
              <a:rPr lang="en-GB" sz="2000" b="1" dirty="0">
                <a:solidFill>
                  <a:srgbClr val="4472C4">
                    <a:lumMod val="75000"/>
                  </a:srgbClr>
                </a:solidFill>
              </a:rPr>
              <a:t>14 </a:t>
            </a:r>
          </a:p>
        </p:txBody>
      </p:sp>
      <p:pic>
        <p:nvPicPr>
          <p:cNvPr id="10" name="Picture 9"/>
          <p:cNvPicPr>
            <a:picLocks/>
          </p:cNvPicPr>
          <p:nvPr/>
        </p:nvPicPr>
        <p:blipFill rotWithShape="1">
          <a:blip r:embed="rId5">
            <a:extLst>
              <a:ext uri="{28A0092B-C50C-407E-A947-70E740481C1C}">
                <a14:useLocalDpi xmlns:a14="http://schemas.microsoft.com/office/drawing/2010/main" val="0"/>
              </a:ext>
            </a:extLst>
          </a:blip>
          <a:srcRect l="34417" t="50454" r="62500" b="39157"/>
          <a:stretch/>
        </p:blipFill>
        <p:spPr>
          <a:xfrm>
            <a:off x="1613838" y="1197325"/>
            <a:ext cx="360000" cy="180000"/>
          </a:xfrm>
          <a:prstGeom prst="rect">
            <a:avLst/>
          </a:prstGeom>
        </p:spPr>
      </p:pic>
      <p:pic>
        <p:nvPicPr>
          <p:cNvPr id="12" name="Picture 11"/>
          <p:cNvPicPr>
            <a:picLocks/>
          </p:cNvPicPr>
          <p:nvPr/>
        </p:nvPicPr>
        <p:blipFill rotWithShape="1">
          <a:blip r:embed="rId5">
            <a:extLst>
              <a:ext uri="{28A0092B-C50C-407E-A947-70E740481C1C}">
                <a14:useLocalDpi xmlns:a14="http://schemas.microsoft.com/office/drawing/2010/main" val="0"/>
              </a:ext>
            </a:extLst>
          </a:blip>
          <a:srcRect l="62997" t="35121" r="33920" b="54490"/>
          <a:stretch/>
        </p:blipFill>
        <p:spPr>
          <a:xfrm>
            <a:off x="520317" y="1199821"/>
            <a:ext cx="360000" cy="180000"/>
          </a:xfrm>
          <a:prstGeom prst="rect">
            <a:avLst/>
          </a:prstGeom>
        </p:spPr>
      </p:pic>
      <p:pic>
        <p:nvPicPr>
          <p:cNvPr id="15" name="Picture 14"/>
          <p:cNvPicPr>
            <a:picLocks/>
          </p:cNvPicPr>
          <p:nvPr/>
        </p:nvPicPr>
        <p:blipFill rotWithShape="1">
          <a:blip r:embed="rId4">
            <a:extLst>
              <a:ext uri="{28A0092B-C50C-407E-A947-70E740481C1C}">
                <a14:useLocalDpi xmlns:a14="http://schemas.microsoft.com/office/drawing/2010/main" val="0"/>
              </a:ext>
            </a:extLst>
          </a:blip>
          <a:srcRect l="30583" t="52584" r="64917" b="39400"/>
          <a:stretch/>
        </p:blipFill>
        <p:spPr>
          <a:xfrm>
            <a:off x="4011028" y="1201956"/>
            <a:ext cx="360000" cy="180000"/>
          </a:xfrm>
          <a:prstGeom prst="rect">
            <a:avLst/>
          </a:prstGeom>
        </p:spPr>
      </p:pic>
      <p:pic>
        <p:nvPicPr>
          <p:cNvPr id="16" name="Picture 15"/>
          <p:cNvPicPr>
            <a:picLocks/>
          </p:cNvPicPr>
          <p:nvPr/>
        </p:nvPicPr>
        <p:blipFill rotWithShape="1">
          <a:blip r:embed="rId4">
            <a:extLst>
              <a:ext uri="{28A0092B-C50C-407E-A947-70E740481C1C}">
                <a14:useLocalDpi xmlns:a14="http://schemas.microsoft.com/office/drawing/2010/main" val="0"/>
              </a:ext>
            </a:extLst>
          </a:blip>
          <a:srcRect l="62583" t="52584" r="34834" b="39400"/>
          <a:stretch/>
        </p:blipFill>
        <p:spPr>
          <a:xfrm>
            <a:off x="5468638" y="1207537"/>
            <a:ext cx="360000" cy="180000"/>
          </a:xfrm>
          <a:prstGeom prst="rect">
            <a:avLst/>
          </a:prstGeom>
        </p:spPr>
      </p:pic>
      <p:pic>
        <p:nvPicPr>
          <p:cNvPr id="17" name="Picture 16"/>
          <p:cNvPicPr>
            <a:picLocks/>
          </p:cNvPicPr>
          <p:nvPr/>
        </p:nvPicPr>
        <p:blipFill rotWithShape="1">
          <a:blip r:embed="rId3">
            <a:extLst>
              <a:ext uri="{28A0092B-C50C-407E-A947-70E740481C1C}">
                <a14:useLocalDpi xmlns:a14="http://schemas.microsoft.com/office/drawing/2010/main" val="0"/>
              </a:ext>
            </a:extLst>
          </a:blip>
          <a:srcRect l="13034" t="10762" r="86466" b="78756"/>
          <a:stretch/>
        </p:blipFill>
        <p:spPr>
          <a:xfrm>
            <a:off x="2855669" y="1207853"/>
            <a:ext cx="360000" cy="180000"/>
          </a:xfrm>
          <a:prstGeom prst="rect">
            <a:avLst/>
          </a:prstGeom>
        </p:spPr>
      </p:pic>
      <p:sp>
        <p:nvSpPr>
          <p:cNvPr id="18" name="TextBox 17"/>
          <p:cNvSpPr txBox="1"/>
          <p:nvPr/>
        </p:nvSpPr>
        <p:spPr>
          <a:xfrm>
            <a:off x="3215669" y="1137805"/>
            <a:ext cx="831190" cy="307777"/>
          </a:xfrm>
          <a:prstGeom prst="rect">
            <a:avLst/>
          </a:prstGeom>
          <a:noFill/>
        </p:spPr>
        <p:txBody>
          <a:bodyPr wrap="none" rtlCol="0">
            <a:spAutoFit/>
          </a:bodyPr>
          <a:lstStyle/>
          <a:p>
            <a:r>
              <a:rPr lang="en-GB" sz="1400" b="1" dirty="0">
                <a:solidFill>
                  <a:prstClr val="black"/>
                </a:solidFill>
              </a:rPr>
              <a:t>Terminal</a:t>
            </a:r>
          </a:p>
        </p:txBody>
      </p:sp>
      <p:sp>
        <p:nvSpPr>
          <p:cNvPr id="20" name="TextBox 19"/>
          <p:cNvSpPr txBox="1"/>
          <p:nvPr/>
        </p:nvSpPr>
        <p:spPr>
          <a:xfrm>
            <a:off x="4371029" y="1137805"/>
            <a:ext cx="1140697" cy="307777"/>
          </a:xfrm>
          <a:prstGeom prst="rect">
            <a:avLst/>
          </a:prstGeom>
          <a:noFill/>
        </p:spPr>
        <p:txBody>
          <a:bodyPr wrap="none" rtlCol="0">
            <a:spAutoFit/>
          </a:bodyPr>
          <a:lstStyle/>
          <a:p>
            <a:r>
              <a:rPr lang="en-GB" sz="1400" b="1" dirty="0">
                <a:solidFill>
                  <a:prstClr val="black"/>
                </a:solidFill>
              </a:rPr>
              <a:t>Hydrophobic</a:t>
            </a:r>
          </a:p>
        </p:txBody>
      </p:sp>
      <p:sp>
        <p:nvSpPr>
          <p:cNvPr id="21" name="TextBox 20"/>
          <p:cNvSpPr txBox="1"/>
          <p:nvPr/>
        </p:nvSpPr>
        <p:spPr>
          <a:xfrm>
            <a:off x="5828638" y="1137805"/>
            <a:ext cx="571310" cy="307777"/>
          </a:xfrm>
          <a:prstGeom prst="rect">
            <a:avLst/>
          </a:prstGeom>
          <a:noFill/>
        </p:spPr>
        <p:txBody>
          <a:bodyPr wrap="none" rtlCol="0">
            <a:spAutoFit/>
          </a:bodyPr>
          <a:lstStyle/>
          <a:p>
            <a:r>
              <a:rPr lang="en-GB" sz="1400" b="1" dirty="0">
                <a:solidFill>
                  <a:prstClr val="black"/>
                </a:solidFill>
              </a:rPr>
              <a:t>Polar</a:t>
            </a:r>
          </a:p>
        </p:txBody>
      </p:sp>
      <p:sp>
        <p:nvSpPr>
          <p:cNvPr id="22" name="TextBox 21"/>
          <p:cNvSpPr txBox="1"/>
          <p:nvPr/>
        </p:nvSpPr>
        <p:spPr>
          <a:xfrm>
            <a:off x="880318" y="1139198"/>
            <a:ext cx="771621" cy="307777"/>
          </a:xfrm>
          <a:prstGeom prst="rect">
            <a:avLst/>
          </a:prstGeom>
          <a:noFill/>
        </p:spPr>
        <p:txBody>
          <a:bodyPr wrap="none" rtlCol="0">
            <a:spAutoFit/>
          </a:bodyPr>
          <a:lstStyle/>
          <a:p>
            <a:r>
              <a:rPr lang="en-GB" sz="1400" b="1" dirty="0">
                <a:solidFill>
                  <a:prstClr val="black"/>
                </a:solidFill>
              </a:rPr>
              <a:t>Positive</a:t>
            </a:r>
          </a:p>
        </p:txBody>
      </p:sp>
      <p:sp>
        <p:nvSpPr>
          <p:cNvPr id="23" name="TextBox 22"/>
          <p:cNvSpPr txBox="1"/>
          <p:nvPr/>
        </p:nvSpPr>
        <p:spPr>
          <a:xfrm>
            <a:off x="1973839" y="1137421"/>
            <a:ext cx="841897" cy="307777"/>
          </a:xfrm>
          <a:prstGeom prst="rect">
            <a:avLst/>
          </a:prstGeom>
          <a:noFill/>
        </p:spPr>
        <p:txBody>
          <a:bodyPr wrap="none" rtlCol="0">
            <a:spAutoFit/>
          </a:bodyPr>
          <a:lstStyle/>
          <a:p>
            <a:r>
              <a:rPr lang="en-GB" sz="1400" b="1" dirty="0">
                <a:solidFill>
                  <a:prstClr val="black"/>
                </a:solidFill>
              </a:rPr>
              <a:t>Negative</a:t>
            </a:r>
          </a:p>
        </p:txBody>
      </p:sp>
      <p:sp>
        <p:nvSpPr>
          <p:cNvPr id="13" name="TextBox 12"/>
          <p:cNvSpPr txBox="1"/>
          <p:nvPr/>
        </p:nvSpPr>
        <p:spPr>
          <a:xfrm>
            <a:off x="113508" y="3758292"/>
            <a:ext cx="7489999" cy="646331"/>
          </a:xfrm>
          <a:prstGeom prst="rect">
            <a:avLst/>
          </a:prstGeom>
          <a:noFill/>
        </p:spPr>
        <p:txBody>
          <a:bodyPr wrap="square" rtlCol="0">
            <a:spAutoFit/>
          </a:bodyPr>
          <a:lstStyle/>
          <a:p>
            <a:r>
              <a:rPr lang="en-GB" dirty="0">
                <a:solidFill>
                  <a:prstClr val="black"/>
                </a:solidFill>
              </a:rPr>
              <a:t>Low </a:t>
            </a:r>
            <a:r>
              <a:rPr lang="el-GR" dirty="0">
                <a:solidFill>
                  <a:prstClr val="black"/>
                </a:solidFill>
              </a:rPr>
              <a:t>κ</a:t>
            </a:r>
            <a:r>
              <a:rPr lang="en-GB" dirty="0">
                <a:solidFill>
                  <a:prstClr val="black"/>
                </a:solidFill>
              </a:rPr>
              <a:t> values represent even distribution of charges. </a:t>
            </a:r>
          </a:p>
          <a:p>
            <a:r>
              <a:rPr lang="en-GB" dirty="0">
                <a:solidFill>
                  <a:prstClr val="black"/>
                </a:solidFill>
              </a:rPr>
              <a:t>SAXS data suggests high </a:t>
            </a:r>
            <a:r>
              <a:rPr lang="el-GR" dirty="0">
                <a:solidFill>
                  <a:prstClr val="black"/>
                </a:solidFill>
              </a:rPr>
              <a:t>κ</a:t>
            </a:r>
            <a:r>
              <a:rPr lang="en-GB" dirty="0">
                <a:solidFill>
                  <a:prstClr val="black"/>
                </a:solidFill>
              </a:rPr>
              <a:t>-value permutants are less flexible.</a:t>
            </a:r>
          </a:p>
        </p:txBody>
      </p:sp>
      <p:sp>
        <p:nvSpPr>
          <p:cNvPr id="14" name="TextBox 13"/>
          <p:cNvSpPr txBox="1"/>
          <p:nvPr/>
        </p:nvSpPr>
        <p:spPr>
          <a:xfrm>
            <a:off x="6773035" y="1171032"/>
            <a:ext cx="5418133" cy="2031325"/>
          </a:xfrm>
          <a:prstGeom prst="rect">
            <a:avLst/>
          </a:prstGeom>
          <a:noFill/>
        </p:spPr>
        <p:txBody>
          <a:bodyPr wrap="square" rtlCol="0">
            <a:spAutoFit/>
          </a:bodyPr>
          <a:lstStyle/>
          <a:p>
            <a:r>
              <a:rPr lang="en-GB" b="1" dirty="0">
                <a:solidFill>
                  <a:srgbClr val="002060"/>
                </a:solidFill>
              </a:rPr>
              <a:t>p27 background:</a:t>
            </a:r>
          </a:p>
          <a:p>
            <a:pPr marL="285750" indent="-285750">
              <a:buFont typeface="Wingdings" panose="05000000000000000000" pitchFamily="2" charset="2"/>
              <a:buChar char="§"/>
            </a:pPr>
            <a:r>
              <a:rPr lang="en-GB" dirty="0">
                <a:solidFill>
                  <a:prstClr val="black"/>
                </a:solidFill>
              </a:rPr>
              <a:t>p27 inhibits Cdk2:Cyclin A complex. </a:t>
            </a:r>
          </a:p>
          <a:p>
            <a:pPr marL="285750" indent="-285750">
              <a:buFont typeface="Wingdings" panose="05000000000000000000" pitchFamily="2" charset="2"/>
              <a:buChar char="§"/>
            </a:pPr>
            <a:r>
              <a:rPr lang="en-GB" dirty="0">
                <a:solidFill>
                  <a:prstClr val="black"/>
                </a:solidFill>
              </a:rPr>
              <a:t>NMR and SAXS data shows C-terminus retains flexibility in complex with the K2/A complex  which is important for its function.</a:t>
            </a:r>
          </a:p>
          <a:p>
            <a:pPr marL="285750" indent="-285750">
              <a:buFont typeface="Wingdings" panose="05000000000000000000" pitchFamily="2" charset="2"/>
              <a:buChar char="§"/>
            </a:pPr>
            <a:r>
              <a:rPr lang="en-GB" dirty="0">
                <a:solidFill>
                  <a:prstClr val="black"/>
                </a:solidFill>
              </a:rPr>
              <a:t>Flexibility postulated to be ‘tuned’ by charge location </a:t>
            </a:r>
          </a:p>
          <a:p>
            <a:pPr marL="285750" indent="-285750">
              <a:buFont typeface="Wingdings" panose="05000000000000000000" pitchFamily="2" charset="2"/>
              <a:buChar char="§"/>
            </a:pPr>
            <a:r>
              <a:rPr lang="en-GB" dirty="0">
                <a:solidFill>
                  <a:prstClr val="black"/>
                </a:solidFill>
              </a:rPr>
              <a:t>Use of p27-C-</a:t>
            </a:r>
            <a:r>
              <a:rPr lang="el-GR" dirty="0">
                <a:solidFill>
                  <a:prstClr val="black"/>
                </a:solidFill>
              </a:rPr>
              <a:t>κ</a:t>
            </a:r>
            <a:r>
              <a:rPr lang="en-GB" dirty="0">
                <a:solidFill>
                  <a:prstClr val="black"/>
                </a:solidFill>
              </a:rPr>
              <a:t>XX constructs.</a:t>
            </a:r>
          </a:p>
        </p:txBody>
      </p:sp>
      <p:grpSp>
        <p:nvGrpSpPr>
          <p:cNvPr id="11" name="Group 10"/>
          <p:cNvGrpSpPr/>
          <p:nvPr/>
        </p:nvGrpSpPr>
        <p:grpSpPr>
          <a:xfrm>
            <a:off x="1524000" y="4422296"/>
            <a:ext cx="2880000" cy="2205659"/>
            <a:chOff x="0" y="4246800"/>
            <a:chExt cx="2880000" cy="2205659"/>
          </a:xfrm>
        </p:grpSpPr>
        <p:pic>
          <p:nvPicPr>
            <p:cNvPr id="43" name="Picture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246800"/>
              <a:ext cx="2880000" cy="2205659"/>
            </a:xfrm>
            <a:prstGeom prst="rect">
              <a:avLst/>
            </a:prstGeom>
          </p:spPr>
        </p:pic>
        <p:sp>
          <p:nvSpPr>
            <p:cNvPr id="6" name="TextBox 5"/>
            <p:cNvSpPr txBox="1"/>
            <p:nvPr/>
          </p:nvSpPr>
          <p:spPr>
            <a:xfrm>
              <a:off x="2211181" y="4382748"/>
              <a:ext cx="529312" cy="369332"/>
            </a:xfrm>
            <a:prstGeom prst="rect">
              <a:avLst/>
            </a:prstGeom>
            <a:solidFill>
              <a:schemeClr val="bg1"/>
            </a:solidFill>
          </p:spPr>
          <p:txBody>
            <a:bodyPr wrap="none" rtlCol="0">
              <a:spAutoFit/>
            </a:bodyPr>
            <a:lstStyle/>
            <a:p>
              <a:r>
                <a:rPr lang="en-GB" b="1" dirty="0">
                  <a:solidFill>
                    <a:srgbClr val="4472C4">
                      <a:lumMod val="75000"/>
                    </a:srgbClr>
                  </a:solidFill>
                </a:rPr>
                <a:t>κ14</a:t>
              </a:r>
            </a:p>
          </p:txBody>
        </p:sp>
      </p:grpSp>
      <p:grpSp>
        <p:nvGrpSpPr>
          <p:cNvPr id="24" name="Group 23"/>
          <p:cNvGrpSpPr/>
          <p:nvPr/>
        </p:nvGrpSpPr>
        <p:grpSpPr>
          <a:xfrm>
            <a:off x="7788655" y="4422295"/>
            <a:ext cx="2880000" cy="2200976"/>
            <a:chOff x="6264655" y="4246800"/>
            <a:chExt cx="2880000" cy="2200976"/>
          </a:xfrm>
        </p:grpSpPr>
        <p:pic>
          <p:nvPicPr>
            <p:cNvPr id="44" name="Picture 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4655" y="4246800"/>
              <a:ext cx="2880000" cy="2200976"/>
            </a:xfrm>
            <a:prstGeom prst="rect">
              <a:avLst/>
            </a:prstGeom>
          </p:spPr>
        </p:pic>
        <p:sp>
          <p:nvSpPr>
            <p:cNvPr id="27" name="TextBox 26"/>
            <p:cNvSpPr txBox="1"/>
            <p:nvPr/>
          </p:nvSpPr>
          <p:spPr>
            <a:xfrm>
              <a:off x="8488156" y="4382748"/>
              <a:ext cx="529312" cy="369332"/>
            </a:xfrm>
            <a:prstGeom prst="rect">
              <a:avLst/>
            </a:prstGeom>
            <a:solidFill>
              <a:schemeClr val="bg1"/>
            </a:solidFill>
          </p:spPr>
          <p:txBody>
            <a:bodyPr wrap="none" rtlCol="0">
              <a:spAutoFit/>
            </a:bodyPr>
            <a:lstStyle/>
            <a:p>
              <a:r>
                <a:rPr lang="en-GB" b="1" dirty="0">
                  <a:solidFill>
                    <a:srgbClr val="C00000"/>
                  </a:solidFill>
                </a:rPr>
                <a:t>κ56</a:t>
              </a:r>
            </a:p>
          </p:txBody>
        </p:sp>
      </p:grpSp>
      <p:grpSp>
        <p:nvGrpSpPr>
          <p:cNvPr id="19" name="Group 18"/>
          <p:cNvGrpSpPr/>
          <p:nvPr/>
        </p:nvGrpSpPr>
        <p:grpSpPr>
          <a:xfrm>
            <a:off x="4677593" y="4422295"/>
            <a:ext cx="2880000" cy="2200976"/>
            <a:chOff x="3153593" y="4246800"/>
            <a:chExt cx="2880000" cy="2200976"/>
          </a:xfrm>
        </p:grpSpPr>
        <p:pic>
          <p:nvPicPr>
            <p:cNvPr id="45" name="Picture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53593" y="4246800"/>
              <a:ext cx="2880000" cy="2200976"/>
            </a:xfrm>
            <a:prstGeom prst="rect">
              <a:avLst/>
            </a:prstGeom>
          </p:spPr>
        </p:pic>
        <p:sp>
          <p:nvSpPr>
            <p:cNvPr id="28" name="TextBox 27"/>
            <p:cNvSpPr txBox="1"/>
            <p:nvPr/>
          </p:nvSpPr>
          <p:spPr>
            <a:xfrm>
              <a:off x="5395235" y="4382748"/>
              <a:ext cx="508473" cy="369332"/>
            </a:xfrm>
            <a:prstGeom prst="rect">
              <a:avLst/>
            </a:prstGeom>
            <a:solidFill>
              <a:schemeClr val="bg1"/>
            </a:solidFill>
          </p:spPr>
          <p:txBody>
            <a:bodyPr wrap="none" rtlCol="0">
              <a:spAutoFit/>
            </a:bodyPr>
            <a:lstStyle/>
            <a:p>
              <a:r>
                <a:rPr lang="en-GB" b="1" dirty="0">
                  <a:solidFill>
                    <a:srgbClr val="70AD47">
                      <a:lumMod val="75000"/>
                    </a:srgbClr>
                  </a:solidFill>
                </a:rPr>
                <a:t>WT</a:t>
              </a:r>
            </a:p>
          </p:txBody>
        </p:sp>
      </p:grpSp>
      <p:sp>
        <p:nvSpPr>
          <p:cNvPr id="26" name="Shape 351"/>
          <p:cNvSpPr/>
          <p:nvPr/>
        </p:nvSpPr>
        <p:spPr>
          <a:xfrm>
            <a:off x="6662058" y="6658614"/>
            <a:ext cx="3995858" cy="226020"/>
          </a:xfrm>
          <a:prstGeom prst="rect">
            <a:avLst/>
          </a:prstGeom>
          <a:ln w="12700">
            <a:miter lim="400000"/>
          </a:ln>
          <a:extLst>
            <a:ext uri="{C572A759-6A51-4108-AA02-DFA0A04FC94B}">
              <ma14:wrappingTextBoxFlag xmlns:ma14="http://schemas.microsoft.com/office/mac/drawingml/2011/main" xmlns="" val="1"/>
            </a:ext>
          </a:extLst>
        </p:spPr>
        <p:txBody>
          <a:bodyPr wrap="square" lIns="35717" tIns="35717" rIns="35717" bIns="35717" anchor="ctr">
            <a:spAutoFit/>
          </a:bodyPr>
          <a:lstStyle/>
          <a:p>
            <a:pPr defTabSz="321457">
              <a:spcBef>
                <a:spcPts val="844"/>
              </a:spcBef>
              <a:defRPr sz="1800">
                <a:solidFill>
                  <a:srgbClr val="000000"/>
                </a:solidFill>
              </a:defRPr>
            </a:pPr>
            <a:r>
              <a:rPr lang="en-GB" sz="1000" dirty="0">
                <a:solidFill>
                  <a:srgbClr val="000000"/>
                </a:solidFill>
                <a:latin typeface="Arial"/>
                <a:ea typeface="Helvetica"/>
                <a:cs typeface="Arial"/>
                <a:sym typeface="Helvetica"/>
              </a:rPr>
              <a:t>R. Das </a:t>
            </a:r>
            <a:r>
              <a:rPr lang="en-GB" sz="1000" i="1" dirty="0">
                <a:solidFill>
                  <a:srgbClr val="000000"/>
                </a:solidFill>
                <a:latin typeface="Arial"/>
                <a:ea typeface="Helvetica"/>
                <a:cs typeface="Arial"/>
                <a:sym typeface="Helvetica"/>
              </a:rPr>
              <a:t>et al.</a:t>
            </a:r>
            <a:r>
              <a:rPr lang="en-GB" sz="1000" dirty="0">
                <a:solidFill>
                  <a:srgbClr val="000000"/>
                </a:solidFill>
                <a:latin typeface="Arial"/>
                <a:ea typeface="Helvetica"/>
                <a:cs typeface="Arial"/>
                <a:sym typeface="Helvetica"/>
              </a:rPr>
              <a:t> </a:t>
            </a:r>
            <a:r>
              <a:rPr lang="en-GB" sz="1000" i="1" dirty="0">
                <a:solidFill>
                  <a:srgbClr val="000000"/>
                </a:solidFill>
                <a:latin typeface="Arial"/>
                <a:ea typeface="Helvetica"/>
                <a:cs typeface="Arial"/>
                <a:sym typeface="Helvetica"/>
              </a:rPr>
              <a:t>PNAS</a:t>
            </a:r>
            <a:r>
              <a:rPr lang="en-GB" sz="1000" dirty="0">
                <a:solidFill>
                  <a:srgbClr val="000000"/>
                </a:solidFill>
                <a:latin typeface="Arial"/>
                <a:ea typeface="Helvetica"/>
                <a:cs typeface="Arial"/>
                <a:sym typeface="Helvetica"/>
              </a:rPr>
              <a:t>, 2013, </a:t>
            </a:r>
            <a:r>
              <a:rPr lang="en-GB" sz="1000" b="1" dirty="0">
                <a:solidFill>
                  <a:srgbClr val="000000"/>
                </a:solidFill>
                <a:latin typeface="Arial"/>
                <a:ea typeface="Helvetica"/>
                <a:cs typeface="Arial"/>
                <a:sym typeface="Helvetica"/>
              </a:rPr>
              <a:t>110</a:t>
            </a:r>
            <a:r>
              <a:rPr lang="en-GB" sz="1000" dirty="0">
                <a:solidFill>
                  <a:srgbClr val="000000"/>
                </a:solidFill>
                <a:latin typeface="Arial"/>
                <a:ea typeface="Helvetica"/>
                <a:cs typeface="Arial"/>
                <a:sym typeface="Helvetica"/>
              </a:rPr>
              <a:t> (33), 13392, 2016 </a:t>
            </a:r>
            <a:r>
              <a:rPr lang="en-GB" sz="1000" b="1" dirty="0">
                <a:solidFill>
                  <a:srgbClr val="000000"/>
                </a:solidFill>
                <a:latin typeface="Arial"/>
                <a:ea typeface="Helvetica"/>
                <a:cs typeface="Arial"/>
                <a:sym typeface="Helvetica"/>
              </a:rPr>
              <a:t>113</a:t>
            </a:r>
            <a:r>
              <a:rPr lang="en-GB" sz="1000" dirty="0">
                <a:solidFill>
                  <a:srgbClr val="000000"/>
                </a:solidFill>
                <a:latin typeface="Arial"/>
                <a:ea typeface="Helvetica"/>
                <a:cs typeface="Arial"/>
                <a:sym typeface="Helvetica"/>
              </a:rPr>
              <a:t> 5617</a:t>
            </a:r>
            <a:endParaRPr sz="1000" dirty="0">
              <a:solidFill>
                <a:srgbClr val="000000"/>
              </a:solidFill>
              <a:latin typeface="Arial"/>
              <a:ea typeface="Helvetica"/>
              <a:cs typeface="Arial"/>
              <a:sym typeface="Helvetica"/>
            </a:endParaRPr>
          </a:p>
        </p:txBody>
      </p:sp>
      <p:sp>
        <p:nvSpPr>
          <p:cNvPr id="25" name="TextBox 24"/>
          <p:cNvSpPr txBox="1"/>
          <p:nvPr/>
        </p:nvSpPr>
        <p:spPr>
          <a:xfrm>
            <a:off x="3015749" y="3442862"/>
            <a:ext cx="2186817" cy="369332"/>
          </a:xfrm>
          <a:prstGeom prst="rect">
            <a:avLst/>
          </a:prstGeom>
          <a:noFill/>
        </p:spPr>
        <p:txBody>
          <a:bodyPr wrap="none" rtlCol="0">
            <a:spAutoFit/>
          </a:bodyPr>
          <a:lstStyle/>
          <a:p>
            <a:r>
              <a:rPr lang="en-GB" dirty="0">
                <a:solidFill>
                  <a:prstClr val="black"/>
                </a:solidFill>
              </a:rPr>
              <a:t>Amino acid sequence</a:t>
            </a:r>
          </a:p>
        </p:txBody>
      </p:sp>
      <p:pic>
        <p:nvPicPr>
          <p:cNvPr id="34" name="Picture 33"/>
          <p:cNvPicPr>
            <a:picLocks noChangeAspect="1"/>
          </p:cNvPicPr>
          <p:nvPr/>
        </p:nvPicPr>
        <p:blipFill rotWithShape="1">
          <a:blip r:embed="rId9" cstate="print">
            <a:extLst>
              <a:ext uri="{28A0092B-C50C-407E-A947-70E740481C1C}">
                <a14:useLocalDpi xmlns:a14="http://schemas.microsoft.com/office/drawing/2010/main" val="0"/>
              </a:ext>
            </a:extLst>
          </a:blip>
          <a:srcRect l="34970" t="26994" r="30357" b="29572"/>
          <a:stretch/>
        </p:blipFill>
        <p:spPr>
          <a:xfrm>
            <a:off x="6741408" y="3424493"/>
            <a:ext cx="1203531" cy="922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5" name="Picture 34"/>
          <p:cNvPicPr>
            <a:picLocks noChangeAspect="1"/>
          </p:cNvPicPr>
          <p:nvPr/>
        </p:nvPicPr>
        <p:blipFill rotWithShape="1">
          <a:blip r:embed="rId10" cstate="print">
            <a:extLst>
              <a:ext uri="{28A0092B-C50C-407E-A947-70E740481C1C}">
                <a14:useLocalDpi xmlns:a14="http://schemas.microsoft.com/office/drawing/2010/main" val="0"/>
              </a:ext>
            </a:extLst>
          </a:blip>
          <a:srcRect l="20136" t="30136" r="5459" b="29251"/>
          <a:stretch/>
        </p:blipFill>
        <p:spPr>
          <a:xfrm>
            <a:off x="8075238" y="3428274"/>
            <a:ext cx="2582677" cy="8626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 name="Title 28"/>
          <p:cNvSpPr>
            <a:spLocks noGrp="1"/>
          </p:cNvSpPr>
          <p:nvPr>
            <p:ph type="title"/>
          </p:nvPr>
        </p:nvSpPr>
        <p:spPr>
          <a:xfrm>
            <a:off x="0" y="-7815"/>
            <a:ext cx="12192000" cy="976325"/>
          </a:xfrm>
          <a:solidFill>
            <a:schemeClr val="bg1"/>
          </a:solidFill>
        </p:spPr>
        <p:txBody>
          <a:bodyPr>
            <a:normAutofit fontScale="90000"/>
          </a:bodyPr>
          <a:lstStyle/>
          <a:p>
            <a:r>
              <a:rPr lang="en-GB" sz="3600" dirty="0">
                <a:solidFill>
                  <a:schemeClr val="bg2">
                    <a:lumMod val="50000"/>
                  </a:schemeClr>
                </a:solidFill>
              </a:rPr>
              <a:t>Probing flexibility within a protein – altering charged residue location</a:t>
            </a:r>
          </a:p>
        </p:txBody>
      </p:sp>
      <p:sp>
        <p:nvSpPr>
          <p:cNvPr id="31" name="TextBox 30"/>
          <p:cNvSpPr txBox="1"/>
          <p:nvPr/>
        </p:nvSpPr>
        <p:spPr>
          <a:xfrm>
            <a:off x="10781731" y="4876452"/>
            <a:ext cx="1455142" cy="1200329"/>
          </a:xfrm>
          <a:prstGeom prst="rect">
            <a:avLst/>
          </a:prstGeom>
          <a:noFill/>
        </p:spPr>
        <p:txBody>
          <a:bodyPr wrap="none" rtlCol="0">
            <a:spAutoFit/>
          </a:bodyPr>
          <a:lstStyle/>
          <a:p>
            <a:r>
              <a:rPr lang="en-GB" dirty="0">
                <a:solidFill>
                  <a:prstClr val="black"/>
                </a:solidFill>
              </a:rPr>
              <a:t>Lukasz Migas </a:t>
            </a:r>
          </a:p>
          <a:p>
            <a:endParaRPr lang="en-GB" dirty="0">
              <a:solidFill>
                <a:prstClr val="black"/>
              </a:solidFill>
            </a:endParaRPr>
          </a:p>
          <a:p>
            <a:r>
              <a:rPr lang="en-GB" dirty="0">
                <a:solidFill>
                  <a:prstClr val="black"/>
                </a:solidFill>
              </a:rPr>
              <a:t>Rebecca </a:t>
            </a:r>
          </a:p>
          <a:p>
            <a:r>
              <a:rPr lang="en-GB" dirty="0">
                <a:solidFill>
                  <a:prstClr val="black"/>
                </a:solidFill>
              </a:rPr>
              <a:t>Beveridge</a:t>
            </a:r>
          </a:p>
        </p:txBody>
      </p:sp>
    </p:spTree>
    <p:extLst>
      <p:ext uri="{BB962C8B-B14F-4D97-AF65-F5344CB8AC3E}">
        <p14:creationId xmlns:p14="http://schemas.microsoft.com/office/powerpoint/2010/main" val="225249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
            <a:ext cx="10515600" cy="806070"/>
          </a:xfrm>
        </p:spPr>
        <p:txBody>
          <a:bodyPr/>
          <a:lstStyle/>
          <a:p>
            <a:r>
              <a:rPr lang="en-GB" dirty="0"/>
              <a:t>Experiment versus theory: p27 </a:t>
            </a:r>
            <a:r>
              <a:rPr lang="en-GB" dirty="0" err="1"/>
              <a:t>Permutants</a:t>
            </a:r>
            <a:endParaRPr lang="en-GB" dirty="0"/>
          </a:p>
        </p:txBody>
      </p:sp>
      <p:sp>
        <p:nvSpPr>
          <p:cNvPr id="5" name="Content Placeholder 4"/>
          <p:cNvSpPr>
            <a:spLocks noGrp="1"/>
          </p:cNvSpPr>
          <p:nvPr>
            <p:ph idx="1"/>
          </p:nvPr>
        </p:nvSpPr>
        <p:spPr>
          <a:xfrm>
            <a:off x="225385" y="1399387"/>
            <a:ext cx="5351946" cy="4525963"/>
          </a:xfrm>
        </p:spPr>
        <p:txBody>
          <a:bodyPr>
            <a:normAutofit/>
          </a:bodyPr>
          <a:lstStyle/>
          <a:p>
            <a:r>
              <a:rPr lang="en-GB" dirty="0"/>
              <a:t>p27 </a:t>
            </a:r>
            <a:r>
              <a:rPr lang="az-Cyrl-AZ" dirty="0"/>
              <a:t>к</a:t>
            </a:r>
            <a:r>
              <a:rPr lang="en-GB" dirty="0"/>
              <a:t>14 and </a:t>
            </a:r>
            <a:r>
              <a:rPr lang="az-Cyrl-AZ" dirty="0"/>
              <a:t>к</a:t>
            </a:r>
            <a:r>
              <a:rPr lang="en-GB" dirty="0"/>
              <a:t>31 sample much of the available space </a:t>
            </a:r>
            <a:r>
              <a:rPr lang="en-GB" i="1" dirty="0"/>
              <a:t>cf. </a:t>
            </a:r>
            <a:r>
              <a:rPr lang="en-GB" dirty="0"/>
              <a:t>framework</a:t>
            </a:r>
          </a:p>
          <a:p>
            <a:r>
              <a:rPr lang="az-Cyrl-AZ" dirty="0"/>
              <a:t>к</a:t>
            </a:r>
            <a:r>
              <a:rPr lang="en-GB" dirty="0"/>
              <a:t>56 is more compact</a:t>
            </a:r>
          </a:p>
          <a:p>
            <a:r>
              <a:rPr lang="en-GB" dirty="0"/>
              <a:t>IM-MS samples more compact states than SAXS</a:t>
            </a:r>
          </a:p>
          <a:p>
            <a:r>
              <a:rPr lang="en-GB" dirty="0"/>
              <a:t>MD from solution to vacuum accesses these states</a:t>
            </a:r>
          </a:p>
        </p:txBody>
      </p:sp>
      <p:pic>
        <p:nvPicPr>
          <p:cNvPr id="2" name="Picture 1"/>
          <p:cNvPicPr>
            <a:picLocks noChangeAspect="1"/>
          </p:cNvPicPr>
          <p:nvPr/>
        </p:nvPicPr>
        <p:blipFill>
          <a:blip r:embed="rId2"/>
          <a:stretch>
            <a:fillRect/>
          </a:stretch>
        </p:blipFill>
        <p:spPr>
          <a:xfrm>
            <a:off x="5243999" y="1189603"/>
            <a:ext cx="6859838" cy="3941685"/>
          </a:xfrm>
          <a:prstGeom prst="rect">
            <a:avLst/>
          </a:prstGeom>
        </p:spPr>
      </p:pic>
      <p:pic>
        <p:nvPicPr>
          <p:cNvPr id="3" name="Picture 2"/>
          <p:cNvPicPr>
            <a:picLocks noChangeAspect="1"/>
          </p:cNvPicPr>
          <p:nvPr/>
        </p:nvPicPr>
        <p:blipFill>
          <a:blip r:embed="rId3"/>
          <a:stretch>
            <a:fillRect/>
          </a:stretch>
        </p:blipFill>
        <p:spPr>
          <a:xfrm>
            <a:off x="2709618" y="4616731"/>
            <a:ext cx="2772020" cy="2103331"/>
          </a:xfrm>
          <a:prstGeom prst="rect">
            <a:avLst/>
          </a:prstGeom>
        </p:spPr>
      </p:pic>
      <p:sp>
        <p:nvSpPr>
          <p:cNvPr id="6" name="TextBox 5"/>
          <p:cNvSpPr txBox="1"/>
          <p:nvPr/>
        </p:nvSpPr>
        <p:spPr>
          <a:xfrm>
            <a:off x="7874521" y="5514821"/>
            <a:ext cx="4171950" cy="646331"/>
          </a:xfrm>
          <a:prstGeom prst="rect">
            <a:avLst/>
          </a:prstGeom>
          <a:noFill/>
        </p:spPr>
        <p:txBody>
          <a:bodyPr wrap="square" rtlCol="0">
            <a:spAutoFit/>
          </a:bodyPr>
          <a:lstStyle/>
          <a:p>
            <a:r>
              <a:rPr lang="en-GB" b="1" dirty="0"/>
              <a:t>Beveridge, Migas </a:t>
            </a:r>
            <a:r>
              <a:rPr lang="en-GB" i="1" dirty="0"/>
              <a:t>et al</a:t>
            </a:r>
            <a:r>
              <a:rPr lang="en-GB" dirty="0"/>
              <a:t>. </a:t>
            </a:r>
            <a:r>
              <a:rPr lang="de-DE" i="1" dirty="0"/>
              <a:t>J. Am. Chem. Soc.</a:t>
            </a:r>
            <a:r>
              <a:rPr lang="de-DE" dirty="0"/>
              <a:t>, </a:t>
            </a:r>
            <a:r>
              <a:rPr lang="de-DE" b="1" dirty="0"/>
              <a:t>2019</a:t>
            </a:r>
            <a:r>
              <a:rPr lang="de-DE" dirty="0"/>
              <a:t>, </a:t>
            </a:r>
            <a:r>
              <a:rPr lang="de-DE" i="1" dirty="0"/>
              <a:t>141</a:t>
            </a:r>
            <a:r>
              <a:rPr lang="de-DE" dirty="0"/>
              <a:t> (12), pp 4908–4918</a:t>
            </a:r>
          </a:p>
        </p:txBody>
      </p:sp>
    </p:spTree>
    <p:extLst>
      <p:ext uri="{BB962C8B-B14F-4D97-AF65-F5344CB8AC3E}">
        <p14:creationId xmlns:p14="http://schemas.microsoft.com/office/powerpoint/2010/main" val="1563338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712" y="110526"/>
            <a:ext cx="10515600" cy="1325563"/>
          </a:xfrm>
        </p:spPr>
        <p:txBody>
          <a:bodyPr/>
          <a:lstStyle/>
          <a:p>
            <a:r>
              <a:rPr lang="en-GB" dirty="0"/>
              <a:t>First IMS Apparatus</a:t>
            </a:r>
          </a:p>
        </p:txBody>
      </p:sp>
      <p:pic>
        <p:nvPicPr>
          <p:cNvPr id="5" name="Picture 4"/>
          <p:cNvPicPr>
            <a:picLocks noChangeAspect="1"/>
          </p:cNvPicPr>
          <p:nvPr/>
        </p:nvPicPr>
        <p:blipFill rotWithShape="1">
          <a:blip r:embed="rId3"/>
          <a:srcRect l="20773" t="24883" r="39977" b="9117"/>
          <a:stretch/>
        </p:blipFill>
        <p:spPr>
          <a:xfrm>
            <a:off x="5160098" y="0"/>
            <a:ext cx="7161576" cy="6500924"/>
          </a:xfrm>
          <a:prstGeom prst="rect">
            <a:avLst/>
          </a:prstGeom>
        </p:spPr>
      </p:pic>
      <p:pic>
        <p:nvPicPr>
          <p:cNvPr id="6" name="Picture 5"/>
          <p:cNvPicPr>
            <a:picLocks noChangeAspect="1"/>
          </p:cNvPicPr>
          <p:nvPr/>
        </p:nvPicPr>
        <p:blipFill>
          <a:blip r:embed="rId4"/>
          <a:stretch>
            <a:fillRect/>
          </a:stretch>
        </p:blipFill>
        <p:spPr>
          <a:xfrm>
            <a:off x="1050688" y="1245679"/>
            <a:ext cx="1905000" cy="2409825"/>
          </a:xfrm>
          <a:prstGeom prst="rect">
            <a:avLst/>
          </a:prstGeom>
        </p:spPr>
      </p:pic>
      <p:sp>
        <p:nvSpPr>
          <p:cNvPr id="7" name="Rectangle 6"/>
          <p:cNvSpPr/>
          <p:nvPr/>
        </p:nvSpPr>
        <p:spPr>
          <a:xfrm>
            <a:off x="228122" y="4026205"/>
            <a:ext cx="3681984" cy="2308324"/>
          </a:xfrm>
          <a:prstGeom prst="rect">
            <a:avLst/>
          </a:prstGeom>
        </p:spPr>
        <p:txBody>
          <a:bodyPr wrap="square">
            <a:spAutoFit/>
          </a:bodyPr>
          <a:lstStyle/>
          <a:p>
            <a:r>
              <a:rPr lang="en-US" b="1" dirty="0"/>
              <a:t> John </a:t>
            </a:r>
            <a:r>
              <a:rPr lang="en-US" b="1" dirty="0" err="1"/>
              <a:t>Zeleny</a:t>
            </a:r>
            <a:r>
              <a:rPr lang="en-US" b="1" dirty="0"/>
              <a:t> 1898</a:t>
            </a:r>
          </a:p>
          <a:p>
            <a:r>
              <a:rPr lang="en-US" dirty="0"/>
              <a:t> VI. On the ratio of the velocities of the two ions produced in gases by </a:t>
            </a:r>
            <a:r>
              <a:rPr lang="en-US" dirty="0" err="1"/>
              <a:t>Röntgen</a:t>
            </a:r>
            <a:r>
              <a:rPr lang="en-US" dirty="0"/>
              <a:t> radiation; and on some related phenomena , The London, Edinburgh, and Dublin Philosophical Magazine and Journal of Science, 46:278, 120-154,</a:t>
            </a:r>
            <a:endParaRPr lang="en-GB" dirty="0"/>
          </a:p>
        </p:txBody>
      </p:sp>
      <p:sp>
        <p:nvSpPr>
          <p:cNvPr id="8" name="TextBox 7"/>
          <p:cNvSpPr txBox="1"/>
          <p:nvPr/>
        </p:nvSpPr>
        <p:spPr>
          <a:xfrm>
            <a:off x="539496" y="6428232"/>
            <a:ext cx="3857916" cy="369332"/>
          </a:xfrm>
          <a:prstGeom prst="rect">
            <a:avLst/>
          </a:prstGeom>
          <a:noFill/>
        </p:spPr>
        <p:txBody>
          <a:bodyPr wrap="none" rtlCol="0">
            <a:spAutoFit/>
          </a:bodyPr>
          <a:lstStyle/>
          <a:p>
            <a:r>
              <a:rPr lang="en-GB" b="1" dirty="0">
                <a:solidFill>
                  <a:srgbClr val="FF0000"/>
                </a:solidFill>
              </a:rPr>
              <a:t>Question: </a:t>
            </a:r>
            <a:r>
              <a:rPr lang="en-GB" dirty="0"/>
              <a:t>what was the excess weight?</a:t>
            </a:r>
          </a:p>
        </p:txBody>
      </p:sp>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E8D693B5-794A-4B7D-BFF4-493A2FC9869F}"/>
                  </a:ext>
                </a:extLst>
              </p14:cNvPr>
              <p14:cNvContentPartPr/>
              <p14:nvPr/>
            </p14:nvContentPartPr>
            <p14:xfrm>
              <a:off x="10155011" y="4426669"/>
              <a:ext cx="1404000" cy="63360"/>
            </p14:xfrm>
          </p:contentPart>
        </mc:Choice>
        <mc:Fallback xmlns="">
          <p:pic>
            <p:nvPicPr>
              <p:cNvPr id="4" name="Ink 3">
                <a:extLst>
                  <a:ext uri="{FF2B5EF4-FFF2-40B4-BE49-F238E27FC236}">
                    <a16:creationId xmlns:a16="http://schemas.microsoft.com/office/drawing/2014/main" id="{E8D693B5-794A-4B7D-BFF4-493A2FC9869F}"/>
                  </a:ext>
                </a:extLst>
              </p:cNvPr>
              <p:cNvPicPr/>
              <p:nvPr/>
            </p:nvPicPr>
            <p:blipFill>
              <a:blip r:embed="rId6"/>
              <a:stretch>
                <a:fillRect/>
              </a:stretch>
            </p:blipFill>
            <p:spPr>
              <a:xfrm>
                <a:off x="10101011" y="4318669"/>
                <a:ext cx="15116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F3CC6834-6890-4D54-A2F0-CB8F44BE4941}"/>
                  </a:ext>
                </a:extLst>
              </p14:cNvPr>
              <p14:cNvContentPartPr/>
              <p14:nvPr/>
            </p14:nvContentPartPr>
            <p14:xfrm>
              <a:off x="5451251" y="4529269"/>
              <a:ext cx="6120000" cy="265680"/>
            </p14:xfrm>
          </p:contentPart>
        </mc:Choice>
        <mc:Fallback xmlns="">
          <p:pic>
            <p:nvPicPr>
              <p:cNvPr id="11" name="Ink 10">
                <a:extLst>
                  <a:ext uri="{FF2B5EF4-FFF2-40B4-BE49-F238E27FC236}">
                    <a16:creationId xmlns:a16="http://schemas.microsoft.com/office/drawing/2014/main" id="{F3CC6834-6890-4D54-A2F0-CB8F44BE4941}"/>
                  </a:ext>
                </a:extLst>
              </p:cNvPr>
              <p:cNvPicPr/>
              <p:nvPr/>
            </p:nvPicPr>
            <p:blipFill>
              <a:blip r:embed="rId8"/>
              <a:stretch>
                <a:fillRect/>
              </a:stretch>
            </p:blipFill>
            <p:spPr>
              <a:xfrm>
                <a:off x="5397611" y="4421269"/>
                <a:ext cx="6227640" cy="4813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 name="Ink 11">
                <a:extLst>
                  <a:ext uri="{FF2B5EF4-FFF2-40B4-BE49-F238E27FC236}">
                    <a16:creationId xmlns:a16="http://schemas.microsoft.com/office/drawing/2014/main" id="{7AAD2EAA-815E-4747-ACC4-755633E926CB}"/>
                  </a:ext>
                </a:extLst>
              </p14:cNvPr>
              <p14:cNvContentPartPr/>
              <p14:nvPr/>
            </p14:nvContentPartPr>
            <p14:xfrm>
              <a:off x="5486171" y="4814749"/>
              <a:ext cx="4396320" cy="156960"/>
            </p14:xfrm>
          </p:contentPart>
        </mc:Choice>
        <mc:Fallback xmlns="">
          <p:pic>
            <p:nvPicPr>
              <p:cNvPr id="12" name="Ink 11">
                <a:extLst>
                  <a:ext uri="{FF2B5EF4-FFF2-40B4-BE49-F238E27FC236}">
                    <a16:creationId xmlns:a16="http://schemas.microsoft.com/office/drawing/2014/main" id="{7AAD2EAA-815E-4747-ACC4-755633E926CB}"/>
                  </a:ext>
                </a:extLst>
              </p:cNvPr>
              <p:cNvPicPr/>
              <p:nvPr/>
            </p:nvPicPr>
            <p:blipFill>
              <a:blip r:embed="rId10"/>
              <a:stretch>
                <a:fillRect/>
              </a:stretch>
            </p:blipFill>
            <p:spPr>
              <a:xfrm>
                <a:off x="5432171" y="4707109"/>
                <a:ext cx="4503960" cy="372600"/>
              </a:xfrm>
              <a:prstGeom prst="rect">
                <a:avLst/>
              </a:prstGeom>
            </p:spPr>
          </p:pic>
        </mc:Fallback>
      </mc:AlternateContent>
      <p:grpSp>
        <p:nvGrpSpPr>
          <p:cNvPr id="19" name="Group 18">
            <a:extLst>
              <a:ext uri="{FF2B5EF4-FFF2-40B4-BE49-F238E27FC236}">
                <a16:creationId xmlns:a16="http://schemas.microsoft.com/office/drawing/2014/main" id="{B9FDCC69-B8AC-4EBB-94D1-029F7DC2CCE1}"/>
              </a:ext>
            </a:extLst>
          </p:cNvPr>
          <p:cNvGrpSpPr/>
          <p:nvPr/>
        </p:nvGrpSpPr>
        <p:grpSpPr>
          <a:xfrm>
            <a:off x="3610829" y="1436089"/>
            <a:ext cx="8581171" cy="3638711"/>
            <a:chOff x="3610829" y="1332998"/>
            <a:chExt cx="8581171" cy="3638711"/>
          </a:xfrm>
        </p:grpSpPr>
        <p:pic>
          <p:nvPicPr>
            <p:cNvPr id="13" name="Picture 12">
              <a:extLst>
                <a:ext uri="{FF2B5EF4-FFF2-40B4-BE49-F238E27FC236}">
                  <a16:creationId xmlns:a16="http://schemas.microsoft.com/office/drawing/2014/main" id="{9BB6B34F-BA90-495A-A181-FC55518AB3A2}"/>
                </a:ext>
              </a:extLst>
            </p:cNvPr>
            <p:cNvPicPr>
              <a:picLocks noChangeAspect="1"/>
            </p:cNvPicPr>
            <p:nvPr/>
          </p:nvPicPr>
          <p:blipFill>
            <a:blip r:embed="rId11"/>
            <a:stretch>
              <a:fillRect/>
            </a:stretch>
          </p:blipFill>
          <p:spPr>
            <a:xfrm>
              <a:off x="3610829" y="1332998"/>
              <a:ext cx="8581171" cy="36387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mc:AlternateContent xmlns:mc="http://schemas.openxmlformats.org/markup-compatibility/2006" xmlns:p14="http://schemas.microsoft.com/office/powerpoint/2010/main">
          <mc:Choice Requires="p14">
            <p:contentPart p14:bwMode="auto" r:id="rId12">
              <p14:nvContentPartPr>
                <p14:cNvPr id="15" name="Ink 14">
                  <a:extLst>
                    <a:ext uri="{FF2B5EF4-FFF2-40B4-BE49-F238E27FC236}">
                      <a16:creationId xmlns:a16="http://schemas.microsoft.com/office/drawing/2014/main" id="{96B5D709-EF3E-4C54-85A0-8544725E1ADB}"/>
                    </a:ext>
                  </a:extLst>
                </p14:cNvPr>
                <p14:cNvContentPartPr/>
                <p14:nvPr/>
              </p14:nvContentPartPr>
              <p14:xfrm>
                <a:off x="5602935" y="2075632"/>
                <a:ext cx="6016320" cy="86760"/>
              </p14:xfrm>
            </p:contentPart>
          </mc:Choice>
          <mc:Fallback xmlns="">
            <p:pic>
              <p:nvPicPr>
                <p:cNvPr id="15" name="Ink 14">
                  <a:extLst>
                    <a:ext uri="{FF2B5EF4-FFF2-40B4-BE49-F238E27FC236}">
                      <a16:creationId xmlns:a16="http://schemas.microsoft.com/office/drawing/2014/main" id="{96B5D709-EF3E-4C54-85A0-8544725E1ADB}"/>
                    </a:ext>
                  </a:extLst>
                </p:cNvPr>
                <p:cNvPicPr/>
                <p:nvPr/>
              </p:nvPicPr>
              <p:blipFill>
                <a:blip r:embed="rId13"/>
                <a:stretch>
                  <a:fillRect/>
                </a:stretch>
              </p:blipFill>
              <p:spPr>
                <a:xfrm>
                  <a:off x="5548935" y="1967632"/>
                  <a:ext cx="612396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6" name="Ink 15">
                  <a:extLst>
                    <a:ext uri="{FF2B5EF4-FFF2-40B4-BE49-F238E27FC236}">
                      <a16:creationId xmlns:a16="http://schemas.microsoft.com/office/drawing/2014/main" id="{6DFDF2C6-9BAA-496C-9182-1CD3426DE300}"/>
                    </a:ext>
                  </a:extLst>
                </p14:cNvPr>
                <p14:cNvContentPartPr/>
                <p14:nvPr/>
              </p14:nvContentPartPr>
              <p14:xfrm>
                <a:off x="4222335" y="2389912"/>
                <a:ext cx="7199640" cy="156960"/>
              </p14:xfrm>
            </p:contentPart>
          </mc:Choice>
          <mc:Fallback xmlns="">
            <p:pic>
              <p:nvPicPr>
                <p:cNvPr id="16" name="Ink 15">
                  <a:extLst>
                    <a:ext uri="{FF2B5EF4-FFF2-40B4-BE49-F238E27FC236}">
                      <a16:creationId xmlns:a16="http://schemas.microsoft.com/office/drawing/2014/main" id="{6DFDF2C6-9BAA-496C-9182-1CD3426DE300}"/>
                    </a:ext>
                  </a:extLst>
                </p:cNvPr>
                <p:cNvPicPr/>
                <p:nvPr/>
              </p:nvPicPr>
              <p:blipFill>
                <a:blip r:embed="rId15"/>
                <a:stretch>
                  <a:fillRect/>
                </a:stretch>
              </p:blipFill>
              <p:spPr>
                <a:xfrm>
                  <a:off x="4168695" y="2282272"/>
                  <a:ext cx="7307280" cy="3726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7" name="Ink 16">
                  <a:extLst>
                    <a:ext uri="{FF2B5EF4-FFF2-40B4-BE49-F238E27FC236}">
                      <a16:creationId xmlns:a16="http://schemas.microsoft.com/office/drawing/2014/main" id="{F2F7AD8F-C18C-4707-9B68-C74689766657}"/>
                    </a:ext>
                  </a:extLst>
                </p14:cNvPr>
                <p14:cNvContentPartPr/>
                <p14:nvPr/>
              </p14:nvContentPartPr>
              <p14:xfrm>
                <a:off x="4211895" y="2678632"/>
                <a:ext cx="7196040" cy="118080"/>
              </p14:xfrm>
            </p:contentPart>
          </mc:Choice>
          <mc:Fallback xmlns="">
            <p:pic>
              <p:nvPicPr>
                <p:cNvPr id="17" name="Ink 16">
                  <a:extLst>
                    <a:ext uri="{FF2B5EF4-FFF2-40B4-BE49-F238E27FC236}">
                      <a16:creationId xmlns:a16="http://schemas.microsoft.com/office/drawing/2014/main" id="{F2F7AD8F-C18C-4707-9B68-C74689766657}"/>
                    </a:ext>
                  </a:extLst>
                </p:cNvPr>
                <p:cNvPicPr/>
                <p:nvPr/>
              </p:nvPicPr>
              <p:blipFill>
                <a:blip r:embed="rId17"/>
                <a:stretch>
                  <a:fillRect/>
                </a:stretch>
              </p:blipFill>
              <p:spPr>
                <a:xfrm>
                  <a:off x="4158255" y="2570632"/>
                  <a:ext cx="7303680" cy="333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Ink 17">
                  <a:extLst>
                    <a:ext uri="{FF2B5EF4-FFF2-40B4-BE49-F238E27FC236}">
                      <a16:creationId xmlns:a16="http://schemas.microsoft.com/office/drawing/2014/main" id="{C54BD6F0-208B-49F1-B480-6AC32D6710B9}"/>
                    </a:ext>
                  </a:extLst>
                </p14:cNvPr>
                <p14:cNvContentPartPr/>
                <p14:nvPr/>
              </p14:nvContentPartPr>
              <p14:xfrm>
                <a:off x="4272735" y="3026392"/>
                <a:ext cx="6670440" cy="41040"/>
              </p14:xfrm>
            </p:contentPart>
          </mc:Choice>
          <mc:Fallback xmlns="">
            <p:pic>
              <p:nvPicPr>
                <p:cNvPr id="18" name="Ink 17">
                  <a:extLst>
                    <a:ext uri="{FF2B5EF4-FFF2-40B4-BE49-F238E27FC236}">
                      <a16:creationId xmlns:a16="http://schemas.microsoft.com/office/drawing/2014/main" id="{C54BD6F0-208B-49F1-B480-6AC32D6710B9}"/>
                    </a:ext>
                  </a:extLst>
                </p:cNvPr>
                <p:cNvPicPr/>
                <p:nvPr/>
              </p:nvPicPr>
              <p:blipFill>
                <a:blip r:embed="rId19"/>
                <a:stretch>
                  <a:fillRect/>
                </a:stretch>
              </p:blipFill>
              <p:spPr>
                <a:xfrm>
                  <a:off x="4218735" y="2918392"/>
                  <a:ext cx="6778080" cy="256680"/>
                </a:xfrm>
                <a:prstGeom prst="rect">
                  <a:avLst/>
                </a:prstGeom>
              </p:spPr>
            </p:pic>
          </mc:Fallback>
        </mc:AlternateContent>
      </p:grpSp>
    </p:spTree>
    <p:extLst>
      <p:ext uri="{BB962C8B-B14F-4D97-AF65-F5344CB8AC3E}">
        <p14:creationId xmlns:p14="http://schemas.microsoft.com/office/powerpoint/2010/main" val="380040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4"/>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C08B7-069E-4DA5-BC7B-AD3A83C2D36E}"/>
              </a:ext>
            </a:extLst>
          </p:cNvPr>
          <p:cNvSpPr>
            <a:spLocks noGrp="1"/>
          </p:cNvSpPr>
          <p:nvPr>
            <p:ph type="title"/>
          </p:nvPr>
        </p:nvSpPr>
        <p:spPr>
          <a:xfrm>
            <a:off x="0" y="1725"/>
            <a:ext cx="10515600" cy="851893"/>
          </a:xfrm>
        </p:spPr>
        <p:txBody>
          <a:bodyPr>
            <a:normAutofit fontScale="90000"/>
          </a:bodyPr>
          <a:lstStyle/>
          <a:p>
            <a:r>
              <a:rPr lang="en-GB" dirty="0"/>
              <a:t>Human Histone globular domain charge mutants</a:t>
            </a:r>
          </a:p>
        </p:txBody>
      </p:sp>
      <p:pic>
        <p:nvPicPr>
          <p:cNvPr id="5" name="Picture 4">
            <a:extLst>
              <a:ext uri="{FF2B5EF4-FFF2-40B4-BE49-F238E27FC236}">
                <a16:creationId xmlns:a16="http://schemas.microsoft.com/office/drawing/2014/main" id="{E9ECBFE7-8303-4970-98D2-3D12DFEBD351}"/>
              </a:ext>
            </a:extLst>
          </p:cNvPr>
          <p:cNvPicPr>
            <a:picLocks noChangeAspect="1"/>
          </p:cNvPicPr>
          <p:nvPr/>
        </p:nvPicPr>
        <p:blipFill>
          <a:blip r:embed="rId3"/>
          <a:stretch>
            <a:fillRect/>
          </a:stretch>
        </p:blipFill>
        <p:spPr>
          <a:xfrm>
            <a:off x="171264" y="3722109"/>
            <a:ext cx="6196199" cy="3026354"/>
          </a:xfrm>
          <a:prstGeom prst="rect">
            <a:avLst/>
          </a:prstGeom>
        </p:spPr>
      </p:pic>
      <p:pic>
        <p:nvPicPr>
          <p:cNvPr id="3" name="Picture 2">
            <a:extLst>
              <a:ext uri="{FF2B5EF4-FFF2-40B4-BE49-F238E27FC236}">
                <a16:creationId xmlns:a16="http://schemas.microsoft.com/office/drawing/2014/main" id="{296EEB88-6BFF-4282-9664-100EA2A6C0F0}"/>
              </a:ext>
            </a:extLst>
          </p:cNvPr>
          <p:cNvPicPr>
            <a:picLocks noChangeAspect="1"/>
          </p:cNvPicPr>
          <p:nvPr/>
        </p:nvPicPr>
        <p:blipFill>
          <a:blip r:embed="rId4"/>
          <a:stretch>
            <a:fillRect/>
          </a:stretch>
        </p:blipFill>
        <p:spPr>
          <a:xfrm>
            <a:off x="6389418" y="1003488"/>
            <a:ext cx="3985562" cy="5954525"/>
          </a:xfrm>
          <a:prstGeom prst="rect">
            <a:avLst/>
          </a:prstGeom>
        </p:spPr>
      </p:pic>
      <p:pic>
        <p:nvPicPr>
          <p:cNvPr id="6" name="Picture 5">
            <a:extLst>
              <a:ext uri="{FF2B5EF4-FFF2-40B4-BE49-F238E27FC236}">
                <a16:creationId xmlns:a16="http://schemas.microsoft.com/office/drawing/2014/main" id="{1C0709C0-F7BA-48CD-B46A-713C8FA8E01A}"/>
              </a:ext>
            </a:extLst>
          </p:cNvPr>
          <p:cNvPicPr>
            <a:picLocks noChangeAspect="1"/>
          </p:cNvPicPr>
          <p:nvPr/>
        </p:nvPicPr>
        <p:blipFill>
          <a:blip r:embed="rId5"/>
          <a:stretch>
            <a:fillRect/>
          </a:stretch>
        </p:blipFill>
        <p:spPr>
          <a:xfrm>
            <a:off x="171264" y="932050"/>
            <a:ext cx="6029511" cy="2711627"/>
          </a:xfrm>
          <a:prstGeom prst="rect">
            <a:avLst/>
          </a:prstGeom>
        </p:spPr>
      </p:pic>
      <p:pic>
        <p:nvPicPr>
          <p:cNvPr id="7" name="Picture 6">
            <a:extLst>
              <a:ext uri="{FF2B5EF4-FFF2-40B4-BE49-F238E27FC236}">
                <a16:creationId xmlns:a16="http://schemas.microsoft.com/office/drawing/2014/main" id="{66D960FE-F547-4AF4-A544-DF163B02BC47}"/>
              </a:ext>
            </a:extLst>
          </p:cNvPr>
          <p:cNvPicPr>
            <a:picLocks noChangeAspect="1"/>
          </p:cNvPicPr>
          <p:nvPr/>
        </p:nvPicPr>
        <p:blipFill>
          <a:blip r:embed="rId6"/>
          <a:stretch>
            <a:fillRect/>
          </a:stretch>
        </p:blipFill>
        <p:spPr>
          <a:xfrm>
            <a:off x="10374980" y="813687"/>
            <a:ext cx="1905000" cy="1905000"/>
          </a:xfrm>
          <a:prstGeom prst="rect">
            <a:avLst/>
          </a:prstGeom>
        </p:spPr>
      </p:pic>
      <p:sp>
        <p:nvSpPr>
          <p:cNvPr id="8" name="TextBox 7">
            <a:extLst>
              <a:ext uri="{FF2B5EF4-FFF2-40B4-BE49-F238E27FC236}">
                <a16:creationId xmlns:a16="http://schemas.microsoft.com/office/drawing/2014/main" id="{E836F345-ED49-4699-B0B1-1EEB56912253}"/>
              </a:ext>
            </a:extLst>
          </p:cNvPr>
          <p:cNvSpPr txBox="1"/>
          <p:nvPr/>
        </p:nvSpPr>
        <p:spPr>
          <a:xfrm>
            <a:off x="10410825" y="2997346"/>
            <a:ext cx="1781175" cy="646331"/>
          </a:xfrm>
          <a:prstGeom prst="rect">
            <a:avLst/>
          </a:prstGeom>
          <a:noFill/>
        </p:spPr>
        <p:txBody>
          <a:bodyPr wrap="square" rtlCol="0">
            <a:spAutoFit/>
          </a:bodyPr>
          <a:lstStyle/>
          <a:p>
            <a:r>
              <a:rPr lang="en-GB" dirty="0"/>
              <a:t>Emily Christofi</a:t>
            </a:r>
          </a:p>
          <a:p>
            <a:r>
              <a:rPr lang="en-GB" dirty="0"/>
              <a:t>Poster Thursday</a:t>
            </a:r>
          </a:p>
        </p:txBody>
      </p:sp>
      <p:sp>
        <p:nvSpPr>
          <p:cNvPr id="9" name="TextBox 8">
            <a:extLst>
              <a:ext uri="{FF2B5EF4-FFF2-40B4-BE49-F238E27FC236}">
                <a16:creationId xmlns:a16="http://schemas.microsoft.com/office/drawing/2014/main" id="{9ABE607F-EB43-4BEF-B5EA-6596C1A6953A}"/>
              </a:ext>
            </a:extLst>
          </p:cNvPr>
          <p:cNvSpPr txBox="1"/>
          <p:nvPr/>
        </p:nvSpPr>
        <p:spPr>
          <a:xfrm>
            <a:off x="10348912" y="4405312"/>
            <a:ext cx="1905000" cy="646331"/>
          </a:xfrm>
          <a:prstGeom prst="rect">
            <a:avLst/>
          </a:prstGeom>
          <a:noFill/>
        </p:spPr>
        <p:txBody>
          <a:bodyPr wrap="square" rtlCol="0">
            <a:spAutoFit/>
          </a:bodyPr>
          <a:lstStyle/>
          <a:p>
            <a:r>
              <a:rPr lang="en-GB" dirty="0"/>
              <a:t>Birthe Brandt Kragelund </a:t>
            </a:r>
          </a:p>
        </p:txBody>
      </p:sp>
    </p:spTree>
    <p:extLst>
      <p:ext uri="{BB962C8B-B14F-4D97-AF65-F5344CB8AC3E}">
        <p14:creationId xmlns:p14="http://schemas.microsoft.com/office/powerpoint/2010/main" val="409270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A9574-8F12-41FF-BAC1-E71E4ACF755D}"/>
              </a:ext>
            </a:extLst>
          </p:cNvPr>
          <p:cNvSpPr>
            <a:spLocks noGrp="1"/>
          </p:cNvSpPr>
          <p:nvPr>
            <p:ph type="title"/>
          </p:nvPr>
        </p:nvSpPr>
        <p:spPr>
          <a:xfrm>
            <a:off x="0" y="17463"/>
            <a:ext cx="10515600" cy="953208"/>
          </a:xfrm>
        </p:spPr>
        <p:txBody>
          <a:bodyPr/>
          <a:lstStyle/>
          <a:p>
            <a:r>
              <a:rPr lang="en-GB" dirty="0"/>
              <a:t>Activation and Functional Taming of Disorder</a:t>
            </a:r>
          </a:p>
        </p:txBody>
      </p:sp>
      <p:sp>
        <p:nvSpPr>
          <p:cNvPr id="3" name="Content Placeholder 2">
            <a:extLst>
              <a:ext uri="{FF2B5EF4-FFF2-40B4-BE49-F238E27FC236}">
                <a16:creationId xmlns:a16="http://schemas.microsoft.com/office/drawing/2014/main" id="{A3C8DD04-11A5-4E6F-865A-00297596A2AF}"/>
              </a:ext>
            </a:extLst>
          </p:cNvPr>
          <p:cNvSpPr>
            <a:spLocks noGrp="1"/>
          </p:cNvSpPr>
          <p:nvPr>
            <p:ph idx="1"/>
          </p:nvPr>
        </p:nvSpPr>
        <p:spPr/>
        <p:txBody>
          <a:bodyPr/>
          <a:lstStyle/>
          <a:p>
            <a:endParaRPr lang="en-GB"/>
          </a:p>
        </p:txBody>
      </p:sp>
      <p:pic>
        <p:nvPicPr>
          <p:cNvPr id="4" name="Picture 3">
            <a:extLst>
              <a:ext uri="{FF2B5EF4-FFF2-40B4-BE49-F238E27FC236}">
                <a16:creationId xmlns:a16="http://schemas.microsoft.com/office/drawing/2014/main" id="{0E81A3A8-B050-4D4F-80D6-632D4A6A74FA}"/>
              </a:ext>
            </a:extLst>
          </p:cNvPr>
          <p:cNvPicPr>
            <a:picLocks noChangeAspect="1"/>
          </p:cNvPicPr>
          <p:nvPr/>
        </p:nvPicPr>
        <p:blipFill>
          <a:blip r:embed="rId3"/>
          <a:stretch>
            <a:fillRect/>
          </a:stretch>
        </p:blipFill>
        <p:spPr>
          <a:xfrm>
            <a:off x="157163" y="1167733"/>
            <a:ext cx="6762750" cy="5741554"/>
          </a:xfrm>
          <a:prstGeom prst="rect">
            <a:avLst/>
          </a:prstGeom>
        </p:spPr>
      </p:pic>
      <p:pic>
        <p:nvPicPr>
          <p:cNvPr id="5" name="Picture 4">
            <a:extLst>
              <a:ext uri="{FF2B5EF4-FFF2-40B4-BE49-F238E27FC236}">
                <a16:creationId xmlns:a16="http://schemas.microsoft.com/office/drawing/2014/main" id="{3D1EC18E-4988-4062-A80C-98A6B0A58892}"/>
              </a:ext>
            </a:extLst>
          </p:cNvPr>
          <p:cNvPicPr>
            <a:picLocks noChangeAspect="1"/>
          </p:cNvPicPr>
          <p:nvPr/>
        </p:nvPicPr>
        <p:blipFill>
          <a:blip r:embed="rId4"/>
          <a:stretch>
            <a:fillRect/>
          </a:stretch>
        </p:blipFill>
        <p:spPr>
          <a:xfrm>
            <a:off x="6976191" y="740301"/>
            <a:ext cx="4730906" cy="6291617"/>
          </a:xfrm>
          <a:prstGeom prst="rect">
            <a:avLst/>
          </a:prstGeom>
        </p:spPr>
      </p:pic>
      <p:sp>
        <p:nvSpPr>
          <p:cNvPr id="6" name="Rectangle 5">
            <a:extLst>
              <a:ext uri="{FF2B5EF4-FFF2-40B4-BE49-F238E27FC236}">
                <a16:creationId xmlns:a16="http://schemas.microsoft.com/office/drawing/2014/main" id="{9DA006D9-25DF-4AA8-9E09-168782625633}"/>
              </a:ext>
            </a:extLst>
          </p:cNvPr>
          <p:cNvSpPr/>
          <p:nvPr/>
        </p:nvSpPr>
        <p:spPr>
          <a:xfrm>
            <a:off x="561974" y="844567"/>
            <a:ext cx="6810375" cy="369332"/>
          </a:xfrm>
          <a:prstGeom prst="rect">
            <a:avLst/>
          </a:prstGeom>
        </p:spPr>
        <p:txBody>
          <a:bodyPr wrap="square">
            <a:spAutoFit/>
          </a:bodyPr>
          <a:lstStyle/>
          <a:p>
            <a:r>
              <a:rPr lang="en-GB" dirty="0"/>
              <a:t>WT GDWT 		       GD2E2K</a:t>
            </a:r>
          </a:p>
        </p:txBody>
      </p:sp>
      <p:sp>
        <p:nvSpPr>
          <p:cNvPr id="7" name="Rectangle 6">
            <a:extLst>
              <a:ext uri="{FF2B5EF4-FFF2-40B4-BE49-F238E27FC236}">
                <a16:creationId xmlns:a16="http://schemas.microsoft.com/office/drawing/2014/main" id="{BCD99EF8-3F88-4A6E-969C-57460F4247C4}"/>
              </a:ext>
            </a:extLst>
          </p:cNvPr>
          <p:cNvSpPr/>
          <p:nvPr/>
        </p:nvSpPr>
        <p:spPr>
          <a:xfrm>
            <a:off x="8803482" y="722953"/>
            <a:ext cx="1572866" cy="369332"/>
          </a:xfrm>
          <a:prstGeom prst="rect">
            <a:avLst/>
          </a:prstGeom>
          <a:solidFill>
            <a:schemeClr val="bg1"/>
          </a:solidFill>
        </p:spPr>
        <p:txBody>
          <a:bodyPr wrap="none">
            <a:spAutoFit/>
          </a:bodyPr>
          <a:lstStyle/>
          <a:p>
            <a:r>
              <a:rPr lang="en-GB" dirty="0"/>
              <a:t>Prothymosin-</a:t>
            </a:r>
            <a:r>
              <a:rPr lang="el-GR" dirty="0"/>
              <a:t>α</a:t>
            </a:r>
            <a:endParaRPr lang="en-GB" dirty="0"/>
          </a:p>
        </p:txBody>
      </p:sp>
    </p:spTree>
    <p:extLst>
      <p:ext uri="{BB962C8B-B14F-4D97-AF65-F5344CB8AC3E}">
        <p14:creationId xmlns:p14="http://schemas.microsoft.com/office/powerpoint/2010/main" val="31520964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45F7B-D19C-42B9-AE07-0AB82F25B9FD}"/>
              </a:ext>
            </a:extLst>
          </p:cNvPr>
          <p:cNvSpPr>
            <a:spLocks noGrp="1"/>
          </p:cNvSpPr>
          <p:nvPr>
            <p:ph type="title"/>
          </p:nvPr>
        </p:nvSpPr>
        <p:spPr>
          <a:xfrm>
            <a:off x="-1" y="18256"/>
            <a:ext cx="11991975" cy="881858"/>
          </a:xfrm>
        </p:spPr>
        <p:txBody>
          <a:bodyPr/>
          <a:lstStyle/>
          <a:p>
            <a:r>
              <a:rPr lang="en-GB" dirty="0"/>
              <a:t>Analytical Challenge presented (now) by Theory</a:t>
            </a:r>
          </a:p>
        </p:txBody>
      </p:sp>
      <p:sp>
        <p:nvSpPr>
          <p:cNvPr id="3" name="Content Placeholder 2">
            <a:extLst>
              <a:ext uri="{FF2B5EF4-FFF2-40B4-BE49-F238E27FC236}">
                <a16:creationId xmlns:a16="http://schemas.microsoft.com/office/drawing/2014/main" id="{3BC2170F-1657-4463-9A59-F7683DEF3049}"/>
              </a:ext>
            </a:extLst>
          </p:cNvPr>
          <p:cNvSpPr>
            <a:spLocks noGrp="1"/>
          </p:cNvSpPr>
          <p:nvPr>
            <p:ph idx="1"/>
          </p:nvPr>
        </p:nvSpPr>
        <p:spPr>
          <a:xfrm>
            <a:off x="8110536" y="1253331"/>
            <a:ext cx="3486150" cy="4351338"/>
          </a:xfrm>
        </p:spPr>
        <p:txBody>
          <a:bodyPr>
            <a:normAutofit/>
          </a:bodyPr>
          <a:lstStyle/>
          <a:p>
            <a:pPr marL="0" indent="0">
              <a:buNone/>
            </a:pPr>
            <a:r>
              <a:rPr lang="en-GB" dirty="0"/>
              <a:t>Alpha fold can predict folded structures </a:t>
            </a:r>
          </a:p>
          <a:p>
            <a:pPr marL="0" indent="0">
              <a:buNone/>
            </a:pPr>
            <a:endParaRPr lang="en-GB" dirty="0"/>
          </a:p>
          <a:p>
            <a:pPr marL="0" indent="0">
              <a:buNone/>
            </a:pPr>
            <a:r>
              <a:rPr lang="en-GB" dirty="0" err="1"/>
              <a:t>Holehouse</a:t>
            </a:r>
            <a:r>
              <a:rPr lang="en-GB" dirty="0"/>
              <a:t>, Foreman-Kay and others can predict conformational ensembles </a:t>
            </a:r>
            <a:r>
              <a:rPr lang="en-GB" b="1" dirty="0"/>
              <a:t>and</a:t>
            </a:r>
            <a:r>
              <a:rPr lang="en-GB" dirty="0"/>
              <a:t> the results of experiments</a:t>
            </a:r>
          </a:p>
        </p:txBody>
      </p:sp>
      <p:pic>
        <p:nvPicPr>
          <p:cNvPr id="4" name="Picture 3">
            <a:extLst>
              <a:ext uri="{FF2B5EF4-FFF2-40B4-BE49-F238E27FC236}">
                <a16:creationId xmlns:a16="http://schemas.microsoft.com/office/drawing/2014/main" id="{90E8E767-8F10-460F-A511-5EE9CE6A5F69}"/>
              </a:ext>
            </a:extLst>
          </p:cNvPr>
          <p:cNvPicPr>
            <a:picLocks noChangeAspect="1"/>
          </p:cNvPicPr>
          <p:nvPr/>
        </p:nvPicPr>
        <p:blipFill>
          <a:blip r:embed="rId3"/>
          <a:stretch>
            <a:fillRect/>
          </a:stretch>
        </p:blipFill>
        <p:spPr>
          <a:xfrm>
            <a:off x="552451" y="852488"/>
            <a:ext cx="6773509" cy="5682347"/>
          </a:xfrm>
          <a:prstGeom prst="rect">
            <a:avLst/>
          </a:prstGeom>
        </p:spPr>
      </p:pic>
      <p:pic>
        <p:nvPicPr>
          <p:cNvPr id="5" name="Picture 4">
            <a:extLst>
              <a:ext uri="{FF2B5EF4-FFF2-40B4-BE49-F238E27FC236}">
                <a16:creationId xmlns:a16="http://schemas.microsoft.com/office/drawing/2014/main" id="{FB336E6A-DEB1-483B-9D63-4E8C737E3140}"/>
              </a:ext>
            </a:extLst>
          </p:cNvPr>
          <p:cNvPicPr>
            <a:picLocks noChangeAspect="1"/>
          </p:cNvPicPr>
          <p:nvPr/>
        </p:nvPicPr>
        <p:blipFill>
          <a:blip r:embed="rId4"/>
          <a:stretch>
            <a:fillRect/>
          </a:stretch>
        </p:blipFill>
        <p:spPr>
          <a:xfrm>
            <a:off x="7496175" y="5292382"/>
            <a:ext cx="4580082" cy="1424022"/>
          </a:xfrm>
          <a:prstGeom prst="rect">
            <a:avLst/>
          </a:prstGeom>
        </p:spPr>
      </p:pic>
    </p:spTree>
    <p:extLst>
      <p:ext uri="{BB962C8B-B14F-4D97-AF65-F5344CB8AC3E}">
        <p14:creationId xmlns:p14="http://schemas.microsoft.com/office/powerpoint/2010/main" val="3512088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26CFC-DFAD-4CC1-A622-4D8899BD4499}"/>
              </a:ext>
            </a:extLst>
          </p:cNvPr>
          <p:cNvSpPr>
            <a:spLocks noGrp="1"/>
          </p:cNvSpPr>
          <p:nvPr>
            <p:ph type="title"/>
          </p:nvPr>
        </p:nvSpPr>
        <p:spPr>
          <a:xfrm>
            <a:off x="0" y="18255"/>
            <a:ext cx="12192000" cy="1325563"/>
          </a:xfrm>
        </p:spPr>
        <p:txBody>
          <a:bodyPr/>
          <a:lstStyle/>
          <a:p>
            <a:r>
              <a:rPr lang="en-GB" dirty="0"/>
              <a:t>Benchmarking our toy model with alpha-fold structures and predicting CCS</a:t>
            </a:r>
          </a:p>
        </p:txBody>
      </p:sp>
      <p:pic>
        <p:nvPicPr>
          <p:cNvPr id="5" name="Picture 4">
            <a:extLst>
              <a:ext uri="{FF2B5EF4-FFF2-40B4-BE49-F238E27FC236}">
                <a16:creationId xmlns:a16="http://schemas.microsoft.com/office/drawing/2014/main" id="{759F4179-7E6F-49AD-80EF-9D4CBB8ABC0D}"/>
              </a:ext>
            </a:extLst>
          </p:cNvPr>
          <p:cNvPicPr>
            <a:picLocks noChangeAspect="1"/>
          </p:cNvPicPr>
          <p:nvPr/>
        </p:nvPicPr>
        <p:blipFill>
          <a:blip r:embed="rId3"/>
          <a:stretch>
            <a:fillRect/>
          </a:stretch>
        </p:blipFill>
        <p:spPr>
          <a:xfrm>
            <a:off x="157163" y="1228726"/>
            <a:ext cx="7191776" cy="4119561"/>
          </a:xfrm>
          <a:prstGeom prst="rect">
            <a:avLst/>
          </a:prstGeom>
        </p:spPr>
      </p:pic>
      <p:pic>
        <p:nvPicPr>
          <p:cNvPr id="6" name="Picture 5">
            <a:extLst>
              <a:ext uri="{FF2B5EF4-FFF2-40B4-BE49-F238E27FC236}">
                <a16:creationId xmlns:a16="http://schemas.microsoft.com/office/drawing/2014/main" id="{050E2603-34E0-48AB-AB2E-0070A051E73B}"/>
              </a:ext>
            </a:extLst>
          </p:cNvPr>
          <p:cNvPicPr>
            <a:picLocks noChangeAspect="1"/>
          </p:cNvPicPr>
          <p:nvPr/>
        </p:nvPicPr>
        <p:blipFill>
          <a:blip r:embed="rId4"/>
          <a:stretch>
            <a:fillRect/>
          </a:stretch>
        </p:blipFill>
        <p:spPr>
          <a:xfrm>
            <a:off x="7431193" y="3359670"/>
            <a:ext cx="4545597" cy="3199088"/>
          </a:xfrm>
          <a:prstGeom prst="rect">
            <a:avLst/>
          </a:prstGeom>
        </p:spPr>
      </p:pic>
      <p:sp>
        <p:nvSpPr>
          <p:cNvPr id="7" name="TextBox 6">
            <a:extLst>
              <a:ext uri="{FF2B5EF4-FFF2-40B4-BE49-F238E27FC236}">
                <a16:creationId xmlns:a16="http://schemas.microsoft.com/office/drawing/2014/main" id="{AAE3578E-92D1-4B33-8DD9-197A563CA41C}"/>
              </a:ext>
            </a:extLst>
          </p:cNvPr>
          <p:cNvSpPr txBox="1"/>
          <p:nvPr/>
        </p:nvSpPr>
        <p:spPr>
          <a:xfrm>
            <a:off x="310859" y="5618052"/>
            <a:ext cx="4281488" cy="923330"/>
          </a:xfrm>
          <a:prstGeom prst="rect">
            <a:avLst/>
          </a:prstGeom>
          <a:noFill/>
        </p:spPr>
        <p:txBody>
          <a:bodyPr wrap="square" rtlCol="0">
            <a:spAutoFit/>
          </a:bodyPr>
          <a:lstStyle/>
          <a:p>
            <a:r>
              <a:rPr lang="en-GB" dirty="0"/>
              <a:t>CCS prediction </a:t>
            </a:r>
          </a:p>
          <a:p>
            <a:r>
              <a:rPr lang="en-GB" i="1" dirty="0"/>
              <a:t>via</a:t>
            </a:r>
            <a:r>
              <a:rPr lang="en-GB" dirty="0"/>
              <a:t> PARCS</a:t>
            </a:r>
          </a:p>
          <a:p>
            <a:r>
              <a:rPr lang="en-GB" dirty="0"/>
              <a:t>  </a:t>
            </a:r>
          </a:p>
        </p:txBody>
      </p:sp>
      <p:pic>
        <p:nvPicPr>
          <p:cNvPr id="8" name="Picture 7">
            <a:extLst>
              <a:ext uri="{FF2B5EF4-FFF2-40B4-BE49-F238E27FC236}">
                <a16:creationId xmlns:a16="http://schemas.microsoft.com/office/drawing/2014/main" id="{B70FD425-6DBB-4B0A-9229-A674FE56F9EA}"/>
              </a:ext>
            </a:extLst>
          </p:cNvPr>
          <p:cNvPicPr>
            <a:picLocks noChangeAspect="1"/>
          </p:cNvPicPr>
          <p:nvPr/>
        </p:nvPicPr>
        <p:blipFill rotWithShape="1">
          <a:blip r:embed="rId5"/>
          <a:srcRect l="7118" t="41944" r="41094" b="31345"/>
          <a:stretch/>
        </p:blipFill>
        <p:spPr>
          <a:xfrm>
            <a:off x="1928812" y="5369232"/>
            <a:ext cx="3884428" cy="1189526"/>
          </a:xfrm>
          <a:prstGeom prst="rect">
            <a:avLst/>
          </a:prstGeom>
        </p:spPr>
      </p:pic>
      <p:sp>
        <p:nvSpPr>
          <p:cNvPr id="9" name="TextBox 8">
            <a:extLst>
              <a:ext uri="{FF2B5EF4-FFF2-40B4-BE49-F238E27FC236}">
                <a16:creationId xmlns:a16="http://schemas.microsoft.com/office/drawing/2014/main" id="{2EC88E4C-7E62-4D9E-B507-C07F23540E32}"/>
              </a:ext>
            </a:extLst>
          </p:cNvPr>
          <p:cNvSpPr txBox="1"/>
          <p:nvPr/>
        </p:nvSpPr>
        <p:spPr>
          <a:xfrm>
            <a:off x="7896225" y="1228726"/>
            <a:ext cx="3576638" cy="369332"/>
          </a:xfrm>
          <a:prstGeom prst="rect">
            <a:avLst/>
          </a:prstGeom>
          <a:noFill/>
        </p:spPr>
        <p:txBody>
          <a:bodyPr wrap="square" rtlCol="0">
            <a:spAutoFit/>
          </a:bodyPr>
          <a:lstStyle/>
          <a:p>
            <a:r>
              <a:rPr lang="en-GB" dirty="0"/>
              <a:t>Ana Bath Alen</a:t>
            </a:r>
          </a:p>
        </p:txBody>
      </p:sp>
      <p:pic>
        <p:nvPicPr>
          <p:cNvPr id="11" name="Picture 10">
            <a:extLst>
              <a:ext uri="{FF2B5EF4-FFF2-40B4-BE49-F238E27FC236}">
                <a16:creationId xmlns:a16="http://schemas.microsoft.com/office/drawing/2014/main" id="{10BE5DE6-AFBA-4B07-8EC8-2FBE3C361983}"/>
              </a:ext>
            </a:extLst>
          </p:cNvPr>
          <p:cNvPicPr>
            <a:picLocks noChangeAspect="1"/>
          </p:cNvPicPr>
          <p:nvPr/>
        </p:nvPicPr>
        <p:blipFill>
          <a:blip r:embed="rId6"/>
          <a:stretch>
            <a:fillRect/>
          </a:stretch>
        </p:blipFill>
        <p:spPr>
          <a:xfrm flipH="1">
            <a:off x="9684544" y="933449"/>
            <a:ext cx="1755211" cy="2257425"/>
          </a:xfrm>
          <a:prstGeom prst="rect">
            <a:avLst/>
          </a:prstGeom>
        </p:spPr>
      </p:pic>
    </p:spTree>
    <p:extLst>
      <p:ext uri="{BB962C8B-B14F-4D97-AF65-F5344CB8AC3E}">
        <p14:creationId xmlns:p14="http://schemas.microsoft.com/office/powerpoint/2010/main" val="21619023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0A40F8-2E97-4FAB-BCE3-471DBC7037C0}"/>
              </a:ext>
            </a:extLst>
          </p:cNvPr>
          <p:cNvSpPr>
            <a:spLocks noGrp="1"/>
          </p:cNvSpPr>
          <p:nvPr>
            <p:ph type="title"/>
          </p:nvPr>
        </p:nvSpPr>
        <p:spPr/>
        <p:txBody>
          <a:bodyPr/>
          <a:lstStyle/>
          <a:p>
            <a:r>
              <a:rPr lang="en-GB" dirty="0"/>
              <a:t>Biomarker Discovery</a:t>
            </a:r>
          </a:p>
        </p:txBody>
      </p:sp>
      <p:sp>
        <p:nvSpPr>
          <p:cNvPr id="5" name="Text Placeholder 4">
            <a:extLst>
              <a:ext uri="{FF2B5EF4-FFF2-40B4-BE49-F238E27FC236}">
                <a16:creationId xmlns:a16="http://schemas.microsoft.com/office/drawing/2014/main" id="{09F6444E-5DBD-469B-8E8D-D980F778BA39}"/>
              </a:ext>
            </a:extLst>
          </p:cNvPr>
          <p:cNvSpPr>
            <a:spLocks noGrp="1"/>
          </p:cNvSpPr>
          <p:nvPr>
            <p:ph type="body" idx="1"/>
          </p:nvPr>
        </p:nvSpPr>
        <p:spPr/>
        <p:txBody>
          <a:bodyPr/>
          <a:lstStyle/>
          <a:p>
            <a:r>
              <a:rPr lang="en-GB" dirty="0"/>
              <a:t>Where IM allows us to elucidate isometric and isobaric lipids </a:t>
            </a:r>
          </a:p>
        </p:txBody>
      </p:sp>
    </p:spTree>
    <p:extLst>
      <p:ext uri="{BB962C8B-B14F-4D97-AF65-F5344CB8AC3E}">
        <p14:creationId xmlns:p14="http://schemas.microsoft.com/office/powerpoint/2010/main" val="25835437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097783-45F8-46AE-A525-0467B5479614}"/>
              </a:ext>
            </a:extLst>
          </p:cNvPr>
          <p:cNvSpPr>
            <a:spLocks noGrp="1"/>
          </p:cNvSpPr>
          <p:nvPr>
            <p:ph type="title"/>
          </p:nvPr>
        </p:nvSpPr>
        <p:spPr>
          <a:xfrm>
            <a:off x="0" y="0"/>
            <a:ext cx="10515600" cy="976313"/>
          </a:xfrm>
        </p:spPr>
        <p:txBody>
          <a:bodyPr/>
          <a:lstStyle/>
          <a:p>
            <a:r>
              <a:rPr lang="en-GB" dirty="0"/>
              <a:t>Lipids from Sebum </a:t>
            </a:r>
          </a:p>
        </p:txBody>
      </p:sp>
      <p:sp>
        <p:nvSpPr>
          <p:cNvPr id="6" name="Content Placeholder 5">
            <a:extLst>
              <a:ext uri="{FF2B5EF4-FFF2-40B4-BE49-F238E27FC236}">
                <a16:creationId xmlns:a16="http://schemas.microsoft.com/office/drawing/2014/main" id="{F92FEBA3-0ECE-4043-A566-015FAFAE7C17}"/>
              </a:ext>
            </a:extLst>
          </p:cNvPr>
          <p:cNvSpPr>
            <a:spLocks noGrp="1"/>
          </p:cNvSpPr>
          <p:nvPr>
            <p:ph idx="1"/>
          </p:nvPr>
        </p:nvSpPr>
        <p:spPr/>
        <p:txBody>
          <a:bodyPr/>
          <a:lstStyle/>
          <a:p>
            <a:endParaRPr lang="en-GB"/>
          </a:p>
        </p:txBody>
      </p:sp>
      <p:pic>
        <p:nvPicPr>
          <p:cNvPr id="8" name="Picture 7">
            <a:extLst>
              <a:ext uri="{FF2B5EF4-FFF2-40B4-BE49-F238E27FC236}">
                <a16:creationId xmlns:a16="http://schemas.microsoft.com/office/drawing/2014/main" id="{074065A1-ED00-4137-A2DC-F70AE1D4F2BE}"/>
              </a:ext>
            </a:extLst>
          </p:cNvPr>
          <p:cNvPicPr>
            <a:picLocks noChangeAspect="1"/>
          </p:cNvPicPr>
          <p:nvPr/>
        </p:nvPicPr>
        <p:blipFill rotWithShape="1">
          <a:blip r:embed="rId2"/>
          <a:srcRect t="13611" r="1180"/>
          <a:stretch/>
        </p:blipFill>
        <p:spPr>
          <a:xfrm>
            <a:off x="320842" y="933450"/>
            <a:ext cx="11413958" cy="5924550"/>
          </a:xfrm>
          <a:prstGeom prst="rect">
            <a:avLst/>
          </a:prstGeom>
        </p:spPr>
      </p:pic>
    </p:spTree>
    <p:extLst>
      <p:ext uri="{BB962C8B-B14F-4D97-AF65-F5344CB8AC3E}">
        <p14:creationId xmlns:p14="http://schemas.microsoft.com/office/powerpoint/2010/main" val="1764248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56" y="1"/>
            <a:ext cx="12150844" cy="743712"/>
          </a:xfrm>
        </p:spPr>
        <p:txBody>
          <a:bodyPr>
            <a:normAutofit/>
          </a:bodyPr>
          <a:lstStyle/>
          <a:p>
            <a:r>
              <a:rPr lang="en-GB" dirty="0"/>
              <a:t>Current approaches for sebum biomarker discovery</a:t>
            </a:r>
          </a:p>
        </p:txBody>
      </p:sp>
      <p:sp>
        <p:nvSpPr>
          <p:cNvPr id="4" name="Content Placeholder 3"/>
          <p:cNvSpPr>
            <a:spLocks noGrp="1"/>
          </p:cNvSpPr>
          <p:nvPr>
            <p:ph sz="half" idx="1"/>
          </p:nvPr>
        </p:nvSpPr>
        <p:spPr>
          <a:xfrm>
            <a:off x="122945" y="2194560"/>
            <a:ext cx="4018749" cy="4490549"/>
          </a:xfrm>
          <a:ln w="22225">
            <a:solidFill>
              <a:schemeClr val="tx1"/>
            </a:solidFill>
          </a:ln>
        </p:spPr>
        <p:txBody>
          <a:bodyPr>
            <a:normAutofit fontScale="77500" lnSpcReduction="20000"/>
          </a:bodyPr>
          <a:lstStyle/>
          <a:p>
            <a:pPr marL="0" indent="0">
              <a:buNone/>
            </a:pPr>
            <a:r>
              <a:rPr lang="en-GB" sz="3100" b="1" dirty="0"/>
              <a:t>TD-GC-MS</a:t>
            </a:r>
          </a:p>
          <a:p>
            <a:r>
              <a:rPr lang="en-GB" dirty="0">
                <a:solidFill>
                  <a:srgbClr val="92D050"/>
                </a:solidFill>
              </a:rPr>
              <a:t>Sample direct from Gauze ~300 features of interest</a:t>
            </a:r>
          </a:p>
          <a:p>
            <a:r>
              <a:rPr lang="en-GB" dirty="0">
                <a:solidFill>
                  <a:srgbClr val="92D050"/>
                </a:solidFill>
              </a:rPr>
              <a:t>Coupled to odour port</a:t>
            </a:r>
          </a:p>
          <a:p>
            <a:r>
              <a:rPr lang="en-GB" dirty="0">
                <a:solidFill>
                  <a:srgbClr val="92D050"/>
                </a:solidFill>
              </a:rPr>
              <a:t>Portable to other labs</a:t>
            </a:r>
          </a:p>
          <a:p>
            <a:r>
              <a:rPr lang="en-GB" dirty="0">
                <a:solidFill>
                  <a:srgbClr val="FF0000"/>
                </a:solidFill>
              </a:rPr>
              <a:t>Data requires substantial </a:t>
            </a:r>
            <a:r>
              <a:rPr lang="en-GB" dirty="0" err="1">
                <a:solidFill>
                  <a:srgbClr val="FF0000"/>
                </a:solidFill>
              </a:rPr>
              <a:t>chemometrics</a:t>
            </a:r>
            <a:r>
              <a:rPr lang="en-GB" dirty="0">
                <a:solidFill>
                  <a:srgbClr val="FF0000"/>
                </a:solidFill>
              </a:rPr>
              <a:t> High proportion of (common) fragments with different retention times.</a:t>
            </a:r>
          </a:p>
          <a:p>
            <a:r>
              <a:rPr lang="en-GB" dirty="0">
                <a:solidFill>
                  <a:srgbClr val="FF0000"/>
                </a:solidFill>
              </a:rPr>
              <a:t>Poor databases for large volatiles (</a:t>
            </a:r>
            <a:r>
              <a:rPr lang="en-GB" dirty="0" err="1">
                <a:solidFill>
                  <a:srgbClr val="FF0000"/>
                </a:solidFill>
              </a:rPr>
              <a:t>underivatised</a:t>
            </a:r>
            <a:r>
              <a:rPr lang="en-GB" dirty="0">
                <a:solidFill>
                  <a:srgbClr val="FF0000"/>
                </a:solidFill>
              </a:rPr>
              <a:t> compounds)</a:t>
            </a:r>
          </a:p>
          <a:p>
            <a:r>
              <a:rPr lang="en-GB" dirty="0">
                <a:solidFill>
                  <a:srgbClr val="FF0000"/>
                </a:solidFill>
              </a:rPr>
              <a:t>Contamination from APs</a:t>
            </a:r>
          </a:p>
          <a:p>
            <a:r>
              <a:rPr lang="en-GB" dirty="0">
                <a:solidFill>
                  <a:srgbClr val="002060"/>
                </a:solidFill>
              </a:rPr>
              <a:t> </a:t>
            </a:r>
            <a:r>
              <a:rPr lang="en-GB" dirty="0">
                <a:solidFill>
                  <a:schemeClr val="accent1">
                    <a:lumMod val="75000"/>
                  </a:schemeClr>
                </a:solidFill>
              </a:rPr>
              <a:t>Run time ~35 </a:t>
            </a:r>
            <a:r>
              <a:rPr lang="en-GB" dirty="0" err="1">
                <a:solidFill>
                  <a:schemeClr val="accent1">
                    <a:lumMod val="75000"/>
                  </a:schemeClr>
                </a:solidFill>
              </a:rPr>
              <a:t>mins</a:t>
            </a:r>
            <a:endParaRPr lang="en-GB" dirty="0">
              <a:solidFill>
                <a:schemeClr val="accent1">
                  <a:lumMod val="75000"/>
                </a:schemeClr>
              </a:solidFill>
            </a:endParaRPr>
          </a:p>
          <a:p>
            <a:pPr marL="0" indent="0">
              <a:buNone/>
            </a:pPr>
            <a:endParaRPr lang="en-GB" dirty="0">
              <a:solidFill>
                <a:srgbClr val="FF0000"/>
              </a:solidFill>
            </a:endParaRPr>
          </a:p>
        </p:txBody>
      </p:sp>
      <p:sp>
        <p:nvSpPr>
          <p:cNvPr id="5" name="Content Placeholder 4"/>
          <p:cNvSpPr>
            <a:spLocks noGrp="1"/>
          </p:cNvSpPr>
          <p:nvPr>
            <p:ph sz="half" idx="2"/>
          </p:nvPr>
        </p:nvSpPr>
        <p:spPr>
          <a:xfrm>
            <a:off x="8252652" y="2194560"/>
            <a:ext cx="3816403" cy="4490549"/>
          </a:xfrm>
          <a:ln w="22225">
            <a:solidFill>
              <a:schemeClr val="tx1"/>
            </a:solidFill>
          </a:ln>
        </p:spPr>
        <p:txBody>
          <a:bodyPr>
            <a:normAutofit fontScale="77500" lnSpcReduction="20000"/>
          </a:bodyPr>
          <a:lstStyle/>
          <a:p>
            <a:pPr marL="0" indent="0">
              <a:buNone/>
            </a:pPr>
            <a:r>
              <a:rPr lang="en-GB" sz="3100" b="1" dirty="0"/>
              <a:t>PSI-IM-MS</a:t>
            </a:r>
          </a:p>
          <a:p>
            <a:r>
              <a:rPr lang="en-GB" dirty="0">
                <a:solidFill>
                  <a:srgbClr val="92D050"/>
                </a:solidFill>
              </a:rPr>
              <a:t>Data obtained in ~2 </a:t>
            </a:r>
            <a:r>
              <a:rPr lang="en-GB" dirty="0" err="1">
                <a:solidFill>
                  <a:srgbClr val="92D050"/>
                </a:solidFill>
              </a:rPr>
              <a:t>mins</a:t>
            </a:r>
            <a:r>
              <a:rPr lang="en-GB" dirty="0">
                <a:solidFill>
                  <a:srgbClr val="92D050"/>
                </a:solidFill>
              </a:rPr>
              <a:t> 4000 features, 500 statistically significant.</a:t>
            </a:r>
          </a:p>
          <a:p>
            <a:r>
              <a:rPr lang="en-GB" dirty="0">
                <a:solidFill>
                  <a:srgbClr val="92D050"/>
                </a:solidFill>
              </a:rPr>
              <a:t>Distinct signal of intact lipids</a:t>
            </a:r>
          </a:p>
          <a:p>
            <a:r>
              <a:rPr lang="en-GB" dirty="0">
                <a:solidFill>
                  <a:srgbClr val="92D050"/>
                </a:solidFill>
              </a:rPr>
              <a:t>Evidence for unique biomarkers -visual reference</a:t>
            </a:r>
          </a:p>
          <a:p>
            <a:r>
              <a:rPr lang="en-GB" dirty="0">
                <a:solidFill>
                  <a:srgbClr val="92D050"/>
                </a:solidFill>
              </a:rPr>
              <a:t>No cross contamination </a:t>
            </a:r>
            <a:r>
              <a:rPr lang="en-GB" dirty="0">
                <a:solidFill>
                  <a:srgbClr val="FF0000"/>
                </a:solidFill>
              </a:rPr>
              <a:t>Requires IM to separate isobaric features</a:t>
            </a:r>
          </a:p>
          <a:p>
            <a:r>
              <a:rPr lang="en-GB" dirty="0">
                <a:solidFill>
                  <a:srgbClr val="FF0000"/>
                </a:solidFill>
              </a:rPr>
              <a:t>Requires method development</a:t>
            </a:r>
          </a:p>
          <a:p>
            <a:r>
              <a:rPr lang="en-GB" sz="2600" dirty="0">
                <a:solidFill>
                  <a:schemeClr val="accent1">
                    <a:lumMod val="75000"/>
                  </a:schemeClr>
                </a:solidFill>
              </a:rPr>
              <a:t>Runtime ~3 mins low cost sample collection</a:t>
            </a:r>
          </a:p>
          <a:p>
            <a:pPr marL="0" indent="0">
              <a:buNone/>
            </a:pPr>
            <a:endParaRPr lang="en-GB" dirty="0">
              <a:solidFill>
                <a:srgbClr val="92D050"/>
              </a:solidFill>
            </a:endParaRPr>
          </a:p>
          <a:p>
            <a:pPr marL="0" indent="0">
              <a:buNone/>
            </a:pPr>
            <a:endParaRPr lang="en-GB" dirty="0">
              <a:solidFill>
                <a:srgbClr val="92D050"/>
              </a:solidFill>
            </a:endParaRPr>
          </a:p>
        </p:txBody>
      </p:sp>
      <p:sp>
        <p:nvSpPr>
          <p:cNvPr id="6" name="Content Placeholder 3"/>
          <p:cNvSpPr txBox="1">
            <a:spLocks/>
          </p:cNvSpPr>
          <p:nvPr/>
        </p:nvSpPr>
        <p:spPr>
          <a:xfrm>
            <a:off x="4387583" y="2194560"/>
            <a:ext cx="3731879" cy="4490549"/>
          </a:xfrm>
          <a:prstGeom prst="rect">
            <a:avLst/>
          </a:prstGeom>
          <a:ln w="22225">
            <a:solidFill>
              <a:schemeClr val="tx1"/>
            </a:solidFill>
          </a:ln>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2800" kern="1200">
                <a:solidFill>
                  <a:schemeClr val="bg1">
                    <a:lumMod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Arial" pitchFamily="34" charset="0"/>
              <a:buNone/>
            </a:pPr>
            <a:r>
              <a:rPr lang="en-GB" sz="3100" b="1" dirty="0"/>
              <a:t>LC-MS</a:t>
            </a:r>
          </a:p>
          <a:p>
            <a:r>
              <a:rPr lang="en-GB" dirty="0">
                <a:solidFill>
                  <a:srgbClr val="92D050"/>
                </a:solidFill>
              </a:rPr>
              <a:t>Many Features (9000, 6000 reproducible)</a:t>
            </a:r>
          </a:p>
          <a:p>
            <a:r>
              <a:rPr lang="en-GB" dirty="0">
                <a:solidFill>
                  <a:srgbClr val="92D050"/>
                </a:solidFill>
              </a:rPr>
              <a:t>New method for sebum extraction</a:t>
            </a:r>
          </a:p>
          <a:p>
            <a:r>
              <a:rPr lang="en-GB" dirty="0">
                <a:solidFill>
                  <a:srgbClr val="92D050"/>
                </a:solidFill>
              </a:rPr>
              <a:t>More features, and better mass accuracy better data bases</a:t>
            </a:r>
          </a:p>
          <a:p>
            <a:r>
              <a:rPr lang="en-GB" dirty="0">
                <a:solidFill>
                  <a:srgbClr val="92D050"/>
                </a:solidFill>
              </a:rPr>
              <a:t>Pathway analysis possible</a:t>
            </a:r>
          </a:p>
          <a:p>
            <a:r>
              <a:rPr lang="en-GB" dirty="0">
                <a:solidFill>
                  <a:srgbClr val="FF0000"/>
                </a:solidFill>
              </a:rPr>
              <a:t>Some (more) method development required to retain larger lipids</a:t>
            </a:r>
          </a:p>
          <a:p>
            <a:r>
              <a:rPr lang="en-GB" dirty="0">
                <a:solidFill>
                  <a:srgbClr val="FF0000"/>
                </a:solidFill>
              </a:rPr>
              <a:t>Solvent use in LC &amp; extraction</a:t>
            </a:r>
          </a:p>
          <a:p>
            <a:r>
              <a:rPr lang="en-GB" dirty="0">
                <a:solidFill>
                  <a:srgbClr val="FF0000"/>
                </a:solidFill>
              </a:rPr>
              <a:t>Contamination from APs</a:t>
            </a:r>
          </a:p>
          <a:p>
            <a:r>
              <a:rPr lang="en-GB" dirty="0">
                <a:solidFill>
                  <a:schemeClr val="accent1">
                    <a:lumMod val="75000"/>
                  </a:schemeClr>
                </a:solidFill>
              </a:rPr>
              <a:t>Runtime ~12 mins</a:t>
            </a:r>
          </a:p>
        </p:txBody>
      </p:sp>
      <p:pic>
        <p:nvPicPr>
          <p:cNvPr id="3" name="Picture 2">
            <a:extLst>
              <a:ext uri="{FF2B5EF4-FFF2-40B4-BE49-F238E27FC236}">
                <a16:creationId xmlns:a16="http://schemas.microsoft.com/office/drawing/2014/main" id="{D34C1F08-5BA2-4717-9E09-6FF6874D2FED}"/>
              </a:ext>
            </a:extLst>
          </p:cNvPr>
          <p:cNvPicPr>
            <a:picLocks noChangeAspect="1"/>
          </p:cNvPicPr>
          <p:nvPr/>
        </p:nvPicPr>
        <p:blipFill rotWithShape="1">
          <a:blip r:embed="rId3"/>
          <a:srcRect l="9408" t="22164" r="29741" b="48740"/>
          <a:stretch/>
        </p:blipFill>
        <p:spPr>
          <a:xfrm>
            <a:off x="69839" y="653384"/>
            <a:ext cx="3482848" cy="1040827"/>
          </a:xfrm>
          <a:prstGeom prst="rect">
            <a:avLst/>
          </a:prstGeom>
        </p:spPr>
      </p:pic>
      <p:pic>
        <p:nvPicPr>
          <p:cNvPr id="7" name="Picture 6">
            <a:extLst>
              <a:ext uri="{FF2B5EF4-FFF2-40B4-BE49-F238E27FC236}">
                <a16:creationId xmlns:a16="http://schemas.microsoft.com/office/drawing/2014/main" id="{C479E9E9-78BD-4D39-AD8F-B8288272D942}"/>
              </a:ext>
            </a:extLst>
          </p:cNvPr>
          <p:cNvPicPr>
            <a:picLocks noChangeAspect="1"/>
          </p:cNvPicPr>
          <p:nvPr/>
        </p:nvPicPr>
        <p:blipFill rotWithShape="1">
          <a:blip r:embed="rId4"/>
          <a:srcRect l="8778" t="23193" r="29741" b="50578"/>
          <a:stretch/>
        </p:blipFill>
        <p:spPr>
          <a:xfrm>
            <a:off x="363745" y="1169433"/>
            <a:ext cx="3844544" cy="1025127"/>
          </a:xfrm>
          <a:prstGeom prst="rect">
            <a:avLst/>
          </a:prstGeom>
        </p:spPr>
      </p:pic>
      <p:pic>
        <p:nvPicPr>
          <p:cNvPr id="8" name="Picture 7">
            <a:extLst>
              <a:ext uri="{FF2B5EF4-FFF2-40B4-BE49-F238E27FC236}">
                <a16:creationId xmlns:a16="http://schemas.microsoft.com/office/drawing/2014/main" id="{783CADCA-1178-400B-BF4F-96089EAFF76F}"/>
              </a:ext>
            </a:extLst>
          </p:cNvPr>
          <p:cNvPicPr>
            <a:picLocks noChangeAspect="1"/>
          </p:cNvPicPr>
          <p:nvPr/>
        </p:nvPicPr>
        <p:blipFill rotWithShape="1">
          <a:blip r:embed="rId5"/>
          <a:srcRect l="6629" t="49303" r="40333" b="25215"/>
          <a:stretch/>
        </p:blipFill>
        <p:spPr>
          <a:xfrm>
            <a:off x="4341479" y="950576"/>
            <a:ext cx="3682599" cy="1105808"/>
          </a:xfrm>
          <a:prstGeom prst="rect">
            <a:avLst/>
          </a:prstGeom>
        </p:spPr>
      </p:pic>
      <p:pic>
        <p:nvPicPr>
          <p:cNvPr id="9" name="Picture 8">
            <a:extLst>
              <a:ext uri="{FF2B5EF4-FFF2-40B4-BE49-F238E27FC236}">
                <a16:creationId xmlns:a16="http://schemas.microsoft.com/office/drawing/2014/main" id="{D0B5EDFE-2E75-4D79-BE0B-B12CE1FD9EF5}"/>
              </a:ext>
            </a:extLst>
          </p:cNvPr>
          <p:cNvPicPr>
            <a:picLocks noChangeAspect="1"/>
          </p:cNvPicPr>
          <p:nvPr/>
        </p:nvPicPr>
        <p:blipFill rotWithShape="1">
          <a:blip r:embed="rId6"/>
          <a:srcRect l="9037" t="23348" r="27926" b="48859"/>
          <a:stretch/>
        </p:blipFill>
        <p:spPr>
          <a:xfrm>
            <a:off x="8319553" y="866777"/>
            <a:ext cx="3682599" cy="1014770"/>
          </a:xfrm>
          <a:prstGeom prst="rect">
            <a:avLst/>
          </a:prstGeom>
        </p:spPr>
      </p:pic>
    </p:spTree>
    <p:extLst>
      <p:ext uri="{BB962C8B-B14F-4D97-AF65-F5344CB8AC3E}">
        <p14:creationId xmlns:p14="http://schemas.microsoft.com/office/powerpoint/2010/main" val="1619992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EB7E8-6105-4FF4-956F-82104E627FCA}"/>
              </a:ext>
            </a:extLst>
          </p:cNvPr>
          <p:cNvSpPr>
            <a:spLocks noGrp="1"/>
          </p:cNvSpPr>
          <p:nvPr>
            <p:ph type="title"/>
          </p:nvPr>
        </p:nvSpPr>
        <p:spPr>
          <a:xfrm>
            <a:off x="59422" y="18255"/>
            <a:ext cx="10515600" cy="1325563"/>
          </a:xfrm>
        </p:spPr>
        <p:txBody>
          <a:bodyPr/>
          <a:lstStyle/>
          <a:p>
            <a:r>
              <a:rPr lang="en-GB" dirty="0"/>
              <a:t>Pushing to earlier PD diagnosis</a:t>
            </a:r>
          </a:p>
        </p:txBody>
      </p:sp>
      <p:sp>
        <p:nvSpPr>
          <p:cNvPr id="3" name="Content Placeholder 2">
            <a:extLst>
              <a:ext uri="{FF2B5EF4-FFF2-40B4-BE49-F238E27FC236}">
                <a16:creationId xmlns:a16="http://schemas.microsoft.com/office/drawing/2014/main" id="{C795C053-6E70-45A9-860D-83AD8C4620EF}"/>
              </a:ext>
            </a:extLst>
          </p:cNvPr>
          <p:cNvSpPr>
            <a:spLocks noGrp="1"/>
          </p:cNvSpPr>
          <p:nvPr>
            <p:ph sz="half" idx="1"/>
          </p:nvPr>
        </p:nvSpPr>
        <p:spPr/>
        <p:txBody>
          <a:bodyPr/>
          <a:lstStyle/>
          <a:p>
            <a:endParaRPr lang="en-GB"/>
          </a:p>
        </p:txBody>
      </p:sp>
      <p:sp>
        <p:nvSpPr>
          <p:cNvPr id="4" name="Content Placeholder 3">
            <a:extLst>
              <a:ext uri="{FF2B5EF4-FFF2-40B4-BE49-F238E27FC236}">
                <a16:creationId xmlns:a16="http://schemas.microsoft.com/office/drawing/2014/main" id="{AC3B217B-FADC-4E69-B33D-790C19D36254}"/>
              </a:ext>
            </a:extLst>
          </p:cNvPr>
          <p:cNvSpPr>
            <a:spLocks noGrp="1"/>
          </p:cNvSpPr>
          <p:nvPr>
            <p:ph sz="half" idx="2"/>
          </p:nvPr>
        </p:nvSpPr>
        <p:spPr/>
        <p:txBody>
          <a:bodyPr/>
          <a:lstStyle/>
          <a:p>
            <a:endParaRPr lang="en-GB"/>
          </a:p>
        </p:txBody>
      </p:sp>
      <p:pic>
        <p:nvPicPr>
          <p:cNvPr id="5" name="Picture 4">
            <a:extLst>
              <a:ext uri="{FF2B5EF4-FFF2-40B4-BE49-F238E27FC236}">
                <a16:creationId xmlns:a16="http://schemas.microsoft.com/office/drawing/2014/main" id="{2ADFA7EA-55B8-48B0-8DE5-7732F5617594}"/>
              </a:ext>
            </a:extLst>
          </p:cNvPr>
          <p:cNvPicPr>
            <a:picLocks noChangeAspect="1"/>
          </p:cNvPicPr>
          <p:nvPr/>
        </p:nvPicPr>
        <p:blipFill>
          <a:blip r:embed="rId2"/>
          <a:stretch>
            <a:fillRect/>
          </a:stretch>
        </p:blipFill>
        <p:spPr>
          <a:xfrm>
            <a:off x="542366" y="1154175"/>
            <a:ext cx="10164420" cy="5383825"/>
          </a:xfrm>
          <a:prstGeom prst="rect">
            <a:avLst/>
          </a:prstGeom>
        </p:spPr>
      </p:pic>
    </p:spTree>
    <p:extLst>
      <p:ext uri="{BB962C8B-B14F-4D97-AF65-F5344CB8AC3E}">
        <p14:creationId xmlns:p14="http://schemas.microsoft.com/office/powerpoint/2010/main" val="3776417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0E107-9F54-430F-BE15-548AB9A29294}"/>
              </a:ext>
            </a:extLst>
          </p:cNvPr>
          <p:cNvSpPr>
            <a:spLocks noGrp="1"/>
          </p:cNvSpPr>
          <p:nvPr>
            <p:ph type="title"/>
          </p:nvPr>
        </p:nvSpPr>
        <p:spPr>
          <a:xfrm>
            <a:off x="0" y="6376"/>
            <a:ext cx="11122152" cy="1009016"/>
          </a:xfrm>
        </p:spPr>
        <p:txBody>
          <a:bodyPr/>
          <a:lstStyle/>
          <a:p>
            <a:r>
              <a:rPr lang="en-GB" dirty="0"/>
              <a:t>Stratification and earlier diagnosis (TD GC-MS)</a:t>
            </a:r>
          </a:p>
        </p:txBody>
      </p:sp>
      <p:sp>
        <p:nvSpPr>
          <p:cNvPr id="6" name="TextBox 5">
            <a:extLst>
              <a:ext uri="{FF2B5EF4-FFF2-40B4-BE49-F238E27FC236}">
                <a16:creationId xmlns:a16="http://schemas.microsoft.com/office/drawing/2014/main" id="{1358572A-472F-4103-84F7-97DECF3B0F9C}"/>
              </a:ext>
            </a:extLst>
          </p:cNvPr>
          <p:cNvSpPr txBox="1"/>
          <p:nvPr/>
        </p:nvSpPr>
        <p:spPr>
          <a:xfrm>
            <a:off x="6626139" y="1134559"/>
            <a:ext cx="4975312" cy="5539978"/>
          </a:xfrm>
          <a:prstGeom prst="rect">
            <a:avLst/>
          </a:prstGeom>
          <a:noFill/>
        </p:spPr>
        <p:txBody>
          <a:bodyPr wrap="square" rtlCol="0">
            <a:spAutoFit/>
          </a:bodyPr>
          <a:lstStyle/>
          <a:p>
            <a:r>
              <a:rPr lang="en-GB" sz="2000" dirty="0"/>
              <a:t>Evidence of progression markers and also that RDB is a distinct phenotype.</a:t>
            </a:r>
          </a:p>
          <a:p>
            <a:endParaRPr lang="en-GB" sz="2000" dirty="0"/>
          </a:p>
          <a:p>
            <a:r>
              <a:rPr lang="en-GB" sz="2000" dirty="0"/>
              <a:t>Current work with TD-GC MS provides </a:t>
            </a:r>
          </a:p>
          <a:p>
            <a:r>
              <a:rPr lang="en-GB" sz="2000" dirty="0"/>
              <a:t>Sensitivity 97.2%, Selectivity 96.8% (PD vs. control)</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Caitlin Walton Doyle     Drupad Trivedi </a:t>
            </a:r>
          </a:p>
          <a:p>
            <a:r>
              <a:rPr lang="en-GB" dirty="0" err="1"/>
              <a:t>BioRxiv</a:t>
            </a:r>
            <a:r>
              <a:rPr lang="en-GB" dirty="0"/>
              <a:t> 2024</a:t>
            </a:r>
          </a:p>
          <a:p>
            <a:r>
              <a:rPr lang="en-GB" dirty="0"/>
              <a:t>In review</a:t>
            </a:r>
          </a:p>
          <a:p>
            <a:endParaRPr lang="en-GB" dirty="0"/>
          </a:p>
        </p:txBody>
      </p:sp>
      <p:pic>
        <p:nvPicPr>
          <p:cNvPr id="10" name="Picture 9">
            <a:extLst>
              <a:ext uri="{FF2B5EF4-FFF2-40B4-BE49-F238E27FC236}">
                <a16:creationId xmlns:a16="http://schemas.microsoft.com/office/drawing/2014/main" id="{F29A72C0-6267-4941-875E-900862DF2559}"/>
              </a:ext>
            </a:extLst>
          </p:cNvPr>
          <p:cNvPicPr>
            <a:picLocks noChangeAspect="1"/>
          </p:cNvPicPr>
          <p:nvPr/>
        </p:nvPicPr>
        <p:blipFill rotWithShape="1">
          <a:blip r:embed="rId3"/>
          <a:srcRect t="7717"/>
          <a:stretch/>
        </p:blipFill>
        <p:spPr>
          <a:xfrm>
            <a:off x="414268" y="766430"/>
            <a:ext cx="6077010" cy="3138118"/>
          </a:xfrm>
          <a:prstGeom prst="rect">
            <a:avLst/>
          </a:prstGeom>
        </p:spPr>
      </p:pic>
      <p:pic>
        <p:nvPicPr>
          <p:cNvPr id="11" name="Picture 10">
            <a:extLst>
              <a:ext uri="{FF2B5EF4-FFF2-40B4-BE49-F238E27FC236}">
                <a16:creationId xmlns:a16="http://schemas.microsoft.com/office/drawing/2014/main" id="{357B7ED5-7CE7-4F76-B891-CB0AE78A0648}"/>
              </a:ext>
            </a:extLst>
          </p:cNvPr>
          <p:cNvPicPr>
            <a:picLocks noChangeAspect="1"/>
          </p:cNvPicPr>
          <p:nvPr/>
        </p:nvPicPr>
        <p:blipFill rotWithShape="1">
          <a:blip r:embed="rId4"/>
          <a:srcRect t="8181"/>
          <a:stretch/>
        </p:blipFill>
        <p:spPr>
          <a:xfrm>
            <a:off x="474619" y="3868041"/>
            <a:ext cx="5956308" cy="2983583"/>
          </a:xfrm>
          <a:prstGeom prst="rect">
            <a:avLst/>
          </a:prstGeom>
        </p:spPr>
      </p:pic>
      <p:pic>
        <p:nvPicPr>
          <p:cNvPr id="12" name="Picture 11">
            <a:extLst>
              <a:ext uri="{FF2B5EF4-FFF2-40B4-BE49-F238E27FC236}">
                <a16:creationId xmlns:a16="http://schemas.microsoft.com/office/drawing/2014/main" id="{249BDD91-35C7-4A89-B15A-C64A92A1F974}"/>
              </a:ext>
            </a:extLst>
          </p:cNvPr>
          <p:cNvPicPr>
            <a:picLocks noChangeAspect="1"/>
          </p:cNvPicPr>
          <p:nvPr/>
        </p:nvPicPr>
        <p:blipFill>
          <a:blip r:embed="rId5"/>
          <a:stretch>
            <a:fillRect/>
          </a:stretch>
        </p:blipFill>
        <p:spPr>
          <a:xfrm>
            <a:off x="6849327" y="3310368"/>
            <a:ext cx="1957387" cy="1957387"/>
          </a:xfrm>
          <a:prstGeom prst="rect">
            <a:avLst/>
          </a:prstGeom>
        </p:spPr>
      </p:pic>
      <p:pic>
        <p:nvPicPr>
          <p:cNvPr id="13" name="Picture 12">
            <a:extLst>
              <a:ext uri="{FF2B5EF4-FFF2-40B4-BE49-F238E27FC236}">
                <a16:creationId xmlns:a16="http://schemas.microsoft.com/office/drawing/2014/main" id="{440B3FD1-BCA5-47EA-AC6A-7FAE660929E0}"/>
              </a:ext>
            </a:extLst>
          </p:cNvPr>
          <p:cNvPicPr>
            <a:picLocks noChangeAspect="1"/>
          </p:cNvPicPr>
          <p:nvPr/>
        </p:nvPicPr>
        <p:blipFill>
          <a:blip r:embed="rId6"/>
          <a:stretch>
            <a:fillRect/>
          </a:stretch>
        </p:blipFill>
        <p:spPr>
          <a:xfrm>
            <a:off x="9113795" y="3367518"/>
            <a:ext cx="2619375" cy="1743075"/>
          </a:xfrm>
          <a:prstGeom prst="rect">
            <a:avLst/>
          </a:prstGeom>
        </p:spPr>
      </p:pic>
    </p:spTree>
    <p:extLst>
      <p:ext uri="{BB962C8B-B14F-4D97-AF65-F5344CB8AC3E}">
        <p14:creationId xmlns:p14="http://schemas.microsoft.com/office/powerpoint/2010/main" val="26711854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83199" y="990600"/>
            <a:ext cx="6729110" cy="5642000"/>
            <a:chOff x="1138843" y="586675"/>
            <a:chExt cx="7541939" cy="6138725"/>
          </a:xfrm>
        </p:grpSpPr>
        <p:grpSp>
          <p:nvGrpSpPr>
            <p:cNvPr id="7" name="Group 6"/>
            <p:cNvGrpSpPr>
              <a:grpSpLocks noChangeAspect="1"/>
            </p:cNvGrpSpPr>
            <p:nvPr/>
          </p:nvGrpSpPr>
          <p:grpSpPr>
            <a:xfrm>
              <a:off x="1143000" y="609600"/>
              <a:ext cx="7537782" cy="6115800"/>
              <a:chOff x="8467" y="227129"/>
              <a:chExt cx="9144000" cy="7419019"/>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67" y="5680201"/>
                <a:ext cx="9144000" cy="196594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7" y="3826156"/>
                <a:ext cx="9144000" cy="196594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7" y="1980424"/>
                <a:ext cx="9144000" cy="1965947"/>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t="4702"/>
              <a:stretch/>
            </p:blipFill>
            <p:spPr>
              <a:xfrm>
                <a:off x="8467" y="227129"/>
                <a:ext cx="9144000" cy="1873509"/>
              </a:xfrm>
              <a:prstGeom prst="rect">
                <a:avLst/>
              </a:prstGeom>
            </p:spPr>
          </p:pic>
        </p:grpSp>
        <p:sp>
          <p:nvSpPr>
            <p:cNvPr id="8" name="TextBox 7"/>
            <p:cNvSpPr txBox="1"/>
            <p:nvPr/>
          </p:nvSpPr>
          <p:spPr>
            <a:xfrm>
              <a:off x="1138843" y="591010"/>
              <a:ext cx="501620" cy="401848"/>
            </a:xfrm>
            <a:prstGeom prst="rect">
              <a:avLst/>
            </a:prstGeom>
            <a:noFill/>
          </p:spPr>
          <p:txBody>
            <a:bodyPr wrap="none" rtlCol="0">
              <a:spAutoFit/>
            </a:bodyPr>
            <a:lstStyle/>
            <a:p>
              <a:pPr defTabSz="457155"/>
              <a:r>
                <a:rPr lang="en-GB" dirty="0">
                  <a:solidFill>
                    <a:prstClr val="black"/>
                  </a:solidFill>
                  <a:latin typeface="Arial Narrow" panose="020B0606020202030204" pitchFamily="34" charset="0"/>
                </a:rPr>
                <a:t>PD</a:t>
              </a:r>
            </a:p>
          </p:txBody>
        </p:sp>
        <p:sp>
          <p:nvSpPr>
            <p:cNvPr id="9" name="TextBox 8"/>
            <p:cNvSpPr txBox="1"/>
            <p:nvPr/>
          </p:nvSpPr>
          <p:spPr>
            <a:xfrm>
              <a:off x="5062767" y="586675"/>
              <a:ext cx="891491" cy="401848"/>
            </a:xfrm>
            <a:prstGeom prst="rect">
              <a:avLst/>
            </a:prstGeom>
            <a:noFill/>
          </p:spPr>
          <p:txBody>
            <a:bodyPr wrap="none" rtlCol="0">
              <a:spAutoFit/>
            </a:bodyPr>
            <a:lstStyle/>
            <a:p>
              <a:pPr defTabSz="457155"/>
              <a:r>
                <a:rPr lang="en-GB" dirty="0">
                  <a:solidFill>
                    <a:prstClr val="black"/>
                  </a:solidFill>
                  <a:latin typeface="Arial Narrow" panose="020B0606020202030204" pitchFamily="34" charset="0"/>
                </a:rPr>
                <a:t>Control</a:t>
              </a:r>
            </a:p>
          </p:txBody>
        </p:sp>
        <p:sp>
          <p:nvSpPr>
            <p:cNvPr id="10" name="TextBox 9"/>
            <p:cNvSpPr txBox="1"/>
            <p:nvPr/>
          </p:nvSpPr>
          <p:spPr>
            <a:xfrm>
              <a:off x="6193167" y="591010"/>
              <a:ext cx="1186138" cy="401848"/>
            </a:xfrm>
            <a:prstGeom prst="rect">
              <a:avLst/>
            </a:prstGeom>
            <a:noFill/>
          </p:spPr>
          <p:txBody>
            <a:bodyPr wrap="none" rtlCol="0">
              <a:spAutoFit/>
            </a:bodyPr>
            <a:lstStyle/>
            <a:p>
              <a:pPr defTabSz="457155"/>
              <a:r>
                <a:rPr lang="en-GB" dirty="0">
                  <a:solidFill>
                    <a:prstClr val="black"/>
                  </a:solidFill>
                  <a:latin typeface="Arial Narrow" panose="020B0606020202030204" pitchFamily="34" charset="0"/>
                </a:rPr>
                <a:t>Prodromal</a:t>
              </a:r>
            </a:p>
          </p:txBody>
        </p:sp>
        <p:sp>
          <p:nvSpPr>
            <p:cNvPr id="11" name="Down Arrow 10"/>
            <p:cNvSpPr/>
            <p:nvPr/>
          </p:nvSpPr>
          <p:spPr>
            <a:xfrm>
              <a:off x="2209800" y="792301"/>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12" name="Down Arrow 11"/>
            <p:cNvSpPr/>
            <p:nvPr/>
          </p:nvSpPr>
          <p:spPr>
            <a:xfrm>
              <a:off x="4724400" y="792301"/>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13" name="Down Arrow 12"/>
            <p:cNvSpPr/>
            <p:nvPr/>
          </p:nvSpPr>
          <p:spPr>
            <a:xfrm>
              <a:off x="7223760" y="817240"/>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14" name="Down Arrow 13"/>
            <p:cNvSpPr/>
            <p:nvPr/>
          </p:nvSpPr>
          <p:spPr>
            <a:xfrm>
              <a:off x="2209800" y="2355297"/>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15" name="Down Arrow 14"/>
            <p:cNvSpPr/>
            <p:nvPr/>
          </p:nvSpPr>
          <p:spPr>
            <a:xfrm>
              <a:off x="2209800" y="3925145"/>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16" name="Down Arrow 15"/>
            <p:cNvSpPr/>
            <p:nvPr/>
          </p:nvSpPr>
          <p:spPr>
            <a:xfrm>
              <a:off x="2209800" y="5446657"/>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17" name="Down Arrow 16"/>
            <p:cNvSpPr/>
            <p:nvPr/>
          </p:nvSpPr>
          <p:spPr>
            <a:xfrm>
              <a:off x="4723469" y="2378195"/>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18" name="Down Arrow 17"/>
            <p:cNvSpPr/>
            <p:nvPr/>
          </p:nvSpPr>
          <p:spPr>
            <a:xfrm>
              <a:off x="4723469" y="3968413"/>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19" name="Down Arrow 18"/>
            <p:cNvSpPr/>
            <p:nvPr/>
          </p:nvSpPr>
          <p:spPr>
            <a:xfrm>
              <a:off x="4723469" y="5446657"/>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20" name="Down Arrow 19"/>
            <p:cNvSpPr/>
            <p:nvPr/>
          </p:nvSpPr>
          <p:spPr>
            <a:xfrm>
              <a:off x="7223760" y="2389609"/>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21" name="Down Arrow 20"/>
            <p:cNvSpPr/>
            <p:nvPr/>
          </p:nvSpPr>
          <p:spPr>
            <a:xfrm>
              <a:off x="7221898" y="3911122"/>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22" name="Down Arrow 21"/>
            <p:cNvSpPr/>
            <p:nvPr/>
          </p:nvSpPr>
          <p:spPr>
            <a:xfrm>
              <a:off x="7221898" y="5446657"/>
              <a:ext cx="91440" cy="28116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155"/>
              <a:endParaRPr lang="en-GB">
                <a:solidFill>
                  <a:prstClr val="white"/>
                </a:solidFill>
                <a:latin typeface="Calibri" panose="020F0502020204030204"/>
              </a:endParaRPr>
            </a:p>
          </p:txBody>
        </p:sp>
        <p:sp>
          <p:nvSpPr>
            <p:cNvPr id="23" name="TextBox 22"/>
            <p:cNvSpPr txBox="1"/>
            <p:nvPr/>
          </p:nvSpPr>
          <p:spPr>
            <a:xfrm rot="20818805">
              <a:off x="1224966" y="1394121"/>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24" name="TextBox 23"/>
            <p:cNvSpPr txBox="1"/>
            <p:nvPr/>
          </p:nvSpPr>
          <p:spPr>
            <a:xfrm rot="20818805">
              <a:off x="1224966" y="3011594"/>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25" name="TextBox 24"/>
            <p:cNvSpPr txBox="1"/>
            <p:nvPr/>
          </p:nvSpPr>
          <p:spPr>
            <a:xfrm rot="20818805">
              <a:off x="1224966" y="4422891"/>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26" name="TextBox 25"/>
            <p:cNvSpPr txBox="1"/>
            <p:nvPr/>
          </p:nvSpPr>
          <p:spPr>
            <a:xfrm rot="20818805">
              <a:off x="1224966" y="5944402"/>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27" name="TextBox 26"/>
            <p:cNvSpPr txBox="1"/>
            <p:nvPr/>
          </p:nvSpPr>
          <p:spPr>
            <a:xfrm rot="20818805">
              <a:off x="3815764" y="1394121"/>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28" name="TextBox 27"/>
            <p:cNvSpPr txBox="1"/>
            <p:nvPr/>
          </p:nvSpPr>
          <p:spPr>
            <a:xfrm rot="20818805">
              <a:off x="3815764" y="2934535"/>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29" name="TextBox 28"/>
            <p:cNvSpPr txBox="1"/>
            <p:nvPr/>
          </p:nvSpPr>
          <p:spPr>
            <a:xfrm rot="20818805">
              <a:off x="3815764" y="4436652"/>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30" name="TextBox 29"/>
            <p:cNvSpPr txBox="1"/>
            <p:nvPr/>
          </p:nvSpPr>
          <p:spPr>
            <a:xfrm rot="20818805">
              <a:off x="3815764" y="5958164"/>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31" name="TextBox 30"/>
            <p:cNvSpPr txBox="1"/>
            <p:nvPr/>
          </p:nvSpPr>
          <p:spPr>
            <a:xfrm rot="20818805">
              <a:off x="6256840" y="1396890"/>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32" name="TextBox 31"/>
            <p:cNvSpPr txBox="1"/>
            <p:nvPr/>
          </p:nvSpPr>
          <p:spPr>
            <a:xfrm rot="20818805">
              <a:off x="6259653" y="2971547"/>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33" name="TextBox 32"/>
            <p:cNvSpPr txBox="1"/>
            <p:nvPr/>
          </p:nvSpPr>
          <p:spPr>
            <a:xfrm rot="20818805">
              <a:off x="6262468" y="4405121"/>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sp>
          <p:nvSpPr>
            <p:cNvPr id="34" name="TextBox 33"/>
            <p:cNvSpPr txBox="1"/>
            <p:nvPr/>
          </p:nvSpPr>
          <p:spPr>
            <a:xfrm rot="20818805">
              <a:off x="6259653" y="5959727"/>
              <a:ext cx="548332" cy="401848"/>
            </a:xfrm>
            <a:prstGeom prst="rect">
              <a:avLst/>
            </a:prstGeom>
            <a:noFill/>
            <a:scene3d>
              <a:camera prst="orthographicFront">
                <a:rot lat="3600000" lon="1200000" rev="1200000"/>
              </a:camera>
              <a:lightRig rig="threePt" dir="t"/>
            </a:scene3d>
          </p:spPr>
          <p:txBody>
            <a:bodyPr wrap="none" rtlCol="0">
              <a:spAutoFit/>
            </a:bodyPr>
            <a:lstStyle/>
            <a:p>
              <a:pPr defTabSz="457155"/>
              <a:r>
                <a:rPr lang="en-GB" dirty="0">
                  <a:solidFill>
                    <a:prstClr val="black"/>
                  </a:solidFill>
                  <a:latin typeface="Arial Narrow" panose="020B0606020202030204" pitchFamily="34" charset="0"/>
                </a:rPr>
                <a:t>m/z</a:t>
              </a:r>
            </a:p>
          </p:txBody>
        </p:sp>
      </p:grpSp>
      <p:sp>
        <p:nvSpPr>
          <p:cNvPr id="37" name="Rectangle 36">
            <a:extLst>
              <a:ext uri="{FF2B5EF4-FFF2-40B4-BE49-F238E27FC236}">
                <a16:creationId xmlns:a16="http://schemas.microsoft.com/office/drawing/2014/main" id="{79A4BCD0-3808-4089-95E6-8307242933C8}"/>
              </a:ext>
            </a:extLst>
          </p:cNvPr>
          <p:cNvSpPr/>
          <p:nvPr/>
        </p:nvSpPr>
        <p:spPr>
          <a:xfrm>
            <a:off x="25990" y="75942"/>
            <a:ext cx="11454809" cy="769441"/>
          </a:xfrm>
          <a:prstGeom prst="rect">
            <a:avLst/>
          </a:prstGeom>
        </p:spPr>
        <p:txBody>
          <a:bodyPr wrap="square">
            <a:spAutoFit/>
          </a:bodyPr>
          <a:lstStyle/>
          <a:p>
            <a:r>
              <a:rPr lang="en-GB" sz="4400" dirty="0">
                <a:solidFill>
                  <a:prstClr val="black"/>
                </a:solidFill>
                <a:latin typeface="Calibri Light" panose="020F0302020204030204"/>
                <a:ea typeface="+mj-ea"/>
                <a:cs typeface="+mj-cs"/>
              </a:rPr>
              <a:t>Paper Spray Ionisation - RDB Cohort</a:t>
            </a:r>
            <a:endParaRPr lang="en-GB" sz="2400" dirty="0"/>
          </a:p>
        </p:txBody>
      </p:sp>
      <p:sp>
        <p:nvSpPr>
          <p:cNvPr id="41" name="TextBox 40">
            <a:extLst>
              <a:ext uri="{FF2B5EF4-FFF2-40B4-BE49-F238E27FC236}">
                <a16:creationId xmlns:a16="http://schemas.microsoft.com/office/drawing/2014/main" id="{DC5666C7-ED58-4D61-BFC6-A2F3ADCAC874}"/>
              </a:ext>
            </a:extLst>
          </p:cNvPr>
          <p:cNvSpPr txBox="1"/>
          <p:nvPr/>
        </p:nvSpPr>
        <p:spPr>
          <a:xfrm>
            <a:off x="10094224" y="494396"/>
            <a:ext cx="1494320" cy="461665"/>
          </a:xfrm>
          <a:prstGeom prst="rect">
            <a:avLst/>
          </a:prstGeom>
          <a:noFill/>
        </p:spPr>
        <p:txBody>
          <a:bodyPr wrap="none" rtlCol="0">
            <a:spAutoFit/>
          </a:bodyPr>
          <a:lstStyle/>
          <a:p>
            <a:r>
              <a:rPr lang="en-GB" sz="2400" dirty="0"/>
              <a:t>PSI-IM-MS</a:t>
            </a:r>
          </a:p>
        </p:txBody>
      </p:sp>
      <p:pic>
        <p:nvPicPr>
          <p:cNvPr id="42" name="Picture 41">
            <a:extLst>
              <a:ext uri="{FF2B5EF4-FFF2-40B4-BE49-F238E27FC236}">
                <a16:creationId xmlns:a16="http://schemas.microsoft.com/office/drawing/2014/main" id="{BC0C738C-CAE5-45E6-BEF6-6569262C50CF}"/>
              </a:ext>
            </a:extLst>
          </p:cNvPr>
          <p:cNvPicPr>
            <a:picLocks noChangeAspect="1"/>
          </p:cNvPicPr>
          <p:nvPr/>
        </p:nvPicPr>
        <p:blipFill>
          <a:blip r:embed="rId6"/>
          <a:stretch>
            <a:fillRect/>
          </a:stretch>
        </p:blipFill>
        <p:spPr>
          <a:xfrm>
            <a:off x="159608" y="1036170"/>
            <a:ext cx="5066394" cy="3418291"/>
          </a:xfrm>
          <a:prstGeom prst="rect">
            <a:avLst/>
          </a:prstGeom>
        </p:spPr>
      </p:pic>
      <p:sp>
        <p:nvSpPr>
          <p:cNvPr id="43" name="TextBox 42">
            <a:extLst>
              <a:ext uri="{FF2B5EF4-FFF2-40B4-BE49-F238E27FC236}">
                <a16:creationId xmlns:a16="http://schemas.microsoft.com/office/drawing/2014/main" id="{21085281-7315-4DAE-BA53-AA2D0F8EAEA2}"/>
              </a:ext>
            </a:extLst>
          </p:cNvPr>
          <p:cNvSpPr txBox="1"/>
          <p:nvPr/>
        </p:nvSpPr>
        <p:spPr>
          <a:xfrm>
            <a:off x="385763" y="4852988"/>
            <a:ext cx="3829050" cy="1754326"/>
          </a:xfrm>
          <a:prstGeom prst="rect">
            <a:avLst/>
          </a:prstGeom>
          <a:noFill/>
        </p:spPr>
        <p:txBody>
          <a:bodyPr wrap="square" rtlCol="0">
            <a:spAutoFit/>
          </a:bodyPr>
          <a:lstStyle/>
          <a:p>
            <a:r>
              <a:rPr lang="en-GB" dirty="0"/>
              <a:t>Depanjan Sarkar</a:t>
            </a:r>
          </a:p>
          <a:p>
            <a:endParaRPr lang="en-GB" dirty="0"/>
          </a:p>
          <a:p>
            <a:endParaRPr lang="en-GB" dirty="0"/>
          </a:p>
          <a:p>
            <a:r>
              <a:rPr lang="en-GB" dirty="0"/>
              <a:t>Wednesday 11 AM</a:t>
            </a:r>
          </a:p>
          <a:p>
            <a:r>
              <a:rPr lang="en-GB" dirty="0"/>
              <a:t>Rachel Smith </a:t>
            </a:r>
          </a:p>
          <a:p>
            <a:r>
              <a:rPr lang="en-GB" dirty="0"/>
              <a:t>DESI</a:t>
            </a:r>
          </a:p>
        </p:txBody>
      </p:sp>
      <p:pic>
        <p:nvPicPr>
          <p:cNvPr id="44" name="Picture 43">
            <a:extLst>
              <a:ext uri="{FF2B5EF4-FFF2-40B4-BE49-F238E27FC236}">
                <a16:creationId xmlns:a16="http://schemas.microsoft.com/office/drawing/2014/main" id="{C32C06F0-C09A-4D57-A1A7-5B690217F73D}"/>
              </a:ext>
            </a:extLst>
          </p:cNvPr>
          <p:cNvPicPr>
            <a:picLocks noChangeAspect="1"/>
          </p:cNvPicPr>
          <p:nvPr/>
        </p:nvPicPr>
        <p:blipFill>
          <a:blip r:embed="rId7"/>
          <a:stretch>
            <a:fillRect/>
          </a:stretch>
        </p:blipFill>
        <p:spPr>
          <a:xfrm>
            <a:off x="2501452" y="4638933"/>
            <a:ext cx="2143125" cy="2143125"/>
          </a:xfrm>
          <a:prstGeom prst="rect">
            <a:avLst/>
          </a:prstGeom>
        </p:spPr>
      </p:pic>
    </p:spTree>
    <p:extLst>
      <p:ext uri="{BB962C8B-B14F-4D97-AF65-F5344CB8AC3E}">
        <p14:creationId xmlns:p14="http://schemas.microsoft.com/office/powerpoint/2010/main" val="46102957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4C2C9-C01D-4835-BA20-A29330505BC8}"/>
              </a:ext>
            </a:extLst>
          </p:cNvPr>
          <p:cNvSpPr>
            <a:spLocks noGrp="1"/>
          </p:cNvSpPr>
          <p:nvPr>
            <p:ph type="title"/>
          </p:nvPr>
        </p:nvSpPr>
        <p:spPr>
          <a:xfrm>
            <a:off x="0" y="0"/>
            <a:ext cx="10515600" cy="1325563"/>
          </a:xfrm>
        </p:spPr>
        <p:txBody>
          <a:bodyPr/>
          <a:lstStyle/>
          <a:p>
            <a:r>
              <a:rPr lang="en-GB" dirty="0"/>
              <a:t>Reasons to use IM with MS</a:t>
            </a:r>
          </a:p>
        </p:txBody>
      </p:sp>
      <p:sp>
        <p:nvSpPr>
          <p:cNvPr id="5" name="Content Placeholder 4">
            <a:extLst>
              <a:ext uri="{FF2B5EF4-FFF2-40B4-BE49-F238E27FC236}">
                <a16:creationId xmlns:a16="http://schemas.microsoft.com/office/drawing/2014/main" id="{7E02F65B-5551-440F-B988-DE79941BF06D}"/>
              </a:ext>
            </a:extLst>
          </p:cNvPr>
          <p:cNvSpPr>
            <a:spLocks noGrp="1"/>
          </p:cNvSpPr>
          <p:nvPr>
            <p:ph idx="1"/>
          </p:nvPr>
        </p:nvSpPr>
        <p:spPr>
          <a:xfrm>
            <a:off x="312458" y="1465797"/>
            <a:ext cx="11648262" cy="5138499"/>
          </a:xfrm>
        </p:spPr>
        <p:txBody>
          <a:bodyPr>
            <a:normAutofit/>
          </a:bodyPr>
          <a:lstStyle/>
          <a:p>
            <a:r>
              <a:rPr lang="en-GB" sz="3600" dirty="0"/>
              <a:t>Reduction of ‘Chemical Noise’</a:t>
            </a:r>
          </a:p>
          <a:p>
            <a:r>
              <a:rPr lang="en-GB" sz="3600" dirty="0"/>
              <a:t>Separation of isobaric species</a:t>
            </a:r>
          </a:p>
          <a:p>
            <a:r>
              <a:rPr lang="en-GB" sz="3600" dirty="0"/>
              <a:t>Separation of isometric features </a:t>
            </a:r>
          </a:p>
          <a:p>
            <a:r>
              <a:rPr lang="en-GB" sz="3600" dirty="0"/>
              <a:t>Separation of </a:t>
            </a:r>
            <a:r>
              <a:rPr lang="en-GB" sz="3600" i="1" dirty="0"/>
              <a:t>m/z </a:t>
            </a:r>
            <a:r>
              <a:rPr lang="en-GB" sz="3600" dirty="0"/>
              <a:t>coincident species (n[M+H]</a:t>
            </a:r>
            <a:r>
              <a:rPr lang="en-GB" sz="3200" baseline="30000" dirty="0" err="1"/>
              <a:t>nz</a:t>
            </a:r>
            <a:r>
              <a:rPr lang="en-GB" sz="3200" baseline="30000" dirty="0"/>
              <a:t>+</a:t>
            </a:r>
            <a:r>
              <a:rPr lang="en-GB" sz="3200" dirty="0"/>
              <a:t>)</a:t>
            </a:r>
            <a:endParaRPr lang="en-GB" sz="3600" baseline="30000" dirty="0"/>
          </a:p>
          <a:p>
            <a:r>
              <a:rPr lang="en-GB" sz="3600" dirty="0"/>
              <a:t>Assess conformational heterogeneity – and stability following activation </a:t>
            </a:r>
          </a:p>
          <a:p>
            <a:r>
              <a:rPr lang="en-GB" sz="3600" dirty="0"/>
              <a:t>Provide a CCS distribution which can be compared with structures from other methods</a:t>
            </a:r>
          </a:p>
        </p:txBody>
      </p:sp>
    </p:spTree>
    <p:extLst>
      <p:ext uri="{BB962C8B-B14F-4D97-AF65-F5344CB8AC3E}">
        <p14:creationId xmlns:p14="http://schemas.microsoft.com/office/powerpoint/2010/main" val="9446886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9BB2B3-F455-47E8-9BC5-B8891C598F8A}"/>
              </a:ext>
            </a:extLst>
          </p:cNvPr>
          <p:cNvPicPr>
            <a:picLocks noChangeAspect="1"/>
          </p:cNvPicPr>
          <p:nvPr/>
        </p:nvPicPr>
        <p:blipFill>
          <a:blip r:embed="rId2"/>
          <a:stretch>
            <a:fillRect/>
          </a:stretch>
        </p:blipFill>
        <p:spPr>
          <a:xfrm>
            <a:off x="377984" y="1172988"/>
            <a:ext cx="11112181" cy="5620020"/>
          </a:xfrm>
          <a:prstGeom prst="rect">
            <a:avLst/>
          </a:prstGeom>
        </p:spPr>
      </p:pic>
      <p:sp>
        <p:nvSpPr>
          <p:cNvPr id="4" name="Title 3">
            <a:extLst>
              <a:ext uri="{FF2B5EF4-FFF2-40B4-BE49-F238E27FC236}">
                <a16:creationId xmlns:a16="http://schemas.microsoft.com/office/drawing/2014/main" id="{DC46E9D3-8C67-4B46-8C0E-74F141256727}"/>
              </a:ext>
            </a:extLst>
          </p:cNvPr>
          <p:cNvSpPr>
            <a:spLocks noGrp="1"/>
          </p:cNvSpPr>
          <p:nvPr>
            <p:ph type="title"/>
          </p:nvPr>
        </p:nvSpPr>
        <p:spPr>
          <a:xfrm>
            <a:off x="0" y="0"/>
            <a:ext cx="10515600" cy="1325563"/>
          </a:xfrm>
        </p:spPr>
        <p:txBody>
          <a:bodyPr/>
          <a:lstStyle/>
          <a:p>
            <a:r>
              <a:rPr lang="en-GB" dirty="0"/>
              <a:t>Use of LC IM-MS for robust feature finding.  </a:t>
            </a:r>
          </a:p>
        </p:txBody>
      </p:sp>
      <p:sp>
        <p:nvSpPr>
          <p:cNvPr id="5" name="Rectangle 4">
            <a:extLst>
              <a:ext uri="{FF2B5EF4-FFF2-40B4-BE49-F238E27FC236}">
                <a16:creationId xmlns:a16="http://schemas.microsoft.com/office/drawing/2014/main" id="{195EDE02-89D3-4504-8657-30CB999F6797}"/>
              </a:ext>
            </a:extLst>
          </p:cNvPr>
          <p:cNvSpPr/>
          <p:nvPr/>
        </p:nvSpPr>
        <p:spPr>
          <a:xfrm>
            <a:off x="2576513" y="2304959"/>
            <a:ext cx="2295525" cy="1477328"/>
          </a:xfrm>
          <a:prstGeom prst="rect">
            <a:avLst/>
          </a:prstGeom>
        </p:spPr>
        <p:txBody>
          <a:bodyPr wrap="square">
            <a:spAutoFit/>
          </a:bodyPr>
          <a:lstStyle/>
          <a:p>
            <a:r>
              <a:rPr lang="en-GB" dirty="0"/>
              <a:t>From LC-MS data, model built from 8 FOI, where IM is required to separate isomers/close feature</a:t>
            </a:r>
          </a:p>
        </p:txBody>
      </p:sp>
    </p:spTree>
    <p:extLst>
      <p:ext uri="{BB962C8B-B14F-4D97-AF65-F5344CB8AC3E}">
        <p14:creationId xmlns:p14="http://schemas.microsoft.com/office/powerpoint/2010/main" val="2668532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07BFB-81DB-42AE-90DF-B9A6CF766956}"/>
              </a:ext>
            </a:extLst>
          </p:cNvPr>
          <p:cNvSpPr>
            <a:spLocks noGrp="1"/>
          </p:cNvSpPr>
          <p:nvPr>
            <p:ph type="title"/>
          </p:nvPr>
        </p:nvSpPr>
        <p:spPr/>
        <p:txBody>
          <a:bodyPr/>
          <a:lstStyle/>
          <a:p>
            <a:r>
              <a:rPr lang="en-GB" dirty="0"/>
              <a:t>Summary and Outlook</a:t>
            </a:r>
          </a:p>
        </p:txBody>
      </p:sp>
      <p:sp>
        <p:nvSpPr>
          <p:cNvPr id="3" name="Content Placeholder 2">
            <a:extLst>
              <a:ext uri="{FF2B5EF4-FFF2-40B4-BE49-F238E27FC236}">
                <a16:creationId xmlns:a16="http://schemas.microsoft.com/office/drawing/2014/main" id="{D300E890-D946-4113-A048-D290E625794B}"/>
              </a:ext>
            </a:extLst>
          </p:cNvPr>
          <p:cNvSpPr>
            <a:spLocks noGrp="1"/>
          </p:cNvSpPr>
          <p:nvPr>
            <p:ph idx="1"/>
          </p:nvPr>
        </p:nvSpPr>
        <p:spPr/>
        <p:txBody>
          <a:bodyPr>
            <a:normAutofit fontScale="92500" lnSpcReduction="10000"/>
          </a:bodyPr>
          <a:lstStyle/>
          <a:p>
            <a:r>
              <a:rPr lang="en-GB" dirty="0"/>
              <a:t>Ion Mobility provides complementary and different insights to </a:t>
            </a:r>
            <a:r>
              <a:rPr lang="en-GB" i="1" dirty="0"/>
              <a:t>m/z</a:t>
            </a:r>
          </a:p>
          <a:p>
            <a:r>
              <a:rPr lang="en-GB" dirty="0"/>
              <a:t>It has particular use for detailed structural investigations where it is able to determine structure and rationalise disassembly</a:t>
            </a:r>
          </a:p>
          <a:p>
            <a:r>
              <a:rPr lang="en-GB" dirty="0"/>
              <a:t>IM instrumentation can be used in other workflows, to trap and ‘play’ with the physiochemical properties of gas phase ions</a:t>
            </a:r>
          </a:p>
          <a:p>
            <a:r>
              <a:rPr lang="en-GB" dirty="0"/>
              <a:t>In MS we measure 2 (3) standard units, </a:t>
            </a:r>
            <a:r>
              <a:rPr lang="en-GB" i="1" dirty="0"/>
              <a:t>m, z</a:t>
            </a:r>
            <a:r>
              <a:rPr lang="en-GB" dirty="0"/>
              <a:t>, and </a:t>
            </a:r>
            <a:r>
              <a:rPr lang="en-GB" i="1" dirty="0"/>
              <a:t>t </a:t>
            </a:r>
            <a:r>
              <a:rPr lang="en-GB" dirty="0"/>
              <a:t>and we are REALLY good at the x values although  less good at the y values. </a:t>
            </a:r>
          </a:p>
          <a:p>
            <a:r>
              <a:rPr lang="en-GB" dirty="0"/>
              <a:t>Some problems really require us to look carefully at the y values and where we can, use IM to tease out isomers and conformers</a:t>
            </a:r>
          </a:p>
          <a:p>
            <a:r>
              <a:rPr lang="en-GB" dirty="0"/>
              <a:t>All of us ought to sort out the physics from the chemistry/biology on y values and then AI will have a field day!</a:t>
            </a:r>
          </a:p>
          <a:p>
            <a:pPr marL="0" indent="0">
              <a:buNone/>
            </a:pPr>
            <a:endParaRPr lang="en-GB" dirty="0"/>
          </a:p>
        </p:txBody>
      </p:sp>
    </p:spTree>
    <p:extLst>
      <p:ext uri="{BB962C8B-B14F-4D97-AF65-F5344CB8AC3E}">
        <p14:creationId xmlns:p14="http://schemas.microsoft.com/office/powerpoint/2010/main" val="1556055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B5112-FC60-4B44-9C0B-6502C001D96D}"/>
              </a:ext>
            </a:extLst>
          </p:cNvPr>
          <p:cNvSpPr>
            <a:spLocks noGrp="1"/>
          </p:cNvSpPr>
          <p:nvPr>
            <p:ph type="title"/>
          </p:nvPr>
        </p:nvSpPr>
        <p:spPr>
          <a:xfrm>
            <a:off x="133350" y="0"/>
            <a:ext cx="10515600" cy="1325563"/>
          </a:xfrm>
        </p:spPr>
        <p:txBody>
          <a:bodyPr/>
          <a:lstStyle/>
          <a:p>
            <a:r>
              <a:rPr lang="en-GB" dirty="0"/>
              <a:t>Acknowledgements</a:t>
            </a:r>
          </a:p>
        </p:txBody>
      </p:sp>
      <p:sp>
        <p:nvSpPr>
          <p:cNvPr id="22" name="TextBox 21">
            <a:extLst>
              <a:ext uri="{FF2B5EF4-FFF2-40B4-BE49-F238E27FC236}">
                <a16:creationId xmlns:a16="http://schemas.microsoft.com/office/drawing/2014/main" id="{1D75F640-A59B-4FA4-9C8E-C60F8C4BF3E9}"/>
              </a:ext>
            </a:extLst>
          </p:cNvPr>
          <p:cNvSpPr txBox="1"/>
          <p:nvPr/>
        </p:nvSpPr>
        <p:spPr>
          <a:xfrm>
            <a:off x="374073" y="6213764"/>
            <a:ext cx="11955254" cy="369332"/>
          </a:xfrm>
          <a:prstGeom prst="rect">
            <a:avLst/>
          </a:prstGeom>
          <a:noFill/>
        </p:spPr>
        <p:txBody>
          <a:bodyPr wrap="square" rtlCol="0">
            <a:spAutoFit/>
          </a:bodyPr>
          <a:lstStyle/>
          <a:p>
            <a:r>
              <a:rPr lang="en-GB" dirty="0"/>
              <a:t>EPSRC, BBSRC, MRC, Michael J. Fox Foundation, Parkinson's UK, </a:t>
            </a:r>
          </a:p>
        </p:txBody>
      </p:sp>
      <p:pic>
        <p:nvPicPr>
          <p:cNvPr id="8" name="Picture 7">
            <a:extLst>
              <a:ext uri="{FF2B5EF4-FFF2-40B4-BE49-F238E27FC236}">
                <a16:creationId xmlns:a16="http://schemas.microsoft.com/office/drawing/2014/main" id="{7317F116-C403-49A3-827F-B059A3DB51AB}"/>
              </a:ext>
            </a:extLst>
          </p:cNvPr>
          <p:cNvPicPr>
            <a:picLocks noChangeAspect="1"/>
          </p:cNvPicPr>
          <p:nvPr/>
        </p:nvPicPr>
        <p:blipFill>
          <a:blip r:embed="rId3"/>
          <a:stretch>
            <a:fillRect/>
          </a:stretch>
        </p:blipFill>
        <p:spPr>
          <a:xfrm>
            <a:off x="568514" y="1147932"/>
            <a:ext cx="7340220" cy="4895512"/>
          </a:xfrm>
          <a:prstGeom prst="rect">
            <a:avLst/>
          </a:prstGeom>
        </p:spPr>
      </p:pic>
      <p:sp>
        <p:nvSpPr>
          <p:cNvPr id="27" name="Arrow: Down 26">
            <a:extLst>
              <a:ext uri="{FF2B5EF4-FFF2-40B4-BE49-F238E27FC236}">
                <a16:creationId xmlns:a16="http://schemas.microsoft.com/office/drawing/2014/main" id="{0B9D581A-744F-4910-88AF-0D7FC0EBB5D0}"/>
              </a:ext>
            </a:extLst>
          </p:cNvPr>
          <p:cNvSpPr/>
          <p:nvPr/>
        </p:nvSpPr>
        <p:spPr>
          <a:xfrm>
            <a:off x="2551567" y="2365318"/>
            <a:ext cx="137160" cy="29094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8" name="Picture 27">
            <a:extLst>
              <a:ext uri="{FF2B5EF4-FFF2-40B4-BE49-F238E27FC236}">
                <a16:creationId xmlns:a16="http://schemas.microsoft.com/office/drawing/2014/main" id="{6442DE9C-4F58-4246-B435-BDF5BFA1A285}"/>
              </a:ext>
            </a:extLst>
          </p:cNvPr>
          <p:cNvPicPr>
            <a:picLocks noChangeAspect="1"/>
          </p:cNvPicPr>
          <p:nvPr/>
        </p:nvPicPr>
        <p:blipFill>
          <a:blip r:embed="rId4"/>
          <a:stretch>
            <a:fillRect/>
          </a:stretch>
        </p:blipFill>
        <p:spPr>
          <a:xfrm>
            <a:off x="3554753" y="1961432"/>
            <a:ext cx="205694" cy="310923"/>
          </a:xfrm>
          <a:prstGeom prst="rect">
            <a:avLst/>
          </a:prstGeom>
        </p:spPr>
      </p:pic>
      <p:sp>
        <p:nvSpPr>
          <p:cNvPr id="29" name="Arrow: Down 28">
            <a:extLst>
              <a:ext uri="{FF2B5EF4-FFF2-40B4-BE49-F238E27FC236}">
                <a16:creationId xmlns:a16="http://schemas.microsoft.com/office/drawing/2014/main" id="{CF34029C-9937-4AE8-AEAB-425E72FBCC4E}"/>
              </a:ext>
            </a:extLst>
          </p:cNvPr>
          <p:cNvSpPr/>
          <p:nvPr/>
        </p:nvSpPr>
        <p:spPr>
          <a:xfrm>
            <a:off x="5860581" y="2181935"/>
            <a:ext cx="137160" cy="29094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Picture 29">
            <a:extLst>
              <a:ext uri="{FF2B5EF4-FFF2-40B4-BE49-F238E27FC236}">
                <a16:creationId xmlns:a16="http://schemas.microsoft.com/office/drawing/2014/main" id="{AF8361A3-E68C-452F-96B9-961DCFB2FE15}"/>
              </a:ext>
            </a:extLst>
          </p:cNvPr>
          <p:cNvPicPr>
            <a:picLocks noChangeAspect="1"/>
          </p:cNvPicPr>
          <p:nvPr/>
        </p:nvPicPr>
        <p:blipFill>
          <a:blip r:embed="rId4"/>
          <a:stretch>
            <a:fillRect/>
          </a:stretch>
        </p:blipFill>
        <p:spPr>
          <a:xfrm>
            <a:off x="4259603" y="2116893"/>
            <a:ext cx="205694" cy="310923"/>
          </a:xfrm>
          <a:prstGeom prst="rect">
            <a:avLst/>
          </a:prstGeom>
        </p:spPr>
      </p:pic>
      <p:sp>
        <p:nvSpPr>
          <p:cNvPr id="9" name="TextBox 8">
            <a:extLst>
              <a:ext uri="{FF2B5EF4-FFF2-40B4-BE49-F238E27FC236}">
                <a16:creationId xmlns:a16="http://schemas.microsoft.com/office/drawing/2014/main" id="{D9AF9F2C-1E6D-4E36-92A6-D9FA2EFDC596}"/>
              </a:ext>
            </a:extLst>
          </p:cNvPr>
          <p:cNvSpPr txBox="1"/>
          <p:nvPr/>
        </p:nvSpPr>
        <p:spPr>
          <a:xfrm>
            <a:off x="8185901" y="214844"/>
            <a:ext cx="3500437" cy="7109639"/>
          </a:xfrm>
          <a:prstGeom prst="rect">
            <a:avLst/>
          </a:prstGeom>
          <a:noFill/>
        </p:spPr>
        <p:txBody>
          <a:bodyPr wrap="square" rtlCol="0">
            <a:spAutoFit/>
          </a:bodyPr>
          <a:lstStyle/>
          <a:p>
            <a:r>
              <a:rPr lang="en-GB" sz="2400" b="1" dirty="0"/>
              <a:t>Collaborators</a:t>
            </a:r>
          </a:p>
          <a:p>
            <a:endParaRPr lang="en-GB" dirty="0"/>
          </a:p>
          <a:p>
            <a:r>
              <a:rPr lang="en-GB" dirty="0"/>
              <a:t>Richard Winpenny, Eric McInnes</a:t>
            </a:r>
          </a:p>
          <a:p>
            <a:r>
              <a:rPr lang="en-GB" dirty="0"/>
              <a:t> </a:t>
            </a:r>
          </a:p>
          <a:p>
            <a:endParaRPr lang="en-GB" dirty="0"/>
          </a:p>
          <a:p>
            <a:r>
              <a:rPr lang="en-GB" dirty="0"/>
              <a:t>Paul Getty  </a:t>
            </a:r>
          </a:p>
          <a:p>
            <a:endParaRPr lang="en-GB" dirty="0"/>
          </a:p>
          <a:p>
            <a:endParaRPr lang="en-GB" dirty="0"/>
          </a:p>
          <a:p>
            <a:r>
              <a:rPr lang="en-GB" dirty="0"/>
              <a:t>Jakub Ujma, Keith Richardson, </a:t>
            </a:r>
          </a:p>
          <a:p>
            <a:r>
              <a:rPr lang="en-GB" dirty="0"/>
              <a:t>Mike Morris</a:t>
            </a:r>
          </a:p>
          <a:p>
            <a:endParaRPr lang="en-GB" dirty="0"/>
          </a:p>
          <a:p>
            <a:endParaRPr lang="de-DE" dirty="0"/>
          </a:p>
          <a:p>
            <a:r>
              <a:rPr lang="de-DE" dirty="0"/>
              <a:t>Jacob Hertz Martinsen, Freia Stryhn Buus, Birthe Brandt Kragelund </a:t>
            </a:r>
          </a:p>
          <a:p>
            <a:r>
              <a:rPr lang="de-DE" dirty="0"/>
              <a:t>(UoCopenhagen)</a:t>
            </a:r>
          </a:p>
          <a:p>
            <a:r>
              <a:rPr lang="de-DE" dirty="0"/>
              <a:t>Werner Poewe, Beatrice Heim (Innsbruck)</a:t>
            </a:r>
          </a:p>
          <a:p>
            <a:endParaRPr lang="en-GB" dirty="0"/>
          </a:p>
          <a:p>
            <a:r>
              <a:rPr lang="en-GB" dirty="0"/>
              <a:t>Matt R. Russell</a:t>
            </a:r>
          </a:p>
          <a:p>
            <a:r>
              <a:rPr lang="en-GB" dirty="0"/>
              <a:t>Eleanor Sinclair</a:t>
            </a:r>
          </a:p>
          <a:p>
            <a:r>
              <a:rPr lang="en-GB" dirty="0"/>
              <a:t>Depanjan Sarkar</a:t>
            </a:r>
          </a:p>
          <a:p>
            <a:r>
              <a:rPr lang="en-GB" dirty="0"/>
              <a:t>Joy Milne</a:t>
            </a:r>
          </a:p>
          <a:p>
            <a:r>
              <a:rPr lang="en-GB" dirty="0"/>
              <a:t>Monty Silverdale, Hway Sze</a:t>
            </a:r>
          </a:p>
          <a:p>
            <a:endParaRPr lang="en-GB" dirty="0"/>
          </a:p>
          <a:p>
            <a:endParaRPr lang="en-GB" dirty="0"/>
          </a:p>
        </p:txBody>
      </p:sp>
      <p:sp>
        <p:nvSpPr>
          <p:cNvPr id="31" name="Arrow: Down 30">
            <a:extLst>
              <a:ext uri="{FF2B5EF4-FFF2-40B4-BE49-F238E27FC236}">
                <a16:creationId xmlns:a16="http://schemas.microsoft.com/office/drawing/2014/main" id="{AD73A174-FAD2-4436-A5A3-55328343A1DE}"/>
              </a:ext>
            </a:extLst>
          </p:cNvPr>
          <p:cNvSpPr/>
          <p:nvPr/>
        </p:nvSpPr>
        <p:spPr>
          <a:xfrm>
            <a:off x="2255880" y="2365318"/>
            <a:ext cx="137160" cy="29094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6DBB4D7E-A9A4-4D5C-8FEE-9C250F4A4581}"/>
              </a:ext>
            </a:extLst>
          </p:cNvPr>
          <p:cNvPicPr>
            <a:picLocks noChangeAspect="1"/>
          </p:cNvPicPr>
          <p:nvPr/>
        </p:nvPicPr>
        <p:blipFill>
          <a:blip r:embed="rId5"/>
          <a:stretch>
            <a:fillRect/>
          </a:stretch>
        </p:blipFill>
        <p:spPr>
          <a:xfrm>
            <a:off x="8281851" y="1178555"/>
            <a:ext cx="1392886" cy="474500"/>
          </a:xfrm>
          <a:prstGeom prst="rect">
            <a:avLst/>
          </a:prstGeom>
        </p:spPr>
      </p:pic>
      <p:pic>
        <p:nvPicPr>
          <p:cNvPr id="12" name="Picture 11">
            <a:extLst>
              <a:ext uri="{FF2B5EF4-FFF2-40B4-BE49-F238E27FC236}">
                <a16:creationId xmlns:a16="http://schemas.microsoft.com/office/drawing/2014/main" id="{12941BBD-BB91-4D15-9CFF-FC971210454B}"/>
              </a:ext>
            </a:extLst>
          </p:cNvPr>
          <p:cNvPicPr>
            <a:picLocks noChangeAspect="1"/>
          </p:cNvPicPr>
          <p:nvPr/>
        </p:nvPicPr>
        <p:blipFill>
          <a:blip r:embed="rId6"/>
          <a:stretch>
            <a:fillRect/>
          </a:stretch>
        </p:blipFill>
        <p:spPr>
          <a:xfrm>
            <a:off x="9479610" y="1823375"/>
            <a:ext cx="1268078" cy="353599"/>
          </a:xfrm>
          <a:prstGeom prst="rect">
            <a:avLst/>
          </a:prstGeom>
        </p:spPr>
      </p:pic>
      <p:pic>
        <p:nvPicPr>
          <p:cNvPr id="34" name="Picture 33">
            <a:extLst>
              <a:ext uri="{FF2B5EF4-FFF2-40B4-BE49-F238E27FC236}">
                <a16:creationId xmlns:a16="http://schemas.microsoft.com/office/drawing/2014/main" id="{4D63FA26-B886-4663-B6A2-2F3C86777BC3}"/>
              </a:ext>
            </a:extLst>
          </p:cNvPr>
          <p:cNvPicPr>
            <a:picLocks noChangeAspect="1"/>
          </p:cNvPicPr>
          <p:nvPr/>
        </p:nvPicPr>
        <p:blipFill>
          <a:blip r:embed="rId7"/>
          <a:stretch>
            <a:fillRect/>
          </a:stretch>
        </p:blipFill>
        <p:spPr>
          <a:xfrm>
            <a:off x="9371763" y="2813590"/>
            <a:ext cx="2052637" cy="528218"/>
          </a:xfrm>
          <a:prstGeom prst="rect">
            <a:avLst/>
          </a:prstGeom>
        </p:spPr>
      </p:pic>
    </p:spTree>
    <p:extLst>
      <p:ext uri="{BB962C8B-B14F-4D97-AF65-F5344CB8AC3E}">
        <p14:creationId xmlns:p14="http://schemas.microsoft.com/office/powerpoint/2010/main" val="2232566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EE8872B-C128-4B4E-A746-9A08112F7C0A}"/>
              </a:ext>
            </a:extLst>
          </p:cNvPr>
          <p:cNvSpPr>
            <a:spLocks noGrp="1"/>
          </p:cNvSpPr>
          <p:nvPr>
            <p:ph type="title"/>
          </p:nvPr>
        </p:nvSpPr>
        <p:spPr/>
        <p:txBody>
          <a:bodyPr/>
          <a:lstStyle/>
          <a:p>
            <a:r>
              <a:rPr lang="en-GB" dirty="0"/>
              <a:t>Polymetallic complexes </a:t>
            </a:r>
          </a:p>
        </p:txBody>
      </p:sp>
      <p:sp>
        <p:nvSpPr>
          <p:cNvPr id="7" name="Text Placeholder 6">
            <a:extLst>
              <a:ext uri="{FF2B5EF4-FFF2-40B4-BE49-F238E27FC236}">
                <a16:creationId xmlns:a16="http://schemas.microsoft.com/office/drawing/2014/main" id="{5B9A42FE-E80D-4ADD-9734-4D50CC6ED8C4}"/>
              </a:ext>
            </a:extLst>
          </p:cNvPr>
          <p:cNvSpPr>
            <a:spLocks noGrp="1"/>
          </p:cNvSpPr>
          <p:nvPr>
            <p:ph type="body" idx="1"/>
          </p:nvPr>
        </p:nvSpPr>
        <p:spPr/>
        <p:txBody>
          <a:bodyPr/>
          <a:lstStyle/>
          <a:p>
            <a:r>
              <a:rPr lang="en-GB" dirty="0"/>
              <a:t>Ion Mobility provides insights to disassembly processes and effects of metals in tuning complex stability</a:t>
            </a:r>
          </a:p>
        </p:txBody>
      </p:sp>
    </p:spTree>
    <p:extLst>
      <p:ext uri="{BB962C8B-B14F-4D97-AF65-F5344CB8AC3E}">
        <p14:creationId xmlns:p14="http://schemas.microsoft.com/office/powerpoint/2010/main" val="1280624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F7EC1EA-F6E1-43CC-B62A-2E2377878CFB}"/>
              </a:ext>
            </a:extLst>
          </p:cNvPr>
          <p:cNvSpPr>
            <a:spLocks noGrp="1"/>
          </p:cNvSpPr>
          <p:nvPr>
            <p:ph type="title"/>
          </p:nvPr>
        </p:nvSpPr>
        <p:spPr>
          <a:xfrm>
            <a:off x="-3222" y="1"/>
            <a:ext cx="10515600" cy="1080000"/>
          </a:xfrm>
        </p:spPr>
        <p:txBody>
          <a:bodyPr/>
          <a:lstStyle/>
          <a:p>
            <a:r>
              <a:rPr lang="en-GB" dirty="0"/>
              <a:t>Heterometallic Rings and Rotaxanes</a:t>
            </a:r>
          </a:p>
        </p:txBody>
      </p:sp>
      <p:pic>
        <p:nvPicPr>
          <p:cNvPr id="11" name="Picture 10">
            <a:extLst>
              <a:ext uri="{FF2B5EF4-FFF2-40B4-BE49-F238E27FC236}">
                <a16:creationId xmlns:a16="http://schemas.microsoft.com/office/drawing/2014/main" id="{BBC1C055-B599-4A38-B686-82761E313FB1}"/>
              </a:ext>
            </a:extLst>
          </p:cNvPr>
          <p:cNvPicPr>
            <a:picLocks noChangeAspect="1"/>
          </p:cNvPicPr>
          <p:nvPr/>
        </p:nvPicPr>
        <p:blipFill>
          <a:blip r:embed="rId3"/>
          <a:stretch>
            <a:fillRect/>
          </a:stretch>
        </p:blipFill>
        <p:spPr>
          <a:xfrm>
            <a:off x="856541" y="830216"/>
            <a:ext cx="4257478" cy="3361939"/>
          </a:xfrm>
          <a:prstGeom prst="rect">
            <a:avLst/>
          </a:prstGeom>
        </p:spPr>
      </p:pic>
      <p:pic>
        <p:nvPicPr>
          <p:cNvPr id="12" name="Picture 11">
            <a:extLst>
              <a:ext uri="{FF2B5EF4-FFF2-40B4-BE49-F238E27FC236}">
                <a16:creationId xmlns:a16="http://schemas.microsoft.com/office/drawing/2014/main" id="{E210966F-B766-4CC1-8370-F6B68C1D7BAF}"/>
              </a:ext>
            </a:extLst>
          </p:cNvPr>
          <p:cNvPicPr>
            <a:picLocks noChangeAspect="1"/>
          </p:cNvPicPr>
          <p:nvPr/>
        </p:nvPicPr>
        <p:blipFill>
          <a:blip r:embed="rId4"/>
          <a:stretch>
            <a:fillRect/>
          </a:stretch>
        </p:blipFill>
        <p:spPr>
          <a:xfrm>
            <a:off x="544214" y="3838656"/>
            <a:ext cx="11290771" cy="2944623"/>
          </a:xfrm>
          <a:prstGeom prst="rect">
            <a:avLst/>
          </a:prstGeom>
        </p:spPr>
      </p:pic>
      <p:pic>
        <p:nvPicPr>
          <p:cNvPr id="15" name="Picture 14">
            <a:extLst>
              <a:ext uri="{FF2B5EF4-FFF2-40B4-BE49-F238E27FC236}">
                <a16:creationId xmlns:a16="http://schemas.microsoft.com/office/drawing/2014/main" id="{CC34EE27-7F06-4767-85DE-A5B859C58A43}"/>
              </a:ext>
            </a:extLst>
          </p:cNvPr>
          <p:cNvPicPr>
            <a:picLocks noChangeAspect="1"/>
          </p:cNvPicPr>
          <p:nvPr/>
        </p:nvPicPr>
        <p:blipFill>
          <a:blip r:embed="rId5"/>
          <a:stretch>
            <a:fillRect/>
          </a:stretch>
        </p:blipFill>
        <p:spPr>
          <a:xfrm>
            <a:off x="5951999" y="830216"/>
            <a:ext cx="3254721" cy="2807770"/>
          </a:xfrm>
          <a:prstGeom prst="rect">
            <a:avLst/>
          </a:prstGeom>
        </p:spPr>
      </p:pic>
      <p:pic>
        <p:nvPicPr>
          <p:cNvPr id="17" name="Picture 16">
            <a:extLst>
              <a:ext uri="{FF2B5EF4-FFF2-40B4-BE49-F238E27FC236}">
                <a16:creationId xmlns:a16="http://schemas.microsoft.com/office/drawing/2014/main" id="{6B6BD1BF-327E-42E7-BC44-7558DFE91BAD}"/>
              </a:ext>
            </a:extLst>
          </p:cNvPr>
          <p:cNvPicPr>
            <a:picLocks noChangeAspect="1"/>
          </p:cNvPicPr>
          <p:nvPr/>
        </p:nvPicPr>
        <p:blipFill>
          <a:blip r:embed="rId6"/>
          <a:stretch>
            <a:fillRect/>
          </a:stretch>
        </p:blipFill>
        <p:spPr>
          <a:xfrm>
            <a:off x="9302703" y="1038224"/>
            <a:ext cx="2419350" cy="1895475"/>
          </a:xfrm>
          <a:prstGeom prst="rect">
            <a:avLst/>
          </a:prstGeom>
        </p:spPr>
      </p:pic>
      <p:sp>
        <p:nvSpPr>
          <p:cNvPr id="19" name="TextBox 18">
            <a:extLst>
              <a:ext uri="{FF2B5EF4-FFF2-40B4-BE49-F238E27FC236}">
                <a16:creationId xmlns:a16="http://schemas.microsoft.com/office/drawing/2014/main" id="{3C4AF03C-214D-4128-8F08-324A5CB37837}"/>
              </a:ext>
            </a:extLst>
          </p:cNvPr>
          <p:cNvSpPr txBox="1"/>
          <p:nvPr/>
        </p:nvSpPr>
        <p:spPr>
          <a:xfrm>
            <a:off x="9259754" y="2958584"/>
            <a:ext cx="2505247" cy="646331"/>
          </a:xfrm>
          <a:prstGeom prst="rect">
            <a:avLst/>
          </a:prstGeom>
          <a:noFill/>
        </p:spPr>
        <p:txBody>
          <a:bodyPr wrap="square" rtlCol="0">
            <a:spAutoFit/>
          </a:bodyPr>
          <a:lstStyle/>
          <a:p>
            <a:r>
              <a:rPr lang="en-GB" dirty="0"/>
              <a:t>Niklas Geue</a:t>
            </a:r>
          </a:p>
          <a:p>
            <a:r>
              <a:rPr lang="en-GB" dirty="0"/>
              <a:t>Friday AM Oral</a:t>
            </a:r>
          </a:p>
        </p:txBody>
      </p:sp>
    </p:spTree>
    <p:extLst>
      <p:ext uri="{BB962C8B-B14F-4D97-AF65-F5344CB8AC3E}">
        <p14:creationId xmlns:p14="http://schemas.microsoft.com/office/powerpoint/2010/main" val="4088724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4619" y="1005861"/>
            <a:ext cx="4088337" cy="5196021"/>
            <a:chOff x="94619" y="1005861"/>
            <a:chExt cx="4088337" cy="5196021"/>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19" y="1005861"/>
              <a:ext cx="4056844" cy="4405072"/>
            </a:xfrm>
            <a:prstGeom prst="rect">
              <a:avLst/>
            </a:prstGeom>
          </p:spPr>
        </p:pic>
        <p:sp>
          <p:nvSpPr>
            <p:cNvPr id="19" name="Rectangle 18"/>
            <p:cNvSpPr/>
            <p:nvPr/>
          </p:nvSpPr>
          <p:spPr>
            <a:xfrm>
              <a:off x="342936" y="5740217"/>
              <a:ext cx="3840020" cy="461665"/>
            </a:xfrm>
            <a:prstGeom prst="rect">
              <a:avLst/>
            </a:prstGeom>
          </p:spPr>
          <p:txBody>
            <a:bodyPr wrap="square">
              <a:spAutoFit/>
            </a:bodyPr>
            <a:lstStyle/>
            <a:p>
              <a:pPr algn="just"/>
              <a:r>
                <a:rPr lang="en-GB" sz="2400" dirty="0"/>
                <a:t>CID-MS spectrum of [</a:t>
              </a:r>
              <a:r>
                <a:rPr lang="en-GB" sz="2400" b="1" dirty="0"/>
                <a:t>Ring</a:t>
              </a:r>
              <a:r>
                <a:rPr lang="en-GB" sz="2400" b="1" baseline="-25000" dirty="0"/>
                <a:t>Mn</a:t>
              </a:r>
              <a:r>
                <a:rPr lang="en-GB" sz="2400" dirty="0"/>
                <a:t>]</a:t>
              </a:r>
              <a:r>
                <a:rPr lang="en-GB" sz="2400" baseline="30000" dirty="0"/>
                <a:t>-</a:t>
              </a:r>
            </a:p>
          </p:txBody>
        </p:sp>
      </p:grpSp>
      <p:sp>
        <p:nvSpPr>
          <p:cNvPr id="2" name="TextBox 1"/>
          <p:cNvSpPr txBox="1"/>
          <p:nvPr/>
        </p:nvSpPr>
        <p:spPr>
          <a:xfrm>
            <a:off x="0" y="6480415"/>
            <a:ext cx="5478780" cy="369332"/>
          </a:xfrm>
          <a:prstGeom prst="rect">
            <a:avLst/>
          </a:prstGeom>
          <a:noFill/>
        </p:spPr>
        <p:txBody>
          <a:bodyPr wrap="square" rtlCol="0">
            <a:spAutoFit/>
          </a:bodyPr>
          <a:lstStyle/>
          <a:p>
            <a:r>
              <a:rPr lang="en-GB" dirty="0" err="1"/>
              <a:t>Geue</a:t>
            </a:r>
            <a:r>
              <a:rPr lang="en-GB" dirty="0"/>
              <a:t> et al., </a:t>
            </a:r>
            <a:r>
              <a:rPr lang="en-GB" i="1" dirty="0"/>
              <a:t>J. Am. Chem. Soc.</a:t>
            </a:r>
            <a:r>
              <a:rPr lang="en-GB" dirty="0"/>
              <a:t> </a:t>
            </a:r>
            <a:r>
              <a:rPr lang="en-GB" b="1" dirty="0"/>
              <a:t>2022</a:t>
            </a:r>
            <a:r>
              <a:rPr lang="en-GB" dirty="0"/>
              <a:t>, 144, 22528 – 22539</a:t>
            </a:r>
          </a:p>
        </p:txBody>
      </p:sp>
      <p:grpSp>
        <p:nvGrpSpPr>
          <p:cNvPr id="7" name="Group 6"/>
          <p:cNvGrpSpPr/>
          <p:nvPr/>
        </p:nvGrpSpPr>
        <p:grpSpPr>
          <a:xfrm>
            <a:off x="4021716" y="2120614"/>
            <a:ext cx="4325120" cy="4068974"/>
            <a:chOff x="4021716" y="2120614"/>
            <a:chExt cx="4325120" cy="4068974"/>
          </a:xfrm>
        </p:grpSpPr>
        <p:sp>
          <p:nvSpPr>
            <p:cNvPr id="20" name="Rectangle 19"/>
            <p:cNvSpPr/>
            <p:nvPr/>
          </p:nvSpPr>
          <p:spPr>
            <a:xfrm>
              <a:off x="4202006" y="5727923"/>
              <a:ext cx="4144830" cy="461665"/>
            </a:xfrm>
            <a:prstGeom prst="rect">
              <a:avLst/>
            </a:prstGeom>
          </p:spPr>
          <p:txBody>
            <a:bodyPr wrap="square">
              <a:spAutoFit/>
            </a:bodyPr>
            <a:lstStyle/>
            <a:p>
              <a:pPr algn="just"/>
              <a:r>
                <a:rPr lang="en-GB" sz="2400" dirty="0"/>
                <a:t>Energy-resolved MS</a:t>
              </a:r>
              <a:r>
                <a:rPr lang="en-GB" sz="2400" baseline="30000" dirty="0">
                  <a:latin typeface="Arial" panose="020B0604020202020204" pitchFamily="34" charset="0"/>
                  <a:cs typeface="Arial" panose="020B0604020202020204" pitchFamily="34" charset="0"/>
                </a:rPr>
                <a:t>2</a:t>
              </a:r>
              <a:r>
                <a:rPr lang="en-GB" sz="2400" dirty="0"/>
                <a:t> of [</a:t>
              </a:r>
              <a:r>
                <a:rPr lang="en-GB" sz="2400" b="1" dirty="0"/>
                <a:t>Ring</a:t>
              </a:r>
              <a:r>
                <a:rPr lang="en-GB" sz="2400" b="1" baseline="-25000" dirty="0"/>
                <a:t>M</a:t>
              </a:r>
              <a:r>
                <a:rPr lang="en-GB" sz="2400" dirty="0"/>
                <a:t>]</a:t>
              </a:r>
              <a:r>
                <a:rPr lang="en-GB" sz="2400" baseline="30000" dirty="0"/>
                <a:t>-</a:t>
              </a:r>
            </a:p>
          </p:txBody>
        </p:sp>
        <p:pic>
          <p:nvPicPr>
            <p:cNvPr id="33" name="Picture 32"/>
            <p:cNvPicPr>
              <a:picLocks noChangeAspect="1"/>
            </p:cNvPicPr>
            <p:nvPr/>
          </p:nvPicPr>
          <p:blipFill rotWithShape="1">
            <a:blip r:embed="rId4"/>
            <a:srcRect l="6810" t="10456" r="13249" b="4707"/>
            <a:stretch/>
          </p:blipFill>
          <p:spPr>
            <a:xfrm>
              <a:off x="4021716" y="2120614"/>
              <a:ext cx="4096970" cy="3341070"/>
            </a:xfrm>
            <a:prstGeom prst="rect">
              <a:avLst/>
            </a:prstGeom>
          </p:spPr>
        </p:pic>
      </p:grpSp>
      <p:grpSp>
        <p:nvGrpSpPr>
          <p:cNvPr id="8" name="Group 7"/>
          <p:cNvGrpSpPr/>
          <p:nvPr/>
        </p:nvGrpSpPr>
        <p:grpSpPr>
          <a:xfrm>
            <a:off x="7946979" y="2124773"/>
            <a:ext cx="4114388" cy="4080445"/>
            <a:chOff x="7946979" y="2124773"/>
            <a:chExt cx="4114388" cy="4080445"/>
          </a:xfrm>
        </p:grpSpPr>
        <p:sp>
          <p:nvSpPr>
            <p:cNvPr id="21" name="Rectangle 20"/>
            <p:cNvSpPr/>
            <p:nvPr/>
          </p:nvSpPr>
          <p:spPr>
            <a:xfrm>
              <a:off x="8982257" y="5743553"/>
              <a:ext cx="2764269" cy="461665"/>
            </a:xfrm>
            <a:prstGeom prst="rect">
              <a:avLst/>
            </a:prstGeom>
          </p:spPr>
          <p:txBody>
            <a:bodyPr wrap="square">
              <a:spAutoFit/>
            </a:bodyPr>
            <a:lstStyle/>
            <a:p>
              <a:pPr algn="just"/>
              <a:r>
                <a:rPr lang="en-GB" sz="2400" dirty="0"/>
                <a:t>E</a:t>
              </a:r>
              <a:r>
                <a:rPr lang="en-GB" sz="2400" baseline="-25000" dirty="0"/>
                <a:t>50</a:t>
              </a:r>
              <a:r>
                <a:rPr lang="en-GB" sz="2400" dirty="0"/>
                <a:t> values of [</a:t>
              </a:r>
              <a:r>
                <a:rPr lang="en-GB" sz="2400" b="1" dirty="0"/>
                <a:t>Ring</a:t>
              </a:r>
              <a:r>
                <a:rPr lang="en-GB" sz="2400" b="1" baseline="-25000" dirty="0"/>
                <a:t>M</a:t>
              </a:r>
              <a:r>
                <a:rPr lang="en-GB" sz="2400" dirty="0"/>
                <a:t>]</a:t>
              </a:r>
              <a:r>
                <a:rPr lang="en-GB" sz="2400" baseline="30000" dirty="0"/>
                <a:t>-</a:t>
              </a:r>
              <a:endParaRPr lang="en-GB" sz="2400" dirty="0"/>
            </a:p>
          </p:txBody>
        </p:sp>
        <p:pic>
          <p:nvPicPr>
            <p:cNvPr id="34" name="Picture 33"/>
            <p:cNvPicPr>
              <a:picLocks noChangeAspect="1"/>
            </p:cNvPicPr>
            <p:nvPr/>
          </p:nvPicPr>
          <p:blipFill rotWithShape="1">
            <a:blip r:embed="rId5"/>
            <a:srcRect l="6390" t="10877" r="13574" b="5623"/>
            <a:stretch/>
          </p:blipFill>
          <p:spPr>
            <a:xfrm>
              <a:off x="7946979" y="2124773"/>
              <a:ext cx="4114388" cy="3298406"/>
            </a:xfrm>
            <a:prstGeom prst="rect">
              <a:avLst/>
            </a:prstGeom>
          </p:spPr>
        </p:pic>
      </p:grpSp>
      <p:sp>
        <p:nvSpPr>
          <p:cNvPr id="3" name="Title 2">
            <a:extLst>
              <a:ext uri="{FF2B5EF4-FFF2-40B4-BE49-F238E27FC236}">
                <a16:creationId xmlns:a16="http://schemas.microsoft.com/office/drawing/2014/main" id="{E732D34D-CE36-48E9-B58F-F88911D3B97F}"/>
              </a:ext>
            </a:extLst>
          </p:cNvPr>
          <p:cNvSpPr>
            <a:spLocks noGrp="1"/>
          </p:cNvSpPr>
          <p:nvPr>
            <p:ph type="title"/>
          </p:nvPr>
        </p:nvSpPr>
        <p:spPr>
          <a:xfrm>
            <a:off x="0" y="13795"/>
            <a:ext cx="10515600" cy="1325563"/>
          </a:xfrm>
        </p:spPr>
        <p:txBody>
          <a:bodyPr/>
          <a:lstStyle/>
          <a:p>
            <a:r>
              <a:rPr lang="en-GB" dirty="0"/>
              <a:t>CID-MS of Heterometallic [</a:t>
            </a:r>
            <a:r>
              <a:rPr lang="en-GB" dirty="0" err="1"/>
              <a:t>RingM</a:t>
            </a:r>
            <a:r>
              <a:rPr lang="en-GB" dirty="0"/>
              <a:t>]-</a:t>
            </a:r>
            <a:br>
              <a:rPr lang="en-GB" dirty="0"/>
            </a:br>
            <a:endParaRPr lang="en-GB" dirty="0"/>
          </a:p>
        </p:txBody>
      </p:sp>
      <p:pic>
        <p:nvPicPr>
          <p:cNvPr id="9" name="Picture 8">
            <a:extLst>
              <a:ext uri="{FF2B5EF4-FFF2-40B4-BE49-F238E27FC236}">
                <a16:creationId xmlns:a16="http://schemas.microsoft.com/office/drawing/2014/main" id="{95B1C974-B159-4237-B7E6-E871D9BE971C}"/>
              </a:ext>
            </a:extLst>
          </p:cNvPr>
          <p:cNvPicPr>
            <a:picLocks noChangeAspect="1"/>
          </p:cNvPicPr>
          <p:nvPr/>
        </p:nvPicPr>
        <p:blipFill rotWithShape="1">
          <a:blip r:embed="rId6"/>
          <a:srcRect t="31551" r="79157" b="39234"/>
          <a:stretch/>
        </p:blipFill>
        <p:spPr>
          <a:xfrm>
            <a:off x="8881694" y="-100344"/>
            <a:ext cx="1482697" cy="2212410"/>
          </a:xfrm>
          <a:prstGeom prst="rect">
            <a:avLst/>
          </a:prstGeom>
        </p:spPr>
      </p:pic>
    </p:spTree>
    <p:extLst>
      <p:ext uri="{BB962C8B-B14F-4D97-AF65-F5344CB8AC3E}">
        <p14:creationId xmlns:p14="http://schemas.microsoft.com/office/powerpoint/2010/main" val="65884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43121" y="1054397"/>
            <a:ext cx="6904508" cy="5185204"/>
            <a:chOff x="143121" y="1244897"/>
            <a:chExt cx="6904508" cy="5185204"/>
          </a:xfrm>
        </p:grpSpPr>
        <p:grpSp>
          <p:nvGrpSpPr>
            <p:cNvPr id="2" name="Group 1"/>
            <p:cNvGrpSpPr/>
            <p:nvPr/>
          </p:nvGrpSpPr>
          <p:grpSpPr>
            <a:xfrm>
              <a:off x="160517" y="1268814"/>
              <a:ext cx="6887112" cy="5161287"/>
              <a:chOff x="160517" y="1268814"/>
              <a:chExt cx="6887112" cy="5161287"/>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47572" t="7146" b="46583"/>
              <a:stretch/>
            </p:blipFill>
            <p:spPr>
              <a:xfrm>
                <a:off x="359508" y="1268814"/>
                <a:ext cx="5806830" cy="4592428"/>
              </a:xfrm>
              <a:prstGeom prst="rect">
                <a:avLst/>
              </a:prstGeom>
            </p:spPr>
          </p:pic>
          <p:sp>
            <p:nvSpPr>
              <p:cNvPr id="7" name="Rectangle 6"/>
              <p:cNvSpPr/>
              <p:nvPr/>
            </p:nvSpPr>
            <p:spPr>
              <a:xfrm>
                <a:off x="160517" y="5968436"/>
                <a:ext cx="6887112" cy="461665"/>
              </a:xfrm>
              <a:prstGeom prst="rect">
                <a:avLst/>
              </a:prstGeom>
            </p:spPr>
            <p:txBody>
              <a:bodyPr wrap="square">
                <a:spAutoFit/>
              </a:bodyPr>
              <a:lstStyle/>
              <a:p>
                <a:pPr algn="just"/>
                <a:r>
                  <a:rPr lang="en-GB" sz="2400" dirty="0"/>
                  <a:t>Ion Mobility spectra of [</a:t>
                </a:r>
                <a:r>
                  <a:rPr lang="en-GB" sz="2400" b="1" dirty="0"/>
                  <a:t>Ring</a:t>
                </a:r>
                <a:r>
                  <a:rPr lang="en-GB" sz="2400" b="1" baseline="-25000" dirty="0"/>
                  <a:t>Mn</a:t>
                </a:r>
                <a:r>
                  <a:rPr lang="en-GB" sz="2400" dirty="0"/>
                  <a:t>]</a:t>
                </a:r>
                <a:r>
                  <a:rPr lang="en-GB" sz="2400" baseline="30000" dirty="0"/>
                  <a:t>-</a:t>
                </a:r>
                <a:r>
                  <a:rPr lang="en-GB" sz="2400" dirty="0"/>
                  <a:t> and its fragments </a:t>
                </a:r>
                <a:r>
                  <a:rPr lang="en-GB" sz="2400" b="1" dirty="0"/>
                  <a:t>1</a:t>
                </a:r>
                <a:r>
                  <a:rPr lang="en-GB" sz="2400" dirty="0"/>
                  <a:t>-</a:t>
                </a:r>
                <a:r>
                  <a:rPr lang="en-GB" sz="2400" b="1" dirty="0"/>
                  <a:t>3</a:t>
                </a:r>
              </a:p>
            </p:txBody>
          </p:sp>
        </p:grpSp>
        <p:sp>
          <p:nvSpPr>
            <p:cNvPr id="9" name="Rectangle 8"/>
            <p:cNvSpPr/>
            <p:nvPr/>
          </p:nvSpPr>
          <p:spPr>
            <a:xfrm>
              <a:off x="143121" y="5621821"/>
              <a:ext cx="990600" cy="352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160517" y="1244897"/>
              <a:ext cx="557826" cy="352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TextBox 13"/>
          <p:cNvSpPr txBox="1"/>
          <p:nvPr/>
        </p:nvSpPr>
        <p:spPr>
          <a:xfrm>
            <a:off x="0" y="6480415"/>
            <a:ext cx="5478780" cy="369332"/>
          </a:xfrm>
          <a:prstGeom prst="rect">
            <a:avLst/>
          </a:prstGeom>
          <a:noFill/>
        </p:spPr>
        <p:txBody>
          <a:bodyPr wrap="square" rtlCol="0">
            <a:spAutoFit/>
          </a:bodyPr>
          <a:lstStyle/>
          <a:p>
            <a:r>
              <a:rPr lang="en-GB" dirty="0" err="1"/>
              <a:t>Geue</a:t>
            </a:r>
            <a:r>
              <a:rPr lang="en-GB" dirty="0"/>
              <a:t> et al., </a:t>
            </a:r>
            <a:r>
              <a:rPr lang="en-GB" i="1" dirty="0"/>
              <a:t>J. Am. Chem. Soc.</a:t>
            </a:r>
            <a:r>
              <a:rPr lang="en-GB" dirty="0"/>
              <a:t> </a:t>
            </a:r>
            <a:r>
              <a:rPr lang="en-GB" b="1" dirty="0"/>
              <a:t>2022</a:t>
            </a:r>
            <a:r>
              <a:rPr lang="en-GB" dirty="0"/>
              <a:t>, 144, 22528 – 22539 </a:t>
            </a:r>
          </a:p>
        </p:txBody>
      </p:sp>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24865" y="1136775"/>
            <a:ext cx="5194462" cy="5528306"/>
          </a:xfrm>
          <a:prstGeom prst="rect">
            <a:avLst/>
          </a:prstGeom>
        </p:spPr>
      </p:pic>
      <p:sp>
        <p:nvSpPr>
          <p:cNvPr id="4" name="Title 3">
            <a:extLst>
              <a:ext uri="{FF2B5EF4-FFF2-40B4-BE49-F238E27FC236}">
                <a16:creationId xmlns:a16="http://schemas.microsoft.com/office/drawing/2014/main" id="{F36CDFA4-C9DC-4CD6-9E17-DB48D5A8C9DA}"/>
              </a:ext>
            </a:extLst>
          </p:cNvPr>
          <p:cNvSpPr>
            <a:spLocks noGrp="1"/>
          </p:cNvSpPr>
          <p:nvPr>
            <p:ph type="title"/>
          </p:nvPr>
        </p:nvSpPr>
        <p:spPr>
          <a:xfrm>
            <a:off x="0" y="3429"/>
            <a:ext cx="10515600" cy="1325563"/>
          </a:xfrm>
        </p:spPr>
        <p:txBody>
          <a:bodyPr/>
          <a:lstStyle/>
          <a:p>
            <a:r>
              <a:rPr lang="en-GB" dirty="0"/>
              <a:t>IM-MS of Heterometallic Rings [</a:t>
            </a:r>
            <a:r>
              <a:rPr lang="en-GB" dirty="0" err="1"/>
              <a:t>RingM</a:t>
            </a:r>
            <a:r>
              <a:rPr lang="en-GB" dirty="0"/>
              <a:t>]-</a:t>
            </a:r>
          </a:p>
        </p:txBody>
      </p:sp>
    </p:spTree>
    <p:extLst>
      <p:ext uri="{BB962C8B-B14F-4D97-AF65-F5344CB8AC3E}">
        <p14:creationId xmlns:p14="http://schemas.microsoft.com/office/powerpoint/2010/main" val="203609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273223" y="1131483"/>
            <a:ext cx="5769250" cy="3943514"/>
            <a:chOff x="6335743" y="1131483"/>
            <a:chExt cx="5769250" cy="3943514"/>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t="3357"/>
            <a:stretch/>
          </p:blipFill>
          <p:spPr>
            <a:xfrm>
              <a:off x="6335743" y="1131483"/>
              <a:ext cx="5769250" cy="2605918"/>
            </a:xfrm>
            <a:prstGeom prst="rect">
              <a:avLst/>
            </a:prstGeom>
          </p:spPr>
        </p:pic>
        <p:sp>
          <p:nvSpPr>
            <p:cNvPr id="14" name="Rectangle 13"/>
            <p:cNvSpPr/>
            <p:nvPr/>
          </p:nvSpPr>
          <p:spPr>
            <a:xfrm>
              <a:off x="6515268" y="3751558"/>
              <a:ext cx="5410200" cy="1323439"/>
            </a:xfrm>
            <a:prstGeom prst="rect">
              <a:avLst/>
            </a:prstGeom>
          </p:spPr>
          <p:txBody>
            <a:bodyPr wrap="square">
              <a:spAutoFit/>
            </a:bodyPr>
            <a:lstStyle/>
            <a:p>
              <a:pPr algn="just"/>
              <a:r>
                <a:rPr lang="en-GB" sz="2000" b="1" dirty="0"/>
                <a:t>4</a:t>
              </a:r>
              <a:r>
                <a:rPr lang="en-GB" sz="2000" dirty="0"/>
                <a:t>, </a:t>
              </a:r>
              <a:r>
                <a:rPr lang="en-GB" sz="2000" b="1" dirty="0"/>
                <a:t>5</a:t>
              </a:r>
              <a:r>
                <a:rPr lang="en-GB" sz="2000" dirty="0"/>
                <a:t> yield </a:t>
              </a:r>
              <a:r>
                <a:rPr lang="en-GB" sz="2000" i="1" dirty="0"/>
                <a:t>CCS</a:t>
              </a:r>
              <a:r>
                <a:rPr lang="en-GB" sz="2000" i="1" baseline="-25000" dirty="0"/>
                <a:t>N2</a:t>
              </a:r>
              <a:r>
                <a:rPr lang="en-GB" sz="2000" dirty="0"/>
                <a:t> distributions</a:t>
              </a:r>
              <a:r>
                <a:rPr lang="en-GB" sz="2000" b="1" dirty="0"/>
                <a:t> </a:t>
              </a:r>
              <a:r>
                <a:rPr lang="en-GB" sz="2000" dirty="0"/>
                <a:t>that </a:t>
              </a:r>
              <a:r>
                <a:rPr lang="en-GB" sz="2000" b="1" dirty="0"/>
                <a:t>agree</a:t>
              </a:r>
              <a:r>
                <a:rPr lang="en-GB" sz="2000" dirty="0"/>
                <a:t> with the </a:t>
              </a:r>
              <a:r>
                <a:rPr lang="en-GB" sz="2000" b="1" i="1" dirty="0"/>
                <a:t>CCS</a:t>
              </a:r>
              <a:r>
                <a:rPr lang="en-GB" sz="2000" b="1" i="1" baseline="-25000" dirty="0"/>
                <a:t>N2</a:t>
              </a:r>
              <a:r>
                <a:rPr lang="en-GB" sz="2000" dirty="0"/>
                <a:t> of the isolated</a:t>
              </a:r>
              <a:r>
                <a:rPr lang="en-GB" sz="2000" b="1" dirty="0"/>
                <a:t> [Ring</a:t>
              </a:r>
              <a:r>
                <a:rPr lang="en-GB" sz="2000" b="1" baseline="-25000" dirty="0"/>
                <a:t>M</a:t>
              </a:r>
              <a:r>
                <a:rPr lang="en-GB" sz="2000" b="1"/>
                <a:t>]</a:t>
              </a:r>
              <a:r>
                <a:rPr lang="en-GB" sz="2000" b="1" baseline="30000"/>
                <a:t>-</a:t>
              </a:r>
              <a:r>
                <a:rPr lang="en-GB" sz="2000" baseline="30000"/>
                <a:t> </a:t>
              </a:r>
              <a:r>
                <a:rPr lang="en-GB" sz="2000"/>
                <a:t>(last </a:t>
              </a:r>
              <a:r>
                <a:rPr lang="en-GB" sz="2000" dirty="0"/>
                <a:t>slide). This suggests a </a:t>
              </a:r>
              <a:r>
                <a:rPr lang="en-GB" sz="2000" b="1" dirty="0"/>
                <a:t>slipping mechanism </a:t>
              </a:r>
              <a:r>
                <a:rPr lang="en-GB" sz="2000" dirty="0"/>
                <a:t>for </a:t>
              </a:r>
              <a:r>
                <a:rPr lang="en-GB" sz="2000" dirty="0" err="1"/>
                <a:t>rotaxane</a:t>
              </a:r>
              <a:r>
                <a:rPr lang="en-GB" sz="2000" dirty="0"/>
                <a:t> </a:t>
              </a:r>
              <a:r>
                <a:rPr lang="en-GB" sz="2000" dirty="0" err="1"/>
                <a:t>dethreading</a:t>
              </a:r>
              <a:r>
                <a:rPr lang="en-GB" sz="2000" dirty="0"/>
                <a:t>.</a:t>
              </a:r>
            </a:p>
          </p:txBody>
        </p:sp>
      </p:grpSp>
      <p:sp>
        <p:nvSpPr>
          <p:cNvPr id="17" name="TextBox 16"/>
          <p:cNvSpPr txBox="1"/>
          <p:nvPr/>
        </p:nvSpPr>
        <p:spPr>
          <a:xfrm>
            <a:off x="0" y="6480415"/>
            <a:ext cx="5478780" cy="369332"/>
          </a:xfrm>
          <a:prstGeom prst="rect">
            <a:avLst/>
          </a:prstGeom>
          <a:noFill/>
        </p:spPr>
        <p:txBody>
          <a:bodyPr wrap="square" rtlCol="0">
            <a:spAutoFit/>
          </a:bodyPr>
          <a:lstStyle/>
          <a:p>
            <a:r>
              <a:rPr lang="en-GB" dirty="0" err="1"/>
              <a:t>Geue</a:t>
            </a:r>
            <a:r>
              <a:rPr lang="en-GB" dirty="0"/>
              <a:t> et al., </a:t>
            </a:r>
            <a:r>
              <a:rPr lang="en-GB" i="1" dirty="0"/>
              <a:t>J. Am. Chem. Soc.</a:t>
            </a:r>
            <a:r>
              <a:rPr lang="en-GB" dirty="0"/>
              <a:t> </a:t>
            </a:r>
            <a:r>
              <a:rPr lang="en-GB" b="1" dirty="0"/>
              <a:t>2022</a:t>
            </a:r>
            <a:r>
              <a:rPr lang="en-GB" dirty="0"/>
              <a:t>, 144, 22528 – 22539 </a:t>
            </a:r>
          </a:p>
        </p:txBody>
      </p:sp>
      <p:sp>
        <p:nvSpPr>
          <p:cNvPr id="7" name="Rectangle 6"/>
          <p:cNvSpPr/>
          <p:nvPr/>
        </p:nvSpPr>
        <p:spPr>
          <a:xfrm>
            <a:off x="4475157" y="3299380"/>
            <a:ext cx="1219980" cy="389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776685" y="2005798"/>
            <a:ext cx="1219980" cy="389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4475157" y="4586058"/>
            <a:ext cx="1219980" cy="389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4819649" y="3428999"/>
            <a:ext cx="962025" cy="260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4819648" y="4650867"/>
            <a:ext cx="962025" cy="260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p:cNvGrpSpPr/>
          <p:nvPr/>
        </p:nvGrpSpPr>
        <p:grpSpPr>
          <a:xfrm>
            <a:off x="68580" y="1409125"/>
            <a:ext cx="11168503" cy="5408138"/>
            <a:chOff x="68580" y="1409125"/>
            <a:chExt cx="11168503" cy="5408138"/>
          </a:xfrm>
        </p:grpSpPr>
        <p:pic>
          <p:nvPicPr>
            <p:cNvPr id="15" name="Picture 14" descr="C:\Users\f33579ng\Desktop\Picture1.png"/>
            <p:cNvPicPr/>
            <p:nvPr/>
          </p:nvPicPr>
          <p:blipFill rotWithShape="1">
            <a:blip r:embed="rId4" cstate="print">
              <a:extLst>
                <a:ext uri="{28A0092B-C50C-407E-A947-70E740481C1C}">
                  <a14:useLocalDpi xmlns:a14="http://schemas.microsoft.com/office/drawing/2010/main" val="0"/>
                </a:ext>
              </a:extLst>
            </a:blip>
            <a:srcRect l="51947" t="39005" r="26042" b="55058"/>
            <a:stretch/>
          </p:blipFill>
          <p:spPr bwMode="auto">
            <a:xfrm>
              <a:off x="9148139" y="5977235"/>
              <a:ext cx="2088944" cy="840028"/>
            </a:xfrm>
            <a:prstGeom prst="rect">
              <a:avLst/>
            </a:prstGeom>
            <a:noFill/>
            <a:ln>
              <a:noFill/>
            </a:ln>
          </p:spPr>
        </p:pic>
        <p:sp>
          <p:nvSpPr>
            <p:cNvPr id="13" name="Rectangle 12"/>
            <p:cNvSpPr/>
            <p:nvPr/>
          </p:nvSpPr>
          <p:spPr>
            <a:xfrm>
              <a:off x="68580" y="5830174"/>
              <a:ext cx="6736862" cy="461665"/>
            </a:xfrm>
            <a:prstGeom prst="rect">
              <a:avLst/>
            </a:prstGeom>
          </p:spPr>
          <p:txBody>
            <a:bodyPr wrap="square">
              <a:spAutoFit/>
            </a:bodyPr>
            <a:lstStyle/>
            <a:p>
              <a:pPr algn="just"/>
              <a:r>
                <a:rPr lang="en-GB" sz="2400" dirty="0"/>
                <a:t>IM-MS spectra of [</a:t>
              </a:r>
              <a:r>
                <a:rPr lang="en-GB" sz="2400" b="1" dirty="0"/>
                <a:t>Ph</a:t>
              </a:r>
              <a:r>
                <a:rPr lang="en-GB" sz="2400" b="1" baseline="-25000" dirty="0"/>
                <a:t>Cd</a:t>
              </a:r>
              <a:r>
                <a:rPr lang="en-GB" sz="2400" b="1" dirty="0"/>
                <a:t> + Na</a:t>
              </a:r>
              <a:r>
                <a:rPr lang="en-GB" sz="2400" dirty="0"/>
                <a:t>]</a:t>
              </a:r>
              <a:r>
                <a:rPr lang="en-GB" sz="2400" baseline="30000" dirty="0"/>
                <a:t>+</a:t>
              </a:r>
              <a:r>
                <a:rPr lang="en-GB" sz="2400" dirty="0"/>
                <a:t> and its fragments </a:t>
              </a:r>
              <a:r>
                <a:rPr lang="en-GB" sz="2400" b="1" dirty="0"/>
                <a:t>4</a:t>
              </a:r>
              <a:r>
                <a:rPr lang="en-GB" sz="2400" dirty="0"/>
                <a:t>, </a:t>
              </a:r>
              <a:r>
                <a:rPr lang="en-GB" sz="2400" b="1" dirty="0"/>
                <a:t>5</a:t>
              </a: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027" y="1409125"/>
              <a:ext cx="5624038" cy="4334450"/>
            </a:xfrm>
            <a:prstGeom prst="rect">
              <a:avLst/>
            </a:prstGeom>
          </p:spPr>
        </p:pic>
        <p:pic>
          <p:nvPicPr>
            <p:cNvPr id="21" name="Picture 20" descr="C:\Users\f33579ng\Desktop\Picture1.png"/>
            <p:cNvPicPr/>
            <p:nvPr/>
          </p:nvPicPr>
          <p:blipFill rotWithShape="1">
            <a:blip r:embed="rId4" cstate="print">
              <a:extLst>
                <a:ext uri="{28A0092B-C50C-407E-A947-70E740481C1C}">
                  <a14:useLocalDpi xmlns:a14="http://schemas.microsoft.com/office/drawing/2010/main" val="0"/>
                </a:ext>
              </a:extLst>
            </a:blip>
            <a:srcRect l="15092" t="6709" r="47970" b="73108"/>
            <a:stretch/>
          </p:blipFill>
          <p:spPr bwMode="auto">
            <a:xfrm>
              <a:off x="6923022" y="5147885"/>
              <a:ext cx="1987015" cy="1618565"/>
            </a:xfrm>
            <a:prstGeom prst="rect">
              <a:avLst/>
            </a:prstGeom>
            <a:noFill/>
            <a:ln>
              <a:noFill/>
            </a:ln>
          </p:spPr>
        </p:pic>
        <p:pic>
          <p:nvPicPr>
            <p:cNvPr id="23" name="Picture 22" descr="C:\Users\f33579ng\Desktop\Picture1.png"/>
            <p:cNvPicPr/>
            <p:nvPr/>
          </p:nvPicPr>
          <p:blipFill rotWithShape="1">
            <a:blip r:embed="rId4" cstate="print">
              <a:extLst>
                <a:ext uri="{28A0092B-C50C-407E-A947-70E740481C1C}">
                  <a14:useLocalDpi xmlns:a14="http://schemas.microsoft.com/office/drawing/2010/main" val="0"/>
                </a:ext>
              </a:extLst>
            </a:blip>
            <a:srcRect l="32338" t="39005" r="50751" b="55058"/>
            <a:stretch/>
          </p:blipFill>
          <p:spPr bwMode="auto">
            <a:xfrm>
              <a:off x="9243192" y="5147885"/>
              <a:ext cx="1604938" cy="840028"/>
            </a:xfrm>
            <a:prstGeom prst="rect">
              <a:avLst/>
            </a:prstGeom>
            <a:noFill/>
            <a:ln>
              <a:noFill/>
            </a:ln>
          </p:spPr>
        </p:pic>
      </p:grpSp>
      <p:sp>
        <p:nvSpPr>
          <p:cNvPr id="16" name="TextBox 15"/>
          <p:cNvSpPr txBox="1"/>
          <p:nvPr/>
        </p:nvSpPr>
        <p:spPr>
          <a:xfrm>
            <a:off x="8543096" y="5571459"/>
            <a:ext cx="622286" cy="369332"/>
          </a:xfrm>
          <a:prstGeom prst="rect">
            <a:avLst/>
          </a:prstGeom>
          <a:noFill/>
        </p:spPr>
        <p:txBody>
          <a:bodyPr wrap="none" rtlCol="0">
            <a:spAutoFit/>
          </a:bodyPr>
          <a:lstStyle/>
          <a:p>
            <a:r>
              <a:rPr lang="en-GB" b="1" dirty="0" err="1"/>
              <a:t>TPh</a:t>
            </a:r>
            <a:r>
              <a:rPr lang="en-GB" b="1" baseline="30000" dirty="0"/>
              <a:t>+</a:t>
            </a:r>
          </a:p>
        </p:txBody>
      </p:sp>
      <p:cxnSp>
        <p:nvCxnSpPr>
          <p:cNvPr id="27" name="Straight Arrow Connector 26"/>
          <p:cNvCxnSpPr/>
          <p:nvPr/>
        </p:nvCxnSpPr>
        <p:spPr>
          <a:xfrm flipH="1">
            <a:off x="8425516" y="5886610"/>
            <a:ext cx="184150" cy="1615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 name="Title 1">
            <a:extLst>
              <a:ext uri="{FF2B5EF4-FFF2-40B4-BE49-F238E27FC236}">
                <a16:creationId xmlns:a16="http://schemas.microsoft.com/office/drawing/2014/main" id="{0D35C653-C081-493E-9F73-E5941156A37F}"/>
              </a:ext>
            </a:extLst>
          </p:cNvPr>
          <p:cNvSpPr>
            <a:spLocks noGrp="1"/>
          </p:cNvSpPr>
          <p:nvPr>
            <p:ph type="title"/>
          </p:nvPr>
        </p:nvSpPr>
        <p:spPr>
          <a:xfrm>
            <a:off x="0" y="10375"/>
            <a:ext cx="10515600" cy="1325563"/>
          </a:xfrm>
        </p:spPr>
        <p:txBody>
          <a:bodyPr/>
          <a:lstStyle/>
          <a:p>
            <a:r>
              <a:rPr lang="en-GB" dirty="0"/>
              <a:t>Disassembly Mechanism of [</a:t>
            </a:r>
            <a:r>
              <a:rPr lang="en-GB" dirty="0" err="1"/>
              <a:t>PhM</a:t>
            </a:r>
            <a:r>
              <a:rPr lang="en-GB" dirty="0"/>
              <a:t> + Na]+</a:t>
            </a:r>
            <a:br>
              <a:rPr lang="en-GB" dirty="0"/>
            </a:br>
            <a:endParaRPr lang="en-GB" dirty="0"/>
          </a:p>
        </p:txBody>
      </p:sp>
    </p:spTree>
    <p:extLst>
      <p:ext uri="{BB962C8B-B14F-4D97-AF65-F5344CB8AC3E}">
        <p14:creationId xmlns:p14="http://schemas.microsoft.com/office/powerpoint/2010/main" val="294038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B81FBC-23A2-4063-9273-BC756C71B477}"/>
              </a:ext>
            </a:extLst>
          </p:cNvPr>
          <p:cNvSpPr>
            <a:spLocks noGrp="1"/>
          </p:cNvSpPr>
          <p:nvPr>
            <p:ph type="title"/>
          </p:nvPr>
        </p:nvSpPr>
        <p:spPr/>
        <p:txBody>
          <a:bodyPr/>
          <a:lstStyle/>
          <a:p>
            <a:r>
              <a:rPr lang="en-GB" dirty="0"/>
              <a:t>AAVs</a:t>
            </a:r>
          </a:p>
        </p:txBody>
      </p:sp>
      <p:sp>
        <p:nvSpPr>
          <p:cNvPr id="4" name="Text Placeholder 3">
            <a:extLst>
              <a:ext uri="{FF2B5EF4-FFF2-40B4-BE49-F238E27FC236}">
                <a16:creationId xmlns:a16="http://schemas.microsoft.com/office/drawing/2014/main" id="{A13E886D-D5CB-4917-9DAF-A1EC70892235}"/>
              </a:ext>
            </a:extLst>
          </p:cNvPr>
          <p:cNvSpPr>
            <a:spLocks noGrp="1"/>
          </p:cNvSpPr>
          <p:nvPr>
            <p:ph type="body" idx="1"/>
          </p:nvPr>
        </p:nvSpPr>
        <p:spPr/>
        <p:txBody>
          <a:bodyPr/>
          <a:lstStyle/>
          <a:p>
            <a:r>
              <a:rPr lang="en-GB" dirty="0"/>
              <a:t>Where IM provides enhanced separation and better elucidation of empty and full capsids</a:t>
            </a:r>
          </a:p>
        </p:txBody>
      </p:sp>
    </p:spTree>
    <p:extLst>
      <p:ext uri="{BB962C8B-B14F-4D97-AF65-F5344CB8AC3E}">
        <p14:creationId xmlns:p14="http://schemas.microsoft.com/office/powerpoint/2010/main" val="3954012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7476</TotalTime>
  <Words>3901</Words>
  <Application>Microsoft Office PowerPoint</Application>
  <PresentationFormat>Widescreen</PresentationFormat>
  <Paragraphs>310</Paragraphs>
  <Slides>32</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acumin-pro</vt:lpstr>
      <vt:lpstr>Aptos</vt:lpstr>
      <vt:lpstr>Arial</vt:lpstr>
      <vt:lpstr>Arial Narrow</vt:lpstr>
      <vt:lpstr>Calibri</vt:lpstr>
      <vt:lpstr>Calibri Light</vt:lpstr>
      <vt:lpstr>Cambria Math</vt:lpstr>
      <vt:lpstr>Wingdings</vt:lpstr>
      <vt:lpstr>Office Theme</vt:lpstr>
      <vt:lpstr>PowerPoint Presentation</vt:lpstr>
      <vt:lpstr>First IMS Apparatus</vt:lpstr>
      <vt:lpstr>Reasons to use IM with MS</vt:lpstr>
      <vt:lpstr>Polymetallic complexes </vt:lpstr>
      <vt:lpstr>Heterometallic Rings and Rotaxanes</vt:lpstr>
      <vt:lpstr>CID-MS of Heterometallic [RingM]- </vt:lpstr>
      <vt:lpstr>IM-MS of Heterometallic Rings [RingM]-</vt:lpstr>
      <vt:lpstr>Disassembly Mechanism of [PhM + Na]+ </vt:lpstr>
      <vt:lpstr>AAVs</vt:lpstr>
      <vt:lpstr>PowerPoint Presentation</vt:lpstr>
      <vt:lpstr>PowerPoint Presentation</vt:lpstr>
      <vt:lpstr>PowerPoint Presentation</vt:lpstr>
      <vt:lpstr>PowerPoint Presentation</vt:lpstr>
      <vt:lpstr>PowerPoint Presentation</vt:lpstr>
      <vt:lpstr>Functionally Dynamic (Disordered) Proteins</vt:lpstr>
      <vt:lpstr>Protein structure and flexibility lessons from experiments</vt:lpstr>
      <vt:lpstr>Integrating Experiment into Empirical Toy Tool</vt:lpstr>
      <vt:lpstr>Probing flexibility within a protein – altering charged residue location</vt:lpstr>
      <vt:lpstr>Experiment versus theory: p27 Permutants</vt:lpstr>
      <vt:lpstr>Human Histone globular domain charge mutants</vt:lpstr>
      <vt:lpstr>Activation and Functional Taming of Disorder</vt:lpstr>
      <vt:lpstr>Analytical Challenge presented (now) by Theory</vt:lpstr>
      <vt:lpstr>Benchmarking our toy model with alpha-fold structures and predicting CCS</vt:lpstr>
      <vt:lpstr>Biomarker Discovery</vt:lpstr>
      <vt:lpstr>Lipids from Sebum </vt:lpstr>
      <vt:lpstr>Current approaches for sebum biomarker discovery</vt:lpstr>
      <vt:lpstr>Pushing to earlier PD diagnosis</vt:lpstr>
      <vt:lpstr>Stratification and earlier diagnosis (TD GC-MS)</vt:lpstr>
      <vt:lpstr>PowerPoint Presentation</vt:lpstr>
      <vt:lpstr>Use of LC IM-MS for robust feature finding.  </vt:lpstr>
      <vt:lpstr>Summary and Outlook</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Perdita Barran</dc:creator>
  <cp:lastModifiedBy>Perdita Barran</cp:lastModifiedBy>
  <cp:revision>16</cp:revision>
  <dcterms:created xsi:type="dcterms:W3CDTF">2023-07-25T23:55:31Z</dcterms:created>
  <dcterms:modified xsi:type="dcterms:W3CDTF">2024-08-28T14:31:20Z</dcterms:modified>
</cp:coreProperties>
</file>