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comments+xml" PartName="/ppt/comments/comment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797675" cy="992662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iWuSyLR+jpPGQvaNWnXFv1lmt3P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2" name="Lucas Kulla"/>
  <p:cmAuthor clrIdx="1" id="1" initials="" lastIdx="4" name="Stefan Dvoretskii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customschemas.google.com/relationships/presentationmetadata" Target="metadata"/><Relationship Id="rId14" Type="http://schemas.openxmlformats.org/officeDocument/2006/relationships/slide" Target="slides/slide8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4-04-08T11:38:50.748">
    <p:pos x="248" y="191"/>
    <p:text>Wo ist denn deine Google Tabelle?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BLE6c7HQ"/>
      </p:ext>
    </p:extLst>
  </p:cm>
  <p:cm authorId="1" idx="1" dt="2024-04-08T11:35:11.366">
    <p:pos x="248" y="191"/>
    <p:text>_Marked as resolved_</p:text>
    <p:extLst>
      <p:ext uri="{C676402C-5697-4E1C-873F-D02D1690AC5C}">
        <p15:threadingInfo timeZoneBias="0">
          <p15:parentCm authorId="0" idx="1"/>
        </p15:threadingInfo>
      </p:ext>
      <p:ext uri="http://customooxmlschemas.google.com/">
        <go:slidesCustomData xmlns:go="http://customooxmlschemas.google.com/" commentPostId="AAABHsh9qug"/>
      </p:ext>
    </p:extLst>
  </p:cm>
  <p:cm authorId="1" idx="2" dt="2024-04-08T11:38:50.748">
    <p:pos x="248" y="191"/>
    <p:text>_Re-opened_</p:text>
    <p:extLst>
      <p:ext uri="{C676402C-5697-4E1C-873F-D02D1690AC5C}">
        <p15:threadingInfo timeZoneBias="0">
          <p15:parentCm authorId="0" idx="1"/>
        </p15:threadingInfo>
      </p:ext>
      <p:ext uri="http://customooxmlschemas.google.com/">
        <go:slidesCustomData xmlns:go="http://customooxmlschemas.google.com/" commentPostId="AAABHsh9qu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2" dt="2024-04-08T11:38:48.114">
    <p:pos x="3178" y="681"/>
    <p:text>Warum hier keine Quellen?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BLE6c7HU"/>
      </p:ext>
    </p:extLst>
  </p:cm>
  <p:cm authorId="1" idx="3" dt="2024-04-08T11:37:05.374">
    <p:pos x="3178" y="681"/>
    <p:text>_Marked as resolved_</p:text>
    <p:extLst>
      <p:ext uri="{C676402C-5697-4E1C-873F-D02D1690AC5C}">
        <p15:threadingInfo timeZoneBias="0">
          <p15:parentCm authorId="0" idx="2"/>
        </p15:threadingInfo>
      </p:ext>
      <p:ext uri="http://customooxmlschemas.google.com/">
        <go:slidesCustomData xmlns:go="http://customooxmlschemas.google.com/" commentPostId="AAABHsh9quo"/>
      </p:ext>
    </p:extLst>
  </p:cm>
  <p:cm authorId="1" idx="4" dt="2024-04-08T11:38:48.114">
    <p:pos x="3178" y="681"/>
    <p:text>_Re-opened_</p:text>
    <p:extLst>
      <p:ext uri="{C676402C-5697-4E1C-873F-D02D1690AC5C}">
        <p15:threadingInfo timeZoneBias="0">
          <p15:parentCm authorId="0" idx="2"/>
        </p15:threadingInfo>
      </p:ext>
      <p:ext uri="http://customooxmlschemas.google.com/">
        <go:slidesCustomData xmlns:go="http://customooxmlschemas.google.com/" commentPostId="AAABHsh9quw"/>
      </p:ext>
    </p:extLs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de-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  <p:extLst>
    <p:ext uri="{620B2872-D7B9-4A21-9093-7833F8D536E1}">
      <p15:sldGuideLst>
        <p15:guide id="1" orient="horz" pos="3126">
          <p15:clr>
            <a:srgbClr val="F26B43"/>
          </p15:clr>
        </p15:guide>
        <p15:guide id="2" pos="214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0" name="Google Shape;350;p3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3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9" name="Google Shape;359;p5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Deutschland: für Bilder besondere Regeln (RACOON)</a:t>
            </a:r>
            <a:endParaRPr/>
          </a:p>
        </p:txBody>
      </p:sp>
      <p:sp>
        <p:nvSpPr>
          <p:cNvPr id="360" name="Google Shape;360;p5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2c978675290_0_8:notes"/>
          <p:cNvSpPr/>
          <p:nvPr>
            <p:ph idx="2" type="sldImg"/>
          </p:nvPr>
        </p:nvSpPr>
        <p:spPr>
          <a:xfrm>
            <a:off x="90488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0" name="Google Shape;370;g2c978675290_0_8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g2c978675290_0_8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2c978675290_0_32:notes"/>
          <p:cNvSpPr/>
          <p:nvPr>
            <p:ph idx="2" type="sldImg"/>
          </p:nvPr>
        </p:nvSpPr>
        <p:spPr>
          <a:xfrm>
            <a:off x="90488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4" name="Google Shape;384;g2c978675290_0_32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g2c978675290_0_32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2c978675290_0_44:notes"/>
          <p:cNvSpPr/>
          <p:nvPr>
            <p:ph idx="2" type="sldImg"/>
          </p:nvPr>
        </p:nvSpPr>
        <p:spPr>
          <a:xfrm>
            <a:off x="90488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3" name="Google Shape;393;g2c978675290_0_44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machine-actionable requirement for FM training and retraining in the future</a:t>
            </a:r>
            <a:endParaRPr/>
          </a:p>
        </p:txBody>
      </p:sp>
      <p:sp>
        <p:nvSpPr>
          <p:cNvPr id="394" name="Google Shape;394;g2c978675290_0_44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2c978675290_0_51:notes"/>
          <p:cNvSpPr/>
          <p:nvPr>
            <p:ph idx="2" type="sldImg"/>
          </p:nvPr>
        </p:nvSpPr>
        <p:spPr>
          <a:xfrm>
            <a:off x="90488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3" name="Google Shape;403;g2c978675290_0_51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g2c978675290_0_51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2c978675290_0_58:notes"/>
          <p:cNvSpPr/>
          <p:nvPr>
            <p:ph idx="2" type="sldImg"/>
          </p:nvPr>
        </p:nvSpPr>
        <p:spPr>
          <a:xfrm>
            <a:off x="90488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3" name="Google Shape;413;g2c978675290_0_58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machine-actionability is important for retraining</a:t>
            </a:r>
            <a:endParaRPr/>
          </a:p>
        </p:txBody>
      </p:sp>
      <p:sp>
        <p:nvSpPr>
          <p:cNvPr id="414" name="Google Shape;414;g2c978675290_0_58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2c978675290_0_74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g2c978675290_0_74:notes"/>
          <p:cNvSpPr/>
          <p:nvPr>
            <p:ph idx="2" type="sldImg"/>
          </p:nvPr>
        </p:nvSpPr>
        <p:spPr>
          <a:xfrm>
            <a:off x="90488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8.png"/><Relationship Id="rId4" Type="http://schemas.openxmlformats.org/officeDocument/2006/relationships/image" Target="../media/image12.png"/><Relationship Id="rId5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">
  <p:cSld name="Titel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5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2" name="Google Shape;42;p45"/>
          <p:cNvSpPr txBox="1"/>
          <p:nvPr>
            <p:ph idx="1" type="subTitle"/>
          </p:nvPr>
        </p:nvSpPr>
        <p:spPr>
          <a:xfrm>
            <a:off x="611188" y="3255826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45"/>
          <p:cNvSpPr txBox="1"/>
          <p:nvPr/>
        </p:nvSpPr>
        <p:spPr>
          <a:xfrm>
            <a:off x="611188" y="4638292"/>
            <a:ext cx="7345188" cy="4537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4C8FF"/>
              </a:buClr>
              <a:buSzPts val="1200"/>
              <a:buFont typeface="Arial"/>
              <a:buNone/>
            </a:pPr>
            <a:r>
              <a:rPr lang="de-DE" sz="1200">
                <a:solidFill>
                  <a:srgbClr val="14C8FF"/>
                </a:solidFill>
                <a:latin typeface="Arial"/>
                <a:ea typeface="Arial"/>
                <a:cs typeface="Arial"/>
                <a:sym typeface="Arial"/>
              </a:rPr>
              <a:t>www.helmholtz-metadaten.de</a:t>
            </a:r>
            <a:endParaRPr sz="1200">
              <a:solidFill>
                <a:srgbClr val="14C8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074">
          <p15:clr>
            <a:srgbClr val="FBAE40"/>
          </p15:clr>
        </p15:guide>
        <p15:guide id="2" orient="horz" pos="275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el HMC Office">
  <p:cSld name="8_Titel HMC Office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78"/>
          <p:cNvSpPr/>
          <p:nvPr/>
        </p:nvSpPr>
        <p:spPr>
          <a:xfrm>
            <a:off x="0" y="1095586"/>
            <a:ext cx="9144000" cy="128088"/>
          </a:xfrm>
          <a:prstGeom prst="rect">
            <a:avLst/>
          </a:prstGeom>
          <a:solidFill>
            <a:srgbClr val="14C8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78"/>
          <p:cNvSpPr/>
          <p:nvPr/>
        </p:nvSpPr>
        <p:spPr>
          <a:xfrm>
            <a:off x="2031135" y="771550"/>
            <a:ext cx="1018800" cy="360000"/>
          </a:xfrm>
          <a:prstGeom prst="rect">
            <a:avLst/>
          </a:prstGeom>
          <a:solidFill>
            <a:srgbClr val="FFD22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78"/>
          <p:cNvSpPr/>
          <p:nvPr/>
        </p:nvSpPr>
        <p:spPr>
          <a:xfrm>
            <a:off x="8124537" y="771550"/>
            <a:ext cx="1018800" cy="360000"/>
          </a:xfrm>
          <a:prstGeom prst="rect">
            <a:avLst/>
          </a:prstGeom>
          <a:solidFill>
            <a:srgbClr val="5E3B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78"/>
          <p:cNvSpPr/>
          <p:nvPr/>
        </p:nvSpPr>
        <p:spPr>
          <a:xfrm>
            <a:off x="6093403" y="771550"/>
            <a:ext cx="1018800" cy="360000"/>
          </a:xfrm>
          <a:prstGeom prst="rect">
            <a:avLst/>
          </a:prstGeom>
          <a:solidFill>
            <a:srgbClr val="8CD6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78"/>
          <p:cNvSpPr/>
          <p:nvPr/>
        </p:nvSpPr>
        <p:spPr>
          <a:xfrm>
            <a:off x="5077836" y="771550"/>
            <a:ext cx="1018800" cy="360000"/>
          </a:xfrm>
          <a:prstGeom prst="rect">
            <a:avLst/>
          </a:prstGeom>
          <a:solidFill>
            <a:srgbClr val="35777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78"/>
          <p:cNvSpPr/>
          <p:nvPr/>
        </p:nvSpPr>
        <p:spPr>
          <a:xfrm>
            <a:off x="4062269" y="771550"/>
            <a:ext cx="1018800" cy="360000"/>
          </a:xfrm>
          <a:prstGeom prst="rect">
            <a:avLst/>
          </a:prstGeom>
          <a:solidFill>
            <a:srgbClr val="A0235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78"/>
          <p:cNvSpPr/>
          <p:nvPr/>
        </p:nvSpPr>
        <p:spPr>
          <a:xfrm>
            <a:off x="3046702" y="771550"/>
            <a:ext cx="1018800" cy="360000"/>
          </a:xfrm>
          <a:prstGeom prst="rect">
            <a:avLst/>
          </a:prstGeom>
          <a:solidFill>
            <a:srgbClr val="D232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78"/>
          <p:cNvSpPr/>
          <p:nvPr/>
        </p:nvSpPr>
        <p:spPr>
          <a:xfrm>
            <a:off x="1015568" y="771550"/>
            <a:ext cx="1018800" cy="360000"/>
          </a:xfrm>
          <a:prstGeom prst="rect">
            <a:avLst/>
          </a:prstGeom>
          <a:solidFill>
            <a:srgbClr val="32646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78"/>
          <p:cNvSpPr/>
          <p:nvPr/>
        </p:nvSpPr>
        <p:spPr>
          <a:xfrm>
            <a:off x="1" y="771550"/>
            <a:ext cx="1018800" cy="360000"/>
          </a:xfrm>
          <a:prstGeom prst="rect">
            <a:avLst/>
          </a:prstGeom>
          <a:solidFill>
            <a:srgbClr val="50C8A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78"/>
          <p:cNvSpPr/>
          <p:nvPr/>
        </p:nvSpPr>
        <p:spPr>
          <a:xfrm>
            <a:off x="7108970" y="771550"/>
            <a:ext cx="1018800" cy="360000"/>
          </a:xfrm>
          <a:prstGeom prst="rect">
            <a:avLst/>
          </a:prstGeom>
          <a:solidFill>
            <a:srgbClr val="14C8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78"/>
          <p:cNvSpPr/>
          <p:nvPr/>
        </p:nvSpPr>
        <p:spPr>
          <a:xfrm>
            <a:off x="5090106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MATTER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78"/>
          <p:cNvSpPr/>
          <p:nvPr/>
        </p:nvSpPr>
        <p:spPr>
          <a:xfrm>
            <a:off x="1057909" y="807554"/>
            <a:ext cx="67478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E&amp;E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78"/>
          <p:cNvSpPr/>
          <p:nvPr/>
        </p:nvSpPr>
        <p:spPr>
          <a:xfrm>
            <a:off x="2041581" y="807554"/>
            <a:ext cx="703197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ENERGY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78"/>
          <p:cNvSpPr/>
          <p:nvPr/>
        </p:nvSpPr>
        <p:spPr>
          <a:xfrm>
            <a:off x="6104476" y="807554"/>
            <a:ext cx="1018993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COMMONS</a:t>
            </a:r>
            <a:endParaRPr b="0"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78"/>
          <p:cNvSpPr/>
          <p:nvPr/>
        </p:nvSpPr>
        <p:spPr>
          <a:xfrm>
            <a:off x="8143058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PROJECTS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78"/>
          <p:cNvSpPr/>
          <p:nvPr/>
        </p:nvSpPr>
        <p:spPr>
          <a:xfrm>
            <a:off x="34073" y="807554"/>
            <a:ext cx="81321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AST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78"/>
          <p:cNvSpPr/>
          <p:nvPr/>
        </p:nvSpPr>
        <p:spPr>
          <a:xfrm>
            <a:off x="7112052" y="98757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OFFICE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78"/>
          <p:cNvSpPr/>
          <p:nvPr/>
        </p:nvSpPr>
        <p:spPr>
          <a:xfrm>
            <a:off x="3053680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HEALTH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78"/>
          <p:cNvSpPr/>
          <p:nvPr/>
        </p:nvSpPr>
        <p:spPr>
          <a:xfrm>
            <a:off x="4078607" y="807554"/>
            <a:ext cx="89071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78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6" name="Google Shape;246;p78"/>
          <p:cNvSpPr txBox="1"/>
          <p:nvPr>
            <p:ph idx="1" type="subTitle"/>
          </p:nvPr>
        </p:nvSpPr>
        <p:spPr>
          <a:xfrm>
            <a:off x="611188" y="3255826"/>
            <a:ext cx="7345188" cy="1080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7" name="Google Shape;247;p78"/>
          <p:cNvSpPr txBox="1"/>
          <p:nvPr/>
        </p:nvSpPr>
        <p:spPr>
          <a:xfrm>
            <a:off x="611188" y="4638292"/>
            <a:ext cx="7345188" cy="4537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4C8FF"/>
              </a:buClr>
              <a:buSzPts val="1200"/>
              <a:buFont typeface="Arial"/>
              <a:buNone/>
            </a:pPr>
            <a:r>
              <a:rPr lang="de-DE" sz="1200">
                <a:solidFill>
                  <a:srgbClr val="14C8FF"/>
                </a:solidFill>
                <a:latin typeface="Arial"/>
                <a:ea typeface="Arial"/>
                <a:cs typeface="Arial"/>
                <a:sym typeface="Arial"/>
              </a:rPr>
              <a:t>www.helmholtz-metadaten.de</a:t>
            </a:r>
            <a:endParaRPr sz="1200">
              <a:solidFill>
                <a:srgbClr val="14C8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8" name="Google Shape;248;p7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28385" y="266649"/>
            <a:ext cx="720080" cy="2887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1166">
          <p15:clr>
            <a:srgbClr val="FBAE40"/>
          </p15:clr>
        </p15:guide>
        <p15:guide id="2" orient="horz" pos="2074">
          <p15:clr>
            <a:srgbClr val="FBAE40"/>
          </p15:clr>
        </p15:guide>
        <p15:guide id="3" pos="5012">
          <p15:clr>
            <a:srgbClr val="FBAE40"/>
          </p15:clr>
        </p15:guide>
        <p15:guide id="4" orient="horz" pos="214">
          <p15:clr>
            <a:srgbClr val="FBAE40"/>
          </p15:clr>
        </p15:guide>
        <p15:guide id="5" orient="horz" pos="275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el HMC Projects">
  <p:cSld name="9_Titel HMC Projects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79"/>
          <p:cNvSpPr/>
          <p:nvPr>
            <p:ph idx="2" type="pic"/>
          </p:nvPr>
        </p:nvSpPr>
        <p:spPr>
          <a:xfrm flipH="1">
            <a:off x="7960458" y="268288"/>
            <a:ext cx="788006" cy="287238"/>
          </a:xfrm>
          <a:prstGeom prst="rect">
            <a:avLst/>
          </a:prstGeom>
          <a:noFill/>
          <a:ln>
            <a:noFill/>
          </a:ln>
        </p:spPr>
      </p:sp>
      <p:sp>
        <p:nvSpPr>
          <p:cNvPr id="251" name="Google Shape;251;p79"/>
          <p:cNvSpPr/>
          <p:nvPr>
            <p:ph idx="3" type="pic"/>
          </p:nvPr>
        </p:nvSpPr>
        <p:spPr>
          <a:xfrm flipH="1">
            <a:off x="7099029" y="268288"/>
            <a:ext cx="788005" cy="287238"/>
          </a:xfrm>
          <a:prstGeom prst="rect">
            <a:avLst/>
          </a:prstGeom>
          <a:noFill/>
          <a:ln>
            <a:noFill/>
          </a:ln>
        </p:spPr>
      </p:sp>
      <p:sp>
        <p:nvSpPr>
          <p:cNvPr id="252" name="Google Shape;252;p79"/>
          <p:cNvSpPr/>
          <p:nvPr>
            <p:ph idx="4" type="pic"/>
          </p:nvPr>
        </p:nvSpPr>
        <p:spPr>
          <a:xfrm flipH="1">
            <a:off x="6237601" y="268288"/>
            <a:ext cx="788005" cy="287238"/>
          </a:xfrm>
          <a:prstGeom prst="rect">
            <a:avLst/>
          </a:prstGeom>
          <a:noFill/>
          <a:ln>
            <a:noFill/>
          </a:ln>
        </p:spPr>
      </p:sp>
      <p:sp>
        <p:nvSpPr>
          <p:cNvPr id="253" name="Google Shape;253;p79"/>
          <p:cNvSpPr/>
          <p:nvPr/>
        </p:nvSpPr>
        <p:spPr>
          <a:xfrm>
            <a:off x="0" y="1095586"/>
            <a:ext cx="9144000" cy="128088"/>
          </a:xfrm>
          <a:prstGeom prst="rect">
            <a:avLst/>
          </a:prstGeom>
          <a:solidFill>
            <a:srgbClr val="5E3B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79"/>
          <p:cNvSpPr/>
          <p:nvPr/>
        </p:nvSpPr>
        <p:spPr>
          <a:xfrm>
            <a:off x="2031135" y="771550"/>
            <a:ext cx="1018800" cy="360000"/>
          </a:xfrm>
          <a:prstGeom prst="rect">
            <a:avLst/>
          </a:prstGeom>
          <a:solidFill>
            <a:srgbClr val="FFD22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79"/>
          <p:cNvSpPr/>
          <p:nvPr/>
        </p:nvSpPr>
        <p:spPr>
          <a:xfrm>
            <a:off x="8124537" y="771550"/>
            <a:ext cx="1018800" cy="360000"/>
          </a:xfrm>
          <a:prstGeom prst="rect">
            <a:avLst/>
          </a:prstGeom>
          <a:solidFill>
            <a:srgbClr val="5E3B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79"/>
          <p:cNvSpPr/>
          <p:nvPr/>
        </p:nvSpPr>
        <p:spPr>
          <a:xfrm>
            <a:off x="6093403" y="771550"/>
            <a:ext cx="1018800" cy="360000"/>
          </a:xfrm>
          <a:prstGeom prst="rect">
            <a:avLst/>
          </a:prstGeom>
          <a:solidFill>
            <a:srgbClr val="8CD6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79"/>
          <p:cNvSpPr/>
          <p:nvPr/>
        </p:nvSpPr>
        <p:spPr>
          <a:xfrm>
            <a:off x="5077836" y="771550"/>
            <a:ext cx="1018800" cy="360000"/>
          </a:xfrm>
          <a:prstGeom prst="rect">
            <a:avLst/>
          </a:prstGeom>
          <a:solidFill>
            <a:srgbClr val="35777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79"/>
          <p:cNvSpPr/>
          <p:nvPr/>
        </p:nvSpPr>
        <p:spPr>
          <a:xfrm>
            <a:off x="4062269" y="771550"/>
            <a:ext cx="1018800" cy="360000"/>
          </a:xfrm>
          <a:prstGeom prst="rect">
            <a:avLst/>
          </a:prstGeom>
          <a:solidFill>
            <a:srgbClr val="A0235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79"/>
          <p:cNvSpPr/>
          <p:nvPr/>
        </p:nvSpPr>
        <p:spPr>
          <a:xfrm>
            <a:off x="3046702" y="771550"/>
            <a:ext cx="1018800" cy="360000"/>
          </a:xfrm>
          <a:prstGeom prst="rect">
            <a:avLst/>
          </a:prstGeom>
          <a:solidFill>
            <a:srgbClr val="D232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79"/>
          <p:cNvSpPr/>
          <p:nvPr/>
        </p:nvSpPr>
        <p:spPr>
          <a:xfrm>
            <a:off x="1015568" y="771550"/>
            <a:ext cx="1018800" cy="360000"/>
          </a:xfrm>
          <a:prstGeom prst="rect">
            <a:avLst/>
          </a:prstGeom>
          <a:solidFill>
            <a:srgbClr val="32646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79"/>
          <p:cNvSpPr/>
          <p:nvPr/>
        </p:nvSpPr>
        <p:spPr>
          <a:xfrm>
            <a:off x="1" y="771550"/>
            <a:ext cx="1018800" cy="360000"/>
          </a:xfrm>
          <a:prstGeom prst="rect">
            <a:avLst/>
          </a:prstGeom>
          <a:solidFill>
            <a:srgbClr val="50C8A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79"/>
          <p:cNvSpPr/>
          <p:nvPr/>
        </p:nvSpPr>
        <p:spPr>
          <a:xfrm>
            <a:off x="7108970" y="771550"/>
            <a:ext cx="1018800" cy="360000"/>
          </a:xfrm>
          <a:prstGeom prst="rect">
            <a:avLst/>
          </a:prstGeom>
          <a:solidFill>
            <a:srgbClr val="14C8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79"/>
          <p:cNvSpPr/>
          <p:nvPr/>
        </p:nvSpPr>
        <p:spPr>
          <a:xfrm>
            <a:off x="5090106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MATTER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79"/>
          <p:cNvSpPr/>
          <p:nvPr/>
        </p:nvSpPr>
        <p:spPr>
          <a:xfrm>
            <a:off x="1057909" y="807554"/>
            <a:ext cx="67478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E&amp;E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79"/>
          <p:cNvSpPr/>
          <p:nvPr/>
        </p:nvSpPr>
        <p:spPr>
          <a:xfrm>
            <a:off x="2041581" y="807554"/>
            <a:ext cx="703197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ENERGY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79"/>
          <p:cNvSpPr/>
          <p:nvPr/>
        </p:nvSpPr>
        <p:spPr>
          <a:xfrm>
            <a:off x="6104476" y="807554"/>
            <a:ext cx="1018993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COMMONS</a:t>
            </a:r>
            <a:endParaRPr b="0"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79"/>
          <p:cNvSpPr/>
          <p:nvPr/>
        </p:nvSpPr>
        <p:spPr>
          <a:xfrm>
            <a:off x="8143058" y="98757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PROJECTS</a:t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79"/>
          <p:cNvSpPr/>
          <p:nvPr/>
        </p:nvSpPr>
        <p:spPr>
          <a:xfrm>
            <a:off x="34073" y="807554"/>
            <a:ext cx="81321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AST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79"/>
          <p:cNvSpPr/>
          <p:nvPr/>
        </p:nvSpPr>
        <p:spPr>
          <a:xfrm>
            <a:off x="7112052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OFFICE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79"/>
          <p:cNvSpPr/>
          <p:nvPr/>
        </p:nvSpPr>
        <p:spPr>
          <a:xfrm>
            <a:off x="3053680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HEALTH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79"/>
          <p:cNvSpPr/>
          <p:nvPr/>
        </p:nvSpPr>
        <p:spPr>
          <a:xfrm>
            <a:off x="4078607" y="807554"/>
            <a:ext cx="89071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79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3" name="Google Shape;273;p79"/>
          <p:cNvSpPr txBox="1"/>
          <p:nvPr>
            <p:ph idx="1" type="subTitle"/>
          </p:nvPr>
        </p:nvSpPr>
        <p:spPr>
          <a:xfrm>
            <a:off x="611188" y="3255826"/>
            <a:ext cx="7345188" cy="1080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4" name="Google Shape;274;p79"/>
          <p:cNvSpPr txBox="1"/>
          <p:nvPr/>
        </p:nvSpPr>
        <p:spPr>
          <a:xfrm>
            <a:off x="611188" y="4638292"/>
            <a:ext cx="7345188" cy="4537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4C8FF"/>
              </a:buClr>
              <a:buSzPts val="1200"/>
              <a:buFont typeface="Arial"/>
              <a:buNone/>
            </a:pPr>
            <a:r>
              <a:rPr lang="de-DE" sz="1200">
                <a:solidFill>
                  <a:srgbClr val="14C8FF"/>
                </a:solidFill>
                <a:latin typeface="Arial"/>
                <a:ea typeface="Arial"/>
                <a:cs typeface="Arial"/>
                <a:sym typeface="Arial"/>
              </a:rPr>
              <a:t>www.helmholtz-metadaten.de</a:t>
            </a:r>
            <a:endParaRPr sz="1200">
              <a:solidFill>
                <a:srgbClr val="14C8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166">
          <p15:clr>
            <a:srgbClr val="FBAE40"/>
          </p15:clr>
        </p15:guide>
        <p15:guide id="2" orient="horz" pos="2074">
          <p15:clr>
            <a:srgbClr val="FBAE40"/>
          </p15:clr>
        </p15:guide>
        <p15:guide id="3" pos="5012">
          <p15:clr>
            <a:srgbClr val="FBAE40"/>
          </p15:clr>
        </p15:guide>
        <p15:guide id="4" orient="horz" pos="214">
          <p15:clr>
            <a:srgbClr val="FBAE40"/>
          </p15:clr>
        </p15:guide>
        <p15:guide id="5" orient="horz" pos="275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2ca724fb408_0_23"/>
          <p:cNvSpPr txBox="1"/>
          <p:nvPr>
            <p:ph idx="10" type="dt"/>
          </p:nvPr>
        </p:nvSpPr>
        <p:spPr>
          <a:xfrm>
            <a:off x="456480" y="4685596"/>
            <a:ext cx="2127000" cy="3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277" name="Google Shape;277;g2ca724fb408_0_23"/>
          <p:cNvSpPr txBox="1"/>
          <p:nvPr>
            <p:ph idx="11" type="ftr"/>
          </p:nvPr>
        </p:nvSpPr>
        <p:spPr>
          <a:xfrm>
            <a:off x="3127680" y="4685596"/>
            <a:ext cx="2894400" cy="3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rtl="0" algn="l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278" name="Google Shape;278;g2ca724fb408_0_23"/>
          <p:cNvSpPr txBox="1"/>
          <p:nvPr>
            <p:ph idx="12" type="sldNum"/>
          </p:nvPr>
        </p:nvSpPr>
        <p:spPr>
          <a:xfrm>
            <a:off x="6556320" y="4685596"/>
            <a:ext cx="2127000" cy="3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Calibri"/>
              <a:buNone/>
              <a:defRPr b="0" i="0" sz="1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spaltig">
  <p:cSld name="Zweispaltig"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1"/>
          <p:cNvSpPr txBox="1"/>
          <p:nvPr>
            <p:ph idx="1" type="body"/>
          </p:nvPr>
        </p:nvSpPr>
        <p:spPr>
          <a:xfrm>
            <a:off x="394717" y="1131888"/>
            <a:ext cx="4070921" cy="36020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28571"/>
              </a:lnSpc>
              <a:spcBef>
                <a:spcPts val="1100"/>
              </a:spcBef>
              <a:spcAft>
                <a:spcPts val="0"/>
              </a:spcAft>
              <a:buSzPts val="1400"/>
              <a:buChar char="•"/>
              <a:defRPr sz="1400"/>
            </a:lvl1pPr>
            <a:lvl2pPr indent="-317500" lvl="1" marL="914400" algn="l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indent="-317500" lvl="2" marL="1371600" algn="l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5pPr>
            <a:lvl6pPr indent="-2286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3" name="Google Shape;313;p51"/>
          <p:cNvSpPr txBox="1"/>
          <p:nvPr>
            <p:ph idx="2" type="body"/>
          </p:nvPr>
        </p:nvSpPr>
        <p:spPr>
          <a:xfrm>
            <a:off x="4679950" y="1131888"/>
            <a:ext cx="4068763" cy="36020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28571"/>
              </a:lnSpc>
              <a:spcBef>
                <a:spcPts val="1100"/>
              </a:spcBef>
              <a:spcAft>
                <a:spcPts val="0"/>
              </a:spcAft>
              <a:buSzPts val="1400"/>
              <a:buChar char="•"/>
              <a:defRPr sz="1400"/>
            </a:lvl1pPr>
            <a:lvl2pPr indent="-317500" lvl="1" marL="914400" algn="l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2pPr>
            <a:lvl3pPr indent="-317500" lvl="2" marL="1371600" algn="l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/>
            </a:lvl5pPr>
            <a:lvl6pPr indent="-2286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4" name="Google Shape;314;p51"/>
          <p:cNvSpPr txBox="1"/>
          <p:nvPr>
            <p:ph type="ctrTitle"/>
          </p:nvPr>
        </p:nvSpPr>
        <p:spPr>
          <a:xfrm>
            <a:off x="395247" y="303498"/>
            <a:ext cx="8425225" cy="360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13">
          <p15:clr>
            <a:srgbClr val="FBAE40"/>
          </p15:clr>
        </p15:guide>
        <p15:guide id="2" pos="2947">
          <p15:clr>
            <a:srgbClr val="FBAE40"/>
          </p15:clr>
        </p15:guide>
        <p15:guide id="3" orient="horz" pos="2984">
          <p15:clr>
            <a:srgbClr val="FBAE40"/>
          </p15:clr>
        </p15:guide>
        <p15:guide id="4" orient="horz" pos="48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schspaltig">
  <p:cSld name="Mischspaltig"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2"/>
          <p:cNvSpPr txBox="1"/>
          <p:nvPr>
            <p:ph idx="1" type="body"/>
          </p:nvPr>
        </p:nvSpPr>
        <p:spPr>
          <a:xfrm>
            <a:off x="396762" y="1131889"/>
            <a:ext cx="6264638" cy="1439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2286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7" name="Google Shape;317;p52"/>
          <p:cNvSpPr/>
          <p:nvPr>
            <p:ph idx="2" type="pic"/>
          </p:nvPr>
        </p:nvSpPr>
        <p:spPr>
          <a:xfrm>
            <a:off x="395536" y="2879999"/>
            <a:ext cx="4105275" cy="1853925"/>
          </a:xfrm>
          <a:prstGeom prst="rect">
            <a:avLst/>
          </a:prstGeom>
          <a:noFill/>
          <a:ln>
            <a:noFill/>
          </a:ln>
        </p:spPr>
      </p:sp>
      <p:sp>
        <p:nvSpPr>
          <p:cNvPr id="318" name="Google Shape;318;p52"/>
          <p:cNvSpPr/>
          <p:nvPr>
            <p:ph idx="3" type="pic"/>
          </p:nvPr>
        </p:nvSpPr>
        <p:spPr>
          <a:xfrm>
            <a:off x="4644009" y="2879725"/>
            <a:ext cx="4105275" cy="1854200"/>
          </a:xfrm>
          <a:prstGeom prst="rect">
            <a:avLst/>
          </a:prstGeom>
          <a:noFill/>
          <a:ln>
            <a:noFill/>
          </a:ln>
        </p:spPr>
      </p:sp>
      <p:sp>
        <p:nvSpPr>
          <p:cNvPr id="319" name="Google Shape;319;p52"/>
          <p:cNvSpPr txBox="1"/>
          <p:nvPr>
            <p:ph idx="4" type="body"/>
          </p:nvPr>
        </p:nvSpPr>
        <p:spPr>
          <a:xfrm>
            <a:off x="395536" y="2761200"/>
            <a:ext cx="4105275" cy="1079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2286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0" name="Google Shape;320;p52"/>
          <p:cNvSpPr txBox="1"/>
          <p:nvPr>
            <p:ph idx="5" type="body"/>
          </p:nvPr>
        </p:nvSpPr>
        <p:spPr>
          <a:xfrm>
            <a:off x="4644008" y="2761200"/>
            <a:ext cx="4105275" cy="1079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2286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1" name="Google Shape;321;p52"/>
          <p:cNvSpPr txBox="1"/>
          <p:nvPr>
            <p:ph type="ctrTitle"/>
          </p:nvPr>
        </p:nvSpPr>
        <p:spPr>
          <a:xfrm>
            <a:off x="395247" y="303498"/>
            <a:ext cx="8425225" cy="360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54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eam">
  <p:cSld name="2_Team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3"/>
          <p:cNvSpPr/>
          <p:nvPr>
            <p:ph idx="2" type="pic"/>
          </p:nvPr>
        </p:nvSpPr>
        <p:spPr>
          <a:xfrm>
            <a:off x="395536" y="2571750"/>
            <a:ext cx="2025018" cy="1644875"/>
          </a:xfrm>
          <a:prstGeom prst="rect">
            <a:avLst/>
          </a:prstGeom>
          <a:noFill/>
          <a:ln>
            <a:noFill/>
          </a:ln>
        </p:spPr>
      </p:sp>
      <p:sp>
        <p:nvSpPr>
          <p:cNvPr id="324" name="Google Shape;324;p53"/>
          <p:cNvSpPr/>
          <p:nvPr>
            <p:ph idx="3" type="pic"/>
          </p:nvPr>
        </p:nvSpPr>
        <p:spPr>
          <a:xfrm>
            <a:off x="2510978" y="2571750"/>
            <a:ext cx="2025018" cy="1644875"/>
          </a:xfrm>
          <a:prstGeom prst="rect">
            <a:avLst/>
          </a:prstGeom>
          <a:noFill/>
          <a:ln>
            <a:noFill/>
          </a:ln>
        </p:spPr>
      </p:sp>
      <p:sp>
        <p:nvSpPr>
          <p:cNvPr id="325" name="Google Shape;325;p53"/>
          <p:cNvSpPr/>
          <p:nvPr>
            <p:ph idx="4" type="pic"/>
          </p:nvPr>
        </p:nvSpPr>
        <p:spPr>
          <a:xfrm>
            <a:off x="4608004" y="2571750"/>
            <a:ext cx="2025018" cy="1644875"/>
          </a:xfrm>
          <a:prstGeom prst="rect">
            <a:avLst/>
          </a:prstGeom>
          <a:noFill/>
          <a:ln>
            <a:noFill/>
          </a:ln>
        </p:spPr>
      </p:sp>
      <p:sp>
        <p:nvSpPr>
          <p:cNvPr id="326" name="Google Shape;326;p53"/>
          <p:cNvSpPr/>
          <p:nvPr>
            <p:ph idx="5" type="pic"/>
          </p:nvPr>
        </p:nvSpPr>
        <p:spPr>
          <a:xfrm>
            <a:off x="6723445" y="2571750"/>
            <a:ext cx="2025018" cy="1644875"/>
          </a:xfrm>
          <a:prstGeom prst="rect">
            <a:avLst/>
          </a:prstGeom>
          <a:noFill/>
          <a:ln>
            <a:noFill/>
          </a:ln>
        </p:spPr>
      </p:sp>
      <p:sp>
        <p:nvSpPr>
          <p:cNvPr id="327" name="Google Shape;327;p53"/>
          <p:cNvSpPr/>
          <p:nvPr/>
        </p:nvSpPr>
        <p:spPr>
          <a:xfrm>
            <a:off x="395536" y="3906214"/>
            <a:ext cx="2025018" cy="300082"/>
          </a:xfrm>
          <a:prstGeom prst="rect">
            <a:avLst/>
          </a:prstGeom>
          <a:solidFill>
            <a:srgbClr val="002864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ADELINE TIMMY</a:t>
            </a:r>
            <a:br>
              <a:rPr lang="de-DE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de-DE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Position Text Holder</a:t>
            </a:r>
            <a:endParaRPr b="1"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53"/>
          <p:cNvSpPr/>
          <p:nvPr/>
        </p:nvSpPr>
        <p:spPr>
          <a:xfrm>
            <a:off x="4608004" y="3906214"/>
            <a:ext cx="2019325" cy="300082"/>
          </a:xfrm>
          <a:prstGeom prst="rect">
            <a:avLst/>
          </a:prstGeom>
          <a:solidFill>
            <a:srgbClr val="002864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ADELINE TIMMY</a:t>
            </a:r>
            <a:br>
              <a:rPr lang="de-DE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de-DE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Position Text Holder</a:t>
            </a:r>
            <a:endParaRPr b="1"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53"/>
          <p:cNvSpPr/>
          <p:nvPr/>
        </p:nvSpPr>
        <p:spPr>
          <a:xfrm>
            <a:off x="2510978" y="3911676"/>
            <a:ext cx="2025018" cy="300082"/>
          </a:xfrm>
          <a:prstGeom prst="rect">
            <a:avLst/>
          </a:prstGeom>
          <a:solidFill>
            <a:srgbClr val="002864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TOM TREVOR</a:t>
            </a:r>
            <a:br>
              <a:rPr lang="de-DE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de-DE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Position Text Holder</a:t>
            </a:r>
            <a:endParaRPr b="1"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53"/>
          <p:cNvSpPr/>
          <p:nvPr/>
        </p:nvSpPr>
        <p:spPr>
          <a:xfrm>
            <a:off x="6723446" y="3911676"/>
            <a:ext cx="2025018" cy="300082"/>
          </a:xfrm>
          <a:prstGeom prst="rect">
            <a:avLst/>
          </a:prstGeom>
          <a:solidFill>
            <a:srgbClr val="002864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TOM TREVOR</a:t>
            </a:r>
            <a:br>
              <a:rPr lang="de-DE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de-DE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Position Text Holder</a:t>
            </a:r>
            <a:endParaRPr b="1"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53"/>
          <p:cNvSpPr txBox="1"/>
          <p:nvPr>
            <p:ph type="ctrTitle"/>
          </p:nvPr>
        </p:nvSpPr>
        <p:spPr>
          <a:xfrm>
            <a:off x="395247" y="303498"/>
            <a:ext cx="8425225" cy="360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Logo Placeholder">
  <p:cSld name="1_Logo Placeholder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4"/>
          <p:cNvSpPr/>
          <p:nvPr>
            <p:ph idx="2" type="pic"/>
          </p:nvPr>
        </p:nvSpPr>
        <p:spPr>
          <a:xfrm>
            <a:off x="395536" y="1817524"/>
            <a:ext cx="1332148" cy="1063299"/>
          </a:xfrm>
          <a:prstGeom prst="rect">
            <a:avLst/>
          </a:prstGeom>
          <a:noFill/>
          <a:ln>
            <a:noFill/>
          </a:ln>
        </p:spPr>
      </p:sp>
      <p:sp>
        <p:nvSpPr>
          <p:cNvPr id="334" name="Google Shape;334;p54"/>
          <p:cNvSpPr/>
          <p:nvPr>
            <p:ph idx="3" type="pic"/>
          </p:nvPr>
        </p:nvSpPr>
        <p:spPr>
          <a:xfrm>
            <a:off x="2147986" y="1817524"/>
            <a:ext cx="1332148" cy="1063299"/>
          </a:xfrm>
          <a:prstGeom prst="rect">
            <a:avLst/>
          </a:prstGeom>
          <a:noFill/>
          <a:ln>
            <a:noFill/>
          </a:ln>
        </p:spPr>
      </p:sp>
      <p:sp>
        <p:nvSpPr>
          <p:cNvPr id="335" name="Google Shape;335;p54"/>
          <p:cNvSpPr/>
          <p:nvPr>
            <p:ph idx="4" type="pic"/>
          </p:nvPr>
        </p:nvSpPr>
        <p:spPr>
          <a:xfrm>
            <a:off x="3903181" y="1817524"/>
            <a:ext cx="1332148" cy="1063299"/>
          </a:xfrm>
          <a:prstGeom prst="rect">
            <a:avLst/>
          </a:prstGeom>
          <a:noFill/>
          <a:ln>
            <a:noFill/>
          </a:ln>
        </p:spPr>
      </p:sp>
      <p:sp>
        <p:nvSpPr>
          <p:cNvPr id="336" name="Google Shape;336;p54"/>
          <p:cNvSpPr/>
          <p:nvPr>
            <p:ph idx="5" type="pic"/>
          </p:nvPr>
        </p:nvSpPr>
        <p:spPr>
          <a:xfrm>
            <a:off x="5658376" y="1817524"/>
            <a:ext cx="1332148" cy="1063299"/>
          </a:xfrm>
          <a:prstGeom prst="rect">
            <a:avLst/>
          </a:prstGeom>
          <a:noFill/>
          <a:ln>
            <a:noFill/>
          </a:ln>
        </p:spPr>
      </p:sp>
      <p:sp>
        <p:nvSpPr>
          <p:cNvPr id="337" name="Google Shape;337;p54"/>
          <p:cNvSpPr/>
          <p:nvPr>
            <p:ph idx="6" type="pic"/>
          </p:nvPr>
        </p:nvSpPr>
        <p:spPr>
          <a:xfrm>
            <a:off x="7416316" y="1817524"/>
            <a:ext cx="1332148" cy="1063299"/>
          </a:xfrm>
          <a:prstGeom prst="rect">
            <a:avLst/>
          </a:prstGeom>
          <a:noFill/>
          <a:ln>
            <a:noFill/>
          </a:ln>
        </p:spPr>
      </p:sp>
      <p:sp>
        <p:nvSpPr>
          <p:cNvPr id="338" name="Google Shape;338;p54"/>
          <p:cNvSpPr/>
          <p:nvPr>
            <p:ph idx="7" type="pic"/>
          </p:nvPr>
        </p:nvSpPr>
        <p:spPr>
          <a:xfrm>
            <a:off x="395536" y="3272647"/>
            <a:ext cx="1332148" cy="1063299"/>
          </a:xfrm>
          <a:prstGeom prst="rect">
            <a:avLst/>
          </a:prstGeom>
          <a:noFill/>
          <a:ln>
            <a:noFill/>
          </a:ln>
        </p:spPr>
      </p:sp>
      <p:sp>
        <p:nvSpPr>
          <p:cNvPr id="339" name="Google Shape;339;p54"/>
          <p:cNvSpPr/>
          <p:nvPr>
            <p:ph idx="8" type="pic"/>
          </p:nvPr>
        </p:nvSpPr>
        <p:spPr>
          <a:xfrm>
            <a:off x="2147986" y="3272647"/>
            <a:ext cx="1332148" cy="1063299"/>
          </a:xfrm>
          <a:prstGeom prst="rect">
            <a:avLst/>
          </a:prstGeom>
          <a:noFill/>
          <a:ln>
            <a:noFill/>
          </a:ln>
        </p:spPr>
      </p:sp>
      <p:sp>
        <p:nvSpPr>
          <p:cNvPr id="340" name="Google Shape;340;p54"/>
          <p:cNvSpPr/>
          <p:nvPr>
            <p:ph idx="9" type="pic"/>
          </p:nvPr>
        </p:nvSpPr>
        <p:spPr>
          <a:xfrm>
            <a:off x="3903181" y="3272647"/>
            <a:ext cx="1332148" cy="1063299"/>
          </a:xfrm>
          <a:prstGeom prst="rect">
            <a:avLst/>
          </a:prstGeom>
          <a:noFill/>
          <a:ln>
            <a:noFill/>
          </a:ln>
        </p:spPr>
      </p:sp>
      <p:sp>
        <p:nvSpPr>
          <p:cNvPr id="341" name="Google Shape;341;p54"/>
          <p:cNvSpPr/>
          <p:nvPr>
            <p:ph idx="13" type="pic"/>
          </p:nvPr>
        </p:nvSpPr>
        <p:spPr>
          <a:xfrm>
            <a:off x="5658376" y="3272647"/>
            <a:ext cx="1332148" cy="1063299"/>
          </a:xfrm>
          <a:prstGeom prst="rect">
            <a:avLst/>
          </a:prstGeom>
          <a:noFill/>
          <a:ln>
            <a:noFill/>
          </a:ln>
        </p:spPr>
      </p:sp>
      <p:sp>
        <p:nvSpPr>
          <p:cNvPr id="342" name="Google Shape;342;p54"/>
          <p:cNvSpPr/>
          <p:nvPr>
            <p:ph idx="14" type="pic"/>
          </p:nvPr>
        </p:nvSpPr>
        <p:spPr>
          <a:xfrm>
            <a:off x="7413571" y="3272647"/>
            <a:ext cx="1332148" cy="1063299"/>
          </a:xfrm>
          <a:prstGeom prst="rect">
            <a:avLst/>
          </a:prstGeom>
          <a:noFill/>
          <a:ln>
            <a:noFill/>
          </a:ln>
        </p:spPr>
      </p:sp>
      <p:sp>
        <p:nvSpPr>
          <p:cNvPr id="343" name="Google Shape;343;p54"/>
          <p:cNvSpPr txBox="1"/>
          <p:nvPr>
            <p:ph type="ctrTitle"/>
          </p:nvPr>
        </p:nvSpPr>
        <p:spPr>
          <a:xfrm>
            <a:off x="395247" y="303498"/>
            <a:ext cx="8425225" cy="360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ischenfolie">
  <p:cSld name="Zwischenfolie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71"/>
          <p:cNvSpPr txBox="1"/>
          <p:nvPr>
            <p:ph type="ctrTitle"/>
          </p:nvPr>
        </p:nvSpPr>
        <p:spPr>
          <a:xfrm>
            <a:off x="395247" y="303498"/>
            <a:ext cx="8425225" cy="360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_Materie">
  <p:cSld name="Titel_Materie"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80"/>
          <p:cNvSpPr txBox="1"/>
          <p:nvPr>
            <p:ph type="ctrTitle"/>
          </p:nvPr>
        </p:nvSpPr>
        <p:spPr>
          <a:xfrm>
            <a:off x="395247" y="303498"/>
            <a:ext cx="8425225" cy="360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el with Placeholder Logos">
  <p:cSld name="1_Titel with Placeholder Logos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6"/>
          <p:cNvSpPr/>
          <p:nvPr>
            <p:ph idx="2" type="pic"/>
          </p:nvPr>
        </p:nvSpPr>
        <p:spPr>
          <a:xfrm flipH="1">
            <a:off x="6336195" y="266915"/>
            <a:ext cx="653400" cy="288611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46"/>
          <p:cNvSpPr/>
          <p:nvPr>
            <p:ph idx="3" type="pic"/>
          </p:nvPr>
        </p:nvSpPr>
        <p:spPr>
          <a:xfrm flipH="1">
            <a:off x="8095311" y="266915"/>
            <a:ext cx="653400" cy="288611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46"/>
          <p:cNvSpPr/>
          <p:nvPr>
            <p:ph idx="4" type="pic"/>
          </p:nvPr>
        </p:nvSpPr>
        <p:spPr>
          <a:xfrm flipH="1">
            <a:off x="7215753" y="266915"/>
            <a:ext cx="653400" cy="288611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46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9" name="Google Shape;49;p46"/>
          <p:cNvSpPr txBox="1"/>
          <p:nvPr>
            <p:ph idx="1" type="subTitle"/>
          </p:nvPr>
        </p:nvSpPr>
        <p:spPr>
          <a:xfrm>
            <a:off x="611188" y="3255826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46"/>
          <p:cNvSpPr txBox="1"/>
          <p:nvPr/>
        </p:nvSpPr>
        <p:spPr>
          <a:xfrm>
            <a:off x="611188" y="4638292"/>
            <a:ext cx="7345188" cy="4537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4C8FF"/>
              </a:buClr>
              <a:buSzPts val="1200"/>
              <a:buFont typeface="Arial"/>
              <a:buNone/>
            </a:pPr>
            <a:r>
              <a:rPr lang="de-DE" sz="1200">
                <a:solidFill>
                  <a:srgbClr val="14C8FF"/>
                </a:solidFill>
                <a:latin typeface="Arial"/>
                <a:ea typeface="Arial"/>
                <a:cs typeface="Arial"/>
                <a:sym typeface="Arial"/>
              </a:rPr>
              <a:t>www.helmholtz-metadaten.de</a:t>
            </a:r>
            <a:endParaRPr sz="1200">
              <a:solidFill>
                <a:srgbClr val="14C8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166">
          <p15:clr>
            <a:srgbClr val="FBAE40"/>
          </p15:clr>
        </p15:guide>
        <p15:guide id="2" orient="horz" pos="2074">
          <p15:clr>
            <a:srgbClr val="FBAE40"/>
          </p15:clr>
        </p15:guide>
        <p15:guide id="3" pos="5012">
          <p15:clr>
            <a:srgbClr val="FBAE40"/>
          </p15:clr>
        </p15:guide>
        <p15:guide id="4" orient="horz" pos="275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el AST">
  <p:cSld name="2_Titel AS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7"/>
          <p:cNvSpPr/>
          <p:nvPr/>
        </p:nvSpPr>
        <p:spPr>
          <a:xfrm>
            <a:off x="0" y="1095586"/>
            <a:ext cx="9144000" cy="128088"/>
          </a:xfrm>
          <a:prstGeom prst="rect">
            <a:avLst/>
          </a:prstGeom>
          <a:solidFill>
            <a:srgbClr val="50C8A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" name="Google Shape;53;p4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265515" y="147688"/>
            <a:ext cx="498272" cy="41612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47"/>
          <p:cNvSpPr/>
          <p:nvPr/>
        </p:nvSpPr>
        <p:spPr>
          <a:xfrm>
            <a:off x="2031135" y="771550"/>
            <a:ext cx="1018800" cy="360000"/>
          </a:xfrm>
          <a:prstGeom prst="rect">
            <a:avLst/>
          </a:prstGeom>
          <a:solidFill>
            <a:srgbClr val="FFD22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47"/>
          <p:cNvSpPr/>
          <p:nvPr/>
        </p:nvSpPr>
        <p:spPr>
          <a:xfrm>
            <a:off x="8124537" y="771550"/>
            <a:ext cx="1018800" cy="360000"/>
          </a:xfrm>
          <a:prstGeom prst="rect">
            <a:avLst/>
          </a:prstGeom>
          <a:solidFill>
            <a:srgbClr val="5E3B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47"/>
          <p:cNvSpPr/>
          <p:nvPr/>
        </p:nvSpPr>
        <p:spPr>
          <a:xfrm>
            <a:off x="6093403" y="771550"/>
            <a:ext cx="1018800" cy="360000"/>
          </a:xfrm>
          <a:prstGeom prst="rect">
            <a:avLst/>
          </a:prstGeom>
          <a:solidFill>
            <a:srgbClr val="8CD6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47"/>
          <p:cNvSpPr/>
          <p:nvPr/>
        </p:nvSpPr>
        <p:spPr>
          <a:xfrm>
            <a:off x="5077836" y="771550"/>
            <a:ext cx="1018800" cy="360000"/>
          </a:xfrm>
          <a:prstGeom prst="rect">
            <a:avLst/>
          </a:prstGeom>
          <a:solidFill>
            <a:srgbClr val="35777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47"/>
          <p:cNvSpPr/>
          <p:nvPr/>
        </p:nvSpPr>
        <p:spPr>
          <a:xfrm>
            <a:off x="4062269" y="771550"/>
            <a:ext cx="1018800" cy="360000"/>
          </a:xfrm>
          <a:prstGeom prst="rect">
            <a:avLst/>
          </a:prstGeom>
          <a:solidFill>
            <a:srgbClr val="A0235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47"/>
          <p:cNvSpPr/>
          <p:nvPr/>
        </p:nvSpPr>
        <p:spPr>
          <a:xfrm>
            <a:off x="3046702" y="771550"/>
            <a:ext cx="1018800" cy="360000"/>
          </a:xfrm>
          <a:prstGeom prst="rect">
            <a:avLst/>
          </a:prstGeom>
          <a:solidFill>
            <a:srgbClr val="D232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47"/>
          <p:cNvSpPr/>
          <p:nvPr/>
        </p:nvSpPr>
        <p:spPr>
          <a:xfrm>
            <a:off x="1015568" y="771550"/>
            <a:ext cx="1018800" cy="360000"/>
          </a:xfrm>
          <a:prstGeom prst="rect">
            <a:avLst/>
          </a:prstGeom>
          <a:solidFill>
            <a:srgbClr val="32646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47"/>
          <p:cNvSpPr/>
          <p:nvPr/>
        </p:nvSpPr>
        <p:spPr>
          <a:xfrm>
            <a:off x="1" y="771550"/>
            <a:ext cx="1018800" cy="360000"/>
          </a:xfrm>
          <a:prstGeom prst="rect">
            <a:avLst/>
          </a:prstGeom>
          <a:solidFill>
            <a:srgbClr val="50C8A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47"/>
          <p:cNvSpPr/>
          <p:nvPr/>
        </p:nvSpPr>
        <p:spPr>
          <a:xfrm>
            <a:off x="7108970" y="771550"/>
            <a:ext cx="1018800" cy="360000"/>
          </a:xfrm>
          <a:prstGeom prst="rect">
            <a:avLst/>
          </a:prstGeom>
          <a:solidFill>
            <a:srgbClr val="14C8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47"/>
          <p:cNvSpPr/>
          <p:nvPr/>
        </p:nvSpPr>
        <p:spPr>
          <a:xfrm>
            <a:off x="5090106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MATTER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47"/>
          <p:cNvSpPr/>
          <p:nvPr/>
        </p:nvSpPr>
        <p:spPr>
          <a:xfrm>
            <a:off x="1057909" y="807554"/>
            <a:ext cx="67478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E&amp;E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47"/>
          <p:cNvSpPr/>
          <p:nvPr/>
        </p:nvSpPr>
        <p:spPr>
          <a:xfrm>
            <a:off x="2041581" y="807554"/>
            <a:ext cx="703197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ENERGY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47"/>
          <p:cNvSpPr/>
          <p:nvPr/>
        </p:nvSpPr>
        <p:spPr>
          <a:xfrm>
            <a:off x="6104476" y="807554"/>
            <a:ext cx="1018993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COMMONS</a:t>
            </a:r>
            <a:endParaRPr b="0"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47"/>
          <p:cNvSpPr/>
          <p:nvPr/>
        </p:nvSpPr>
        <p:spPr>
          <a:xfrm>
            <a:off x="8143058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PROJECTS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47"/>
          <p:cNvSpPr/>
          <p:nvPr/>
        </p:nvSpPr>
        <p:spPr>
          <a:xfrm>
            <a:off x="34073" y="987574"/>
            <a:ext cx="81321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AST</a:t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47"/>
          <p:cNvSpPr/>
          <p:nvPr/>
        </p:nvSpPr>
        <p:spPr>
          <a:xfrm>
            <a:off x="7112052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OFFICE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47"/>
          <p:cNvSpPr/>
          <p:nvPr/>
        </p:nvSpPr>
        <p:spPr>
          <a:xfrm>
            <a:off x="3053680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HEALTH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47"/>
          <p:cNvSpPr/>
          <p:nvPr/>
        </p:nvSpPr>
        <p:spPr>
          <a:xfrm>
            <a:off x="4078607" y="807554"/>
            <a:ext cx="89071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47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3" name="Google Shape;73;p47"/>
          <p:cNvSpPr txBox="1"/>
          <p:nvPr>
            <p:ph idx="1" type="subTitle"/>
          </p:nvPr>
        </p:nvSpPr>
        <p:spPr>
          <a:xfrm>
            <a:off x="611188" y="3255826"/>
            <a:ext cx="7345188" cy="1080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Google Shape;74;p47"/>
          <p:cNvSpPr txBox="1"/>
          <p:nvPr/>
        </p:nvSpPr>
        <p:spPr>
          <a:xfrm>
            <a:off x="611188" y="4638292"/>
            <a:ext cx="7345188" cy="4537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4C8FF"/>
              </a:buClr>
              <a:buSzPts val="1200"/>
              <a:buFont typeface="Arial"/>
              <a:buNone/>
            </a:pPr>
            <a:r>
              <a:rPr lang="de-DE" sz="1200">
                <a:solidFill>
                  <a:srgbClr val="14C8FF"/>
                </a:solidFill>
                <a:latin typeface="Arial"/>
                <a:ea typeface="Arial"/>
                <a:cs typeface="Arial"/>
                <a:sym typeface="Arial"/>
              </a:rPr>
              <a:t>www.helmholtz-metadaten.de</a:t>
            </a:r>
            <a:endParaRPr sz="1200">
              <a:solidFill>
                <a:srgbClr val="14C8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074">
          <p15:clr>
            <a:srgbClr val="FBAE40"/>
          </p15:clr>
        </p15:guide>
        <p15:guide id="2" pos="501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el Earth &amp; Environment">
  <p:cSld name="3_Titel Earth &amp; Environmen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28385" y="266649"/>
            <a:ext cx="720080" cy="288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44308" y="292126"/>
            <a:ext cx="399595" cy="279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7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68144" y="268288"/>
            <a:ext cx="683890" cy="287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72"/>
          <p:cNvPicPr preferRelativeResize="0"/>
          <p:nvPr/>
        </p:nvPicPr>
        <p:blipFill rotWithShape="1">
          <a:blip r:embed="rId5">
            <a:alphaModFix/>
          </a:blip>
          <a:srcRect b="13740" l="7489" r="67064" t="19800"/>
          <a:stretch/>
        </p:blipFill>
        <p:spPr>
          <a:xfrm>
            <a:off x="6732240" y="263001"/>
            <a:ext cx="399595" cy="328794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72"/>
          <p:cNvSpPr/>
          <p:nvPr/>
        </p:nvSpPr>
        <p:spPr>
          <a:xfrm>
            <a:off x="0" y="1095586"/>
            <a:ext cx="9144000" cy="128088"/>
          </a:xfrm>
          <a:prstGeom prst="rect">
            <a:avLst/>
          </a:prstGeom>
          <a:solidFill>
            <a:srgbClr val="32646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72"/>
          <p:cNvSpPr/>
          <p:nvPr/>
        </p:nvSpPr>
        <p:spPr>
          <a:xfrm>
            <a:off x="2031135" y="771550"/>
            <a:ext cx="1018800" cy="360000"/>
          </a:xfrm>
          <a:prstGeom prst="rect">
            <a:avLst/>
          </a:prstGeom>
          <a:solidFill>
            <a:srgbClr val="FFD22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72"/>
          <p:cNvSpPr/>
          <p:nvPr/>
        </p:nvSpPr>
        <p:spPr>
          <a:xfrm>
            <a:off x="8124537" y="771550"/>
            <a:ext cx="1018800" cy="360000"/>
          </a:xfrm>
          <a:prstGeom prst="rect">
            <a:avLst/>
          </a:prstGeom>
          <a:solidFill>
            <a:srgbClr val="5E3B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72"/>
          <p:cNvSpPr/>
          <p:nvPr/>
        </p:nvSpPr>
        <p:spPr>
          <a:xfrm>
            <a:off x="6093403" y="771550"/>
            <a:ext cx="1018800" cy="360000"/>
          </a:xfrm>
          <a:prstGeom prst="rect">
            <a:avLst/>
          </a:prstGeom>
          <a:solidFill>
            <a:srgbClr val="8CD6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72"/>
          <p:cNvSpPr/>
          <p:nvPr/>
        </p:nvSpPr>
        <p:spPr>
          <a:xfrm>
            <a:off x="5077836" y="771550"/>
            <a:ext cx="1018800" cy="360000"/>
          </a:xfrm>
          <a:prstGeom prst="rect">
            <a:avLst/>
          </a:prstGeom>
          <a:solidFill>
            <a:srgbClr val="35777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72"/>
          <p:cNvSpPr/>
          <p:nvPr/>
        </p:nvSpPr>
        <p:spPr>
          <a:xfrm>
            <a:off x="4062269" y="771550"/>
            <a:ext cx="1018800" cy="360000"/>
          </a:xfrm>
          <a:prstGeom prst="rect">
            <a:avLst/>
          </a:prstGeom>
          <a:solidFill>
            <a:srgbClr val="A0235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72"/>
          <p:cNvSpPr/>
          <p:nvPr/>
        </p:nvSpPr>
        <p:spPr>
          <a:xfrm>
            <a:off x="3046702" y="771550"/>
            <a:ext cx="1018800" cy="360000"/>
          </a:xfrm>
          <a:prstGeom prst="rect">
            <a:avLst/>
          </a:prstGeom>
          <a:solidFill>
            <a:srgbClr val="D232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72"/>
          <p:cNvSpPr/>
          <p:nvPr/>
        </p:nvSpPr>
        <p:spPr>
          <a:xfrm>
            <a:off x="1015568" y="771550"/>
            <a:ext cx="1018800" cy="360000"/>
          </a:xfrm>
          <a:prstGeom prst="rect">
            <a:avLst/>
          </a:prstGeom>
          <a:solidFill>
            <a:srgbClr val="32646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72"/>
          <p:cNvSpPr/>
          <p:nvPr/>
        </p:nvSpPr>
        <p:spPr>
          <a:xfrm>
            <a:off x="1" y="771550"/>
            <a:ext cx="1018800" cy="360000"/>
          </a:xfrm>
          <a:prstGeom prst="rect">
            <a:avLst/>
          </a:prstGeom>
          <a:solidFill>
            <a:srgbClr val="50C8A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72"/>
          <p:cNvSpPr/>
          <p:nvPr/>
        </p:nvSpPr>
        <p:spPr>
          <a:xfrm>
            <a:off x="7108970" y="771550"/>
            <a:ext cx="1018800" cy="360000"/>
          </a:xfrm>
          <a:prstGeom prst="rect">
            <a:avLst/>
          </a:prstGeom>
          <a:solidFill>
            <a:srgbClr val="14C8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72"/>
          <p:cNvSpPr/>
          <p:nvPr/>
        </p:nvSpPr>
        <p:spPr>
          <a:xfrm>
            <a:off x="5090106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MATTER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72"/>
          <p:cNvSpPr/>
          <p:nvPr/>
        </p:nvSpPr>
        <p:spPr>
          <a:xfrm>
            <a:off x="1050118" y="987574"/>
            <a:ext cx="67478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E&amp;E</a:t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72"/>
          <p:cNvSpPr/>
          <p:nvPr/>
        </p:nvSpPr>
        <p:spPr>
          <a:xfrm>
            <a:off x="2041581" y="807554"/>
            <a:ext cx="703197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ENERGY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72"/>
          <p:cNvSpPr/>
          <p:nvPr/>
        </p:nvSpPr>
        <p:spPr>
          <a:xfrm>
            <a:off x="6104476" y="807554"/>
            <a:ext cx="1018993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COMMONS</a:t>
            </a:r>
            <a:endParaRPr b="0"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72"/>
          <p:cNvSpPr/>
          <p:nvPr/>
        </p:nvSpPr>
        <p:spPr>
          <a:xfrm>
            <a:off x="8143058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PROJECTS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72"/>
          <p:cNvSpPr/>
          <p:nvPr/>
        </p:nvSpPr>
        <p:spPr>
          <a:xfrm>
            <a:off x="34073" y="807554"/>
            <a:ext cx="81321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AST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72"/>
          <p:cNvSpPr/>
          <p:nvPr/>
        </p:nvSpPr>
        <p:spPr>
          <a:xfrm>
            <a:off x="7112052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OFFICE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72"/>
          <p:cNvSpPr/>
          <p:nvPr/>
        </p:nvSpPr>
        <p:spPr>
          <a:xfrm>
            <a:off x="3053680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HEALTH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72"/>
          <p:cNvSpPr/>
          <p:nvPr/>
        </p:nvSpPr>
        <p:spPr>
          <a:xfrm>
            <a:off x="4078607" y="807554"/>
            <a:ext cx="89071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72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0" name="Google Shape;100;p72"/>
          <p:cNvSpPr txBox="1"/>
          <p:nvPr>
            <p:ph idx="1" type="subTitle"/>
          </p:nvPr>
        </p:nvSpPr>
        <p:spPr>
          <a:xfrm>
            <a:off x="611188" y="3255826"/>
            <a:ext cx="7345188" cy="1080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72"/>
          <p:cNvSpPr txBox="1"/>
          <p:nvPr/>
        </p:nvSpPr>
        <p:spPr>
          <a:xfrm>
            <a:off x="611188" y="4638292"/>
            <a:ext cx="7345188" cy="4537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4C8FF"/>
              </a:buClr>
              <a:buSzPts val="1200"/>
              <a:buFont typeface="Arial"/>
              <a:buNone/>
            </a:pPr>
            <a:r>
              <a:rPr lang="de-DE" sz="1200">
                <a:solidFill>
                  <a:srgbClr val="14C8FF"/>
                </a:solidFill>
                <a:latin typeface="Arial"/>
                <a:ea typeface="Arial"/>
                <a:cs typeface="Arial"/>
                <a:sym typeface="Arial"/>
              </a:rPr>
              <a:t>www.helmholtz-metadaten.de</a:t>
            </a:r>
            <a:endParaRPr sz="1200">
              <a:solidFill>
                <a:srgbClr val="14C8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166">
          <p15:clr>
            <a:srgbClr val="FBAE40"/>
          </p15:clr>
        </p15:guide>
        <p15:guide id="2" orient="horz" pos="2074">
          <p15:clr>
            <a:srgbClr val="FBAE40"/>
          </p15:clr>
        </p15:guide>
        <p15:guide id="3" pos="5012">
          <p15:clr>
            <a:srgbClr val="FBAE40"/>
          </p15:clr>
        </p15:guide>
        <p15:guide id="4" orient="horz" pos="214">
          <p15:clr>
            <a:srgbClr val="FBAE40"/>
          </p15:clr>
        </p15:guide>
        <p15:guide id="5" orient="horz" pos="275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el Energy">
  <p:cSld name="3_Titel Energy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7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111588" y="257724"/>
            <a:ext cx="645831" cy="322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73"/>
          <p:cNvPicPr preferRelativeResize="0"/>
          <p:nvPr/>
        </p:nvPicPr>
        <p:blipFill rotWithShape="1">
          <a:blip r:embed="rId3">
            <a:alphaModFix/>
          </a:blip>
          <a:srcRect b="34545" l="0" r="0" t="31472"/>
          <a:stretch/>
        </p:blipFill>
        <p:spPr>
          <a:xfrm>
            <a:off x="6480212" y="224038"/>
            <a:ext cx="764172" cy="367492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73"/>
          <p:cNvSpPr/>
          <p:nvPr/>
        </p:nvSpPr>
        <p:spPr>
          <a:xfrm>
            <a:off x="0" y="1095586"/>
            <a:ext cx="9144000" cy="128088"/>
          </a:xfrm>
          <a:prstGeom prst="rect">
            <a:avLst/>
          </a:prstGeom>
          <a:solidFill>
            <a:srgbClr val="FFD22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73"/>
          <p:cNvSpPr/>
          <p:nvPr/>
        </p:nvSpPr>
        <p:spPr>
          <a:xfrm>
            <a:off x="2031135" y="771550"/>
            <a:ext cx="1018800" cy="360000"/>
          </a:xfrm>
          <a:prstGeom prst="rect">
            <a:avLst/>
          </a:prstGeom>
          <a:solidFill>
            <a:srgbClr val="FFD22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73"/>
          <p:cNvSpPr/>
          <p:nvPr/>
        </p:nvSpPr>
        <p:spPr>
          <a:xfrm>
            <a:off x="8124537" y="771550"/>
            <a:ext cx="1018800" cy="360000"/>
          </a:xfrm>
          <a:prstGeom prst="rect">
            <a:avLst/>
          </a:prstGeom>
          <a:solidFill>
            <a:srgbClr val="5E3B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73"/>
          <p:cNvSpPr/>
          <p:nvPr/>
        </p:nvSpPr>
        <p:spPr>
          <a:xfrm>
            <a:off x="6093403" y="771550"/>
            <a:ext cx="1018800" cy="360000"/>
          </a:xfrm>
          <a:prstGeom prst="rect">
            <a:avLst/>
          </a:prstGeom>
          <a:solidFill>
            <a:srgbClr val="8CD6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73"/>
          <p:cNvSpPr/>
          <p:nvPr/>
        </p:nvSpPr>
        <p:spPr>
          <a:xfrm>
            <a:off x="5077836" y="771550"/>
            <a:ext cx="1018800" cy="360000"/>
          </a:xfrm>
          <a:prstGeom prst="rect">
            <a:avLst/>
          </a:prstGeom>
          <a:solidFill>
            <a:srgbClr val="35777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73"/>
          <p:cNvSpPr/>
          <p:nvPr/>
        </p:nvSpPr>
        <p:spPr>
          <a:xfrm>
            <a:off x="4062269" y="771550"/>
            <a:ext cx="1018800" cy="360000"/>
          </a:xfrm>
          <a:prstGeom prst="rect">
            <a:avLst/>
          </a:prstGeom>
          <a:solidFill>
            <a:srgbClr val="A0235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73"/>
          <p:cNvSpPr/>
          <p:nvPr/>
        </p:nvSpPr>
        <p:spPr>
          <a:xfrm>
            <a:off x="3046702" y="771550"/>
            <a:ext cx="1018800" cy="360000"/>
          </a:xfrm>
          <a:prstGeom prst="rect">
            <a:avLst/>
          </a:prstGeom>
          <a:solidFill>
            <a:srgbClr val="D232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73"/>
          <p:cNvSpPr/>
          <p:nvPr/>
        </p:nvSpPr>
        <p:spPr>
          <a:xfrm>
            <a:off x="1015568" y="771550"/>
            <a:ext cx="1018800" cy="360000"/>
          </a:xfrm>
          <a:prstGeom prst="rect">
            <a:avLst/>
          </a:prstGeom>
          <a:solidFill>
            <a:srgbClr val="32646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73"/>
          <p:cNvSpPr/>
          <p:nvPr/>
        </p:nvSpPr>
        <p:spPr>
          <a:xfrm>
            <a:off x="1" y="771550"/>
            <a:ext cx="1018800" cy="360000"/>
          </a:xfrm>
          <a:prstGeom prst="rect">
            <a:avLst/>
          </a:prstGeom>
          <a:solidFill>
            <a:srgbClr val="50C8A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73"/>
          <p:cNvSpPr/>
          <p:nvPr/>
        </p:nvSpPr>
        <p:spPr>
          <a:xfrm>
            <a:off x="7108970" y="771550"/>
            <a:ext cx="1018800" cy="360000"/>
          </a:xfrm>
          <a:prstGeom prst="rect">
            <a:avLst/>
          </a:prstGeom>
          <a:solidFill>
            <a:srgbClr val="14C8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73"/>
          <p:cNvSpPr/>
          <p:nvPr/>
        </p:nvSpPr>
        <p:spPr>
          <a:xfrm>
            <a:off x="5090106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MATTER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73"/>
          <p:cNvSpPr/>
          <p:nvPr/>
        </p:nvSpPr>
        <p:spPr>
          <a:xfrm>
            <a:off x="1057909" y="807554"/>
            <a:ext cx="67478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E&amp;E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73"/>
          <p:cNvSpPr/>
          <p:nvPr/>
        </p:nvSpPr>
        <p:spPr>
          <a:xfrm>
            <a:off x="2041581" y="987574"/>
            <a:ext cx="703197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ENERGY</a:t>
            </a:r>
            <a:endParaRPr b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73"/>
          <p:cNvSpPr/>
          <p:nvPr/>
        </p:nvSpPr>
        <p:spPr>
          <a:xfrm>
            <a:off x="6104476" y="807554"/>
            <a:ext cx="1018993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COMMONS</a:t>
            </a:r>
            <a:endParaRPr b="0"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73"/>
          <p:cNvSpPr/>
          <p:nvPr/>
        </p:nvSpPr>
        <p:spPr>
          <a:xfrm>
            <a:off x="8143058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PROJECTS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73"/>
          <p:cNvSpPr/>
          <p:nvPr/>
        </p:nvSpPr>
        <p:spPr>
          <a:xfrm>
            <a:off x="34073" y="807554"/>
            <a:ext cx="81321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AST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73"/>
          <p:cNvSpPr/>
          <p:nvPr/>
        </p:nvSpPr>
        <p:spPr>
          <a:xfrm>
            <a:off x="7112052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OFFICE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73"/>
          <p:cNvSpPr/>
          <p:nvPr/>
        </p:nvSpPr>
        <p:spPr>
          <a:xfrm>
            <a:off x="3053680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HEALTH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73"/>
          <p:cNvSpPr/>
          <p:nvPr/>
        </p:nvSpPr>
        <p:spPr>
          <a:xfrm>
            <a:off x="4078607" y="807554"/>
            <a:ext cx="89071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73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5" name="Google Shape;125;p73"/>
          <p:cNvSpPr txBox="1"/>
          <p:nvPr>
            <p:ph idx="1" type="subTitle"/>
          </p:nvPr>
        </p:nvSpPr>
        <p:spPr>
          <a:xfrm>
            <a:off x="611188" y="3255826"/>
            <a:ext cx="7345188" cy="1080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6" name="Google Shape;126;p73"/>
          <p:cNvSpPr txBox="1"/>
          <p:nvPr/>
        </p:nvSpPr>
        <p:spPr>
          <a:xfrm>
            <a:off x="611188" y="4638292"/>
            <a:ext cx="7345188" cy="4537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4C8FF"/>
              </a:buClr>
              <a:buSzPts val="1200"/>
              <a:buFont typeface="Arial"/>
              <a:buNone/>
            </a:pPr>
            <a:r>
              <a:rPr lang="de-DE" sz="1200">
                <a:solidFill>
                  <a:srgbClr val="14C8FF"/>
                </a:solidFill>
                <a:latin typeface="Arial"/>
                <a:ea typeface="Arial"/>
                <a:cs typeface="Arial"/>
                <a:sym typeface="Arial"/>
              </a:rPr>
              <a:t>www.helmholtz-metadaten.de</a:t>
            </a:r>
            <a:endParaRPr sz="1200">
              <a:solidFill>
                <a:srgbClr val="14C8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" name="Google Shape;127;p7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16316" y="257648"/>
            <a:ext cx="366602" cy="306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1166">
          <p15:clr>
            <a:srgbClr val="FBAE40"/>
          </p15:clr>
        </p15:guide>
        <p15:guide id="2" orient="horz" pos="2074">
          <p15:clr>
            <a:srgbClr val="FBAE40"/>
          </p15:clr>
        </p15:guide>
        <p15:guide id="3" pos="5012">
          <p15:clr>
            <a:srgbClr val="FBAE40"/>
          </p15:clr>
        </p15:guide>
        <p15:guide id="4" orient="horz" pos="214">
          <p15:clr>
            <a:srgbClr val="FBAE40"/>
          </p15:clr>
        </p15:guide>
        <p15:guide id="5" orient="horz" pos="275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el Health">
  <p:cSld name="4_Titel Health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7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488324" y="268288"/>
            <a:ext cx="1297787" cy="36327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74"/>
          <p:cNvSpPr/>
          <p:nvPr/>
        </p:nvSpPr>
        <p:spPr>
          <a:xfrm>
            <a:off x="0" y="1095586"/>
            <a:ext cx="9144000" cy="128088"/>
          </a:xfrm>
          <a:prstGeom prst="rect">
            <a:avLst/>
          </a:prstGeom>
          <a:solidFill>
            <a:srgbClr val="D232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74"/>
          <p:cNvSpPr/>
          <p:nvPr/>
        </p:nvSpPr>
        <p:spPr>
          <a:xfrm>
            <a:off x="2031135" y="771550"/>
            <a:ext cx="1018800" cy="360000"/>
          </a:xfrm>
          <a:prstGeom prst="rect">
            <a:avLst/>
          </a:prstGeom>
          <a:solidFill>
            <a:srgbClr val="FFD22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74"/>
          <p:cNvSpPr/>
          <p:nvPr/>
        </p:nvSpPr>
        <p:spPr>
          <a:xfrm>
            <a:off x="8124537" y="771550"/>
            <a:ext cx="1018800" cy="360000"/>
          </a:xfrm>
          <a:prstGeom prst="rect">
            <a:avLst/>
          </a:prstGeom>
          <a:solidFill>
            <a:srgbClr val="5E3B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4"/>
          <p:cNvSpPr/>
          <p:nvPr/>
        </p:nvSpPr>
        <p:spPr>
          <a:xfrm>
            <a:off x="6093403" y="771550"/>
            <a:ext cx="1018800" cy="360000"/>
          </a:xfrm>
          <a:prstGeom prst="rect">
            <a:avLst/>
          </a:prstGeom>
          <a:solidFill>
            <a:srgbClr val="8CD6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74"/>
          <p:cNvSpPr/>
          <p:nvPr/>
        </p:nvSpPr>
        <p:spPr>
          <a:xfrm>
            <a:off x="5077836" y="771550"/>
            <a:ext cx="1018800" cy="360000"/>
          </a:xfrm>
          <a:prstGeom prst="rect">
            <a:avLst/>
          </a:prstGeom>
          <a:solidFill>
            <a:srgbClr val="35777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74"/>
          <p:cNvSpPr/>
          <p:nvPr/>
        </p:nvSpPr>
        <p:spPr>
          <a:xfrm>
            <a:off x="4062269" y="771550"/>
            <a:ext cx="1018800" cy="360000"/>
          </a:xfrm>
          <a:prstGeom prst="rect">
            <a:avLst/>
          </a:prstGeom>
          <a:solidFill>
            <a:srgbClr val="A0235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74"/>
          <p:cNvSpPr/>
          <p:nvPr/>
        </p:nvSpPr>
        <p:spPr>
          <a:xfrm>
            <a:off x="3046702" y="771550"/>
            <a:ext cx="1018800" cy="360000"/>
          </a:xfrm>
          <a:prstGeom prst="rect">
            <a:avLst/>
          </a:prstGeom>
          <a:solidFill>
            <a:srgbClr val="D232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74"/>
          <p:cNvSpPr/>
          <p:nvPr/>
        </p:nvSpPr>
        <p:spPr>
          <a:xfrm>
            <a:off x="1015568" y="771550"/>
            <a:ext cx="1018800" cy="360000"/>
          </a:xfrm>
          <a:prstGeom prst="rect">
            <a:avLst/>
          </a:prstGeom>
          <a:solidFill>
            <a:srgbClr val="32646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74"/>
          <p:cNvSpPr/>
          <p:nvPr/>
        </p:nvSpPr>
        <p:spPr>
          <a:xfrm>
            <a:off x="1" y="771550"/>
            <a:ext cx="1018800" cy="360000"/>
          </a:xfrm>
          <a:prstGeom prst="rect">
            <a:avLst/>
          </a:prstGeom>
          <a:solidFill>
            <a:srgbClr val="50C8A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74"/>
          <p:cNvSpPr/>
          <p:nvPr/>
        </p:nvSpPr>
        <p:spPr>
          <a:xfrm>
            <a:off x="7108970" y="771550"/>
            <a:ext cx="1018800" cy="360000"/>
          </a:xfrm>
          <a:prstGeom prst="rect">
            <a:avLst/>
          </a:prstGeom>
          <a:solidFill>
            <a:srgbClr val="14C8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74"/>
          <p:cNvSpPr/>
          <p:nvPr/>
        </p:nvSpPr>
        <p:spPr>
          <a:xfrm>
            <a:off x="5090106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MATTER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74"/>
          <p:cNvSpPr/>
          <p:nvPr/>
        </p:nvSpPr>
        <p:spPr>
          <a:xfrm>
            <a:off x="1057909" y="807554"/>
            <a:ext cx="67478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E&amp;E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74"/>
          <p:cNvSpPr/>
          <p:nvPr/>
        </p:nvSpPr>
        <p:spPr>
          <a:xfrm>
            <a:off x="2041581" y="807554"/>
            <a:ext cx="703197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ENERGY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74"/>
          <p:cNvSpPr/>
          <p:nvPr/>
        </p:nvSpPr>
        <p:spPr>
          <a:xfrm>
            <a:off x="6104476" y="807554"/>
            <a:ext cx="1018993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COMMONS</a:t>
            </a:r>
            <a:endParaRPr b="0"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74"/>
          <p:cNvSpPr/>
          <p:nvPr/>
        </p:nvSpPr>
        <p:spPr>
          <a:xfrm>
            <a:off x="8143058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PROJECTS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74"/>
          <p:cNvSpPr/>
          <p:nvPr/>
        </p:nvSpPr>
        <p:spPr>
          <a:xfrm>
            <a:off x="34073" y="807554"/>
            <a:ext cx="81321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AST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74"/>
          <p:cNvSpPr/>
          <p:nvPr/>
        </p:nvSpPr>
        <p:spPr>
          <a:xfrm>
            <a:off x="7112052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OFFICE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74"/>
          <p:cNvSpPr/>
          <p:nvPr/>
        </p:nvSpPr>
        <p:spPr>
          <a:xfrm>
            <a:off x="3053680" y="98757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HEALTH</a:t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74"/>
          <p:cNvSpPr/>
          <p:nvPr/>
        </p:nvSpPr>
        <p:spPr>
          <a:xfrm>
            <a:off x="4078607" y="807554"/>
            <a:ext cx="89071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74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0" name="Google Shape;150;p74"/>
          <p:cNvSpPr txBox="1"/>
          <p:nvPr>
            <p:ph idx="1" type="subTitle"/>
          </p:nvPr>
        </p:nvSpPr>
        <p:spPr>
          <a:xfrm>
            <a:off x="611188" y="3255826"/>
            <a:ext cx="7345188" cy="1080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74"/>
          <p:cNvSpPr txBox="1"/>
          <p:nvPr/>
        </p:nvSpPr>
        <p:spPr>
          <a:xfrm>
            <a:off x="611188" y="4638292"/>
            <a:ext cx="7345188" cy="4537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4C8FF"/>
              </a:buClr>
              <a:buSzPts val="1200"/>
              <a:buFont typeface="Arial"/>
              <a:buNone/>
            </a:pPr>
            <a:r>
              <a:rPr lang="de-DE" sz="1200">
                <a:solidFill>
                  <a:srgbClr val="14C8FF"/>
                </a:solidFill>
                <a:latin typeface="Arial"/>
                <a:ea typeface="Arial"/>
                <a:cs typeface="Arial"/>
                <a:sym typeface="Arial"/>
              </a:rPr>
              <a:t>www.helmholtz-metadaten.de</a:t>
            </a:r>
            <a:endParaRPr sz="1200">
              <a:solidFill>
                <a:srgbClr val="14C8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166">
          <p15:clr>
            <a:srgbClr val="FBAE40"/>
          </p15:clr>
        </p15:guide>
        <p15:guide id="2" orient="horz" pos="2074">
          <p15:clr>
            <a:srgbClr val="FBAE40"/>
          </p15:clr>
        </p15:guide>
        <p15:guide id="3" pos="5012">
          <p15:clr>
            <a:srgbClr val="FBAE40"/>
          </p15:clr>
        </p15:guide>
        <p15:guide id="4" orient="horz" pos="214">
          <p15:clr>
            <a:srgbClr val="FBAE40"/>
          </p15:clr>
        </p15:guide>
        <p15:guide id="5" orient="horz" pos="275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el Information">
  <p:cSld name="5_Titel Information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7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848364" y="262170"/>
            <a:ext cx="907840" cy="302614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75"/>
          <p:cNvSpPr/>
          <p:nvPr/>
        </p:nvSpPr>
        <p:spPr>
          <a:xfrm>
            <a:off x="0" y="1095586"/>
            <a:ext cx="9144000" cy="128088"/>
          </a:xfrm>
          <a:prstGeom prst="rect">
            <a:avLst/>
          </a:prstGeom>
          <a:solidFill>
            <a:srgbClr val="A0235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75"/>
          <p:cNvSpPr/>
          <p:nvPr/>
        </p:nvSpPr>
        <p:spPr>
          <a:xfrm>
            <a:off x="2031135" y="771550"/>
            <a:ext cx="1018800" cy="360000"/>
          </a:xfrm>
          <a:prstGeom prst="rect">
            <a:avLst/>
          </a:prstGeom>
          <a:solidFill>
            <a:srgbClr val="FFD22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75"/>
          <p:cNvSpPr/>
          <p:nvPr/>
        </p:nvSpPr>
        <p:spPr>
          <a:xfrm>
            <a:off x="8124537" y="771550"/>
            <a:ext cx="1018800" cy="360000"/>
          </a:xfrm>
          <a:prstGeom prst="rect">
            <a:avLst/>
          </a:prstGeom>
          <a:solidFill>
            <a:srgbClr val="5E3B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75"/>
          <p:cNvSpPr/>
          <p:nvPr/>
        </p:nvSpPr>
        <p:spPr>
          <a:xfrm>
            <a:off x="6093403" y="771550"/>
            <a:ext cx="1018800" cy="360000"/>
          </a:xfrm>
          <a:prstGeom prst="rect">
            <a:avLst/>
          </a:prstGeom>
          <a:solidFill>
            <a:srgbClr val="8CD6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75"/>
          <p:cNvSpPr/>
          <p:nvPr/>
        </p:nvSpPr>
        <p:spPr>
          <a:xfrm>
            <a:off x="5077836" y="771550"/>
            <a:ext cx="1018800" cy="360000"/>
          </a:xfrm>
          <a:prstGeom prst="rect">
            <a:avLst/>
          </a:prstGeom>
          <a:solidFill>
            <a:srgbClr val="35777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75"/>
          <p:cNvSpPr/>
          <p:nvPr/>
        </p:nvSpPr>
        <p:spPr>
          <a:xfrm>
            <a:off x="4062269" y="771550"/>
            <a:ext cx="1018800" cy="360000"/>
          </a:xfrm>
          <a:prstGeom prst="rect">
            <a:avLst/>
          </a:prstGeom>
          <a:solidFill>
            <a:srgbClr val="A0235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75"/>
          <p:cNvSpPr/>
          <p:nvPr/>
        </p:nvSpPr>
        <p:spPr>
          <a:xfrm>
            <a:off x="3046702" y="771550"/>
            <a:ext cx="1018800" cy="360000"/>
          </a:xfrm>
          <a:prstGeom prst="rect">
            <a:avLst/>
          </a:prstGeom>
          <a:solidFill>
            <a:srgbClr val="D232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75"/>
          <p:cNvSpPr/>
          <p:nvPr/>
        </p:nvSpPr>
        <p:spPr>
          <a:xfrm>
            <a:off x="1015568" y="771550"/>
            <a:ext cx="1018800" cy="360000"/>
          </a:xfrm>
          <a:prstGeom prst="rect">
            <a:avLst/>
          </a:prstGeom>
          <a:solidFill>
            <a:srgbClr val="32646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75"/>
          <p:cNvSpPr/>
          <p:nvPr/>
        </p:nvSpPr>
        <p:spPr>
          <a:xfrm>
            <a:off x="1" y="771550"/>
            <a:ext cx="1018800" cy="360000"/>
          </a:xfrm>
          <a:prstGeom prst="rect">
            <a:avLst/>
          </a:prstGeom>
          <a:solidFill>
            <a:srgbClr val="50C8A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75"/>
          <p:cNvSpPr/>
          <p:nvPr/>
        </p:nvSpPr>
        <p:spPr>
          <a:xfrm>
            <a:off x="7108970" y="771550"/>
            <a:ext cx="1018800" cy="360000"/>
          </a:xfrm>
          <a:prstGeom prst="rect">
            <a:avLst/>
          </a:prstGeom>
          <a:solidFill>
            <a:srgbClr val="14C8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75"/>
          <p:cNvSpPr/>
          <p:nvPr/>
        </p:nvSpPr>
        <p:spPr>
          <a:xfrm>
            <a:off x="5090106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MATTER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75"/>
          <p:cNvSpPr/>
          <p:nvPr/>
        </p:nvSpPr>
        <p:spPr>
          <a:xfrm>
            <a:off x="1057909" y="807554"/>
            <a:ext cx="67478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E&amp;E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75"/>
          <p:cNvSpPr/>
          <p:nvPr/>
        </p:nvSpPr>
        <p:spPr>
          <a:xfrm>
            <a:off x="2041581" y="807554"/>
            <a:ext cx="703197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ENERGY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75"/>
          <p:cNvSpPr/>
          <p:nvPr/>
        </p:nvSpPr>
        <p:spPr>
          <a:xfrm>
            <a:off x="6104476" y="807554"/>
            <a:ext cx="1018993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COMMONS</a:t>
            </a:r>
            <a:endParaRPr b="0"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75"/>
          <p:cNvSpPr/>
          <p:nvPr/>
        </p:nvSpPr>
        <p:spPr>
          <a:xfrm>
            <a:off x="8143058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PROJECTS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75"/>
          <p:cNvSpPr/>
          <p:nvPr/>
        </p:nvSpPr>
        <p:spPr>
          <a:xfrm>
            <a:off x="34073" y="807554"/>
            <a:ext cx="81321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AST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75"/>
          <p:cNvSpPr/>
          <p:nvPr/>
        </p:nvSpPr>
        <p:spPr>
          <a:xfrm>
            <a:off x="7112052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OFFICE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75"/>
          <p:cNvSpPr/>
          <p:nvPr/>
        </p:nvSpPr>
        <p:spPr>
          <a:xfrm>
            <a:off x="3053680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HEALTH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75"/>
          <p:cNvSpPr/>
          <p:nvPr/>
        </p:nvSpPr>
        <p:spPr>
          <a:xfrm>
            <a:off x="4078607" y="987574"/>
            <a:ext cx="89071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</a:t>
            </a:r>
            <a:endParaRPr b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75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74" name="Google Shape;174;p75"/>
          <p:cNvSpPr txBox="1"/>
          <p:nvPr>
            <p:ph idx="1" type="subTitle"/>
          </p:nvPr>
        </p:nvSpPr>
        <p:spPr>
          <a:xfrm>
            <a:off x="611188" y="3255826"/>
            <a:ext cx="7345188" cy="1080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5" name="Google Shape;175;p75"/>
          <p:cNvSpPr txBox="1"/>
          <p:nvPr/>
        </p:nvSpPr>
        <p:spPr>
          <a:xfrm>
            <a:off x="611188" y="4638292"/>
            <a:ext cx="7345188" cy="4537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4C8FF"/>
              </a:buClr>
              <a:buSzPts val="1200"/>
              <a:buFont typeface="Arial"/>
              <a:buNone/>
            </a:pPr>
            <a:r>
              <a:rPr lang="de-DE" sz="1200">
                <a:solidFill>
                  <a:srgbClr val="14C8FF"/>
                </a:solidFill>
                <a:latin typeface="Arial"/>
                <a:ea typeface="Arial"/>
                <a:cs typeface="Arial"/>
                <a:sym typeface="Arial"/>
              </a:rPr>
              <a:t>www.helmholtz-metadaten.de</a:t>
            </a:r>
            <a:endParaRPr sz="1200">
              <a:solidFill>
                <a:srgbClr val="14C8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166">
          <p15:clr>
            <a:srgbClr val="FBAE40"/>
          </p15:clr>
        </p15:guide>
        <p15:guide id="2" orient="horz" pos="2074">
          <p15:clr>
            <a:srgbClr val="FBAE40"/>
          </p15:clr>
        </p15:guide>
        <p15:guide id="3" pos="5012">
          <p15:clr>
            <a:srgbClr val="FBAE40"/>
          </p15:clr>
        </p15:guide>
        <p15:guide id="4" orient="horz" pos="214">
          <p15:clr>
            <a:srgbClr val="FBAE40"/>
          </p15:clr>
        </p15:guide>
        <p15:guide id="5" orient="horz" pos="275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el Hub Matter">
  <p:cSld name="6_Titel Hub Matter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7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07455" y="268288"/>
            <a:ext cx="841009" cy="287571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76"/>
          <p:cNvSpPr/>
          <p:nvPr/>
        </p:nvSpPr>
        <p:spPr>
          <a:xfrm>
            <a:off x="0" y="1095586"/>
            <a:ext cx="9144000" cy="128088"/>
          </a:xfrm>
          <a:prstGeom prst="rect">
            <a:avLst/>
          </a:prstGeom>
          <a:solidFill>
            <a:srgbClr val="F0781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76"/>
          <p:cNvSpPr/>
          <p:nvPr/>
        </p:nvSpPr>
        <p:spPr>
          <a:xfrm>
            <a:off x="2031135" y="771550"/>
            <a:ext cx="1018800" cy="360000"/>
          </a:xfrm>
          <a:prstGeom prst="rect">
            <a:avLst/>
          </a:prstGeom>
          <a:solidFill>
            <a:srgbClr val="FFD22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76"/>
          <p:cNvSpPr/>
          <p:nvPr/>
        </p:nvSpPr>
        <p:spPr>
          <a:xfrm>
            <a:off x="8124537" y="771550"/>
            <a:ext cx="1018800" cy="360000"/>
          </a:xfrm>
          <a:prstGeom prst="rect">
            <a:avLst/>
          </a:prstGeom>
          <a:solidFill>
            <a:srgbClr val="5E3B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76"/>
          <p:cNvSpPr/>
          <p:nvPr/>
        </p:nvSpPr>
        <p:spPr>
          <a:xfrm>
            <a:off x="6093403" y="771550"/>
            <a:ext cx="1018800" cy="360000"/>
          </a:xfrm>
          <a:prstGeom prst="rect">
            <a:avLst/>
          </a:prstGeom>
          <a:solidFill>
            <a:srgbClr val="8CD6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76"/>
          <p:cNvSpPr/>
          <p:nvPr/>
        </p:nvSpPr>
        <p:spPr>
          <a:xfrm>
            <a:off x="5077836" y="771550"/>
            <a:ext cx="1018800" cy="360000"/>
          </a:xfrm>
          <a:prstGeom prst="rect">
            <a:avLst/>
          </a:prstGeom>
          <a:solidFill>
            <a:srgbClr val="F0781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76"/>
          <p:cNvSpPr/>
          <p:nvPr/>
        </p:nvSpPr>
        <p:spPr>
          <a:xfrm>
            <a:off x="4062269" y="771550"/>
            <a:ext cx="1018800" cy="360000"/>
          </a:xfrm>
          <a:prstGeom prst="rect">
            <a:avLst/>
          </a:prstGeom>
          <a:solidFill>
            <a:srgbClr val="A0235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76"/>
          <p:cNvSpPr/>
          <p:nvPr/>
        </p:nvSpPr>
        <p:spPr>
          <a:xfrm>
            <a:off x="3046702" y="771550"/>
            <a:ext cx="1018800" cy="360000"/>
          </a:xfrm>
          <a:prstGeom prst="rect">
            <a:avLst/>
          </a:prstGeom>
          <a:solidFill>
            <a:srgbClr val="D232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76"/>
          <p:cNvSpPr/>
          <p:nvPr/>
        </p:nvSpPr>
        <p:spPr>
          <a:xfrm>
            <a:off x="1015568" y="771550"/>
            <a:ext cx="1018800" cy="360000"/>
          </a:xfrm>
          <a:prstGeom prst="rect">
            <a:avLst/>
          </a:prstGeom>
          <a:solidFill>
            <a:srgbClr val="32646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76"/>
          <p:cNvSpPr/>
          <p:nvPr/>
        </p:nvSpPr>
        <p:spPr>
          <a:xfrm>
            <a:off x="1" y="771550"/>
            <a:ext cx="1018800" cy="360000"/>
          </a:xfrm>
          <a:prstGeom prst="rect">
            <a:avLst/>
          </a:prstGeom>
          <a:solidFill>
            <a:srgbClr val="50C8A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76"/>
          <p:cNvSpPr/>
          <p:nvPr/>
        </p:nvSpPr>
        <p:spPr>
          <a:xfrm>
            <a:off x="7108970" y="771550"/>
            <a:ext cx="1018800" cy="360000"/>
          </a:xfrm>
          <a:prstGeom prst="rect">
            <a:avLst/>
          </a:prstGeom>
          <a:solidFill>
            <a:srgbClr val="14C8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76"/>
          <p:cNvSpPr/>
          <p:nvPr/>
        </p:nvSpPr>
        <p:spPr>
          <a:xfrm>
            <a:off x="1057909" y="807554"/>
            <a:ext cx="67478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E&amp;E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76"/>
          <p:cNvSpPr/>
          <p:nvPr/>
        </p:nvSpPr>
        <p:spPr>
          <a:xfrm>
            <a:off x="2041581" y="807554"/>
            <a:ext cx="703197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ENERGY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76"/>
          <p:cNvSpPr/>
          <p:nvPr/>
        </p:nvSpPr>
        <p:spPr>
          <a:xfrm>
            <a:off x="6104476" y="807554"/>
            <a:ext cx="1018993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COMMONS</a:t>
            </a:r>
            <a:endParaRPr b="0"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76"/>
          <p:cNvSpPr/>
          <p:nvPr/>
        </p:nvSpPr>
        <p:spPr>
          <a:xfrm>
            <a:off x="8143058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PROJECTS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76"/>
          <p:cNvSpPr/>
          <p:nvPr/>
        </p:nvSpPr>
        <p:spPr>
          <a:xfrm>
            <a:off x="34073" y="807554"/>
            <a:ext cx="81321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AST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76"/>
          <p:cNvSpPr/>
          <p:nvPr/>
        </p:nvSpPr>
        <p:spPr>
          <a:xfrm>
            <a:off x="7112052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OFFICE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76"/>
          <p:cNvSpPr/>
          <p:nvPr/>
        </p:nvSpPr>
        <p:spPr>
          <a:xfrm>
            <a:off x="3053680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HEALTH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76"/>
          <p:cNvSpPr/>
          <p:nvPr/>
        </p:nvSpPr>
        <p:spPr>
          <a:xfrm>
            <a:off x="4078607" y="807554"/>
            <a:ext cx="89071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76"/>
          <p:cNvSpPr/>
          <p:nvPr/>
        </p:nvSpPr>
        <p:spPr>
          <a:xfrm>
            <a:off x="5090106" y="98757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MATTER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76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98" name="Google Shape;198;p76"/>
          <p:cNvSpPr txBox="1"/>
          <p:nvPr>
            <p:ph idx="1" type="subTitle"/>
          </p:nvPr>
        </p:nvSpPr>
        <p:spPr>
          <a:xfrm>
            <a:off x="611188" y="3255826"/>
            <a:ext cx="7345188" cy="1080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9" name="Google Shape;199;p76"/>
          <p:cNvSpPr txBox="1"/>
          <p:nvPr/>
        </p:nvSpPr>
        <p:spPr>
          <a:xfrm>
            <a:off x="611188" y="4638292"/>
            <a:ext cx="7345188" cy="4537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4C8FF"/>
              </a:buClr>
              <a:buSzPts val="1200"/>
              <a:buFont typeface="Arial"/>
              <a:buNone/>
            </a:pPr>
            <a:r>
              <a:rPr lang="de-DE" sz="1200">
                <a:solidFill>
                  <a:srgbClr val="14C8FF"/>
                </a:solidFill>
                <a:latin typeface="Arial"/>
                <a:ea typeface="Arial"/>
                <a:cs typeface="Arial"/>
                <a:sym typeface="Arial"/>
              </a:rPr>
              <a:t>www.helmholtz-metadaten.de</a:t>
            </a:r>
            <a:endParaRPr sz="1200">
              <a:solidFill>
                <a:srgbClr val="14C8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166">
          <p15:clr>
            <a:srgbClr val="FBAE40"/>
          </p15:clr>
        </p15:guide>
        <p15:guide id="2" orient="horz" pos="2074">
          <p15:clr>
            <a:srgbClr val="FBAE40"/>
          </p15:clr>
        </p15:guide>
        <p15:guide id="3" pos="5012">
          <p15:clr>
            <a:srgbClr val="FBAE40"/>
          </p15:clr>
        </p15:guide>
        <p15:guide id="4" orient="horz" pos="275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el FAIR Data Commons">
  <p:cSld name="7_Titel FAIR Data Commons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7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826764" y="262835"/>
            <a:ext cx="929440" cy="309814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77"/>
          <p:cNvSpPr/>
          <p:nvPr/>
        </p:nvSpPr>
        <p:spPr>
          <a:xfrm>
            <a:off x="0" y="1095586"/>
            <a:ext cx="9144000" cy="128088"/>
          </a:xfrm>
          <a:prstGeom prst="rect">
            <a:avLst/>
          </a:prstGeom>
          <a:solidFill>
            <a:srgbClr val="8CD6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77"/>
          <p:cNvSpPr/>
          <p:nvPr/>
        </p:nvSpPr>
        <p:spPr>
          <a:xfrm>
            <a:off x="2031135" y="771550"/>
            <a:ext cx="1018800" cy="360000"/>
          </a:xfrm>
          <a:prstGeom prst="rect">
            <a:avLst/>
          </a:prstGeom>
          <a:solidFill>
            <a:srgbClr val="FFD22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77"/>
          <p:cNvSpPr/>
          <p:nvPr/>
        </p:nvSpPr>
        <p:spPr>
          <a:xfrm>
            <a:off x="8124537" y="771550"/>
            <a:ext cx="1018800" cy="360000"/>
          </a:xfrm>
          <a:prstGeom prst="rect">
            <a:avLst/>
          </a:prstGeom>
          <a:solidFill>
            <a:srgbClr val="5E3B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77"/>
          <p:cNvSpPr/>
          <p:nvPr/>
        </p:nvSpPr>
        <p:spPr>
          <a:xfrm>
            <a:off x="6093403" y="771550"/>
            <a:ext cx="1018800" cy="360000"/>
          </a:xfrm>
          <a:prstGeom prst="rect">
            <a:avLst/>
          </a:prstGeom>
          <a:solidFill>
            <a:srgbClr val="8CD6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77"/>
          <p:cNvSpPr/>
          <p:nvPr/>
        </p:nvSpPr>
        <p:spPr>
          <a:xfrm>
            <a:off x="5077836" y="771550"/>
            <a:ext cx="1018800" cy="360000"/>
          </a:xfrm>
          <a:prstGeom prst="rect">
            <a:avLst/>
          </a:prstGeom>
          <a:solidFill>
            <a:srgbClr val="35777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77"/>
          <p:cNvSpPr/>
          <p:nvPr/>
        </p:nvSpPr>
        <p:spPr>
          <a:xfrm>
            <a:off x="4062269" y="771550"/>
            <a:ext cx="1018800" cy="360000"/>
          </a:xfrm>
          <a:prstGeom prst="rect">
            <a:avLst/>
          </a:prstGeom>
          <a:solidFill>
            <a:srgbClr val="A0235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77"/>
          <p:cNvSpPr/>
          <p:nvPr/>
        </p:nvSpPr>
        <p:spPr>
          <a:xfrm>
            <a:off x="3046702" y="771550"/>
            <a:ext cx="1018800" cy="360000"/>
          </a:xfrm>
          <a:prstGeom prst="rect">
            <a:avLst/>
          </a:prstGeom>
          <a:solidFill>
            <a:srgbClr val="D232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77"/>
          <p:cNvSpPr/>
          <p:nvPr/>
        </p:nvSpPr>
        <p:spPr>
          <a:xfrm>
            <a:off x="1015568" y="771550"/>
            <a:ext cx="1018800" cy="360000"/>
          </a:xfrm>
          <a:prstGeom prst="rect">
            <a:avLst/>
          </a:prstGeom>
          <a:solidFill>
            <a:srgbClr val="32646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77"/>
          <p:cNvSpPr/>
          <p:nvPr/>
        </p:nvSpPr>
        <p:spPr>
          <a:xfrm>
            <a:off x="1" y="771550"/>
            <a:ext cx="1018800" cy="360000"/>
          </a:xfrm>
          <a:prstGeom prst="rect">
            <a:avLst/>
          </a:prstGeom>
          <a:solidFill>
            <a:srgbClr val="50C8A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77"/>
          <p:cNvSpPr/>
          <p:nvPr/>
        </p:nvSpPr>
        <p:spPr>
          <a:xfrm>
            <a:off x="7108970" y="771550"/>
            <a:ext cx="1018800" cy="360000"/>
          </a:xfrm>
          <a:prstGeom prst="rect">
            <a:avLst/>
          </a:prstGeom>
          <a:solidFill>
            <a:srgbClr val="14C8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77"/>
          <p:cNvSpPr/>
          <p:nvPr/>
        </p:nvSpPr>
        <p:spPr>
          <a:xfrm>
            <a:off x="5090106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MATTER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77"/>
          <p:cNvSpPr/>
          <p:nvPr/>
        </p:nvSpPr>
        <p:spPr>
          <a:xfrm>
            <a:off x="1057909" y="807554"/>
            <a:ext cx="67478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E&amp;E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77"/>
          <p:cNvSpPr/>
          <p:nvPr/>
        </p:nvSpPr>
        <p:spPr>
          <a:xfrm>
            <a:off x="2041581" y="807554"/>
            <a:ext cx="703197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ENERGY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77"/>
          <p:cNvSpPr/>
          <p:nvPr/>
        </p:nvSpPr>
        <p:spPr>
          <a:xfrm>
            <a:off x="6104476" y="987574"/>
            <a:ext cx="1018993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COMMONS</a:t>
            </a:r>
            <a:endParaRPr b="1"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77"/>
          <p:cNvSpPr/>
          <p:nvPr/>
        </p:nvSpPr>
        <p:spPr>
          <a:xfrm>
            <a:off x="8143058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PROJECTS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77"/>
          <p:cNvSpPr/>
          <p:nvPr/>
        </p:nvSpPr>
        <p:spPr>
          <a:xfrm>
            <a:off x="34073" y="807554"/>
            <a:ext cx="81321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AST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77"/>
          <p:cNvSpPr/>
          <p:nvPr/>
        </p:nvSpPr>
        <p:spPr>
          <a:xfrm>
            <a:off x="7112052" y="807554"/>
            <a:ext cx="981168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HMC OFFICE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77"/>
          <p:cNvSpPr/>
          <p:nvPr/>
        </p:nvSpPr>
        <p:spPr>
          <a:xfrm>
            <a:off x="3053680" y="807554"/>
            <a:ext cx="676371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HEALTH</a:t>
            </a:r>
            <a:endParaRPr b="0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77"/>
          <p:cNvSpPr/>
          <p:nvPr/>
        </p:nvSpPr>
        <p:spPr>
          <a:xfrm>
            <a:off x="4078607" y="807554"/>
            <a:ext cx="890710" cy="2000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de-DE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</a:t>
            </a:r>
            <a:endParaRPr b="0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77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2" name="Google Shape;222;p77"/>
          <p:cNvSpPr txBox="1"/>
          <p:nvPr>
            <p:ph idx="1" type="subTitle"/>
          </p:nvPr>
        </p:nvSpPr>
        <p:spPr>
          <a:xfrm>
            <a:off x="611188" y="3255826"/>
            <a:ext cx="7345188" cy="1080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3" name="Google Shape;223;p77"/>
          <p:cNvSpPr txBox="1"/>
          <p:nvPr/>
        </p:nvSpPr>
        <p:spPr>
          <a:xfrm>
            <a:off x="611188" y="4638292"/>
            <a:ext cx="7345188" cy="4537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4C8FF"/>
              </a:buClr>
              <a:buSzPts val="1200"/>
              <a:buFont typeface="Arial"/>
              <a:buNone/>
            </a:pPr>
            <a:r>
              <a:rPr lang="de-DE" sz="1200">
                <a:solidFill>
                  <a:srgbClr val="14C8FF"/>
                </a:solidFill>
                <a:latin typeface="Arial"/>
                <a:ea typeface="Arial"/>
                <a:cs typeface="Arial"/>
                <a:sym typeface="Arial"/>
              </a:rPr>
              <a:t>www.helmholtz-metadaten.de</a:t>
            </a:r>
            <a:endParaRPr sz="1200">
              <a:solidFill>
                <a:srgbClr val="14C8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00553" y="257724"/>
            <a:ext cx="645831" cy="322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1166">
          <p15:clr>
            <a:srgbClr val="FBAE40"/>
          </p15:clr>
        </p15:guide>
        <p15:guide id="2" orient="horz" pos="2074">
          <p15:clr>
            <a:srgbClr val="FBAE40"/>
          </p15:clr>
        </p15:guide>
        <p15:guide id="3" pos="5012">
          <p15:clr>
            <a:srgbClr val="FBAE40"/>
          </p15:clr>
        </p15:guide>
        <p15:guide id="4" orient="horz" pos="214">
          <p15:clr>
            <a:srgbClr val="FBAE40"/>
          </p15:clr>
        </p15:guide>
        <p15:guide id="5" orient="horz" pos="275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7.xml"/><Relationship Id="rId10" Type="http://schemas.openxmlformats.org/officeDocument/2006/relationships/slideLayout" Target="../slideLayouts/slideLayout6.xml"/><Relationship Id="rId13" Type="http://schemas.openxmlformats.org/officeDocument/2006/relationships/slideLayout" Target="../slideLayouts/slideLayout9.xml"/><Relationship Id="rId12" Type="http://schemas.openxmlformats.org/officeDocument/2006/relationships/slideLayout" Target="../slideLayouts/slideLayout8.xml"/><Relationship Id="rId1" Type="http://schemas.openxmlformats.org/officeDocument/2006/relationships/image" Target="../media/image5.png"/><Relationship Id="rId2" Type="http://schemas.openxmlformats.org/officeDocument/2006/relationships/hyperlink" Target="https://nubes.helmholtz-berlin.de/f/576928966" TargetMode="External"/><Relationship Id="rId3" Type="http://schemas.openxmlformats.org/officeDocument/2006/relationships/image" Target="../media/image25.png"/><Relationship Id="rId4" Type="http://schemas.openxmlformats.org/officeDocument/2006/relationships/image" Target="../media/image4.png"/><Relationship Id="rId9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0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hyperlink" Target="https://nubes.helmholtz-berlin.de/f/576928966" TargetMode="External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4"/>
          <p:cNvSpPr/>
          <p:nvPr/>
        </p:nvSpPr>
        <p:spPr>
          <a:xfrm>
            <a:off x="0" y="771526"/>
            <a:ext cx="9144000" cy="4176514"/>
          </a:xfrm>
          <a:prstGeom prst="rect">
            <a:avLst/>
          </a:prstGeom>
          <a:solidFill>
            <a:srgbClr val="00286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11;p4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359532" y="231490"/>
            <a:ext cx="2796043" cy="36760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oogle Shape;12;p44"/>
          <p:cNvGrpSpPr/>
          <p:nvPr/>
        </p:nvGrpSpPr>
        <p:grpSpPr>
          <a:xfrm>
            <a:off x="13059201" y="0"/>
            <a:ext cx="2450898" cy="3614270"/>
            <a:chOff x="13025750" y="0"/>
            <a:chExt cx="2450898" cy="3614270"/>
          </a:xfrm>
        </p:grpSpPr>
        <p:sp>
          <p:nvSpPr>
            <p:cNvPr id="13" name="Google Shape;13;p44"/>
            <p:cNvSpPr/>
            <p:nvPr/>
          </p:nvSpPr>
          <p:spPr>
            <a:xfrm>
              <a:off x="13025750" y="22878"/>
              <a:ext cx="214657" cy="214657"/>
            </a:xfrm>
            <a:prstGeom prst="rect">
              <a:avLst/>
            </a:prstGeom>
            <a:solidFill>
              <a:srgbClr val="002864"/>
            </a:solidFill>
            <a:ln cap="flat" cmpd="sng" w="25400">
              <a:solidFill>
                <a:srgbClr val="07205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44"/>
            <p:cNvSpPr txBox="1"/>
            <p:nvPr/>
          </p:nvSpPr>
          <p:spPr>
            <a:xfrm>
              <a:off x="13282895" y="0"/>
              <a:ext cx="2193753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1" i="0" lang="de-DE" sz="6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HMC Dark Blue: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#002864    //    RGB: </a:t>
              </a:r>
              <a:r>
                <a:rPr b="0" i="0" lang="de-DE" sz="600" u="none" cap="none" strike="noStrike">
                  <a:solidFill>
                    <a:srgbClr val="002864"/>
                  </a:solidFill>
                  <a:latin typeface="Arial"/>
                  <a:ea typeface="Arial"/>
                  <a:cs typeface="Arial"/>
                  <a:sym typeface="Arial"/>
                </a:rPr>
                <a:t>0 | 40 | 100</a:t>
              </a:r>
              <a:endParaRPr/>
            </a:p>
          </p:txBody>
        </p:sp>
        <p:sp>
          <p:nvSpPr>
            <p:cNvPr id="15" name="Google Shape;15;p44"/>
            <p:cNvSpPr/>
            <p:nvPr/>
          </p:nvSpPr>
          <p:spPr>
            <a:xfrm>
              <a:off x="13025750" y="326104"/>
              <a:ext cx="214657" cy="214657"/>
            </a:xfrm>
            <a:prstGeom prst="rect">
              <a:avLst/>
            </a:prstGeom>
            <a:solidFill>
              <a:srgbClr val="14C8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44"/>
            <p:cNvSpPr txBox="1"/>
            <p:nvPr/>
          </p:nvSpPr>
          <p:spPr>
            <a:xfrm>
              <a:off x="13282895" y="313589"/>
              <a:ext cx="166240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HMC Light Blue &amp; Office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#14c8ff      //    RGB: </a:t>
              </a:r>
              <a:r>
                <a:rPr b="0" i="0" lang="de-DE" sz="600">
                  <a:solidFill>
                    <a:srgbClr val="002864"/>
                  </a:solidFill>
                  <a:latin typeface="Arial"/>
                  <a:ea typeface="Arial"/>
                  <a:cs typeface="Arial"/>
                  <a:sym typeface="Arial"/>
                </a:rPr>
                <a:t>20 | 200 | 255</a:t>
              </a:r>
              <a:endParaRPr/>
            </a:p>
          </p:txBody>
        </p:sp>
        <p:sp>
          <p:nvSpPr>
            <p:cNvPr id="17" name="Google Shape;17;p44"/>
            <p:cNvSpPr/>
            <p:nvPr/>
          </p:nvSpPr>
          <p:spPr>
            <a:xfrm>
              <a:off x="13025750" y="629330"/>
              <a:ext cx="214657" cy="214657"/>
            </a:xfrm>
            <a:prstGeom prst="rect">
              <a:avLst/>
            </a:prstGeom>
            <a:solidFill>
              <a:srgbClr val="50C8A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44"/>
            <p:cNvSpPr txBox="1"/>
            <p:nvPr/>
          </p:nvSpPr>
          <p:spPr>
            <a:xfrm>
              <a:off x="13282895" y="616815"/>
              <a:ext cx="166240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Hub AST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#50c8aa 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80 | 200 | 170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  <p:sp>
          <p:nvSpPr>
            <p:cNvPr id="19" name="Google Shape;19;p44"/>
            <p:cNvSpPr/>
            <p:nvPr/>
          </p:nvSpPr>
          <p:spPr>
            <a:xfrm>
              <a:off x="13025750" y="932556"/>
              <a:ext cx="214657" cy="214657"/>
            </a:xfrm>
            <a:prstGeom prst="rect">
              <a:avLst/>
            </a:prstGeom>
            <a:solidFill>
              <a:srgbClr val="32646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44"/>
            <p:cNvSpPr txBox="1"/>
            <p:nvPr/>
          </p:nvSpPr>
          <p:spPr>
            <a:xfrm>
              <a:off x="13282895" y="927666"/>
              <a:ext cx="179494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Hub Earth &amp; Environment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 326468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50 | 100  | 105</a:t>
              </a:r>
              <a:endParaRPr/>
            </a:p>
          </p:txBody>
        </p:sp>
        <p:sp>
          <p:nvSpPr>
            <p:cNvPr id="21" name="Google Shape;21;p44"/>
            <p:cNvSpPr/>
            <p:nvPr/>
          </p:nvSpPr>
          <p:spPr>
            <a:xfrm>
              <a:off x="13025750" y="1235782"/>
              <a:ext cx="214657" cy="214657"/>
            </a:xfrm>
            <a:prstGeom prst="rect">
              <a:avLst/>
            </a:prstGeom>
            <a:solidFill>
              <a:srgbClr val="FFD22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44"/>
            <p:cNvSpPr txBox="1"/>
            <p:nvPr/>
          </p:nvSpPr>
          <p:spPr>
            <a:xfrm>
              <a:off x="13282895" y="1223267"/>
              <a:ext cx="1751093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HMC Energy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#ffd228     //    RGB: 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255  |  210  |  40</a:t>
              </a: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  <p:sp>
          <p:nvSpPr>
            <p:cNvPr id="23" name="Google Shape;23;p44"/>
            <p:cNvSpPr/>
            <p:nvPr/>
          </p:nvSpPr>
          <p:spPr>
            <a:xfrm>
              <a:off x="13025750" y="1539008"/>
              <a:ext cx="214657" cy="214657"/>
            </a:xfrm>
            <a:prstGeom prst="rect">
              <a:avLst/>
            </a:prstGeom>
            <a:solidFill>
              <a:srgbClr val="D2326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44"/>
            <p:cNvSpPr txBox="1"/>
            <p:nvPr/>
          </p:nvSpPr>
          <p:spPr>
            <a:xfrm>
              <a:off x="13282895" y="1530306"/>
              <a:ext cx="166240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HMC Health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#a0235a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210  |  50  |  100</a:t>
              </a: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  <p:sp>
          <p:nvSpPr>
            <p:cNvPr id="25" name="Google Shape;25;p44"/>
            <p:cNvSpPr/>
            <p:nvPr/>
          </p:nvSpPr>
          <p:spPr>
            <a:xfrm>
              <a:off x="13025750" y="1842234"/>
              <a:ext cx="214657" cy="214657"/>
            </a:xfrm>
            <a:prstGeom prst="rect">
              <a:avLst/>
            </a:prstGeom>
            <a:solidFill>
              <a:srgbClr val="A0235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44"/>
            <p:cNvSpPr txBox="1"/>
            <p:nvPr/>
          </p:nvSpPr>
          <p:spPr>
            <a:xfrm>
              <a:off x="13282895" y="1833532"/>
              <a:ext cx="1964614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Hub Information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#a0235a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160  |  35  |  90</a:t>
              </a: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    </a:t>
              </a:r>
              <a:endParaRPr/>
            </a:p>
          </p:txBody>
        </p:sp>
        <p:sp>
          <p:nvSpPr>
            <p:cNvPr id="27" name="Google Shape;27;p44"/>
            <p:cNvSpPr/>
            <p:nvPr/>
          </p:nvSpPr>
          <p:spPr>
            <a:xfrm>
              <a:off x="13025750" y="2145460"/>
              <a:ext cx="214657" cy="214657"/>
            </a:xfrm>
            <a:prstGeom prst="rect">
              <a:avLst/>
            </a:prstGeom>
            <a:solidFill>
              <a:srgbClr val="F0781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44"/>
            <p:cNvSpPr txBox="1"/>
            <p:nvPr/>
          </p:nvSpPr>
          <p:spPr>
            <a:xfrm>
              <a:off x="13282895" y="2136758"/>
              <a:ext cx="179494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Hub Matter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#f0781e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240  |  120  |  30</a:t>
              </a:r>
              <a:endParaRPr/>
            </a:p>
          </p:txBody>
        </p:sp>
        <p:sp>
          <p:nvSpPr>
            <p:cNvPr id="29" name="Google Shape;29;p44"/>
            <p:cNvSpPr/>
            <p:nvPr/>
          </p:nvSpPr>
          <p:spPr>
            <a:xfrm>
              <a:off x="13025750" y="2448686"/>
              <a:ext cx="214657" cy="214657"/>
            </a:xfrm>
            <a:prstGeom prst="rect">
              <a:avLst/>
            </a:prstGeom>
            <a:solidFill>
              <a:srgbClr val="8CD6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44"/>
            <p:cNvSpPr txBox="1"/>
            <p:nvPr/>
          </p:nvSpPr>
          <p:spPr>
            <a:xfrm>
              <a:off x="13282895" y="2439985"/>
              <a:ext cx="1937924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FAIR Data Commons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#8cd600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140  |  214  |  0</a:t>
              </a:r>
              <a:endParaRPr b="0" i="0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44"/>
            <p:cNvSpPr/>
            <p:nvPr/>
          </p:nvSpPr>
          <p:spPr>
            <a:xfrm>
              <a:off x="13025750" y="2763487"/>
              <a:ext cx="214657" cy="214657"/>
            </a:xfrm>
            <a:prstGeom prst="rect">
              <a:avLst/>
            </a:prstGeom>
            <a:solidFill>
              <a:srgbClr val="5E3B9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44"/>
            <p:cNvSpPr txBox="1"/>
            <p:nvPr/>
          </p:nvSpPr>
          <p:spPr>
            <a:xfrm>
              <a:off x="13282895" y="2743210"/>
              <a:ext cx="170915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Projects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#5e3b99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94  |  59  |  153</a:t>
              </a:r>
              <a:endParaRPr/>
            </a:p>
          </p:txBody>
        </p:sp>
        <p:sp>
          <p:nvSpPr>
            <p:cNvPr id="33" name="Google Shape;33;p44"/>
            <p:cNvSpPr/>
            <p:nvPr/>
          </p:nvSpPr>
          <p:spPr>
            <a:xfrm>
              <a:off x="13025750" y="3078288"/>
              <a:ext cx="214657" cy="214657"/>
            </a:xfrm>
            <a:prstGeom prst="rect">
              <a:avLst/>
            </a:prstGeom>
            <a:solidFill>
              <a:srgbClr val="05E5B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44"/>
            <p:cNvSpPr txBox="1"/>
            <p:nvPr/>
          </p:nvSpPr>
          <p:spPr>
            <a:xfrm>
              <a:off x="13282895" y="3046436"/>
              <a:ext cx="179494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Mint / Highlight 1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#05e5ba    //    RGB: </a:t>
              </a:r>
              <a:r>
                <a:rPr b="0" i="0" lang="de-DE" sz="600">
                  <a:solidFill>
                    <a:srgbClr val="002864"/>
                  </a:solidFill>
                  <a:latin typeface="Arial"/>
                  <a:ea typeface="Arial"/>
                  <a:cs typeface="Arial"/>
                  <a:sym typeface="Arial"/>
                </a:rPr>
                <a:t>5 | 229 | 186</a:t>
              </a: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   </a:t>
              </a:r>
              <a:endParaRPr/>
            </a:p>
          </p:txBody>
        </p:sp>
        <p:sp>
          <p:nvSpPr>
            <p:cNvPr id="35" name="Google Shape;35;p44"/>
            <p:cNvSpPr/>
            <p:nvPr/>
          </p:nvSpPr>
          <p:spPr>
            <a:xfrm>
              <a:off x="13025750" y="3387703"/>
              <a:ext cx="214657" cy="214657"/>
            </a:xfrm>
            <a:prstGeom prst="rect">
              <a:avLst/>
            </a:prstGeom>
            <a:solidFill>
              <a:srgbClr val="CDEEF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44"/>
            <p:cNvSpPr txBox="1"/>
            <p:nvPr/>
          </p:nvSpPr>
          <p:spPr>
            <a:xfrm>
              <a:off x="13282895" y="3337271"/>
              <a:ext cx="179494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Highlight Blue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#cdeefb    //    RGB: </a:t>
              </a:r>
              <a:r>
                <a:rPr b="0" i="0" lang="de-DE" sz="600">
                  <a:solidFill>
                    <a:srgbClr val="002864"/>
                  </a:solidFill>
                  <a:latin typeface="Arial"/>
                  <a:ea typeface="Arial"/>
                  <a:cs typeface="Arial"/>
                  <a:sym typeface="Arial"/>
                </a:rPr>
                <a:t>205 | 238 | 251</a:t>
              </a: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</p:grpSp>
      <p:sp>
        <p:nvSpPr>
          <p:cNvPr id="37" name="Google Shape;37;p44"/>
          <p:cNvSpPr/>
          <p:nvPr/>
        </p:nvSpPr>
        <p:spPr>
          <a:xfrm>
            <a:off x="9661441" y="-200558"/>
            <a:ext cx="2880319" cy="48246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None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In order to make everyone's work as easy as possible, we have prepared the following title versions, which can be selected very easily and quickly (Select </a:t>
            </a:r>
            <a:r>
              <a:rPr b="1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Home</a:t>
            </a: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 &gt; </a:t>
            </a:r>
            <a:r>
              <a:rPr b="1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Layout</a:t>
            </a: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). 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Basic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Basic with Logo Placeholder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AST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Earth and Environment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Energy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Health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Information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Matter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HMC Office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HMC Projects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None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For more information (i.e. how to select and apply a Layout, how to install and add Theme Colours etc, please read the TEMPLATE READ ME here: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None/>
            </a:pPr>
            <a:r>
              <a:rPr b="0" i="0" lang="de-DE" sz="800" u="sng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https://nubes.helmholtz-berlin.de/f/576928966</a:t>
            </a:r>
            <a:b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Important:</a:t>
            </a:r>
            <a:b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To make sure everything works well, please download this Template to your desktop so that you can use PowerPoint instead of working directly in the Cloud.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" name="Google Shape;38;p44"/>
          <p:cNvPicPr preferRelativeResize="0"/>
          <p:nvPr/>
        </p:nvPicPr>
        <p:blipFill rotWithShape="1">
          <a:blip r:embed="rId3">
            <a:alphaModFix amt="40000"/>
          </a:blip>
          <a:srcRect b="34004" l="-503" r="50000" t="48283"/>
          <a:stretch/>
        </p:blipFill>
        <p:spPr>
          <a:xfrm>
            <a:off x="3322483" y="3835595"/>
            <a:ext cx="5821517" cy="1148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44"/>
          <p:cNvPicPr preferRelativeResize="0"/>
          <p:nvPr/>
        </p:nvPicPr>
        <p:blipFill rotWithShape="1">
          <a:blip r:embed="rId4">
            <a:alphaModFix/>
          </a:blip>
          <a:srcRect b="0" l="0" r="0" t="64529"/>
          <a:stretch/>
        </p:blipFill>
        <p:spPr>
          <a:xfrm>
            <a:off x="4716016" y="3752751"/>
            <a:ext cx="4974937" cy="1159257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975">
          <p15:clr>
            <a:srgbClr val="F26B43"/>
          </p15:clr>
        </p15:guide>
        <p15:guide id="2" orient="horz" pos="350">
          <p15:clr>
            <a:srgbClr val="F26B43"/>
          </p15:clr>
        </p15:guide>
        <p15:guide id="3" orient="horz" pos="169">
          <p15:clr>
            <a:srgbClr val="F26B43"/>
          </p15:clr>
        </p15:guide>
        <p15:guide id="4" pos="249">
          <p15:clr>
            <a:srgbClr val="F26B43"/>
          </p15:clr>
        </p15:guide>
        <p15:guide id="5" pos="385">
          <p15:clr>
            <a:srgbClr val="F26B43"/>
          </p15:clr>
        </p15:guide>
        <p15:guide id="6" pos="5511">
          <p15:clr>
            <a:srgbClr val="F26B43"/>
          </p15:clr>
        </p15:guide>
        <p15:guide id="7" orient="horz" pos="486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0"/>
          <p:cNvSpPr txBox="1"/>
          <p:nvPr>
            <p:ph idx="1" type="body"/>
          </p:nvPr>
        </p:nvSpPr>
        <p:spPr>
          <a:xfrm>
            <a:off x="395288" y="1131589"/>
            <a:ext cx="8353426" cy="3618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marR="0" rtl="0" algn="l">
              <a:lnSpc>
                <a:spcPct val="128571"/>
              </a:lnSpc>
              <a:spcBef>
                <a:spcPts val="1100"/>
              </a:spcBef>
              <a:spcAft>
                <a:spcPts val="0"/>
              </a:spcAft>
              <a:buClr>
                <a:srgbClr val="002864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spcBef>
                <a:spcPts val="280"/>
              </a:spcBef>
              <a:spcAft>
                <a:spcPts val="0"/>
              </a:spcAft>
              <a:buClr>
                <a:srgbClr val="002864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spcBef>
                <a:spcPts val="280"/>
              </a:spcBef>
              <a:spcAft>
                <a:spcPts val="0"/>
              </a:spcAft>
              <a:buClr>
                <a:srgbClr val="002864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002864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002864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281" name="Google Shape;281;p50"/>
          <p:cNvCxnSpPr/>
          <p:nvPr/>
        </p:nvCxnSpPr>
        <p:spPr>
          <a:xfrm>
            <a:off x="0" y="771550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14C8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82" name="Google Shape;282;p50"/>
          <p:cNvSpPr txBox="1"/>
          <p:nvPr/>
        </p:nvSpPr>
        <p:spPr>
          <a:xfrm>
            <a:off x="8568444" y="4798800"/>
            <a:ext cx="288032" cy="36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600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endParaRPr/>
          </a:p>
        </p:txBody>
      </p:sp>
      <p:sp>
        <p:nvSpPr>
          <p:cNvPr id="283" name="Google Shape;283;p50"/>
          <p:cNvSpPr txBox="1"/>
          <p:nvPr/>
        </p:nvSpPr>
        <p:spPr>
          <a:xfrm>
            <a:off x="8532440" y="4840002"/>
            <a:ext cx="539552" cy="288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600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b="1" lang="de-DE" sz="800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b="1" lang="de-DE" sz="600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grpSp>
        <p:nvGrpSpPr>
          <p:cNvPr id="284" name="Google Shape;284;p50"/>
          <p:cNvGrpSpPr/>
          <p:nvPr/>
        </p:nvGrpSpPr>
        <p:grpSpPr>
          <a:xfrm>
            <a:off x="12924928" y="0"/>
            <a:ext cx="2450898" cy="3614270"/>
            <a:chOff x="13025750" y="0"/>
            <a:chExt cx="2450898" cy="3614270"/>
          </a:xfrm>
        </p:grpSpPr>
        <p:sp>
          <p:nvSpPr>
            <p:cNvPr id="285" name="Google Shape;285;p50"/>
            <p:cNvSpPr/>
            <p:nvPr/>
          </p:nvSpPr>
          <p:spPr>
            <a:xfrm>
              <a:off x="13025750" y="22878"/>
              <a:ext cx="214657" cy="214657"/>
            </a:xfrm>
            <a:prstGeom prst="rect">
              <a:avLst/>
            </a:prstGeom>
            <a:solidFill>
              <a:srgbClr val="002864"/>
            </a:solidFill>
            <a:ln cap="flat" cmpd="sng" w="25400">
              <a:solidFill>
                <a:srgbClr val="07205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50"/>
            <p:cNvSpPr txBox="1"/>
            <p:nvPr/>
          </p:nvSpPr>
          <p:spPr>
            <a:xfrm>
              <a:off x="13282895" y="0"/>
              <a:ext cx="2193753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HMC Dark Blue: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#002864    //    RGB: </a:t>
              </a:r>
              <a:r>
                <a:rPr b="0" i="0" lang="de-DE" sz="600">
                  <a:solidFill>
                    <a:srgbClr val="002864"/>
                  </a:solidFill>
                  <a:latin typeface="Arial"/>
                  <a:ea typeface="Arial"/>
                  <a:cs typeface="Arial"/>
                  <a:sym typeface="Arial"/>
                </a:rPr>
                <a:t>0 | 40 | 100</a:t>
              </a:r>
              <a:endParaRPr/>
            </a:p>
          </p:txBody>
        </p:sp>
        <p:sp>
          <p:nvSpPr>
            <p:cNvPr id="287" name="Google Shape;287;p50"/>
            <p:cNvSpPr/>
            <p:nvPr/>
          </p:nvSpPr>
          <p:spPr>
            <a:xfrm>
              <a:off x="13025750" y="326104"/>
              <a:ext cx="214657" cy="214657"/>
            </a:xfrm>
            <a:prstGeom prst="rect">
              <a:avLst/>
            </a:prstGeom>
            <a:solidFill>
              <a:srgbClr val="14C8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50"/>
            <p:cNvSpPr txBox="1"/>
            <p:nvPr/>
          </p:nvSpPr>
          <p:spPr>
            <a:xfrm>
              <a:off x="13282895" y="313589"/>
              <a:ext cx="166240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HMC Light Blue &amp; Office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#14c8ff      //    RGB: </a:t>
              </a:r>
              <a:r>
                <a:rPr b="0" i="0" lang="de-DE" sz="600">
                  <a:solidFill>
                    <a:srgbClr val="002864"/>
                  </a:solidFill>
                  <a:latin typeface="Arial"/>
                  <a:ea typeface="Arial"/>
                  <a:cs typeface="Arial"/>
                  <a:sym typeface="Arial"/>
                </a:rPr>
                <a:t>20 | 200 | 255</a:t>
              </a:r>
              <a:endParaRPr/>
            </a:p>
          </p:txBody>
        </p:sp>
        <p:sp>
          <p:nvSpPr>
            <p:cNvPr id="289" name="Google Shape;289;p50"/>
            <p:cNvSpPr/>
            <p:nvPr/>
          </p:nvSpPr>
          <p:spPr>
            <a:xfrm>
              <a:off x="13025750" y="629330"/>
              <a:ext cx="214657" cy="214657"/>
            </a:xfrm>
            <a:prstGeom prst="rect">
              <a:avLst/>
            </a:prstGeom>
            <a:solidFill>
              <a:srgbClr val="50C8A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50"/>
            <p:cNvSpPr txBox="1"/>
            <p:nvPr/>
          </p:nvSpPr>
          <p:spPr>
            <a:xfrm>
              <a:off x="13282895" y="616815"/>
              <a:ext cx="166240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Hub AST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#50c8aa 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80 | 200 | 170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  <p:sp>
          <p:nvSpPr>
            <p:cNvPr id="291" name="Google Shape;291;p50"/>
            <p:cNvSpPr/>
            <p:nvPr/>
          </p:nvSpPr>
          <p:spPr>
            <a:xfrm>
              <a:off x="13025750" y="932556"/>
              <a:ext cx="214657" cy="214657"/>
            </a:xfrm>
            <a:prstGeom prst="rect">
              <a:avLst/>
            </a:prstGeom>
            <a:solidFill>
              <a:srgbClr val="32646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50"/>
            <p:cNvSpPr txBox="1"/>
            <p:nvPr/>
          </p:nvSpPr>
          <p:spPr>
            <a:xfrm>
              <a:off x="13282895" y="927666"/>
              <a:ext cx="179494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Hub Earth &amp; Environment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 326468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50 | 100  | 105</a:t>
              </a:r>
              <a:endParaRPr/>
            </a:p>
          </p:txBody>
        </p:sp>
        <p:sp>
          <p:nvSpPr>
            <p:cNvPr id="293" name="Google Shape;293;p50"/>
            <p:cNvSpPr/>
            <p:nvPr/>
          </p:nvSpPr>
          <p:spPr>
            <a:xfrm>
              <a:off x="13025750" y="1235782"/>
              <a:ext cx="214657" cy="214657"/>
            </a:xfrm>
            <a:prstGeom prst="rect">
              <a:avLst/>
            </a:prstGeom>
            <a:solidFill>
              <a:srgbClr val="FFD22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50"/>
            <p:cNvSpPr txBox="1"/>
            <p:nvPr/>
          </p:nvSpPr>
          <p:spPr>
            <a:xfrm>
              <a:off x="13282895" y="1223267"/>
              <a:ext cx="1751093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HMC Energy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#ffd228     //    RGB: 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255  |  210  |  40</a:t>
              </a: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  <p:sp>
          <p:nvSpPr>
            <p:cNvPr id="295" name="Google Shape;295;p50"/>
            <p:cNvSpPr/>
            <p:nvPr/>
          </p:nvSpPr>
          <p:spPr>
            <a:xfrm>
              <a:off x="13025750" y="1539008"/>
              <a:ext cx="214657" cy="214657"/>
            </a:xfrm>
            <a:prstGeom prst="rect">
              <a:avLst/>
            </a:prstGeom>
            <a:solidFill>
              <a:srgbClr val="D2326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50"/>
            <p:cNvSpPr txBox="1"/>
            <p:nvPr/>
          </p:nvSpPr>
          <p:spPr>
            <a:xfrm>
              <a:off x="13282895" y="1530306"/>
              <a:ext cx="166240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HMC Health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#a0235a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210  |  50  |  100</a:t>
              </a: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  <p:sp>
          <p:nvSpPr>
            <p:cNvPr id="297" name="Google Shape;297;p50"/>
            <p:cNvSpPr/>
            <p:nvPr/>
          </p:nvSpPr>
          <p:spPr>
            <a:xfrm>
              <a:off x="13025750" y="1842234"/>
              <a:ext cx="214657" cy="214657"/>
            </a:xfrm>
            <a:prstGeom prst="rect">
              <a:avLst/>
            </a:prstGeom>
            <a:solidFill>
              <a:srgbClr val="A0235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50"/>
            <p:cNvSpPr txBox="1"/>
            <p:nvPr/>
          </p:nvSpPr>
          <p:spPr>
            <a:xfrm>
              <a:off x="13282895" y="1833532"/>
              <a:ext cx="1964614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Hub Information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#a0235a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160  |  35  |  90</a:t>
              </a: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    </a:t>
              </a:r>
              <a:endParaRPr/>
            </a:p>
          </p:txBody>
        </p:sp>
        <p:sp>
          <p:nvSpPr>
            <p:cNvPr id="299" name="Google Shape;299;p50"/>
            <p:cNvSpPr/>
            <p:nvPr/>
          </p:nvSpPr>
          <p:spPr>
            <a:xfrm>
              <a:off x="13025750" y="2145460"/>
              <a:ext cx="214657" cy="214657"/>
            </a:xfrm>
            <a:prstGeom prst="rect">
              <a:avLst/>
            </a:prstGeom>
            <a:solidFill>
              <a:srgbClr val="F0781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50"/>
            <p:cNvSpPr txBox="1"/>
            <p:nvPr/>
          </p:nvSpPr>
          <p:spPr>
            <a:xfrm>
              <a:off x="13282895" y="2136758"/>
              <a:ext cx="179494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Hub Matter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#f0781e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240  |  120  |  30</a:t>
              </a:r>
              <a:endParaRPr/>
            </a:p>
          </p:txBody>
        </p:sp>
        <p:sp>
          <p:nvSpPr>
            <p:cNvPr id="301" name="Google Shape;301;p50"/>
            <p:cNvSpPr/>
            <p:nvPr/>
          </p:nvSpPr>
          <p:spPr>
            <a:xfrm>
              <a:off x="13025750" y="2448686"/>
              <a:ext cx="214657" cy="214657"/>
            </a:xfrm>
            <a:prstGeom prst="rect">
              <a:avLst/>
            </a:prstGeom>
            <a:solidFill>
              <a:srgbClr val="8CD6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50"/>
            <p:cNvSpPr txBox="1"/>
            <p:nvPr/>
          </p:nvSpPr>
          <p:spPr>
            <a:xfrm>
              <a:off x="13282895" y="2439985"/>
              <a:ext cx="1937924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FAIR Data Commons 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#8cd600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140  |  214  |  0</a:t>
              </a:r>
              <a:endParaRPr b="0" i="0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50"/>
            <p:cNvSpPr/>
            <p:nvPr/>
          </p:nvSpPr>
          <p:spPr>
            <a:xfrm>
              <a:off x="13025750" y="2763487"/>
              <a:ext cx="214657" cy="214657"/>
            </a:xfrm>
            <a:prstGeom prst="rect">
              <a:avLst/>
            </a:prstGeom>
            <a:solidFill>
              <a:srgbClr val="5E3B9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50"/>
            <p:cNvSpPr txBox="1"/>
            <p:nvPr/>
          </p:nvSpPr>
          <p:spPr>
            <a:xfrm>
              <a:off x="13282895" y="2743210"/>
              <a:ext cx="170915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Projects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#5e3b99    //    RGB: </a:t>
              </a:r>
              <a:r>
                <a:rPr b="0" i="0" lang="de-DE" sz="600">
                  <a:solidFill>
                    <a:srgbClr val="0F2962"/>
                  </a:solidFill>
                  <a:latin typeface="Arial"/>
                  <a:ea typeface="Arial"/>
                  <a:cs typeface="Arial"/>
                  <a:sym typeface="Arial"/>
                </a:rPr>
                <a:t>94  |  59  |  153</a:t>
              </a:r>
              <a:endParaRPr/>
            </a:p>
          </p:txBody>
        </p:sp>
        <p:sp>
          <p:nvSpPr>
            <p:cNvPr id="305" name="Google Shape;305;p50"/>
            <p:cNvSpPr/>
            <p:nvPr/>
          </p:nvSpPr>
          <p:spPr>
            <a:xfrm>
              <a:off x="13025750" y="3078288"/>
              <a:ext cx="214657" cy="214657"/>
            </a:xfrm>
            <a:prstGeom prst="rect">
              <a:avLst/>
            </a:prstGeom>
            <a:solidFill>
              <a:srgbClr val="05E5B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50"/>
            <p:cNvSpPr txBox="1"/>
            <p:nvPr/>
          </p:nvSpPr>
          <p:spPr>
            <a:xfrm>
              <a:off x="13282895" y="3046436"/>
              <a:ext cx="179494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Mint / Highlight 1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#05e5ba    //    RGB: </a:t>
              </a:r>
              <a:r>
                <a:rPr b="0" i="0" lang="de-DE" sz="600">
                  <a:solidFill>
                    <a:srgbClr val="002864"/>
                  </a:solidFill>
                  <a:latin typeface="Arial"/>
                  <a:ea typeface="Arial"/>
                  <a:cs typeface="Arial"/>
                  <a:sym typeface="Arial"/>
                </a:rPr>
                <a:t>5 | 229 | 186</a:t>
              </a: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   </a:t>
              </a:r>
              <a:endParaRPr/>
            </a:p>
          </p:txBody>
        </p:sp>
        <p:sp>
          <p:nvSpPr>
            <p:cNvPr id="307" name="Google Shape;307;p50"/>
            <p:cNvSpPr/>
            <p:nvPr/>
          </p:nvSpPr>
          <p:spPr>
            <a:xfrm>
              <a:off x="13025750" y="3387703"/>
              <a:ext cx="214657" cy="214657"/>
            </a:xfrm>
            <a:prstGeom prst="rect">
              <a:avLst/>
            </a:prstGeom>
            <a:solidFill>
              <a:srgbClr val="CDEEF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50"/>
            <p:cNvSpPr txBox="1"/>
            <p:nvPr/>
          </p:nvSpPr>
          <p:spPr>
            <a:xfrm>
              <a:off x="13282895" y="3337271"/>
              <a:ext cx="179494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Highlight Blue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#cdeefb    //    RGB: </a:t>
              </a:r>
              <a:r>
                <a:rPr b="0" i="0" lang="de-DE" sz="600">
                  <a:solidFill>
                    <a:srgbClr val="002864"/>
                  </a:solidFill>
                  <a:latin typeface="Arial"/>
                  <a:ea typeface="Arial"/>
                  <a:cs typeface="Arial"/>
                  <a:sym typeface="Arial"/>
                </a:rPr>
                <a:t>205 | 238 | 251</a:t>
              </a:r>
              <a:r>
                <a:rPr b="0" i="0" lang="de-DE" sz="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</p:grpSp>
      <p:sp>
        <p:nvSpPr>
          <p:cNvPr id="309" name="Google Shape;309;p50"/>
          <p:cNvSpPr/>
          <p:nvPr/>
        </p:nvSpPr>
        <p:spPr>
          <a:xfrm>
            <a:off x="9661441" y="-200558"/>
            <a:ext cx="2880319" cy="48246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None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In order to make everyone's work as easy as possible, we have prepared the following title versions, which can be selected very easily and quickly (Select </a:t>
            </a:r>
            <a:r>
              <a:rPr b="1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Home</a:t>
            </a: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 &gt; </a:t>
            </a:r>
            <a:r>
              <a:rPr b="1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Layout</a:t>
            </a: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). 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Basic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Basic with Logo Placeholder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AST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Earth and Environment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Energy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Health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Information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Hub Matter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HMC Office</a:t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Char char="•"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HMC Projects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None/>
            </a:pP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For more information (i.e. how to select and apply a Layout, how to install and add Theme Colours etc, please read the TEMPLATE READ ME here: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ts val="800"/>
              <a:buFont typeface="Arial"/>
              <a:buNone/>
            </a:pPr>
            <a:r>
              <a:rPr b="0" i="0" lang="de-DE" sz="800" u="sng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  <a:hlinkClick r:id="rId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https://nubes.helmholtz-berlin.de/f/576928966</a:t>
            </a:r>
            <a:b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Important:</a:t>
            </a:r>
            <a:b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de-DE" sz="800" u="none" cap="none" strike="noStrike">
                <a:solidFill>
                  <a:srgbClr val="002864"/>
                </a:solidFill>
                <a:latin typeface="Arial"/>
                <a:ea typeface="Arial"/>
                <a:cs typeface="Arial"/>
                <a:sym typeface="Arial"/>
              </a:rPr>
              <a:t>To make sure everything works well, please download this Template to your desktop so that you can use PowerPoint instead of working directly in the Cloud.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28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0" name="Google Shape;310;p5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100392" y="4873971"/>
            <a:ext cx="540568" cy="16517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249">
          <p15:clr>
            <a:srgbClr val="F26B43"/>
          </p15:clr>
        </p15:guide>
        <p15:guide id="2" orient="horz" pos="373">
          <p15:clr>
            <a:srgbClr val="F26B43"/>
          </p15:clr>
        </p15:guide>
        <p15:guide id="3" orient="horz" pos="713">
          <p15:clr>
            <a:srgbClr val="F26B43"/>
          </p15:clr>
        </p15:guide>
        <p15:guide id="4" orient="horz" pos="3162">
          <p15:clr>
            <a:srgbClr val="F26B43"/>
          </p15:clr>
        </p15:guide>
        <p15:guide id="5" pos="5511">
          <p15:clr>
            <a:srgbClr val="F26B43"/>
          </p15:clr>
        </p15:guide>
        <p15:guide id="6" orient="horz" pos="48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comments" Target="../comments/comment1.xml"/><Relationship Id="rId4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comments" Target="../comments/comment2.xml"/><Relationship Id="rId4" Type="http://schemas.openxmlformats.org/officeDocument/2006/relationships/image" Target="../media/image27.png"/><Relationship Id="rId5" Type="http://schemas.openxmlformats.org/officeDocument/2006/relationships/image" Target="../media/image23.png"/><Relationship Id="rId6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"/>
          <p:cNvSpPr txBox="1"/>
          <p:nvPr>
            <p:ph type="ctrTitle"/>
          </p:nvPr>
        </p:nvSpPr>
        <p:spPr>
          <a:xfrm>
            <a:off x="611188" y="1743658"/>
            <a:ext cx="7345188" cy="1188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de-DE"/>
              <a:t>Insights from Acquiring Open Medical Imaging Datasets for Foundation Model Development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54" name="Google Shape;354;p3"/>
          <p:cNvSpPr txBox="1"/>
          <p:nvPr>
            <p:ph idx="1" type="subTitle"/>
          </p:nvPr>
        </p:nvSpPr>
        <p:spPr>
          <a:xfrm>
            <a:off x="574000" y="3099550"/>
            <a:ext cx="7441800" cy="13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85000" lnSpcReduction="20000"/>
          </a:bodyPr>
          <a:lstStyle/>
          <a:p>
            <a:pPr indent="0" lvl="0" marL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de-DE"/>
              <a:t>Stefan Dvoretskii ¹,⁵ | Paul Jäger ¹,²,⁴ | Fabian Isensee ¹,⁴ | Tassilo Wald ¹,⁴ | Constantin Ulrich ¹ | Lucas Kulla ¹,⁵  Philipp Schader ¹,⁵ | Klaus Maier-Hein ¹,³ | Josh Moore ⁶ | Marco Nolden ¹,³,⁵</a:t>
            </a:r>
            <a:endParaRPr/>
          </a:p>
          <a:p>
            <a:pPr indent="0" lvl="0" marL="0" rtl="0" algn="l">
              <a:lnSpc>
                <a:spcPct val="128571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10214"/>
              <a:buNone/>
            </a:pPr>
            <a:r>
              <a:rPr lang="de-DE" sz="951"/>
              <a:t>¹ DKFZ Division of Medical Computing; ² DKFZ Interactive Machine Learning; ³ Pattern Analysis and Learning Group, Heidelberg University Hospital; ⁴ Helmholtz Imaging, German Cancer Research Center (DKFZ), Heidelberg, Germany; ⁵ Helmholtz Metadata Collaboration (HMC) Hub Health, DKFZ, Heidelberg, Germany; </a:t>
            </a:r>
            <a:endParaRPr sz="95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10214"/>
              <a:buNone/>
            </a:pPr>
            <a:r>
              <a:rPr lang="de-DE" sz="951"/>
              <a:t>⁶</a:t>
            </a:r>
            <a:r>
              <a:rPr lang="de-DE" sz="951"/>
              <a:t> German BioImaging e.V., University of Konstanz, Germany</a:t>
            </a:r>
            <a:endParaRPr sz="95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10214"/>
              <a:buNone/>
            </a:pPr>
            <a:r>
              <a:t/>
            </a:r>
            <a:endParaRPr sz="95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10214"/>
              <a:buNone/>
            </a:pPr>
            <a:r>
              <a:t/>
            </a:r>
            <a:endParaRPr sz="95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10214"/>
              <a:buFont typeface="Arial"/>
              <a:buNone/>
            </a:pPr>
            <a:r>
              <a:rPr lang="de-DE" sz="951"/>
              <a:t>Helmholtz Munich </a:t>
            </a:r>
            <a:endParaRPr sz="951"/>
          </a:p>
        </p:txBody>
      </p:sp>
      <p:pic>
        <p:nvPicPr>
          <p:cNvPr id="355" name="Google Shape;355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8000" y="186050"/>
            <a:ext cx="2315401" cy="46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36050" y="-82625"/>
            <a:ext cx="1003750" cy="100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"/>
          <p:cNvSpPr txBox="1"/>
          <p:nvPr>
            <p:ph idx="1" type="body"/>
          </p:nvPr>
        </p:nvSpPr>
        <p:spPr>
          <a:xfrm>
            <a:off x="465925" y="1567875"/>
            <a:ext cx="4747500" cy="27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Aid radiological research and clinical practice</a:t>
            </a:r>
            <a:endParaRPr sz="1700"/>
          </a:p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Variety of tasks in the domain</a:t>
            </a:r>
            <a:endParaRPr sz="1700"/>
          </a:p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Example: Segmentation of pathologies</a:t>
            </a:r>
            <a:endParaRPr sz="1700"/>
          </a:p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Clinical: Early detection, Therapy response monitoring</a:t>
            </a:r>
            <a:endParaRPr sz="1700"/>
          </a:p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Problem: “real” clinical imaging data is difficult to share! (in Germany)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5"/>
          <p:cNvSpPr txBox="1"/>
          <p:nvPr>
            <p:ph type="ctrTitle"/>
          </p:nvPr>
        </p:nvSpPr>
        <p:spPr>
          <a:xfrm>
            <a:off x="395247" y="303498"/>
            <a:ext cx="8425225" cy="3600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rPr lang="de-DE"/>
              <a:t>Foundation Model for Radiology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364" name="Google Shape;364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638" y="3635547"/>
            <a:ext cx="3120725" cy="7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5"/>
          <p:cNvPicPr preferRelativeResize="0"/>
          <p:nvPr/>
        </p:nvPicPr>
        <p:blipFill rotWithShape="1">
          <a:blip r:embed="rId4">
            <a:alphaModFix/>
          </a:blip>
          <a:srcRect b="75751" l="66832" r="0" t="2170"/>
          <a:stretch/>
        </p:blipFill>
        <p:spPr>
          <a:xfrm>
            <a:off x="5550287" y="1385737"/>
            <a:ext cx="2924723" cy="1232049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5"/>
          <p:cNvSpPr txBox="1"/>
          <p:nvPr/>
        </p:nvSpPr>
        <p:spPr>
          <a:xfrm>
            <a:off x="5514700" y="2685938"/>
            <a:ext cx="3120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Example task: lung nodules segmentation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367" name="Google Shape;367;p5"/>
          <p:cNvSpPr txBox="1"/>
          <p:nvPr/>
        </p:nvSpPr>
        <p:spPr>
          <a:xfrm>
            <a:off x="5686763" y="3055250"/>
            <a:ext cx="2776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0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Source: Isensee, Jäger et al. Nat Methods 2021</a:t>
            </a:r>
            <a:endParaRPr sz="10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2c978675290_0_8"/>
          <p:cNvSpPr txBox="1"/>
          <p:nvPr>
            <p:ph idx="1" type="body"/>
          </p:nvPr>
        </p:nvSpPr>
        <p:spPr>
          <a:xfrm>
            <a:off x="395275" y="1537574"/>
            <a:ext cx="4071000" cy="27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0637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de-DE" sz="1800"/>
              <a:t>Different body parts</a:t>
            </a:r>
            <a:endParaRPr sz="1800"/>
          </a:p>
          <a:p>
            <a:pPr indent="-20637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de-DE" sz="1800"/>
              <a:t>Different modalities (CT, MR)</a:t>
            </a:r>
            <a:endParaRPr sz="1800"/>
          </a:p>
          <a:p>
            <a:pPr indent="-20637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de-DE" sz="1800"/>
              <a:t>Different institutions and geographic regions</a:t>
            </a:r>
            <a:endParaRPr sz="1800"/>
          </a:p>
          <a:p>
            <a:pPr indent="-20637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de-DE" sz="1800"/>
              <a:t>Validation subset: high-quality annotations</a:t>
            </a:r>
            <a:endParaRPr sz="1800"/>
          </a:p>
        </p:txBody>
      </p:sp>
      <p:sp>
        <p:nvSpPr>
          <p:cNvPr id="374" name="Google Shape;374;g2c978675290_0_8"/>
          <p:cNvSpPr txBox="1"/>
          <p:nvPr>
            <p:ph type="ctrTitle"/>
          </p:nvPr>
        </p:nvSpPr>
        <p:spPr>
          <a:xfrm>
            <a:off x="395247" y="303498"/>
            <a:ext cx="84252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rPr lang="de-DE"/>
              <a:t>We were looking for diverse and big open clinical imaging datasets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375" name="Google Shape;375;g2c978675290_0_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6251" y="935400"/>
            <a:ext cx="2389275" cy="124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g2c978675290_0_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17774" y="1589325"/>
            <a:ext cx="1528075" cy="1528075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g2c978675290_0_8"/>
          <p:cNvSpPr txBox="1"/>
          <p:nvPr/>
        </p:nvSpPr>
        <p:spPr>
          <a:xfrm>
            <a:off x="7791713" y="3025825"/>
            <a:ext cx="897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0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Source: [2]</a:t>
            </a:r>
            <a:endParaRPr sz="10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8" name="Google Shape;378;g2c978675290_0_8"/>
          <p:cNvPicPr preferRelativeResize="0"/>
          <p:nvPr/>
        </p:nvPicPr>
        <p:blipFill rotWithShape="1">
          <a:blip r:embed="rId5">
            <a:alphaModFix/>
          </a:blip>
          <a:srcRect b="0" l="0" r="44490" t="0"/>
          <a:stretch/>
        </p:blipFill>
        <p:spPr>
          <a:xfrm>
            <a:off x="4958590" y="2654050"/>
            <a:ext cx="2210186" cy="1856425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g2c978675290_0_8"/>
          <p:cNvSpPr txBox="1"/>
          <p:nvPr/>
        </p:nvSpPr>
        <p:spPr>
          <a:xfrm>
            <a:off x="6494613" y="4567750"/>
            <a:ext cx="897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0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Source: [3]</a:t>
            </a:r>
            <a:endParaRPr sz="10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g2c978675290_0_8"/>
          <p:cNvSpPr txBox="1"/>
          <p:nvPr/>
        </p:nvSpPr>
        <p:spPr>
          <a:xfrm>
            <a:off x="5389413" y="2184000"/>
            <a:ext cx="1105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000">
                <a:solidFill>
                  <a:srgbClr val="CCCCCC"/>
                </a:solidFill>
                <a:latin typeface="Calibri"/>
                <a:ea typeface="Calibri"/>
                <a:cs typeface="Calibri"/>
                <a:sym typeface="Calibri"/>
              </a:rPr>
              <a:t>Source: [1]</a:t>
            </a:r>
            <a:endParaRPr sz="1000">
              <a:solidFill>
                <a:srgbClr val="CCCC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g2c978675290_0_8"/>
          <p:cNvSpPr txBox="1"/>
          <p:nvPr/>
        </p:nvSpPr>
        <p:spPr>
          <a:xfrm>
            <a:off x="109725" y="4510463"/>
            <a:ext cx="63849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3050" lvl="0" marL="4191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Calibri"/>
              <a:buAutoNum type="arabicPeriod"/>
            </a:pPr>
            <a:r>
              <a:rPr lang="de-DE" sz="9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https://www.maximedturkey.com/de/blog/ct-scan-vs-mri-what-s-the-difference</a:t>
            </a:r>
            <a:endParaRPr sz="9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3050" lvl="0" marL="4191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Calibri"/>
              <a:buAutoNum type="arabicPeriod"/>
            </a:pPr>
            <a:r>
              <a:rPr lang="de-DE" sz="9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https://www.freepik.com/photos/world</a:t>
            </a:r>
            <a:endParaRPr sz="900">
              <a:solidFill>
                <a:srgbClr val="9999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3050" lvl="0" marL="4191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Calibri"/>
              <a:buAutoNum type="arabicPeriod"/>
            </a:pPr>
            <a:r>
              <a:rPr lang="de-DE" sz="9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rPr>
              <a:t>https://medium.com/vsinghbisen/what-is-medical-image-annotation-role-in-ai-medical-diagnostics-a44338bb9bdb</a:t>
            </a:r>
            <a:endParaRPr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c978675290_0_32"/>
          <p:cNvSpPr txBox="1"/>
          <p:nvPr>
            <p:ph idx="1" type="body"/>
          </p:nvPr>
        </p:nvSpPr>
        <p:spPr>
          <a:xfrm>
            <a:off x="395250" y="1781449"/>
            <a:ext cx="4071000" cy="27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00025" lvl="0" marL="180975" rtl="0" algn="l">
              <a:lnSpc>
                <a:spcPct val="20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Fetching metadata</a:t>
            </a:r>
            <a:endParaRPr sz="1700"/>
          </a:p>
          <a:p>
            <a:pPr indent="-200025" lvl="0" marL="180975" rtl="0" algn="l">
              <a:lnSpc>
                <a:spcPct val="20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Portal registrations</a:t>
            </a:r>
            <a:endParaRPr sz="1700"/>
          </a:p>
          <a:p>
            <a:pPr indent="-200025" lvl="0" marL="180975" rtl="0" algn="l">
              <a:lnSpc>
                <a:spcPct val="20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Access requests</a:t>
            </a:r>
            <a:endParaRPr sz="1700"/>
          </a:p>
          <a:p>
            <a:pPr indent="-200025" lvl="0" marL="180975" rtl="0" algn="l">
              <a:lnSpc>
                <a:spcPct val="20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License evaluation</a:t>
            </a:r>
            <a:endParaRPr sz="1700"/>
          </a:p>
        </p:txBody>
      </p:sp>
      <p:sp>
        <p:nvSpPr>
          <p:cNvPr id="388" name="Google Shape;388;g2c978675290_0_32"/>
          <p:cNvSpPr txBox="1"/>
          <p:nvPr>
            <p:ph type="ctrTitle"/>
          </p:nvPr>
        </p:nvSpPr>
        <p:spPr>
          <a:xfrm>
            <a:off x="395247" y="303498"/>
            <a:ext cx="84252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rPr lang="de-DE"/>
              <a:t>We ended up doing a lot by </a:t>
            </a:r>
            <a:r>
              <a:rPr lang="de-DE"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hand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389" name="Google Shape;389;g2c978675290_0_32"/>
          <p:cNvPicPr preferRelativeResize="0"/>
          <p:nvPr/>
        </p:nvPicPr>
        <p:blipFill rotWithShape="1">
          <a:blip r:embed="rId4">
            <a:alphaModFix/>
          </a:blip>
          <a:srcRect b="39642" l="0" r="-847" t="32548"/>
          <a:stretch/>
        </p:blipFill>
        <p:spPr>
          <a:xfrm>
            <a:off x="5189325" y="2973925"/>
            <a:ext cx="3322825" cy="141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g2c978675290_0_32"/>
          <p:cNvPicPr preferRelativeResize="0"/>
          <p:nvPr/>
        </p:nvPicPr>
        <p:blipFill rotWithShape="1">
          <a:blip r:embed="rId4">
            <a:alphaModFix/>
          </a:blip>
          <a:srcRect b="67399" l="0" r="0" t="0"/>
          <a:stretch/>
        </p:blipFill>
        <p:spPr>
          <a:xfrm>
            <a:off x="5189325" y="961913"/>
            <a:ext cx="3322825" cy="1669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2c978675290_0_44"/>
          <p:cNvSpPr txBox="1"/>
          <p:nvPr>
            <p:ph idx="1" type="body"/>
          </p:nvPr>
        </p:nvSpPr>
        <p:spPr>
          <a:xfrm>
            <a:off x="395250" y="1781450"/>
            <a:ext cx="4375200" cy="27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00025" lvl="0" marL="180975" rtl="0" algn="l">
              <a:lnSpc>
                <a:spcPct val="20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Efficient and transparent access requests</a:t>
            </a:r>
            <a:endParaRPr sz="1700"/>
          </a:p>
          <a:p>
            <a:pPr indent="-200025" lvl="0" marL="180975" rtl="0" algn="l">
              <a:lnSpc>
                <a:spcPct val="20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Efficient exposure of data and metadata</a:t>
            </a:r>
            <a:endParaRPr sz="1700"/>
          </a:p>
          <a:p>
            <a:pPr indent="-200025" lvl="0" marL="180975" rtl="0" algn="l">
              <a:lnSpc>
                <a:spcPct val="20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FAIR Data Point, FAIR Digital Object</a:t>
            </a:r>
            <a:endParaRPr sz="1700"/>
          </a:p>
          <a:p>
            <a:pPr indent="-200025" lvl="0" marL="180975" rtl="0" algn="l">
              <a:lnSpc>
                <a:spcPct val="20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FAIR </a:t>
            </a:r>
            <a:r>
              <a:rPr i="1" lang="de-DE" sz="1700"/>
              <a:t>should be</a:t>
            </a:r>
            <a:r>
              <a:rPr lang="de-DE" sz="1700"/>
              <a:t> machine-actionable</a:t>
            </a:r>
            <a:endParaRPr sz="1700"/>
          </a:p>
        </p:txBody>
      </p:sp>
      <p:sp>
        <p:nvSpPr>
          <p:cNvPr id="397" name="Google Shape;397;g2c978675290_0_44"/>
          <p:cNvSpPr txBox="1"/>
          <p:nvPr>
            <p:ph type="ctrTitle"/>
          </p:nvPr>
        </p:nvSpPr>
        <p:spPr>
          <a:xfrm>
            <a:off x="395247" y="303498"/>
            <a:ext cx="84252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rPr lang="de-DE"/>
              <a:t>How to make data fetching more machine-actionable?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398" name="Google Shape;398;g2c978675290_0_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7775" y="1320175"/>
            <a:ext cx="3422476" cy="2901748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g2c978675290_0_44"/>
          <p:cNvSpPr txBox="1"/>
          <p:nvPr/>
        </p:nvSpPr>
        <p:spPr>
          <a:xfrm>
            <a:off x="5571475" y="4221925"/>
            <a:ext cx="3249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200">
                <a:solidFill>
                  <a:schemeClr val="dk1"/>
                </a:solidFill>
              </a:rPr>
              <a:t>High-level architecture of a FAIR Data Point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400" name="Google Shape;400;g2c978675290_0_44"/>
          <p:cNvSpPr txBox="1"/>
          <p:nvPr/>
        </p:nvSpPr>
        <p:spPr>
          <a:xfrm>
            <a:off x="109725" y="4510463"/>
            <a:ext cx="6384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191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solidFill>
                  <a:srgbClr val="999999"/>
                </a:solidFill>
              </a:rPr>
              <a:t>https://specs.fairdatapoint.org/fdp-specs-v1.2.html</a:t>
            </a:r>
            <a:endParaRPr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2c978675290_0_51"/>
          <p:cNvSpPr txBox="1"/>
          <p:nvPr>
            <p:ph idx="1" type="body"/>
          </p:nvPr>
        </p:nvSpPr>
        <p:spPr>
          <a:xfrm>
            <a:off x="395250" y="1781450"/>
            <a:ext cx="4375200" cy="27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Data spaces </a:t>
            </a:r>
            <a:endParaRPr sz="1700"/>
          </a:p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Trusted research / Secure processing environments</a:t>
            </a:r>
            <a:endParaRPr sz="1700"/>
          </a:p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The way data is handled evolves</a:t>
            </a:r>
            <a:endParaRPr sz="1700"/>
          </a:p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Metadata is getting more important</a:t>
            </a:r>
            <a:endParaRPr sz="1700"/>
          </a:p>
        </p:txBody>
      </p:sp>
      <p:sp>
        <p:nvSpPr>
          <p:cNvPr id="407" name="Google Shape;407;g2c978675290_0_51"/>
          <p:cNvSpPr txBox="1"/>
          <p:nvPr>
            <p:ph type="ctrTitle"/>
          </p:nvPr>
        </p:nvSpPr>
        <p:spPr>
          <a:xfrm>
            <a:off x="395247" y="303498"/>
            <a:ext cx="84252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rPr lang="de-DE"/>
              <a:t>Modern initiatives transform public data landscape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408" name="Google Shape;408;g2c978675290_0_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5775" y="1081275"/>
            <a:ext cx="2223176" cy="1482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g2c978675290_0_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16000" y="2294950"/>
            <a:ext cx="1804451" cy="1082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g2c978675290_0_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78375" y="2898275"/>
            <a:ext cx="2657101" cy="1770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2c978675290_0_58"/>
          <p:cNvSpPr txBox="1"/>
          <p:nvPr>
            <p:ph idx="1" type="body"/>
          </p:nvPr>
        </p:nvSpPr>
        <p:spPr>
          <a:xfrm>
            <a:off x="395300" y="1615150"/>
            <a:ext cx="6081900" cy="27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Open Medical Imaging data is rich</a:t>
            </a:r>
            <a:endParaRPr sz="1700"/>
          </a:p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Preparing it for Foundation Model</a:t>
            </a:r>
            <a:r>
              <a:rPr lang="de-DE" sz="1700"/>
              <a:t> development poses machine-actionability problems</a:t>
            </a:r>
            <a:endParaRPr sz="1700"/>
          </a:p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How to assure open imaging data is AI-ready?</a:t>
            </a:r>
            <a:endParaRPr sz="1700"/>
          </a:p>
          <a:p>
            <a:pPr indent="-200025" lvl="0" marL="180975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700"/>
              <a:buChar char="•"/>
            </a:pPr>
            <a:r>
              <a:rPr lang="de-DE" sz="1700"/>
              <a:t>What are the relevant metadata for Foundation Models?</a:t>
            </a:r>
            <a:endParaRPr sz="1700"/>
          </a:p>
        </p:txBody>
      </p:sp>
      <p:sp>
        <p:nvSpPr>
          <p:cNvPr id="417" name="Google Shape;417;g2c978675290_0_58"/>
          <p:cNvSpPr txBox="1"/>
          <p:nvPr>
            <p:ph type="ctrTitle"/>
          </p:nvPr>
        </p:nvSpPr>
        <p:spPr>
          <a:xfrm>
            <a:off x="395247" y="303498"/>
            <a:ext cx="84252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rPr lang="de-DE"/>
              <a:t>Conclusion and open questions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2864"/>
              </a:buClr>
              <a:buSzPct val="1000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418" name="Google Shape;418;g2c978675290_0_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63100" y="971098"/>
            <a:ext cx="2361999" cy="33407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2c978675290_0_74"/>
          <p:cNvSpPr txBox="1"/>
          <p:nvPr>
            <p:ph type="ctrTitle"/>
          </p:nvPr>
        </p:nvSpPr>
        <p:spPr>
          <a:xfrm>
            <a:off x="611188" y="1743658"/>
            <a:ext cx="7345200" cy="11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de-DE"/>
              <a:t>Thank you for your attention</a:t>
            </a:r>
            <a:endParaRPr/>
          </a:p>
        </p:txBody>
      </p:sp>
      <p:pic>
        <p:nvPicPr>
          <p:cNvPr id="424" name="Google Shape;424;g2c978675290_0_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8000" y="186050"/>
            <a:ext cx="2315401" cy="46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g2c978675290_0_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36050" y="-82625"/>
            <a:ext cx="1003750" cy="100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itelfolie">
  <a:themeElements>
    <a:clrScheme name="hz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A2D6E"/>
      </a:accent1>
      <a:accent2>
        <a:srgbClr val="005AA0"/>
      </a:accent2>
      <a:accent3>
        <a:srgbClr val="8CB423"/>
      </a:accent3>
      <a:accent4>
        <a:srgbClr val="5A696E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arissa">
  <a:themeElements>
    <a:clrScheme name="Larissa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Inhaltsfolie">
  <a:themeElements>
    <a:clrScheme name="hz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A2D6E"/>
      </a:accent1>
      <a:accent2>
        <a:srgbClr val="005AA0"/>
      </a:accent2>
      <a:accent3>
        <a:srgbClr val="8CB423"/>
      </a:accent3>
      <a:accent4>
        <a:srgbClr val="5A696E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2017-08-27T12:31:56Z</dcterms:created>
  <dc:creator>Dazenko, Irina</dc:creator>
</cp:coreProperties>
</file>