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_rels/presentation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3.xml" ContentType="application/vnd.openxmlformats-officedocument.theme+xml"/>
  <Override PartName="/ppt/theme/theme12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15.xml" ContentType="application/vnd.openxmlformats-officedocument.theme+xml"/>
  <Override PartName="/ppt/theme/theme19.xml" ContentType="application/vnd.openxmlformats-officedocument.theme+xml"/>
  <Override PartName="/ppt/theme/theme6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4.xml" ContentType="application/vnd.openxmlformats-officedocument.theme+xml"/>
  <Override PartName="/ppt/theme/theme23.xml" ContentType="application/vnd.openxmlformats-officedocument.theme+xml"/>
  <Override PartName="/ppt/theme/theme18.xml" ContentType="application/vnd.openxmlformats-officedocument.theme+xml"/>
  <Override PartName="/ppt/theme/theme5.xml" ContentType="application/vnd.openxmlformats-officedocument.theme+xml"/>
  <Override PartName="/ppt/theme/theme17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16.xml" ContentType="application/vnd.openxmlformats-officedocument.theme+xml"/>
  <Override PartName="/ppt/theme/theme1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Authors.xml" ContentType="application/vnd.openxmlformats-officedocument.presentationml.commentAuthors+xml"/>
  <Override PartName="/ppt/slideMasters/_rels/slideMaster21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4.xml.rels" ContentType="application/vnd.openxmlformats-package.relationships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21.xml" ContentType="application/vnd.openxmlformats-officedocument.presentationml.slideMaster+xml"/>
  <Override PartName="/ppt/media/image6.png" ContentType="image/png"/>
  <Override PartName="/ppt/media/image5.png" ContentType="image/png"/>
  <Override PartName="/ppt/media/image4.jpeg" ContentType="image/jpeg"/>
  <Override PartName="/ppt/media/image7.png" ContentType="image/png"/>
  <Override PartName="/ppt/media/image3.png" ContentType="image/png"/>
  <Override PartName="/ppt/media/image1.png" ContentType="image/png"/>
  <Override PartName="/ppt/media/image13.png" ContentType="image/png"/>
  <Override PartName="/ppt/media/image11.png" ContentType="image/png"/>
  <Override PartName="/ppt/media/image12.png" ContentType="image/png"/>
  <Override PartName="/ppt/media/image10.png" ContentType="image/png"/>
  <Override PartName="/ppt/media/image9.png" ContentType="image/png"/>
  <Override PartName="/ppt/media/image2.png" ContentType="image/png"/>
  <Override PartName="/ppt/media/image8.png" ContentType="image/png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</p:sldMasterIdLst>
  <p:sldIdLst>
    <p:sldId id="256" r:id="rId26"/>
  </p:sldIdLst>
  <p:sldSz cx="30275213" cy="42803763"/>
  <p:notesSz cx="7559675" cy="10691813"/>
</p:presentation>
</file>

<file path=ppt/commentAuthors.xml><?xml version="1.0" encoding="utf-8"?>
<p:cmAuthorLst xmlns:p="http://schemas.openxmlformats.org/presentationml/2006/main">
  <p:cmAuthor id="1" name="Kulla, Lucas" initials="KL" lastIdx="2" clrIdx="1"/>
  <p:cmAuthor id="0" name="Dvoretskii, Stefan" initials="DS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" Target="slides/slide1.xml"/><Relationship Id="rId27" Type="http://schemas.openxmlformats.org/officeDocument/2006/relationships/presProps" Target="presProps.xml"/><Relationship Id="rId28" Type="http://schemas.openxmlformats.org/officeDocument/2006/relationships/commentAuthors" Target="commentAuthors.xml"/>
</Relationships>
</file>

<file path=ppt/comments/comment1.xml><?xml version="1.0" encoding="utf-8"?>
<p:cmLst xmlns:p="http://schemas.openxmlformats.org/presentationml/2006/main">
  <p:cm authorId="0" dt="2024-04-08T12:01:13.000000000" idx="1">
    <p:pos x="0" y="0"/>
    <p:text>Reply to Kulla, Lucas (Today, 11:53): "Wieso haben manche Figures eine Beschreibung und manche nicht? Ggf. würde ich noch "Fig. X:"... dazu schreiben
"
Weil andere einfach Screenshots sind</p:text>
  </p:cm>
  <p:cm authorId="0" dt="2024-04-08T12:01:37.000000000" idx="2">
    <p:pos x="227" y="0"/>
    <p:text>Reply to Kulla, Lucas (Today, 11:54): "Ich würde nur das Fett markieren, was auch wirklich wichtig ist. Ansonsten ist der Sinn der Markierung weg"
danke, hab die Markierung von Column names entfernt</p:text>
  </p:cm>
  <p:cm authorId="1" dt="2024-04-08T11:54:39.000000000" idx="1">
    <p:pos x="454" y="0"/>
    <p:text>Finde es ungewöhnlich, dass es zentriert ist. Mach es doch linksbündig</p:text>
  </p:cm>
  <p:cm authorId="0" dt="2024-04-08T12:02:20.000000000" idx="3">
    <p:pos x="680" y="0"/>
    <p:text>Reply to Kulla, Lucas (Today, 11:55): "Musst du nicht die Quellen der Bilder noch angeben? 
"
nicht für screenshots, denke ich. da steht ja eh jeweils der Portalname</p:text>
  </p:cm>
  <p:cm authorId="0" dt="2024-04-08T12:02:38.000000000" idx="4">
    <p:pos x="907" y="0"/>
    <p:text>Reply to Kulla, Lucas (Today, 11:55): "Sind die # of scans wichtig? Wenn nein, dann schneide das ab, damit man es besser lesen kann"
sind wichtig würde ich sagen</p:text>
  </p:cm>
  <p:cm authorId="1" dt="2024-04-08T11:56:55.000000000" idx="2">
    <p:pos x="1134" y="0"/>
    <p:text>Puh... ich bezweifle stark, dass man das lesen kann. Ich würde sie noch stärker verkleinern, damit man es wenigstens etwas lesen kann </p:text>
  </p:cm>
  <p:cm authorId="0" dt="2024-04-08T12:00:59.000000000" idx="5">
    <p:pos x="1361" y="0"/>
    <p:text>Reply to Kulla, Lucas (Today, 11:57): "Wofür brauchst du die FDO Grafik? -&gt; sehr komplexes Thema
"
Für die Diskussion</p:text>
  </p:cm>
  <p:cm authorId="0" dt="2024-04-08T12:00:44.000000000" idx="6">
    <p:pos x="1587" y="0"/>
    <p:text>Reply to Kulla, Lucas (Today, 11:58): "Wieso ist Background blau und größer geschrieben? "
Wo genau?</p:text>
  </p:cm>
</p:cmLst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0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0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1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4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5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6" name="PlaceHolder 4"/>
          <p:cNvSpPr>
            <a:spLocks noGrp="1"/>
          </p:cNvSpPr>
          <p:nvPr>
            <p:ph/>
          </p:nvPr>
        </p:nvSpPr>
        <p:spPr>
          <a:xfrm>
            <a:off x="1547532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0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1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3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4" name="PlaceHolder 3"/>
          <p:cNvSpPr>
            <a:spLocks noGrp="1"/>
          </p:cNvSpPr>
          <p:nvPr>
            <p:ph/>
          </p:nvPr>
        </p:nvSpPr>
        <p:spPr>
          <a:xfrm>
            <a:off x="1513440" y="2298276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8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9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0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1" name="PlaceHolder 5"/>
          <p:cNvSpPr>
            <a:spLocks noGrp="1"/>
          </p:cNvSpPr>
          <p:nvPr>
            <p:ph/>
          </p:nvPr>
        </p:nvSpPr>
        <p:spPr>
          <a:xfrm>
            <a:off x="1547532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WO_OBJECTS_AND_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8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1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2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OBJECT_AND_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/>
          </p:nvPr>
        </p:nvSpPr>
        <p:spPr>
          <a:xfrm>
            <a:off x="1547532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WO_OBJECTS_OV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OBJECT_OV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/>
          </p:nvPr>
        </p:nvSpPr>
        <p:spPr>
          <a:xfrm>
            <a:off x="1513440" y="22982760"/>
            <a:ext cx="2724732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FOUR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/>
          </p:nvPr>
        </p:nvSpPr>
        <p:spPr>
          <a:xfrm>
            <a:off x="15475320" y="1001592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0" name="PlaceHolder 4"/>
          <p:cNvSpPr>
            <a:spLocks noGrp="1"/>
          </p:cNvSpPr>
          <p:nvPr>
            <p:ph/>
          </p:nvPr>
        </p:nvSpPr>
        <p:spPr>
          <a:xfrm>
            <a:off x="151344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PlaceHolder 5"/>
          <p:cNvSpPr>
            <a:spLocks noGrp="1"/>
          </p:cNvSpPr>
          <p:nvPr>
            <p:ph/>
          </p:nvPr>
        </p:nvSpPr>
        <p:spPr>
          <a:xfrm>
            <a:off x="15475320" y="22982760"/>
            <a:ext cx="13296600" cy="11841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/>
          </p:nvPr>
        </p:nvSpPr>
        <p:spPr>
          <a:xfrm>
            <a:off x="1513440" y="10015920"/>
            <a:ext cx="2724732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6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7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8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19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0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1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2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3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hyperlink" Target="https://nubes.helmholtz-berlin.de/f/576928966" TargetMode="External"/><Relationship Id="rId6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3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5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6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0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35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6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8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379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380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1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382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383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384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5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6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7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8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9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0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1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2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3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4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5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6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7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8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9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0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1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2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3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4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5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6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07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8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9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0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1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412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3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6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9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20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421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22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423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424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25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6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7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8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9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0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1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2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3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4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5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6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7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8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9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0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1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2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3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4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5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6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7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48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9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0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1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52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453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4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6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6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2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63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464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65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466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467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68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9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0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1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2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3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4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5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6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7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8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9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0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1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2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3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4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5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6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7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8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9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90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91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2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3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4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95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496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7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8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1" r:id="rId6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1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502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503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04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505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506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507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08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09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0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1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2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3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4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5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6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7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8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9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0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1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2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3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4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5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6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7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8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9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30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531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2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3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4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5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6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3" r:id="rId6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8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539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540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41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542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543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544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5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6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7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8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9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0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1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2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3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4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5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6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7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8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9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0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1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2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3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4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5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6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7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568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9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0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1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2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3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4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5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6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7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6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3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584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585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86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587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588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589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90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1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2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3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4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5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6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7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8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9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0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1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2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3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4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5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6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7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8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9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0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1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2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613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4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5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6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7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8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9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0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1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2" name="PlaceHolder 4"/>
          <p:cNvSpPr>
            <a:spLocks noGrp="1"/>
          </p:cNvSpPr>
          <p:nvPr>
            <p:ph type="body"/>
          </p:nvPr>
        </p:nvSpPr>
        <p:spPr>
          <a:xfrm>
            <a:off x="1547532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7" r:id="rId6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8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629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630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31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632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633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634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5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6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7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8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9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0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1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2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3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4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5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6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7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8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9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0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1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2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3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4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5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6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7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658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9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0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1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2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3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4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5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6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7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9" r:id="rId6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3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674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675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76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677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678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679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80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1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2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3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4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5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6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7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8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9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0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1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2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3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4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5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6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7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8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9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00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01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02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703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4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5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6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7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8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9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0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1" name="PlaceHolder 3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1" r:id="rId6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6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717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718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19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720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721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722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23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4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5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6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7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8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9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0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1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2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3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4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5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6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7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8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9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0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1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2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3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4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5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746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7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8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9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0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1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2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3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4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5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6" name="PlaceHolder 5"/>
          <p:cNvSpPr>
            <a:spLocks noGrp="1"/>
          </p:cNvSpPr>
          <p:nvPr>
            <p:ph type="body"/>
          </p:nvPr>
        </p:nvSpPr>
        <p:spPr>
          <a:xfrm>
            <a:off x="1547532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3" r:id="rId6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63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764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765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66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767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768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769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70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1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2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3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4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5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6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7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8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9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0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1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2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3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4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5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6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7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8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9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90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91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92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793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4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5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6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7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8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5" r:id="rId6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39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40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42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43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4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5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9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0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3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7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8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2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6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67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1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72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6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00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801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802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03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804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805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806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807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08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09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0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1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2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3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4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5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6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7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8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9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0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1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2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3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4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5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6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7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8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9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830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1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2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3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4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5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6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7320" cy="7147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GB" sz="4400" spc="-1" strike="noStrike">
                <a:solidFill>
                  <a:srgbClr val="000000"/>
                </a:solidFill>
                <a:latin typeface="Calibri"/>
              </a:rPr>
              <a:t>Format des Titeltextes durch Klicken bearbeiten</a:t>
            </a:r>
            <a:endParaRPr b="0" lang="en-GB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7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7320" cy="24825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solidFill>
                  <a:srgbClr val="000000"/>
                </a:solidFill>
                <a:latin typeface="Calibri"/>
              </a:rPr>
              <a:t>Format des Gliederungstextes durch Klicken bearbeiten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solidFill>
                  <a:srgbClr val="000000"/>
                </a:solidFill>
                <a:latin typeface="Calibri"/>
              </a:rPr>
              <a:t>Zweite Gliederungsebene</a:t>
            </a:r>
            <a:endParaRPr b="0" lang="en-GB" sz="2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solidFill>
                  <a:srgbClr val="000000"/>
                </a:solidFill>
                <a:latin typeface="Calibri"/>
              </a:rPr>
              <a:t>Dritte Gliederungsebene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solidFill>
                  <a:srgbClr val="000000"/>
                </a:solidFill>
                <a:latin typeface="Calibri"/>
              </a:rPr>
              <a:t>Vierte Gliederungsebene</a:t>
            </a: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Calibri"/>
              </a:rPr>
              <a:t>Fünfte Gliederungsebene</a:t>
            </a: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Calibri"/>
              </a:rPr>
              <a:t>Sechste Gliederungsebene</a:t>
            </a: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solidFill>
                  <a:srgbClr val="000000"/>
                </a:solidFill>
                <a:latin typeface="Calibri"/>
              </a:rPr>
              <a:t>Siebte Gliederungsebene</a:t>
            </a: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7" r:id="rId6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39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840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841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42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843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844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845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846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47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48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49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0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1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2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3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4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5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6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7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8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9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0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1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2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3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4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5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6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7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8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869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0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1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2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3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4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5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6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9" r:id="rId6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80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881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882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83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884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885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886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887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88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89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0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1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2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3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4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5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6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7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8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9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0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1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2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3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4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5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6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7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8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9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910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1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2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3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4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5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6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7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1" r:id="rId6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21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922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923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24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925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926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927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928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9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0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1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2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3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4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5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6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7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8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9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0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1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2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3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4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5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6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7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8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9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0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951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2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3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4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5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6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7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8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9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3" r:id="rId6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4;p10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64" name="Google Shape;95;p10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965" name="Google Shape;96;p10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966" name="Google Shape;97;p10"/>
          <p:cNvSpPr/>
          <p:nvPr/>
        </p:nvSpPr>
        <p:spPr>
          <a:xfrm>
            <a:off x="-11359080" y="359676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3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67" name="Google Shape;98;p10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pic>
        <p:nvPicPr>
          <p:cNvPr id="968" name="Google Shape;99;p10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grpSp>
        <p:nvGrpSpPr>
          <p:cNvPr id="969" name="Google Shape;100;p10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970" name="Google Shape;101;p10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971" name="Google Shape;102;p10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2" name="Google Shape;103;p10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3" name="Google Shape;104;p10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4" name="Google Shape;105;p10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5" name="Google Shape;106;p10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6" name="Google Shape;107;p10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7" name="Google Shape;108;p10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8" name="Google Shape;109;p10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9" name="Google Shape;110;p10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0" name="Google Shape;111;p10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1" name="Google Shape;112;p10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2" name="Google Shape;113;p10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3" name="Google Shape;114;p10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4" name="Google Shape;115;p10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5" name="Google Shape;116;p10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6" name="Google Shape;117;p10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7" name="Google Shape;118;p10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8" name="Google Shape;119;p10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9" name="Google Shape;120;p10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0" name="Google Shape;121;p10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1" name="Google Shape;122;p10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2" name="Google Shape;123;p10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3" name="Google Shape;124;p10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994" name="Google Shape;125;p10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5" name="Google Shape;126;p10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6" name="Google Shape;127;p10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7" name="Google Shape;128;p10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8" name="Google Shape;129;p10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9" name="Google Shape;130;p10"/>
          <p:cNvSpPr/>
          <p:nvPr/>
        </p:nvSpPr>
        <p:spPr>
          <a:xfrm>
            <a:off x="-9955800" y="48308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0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95" r:id="rId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3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84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85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6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87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88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89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6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0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1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2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3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4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5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6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7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8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9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0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1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12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6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117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1547532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6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8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29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130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1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132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133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34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5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6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7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8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9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0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1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2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3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4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5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6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7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8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9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0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1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2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3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4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5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6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157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1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162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6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3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74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175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6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177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178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79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0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1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2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3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4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5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6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7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8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9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1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2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3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4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5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6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7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8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9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0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1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202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5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6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207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2724696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6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6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17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218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9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220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221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22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3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4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5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6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7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8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9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0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1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2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3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4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5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6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7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8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9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0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1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2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3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4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245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7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8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9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250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1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15475320" y="1001592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151344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PlaceHolder 5"/>
          <p:cNvSpPr>
            <a:spLocks noGrp="1"/>
          </p:cNvSpPr>
          <p:nvPr>
            <p:ph type="body"/>
          </p:nvPr>
        </p:nvSpPr>
        <p:spPr>
          <a:xfrm>
            <a:off x="15475320" y="22982760"/>
            <a:ext cx="13296240" cy="11841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6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3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64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265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6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267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268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9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0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1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2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3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4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5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6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7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8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9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0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1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2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3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4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5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6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7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8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9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0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1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292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3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4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5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6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297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8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6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0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301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302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3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304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305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306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7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8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9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0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1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2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3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4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5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6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7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8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9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0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1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2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3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4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5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6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7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8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29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0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1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2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3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334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5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6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6;p6"/>
          <p:cNvSpPr/>
          <p:nvPr/>
        </p:nvSpPr>
        <p:spPr>
          <a:xfrm>
            <a:off x="0" y="3240000"/>
            <a:ext cx="30329640" cy="6838920"/>
          </a:xfrm>
          <a:prstGeom prst="roundRect">
            <a:avLst>
              <a:gd name="adj" fmla="val 0"/>
            </a:avLst>
          </a:prstGeom>
          <a:solidFill>
            <a:srgbClr val="002864"/>
          </a:solidFill>
          <a:ln w="0"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7" name="Google Shape;7;p6"/>
          <p:cNvSpPr/>
          <p:nvPr/>
        </p:nvSpPr>
        <p:spPr>
          <a:xfrm>
            <a:off x="0" y="41349960"/>
            <a:ext cx="30274200" cy="1438920"/>
          </a:xfrm>
          <a:prstGeom prst="rect">
            <a:avLst/>
          </a:prstGeom>
          <a:solidFill>
            <a:srgbClr val="00286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338" name="Google Shape;8;p6" descr=""/>
          <p:cNvPicPr/>
          <p:nvPr/>
        </p:nvPicPr>
        <p:blipFill>
          <a:blip r:embed="rId2"/>
          <a:stretch/>
        </p:blipFill>
        <p:spPr>
          <a:xfrm>
            <a:off x="25840080" y="41820120"/>
            <a:ext cx="3706920" cy="502200"/>
          </a:xfrm>
          <a:prstGeom prst="rect">
            <a:avLst/>
          </a:prstGeom>
          <a:ln w="0">
            <a:noFill/>
          </a:ln>
        </p:spPr>
      </p:pic>
      <p:sp>
        <p:nvSpPr>
          <p:cNvPr id="339" name="Google Shape;9;p6"/>
          <p:cNvSpPr/>
          <p:nvPr/>
        </p:nvSpPr>
        <p:spPr>
          <a:xfrm>
            <a:off x="-12102120" y="3713400"/>
            <a:ext cx="6658560" cy="2148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14c8ff"/>
                </a:solidFill>
                <a:latin typeface="Arial"/>
                <a:ea typeface="Arial"/>
              </a:rPr>
              <a:t>2 Columns-Variant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0" name="Google Shape;10;p6" descr=""/>
          <p:cNvPicPr/>
          <p:nvPr/>
        </p:nvPicPr>
        <p:blipFill>
          <a:blip r:embed="rId3"/>
          <a:stretch/>
        </p:blipFill>
        <p:spPr>
          <a:xfrm>
            <a:off x="576720" y="945000"/>
            <a:ext cx="10327320" cy="1974960"/>
          </a:xfrm>
          <a:prstGeom prst="rect">
            <a:avLst/>
          </a:prstGeom>
          <a:ln w="0">
            <a:noFill/>
          </a:ln>
        </p:spPr>
      </p:pic>
      <p:grpSp>
        <p:nvGrpSpPr>
          <p:cNvPr id="341" name="Google Shape;11;p6"/>
          <p:cNvGrpSpPr/>
          <p:nvPr/>
        </p:nvGrpSpPr>
        <p:grpSpPr>
          <a:xfrm>
            <a:off x="42224040" y="0"/>
            <a:ext cx="7439040" cy="10829160"/>
            <a:chOff x="42224040" y="0"/>
            <a:chExt cx="7439040" cy="10829160"/>
          </a:xfrm>
        </p:grpSpPr>
        <p:sp>
          <p:nvSpPr>
            <p:cNvPr id="342" name="Google Shape;12;p6"/>
            <p:cNvSpPr/>
            <p:nvPr/>
          </p:nvSpPr>
          <p:spPr>
            <a:xfrm>
              <a:off x="42224040" y="69480"/>
              <a:ext cx="650520" cy="650520"/>
            </a:xfrm>
            <a:prstGeom prst="rect">
              <a:avLst/>
            </a:prstGeom>
            <a:solidFill>
              <a:srgbClr val="002864"/>
            </a:solidFill>
            <a:ln w="25400">
              <a:solidFill>
                <a:srgbClr val="001d49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343" name="Google Shape;13;p6"/>
            <p:cNvSpPr/>
            <p:nvPr/>
          </p:nvSpPr>
          <p:spPr>
            <a:xfrm>
              <a:off x="43004520" y="0"/>
              <a:ext cx="665856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Dark Blue: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#002864    //    RGB: 0 | 40 | 100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4" name="Google Shape;14;p6"/>
            <p:cNvSpPr/>
            <p:nvPr/>
          </p:nvSpPr>
          <p:spPr>
            <a:xfrm>
              <a:off x="42224040" y="990000"/>
              <a:ext cx="650520" cy="650520"/>
            </a:xfrm>
            <a:prstGeom prst="rect">
              <a:avLst/>
            </a:prstGeom>
            <a:solidFill>
              <a:srgbClr val="14c8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5" name="Google Shape;15;p6"/>
            <p:cNvSpPr/>
            <p:nvPr/>
          </p:nvSpPr>
          <p:spPr>
            <a:xfrm>
              <a:off x="43004520" y="9518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Light Blue &amp; Office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#14c8ff      //    RGB: 20 | 200 | 255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6" name="Google Shape;16;p6"/>
            <p:cNvSpPr/>
            <p:nvPr/>
          </p:nvSpPr>
          <p:spPr>
            <a:xfrm>
              <a:off x="42224040" y="1910520"/>
              <a:ext cx="650520" cy="650520"/>
            </a:xfrm>
            <a:prstGeom prst="rect">
              <a:avLst/>
            </a:prstGeom>
            <a:solidFill>
              <a:srgbClr val="50c8a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7" name="Google Shape;17;p6"/>
            <p:cNvSpPr/>
            <p:nvPr/>
          </p:nvSpPr>
          <p:spPr>
            <a:xfrm>
              <a:off x="43004520" y="1872360"/>
              <a:ext cx="5045400" cy="91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AST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#50c8aa 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80 | 200 | 170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8" name="Google Shape;18;p6"/>
            <p:cNvSpPr/>
            <p:nvPr/>
          </p:nvSpPr>
          <p:spPr>
            <a:xfrm>
              <a:off x="42224040" y="2831040"/>
              <a:ext cx="650520" cy="650520"/>
            </a:xfrm>
            <a:prstGeom prst="rect">
              <a:avLst/>
            </a:prstGeom>
            <a:solidFill>
              <a:srgbClr val="32646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9" name="Google Shape;19;p6"/>
            <p:cNvSpPr/>
            <p:nvPr/>
          </p:nvSpPr>
          <p:spPr>
            <a:xfrm>
              <a:off x="43004520" y="281592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Earth &amp; Environment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 326468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50 | 100  | 105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0" name="Google Shape;20;p6"/>
            <p:cNvSpPr/>
            <p:nvPr/>
          </p:nvSpPr>
          <p:spPr>
            <a:xfrm>
              <a:off x="42224040" y="3751560"/>
              <a:ext cx="650520" cy="650520"/>
            </a:xfrm>
            <a:prstGeom prst="rect">
              <a:avLst/>
            </a:prstGeom>
            <a:solidFill>
              <a:srgbClr val="ffd228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1" name="Google Shape;21;p6"/>
            <p:cNvSpPr/>
            <p:nvPr/>
          </p:nvSpPr>
          <p:spPr>
            <a:xfrm>
              <a:off x="43004520" y="3713400"/>
              <a:ext cx="5314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Energy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#ffd228     //    RGB: 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255  |  210  |  40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2" name="Google Shape;22;p6"/>
            <p:cNvSpPr/>
            <p:nvPr/>
          </p:nvSpPr>
          <p:spPr>
            <a:xfrm>
              <a:off x="42224040" y="4672080"/>
              <a:ext cx="650520" cy="650520"/>
            </a:xfrm>
            <a:prstGeom prst="rect">
              <a:avLst/>
            </a:prstGeom>
            <a:solidFill>
              <a:srgbClr val="d23264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3" name="Google Shape;23;p6"/>
            <p:cNvSpPr/>
            <p:nvPr/>
          </p:nvSpPr>
          <p:spPr>
            <a:xfrm>
              <a:off x="43004520" y="4645440"/>
              <a:ext cx="504540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HMC Health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210  |  50  |  100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4" name="Google Shape;24;p6"/>
            <p:cNvSpPr/>
            <p:nvPr/>
          </p:nvSpPr>
          <p:spPr>
            <a:xfrm>
              <a:off x="42224040" y="5592600"/>
              <a:ext cx="650520" cy="650520"/>
            </a:xfrm>
            <a:prstGeom prst="rect">
              <a:avLst/>
            </a:prstGeom>
            <a:solidFill>
              <a:srgbClr val="a0235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5" name="Google Shape;25;p6"/>
            <p:cNvSpPr/>
            <p:nvPr/>
          </p:nvSpPr>
          <p:spPr>
            <a:xfrm>
              <a:off x="43004520" y="5565960"/>
              <a:ext cx="5962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Information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#a0235a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160  |  35  |  90</a:t>
              </a: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 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6" name="Google Shape;26;p6"/>
            <p:cNvSpPr/>
            <p:nvPr/>
          </p:nvSpPr>
          <p:spPr>
            <a:xfrm>
              <a:off x="42224040" y="6512760"/>
              <a:ext cx="650520" cy="650520"/>
            </a:xfrm>
            <a:prstGeom prst="rect">
              <a:avLst/>
            </a:prstGeom>
            <a:solidFill>
              <a:srgbClr val="f0781e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7" name="Google Shape;27;p6"/>
            <p:cNvSpPr/>
            <p:nvPr/>
          </p:nvSpPr>
          <p:spPr>
            <a:xfrm>
              <a:off x="43004520" y="648648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Hub Matter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#f0781e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240  |  120  |  30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8" name="Google Shape;28;p6"/>
            <p:cNvSpPr/>
            <p:nvPr/>
          </p:nvSpPr>
          <p:spPr>
            <a:xfrm>
              <a:off x="42224040" y="7433280"/>
              <a:ext cx="650520" cy="650520"/>
            </a:xfrm>
            <a:prstGeom prst="rect">
              <a:avLst/>
            </a:prstGeom>
            <a:solidFill>
              <a:srgbClr val="8cd6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9" name="Google Shape;29;p6"/>
            <p:cNvSpPr/>
            <p:nvPr/>
          </p:nvSpPr>
          <p:spPr>
            <a:xfrm>
              <a:off x="43004520" y="7407000"/>
              <a:ext cx="58816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FAIR Data Commons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#8cd600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140  |  214  |  0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0" name="Google Shape;30;p6"/>
            <p:cNvSpPr/>
            <p:nvPr/>
          </p:nvSpPr>
          <p:spPr>
            <a:xfrm>
              <a:off x="42224040" y="8353800"/>
              <a:ext cx="650520" cy="650520"/>
            </a:xfrm>
            <a:prstGeom prst="rect">
              <a:avLst/>
            </a:prstGeom>
            <a:solidFill>
              <a:srgbClr val="5e3b99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1" name="Google Shape;31;p6"/>
            <p:cNvSpPr/>
            <p:nvPr/>
          </p:nvSpPr>
          <p:spPr>
            <a:xfrm>
              <a:off x="43004520" y="8327520"/>
              <a:ext cx="518724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Projects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#5e3b99    //    RGB: </a:t>
              </a:r>
              <a:r>
                <a:rPr b="0" lang="de-DE" sz="1800" spc="-1" strike="noStrike">
                  <a:solidFill>
                    <a:srgbClr val="0f2962"/>
                  </a:solidFill>
                  <a:latin typeface="Arial"/>
                  <a:ea typeface="Arial"/>
                </a:rPr>
                <a:t>94  |  59  |  153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2" name="Google Shape;32;p6"/>
            <p:cNvSpPr/>
            <p:nvPr/>
          </p:nvSpPr>
          <p:spPr>
            <a:xfrm>
              <a:off x="42224040" y="9274320"/>
              <a:ext cx="650520" cy="650520"/>
            </a:xfrm>
            <a:prstGeom prst="rect">
              <a:avLst/>
            </a:prstGeom>
            <a:solidFill>
              <a:srgbClr val="05e5b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3" name="Google Shape;33;p6"/>
            <p:cNvSpPr/>
            <p:nvPr/>
          </p:nvSpPr>
          <p:spPr>
            <a:xfrm>
              <a:off x="43004520" y="924804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Mint / Highlight 1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#05e5ba    //    RGB: 5 | 229 | 186    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4" name="Google Shape;34;p6"/>
            <p:cNvSpPr/>
            <p:nvPr/>
          </p:nvSpPr>
          <p:spPr>
            <a:xfrm>
              <a:off x="42224040" y="10178640"/>
              <a:ext cx="650520" cy="650520"/>
            </a:xfrm>
            <a:prstGeom prst="rect">
              <a:avLst/>
            </a:prstGeom>
            <a:solidFill>
              <a:srgbClr val="cdeefb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pPr algn="ctr">
                <a:lnSpc>
                  <a:spcPct val="100000"/>
                </a:lnSpc>
                <a:tabLst>
                  <a:tab algn="l" pos="0"/>
                </a:tabLst>
              </a:pPr>
              <a:endParaRPr b="0" lang="en-GB" sz="1400" spc="-1" strike="noStrike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5" name="Google Shape;35;p6"/>
            <p:cNvSpPr/>
            <p:nvPr/>
          </p:nvSpPr>
          <p:spPr>
            <a:xfrm>
              <a:off x="43004520" y="10130760"/>
              <a:ext cx="5447880" cy="638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1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Highlight Blue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de-DE" sz="1800" spc="-1" strike="noStrike">
                  <a:solidFill>
                    <a:srgbClr val="002864"/>
                  </a:solidFill>
                  <a:latin typeface="Arial"/>
                  <a:ea typeface="Arial"/>
                </a:rPr>
                <a:t>#cdeefb    //    RGB: 205 | 238 | 251 </a:t>
              </a:r>
              <a:endParaRPr b="0" lang="en-GB" sz="1800" spc="-1" strike="noStrike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366" name="Google Shape;36;p6"/>
          <p:cNvSpPr/>
          <p:nvPr/>
        </p:nvSpPr>
        <p:spPr>
          <a:xfrm>
            <a:off x="42329520" y="12982680"/>
            <a:ext cx="4831560" cy="2816640"/>
          </a:xfrm>
          <a:prstGeom prst="rect">
            <a:avLst/>
          </a:prstGeom>
          <a:solidFill>
            <a:srgbClr val="05e5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7" name="Google Shape;37;p6"/>
          <p:cNvSpPr/>
          <p:nvPr/>
        </p:nvSpPr>
        <p:spPr>
          <a:xfrm>
            <a:off x="42914520" y="139730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8" name="Google Shape;38;p6"/>
          <p:cNvSpPr/>
          <p:nvPr/>
        </p:nvSpPr>
        <p:spPr>
          <a:xfrm>
            <a:off x="42224040" y="16801560"/>
            <a:ext cx="4831560" cy="2816640"/>
          </a:xfrm>
          <a:prstGeom prst="rect">
            <a:avLst/>
          </a:prstGeom>
          <a:solidFill>
            <a:srgbClr val="cdeef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9" name="Google Shape;39;p6"/>
          <p:cNvSpPr/>
          <p:nvPr/>
        </p:nvSpPr>
        <p:spPr>
          <a:xfrm>
            <a:off x="42970320" y="1779192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Highlight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70" name="Google Shape;40;p6" descr=""/>
          <p:cNvPicPr/>
          <p:nvPr/>
        </p:nvPicPr>
        <p:blipFill>
          <a:blip r:embed="rId4"/>
          <a:stretch/>
        </p:blipFill>
        <p:spPr>
          <a:xfrm>
            <a:off x="17544600" y="3260520"/>
            <a:ext cx="12783960" cy="2733480"/>
          </a:xfrm>
          <a:prstGeom prst="rect">
            <a:avLst/>
          </a:prstGeom>
          <a:ln w="0">
            <a:noFill/>
          </a:ln>
        </p:spPr>
      </p:pic>
      <p:sp>
        <p:nvSpPr>
          <p:cNvPr id="371" name="Google Shape;41;p6"/>
          <p:cNvSpPr/>
          <p:nvPr/>
        </p:nvSpPr>
        <p:spPr>
          <a:xfrm>
            <a:off x="32341680" y="-1346040"/>
            <a:ext cx="8309880" cy="1485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0" anchor="ctr">
            <a:spAutoFit/>
          </a:bodyPr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In order to make everyone's work as easy as possible, we have prepared the following layouts, which can be selected very easily and quickly (Select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Home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 &gt; </a:t>
            </a:r>
            <a:r>
              <a:rPr b="1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Layout</a:t>
            </a: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). 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All layouts are available as a 2-column or 3-column layout variant and are created in this order for each variant: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Basic with Logo Placeholder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AST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Earth and Environment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Energy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Health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Information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Hub Matter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Office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 marL="216000" indent="-152280">
              <a:lnSpc>
                <a:spcPct val="150000"/>
              </a:lnSpc>
              <a:buClr>
                <a:srgbClr val="002864"/>
              </a:buClr>
              <a:buFont typeface="Noto Sans Symbols"/>
              <a:buChar char="∙"/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HMC Projects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For more information (i.e. how to select and apply a Layout, how to install and add Theme Colours etc, please read the TEMPLATE READ ME here: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r>
              <a:rPr b="0" lang="de-DE" sz="2400" spc="-1" strike="noStrike" u="sng">
                <a:solidFill>
                  <a:srgbClr val="14c8ff"/>
                </a:solidFill>
                <a:uFillTx/>
                <a:latin typeface="Arial"/>
                <a:ea typeface="Arial"/>
                <a:hlinkClick r:id="rId5"/>
              </a:rPr>
              <a:t>https://nubes.helmholtz-berlin.de/f/576928966</a:t>
            </a:r>
            <a:br>
              <a:rPr sz="2400"/>
            </a:b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Important:</a:t>
            </a:r>
            <a:br>
              <a:rPr sz="2400"/>
            </a:br>
            <a:r>
              <a:rPr b="0" lang="de-DE" sz="2400" spc="-1" strike="noStrike">
                <a:solidFill>
                  <a:srgbClr val="002864"/>
                </a:solidFill>
                <a:latin typeface="Arial"/>
                <a:ea typeface="Arial"/>
              </a:rPr>
              <a:t>To make sure everything works well, please download this Template so that you can use PowerPoint instead of working directly in the Cloud.</a:t>
            </a: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tabLst>
                <a:tab algn="l" pos="0"/>
              </a:tabLst>
            </a:pPr>
            <a:endParaRPr b="0" lang="en-GB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2" name="Google Shape;42;p6"/>
          <p:cNvSpPr/>
          <p:nvPr/>
        </p:nvSpPr>
        <p:spPr>
          <a:xfrm>
            <a:off x="-9345960" y="4832640"/>
            <a:ext cx="4246920" cy="182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General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1513440" y="1707840"/>
            <a:ext cx="27246960" cy="7147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title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1513440" y="10015920"/>
            <a:ext cx="27246960" cy="2482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8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1" Type="http://schemas.openxmlformats.org/officeDocument/2006/relationships/slideLayout" Target="../slideLayouts/slideLayout20.xml"/><Relationship Id="rId12" Type="http://schemas.openxmlformats.org/officeDocument/2006/relationships/comments" Target="../comments/commen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85;p3"/>
          <p:cNvSpPr/>
          <p:nvPr/>
        </p:nvSpPr>
        <p:spPr>
          <a:xfrm>
            <a:off x="780120" y="7380000"/>
            <a:ext cx="28800720" cy="22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3400" spc="-1" strike="noStrike">
                <a:solidFill>
                  <a:srgbClr val="ffffff"/>
                </a:solidFill>
                <a:latin typeface="Arial"/>
                <a:ea typeface="Arial"/>
              </a:rPr>
              <a:t>Stefan Dvoretskii ¹,⁵ // Paul Jäger ¹,⁴ // Fabian Isensee ¹,⁴ // Tassilo Wald ¹,⁴ // Constantin Ulrich ¹ // Lucas Kulla ¹,⁵ // Philipp Schader ¹,²,⁵ // Klaus Maier-Hein ¹,³ // Josh Moore ⁶ // Marco Nolden ¹,³,⁵</a:t>
            </a:r>
            <a:endParaRPr b="0" lang="en-GB" sz="3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2000" spc="-1" strike="noStrike">
                <a:solidFill>
                  <a:srgbClr val="ffffff"/>
                </a:solidFill>
                <a:latin typeface="Arial"/>
                <a:ea typeface="Arial"/>
              </a:rPr>
              <a:t>¹ Division of Medical Computing, Deutsches Krebsforschungszentrum (DKFZ) Heidelberg German Cancer Research Center (DKFZ) Heidelberg, Division of Medical Image Computing, Germany; ² Faculty of Mathematics and Computer Science, Heidelberg University, Heidelberg, Germany; ³ Pattern Analysis and Learning Group, Department of Radiation Oncology, Heidelberg University Hospital, Heidelberg, Germany; ⁴ Helmholtz Imaging, German Cancer Research Center (DKFZ), Heidelberg, Germany; ⁵ Helmholtz Metadata Collaboration (HMC) Hub Health, German Cancer Research Center (DKFZ), Heidelberg, Germany; ⁶ German BioImaging, University of Konstanz, Germany</a:t>
            </a:r>
            <a:endParaRPr b="0" lang="en-GB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3" name="Google Shape;186;p3"/>
          <p:cNvSpPr/>
          <p:nvPr/>
        </p:nvSpPr>
        <p:spPr>
          <a:xfrm>
            <a:off x="662760" y="3716280"/>
            <a:ext cx="28949040" cy="309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8000" spc="-1" strike="noStrike">
                <a:solidFill>
                  <a:srgbClr val="ffffff"/>
                </a:solidFill>
                <a:latin typeface="Arial"/>
                <a:ea typeface="Arial"/>
              </a:rPr>
              <a:t>Insights from Acquiring Open Medical Imaging </a:t>
            </a:r>
            <a:endParaRPr b="0" lang="en-GB" sz="8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8000" spc="-1" strike="noStrike">
                <a:solidFill>
                  <a:srgbClr val="ffffff"/>
                </a:solidFill>
                <a:latin typeface="Arial"/>
                <a:ea typeface="Arial"/>
              </a:rPr>
              <a:t>Datasets for Foundation Model Development</a:t>
            </a:r>
            <a:endParaRPr b="0" lang="en-GB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04" name="Google Shape;187;p3" descr=""/>
          <p:cNvPicPr/>
          <p:nvPr/>
        </p:nvPicPr>
        <p:blipFill>
          <a:blip r:embed="rId1"/>
          <a:stretch/>
        </p:blipFill>
        <p:spPr>
          <a:xfrm>
            <a:off x="11597040" y="26876880"/>
            <a:ext cx="6819120" cy="3352320"/>
          </a:xfrm>
          <a:prstGeom prst="rect">
            <a:avLst/>
          </a:prstGeom>
          <a:ln w="0">
            <a:noFill/>
          </a:ln>
        </p:spPr>
      </p:pic>
      <p:sp>
        <p:nvSpPr>
          <p:cNvPr id="1005" name="Google Shape;188;p3"/>
          <p:cNvSpPr/>
          <p:nvPr/>
        </p:nvSpPr>
        <p:spPr>
          <a:xfrm>
            <a:off x="780120" y="7380000"/>
            <a:ext cx="28800720" cy="22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6" name="Google Shape;189;p3"/>
          <p:cNvSpPr/>
          <p:nvPr/>
        </p:nvSpPr>
        <p:spPr>
          <a:xfrm>
            <a:off x="639720" y="10329120"/>
            <a:ext cx="19013760" cy="103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Background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7" name="Google Shape;190;p3"/>
          <p:cNvSpPr/>
          <p:nvPr/>
        </p:nvSpPr>
        <p:spPr>
          <a:xfrm>
            <a:off x="696960" y="11570040"/>
            <a:ext cx="18899280" cy="335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567000" indent="-216000">
              <a:lnSpc>
                <a:spcPct val="100000"/>
              </a:lnSpc>
              <a:buClr>
                <a:srgbClr val="0a2d6e"/>
              </a:buClr>
              <a:buFont typeface="Noto Sans Symbols"/>
              <a:buChar char="▪"/>
            </a:pPr>
            <a:r>
              <a:rPr b="0" lang="de-DE" sz="3400" spc="-1" strike="noStrike">
                <a:solidFill>
                  <a:srgbClr val="002864"/>
                </a:solidFill>
                <a:latin typeface="Arial"/>
                <a:ea typeface="Arial"/>
              </a:rPr>
              <a:t>Foundation Model for Radiology involves a huge amount of clinical imaging volumes</a:t>
            </a:r>
            <a:endParaRPr b="0" lang="en-GB" sz="3400" spc="-1" strike="noStrike">
              <a:solidFill>
                <a:srgbClr val="000000"/>
              </a:solidFill>
              <a:latin typeface="Calibri"/>
            </a:endParaRPr>
          </a:p>
          <a:p>
            <a:pPr marL="567000" indent="-216000">
              <a:lnSpc>
                <a:spcPct val="100000"/>
              </a:lnSpc>
              <a:spcBef>
                <a:spcPts val="2001"/>
              </a:spcBef>
              <a:buClr>
                <a:srgbClr val="0a2d6e"/>
              </a:buClr>
              <a:buFont typeface="Noto Sans Symbols"/>
              <a:buChar char="▪"/>
            </a:pPr>
            <a:r>
              <a:rPr b="0" lang="de-DE" sz="3400" spc="-1" strike="noStrike">
                <a:solidFill>
                  <a:srgbClr val="002864"/>
                </a:solidFill>
                <a:latin typeface="Arial"/>
                <a:ea typeface="Arial"/>
              </a:rPr>
              <a:t>We made a list of open clinical imaging datasets – UK Biobank, NAKO, HCP and others</a:t>
            </a:r>
            <a:endParaRPr b="0" lang="en-GB" sz="3400" spc="-1" strike="noStrike">
              <a:solidFill>
                <a:srgbClr val="000000"/>
              </a:solidFill>
              <a:latin typeface="Calibri"/>
            </a:endParaRPr>
          </a:p>
          <a:p>
            <a:pPr marL="567000" indent="-216000">
              <a:lnSpc>
                <a:spcPct val="100000"/>
              </a:lnSpc>
              <a:spcBef>
                <a:spcPts val="2001"/>
              </a:spcBef>
              <a:buClr>
                <a:srgbClr val="0a2d6e"/>
              </a:buClr>
              <a:buFont typeface="Noto Sans Symbols"/>
              <a:buChar char="▪"/>
            </a:pPr>
            <a:r>
              <a:rPr b="0" lang="de-DE" sz="3400" spc="-1" strike="noStrike">
                <a:solidFill>
                  <a:srgbClr val="002864"/>
                </a:solidFill>
                <a:latin typeface="Arial"/>
                <a:ea typeface="Arial"/>
              </a:rPr>
              <a:t>Some open clinical imaging datasets were not machine-actionable and accessible</a:t>
            </a:r>
            <a:endParaRPr b="0" lang="en-GB" sz="3400" spc="-1" strike="noStrike">
              <a:solidFill>
                <a:srgbClr val="000000"/>
              </a:solidFill>
              <a:latin typeface="Calibri"/>
            </a:endParaRPr>
          </a:p>
          <a:p>
            <a:pPr marL="567000" indent="-216000">
              <a:lnSpc>
                <a:spcPct val="100000"/>
              </a:lnSpc>
              <a:spcBef>
                <a:spcPts val="2001"/>
              </a:spcBef>
              <a:buClr>
                <a:srgbClr val="0a2d6e"/>
              </a:buClr>
              <a:buFont typeface="Noto Sans Symbols"/>
              <a:buChar char="▪"/>
            </a:pPr>
            <a:r>
              <a:rPr b="0" lang="de-DE" sz="3400" spc="-1" strike="noStrike">
                <a:solidFill>
                  <a:srgbClr val="002864"/>
                </a:solidFill>
                <a:latin typeface="Arial"/>
                <a:ea typeface="Arial"/>
              </a:rPr>
              <a:t>We look into the problems and suggest helpful concepts</a:t>
            </a:r>
            <a:endParaRPr b="0" lang="en-GB" sz="3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8" name="Google Shape;191;p3"/>
          <p:cNvSpPr/>
          <p:nvPr/>
        </p:nvSpPr>
        <p:spPr>
          <a:xfrm>
            <a:off x="20276280" y="10766520"/>
            <a:ext cx="9277200" cy="103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How to get (meta)data AI-ready?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9" name="Google Shape;192;p3"/>
          <p:cNvSpPr/>
          <p:nvPr/>
        </p:nvSpPr>
        <p:spPr>
          <a:xfrm>
            <a:off x="20529360" y="12801600"/>
            <a:ext cx="9178920" cy="370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Data concepts like 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FAIR Digital Object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 or a 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FAIR Data Point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 provide basis for machine data access.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Some data portals provide good data overview mechanisms. There may even be FAIR-compliant APIs behind.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5000"/>
              </a:lnSpc>
              <a:tabLst>
                <a:tab algn="l" pos="0"/>
              </a:tabLst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0" name="Google Shape;193;p3"/>
          <p:cNvSpPr/>
          <p:nvPr/>
        </p:nvSpPr>
        <p:spPr>
          <a:xfrm>
            <a:off x="438480" y="15131160"/>
            <a:ext cx="10059480" cy="1755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Data for Radiological Foundation Model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1" name="Google Shape;194;p3"/>
          <p:cNvSpPr/>
          <p:nvPr/>
        </p:nvSpPr>
        <p:spPr>
          <a:xfrm>
            <a:off x="10713600" y="15131160"/>
            <a:ext cx="9349560" cy="103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de-DE" sz="6000" spc="-1" strike="noStrike">
                <a:solidFill>
                  <a:srgbClr val="002864"/>
                </a:solidFill>
                <a:latin typeface="Arial"/>
                <a:ea typeface="Arial"/>
              </a:rPr>
              <a:t>Datasets are not machine-actionable</a:t>
            </a:r>
            <a:endParaRPr b="0" lang="en-GB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2" name="Google Shape;195;p3"/>
          <p:cNvSpPr/>
          <p:nvPr/>
        </p:nvSpPr>
        <p:spPr>
          <a:xfrm>
            <a:off x="10644120" y="17068320"/>
            <a:ext cx="8985960" cy="914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We ended up doing a lot by hand. This was time and effort consuming.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A lot of described problems could be seen through the 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FAIR 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data guidelines lens.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3" name="Google Shape;196;p3"/>
          <p:cNvSpPr/>
          <p:nvPr/>
        </p:nvSpPr>
        <p:spPr>
          <a:xfrm>
            <a:off x="2489040" y="40613760"/>
            <a:ext cx="15315480" cy="37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Arial"/>
              </a:rPr>
              <a:t>Our dataset list snippet. Some columns and rows, like scanner and geographical information, are not shown.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4" name="Google Shape;197;p3"/>
          <p:cNvSpPr/>
          <p:nvPr/>
        </p:nvSpPr>
        <p:spPr>
          <a:xfrm>
            <a:off x="1275120" y="26251200"/>
            <a:ext cx="8000280" cy="52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Arial"/>
              </a:rPr>
              <a:t>MedSAM CT image datasets (Ma et al. Nat. Communications, 2024)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183"/>
              </a:spcBef>
              <a:tabLst>
                <a:tab algn="l" pos="0"/>
              </a:tabLst>
            </a:pPr>
            <a:endParaRPr b="0" lang="en-GB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5" name="Google Shape;198;p3"/>
          <p:cNvSpPr/>
          <p:nvPr/>
        </p:nvSpPr>
        <p:spPr>
          <a:xfrm>
            <a:off x="878760" y="27965160"/>
            <a:ext cx="9178920" cy="60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GB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6" name="Google Shape;199;p3"/>
          <p:cNvSpPr/>
          <p:nvPr/>
        </p:nvSpPr>
        <p:spPr>
          <a:xfrm>
            <a:off x="685800" y="26642520"/>
            <a:ext cx="9178920" cy="3700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just">
              <a:lnSpc>
                <a:spcPct val="125000"/>
              </a:lnSpc>
              <a:tabLst>
                <a:tab algn="l" pos="0"/>
              </a:tabLst>
            </a:pP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Our data list contained observations count, imaging targets, anatomical regions, pathology, provisioning and license information; data owner contact, imaging modalities information, number of sequences, geographical region and scanner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metadata, as well as free-format remarks.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7" name="Google Shape;200;p3"/>
          <p:cNvSpPr/>
          <p:nvPr/>
        </p:nvSpPr>
        <p:spPr>
          <a:xfrm>
            <a:off x="20529360" y="27078480"/>
            <a:ext cx="9178920" cy="195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algn="just">
              <a:lnSpc>
                <a:spcPct val="125000"/>
              </a:lnSpc>
              <a:tabLst>
                <a:tab algn="l" pos="0"/>
              </a:tabLst>
            </a:pP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Foundation Models require a lot of data. It is instructive that public data is machine-actionable. With modern developments like 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data spaces 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and </a:t>
            </a:r>
            <a:r>
              <a:rPr b="1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trusted research environments</a:t>
            </a:r>
            <a:r>
              <a:rPr b="0" lang="de-DE" sz="3200" spc="-1" strike="noStrike">
                <a:solidFill>
                  <a:srgbClr val="000000"/>
                </a:solidFill>
                <a:latin typeface="Arial"/>
                <a:ea typeface="Arial"/>
              </a:rPr>
              <a:t>, we should define what AI-ready means and how to organize data curation for all stakeholders. </a:t>
            </a:r>
            <a:endParaRPr b="0" lang="en-GB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8" name="Google Shape;201;p3"/>
          <p:cNvSpPr/>
          <p:nvPr/>
        </p:nvSpPr>
        <p:spPr>
          <a:xfrm>
            <a:off x="10954800" y="30343320"/>
            <a:ext cx="8457480" cy="52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Arial"/>
              </a:rPr>
              <a:t>FAIR Digital Object schema.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19" name="Google Shape;202;p3" descr=""/>
          <p:cNvPicPr/>
          <p:nvPr/>
        </p:nvPicPr>
        <p:blipFill>
          <a:blip r:embed="rId2"/>
          <a:stretch/>
        </p:blipFill>
        <p:spPr>
          <a:xfrm>
            <a:off x="1230840" y="16885800"/>
            <a:ext cx="8088480" cy="3410640"/>
          </a:xfrm>
          <a:prstGeom prst="rect">
            <a:avLst/>
          </a:prstGeom>
          <a:ln w="0">
            <a:noFill/>
          </a:ln>
        </p:spPr>
      </p:pic>
      <p:pic>
        <p:nvPicPr>
          <p:cNvPr id="1020" name="Google Shape;203;p3" descr=""/>
          <p:cNvPicPr/>
          <p:nvPr/>
        </p:nvPicPr>
        <p:blipFill>
          <a:blip r:embed="rId3"/>
          <a:stretch/>
        </p:blipFill>
        <p:spPr>
          <a:xfrm>
            <a:off x="419040" y="20993760"/>
            <a:ext cx="9712440" cy="5112000"/>
          </a:xfrm>
          <a:prstGeom prst="rect">
            <a:avLst/>
          </a:prstGeom>
          <a:ln w="0">
            <a:noFill/>
          </a:ln>
        </p:spPr>
      </p:pic>
      <p:sp>
        <p:nvSpPr>
          <p:cNvPr id="1021" name="Google Shape;204;p3"/>
          <p:cNvSpPr/>
          <p:nvPr/>
        </p:nvSpPr>
        <p:spPr>
          <a:xfrm>
            <a:off x="1275120" y="20325240"/>
            <a:ext cx="8000280" cy="52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Arial"/>
              </a:rPr>
              <a:t>MedSAM CT image datasets (Isensee, Jäger et al. Nat Methods 2021)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183"/>
              </a:spcBef>
              <a:tabLst>
                <a:tab algn="l" pos="0"/>
              </a:tabLst>
            </a:pPr>
            <a:endParaRPr b="0" lang="en-GB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2" name="Google Shape;205;p3"/>
          <p:cNvSpPr/>
          <p:nvPr/>
        </p:nvSpPr>
        <p:spPr>
          <a:xfrm>
            <a:off x="10687320" y="26363160"/>
            <a:ext cx="8985960" cy="52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de-DE" sz="1800" spc="-1" strike="noStrike">
                <a:solidFill>
                  <a:srgbClr val="000000"/>
                </a:solidFill>
                <a:latin typeface="Arial"/>
                <a:ea typeface="Arial"/>
              </a:rPr>
              <a:t>One of the FAIR guidelines summaries. Source: Australian Research Data Commons</a:t>
            </a:r>
            <a:endParaRPr b="0" lang="en-GB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23" name="Google Shape;206;p3" descr=""/>
          <p:cNvPicPr/>
          <p:nvPr/>
        </p:nvPicPr>
        <p:blipFill>
          <a:blip r:embed="rId4"/>
          <a:stretch/>
        </p:blipFill>
        <p:spPr>
          <a:xfrm>
            <a:off x="20444040" y="16014600"/>
            <a:ext cx="9349200" cy="5021280"/>
          </a:xfrm>
          <a:prstGeom prst="rect">
            <a:avLst/>
          </a:prstGeom>
          <a:ln w="0">
            <a:noFill/>
          </a:ln>
        </p:spPr>
      </p:pic>
      <p:pic>
        <p:nvPicPr>
          <p:cNvPr id="1024" name="Google Shape;207;p3" descr=""/>
          <p:cNvPicPr/>
          <p:nvPr/>
        </p:nvPicPr>
        <p:blipFill>
          <a:blip r:embed="rId5"/>
          <a:stretch/>
        </p:blipFill>
        <p:spPr>
          <a:xfrm>
            <a:off x="20471400" y="21379680"/>
            <a:ext cx="9294480" cy="4982760"/>
          </a:xfrm>
          <a:prstGeom prst="rect">
            <a:avLst/>
          </a:prstGeom>
          <a:ln w="0">
            <a:noFill/>
          </a:ln>
        </p:spPr>
      </p:pic>
      <p:pic>
        <p:nvPicPr>
          <p:cNvPr id="1025" name="Google Shape;208;p3" descr=""/>
          <p:cNvPicPr/>
          <p:nvPr/>
        </p:nvPicPr>
        <p:blipFill>
          <a:blip r:embed="rId6"/>
          <a:stretch/>
        </p:blipFill>
        <p:spPr>
          <a:xfrm>
            <a:off x="11468160" y="1006560"/>
            <a:ext cx="9712440" cy="1955880"/>
          </a:xfrm>
          <a:prstGeom prst="rect">
            <a:avLst/>
          </a:prstGeom>
          <a:ln w="0">
            <a:noFill/>
          </a:ln>
        </p:spPr>
      </p:pic>
      <p:pic>
        <p:nvPicPr>
          <p:cNvPr id="1026" name="Google Shape;209;p3" descr=""/>
          <p:cNvPicPr/>
          <p:nvPr/>
        </p:nvPicPr>
        <p:blipFill>
          <a:blip r:embed="rId7"/>
          <a:stretch/>
        </p:blipFill>
        <p:spPr>
          <a:xfrm>
            <a:off x="21801960" y="52560"/>
            <a:ext cx="3092760" cy="3092760"/>
          </a:xfrm>
          <a:prstGeom prst="rect">
            <a:avLst/>
          </a:prstGeom>
          <a:ln w="0">
            <a:noFill/>
          </a:ln>
        </p:spPr>
      </p:pic>
      <p:pic>
        <p:nvPicPr>
          <p:cNvPr id="1027" name="Google Shape;210;p3" descr=""/>
          <p:cNvPicPr/>
          <p:nvPr/>
        </p:nvPicPr>
        <p:blipFill>
          <a:blip r:embed="rId8"/>
          <a:stretch/>
        </p:blipFill>
        <p:spPr>
          <a:xfrm>
            <a:off x="25393680" y="304560"/>
            <a:ext cx="4661280" cy="2840760"/>
          </a:xfrm>
          <a:prstGeom prst="rect">
            <a:avLst/>
          </a:prstGeom>
          <a:ln w="0">
            <a:noFill/>
          </a:ln>
        </p:spPr>
      </p:pic>
      <p:pic>
        <p:nvPicPr>
          <p:cNvPr id="1028" name="" descr=""/>
          <p:cNvPicPr/>
          <p:nvPr/>
        </p:nvPicPr>
        <p:blipFill>
          <a:blip r:embed="rId9"/>
          <a:stretch/>
        </p:blipFill>
        <p:spPr>
          <a:xfrm>
            <a:off x="10773000" y="19620000"/>
            <a:ext cx="8691840" cy="6516720"/>
          </a:xfrm>
          <a:prstGeom prst="rect">
            <a:avLst/>
          </a:prstGeom>
          <a:ln w="0">
            <a:noFill/>
          </a:ln>
        </p:spPr>
      </p:pic>
      <p:pic>
        <p:nvPicPr>
          <p:cNvPr id="1029" name="" descr=""/>
          <p:cNvPicPr/>
          <p:nvPr/>
        </p:nvPicPr>
        <p:blipFill>
          <a:blip r:embed="rId10"/>
          <a:stretch/>
        </p:blipFill>
        <p:spPr>
          <a:xfrm>
            <a:off x="438840" y="31416480"/>
            <a:ext cx="29620080" cy="8844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3-Column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2-Colums">
  <a:themeElements>
    <a:clrScheme name="HMC PowerPoint Documents">
      <a:dk1>
        <a:srgbClr val="002864"/>
      </a:dk1>
      <a:lt1>
        <a:srgbClr val="ffffff"/>
      </a:lt1>
      <a:dk2>
        <a:srgbClr val="002863"/>
      </a:dk2>
      <a:lt2>
        <a:srgbClr val="d3effe"/>
      </a:lt2>
      <a:accent1>
        <a:srgbClr val="002863"/>
      </a:accent1>
      <a:accent2>
        <a:srgbClr val="14c8ff"/>
      </a:accent2>
      <a:accent3>
        <a:srgbClr val="d3effe"/>
      </a:accent3>
      <a:accent4>
        <a:srgbClr val="05e5ba"/>
      </a:accent4>
      <a:accent5>
        <a:srgbClr val="d3effe"/>
      </a:accent5>
      <a:accent6>
        <a:srgbClr val="14c8ff"/>
      </a:accent6>
      <a:hlink>
        <a:srgbClr val="14c8ff"/>
      </a:hlink>
      <a:folHlink>
        <a:srgbClr val="14c8ff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Application>Collabora_Office/23.05.9.4$Linux_X86_64 LibreOffice_project/058ade62ea47bb84525b21a21df73c86ec4a363f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2022-04-19T13:48:19Z</dcterms:created>
  <dc:creator>Microsoft Office User</dc:creator>
  <dc:description/>
  <dc:language>en-GB</dc:language>
  <cp:lastModifiedBy/>
  <dcterms:modified xsi:type="dcterms:W3CDTF">2024-04-08T12:27:12Z</dcterms:modified>
  <cp:revision>22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Benutzerdefiniert</vt:lpwstr>
  </property>
  <property fmtid="{D5CDD505-2E9C-101B-9397-08002B2CF9AE}" pid="3" name="Slides">
    <vt:i4>5</vt:i4>
  </property>
</Properties>
</file>