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7" r:id="rId2"/>
    <p:sldId id="282" r:id="rId3"/>
    <p:sldId id="263" r:id="rId4"/>
    <p:sldId id="284" r:id="rId5"/>
    <p:sldId id="480" r:id="rId6"/>
    <p:sldId id="286" r:id="rId7"/>
    <p:sldId id="287" r:id="rId8"/>
    <p:sldId id="288" r:id="rId9"/>
    <p:sldId id="289" r:id="rId10"/>
    <p:sldId id="285" r:id="rId11"/>
    <p:sldId id="290" r:id="rId12"/>
    <p:sldId id="291" r:id="rId13"/>
    <p:sldId id="292" r:id="rId14"/>
    <p:sldId id="293" r:id="rId15"/>
    <p:sldId id="283" r:id="rId16"/>
    <p:sldId id="307" r:id="rId17"/>
    <p:sldId id="308" r:id="rId18"/>
    <p:sldId id="309" r:id="rId19"/>
    <p:sldId id="259" r:id="rId20"/>
    <p:sldId id="274" r:id="rId21"/>
    <p:sldId id="294" r:id="rId22"/>
    <p:sldId id="295" r:id="rId23"/>
    <p:sldId id="296" r:id="rId24"/>
    <p:sldId id="262" r:id="rId25"/>
    <p:sldId id="297" r:id="rId26"/>
    <p:sldId id="299" r:id="rId27"/>
    <p:sldId id="300" r:id="rId28"/>
    <p:sldId id="301" r:id="rId29"/>
    <p:sldId id="302" r:id="rId30"/>
    <p:sldId id="303" r:id="rId31"/>
    <p:sldId id="304" r:id="rId32"/>
    <p:sldId id="310" r:id="rId33"/>
    <p:sldId id="305"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1D23"/>
    <a:srgbClr val="DA5120"/>
    <a:srgbClr val="424A4F"/>
    <a:srgbClr val="D75020"/>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78" autoAdjust="0"/>
    <p:restoredTop sz="96301"/>
  </p:normalViewPr>
  <p:slideViewPr>
    <p:cSldViewPr snapToGrid="0" snapToObjects="1" showGuides="1">
      <p:cViewPr varScale="1">
        <p:scale>
          <a:sx n="160" d="100"/>
          <a:sy n="160" d="100"/>
        </p:scale>
        <p:origin x="176" y="336"/>
      </p:cViewPr>
      <p:guideLst>
        <p:guide orient="horz" pos="2160"/>
        <p:guide pos="2880"/>
        <p:guide orient="horz" pos="16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65" d="100"/>
          <a:sy n="165" d="100"/>
        </p:scale>
        <p:origin x="-138" y="-265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437260" cy="808239"/>
          </a:xfrm>
          <a:prstGeom prst="rect">
            <a:avLst/>
          </a:prstGeom>
        </p:spPr>
        <p:txBody>
          <a:bodyPr vert="horz" lIns="91440" tIns="45720" rIns="91440" bIns="45720" rtlCol="0"/>
          <a:lstStyle>
            <a:lvl1pPr algn="l">
              <a:defRPr sz="1200"/>
            </a:lvl1pPr>
          </a:lstStyle>
          <a:p>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0FA731-96C6-1C4F-A61E-653465578A10}" type="slidenum">
              <a:rPr lang="en-GB" smtClean="0"/>
              <a:t>‹#›</a:t>
            </a:fld>
            <a:endParaRPr lang="en-GB" dirty="0"/>
          </a:p>
        </p:txBody>
      </p:sp>
      <p:sp>
        <p:nvSpPr>
          <p:cNvPr id="8" name="Date Placeholder 2"/>
          <p:cNvSpPr>
            <a:spLocks noGrp="1"/>
          </p:cNvSpPr>
          <p:nvPr>
            <p:ph type="dt" sz="quarter" idx="1"/>
          </p:nvPr>
        </p:nvSpPr>
        <p:spPr>
          <a:xfrm>
            <a:off x="5739817" y="0"/>
            <a:ext cx="1118183" cy="457200"/>
          </a:xfrm>
          <a:prstGeom prst="rect">
            <a:avLst/>
          </a:prstGeom>
        </p:spPr>
        <p:txBody>
          <a:bodyPr vert="horz" lIns="91440" tIns="45720" rIns="91440" bIns="45720" rtlCol="0"/>
          <a:lstStyle>
            <a:lvl1pPr algn="r">
              <a:defRPr sz="1200"/>
            </a:lvl1pPr>
          </a:lstStyle>
          <a:p>
            <a:fld id="{F26FE862-AA2E-A649-A23D-0AE53E0EBE06}" type="datetimeFigureOut">
              <a:rPr lang="en-US" smtClean="0"/>
              <a:t>8/27/24</a:t>
            </a:fld>
            <a:endParaRPr lang="en-GB" dirty="0"/>
          </a:p>
        </p:txBody>
      </p:sp>
    </p:spTree>
    <p:extLst>
      <p:ext uri="{BB962C8B-B14F-4D97-AF65-F5344CB8AC3E}">
        <p14:creationId xmlns:p14="http://schemas.microsoft.com/office/powerpoint/2010/main" val="29412988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0" y="8673460"/>
            <a:ext cx="6858000" cy="457200"/>
          </a:xfrm>
          <a:prstGeom prst="rect">
            <a:avLst/>
          </a:prstGeom>
        </p:spPr>
        <p:txBody>
          <a:bodyPr vert="horz" lIns="91440" tIns="45720" rIns="91440" bIns="45720" rtlCol="0" anchor="b"/>
          <a:lstStyle>
            <a:lvl1pPr algn="ctr">
              <a:defRPr sz="1200"/>
            </a:lvl1pPr>
          </a:lstStyle>
          <a:p>
            <a:fld id="{D080ACEF-038B-C84F-B8C5-91258E241761}" type="slidenum">
              <a:rPr lang="en-GB" smtClean="0"/>
              <a:pPr/>
              <a:t>‹#›</a:t>
            </a:fld>
            <a:endParaRPr lang="en-GB" dirty="0"/>
          </a:p>
        </p:txBody>
      </p:sp>
      <p:sp>
        <p:nvSpPr>
          <p:cNvPr id="9" name="Date Placeholder 2"/>
          <p:cNvSpPr>
            <a:spLocks noGrp="1"/>
          </p:cNvSpPr>
          <p:nvPr>
            <p:ph type="dt" sz="quarter" idx="1"/>
          </p:nvPr>
        </p:nvSpPr>
        <p:spPr>
          <a:xfrm>
            <a:off x="5715000" y="0"/>
            <a:ext cx="1159132" cy="457200"/>
          </a:xfrm>
          <a:prstGeom prst="rect">
            <a:avLst/>
          </a:prstGeom>
        </p:spPr>
        <p:txBody>
          <a:bodyPr vert="horz" lIns="91440" tIns="45720" rIns="91440" bIns="45720" rtlCol="0"/>
          <a:lstStyle>
            <a:lvl1pPr algn="r">
              <a:defRPr sz="1200"/>
            </a:lvl1pPr>
          </a:lstStyle>
          <a:p>
            <a:fld id="{F26FE862-AA2E-A649-A23D-0AE53E0EBE06}" type="datetimeFigureOut">
              <a:rPr lang="en-US" smtClean="0"/>
              <a:t>8/27/24</a:t>
            </a:fld>
            <a:endParaRPr lang="en-GB" dirty="0"/>
          </a:p>
        </p:txBody>
      </p:sp>
      <p:pic>
        <p:nvPicPr>
          <p:cNvPr id="8" name="Picture 7" descr="RHUL_Master_logo_RG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1853" y="8045128"/>
            <a:ext cx="1401034" cy="702992"/>
          </a:xfrm>
          <a:prstGeom prst="rect">
            <a:avLst/>
          </a:prstGeom>
        </p:spPr>
      </p:pic>
    </p:spTree>
    <p:extLst>
      <p:ext uri="{BB962C8B-B14F-4D97-AF65-F5344CB8AC3E}">
        <p14:creationId xmlns:p14="http://schemas.microsoft.com/office/powerpoint/2010/main" val="381598338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Data science </a:t>
            </a:r>
            <a:r>
              <a:rPr lang="en-GB" dirty="0"/>
              <a:t>is a broad, multidisciplinary field that extracts value from today’s massive data sets. It uses advanced tools to look at raw data, gather a data set, process it, and develop insights to create meaning. Areas making up the data science field include mining, statistics, data analytics, data </a:t>
            </a:r>
            <a:r>
              <a:rPr lang="en-GB" dirty="0" err="1"/>
              <a:t>modeling</a:t>
            </a:r>
            <a:r>
              <a:rPr lang="en-GB" dirty="0"/>
              <a:t>, machine learning </a:t>
            </a:r>
            <a:r>
              <a:rPr lang="en-GB" dirty="0" err="1"/>
              <a:t>modeling</a:t>
            </a:r>
            <a:r>
              <a:rPr lang="en-GB" dirty="0"/>
              <a:t> and programming.</a:t>
            </a:r>
          </a:p>
          <a:p>
            <a:endParaRPr lang="en-GB" dirty="0"/>
          </a:p>
          <a:p>
            <a:r>
              <a:rPr lang="en-GB" b="1" dirty="0"/>
              <a:t>Artificial</a:t>
            </a:r>
            <a:r>
              <a:rPr lang="en-GB" b="1" baseline="0" dirty="0"/>
              <a:t> Intelligence</a:t>
            </a:r>
            <a:r>
              <a:rPr lang="en-GB" baseline="0" dirty="0"/>
              <a:t>: </a:t>
            </a:r>
            <a:r>
              <a:rPr lang="en-GB" dirty="0"/>
              <a:t>AI involves</a:t>
            </a:r>
            <a:r>
              <a:rPr lang="en-GB" baseline="0" dirty="0"/>
              <a:t> techniques that equip computers to emulate human behaviour, enabling them to learn, make decisions, recognise patterns, and solve complex problems in a manner akin to human intelligence.  Examples: robots, search engine, Self-driving cars and Digital assistants.</a:t>
            </a:r>
            <a:endParaRPr lang="en-GB" dirty="0"/>
          </a:p>
          <a:p>
            <a:endParaRPr lang="en-GB" dirty="0"/>
          </a:p>
          <a:p>
            <a:r>
              <a:rPr lang="en-GB" b="1" dirty="0"/>
              <a:t>Machine Learning</a:t>
            </a:r>
            <a:r>
              <a:rPr lang="en-GB" dirty="0"/>
              <a:t>:</a:t>
            </a:r>
            <a:r>
              <a:rPr lang="en-GB" baseline="0" dirty="0"/>
              <a:t> </a:t>
            </a:r>
            <a:r>
              <a:rPr lang="en-GB" dirty="0"/>
              <a:t>One of the hallmarks of intelligence is the ability to learn from experience. If machines can identify patterns in data, they can then use those patterns to generate insights or predictions on new data that they're run against. This is the fundamental idea behind machine learning.</a:t>
            </a:r>
            <a:r>
              <a:rPr lang="en-GB" baseline="0" dirty="0"/>
              <a:t> </a:t>
            </a:r>
            <a:r>
              <a:rPr lang="en-GB" dirty="0"/>
              <a:t>Machine learning relies on algorithms that can encode learning from examples of good data into models. The models can be used for a wide range of applications, such as classifying data into categories ("Is this image a cat?"), predicting a value for some data given previously identified patterns ("What is the probability that this transaction is fraudulent?"), and identifying groups in a data set ("What other products can I recommend to those who have bought this product?").</a:t>
            </a:r>
          </a:p>
          <a:p>
            <a:endParaRPr lang="en-GB" dirty="0"/>
          </a:p>
          <a:p>
            <a:r>
              <a:rPr lang="en-GB" b="1" dirty="0"/>
              <a:t>Deep</a:t>
            </a:r>
            <a:r>
              <a:rPr lang="en-GB" b="1" baseline="0" dirty="0"/>
              <a:t> Learning</a:t>
            </a:r>
            <a:r>
              <a:rPr lang="en-GB" baseline="0" dirty="0"/>
              <a:t>: DL is a subset of machine learning which use neural networks for in-depth data processing and analytical tasks. DL leverages multiple layers of artificial neural networks to extract high-level features from raw input data, simulating the way human brains perceive and understand the world. Some form of deep learning powers most of the artificial intelligence (AI) applications in our lives today. Deep learning can be used in a wide variety of applications, including:</a:t>
            </a:r>
          </a:p>
          <a:p>
            <a:pPr marL="171450" indent="-171450">
              <a:buFont typeface="Arial" panose="020B0604020202020204" pitchFamily="34" charset="0"/>
              <a:buChar char="•"/>
            </a:pPr>
            <a:r>
              <a:rPr lang="en-GB" baseline="0" dirty="0"/>
              <a:t>Image recognition: To identify objects and features in images, such as people, animals, places, etc.</a:t>
            </a:r>
          </a:p>
          <a:p>
            <a:pPr marL="171450" indent="-171450">
              <a:buFont typeface="Arial" panose="020B0604020202020204" pitchFamily="34" charset="0"/>
              <a:buChar char="•"/>
            </a:pPr>
            <a:r>
              <a:rPr lang="en-GB" baseline="0" dirty="0"/>
              <a:t>Natural language processing: To help understand the meaning of text, such as in customer service </a:t>
            </a:r>
            <a:r>
              <a:rPr lang="en-GB" baseline="0" dirty="0" err="1"/>
              <a:t>chatbots</a:t>
            </a:r>
            <a:r>
              <a:rPr lang="en-GB" baseline="0" dirty="0"/>
              <a:t> and spam filters.</a:t>
            </a:r>
          </a:p>
          <a:p>
            <a:pPr marL="171450" indent="-171450">
              <a:buFont typeface="Arial" panose="020B0604020202020204" pitchFamily="34" charset="0"/>
              <a:buChar char="•"/>
            </a:pPr>
            <a:r>
              <a:rPr lang="en-GB" baseline="0" dirty="0"/>
              <a:t>Finance: To help </a:t>
            </a:r>
            <a:r>
              <a:rPr lang="en-GB" baseline="0" dirty="0" err="1"/>
              <a:t>analyze</a:t>
            </a:r>
            <a:r>
              <a:rPr lang="en-GB" baseline="0" dirty="0"/>
              <a:t> financial data and make predictions about market trends</a:t>
            </a:r>
          </a:p>
          <a:p>
            <a:pPr marL="171450" indent="-171450">
              <a:buFont typeface="Arial" panose="020B0604020202020204" pitchFamily="34" charset="0"/>
              <a:buChar char="•"/>
            </a:pPr>
            <a:r>
              <a:rPr lang="en-GB" baseline="0" dirty="0"/>
              <a:t>Text to image: Convert text into images, such as in the Google Translate app.</a:t>
            </a:r>
          </a:p>
          <a:p>
            <a:endParaRPr lang="en-GB" baseline="0" dirty="0"/>
          </a:p>
          <a:p>
            <a:r>
              <a:rPr lang="en-GB" b="1" baseline="0" dirty="0"/>
              <a:t>Generative AI</a:t>
            </a:r>
            <a:r>
              <a:rPr lang="en-GB" baseline="0" dirty="0"/>
              <a:t>: is a subset of DL models that generates content like text, images, or code based on provided input. Trained on vast data sets, these models detect patterns and create outputs without explicit instruction, using a mix of supervised and unsupervised learning. Generative AI was introduced in the 1960s in </a:t>
            </a:r>
            <a:r>
              <a:rPr lang="en-GB" baseline="0" dirty="0" err="1"/>
              <a:t>chatbots</a:t>
            </a:r>
            <a:r>
              <a:rPr lang="en-GB" baseline="0" dirty="0"/>
              <a:t>. But it was not until 2014, with the introduction of generative adversarial networks, or GANs -- a type of machine learning algorithm -- that generative AI could create convincingly authentic images, videos and audio of real people.</a:t>
            </a:r>
          </a:p>
          <a:p>
            <a:endParaRPr lang="en-GB" baseline="0" dirty="0"/>
          </a:p>
          <a:p>
            <a:r>
              <a:rPr lang="en-GB" b="1" baseline="0" dirty="0"/>
              <a:t>Large Language Model (LLM): </a:t>
            </a:r>
            <a:r>
              <a:rPr lang="en-GB" baseline="0" dirty="0"/>
              <a:t>Large language models (LLMs) are a category of foundation models trained on immense amounts of data making them capable of understanding and generating natural language and other types of content to perform a wide range of tasks.</a:t>
            </a:r>
          </a:p>
          <a:p>
            <a:endParaRPr lang="en-GB" baseline="0" dirty="0"/>
          </a:p>
          <a:p>
            <a:r>
              <a:rPr lang="en-GB" b="1" baseline="0" dirty="0"/>
              <a:t>Natural Language Processing (NLP): </a:t>
            </a:r>
            <a:r>
              <a:rPr lang="en-GB" baseline="0" dirty="0"/>
              <a:t>Natural language processing (NLP) is a subfield of computer science and artificial intelligence (AI) that uses machine learning to enable computers to understand and communicate with human language. NLP has existed for more than 50 years and has roots in the field of linguistics. It enables computers to comprehend, generate, and manipulate human language. Approaches include symbolic, statistical, neural networks. Some major tasks of NLP are automatic summarization, discourse analysis, machine translation, conference resolution, speech recognition.</a:t>
            </a:r>
          </a:p>
          <a:p>
            <a:endParaRPr lang="en-GB" baseline="0" dirty="0"/>
          </a:p>
          <a:p>
            <a:r>
              <a:rPr lang="en-GB" baseline="0" dirty="0"/>
              <a:t>Sessions 5 and 6 will cover ML, and Session 8 will cover LLM and NLP.</a:t>
            </a:r>
            <a:endParaRPr lang="en-GB" dirty="0"/>
          </a:p>
          <a:p>
            <a:endParaRPr lang="en-GB" dirty="0"/>
          </a:p>
        </p:txBody>
      </p:sp>
      <p:sp>
        <p:nvSpPr>
          <p:cNvPr id="4" name="Slide Number Placeholder 3"/>
          <p:cNvSpPr>
            <a:spLocks noGrp="1"/>
          </p:cNvSpPr>
          <p:nvPr>
            <p:ph type="sldNum" sz="quarter" idx="10"/>
          </p:nvPr>
        </p:nvSpPr>
        <p:spPr/>
        <p:txBody>
          <a:bodyPr/>
          <a:lstStyle/>
          <a:p>
            <a:fld id="{E6465BDA-4DA0-A04B-A71A-F85AE8DD8106}" type="slidenum">
              <a:rPr lang="en-US" smtClean="0"/>
              <a:t>5</a:t>
            </a:fld>
            <a:endParaRPr lang="en-US"/>
          </a:p>
        </p:txBody>
      </p:sp>
    </p:spTree>
    <p:extLst>
      <p:ext uri="{BB962C8B-B14F-4D97-AF65-F5344CB8AC3E}">
        <p14:creationId xmlns:p14="http://schemas.microsoft.com/office/powerpoint/2010/main" val="4221835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080ACEF-038B-C84F-B8C5-91258E241761}" type="slidenum">
              <a:rPr lang="en-GB" smtClean="0"/>
              <a:pPr/>
              <a:t>13</a:t>
            </a:fld>
            <a:endParaRPr lang="en-GB" dirty="0"/>
          </a:p>
        </p:txBody>
      </p:sp>
    </p:spTree>
    <p:extLst>
      <p:ext uri="{BB962C8B-B14F-4D97-AF65-F5344CB8AC3E}">
        <p14:creationId xmlns:p14="http://schemas.microsoft.com/office/powerpoint/2010/main" val="1351092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85284-533F-4F6D-CE6D-1346455B3D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E1E5FF-4D89-2251-0D48-1D76F14914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38EB04-D4DE-8804-D873-401599A3DE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DD4CF6-552E-5CBF-C36A-64929E2DE610}"/>
              </a:ext>
            </a:extLst>
          </p:cNvPr>
          <p:cNvSpPr>
            <a:spLocks noGrp="1"/>
          </p:cNvSpPr>
          <p:nvPr>
            <p:ph type="sldNum" sz="quarter" idx="5"/>
          </p:nvPr>
        </p:nvSpPr>
        <p:spPr/>
        <p:txBody>
          <a:bodyPr/>
          <a:lstStyle/>
          <a:p>
            <a:fld id="{D080ACEF-038B-C84F-B8C5-91258E241761}" type="slidenum">
              <a:rPr lang="en-GB" smtClean="0"/>
              <a:pPr/>
              <a:t>14</a:t>
            </a:fld>
            <a:endParaRPr lang="en-GB" dirty="0"/>
          </a:p>
        </p:txBody>
      </p:sp>
    </p:spTree>
    <p:extLst>
      <p:ext uri="{BB962C8B-B14F-4D97-AF65-F5344CB8AC3E}">
        <p14:creationId xmlns:p14="http://schemas.microsoft.com/office/powerpoint/2010/main" val="3961491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55509-8C40-35AA-B38B-8E7EFFE530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9124D7-3F29-6A95-3E1B-F6F09B16AA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6A3B6-999C-47A9-B02D-FABFD0B894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BCB179-B176-A8E9-36B4-C4C29874C7D0}"/>
              </a:ext>
            </a:extLst>
          </p:cNvPr>
          <p:cNvSpPr>
            <a:spLocks noGrp="1"/>
          </p:cNvSpPr>
          <p:nvPr>
            <p:ph type="sldNum" sz="quarter" idx="5"/>
          </p:nvPr>
        </p:nvSpPr>
        <p:spPr/>
        <p:txBody>
          <a:bodyPr/>
          <a:lstStyle/>
          <a:p>
            <a:fld id="{D080ACEF-038B-C84F-B8C5-91258E241761}" type="slidenum">
              <a:rPr lang="en-GB" smtClean="0"/>
              <a:pPr/>
              <a:t>16</a:t>
            </a:fld>
            <a:endParaRPr lang="en-GB" dirty="0"/>
          </a:p>
        </p:txBody>
      </p:sp>
    </p:spTree>
    <p:extLst>
      <p:ext uri="{BB962C8B-B14F-4D97-AF65-F5344CB8AC3E}">
        <p14:creationId xmlns:p14="http://schemas.microsoft.com/office/powerpoint/2010/main" val="1683016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2E701-955F-2FA4-CA06-47FA58FED5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7B74EF-2115-243D-A4AB-B5F5A2ACFF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D862D-8A0C-8622-11F1-AE312A2F0B5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A18A94-750F-200A-4BF4-647EBD794377}"/>
              </a:ext>
            </a:extLst>
          </p:cNvPr>
          <p:cNvSpPr>
            <a:spLocks noGrp="1"/>
          </p:cNvSpPr>
          <p:nvPr>
            <p:ph type="sldNum" sz="quarter" idx="5"/>
          </p:nvPr>
        </p:nvSpPr>
        <p:spPr/>
        <p:txBody>
          <a:bodyPr/>
          <a:lstStyle/>
          <a:p>
            <a:fld id="{D080ACEF-038B-C84F-B8C5-91258E241761}" type="slidenum">
              <a:rPr lang="en-GB" smtClean="0"/>
              <a:pPr/>
              <a:t>17</a:t>
            </a:fld>
            <a:endParaRPr lang="en-GB" dirty="0"/>
          </a:p>
        </p:txBody>
      </p:sp>
    </p:spTree>
    <p:extLst>
      <p:ext uri="{BB962C8B-B14F-4D97-AF65-F5344CB8AC3E}">
        <p14:creationId xmlns:p14="http://schemas.microsoft.com/office/powerpoint/2010/main" val="630726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2619E-D6ED-E075-9523-5CA2DCD979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1694EA-A36C-0642-935E-E99A1842A5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CC971B-BA90-E06E-E9D6-644BD5C257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D13B417-1021-8FE8-DCF4-D4D4E1746A43}"/>
              </a:ext>
            </a:extLst>
          </p:cNvPr>
          <p:cNvSpPr>
            <a:spLocks noGrp="1"/>
          </p:cNvSpPr>
          <p:nvPr>
            <p:ph type="sldNum" sz="quarter" idx="5"/>
          </p:nvPr>
        </p:nvSpPr>
        <p:spPr/>
        <p:txBody>
          <a:bodyPr/>
          <a:lstStyle/>
          <a:p>
            <a:fld id="{D080ACEF-038B-C84F-B8C5-91258E241761}" type="slidenum">
              <a:rPr lang="en-GB" smtClean="0"/>
              <a:pPr/>
              <a:t>18</a:t>
            </a:fld>
            <a:endParaRPr lang="en-GB" dirty="0"/>
          </a:p>
        </p:txBody>
      </p:sp>
    </p:spTree>
    <p:extLst>
      <p:ext uri="{BB962C8B-B14F-4D97-AF65-F5344CB8AC3E}">
        <p14:creationId xmlns:p14="http://schemas.microsoft.com/office/powerpoint/2010/main" val="14823144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over slide 1">
    <p:bg>
      <p:bgPr>
        <a:solidFill>
          <a:srgbClr val="424A4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70452" y="1490144"/>
            <a:ext cx="7806959" cy="1127161"/>
          </a:xfrm>
          <a:prstGeom prst="rect">
            <a:avLst/>
          </a:prstGeom>
        </p:spPr>
        <p:txBody>
          <a:bodyPr anchor="t" anchorCtr="0">
            <a:noAutofit/>
          </a:bodyPr>
          <a:lstStyle>
            <a:lvl1pPr>
              <a:defRPr sz="4500">
                <a:solidFill>
                  <a:schemeClr val="accent1"/>
                </a:solidFill>
              </a:defRPr>
            </a:lvl1pPr>
          </a:lstStyle>
          <a:p>
            <a:r>
              <a:rPr lang="en-GB" dirty="0"/>
              <a:t>Click to edit Master title style</a:t>
            </a:r>
          </a:p>
        </p:txBody>
      </p:sp>
      <p:grpSp>
        <p:nvGrpSpPr>
          <p:cNvPr id="10" name="Group 9"/>
          <p:cNvGrpSpPr/>
          <p:nvPr userDrawn="1"/>
        </p:nvGrpSpPr>
        <p:grpSpPr>
          <a:xfrm>
            <a:off x="0" y="3107625"/>
            <a:ext cx="9138506" cy="244967"/>
            <a:chOff x="10495" y="3091554"/>
            <a:chExt cx="9138506" cy="244967"/>
          </a:xfrm>
        </p:grpSpPr>
        <p:pic>
          <p:nvPicPr>
            <p:cNvPr id="12" name="Picture 11" descr="Music_Hall_Diagonal_6_long_lines_white-optimized1.png"/>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l="-1609" t="1132" r="1609" b="50000"/>
            <a:stretch/>
          </p:blipFill>
          <p:spPr>
            <a:xfrm>
              <a:off x="2749476" y="3091554"/>
              <a:ext cx="6399525" cy="244967"/>
            </a:xfrm>
            <a:prstGeom prst="rect">
              <a:avLst/>
            </a:prstGeom>
          </p:spPr>
        </p:pic>
        <p:pic>
          <p:nvPicPr>
            <p:cNvPr id="13" name="Picture 12" descr="Music_Hall_Diagonal_6_long_lines_white-optimized1.png"/>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l="51894" r="3698" b="51131"/>
            <a:stretch/>
          </p:blipFill>
          <p:spPr>
            <a:xfrm>
              <a:off x="10495" y="3091554"/>
              <a:ext cx="2841940" cy="244967"/>
            </a:xfrm>
            <a:prstGeom prst="rect">
              <a:avLst/>
            </a:prstGeom>
          </p:spPr>
        </p:pic>
      </p:grpSp>
      <p:grpSp>
        <p:nvGrpSpPr>
          <p:cNvPr id="14" name="Group 13"/>
          <p:cNvGrpSpPr/>
          <p:nvPr userDrawn="1"/>
        </p:nvGrpSpPr>
        <p:grpSpPr>
          <a:xfrm>
            <a:off x="0" y="4253241"/>
            <a:ext cx="9138506" cy="244967"/>
            <a:chOff x="10495" y="3091554"/>
            <a:chExt cx="9138506" cy="244967"/>
          </a:xfrm>
        </p:grpSpPr>
        <p:pic>
          <p:nvPicPr>
            <p:cNvPr id="15" name="Picture 14" descr="Music_Hall_Diagonal_6_long_lines_white-optimized1.png"/>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l="-1609" t="1132" r="1609" b="50000"/>
            <a:stretch/>
          </p:blipFill>
          <p:spPr>
            <a:xfrm>
              <a:off x="2749476" y="3091554"/>
              <a:ext cx="6399525" cy="244967"/>
            </a:xfrm>
            <a:prstGeom prst="rect">
              <a:avLst/>
            </a:prstGeom>
          </p:spPr>
        </p:pic>
        <p:pic>
          <p:nvPicPr>
            <p:cNvPr id="16" name="Picture 15" descr="Music_Hall_Diagonal_6_long_lines_white-optimized1.png"/>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l="51894" r="3698" b="51131"/>
            <a:stretch/>
          </p:blipFill>
          <p:spPr>
            <a:xfrm>
              <a:off x="10495" y="3091554"/>
              <a:ext cx="2841940" cy="244967"/>
            </a:xfrm>
            <a:prstGeom prst="rect">
              <a:avLst/>
            </a:prstGeom>
          </p:spPr>
        </p:pic>
      </p:grpSp>
      <p:sp>
        <p:nvSpPr>
          <p:cNvPr id="9" name="Rectangle 8"/>
          <p:cNvSpPr/>
          <p:nvPr userDrawn="1"/>
        </p:nvSpPr>
        <p:spPr>
          <a:xfrm>
            <a:off x="1" y="3351821"/>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Subtitle 2"/>
          <p:cNvSpPr>
            <a:spLocks noGrp="1"/>
          </p:cNvSpPr>
          <p:nvPr>
            <p:ph type="subTitle" idx="1"/>
          </p:nvPr>
        </p:nvSpPr>
        <p:spPr>
          <a:xfrm>
            <a:off x="470453" y="3541241"/>
            <a:ext cx="5487504" cy="583924"/>
          </a:xfrm>
        </p:spPr>
        <p:txBody>
          <a:bodyPr/>
          <a:lstStyle>
            <a:lvl1pPr marL="0" indent="0" algn="l">
              <a:spcBef>
                <a:spcPts val="50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p>
        </p:txBody>
      </p:sp>
      <p:pic>
        <p:nvPicPr>
          <p:cNvPr id="8" name="Picture 7" descr="RHULlogo_small_London.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42092" y="3351371"/>
            <a:ext cx="1801908" cy="900000"/>
          </a:xfrm>
          <a:prstGeom prst="rect">
            <a:avLst/>
          </a:prstGeom>
        </p:spPr>
      </p:pic>
    </p:spTree>
    <p:extLst>
      <p:ext uri="{BB962C8B-B14F-4D97-AF65-F5344CB8AC3E}">
        <p14:creationId xmlns:p14="http://schemas.microsoft.com/office/powerpoint/2010/main" val="1905962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page 2">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588" y="1024240"/>
            <a:ext cx="9145588" cy="4128881"/>
          </a:xfrm>
          <a:noFill/>
        </p:spPr>
        <p:txBody>
          <a:bodyPr lIns="72000" tIns="72000"/>
          <a:lstStyle/>
          <a:p>
            <a:endParaRPr lang="en-GB" dirty="0"/>
          </a:p>
        </p:txBody>
      </p:sp>
      <p:sp>
        <p:nvSpPr>
          <p:cNvPr id="4" name="TextBox 3"/>
          <p:cNvSpPr txBox="1"/>
          <p:nvPr userDrawn="1"/>
        </p:nvSpPr>
        <p:spPr>
          <a:xfrm>
            <a:off x="76975" y="817765"/>
            <a:ext cx="184666" cy="369332"/>
          </a:xfrm>
          <a:prstGeom prst="rect">
            <a:avLst/>
          </a:prstGeom>
          <a:noFill/>
        </p:spPr>
        <p:txBody>
          <a:bodyPr wrap="none" rtlCol="0">
            <a:spAutoFit/>
          </a:bodyPr>
          <a:lstStyle/>
          <a:p>
            <a:endParaRPr lang="en-US" dirty="0"/>
          </a:p>
        </p:txBody>
      </p:sp>
      <p:sp>
        <p:nvSpPr>
          <p:cNvPr id="8"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
        <p:nvSpPr>
          <p:cNvPr id="9" name="Slide Number Placeholder 2"/>
          <p:cNvSpPr>
            <a:spLocks noGrp="1"/>
          </p:cNvSpPr>
          <p:nvPr>
            <p:ph type="sldNum" sz="quarter" idx="11"/>
          </p:nvPr>
        </p:nvSpPr>
        <p:spPr>
          <a:xfrm>
            <a:off x="434413" y="4778936"/>
            <a:ext cx="216000" cy="216000"/>
          </a:xfrm>
        </p:spPr>
        <p:txBody>
          <a:bodyPr/>
          <a:lstStyle>
            <a:lvl1pPr>
              <a:defRPr sz="800"/>
            </a:lvl1pPr>
          </a:lstStyle>
          <a:p>
            <a:fld id="{6B49BB3D-90E4-C946-BCF9-8FBC622A1A06}" type="slidenum">
              <a:rPr lang="en-GB" smtClean="0"/>
              <a:pPr/>
              <a:t>‹#›</a:t>
            </a:fld>
            <a:endParaRPr lang="en-GB" dirty="0"/>
          </a:p>
        </p:txBody>
      </p:sp>
    </p:spTree>
    <p:extLst>
      <p:ext uri="{BB962C8B-B14F-4D97-AF65-F5344CB8AC3E}">
        <p14:creationId xmlns:p14="http://schemas.microsoft.com/office/powerpoint/2010/main" val="2070553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page">
    <p:spTree>
      <p:nvGrpSpPr>
        <p:cNvPr id="1" name=""/>
        <p:cNvGrpSpPr/>
        <p:nvPr/>
      </p:nvGrpSpPr>
      <p:grpSpPr>
        <a:xfrm>
          <a:off x="0" y="0"/>
          <a:ext cx="0" cy="0"/>
          <a:chOff x="0" y="0"/>
          <a:chExt cx="0" cy="0"/>
        </a:xfrm>
      </p:grpSpPr>
      <p:sp>
        <p:nvSpPr>
          <p:cNvPr id="5" name="Chart Placeholder 4"/>
          <p:cNvSpPr>
            <a:spLocks noGrp="1"/>
          </p:cNvSpPr>
          <p:nvPr>
            <p:ph type="chart" sz="quarter" idx="11" hasCustomPrompt="1"/>
          </p:nvPr>
        </p:nvSpPr>
        <p:spPr>
          <a:xfrm>
            <a:off x="457200" y="1166812"/>
            <a:ext cx="8229600" cy="3357563"/>
          </a:xfrm>
        </p:spPr>
        <p:txBody>
          <a:bodyPr lIns="72000" tIns="72000"/>
          <a:lstStyle>
            <a:lvl1pPr>
              <a:defRPr sz="1800"/>
            </a:lvl1pPr>
          </a:lstStyle>
          <a:p>
            <a:r>
              <a:rPr lang="en-GB" sz="2600" b="0" i="0" dirty="0">
                <a:solidFill>
                  <a:srgbClr val="000000"/>
                </a:solidFill>
                <a:latin typeface="Lucida Grande"/>
                <a:ea typeface="Lucida Grande"/>
                <a:cs typeface="Lucida Grande"/>
              </a:rPr>
              <a:t>Chart/graph</a:t>
            </a:r>
            <a:endParaRPr lang="en-GB" dirty="0"/>
          </a:p>
        </p:txBody>
      </p:sp>
      <p:sp>
        <p:nvSpPr>
          <p:cNvPr id="6"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
        <p:nvSpPr>
          <p:cNvPr id="8" name="Slide Number Placeholder 2"/>
          <p:cNvSpPr>
            <a:spLocks noGrp="1"/>
          </p:cNvSpPr>
          <p:nvPr>
            <p:ph type="sldNum" sz="quarter" idx="10"/>
          </p:nvPr>
        </p:nvSpPr>
        <p:spPr>
          <a:xfrm>
            <a:off x="434413" y="4778936"/>
            <a:ext cx="216000" cy="216000"/>
          </a:xfrm>
        </p:spPr>
        <p:txBody>
          <a:bodyPr/>
          <a:lstStyle>
            <a:lvl1pPr>
              <a:defRPr sz="800"/>
            </a:lvl1pPr>
          </a:lstStyle>
          <a:p>
            <a:fld id="{6B49BB3D-90E4-C946-BCF9-8FBC622A1A06}" type="slidenum">
              <a:rPr lang="en-GB" smtClean="0"/>
              <a:pPr/>
              <a:t>‹#›</a:t>
            </a:fld>
            <a:endParaRPr lang="en-GB" dirty="0"/>
          </a:p>
        </p:txBody>
      </p:sp>
    </p:spTree>
    <p:extLst>
      <p:ext uri="{BB962C8B-B14F-4D97-AF65-F5344CB8AC3E}">
        <p14:creationId xmlns:p14="http://schemas.microsoft.com/office/powerpoint/2010/main" val="2586051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page cascading bullets NEW">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800"/>
            </a:lvl1pPr>
          </a:lstStyle>
          <a:p>
            <a:fld id="{6B49BB3D-90E4-C946-BCF9-8FBC622A1A06}" type="slidenum">
              <a:rPr lang="en-GB" smtClean="0"/>
              <a:pPr/>
              <a:t>‹#›</a:t>
            </a:fld>
            <a:endParaRPr lang="en-GB" dirty="0"/>
          </a:p>
        </p:txBody>
      </p:sp>
      <p:sp>
        <p:nvSpPr>
          <p:cNvPr id="5" name="Content Placeholder 2"/>
          <p:cNvSpPr>
            <a:spLocks noGrp="1"/>
          </p:cNvSpPr>
          <p:nvPr>
            <p:ph idx="1" hasCustomPrompt="1"/>
          </p:nvPr>
        </p:nvSpPr>
        <p:spPr>
          <a:xfrm>
            <a:off x="457200" y="1222164"/>
            <a:ext cx="8229600" cy="3272459"/>
          </a:xfrm>
        </p:spPr>
        <p:txBody>
          <a:bodyPr/>
          <a:lstStyle>
            <a:lvl1pPr marL="266400" indent="-266400">
              <a:buFont typeface="Arial"/>
              <a:buChar char="•"/>
              <a:defRPr sz="2800"/>
            </a:lvl1pPr>
            <a:lvl2pPr marL="561600" indent="-248400">
              <a:buClr>
                <a:srgbClr val="DA5120"/>
              </a:buClr>
              <a:buFont typeface="Lucida Grande"/>
              <a:buChar char="-"/>
              <a:defRPr sz="2400"/>
            </a:lvl2pPr>
            <a:lvl3pPr marL="813600" indent="-234000">
              <a:buClr>
                <a:srgbClr val="171D23"/>
              </a:buClr>
              <a:buFont typeface="Arial"/>
              <a:buChar char="•"/>
              <a:defRPr sz="2000"/>
            </a:lvl3pPr>
          </a:lstStyle>
          <a:p>
            <a:pPr lvl="0"/>
            <a:r>
              <a:rPr lang="en-US" dirty="0"/>
              <a:t>Click to edit Master text styles </a:t>
            </a:r>
          </a:p>
          <a:p>
            <a:pPr lvl="1"/>
            <a:r>
              <a:rPr lang="en-US" dirty="0"/>
              <a:t>Second level </a:t>
            </a:r>
          </a:p>
          <a:p>
            <a:pPr lvl="2"/>
            <a:r>
              <a:rPr lang="en-US" dirty="0"/>
              <a:t>Third level</a:t>
            </a:r>
          </a:p>
        </p:txBody>
      </p:sp>
      <p:sp>
        <p:nvSpPr>
          <p:cNvPr id="6"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Tree>
    <p:extLst>
      <p:ext uri="{BB962C8B-B14F-4D97-AF65-F5344CB8AC3E}">
        <p14:creationId xmlns:p14="http://schemas.microsoft.com/office/powerpoint/2010/main" val="188190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page numbered List">
    <p:spTree>
      <p:nvGrpSpPr>
        <p:cNvPr id="1" name=""/>
        <p:cNvGrpSpPr/>
        <p:nvPr/>
      </p:nvGrpSpPr>
      <p:grpSpPr>
        <a:xfrm>
          <a:off x="0" y="0"/>
          <a:ext cx="0" cy="0"/>
          <a:chOff x="0" y="0"/>
          <a:chExt cx="0" cy="0"/>
        </a:xfrm>
      </p:grpSpPr>
      <p:sp>
        <p:nvSpPr>
          <p:cNvPr id="4" name="Content Placeholder 2"/>
          <p:cNvSpPr>
            <a:spLocks noGrp="1"/>
          </p:cNvSpPr>
          <p:nvPr>
            <p:ph idx="11"/>
          </p:nvPr>
        </p:nvSpPr>
        <p:spPr>
          <a:xfrm>
            <a:off x="463071" y="1167908"/>
            <a:ext cx="8229600" cy="3394472"/>
          </a:xfrm>
        </p:spPr>
        <p:txBody>
          <a:bodyPr/>
          <a:lstStyle>
            <a:lvl1pPr marL="288000" indent="-324000">
              <a:buFont typeface="+mj-lt"/>
              <a:buAutoNum type="arabicPeriod"/>
              <a:defRPr sz="2800">
                <a:latin typeface="Corbel"/>
                <a:cs typeface="Corbel"/>
              </a:defRPr>
            </a:lvl1pPr>
            <a:lvl2pPr marL="648000" indent="-288000" algn="l">
              <a:buClr>
                <a:srgbClr val="FF6600"/>
              </a:buClr>
              <a:buFont typeface="+mj-lt"/>
              <a:buAutoNum type="romanLcPeriod"/>
              <a:defRPr sz="2400">
                <a:latin typeface="Corbel"/>
                <a:cs typeface="Corbel"/>
              </a:defRPr>
            </a:lvl2pPr>
            <a:lvl3pPr marL="579600" indent="0">
              <a:buFont typeface="Arial"/>
              <a:buNone/>
              <a:defRPr sz="2000">
                <a:latin typeface="Corbel"/>
                <a:cs typeface="Corbel"/>
              </a:defRPr>
            </a:lvl3pPr>
          </a:lstStyle>
          <a:p>
            <a:pPr lvl="0"/>
            <a:r>
              <a:rPr lang="en-US" dirty="0"/>
              <a:t>Click to edit Master text </a:t>
            </a:r>
          </a:p>
          <a:p>
            <a:pPr lvl="1"/>
            <a:r>
              <a:rPr lang="en-US" dirty="0"/>
              <a:t>Second level</a:t>
            </a:r>
          </a:p>
          <a:p>
            <a:pPr lvl="1"/>
            <a:r>
              <a:rPr lang="en-US" dirty="0"/>
              <a:t>Third level</a:t>
            </a:r>
          </a:p>
        </p:txBody>
      </p:sp>
      <p:sp>
        <p:nvSpPr>
          <p:cNvPr id="8"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
        <p:nvSpPr>
          <p:cNvPr id="5" name="Slide Number Placeholder 2"/>
          <p:cNvSpPr>
            <a:spLocks noGrp="1"/>
          </p:cNvSpPr>
          <p:nvPr>
            <p:ph type="sldNum" sz="quarter" idx="10"/>
          </p:nvPr>
        </p:nvSpPr>
        <p:spPr>
          <a:xfrm>
            <a:off x="434413" y="4778936"/>
            <a:ext cx="216000" cy="216000"/>
          </a:xfrm>
        </p:spPr>
        <p:txBody>
          <a:bodyPr/>
          <a:lstStyle>
            <a:lvl1pPr>
              <a:defRPr sz="800"/>
            </a:lvl1pPr>
          </a:lstStyle>
          <a:p>
            <a:fld id="{6B49BB3D-90E4-C946-BCF9-8FBC622A1A06}" type="slidenum">
              <a:rPr lang="en-GB" smtClean="0"/>
              <a:pPr/>
              <a:t>‹#›</a:t>
            </a:fld>
            <a:endParaRPr lang="en-GB" dirty="0"/>
          </a:p>
        </p:txBody>
      </p:sp>
    </p:spTree>
    <p:extLst>
      <p:ext uri="{BB962C8B-B14F-4D97-AF65-F5344CB8AC3E}">
        <p14:creationId xmlns:p14="http://schemas.microsoft.com/office/powerpoint/2010/main" val="1139730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rgbClr val="424A4F"/>
        </a:solidFill>
        <a:effectLst/>
      </p:bgPr>
    </p:bg>
    <p:spTree>
      <p:nvGrpSpPr>
        <p:cNvPr id="1" name=""/>
        <p:cNvGrpSpPr/>
        <p:nvPr/>
      </p:nvGrpSpPr>
      <p:grpSpPr>
        <a:xfrm>
          <a:off x="0" y="0"/>
          <a:ext cx="0" cy="0"/>
          <a:chOff x="0" y="0"/>
          <a:chExt cx="0" cy="0"/>
        </a:xfrm>
      </p:grpSpPr>
      <p:sp>
        <p:nvSpPr>
          <p:cNvPr id="5" name="Rectangle 4"/>
          <p:cNvSpPr/>
          <p:nvPr userDrawn="1"/>
        </p:nvSpPr>
        <p:spPr>
          <a:xfrm>
            <a:off x="1" y="3349901"/>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6" name="Picture 5"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42092" y="3352841"/>
            <a:ext cx="1801908" cy="900000"/>
          </a:xfrm>
          <a:prstGeom prst="rect">
            <a:avLst/>
          </a:prstGeom>
        </p:spPr>
      </p:pic>
      <p:grpSp>
        <p:nvGrpSpPr>
          <p:cNvPr id="10" name="Group 9"/>
          <p:cNvGrpSpPr/>
          <p:nvPr userDrawn="1"/>
        </p:nvGrpSpPr>
        <p:grpSpPr>
          <a:xfrm>
            <a:off x="0" y="3112548"/>
            <a:ext cx="9144000" cy="1385660"/>
            <a:chOff x="0" y="3112548"/>
            <a:chExt cx="9144000" cy="1385660"/>
          </a:xfrm>
        </p:grpSpPr>
        <p:sp>
          <p:nvSpPr>
            <p:cNvPr id="11" name="Rectangle 10"/>
            <p:cNvSpPr/>
            <p:nvPr userDrawn="1"/>
          </p:nvSpPr>
          <p:spPr>
            <a:xfrm>
              <a:off x="1" y="3351821"/>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12" name="Picture 11"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42092" y="3351371"/>
              <a:ext cx="1801908" cy="900000"/>
            </a:xfrm>
            <a:prstGeom prst="rect">
              <a:avLst/>
            </a:prstGeom>
          </p:spPr>
        </p:pic>
        <p:grpSp>
          <p:nvGrpSpPr>
            <p:cNvPr id="13" name="Group 12"/>
            <p:cNvGrpSpPr/>
            <p:nvPr userDrawn="1"/>
          </p:nvGrpSpPr>
          <p:grpSpPr>
            <a:xfrm>
              <a:off x="0" y="3112548"/>
              <a:ext cx="9138506" cy="244967"/>
              <a:chOff x="10495" y="3091554"/>
              <a:chExt cx="9138506" cy="244967"/>
            </a:xfrm>
          </p:grpSpPr>
          <p:pic>
            <p:nvPicPr>
              <p:cNvPr id="17" name="Picture 16" descr="Music_Hall_Diagonal_6_long_lines_white-optimized1.png"/>
              <p:cNvPicPr>
                <a:picLocks noChangeAspect="1"/>
              </p:cNvPicPr>
              <p:nvPr userDrawn="1"/>
            </p:nvPicPr>
            <p:blipFill rotWithShape="1">
              <a:blip r:embed="rId3">
                <a:alphaModFix amt="40000"/>
                <a:extLst>
                  <a:ext uri="{28A0092B-C50C-407E-A947-70E740481C1C}">
                    <a14:useLocalDpi xmlns:a14="http://schemas.microsoft.com/office/drawing/2010/main" val="0"/>
                  </a:ext>
                </a:extLst>
              </a:blip>
              <a:srcRect l="-1609" t="1132" r="1609" b="50000"/>
              <a:stretch/>
            </p:blipFill>
            <p:spPr>
              <a:xfrm>
                <a:off x="2749476" y="3091554"/>
                <a:ext cx="6399525" cy="244967"/>
              </a:xfrm>
              <a:prstGeom prst="rect">
                <a:avLst/>
              </a:prstGeom>
            </p:spPr>
          </p:pic>
          <p:pic>
            <p:nvPicPr>
              <p:cNvPr id="18" name="Picture 17" descr="Music_Hall_Diagonal_6_long_lines_white-optimized1.png"/>
              <p:cNvPicPr>
                <a:picLocks noChangeAspect="1"/>
              </p:cNvPicPr>
              <p:nvPr userDrawn="1"/>
            </p:nvPicPr>
            <p:blipFill rotWithShape="1">
              <a:blip r:embed="rId3">
                <a:alphaModFix amt="40000"/>
                <a:extLst>
                  <a:ext uri="{28A0092B-C50C-407E-A947-70E740481C1C}">
                    <a14:useLocalDpi xmlns:a14="http://schemas.microsoft.com/office/drawing/2010/main" val="0"/>
                  </a:ext>
                </a:extLst>
              </a:blip>
              <a:srcRect l="51894" r="3698" b="51131"/>
              <a:stretch/>
            </p:blipFill>
            <p:spPr>
              <a:xfrm>
                <a:off x="10495" y="3091554"/>
                <a:ext cx="2841940" cy="244967"/>
              </a:xfrm>
              <a:prstGeom prst="rect">
                <a:avLst/>
              </a:prstGeom>
            </p:spPr>
          </p:pic>
        </p:grpSp>
        <p:grpSp>
          <p:nvGrpSpPr>
            <p:cNvPr id="14" name="Group 13"/>
            <p:cNvGrpSpPr/>
            <p:nvPr userDrawn="1"/>
          </p:nvGrpSpPr>
          <p:grpSpPr>
            <a:xfrm>
              <a:off x="0" y="4253241"/>
              <a:ext cx="9138506" cy="244967"/>
              <a:chOff x="10495" y="3091554"/>
              <a:chExt cx="9138506" cy="244967"/>
            </a:xfrm>
          </p:grpSpPr>
          <p:pic>
            <p:nvPicPr>
              <p:cNvPr id="15" name="Picture 14" descr="Music_Hall_Diagonal_6_long_lines_white-optimized1.png"/>
              <p:cNvPicPr>
                <a:picLocks noChangeAspect="1"/>
              </p:cNvPicPr>
              <p:nvPr userDrawn="1"/>
            </p:nvPicPr>
            <p:blipFill rotWithShape="1">
              <a:blip r:embed="rId3">
                <a:alphaModFix amt="40000"/>
                <a:extLst>
                  <a:ext uri="{28A0092B-C50C-407E-A947-70E740481C1C}">
                    <a14:useLocalDpi xmlns:a14="http://schemas.microsoft.com/office/drawing/2010/main" val="0"/>
                  </a:ext>
                </a:extLst>
              </a:blip>
              <a:srcRect l="-1609" t="1132" r="1609" b="50000"/>
              <a:stretch/>
            </p:blipFill>
            <p:spPr>
              <a:xfrm>
                <a:off x="2749476" y="3091554"/>
                <a:ext cx="6399525" cy="244967"/>
              </a:xfrm>
              <a:prstGeom prst="rect">
                <a:avLst/>
              </a:prstGeom>
            </p:spPr>
          </p:pic>
          <p:pic>
            <p:nvPicPr>
              <p:cNvPr id="16" name="Picture 15" descr="Music_Hall_Diagonal_6_long_lines_white-optimized1.png"/>
              <p:cNvPicPr>
                <a:picLocks noChangeAspect="1"/>
              </p:cNvPicPr>
              <p:nvPr userDrawn="1"/>
            </p:nvPicPr>
            <p:blipFill rotWithShape="1">
              <a:blip r:embed="rId3">
                <a:alphaModFix amt="40000"/>
                <a:extLst>
                  <a:ext uri="{28A0092B-C50C-407E-A947-70E740481C1C}">
                    <a14:useLocalDpi xmlns:a14="http://schemas.microsoft.com/office/drawing/2010/main" val="0"/>
                  </a:ext>
                </a:extLst>
              </a:blip>
              <a:srcRect l="51894" r="3698" b="51131"/>
              <a:stretch/>
            </p:blipFill>
            <p:spPr>
              <a:xfrm>
                <a:off x="10495" y="3091554"/>
                <a:ext cx="2841940" cy="244967"/>
              </a:xfrm>
              <a:prstGeom prst="rect">
                <a:avLst/>
              </a:prstGeom>
            </p:spPr>
          </p:pic>
        </p:grpSp>
      </p:grpSp>
    </p:spTree>
    <p:extLst>
      <p:ext uri="{BB962C8B-B14F-4D97-AF65-F5344CB8AC3E}">
        <p14:creationId xmlns:p14="http://schemas.microsoft.com/office/powerpoint/2010/main" val="715393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16070-0513-E33F-D306-96D99E0B6B9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6D7C9F8-D1AD-210A-0E76-11614612BBF9}"/>
              </a:ext>
            </a:extLst>
          </p:cNvPr>
          <p:cNvSpPr>
            <a:spLocks noGrp="1"/>
          </p:cNvSpPr>
          <p:nvPr>
            <p:ph type="dt" sz="half" idx="10"/>
          </p:nvPr>
        </p:nvSpPr>
        <p:spPr/>
        <p:txBody>
          <a:bodyPr/>
          <a:lstStyle/>
          <a:p>
            <a:fld id="{CD2A53A7-CD2B-4ABE-AABC-9AC955BCE922}" type="datetimeFigureOut">
              <a:rPr lang="en-GB" smtClean="0"/>
              <a:t>27/08/2024</a:t>
            </a:fld>
            <a:endParaRPr lang="en-GB"/>
          </a:p>
        </p:txBody>
      </p:sp>
      <p:sp>
        <p:nvSpPr>
          <p:cNvPr id="4" name="Footer Placeholder 3">
            <a:extLst>
              <a:ext uri="{FF2B5EF4-FFF2-40B4-BE49-F238E27FC236}">
                <a16:creationId xmlns:a16="http://schemas.microsoft.com/office/drawing/2014/main" id="{72BD8FD0-62BA-4134-569B-C1174ECFAE5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1E8638A-B451-B471-26D4-0BDB1CDBF48D}"/>
              </a:ext>
            </a:extLst>
          </p:cNvPr>
          <p:cNvSpPr>
            <a:spLocks noGrp="1"/>
          </p:cNvSpPr>
          <p:nvPr>
            <p:ph type="sldNum" sz="quarter" idx="12"/>
          </p:nvPr>
        </p:nvSpPr>
        <p:spPr/>
        <p:txBody>
          <a:bodyPr/>
          <a:lstStyle/>
          <a:p>
            <a:fld id="{44A46C86-06BD-4006-AE84-2647E1E499F9}" type="slidenum">
              <a:rPr lang="en-GB" smtClean="0"/>
              <a:t>‹#›</a:t>
            </a:fld>
            <a:endParaRPr lang="en-GB"/>
          </a:p>
        </p:txBody>
      </p:sp>
    </p:spTree>
    <p:extLst>
      <p:ext uri="{BB962C8B-B14F-4D97-AF65-F5344CB8AC3E}">
        <p14:creationId xmlns:p14="http://schemas.microsoft.com/office/powerpoint/2010/main" val="1899153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3">
    <p:bg>
      <p:bgPr>
        <a:solidFill>
          <a:srgbClr val="FFFFFE"/>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94" y="0"/>
            <a:ext cx="9145588" cy="3099105"/>
          </a:xfrm>
          <a:noFill/>
        </p:spPr>
        <p:txBody>
          <a:bodyPr lIns="72000" tIns="72000"/>
          <a:lstStyle/>
          <a:p>
            <a:endParaRPr lang="en-GB" dirty="0"/>
          </a:p>
        </p:txBody>
      </p:sp>
      <p:grpSp>
        <p:nvGrpSpPr>
          <p:cNvPr id="10" name="Group 9"/>
          <p:cNvGrpSpPr/>
          <p:nvPr userDrawn="1"/>
        </p:nvGrpSpPr>
        <p:grpSpPr>
          <a:xfrm>
            <a:off x="-1" y="3099105"/>
            <a:ext cx="9152356" cy="249117"/>
            <a:chOff x="-8356" y="3302274"/>
            <a:chExt cx="9152356" cy="249117"/>
          </a:xfrm>
        </p:grpSpPr>
        <p:pic>
          <p:nvPicPr>
            <p:cNvPr id="12" name="Picture 11" descr="Music_Hall_Diagonal_6_long_lines-40%-optimized1.png"/>
            <p:cNvPicPr>
              <a:picLocks noChangeAspect="1"/>
            </p:cNvPicPr>
            <p:nvPr/>
          </p:nvPicPr>
          <p:blipFill rotWithShape="1">
            <a:blip r:embed="rId2">
              <a:extLst>
                <a:ext uri="{28A0092B-C50C-407E-A947-70E740481C1C}">
                  <a14:useLocalDpi xmlns:a14="http://schemas.microsoft.com/office/drawing/2010/main" val="0"/>
                </a:ext>
              </a:extLst>
            </a:blip>
            <a:srcRect b="48546"/>
            <a:stretch/>
          </p:blipFill>
          <p:spPr>
            <a:xfrm>
              <a:off x="2115873" y="3302274"/>
              <a:ext cx="7028127" cy="249117"/>
            </a:xfrm>
            <a:prstGeom prst="rect">
              <a:avLst/>
            </a:prstGeom>
          </p:spPr>
        </p:pic>
        <p:pic>
          <p:nvPicPr>
            <p:cNvPr id="13" name="Picture 12" descr="Music_Hall_Diagonal_6_long_lines-40%-optimized1.png"/>
            <p:cNvPicPr>
              <a:picLocks noChangeAspect="1"/>
            </p:cNvPicPr>
            <p:nvPr userDrawn="1"/>
          </p:nvPicPr>
          <p:blipFill rotWithShape="1">
            <a:blip r:embed="rId2">
              <a:extLst>
                <a:ext uri="{28A0092B-C50C-407E-A947-70E740481C1C}">
                  <a14:useLocalDpi xmlns:a14="http://schemas.microsoft.com/office/drawing/2010/main" val="0"/>
                </a:ext>
              </a:extLst>
            </a:blip>
            <a:srcRect l="66022" r="3593" b="48546"/>
            <a:stretch/>
          </p:blipFill>
          <p:spPr>
            <a:xfrm>
              <a:off x="-8356" y="3302274"/>
              <a:ext cx="2135419" cy="249117"/>
            </a:xfrm>
            <a:prstGeom prst="rect">
              <a:avLst/>
            </a:prstGeom>
          </p:spPr>
        </p:pic>
      </p:grpSp>
      <p:grpSp>
        <p:nvGrpSpPr>
          <p:cNvPr id="14" name="Group 13"/>
          <p:cNvGrpSpPr/>
          <p:nvPr userDrawn="1"/>
        </p:nvGrpSpPr>
        <p:grpSpPr>
          <a:xfrm>
            <a:off x="-8356" y="4250953"/>
            <a:ext cx="9152356" cy="249117"/>
            <a:chOff x="-8356" y="3302274"/>
            <a:chExt cx="9152356" cy="249117"/>
          </a:xfrm>
        </p:grpSpPr>
        <p:pic>
          <p:nvPicPr>
            <p:cNvPr id="15" name="Picture 14" descr="Music_Hall_Diagonal_6_long_lines-40%-optimized1.png"/>
            <p:cNvPicPr>
              <a:picLocks noChangeAspect="1"/>
            </p:cNvPicPr>
            <p:nvPr/>
          </p:nvPicPr>
          <p:blipFill rotWithShape="1">
            <a:blip r:embed="rId2">
              <a:extLst>
                <a:ext uri="{28A0092B-C50C-407E-A947-70E740481C1C}">
                  <a14:useLocalDpi xmlns:a14="http://schemas.microsoft.com/office/drawing/2010/main" val="0"/>
                </a:ext>
              </a:extLst>
            </a:blip>
            <a:srcRect b="48546"/>
            <a:stretch/>
          </p:blipFill>
          <p:spPr>
            <a:xfrm>
              <a:off x="2115873" y="3302274"/>
              <a:ext cx="7028127" cy="249117"/>
            </a:xfrm>
            <a:prstGeom prst="rect">
              <a:avLst/>
            </a:prstGeom>
          </p:spPr>
        </p:pic>
        <p:pic>
          <p:nvPicPr>
            <p:cNvPr id="16" name="Picture 15" descr="Music_Hall_Diagonal_6_long_lines-40%-optimized1.png"/>
            <p:cNvPicPr>
              <a:picLocks noChangeAspect="1"/>
            </p:cNvPicPr>
            <p:nvPr userDrawn="1"/>
          </p:nvPicPr>
          <p:blipFill rotWithShape="1">
            <a:blip r:embed="rId2">
              <a:extLst>
                <a:ext uri="{28A0092B-C50C-407E-A947-70E740481C1C}">
                  <a14:useLocalDpi xmlns:a14="http://schemas.microsoft.com/office/drawing/2010/main" val="0"/>
                </a:ext>
              </a:extLst>
            </a:blip>
            <a:srcRect l="66022" r="3593" b="48546"/>
            <a:stretch/>
          </p:blipFill>
          <p:spPr>
            <a:xfrm>
              <a:off x="-8356" y="3302274"/>
              <a:ext cx="2135419" cy="249117"/>
            </a:xfrm>
            <a:prstGeom prst="rect">
              <a:avLst/>
            </a:prstGeom>
          </p:spPr>
        </p:pic>
      </p:grpSp>
      <p:sp>
        <p:nvSpPr>
          <p:cNvPr id="6" name="Rectangle 5"/>
          <p:cNvSpPr/>
          <p:nvPr userDrawn="1"/>
        </p:nvSpPr>
        <p:spPr>
          <a:xfrm>
            <a:off x="1" y="3350091"/>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8" name="Picture 7" descr="RHULlogo_small_London.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42092" y="3349641"/>
            <a:ext cx="1801908" cy="900000"/>
          </a:xfrm>
          <a:prstGeom prst="rect">
            <a:avLst/>
          </a:prstGeom>
        </p:spPr>
      </p:pic>
      <p:sp>
        <p:nvSpPr>
          <p:cNvPr id="18" name="Subtitle 2"/>
          <p:cNvSpPr>
            <a:spLocks noGrp="1"/>
          </p:cNvSpPr>
          <p:nvPr>
            <p:ph type="subTitle" idx="1"/>
          </p:nvPr>
        </p:nvSpPr>
        <p:spPr>
          <a:xfrm>
            <a:off x="470453" y="3541241"/>
            <a:ext cx="5487504" cy="583924"/>
          </a:xfrm>
        </p:spPr>
        <p:txBody>
          <a:bodyPr/>
          <a:lstStyle>
            <a:lvl1pPr marL="0" indent="0" algn="l">
              <a:spcBef>
                <a:spcPts val="50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p>
        </p:txBody>
      </p:sp>
    </p:spTree>
    <p:extLst>
      <p:ext uri="{BB962C8B-B14F-4D97-AF65-F5344CB8AC3E}">
        <p14:creationId xmlns:p14="http://schemas.microsoft.com/office/powerpoint/2010/main" val="2005618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rgbClr val="424A4F"/>
        </a:solidFill>
        <a:effectLst/>
      </p:bgPr>
    </p:bg>
    <p:spTree>
      <p:nvGrpSpPr>
        <p:cNvPr id="1" name=""/>
        <p:cNvGrpSpPr/>
        <p:nvPr/>
      </p:nvGrpSpPr>
      <p:grpSpPr>
        <a:xfrm>
          <a:off x="0" y="0"/>
          <a:ext cx="0" cy="0"/>
          <a:chOff x="0" y="0"/>
          <a:chExt cx="0" cy="0"/>
        </a:xfrm>
      </p:grpSpPr>
      <p:sp>
        <p:nvSpPr>
          <p:cNvPr id="13" name="Rectangle 12"/>
          <p:cNvSpPr/>
          <p:nvPr userDrawn="1"/>
        </p:nvSpPr>
        <p:spPr>
          <a:xfrm>
            <a:off x="-8141" y="3351821"/>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5" name="Picture 4"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42092" y="3351371"/>
            <a:ext cx="1801908" cy="900000"/>
          </a:xfrm>
          <a:prstGeom prst="rect">
            <a:avLst/>
          </a:prstGeom>
        </p:spPr>
      </p:pic>
      <p:sp>
        <p:nvSpPr>
          <p:cNvPr id="6" name="Title 1"/>
          <p:cNvSpPr>
            <a:spLocks noGrp="1"/>
          </p:cNvSpPr>
          <p:nvPr>
            <p:ph type="title" hasCustomPrompt="1"/>
          </p:nvPr>
        </p:nvSpPr>
        <p:spPr>
          <a:xfrm>
            <a:off x="436979" y="3471971"/>
            <a:ext cx="6108115" cy="687384"/>
          </a:xfrm>
          <a:prstGeom prst="rect">
            <a:avLst/>
          </a:prstGeom>
        </p:spPr>
        <p:txBody>
          <a:bodyPr anchor="t">
            <a:normAutofit/>
          </a:bodyPr>
          <a:lstStyle>
            <a:lvl1pPr algn="l">
              <a:defRPr sz="3600" b="0" cap="none"/>
            </a:lvl1pPr>
          </a:lstStyle>
          <a:p>
            <a:r>
              <a:rPr lang="en-GB" dirty="0"/>
              <a:t>Click to edit master title style</a:t>
            </a:r>
          </a:p>
        </p:txBody>
      </p:sp>
    </p:spTree>
    <p:extLst>
      <p:ext uri="{BB962C8B-B14F-4D97-AF65-F5344CB8AC3E}">
        <p14:creationId xmlns:p14="http://schemas.microsoft.com/office/powerpoint/2010/main" val="697571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rgbClr val="FFFFFE"/>
        </a:solidFill>
        <a:effectLst/>
      </p:bgPr>
    </p:bg>
    <p:spTree>
      <p:nvGrpSpPr>
        <p:cNvPr id="1" name=""/>
        <p:cNvGrpSpPr/>
        <p:nvPr/>
      </p:nvGrpSpPr>
      <p:grpSpPr>
        <a:xfrm>
          <a:off x="0" y="0"/>
          <a:ext cx="0" cy="0"/>
          <a:chOff x="0" y="0"/>
          <a:chExt cx="0" cy="0"/>
        </a:xfrm>
      </p:grpSpPr>
      <p:sp>
        <p:nvSpPr>
          <p:cNvPr id="5" name="Rectangle 4"/>
          <p:cNvSpPr/>
          <p:nvPr userDrawn="1"/>
        </p:nvSpPr>
        <p:spPr>
          <a:xfrm>
            <a:off x="1" y="3347523"/>
            <a:ext cx="9143999" cy="8991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6" name="Title 1"/>
          <p:cNvSpPr>
            <a:spLocks noGrp="1"/>
          </p:cNvSpPr>
          <p:nvPr>
            <p:ph type="title" hasCustomPrompt="1"/>
          </p:nvPr>
        </p:nvSpPr>
        <p:spPr>
          <a:xfrm>
            <a:off x="436979" y="3471971"/>
            <a:ext cx="6108115" cy="687384"/>
          </a:xfrm>
          <a:prstGeom prst="rect">
            <a:avLst/>
          </a:prstGeom>
        </p:spPr>
        <p:txBody>
          <a:bodyPr anchor="t">
            <a:normAutofit/>
          </a:bodyPr>
          <a:lstStyle>
            <a:lvl1pPr algn="l">
              <a:defRPr sz="3600" b="0" cap="none"/>
            </a:lvl1pPr>
          </a:lstStyle>
          <a:p>
            <a:r>
              <a:rPr lang="en-GB" dirty="0"/>
              <a:t>Click to edit master title style</a:t>
            </a:r>
          </a:p>
        </p:txBody>
      </p:sp>
      <p:pic>
        <p:nvPicPr>
          <p:cNvPr id="8" name="Picture 7"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42092" y="3347073"/>
            <a:ext cx="1801908" cy="900000"/>
          </a:xfrm>
          <a:prstGeom prst="rect">
            <a:avLst/>
          </a:prstGeom>
        </p:spPr>
      </p:pic>
    </p:spTree>
    <p:extLst>
      <p:ext uri="{BB962C8B-B14F-4D97-AF65-F5344CB8AC3E}">
        <p14:creationId xmlns:p14="http://schemas.microsoft.com/office/powerpoint/2010/main" val="3272888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age 1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28531"/>
            <a:ext cx="3904974" cy="327245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p:cNvSpPr>
            <a:spLocks noGrp="1"/>
          </p:cNvSpPr>
          <p:nvPr>
            <p:ph type="sldNum" sz="quarter" idx="12"/>
          </p:nvPr>
        </p:nvSpPr>
        <p:spPr/>
        <p:txBody>
          <a:bodyPr/>
          <a:lstStyle/>
          <a:p>
            <a:fld id="{6B49BB3D-90E4-C946-BCF9-8FBC622A1A06}" type="slidenum">
              <a:rPr lang="en-GB" smtClean="0"/>
              <a:t>‹#›</a:t>
            </a:fld>
            <a:endParaRPr lang="en-GB" dirty="0"/>
          </a:p>
        </p:txBody>
      </p:sp>
      <p:sp>
        <p:nvSpPr>
          <p:cNvPr id="9" name="Content Placeholder 8"/>
          <p:cNvSpPr>
            <a:spLocks noGrp="1"/>
          </p:cNvSpPr>
          <p:nvPr>
            <p:ph sz="quarter" idx="13"/>
          </p:nvPr>
        </p:nvSpPr>
        <p:spPr>
          <a:xfrm>
            <a:off x="4660900" y="1328531"/>
            <a:ext cx="4025900" cy="3272963"/>
          </a:xfrm>
        </p:spPr>
        <p:txBody>
          <a:bodyPr/>
          <a:lstStyle>
            <a:lvl1pPr marL="285750" indent="-285750">
              <a:buSzPct val="120000"/>
              <a:buFont typeface="Wingdings" charset="2"/>
              <a:buChar char="§"/>
              <a:defRPr/>
            </a:lvl1pPr>
            <a:lvl2pPr marL="285750" indent="-285750">
              <a:buSzPct val="120000"/>
              <a:buFont typeface="Wingdings" charset="2"/>
              <a:buChar char="§"/>
              <a:defRPr/>
            </a:lvl2pPr>
            <a:lvl3pPr marL="173038" indent="-171450">
              <a:buSzPct val="120000"/>
              <a:buFont typeface="Wingdings" charset="2"/>
              <a:buChar char="§"/>
              <a:defRPr/>
            </a:lvl3pPr>
            <a:lvl4pPr marL="173038" indent="-171450">
              <a:buSzPct val="120000"/>
              <a:buFont typeface="Wingdings" charset="2"/>
              <a:buChar char="§"/>
              <a:defRPr/>
            </a:lvl4pPr>
            <a:lvl5pPr marL="173038" indent="-171450">
              <a:buSzPct val="120000"/>
              <a:buFont typeface="Wingdings" charset="2"/>
              <a:buChar cha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Tree>
    <p:extLst>
      <p:ext uri="{BB962C8B-B14F-4D97-AF65-F5344CB8AC3E}">
        <p14:creationId xmlns:p14="http://schemas.microsoft.com/office/powerpoint/2010/main" val="679487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page 2 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Slide Number Placeholder 8"/>
          <p:cNvSpPr>
            <a:spLocks noGrp="1"/>
          </p:cNvSpPr>
          <p:nvPr>
            <p:ph type="sldNum" sz="quarter" idx="12"/>
          </p:nvPr>
        </p:nvSpPr>
        <p:spPr/>
        <p:txBody>
          <a:bodyPr/>
          <a:lstStyle>
            <a:lvl1pPr>
              <a:defRPr sz="800"/>
            </a:lvl1pPr>
          </a:lstStyle>
          <a:p>
            <a:fld id="{6B49BB3D-90E4-C946-BCF9-8FBC622A1A06}" type="slidenum">
              <a:rPr lang="en-GB" smtClean="0"/>
              <a:pPr/>
              <a:t>‹#›</a:t>
            </a:fld>
            <a:endParaRPr lang="en-GB" dirty="0"/>
          </a:p>
        </p:txBody>
      </p:sp>
      <p:sp>
        <p:nvSpPr>
          <p:cNvPr id="10"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Tree>
    <p:extLst>
      <p:ext uri="{BB962C8B-B14F-4D97-AF65-F5344CB8AC3E}">
        <p14:creationId xmlns:p14="http://schemas.microsoft.com/office/powerpoint/2010/main" val="1464984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age 3 single 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lvl1pPr>
              <a:defRPr sz="800"/>
            </a:lvl1pPr>
          </a:lstStyle>
          <a:p>
            <a:fld id="{6B49BB3D-90E4-C946-BCF9-8FBC622A1A06}" type="slidenum">
              <a:rPr lang="en-GB" smtClean="0"/>
              <a:pPr/>
              <a:t>‹#›</a:t>
            </a:fld>
            <a:endParaRPr lang="en-GB" dirty="0"/>
          </a:p>
        </p:txBody>
      </p:sp>
      <p:sp>
        <p:nvSpPr>
          <p:cNvPr id="5" name="Content Placeholder 2"/>
          <p:cNvSpPr>
            <a:spLocks noGrp="1"/>
          </p:cNvSpPr>
          <p:nvPr>
            <p:ph idx="1"/>
          </p:nvPr>
        </p:nvSpPr>
        <p:spPr>
          <a:xfrm>
            <a:off x="457200" y="1222164"/>
            <a:ext cx="8229600" cy="3272459"/>
          </a:xfrm>
        </p:spPr>
        <p:txBody>
          <a:bodyPr/>
          <a:lstStyle/>
          <a:p>
            <a:pPr lvl="0"/>
            <a:r>
              <a:rPr lang="en-GB" dirty="0"/>
              <a:t>Click to edit Master text styles</a:t>
            </a:r>
          </a:p>
        </p:txBody>
      </p:sp>
      <p:sp>
        <p:nvSpPr>
          <p:cNvPr id="7"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Tree>
    <p:extLst>
      <p:ext uri="{BB962C8B-B14F-4D97-AF65-F5344CB8AC3E}">
        <p14:creationId xmlns:p14="http://schemas.microsoft.com/office/powerpoint/2010/main" val="249561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page 1">
    <p:bg>
      <p:bgPr>
        <a:solidFill>
          <a:srgbClr val="FFFFFE"/>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p:nvPr>
        </p:nvSpPr>
        <p:spPr>
          <a:xfrm>
            <a:off x="-1588" y="0"/>
            <a:ext cx="9145588" cy="5143500"/>
          </a:xfrm>
          <a:noFill/>
        </p:spPr>
        <p:txBody>
          <a:bodyPr lIns="72000" tIns="72000"/>
          <a:lstStyle/>
          <a:p>
            <a:endParaRPr lang="en-GB" dirty="0"/>
          </a:p>
        </p:txBody>
      </p:sp>
      <p:pic>
        <p:nvPicPr>
          <p:cNvPr id="6" name="Picture 5"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4383" y="323022"/>
            <a:ext cx="1384662" cy="691598"/>
          </a:xfrm>
          <a:prstGeom prst="rect">
            <a:avLst/>
          </a:prstGeom>
        </p:spPr>
      </p:pic>
      <p:sp>
        <p:nvSpPr>
          <p:cNvPr id="5" name="Slide Number Placeholder 2"/>
          <p:cNvSpPr>
            <a:spLocks noGrp="1"/>
          </p:cNvSpPr>
          <p:nvPr>
            <p:ph type="sldNum" sz="quarter" idx="11"/>
          </p:nvPr>
        </p:nvSpPr>
        <p:spPr>
          <a:xfrm>
            <a:off x="434413" y="4778936"/>
            <a:ext cx="216000" cy="216000"/>
          </a:xfrm>
        </p:spPr>
        <p:txBody>
          <a:bodyPr/>
          <a:lstStyle>
            <a:lvl1pPr>
              <a:defRPr sz="800"/>
            </a:lvl1pPr>
          </a:lstStyle>
          <a:p>
            <a:fld id="{6B49BB3D-90E4-C946-BCF9-8FBC622A1A06}" type="slidenum">
              <a:rPr lang="en-GB" smtClean="0"/>
              <a:pPr/>
              <a:t>‹#›</a:t>
            </a:fld>
            <a:endParaRPr lang="en-GB" dirty="0"/>
          </a:p>
        </p:txBody>
      </p:sp>
    </p:spTree>
    <p:extLst>
      <p:ext uri="{BB962C8B-B14F-4D97-AF65-F5344CB8AC3E}">
        <p14:creationId xmlns:p14="http://schemas.microsoft.com/office/powerpoint/2010/main" val="4079876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xt page band at bottom">
    <p:bg>
      <p:bgPr>
        <a:solidFill>
          <a:srgbClr val="FFFFFE"/>
        </a:solidFill>
        <a:effectLst/>
      </p:bgPr>
    </p:bg>
    <p:spTree>
      <p:nvGrpSpPr>
        <p:cNvPr id="1" name=""/>
        <p:cNvGrpSpPr/>
        <p:nvPr/>
      </p:nvGrpSpPr>
      <p:grpSpPr>
        <a:xfrm>
          <a:off x="0" y="0"/>
          <a:ext cx="0" cy="0"/>
          <a:chOff x="0" y="0"/>
          <a:chExt cx="0" cy="0"/>
        </a:xfrm>
      </p:grpSpPr>
      <p:sp>
        <p:nvSpPr>
          <p:cNvPr id="5" name="Slide Number Placeholder 2"/>
          <p:cNvSpPr>
            <a:spLocks noGrp="1"/>
          </p:cNvSpPr>
          <p:nvPr>
            <p:ph type="sldNum" sz="quarter" idx="11"/>
          </p:nvPr>
        </p:nvSpPr>
        <p:spPr>
          <a:xfrm>
            <a:off x="434413" y="4778936"/>
            <a:ext cx="216000" cy="216000"/>
          </a:xfrm>
        </p:spPr>
        <p:txBody>
          <a:bodyPr/>
          <a:lstStyle>
            <a:lvl1pPr>
              <a:defRPr sz="800"/>
            </a:lvl1pPr>
          </a:lstStyle>
          <a:p>
            <a:fld id="{6B49BB3D-90E4-C946-BCF9-8FBC622A1A06}" type="slidenum">
              <a:rPr lang="en-GB" smtClean="0"/>
              <a:pPr/>
              <a:t>‹#›</a:t>
            </a:fld>
            <a:endParaRPr lang="en-GB" dirty="0"/>
          </a:p>
        </p:txBody>
      </p:sp>
      <p:sp>
        <p:nvSpPr>
          <p:cNvPr id="13" name="Rectangle 12"/>
          <p:cNvSpPr/>
          <p:nvPr userDrawn="1"/>
        </p:nvSpPr>
        <p:spPr>
          <a:xfrm>
            <a:off x="0" y="4007447"/>
            <a:ext cx="9144000" cy="68502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pic>
        <p:nvPicPr>
          <p:cNvPr id="14" name="Picture 13" descr="RHULlogo_small_Lond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45042" y="4007958"/>
            <a:ext cx="1369450" cy="684000"/>
          </a:xfrm>
          <a:prstGeom prst="rect">
            <a:avLst/>
          </a:prstGeom>
        </p:spPr>
      </p:pic>
      <p:sp>
        <p:nvSpPr>
          <p:cNvPr id="15" name="Title Placeholder 1"/>
          <p:cNvSpPr>
            <a:spLocks noGrp="1"/>
          </p:cNvSpPr>
          <p:nvPr>
            <p:ph type="title"/>
          </p:nvPr>
        </p:nvSpPr>
        <p:spPr>
          <a:xfrm>
            <a:off x="457200" y="3937119"/>
            <a:ext cx="6938038" cy="691598"/>
          </a:xfrm>
          <a:prstGeom prst="rect">
            <a:avLst/>
          </a:prstGeom>
        </p:spPr>
        <p:txBody>
          <a:bodyPr vert="horz" lIns="0" tIns="0" rIns="0" bIns="0" rtlCol="0" anchor="ctr">
            <a:normAutofit/>
          </a:bodyPr>
          <a:lstStyle/>
          <a:p>
            <a:r>
              <a:rPr lang="en-GB" dirty="0"/>
              <a:t>Click to edit Master title style</a:t>
            </a:r>
          </a:p>
        </p:txBody>
      </p:sp>
      <p:sp>
        <p:nvSpPr>
          <p:cNvPr id="16" name="Content Placeholder 2"/>
          <p:cNvSpPr>
            <a:spLocks noGrp="1"/>
          </p:cNvSpPr>
          <p:nvPr>
            <p:ph idx="1"/>
          </p:nvPr>
        </p:nvSpPr>
        <p:spPr>
          <a:xfrm>
            <a:off x="457200" y="434451"/>
            <a:ext cx="3904974" cy="327245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Content Placeholder 8"/>
          <p:cNvSpPr>
            <a:spLocks noGrp="1"/>
          </p:cNvSpPr>
          <p:nvPr>
            <p:ph sz="quarter" idx="13"/>
          </p:nvPr>
        </p:nvSpPr>
        <p:spPr>
          <a:xfrm>
            <a:off x="4660900" y="434451"/>
            <a:ext cx="4025900" cy="3272963"/>
          </a:xfrm>
        </p:spPr>
        <p:txBody>
          <a:bodyPr/>
          <a:lstStyle>
            <a:lvl1pPr marL="285750" indent="-285750">
              <a:buSzPct val="120000"/>
              <a:buFont typeface="Wingdings" charset="2"/>
              <a:buChar char="§"/>
              <a:defRPr/>
            </a:lvl1pPr>
            <a:lvl2pPr marL="285750" indent="-285750">
              <a:buSzPct val="120000"/>
              <a:buFont typeface="Wingdings" charset="2"/>
              <a:buChar char="§"/>
              <a:defRPr/>
            </a:lvl2pPr>
            <a:lvl3pPr marL="173038" indent="-171450">
              <a:buSzPct val="120000"/>
              <a:buFont typeface="Wingdings" charset="2"/>
              <a:buChar char="§"/>
              <a:defRPr/>
            </a:lvl3pPr>
            <a:lvl4pPr marL="173038" indent="-171450">
              <a:buSzPct val="120000"/>
              <a:buFont typeface="Wingdings" charset="2"/>
              <a:buChar char="§"/>
              <a:defRPr/>
            </a:lvl4pPr>
            <a:lvl5pPr marL="173038" indent="-171450">
              <a:buSzPct val="120000"/>
              <a:buFont typeface="Wingdings" charset="2"/>
              <a:buChar cha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065581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E"/>
        </a:solidFill>
        <a:effectLst/>
      </p:bgPr>
    </p:bg>
    <p:spTree>
      <p:nvGrpSpPr>
        <p:cNvPr id="1" name=""/>
        <p:cNvGrpSpPr/>
        <p:nvPr/>
      </p:nvGrpSpPr>
      <p:grpSpPr>
        <a:xfrm>
          <a:off x="0" y="0"/>
          <a:ext cx="0" cy="0"/>
          <a:chOff x="0" y="0"/>
          <a:chExt cx="0" cy="0"/>
        </a:xfrm>
      </p:grpSpPr>
      <p:sp>
        <p:nvSpPr>
          <p:cNvPr id="8" name="Rectangle 7"/>
          <p:cNvSpPr/>
          <p:nvPr userDrawn="1"/>
        </p:nvSpPr>
        <p:spPr>
          <a:xfrm>
            <a:off x="0" y="323022"/>
            <a:ext cx="9144000" cy="68502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7E99A9"/>
              </a:solidFill>
            </a:endParaRPr>
          </a:p>
        </p:txBody>
      </p:sp>
      <p:sp>
        <p:nvSpPr>
          <p:cNvPr id="3" name="Text Placeholder 2"/>
          <p:cNvSpPr>
            <a:spLocks noGrp="1"/>
          </p:cNvSpPr>
          <p:nvPr>
            <p:ph type="body" idx="1"/>
          </p:nvPr>
        </p:nvSpPr>
        <p:spPr>
          <a:xfrm>
            <a:off x="457200" y="1200151"/>
            <a:ext cx="8229600" cy="3359426"/>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p:cNvSpPr>
            <a:spLocks noGrp="1"/>
          </p:cNvSpPr>
          <p:nvPr>
            <p:ph type="sldNum" sz="quarter" idx="4"/>
          </p:nvPr>
        </p:nvSpPr>
        <p:spPr>
          <a:xfrm>
            <a:off x="434413" y="4778936"/>
            <a:ext cx="216000" cy="216000"/>
          </a:xfrm>
          <a:prstGeom prst="rect">
            <a:avLst/>
          </a:prstGeom>
          <a:solidFill>
            <a:schemeClr val="accent1"/>
          </a:solidFill>
        </p:spPr>
        <p:txBody>
          <a:bodyPr vert="horz" lIns="0" tIns="0" rIns="0" bIns="0" rtlCol="0" anchor="ctr" anchorCtr="0"/>
          <a:lstStyle>
            <a:lvl1pPr algn="ctr">
              <a:defRPr sz="800" normalizeH="1">
                <a:solidFill>
                  <a:srgbClr val="171D23"/>
                </a:solidFill>
              </a:defRPr>
            </a:lvl1pPr>
          </a:lstStyle>
          <a:p>
            <a:fld id="{6B49BB3D-90E4-C946-BCF9-8FBC622A1A06}" type="slidenum">
              <a:rPr lang="en-GB" smtClean="0"/>
              <a:pPr/>
              <a:t>‹#›</a:t>
            </a:fld>
            <a:endParaRPr lang="en-GB" dirty="0"/>
          </a:p>
        </p:txBody>
      </p:sp>
      <p:pic>
        <p:nvPicPr>
          <p:cNvPr id="9" name="Picture 8" descr="RHULlogo_small_London.jpg"/>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745042" y="323533"/>
            <a:ext cx="1369450" cy="684000"/>
          </a:xfrm>
          <a:prstGeom prst="rect">
            <a:avLst/>
          </a:prstGeom>
        </p:spPr>
      </p:pic>
      <p:sp>
        <p:nvSpPr>
          <p:cNvPr id="7" name="Title Placeholder 1"/>
          <p:cNvSpPr>
            <a:spLocks noGrp="1"/>
          </p:cNvSpPr>
          <p:nvPr>
            <p:ph type="title"/>
          </p:nvPr>
        </p:nvSpPr>
        <p:spPr>
          <a:xfrm>
            <a:off x="457200" y="286120"/>
            <a:ext cx="6938038" cy="691598"/>
          </a:xfrm>
          <a:prstGeom prst="rect">
            <a:avLst/>
          </a:prstGeom>
        </p:spPr>
        <p:txBody>
          <a:bodyPr vert="horz" lIns="0" tIns="0" rIns="0" bIns="0" rtlCol="0" anchor="ctr">
            <a:normAutofit/>
          </a:bodyPr>
          <a:lstStyle/>
          <a:p>
            <a:r>
              <a:rPr lang="en-GB" dirty="0"/>
              <a:t>Click to edit Master title style</a:t>
            </a:r>
          </a:p>
        </p:txBody>
      </p:sp>
    </p:spTree>
    <p:extLst>
      <p:ext uri="{BB962C8B-B14F-4D97-AF65-F5344CB8AC3E}">
        <p14:creationId xmlns:p14="http://schemas.microsoft.com/office/powerpoint/2010/main" val="667774486"/>
      </p:ext>
    </p:extLst>
  </p:cSld>
  <p:clrMap bg1="lt1" tx1="dk1" bg2="lt2" tx2="dk2" accent1="accent1" accent2="accent2" accent3="accent3" accent4="accent4" accent5="accent5" accent6="accent6" hlink="hlink" folHlink="folHlink"/>
  <p:sldLayoutIdLst>
    <p:sldLayoutId id="2147483649" r:id="rId1"/>
    <p:sldLayoutId id="2147483683" r:id="rId2"/>
    <p:sldLayoutId id="2147483661" r:id="rId3"/>
    <p:sldLayoutId id="2147483662" r:id="rId4"/>
    <p:sldLayoutId id="2147483650" r:id="rId5"/>
    <p:sldLayoutId id="2147483653" r:id="rId6"/>
    <p:sldLayoutId id="2147483680" r:id="rId7"/>
    <p:sldLayoutId id="2147483685" r:id="rId8"/>
    <p:sldLayoutId id="2147483691" r:id="rId9"/>
    <p:sldLayoutId id="2147483654" r:id="rId10"/>
    <p:sldLayoutId id="2147483664" r:id="rId11"/>
    <p:sldLayoutId id="2147483693" r:id="rId12"/>
    <p:sldLayoutId id="2147483682" r:id="rId13"/>
    <p:sldLayoutId id="2147483687" r:id="rId14"/>
    <p:sldLayoutId id="2147483694" r:id="rId15"/>
  </p:sldLayoutIdLst>
  <p:hf hdr="0" ftr="0" dt="0"/>
  <p:txStyles>
    <p:titleStyle>
      <a:lvl1pPr algn="l" defTabSz="457200" rtl="0" eaLnBrk="1" latinLnBrk="0" hangingPunct="1">
        <a:spcBef>
          <a:spcPct val="0"/>
        </a:spcBef>
        <a:buNone/>
        <a:defRPr sz="2800" kern="1200">
          <a:solidFill>
            <a:srgbClr val="FFFFFF"/>
          </a:solidFill>
          <a:latin typeface="+mj-lt"/>
          <a:ea typeface="+mj-ea"/>
          <a:cs typeface="+mj-cs"/>
        </a:defRPr>
      </a:lvl1pPr>
    </p:titleStyle>
    <p:bodyStyle>
      <a:lvl1pPr marL="0" indent="0" algn="l" defTabSz="457200" rtl="0" eaLnBrk="1" latinLnBrk="0" hangingPunct="1">
        <a:lnSpc>
          <a:spcPct val="100000"/>
        </a:lnSpc>
        <a:spcBef>
          <a:spcPts val="1200"/>
        </a:spcBef>
        <a:buFont typeface="Arial"/>
        <a:buNone/>
        <a:defRPr sz="1800" kern="1200">
          <a:solidFill>
            <a:schemeClr val="tx1"/>
          </a:solidFill>
          <a:latin typeface="+mn-lt"/>
          <a:ea typeface="+mn-ea"/>
          <a:cs typeface="+mn-cs"/>
        </a:defRPr>
      </a:lvl1pPr>
      <a:lvl2pPr marL="0" indent="0" algn="l" defTabSz="457200" rtl="0" eaLnBrk="1" latinLnBrk="0" hangingPunct="1">
        <a:spcBef>
          <a:spcPts val="1200"/>
        </a:spcBef>
        <a:buFont typeface="Arial"/>
        <a:buNone/>
        <a:defRPr sz="1400" kern="1200">
          <a:solidFill>
            <a:schemeClr val="tx1"/>
          </a:solidFill>
          <a:latin typeface="+mn-lt"/>
          <a:ea typeface="+mn-ea"/>
          <a:cs typeface="+mn-cs"/>
        </a:defRPr>
      </a:lvl2pPr>
      <a:lvl3pPr marL="1588" indent="0" algn="l" defTabSz="457200" rtl="0" eaLnBrk="1" latinLnBrk="0" hangingPunct="1">
        <a:spcBef>
          <a:spcPts val="1200"/>
        </a:spcBef>
        <a:buFont typeface="Arial"/>
        <a:buNone/>
        <a:defRPr sz="1200" kern="1200">
          <a:solidFill>
            <a:schemeClr val="tx1"/>
          </a:solidFill>
          <a:latin typeface="+mn-lt"/>
          <a:ea typeface="+mn-ea"/>
          <a:cs typeface="+mn-cs"/>
        </a:defRPr>
      </a:lvl3pPr>
      <a:lvl4pPr marL="1588" indent="0" algn="l" defTabSz="457200" rtl="0" eaLnBrk="1" latinLnBrk="0" hangingPunct="1">
        <a:spcBef>
          <a:spcPts val="1200"/>
        </a:spcBef>
        <a:buFont typeface="Arial"/>
        <a:buNone/>
        <a:defRPr sz="1200" kern="1200">
          <a:solidFill>
            <a:schemeClr val="tx1"/>
          </a:solidFill>
          <a:latin typeface="+mn-lt"/>
          <a:ea typeface="+mn-ea"/>
          <a:cs typeface="+mn-cs"/>
        </a:defRPr>
      </a:lvl4pPr>
      <a:lvl5pPr marL="1588" indent="0" algn="l" defTabSz="457200" rtl="0" eaLnBrk="1" latinLnBrk="0" hangingPunct="1">
        <a:spcBef>
          <a:spcPts val="1200"/>
        </a:spcBef>
        <a:buFont typeface="Arial"/>
        <a:buNone/>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bbc.co.uk/news/business-40673694" TargetMode="External"/><Relationship Id="rId1" Type="http://schemas.openxmlformats.org/officeDocument/2006/relationships/slideLayout" Target="../slideLayouts/slideLayout5.xml"/><Relationship Id="rId5" Type="http://schemas.openxmlformats.org/officeDocument/2006/relationships/image" Target="../media/image20.jp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opendatacharter.org/principles/"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hyperlink" Target="https://doi.org/10.1629/uksg.468" TargetMode="External"/><Relationship Id="rId5" Type="http://schemas.openxmlformats.org/officeDocument/2006/relationships/image" Target="../media/image29.jpe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AI and Data </a:t>
            </a:r>
            <a:br>
              <a:rPr lang="en-US" dirty="0"/>
            </a:br>
            <a:endParaRPr lang="en-US" dirty="0"/>
          </a:p>
        </p:txBody>
      </p:sp>
      <p:sp>
        <p:nvSpPr>
          <p:cNvPr id="6" name="Subtitle 5"/>
          <p:cNvSpPr>
            <a:spLocks noGrp="1"/>
          </p:cNvSpPr>
          <p:nvPr>
            <p:ph type="subTitle" idx="1"/>
          </p:nvPr>
        </p:nvSpPr>
        <p:spPr>
          <a:xfrm>
            <a:off x="156880" y="3467761"/>
            <a:ext cx="6752803" cy="793995"/>
          </a:xfrm>
        </p:spPr>
        <p:txBody>
          <a:bodyPr/>
          <a:lstStyle/>
          <a:p>
            <a:pPr>
              <a:spcBef>
                <a:spcPts val="500"/>
              </a:spcBef>
            </a:pPr>
            <a:r>
              <a:rPr lang="en-US" dirty="0"/>
              <a:t>Hugh Shanahan, Professor of Open Science</a:t>
            </a:r>
          </a:p>
          <a:p>
            <a:pPr>
              <a:spcBef>
                <a:spcPts val="500"/>
              </a:spcBef>
            </a:pPr>
            <a:r>
              <a:rPr lang="en-US" dirty="0" err="1"/>
              <a:t>Hugh.Shanahan@rhul.ac.uk</a:t>
            </a:r>
            <a:r>
              <a:rPr lang="en-US" dirty="0"/>
              <a:t>  DOI </a:t>
            </a:r>
            <a:r>
              <a:rPr lang="en-GB" dirty="0"/>
              <a:t>10.5281/zenodo.13378945</a:t>
            </a:r>
            <a:endParaRPr lang="en-US" dirty="0"/>
          </a:p>
        </p:txBody>
      </p:sp>
      <p:sp>
        <p:nvSpPr>
          <p:cNvPr id="2" name="TextBox 1">
            <a:extLst>
              <a:ext uri="{FF2B5EF4-FFF2-40B4-BE49-F238E27FC236}">
                <a16:creationId xmlns:a16="http://schemas.microsoft.com/office/drawing/2014/main" id="{A420BA13-3B20-BC8B-049F-BA765728AB14}"/>
              </a:ext>
            </a:extLst>
          </p:cNvPr>
          <p:cNvSpPr txBox="1"/>
          <p:nvPr/>
        </p:nvSpPr>
        <p:spPr>
          <a:xfrm>
            <a:off x="0" y="4620127"/>
            <a:ext cx="8829468" cy="307777"/>
          </a:xfrm>
          <a:prstGeom prst="rect">
            <a:avLst/>
          </a:prstGeom>
          <a:noFill/>
        </p:spPr>
        <p:txBody>
          <a:bodyPr wrap="none" rtlCol="0">
            <a:spAutoFit/>
          </a:bodyPr>
          <a:lstStyle/>
          <a:p>
            <a:r>
              <a:rPr lang="en-US" sz="1400" dirty="0">
                <a:solidFill>
                  <a:schemeClr val="bg1"/>
                </a:solidFill>
              </a:rPr>
              <a:t>@</a:t>
            </a:r>
            <a:r>
              <a:rPr lang="en-US" sz="1400" dirty="0" err="1">
                <a:solidFill>
                  <a:schemeClr val="bg1"/>
                </a:solidFill>
              </a:rPr>
              <a:t>HughShanahan@mastodon.ie</a:t>
            </a:r>
            <a:r>
              <a:rPr lang="en-US" sz="1400" dirty="0">
                <a:solidFill>
                  <a:schemeClr val="bg1"/>
                </a:solidFill>
              </a:rPr>
              <a:t>                     @</a:t>
            </a:r>
            <a:r>
              <a:rPr lang="en-US" sz="1400" dirty="0" err="1">
                <a:solidFill>
                  <a:schemeClr val="bg1"/>
                </a:solidFill>
              </a:rPr>
              <a:t>hughshanahan.bsky.social</a:t>
            </a:r>
            <a:r>
              <a:rPr lang="en-US" sz="1400" dirty="0">
                <a:solidFill>
                  <a:schemeClr val="bg1"/>
                </a:solidFill>
              </a:rPr>
              <a:t>                            </a:t>
            </a:r>
            <a:r>
              <a:rPr lang="en-US" sz="1400" dirty="0" err="1">
                <a:solidFill>
                  <a:schemeClr val="bg1"/>
                </a:solidFill>
              </a:rPr>
              <a:t>orcid.org</a:t>
            </a:r>
            <a:r>
              <a:rPr lang="en-US" sz="1400" dirty="0">
                <a:solidFill>
                  <a:schemeClr val="bg1"/>
                </a:solidFill>
              </a:rPr>
              <a:t>/0000-0003-1374-6015 </a:t>
            </a:r>
          </a:p>
        </p:txBody>
      </p:sp>
    </p:spTree>
    <p:extLst>
      <p:ext uri="{BB962C8B-B14F-4D97-AF65-F5344CB8AC3E}">
        <p14:creationId xmlns:p14="http://schemas.microsoft.com/office/powerpoint/2010/main" val="12098092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FAC53-1C69-BC6E-AD8C-C86F8D8006C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F636B2A-D60E-9230-6D14-1F34792B4F8D}"/>
              </a:ext>
            </a:extLst>
          </p:cNvPr>
          <p:cNvSpPr>
            <a:spLocks noGrp="1"/>
          </p:cNvSpPr>
          <p:nvPr>
            <p:ph type="sldNum" sz="quarter" idx="12"/>
          </p:nvPr>
        </p:nvSpPr>
        <p:spPr/>
        <p:txBody>
          <a:bodyPr/>
          <a:lstStyle/>
          <a:p>
            <a:fld id="{6B49BB3D-90E4-C946-BCF9-8FBC622A1A06}" type="slidenum">
              <a:rPr lang="en-GB" smtClean="0"/>
              <a:t>10</a:t>
            </a:fld>
            <a:endParaRPr lang="en-GB" dirty="0"/>
          </a:p>
        </p:txBody>
      </p:sp>
      <p:sp>
        <p:nvSpPr>
          <p:cNvPr id="7" name="Title 6">
            <a:extLst>
              <a:ext uri="{FF2B5EF4-FFF2-40B4-BE49-F238E27FC236}">
                <a16:creationId xmlns:a16="http://schemas.microsoft.com/office/drawing/2014/main" id="{C6DBA934-8132-79AF-5D03-FA39EA049E2A}"/>
              </a:ext>
            </a:extLst>
          </p:cNvPr>
          <p:cNvSpPr>
            <a:spLocks noGrp="1"/>
          </p:cNvSpPr>
          <p:nvPr>
            <p:ph type="title"/>
          </p:nvPr>
        </p:nvSpPr>
        <p:spPr/>
        <p:txBody>
          <a:bodyPr/>
          <a:lstStyle/>
          <a:p>
            <a:r>
              <a:rPr lang="en-GB" dirty="0"/>
              <a:t>Data  Labellers are forgotten….</a:t>
            </a:r>
            <a:endParaRPr lang="en-US" dirty="0"/>
          </a:p>
        </p:txBody>
      </p:sp>
      <p:pic>
        <p:nvPicPr>
          <p:cNvPr id="11" name="Content Placeholder 10" descr="A screenshot of a web page&#10;&#10;Description automatically generated">
            <a:extLst>
              <a:ext uri="{FF2B5EF4-FFF2-40B4-BE49-F238E27FC236}">
                <a16:creationId xmlns:a16="http://schemas.microsoft.com/office/drawing/2014/main" id="{C0CE3A16-D767-DFB1-74FE-76F56D95B310}"/>
              </a:ext>
            </a:extLst>
          </p:cNvPr>
          <p:cNvPicPr>
            <a:picLocks noGrp="1" noChangeAspect="1"/>
          </p:cNvPicPr>
          <p:nvPr>
            <p:ph idx="1"/>
          </p:nvPr>
        </p:nvPicPr>
        <p:blipFill>
          <a:blip r:embed="rId2"/>
          <a:stretch>
            <a:fillRect/>
          </a:stretch>
        </p:blipFill>
        <p:spPr>
          <a:xfrm>
            <a:off x="1001784" y="1124303"/>
            <a:ext cx="7140432" cy="4019197"/>
          </a:xfrm>
        </p:spPr>
      </p:pic>
    </p:spTree>
    <p:extLst>
      <p:ext uri="{BB962C8B-B14F-4D97-AF65-F5344CB8AC3E}">
        <p14:creationId xmlns:p14="http://schemas.microsoft.com/office/powerpoint/2010/main" val="2748794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4C3B6-25C7-D84F-CD7B-C9295EDFADE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491FF0-BD49-008B-D040-4091B2ED6D83}"/>
              </a:ext>
            </a:extLst>
          </p:cNvPr>
          <p:cNvSpPr>
            <a:spLocks noGrp="1"/>
          </p:cNvSpPr>
          <p:nvPr>
            <p:ph type="sldNum" sz="quarter" idx="12"/>
          </p:nvPr>
        </p:nvSpPr>
        <p:spPr/>
        <p:txBody>
          <a:bodyPr/>
          <a:lstStyle/>
          <a:p>
            <a:fld id="{6B49BB3D-90E4-C946-BCF9-8FBC622A1A06}" type="slidenum">
              <a:rPr lang="en-GB" smtClean="0"/>
              <a:t>11</a:t>
            </a:fld>
            <a:endParaRPr lang="en-GB" dirty="0"/>
          </a:p>
        </p:txBody>
      </p:sp>
      <p:sp>
        <p:nvSpPr>
          <p:cNvPr id="6" name="Content Placeholder 5">
            <a:extLst>
              <a:ext uri="{FF2B5EF4-FFF2-40B4-BE49-F238E27FC236}">
                <a16:creationId xmlns:a16="http://schemas.microsoft.com/office/drawing/2014/main" id="{F9653B3E-2ED7-83DC-C560-45D50BB11DF1}"/>
              </a:ext>
            </a:extLst>
          </p:cNvPr>
          <p:cNvSpPr>
            <a:spLocks noGrp="1"/>
          </p:cNvSpPr>
          <p:nvPr>
            <p:ph sz="quarter" idx="13"/>
          </p:nvPr>
        </p:nvSpPr>
        <p:spPr>
          <a:xfrm>
            <a:off x="457200" y="1328531"/>
            <a:ext cx="8229600" cy="3272963"/>
          </a:xfrm>
        </p:spPr>
        <p:txBody>
          <a:bodyPr/>
          <a:lstStyle/>
          <a:p>
            <a:r>
              <a:rPr lang="en-US" dirty="0"/>
              <a:t>Machine Learning is predicated on </a:t>
            </a:r>
          </a:p>
          <a:p>
            <a:r>
              <a:rPr lang="en-US" dirty="0"/>
              <a:t>Sufficient amounts of data for the task</a:t>
            </a:r>
          </a:p>
          <a:p>
            <a:r>
              <a:rPr lang="en-US" dirty="0"/>
              <a:t>Data of sufficient quality for the task</a:t>
            </a:r>
          </a:p>
          <a:p>
            <a:r>
              <a:rPr lang="en-US" dirty="0"/>
              <a:t>Data’s provenance needs to be understood</a:t>
            </a:r>
          </a:p>
          <a:p>
            <a:r>
              <a:rPr lang="en-US" dirty="0"/>
              <a:t>Commercial </a:t>
            </a:r>
            <a:r>
              <a:rPr lang="en-US" dirty="0" err="1"/>
              <a:t>organisations</a:t>
            </a:r>
            <a:r>
              <a:rPr lang="en-US" dirty="0"/>
              <a:t> are very coy about their data sources.</a:t>
            </a:r>
          </a:p>
          <a:p>
            <a:pPr marL="0" indent="0">
              <a:buNone/>
            </a:pPr>
            <a:endParaRPr lang="en-US" dirty="0"/>
          </a:p>
        </p:txBody>
      </p:sp>
      <p:sp>
        <p:nvSpPr>
          <p:cNvPr id="7" name="Title 6">
            <a:extLst>
              <a:ext uri="{FF2B5EF4-FFF2-40B4-BE49-F238E27FC236}">
                <a16:creationId xmlns:a16="http://schemas.microsoft.com/office/drawing/2014/main" id="{91BED40E-4FCC-6C37-1CB2-C6EA3B2C1CA1}"/>
              </a:ext>
            </a:extLst>
          </p:cNvPr>
          <p:cNvSpPr>
            <a:spLocks noGrp="1"/>
          </p:cNvSpPr>
          <p:nvPr>
            <p:ph type="title"/>
          </p:nvPr>
        </p:nvSpPr>
        <p:spPr/>
        <p:txBody>
          <a:bodyPr/>
          <a:lstStyle/>
          <a:p>
            <a:r>
              <a:rPr lang="en-GB" dirty="0"/>
              <a:t>Data</a:t>
            </a:r>
            <a:endParaRPr lang="en-US" dirty="0"/>
          </a:p>
        </p:txBody>
      </p:sp>
    </p:spTree>
    <p:extLst>
      <p:ext uri="{BB962C8B-B14F-4D97-AF65-F5344CB8AC3E}">
        <p14:creationId xmlns:p14="http://schemas.microsoft.com/office/powerpoint/2010/main" val="3999695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914C0-4EC2-2374-9AC1-90E21B91616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6522A9-433F-7370-9D0F-3646006EEB8C}"/>
              </a:ext>
            </a:extLst>
          </p:cNvPr>
          <p:cNvSpPr>
            <a:spLocks noGrp="1"/>
          </p:cNvSpPr>
          <p:nvPr>
            <p:ph type="sldNum" sz="quarter" idx="12"/>
          </p:nvPr>
        </p:nvSpPr>
        <p:spPr/>
        <p:txBody>
          <a:bodyPr/>
          <a:lstStyle/>
          <a:p>
            <a:fld id="{6B49BB3D-90E4-C946-BCF9-8FBC622A1A06}" type="slidenum">
              <a:rPr lang="en-GB" smtClean="0"/>
              <a:t>12</a:t>
            </a:fld>
            <a:endParaRPr lang="en-GB" dirty="0"/>
          </a:p>
        </p:txBody>
      </p:sp>
      <p:sp>
        <p:nvSpPr>
          <p:cNvPr id="6" name="Content Placeholder 5">
            <a:extLst>
              <a:ext uri="{FF2B5EF4-FFF2-40B4-BE49-F238E27FC236}">
                <a16:creationId xmlns:a16="http://schemas.microsoft.com/office/drawing/2014/main" id="{CA6C36AE-AED3-0D46-5F20-5E3763D63E0B}"/>
              </a:ext>
            </a:extLst>
          </p:cNvPr>
          <p:cNvSpPr>
            <a:spLocks noGrp="1"/>
          </p:cNvSpPr>
          <p:nvPr>
            <p:ph sz="quarter" idx="13"/>
          </p:nvPr>
        </p:nvSpPr>
        <p:spPr>
          <a:xfrm>
            <a:off x="457200" y="1328531"/>
            <a:ext cx="5481687" cy="3272963"/>
          </a:xfrm>
        </p:spPr>
        <p:txBody>
          <a:bodyPr/>
          <a:lstStyle/>
          <a:p>
            <a:r>
              <a:rPr lang="en-US" dirty="0"/>
              <a:t>Interviews with Machine Learning implementors</a:t>
            </a:r>
          </a:p>
          <a:p>
            <a:pPr>
              <a:lnSpc>
                <a:spcPct val="150000"/>
              </a:lnSpc>
              <a:spcAft>
                <a:spcPts val="800"/>
              </a:spcAft>
            </a:pPr>
            <a:r>
              <a:rPr lang="en-US" dirty="0"/>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He highlighted that many AI model developers consider training data to be their “</a:t>
            </a:r>
            <a:r>
              <a:rPr lang="en-GB" sz="1800" i="1" dirty="0">
                <a:solidFill>
                  <a:schemeClr val="accent6"/>
                </a:solidFill>
                <a:effectLst/>
                <a:latin typeface="Calibri" panose="020F0502020204030204" pitchFamily="34" charset="0"/>
                <a:ea typeface="Calibri" panose="020F0502020204030204" pitchFamily="34" charset="0"/>
                <a:cs typeface="Times New Roman" panose="02020603050405020304" pitchFamily="18" charset="0"/>
              </a:rPr>
              <a:t>secret sauce</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which they are reluctant to share externally, also because in many cases it may have been obtained illegally or show certain biases that would be expensive to avoid, especially geographic ones. However, without looking at the training data and its associated metadata it is very difficult to understand the model’s behaviour. </a:t>
            </a:r>
            <a:r>
              <a:rPr lang="en-GB"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dirty="0"/>
          </a:p>
          <a:p>
            <a:pPr marL="0" indent="0">
              <a:buNone/>
            </a:pPr>
            <a:endParaRPr lang="en-US" dirty="0"/>
          </a:p>
        </p:txBody>
      </p:sp>
      <p:sp>
        <p:nvSpPr>
          <p:cNvPr id="7" name="Title 6">
            <a:extLst>
              <a:ext uri="{FF2B5EF4-FFF2-40B4-BE49-F238E27FC236}">
                <a16:creationId xmlns:a16="http://schemas.microsoft.com/office/drawing/2014/main" id="{FF848648-7068-BF47-2FB8-A3E1D56C7484}"/>
              </a:ext>
            </a:extLst>
          </p:cNvPr>
          <p:cNvSpPr>
            <a:spLocks noGrp="1"/>
          </p:cNvSpPr>
          <p:nvPr>
            <p:ph type="title"/>
          </p:nvPr>
        </p:nvSpPr>
        <p:spPr/>
        <p:txBody>
          <a:bodyPr/>
          <a:lstStyle/>
          <a:p>
            <a:r>
              <a:rPr lang="en-GB" dirty="0"/>
              <a:t>Example – </a:t>
            </a:r>
            <a:r>
              <a:rPr lang="en-GB" dirty="0" err="1"/>
              <a:t>Golestan</a:t>
            </a:r>
            <a:r>
              <a:rPr lang="en-GB" dirty="0"/>
              <a:t> Sally Radwan, UNEP</a:t>
            </a:r>
            <a:endParaRPr lang="en-US" dirty="0"/>
          </a:p>
        </p:txBody>
      </p:sp>
      <p:pic>
        <p:nvPicPr>
          <p:cNvPr id="3074" name="Picture 2">
            <a:extLst>
              <a:ext uri="{FF2B5EF4-FFF2-40B4-BE49-F238E27FC236}">
                <a16:creationId xmlns:a16="http://schemas.microsoft.com/office/drawing/2014/main" id="{36BE507A-1E4A-D80D-2E20-3D666B0DCF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4882" y="1301750"/>
            <a:ext cx="2540000" cy="2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2646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9E8FD-346E-060E-4690-9B2CD632785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778CB7-C185-F78D-2E1A-4C7433F2EB3C}"/>
              </a:ext>
            </a:extLst>
          </p:cNvPr>
          <p:cNvSpPr>
            <a:spLocks noGrp="1"/>
          </p:cNvSpPr>
          <p:nvPr>
            <p:ph type="sldNum" sz="quarter" idx="12"/>
          </p:nvPr>
        </p:nvSpPr>
        <p:spPr/>
        <p:txBody>
          <a:bodyPr/>
          <a:lstStyle/>
          <a:p>
            <a:fld id="{6B49BB3D-90E4-C946-BCF9-8FBC622A1A06}" type="slidenum">
              <a:rPr lang="en-GB" smtClean="0"/>
              <a:t>13</a:t>
            </a:fld>
            <a:endParaRPr lang="en-GB" dirty="0"/>
          </a:p>
        </p:txBody>
      </p:sp>
      <p:sp>
        <p:nvSpPr>
          <p:cNvPr id="6" name="Content Placeholder 5">
            <a:extLst>
              <a:ext uri="{FF2B5EF4-FFF2-40B4-BE49-F238E27FC236}">
                <a16:creationId xmlns:a16="http://schemas.microsoft.com/office/drawing/2014/main" id="{630868BC-6C5C-8BC1-0495-A4F0A43688F2}"/>
              </a:ext>
            </a:extLst>
          </p:cNvPr>
          <p:cNvSpPr>
            <a:spLocks noGrp="1"/>
          </p:cNvSpPr>
          <p:nvPr>
            <p:ph sz="quarter" idx="13"/>
          </p:nvPr>
        </p:nvSpPr>
        <p:spPr>
          <a:xfrm>
            <a:off x="457200" y="1328531"/>
            <a:ext cx="8229600" cy="3272963"/>
          </a:xfrm>
        </p:spPr>
        <p:txBody>
          <a:bodyPr/>
          <a:lstStyle/>
          <a:p>
            <a:r>
              <a:rPr lang="en-US" dirty="0"/>
              <a:t>Predict Protein structure from Protein sequence.</a:t>
            </a:r>
          </a:p>
          <a:p>
            <a:r>
              <a:rPr lang="en-US" dirty="0"/>
              <a:t>Huge amounts of publicly available data – extremely well annotated.</a:t>
            </a:r>
          </a:p>
          <a:p>
            <a:r>
              <a:rPr lang="en-US" dirty="0"/>
              <a:t>Nature paper by Deep Mind </a:t>
            </a:r>
          </a:p>
          <a:p>
            <a:r>
              <a:rPr lang="en-US" dirty="0" err="1"/>
              <a:t>Revolutionised</a:t>
            </a:r>
            <a:r>
              <a:rPr lang="en-US" dirty="0"/>
              <a:t> field.</a:t>
            </a:r>
          </a:p>
          <a:p>
            <a:pPr marL="0" indent="0">
              <a:buNone/>
            </a:pPr>
            <a:endParaRPr lang="en-US" dirty="0"/>
          </a:p>
        </p:txBody>
      </p:sp>
      <p:sp>
        <p:nvSpPr>
          <p:cNvPr id="7" name="Title 6">
            <a:extLst>
              <a:ext uri="{FF2B5EF4-FFF2-40B4-BE49-F238E27FC236}">
                <a16:creationId xmlns:a16="http://schemas.microsoft.com/office/drawing/2014/main" id="{937F9157-42A5-E8B2-69CC-624C32C7FE32}"/>
              </a:ext>
            </a:extLst>
          </p:cNvPr>
          <p:cNvSpPr>
            <a:spLocks noGrp="1"/>
          </p:cNvSpPr>
          <p:nvPr>
            <p:ph type="title"/>
          </p:nvPr>
        </p:nvSpPr>
        <p:spPr/>
        <p:txBody>
          <a:bodyPr/>
          <a:lstStyle/>
          <a:p>
            <a:r>
              <a:rPr lang="en-GB" dirty="0"/>
              <a:t>Positive example </a:t>
            </a:r>
            <a:r>
              <a:rPr lang="en-GB" dirty="0" err="1"/>
              <a:t>Alphafold</a:t>
            </a:r>
            <a:endParaRPr lang="en-US" dirty="0"/>
          </a:p>
        </p:txBody>
      </p:sp>
      <p:pic>
        <p:nvPicPr>
          <p:cNvPr id="4" name="Picture 3" descr="A screenshot of a website&#10;&#10;Description automatically generated">
            <a:extLst>
              <a:ext uri="{FF2B5EF4-FFF2-40B4-BE49-F238E27FC236}">
                <a16:creationId xmlns:a16="http://schemas.microsoft.com/office/drawing/2014/main" id="{9436137B-1D97-A8D0-EE90-C96365F0AC16}"/>
              </a:ext>
            </a:extLst>
          </p:cNvPr>
          <p:cNvPicPr>
            <a:picLocks noChangeAspect="1"/>
          </p:cNvPicPr>
          <p:nvPr/>
        </p:nvPicPr>
        <p:blipFill>
          <a:blip r:embed="rId3"/>
          <a:stretch>
            <a:fillRect/>
          </a:stretch>
        </p:blipFill>
        <p:spPr>
          <a:xfrm>
            <a:off x="4764506" y="2107777"/>
            <a:ext cx="3589687" cy="3035723"/>
          </a:xfrm>
          <a:prstGeom prst="rect">
            <a:avLst/>
          </a:prstGeom>
        </p:spPr>
      </p:pic>
    </p:spTree>
    <p:extLst>
      <p:ext uri="{BB962C8B-B14F-4D97-AF65-F5344CB8AC3E}">
        <p14:creationId xmlns:p14="http://schemas.microsoft.com/office/powerpoint/2010/main" val="2365940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4F1A0-C2F7-ECFC-AA1A-870B646CF5F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CD275C-E5F4-3C33-710B-B60404D9C8DC}"/>
              </a:ext>
            </a:extLst>
          </p:cNvPr>
          <p:cNvSpPr>
            <a:spLocks noGrp="1"/>
          </p:cNvSpPr>
          <p:nvPr>
            <p:ph type="sldNum" sz="quarter" idx="12"/>
          </p:nvPr>
        </p:nvSpPr>
        <p:spPr/>
        <p:txBody>
          <a:bodyPr/>
          <a:lstStyle/>
          <a:p>
            <a:fld id="{6B49BB3D-90E4-C946-BCF9-8FBC622A1A06}" type="slidenum">
              <a:rPr lang="en-GB" smtClean="0"/>
              <a:t>14</a:t>
            </a:fld>
            <a:endParaRPr lang="en-GB" dirty="0"/>
          </a:p>
        </p:txBody>
      </p:sp>
      <p:sp>
        <p:nvSpPr>
          <p:cNvPr id="6" name="Content Placeholder 5">
            <a:extLst>
              <a:ext uri="{FF2B5EF4-FFF2-40B4-BE49-F238E27FC236}">
                <a16:creationId xmlns:a16="http://schemas.microsoft.com/office/drawing/2014/main" id="{709D39B8-F023-C754-D6C7-9D3E3F2832D5}"/>
              </a:ext>
            </a:extLst>
          </p:cNvPr>
          <p:cNvSpPr>
            <a:spLocks noGrp="1"/>
          </p:cNvSpPr>
          <p:nvPr>
            <p:ph sz="quarter" idx="13"/>
          </p:nvPr>
        </p:nvSpPr>
        <p:spPr>
          <a:xfrm>
            <a:off x="457200" y="1328531"/>
            <a:ext cx="8229600" cy="3272963"/>
          </a:xfrm>
        </p:spPr>
        <p:txBody>
          <a:bodyPr/>
          <a:lstStyle/>
          <a:p>
            <a:r>
              <a:rPr lang="en-US" dirty="0"/>
              <a:t>Survey of Machine Learning papers to diagnose Covid-19 from Chest X-rays / CT</a:t>
            </a:r>
          </a:p>
          <a:p>
            <a:r>
              <a:rPr lang="en-US" dirty="0"/>
              <a:t>Started with 2,212 cases</a:t>
            </a:r>
          </a:p>
          <a:p>
            <a:r>
              <a:rPr lang="en-US" dirty="0"/>
              <a:t>Filtered down to 62 to review</a:t>
            </a:r>
          </a:p>
          <a:p>
            <a:r>
              <a:rPr lang="en-US" b="1" dirty="0">
                <a:solidFill>
                  <a:schemeClr val="accent2"/>
                </a:solidFill>
              </a:rPr>
              <a:t>Not a single one was clinically useful</a:t>
            </a:r>
          </a:p>
          <a:p>
            <a:r>
              <a:rPr lang="en-US" dirty="0"/>
              <a:t>Litany of errors</a:t>
            </a:r>
          </a:p>
          <a:p>
            <a:r>
              <a:rPr lang="en-US" dirty="0"/>
              <a:t>Including biased data sets</a:t>
            </a:r>
          </a:p>
          <a:p>
            <a:endParaRPr lang="en-US" b="1" dirty="0"/>
          </a:p>
          <a:p>
            <a:pPr marL="0" indent="0">
              <a:buNone/>
            </a:pPr>
            <a:endParaRPr lang="en-US" dirty="0"/>
          </a:p>
        </p:txBody>
      </p:sp>
      <p:sp>
        <p:nvSpPr>
          <p:cNvPr id="7" name="Title 6">
            <a:extLst>
              <a:ext uri="{FF2B5EF4-FFF2-40B4-BE49-F238E27FC236}">
                <a16:creationId xmlns:a16="http://schemas.microsoft.com/office/drawing/2014/main" id="{35FC7614-4739-8FA6-A1F5-85B2F04FB419}"/>
              </a:ext>
            </a:extLst>
          </p:cNvPr>
          <p:cNvSpPr>
            <a:spLocks noGrp="1"/>
          </p:cNvSpPr>
          <p:nvPr>
            <p:ph type="title"/>
          </p:nvPr>
        </p:nvSpPr>
        <p:spPr/>
        <p:txBody>
          <a:bodyPr/>
          <a:lstStyle/>
          <a:p>
            <a:r>
              <a:rPr lang="en-GB" dirty="0"/>
              <a:t>Negative example</a:t>
            </a:r>
            <a:endParaRPr lang="en-US" dirty="0"/>
          </a:p>
        </p:txBody>
      </p:sp>
      <p:pic>
        <p:nvPicPr>
          <p:cNvPr id="5" name="Picture 4" descr="A screenshot of a computer&#10;&#10;Description automatically generated">
            <a:extLst>
              <a:ext uri="{FF2B5EF4-FFF2-40B4-BE49-F238E27FC236}">
                <a16:creationId xmlns:a16="http://schemas.microsoft.com/office/drawing/2014/main" id="{6947CDC3-71BF-8ACB-C71D-1E8D65C4B20B}"/>
              </a:ext>
            </a:extLst>
          </p:cNvPr>
          <p:cNvPicPr>
            <a:picLocks noChangeAspect="1"/>
          </p:cNvPicPr>
          <p:nvPr/>
        </p:nvPicPr>
        <p:blipFill>
          <a:blip r:embed="rId3"/>
          <a:stretch>
            <a:fillRect/>
          </a:stretch>
        </p:blipFill>
        <p:spPr>
          <a:xfrm>
            <a:off x="4831883" y="1951440"/>
            <a:ext cx="4090208" cy="2905940"/>
          </a:xfrm>
          <a:prstGeom prst="rect">
            <a:avLst/>
          </a:prstGeom>
        </p:spPr>
      </p:pic>
    </p:spTree>
    <p:extLst>
      <p:ext uri="{BB962C8B-B14F-4D97-AF65-F5344CB8AC3E}">
        <p14:creationId xmlns:p14="http://schemas.microsoft.com/office/powerpoint/2010/main" val="3489810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4FB17-1B84-9DCC-4AFC-5BB40FEB63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C81F4F-3536-AC68-A416-BDB5C065BF3E}"/>
              </a:ext>
            </a:extLst>
          </p:cNvPr>
          <p:cNvSpPr>
            <a:spLocks noGrp="1"/>
          </p:cNvSpPr>
          <p:nvPr>
            <p:ph type="title"/>
          </p:nvPr>
        </p:nvSpPr>
        <p:spPr/>
        <p:txBody>
          <a:bodyPr/>
          <a:lstStyle/>
          <a:p>
            <a:r>
              <a:rPr lang="en-US" dirty="0"/>
              <a:t>2 The CS perspective</a:t>
            </a:r>
          </a:p>
        </p:txBody>
      </p:sp>
    </p:spTree>
    <p:extLst>
      <p:ext uri="{BB962C8B-B14F-4D97-AF65-F5344CB8AC3E}">
        <p14:creationId xmlns:p14="http://schemas.microsoft.com/office/powerpoint/2010/main" val="3286273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3F9D0-EAD9-F089-DBED-2B42D42A113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2890318-02F5-CE98-E4C2-677DFA413798}"/>
              </a:ext>
            </a:extLst>
          </p:cNvPr>
          <p:cNvSpPr>
            <a:spLocks noGrp="1"/>
          </p:cNvSpPr>
          <p:nvPr>
            <p:ph type="sldNum" sz="quarter" idx="12"/>
          </p:nvPr>
        </p:nvSpPr>
        <p:spPr/>
        <p:txBody>
          <a:bodyPr/>
          <a:lstStyle/>
          <a:p>
            <a:fld id="{6B49BB3D-90E4-C946-BCF9-8FBC622A1A06}" type="slidenum">
              <a:rPr lang="en-GB" smtClean="0"/>
              <a:t>16</a:t>
            </a:fld>
            <a:endParaRPr lang="en-GB" dirty="0"/>
          </a:p>
        </p:txBody>
      </p:sp>
      <p:sp>
        <p:nvSpPr>
          <p:cNvPr id="6" name="Content Placeholder 5">
            <a:extLst>
              <a:ext uri="{FF2B5EF4-FFF2-40B4-BE49-F238E27FC236}">
                <a16:creationId xmlns:a16="http://schemas.microsoft.com/office/drawing/2014/main" id="{5D3CB13C-02A8-B056-FEBD-108281E49BEB}"/>
              </a:ext>
            </a:extLst>
          </p:cNvPr>
          <p:cNvSpPr>
            <a:spLocks noGrp="1"/>
          </p:cNvSpPr>
          <p:nvPr>
            <p:ph sz="quarter" idx="13"/>
          </p:nvPr>
        </p:nvSpPr>
        <p:spPr>
          <a:xfrm>
            <a:off x="457200" y="1328531"/>
            <a:ext cx="8229600" cy="3272963"/>
          </a:xfrm>
        </p:spPr>
        <p:txBody>
          <a:bodyPr/>
          <a:lstStyle/>
          <a:p>
            <a:r>
              <a:rPr lang="en-US" dirty="0"/>
              <a:t>Programming is way more powerful than GUI based tools.</a:t>
            </a:r>
          </a:p>
          <a:p>
            <a:r>
              <a:rPr lang="en-US" dirty="0"/>
              <a:t>It is expressive (simple commands -&gt; more complicated commands)</a:t>
            </a:r>
          </a:p>
          <a:p>
            <a:r>
              <a:rPr lang="en-US" dirty="0"/>
              <a:t>Abstraction is a key concept.</a:t>
            </a:r>
          </a:p>
          <a:p>
            <a:r>
              <a:rPr lang="en-US" dirty="0"/>
              <a:t>In software we can think of the most complicated processes as a black box where there are inputs and outputs.</a:t>
            </a:r>
          </a:p>
          <a:p>
            <a:pPr marL="0" indent="0">
              <a:buNone/>
            </a:pPr>
            <a:endParaRPr lang="en-US" dirty="0"/>
          </a:p>
        </p:txBody>
      </p:sp>
      <p:sp>
        <p:nvSpPr>
          <p:cNvPr id="7" name="Title 6">
            <a:extLst>
              <a:ext uri="{FF2B5EF4-FFF2-40B4-BE49-F238E27FC236}">
                <a16:creationId xmlns:a16="http://schemas.microsoft.com/office/drawing/2014/main" id="{2F4C1CF7-AABD-55CC-5CD6-A216F2C3F5B5}"/>
              </a:ext>
            </a:extLst>
          </p:cNvPr>
          <p:cNvSpPr>
            <a:spLocks noGrp="1"/>
          </p:cNvSpPr>
          <p:nvPr>
            <p:ph type="title"/>
          </p:nvPr>
        </p:nvSpPr>
        <p:spPr/>
        <p:txBody>
          <a:bodyPr/>
          <a:lstStyle/>
          <a:p>
            <a:r>
              <a:rPr lang="en-GB" dirty="0"/>
              <a:t>What we’ve learnt from software</a:t>
            </a:r>
            <a:endParaRPr lang="en-US" dirty="0"/>
          </a:p>
        </p:txBody>
      </p:sp>
      <p:pic>
        <p:nvPicPr>
          <p:cNvPr id="4" name="Picture 3">
            <a:extLst>
              <a:ext uri="{FF2B5EF4-FFF2-40B4-BE49-F238E27FC236}">
                <a16:creationId xmlns:a16="http://schemas.microsoft.com/office/drawing/2014/main" id="{B4E2754A-7672-F5DF-E415-55ACBAF5273A}"/>
              </a:ext>
            </a:extLst>
          </p:cNvPr>
          <p:cNvPicPr>
            <a:picLocks noChangeAspect="1"/>
          </p:cNvPicPr>
          <p:nvPr/>
        </p:nvPicPr>
        <p:blipFill>
          <a:blip r:embed="rId3"/>
          <a:stretch>
            <a:fillRect/>
          </a:stretch>
        </p:blipFill>
        <p:spPr>
          <a:xfrm>
            <a:off x="893545" y="3543433"/>
            <a:ext cx="7010400" cy="520700"/>
          </a:xfrm>
          <a:prstGeom prst="rect">
            <a:avLst/>
          </a:prstGeom>
        </p:spPr>
      </p:pic>
    </p:spTree>
    <p:extLst>
      <p:ext uri="{BB962C8B-B14F-4D97-AF65-F5344CB8AC3E}">
        <p14:creationId xmlns:p14="http://schemas.microsoft.com/office/powerpoint/2010/main" val="90661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99619-6FDA-8E99-E9CA-5EFC510B3F6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F36B227-C62A-6835-190E-8681BA128B58}"/>
              </a:ext>
            </a:extLst>
          </p:cNvPr>
          <p:cNvSpPr>
            <a:spLocks noGrp="1"/>
          </p:cNvSpPr>
          <p:nvPr>
            <p:ph type="sldNum" sz="quarter" idx="12"/>
          </p:nvPr>
        </p:nvSpPr>
        <p:spPr/>
        <p:txBody>
          <a:bodyPr/>
          <a:lstStyle/>
          <a:p>
            <a:fld id="{6B49BB3D-90E4-C946-BCF9-8FBC622A1A06}" type="slidenum">
              <a:rPr lang="en-GB" smtClean="0"/>
              <a:t>17</a:t>
            </a:fld>
            <a:endParaRPr lang="en-GB" dirty="0"/>
          </a:p>
        </p:txBody>
      </p:sp>
      <p:sp>
        <p:nvSpPr>
          <p:cNvPr id="6" name="Content Placeholder 5">
            <a:extLst>
              <a:ext uri="{FF2B5EF4-FFF2-40B4-BE49-F238E27FC236}">
                <a16:creationId xmlns:a16="http://schemas.microsoft.com/office/drawing/2014/main" id="{F94F5FED-CB03-92EA-1A0C-51AA45D50F79}"/>
              </a:ext>
            </a:extLst>
          </p:cNvPr>
          <p:cNvSpPr>
            <a:spLocks noGrp="1"/>
          </p:cNvSpPr>
          <p:nvPr>
            <p:ph sz="quarter" idx="13"/>
          </p:nvPr>
        </p:nvSpPr>
        <p:spPr>
          <a:xfrm>
            <a:off x="457200" y="1328531"/>
            <a:ext cx="8229600" cy="3272963"/>
          </a:xfrm>
        </p:spPr>
        <p:txBody>
          <a:bodyPr/>
          <a:lstStyle/>
          <a:p>
            <a:r>
              <a:rPr lang="en-US" dirty="0"/>
              <a:t>Standing back we can think of what we do as a workflow (example) </a:t>
            </a:r>
          </a:p>
          <a:p>
            <a:pPr marL="0" indent="0">
              <a:buNone/>
            </a:pPr>
            <a:endParaRPr lang="en-US" dirty="0"/>
          </a:p>
        </p:txBody>
      </p:sp>
      <p:sp>
        <p:nvSpPr>
          <p:cNvPr id="7" name="Title 6">
            <a:extLst>
              <a:ext uri="{FF2B5EF4-FFF2-40B4-BE49-F238E27FC236}">
                <a16:creationId xmlns:a16="http://schemas.microsoft.com/office/drawing/2014/main" id="{113FB3A1-2ACC-8C42-CBE8-C236FFD32278}"/>
              </a:ext>
            </a:extLst>
          </p:cNvPr>
          <p:cNvSpPr>
            <a:spLocks noGrp="1"/>
          </p:cNvSpPr>
          <p:nvPr>
            <p:ph type="title"/>
          </p:nvPr>
        </p:nvSpPr>
        <p:spPr/>
        <p:txBody>
          <a:bodyPr/>
          <a:lstStyle/>
          <a:p>
            <a:r>
              <a:rPr lang="en-GB" dirty="0"/>
              <a:t>What we’ve learnt from software</a:t>
            </a:r>
            <a:endParaRPr lang="en-US" dirty="0"/>
          </a:p>
        </p:txBody>
      </p:sp>
      <p:sp>
        <p:nvSpPr>
          <p:cNvPr id="2" name="Rounded Rectangle 1">
            <a:extLst>
              <a:ext uri="{FF2B5EF4-FFF2-40B4-BE49-F238E27FC236}">
                <a16:creationId xmlns:a16="http://schemas.microsoft.com/office/drawing/2014/main" id="{87A109C0-7584-E21F-CED5-335E87803099}"/>
              </a:ext>
            </a:extLst>
          </p:cNvPr>
          <p:cNvSpPr/>
          <p:nvPr/>
        </p:nvSpPr>
        <p:spPr>
          <a:xfrm>
            <a:off x="770021" y="1944303"/>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a:t>
            </a:r>
          </a:p>
        </p:txBody>
      </p:sp>
      <p:sp>
        <p:nvSpPr>
          <p:cNvPr id="8" name="Rounded Rectangle 7">
            <a:extLst>
              <a:ext uri="{FF2B5EF4-FFF2-40B4-BE49-F238E27FC236}">
                <a16:creationId xmlns:a16="http://schemas.microsoft.com/office/drawing/2014/main" id="{D6851381-4E16-3EE4-B71D-621D7E234834}"/>
              </a:ext>
            </a:extLst>
          </p:cNvPr>
          <p:cNvSpPr/>
          <p:nvPr/>
        </p:nvSpPr>
        <p:spPr>
          <a:xfrm>
            <a:off x="2606842" y="1955715"/>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Read data</a:t>
            </a:r>
          </a:p>
        </p:txBody>
      </p:sp>
      <p:sp>
        <p:nvSpPr>
          <p:cNvPr id="9" name="Rounded Rectangle 8">
            <a:extLst>
              <a:ext uri="{FF2B5EF4-FFF2-40B4-BE49-F238E27FC236}">
                <a16:creationId xmlns:a16="http://schemas.microsoft.com/office/drawing/2014/main" id="{F1F4D780-F62E-D655-09E1-12BE7AA9E9F8}"/>
              </a:ext>
            </a:extLst>
          </p:cNvPr>
          <p:cNvSpPr/>
          <p:nvPr/>
        </p:nvSpPr>
        <p:spPr>
          <a:xfrm>
            <a:off x="4572000" y="1944302"/>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Pre-process data</a:t>
            </a:r>
          </a:p>
        </p:txBody>
      </p:sp>
      <p:sp>
        <p:nvSpPr>
          <p:cNvPr id="10" name="Rounded Rectangle 9">
            <a:extLst>
              <a:ext uri="{FF2B5EF4-FFF2-40B4-BE49-F238E27FC236}">
                <a16:creationId xmlns:a16="http://schemas.microsoft.com/office/drawing/2014/main" id="{5A904344-9391-2E82-0ABC-7E3D9F7A3298}"/>
              </a:ext>
            </a:extLst>
          </p:cNvPr>
          <p:cNvSpPr/>
          <p:nvPr/>
        </p:nvSpPr>
        <p:spPr>
          <a:xfrm>
            <a:off x="6537158" y="1955714"/>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Do AI Stuff</a:t>
            </a:r>
          </a:p>
        </p:txBody>
      </p:sp>
      <p:sp>
        <p:nvSpPr>
          <p:cNvPr id="11" name="Rounded Rectangle 10">
            <a:extLst>
              <a:ext uri="{FF2B5EF4-FFF2-40B4-BE49-F238E27FC236}">
                <a16:creationId xmlns:a16="http://schemas.microsoft.com/office/drawing/2014/main" id="{14894AB0-AFC4-BE6E-2472-2356855192D3}"/>
              </a:ext>
            </a:extLst>
          </p:cNvPr>
          <p:cNvSpPr/>
          <p:nvPr/>
        </p:nvSpPr>
        <p:spPr>
          <a:xfrm>
            <a:off x="2538577" y="3278604"/>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err="1"/>
              <a:t>Visualise</a:t>
            </a:r>
            <a:r>
              <a:rPr lang="en-US" dirty="0"/>
              <a:t> data </a:t>
            </a:r>
          </a:p>
        </p:txBody>
      </p:sp>
      <p:sp>
        <p:nvSpPr>
          <p:cNvPr id="12" name="Rounded Rectangle 11">
            <a:extLst>
              <a:ext uri="{FF2B5EF4-FFF2-40B4-BE49-F238E27FC236}">
                <a16:creationId xmlns:a16="http://schemas.microsoft.com/office/drawing/2014/main" id="{1D070821-B61F-1CE1-218B-74F3A7ED7191}"/>
              </a:ext>
            </a:extLst>
          </p:cNvPr>
          <p:cNvSpPr/>
          <p:nvPr/>
        </p:nvSpPr>
        <p:spPr>
          <a:xfrm>
            <a:off x="4619954" y="3294244"/>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Make results available</a:t>
            </a:r>
          </a:p>
        </p:txBody>
      </p:sp>
      <p:sp>
        <p:nvSpPr>
          <p:cNvPr id="13" name="Rounded Rectangle 12">
            <a:extLst>
              <a:ext uri="{FF2B5EF4-FFF2-40B4-BE49-F238E27FC236}">
                <a16:creationId xmlns:a16="http://schemas.microsoft.com/office/drawing/2014/main" id="{1D728EAB-E92E-4B81-602E-EE327C119B4A}"/>
              </a:ext>
            </a:extLst>
          </p:cNvPr>
          <p:cNvSpPr/>
          <p:nvPr/>
        </p:nvSpPr>
        <p:spPr>
          <a:xfrm>
            <a:off x="6537158" y="3294244"/>
            <a:ext cx="1434164" cy="847023"/>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r>
              <a:rPr lang="en-US" dirty="0"/>
              <a:t>….</a:t>
            </a:r>
          </a:p>
        </p:txBody>
      </p:sp>
      <p:cxnSp>
        <p:nvCxnSpPr>
          <p:cNvPr id="15" name="Straight Connector 14">
            <a:extLst>
              <a:ext uri="{FF2B5EF4-FFF2-40B4-BE49-F238E27FC236}">
                <a16:creationId xmlns:a16="http://schemas.microsoft.com/office/drawing/2014/main" id="{6EBE583A-ED96-CB5B-1A03-25707A18728D}"/>
              </a:ext>
            </a:extLst>
          </p:cNvPr>
          <p:cNvCxnSpPr>
            <a:stCxn id="2" idx="3"/>
            <a:endCxn id="8" idx="1"/>
          </p:cNvCxnSpPr>
          <p:nvPr/>
        </p:nvCxnSpPr>
        <p:spPr>
          <a:xfrm>
            <a:off x="2204185" y="2367815"/>
            <a:ext cx="402657" cy="11412"/>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53D8460-A3B8-8E81-4DF9-0B2BC9C5EEE1}"/>
              </a:ext>
            </a:extLst>
          </p:cNvPr>
          <p:cNvCxnSpPr>
            <a:cxnSpLocks/>
            <a:endCxn id="9" idx="1"/>
          </p:cNvCxnSpPr>
          <p:nvPr/>
        </p:nvCxnSpPr>
        <p:spPr>
          <a:xfrm>
            <a:off x="4038514" y="2356401"/>
            <a:ext cx="533486" cy="11413"/>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E334CD7-2000-C4C2-9874-53380CE3E569}"/>
              </a:ext>
            </a:extLst>
          </p:cNvPr>
          <p:cNvCxnSpPr>
            <a:cxnSpLocks/>
          </p:cNvCxnSpPr>
          <p:nvPr/>
        </p:nvCxnSpPr>
        <p:spPr>
          <a:xfrm>
            <a:off x="6003672" y="2356400"/>
            <a:ext cx="533486" cy="11413"/>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BE6A5651-48A1-D208-886E-1BA1FB5B5732}"/>
              </a:ext>
            </a:extLst>
          </p:cNvPr>
          <p:cNvCxnSpPr>
            <a:cxnSpLocks/>
            <a:stCxn id="10" idx="2"/>
          </p:cNvCxnSpPr>
          <p:nvPr/>
        </p:nvCxnSpPr>
        <p:spPr>
          <a:xfrm flipH="1">
            <a:off x="3926219" y="2802737"/>
            <a:ext cx="3328021" cy="491507"/>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9871AD8E-68E9-692F-508E-DEA009B1064C}"/>
              </a:ext>
            </a:extLst>
          </p:cNvPr>
          <p:cNvCxnSpPr>
            <a:cxnSpLocks/>
            <a:endCxn id="12" idx="1"/>
          </p:cNvCxnSpPr>
          <p:nvPr/>
        </p:nvCxnSpPr>
        <p:spPr>
          <a:xfrm>
            <a:off x="3947518" y="3675639"/>
            <a:ext cx="672436" cy="42117"/>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14689CF1-EE1E-E550-4072-C67DF126959F}"/>
              </a:ext>
            </a:extLst>
          </p:cNvPr>
          <p:cNvCxnSpPr>
            <a:cxnSpLocks/>
            <a:endCxn id="13" idx="1"/>
          </p:cNvCxnSpPr>
          <p:nvPr/>
        </p:nvCxnSpPr>
        <p:spPr>
          <a:xfrm>
            <a:off x="6028895" y="3708108"/>
            <a:ext cx="508263" cy="9648"/>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997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par>
                                <p:cTn id="26" presetID="9"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ssolve">
                                      <p:cBhvr>
                                        <p:cTn id="31" dur="500"/>
                                        <p:tgtEl>
                                          <p:spTgt spid="16"/>
                                        </p:tgtEl>
                                      </p:cBhvr>
                                    </p:animEffect>
                                  </p:childTnLst>
                                </p:cTn>
                              </p:par>
                              <p:par>
                                <p:cTn id="32" presetID="9"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dissolve">
                                      <p:cBhvr>
                                        <p:cTn id="34" dur="500"/>
                                        <p:tgtEl>
                                          <p:spTgt spid="18"/>
                                        </p:tgtEl>
                                      </p:cBhvr>
                                    </p:animEffect>
                                  </p:childTnLst>
                                </p:cTn>
                              </p:par>
                              <p:par>
                                <p:cTn id="35" presetID="9"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dissolve">
                                      <p:cBhvr>
                                        <p:cTn id="37" dur="500"/>
                                        <p:tgtEl>
                                          <p:spTgt spid="19"/>
                                        </p:tgtEl>
                                      </p:cBhvr>
                                    </p:animEffect>
                                  </p:childTnLst>
                                </p:cTn>
                              </p:par>
                              <p:par>
                                <p:cTn id="38" presetID="9"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dissolve">
                                      <p:cBhvr>
                                        <p:cTn id="40" dur="500"/>
                                        <p:tgtEl>
                                          <p:spTgt spid="22"/>
                                        </p:tgtEl>
                                      </p:cBhvr>
                                    </p:animEffect>
                                  </p:childTnLst>
                                </p:cTn>
                              </p:par>
                              <p:par>
                                <p:cTn id="41" presetID="9"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dissolve">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2A74F-AC61-AFDA-8A3F-405E2BCB228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6128C1-094D-2B2E-DC10-47C262776345}"/>
              </a:ext>
            </a:extLst>
          </p:cNvPr>
          <p:cNvSpPr>
            <a:spLocks noGrp="1"/>
          </p:cNvSpPr>
          <p:nvPr>
            <p:ph type="sldNum" sz="quarter" idx="12"/>
          </p:nvPr>
        </p:nvSpPr>
        <p:spPr/>
        <p:txBody>
          <a:bodyPr/>
          <a:lstStyle/>
          <a:p>
            <a:fld id="{6B49BB3D-90E4-C946-BCF9-8FBC622A1A06}" type="slidenum">
              <a:rPr lang="en-GB" smtClean="0"/>
              <a:t>18</a:t>
            </a:fld>
            <a:endParaRPr lang="en-GB" dirty="0"/>
          </a:p>
        </p:txBody>
      </p:sp>
      <p:sp>
        <p:nvSpPr>
          <p:cNvPr id="6" name="Content Placeholder 5">
            <a:extLst>
              <a:ext uri="{FF2B5EF4-FFF2-40B4-BE49-F238E27FC236}">
                <a16:creationId xmlns:a16="http://schemas.microsoft.com/office/drawing/2014/main" id="{44C16FE1-7D40-1442-2B16-4C7CFA16EEDD}"/>
              </a:ext>
            </a:extLst>
          </p:cNvPr>
          <p:cNvSpPr>
            <a:spLocks noGrp="1"/>
          </p:cNvSpPr>
          <p:nvPr>
            <p:ph sz="quarter" idx="13"/>
          </p:nvPr>
        </p:nvSpPr>
        <p:spPr>
          <a:xfrm>
            <a:off x="457200" y="1328531"/>
            <a:ext cx="8229600" cy="3272963"/>
          </a:xfrm>
        </p:spPr>
        <p:txBody>
          <a:bodyPr/>
          <a:lstStyle/>
          <a:p>
            <a:r>
              <a:rPr lang="en-US" dirty="0"/>
              <a:t>Think first about computers (programs) talking to each other first.</a:t>
            </a:r>
          </a:p>
          <a:p>
            <a:r>
              <a:rPr lang="en-US" dirty="0"/>
              <a:t>Then build human interactions on that.</a:t>
            </a:r>
          </a:p>
          <a:p>
            <a:r>
              <a:rPr lang="en-US" dirty="0"/>
              <a:t>Not the other way around!!</a:t>
            </a:r>
          </a:p>
          <a:p>
            <a:r>
              <a:rPr lang="en-US" dirty="0"/>
              <a:t>Examples</a:t>
            </a:r>
          </a:p>
          <a:p>
            <a:r>
              <a:rPr lang="en-US" dirty="0"/>
              <a:t>Excel Macros 🙄</a:t>
            </a:r>
          </a:p>
          <a:p>
            <a:r>
              <a:rPr lang="en-US" dirty="0"/>
              <a:t>Data stored in PDFs 🙄</a:t>
            </a:r>
          </a:p>
          <a:p>
            <a:pPr marL="0" lvl="1" indent="0">
              <a:buNone/>
            </a:pPr>
            <a:endParaRPr lang="en-US" dirty="0"/>
          </a:p>
          <a:p>
            <a:pPr marL="0" indent="0">
              <a:buNone/>
            </a:pPr>
            <a:endParaRPr lang="en-US" dirty="0"/>
          </a:p>
        </p:txBody>
      </p:sp>
      <p:sp>
        <p:nvSpPr>
          <p:cNvPr id="7" name="Title 6">
            <a:extLst>
              <a:ext uri="{FF2B5EF4-FFF2-40B4-BE49-F238E27FC236}">
                <a16:creationId xmlns:a16="http://schemas.microsoft.com/office/drawing/2014/main" id="{1323CA51-EF44-0575-C10F-7C7A1FF598A6}"/>
              </a:ext>
            </a:extLst>
          </p:cNvPr>
          <p:cNvSpPr>
            <a:spLocks noGrp="1"/>
          </p:cNvSpPr>
          <p:nvPr>
            <p:ph type="title"/>
          </p:nvPr>
        </p:nvSpPr>
        <p:spPr/>
        <p:txBody>
          <a:bodyPr/>
          <a:lstStyle/>
          <a:p>
            <a:r>
              <a:rPr lang="en-GB" dirty="0"/>
              <a:t>Last lesson</a:t>
            </a:r>
            <a:endParaRPr lang="en-US" dirty="0"/>
          </a:p>
        </p:txBody>
      </p:sp>
    </p:spTree>
    <p:extLst>
      <p:ext uri="{BB962C8B-B14F-4D97-AF65-F5344CB8AC3E}">
        <p14:creationId xmlns:p14="http://schemas.microsoft.com/office/powerpoint/2010/main" val="40884226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Data infrastructure</a:t>
            </a:r>
          </a:p>
        </p:txBody>
      </p:sp>
    </p:spTree>
    <p:extLst>
      <p:ext uri="{BB962C8B-B14F-4D97-AF65-F5344CB8AC3E}">
        <p14:creationId xmlns:p14="http://schemas.microsoft.com/office/powerpoint/2010/main" val="1610287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3A488-B32C-E3CF-E524-33541176D0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2214BB-8EF6-3722-7D18-99A7469469C9}"/>
              </a:ext>
            </a:extLst>
          </p:cNvPr>
          <p:cNvSpPr>
            <a:spLocks noGrp="1"/>
          </p:cNvSpPr>
          <p:nvPr>
            <p:ph type="title"/>
          </p:nvPr>
        </p:nvSpPr>
        <p:spPr/>
        <p:txBody>
          <a:bodyPr/>
          <a:lstStyle/>
          <a:p>
            <a:r>
              <a:rPr lang="en-US" dirty="0"/>
              <a:t>1 AI from a data perspective</a:t>
            </a:r>
          </a:p>
        </p:txBody>
      </p:sp>
    </p:spTree>
    <p:extLst>
      <p:ext uri="{BB962C8B-B14F-4D97-AF65-F5344CB8AC3E}">
        <p14:creationId xmlns:p14="http://schemas.microsoft.com/office/powerpoint/2010/main" val="400866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6B49BB3D-90E4-C946-BCF9-8FBC622A1A06}" type="slidenum">
              <a:rPr lang="en-GB" smtClean="0"/>
              <a:t>20</a:t>
            </a:fld>
            <a:endParaRPr lang="en-GB" dirty="0"/>
          </a:p>
        </p:txBody>
      </p:sp>
      <p:sp>
        <p:nvSpPr>
          <p:cNvPr id="6" name="Content Placeholder 5"/>
          <p:cNvSpPr>
            <a:spLocks noGrp="1"/>
          </p:cNvSpPr>
          <p:nvPr>
            <p:ph sz="quarter" idx="13"/>
          </p:nvPr>
        </p:nvSpPr>
        <p:spPr>
          <a:xfrm>
            <a:off x="434413" y="1398930"/>
            <a:ext cx="5128989" cy="3202564"/>
          </a:xfrm>
        </p:spPr>
        <p:txBody>
          <a:bodyPr/>
          <a:lstStyle/>
          <a:p>
            <a:r>
              <a:rPr lang="en-US" dirty="0"/>
              <a:t>Tim Harford article  (</a:t>
            </a:r>
            <a:r>
              <a:rPr lang="en-US" dirty="0">
                <a:hlinkClick r:id="rId2"/>
              </a:rPr>
              <a:t>https://www.bbc.co.uk/news/business-40673694</a:t>
            </a:r>
            <a:r>
              <a:rPr lang="en-US" dirty="0"/>
              <a:t>)</a:t>
            </a:r>
          </a:p>
          <a:p>
            <a:r>
              <a:rPr lang="en-US" dirty="0"/>
              <a:t>Light bulbs from 1870’s </a:t>
            </a:r>
          </a:p>
          <a:p>
            <a:r>
              <a:rPr lang="en-US" dirty="0"/>
              <a:t>Industry didn’t adopt electrification until 1920’s</a:t>
            </a:r>
          </a:p>
          <a:p>
            <a:r>
              <a:rPr lang="en-US" dirty="0"/>
              <a:t>Required rethink of infrastructure</a:t>
            </a:r>
          </a:p>
          <a:p>
            <a:r>
              <a:rPr lang="en-US" dirty="0"/>
              <a:t>If ML is the equivalent of the electric motor / generator</a:t>
            </a:r>
          </a:p>
          <a:p>
            <a:r>
              <a:rPr lang="en-US" dirty="0"/>
              <a:t>Then all of the rest of the infrastructure is the equivalent of the Grid</a:t>
            </a:r>
          </a:p>
          <a:p>
            <a:endParaRPr lang="en-US" dirty="0"/>
          </a:p>
        </p:txBody>
      </p:sp>
      <p:sp>
        <p:nvSpPr>
          <p:cNvPr id="7" name="Title 6"/>
          <p:cNvSpPr>
            <a:spLocks noGrp="1"/>
          </p:cNvSpPr>
          <p:nvPr>
            <p:ph type="title"/>
          </p:nvPr>
        </p:nvSpPr>
        <p:spPr/>
        <p:txBody>
          <a:bodyPr/>
          <a:lstStyle/>
          <a:p>
            <a:r>
              <a:rPr lang="en-GB" dirty="0"/>
              <a:t>Analogy - Electrification</a:t>
            </a:r>
            <a:endParaRPr lang="en-US" dirty="0"/>
          </a:p>
        </p:txBody>
      </p:sp>
      <p:pic>
        <p:nvPicPr>
          <p:cNvPr id="4" name="Picture 3" descr="A person working in a factory&#10;&#10;Description automatically generated">
            <a:extLst>
              <a:ext uri="{FF2B5EF4-FFF2-40B4-BE49-F238E27FC236}">
                <a16:creationId xmlns:a16="http://schemas.microsoft.com/office/drawing/2014/main" id="{7535E2F1-BFFE-F322-DBEB-6428AAAD8A04}"/>
              </a:ext>
            </a:extLst>
          </p:cNvPr>
          <p:cNvPicPr>
            <a:picLocks noChangeAspect="1"/>
          </p:cNvPicPr>
          <p:nvPr/>
        </p:nvPicPr>
        <p:blipFill>
          <a:blip r:embed="rId3"/>
          <a:stretch>
            <a:fillRect/>
          </a:stretch>
        </p:blipFill>
        <p:spPr>
          <a:xfrm>
            <a:off x="5372667" y="1674795"/>
            <a:ext cx="3727329" cy="2521819"/>
          </a:xfrm>
          <a:prstGeom prst="rect">
            <a:avLst/>
          </a:prstGeom>
        </p:spPr>
      </p:pic>
      <p:pic>
        <p:nvPicPr>
          <p:cNvPr id="8" name="Picture 4">
            <a:extLst>
              <a:ext uri="{FF2B5EF4-FFF2-40B4-BE49-F238E27FC236}">
                <a16:creationId xmlns:a16="http://schemas.microsoft.com/office/drawing/2014/main" id="{219849D8-B679-0343-5356-1754D34BFA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6168" y="1728810"/>
            <a:ext cx="3560326" cy="26702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close-up of power lines&#10;&#10;Description automatically generated">
            <a:extLst>
              <a:ext uri="{FF2B5EF4-FFF2-40B4-BE49-F238E27FC236}">
                <a16:creationId xmlns:a16="http://schemas.microsoft.com/office/drawing/2014/main" id="{56203688-DA5F-EE1A-0472-F8E3B953FEB0}"/>
              </a:ext>
            </a:extLst>
          </p:cNvPr>
          <p:cNvPicPr>
            <a:picLocks noChangeAspect="1"/>
          </p:cNvPicPr>
          <p:nvPr/>
        </p:nvPicPr>
        <p:blipFill>
          <a:blip r:embed="rId5"/>
          <a:stretch>
            <a:fillRect/>
          </a:stretch>
        </p:blipFill>
        <p:spPr>
          <a:xfrm>
            <a:off x="5372667" y="1868616"/>
            <a:ext cx="3643828" cy="2429218"/>
          </a:xfrm>
          <a:prstGeom prst="rect">
            <a:avLst/>
          </a:prstGeom>
        </p:spPr>
      </p:pic>
      <p:sp>
        <p:nvSpPr>
          <p:cNvPr id="12" name="TextBox 11">
            <a:extLst>
              <a:ext uri="{FF2B5EF4-FFF2-40B4-BE49-F238E27FC236}">
                <a16:creationId xmlns:a16="http://schemas.microsoft.com/office/drawing/2014/main" id="{12E5295B-A619-ABAD-E3D1-0D06960F07BE}"/>
              </a:ext>
            </a:extLst>
          </p:cNvPr>
          <p:cNvSpPr txBox="1"/>
          <p:nvPr/>
        </p:nvSpPr>
        <p:spPr>
          <a:xfrm>
            <a:off x="4502156" y="4672204"/>
            <a:ext cx="4572000" cy="246221"/>
          </a:xfrm>
          <a:prstGeom prst="rect">
            <a:avLst/>
          </a:prstGeom>
          <a:noFill/>
        </p:spPr>
        <p:txBody>
          <a:bodyPr wrap="square">
            <a:spAutoFit/>
          </a:bodyPr>
          <a:lstStyle/>
          <a:p>
            <a:r>
              <a:rPr lang="en-US" sz="1000" dirty="0"/>
              <a:t>https://</a:t>
            </a:r>
            <a:r>
              <a:rPr lang="en-US" sz="1000" dirty="0" err="1"/>
              <a:t>www.pexels.com</a:t>
            </a:r>
            <a:r>
              <a:rPr lang="en-US" sz="1000" dirty="0"/>
              <a:t>/photo/electricity-energy-high-voltage-power-lines-7000/</a:t>
            </a:r>
          </a:p>
        </p:txBody>
      </p:sp>
    </p:spTree>
    <p:extLst>
      <p:ext uri="{BB962C8B-B14F-4D97-AF65-F5344CB8AC3E}">
        <p14:creationId xmlns:p14="http://schemas.microsoft.com/office/powerpoint/2010/main" val="375496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EFCD-2A6E-8D5A-B5A6-EDA37A1BE26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DAD242A-A7D6-929F-7155-999207532A00}"/>
              </a:ext>
            </a:extLst>
          </p:cNvPr>
          <p:cNvSpPr>
            <a:spLocks noGrp="1"/>
          </p:cNvSpPr>
          <p:nvPr>
            <p:ph type="sldNum" sz="quarter" idx="12"/>
          </p:nvPr>
        </p:nvSpPr>
        <p:spPr/>
        <p:txBody>
          <a:bodyPr/>
          <a:lstStyle/>
          <a:p>
            <a:fld id="{6B49BB3D-90E4-C946-BCF9-8FBC622A1A06}" type="slidenum">
              <a:rPr lang="en-GB" smtClean="0"/>
              <a:t>21</a:t>
            </a:fld>
            <a:endParaRPr lang="en-GB" dirty="0"/>
          </a:p>
        </p:txBody>
      </p:sp>
      <p:sp>
        <p:nvSpPr>
          <p:cNvPr id="6" name="Content Placeholder 5">
            <a:extLst>
              <a:ext uri="{FF2B5EF4-FFF2-40B4-BE49-F238E27FC236}">
                <a16:creationId xmlns:a16="http://schemas.microsoft.com/office/drawing/2014/main" id="{FF0C9150-E7FC-0084-28F3-5A579033D2CF}"/>
              </a:ext>
            </a:extLst>
          </p:cNvPr>
          <p:cNvSpPr>
            <a:spLocks noGrp="1"/>
          </p:cNvSpPr>
          <p:nvPr>
            <p:ph sz="quarter" idx="13"/>
          </p:nvPr>
        </p:nvSpPr>
        <p:spPr>
          <a:xfrm>
            <a:off x="434413" y="1398930"/>
            <a:ext cx="5128989" cy="3202564"/>
          </a:xfrm>
        </p:spPr>
        <p:txBody>
          <a:bodyPr/>
          <a:lstStyle/>
          <a:p>
            <a:r>
              <a:rPr lang="en-US" dirty="0"/>
              <a:t>Good quality data -&gt; Provenance</a:t>
            </a:r>
          </a:p>
          <a:p>
            <a:r>
              <a:rPr lang="en-US" dirty="0"/>
              <a:t>Want to be able to test models</a:t>
            </a:r>
          </a:p>
          <a:p>
            <a:r>
              <a:rPr lang="en-US" dirty="0"/>
              <a:t>Transparency</a:t>
            </a:r>
          </a:p>
          <a:p>
            <a:r>
              <a:rPr lang="en-US" dirty="0"/>
              <a:t>Reproducibility</a:t>
            </a:r>
          </a:p>
          <a:p>
            <a:r>
              <a:rPr lang="en-US" dirty="0"/>
              <a:t>Share data (much in the same we share software)</a:t>
            </a:r>
          </a:p>
          <a:p>
            <a:r>
              <a:rPr lang="en-US" dirty="0"/>
              <a:t>We need to take care of the data we use.</a:t>
            </a:r>
          </a:p>
          <a:p>
            <a:r>
              <a:rPr lang="en-US" dirty="0"/>
              <a:t>How do we do that?</a:t>
            </a:r>
          </a:p>
          <a:p>
            <a:endParaRPr lang="en-US" dirty="0"/>
          </a:p>
        </p:txBody>
      </p:sp>
      <p:sp>
        <p:nvSpPr>
          <p:cNvPr id="7" name="Title 6">
            <a:extLst>
              <a:ext uri="{FF2B5EF4-FFF2-40B4-BE49-F238E27FC236}">
                <a16:creationId xmlns:a16="http://schemas.microsoft.com/office/drawing/2014/main" id="{2B52DD0E-11F1-65FF-3899-6518E5CF0484}"/>
              </a:ext>
            </a:extLst>
          </p:cNvPr>
          <p:cNvSpPr>
            <a:spLocks noGrp="1"/>
          </p:cNvSpPr>
          <p:nvPr>
            <p:ph type="title"/>
          </p:nvPr>
        </p:nvSpPr>
        <p:spPr/>
        <p:txBody>
          <a:bodyPr/>
          <a:lstStyle/>
          <a:p>
            <a:r>
              <a:rPr lang="en-GB" dirty="0"/>
              <a:t>Needs</a:t>
            </a:r>
            <a:endParaRPr lang="en-US" dirty="0"/>
          </a:p>
        </p:txBody>
      </p:sp>
    </p:spTree>
    <p:extLst>
      <p:ext uri="{BB962C8B-B14F-4D97-AF65-F5344CB8AC3E}">
        <p14:creationId xmlns:p14="http://schemas.microsoft.com/office/powerpoint/2010/main" val="2955629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05E48-2C8C-0C40-CE43-885BD7B35B4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58B48D1-D538-90B1-1285-ED36A318070A}"/>
              </a:ext>
            </a:extLst>
          </p:cNvPr>
          <p:cNvSpPr>
            <a:spLocks noGrp="1"/>
          </p:cNvSpPr>
          <p:nvPr>
            <p:ph type="sldNum" sz="quarter" idx="12"/>
          </p:nvPr>
        </p:nvSpPr>
        <p:spPr/>
        <p:txBody>
          <a:bodyPr/>
          <a:lstStyle/>
          <a:p>
            <a:fld id="{6B49BB3D-90E4-C946-BCF9-8FBC622A1A06}" type="slidenum">
              <a:rPr lang="en-GB" smtClean="0"/>
              <a:t>22</a:t>
            </a:fld>
            <a:endParaRPr lang="en-GB" dirty="0"/>
          </a:p>
        </p:txBody>
      </p:sp>
      <p:sp>
        <p:nvSpPr>
          <p:cNvPr id="6" name="Content Placeholder 5">
            <a:extLst>
              <a:ext uri="{FF2B5EF4-FFF2-40B4-BE49-F238E27FC236}">
                <a16:creationId xmlns:a16="http://schemas.microsoft.com/office/drawing/2014/main" id="{C4802935-C8A1-724A-9066-756E0DF3E0CA}"/>
              </a:ext>
            </a:extLst>
          </p:cNvPr>
          <p:cNvSpPr>
            <a:spLocks noGrp="1"/>
          </p:cNvSpPr>
          <p:nvPr>
            <p:ph sz="quarter" idx="13"/>
          </p:nvPr>
        </p:nvSpPr>
        <p:spPr>
          <a:xfrm>
            <a:off x="434413" y="1398930"/>
            <a:ext cx="5128989" cy="3202564"/>
          </a:xfrm>
        </p:spPr>
        <p:txBody>
          <a:bodyPr/>
          <a:lstStyle/>
          <a:p>
            <a:r>
              <a:rPr lang="en-GB" b="1" i="1" dirty="0"/>
              <a:t>Open data</a:t>
            </a:r>
            <a:r>
              <a:rPr lang="en-GB" dirty="0"/>
              <a:t> is the practice of making underlying research data publicly available, accessible and reusable with minimal restrictions. </a:t>
            </a:r>
            <a:endParaRPr lang="en-US" dirty="0"/>
          </a:p>
          <a:p>
            <a:r>
              <a:rPr lang="en-US" dirty="0"/>
              <a:t>Major drive to enable this for civic data.</a:t>
            </a:r>
          </a:p>
          <a:p>
            <a:r>
              <a:rPr lang="en-US" dirty="0"/>
              <a:t>See e.g. </a:t>
            </a:r>
            <a:r>
              <a:rPr lang="en-US" dirty="0">
                <a:hlinkClick r:id="rId2"/>
              </a:rPr>
              <a:t>https://opendatacharter.org/principles/</a:t>
            </a:r>
            <a:endParaRPr lang="en-US" dirty="0"/>
          </a:p>
          <a:p>
            <a:r>
              <a:rPr lang="en-US" dirty="0"/>
              <a:t>“As open as possible, as closed as necessary.”</a:t>
            </a:r>
          </a:p>
          <a:p>
            <a:r>
              <a:rPr lang="en-US" dirty="0"/>
              <a:t>Tangible difference in e.g. Covid pandemic</a:t>
            </a:r>
          </a:p>
        </p:txBody>
      </p:sp>
      <p:sp>
        <p:nvSpPr>
          <p:cNvPr id="7" name="Title 6">
            <a:extLst>
              <a:ext uri="{FF2B5EF4-FFF2-40B4-BE49-F238E27FC236}">
                <a16:creationId xmlns:a16="http://schemas.microsoft.com/office/drawing/2014/main" id="{108B0A71-EF01-3673-D4D6-C97163EAADAC}"/>
              </a:ext>
            </a:extLst>
          </p:cNvPr>
          <p:cNvSpPr>
            <a:spLocks noGrp="1"/>
          </p:cNvSpPr>
          <p:nvPr>
            <p:ph type="title"/>
          </p:nvPr>
        </p:nvSpPr>
        <p:spPr/>
        <p:txBody>
          <a:bodyPr/>
          <a:lstStyle/>
          <a:p>
            <a:r>
              <a:rPr lang="en-GB" dirty="0"/>
              <a:t>Open Data</a:t>
            </a:r>
            <a:endParaRPr lang="en-US" dirty="0"/>
          </a:p>
        </p:txBody>
      </p:sp>
      <p:pic>
        <p:nvPicPr>
          <p:cNvPr id="8" name="Picture 7" descr="A screenshot of ODC website listing six principles of the Open Data Charter">
            <a:extLst>
              <a:ext uri="{FF2B5EF4-FFF2-40B4-BE49-F238E27FC236}">
                <a16:creationId xmlns:a16="http://schemas.microsoft.com/office/drawing/2014/main" id="{CA7F5ABD-0ABA-0462-18B6-CB791A435B6C}"/>
              </a:ext>
            </a:extLst>
          </p:cNvPr>
          <p:cNvPicPr>
            <a:picLocks noChangeAspect="1"/>
          </p:cNvPicPr>
          <p:nvPr/>
        </p:nvPicPr>
        <p:blipFill>
          <a:blip r:embed="rId3"/>
          <a:stretch>
            <a:fillRect/>
          </a:stretch>
        </p:blipFill>
        <p:spPr>
          <a:xfrm>
            <a:off x="685800" y="402603"/>
            <a:ext cx="7772400" cy="4592333"/>
          </a:xfrm>
          <a:prstGeom prst="rect">
            <a:avLst/>
          </a:prstGeom>
        </p:spPr>
      </p:pic>
    </p:spTree>
    <p:extLst>
      <p:ext uri="{BB962C8B-B14F-4D97-AF65-F5344CB8AC3E}">
        <p14:creationId xmlns:p14="http://schemas.microsoft.com/office/powerpoint/2010/main" val="108863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6202D-668A-4230-D412-9F9F59FF6E4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646CFD-1975-BDAC-2A74-7E5333592C2E}"/>
              </a:ext>
            </a:extLst>
          </p:cNvPr>
          <p:cNvSpPr>
            <a:spLocks noGrp="1"/>
          </p:cNvSpPr>
          <p:nvPr>
            <p:ph type="sldNum" sz="quarter" idx="12"/>
          </p:nvPr>
        </p:nvSpPr>
        <p:spPr/>
        <p:txBody>
          <a:bodyPr/>
          <a:lstStyle/>
          <a:p>
            <a:fld id="{6B49BB3D-90E4-C946-BCF9-8FBC622A1A06}" type="slidenum">
              <a:rPr lang="en-GB" smtClean="0"/>
              <a:t>23</a:t>
            </a:fld>
            <a:endParaRPr lang="en-GB" dirty="0"/>
          </a:p>
        </p:txBody>
      </p:sp>
      <p:sp>
        <p:nvSpPr>
          <p:cNvPr id="6" name="Content Placeholder 5">
            <a:extLst>
              <a:ext uri="{FF2B5EF4-FFF2-40B4-BE49-F238E27FC236}">
                <a16:creationId xmlns:a16="http://schemas.microsoft.com/office/drawing/2014/main" id="{A782C482-984E-0636-4A79-24E171488B83}"/>
              </a:ext>
            </a:extLst>
          </p:cNvPr>
          <p:cNvSpPr>
            <a:spLocks noGrp="1"/>
          </p:cNvSpPr>
          <p:nvPr>
            <p:ph sz="quarter" idx="13"/>
          </p:nvPr>
        </p:nvSpPr>
        <p:spPr>
          <a:xfrm>
            <a:off x="434413" y="1398930"/>
            <a:ext cx="5128989" cy="3202564"/>
          </a:xfrm>
        </p:spPr>
        <p:txBody>
          <a:bodyPr/>
          <a:lstStyle/>
          <a:p>
            <a:r>
              <a:rPr lang="en-US" dirty="0"/>
              <a:t>Sharing data effectively requires </a:t>
            </a:r>
          </a:p>
          <a:p>
            <a:r>
              <a:rPr lang="en-US" dirty="0"/>
              <a:t>Thought.</a:t>
            </a:r>
          </a:p>
          <a:p>
            <a:r>
              <a:rPr lang="en-US" dirty="0"/>
              <a:t>(Sustained) Effort.</a:t>
            </a:r>
          </a:p>
          <a:p>
            <a:r>
              <a:rPr lang="en-US" dirty="0"/>
              <a:t>No ISO standard!</a:t>
            </a:r>
          </a:p>
          <a:p>
            <a:r>
              <a:rPr lang="en-US" dirty="0"/>
              <a:t>But we have principles…. </a:t>
            </a:r>
          </a:p>
          <a:p>
            <a:endParaRPr lang="en-US" dirty="0"/>
          </a:p>
        </p:txBody>
      </p:sp>
      <p:sp>
        <p:nvSpPr>
          <p:cNvPr id="7" name="Title 6">
            <a:extLst>
              <a:ext uri="{FF2B5EF4-FFF2-40B4-BE49-F238E27FC236}">
                <a16:creationId xmlns:a16="http://schemas.microsoft.com/office/drawing/2014/main" id="{248E63CA-582F-E0EB-3957-7CCEE4267FAB}"/>
              </a:ext>
            </a:extLst>
          </p:cNvPr>
          <p:cNvSpPr>
            <a:spLocks noGrp="1"/>
          </p:cNvSpPr>
          <p:nvPr>
            <p:ph type="title"/>
          </p:nvPr>
        </p:nvSpPr>
        <p:spPr/>
        <p:txBody>
          <a:bodyPr/>
          <a:lstStyle/>
          <a:p>
            <a:r>
              <a:rPr lang="en-GB" dirty="0"/>
              <a:t>Open isn’t enough</a:t>
            </a:r>
            <a:endParaRPr lang="en-US" dirty="0"/>
          </a:p>
        </p:txBody>
      </p:sp>
    </p:spTree>
    <p:extLst>
      <p:ext uri="{BB962C8B-B14F-4D97-AF65-F5344CB8AC3E}">
        <p14:creationId xmlns:p14="http://schemas.microsoft.com/office/powerpoint/2010/main" val="2416914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457200" y="1151335"/>
            <a:ext cx="6703996" cy="479822"/>
          </a:xfrm>
        </p:spPr>
        <p:txBody>
          <a:bodyPr/>
          <a:lstStyle/>
          <a:p>
            <a:r>
              <a:rPr lang="en-US" dirty="0"/>
              <a:t>Wilkinson et al. 2016 Scientific Data  </a:t>
            </a:r>
          </a:p>
        </p:txBody>
      </p:sp>
      <p:sp>
        <p:nvSpPr>
          <p:cNvPr id="4" name="Slide Number Placeholder 3"/>
          <p:cNvSpPr>
            <a:spLocks noGrp="1"/>
          </p:cNvSpPr>
          <p:nvPr>
            <p:ph type="sldNum" sz="quarter" idx="12"/>
          </p:nvPr>
        </p:nvSpPr>
        <p:spPr/>
        <p:txBody>
          <a:bodyPr/>
          <a:lstStyle/>
          <a:p>
            <a:fld id="{6B49BB3D-90E4-C946-BCF9-8FBC622A1A06}" type="slidenum">
              <a:rPr lang="en-GB" smtClean="0"/>
              <a:t>24</a:t>
            </a:fld>
            <a:endParaRPr lang="en-GB" dirty="0"/>
          </a:p>
        </p:txBody>
      </p:sp>
      <p:sp>
        <p:nvSpPr>
          <p:cNvPr id="2" name="Title 1"/>
          <p:cNvSpPr>
            <a:spLocks noGrp="1"/>
          </p:cNvSpPr>
          <p:nvPr>
            <p:ph type="title"/>
          </p:nvPr>
        </p:nvSpPr>
        <p:spPr/>
        <p:txBody>
          <a:bodyPr/>
          <a:lstStyle/>
          <a:p>
            <a:r>
              <a:rPr lang="en-GB" dirty="0"/>
              <a:t>FAIR data principles</a:t>
            </a:r>
            <a:endParaRPr lang="en-US" dirty="0"/>
          </a:p>
        </p:txBody>
      </p:sp>
      <p:pic>
        <p:nvPicPr>
          <p:cNvPr id="4098" name="Picture 2" descr="Cartoon describing FAIR data principles">
            <a:extLst>
              <a:ext uri="{FF2B5EF4-FFF2-40B4-BE49-F238E27FC236}">
                <a16:creationId xmlns:a16="http://schemas.microsoft.com/office/drawing/2014/main" id="{16294FAB-B67C-7ED3-0914-52A425F5200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88066" y="1752526"/>
            <a:ext cx="8567867" cy="290504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4E1FE4C-AE6C-E756-C687-83417B06C155}"/>
              </a:ext>
            </a:extLst>
          </p:cNvPr>
          <p:cNvSpPr txBox="1"/>
          <p:nvPr/>
        </p:nvSpPr>
        <p:spPr>
          <a:xfrm>
            <a:off x="4137587" y="4748715"/>
            <a:ext cx="4572000" cy="246221"/>
          </a:xfrm>
          <a:prstGeom prst="rect">
            <a:avLst/>
          </a:prstGeom>
          <a:noFill/>
        </p:spPr>
        <p:txBody>
          <a:bodyPr wrap="square">
            <a:spAutoFit/>
          </a:bodyPr>
          <a:lstStyle/>
          <a:p>
            <a:r>
              <a:rPr lang="en-US" sz="1000" dirty="0"/>
              <a:t>https://</a:t>
            </a:r>
            <a:r>
              <a:rPr lang="en-US" sz="1000" dirty="0" err="1"/>
              <a:t>fdm.hos.tuhh.de</a:t>
            </a:r>
            <a:r>
              <a:rPr lang="en-US" sz="1000" dirty="0"/>
              <a:t>/wp-content/uploads/2019/06/</a:t>
            </a:r>
            <a:r>
              <a:rPr lang="en-US" sz="1000" dirty="0" err="1"/>
              <a:t>FAIR_data_principles.jpg</a:t>
            </a:r>
            <a:endParaRPr lang="en-US" sz="1000" dirty="0"/>
          </a:p>
        </p:txBody>
      </p:sp>
    </p:spTree>
    <p:extLst>
      <p:ext uri="{BB962C8B-B14F-4D97-AF65-F5344CB8AC3E}">
        <p14:creationId xmlns:p14="http://schemas.microsoft.com/office/powerpoint/2010/main" val="429411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5A5D6A-4003-9F4C-D006-EE49C950CAB8}"/>
              </a:ext>
            </a:extLst>
          </p:cNvPr>
          <p:cNvSpPr>
            <a:spLocks noGrp="1"/>
          </p:cNvSpPr>
          <p:nvPr>
            <p:ph type="body" idx="1"/>
          </p:nvPr>
        </p:nvSpPr>
        <p:spPr>
          <a:xfrm>
            <a:off x="457200" y="1151334"/>
            <a:ext cx="4040188" cy="3443287"/>
          </a:xfrm>
        </p:spPr>
        <p:txBody>
          <a:bodyPr/>
          <a:lstStyle/>
          <a:p>
            <a:pPr marL="342900" indent="-342900">
              <a:buFont typeface="Arial" panose="020B0604020202020204" pitchFamily="34" charset="0"/>
              <a:buChar char="•"/>
            </a:pPr>
            <a:r>
              <a:rPr lang="en-US" b="0" dirty="0"/>
              <a:t>Data is useless unless it can be found</a:t>
            </a:r>
          </a:p>
          <a:p>
            <a:pPr marL="342900" indent="-342900">
              <a:buFont typeface="Arial" panose="020B0604020202020204" pitchFamily="34" charset="0"/>
              <a:buChar char="•"/>
            </a:pPr>
            <a:r>
              <a:rPr lang="en-US" b="0" dirty="0"/>
              <a:t>Persistent Identifiers (PIDs)</a:t>
            </a:r>
          </a:p>
          <a:p>
            <a:pPr marL="342900" indent="-342900">
              <a:buFont typeface="Arial" panose="020B0604020202020204" pitchFamily="34" charset="0"/>
              <a:buChar char="•"/>
            </a:pPr>
            <a:r>
              <a:rPr lang="en-US" b="0" dirty="0"/>
              <a:t>Crudely – a web address for life</a:t>
            </a:r>
          </a:p>
          <a:p>
            <a:pPr marL="342900" indent="-342900">
              <a:buFont typeface="Arial" panose="020B0604020202020204" pitchFamily="34" charset="0"/>
              <a:buChar char="•"/>
            </a:pPr>
            <a:r>
              <a:rPr lang="en-US" b="0" dirty="0"/>
              <a:t>Digital equivalent of a book in a library</a:t>
            </a:r>
          </a:p>
          <a:p>
            <a:pPr marL="342900" indent="-342900">
              <a:buFont typeface="Arial" panose="020B0604020202020204" pitchFamily="34" charset="0"/>
              <a:buChar char="•"/>
            </a:pPr>
            <a:endParaRPr lang="en-US" b="0" dirty="0"/>
          </a:p>
        </p:txBody>
      </p:sp>
      <p:sp>
        <p:nvSpPr>
          <p:cNvPr id="4" name="Text Placeholder 3">
            <a:extLst>
              <a:ext uri="{FF2B5EF4-FFF2-40B4-BE49-F238E27FC236}">
                <a16:creationId xmlns:a16="http://schemas.microsoft.com/office/drawing/2014/main" id="{9A5FB5E7-F050-C42D-A64D-933E84283BF9}"/>
              </a:ext>
            </a:extLst>
          </p:cNvPr>
          <p:cNvSpPr>
            <a:spLocks noGrp="1"/>
          </p:cNvSpPr>
          <p:nvPr>
            <p:ph type="body" sz="quarter" idx="3"/>
          </p:nvPr>
        </p:nvSpPr>
        <p:spPr>
          <a:xfrm>
            <a:off x="4800619" y="4114799"/>
            <a:ext cx="4041775" cy="479822"/>
          </a:xfrm>
        </p:spPr>
        <p:txBody>
          <a:bodyPr/>
          <a:lstStyle/>
          <a:p>
            <a:r>
              <a:rPr lang="en-US" b="0" i="1" dirty="0"/>
              <a:t>”If you liked it then you should have put a PID on it.”</a:t>
            </a:r>
          </a:p>
          <a:p>
            <a:r>
              <a:rPr lang="en-US" b="0" i="1" dirty="0"/>
              <a:t>Natasha Simons ARDC</a:t>
            </a:r>
          </a:p>
        </p:txBody>
      </p:sp>
      <p:pic>
        <p:nvPicPr>
          <p:cNvPr id="9" name="Content Placeholder 8" descr="A person with blonde hair wearing a white shirt and a necklace&#10;&#10;Description automatically generated">
            <a:extLst>
              <a:ext uri="{FF2B5EF4-FFF2-40B4-BE49-F238E27FC236}">
                <a16:creationId xmlns:a16="http://schemas.microsoft.com/office/drawing/2014/main" id="{EA8526BB-B1AE-36C8-A5A0-96B6A08EBE1E}"/>
              </a:ext>
            </a:extLst>
          </p:cNvPr>
          <p:cNvPicPr>
            <a:picLocks noGrp="1" noChangeAspect="1"/>
          </p:cNvPicPr>
          <p:nvPr>
            <p:ph sz="quarter" idx="4"/>
          </p:nvPr>
        </p:nvPicPr>
        <p:blipFill>
          <a:blip r:embed="rId2"/>
          <a:stretch>
            <a:fillRect/>
          </a:stretch>
        </p:blipFill>
        <p:spPr>
          <a:xfrm>
            <a:off x="6892647" y="1151334"/>
            <a:ext cx="1794153" cy="1892733"/>
          </a:xfrm>
        </p:spPr>
      </p:pic>
      <p:sp>
        <p:nvSpPr>
          <p:cNvPr id="6" name="Slide Number Placeholder 5">
            <a:extLst>
              <a:ext uri="{FF2B5EF4-FFF2-40B4-BE49-F238E27FC236}">
                <a16:creationId xmlns:a16="http://schemas.microsoft.com/office/drawing/2014/main" id="{A8A9162E-B0E5-FB39-A76C-C694098AC99E}"/>
              </a:ext>
            </a:extLst>
          </p:cNvPr>
          <p:cNvSpPr>
            <a:spLocks noGrp="1"/>
          </p:cNvSpPr>
          <p:nvPr>
            <p:ph type="sldNum" sz="quarter" idx="12"/>
          </p:nvPr>
        </p:nvSpPr>
        <p:spPr/>
        <p:txBody>
          <a:bodyPr/>
          <a:lstStyle/>
          <a:p>
            <a:fld id="{6B49BB3D-90E4-C946-BCF9-8FBC622A1A06}" type="slidenum">
              <a:rPr lang="en-GB" smtClean="0"/>
              <a:pPr/>
              <a:t>25</a:t>
            </a:fld>
            <a:endParaRPr lang="en-GB" dirty="0"/>
          </a:p>
        </p:txBody>
      </p:sp>
      <p:sp>
        <p:nvSpPr>
          <p:cNvPr id="7" name="Title 6">
            <a:extLst>
              <a:ext uri="{FF2B5EF4-FFF2-40B4-BE49-F238E27FC236}">
                <a16:creationId xmlns:a16="http://schemas.microsoft.com/office/drawing/2014/main" id="{EB1B5A43-8C36-9A27-F60D-D7F37C80C061}"/>
              </a:ext>
            </a:extLst>
          </p:cNvPr>
          <p:cNvSpPr>
            <a:spLocks noGrp="1"/>
          </p:cNvSpPr>
          <p:nvPr>
            <p:ph type="title"/>
          </p:nvPr>
        </p:nvSpPr>
        <p:spPr/>
        <p:txBody>
          <a:bodyPr/>
          <a:lstStyle/>
          <a:p>
            <a:r>
              <a:rPr lang="en-US" dirty="0"/>
              <a:t>Findable</a:t>
            </a:r>
          </a:p>
        </p:txBody>
      </p:sp>
    </p:spTree>
    <p:extLst>
      <p:ext uri="{BB962C8B-B14F-4D97-AF65-F5344CB8AC3E}">
        <p14:creationId xmlns:p14="http://schemas.microsoft.com/office/powerpoint/2010/main" val="197035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dissolve">
                                      <p:cBhvr>
                                        <p:cTn id="10" dur="500"/>
                                        <p:tgtEl>
                                          <p:spTgt spid="4">
                                            <p:txEl>
                                              <p:pRg st="0" end="0"/>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dissolve">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6BEC7-37D5-6F0C-F23F-524699998C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4235F2F-24AE-6220-6AC7-4C6B70F1A3A7}"/>
              </a:ext>
            </a:extLst>
          </p:cNvPr>
          <p:cNvSpPr>
            <a:spLocks noGrp="1"/>
          </p:cNvSpPr>
          <p:nvPr>
            <p:ph type="body" idx="1"/>
          </p:nvPr>
        </p:nvSpPr>
        <p:spPr>
          <a:xfrm>
            <a:off x="457200" y="1151334"/>
            <a:ext cx="4040188" cy="3443287"/>
          </a:xfrm>
        </p:spPr>
        <p:txBody>
          <a:bodyPr/>
          <a:lstStyle/>
          <a:p>
            <a:pPr marL="342900" indent="-342900">
              <a:buFont typeface="Arial" panose="020B0604020202020204" pitchFamily="34" charset="0"/>
              <a:buChar char="•"/>
            </a:pPr>
            <a:r>
              <a:rPr lang="en-US" b="0" dirty="0"/>
              <a:t>Need descriptions of data</a:t>
            </a:r>
          </a:p>
          <a:p>
            <a:pPr marL="342900" indent="-342900">
              <a:buFont typeface="Arial" panose="020B0604020202020204" pitchFamily="34" charset="0"/>
              <a:buChar char="•"/>
            </a:pPr>
            <a:r>
              <a:rPr lang="en-US" b="0" dirty="0"/>
              <a:t>Provides the </a:t>
            </a:r>
          </a:p>
          <a:p>
            <a:pPr marL="800100" lvl="1" indent="-342900">
              <a:buFont typeface="Arial" panose="020B0604020202020204" pitchFamily="34" charset="0"/>
              <a:buChar char="•"/>
            </a:pPr>
            <a:r>
              <a:rPr lang="en-US" b="0" dirty="0"/>
              <a:t>context</a:t>
            </a:r>
          </a:p>
          <a:p>
            <a:pPr marL="800100" lvl="1" indent="-342900">
              <a:buFont typeface="Arial" panose="020B0604020202020204" pitchFamily="34" charset="0"/>
              <a:buChar char="•"/>
            </a:pPr>
            <a:r>
              <a:rPr lang="en-US" b="0" dirty="0"/>
              <a:t>provenance</a:t>
            </a:r>
          </a:p>
          <a:p>
            <a:pPr marL="342900" indent="-342900">
              <a:buFont typeface="Arial" panose="020B0604020202020204" pitchFamily="34" charset="0"/>
              <a:buChar char="•"/>
            </a:pPr>
            <a:endParaRPr lang="en-US" b="0" dirty="0"/>
          </a:p>
        </p:txBody>
      </p:sp>
      <p:sp>
        <p:nvSpPr>
          <p:cNvPr id="6" name="Slide Number Placeholder 5">
            <a:extLst>
              <a:ext uri="{FF2B5EF4-FFF2-40B4-BE49-F238E27FC236}">
                <a16:creationId xmlns:a16="http://schemas.microsoft.com/office/drawing/2014/main" id="{9A5CCCD9-C7BF-DFAB-5C3E-2263A67370BB}"/>
              </a:ext>
            </a:extLst>
          </p:cNvPr>
          <p:cNvSpPr>
            <a:spLocks noGrp="1"/>
          </p:cNvSpPr>
          <p:nvPr>
            <p:ph type="sldNum" sz="quarter" idx="12"/>
          </p:nvPr>
        </p:nvSpPr>
        <p:spPr/>
        <p:txBody>
          <a:bodyPr/>
          <a:lstStyle/>
          <a:p>
            <a:fld id="{6B49BB3D-90E4-C946-BCF9-8FBC622A1A06}" type="slidenum">
              <a:rPr lang="en-GB" smtClean="0"/>
              <a:pPr/>
              <a:t>26</a:t>
            </a:fld>
            <a:endParaRPr lang="en-GB" dirty="0"/>
          </a:p>
        </p:txBody>
      </p:sp>
      <p:sp>
        <p:nvSpPr>
          <p:cNvPr id="7" name="Title 6">
            <a:extLst>
              <a:ext uri="{FF2B5EF4-FFF2-40B4-BE49-F238E27FC236}">
                <a16:creationId xmlns:a16="http://schemas.microsoft.com/office/drawing/2014/main" id="{C8304590-326F-184B-F61E-94D0ED3ABDBF}"/>
              </a:ext>
            </a:extLst>
          </p:cNvPr>
          <p:cNvSpPr>
            <a:spLocks noGrp="1"/>
          </p:cNvSpPr>
          <p:nvPr>
            <p:ph type="title"/>
          </p:nvPr>
        </p:nvSpPr>
        <p:spPr/>
        <p:txBody>
          <a:bodyPr/>
          <a:lstStyle/>
          <a:p>
            <a:r>
              <a:rPr lang="en-US" dirty="0"/>
              <a:t>Metadata</a:t>
            </a:r>
          </a:p>
        </p:txBody>
      </p:sp>
      <p:pic>
        <p:nvPicPr>
          <p:cNvPr id="5" name="Picture 4" descr="A screenshot of a spreadsheet&#10;&#10;Description automatically generated">
            <a:extLst>
              <a:ext uri="{FF2B5EF4-FFF2-40B4-BE49-F238E27FC236}">
                <a16:creationId xmlns:a16="http://schemas.microsoft.com/office/drawing/2014/main" id="{BA4BEAFB-E030-F3EE-1594-5F7E1C6BCB18}"/>
              </a:ext>
            </a:extLst>
          </p:cNvPr>
          <p:cNvPicPr>
            <a:picLocks noChangeAspect="1"/>
          </p:cNvPicPr>
          <p:nvPr/>
        </p:nvPicPr>
        <p:blipFill>
          <a:blip r:embed="rId2"/>
          <a:stretch>
            <a:fillRect/>
          </a:stretch>
        </p:blipFill>
        <p:spPr>
          <a:xfrm>
            <a:off x="758826" y="564070"/>
            <a:ext cx="7772400" cy="4158738"/>
          </a:xfrm>
          <a:prstGeom prst="rect">
            <a:avLst/>
          </a:prstGeom>
        </p:spPr>
      </p:pic>
      <p:sp>
        <p:nvSpPr>
          <p:cNvPr id="10" name="Text Placeholder 9">
            <a:extLst>
              <a:ext uri="{FF2B5EF4-FFF2-40B4-BE49-F238E27FC236}">
                <a16:creationId xmlns:a16="http://schemas.microsoft.com/office/drawing/2014/main" id="{0236E570-5EBB-CA4F-1A9A-3E2B32CF167F}"/>
              </a:ext>
            </a:extLst>
          </p:cNvPr>
          <p:cNvSpPr>
            <a:spLocks noGrp="1"/>
          </p:cNvSpPr>
          <p:nvPr>
            <p:ph type="body" sz="quarter" idx="3"/>
          </p:nvPr>
        </p:nvSpPr>
        <p:spPr/>
        <p:txBody>
          <a:bodyPr/>
          <a:lstStyle/>
          <a:p>
            <a:endParaRPr lang="en-US"/>
          </a:p>
        </p:txBody>
      </p:sp>
      <p:sp>
        <p:nvSpPr>
          <p:cNvPr id="12" name="Content Placeholder 11">
            <a:extLst>
              <a:ext uri="{FF2B5EF4-FFF2-40B4-BE49-F238E27FC236}">
                <a16:creationId xmlns:a16="http://schemas.microsoft.com/office/drawing/2014/main" id="{D3ED52E1-575C-3271-22F2-8530BDB53137}"/>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88092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0240F-0198-6A6E-C5AE-60BA34875E4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E9EAC14-599F-12F0-17DE-CD0500C66AD3}"/>
              </a:ext>
            </a:extLst>
          </p:cNvPr>
          <p:cNvSpPr>
            <a:spLocks noGrp="1"/>
          </p:cNvSpPr>
          <p:nvPr>
            <p:ph type="body" idx="1"/>
          </p:nvPr>
        </p:nvSpPr>
        <p:spPr>
          <a:xfrm>
            <a:off x="457199" y="1151334"/>
            <a:ext cx="7859027" cy="3443287"/>
          </a:xfrm>
        </p:spPr>
        <p:txBody>
          <a:bodyPr/>
          <a:lstStyle/>
          <a:p>
            <a:pPr marL="342900" indent="-342900">
              <a:buFont typeface="Arial" panose="020B0604020202020204" pitchFamily="34" charset="0"/>
              <a:buChar char="•"/>
            </a:pPr>
            <a:r>
              <a:rPr lang="en-US" b="0" dirty="0"/>
              <a:t>Data is useless unless you can access data</a:t>
            </a:r>
          </a:p>
          <a:p>
            <a:pPr marL="342900" indent="-342900">
              <a:buFont typeface="Arial" panose="020B0604020202020204" pitchFamily="34" charset="0"/>
              <a:buChar char="•"/>
            </a:pPr>
            <a:r>
              <a:rPr lang="en-US" b="0" dirty="0"/>
              <a:t>Use standard protocols for access</a:t>
            </a:r>
          </a:p>
          <a:p>
            <a:pPr marL="342900" indent="-342900">
              <a:buFont typeface="Arial" panose="020B0604020202020204" pitchFamily="34" charset="0"/>
              <a:buChar char="•"/>
            </a:pPr>
            <a:r>
              <a:rPr lang="en-US" b="0" dirty="0"/>
              <a:t>Don’t create needless barriers</a:t>
            </a:r>
          </a:p>
          <a:p>
            <a:pPr marL="342900" indent="-342900">
              <a:buFont typeface="Arial" panose="020B0604020202020204" pitchFamily="34" charset="0"/>
              <a:buChar char="•"/>
            </a:pPr>
            <a:r>
              <a:rPr lang="en-US" b="0" dirty="0"/>
              <a:t>Put them in sustainable repositories</a:t>
            </a:r>
          </a:p>
          <a:p>
            <a:pPr marL="342900" indent="-342900">
              <a:buFont typeface="Arial" panose="020B0604020202020204" pitchFamily="34" charset="0"/>
              <a:buChar char="•"/>
            </a:pPr>
            <a:r>
              <a:rPr lang="en-US" b="0" dirty="0"/>
              <a:t>Keep the metadata even when the data is gone</a:t>
            </a:r>
          </a:p>
          <a:p>
            <a:pPr marL="342900" indent="-342900">
              <a:buFont typeface="Arial" panose="020B0604020202020204" pitchFamily="34" charset="0"/>
              <a:buChar char="•"/>
            </a:pPr>
            <a:r>
              <a:rPr lang="en-US" b="0" i="1" dirty="0"/>
              <a:t>Need to also consider Equitable Access</a:t>
            </a:r>
          </a:p>
          <a:p>
            <a:pPr marL="342900" indent="-342900">
              <a:buFont typeface="Arial" panose="020B0604020202020204" pitchFamily="34" charset="0"/>
              <a:buChar char="•"/>
            </a:pPr>
            <a:endParaRPr lang="en-US" b="0" dirty="0"/>
          </a:p>
        </p:txBody>
      </p:sp>
      <p:sp>
        <p:nvSpPr>
          <p:cNvPr id="6" name="Slide Number Placeholder 5">
            <a:extLst>
              <a:ext uri="{FF2B5EF4-FFF2-40B4-BE49-F238E27FC236}">
                <a16:creationId xmlns:a16="http://schemas.microsoft.com/office/drawing/2014/main" id="{148A7E6B-E108-C597-DD2C-2EA7ADC13030}"/>
              </a:ext>
            </a:extLst>
          </p:cNvPr>
          <p:cNvSpPr>
            <a:spLocks noGrp="1"/>
          </p:cNvSpPr>
          <p:nvPr>
            <p:ph type="sldNum" sz="quarter" idx="12"/>
          </p:nvPr>
        </p:nvSpPr>
        <p:spPr/>
        <p:txBody>
          <a:bodyPr/>
          <a:lstStyle/>
          <a:p>
            <a:fld id="{6B49BB3D-90E4-C946-BCF9-8FBC622A1A06}" type="slidenum">
              <a:rPr lang="en-GB" smtClean="0"/>
              <a:pPr/>
              <a:t>27</a:t>
            </a:fld>
            <a:endParaRPr lang="en-GB" dirty="0"/>
          </a:p>
        </p:txBody>
      </p:sp>
      <p:sp>
        <p:nvSpPr>
          <p:cNvPr id="7" name="Title 6">
            <a:extLst>
              <a:ext uri="{FF2B5EF4-FFF2-40B4-BE49-F238E27FC236}">
                <a16:creationId xmlns:a16="http://schemas.microsoft.com/office/drawing/2014/main" id="{AC26D443-5CEC-5224-B6C3-50EAA925BEC0}"/>
              </a:ext>
            </a:extLst>
          </p:cNvPr>
          <p:cNvSpPr>
            <a:spLocks noGrp="1"/>
          </p:cNvSpPr>
          <p:nvPr>
            <p:ph type="title"/>
          </p:nvPr>
        </p:nvSpPr>
        <p:spPr/>
        <p:txBody>
          <a:bodyPr/>
          <a:lstStyle/>
          <a:p>
            <a:r>
              <a:rPr lang="en-US" dirty="0"/>
              <a:t>Accessible</a:t>
            </a:r>
          </a:p>
        </p:txBody>
      </p:sp>
    </p:spTree>
    <p:extLst>
      <p:ext uri="{BB962C8B-B14F-4D97-AF65-F5344CB8AC3E}">
        <p14:creationId xmlns:p14="http://schemas.microsoft.com/office/powerpoint/2010/main" val="18758295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8A162-903E-38E6-3651-C69B516E1DE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DD4BF8F-9FC1-0CD4-FA26-DFCD80AFC3FC}"/>
              </a:ext>
            </a:extLst>
          </p:cNvPr>
          <p:cNvSpPr>
            <a:spLocks noGrp="1"/>
          </p:cNvSpPr>
          <p:nvPr>
            <p:ph type="body" idx="1"/>
          </p:nvPr>
        </p:nvSpPr>
        <p:spPr>
          <a:xfrm>
            <a:off x="457199" y="1151334"/>
            <a:ext cx="7859027" cy="3443287"/>
          </a:xfrm>
        </p:spPr>
        <p:txBody>
          <a:bodyPr/>
          <a:lstStyle/>
          <a:p>
            <a:pPr marL="342900" indent="-342900">
              <a:buFont typeface="Arial" panose="020B0604020202020204" pitchFamily="34" charset="0"/>
              <a:buChar char="•"/>
            </a:pPr>
            <a:r>
              <a:rPr lang="en-US" b="0" dirty="0"/>
              <a:t>Use standard (open) formats for data</a:t>
            </a:r>
          </a:p>
          <a:p>
            <a:pPr marL="342900" indent="-342900">
              <a:buFont typeface="Arial" panose="020B0604020202020204" pitchFamily="34" charset="0"/>
              <a:buChar char="•"/>
            </a:pPr>
            <a:r>
              <a:rPr lang="en-US" b="0" dirty="0"/>
              <a:t>Think first about how the data can easily talk with computers</a:t>
            </a:r>
          </a:p>
          <a:p>
            <a:pPr marL="342900" indent="-342900">
              <a:buFont typeface="Arial" panose="020B0604020202020204" pitchFamily="34" charset="0"/>
              <a:buChar char="•"/>
            </a:pPr>
            <a:r>
              <a:rPr lang="en-US" b="0" dirty="0"/>
              <a:t>Use agreed vocabularies / ontologies / etc. for metadata</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p:txBody>
      </p:sp>
      <p:sp>
        <p:nvSpPr>
          <p:cNvPr id="6" name="Slide Number Placeholder 5">
            <a:extLst>
              <a:ext uri="{FF2B5EF4-FFF2-40B4-BE49-F238E27FC236}">
                <a16:creationId xmlns:a16="http://schemas.microsoft.com/office/drawing/2014/main" id="{54CD3808-49E3-3755-4F86-A979F76D10AA}"/>
              </a:ext>
            </a:extLst>
          </p:cNvPr>
          <p:cNvSpPr>
            <a:spLocks noGrp="1"/>
          </p:cNvSpPr>
          <p:nvPr>
            <p:ph type="sldNum" sz="quarter" idx="12"/>
          </p:nvPr>
        </p:nvSpPr>
        <p:spPr/>
        <p:txBody>
          <a:bodyPr/>
          <a:lstStyle/>
          <a:p>
            <a:fld id="{6B49BB3D-90E4-C946-BCF9-8FBC622A1A06}" type="slidenum">
              <a:rPr lang="en-GB" smtClean="0"/>
              <a:pPr/>
              <a:t>28</a:t>
            </a:fld>
            <a:endParaRPr lang="en-GB" dirty="0"/>
          </a:p>
        </p:txBody>
      </p:sp>
      <p:sp>
        <p:nvSpPr>
          <p:cNvPr id="7" name="Title 6">
            <a:extLst>
              <a:ext uri="{FF2B5EF4-FFF2-40B4-BE49-F238E27FC236}">
                <a16:creationId xmlns:a16="http://schemas.microsoft.com/office/drawing/2014/main" id="{578B1FE7-300F-8E24-D614-A7DFEBC8F7A2}"/>
              </a:ext>
            </a:extLst>
          </p:cNvPr>
          <p:cNvSpPr>
            <a:spLocks noGrp="1"/>
          </p:cNvSpPr>
          <p:nvPr>
            <p:ph type="title"/>
          </p:nvPr>
        </p:nvSpPr>
        <p:spPr/>
        <p:txBody>
          <a:bodyPr/>
          <a:lstStyle/>
          <a:p>
            <a:r>
              <a:rPr lang="en-US" dirty="0"/>
              <a:t>Interoperability</a:t>
            </a:r>
          </a:p>
        </p:txBody>
      </p:sp>
    </p:spTree>
    <p:extLst>
      <p:ext uri="{BB962C8B-B14F-4D97-AF65-F5344CB8AC3E}">
        <p14:creationId xmlns:p14="http://schemas.microsoft.com/office/powerpoint/2010/main" val="1548785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37DFA-A8A9-C8FE-23E4-E07ECE88583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7EA1068-BFD4-A217-7192-85C01B1A5328}"/>
              </a:ext>
            </a:extLst>
          </p:cNvPr>
          <p:cNvSpPr>
            <a:spLocks noGrp="1"/>
          </p:cNvSpPr>
          <p:nvPr>
            <p:ph type="body" idx="1"/>
          </p:nvPr>
        </p:nvSpPr>
        <p:spPr>
          <a:xfrm>
            <a:off x="542412" y="1318661"/>
            <a:ext cx="3813537" cy="3022333"/>
          </a:xfrm>
        </p:spPr>
        <p:txBody>
          <a:bodyPr/>
          <a:lstStyle/>
          <a:p>
            <a:pPr marL="342900" indent="-342900">
              <a:buFont typeface="Arial" panose="020B0604020202020204" pitchFamily="34" charset="0"/>
              <a:buChar char="•"/>
            </a:pPr>
            <a:r>
              <a:rPr lang="en-US" b="0" dirty="0"/>
              <a:t>Be clear about how data can be reused </a:t>
            </a:r>
          </a:p>
          <a:p>
            <a:pPr marL="342900" indent="-342900">
              <a:buFont typeface="Arial" panose="020B0604020202020204" pitchFamily="34" charset="0"/>
              <a:buChar char="•"/>
            </a:pPr>
            <a:r>
              <a:rPr lang="en-US" b="0" dirty="0"/>
              <a:t>Give data licenses, particularly when it is open</a:t>
            </a:r>
          </a:p>
          <a:p>
            <a:pPr marL="342900" indent="-342900">
              <a:buFont typeface="Arial" panose="020B0604020202020204" pitchFamily="34" charset="0"/>
              <a:buChar char="•"/>
            </a:pPr>
            <a:endParaRPr lang="en-US" b="0" dirty="0"/>
          </a:p>
          <a:p>
            <a:pPr marL="342900" indent="-342900">
              <a:buFont typeface="Arial" panose="020B0604020202020204" pitchFamily="34" charset="0"/>
              <a:buChar char="•"/>
            </a:pPr>
            <a:endParaRPr lang="en-US" b="0" dirty="0"/>
          </a:p>
        </p:txBody>
      </p:sp>
      <p:sp>
        <p:nvSpPr>
          <p:cNvPr id="6" name="Slide Number Placeholder 5">
            <a:extLst>
              <a:ext uri="{FF2B5EF4-FFF2-40B4-BE49-F238E27FC236}">
                <a16:creationId xmlns:a16="http://schemas.microsoft.com/office/drawing/2014/main" id="{A065359F-4233-2226-C6D2-F801C52A799A}"/>
              </a:ext>
            </a:extLst>
          </p:cNvPr>
          <p:cNvSpPr>
            <a:spLocks noGrp="1"/>
          </p:cNvSpPr>
          <p:nvPr>
            <p:ph type="sldNum" sz="quarter" idx="12"/>
          </p:nvPr>
        </p:nvSpPr>
        <p:spPr/>
        <p:txBody>
          <a:bodyPr/>
          <a:lstStyle/>
          <a:p>
            <a:fld id="{6B49BB3D-90E4-C946-BCF9-8FBC622A1A06}" type="slidenum">
              <a:rPr lang="en-GB" smtClean="0"/>
              <a:pPr/>
              <a:t>29</a:t>
            </a:fld>
            <a:endParaRPr lang="en-GB" dirty="0"/>
          </a:p>
        </p:txBody>
      </p:sp>
      <p:sp>
        <p:nvSpPr>
          <p:cNvPr id="7" name="Title 6">
            <a:extLst>
              <a:ext uri="{FF2B5EF4-FFF2-40B4-BE49-F238E27FC236}">
                <a16:creationId xmlns:a16="http://schemas.microsoft.com/office/drawing/2014/main" id="{520EEE28-10A1-DA4A-62C4-528F4C7BA09F}"/>
              </a:ext>
            </a:extLst>
          </p:cNvPr>
          <p:cNvSpPr>
            <a:spLocks noGrp="1"/>
          </p:cNvSpPr>
          <p:nvPr>
            <p:ph type="title"/>
          </p:nvPr>
        </p:nvSpPr>
        <p:spPr/>
        <p:txBody>
          <a:bodyPr/>
          <a:lstStyle/>
          <a:p>
            <a:r>
              <a:rPr lang="en-US" dirty="0"/>
              <a:t>Reusable</a:t>
            </a:r>
          </a:p>
        </p:txBody>
      </p:sp>
      <p:pic>
        <p:nvPicPr>
          <p:cNvPr id="8194" name="Picture 2">
            <a:extLst>
              <a:ext uri="{FF2B5EF4-FFF2-40B4-BE49-F238E27FC236}">
                <a16:creationId xmlns:a16="http://schemas.microsoft.com/office/drawing/2014/main" id="{31C7FA29-324D-711D-F6C3-BDF6980E19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019913"/>
            <a:ext cx="3813538" cy="34398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2CC227-2906-2C83-265C-DE8169B25B00}"/>
              </a:ext>
            </a:extLst>
          </p:cNvPr>
          <p:cNvSpPr txBox="1"/>
          <p:nvPr/>
        </p:nvSpPr>
        <p:spPr>
          <a:xfrm>
            <a:off x="4346324" y="4580381"/>
            <a:ext cx="4572000" cy="553998"/>
          </a:xfrm>
          <a:prstGeom prst="rect">
            <a:avLst/>
          </a:prstGeom>
          <a:noFill/>
        </p:spPr>
        <p:txBody>
          <a:bodyPr wrap="square">
            <a:spAutoFit/>
          </a:bodyPr>
          <a:lstStyle/>
          <a:p>
            <a:r>
              <a:rPr lang="en-US" sz="1000" dirty="0"/>
              <a:t>https://</a:t>
            </a:r>
            <a:r>
              <a:rPr lang="en-US" sz="1000" dirty="0" err="1"/>
              <a:t>open.teachingandlearning.ie</a:t>
            </a:r>
            <a:r>
              <a:rPr lang="en-US" sz="1000" dirty="0"/>
              <a:t>/wp-content/uploads/2021/03/Open_Content_A_Practical_Guide_to_Using_Creative_Commons_Licences_web-29-e1616066465695-1536x1385.png</a:t>
            </a:r>
          </a:p>
        </p:txBody>
      </p:sp>
    </p:spTree>
    <p:extLst>
      <p:ext uri="{BB962C8B-B14F-4D97-AF65-F5344CB8AC3E}">
        <p14:creationId xmlns:p14="http://schemas.microsoft.com/office/powerpoint/2010/main" val="3285904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p:txBody>
          <a:bodyPr/>
          <a:lstStyle/>
          <a:p>
            <a:fld id="{6B49BB3D-90E4-C946-BCF9-8FBC622A1A06}" type="slidenum">
              <a:rPr lang="en-GB" smtClean="0"/>
              <a:pPr/>
              <a:t>3</a:t>
            </a:fld>
            <a:endParaRPr lang="en-GB" dirty="0"/>
          </a:p>
        </p:txBody>
      </p:sp>
      <p:sp>
        <p:nvSpPr>
          <p:cNvPr id="9" name="Content Placeholder 8"/>
          <p:cNvSpPr>
            <a:spLocks noGrp="1"/>
          </p:cNvSpPr>
          <p:nvPr>
            <p:ph idx="1"/>
          </p:nvPr>
        </p:nvSpPr>
        <p:spPr>
          <a:xfrm>
            <a:off x="457200" y="1222164"/>
            <a:ext cx="3766008" cy="3272459"/>
          </a:xfrm>
        </p:spPr>
        <p:txBody>
          <a:bodyPr/>
          <a:lstStyle/>
          <a:p>
            <a:r>
              <a:rPr lang="en-US" dirty="0"/>
              <a:t>I am very uncomfortable with the use of the term AI….</a:t>
            </a:r>
          </a:p>
          <a:p>
            <a:endParaRPr lang="en-US" dirty="0"/>
          </a:p>
          <a:p>
            <a:r>
              <a:rPr lang="en-US" dirty="0"/>
              <a:t>Why?</a:t>
            </a:r>
          </a:p>
          <a:p>
            <a:endParaRPr lang="en-US" dirty="0"/>
          </a:p>
        </p:txBody>
      </p:sp>
      <p:sp>
        <p:nvSpPr>
          <p:cNvPr id="2" name="Title 1"/>
          <p:cNvSpPr>
            <a:spLocks noGrp="1"/>
          </p:cNvSpPr>
          <p:nvPr>
            <p:ph type="title"/>
          </p:nvPr>
        </p:nvSpPr>
        <p:spPr/>
        <p:txBody>
          <a:bodyPr/>
          <a:lstStyle/>
          <a:p>
            <a:r>
              <a:rPr lang="en-GB" dirty="0"/>
              <a:t>Full confession</a:t>
            </a:r>
            <a:endParaRPr lang="en-US" dirty="0"/>
          </a:p>
        </p:txBody>
      </p:sp>
    </p:spTree>
    <p:extLst>
      <p:ext uri="{BB962C8B-B14F-4D97-AF65-F5344CB8AC3E}">
        <p14:creationId xmlns:p14="http://schemas.microsoft.com/office/powerpoint/2010/main" val="27017502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96097-63DA-DDDA-F463-E28980F88232}"/>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9C94798-6920-70A3-2C37-EFE600C8CEEB}"/>
              </a:ext>
            </a:extLst>
          </p:cNvPr>
          <p:cNvSpPr>
            <a:spLocks noGrp="1"/>
          </p:cNvSpPr>
          <p:nvPr>
            <p:ph type="sldNum" sz="quarter" idx="12"/>
          </p:nvPr>
        </p:nvSpPr>
        <p:spPr/>
        <p:txBody>
          <a:bodyPr/>
          <a:lstStyle/>
          <a:p>
            <a:fld id="{6B49BB3D-90E4-C946-BCF9-8FBC622A1A06}" type="slidenum">
              <a:rPr lang="en-GB" smtClean="0"/>
              <a:pPr/>
              <a:t>30</a:t>
            </a:fld>
            <a:endParaRPr lang="en-GB" dirty="0"/>
          </a:p>
        </p:txBody>
      </p:sp>
      <p:sp>
        <p:nvSpPr>
          <p:cNvPr id="7" name="Title 6">
            <a:extLst>
              <a:ext uri="{FF2B5EF4-FFF2-40B4-BE49-F238E27FC236}">
                <a16:creationId xmlns:a16="http://schemas.microsoft.com/office/drawing/2014/main" id="{080DC256-ECF9-B377-F615-F72CACEEA373}"/>
              </a:ext>
            </a:extLst>
          </p:cNvPr>
          <p:cNvSpPr>
            <a:spLocks noGrp="1"/>
          </p:cNvSpPr>
          <p:nvPr>
            <p:ph type="title"/>
          </p:nvPr>
        </p:nvSpPr>
        <p:spPr/>
        <p:txBody>
          <a:bodyPr/>
          <a:lstStyle/>
          <a:p>
            <a:r>
              <a:rPr lang="en-US" dirty="0"/>
              <a:t>Open != FAIR</a:t>
            </a:r>
          </a:p>
        </p:txBody>
      </p:sp>
      <p:sp>
        <p:nvSpPr>
          <p:cNvPr id="4" name="TextBox 3">
            <a:extLst>
              <a:ext uri="{FF2B5EF4-FFF2-40B4-BE49-F238E27FC236}">
                <a16:creationId xmlns:a16="http://schemas.microsoft.com/office/drawing/2014/main" id="{0D2A883C-4D6A-0E88-5115-47792C530742}"/>
              </a:ext>
            </a:extLst>
          </p:cNvPr>
          <p:cNvSpPr txBox="1"/>
          <p:nvPr/>
        </p:nvSpPr>
        <p:spPr>
          <a:xfrm>
            <a:off x="77003" y="1140588"/>
            <a:ext cx="4281948" cy="2308324"/>
          </a:xfrm>
          <a:prstGeom prst="rect">
            <a:avLst/>
          </a:prstGeom>
          <a:noFill/>
        </p:spPr>
        <p:txBody>
          <a:bodyPr wrap="square">
            <a:spAutoFit/>
          </a:bodyPr>
          <a:lstStyle/>
          <a:p>
            <a:r>
              <a:rPr lang="en-GB" i="1" dirty="0"/>
              <a:t>“ ….the two do not mean the same thing. Data can be both FAIR and open, just one of these, or neither. One of the strengths of the FAIR principles is that they allow for controlled access, which can be important for certain types of data. Both are also scales in which data or other outputs, such as code, can be made increasingly FAIR and open…”</a:t>
            </a:r>
            <a:endParaRPr lang="en-US" i="1" dirty="0"/>
          </a:p>
        </p:txBody>
      </p:sp>
      <p:pic>
        <p:nvPicPr>
          <p:cNvPr id="9218" name="Picture 2">
            <a:extLst>
              <a:ext uri="{FF2B5EF4-FFF2-40B4-BE49-F238E27FC236}">
                <a16:creationId xmlns:a16="http://schemas.microsoft.com/office/drawing/2014/main" id="{2AAC74C4-35C6-C5BF-0148-4487C2CFA0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4857" y="2497450"/>
            <a:ext cx="4191143" cy="24491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Sarah Jones">
            <a:extLst>
              <a:ext uri="{FF2B5EF4-FFF2-40B4-BE49-F238E27FC236}">
                <a16:creationId xmlns:a16="http://schemas.microsoft.com/office/drawing/2014/main" id="{3DEF479C-7BC8-ED8C-1CB0-F58E71811989}"/>
              </a:ext>
            </a:extLst>
          </p:cNvPr>
          <p:cNvPicPr>
            <a:picLocks noChangeAspect="1"/>
          </p:cNvPicPr>
          <p:nvPr/>
        </p:nvPicPr>
        <p:blipFill>
          <a:blip r:embed="rId3"/>
          <a:stretch>
            <a:fillRect/>
          </a:stretch>
        </p:blipFill>
        <p:spPr>
          <a:xfrm>
            <a:off x="7661709" y="1140588"/>
            <a:ext cx="1108710" cy="1108710"/>
          </a:xfrm>
          <a:prstGeom prst="rect">
            <a:avLst/>
          </a:prstGeom>
        </p:spPr>
      </p:pic>
      <p:pic>
        <p:nvPicPr>
          <p:cNvPr id="9220" name="Picture 4">
            <a:extLst>
              <a:ext uri="{FF2B5EF4-FFF2-40B4-BE49-F238E27FC236}">
                <a16:creationId xmlns:a16="http://schemas.microsoft.com/office/drawing/2014/main" id="{BBD59349-BEB2-67B2-D6C9-7810FF5BBC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8232" y="1183229"/>
            <a:ext cx="1108710" cy="110871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Rosie HIGMAN | Research Data Advisor | University of Cambridge ...">
            <a:extLst>
              <a:ext uri="{FF2B5EF4-FFF2-40B4-BE49-F238E27FC236}">
                <a16:creationId xmlns:a16="http://schemas.microsoft.com/office/drawing/2014/main" id="{C3F33517-8AB6-2C24-2172-D45082FF51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28928" y="1233690"/>
            <a:ext cx="1012606" cy="101260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787F311-35F8-5E49-DB76-94ABE137CA84}"/>
              </a:ext>
            </a:extLst>
          </p:cNvPr>
          <p:cNvSpPr txBox="1"/>
          <p:nvPr/>
        </p:nvSpPr>
        <p:spPr>
          <a:xfrm>
            <a:off x="77003" y="3582906"/>
            <a:ext cx="4379019" cy="646331"/>
          </a:xfrm>
          <a:prstGeom prst="rect">
            <a:avLst/>
          </a:prstGeom>
          <a:noFill/>
        </p:spPr>
        <p:txBody>
          <a:bodyPr wrap="none" rtlCol="0">
            <a:spAutoFit/>
          </a:bodyPr>
          <a:lstStyle/>
          <a:p>
            <a:r>
              <a:rPr lang="en-US" sz="1200" dirty="0" err="1"/>
              <a:t>Higman</a:t>
            </a:r>
            <a:r>
              <a:rPr lang="en-US" sz="1200" dirty="0"/>
              <a:t>, </a:t>
            </a:r>
            <a:r>
              <a:rPr lang="en-US" sz="1200" dirty="0" err="1"/>
              <a:t>Bangert</a:t>
            </a:r>
            <a:r>
              <a:rPr lang="en-US" sz="1200" dirty="0"/>
              <a:t> and Jones; </a:t>
            </a:r>
            <a:r>
              <a:rPr lang="en-GB" sz="1200" b="1" dirty="0"/>
              <a:t>Three camps, one destination: </a:t>
            </a:r>
          </a:p>
          <a:p>
            <a:r>
              <a:rPr lang="en-GB" sz="1200" b="1" dirty="0"/>
              <a:t>the intersections of research data management, FAIR and Open</a:t>
            </a:r>
          </a:p>
          <a:p>
            <a:r>
              <a:rPr lang="en-GB" sz="1200" dirty="0">
                <a:hlinkClick r:id="rId6"/>
              </a:rPr>
              <a:t>DOI: 10.1629/uksg.468</a:t>
            </a:r>
            <a:endParaRPr lang="en-US" sz="1200" dirty="0"/>
          </a:p>
        </p:txBody>
      </p:sp>
    </p:spTree>
    <p:extLst>
      <p:ext uri="{BB962C8B-B14F-4D97-AF65-F5344CB8AC3E}">
        <p14:creationId xmlns:p14="http://schemas.microsoft.com/office/powerpoint/2010/main" val="1534906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85206-2E57-1EBC-5C5D-34344B80D366}"/>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772513F-168F-E6A9-EA4B-4C1D76B648DC}"/>
              </a:ext>
            </a:extLst>
          </p:cNvPr>
          <p:cNvSpPr>
            <a:spLocks noGrp="1"/>
          </p:cNvSpPr>
          <p:nvPr>
            <p:ph type="sldNum" sz="quarter" idx="12"/>
          </p:nvPr>
        </p:nvSpPr>
        <p:spPr/>
        <p:txBody>
          <a:bodyPr/>
          <a:lstStyle/>
          <a:p>
            <a:fld id="{6B49BB3D-90E4-C946-BCF9-8FBC622A1A06}" type="slidenum">
              <a:rPr lang="en-GB" smtClean="0"/>
              <a:pPr/>
              <a:t>31</a:t>
            </a:fld>
            <a:endParaRPr lang="en-GB" dirty="0"/>
          </a:p>
        </p:txBody>
      </p:sp>
      <p:sp>
        <p:nvSpPr>
          <p:cNvPr id="7" name="Title 6">
            <a:extLst>
              <a:ext uri="{FF2B5EF4-FFF2-40B4-BE49-F238E27FC236}">
                <a16:creationId xmlns:a16="http://schemas.microsoft.com/office/drawing/2014/main" id="{E29D40AD-0FF9-6BE6-8EAD-C63928FBD01D}"/>
              </a:ext>
            </a:extLst>
          </p:cNvPr>
          <p:cNvSpPr>
            <a:spLocks noGrp="1"/>
          </p:cNvSpPr>
          <p:nvPr>
            <p:ph type="title"/>
          </p:nvPr>
        </p:nvSpPr>
        <p:spPr/>
        <p:txBody>
          <a:bodyPr/>
          <a:lstStyle/>
          <a:p>
            <a:r>
              <a:rPr lang="en-US" dirty="0"/>
              <a:t>Everything turns to data</a:t>
            </a:r>
          </a:p>
        </p:txBody>
      </p:sp>
      <p:sp>
        <p:nvSpPr>
          <p:cNvPr id="4" name="TextBox 3">
            <a:extLst>
              <a:ext uri="{FF2B5EF4-FFF2-40B4-BE49-F238E27FC236}">
                <a16:creationId xmlns:a16="http://schemas.microsoft.com/office/drawing/2014/main" id="{B5AF3EB5-849F-4133-B901-9B23493089FB}"/>
              </a:ext>
            </a:extLst>
          </p:cNvPr>
          <p:cNvSpPr txBox="1"/>
          <p:nvPr/>
        </p:nvSpPr>
        <p:spPr>
          <a:xfrm>
            <a:off x="361655" y="1660351"/>
            <a:ext cx="4961116" cy="369332"/>
          </a:xfrm>
          <a:prstGeom prst="rect">
            <a:avLst/>
          </a:prstGeom>
          <a:noFill/>
        </p:spPr>
        <p:txBody>
          <a:bodyPr wrap="square">
            <a:spAutoFit/>
          </a:bodyPr>
          <a:lstStyle/>
          <a:p>
            <a:r>
              <a:rPr lang="en-US" dirty="0"/>
              <a:t>Someone’s metadata is someone else’s data.</a:t>
            </a:r>
          </a:p>
        </p:txBody>
      </p:sp>
      <p:sp>
        <p:nvSpPr>
          <p:cNvPr id="2" name="TextBox 1">
            <a:extLst>
              <a:ext uri="{FF2B5EF4-FFF2-40B4-BE49-F238E27FC236}">
                <a16:creationId xmlns:a16="http://schemas.microsoft.com/office/drawing/2014/main" id="{F884A45F-19C1-E687-686B-7C6D5084B94F}"/>
              </a:ext>
            </a:extLst>
          </p:cNvPr>
          <p:cNvSpPr txBox="1"/>
          <p:nvPr/>
        </p:nvSpPr>
        <p:spPr>
          <a:xfrm>
            <a:off x="1813465" y="2657311"/>
            <a:ext cx="4961116" cy="369332"/>
          </a:xfrm>
          <a:prstGeom prst="rect">
            <a:avLst/>
          </a:prstGeom>
          <a:noFill/>
        </p:spPr>
        <p:txBody>
          <a:bodyPr wrap="square">
            <a:spAutoFit/>
          </a:bodyPr>
          <a:lstStyle/>
          <a:p>
            <a:r>
              <a:rPr lang="en-US" dirty="0"/>
              <a:t>Someone’s results is someone else’s data.</a:t>
            </a:r>
          </a:p>
        </p:txBody>
      </p:sp>
      <p:sp>
        <p:nvSpPr>
          <p:cNvPr id="3" name="TextBox 2">
            <a:extLst>
              <a:ext uri="{FF2B5EF4-FFF2-40B4-BE49-F238E27FC236}">
                <a16:creationId xmlns:a16="http://schemas.microsoft.com/office/drawing/2014/main" id="{63AF5C5C-BB01-1D60-7AE6-40F0BBFE8768}"/>
              </a:ext>
            </a:extLst>
          </p:cNvPr>
          <p:cNvSpPr txBox="1"/>
          <p:nvPr/>
        </p:nvSpPr>
        <p:spPr>
          <a:xfrm>
            <a:off x="3398874" y="3654272"/>
            <a:ext cx="5589966" cy="369332"/>
          </a:xfrm>
          <a:prstGeom prst="rect">
            <a:avLst/>
          </a:prstGeom>
          <a:noFill/>
        </p:spPr>
        <p:txBody>
          <a:bodyPr wrap="square">
            <a:spAutoFit/>
          </a:bodyPr>
          <a:lstStyle/>
          <a:p>
            <a:r>
              <a:rPr lang="en-US" dirty="0"/>
              <a:t>Someone’s model and parameters is someone else data.</a:t>
            </a:r>
          </a:p>
        </p:txBody>
      </p:sp>
    </p:spTree>
    <p:extLst>
      <p:ext uri="{BB962C8B-B14F-4D97-AF65-F5344CB8AC3E}">
        <p14:creationId xmlns:p14="http://schemas.microsoft.com/office/powerpoint/2010/main" val="32098362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E6A44-7D8E-7B96-D8AF-B290585CF1F6}"/>
              </a:ext>
            </a:extLst>
          </p:cNvPr>
          <p:cNvSpPr>
            <a:spLocks noGrp="1"/>
          </p:cNvSpPr>
          <p:nvPr>
            <p:ph type="body" idx="1"/>
          </p:nvPr>
        </p:nvSpPr>
        <p:spPr>
          <a:xfrm>
            <a:off x="457200" y="1151335"/>
            <a:ext cx="5508702" cy="479822"/>
          </a:xfrm>
        </p:spPr>
        <p:txBody>
          <a:bodyPr/>
          <a:lstStyle/>
          <a:p>
            <a:r>
              <a:rPr lang="en-US" b="0" dirty="0"/>
              <a:t>FARR https://</a:t>
            </a:r>
            <a:r>
              <a:rPr lang="en-US" b="0" dirty="0" err="1"/>
              <a:t>www.farr-rcn.org</a:t>
            </a:r>
            <a:r>
              <a:rPr lang="en-US" b="0" dirty="0"/>
              <a:t>/</a:t>
            </a:r>
          </a:p>
        </p:txBody>
      </p:sp>
      <p:pic>
        <p:nvPicPr>
          <p:cNvPr id="9" name="Content Placeholder 8" descr="A screenshot of a website&#10;&#10;Description automatically generated">
            <a:extLst>
              <a:ext uri="{FF2B5EF4-FFF2-40B4-BE49-F238E27FC236}">
                <a16:creationId xmlns:a16="http://schemas.microsoft.com/office/drawing/2014/main" id="{ACB2D10B-075C-E95D-8D79-112F24DB2B8D}"/>
              </a:ext>
            </a:extLst>
          </p:cNvPr>
          <p:cNvPicPr>
            <a:picLocks noGrp="1" noChangeAspect="1"/>
          </p:cNvPicPr>
          <p:nvPr>
            <p:ph sz="half" idx="2"/>
          </p:nvPr>
        </p:nvPicPr>
        <p:blipFill>
          <a:blip r:embed="rId2"/>
          <a:stretch>
            <a:fillRect/>
          </a:stretch>
        </p:blipFill>
        <p:spPr>
          <a:xfrm>
            <a:off x="309459" y="1690036"/>
            <a:ext cx="6478859" cy="3167344"/>
          </a:xfrm>
        </p:spPr>
      </p:pic>
      <p:pic>
        <p:nvPicPr>
          <p:cNvPr id="13" name="Content Placeholder 12" descr="Christine Kirkpatrick smiling">
            <a:extLst>
              <a:ext uri="{FF2B5EF4-FFF2-40B4-BE49-F238E27FC236}">
                <a16:creationId xmlns:a16="http://schemas.microsoft.com/office/drawing/2014/main" id="{890F2703-4C95-3A97-51B7-B9670C759011}"/>
              </a:ext>
            </a:extLst>
          </p:cNvPr>
          <p:cNvPicPr>
            <a:picLocks noGrp="1" noChangeAspect="1"/>
          </p:cNvPicPr>
          <p:nvPr>
            <p:ph sz="quarter" idx="4"/>
          </p:nvPr>
        </p:nvPicPr>
        <p:blipFill>
          <a:blip r:embed="rId3"/>
          <a:stretch>
            <a:fillRect/>
          </a:stretch>
        </p:blipFill>
        <p:spPr>
          <a:xfrm>
            <a:off x="7395238" y="1690036"/>
            <a:ext cx="1076066" cy="1434754"/>
          </a:xfrm>
        </p:spPr>
      </p:pic>
      <p:sp>
        <p:nvSpPr>
          <p:cNvPr id="6" name="Slide Number Placeholder 5">
            <a:extLst>
              <a:ext uri="{FF2B5EF4-FFF2-40B4-BE49-F238E27FC236}">
                <a16:creationId xmlns:a16="http://schemas.microsoft.com/office/drawing/2014/main" id="{53CB394E-2B03-421D-0BA7-1FE9FC16A4F6}"/>
              </a:ext>
            </a:extLst>
          </p:cNvPr>
          <p:cNvSpPr>
            <a:spLocks noGrp="1"/>
          </p:cNvSpPr>
          <p:nvPr>
            <p:ph type="sldNum" sz="quarter" idx="12"/>
          </p:nvPr>
        </p:nvSpPr>
        <p:spPr/>
        <p:txBody>
          <a:bodyPr/>
          <a:lstStyle/>
          <a:p>
            <a:fld id="{6B49BB3D-90E4-C946-BCF9-8FBC622A1A06}" type="slidenum">
              <a:rPr lang="en-GB" smtClean="0"/>
              <a:pPr/>
              <a:t>32</a:t>
            </a:fld>
            <a:endParaRPr lang="en-GB" dirty="0"/>
          </a:p>
        </p:txBody>
      </p:sp>
      <p:sp>
        <p:nvSpPr>
          <p:cNvPr id="7" name="Title 6">
            <a:extLst>
              <a:ext uri="{FF2B5EF4-FFF2-40B4-BE49-F238E27FC236}">
                <a16:creationId xmlns:a16="http://schemas.microsoft.com/office/drawing/2014/main" id="{4C24E335-B2B4-DC2F-B1D8-57E0F8943E5E}"/>
              </a:ext>
            </a:extLst>
          </p:cNvPr>
          <p:cNvSpPr>
            <a:spLocks noGrp="1"/>
          </p:cNvSpPr>
          <p:nvPr>
            <p:ph type="title"/>
          </p:nvPr>
        </p:nvSpPr>
        <p:spPr/>
        <p:txBody>
          <a:bodyPr/>
          <a:lstStyle/>
          <a:p>
            <a:r>
              <a:rPr lang="en-US" dirty="0"/>
              <a:t>FAIR and AI</a:t>
            </a:r>
          </a:p>
        </p:txBody>
      </p:sp>
      <p:sp>
        <p:nvSpPr>
          <p:cNvPr id="14" name="TextBox 13">
            <a:extLst>
              <a:ext uri="{FF2B5EF4-FFF2-40B4-BE49-F238E27FC236}">
                <a16:creationId xmlns:a16="http://schemas.microsoft.com/office/drawing/2014/main" id="{CA6BC0EB-CC04-6C08-BDEF-973AB6940BA1}"/>
              </a:ext>
            </a:extLst>
          </p:cNvPr>
          <p:cNvSpPr txBox="1"/>
          <p:nvPr/>
        </p:nvSpPr>
        <p:spPr>
          <a:xfrm>
            <a:off x="6993924" y="3521676"/>
            <a:ext cx="2124299" cy="646331"/>
          </a:xfrm>
          <a:prstGeom prst="rect">
            <a:avLst/>
          </a:prstGeom>
          <a:noFill/>
        </p:spPr>
        <p:txBody>
          <a:bodyPr wrap="none" rtlCol="0">
            <a:spAutoFit/>
          </a:bodyPr>
          <a:lstStyle/>
          <a:p>
            <a:r>
              <a:rPr lang="en-US" dirty="0"/>
              <a:t>Christine Kirkpatrick</a:t>
            </a:r>
          </a:p>
          <a:p>
            <a:r>
              <a:rPr lang="en-US" dirty="0"/>
              <a:t>PI for FARR</a:t>
            </a:r>
          </a:p>
        </p:txBody>
      </p:sp>
    </p:spTree>
    <p:extLst>
      <p:ext uri="{BB962C8B-B14F-4D97-AF65-F5344CB8AC3E}">
        <p14:creationId xmlns:p14="http://schemas.microsoft.com/office/powerpoint/2010/main" val="10409026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74E77-F1DC-4466-D1B5-845674A7388C}"/>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35D3A16-D547-FF84-4F87-40E4676F1F1D}"/>
              </a:ext>
            </a:extLst>
          </p:cNvPr>
          <p:cNvSpPr>
            <a:spLocks noGrp="1"/>
          </p:cNvSpPr>
          <p:nvPr>
            <p:ph type="sldNum" sz="quarter" idx="12"/>
          </p:nvPr>
        </p:nvSpPr>
        <p:spPr/>
        <p:txBody>
          <a:bodyPr/>
          <a:lstStyle/>
          <a:p>
            <a:fld id="{6B49BB3D-90E4-C946-BCF9-8FBC622A1A06}" type="slidenum">
              <a:rPr lang="en-GB" smtClean="0"/>
              <a:pPr/>
              <a:t>33</a:t>
            </a:fld>
            <a:endParaRPr lang="en-GB" dirty="0"/>
          </a:p>
        </p:txBody>
      </p:sp>
      <p:sp>
        <p:nvSpPr>
          <p:cNvPr id="7" name="Title 6">
            <a:extLst>
              <a:ext uri="{FF2B5EF4-FFF2-40B4-BE49-F238E27FC236}">
                <a16:creationId xmlns:a16="http://schemas.microsoft.com/office/drawing/2014/main" id="{F90892BC-8109-06DD-3CCB-B45622E23332}"/>
              </a:ext>
            </a:extLst>
          </p:cNvPr>
          <p:cNvSpPr>
            <a:spLocks noGrp="1"/>
          </p:cNvSpPr>
          <p:nvPr>
            <p:ph type="title"/>
          </p:nvPr>
        </p:nvSpPr>
        <p:spPr/>
        <p:txBody>
          <a:bodyPr/>
          <a:lstStyle/>
          <a:p>
            <a:r>
              <a:rPr lang="en-US" dirty="0"/>
              <a:t>Summary</a:t>
            </a:r>
          </a:p>
        </p:txBody>
      </p:sp>
      <p:sp>
        <p:nvSpPr>
          <p:cNvPr id="4" name="TextBox 3">
            <a:extLst>
              <a:ext uri="{FF2B5EF4-FFF2-40B4-BE49-F238E27FC236}">
                <a16:creationId xmlns:a16="http://schemas.microsoft.com/office/drawing/2014/main" id="{3F7FF62A-1721-ED6A-25A4-1D541C460DB9}"/>
              </a:ext>
            </a:extLst>
          </p:cNvPr>
          <p:cNvSpPr txBox="1"/>
          <p:nvPr/>
        </p:nvSpPr>
        <p:spPr>
          <a:xfrm>
            <a:off x="434413" y="1275340"/>
            <a:ext cx="7482934" cy="5078313"/>
          </a:xfrm>
          <a:prstGeom prst="rect">
            <a:avLst/>
          </a:prstGeom>
          <a:noFill/>
        </p:spPr>
        <p:txBody>
          <a:bodyPr wrap="square">
            <a:spAutoFit/>
          </a:bodyPr>
          <a:lstStyle/>
          <a:p>
            <a:pPr marL="285750" indent="-285750">
              <a:buFont typeface="Arial" panose="020B0604020202020204" pitchFamily="34" charset="0"/>
              <a:buChar char="•"/>
            </a:pPr>
            <a:r>
              <a:rPr lang="en-US" dirty="0"/>
              <a:t>AI needs data.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need transparency and reproducibility to build the best AI models.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need an infrastructure for data.</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Think of AI models as motors.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need the equivalent of the electric grid to support them.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Data infrastructures need to be run with that in mind.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Spend wisely – not just on shiny things.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160628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2B840-C960-93AF-68E4-3FA03B40A18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7F8497E-748F-929D-18B1-24CFAD152967}"/>
              </a:ext>
            </a:extLst>
          </p:cNvPr>
          <p:cNvSpPr>
            <a:spLocks noGrp="1"/>
          </p:cNvSpPr>
          <p:nvPr>
            <p:ph type="sldNum" sz="quarter" idx="12"/>
          </p:nvPr>
        </p:nvSpPr>
        <p:spPr/>
        <p:txBody>
          <a:bodyPr/>
          <a:lstStyle/>
          <a:p>
            <a:fld id="{6B49BB3D-90E4-C946-BCF9-8FBC622A1A06}" type="slidenum">
              <a:rPr lang="en-GB" smtClean="0"/>
              <a:t>4</a:t>
            </a:fld>
            <a:endParaRPr lang="en-GB" dirty="0"/>
          </a:p>
        </p:txBody>
      </p:sp>
      <p:sp>
        <p:nvSpPr>
          <p:cNvPr id="6" name="Content Placeholder 5">
            <a:extLst>
              <a:ext uri="{FF2B5EF4-FFF2-40B4-BE49-F238E27FC236}">
                <a16:creationId xmlns:a16="http://schemas.microsoft.com/office/drawing/2014/main" id="{2D17E052-9555-ECCE-7689-8192658B7306}"/>
              </a:ext>
            </a:extLst>
          </p:cNvPr>
          <p:cNvSpPr>
            <a:spLocks noGrp="1"/>
          </p:cNvSpPr>
          <p:nvPr>
            <p:ph sz="quarter" idx="13"/>
          </p:nvPr>
        </p:nvSpPr>
        <p:spPr>
          <a:xfrm>
            <a:off x="457200" y="1328531"/>
            <a:ext cx="8229600" cy="3272963"/>
          </a:xfrm>
        </p:spPr>
        <p:txBody>
          <a:bodyPr/>
          <a:lstStyle/>
          <a:p>
            <a:r>
              <a:rPr lang="en-US" dirty="0"/>
              <a:t>AI is a huge field.</a:t>
            </a:r>
          </a:p>
          <a:p>
            <a:r>
              <a:rPr lang="en-US" dirty="0"/>
              <a:t>The excitement we’ve seen in the last few years is about a subset of AI.</a:t>
            </a:r>
          </a:p>
          <a:p>
            <a:r>
              <a:rPr lang="en-US" dirty="0"/>
              <a:t>Machine Learning algorithms and in particular Neural Networks with many layers. </a:t>
            </a:r>
          </a:p>
          <a:p>
            <a:r>
              <a:rPr lang="en-US" dirty="0"/>
              <a:t>Data drives building of the models.</a:t>
            </a:r>
          </a:p>
          <a:p>
            <a:pPr marL="0" indent="0">
              <a:buNone/>
            </a:pPr>
            <a:endParaRPr lang="en-US" dirty="0"/>
          </a:p>
          <a:p>
            <a:pPr marL="0" indent="0">
              <a:buNone/>
            </a:pPr>
            <a:endParaRPr lang="en-US" dirty="0"/>
          </a:p>
          <a:p>
            <a:pPr marL="0" indent="0">
              <a:buNone/>
            </a:pPr>
            <a:endParaRPr lang="en-US" dirty="0"/>
          </a:p>
        </p:txBody>
      </p:sp>
      <p:sp>
        <p:nvSpPr>
          <p:cNvPr id="7" name="Title 6">
            <a:extLst>
              <a:ext uri="{FF2B5EF4-FFF2-40B4-BE49-F238E27FC236}">
                <a16:creationId xmlns:a16="http://schemas.microsoft.com/office/drawing/2014/main" id="{BC739518-1C90-5D91-D11F-F1333F45843C}"/>
              </a:ext>
            </a:extLst>
          </p:cNvPr>
          <p:cNvSpPr>
            <a:spLocks noGrp="1"/>
          </p:cNvSpPr>
          <p:nvPr>
            <p:ph type="title"/>
          </p:nvPr>
        </p:nvSpPr>
        <p:spPr/>
        <p:txBody>
          <a:bodyPr/>
          <a:lstStyle/>
          <a:p>
            <a:r>
              <a:rPr lang="en-GB" dirty="0"/>
              <a:t>Machine Learning and AI</a:t>
            </a:r>
            <a:endParaRPr lang="en-US" dirty="0"/>
          </a:p>
        </p:txBody>
      </p:sp>
      <p:sp>
        <p:nvSpPr>
          <p:cNvPr id="10" name="Content Placeholder 5">
            <a:extLst>
              <a:ext uri="{FF2B5EF4-FFF2-40B4-BE49-F238E27FC236}">
                <a16:creationId xmlns:a16="http://schemas.microsoft.com/office/drawing/2014/main" id="{522B4238-2AF3-E515-D149-FD02BA39B206}"/>
              </a:ext>
            </a:extLst>
          </p:cNvPr>
          <p:cNvSpPr txBox="1">
            <a:spLocks/>
          </p:cNvSpPr>
          <p:nvPr/>
        </p:nvSpPr>
        <p:spPr>
          <a:xfrm>
            <a:off x="457200" y="3317681"/>
            <a:ext cx="8389076" cy="1283813"/>
          </a:xfrm>
          <a:prstGeom prst="rect">
            <a:avLst/>
          </a:prstGeom>
        </p:spPr>
        <p:txBody>
          <a:bodyPr vert="horz" lIns="0" tIns="0" rIns="0" bIns="0" rtlCol="0">
            <a:noAutofit/>
          </a:bodyPr>
          <a:lstStyle>
            <a:lvl1pPr marL="285750" indent="-285750" algn="l" defTabSz="457200" rtl="0" eaLnBrk="1" latinLnBrk="0" hangingPunct="1">
              <a:lnSpc>
                <a:spcPct val="100000"/>
              </a:lnSpc>
              <a:spcBef>
                <a:spcPts val="1200"/>
              </a:spcBef>
              <a:buSzPct val="120000"/>
              <a:buFont typeface="Wingdings" charset="2"/>
              <a:buChar char="§"/>
              <a:defRPr sz="1800" kern="1200">
                <a:solidFill>
                  <a:schemeClr val="tx1"/>
                </a:solidFill>
                <a:latin typeface="+mn-lt"/>
                <a:ea typeface="+mn-ea"/>
                <a:cs typeface="+mn-cs"/>
              </a:defRPr>
            </a:lvl1pPr>
            <a:lvl2pPr marL="285750" indent="-285750" algn="l" defTabSz="457200" rtl="0" eaLnBrk="1" latinLnBrk="0" hangingPunct="1">
              <a:spcBef>
                <a:spcPts val="1200"/>
              </a:spcBef>
              <a:buSzPct val="120000"/>
              <a:buFont typeface="Wingdings" charset="2"/>
              <a:buChar char="§"/>
              <a:defRPr sz="1400" kern="1200">
                <a:solidFill>
                  <a:schemeClr val="tx1"/>
                </a:solidFill>
                <a:latin typeface="+mn-lt"/>
                <a:ea typeface="+mn-ea"/>
                <a:cs typeface="+mn-cs"/>
              </a:defRPr>
            </a:lvl2pPr>
            <a:lvl3pPr marL="173038" indent="-171450" algn="l" defTabSz="457200" rtl="0" eaLnBrk="1" latinLnBrk="0" hangingPunct="1">
              <a:spcBef>
                <a:spcPts val="1200"/>
              </a:spcBef>
              <a:buSzPct val="120000"/>
              <a:buFont typeface="Wingdings" charset="2"/>
              <a:buChar char="§"/>
              <a:defRPr sz="1200" kern="1200">
                <a:solidFill>
                  <a:schemeClr val="tx1"/>
                </a:solidFill>
                <a:latin typeface="+mn-lt"/>
                <a:ea typeface="+mn-ea"/>
                <a:cs typeface="+mn-cs"/>
              </a:defRPr>
            </a:lvl3pPr>
            <a:lvl4pPr marL="173038" indent="-171450" algn="l" defTabSz="457200" rtl="0" eaLnBrk="1" latinLnBrk="0" hangingPunct="1">
              <a:spcBef>
                <a:spcPts val="1200"/>
              </a:spcBef>
              <a:buSzPct val="120000"/>
              <a:buFont typeface="Wingdings" charset="2"/>
              <a:buChar char="§"/>
              <a:defRPr sz="1200" kern="1200">
                <a:solidFill>
                  <a:schemeClr val="tx1"/>
                </a:solidFill>
                <a:latin typeface="+mn-lt"/>
                <a:ea typeface="+mn-ea"/>
                <a:cs typeface="+mn-cs"/>
              </a:defRPr>
            </a:lvl4pPr>
            <a:lvl5pPr marL="173038" indent="-171450" algn="l" defTabSz="457200" rtl="0" eaLnBrk="1" latinLnBrk="0" hangingPunct="1">
              <a:spcBef>
                <a:spcPts val="1200"/>
              </a:spcBef>
              <a:buSzPct val="120000"/>
              <a:buFont typeface="Wingdings"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It also ignores Statistics and other fields that are important as well.</a:t>
            </a:r>
          </a:p>
          <a:p>
            <a:r>
              <a:rPr lang="en-US" dirty="0"/>
              <a:t>If I speak of AI the 🙄 is silent …</a:t>
            </a:r>
          </a:p>
        </p:txBody>
      </p:sp>
    </p:spTree>
    <p:extLst>
      <p:ext uri="{BB962C8B-B14F-4D97-AF65-F5344CB8AC3E}">
        <p14:creationId xmlns:p14="http://schemas.microsoft.com/office/powerpoint/2010/main" val="290585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4411943" y="1138913"/>
            <a:ext cx="3545580" cy="2617910"/>
          </a:xfrm>
          <a:prstGeom prst="ellipse">
            <a:avLst/>
          </a:prstGeom>
          <a:solidFill>
            <a:srgbClr val="00B0F0">
              <a:alpha val="5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4" name="Oval 3"/>
          <p:cNvSpPr/>
          <p:nvPr/>
        </p:nvSpPr>
        <p:spPr>
          <a:xfrm>
            <a:off x="57703" y="340996"/>
            <a:ext cx="6246308" cy="3738929"/>
          </a:xfrm>
          <a:prstGeom prst="ellipse">
            <a:avLst/>
          </a:prstGeom>
          <a:gradFill>
            <a:gsLst>
              <a:gs pos="5000">
                <a:schemeClr val="accent1">
                  <a:tint val="100000"/>
                  <a:shade val="100000"/>
                  <a:satMod val="130000"/>
                  <a:alpha val="45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p>
        </p:txBody>
      </p:sp>
      <p:sp>
        <p:nvSpPr>
          <p:cNvPr id="5" name="TextBox 4"/>
          <p:cNvSpPr txBox="1"/>
          <p:nvPr/>
        </p:nvSpPr>
        <p:spPr>
          <a:xfrm>
            <a:off x="1799051" y="586651"/>
            <a:ext cx="2188420" cy="369332"/>
          </a:xfrm>
          <a:prstGeom prst="rect">
            <a:avLst/>
          </a:prstGeom>
          <a:noFill/>
        </p:spPr>
        <p:txBody>
          <a:bodyPr wrap="none" rtlCol="0">
            <a:spAutoFit/>
          </a:bodyPr>
          <a:lstStyle/>
          <a:p>
            <a:r>
              <a:rPr lang="en-GB" dirty="0"/>
              <a:t>Artificial Intelligence </a:t>
            </a:r>
          </a:p>
        </p:txBody>
      </p:sp>
      <p:sp>
        <p:nvSpPr>
          <p:cNvPr id="6" name="Oval 5"/>
          <p:cNvSpPr/>
          <p:nvPr/>
        </p:nvSpPr>
        <p:spPr>
          <a:xfrm>
            <a:off x="1579744" y="1142385"/>
            <a:ext cx="3837842" cy="2797588"/>
          </a:xfrm>
          <a:prstGeom prst="ellipse">
            <a:avLst/>
          </a:prstGeom>
          <a:solidFill>
            <a:srgbClr val="92D050">
              <a:alpha val="26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solidFill>
                <a:schemeClr val="accent2">
                  <a:lumMod val="75000"/>
                </a:schemeClr>
              </a:solidFill>
            </a:endParaRPr>
          </a:p>
        </p:txBody>
      </p:sp>
      <p:sp>
        <p:nvSpPr>
          <p:cNvPr id="7" name="TextBox 6"/>
          <p:cNvSpPr txBox="1"/>
          <p:nvPr/>
        </p:nvSpPr>
        <p:spPr>
          <a:xfrm>
            <a:off x="2422776" y="1335020"/>
            <a:ext cx="2007281" cy="646331"/>
          </a:xfrm>
          <a:prstGeom prst="rect">
            <a:avLst/>
          </a:prstGeom>
          <a:noFill/>
        </p:spPr>
        <p:txBody>
          <a:bodyPr wrap="none" rtlCol="0">
            <a:spAutoFit/>
          </a:bodyPr>
          <a:lstStyle/>
          <a:p>
            <a:pPr algn="ctr"/>
            <a:r>
              <a:rPr lang="en-GB" b="1" dirty="0"/>
              <a:t>Machine Learning </a:t>
            </a:r>
          </a:p>
          <a:p>
            <a:pPr algn="ctr"/>
            <a:r>
              <a:rPr lang="en-GB" dirty="0"/>
              <a:t>(Sessions 5, 6, 7)</a:t>
            </a:r>
            <a:endParaRPr lang="en-GB" b="1" dirty="0"/>
          </a:p>
        </p:txBody>
      </p:sp>
      <p:sp>
        <p:nvSpPr>
          <p:cNvPr id="8" name="Oval 7"/>
          <p:cNvSpPr/>
          <p:nvPr/>
        </p:nvSpPr>
        <p:spPr>
          <a:xfrm>
            <a:off x="2285328" y="2141343"/>
            <a:ext cx="2571751" cy="1643665"/>
          </a:xfrm>
          <a:prstGeom prst="ellipse">
            <a:avLst/>
          </a:prstGeom>
          <a:solidFill>
            <a:schemeClr val="accent2">
              <a:lumMod val="60000"/>
              <a:lumOff val="40000"/>
              <a:alpha val="25000"/>
            </a:schemeClr>
          </a:soli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2" name="TextBox 11"/>
          <p:cNvSpPr txBox="1"/>
          <p:nvPr/>
        </p:nvSpPr>
        <p:spPr>
          <a:xfrm>
            <a:off x="6043233" y="1818046"/>
            <a:ext cx="1833689" cy="784830"/>
          </a:xfrm>
          <a:prstGeom prst="rect">
            <a:avLst/>
          </a:prstGeom>
          <a:noFill/>
        </p:spPr>
        <p:txBody>
          <a:bodyPr wrap="square" rtlCol="0">
            <a:spAutoFit/>
          </a:bodyPr>
          <a:lstStyle/>
          <a:p>
            <a:pPr algn="ctr"/>
            <a:r>
              <a:rPr lang="en-GB" sz="1500" b="1" dirty="0"/>
              <a:t>Data Science &amp; Analytics </a:t>
            </a:r>
          </a:p>
          <a:p>
            <a:pPr algn="ctr"/>
            <a:r>
              <a:rPr lang="en-GB" sz="1500" dirty="0"/>
              <a:t>(Sessions 1, 2, 3, 4)</a:t>
            </a:r>
          </a:p>
        </p:txBody>
      </p:sp>
      <p:sp>
        <p:nvSpPr>
          <p:cNvPr id="13" name="Oval 12"/>
          <p:cNvSpPr/>
          <p:nvPr/>
        </p:nvSpPr>
        <p:spPr>
          <a:xfrm>
            <a:off x="3419465" y="3244978"/>
            <a:ext cx="3870814" cy="1701311"/>
          </a:xfrm>
          <a:prstGeom prst="ellipse">
            <a:avLst/>
          </a:prstGeom>
          <a:solidFill>
            <a:srgbClr val="FFC000">
              <a:alpha val="54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4" name="TextBox 13"/>
          <p:cNvSpPr txBox="1"/>
          <p:nvPr/>
        </p:nvSpPr>
        <p:spPr>
          <a:xfrm>
            <a:off x="4405734" y="3890266"/>
            <a:ext cx="1898277" cy="646331"/>
          </a:xfrm>
          <a:prstGeom prst="rect">
            <a:avLst/>
          </a:prstGeom>
          <a:noFill/>
        </p:spPr>
        <p:txBody>
          <a:bodyPr wrap="none" rtlCol="0">
            <a:spAutoFit/>
          </a:bodyPr>
          <a:lstStyle/>
          <a:p>
            <a:r>
              <a:rPr lang="en-GB" dirty="0"/>
              <a:t>Natural Language</a:t>
            </a:r>
          </a:p>
          <a:p>
            <a:pPr algn="ctr"/>
            <a:r>
              <a:rPr lang="en-GB" dirty="0"/>
              <a:t>Processing</a:t>
            </a:r>
          </a:p>
        </p:txBody>
      </p:sp>
      <p:sp>
        <p:nvSpPr>
          <p:cNvPr id="15" name="TextBox 14"/>
          <p:cNvSpPr txBox="1"/>
          <p:nvPr/>
        </p:nvSpPr>
        <p:spPr>
          <a:xfrm>
            <a:off x="2712957" y="2302564"/>
            <a:ext cx="1685077" cy="646331"/>
          </a:xfrm>
          <a:prstGeom prst="rect">
            <a:avLst/>
          </a:prstGeom>
          <a:noFill/>
        </p:spPr>
        <p:txBody>
          <a:bodyPr wrap="none" rtlCol="0">
            <a:spAutoFit/>
          </a:bodyPr>
          <a:lstStyle/>
          <a:p>
            <a:pPr algn="ctr"/>
            <a:r>
              <a:rPr lang="en-GB" b="1" dirty="0"/>
              <a:t>Deep Learning </a:t>
            </a:r>
          </a:p>
          <a:p>
            <a:pPr algn="ctr"/>
            <a:r>
              <a:rPr lang="en-GB" dirty="0"/>
              <a:t>(Session 8)</a:t>
            </a:r>
            <a:endParaRPr lang="en-GB" b="1" dirty="0"/>
          </a:p>
        </p:txBody>
      </p:sp>
      <p:sp>
        <p:nvSpPr>
          <p:cNvPr id="16" name="Oval 15"/>
          <p:cNvSpPr/>
          <p:nvPr/>
        </p:nvSpPr>
        <p:spPr>
          <a:xfrm>
            <a:off x="4040550" y="2619518"/>
            <a:ext cx="1727689" cy="840778"/>
          </a:xfrm>
          <a:prstGeom prst="ellipse">
            <a:avLst/>
          </a:prstGeom>
          <a:solidFill>
            <a:srgbClr val="C00000">
              <a:alpha val="4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7" name="TextBox 16"/>
          <p:cNvSpPr txBox="1"/>
          <p:nvPr/>
        </p:nvSpPr>
        <p:spPr>
          <a:xfrm>
            <a:off x="4136949" y="2719445"/>
            <a:ext cx="1585178" cy="646331"/>
          </a:xfrm>
          <a:prstGeom prst="rect">
            <a:avLst/>
          </a:prstGeom>
          <a:noFill/>
        </p:spPr>
        <p:txBody>
          <a:bodyPr wrap="none" rtlCol="0">
            <a:spAutoFit/>
          </a:bodyPr>
          <a:lstStyle/>
          <a:p>
            <a:pPr algn="ctr"/>
            <a:r>
              <a:rPr lang="en-GB" b="1" dirty="0"/>
              <a:t>Generative AI </a:t>
            </a:r>
          </a:p>
          <a:p>
            <a:pPr algn="ctr"/>
            <a:r>
              <a:rPr lang="en-GB" dirty="0"/>
              <a:t>(Session 8)</a:t>
            </a:r>
          </a:p>
        </p:txBody>
      </p:sp>
    </p:spTree>
    <p:extLst>
      <p:ext uri="{BB962C8B-B14F-4D97-AF65-F5344CB8AC3E}">
        <p14:creationId xmlns:p14="http://schemas.microsoft.com/office/powerpoint/2010/main" val="919451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19048-C4CF-78D9-A07E-0B616C4F22A3}"/>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3FD0C05A-C9B9-7312-26AC-9B2ECF5BE285}"/>
              </a:ext>
            </a:extLst>
          </p:cNvPr>
          <p:cNvSpPr>
            <a:spLocks noGrp="1"/>
          </p:cNvSpPr>
          <p:nvPr>
            <p:ph type="sldNum" sz="quarter" idx="10"/>
          </p:nvPr>
        </p:nvSpPr>
        <p:spPr/>
        <p:txBody>
          <a:bodyPr/>
          <a:lstStyle/>
          <a:p>
            <a:fld id="{6B49BB3D-90E4-C946-BCF9-8FBC622A1A06}" type="slidenum">
              <a:rPr lang="en-GB" smtClean="0"/>
              <a:pPr/>
              <a:t>6</a:t>
            </a:fld>
            <a:endParaRPr lang="en-GB" dirty="0"/>
          </a:p>
        </p:txBody>
      </p:sp>
      <p:sp>
        <p:nvSpPr>
          <p:cNvPr id="9" name="Content Placeholder 8">
            <a:extLst>
              <a:ext uri="{FF2B5EF4-FFF2-40B4-BE49-F238E27FC236}">
                <a16:creationId xmlns:a16="http://schemas.microsoft.com/office/drawing/2014/main" id="{1DAA132F-C3DF-53E0-3851-06D4605FD4DF}"/>
              </a:ext>
            </a:extLst>
          </p:cNvPr>
          <p:cNvSpPr>
            <a:spLocks noGrp="1"/>
          </p:cNvSpPr>
          <p:nvPr>
            <p:ph idx="1"/>
          </p:nvPr>
        </p:nvSpPr>
        <p:spPr>
          <a:xfrm>
            <a:off x="457200" y="2490131"/>
            <a:ext cx="3299254" cy="1483966"/>
          </a:xfrm>
        </p:spPr>
        <p:txBody>
          <a:bodyPr/>
          <a:lstStyle/>
          <a:p>
            <a:pPr marL="285750" indent="-285750">
              <a:buFont typeface="Arial" panose="020B0604020202020204" pitchFamily="34" charset="0"/>
              <a:buChar char="•"/>
            </a:pPr>
            <a:r>
              <a:rPr lang="en-US" dirty="0"/>
              <a:t>Need all three elements here.</a:t>
            </a:r>
          </a:p>
          <a:p>
            <a:pPr marL="285750" indent="-285750">
              <a:buFont typeface="Arial" panose="020B0604020202020204" pitchFamily="34" charset="0"/>
              <a:buChar char="•"/>
            </a:pPr>
            <a:r>
              <a:rPr lang="en-US" dirty="0"/>
              <a:t>What do they mean?</a:t>
            </a:r>
          </a:p>
          <a:p>
            <a:endParaRPr lang="en-US" dirty="0"/>
          </a:p>
        </p:txBody>
      </p:sp>
      <p:sp>
        <p:nvSpPr>
          <p:cNvPr id="2" name="Title 1">
            <a:extLst>
              <a:ext uri="{FF2B5EF4-FFF2-40B4-BE49-F238E27FC236}">
                <a16:creationId xmlns:a16="http://schemas.microsoft.com/office/drawing/2014/main" id="{E84522B7-82CA-A6C9-7A6F-9EC302374E32}"/>
              </a:ext>
            </a:extLst>
          </p:cNvPr>
          <p:cNvSpPr>
            <a:spLocks noGrp="1"/>
          </p:cNvSpPr>
          <p:nvPr>
            <p:ph type="title"/>
          </p:nvPr>
        </p:nvSpPr>
        <p:spPr/>
        <p:txBody>
          <a:bodyPr/>
          <a:lstStyle/>
          <a:p>
            <a:r>
              <a:rPr lang="en-GB" dirty="0"/>
              <a:t>AI (🙄) in a nutshell</a:t>
            </a:r>
            <a:endParaRPr lang="en-US" dirty="0"/>
          </a:p>
        </p:txBody>
      </p:sp>
      <p:pic>
        <p:nvPicPr>
          <p:cNvPr id="5" name="Picture 4" descr="A wooden stool with three legs. One has the label Algorithms, the other Infrastrcuture and the one in front is labelled Data&#10;">
            <a:extLst>
              <a:ext uri="{FF2B5EF4-FFF2-40B4-BE49-F238E27FC236}">
                <a16:creationId xmlns:a16="http://schemas.microsoft.com/office/drawing/2014/main" id="{48729D02-E3DB-0FAF-7742-15EF4BC696D9}"/>
              </a:ext>
            </a:extLst>
          </p:cNvPr>
          <p:cNvPicPr>
            <a:picLocks noChangeAspect="1"/>
          </p:cNvPicPr>
          <p:nvPr/>
        </p:nvPicPr>
        <p:blipFill>
          <a:blip r:embed="rId2"/>
          <a:stretch>
            <a:fillRect/>
          </a:stretch>
        </p:blipFill>
        <p:spPr>
          <a:xfrm>
            <a:off x="3867665" y="1076288"/>
            <a:ext cx="5179709" cy="3884781"/>
          </a:xfrm>
          <a:prstGeom prst="rect">
            <a:avLst/>
          </a:prstGeom>
        </p:spPr>
      </p:pic>
    </p:spTree>
    <p:extLst>
      <p:ext uri="{BB962C8B-B14F-4D97-AF65-F5344CB8AC3E}">
        <p14:creationId xmlns:p14="http://schemas.microsoft.com/office/powerpoint/2010/main" val="3554586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DCCA7-F88E-FDEB-F130-F1EBBF4AFF1C}"/>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F4C4F63-E6F2-A382-6B39-3B234919B08A}"/>
              </a:ext>
            </a:extLst>
          </p:cNvPr>
          <p:cNvSpPr>
            <a:spLocks noGrp="1"/>
          </p:cNvSpPr>
          <p:nvPr>
            <p:ph type="sldNum" sz="quarter" idx="10"/>
          </p:nvPr>
        </p:nvSpPr>
        <p:spPr/>
        <p:txBody>
          <a:bodyPr/>
          <a:lstStyle/>
          <a:p>
            <a:fld id="{6B49BB3D-90E4-C946-BCF9-8FBC622A1A06}" type="slidenum">
              <a:rPr lang="en-GB" smtClean="0"/>
              <a:pPr/>
              <a:t>7</a:t>
            </a:fld>
            <a:endParaRPr lang="en-GB" dirty="0"/>
          </a:p>
        </p:txBody>
      </p:sp>
      <p:sp>
        <p:nvSpPr>
          <p:cNvPr id="9" name="Content Placeholder 8">
            <a:extLst>
              <a:ext uri="{FF2B5EF4-FFF2-40B4-BE49-F238E27FC236}">
                <a16:creationId xmlns:a16="http://schemas.microsoft.com/office/drawing/2014/main" id="{DA499E34-9A2A-E85B-039E-7234BCDE9CAB}"/>
              </a:ext>
            </a:extLst>
          </p:cNvPr>
          <p:cNvSpPr>
            <a:spLocks noGrp="1"/>
          </p:cNvSpPr>
          <p:nvPr>
            <p:ph idx="1"/>
          </p:nvPr>
        </p:nvSpPr>
        <p:spPr>
          <a:xfrm>
            <a:off x="457200" y="1222164"/>
            <a:ext cx="3766008" cy="3272459"/>
          </a:xfrm>
        </p:spPr>
        <p:txBody>
          <a:bodyPr/>
          <a:lstStyle/>
          <a:p>
            <a:pPr marL="285750" indent="-285750">
              <a:buFont typeface="Arial" panose="020B0604020202020204" pitchFamily="34" charset="0"/>
              <a:buChar char="•"/>
            </a:pPr>
            <a:r>
              <a:rPr lang="en-US" dirty="0"/>
              <a:t>Background theory. </a:t>
            </a:r>
          </a:p>
          <a:p>
            <a:pPr marL="285750" indent="-285750">
              <a:buFont typeface="Arial" panose="020B0604020202020204" pitchFamily="34" charset="0"/>
              <a:buChar char="•"/>
            </a:pPr>
            <a:r>
              <a:rPr lang="en-US" dirty="0"/>
              <a:t>Step by step instructions to carry out a task that a computer can do. </a:t>
            </a:r>
          </a:p>
          <a:p>
            <a:pPr marL="285750" indent="-285750">
              <a:buFont typeface="Arial" panose="020B0604020202020204" pitchFamily="34" charset="0"/>
              <a:buChar char="•"/>
            </a:pPr>
            <a:r>
              <a:rPr lang="en-US" dirty="0"/>
              <a:t>The basic ideas come from here.</a:t>
            </a:r>
          </a:p>
          <a:p>
            <a:pPr marL="285750" indent="-285750">
              <a:buFont typeface="Arial" panose="020B0604020202020204" pitchFamily="34" charset="0"/>
              <a:buChar char="•"/>
            </a:pPr>
            <a:r>
              <a:rPr lang="en-US" dirty="0"/>
              <a:t>(some) CS folk are very happy to be here. </a:t>
            </a:r>
          </a:p>
          <a:p>
            <a:pPr marL="285750" indent="-285750">
              <a:buFont typeface="Arial" panose="020B0604020202020204" pitchFamily="34" charset="0"/>
              <a:buChar char="•"/>
            </a:pPr>
            <a:r>
              <a:rPr lang="en-US" dirty="0"/>
              <a:t>Think idea behind electric motor.</a:t>
            </a:r>
          </a:p>
          <a:p>
            <a:endParaRPr lang="en-US" dirty="0"/>
          </a:p>
        </p:txBody>
      </p:sp>
      <p:sp>
        <p:nvSpPr>
          <p:cNvPr id="2" name="Title 1">
            <a:extLst>
              <a:ext uri="{FF2B5EF4-FFF2-40B4-BE49-F238E27FC236}">
                <a16:creationId xmlns:a16="http://schemas.microsoft.com/office/drawing/2014/main" id="{2DB4F842-1C80-CB28-C9BB-3B926930B3A9}"/>
              </a:ext>
            </a:extLst>
          </p:cNvPr>
          <p:cNvSpPr>
            <a:spLocks noGrp="1"/>
          </p:cNvSpPr>
          <p:nvPr>
            <p:ph type="title"/>
          </p:nvPr>
        </p:nvSpPr>
        <p:spPr/>
        <p:txBody>
          <a:bodyPr/>
          <a:lstStyle/>
          <a:p>
            <a:r>
              <a:rPr lang="en-GB" dirty="0"/>
              <a:t>Algorithms</a:t>
            </a:r>
            <a:endParaRPr lang="en-US" dirty="0"/>
          </a:p>
        </p:txBody>
      </p:sp>
      <p:pic>
        <p:nvPicPr>
          <p:cNvPr id="4" name="Picture 3" descr="A white board with writing on it&#10;&#10;Description automatically generated">
            <a:extLst>
              <a:ext uri="{FF2B5EF4-FFF2-40B4-BE49-F238E27FC236}">
                <a16:creationId xmlns:a16="http://schemas.microsoft.com/office/drawing/2014/main" id="{C0023F63-4248-0113-8510-0F3A44EF0280}"/>
              </a:ext>
            </a:extLst>
          </p:cNvPr>
          <p:cNvPicPr>
            <a:picLocks noChangeAspect="1"/>
          </p:cNvPicPr>
          <p:nvPr/>
        </p:nvPicPr>
        <p:blipFill>
          <a:blip r:embed="rId2"/>
          <a:stretch>
            <a:fillRect/>
          </a:stretch>
        </p:blipFill>
        <p:spPr>
          <a:xfrm>
            <a:off x="4382679" y="1283359"/>
            <a:ext cx="4608136" cy="3456102"/>
          </a:xfrm>
          <a:prstGeom prst="rect">
            <a:avLst/>
          </a:prstGeom>
        </p:spPr>
      </p:pic>
      <p:pic>
        <p:nvPicPr>
          <p:cNvPr id="8" name="Picture 7" descr="A diagram of a physical experiment&#10;&#10;Description automatically generated with medium confidence">
            <a:extLst>
              <a:ext uri="{FF2B5EF4-FFF2-40B4-BE49-F238E27FC236}">
                <a16:creationId xmlns:a16="http://schemas.microsoft.com/office/drawing/2014/main" id="{ADD97A70-5555-534A-FBE6-10CA9C79DA92}"/>
              </a:ext>
            </a:extLst>
          </p:cNvPr>
          <p:cNvPicPr>
            <a:picLocks noChangeAspect="1"/>
          </p:cNvPicPr>
          <p:nvPr/>
        </p:nvPicPr>
        <p:blipFill>
          <a:blip r:embed="rId3"/>
          <a:stretch>
            <a:fillRect/>
          </a:stretch>
        </p:blipFill>
        <p:spPr>
          <a:xfrm>
            <a:off x="4360194" y="1146836"/>
            <a:ext cx="4572000" cy="3848100"/>
          </a:xfrm>
          <a:prstGeom prst="rect">
            <a:avLst/>
          </a:prstGeom>
        </p:spPr>
      </p:pic>
      <p:sp>
        <p:nvSpPr>
          <p:cNvPr id="11" name="TextBox 10">
            <a:extLst>
              <a:ext uri="{FF2B5EF4-FFF2-40B4-BE49-F238E27FC236}">
                <a16:creationId xmlns:a16="http://schemas.microsoft.com/office/drawing/2014/main" id="{460FB535-B1FE-FDE7-4EF1-ED6D8CDB7494}"/>
              </a:ext>
            </a:extLst>
          </p:cNvPr>
          <p:cNvSpPr txBox="1"/>
          <p:nvPr/>
        </p:nvSpPr>
        <p:spPr>
          <a:xfrm>
            <a:off x="3695075" y="4371512"/>
            <a:ext cx="2840636" cy="246221"/>
          </a:xfrm>
          <a:prstGeom prst="rect">
            <a:avLst/>
          </a:prstGeom>
          <a:noFill/>
        </p:spPr>
        <p:txBody>
          <a:bodyPr wrap="square">
            <a:spAutoFit/>
          </a:bodyPr>
          <a:lstStyle/>
          <a:p>
            <a:r>
              <a:rPr lang="en-US" sz="1000" dirty="0"/>
              <a:t>https://</a:t>
            </a:r>
            <a:r>
              <a:rPr lang="en-US" sz="1000" dirty="0" err="1"/>
              <a:t>pressbooks.bccampus.ca</a:t>
            </a:r>
            <a:r>
              <a:rPr lang="en-US" sz="1000" dirty="0"/>
              <a:t>/</a:t>
            </a:r>
            <a:r>
              <a:rPr lang="en-US" sz="1000" dirty="0" err="1"/>
              <a:t>collegephysics</a:t>
            </a:r>
            <a:r>
              <a:rPr lang="en-US" sz="1000" dirty="0"/>
              <a:t>/</a:t>
            </a:r>
          </a:p>
        </p:txBody>
      </p:sp>
      <p:pic>
        <p:nvPicPr>
          <p:cNvPr id="13" name="Picture 12" descr="Creative Commons Attribution">
            <a:extLst>
              <a:ext uri="{FF2B5EF4-FFF2-40B4-BE49-F238E27FC236}">
                <a16:creationId xmlns:a16="http://schemas.microsoft.com/office/drawing/2014/main" id="{E4E853FE-6CDB-16FF-C947-7045063085A6}"/>
              </a:ext>
            </a:extLst>
          </p:cNvPr>
          <p:cNvPicPr>
            <a:picLocks noChangeAspect="1"/>
          </p:cNvPicPr>
          <p:nvPr/>
        </p:nvPicPr>
        <p:blipFill>
          <a:blip r:embed="rId4"/>
          <a:stretch>
            <a:fillRect/>
          </a:stretch>
        </p:blipFill>
        <p:spPr>
          <a:xfrm>
            <a:off x="6810676" y="4637580"/>
            <a:ext cx="1997108" cy="323396"/>
          </a:xfrm>
          <a:prstGeom prst="rect">
            <a:avLst/>
          </a:prstGeom>
        </p:spPr>
      </p:pic>
    </p:spTree>
    <p:extLst>
      <p:ext uri="{BB962C8B-B14F-4D97-AF65-F5344CB8AC3E}">
        <p14:creationId xmlns:p14="http://schemas.microsoft.com/office/powerpoint/2010/main" val="198271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B6086-54FE-251F-2A69-3A3711820E4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2049F8A-468D-D416-18A7-7BB95ADBC919}"/>
              </a:ext>
            </a:extLst>
          </p:cNvPr>
          <p:cNvSpPr>
            <a:spLocks noGrp="1"/>
          </p:cNvSpPr>
          <p:nvPr>
            <p:ph idx="1"/>
          </p:nvPr>
        </p:nvSpPr>
        <p:spPr>
          <a:xfrm>
            <a:off x="270900" y="1106958"/>
            <a:ext cx="3387777" cy="312892"/>
          </a:xfrm>
        </p:spPr>
        <p:txBody>
          <a:bodyPr/>
          <a:lstStyle/>
          <a:p>
            <a:r>
              <a:rPr lang="en-GB" sz="2400" dirty="0"/>
              <a:t>Physical … including</a:t>
            </a:r>
          </a:p>
          <a:p>
            <a:pPr lvl="2"/>
            <a:endParaRPr lang="en-GB" dirty="0"/>
          </a:p>
        </p:txBody>
      </p:sp>
      <p:sp>
        <p:nvSpPr>
          <p:cNvPr id="3" name="Slide Number Placeholder 2">
            <a:extLst>
              <a:ext uri="{FF2B5EF4-FFF2-40B4-BE49-F238E27FC236}">
                <a16:creationId xmlns:a16="http://schemas.microsoft.com/office/drawing/2014/main" id="{D514E642-A3DB-5825-D085-4436C4001C30}"/>
              </a:ext>
            </a:extLst>
          </p:cNvPr>
          <p:cNvSpPr>
            <a:spLocks noGrp="1"/>
          </p:cNvSpPr>
          <p:nvPr>
            <p:ph type="sldNum" sz="quarter" idx="12"/>
          </p:nvPr>
        </p:nvSpPr>
        <p:spPr/>
        <p:txBody>
          <a:bodyPr/>
          <a:lstStyle/>
          <a:p>
            <a:fld id="{6B49BB3D-90E4-C946-BCF9-8FBC622A1A06}" type="slidenum">
              <a:rPr lang="en-GB" smtClean="0"/>
              <a:t>8</a:t>
            </a:fld>
            <a:endParaRPr lang="en-GB" dirty="0"/>
          </a:p>
        </p:txBody>
      </p:sp>
      <p:sp>
        <p:nvSpPr>
          <p:cNvPr id="7" name="Title 6">
            <a:extLst>
              <a:ext uri="{FF2B5EF4-FFF2-40B4-BE49-F238E27FC236}">
                <a16:creationId xmlns:a16="http://schemas.microsoft.com/office/drawing/2014/main" id="{0399084B-1767-D76C-69F0-0F04C85CA3CE}"/>
              </a:ext>
            </a:extLst>
          </p:cNvPr>
          <p:cNvSpPr>
            <a:spLocks noGrp="1"/>
          </p:cNvSpPr>
          <p:nvPr>
            <p:ph type="title"/>
          </p:nvPr>
        </p:nvSpPr>
        <p:spPr/>
        <p:txBody>
          <a:bodyPr/>
          <a:lstStyle/>
          <a:p>
            <a:r>
              <a:rPr lang="en-GB" dirty="0"/>
              <a:t>Infrastructure</a:t>
            </a:r>
            <a:endParaRPr lang="en-US" dirty="0"/>
          </a:p>
        </p:txBody>
      </p:sp>
      <p:pic>
        <p:nvPicPr>
          <p:cNvPr id="8" name="Picture 7" descr="A factory with smoke stacks&#10;&#10;Description automatically generated">
            <a:extLst>
              <a:ext uri="{FF2B5EF4-FFF2-40B4-BE49-F238E27FC236}">
                <a16:creationId xmlns:a16="http://schemas.microsoft.com/office/drawing/2014/main" id="{D32E5D02-6E51-59E8-6EA6-DE9265E887A4}"/>
              </a:ext>
            </a:extLst>
          </p:cNvPr>
          <p:cNvPicPr>
            <a:picLocks noChangeAspect="1"/>
          </p:cNvPicPr>
          <p:nvPr/>
        </p:nvPicPr>
        <p:blipFill>
          <a:blip r:embed="rId2"/>
          <a:stretch>
            <a:fillRect/>
          </a:stretch>
        </p:blipFill>
        <p:spPr>
          <a:xfrm>
            <a:off x="1695264" y="1554193"/>
            <a:ext cx="1401189" cy="1064069"/>
          </a:xfrm>
          <a:prstGeom prst="rect">
            <a:avLst/>
          </a:prstGeom>
        </p:spPr>
      </p:pic>
      <p:sp>
        <p:nvSpPr>
          <p:cNvPr id="9" name="TextBox 8">
            <a:extLst>
              <a:ext uri="{FF2B5EF4-FFF2-40B4-BE49-F238E27FC236}">
                <a16:creationId xmlns:a16="http://schemas.microsoft.com/office/drawing/2014/main" id="{0AADA9F8-37F2-A303-FF3E-F56DE9E953A4}"/>
              </a:ext>
            </a:extLst>
          </p:cNvPr>
          <p:cNvSpPr txBox="1"/>
          <p:nvPr/>
        </p:nvSpPr>
        <p:spPr>
          <a:xfrm>
            <a:off x="0" y="1896458"/>
            <a:ext cx="1591590" cy="369332"/>
          </a:xfrm>
          <a:prstGeom prst="rect">
            <a:avLst/>
          </a:prstGeom>
          <a:noFill/>
        </p:spPr>
        <p:txBody>
          <a:bodyPr wrap="none" rtlCol="0">
            <a:spAutoFit/>
          </a:bodyPr>
          <a:lstStyle/>
          <a:p>
            <a:r>
              <a:rPr lang="en-US" dirty="0"/>
              <a:t>Power stations</a:t>
            </a:r>
          </a:p>
        </p:txBody>
      </p:sp>
      <p:sp>
        <p:nvSpPr>
          <p:cNvPr id="11" name="TextBox 10">
            <a:extLst>
              <a:ext uri="{FF2B5EF4-FFF2-40B4-BE49-F238E27FC236}">
                <a16:creationId xmlns:a16="http://schemas.microsoft.com/office/drawing/2014/main" id="{6B7B6BB5-E4C2-1B0B-8927-8369BD09881C}"/>
              </a:ext>
            </a:extLst>
          </p:cNvPr>
          <p:cNvSpPr txBox="1"/>
          <p:nvPr/>
        </p:nvSpPr>
        <p:spPr>
          <a:xfrm>
            <a:off x="3096453" y="1763321"/>
            <a:ext cx="1401189" cy="707886"/>
          </a:xfrm>
          <a:prstGeom prst="rect">
            <a:avLst/>
          </a:prstGeom>
          <a:noFill/>
        </p:spPr>
        <p:txBody>
          <a:bodyPr wrap="square">
            <a:spAutoFit/>
          </a:bodyPr>
          <a:lstStyle/>
          <a:p>
            <a:r>
              <a:rPr lang="en-US" sz="1000" dirty="0"/>
              <a:t>https://</a:t>
            </a:r>
            <a:r>
              <a:rPr lang="en-US" sz="1000" dirty="0" err="1"/>
              <a:t>upload.wikimedia.org</a:t>
            </a:r>
            <a:r>
              <a:rPr lang="en-US" sz="1000" dirty="0"/>
              <a:t>/</a:t>
            </a:r>
            <a:r>
              <a:rPr lang="en-US" sz="1000" dirty="0" err="1"/>
              <a:t>wikipedia</a:t>
            </a:r>
            <a:r>
              <a:rPr lang="en-US" sz="1000" dirty="0"/>
              <a:t>/commons/d/da/</a:t>
            </a:r>
            <a:r>
              <a:rPr lang="en-US" sz="1000" dirty="0" err="1"/>
              <a:t>Big_Bend_Power_Station.jpg</a:t>
            </a:r>
            <a:endParaRPr lang="en-US" sz="1000" dirty="0"/>
          </a:p>
        </p:txBody>
      </p:sp>
      <p:pic>
        <p:nvPicPr>
          <p:cNvPr id="13" name="Picture 12" descr="A room with many servers&#10;&#10;Description automatically generated with medium confidence">
            <a:extLst>
              <a:ext uri="{FF2B5EF4-FFF2-40B4-BE49-F238E27FC236}">
                <a16:creationId xmlns:a16="http://schemas.microsoft.com/office/drawing/2014/main" id="{094484A9-17E6-07F7-9139-5C7D9A7B58FF}"/>
              </a:ext>
            </a:extLst>
          </p:cNvPr>
          <p:cNvPicPr>
            <a:picLocks noChangeAspect="1"/>
          </p:cNvPicPr>
          <p:nvPr/>
        </p:nvPicPr>
        <p:blipFill>
          <a:blip r:embed="rId3"/>
          <a:stretch>
            <a:fillRect/>
          </a:stretch>
        </p:blipFill>
        <p:spPr>
          <a:xfrm>
            <a:off x="1695264" y="3005958"/>
            <a:ext cx="1399964" cy="932376"/>
          </a:xfrm>
          <a:prstGeom prst="rect">
            <a:avLst/>
          </a:prstGeom>
        </p:spPr>
      </p:pic>
      <p:sp>
        <p:nvSpPr>
          <p:cNvPr id="16" name="TextBox 15">
            <a:extLst>
              <a:ext uri="{FF2B5EF4-FFF2-40B4-BE49-F238E27FC236}">
                <a16:creationId xmlns:a16="http://schemas.microsoft.com/office/drawing/2014/main" id="{927F24D7-D48D-2F52-43FF-4973BF2DD24A}"/>
              </a:ext>
            </a:extLst>
          </p:cNvPr>
          <p:cNvSpPr txBox="1"/>
          <p:nvPr/>
        </p:nvSpPr>
        <p:spPr>
          <a:xfrm>
            <a:off x="1310" y="3214512"/>
            <a:ext cx="1424364" cy="369332"/>
          </a:xfrm>
          <a:prstGeom prst="rect">
            <a:avLst/>
          </a:prstGeom>
          <a:noFill/>
        </p:spPr>
        <p:txBody>
          <a:bodyPr wrap="none" rtlCol="0">
            <a:spAutoFit/>
          </a:bodyPr>
          <a:lstStyle/>
          <a:p>
            <a:r>
              <a:rPr lang="en-US" dirty="0"/>
              <a:t>Data Centers</a:t>
            </a:r>
          </a:p>
        </p:txBody>
      </p:sp>
      <p:sp>
        <p:nvSpPr>
          <p:cNvPr id="18" name="TextBox 17">
            <a:extLst>
              <a:ext uri="{FF2B5EF4-FFF2-40B4-BE49-F238E27FC236}">
                <a16:creationId xmlns:a16="http://schemas.microsoft.com/office/drawing/2014/main" id="{985F522D-1D8C-9C73-A4F6-9EDBFAADBBCB}"/>
              </a:ext>
            </a:extLst>
          </p:cNvPr>
          <p:cNvSpPr txBox="1"/>
          <p:nvPr/>
        </p:nvSpPr>
        <p:spPr>
          <a:xfrm>
            <a:off x="3095228" y="3118203"/>
            <a:ext cx="1154243" cy="707886"/>
          </a:xfrm>
          <a:prstGeom prst="rect">
            <a:avLst/>
          </a:prstGeom>
          <a:noFill/>
        </p:spPr>
        <p:txBody>
          <a:bodyPr wrap="square">
            <a:spAutoFit/>
          </a:bodyPr>
          <a:lstStyle/>
          <a:p>
            <a:r>
              <a:rPr lang="en-US" sz="1000" dirty="0"/>
              <a:t>https://socks-</a:t>
            </a:r>
            <a:r>
              <a:rPr lang="en-US" sz="1000" dirty="0" err="1"/>
              <a:t>studio.com</a:t>
            </a:r>
            <a:r>
              <a:rPr lang="en-US" sz="1000" dirty="0"/>
              <a:t>/</a:t>
            </a:r>
            <a:r>
              <a:rPr lang="en-US" sz="1000" dirty="0" err="1"/>
              <a:t>img</a:t>
            </a:r>
            <a:r>
              <a:rPr lang="en-US" sz="1000" dirty="0"/>
              <a:t>/blog/data-centers-</a:t>
            </a:r>
            <a:r>
              <a:rPr lang="en-US" sz="1000" dirty="0" err="1"/>
              <a:t>interiors.jpg</a:t>
            </a:r>
            <a:endParaRPr lang="en-US" sz="1000" dirty="0"/>
          </a:p>
        </p:txBody>
      </p:sp>
      <p:pic>
        <p:nvPicPr>
          <p:cNvPr id="1028" name="Picture 4">
            <a:extLst>
              <a:ext uri="{FF2B5EF4-FFF2-40B4-BE49-F238E27FC236}">
                <a16:creationId xmlns:a16="http://schemas.microsoft.com/office/drawing/2014/main" id="{32D04E2B-E680-AC62-86DF-73D0769BE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6418" y="1520234"/>
            <a:ext cx="1726888" cy="1051516"/>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8734EF75-1D64-A214-1969-F3F0B8F2E370}"/>
              </a:ext>
            </a:extLst>
          </p:cNvPr>
          <p:cNvSpPr txBox="1"/>
          <p:nvPr/>
        </p:nvSpPr>
        <p:spPr>
          <a:xfrm>
            <a:off x="4403791" y="1932598"/>
            <a:ext cx="896399" cy="369332"/>
          </a:xfrm>
          <a:prstGeom prst="rect">
            <a:avLst/>
          </a:prstGeom>
          <a:noFill/>
        </p:spPr>
        <p:txBody>
          <a:bodyPr wrap="none" rtlCol="0">
            <a:spAutoFit/>
          </a:bodyPr>
          <a:lstStyle/>
          <a:p>
            <a:r>
              <a:rPr lang="en-US" dirty="0"/>
              <a:t>Servers</a:t>
            </a:r>
          </a:p>
        </p:txBody>
      </p:sp>
      <p:sp>
        <p:nvSpPr>
          <p:cNvPr id="21" name="TextBox 20">
            <a:extLst>
              <a:ext uri="{FF2B5EF4-FFF2-40B4-BE49-F238E27FC236}">
                <a16:creationId xmlns:a16="http://schemas.microsoft.com/office/drawing/2014/main" id="{3D980A42-5B40-B9B3-F1DF-F4EFB969D4E6}"/>
              </a:ext>
            </a:extLst>
          </p:cNvPr>
          <p:cNvSpPr txBox="1"/>
          <p:nvPr/>
        </p:nvSpPr>
        <p:spPr>
          <a:xfrm>
            <a:off x="7395238" y="1384272"/>
            <a:ext cx="1583336" cy="1323439"/>
          </a:xfrm>
          <a:prstGeom prst="rect">
            <a:avLst/>
          </a:prstGeom>
          <a:noFill/>
        </p:spPr>
        <p:txBody>
          <a:bodyPr wrap="square">
            <a:spAutoFit/>
          </a:bodyPr>
          <a:lstStyle/>
          <a:p>
            <a:r>
              <a:rPr lang="en-US" sz="1000" dirty="0"/>
              <a:t>https://</a:t>
            </a:r>
            <a:r>
              <a:rPr lang="en-US" sz="1000" dirty="0" err="1"/>
              <a:t>upload.wikimedia.org</a:t>
            </a:r>
            <a:r>
              <a:rPr lang="en-US" sz="1000" dirty="0"/>
              <a:t>/</a:t>
            </a:r>
            <a:r>
              <a:rPr lang="en-US" sz="1000" dirty="0" err="1"/>
              <a:t>wikipedia</a:t>
            </a:r>
            <a:r>
              <a:rPr lang="en-US" sz="1000" dirty="0"/>
              <a:t>/commons/thumb/d/d0/Supermicro_SBI-7228R-T2X_blade_server.jpg/1920px-Supermicro_SBI-7228R-T2X_blade_server.jpg</a:t>
            </a:r>
          </a:p>
        </p:txBody>
      </p:sp>
      <p:sp>
        <p:nvSpPr>
          <p:cNvPr id="22" name="TextBox 21">
            <a:extLst>
              <a:ext uri="{FF2B5EF4-FFF2-40B4-BE49-F238E27FC236}">
                <a16:creationId xmlns:a16="http://schemas.microsoft.com/office/drawing/2014/main" id="{F4746147-AC9A-42DC-D09A-C92700105BA4}"/>
              </a:ext>
            </a:extLst>
          </p:cNvPr>
          <p:cNvSpPr txBox="1"/>
          <p:nvPr/>
        </p:nvSpPr>
        <p:spPr>
          <a:xfrm>
            <a:off x="4249471" y="3241421"/>
            <a:ext cx="1545616" cy="369332"/>
          </a:xfrm>
          <a:prstGeom prst="rect">
            <a:avLst/>
          </a:prstGeom>
          <a:noFill/>
        </p:spPr>
        <p:txBody>
          <a:bodyPr wrap="none" rtlCol="0">
            <a:spAutoFit/>
          </a:bodyPr>
          <a:lstStyle/>
          <a:p>
            <a:r>
              <a:rPr lang="en-US" dirty="0"/>
              <a:t>CPUs/GPUs/…</a:t>
            </a:r>
          </a:p>
        </p:txBody>
      </p:sp>
      <p:pic>
        <p:nvPicPr>
          <p:cNvPr id="1030" name="Picture 6">
            <a:extLst>
              <a:ext uri="{FF2B5EF4-FFF2-40B4-BE49-F238E27FC236}">
                <a16:creationId xmlns:a16="http://schemas.microsoft.com/office/drawing/2014/main" id="{D85D64B4-4FF8-0B35-7B69-BA9D5453E9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0246" y="3072653"/>
            <a:ext cx="1262646" cy="946984"/>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7636D162-05C6-D8F9-E394-AA09645DF7E8}"/>
              </a:ext>
            </a:extLst>
          </p:cNvPr>
          <p:cNvSpPr txBox="1"/>
          <p:nvPr/>
        </p:nvSpPr>
        <p:spPr>
          <a:xfrm>
            <a:off x="7448736" y="3327238"/>
            <a:ext cx="1583336" cy="567030"/>
          </a:xfrm>
          <a:prstGeom prst="rect">
            <a:avLst/>
          </a:prstGeom>
          <a:noFill/>
        </p:spPr>
        <p:txBody>
          <a:bodyPr wrap="square">
            <a:spAutoFit/>
          </a:bodyPr>
          <a:lstStyle/>
          <a:p>
            <a:r>
              <a:rPr lang="en-US" sz="1000" dirty="0"/>
              <a:t>https://</a:t>
            </a:r>
            <a:r>
              <a:rPr lang="en-US" sz="1000" dirty="0" err="1"/>
              <a:t>live.staticflickr.com</a:t>
            </a:r>
            <a:r>
              <a:rPr lang="en-US" sz="1000" dirty="0"/>
              <a:t>/4723/24722340467_1cca983c23_b.jpg</a:t>
            </a:r>
          </a:p>
        </p:txBody>
      </p:sp>
    </p:spTree>
    <p:extLst>
      <p:ext uri="{BB962C8B-B14F-4D97-AF65-F5344CB8AC3E}">
        <p14:creationId xmlns:p14="http://schemas.microsoft.com/office/powerpoint/2010/main" val="3356682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ED10B-6C52-7685-D5D5-7AB576E8F0E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66BB73C-EBF0-B6FC-A664-ACF5F7E22257}"/>
              </a:ext>
            </a:extLst>
          </p:cNvPr>
          <p:cNvSpPr>
            <a:spLocks noGrp="1"/>
          </p:cNvSpPr>
          <p:nvPr>
            <p:ph idx="1"/>
          </p:nvPr>
        </p:nvSpPr>
        <p:spPr>
          <a:xfrm>
            <a:off x="270900" y="1106958"/>
            <a:ext cx="3387777" cy="312892"/>
          </a:xfrm>
        </p:spPr>
        <p:txBody>
          <a:bodyPr/>
          <a:lstStyle/>
          <a:p>
            <a:r>
              <a:rPr lang="en-GB" sz="2400" dirty="0"/>
              <a:t>Human … including</a:t>
            </a:r>
          </a:p>
        </p:txBody>
      </p:sp>
      <p:sp>
        <p:nvSpPr>
          <p:cNvPr id="3" name="Slide Number Placeholder 2">
            <a:extLst>
              <a:ext uri="{FF2B5EF4-FFF2-40B4-BE49-F238E27FC236}">
                <a16:creationId xmlns:a16="http://schemas.microsoft.com/office/drawing/2014/main" id="{CCE6EC6B-46D8-04E0-A724-2E4304FC9898}"/>
              </a:ext>
            </a:extLst>
          </p:cNvPr>
          <p:cNvSpPr>
            <a:spLocks noGrp="1"/>
          </p:cNvSpPr>
          <p:nvPr>
            <p:ph type="sldNum" sz="quarter" idx="12"/>
          </p:nvPr>
        </p:nvSpPr>
        <p:spPr/>
        <p:txBody>
          <a:bodyPr/>
          <a:lstStyle/>
          <a:p>
            <a:fld id="{6B49BB3D-90E4-C946-BCF9-8FBC622A1A06}" type="slidenum">
              <a:rPr lang="en-GB" smtClean="0"/>
              <a:t>9</a:t>
            </a:fld>
            <a:endParaRPr lang="en-GB" dirty="0"/>
          </a:p>
        </p:txBody>
      </p:sp>
      <p:sp>
        <p:nvSpPr>
          <p:cNvPr id="7" name="Title 6">
            <a:extLst>
              <a:ext uri="{FF2B5EF4-FFF2-40B4-BE49-F238E27FC236}">
                <a16:creationId xmlns:a16="http://schemas.microsoft.com/office/drawing/2014/main" id="{A6A6B4BC-8EE2-6DD2-C2EB-33CB05B90CFB}"/>
              </a:ext>
            </a:extLst>
          </p:cNvPr>
          <p:cNvSpPr>
            <a:spLocks noGrp="1"/>
          </p:cNvSpPr>
          <p:nvPr>
            <p:ph type="title"/>
          </p:nvPr>
        </p:nvSpPr>
        <p:spPr/>
        <p:txBody>
          <a:bodyPr/>
          <a:lstStyle/>
          <a:p>
            <a:r>
              <a:rPr lang="en-GB" dirty="0"/>
              <a:t>Infrastructure</a:t>
            </a:r>
            <a:endParaRPr lang="en-US" dirty="0"/>
          </a:p>
        </p:txBody>
      </p:sp>
      <p:sp>
        <p:nvSpPr>
          <p:cNvPr id="14" name="TextBox 13">
            <a:extLst>
              <a:ext uri="{FF2B5EF4-FFF2-40B4-BE49-F238E27FC236}">
                <a16:creationId xmlns:a16="http://schemas.microsoft.com/office/drawing/2014/main" id="{DD690C34-A27C-6085-63B9-C5A54BEC2B22}"/>
              </a:ext>
            </a:extLst>
          </p:cNvPr>
          <p:cNvSpPr txBox="1"/>
          <p:nvPr/>
        </p:nvSpPr>
        <p:spPr>
          <a:xfrm>
            <a:off x="295546" y="2532860"/>
            <a:ext cx="4572000" cy="369332"/>
          </a:xfrm>
          <a:prstGeom prst="rect">
            <a:avLst/>
          </a:prstGeom>
          <a:noFill/>
        </p:spPr>
        <p:txBody>
          <a:bodyPr wrap="square">
            <a:spAutoFit/>
          </a:bodyPr>
          <a:lstStyle/>
          <a:p>
            <a:r>
              <a:rPr lang="en-US" dirty="0"/>
              <a:t>Testers</a:t>
            </a:r>
          </a:p>
        </p:txBody>
      </p:sp>
      <p:sp>
        <p:nvSpPr>
          <p:cNvPr id="17" name="TextBox 16">
            <a:extLst>
              <a:ext uri="{FF2B5EF4-FFF2-40B4-BE49-F238E27FC236}">
                <a16:creationId xmlns:a16="http://schemas.microsoft.com/office/drawing/2014/main" id="{F7B32FC1-8DEE-F9E8-8286-97CFEB2E64BA}"/>
              </a:ext>
            </a:extLst>
          </p:cNvPr>
          <p:cNvSpPr txBox="1"/>
          <p:nvPr/>
        </p:nvSpPr>
        <p:spPr>
          <a:xfrm>
            <a:off x="883200" y="1775853"/>
            <a:ext cx="1939491" cy="369332"/>
          </a:xfrm>
          <a:prstGeom prst="rect">
            <a:avLst/>
          </a:prstGeom>
          <a:noFill/>
        </p:spPr>
        <p:txBody>
          <a:bodyPr wrap="square">
            <a:spAutoFit/>
          </a:bodyPr>
          <a:lstStyle/>
          <a:p>
            <a:r>
              <a:rPr lang="en-US" dirty="0"/>
              <a:t>Documentation</a:t>
            </a:r>
          </a:p>
        </p:txBody>
      </p:sp>
      <p:sp>
        <p:nvSpPr>
          <p:cNvPr id="23" name="TextBox 22">
            <a:extLst>
              <a:ext uri="{FF2B5EF4-FFF2-40B4-BE49-F238E27FC236}">
                <a16:creationId xmlns:a16="http://schemas.microsoft.com/office/drawing/2014/main" id="{4695754C-77B3-749D-CD9B-D9112840B830}"/>
              </a:ext>
            </a:extLst>
          </p:cNvPr>
          <p:cNvSpPr txBox="1"/>
          <p:nvPr/>
        </p:nvSpPr>
        <p:spPr>
          <a:xfrm>
            <a:off x="186007" y="3414587"/>
            <a:ext cx="1365511" cy="369332"/>
          </a:xfrm>
          <a:prstGeom prst="rect">
            <a:avLst/>
          </a:prstGeom>
          <a:noFill/>
        </p:spPr>
        <p:txBody>
          <a:bodyPr wrap="square">
            <a:spAutoFit/>
          </a:bodyPr>
          <a:lstStyle/>
          <a:p>
            <a:r>
              <a:rPr lang="en-US" dirty="0"/>
              <a:t>Training</a:t>
            </a:r>
          </a:p>
        </p:txBody>
      </p:sp>
      <p:sp>
        <p:nvSpPr>
          <p:cNvPr id="26" name="TextBox 25">
            <a:extLst>
              <a:ext uri="{FF2B5EF4-FFF2-40B4-BE49-F238E27FC236}">
                <a16:creationId xmlns:a16="http://schemas.microsoft.com/office/drawing/2014/main" id="{B3D1D714-56F0-2FBA-7240-17684EB0CF9A}"/>
              </a:ext>
            </a:extLst>
          </p:cNvPr>
          <p:cNvSpPr txBox="1"/>
          <p:nvPr/>
        </p:nvSpPr>
        <p:spPr>
          <a:xfrm>
            <a:off x="868762" y="4197850"/>
            <a:ext cx="2843158" cy="369332"/>
          </a:xfrm>
          <a:prstGeom prst="rect">
            <a:avLst/>
          </a:prstGeom>
          <a:noFill/>
        </p:spPr>
        <p:txBody>
          <a:bodyPr wrap="square">
            <a:spAutoFit/>
          </a:bodyPr>
          <a:lstStyle/>
          <a:p>
            <a:r>
              <a:rPr lang="en-US" dirty="0"/>
              <a:t>Community development</a:t>
            </a:r>
          </a:p>
        </p:txBody>
      </p:sp>
      <p:sp>
        <p:nvSpPr>
          <p:cNvPr id="28" name="TextBox 27">
            <a:extLst>
              <a:ext uri="{FF2B5EF4-FFF2-40B4-BE49-F238E27FC236}">
                <a16:creationId xmlns:a16="http://schemas.microsoft.com/office/drawing/2014/main" id="{8E396BD0-1AC9-EE9A-B575-DBF10845BCA1}"/>
              </a:ext>
            </a:extLst>
          </p:cNvPr>
          <p:cNvSpPr txBox="1"/>
          <p:nvPr/>
        </p:nvSpPr>
        <p:spPr>
          <a:xfrm>
            <a:off x="2286000" y="2404530"/>
            <a:ext cx="1631039" cy="369332"/>
          </a:xfrm>
          <a:prstGeom prst="rect">
            <a:avLst/>
          </a:prstGeom>
          <a:noFill/>
        </p:spPr>
        <p:txBody>
          <a:bodyPr wrap="square">
            <a:spAutoFit/>
          </a:bodyPr>
          <a:lstStyle/>
          <a:p>
            <a:r>
              <a:rPr lang="en-US" dirty="0"/>
              <a:t>Data labelling </a:t>
            </a:r>
          </a:p>
        </p:txBody>
      </p:sp>
      <p:sp>
        <p:nvSpPr>
          <p:cNvPr id="30" name="TextBox 29">
            <a:extLst>
              <a:ext uri="{FF2B5EF4-FFF2-40B4-BE49-F238E27FC236}">
                <a16:creationId xmlns:a16="http://schemas.microsoft.com/office/drawing/2014/main" id="{33A73B84-9459-D188-BC18-D46A5AFA2A14}"/>
              </a:ext>
            </a:extLst>
          </p:cNvPr>
          <p:cNvSpPr txBox="1"/>
          <p:nvPr/>
        </p:nvSpPr>
        <p:spPr>
          <a:xfrm>
            <a:off x="1063592" y="3185464"/>
            <a:ext cx="4572000" cy="369332"/>
          </a:xfrm>
          <a:prstGeom prst="rect">
            <a:avLst/>
          </a:prstGeom>
          <a:noFill/>
        </p:spPr>
        <p:txBody>
          <a:bodyPr wrap="square">
            <a:spAutoFit/>
          </a:bodyPr>
          <a:lstStyle/>
          <a:p>
            <a:pPr lvl="2"/>
            <a:r>
              <a:rPr lang="en-US" sz="1800" dirty="0"/>
              <a:t>Software developers</a:t>
            </a:r>
          </a:p>
        </p:txBody>
      </p:sp>
    </p:spTree>
    <p:extLst>
      <p:ext uri="{BB962C8B-B14F-4D97-AF65-F5344CB8AC3E}">
        <p14:creationId xmlns:p14="http://schemas.microsoft.com/office/powerpoint/2010/main" val="3498269278"/>
      </p:ext>
    </p:extLst>
  </p:cSld>
  <p:clrMapOvr>
    <a:masterClrMapping/>
  </p:clrMapOvr>
</p:sld>
</file>

<file path=ppt/theme/theme1.xml><?xml version="1.0" encoding="utf-8"?>
<a:theme xmlns:a="http://schemas.openxmlformats.org/drawingml/2006/main" name="Office Theme">
  <a:themeElements>
    <a:clrScheme name="RHUL Primary Colour Palette">
      <a:dk1>
        <a:sysClr val="windowText" lastClr="000000"/>
      </a:dk1>
      <a:lt1>
        <a:sysClr val="window" lastClr="FFFFFF"/>
      </a:lt1>
      <a:dk2>
        <a:srgbClr val="202A30"/>
      </a:dk2>
      <a:lt2>
        <a:srgbClr val="E7E6E6"/>
      </a:lt2>
      <a:accent1>
        <a:srgbClr val="EB641E"/>
      </a:accent1>
      <a:accent2>
        <a:srgbClr val="D72D2D"/>
      </a:accent2>
      <a:accent3>
        <a:srgbClr val="9857AE"/>
      </a:accent3>
      <a:accent4>
        <a:srgbClr val="00A648"/>
      </a:accent4>
      <a:accent5>
        <a:srgbClr val="00A69E"/>
      </a:accent5>
      <a:accent6>
        <a:srgbClr val="009ED7"/>
      </a:accent6>
      <a:hlink>
        <a:srgbClr val="000000"/>
      </a:hlink>
      <a:folHlink>
        <a:srgbClr val="954F72"/>
      </a:folHlink>
    </a:clrScheme>
    <a:fontScheme name="Office 2">
      <a:majorFont>
        <a:latin typeface="corbel"/>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5486</TotalTime>
  <Words>2024</Words>
  <Application>Microsoft Macintosh PowerPoint</Application>
  <PresentationFormat>On-screen Show (16:9)</PresentationFormat>
  <Paragraphs>243</Paragraphs>
  <Slides>33</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Corbel</vt:lpstr>
      <vt:lpstr>Corbel</vt:lpstr>
      <vt:lpstr>Lucida Grande</vt:lpstr>
      <vt:lpstr>Wingdings</vt:lpstr>
      <vt:lpstr>Office Theme</vt:lpstr>
      <vt:lpstr>AI and Data  </vt:lpstr>
      <vt:lpstr>1 AI from a data perspective</vt:lpstr>
      <vt:lpstr>Full confession</vt:lpstr>
      <vt:lpstr>Machine Learning and AI</vt:lpstr>
      <vt:lpstr>PowerPoint Presentation</vt:lpstr>
      <vt:lpstr>AI (🙄) in a nutshell</vt:lpstr>
      <vt:lpstr>Algorithms</vt:lpstr>
      <vt:lpstr>Infrastructure</vt:lpstr>
      <vt:lpstr>Infrastructure</vt:lpstr>
      <vt:lpstr>Data  Labellers are forgotten….</vt:lpstr>
      <vt:lpstr>Data</vt:lpstr>
      <vt:lpstr>Example – Golestan Sally Radwan, UNEP</vt:lpstr>
      <vt:lpstr>Positive example Alphafold</vt:lpstr>
      <vt:lpstr>Negative example</vt:lpstr>
      <vt:lpstr>2 The CS perspective</vt:lpstr>
      <vt:lpstr>What we’ve learnt from software</vt:lpstr>
      <vt:lpstr>What we’ve learnt from software</vt:lpstr>
      <vt:lpstr>Last lesson</vt:lpstr>
      <vt:lpstr>3 Data infrastructure</vt:lpstr>
      <vt:lpstr>Analogy - Electrification</vt:lpstr>
      <vt:lpstr>Needs</vt:lpstr>
      <vt:lpstr>Open Data</vt:lpstr>
      <vt:lpstr>Open isn’t enough</vt:lpstr>
      <vt:lpstr>FAIR data principles</vt:lpstr>
      <vt:lpstr>Findable</vt:lpstr>
      <vt:lpstr>Metadata</vt:lpstr>
      <vt:lpstr>Accessible</vt:lpstr>
      <vt:lpstr>Interoperability</vt:lpstr>
      <vt:lpstr>Reusable</vt:lpstr>
      <vt:lpstr>Open != FAIR</vt:lpstr>
      <vt:lpstr>Everything turns to data</vt:lpstr>
      <vt:lpstr>FAIR and AI</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Shanahan, Hugh</cp:lastModifiedBy>
  <cp:revision>329</cp:revision>
  <cp:lastPrinted>2016-11-21T13:30:10Z</cp:lastPrinted>
  <dcterms:created xsi:type="dcterms:W3CDTF">2013-08-15T13:27:17Z</dcterms:created>
  <dcterms:modified xsi:type="dcterms:W3CDTF">2024-08-27T10:25:05Z</dcterms:modified>
</cp:coreProperties>
</file>