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75"/>
  </p:notesMasterIdLst>
  <p:handoutMasterIdLst>
    <p:handoutMasterId r:id="rId76"/>
  </p:handoutMasterIdLst>
  <p:sldIdLst>
    <p:sldId id="256" r:id="rId6"/>
    <p:sldId id="1615" r:id="rId7"/>
    <p:sldId id="1493" r:id="rId8"/>
    <p:sldId id="1632" r:id="rId9"/>
    <p:sldId id="1631" r:id="rId10"/>
    <p:sldId id="1614" r:id="rId11"/>
    <p:sldId id="1616" r:id="rId12"/>
    <p:sldId id="1584" r:id="rId13"/>
    <p:sldId id="1634" r:id="rId14"/>
    <p:sldId id="1586" r:id="rId15"/>
    <p:sldId id="1597" r:id="rId16"/>
    <p:sldId id="1617" r:id="rId17"/>
    <p:sldId id="1583" r:id="rId18"/>
    <p:sldId id="1645" r:id="rId19"/>
    <p:sldId id="1589" r:id="rId20"/>
    <p:sldId id="1588" r:id="rId21"/>
    <p:sldId id="1623" r:id="rId22"/>
    <p:sldId id="1590" r:id="rId23"/>
    <p:sldId id="1591" r:id="rId24"/>
    <p:sldId id="1603" r:id="rId25"/>
    <p:sldId id="1510" r:id="rId26"/>
    <p:sldId id="1528" r:id="rId27"/>
    <p:sldId id="1643" r:id="rId28"/>
    <p:sldId id="1498" r:id="rId29"/>
    <p:sldId id="1497" r:id="rId30"/>
    <p:sldId id="1576" r:id="rId31"/>
    <p:sldId id="1641" r:id="rId32"/>
    <p:sldId id="1563" r:id="rId33"/>
    <p:sldId id="1638" r:id="rId34"/>
    <p:sldId id="1639" r:id="rId35"/>
    <p:sldId id="1642" r:id="rId36"/>
    <p:sldId id="1598" r:id="rId37"/>
    <p:sldId id="1601" r:id="rId38"/>
    <p:sldId id="1599" r:id="rId39"/>
    <p:sldId id="1640" r:id="rId40"/>
    <p:sldId id="1633" r:id="rId41"/>
    <p:sldId id="1504" r:id="rId42"/>
    <p:sldId id="1524" r:id="rId43"/>
    <p:sldId id="1446" r:id="rId44"/>
    <p:sldId id="1646" r:id="rId45"/>
    <p:sldId id="1490" r:id="rId46"/>
    <p:sldId id="1573" r:id="rId47"/>
    <p:sldId id="1604" r:id="rId48"/>
    <p:sldId id="1577" r:id="rId49"/>
    <p:sldId id="1647" r:id="rId50"/>
    <p:sldId id="1543" r:id="rId51"/>
    <p:sldId id="1636" r:id="rId52"/>
    <p:sldId id="1606" r:id="rId53"/>
    <p:sldId id="1629" r:id="rId54"/>
    <p:sldId id="1613" r:id="rId55"/>
    <p:sldId id="1546" r:id="rId56"/>
    <p:sldId id="1635" r:id="rId57"/>
    <p:sldId id="1648" r:id="rId58"/>
    <p:sldId id="1611" r:id="rId59"/>
    <p:sldId id="1612" r:id="rId60"/>
    <p:sldId id="1610" r:id="rId61"/>
    <p:sldId id="1620" r:id="rId62"/>
    <p:sldId id="1630" r:id="rId63"/>
    <p:sldId id="1619" r:id="rId64"/>
    <p:sldId id="1568" r:id="rId65"/>
    <p:sldId id="1626" r:id="rId66"/>
    <p:sldId id="1628" r:id="rId67"/>
    <p:sldId id="1627" r:id="rId68"/>
    <p:sldId id="1574" r:id="rId69"/>
    <p:sldId id="1311" r:id="rId70"/>
    <p:sldId id="1418" r:id="rId71"/>
    <p:sldId id="1569" r:id="rId72"/>
    <p:sldId id="1651" r:id="rId73"/>
    <p:sldId id="1450" r:id="rId7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615"/>
            <p14:sldId id="1493"/>
            <p14:sldId id="1632"/>
            <p14:sldId id="1631"/>
            <p14:sldId id="1614"/>
            <p14:sldId id="1616"/>
            <p14:sldId id="1584"/>
            <p14:sldId id="1634"/>
            <p14:sldId id="1586"/>
            <p14:sldId id="1597"/>
            <p14:sldId id="1617"/>
            <p14:sldId id="1583"/>
            <p14:sldId id="1645"/>
            <p14:sldId id="1589"/>
            <p14:sldId id="1588"/>
            <p14:sldId id="1623"/>
            <p14:sldId id="1590"/>
            <p14:sldId id="1591"/>
            <p14:sldId id="1603"/>
            <p14:sldId id="1510"/>
            <p14:sldId id="1528"/>
            <p14:sldId id="1643"/>
            <p14:sldId id="1498"/>
            <p14:sldId id="1497"/>
            <p14:sldId id="1576"/>
            <p14:sldId id="1641"/>
            <p14:sldId id="1563"/>
            <p14:sldId id="1638"/>
            <p14:sldId id="1639"/>
            <p14:sldId id="1642"/>
            <p14:sldId id="1598"/>
            <p14:sldId id="1601"/>
            <p14:sldId id="1599"/>
            <p14:sldId id="1640"/>
            <p14:sldId id="1633"/>
            <p14:sldId id="1504"/>
            <p14:sldId id="1524"/>
            <p14:sldId id="1446"/>
            <p14:sldId id="1646"/>
            <p14:sldId id="1490"/>
            <p14:sldId id="1573"/>
            <p14:sldId id="1604"/>
            <p14:sldId id="1577"/>
            <p14:sldId id="1647"/>
            <p14:sldId id="1543"/>
            <p14:sldId id="1636"/>
            <p14:sldId id="1606"/>
            <p14:sldId id="1629"/>
            <p14:sldId id="1613"/>
            <p14:sldId id="1546"/>
            <p14:sldId id="1635"/>
            <p14:sldId id="1648"/>
            <p14:sldId id="1611"/>
            <p14:sldId id="1612"/>
            <p14:sldId id="1610"/>
            <p14:sldId id="1620"/>
            <p14:sldId id="1630"/>
            <p14:sldId id="1619"/>
            <p14:sldId id="1568"/>
            <p14:sldId id="1626"/>
            <p14:sldId id="1628"/>
            <p14:sldId id="1627"/>
            <p14:sldId id="1574"/>
            <p14:sldId id="1311"/>
            <p14:sldId id="1418"/>
            <p14:sldId id="1569"/>
            <p14:sldId id="1651"/>
            <p14:sldId id="1450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B02F"/>
    <a:srgbClr val="000000"/>
    <a:srgbClr val="009BA4"/>
    <a:srgbClr val="70AD47"/>
    <a:srgbClr val="064569"/>
    <a:srgbClr val="13A983"/>
    <a:srgbClr val="0074AC"/>
    <a:srgbClr val="93C356"/>
    <a:srgbClr val="BCCF02"/>
    <a:srgbClr val="286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7823" autoAdjust="0"/>
  </p:normalViewPr>
  <p:slideViewPr>
    <p:cSldViewPr snapToGrid="0" snapToObjects="1">
      <p:cViewPr>
        <p:scale>
          <a:sx n="66" d="100"/>
          <a:sy n="66" d="100"/>
        </p:scale>
        <p:origin x="1638" y="12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298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26.08.2024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26.08.2024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23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33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1D98-8263-4A8B-B23A-4648B9081DA5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388E5-41F1-480D-AD24-CE7CCBC40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63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892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287"/>
            <a:ext cx="11455400" cy="669470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4929416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7917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3"/>
            <a:ext cx="10267951" cy="81228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484313"/>
            <a:ext cx="10648949" cy="424973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1826505" y="6158242"/>
            <a:ext cx="27903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LLM - Introduction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 err="1">
                <a:solidFill>
                  <a:schemeClr val="bg2"/>
                </a:solidFill>
              </a:rPr>
              <a:t>GloBIAS</a:t>
            </a:r>
            <a:r>
              <a:rPr lang="en-US" sz="1000" baseline="0" noProof="0" dirty="0">
                <a:solidFill>
                  <a:schemeClr val="bg2"/>
                </a:solidFill>
              </a:rPr>
              <a:t> Seminar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Robert Haase @haesleinhuepf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noProof="0" dirty="0">
                <a:solidFill>
                  <a:schemeClr val="bg2"/>
                </a:solidFill>
              </a:rPr>
              <a:t>August 27</a:t>
            </a:r>
            <a:r>
              <a:rPr lang="en-US" sz="1000" baseline="30000" noProof="0" dirty="0">
                <a:solidFill>
                  <a:schemeClr val="bg2"/>
                </a:solidFill>
              </a:rPr>
              <a:t>th</a:t>
            </a:r>
            <a:r>
              <a:rPr lang="en-US" sz="1000" baseline="0" noProof="0" dirty="0">
                <a:solidFill>
                  <a:schemeClr val="bg2"/>
                </a:solidFill>
              </a:rPr>
              <a:t> 2024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5" y="6151073"/>
            <a:ext cx="1481211" cy="60314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80" r:id="rId12"/>
    <p:sldLayoutId id="2147483881" r:id="rId13"/>
    <p:sldLayoutId id="2147483882" r:id="rId14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tiff"/><Relationship Id="rId7" Type="http://schemas.openxmlformats.org/officeDocument/2006/relationships/image" Target="../media/image11.png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10" Type="http://schemas.openxmlformats.org/officeDocument/2006/relationships/image" Target="../media/image13.png"/><Relationship Id="rId4" Type="http://schemas.openxmlformats.org/officeDocument/2006/relationships/image" Target="../media/image8.gif"/><Relationship Id="rId9" Type="http://schemas.openxmlformats.org/officeDocument/2006/relationships/hyperlink" Target="https://doi.org/10.5281/zenodo.13374649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https://scads.github.io/generative-ai-notebooks/50_code_generation/25_vision-microscopy-hints.html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hyperlink" Target="https://scads.github.io/generative-ai-notebooks/50_code_generation/25_vision-microscopy-hints.html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gif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enriquesLab/ZeroCostDL4Mic/blob/master/Wiki_files/FigureS2.png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1706.03762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5.27.594652v1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generative-ai-notebooks/80_benchmarking_llms/20_vision_models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7.03374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hyperlink" Target="https://www.biorxiv.org/content/10.1101/2024.04.19.590278v3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hyperlink" Target="https://github.com/haesleinhuepf/human-eval-bia" TargetMode="External"/><Relationship Id="rId7" Type="http://schemas.openxmlformats.org/officeDocument/2006/relationships/image" Target="../media/image49.png"/><Relationship Id="rId2" Type="http://schemas.openxmlformats.org/officeDocument/2006/relationships/hyperlink" Target="https://www.biorxiv.org/content/10.1101/2024.04.19.590278v1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4.19.590278v3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hyperlink" Target="https://github.com/haesleinhuepf/human-eval-bia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50_code_generation/03_generating_code.html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50_code_generation/03_generating_code.html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50_code_generation/03_generating_code.html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cads.github.io/generative-ai-notebooks/60_rag/10_word-embeddings.html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63_chat_with_docs/chat-with-docs.html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s://scads.github.io/generative-ai-notebooks/30_function_calling/30_function_calling/35_langchain_bia_choosing_algorithms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5.11401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platform.openai.com/docs/guides/fine-tuning" TargetMode="Externa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70_fine_tuning/40_fine_tuning.html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8.png"/><Relationship Id="rId4" Type="http://schemas.openxmlformats.org/officeDocument/2006/relationships/hyperlink" Target="https://scads.github.io/generative-ai-notebooks/71_fine_tuning_hf/fine-tune-gemma.html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uggingface.co/chat/" TargetMode="External"/><Relationship Id="rId5" Type="http://schemas.openxmlformats.org/officeDocument/2006/relationships/hyperlink" Target="https://claude.ai/" TargetMode="External"/><Relationship Id="rId4" Type="http://schemas.openxmlformats.org/officeDocument/2006/relationships/hyperlink" Target="https://chatgpt.com/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s://bioimage.io/chat/" TargetMode="External"/><Relationship Id="rId3" Type="http://schemas.openxmlformats.org/officeDocument/2006/relationships/image" Target="../media/image72.png"/><Relationship Id="rId7" Type="http://schemas.openxmlformats.org/officeDocument/2006/relationships/hyperlink" Target="https://www.nature.com/articles/s41592-024-02310-w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royerlab/napari-chatgpt" TargetMode="External"/><Relationship Id="rId11" Type="http://schemas.openxmlformats.org/officeDocument/2006/relationships/hyperlink" Target="https://www.globias.org/activities/bia-seminar-series" TargetMode="External"/><Relationship Id="rId5" Type="http://schemas.openxmlformats.org/officeDocument/2006/relationships/image" Target="../media/image74.png"/><Relationship Id="rId10" Type="http://schemas.openxmlformats.org/officeDocument/2006/relationships/image" Target="../media/image75.png"/><Relationship Id="rId4" Type="http://schemas.openxmlformats.org/officeDocument/2006/relationships/image" Target="../media/image73.png"/><Relationship Id="rId9" Type="http://schemas.openxmlformats.org/officeDocument/2006/relationships/hyperlink" Target="https://www.nature.com/articles/s41592-024-02370-y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" TargetMode="External"/><Relationship Id="rId2" Type="http://schemas.openxmlformats.org/officeDocument/2006/relationships/hyperlink" Target="https://jupyter-ai.readthedocs.io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aul-gauthier/aider/" TargetMode="External"/><Relationship Id="rId2" Type="http://schemas.openxmlformats.org/officeDocument/2006/relationships/hyperlink" Target="https://github.com/haesleinhuepf/git-bob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arxiv.org/abs/2408.06292" TargetMode="Externa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rsor.com/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hyperlink" Target="https://copilot-workspace.githubnext.com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chat.openai.com/gpts" TargetMode="External"/><Relationship Id="rId7" Type="http://schemas.openxmlformats.org/officeDocument/2006/relationships/image" Target="../media/image85.png"/><Relationship Id="rId2" Type="http://schemas.openxmlformats.org/officeDocument/2006/relationships/hyperlink" Target="https://chatgpt.com/g/g-FGdNx7MIl-microscope-image-analysis-gpt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hyperlink" Target="https://chatgpt.com/g/g-psAohb1OY-bio-image-analysis-gpt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https://forum.image.sc/t/ai-assisted-code-generation-in-fijis-script-editor/100877/3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x.com/MicrobiomDigest/status/1825963342822793400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s://www.dfg.de/resource/blob/289676/89c03e7a7a8a024093602995974832f9/230921-statement-executive-committee-ki-ai-data.pdf" TargetMode="Externa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x.com/hego_alexandre/status/1825445510963962142" TargetMode="Externa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3.png"/><Relationship Id="rId4" Type="http://schemas.openxmlformats.org/officeDocument/2006/relationships/hyperlink" Target="https://forum.image.sc/t/biabob-notfounderror-the-model-gpt-4-does-not-exist-or-you-do-not-have-access-to-it/9016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10.06770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basics-2024/10_prompting.html" TargetMode="Externa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basics-2024/20_use_cases.html" TargetMode="Externa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hyperlink" Target="https://scads.github.io/prompt-engineering-basics-2024/30_prompt_engineering.html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s://openai.com/index/openai-api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20_chatbots/gui.html" TargetMode="External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5.jpeg"/><Relationship Id="rId3" Type="http://schemas.openxmlformats.org/officeDocument/2006/relationships/image" Target="../media/image11.png"/><Relationship Id="rId7" Type="http://schemas.openxmlformats.org/officeDocument/2006/relationships/image" Target="../media/image110.png"/><Relationship Id="rId12" Type="http://schemas.openxmlformats.org/officeDocument/2006/relationships/image" Target="../media/image114.png"/><Relationship Id="rId2" Type="http://schemas.openxmlformats.org/officeDocument/2006/relationships/image" Target="../media/image7.tiff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9.jpeg"/><Relationship Id="rId11" Type="http://schemas.openxmlformats.org/officeDocument/2006/relationships/image" Target="../media/image12.png"/><Relationship Id="rId5" Type="http://schemas.openxmlformats.org/officeDocument/2006/relationships/image" Target="../media/image8.gif"/><Relationship Id="rId15" Type="http://schemas.openxmlformats.org/officeDocument/2006/relationships/hyperlink" Target="https://doi.org/10.5281/zenodo.13374649" TargetMode="External"/><Relationship Id="rId10" Type="http://schemas.openxmlformats.org/officeDocument/2006/relationships/image" Target="../media/image113.png"/><Relationship Id="rId4" Type="http://schemas.openxmlformats.org/officeDocument/2006/relationships/image" Target="../media/image108.png"/><Relationship Id="rId9" Type="http://schemas.openxmlformats.org/officeDocument/2006/relationships/image" Target="../media/image112.png"/><Relationship Id="rId14" Type="http://schemas.openxmlformats.org/officeDocument/2006/relationships/image" Target="../media/image1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generative-ai-notebooks/40_image_generation_openai/10_generating_images_dall_e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41_image_generation_huggingface/60_image_variations_pix2pix.html" TargetMode="External"/><Relationship Id="rId2" Type="http://schemas.openxmlformats.org/officeDocument/2006/relationships/hyperlink" Target="https://arxiv.org/abs/2211.09800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Large Language Models:</a:t>
            </a: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An Introduction for Life Scientists</a:t>
            </a:r>
            <a:endParaRPr lang="en-US" sz="40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3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These slides can be reused under the terms of the 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  <a:hlinkClick r:id="rId2"/>
              </a:rPr>
              <a:t>CC-BY4.0</a:t>
            </a:r>
            <a:r>
              <a:rPr lang="en-US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license.</a:t>
            </a:r>
          </a:p>
          <a:p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1F0390C1-2DF9-F736-8A9D-ACB5B7C04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453140" y="361455"/>
            <a:ext cx="2646110" cy="1075932"/>
          </a:xfrm>
          <a:prstGeom prst="rect">
            <a:avLst/>
          </a:prstGeom>
          <a:ln w="0">
            <a:noFill/>
          </a:ln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F46F38FD-E089-459C-A588-CDC447DB0251}"/>
              </a:ext>
            </a:extLst>
          </p:cNvPr>
          <p:cNvSpPr/>
          <p:nvPr/>
        </p:nvSpPr>
        <p:spPr>
          <a:xfrm>
            <a:off x="453140" y="1480349"/>
            <a:ext cx="2869742" cy="46688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Rectangle 148">
            <a:extLst>
              <a:ext uri="{FF2B5EF4-FFF2-40B4-BE49-F238E27FC236}">
                <a16:creationId xmlns:a16="http://schemas.microsoft.com/office/drawing/2014/main" id="{738C7F7C-0D2C-6A26-1088-493BE32B584B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C8D1ED-A1A0-CC0B-E527-650E2A967C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8546" y="347035"/>
            <a:ext cx="3141229" cy="1055255"/>
          </a:xfrm>
          <a:prstGeom prst="rect">
            <a:avLst/>
          </a:prstGeom>
        </p:spPr>
      </p:pic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E2A9962A-BF20-1AD9-5513-3282A255B022}"/>
              </a:ext>
            </a:extLst>
          </p:cNvPr>
          <p:cNvSpPr/>
          <p:nvPr/>
        </p:nvSpPr>
        <p:spPr>
          <a:xfrm>
            <a:off x="3918547" y="1476453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FDCA95-D236-9A79-9320-2E6E188AF7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93022" y="347036"/>
            <a:ext cx="1384245" cy="1055254"/>
          </a:xfrm>
          <a:prstGeom prst="rect">
            <a:avLst/>
          </a:prstGeom>
        </p:spPr>
      </p:pic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658567-880B-58F6-2B68-7F48DE7778F6}"/>
              </a:ext>
            </a:extLst>
          </p:cNvPr>
          <p:cNvSpPr/>
          <p:nvPr/>
        </p:nvSpPr>
        <p:spPr>
          <a:xfrm>
            <a:off x="8624092" y="1476453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01A1B2-F61C-A0E5-ACE4-9658473D50DF}"/>
              </a:ext>
            </a:extLst>
          </p:cNvPr>
          <p:cNvSpPr txBox="1"/>
          <p:nvPr/>
        </p:nvSpPr>
        <p:spPr>
          <a:xfrm>
            <a:off x="8027226" y="5654071"/>
            <a:ext cx="46446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Open Sans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hlinkClick r:id="rId9"/>
              </a:rPr>
              <a:t>https://doi.org/10.5281/zenodo.13374649</a:t>
            </a:r>
            <a:r>
              <a:rPr lang="en-US" sz="1600" dirty="0">
                <a:latin typeface="Open Sans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181E6E-2651-E2B1-CE68-D2A499901B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1705" y="2299364"/>
            <a:ext cx="3303096" cy="335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Vision </a:t>
            </a:r>
            <a:r>
              <a:rPr lang="en-US" sz="4400" dirty="0" err="1"/>
              <a:t>Langage</a:t>
            </a:r>
            <a:r>
              <a:rPr lang="en-US" sz="4400" dirty="0"/>
              <a:t> Models </a:t>
            </a:r>
            <a:r>
              <a:rPr lang="en-US" sz="4400" dirty="0">
                <a:solidFill>
                  <a:srgbClr val="51B02F"/>
                </a:solidFill>
              </a:rPr>
              <a:t>V</a:t>
            </a:r>
            <a:r>
              <a:rPr lang="en-US" sz="4400" dirty="0"/>
              <a:t>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dirty="0"/>
              <a:t>Combining image and text: </a:t>
            </a:r>
            <a:r>
              <a:rPr lang="en-US" dirty="0">
                <a:solidFill>
                  <a:srgbClr val="51B02F"/>
                </a:solidFill>
              </a:rPr>
              <a:t>Multi-Modal LMs</a:t>
            </a:r>
            <a:endParaRPr lang="en-US" u="sng" dirty="0">
              <a:solidFill>
                <a:srgbClr val="51B02F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090338" y="4510554"/>
            <a:ext cx="2582804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in the blue-channel of this image?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11BB9C9-8209-5403-324B-3B0B5ED322CA}"/>
              </a:ext>
            </a:extLst>
          </p:cNvPr>
          <p:cNvCxnSpPr>
            <a:cxnSpLocks/>
            <a:stCxn id="4" idx="3"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3673142" y="4161626"/>
            <a:ext cx="1383961" cy="104142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B2B6F25-2EF0-37EF-F995-7B817AD1EC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8251216" y="3030150"/>
            <a:ext cx="3551769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nuclei, presumably stained with DAPI and imaged using a fluorescence microscope.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 flipV="1">
            <a:off x="7417230" y="4153535"/>
            <a:ext cx="833986" cy="809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310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Code </a:t>
            </a:r>
            <a:r>
              <a:rPr lang="de-DE" sz="4400" dirty="0" err="1"/>
              <a:t>generation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7515" y="1184015"/>
            <a:ext cx="8122952" cy="512627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/>
              <a:t>That makes sense!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35" name="Picture 3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That’s right!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AD56EB-CB55-DF52-285C-56E8BB46F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8E2BF1-5D64-5E73-A483-96FB9FAAD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3114" y="1184014"/>
            <a:ext cx="7091822" cy="10755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FDF67A-C5F2-00F1-EA09-C4BD947C39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9712" y="2334204"/>
            <a:ext cx="7091820" cy="8626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531F95-AEE4-40CC-AB32-ED095FCA65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8240" y="3236894"/>
            <a:ext cx="7047009" cy="985909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260218D1-28DD-E7D2-0DF4-D6348A72EBCE}"/>
              </a:ext>
            </a:extLst>
          </p:cNvPr>
          <p:cNvSpPr/>
          <p:nvPr/>
        </p:nvSpPr>
        <p:spPr>
          <a:xfrm>
            <a:off x="2910978" y="4262823"/>
            <a:ext cx="4244565" cy="830997"/>
          </a:xfrm>
          <a:prstGeom prst="wedgeRectCallout">
            <a:avLst>
              <a:gd name="adj1" fmla="val -21376"/>
              <a:gd name="adj2" fmla="val -7024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analysis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write</a:t>
            </a:r>
            <a:r>
              <a:rPr lang="de-DE" dirty="0"/>
              <a:t> </a:t>
            </a:r>
            <a:r>
              <a:rPr lang="de-DE" dirty="0" err="1"/>
              <a:t>prompts</a:t>
            </a:r>
            <a:r>
              <a:rPr lang="de-DE" dirty="0"/>
              <a:t> like </a:t>
            </a:r>
            <a:r>
              <a:rPr lang="de-DE" dirty="0" err="1"/>
              <a:t>this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3E36E1-1A2A-4394-8608-003A0DE84EB6}"/>
              </a:ext>
            </a:extLst>
          </p:cNvPr>
          <p:cNvSpPr txBox="1"/>
          <p:nvPr/>
        </p:nvSpPr>
        <p:spPr>
          <a:xfrm>
            <a:off x="3765639" y="6098963"/>
            <a:ext cx="40720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https://scads.github.io/generative-ai-notebooks/50_code_generation/25_vision-microscopy-hints.html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728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4" grpId="0"/>
      <p:bldP spid="36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1A63EB-B5B4-C43C-9828-6E17998FF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332" y="2185037"/>
            <a:ext cx="7030243" cy="3040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Code </a:t>
            </a:r>
            <a:r>
              <a:rPr lang="de-DE" sz="4400" dirty="0" err="1"/>
              <a:t>generation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7515" y="1184015"/>
            <a:ext cx="8122952" cy="512627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732CB2-E07A-0952-9847-78A099D80695}"/>
              </a:ext>
            </a:extLst>
          </p:cNvPr>
          <p:cNvGrpSpPr>
            <a:grpSpLocks noChangeAspect="1"/>
          </p:cNvGrpSpPr>
          <p:nvPr/>
        </p:nvGrpSpPr>
        <p:grpSpPr>
          <a:xfrm>
            <a:off x="9602449" y="2115557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5" name="Smiley Face 14">
              <a:extLst>
                <a:ext uri="{FF2B5EF4-FFF2-40B4-BE49-F238E27FC236}">
                  <a16:creationId xmlns:a16="http://schemas.microsoft.com/office/drawing/2014/main" id="{2C92DF75-AE80-3E92-0456-BA5B1746B07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C82D62-888A-F07B-D768-0D7AC429BFF1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4123BF1-72CA-1FEF-0DBE-81B23BDC8919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C8DD82-6D9D-1879-DE8E-6B293ED3DD13}"/>
                </a:ext>
              </a:extLst>
            </p:cNvPr>
            <p:cNvCxnSpPr>
              <a:stCxn id="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048ADB-1CEE-3CAC-2F1D-39B0AE37551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191ACE9-2D12-DF31-D896-EBC18B1265D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58D9AB-CEB3-1C32-F552-CC0C48FB0EFB}"/>
              </a:ext>
            </a:extLst>
          </p:cNvPr>
          <p:cNvGrpSpPr>
            <a:grpSpLocks noChangeAspect="1"/>
          </p:cNvGrpSpPr>
          <p:nvPr/>
        </p:nvGrpSpPr>
        <p:grpSpPr>
          <a:xfrm>
            <a:off x="10741341" y="2868805"/>
            <a:ext cx="862012" cy="1998425"/>
            <a:chOff x="621102" y="2631056"/>
            <a:chExt cx="379563" cy="879951"/>
          </a:xfrm>
          <a:solidFill>
            <a:srgbClr val="E30B5D"/>
          </a:solidFill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A492420-67E2-D22A-CA64-A68C8A81F7A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6DB76C9-7524-79E0-20A2-53F220E1E53C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1FD461-BA32-C9E2-DB79-3DB0FD9E1FA7}"/>
                </a:ext>
              </a:extLst>
            </p:cNvPr>
            <p:cNvCxnSpPr>
              <a:stCxn id="2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54B50E1-8332-D6EF-1C2D-1F220DC01863}"/>
                </a:ext>
              </a:extLst>
            </p:cNvPr>
            <p:cNvCxnSpPr>
              <a:stCxn id="2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EF74A19-7DD0-5CC1-F676-14FEFEBC971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BD08C6-990F-9995-CFBD-94B2AA13F12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solidFill>
              <a:srgbClr val="00B0F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A08B1D6-7568-3AD0-1744-8C234FB82794}"/>
              </a:ext>
            </a:extLst>
          </p:cNvPr>
          <p:cNvSpPr txBox="1"/>
          <p:nvPr/>
        </p:nvSpPr>
        <p:spPr>
          <a:xfrm>
            <a:off x="10353857" y="4885538"/>
            <a:ext cx="1636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Computer</a:t>
            </a:r>
          </a:p>
          <a:p>
            <a:pPr algn="ctr"/>
            <a:r>
              <a:rPr lang="en-US" sz="2400" dirty="0"/>
              <a:t>scientist</a:t>
            </a: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7ABD0701-92DA-AD4D-58E0-72C18F813AEF}"/>
              </a:ext>
            </a:extLst>
          </p:cNvPr>
          <p:cNvSpPr/>
          <p:nvPr/>
        </p:nvSpPr>
        <p:spPr>
          <a:xfrm>
            <a:off x="10741341" y="1741630"/>
            <a:ext cx="1218977" cy="992331"/>
          </a:xfrm>
          <a:prstGeom prst="wedgeEllipseCallout">
            <a:avLst>
              <a:gd name="adj1" fmla="val -25430"/>
              <a:gd name="adj2" fmla="val 59227"/>
            </a:avLst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err="1"/>
              <a:t>Jeey</a:t>
            </a:r>
            <a:r>
              <a:rPr lang="en-US" dirty="0"/>
              <a:t>!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5CA466-2618-CB77-0119-58D741AD15E4}"/>
              </a:ext>
            </a:extLst>
          </p:cNvPr>
          <p:cNvSpPr txBox="1"/>
          <p:nvPr/>
        </p:nvSpPr>
        <p:spPr>
          <a:xfrm>
            <a:off x="9325571" y="42042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Biologist</a:t>
            </a:r>
          </a:p>
        </p:txBody>
      </p:sp>
      <p:pic>
        <p:nvPicPr>
          <p:cNvPr id="35" name="Picture 34" descr="A logo of a company&#10;&#10;Description automatically generated">
            <a:extLst>
              <a:ext uri="{FF2B5EF4-FFF2-40B4-BE49-F238E27FC236}">
                <a16:creationId xmlns:a16="http://schemas.microsoft.com/office/drawing/2014/main" id="{17EA0237-F202-746B-F3F0-F4C42AC34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98" y="6181288"/>
            <a:ext cx="666539" cy="666539"/>
          </a:xfrm>
          <a:prstGeom prst="rect">
            <a:avLst/>
          </a:prstGeom>
        </p:spPr>
      </p:pic>
      <p:sp>
        <p:nvSpPr>
          <p:cNvPr id="36" name="Speech Bubble: Oval 35">
            <a:extLst>
              <a:ext uri="{FF2B5EF4-FFF2-40B4-BE49-F238E27FC236}">
                <a16:creationId xmlns:a16="http://schemas.microsoft.com/office/drawing/2014/main" id="{D0501317-675D-590C-D95F-3C36EA6648F5}"/>
              </a:ext>
            </a:extLst>
          </p:cNvPr>
          <p:cNvSpPr/>
          <p:nvPr/>
        </p:nvSpPr>
        <p:spPr>
          <a:xfrm>
            <a:off x="10081721" y="679011"/>
            <a:ext cx="1289431" cy="1062620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rgbClr val="70AD4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Jeey</a:t>
            </a:r>
            <a:r>
              <a:rPr lang="en-US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AD56EB-CB55-DF52-285C-56E8BB46F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065" y="1184015"/>
            <a:ext cx="2251647" cy="22449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531F95-AEE4-40CC-AB32-ED095FCA6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8240" y="3236894"/>
            <a:ext cx="7047009" cy="98590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896D834-A398-2024-CA72-1F155EB5A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5" y="3613317"/>
            <a:ext cx="2251648" cy="225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D3837B8-0A51-229A-9F61-3A6948FB8B37}"/>
              </a:ext>
            </a:extLst>
          </p:cNvPr>
          <p:cNvSpPr/>
          <p:nvPr/>
        </p:nvSpPr>
        <p:spPr>
          <a:xfrm>
            <a:off x="2910979" y="5310814"/>
            <a:ext cx="3578722" cy="738664"/>
          </a:xfrm>
          <a:prstGeom prst="wedgeRectCallout">
            <a:avLst>
              <a:gd name="adj1" fmla="val -21376"/>
              <a:gd name="adj2" fmla="val -7024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programming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proof-read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code.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64A0D0-C840-CF83-BD7E-402456929AF7}"/>
              </a:ext>
            </a:extLst>
          </p:cNvPr>
          <p:cNvSpPr txBox="1"/>
          <p:nvPr/>
        </p:nvSpPr>
        <p:spPr>
          <a:xfrm>
            <a:off x="3765639" y="6098963"/>
            <a:ext cx="40720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https://scads.github.io/generative-ai-notebooks/50_code_generation/25_vision-microscopy-hints.html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372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-3.54167E-6 -0.29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Multi-modal </a:t>
            </a:r>
            <a:r>
              <a:rPr lang="en-US" sz="4400" dirty="0"/>
              <a:t>LLMs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dirty="0"/>
              <a:t>Combining image, text and […] data, to gain new insights.</a:t>
            </a:r>
            <a:endParaRPr lang="en-US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059544" y="4713294"/>
            <a:ext cx="258280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211BB9C9-8209-5403-324B-3B0B5ED322CA}"/>
              </a:ext>
            </a:extLst>
          </p:cNvPr>
          <p:cNvCxnSpPr>
            <a:cxnSpLocks/>
            <a:stCxn id="4" idx="3"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  <a:endCxn id="54" idx="1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B2B6F25-2EF0-37EF-F995-7B817AD1EC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8640231" y="4539125"/>
            <a:ext cx="3058283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</a:t>
            </a:r>
            <a:b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marked their nuclei.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7777978-8D54-9C5D-758F-FBE9DAD43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079643"/>
            <a:ext cx="2206601" cy="232244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>
            <a:off x="7417230" y="4161627"/>
            <a:ext cx="1223001" cy="10699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824E3141-183C-3F65-255C-E0A43CD911F5}"/>
              </a:ext>
            </a:extLst>
          </p:cNvPr>
          <p:cNvSpPr/>
          <p:nvPr/>
        </p:nvSpPr>
        <p:spPr>
          <a:xfrm>
            <a:off x="4554022" y="5476842"/>
            <a:ext cx="3366287" cy="825871"/>
          </a:xfrm>
          <a:prstGeom prst="wedgeRectCallout">
            <a:avLst>
              <a:gd name="adj1" fmla="val -2083"/>
              <a:gd name="adj2" fmla="val -10210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I‘m</a:t>
            </a:r>
            <a:r>
              <a:rPr lang="de-DE" dirty="0"/>
              <a:t> not </a:t>
            </a:r>
            <a:r>
              <a:rPr lang="de-DE" dirty="0" err="1"/>
              <a:t>aware</a:t>
            </a:r>
            <a:r>
              <a:rPr lang="de-DE" dirty="0"/>
              <a:t> of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(</a:t>
            </a:r>
            <a:r>
              <a:rPr lang="de-DE" dirty="0" err="1"/>
              <a:t>yet</a:t>
            </a:r>
            <a:r>
              <a:rPr lang="de-DE" dirty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Transformer</a:t>
            </a:r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 neural networks</a:t>
            </a:r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89033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BE4AE-E11D-A365-5F4A-A17F1ADC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Traditional </a:t>
            </a:r>
            <a:r>
              <a:rPr lang="de-DE" dirty="0" err="1"/>
              <a:t>architecture</a:t>
            </a:r>
            <a:r>
              <a:rPr lang="de-DE" dirty="0"/>
              <a:t>: Encoder-Decoder Networks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299E2-DB93-6BD5-940E-E6497B57DD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641394"/>
            <a:ext cx="10644901" cy="580049"/>
          </a:xfrm>
        </p:spPr>
        <p:txBody>
          <a:bodyPr/>
          <a:lstStyle/>
          <a:p>
            <a:r>
              <a:rPr lang="de-DE" dirty="0" err="1"/>
              <a:t>Related</a:t>
            </a:r>
            <a:r>
              <a:rPr lang="de-DE" dirty="0"/>
              <a:t>: „Auto-encoder“, „</a:t>
            </a:r>
            <a:r>
              <a:rPr lang="de-DE" dirty="0" err="1"/>
              <a:t>Variational</a:t>
            </a:r>
            <a:r>
              <a:rPr lang="de-DE" dirty="0"/>
              <a:t> Auto-Encoder“, „U-Net“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6658E3C-91F3-001D-686D-0E9EAFC9E22A}"/>
              </a:ext>
            </a:extLst>
          </p:cNvPr>
          <p:cNvSpPr/>
          <p:nvPr/>
        </p:nvSpPr>
        <p:spPr>
          <a:xfrm>
            <a:off x="6937570" y="3873488"/>
            <a:ext cx="590878" cy="1122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44FBC2B-539C-EC52-6E4A-EAE06D5C6A1E}"/>
              </a:ext>
            </a:extLst>
          </p:cNvPr>
          <p:cNvSpPr/>
          <p:nvPr/>
        </p:nvSpPr>
        <p:spPr>
          <a:xfrm>
            <a:off x="4776015" y="3873488"/>
            <a:ext cx="590878" cy="1122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0F0E4EF-E0D9-9346-F34D-A00AF310C62F}"/>
              </a:ext>
            </a:extLst>
          </p:cNvPr>
          <p:cNvSpPr/>
          <p:nvPr/>
        </p:nvSpPr>
        <p:spPr>
          <a:xfrm>
            <a:off x="4133238" y="3538309"/>
            <a:ext cx="342696" cy="1755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80B2F7D-1E1C-5F02-4597-56C6A490CC97}"/>
              </a:ext>
            </a:extLst>
          </p:cNvPr>
          <p:cNvSpPr/>
          <p:nvPr/>
        </p:nvSpPr>
        <p:spPr>
          <a:xfrm>
            <a:off x="7763156" y="3540015"/>
            <a:ext cx="342696" cy="1755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Brace 52">
            <a:extLst>
              <a:ext uri="{FF2B5EF4-FFF2-40B4-BE49-F238E27FC236}">
                <a16:creationId xmlns:a16="http://schemas.microsoft.com/office/drawing/2014/main" id="{E677D549-9DD6-1E83-BA27-5EBB58ACDD8D}"/>
              </a:ext>
            </a:extLst>
          </p:cNvPr>
          <p:cNvSpPr/>
          <p:nvPr/>
        </p:nvSpPr>
        <p:spPr>
          <a:xfrm rot="16200000">
            <a:off x="4426066" y="1977652"/>
            <a:ext cx="342697" cy="2242121"/>
          </a:xfrm>
          <a:prstGeom prst="rightBrac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Brace 53">
            <a:extLst>
              <a:ext uri="{FF2B5EF4-FFF2-40B4-BE49-F238E27FC236}">
                <a16:creationId xmlns:a16="http://schemas.microsoft.com/office/drawing/2014/main" id="{8F2DB467-99C9-4F19-A2F4-868AF3F1CD90}"/>
              </a:ext>
            </a:extLst>
          </p:cNvPr>
          <p:cNvSpPr/>
          <p:nvPr/>
        </p:nvSpPr>
        <p:spPr>
          <a:xfrm rot="16200000">
            <a:off x="7501047" y="1984060"/>
            <a:ext cx="342697" cy="2206968"/>
          </a:xfrm>
          <a:prstGeom prst="rightBrac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933270F-441F-863A-DE1D-28E8ED2D5A63}"/>
              </a:ext>
            </a:extLst>
          </p:cNvPr>
          <p:cNvSpPr txBox="1"/>
          <p:nvPr/>
        </p:nvSpPr>
        <p:spPr>
          <a:xfrm>
            <a:off x="3476352" y="2493932"/>
            <a:ext cx="2242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Encoder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1DC9AB4-A926-0B60-004F-8B04E130ADC6}"/>
              </a:ext>
            </a:extLst>
          </p:cNvPr>
          <p:cNvSpPr txBox="1"/>
          <p:nvPr/>
        </p:nvSpPr>
        <p:spPr>
          <a:xfrm>
            <a:off x="6568911" y="2495637"/>
            <a:ext cx="2206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Decoder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0E98753-D630-8787-DBF9-584DA83FFC01}"/>
              </a:ext>
            </a:extLst>
          </p:cNvPr>
          <p:cNvSpPr txBox="1"/>
          <p:nvPr/>
        </p:nvSpPr>
        <p:spPr>
          <a:xfrm>
            <a:off x="4981873" y="5080321"/>
            <a:ext cx="2335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“Bottleneck”, “Embedding”, </a:t>
            </a:r>
          </a:p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“Latent space”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2114B41-2DD9-BCDD-C0A9-243C2D32B2D3}"/>
              </a:ext>
            </a:extLst>
          </p:cNvPr>
          <p:cNvSpPr/>
          <p:nvPr/>
        </p:nvSpPr>
        <p:spPr>
          <a:xfrm rot="16200000">
            <a:off x="8092675" y="4318903"/>
            <a:ext cx="2194866" cy="228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4144513-2DB3-DABB-201D-F4ECEDB37F89}"/>
              </a:ext>
            </a:extLst>
          </p:cNvPr>
          <p:cNvSpPr/>
          <p:nvPr/>
        </p:nvSpPr>
        <p:spPr>
          <a:xfrm rot="16200000">
            <a:off x="1811063" y="4285868"/>
            <a:ext cx="2194866" cy="228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2BCF89E-ABE9-0AE0-8AC7-723D3BBE0ED9}"/>
              </a:ext>
            </a:extLst>
          </p:cNvPr>
          <p:cNvSpPr/>
          <p:nvPr/>
        </p:nvSpPr>
        <p:spPr>
          <a:xfrm rot="16200000">
            <a:off x="5803378" y="3857533"/>
            <a:ext cx="645476" cy="111657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73A799F-79CC-6401-9B2B-58F023E1CAB1}"/>
              </a:ext>
            </a:extLst>
          </p:cNvPr>
          <p:cNvSpPr/>
          <p:nvPr/>
        </p:nvSpPr>
        <p:spPr>
          <a:xfrm>
            <a:off x="8564985" y="3333325"/>
            <a:ext cx="228298" cy="2194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DBEF8B0-31A4-D363-0F95-0B995AEE15FF}"/>
              </a:ext>
            </a:extLst>
          </p:cNvPr>
          <p:cNvSpPr/>
          <p:nvPr/>
        </p:nvSpPr>
        <p:spPr>
          <a:xfrm>
            <a:off x="3457524" y="3321414"/>
            <a:ext cx="228298" cy="2194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4D69332-3419-D117-847D-F2693318DF08}"/>
              </a:ext>
            </a:extLst>
          </p:cNvPr>
          <p:cNvSpPr/>
          <p:nvPr/>
        </p:nvSpPr>
        <p:spPr>
          <a:xfrm>
            <a:off x="2218449" y="5133074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1</a:t>
            </a:r>
            <a:endParaRPr lang="en-US" sz="4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DF77354-DBA2-87A1-6D36-EADCDDCBED59}"/>
              </a:ext>
            </a:extLst>
          </p:cNvPr>
          <p:cNvSpPr/>
          <p:nvPr/>
        </p:nvSpPr>
        <p:spPr>
          <a:xfrm>
            <a:off x="9160170" y="5097139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2</a:t>
            </a:r>
            <a:endParaRPr lang="en-US" sz="4400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B1A459C3-82D2-D1FE-00C2-23DB1BFD18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7" t="56841" r="36878" b="-304"/>
          <a:stretch/>
        </p:blipFill>
        <p:spPr bwMode="auto">
          <a:xfrm>
            <a:off x="9870484" y="2970958"/>
            <a:ext cx="2009852" cy="196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004FB0-7C58-8266-CC4E-5492A3DFFBD0}"/>
              </a:ext>
            </a:extLst>
          </p:cNvPr>
          <p:cNvSpPr txBox="1"/>
          <p:nvPr/>
        </p:nvSpPr>
        <p:spPr>
          <a:xfrm>
            <a:off x="3905666" y="6134858"/>
            <a:ext cx="458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Images </a:t>
            </a:r>
            <a:r>
              <a:rPr lang="de-DE" sz="1200" dirty="0" err="1"/>
              <a:t>demonstrating</a:t>
            </a:r>
            <a:r>
              <a:rPr lang="de-DE" sz="1200" dirty="0"/>
              <a:t> noise2void, </a:t>
            </a:r>
            <a:r>
              <a:rPr lang="de-DE" sz="1200" dirty="0" err="1"/>
              <a:t>cropped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</a:t>
            </a:r>
            <a:r>
              <a:rPr lang="de-DE" sz="1200" dirty="0">
                <a:hlinkClick r:id="rId3"/>
              </a:rPr>
              <a:t>https://github.com/HenriquesLab/ZeroCostDL4Mic/blob/master/Wiki_files/FigureS2.png</a:t>
            </a:r>
            <a:r>
              <a:rPr lang="de-DE" sz="1200" dirty="0"/>
              <a:t> </a:t>
            </a:r>
            <a:r>
              <a:rPr lang="de-DE" sz="1200" dirty="0" err="1"/>
              <a:t>license</a:t>
            </a:r>
            <a:r>
              <a:rPr lang="de-DE" sz="1200" dirty="0"/>
              <a:t>: MIT</a:t>
            </a:r>
            <a:endParaRPr lang="en-US" sz="1200" dirty="0"/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15E2778E-1359-BA67-FDDF-61401CE8D2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20" t="12554" r="36405" b="43983"/>
          <a:stretch/>
        </p:blipFill>
        <p:spPr bwMode="auto">
          <a:xfrm>
            <a:off x="301408" y="2970958"/>
            <a:ext cx="2009852" cy="196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7AA4C25-7FB9-CC7E-1225-559D3ADDF7F6}"/>
              </a:ext>
            </a:extLst>
          </p:cNvPr>
          <p:cNvGrpSpPr/>
          <p:nvPr/>
        </p:nvGrpSpPr>
        <p:grpSpPr>
          <a:xfrm>
            <a:off x="4442892" y="3335618"/>
            <a:ext cx="3331981" cy="616265"/>
            <a:chOff x="4442892" y="3335618"/>
            <a:chExt cx="3331981" cy="616265"/>
          </a:xfrm>
        </p:grpSpPr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3A5F51BB-C7B7-655F-DE81-677E386B7D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81353" y="3951881"/>
              <a:ext cx="1540736" cy="2"/>
            </a:xfrm>
            <a:prstGeom prst="bentConnector3">
              <a:avLst>
                <a:gd name="adj1" fmla="val 50000"/>
              </a:avLst>
            </a:prstGeom>
            <a:ln w="44450">
              <a:solidFill>
                <a:schemeClr val="accent2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382E2F39-47A8-1727-785C-34DFEDE8DD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2892" y="3726227"/>
              <a:ext cx="3331981" cy="2"/>
            </a:xfrm>
            <a:prstGeom prst="bentConnector3">
              <a:avLst>
                <a:gd name="adj1" fmla="val 50000"/>
              </a:avLst>
            </a:prstGeom>
            <a:ln w="44450">
              <a:solidFill>
                <a:schemeClr val="accent2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0AD8208-D71E-D7B1-0DBF-53455B06BEE6}"/>
                </a:ext>
              </a:extLst>
            </p:cNvPr>
            <p:cNvSpPr txBox="1"/>
            <p:nvPr/>
          </p:nvSpPr>
          <p:spPr>
            <a:xfrm>
              <a:off x="4593324" y="3335618"/>
              <a:ext cx="3122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/>
                <a:t>Skip-connections (optional)</a:t>
              </a:r>
              <a:endParaRPr lang="en-US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FA14DC5-5829-BF94-C40F-34B1DB8F4994}"/>
              </a:ext>
            </a:extLst>
          </p:cNvPr>
          <p:cNvSpPr txBox="1"/>
          <p:nvPr/>
        </p:nvSpPr>
        <p:spPr>
          <a:xfrm>
            <a:off x="301408" y="4995823"/>
            <a:ext cx="1817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Input: </a:t>
            </a:r>
            <a:br>
              <a:rPr lang="de-DE" dirty="0"/>
            </a:br>
            <a:r>
              <a:rPr lang="de-DE" dirty="0" err="1"/>
              <a:t>noisy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7C825F-D3D1-9512-E551-33417CD234F5}"/>
              </a:ext>
            </a:extLst>
          </p:cNvPr>
          <p:cNvSpPr txBox="1"/>
          <p:nvPr/>
        </p:nvSpPr>
        <p:spPr>
          <a:xfrm>
            <a:off x="9870484" y="4949341"/>
            <a:ext cx="1980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Input: </a:t>
            </a:r>
            <a:br>
              <a:rPr lang="de-DE" dirty="0"/>
            </a:br>
            <a:r>
              <a:rPr lang="de-DE" dirty="0" err="1"/>
              <a:t>denoised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66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4" grpId="0" animBg="1"/>
      <p:bldP spid="5" grpId="0" animBg="1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BE4AE-E11D-A365-5F4A-A17F1ADC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What‘s</a:t>
            </a:r>
            <a:r>
              <a:rPr lang="de-DE" dirty="0"/>
              <a:t> new? </a:t>
            </a:r>
            <a:r>
              <a:rPr lang="de-DE" dirty="0">
                <a:solidFill>
                  <a:srgbClr val="51B02F"/>
                </a:solidFill>
              </a:rPr>
              <a:t>Transformers</a:t>
            </a:r>
            <a:endParaRPr lang="en-US" dirty="0">
              <a:solidFill>
                <a:srgbClr val="51B02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299E2-DB93-6BD5-940E-E6497B57DD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0049"/>
          </a:xfrm>
        </p:spPr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transformer</a:t>
            </a:r>
            <a:r>
              <a:rPr lang="de-DE" dirty="0"/>
              <a:t> </a:t>
            </a:r>
            <a:r>
              <a:rPr lang="de-DE" dirty="0" err="1"/>
              <a:t>neural</a:t>
            </a:r>
            <a:r>
              <a:rPr lang="de-DE" dirty="0"/>
              <a:t> network </a:t>
            </a:r>
            <a:r>
              <a:rPr lang="de-DE" dirty="0" err="1"/>
              <a:t>architecture</a:t>
            </a:r>
            <a:endParaRPr lang="de-DE" dirty="0"/>
          </a:p>
          <a:p>
            <a:r>
              <a:rPr lang="de-DE" dirty="0" err="1"/>
              <a:t>Related</a:t>
            </a:r>
            <a:r>
              <a:rPr lang="de-DE" dirty="0"/>
              <a:t>: Generative </a:t>
            </a:r>
            <a:r>
              <a:rPr lang="de-DE" dirty="0" err="1"/>
              <a:t>Pretrained</a:t>
            </a:r>
            <a:r>
              <a:rPr lang="de-DE" dirty="0"/>
              <a:t> Transformer (GPT)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945D45B-0FC8-1D52-2457-EBFCB86A5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708" y="2083151"/>
            <a:ext cx="2695138" cy="39699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F5BD4FE-BE09-69EF-F814-BE125C168443}"/>
              </a:ext>
            </a:extLst>
          </p:cNvPr>
          <p:cNvSpPr txBox="1"/>
          <p:nvPr/>
        </p:nvSpPr>
        <p:spPr>
          <a:xfrm>
            <a:off x="3687043" y="6111188"/>
            <a:ext cx="502152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Figure source: Ashish et al 2017. "Attention is all you need". License: Provided proper attribution is provided, Google grants permission to reproduce the tables and figures in this paper solely for use in journalistic or scholarly works.</a:t>
            </a:r>
          </a:p>
          <a:p>
            <a:r>
              <a:rPr lang="en-US" sz="1200" dirty="0">
                <a:hlinkClick r:id="rId3"/>
              </a:rPr>
              <a:t>https://arxiv.org/abs/1706.03762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5687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BE4AE-E11D-A365-5F4A-A17F1ADC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What‘s</a:t>
            </a:r>
            <a:r>
              <a:rPr lang="de-DE" dirty="0"/>
              <a:t> new? </a:t>
            </a:r>
            <a:r>
              <a:rPr lang="de-DE" dirty="0">
                <a:solidFill>
                  <a:srgbClr val="51B02F"/>
                </a:solidFill>
              </a:rPr>
              <a:t>Transformers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299E2-DB93-6BD5-940E-E6497B57DD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0049"/>
          </a:xfrm>
        </p:spPr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transformer</a:t>
            </a:r>
            <a:r>
              <a:rPr lang="de-DE" dirty="0"/>
              <a:t> </a:t>
            </a:r>
            <a:r>
              <a:rPr lang="de-DE" dirty="0" err="1"/>
              <a:t>neural</a:t>
            </a:r>
            <a:r>
              <a:rPr lang="de-DE" dirty="0"/>
              <a:t> network </a:t>
            </a:r>
            <a:r>
              <a:rPr lang="de-DE" dirty="0" err="1"/>
              <a:t>architecture</a:t>
            </a:r>
            <a:endParaRPr lang="de-DE" dirty="0"/>
          </a:p>
          <a:p>
            <a:r>
              <a:rPr lang="de-DE" dirty="0" err="1"/>
              <a:t>Related</a:t>
            </a:r>
            <a:r>
              <a:rPr lang="de-DE" dirty="0"/>
              <a:t>: Generative </a:t>
            </a:r>
            <a:r>
              <a:rPr lang="de-DE" dirty="0" err="1"/>
              <a:t>Pretrained</a:t>
            </a:r>
            <a:r>
              <a:rPr lang="de-DE" dirty="0"/>
              <a:t> Transformer (GPT)</a:t>
            </a:r>
            <a:endParaRPr lang="en-US" dirty="0"/>
          </a:p>
        </p:txBody>
      </p:sp>
      <p:sp>
        <p:nvSpPr>
          <p:cNvPr id="70" name="Right Brace 69">
            <a:extLst>
              <a:ext uri="{FF2B5EF4-FFF2-40B4-BE49-F238E27FC236}">
                <a16:creationId xmlns:a16="http://schemas.microsoft.com/office/drawing/2014/main" id="{8460D210-720D-85F2-BBCA-9A3D9A0210CA}"/>
              </a:ext>
            </a:extLst>
          </p:cNvPr>
          <p:cNvSpPr/>
          <p:nvPr/>
        </p:nvSpPr>
        <p:spPr>
          <a:xfrm rot="16200000">
            <a:off x="4090460" y="1299826"/>
            <a:ext cx="278353" cy="2529595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Brace 70">
            <a:extLst>
              <a:ext uri="{FF2B5EF4-FFF2-40B4-BE49-F238E27FC236}">
                <a16:creationId xmlns:a16="http://schemas.microsoft.com/office/drawing/2014/main" id="{A8949570-8912-8957-DC1C-E778DEE2DD7C}"/>
              </a:ext>
            </a:extLst>
          </p:cNvPr>
          <p:cNvSpPr/>
          <p:nvPr/>
        </p:nvSpPr>
        <p:spPr>
          <a:xfrm rot="16200000">
            <a:off x="7559701" y="1310585"/>
            <a:ext cx="278353" cy="2489935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E900236-5055-9B8C-41AE-E1B8F885BA1D}"/>
              </a:ext>
            </a:extLst>
          </p:cNvPr>
          <p:cNvSpPr txBox="1"/>
          <p:nvPr/>
        </p:nvSpPr>
        <p:spPr>
          <a:xfrm>
            <a:off x="2964837" y="2064467"/>
            <a:ext cx="2529597" cy="26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Encoder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B62789-0E6E-07D1-6592-8AAAF12C8657}"/>
              </a:ext>
            </a:extLst>
          </p:cNvPr>
          <p:cNvSpPr txBox="1"/>
          <p:nvPr/>
        </p:nvSpPr>
        <p:spPr>
          <a:xfrm>
            <a:off x="6453909" y="2065852"/>
            <a:ext cx="2489935" cy="26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3209D6C-D55B-6EA8-69B5-A872117F40E2}"/>
              </a:ext>
            </a:extLst>
          </p:cNvPr>
          <p:cNvSpPr/>
          <p:nvPr/>
        </p:nvSpPr>
        <p:spPr>
          <a:xfrm>
            <a:off x="7000786" y="3458089"/>
            <a:ext cx="1435844" cy="182555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CAE41CE7-872D-CF9B-A5E1-E3E51BF85616}"/>
              </a:ext>
            </a:extLst>
          </p:cNvPr>
          <p:cNvCxnSpPr>
            <a:cxnSpLocks/>
            <a:stCxn id="82" idx="0"/>
            <a:endCxn id="74" idx="1"/>
          </p:cNvCxnSpPr>
          <p:nvPr/>
        </p:nvCxnSpPr>
        <p:spPr>
          <a:xfrm rot="16200000" flipH="1">
            <a:off x="5447274" y="2817353"/>
            <a:ext cx="335873" cy="2771151"/>
          </a:xfrm>
          <a:prstGeom prst="bentConnector4">
            <a:avLst>
              <a:gd name="adj1" fmla="val -55209"/>
              <a:gd name="adj2" fmla="val 6226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B287153-0B67-5D99-2BAE-1D580DCA9065}"/>
              </a:ext>
            </a:extLst>
          </p:cNvPr>
          <p:cNvSpPr txBox="1"/>
          <p:nvPr/>
        </p:nvSpPr>
        <p:spPr>
          <a:xfrm>
            <a:off x="2964838" y="5615118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Input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EE596EF-3EC3-CC7C-B06D-1523E0D30CE9}"/>
              </a:ext>
            </a:extLst>
          </p:cNvPr>
          <p:cNvSpPr txBox="1"/>
          <p:nvPr/>
        </p:nvSpPr>
        <p:spPr>
          <a:xfrm>
            <a:off x="6448389" y="2780794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609773E4-2DFB-D2E0-03C7-0D302C0AAAC7}"/>
              </a:ext>
            </a:extLst>
          </p:cNvPr>
          <p:cNvCxnSpPr>
            <a:cxnSpLocks/>
            <a:stCxn id="76" idx="0"/>
            <a:endCxn id="82" idx="2"/>
          </p:cNvCxnSpPr>
          <p:nvPr/>
        </p:nvCxnSpPr>
        <p:spPr>
          <a:xfrm rot="16200000" flipV="1">
            <a:off x="4063897" y="5449378"/>
            <a:ext cx="331478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EE4B0593-013E-D940-E37A-1C478061527F}"/>
              </a:ext>
            </a:extLst>
          </p:cNvPr>
          <p:cNvCxnSpPr>
            <a:cxnSpLocks/>
            <a:stCxn id="74" idx="0"/>
            <a:endCxn id="77" idx="2"/>
          </p:cNvCxnSpPr>
          <p:nvPr/>
        </p:nvCxnSpPr>
        <p:spPr>
          <a:xfrm rot="16200000" flipV="1">
            <a:off x="7561967" y="3301348"/>
            <a:ext cx="307963" cy="5520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0316954F-75EE-2B36-CDD9-834C83118BBB}"/>
              </a:ext>
            </a:extLst>
          </p:cNvPr>
          <p:cNvSpPr txBox="1"/>
          <p:nvPr/>
        </p:nvSpPr>
        <p:spPr>
          <a:xfrm>
            <a:off x="6448387" y="5615118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[</a:t>
            </a:r>
            <a:r>
              <a:rPr lang="de-DE" dirty="0" err="1">
                <a:solidFill>
                  <a:schemeClr val="accent3">
                    <a:lumMod val="75000"/>
                  </a:schemeClr>
                </a:solidFill>
              </a:rPr>
              <a:t>Shifted</a:t>
            </a:r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] Output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3070B49A-3EC5-97C1-F85C-F9CC9F019153}"/>
              </a:ext>
            </a:extLst>
          </p:cNvPr>
          <p:cNvCxnSpPr>
            <a:cxnSpLocks/>
            <a:stCxn id="80" idx="0"/>
            <a:endCxn id="74" idx="2"/>
          </p:cNvCxnSpPr>
          <p:nvPr/>
        </p:nvCxnSpPr>
        <p:spPr>
          <a:xfrm rot="5400000" flipH="1" flipV="1">
            <a:off x="7550208" y="5446618"/>
            <a:ext cx="331478" cy="552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1EEEA59A-1448-94D4-3B69-6C2732A9E1FC}"/>
              </a:ext>
            </a:extLst>
          </p:cNvPr>
          <p:cNvSpPr/>
          <p:nvPr/>
        </p:nvSpPr>
        <p:spPr>
          <a:xfrm>
            <a:off x="3549965" y="4034992"/>
            <a:ext cx="1359340" cy="12486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CE6CFD8-8C24-5CC7-64E3-145015597784}"/>
              </a:ext>
            </a:extLst>
          </p:cNvPr>
          <p:cNvSpPr/>
          <p:nvPr/>
        </p:nvSpPr>
        <p:spPr>
          <a:xfrm>
            <a:off x="7045038" y="4492060"/>
            <a:ext cx="1359396" cy="2527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Masking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AF81332-8041-9D77-EEDF-18522D318A80}"/>
              </a:ext>
            </a:extLst>
          </p:cNvPr>
          <p:cNvSpPr/>
          <p:nvPr/>
        </p:nvSpPr>
        <p:spPr>
          <a:xfrm>
            <a:off x="3086818" y="4870870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1</a:t>
            </a:r>
            <a:endParaRPr lang="en-US" sz="4400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122C4393-60D6-8D00-3E94-62CBBE7D71B1}"/>
              </a:ext>
            </a:extLst>
          </p:cNvPr>
          <p:cNvSpPr/>
          <p:nvPr/>
        </p:nvSpPr>
        <p:spPr>
          <a:xfrm>
            <a:off x="8155803" y="3162323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2</a:t>
            </a:r>
            <a:endParaRPr lang="en-US" sz="4400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D9B54931-FFBA-0674-E14E-B018F774E671}"/>
              </a:ext>
            </a:extLst>
          </p:cNvPr>
          <p:cNvSpPr/>
          <p:nvPr/>
        </p:nvSpPr>
        <p:spPr>
          <a:xfrm>
            <a:off x="8181483" y="4945987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3</a:t>
            </a:r>
            <a:endParaRPr lang="en-US" sz="4400" dirty="0"/>
          </a:p>
        </p:txBody>
      </p:sp>
      <p:sp>
        <p:nvSpPr>
          <p:cNvPr id="87" name="Speech Bubble: Rectangle 86">
            <a:extLst>
              <a:ext uri="{FF2B5EF4-FFF2-40B4-BE49-F238E27FC236}">
                <a16:creationId xmlns:a16="http://schemas.microsoft.com/office/drawing/2014/main" id="{1C6D7CA9-B377-A55E-16BA-B923CAEA8220}"/>
              </a:ext>
            </a:extLst>
          </p:cNvPr>
          <p:cNvSpPr/>
          <p:nvPr/>
        </p:nvSpPr>
        <p:spPr>
          <a:xfrm>
            <a:off x="8945107" y="4059382"/>
            <a:ext cx="1662403" cy="865355"/>
          </a:xfrm>
          <a:prstGeom prst="wedgeRectCallout">
            <a:avLst>
              <a:gd name="adj1" fmla="val -76100"/>
              <a:gd name="adj2" fmla="val 15750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To</a:t>
            </a:r>
            <a:r>
              <a:rPr lang="de-DE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avoid</a:t>
            </a:r>
            <a:r>
              <a:rPr lang="de-DE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cheating</a:t>
            </a:r>
            <a:r>
              <a:rPr lang="de-DE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while</a:t>
            </a:r>
            <a:r>
              <a:rPr lang="de-DE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training</a:t>
            </a:r>
            <a:r>
              <a:rPr lang="de-DE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14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BE4AE-E11D-A365-5F4A-A17F1ADC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What‘s</a:t>
            </a:r>
            <a:r>
              <a:rPr lang="de-DE" dirty="0"/>
              <a:t> new? </a:t>
            </a:r>
            <a:r>
              <a:rPr lang="de-DE" dirty="0">
                <a:solidFill>
                  <a:srgbClr val="51B02F"/>
                </a:solidFill>
              </a:rPr>
              <a:t>Transformers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299E2-DB93-6BD5-940E-E6497B57DD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0049"/>
          </a:xfrm>
        </p:spPr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originally</a:t>
            </a:r>
            <a:r>
              <a:rPr lang="de-DE" dirty="0"/>
              <a:t> </a:t>
            </a:r>
            <a:r>
              <a:rPr lang="de-DE" dirty="0" err="1"/>
              <a:t>developed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>
                <a:solidFill>
                  <a:srgbClr val="51B02F"/>
                </a:solidFill>
              </a:rPr>
              <a:t>translation</a:t>
            </a:r>
            <a:r>
              <a:rPr lang="de-DE" dirty="0"/>
              <a:t> </a:t>
            </a:r>
            <a:r>
              <a:rPr lang="de-DE" dirty="0" err="1"/>
              <a:t>tasks</a:t>
            </a:r>
            <a:r>
              <a:rPr lang="de-DE" dirty="0"/>
              <a:t> and </a:t>
            </a:r>
            <a:r>
              <a:rPr lang="de-DE" dirty="0" err="1">
                <a:solidFill>
                  <a:srgbClr val="51B02F"/>
                </a:solidFill>
              </a:rPr>
              <a:t>next-word</a:t>
            </a:r>
            <a:r>
              <a:rPr lang="de-DE" dirty="0">
                <a:solidFill>
                  <a:srgbClr val="51B02F"/>
                </a:solidFill>
              </a:rPr>
              <a:t> </a:t>
            </a:r>
            <a:r>
              <a:rPr lang="de-DE" dirty="0" err="1">
                <a:solidFill>
                  <a:srgbClr val="51B02F"/>
                </a:solidFill>
              </a:rPr>
              <a:t>prediction</a:t>
            </a:r>
            <a:r>
              <a:rPr lang="de-DE" dirty="0"/>
              <a:t>.</a:t>
            </a:r>
            <a:endParaRPr lang="en-US" dirty="0"/>
          </a:p>
        </p:txBody>
      </p:sp>
      <p:sp>
        <p:nvSpPr>
          <p:cNvPr id="70" name="Right Brace 69">
            <a:extLst>
              <a:ext uri="{FF2B5EF4-FFF2-40B4-BE49-F238E27FC236}">
                <a16:creationId xmlns:a16="http://schemas.microsoft.com/office/drawing/2014/main" id="{8460D210-720D-85F2-BBCA-9A3D9A0210CA}"/>
              </a:ext>
            </a:extLst>
          </p:cNvPr>
          <p:cNvSpPr/>
          <p:nvPr/>
        </p:nvSpPr>
        <p:spPr>
          <a:xfrm rot="16200000">
            <a:off x="4090460" y="1299826"/>
            <a:ext cx="278353" cy="2529595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Brace 70">
            <a:extLst>
              <a:ext uri="{FF2B5EF4-FFF2-40B4-BE49-F238E27FC236}">
                <a16:creationId xmlns:a16="http://schemas.microsoft.com/office/drawing/2014/main" id="{A8949570-8912-8957-DC1C-E778DEE2DD7C}"/>
              </a:ext>
            </a:extLst>
          </p:cNvPr>
          <p:cNvSpPr/>
          <p:nvPr/>
        </p:nvSpPr>
        <p:spPr>
          <a:xfrm rot="16200000">
            <a:off x="7559701" y="1310585"/>
            <a:ext cx="278353" cy="2489935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E900236-5055-9B8C-41AE-E1B8F885BA1D}"/>
              </a:ext>
            </a:extLst>
          </p:cNvPr>
          <p:cNvSpPr txBox="1"/>
          <p:nvPr/>
        </p:nvSpPr>
        <p:spPr>
          <a:xfrm>
            <a:off x="2964837" y="2064467"/>
            <a:ext cx="2529597" cy="26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Encoder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B62789-0E6E-07D1-6592-8AAAF12C8657}"/>
              </a:ext>
            </a:extLst>
          </p:cNvPr>
          <p:cNvSpPr txBox="1"/>
          <p:nvPr/>
        </p:nvSpPr>
        <p:spPr>
          <a:xfrm>
            <a:off x="6453909" y="2065852"/>
            <a:ext cx="2489935" cy="26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3209D6C-D55B-6EA8-69B5-A872117F40E2}"/>
              </a:ext>
            </a:extLst>
          </p:cNvPr>
          <p:cNvSpPr/>
          <p:nvPr/>
        </p:nvSpPr>
        <p:spPr>
          <a:xfrm>
            <a:off x="7000786" y="3458089"/>
            <a:ext cx="1435844" cy="182555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CAE41CE7-872D-CF9B-A5E1-E3E51BF85616}"/>
              </a:ext>
            </a:extLst>
          </p:cNvPr>
          <p:cNvCxnSpPr>
            <a:cxnSpLocks/>
            <a:stCxn id="82" idx="0"/>
            <a:endCxn id="74" idx="1"/>
          </p:cNvCxnSpPr>
          <p:nvPr/>
        </p:nvCxnSpPr>
        <p:spPr>
          <a:xfrm rot="16200000" flipH="1">
            <a:off x="5447274" y="2817353"/>
            <a:ext cx="335873" cy="2771151"/>
          </a:xfrm>
          <a:prstGeom prst="bentConnector4">
            <a:avLst>
              <a:gd name="adj1" fmla="val -55209"/>
              <a:gd name="adj2" fmla="val 62263"/>
            </a:avLst>
          </a:prstGeom>
          <a:ln w="28575">
            <a:solidFill>
              <a:srgbClr val="51B02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0B287153-0B67-5D99-2BAE-1D580DCA9065}"/>
              </a:ext>
            </a:extLst>
          </p:cNvPr>
          <p:cNvSpPr txBox="1"/>
          <p:nvPr/>
        </p:nvSpPr>
        <p:spPr>
          <a:xfrm>
            <a:off x="2964838" y="5615118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Input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EE596EF-3EC3-CC7C-B06D-1523E0D30CE9}"/>
              </a:ext>
            </a:extLst>
          </p:cNvPr>
          <p:cNvSpPr txBox="1"/>
          <p:nvPr/>
        </p:nvSpPr>
        <p:spPr>
          <a:xfrm>
            <a:off x="6448389" y="2780794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609773E4-2DFB-D2E0-03C7-0D302C0AAAC7}"/>
              </a:ext>
            </a:extLst>
          </p:cNvPr>
          <p:cNvCxnSpPr>
            <a:cxnSpLocks/>
            <a:stCxn id="76" idx="0"/>
            <a:endCxn id="82" idx="2"/>
          </p:cNvCxnSpPr>
          <p:nvPr/>
        </p:nvCxnSpPr>
        <p:spPr>
          <a:xfrm rot="16200000" flipV="1">
            <a:off x="4063897" y="5449378"/>
            <a:ext cx="331478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EE4B0593-013E-D940-E37A-1C478061527F}"/>
              </a:ext>
            </a:extLst>
          </p:cNvPr>
          <p:cNvCxnSpPr>
            <a:cxnSpLocks/>
            <a:stCxn id="74" idx="0"/>
            <a:endCxn id="77" idx="2"/>
          </p:cNvCxnSpPr>
          <p:nvPr/>
        </p:nvCxnSpPr>
        <p:spPr>
          <a:xfrm rot="16200000" flipV="1">
            <a:off x="7561967" y="3301348"/>
            <a:ext cx="307963" cy="5520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0316954F-75EE-2B36-CDD9-834C83118BBB}"/>
              </a:ext>
            </a:extLst>
          </p:cNvPr>
          <p:cNvSpPr txBox="1"/>
          <p:nvPr/>
        </p:nvSpPr>
        <p:spPr>
          <a:xfrm>
            <a:off x="6448387" y="5615118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3070B49A-3EC5-97C1-F85C-F9CC9F019153}"/>
              </a:ext>
            </a:extLst>
          </p:cNvPr>
          <p:cNvCxnSpPr>
            <a:cxnSpLocks/>
            <a:stCxn id="80" idx="0"/>
            <a:endCxn id="74" idx="2"/>
          </p:cNvCxnSpPr>
          <p:nvPr/>
        </p:nvCxnSpPr>
        <p:spPr>
          <a:xfrm rot="5400000" flipH="1" flipV="1">
            <a:off x="7550208" y="5446618"/>
            <a:ext cx="331478" cy="552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1EEEA59A-1448-94D4-3B69-6C2732A9E1FC}"/>
              </a:ext>
            </a:extLst>
          </p:cNvPr>
          <p:cNvSpPr/>
          <p:nvPr/>
        </p:nvSpPr>
        <p:spPr>
          <a:xfrm>
            <a:off x="3549965" y="4034992"/>
            <a:ext cx="1359340" cy="12486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CE6CFD8-8C24-5CC7-64E3-145015597784}"/>
              </a:ext>
            </a:extLst>
          </p:cNvPr>
          <p:cNvSpPr/>
          <p:nvPr/>
        </p:nvSpPr>
        <p:spPr>
          <a:xfrm>
            <a:off x="7045038" y="4492060"/>
            <a:ext cx="1359396" cy="2527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Masking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AF81332-8041-9D77-EEDF-18522D318A80}"/>
              </a:ext>
            </a:extLst>
          </p:cNvPr>
          <p:cNvSpPr/>
          <p:nvPr/>
        </p:nvSpPr>
        <p:spPr>
          <a:xfrm>
            <a:off x="3086818" y="4870870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1</a:t>
            </a:r>
            <a:endParaRPr lang="en-US" sz="4400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122C4393-60D6-8D00-3E94-62CBBE7D71B1}"/>
              </a:ext>
            </a:extLst>
          </p:cNvPr>
          <p:cNvSpPr/>
          <p:nvPr/>
        </p:nvSpPr>
        <p:spPr>
          <a:xfrm>
            <a:off x="8155803" y="3162323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2</a:t>
            </a:r>
            <a:endParaRPr lang="en-US" sz="4400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D9B54931-FFBA-0674-E14E-B018F774E671}"/>
              </a:ext>
            </a:extLst>
          </p:cNvPr>
          <p:cNvSpPr/>
          <p:nvPr/>
        </p:nvSpPr>
        <p:spPr>
          <a:xfrm>
            <a:off x="8181483" y="4945987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3</a:t>
            </a:r>
            <a:endParaRPr lang="en-US" sz="4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78359A-D245-FFC4-60C4-3BCD4572F49E}"/>
              </a:ext>
            </a:extLst>
          </p:cNvPr>
          <p:cNvSpPr txBox="1"/>
          <p:nvPr/>
        </p:nvSpPr>
        <p:spPr>
          <a:xfrm>
            <a:off x="390525" y="4492060"/>
            <a:ext cx="2604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„Die Katze sitzt neben dem Mikroskop.“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6ADDDA-C3B8-B330-6D03-3C1529F0E0C1}"/>
              </a:ext>
            </a:extLst>
          </p:cNvPr>
          <p:cNvSpPr txBox="1"/>
          <p:nvPr/>
        </p:nvSpPr>
        <p:spPr>
          <a:xfrm>
            <a:off x="9149030" y="4530488"/>
            <a:ext cx="2604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„The </a:t>
            </a:r>
            <a:r>
              <a:rPr lang="de-DE" sz="2400" dirty="0" err="1"/>
              <a:t>cat</a:t>
            </a:r>
            <a:r>
              <a:rPr lang="de-DE" sz="2400" dirty="0"/>
              <a:t> </a:t>
            </a:r>
            <a:r>
              <a:rPr lang="de-DE" sz="2400" dirty="0" err="1"/>
              <a:t>sits</a:t>
            </a:r>
            <a:r>
              <a:rPr lang="de-DE" sz="2400" dirty="0"/>
              <a:t> </a:t>
            </a:r>
            <a:r>
              <a:rPr lang="de-DE" sz="2400" dirty="0" err="1"/>
              <a:t>next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[…]“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35AF24-0EF4-3C6F-AAFA-892933F53B2B}"/>
              </a:ext>
            </a:extLst>
          </p:cNvPr>
          <p:cNvSpPr txBox="1"/>
          <p:nvPr/>
        </p:nvSpPr>
        <p:spPr>
          <a:xfrm>
            <a:off x="9149030" y="2799444"/>
            <a:ext cx="2604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„[…] </a:t>
            </a:r>
            <a:r>
              <a:rPr lang="de-DE" sz="2400" dirty="0" err="1"/>
              <a:t>Microscope</a:t>
            </a:r>
            <a:r>
              <a:rPr lang="de-DE" sz="2400" dirty="0"/>
              <a:t>“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852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BE4AE-E11D-A365-5F4A-A17F1ADC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What‘s</a:t>
            </a:r>
            <a:r>
              <a:rPr lang="de-DE" dirty="0"/>
              <a:t> new? </a:t>
            </a:r>
            <a:r>
              <a:rPr lang="de-DE" dirty="0">
                <a:solidFill>
                  <a:srgbClr val="51B02F"/>
                </a:solidFill>
              </a:rPr>
              <a:t>Transformers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299E2-DB93-6BD5-940E-E6497B57DD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0049"/>
          </a:xfrm>
        </p:spPr>
        <p:txBody>
          <a:bodyPr/>
          <a:lstStyle/>
          <a:p>
            <a:r>
              <a:rPr lang="de-DE" dirty="0">
                <a:solidFill>
                  <a:srgbClr val="51B02F"/>
                </a:solidFill>
              </a:rPr>
              <a:t>VLMs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combinations</a:t>
            </a:r>
            <a:r>
              <a:rPr lang="de-DE" dirty="0"/>
              <a:t> of traditional </a:t>
            </a:r>
            <a:r>
              <a:rPr lang="de-DE" dirty="0" err="1"/>
              <a:t>neural</a:t>
            </a:r>
            <a:r>
              <a:rPr lang="de-DE" dirty="0"/>
              <a:t> network </a:t>
            </a:r>
            <a:r>
              <a:rPr lang="de-DE" dirty="0" err="1"/>
              <a:t>architectures</a:t>
            </a:r>
            <a:r>
              <a:rPr lang="de-DE" dirty="0"/>
              <a:t> and  </a:t>
            </a:r>
            <a:r>
              <a:rPr lang="de-DE" dirty="0" err="1"/>
              <a:t>transformers</a:t>
            </a:r>
            <a:r>
              <a:rPr lang="de-DE" dirty="0"/>
              <a:t>.</a:t>
            </a:r>
            <a:endParaRPr lang="en-US" dirty="0"/>
          </a:p>
        </p:txBody>
      </p:sp>
      <p:sp>
        <p:nvSpPr>
          <p:cNvPr id="70" name="Right Brace 69">
            <a:extLst>
              <a:ext uri="{FF2B5EF4-FFF2-40B4-BE49-F238E27FC236}">
                <a16:creationId xmlns:a16="http://schemas.microsoft.com/office/drawing/2014/main" id="{8460D210-720D-85F2-BBCA-9A3D9A0210CA}"/>
              </a:ext>
            </a:extLst>
          </p:cNvPr>
          <p:cNvSpPr/>
          <p:nvPr/>
        </p:nvSpPr>
        <p:spPr>
          <a:xfrm rot="16200000">
            <a:off x="4090460" y="1299826"/>
            <a:ext cx="278353" cy="2529595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ight Brace 70">
            <a:extLst>
              <a:ext uri="{FF2B5EF4-FFF2-40B4-BE49-F238E27FC236}">
                <a16:creationId xmlns:a16="http://schemas.microsoft.com/office/drawing/2014/main" id="{A8949570-8912-8957-DC1C-E778DEE2DD7C}"/>
              </a:ext>
            </a:extLst>
          </p:cNvPr>
          <p:cNvSpPr/>
          <p:nvPr/>
        </p:nvSpPr>
        <p:spPr>
          <a:xfrm rot="16200000">
            <a:off x="7559701" y="1310585"/>
            <a:ext cx="278353" cy="2489935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E900236-5055-9B8C-41AE-E1B8F885BA1D}"/>
              </a:ext>
            </a:extLst>
          </p:cNvPr>
          <p:cNvSpPr txBox="1"/>
          <p:nvPr/>
        </p:nvSpPr>
        <p:spPr>
          <a:xfrm>
            <a:off x="2964837" y="2064467"/>
            <a:ext cx="2529597" cy="26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Encoder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B62789-0E6E-07D1-6592-8AAAF12C8657}"/>
              </a:ext>
            </a:extLst>
          </p:cNvPr>
          <p:cNvSpPr txBox="1"/>
          <p:nvPr/>
        </p:nvSpPr>
        <p:spPr>
          <a:xfrm>
            <a:off x="6453909" y="2065852"/>
            <a:ext cx="2489935" cy="26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3209D6C-D55B-6EA8-69B5-A872117F40E2}"/>
              </a:ext>
            </a:extLst>
          </p:cNvPr>
          <p:cNvSpPr/>
          <p:nvPr/>
        </p:nvSpPr>
        <p:spPr>
          <a:xfrm>
            <a:off x="7000786" y="3458089"/>
            <a:ext cx="1435844" cy="182555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EE596EF-3EC3-CC7C-B06D-1523E0D30CE9}"/>
              </a:ext>
            </a:extLst>
          </p:cNvPr>
          <p:cNvSpPr txBox="1"/>
          <p:nvPr/>
        </p:nvSpPr>
        <p:spPr>
          <a:xfrm>
            <a:off x="6448389" y="2780794"/>
            <a:ext cx="2529597" cy="306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Output</a:t>
            </a:r>
            <a:endParaRPr lang="en-US" dirty="0"/>
          </a:p>
        </p:txBody>
      </p: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EE4B0593-013E-D940-E37A-1C478061527F}"/>
              </a:ext>
            </a:extLst>
          </p:cNvPr>
          <p:cNvCxnSpPr>
            <a:cxnSpLocks/>
            <a:stCxn id="74" idx="0"/>
            <a:endCxn id="77" idx="2"/>
          </p:cNvCxnSpPr>
          <p:nvPr/>
        </p:nvCxnSpPr>
        <p:spPr>
          <a:xfrm rot="16200000" flipV="1">
            <a:off x="7530548" y="3269929"/>
            <a:ext cx="370798" cy="5521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0316954F-75EE-2B36-CDD9-834C83118BBB}"/>
              </a:ext>
            </a:extLst>
          </p:cNvPr>
          <p:cNvSpPr txBox="1"/>
          <p:nvPr/>
        </p:nvSpPr>
        <p:spPr>
          <a:xfrm>
            <a:off x="6448387" y="5615118"/>
            <a:ext cx="252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Output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3070B49A-3EC5-97C1-F85C-F9CC9F019153}"/>
              </a:ext>
            </a:extLst>
          </p:cNvPr>
          <p:cNvCxnSpPr>
            <a:cxnSpLocks/>
            <a:stCxn id="80" idx="0"/>
            <a:endCxn id="74" idx="2"/>
          </p:cNvCxnSpPr>
          <p:nvPr/>
        </p:nvCxnSpPr>
        <p:spPr>
          <a:xfrm rot="5400000" flipH="1" flipV="1">
            <a:off x="7550208" y="5446618"/>
            <a:ext cx="331478" cy="552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1CE6CFD8-8C24-5CC7-64E3-145015597784}"/>
              </a:ext>
            </a:extLst>
          </p:cNvPr>
          <p:cNvSpPr/>
          <p:nvPr/>
        </p:nvSpPr>
        <p:spPr>
          <a:xfrm>
            <a:off x="7045038" y="4492060"/>
            <a:ext cx="1359396" cy="2527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Masking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122C4393-60D6-8D00-3E94-62CBBE7D71B1}"/>
              </a:ext>
            </a:extLst>
          </p:cNvPr>
          <p:cNvSpPr/>
          <p:nvPr/>
        </p:nvSpPr>
        <p:spPr>
          <a:xfrm>
            <a:off x="8155803" y="3162323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2</a:t>
            </a:r>
            <a:endParaRPr lang="en-US" sz="4400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D9B54931-FFBA-0674-E14E-B018F774E671}"/>
              </a:ext>
            </a:extLst>
          </p:cNvPr>
          <p:cNvSpPr/>
          <p:nvPr/>
        </p:nvSpPr>
        <p:spPr>
          <a:xfrm>
            <a:off x="8181483" y="4945987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3</a:t>
            </a:r>
            <a:endParaRPr lang="en-US" sz="4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6ADDDA-C3B8-B330-6D03-3C1529F0E0C1}"/>
              </a:ext>
            </a:extLst>
          </p:cNvPr>
          <p:cNvSpPr txBox="1"/>
          <p:nvPr/>
        </p:nvSpPr>
        <p:spPr>
          <a:xfrm>
            <a:off x="9149030" y="4530488"/>
            <a:ext cx="2604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„The </a:t>
            </a:r>
            <a:r>
              <a:rPr lang="de-DE" sz="2400" dirty="0" err="1"/>
              <a:t>cat</a:t>
            </a:r>
            <a:r>
              <a:rPr lang="de-DE" sz="2400" dirty="0"/>
              <a:t> </a:t>
            </a:r>
            <a:r>
              <a:rPr lang="de-DE" sz="2400" dirty="0" err="1"/>
              <a:t>sits</a:t>
            </a:r>
            <a:r>
              <a:rPr lang="de-DE" sz="2400" dirty="0"/>
              <a:t> </a:t>
            </a:r>
            <a:r>
              <a:rPr lang="de-DE" sz="2400" dirty="0" err="1"/>
              <a:t>next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[…]“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35AF24-0EF4-3C6F-AAFA-892933F53B2B}"/>
              </a:ext>
            </a:extLst>
          </p:cNvPr>
          <p:cNvSpPr txBox="1"/>
          <p:nvPr/>
        </p:nvSpPr>
        <p:spPr>
          <a:xfrm>
            <a:off x="9149030" y="2799444"/>
            <a:ext cx="2604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„[…] </a:t>
            </a:r>
            <a:r>
              <a:rPr lang="de-DE" sz="2400" dirty="0" err="1"/>
              <a:t>Microscope</a:t>
            </a:r>
            <a:r>
              <a:rPr lang="de-DE" sz="2400" dirty="0"/>
              <a:t>“</a:t>
            </a:r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1CAA64-E7A8-1593-11AD-4DBF44BA4835}"/>
              </a:ext>
            </a:extLst>
          </p:cNvPr>
          <p:cNvSpPr/>
          <p:nvPr/>
        </p:nvSpPr>
        <p:spPr>
          <a:xfrm>
            <a:off x="4776015" y="3873488"/>
            <a:ext cx="590878" cy="1122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4B48B5-5630-6D4A-E856-81C52768A623}"/>
              </a:ext>
            </a:extLst>
          </p:cNvPr>
          <p:cNvSpPr/>
          <p:nvPr/>
        </p:nvSpPr>
        <p:spPr>
          <a:xfrm>
            <a:off x="4133238" y="3538309"/>
            <a:ext cx="342696" cy="1755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1DF4F9-5E9A-F720-D398-5F8E948C24A3}"/>
              </a:ext>
            </a:extLst>
          </p:cNvPr>
          <p:cNvSpPr txBox="1"/>
          <p:nvPr/>
        </p:nvSpPr>
        <p:spPr>
          <a:xfrm>
            <a:off x="4981873" y="5080321"/>
            <a:ext cx="2335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“Embedding”, </a:t>
            </a:r>
          </a:p>
          <a:p>
            <a:pPr algn="ctr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“Latent space”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FC377D-5268-B070-0EDB-9A1C822309CE}"/>
              </a:ext>
            </a:extLst>
          </p:cNvPr>
          <p:cNvSpPr/>
          <p:nvPr/>
        </p:nvSpPr>
        <p:spPr>
          <a:xfrm rot="16200000">
            <a:off x="1811063" y="4285868"/>
            <a:ext cx="2194866" cy="228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BB8F06-CF41-4CF4-67A0-D3A52868094A}"/>
              </a:ext>
            </a:extLst>
          </p:cNvPr>
          <p:cNvSpPr/>
          <p:nvPr/>
        </p:nvSpPr>
        <p:spPr>
          <a:xfrm rot="16200000">
            <a:off x="5803378" y="3857533"/>
            <a:ext cx="645476" cy="111657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7AC50A-691E-29BA-20B3-DB0A1FCB287B}"/>
              </a:ext>
            </a:extLst>
          </p:cNvPr>
          <p:cNvSpPr/>
          <p:nvPr/>
        </p:nvSpPr>
        <p:spPr>
          <a:xfrm>
            <a:off x="3457524" y="3321414"/>
            <a:ext cx="228298" cy="2194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9E35C14-49A5-33DA-FD64-BA7EDA921A3B}"/>
              </a:ext>
            </a:extLst>
          </p:cNvPr>
          <p:cNvSpPr/>
          <p:nvPr/>
        </p:nvSpPr>
        <p:spPr>
          <a:xfrm>
            <a:off x="2218449" y="5133074"/>
            <a:ext cx="704383" cy="728749"/>
          </a:xfrm>
          <a:prstGeom prst="ellips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/>
              <a:t>1</a:t>
            </a:r>
            <a:endParaRPr lang="en-US" sz="4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C6E667-33C6-F11E-7800-FBEBE2A299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151413" y="3013188"/>
            <a:ext cx="2063903" cy="206841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7C5210-AB98-9370-6B53-4E4A30468DE5}"/>
              </a:ext>
            </a:extLst>
          </p:cNvPr>
          <p:cNvSpPr txBox="1"/>
          <p:nvPr/>
        </p:nvSpPr>
        <p:spPr>
          <a:xfrm>
            <a:off x="301408" y="5176798"/>
            <a:ext cx="1817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Input </a:t>
            </a:r>
            <a:r>
              <a:rPr lang="de-DE" dirty="0" err="1"/>
              <a:t>image</a:t>
            </a:r>
            <a:endParaRPr lang="en-US" dirty="0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3AB88633-F28D-28F1-F551-6C97E2E8E6E8}"/>
              </a:ext>
            </a:extLst>
          </p:cNvPr>
          <p:cNvCxnSpPr>
            <a:cxnSpLocks/>
            <a:stCxn id="11" idx="2"/>
          </p:cNvCxnSpPr>
          <p:nvPr/>
        </p:nvCxnSpPr>
        <p:spPr>
          <a:xfrm flipV="1">
            <a:off x="6684402" y="4370865"/>
            <a:ext cx="316383" cy="44954"/>
          </a:xfrm>
          <a:prstGeom prst="bentConnector3">
            <a:avLst>
              <a:gd name="adj1" fmla="val 50000"/>
            </a:avLst>
          </a:prstGeom>
          <a:ln w="28575">
            <a:solidFill>
              <a:srgbClr val="51B02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080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613F5E85-75C8-E774-F4C4-019FB3245661}"/>
              </a:ext>
            </a:extLst>
          </p:cNvPr>
          <p:cNvSpPr/>
          <p:nvPr/>
        </p:nvSpPr>
        <p:spPr>
          <a:xfrm>
            <a:off x="-1915886" y="876692"/>
            <a:ext cx="14049829" cy="9022051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r>
              <a:rPr lang="de-DE" sz="4000" dirty="0" err="1"/>
              <a:t>Neural</a:t>
            </a:r>
            <a:r>
              <a:rPr lang="de-DE" sz="4000" dirty="0"/>
              <a:t> </a:t>
            </a:r>
          </a:p>
          <a:p>
            <a:r>
              <a:rPr lang="de-DE" sz="4000" dirty="0" err="1"/>
              <a:t>networks</a:t>
            </a:r>
            <a:r>
              <a:rPr lang="de-DE" sz="4000" dirty="0"/>
              <a:t>   </a:t>
            </a:r>
            <a:endParaRPr lang="en-US" sz="4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A06956-F2AF-F9AD-54BC-E7EBFE3EB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E31D81D-2B2E-E69A-1852-4C08496F902D}"/>
              </a:ext>
            </a:extLst>
          </p:cNvPr>
          <p:cNvSpPr/>
          <p:nvPr/>
        </p:nvSpPr>
        <p:spPr>
          <a:xfrm>
            <a:off x="1668544" y="876693"/>
            <a:ext cx="5986021" cy="4760536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r>
              <a:rPr lang="de-DE" sz="8000" dirty="0"/>
              <a:t>LLMs   </a:t>
            </a:r>
            <a:endParaRPr lang="en-US" sz="80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617CABA-37BA-689E-A565-ECB2646760ED}"/>
              </a:ext>
            </a:extLst>
          </p:cNvPr>
          <p:cNvSpPr/>
          <p:nvPr/>
        </p:nvSpPr>
        <p:spPr>
          <a:xfrm>
            <a:off x="5278703" y="876693"/>
            <a:ext cx="4704283" cy="4493593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Prompt </a:t>
            </a:r>
            <a:r>
              <a:rPr lang="de-DE" sz="3200" dirty="0" err="1"/>
              <a:t>engineering</a:t>
            </a:r>
            <a:endParaRPr lang="de-DE" sz="3200" dirty="0"/>
          </a:p>
          <a:p>
            <a:pPr algn="ctr"/>
            <a:endParaRPr lang="de-DE" sz="3200" dirty="0"/>
          </a:p>
          <a:p>
            <a:pPr algn="ctr"/>
            <a:endParaRPr lang="de-DE" sz="3200" dirty="0"/>
          </a:p>
          <a:p>
            <a:pPr algn="ctr"/>
            <a:endParaRPr lang="de-DE" sz="3200" dirty="0"/>
          </a:p>
          <a:p>
            <a:pPr algn="ctr"/>
            <a:endParaRPr lang="de-DE" sz="3200" dirty="0"/>
          </a:p>
          <a:p>
            <a:pPr algn="ctr"/>
            <a:endParaRPr lang="en-US" sz="3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72BF5D3-CFEA-0C2E-09D1-9D25E37F0713}"/>
              </a:ext>
            </a:extLst>
          </p:cNvPr>
          <p:cNvSpPr/>
          <p:nvPr/>
        </p:nvSpPr>
        <p:spPr>
          <a:xfrm>
            <a:off x="7107045" y="2714963"/>
            <a:ext cx="5026898" cy="2326710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Retrieval </a:t>
            </a:r>
            <a:r>
              <a:rPr lang="de-DE" sz="3200" dirty="0" err="1"/>
              <a:t>Augmented</a:t>
            </a:r>
            <a:r>
              <a:rPr lang="de-DE" sz="3200" dirty="0"/>
              <a:t> Generation (RAGs)</a:t>
            </a: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655E789-4A41-F29C-0091-079D7101A5DF}"/>
              </a:ext>
            </a:extLst>
          </p:cNvPr>
          <p:cNvSpPr/>
          <p:nvPr/>
        </p:nvSpPr>
        <p:spPr>
          <a:xfrm>
            <a:off x="5630208" y="4064787"/>
            <a:ext cx="2024357" cy="2009327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/>
              <a:t>Fine-tuning</a:t>
            </a:r>
            <a:endParaRPr lang="en-US" sz="32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CA2873-1120-940A-2E29-4D6A0266B8CE}"/>
              </a:ext>
            </a:extLst>
          </p:cNvPr>
          <p:cNvSpPr/>
          <p:nvPr/>
        </p:nvSpPr>
        <p:spPr>
          <a:xfrm>
            <a:off x="8979448" y="1735431"/>
            <a:ext cx="3759196" cy="1273683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err="1"/>
              <a:t>Embeddings</a:t>
            </a:r>
            <a:endParaRPr lang="en-US" sz="32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0E9B6CA-DD3D-6C20-FFDF-C760077F6547}"/>
              </a:ext>
            </a:extLst>
          </p:cNvPr>
          <p:cNvSpPr/>
          <p:nvPr/>
        </p:nvSpPr>
        <p:spPr>
          <a:xfrm>
            <a:off x="1731240" y="3701143"/>
            <a:ext cx="2008906" cy="955698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de-DE" sz="2400" dirty="0"/>
              <a:t>Vision-LMs   </a:t>
            </a:r>
            <a:endParaRPr lang="en-US" sz="24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55334E-8F6F-C6A1-4DE2-97A330F5291E}"/>
              </a:ext>
            </a:extLst>
          </p:cNvPr>
          <p:cNvSpPr/>
          <p:nvPr/>
        </p:nvSpPr>
        <p:spPr>
          <a:xfrm>
            <a:off x="2929300" y="4288560"/>
            <a:ext cx="2565213" cy="1520707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de-DE" sz="2400" dirty="0"/>
              <a:t>Image-Generation-LMs   </a:t>
            </a:r>
            <a:endParaRPr lang="en-US" sz="24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A39EB63-6ED6-7A6C-2B56-747EE2C38B7C}"/>
              </a:ext>
            </a:extLst>
          </p:cNvPr>
          <p:cNvSpPr/>
          <p:nvPr/>
        </p:nvSpPr>
        <p:spPr>
          <a:xfrm>
            <a:off x="7630844" y="4847129"/>
            <a:ext cx="2892612" cy="1273683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err="1"/>
              <a:t>Function</a:t>
            </a:r>
            <a:r>
              <a:rPr lang="de-DE" sz="3200" dirty="0"/>
              <a:t> </a:t>
            </a:r>
            <a:r>
              <a:rPr lang="de-DE" sz="3200" dirty="0" err="1"/>
              <a:t>calling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805039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</a:t>
            </a:r>
            <a:r>
              <a:rPr lang="de-DE" sz="4400" dirty="0" err="1"/>
              <a:t>Descriptive</a:t>
            </a:r>
            <a:r>
              <a:rPr lang="de-DE" sz="4400" dirty="0"/>
              <a:t> </a:t>
            </a:r>
            <a:r>
              <a:rPr lang="de-DE" sz="4400" dirty="0" err="1"/>
              <a:t>biology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5EF3F9-E6DA-36EC-24D6-B3A97555B27B}"/>
              </a:ext>
            </a:extLst>
          </p:cNvPr>
          <p:cNvSpPr txBox="1"/>
          <p:nvPr/>
        </p:nvSpPr>
        <p:spPr>
          <a:xfrm>
            <a:off x="3689075" y="6080984"/>
            <a:ext cx="47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Cropped from Paci &amp; </a:t>
            </a:r>
            <a:r>
              <a:rPr lang="en-US" sz="1400" dirty="0" err="1"/>
              <a:t>Nanni</a:t>
            </a:r>
            <a:r>
              <a:rPr lang="en-US" sz="1400" dirty="0"/>
              <a:t> (2024), licensed </a:t>
            </a:r>
            <a:r>
              <a:rPr lang="en-US" sz="1400" dirty="0">
                <a:hlinkClick r:id="rId2"/>
              </a:rPr>
              <a:t>CC-BY 4.0</a:t>
            </a:r>
            <a:endParaRPr lang="en-US" sz="1400" dirty="0"/>
          </a:p>
          <a:p>
            <a:r>
              <a:rPr lang="en-US" sz="1400" dirty="0">
                <a:hlinkClick r:id="rId3"/>
              </a:rPr>
              <a:t>https://www.biorxiv.org/content/10.1101/2024.05.27.594652v1</a:t>
            </a:r>
            <a:r>
              <a:rPr lang="en-US" sz="14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D5235E-96D1-581F-0E6B-FE8CCF654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649" y="1028699"/>
            <a:ext cx="5244710" cy="48006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A37BF1-9470-8DC4-75A9-01E0E86DF9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177" y="1123949"/>
            <a:ext cx="4286331" cy="4276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C9DEC6-03A0-B5FC-4C45-052139D8E8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5925" y="3240460"/>
            <a:ext cx="3157537" cy="2648907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A56509E8-AF5A-638A-22CB-BA9E95F35393}"/>
              </a:ext>
            </a:extLst>
          </p:cNvPr>
          <p:cNvSpPr/>
          <p:nvPr/>
        </p:nvSpPr>
        <p:spPr>
          <a:xfrm>
            <a:off x="562177" y="4519050"/>
            <a:ext cx="4829175" cy="1418502"/>
          </a:xfrm>
          <a:prstGeom prst="wedgeRectCallout">
            <a:avLst>
              <a:gd name="adj1" fmla="val 41100"/>
              <a:gd name="adj2" fmla="val 625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“… while visual language models are in their infancy, they already show potential for multiple applications in automated phenotyping studies. We encourage the community to carefully test them… 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43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6720-D218-2137-E6D7-06C787B7D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73" r="290" b="78385"/>
          <a:stretch/>
        </p:blipFill>
        <p:spPr>
          <a:xfrm>
            <a:off x="6238341" y="1514232"/>
            <a:ext cx="5149137" cy="13376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E86540-AFBF-3DEE-C523-6636A334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Vision </a:t>
            </a:r>
            <a:r>
              <a:rPr lang="de-DE" sz="3600" dirty="0" err="1"/>
              <a:t>language</a:t>
            </a:r>
            <a:r>
              <a:rPr lang="de-DE" sz="3600" dirty="0"/>
              <a:t> </a:t>
            </a:r>
            <a:r>
              <a:rPr lang="de-DE" sz="3600" dirty="0" err="1"/>
              <a:t>models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counting</a:t>
            </a:r>
            <a:r>
              <a:rPr lang="de-DE" sz="3600" dirty="0"/>
              <a:t> </a:t>
            </a:r>
            <a:r>
              <a:rPr lang="de-DE" sz="3600" dirty="0" err="1"/>
              <a:t>objects</a:t>
            </a:r>
            <a:endParaRPr lang="en-US" sz="3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893326" y="1185232"/>
            <a:ext cx="10644901" cy="60884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400" dirty="0"/>
              <a:t>LLMs </a:t>
            </a:r>
            <a:r>
              <a:rPr lang="de-DE" sz="2400" dirty="0" err="1"/>
              <a:t>were</a:t>
            </a:r>
            <a:r>
              <a:rPr lang="de-DE" sz="2400" dirty="0"/>
              <a:t> not </a:t>
            </a:r>
            <a:r>
              <a:rPr lang="de-DE" sz="2400" dirty="0" err="1"/>
              <a:t>exactly</a:t>
            </a:r>
            <a:r>
              <a:rPr lang="de-DE" sz="2400" dirty="0"/>
              <a:t> </a:t>
            </a:r>
            <a:r>
              <a:rPr lang="de-DE" sz="2400" dirty="0" err="1"/>
              <a:t>built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use-case</a:t>
            </a:r>
            <a:r>
              <a:rPr lang="de-DE" sz="2400" dirty="0"/>
              <a:t>…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FD795-0CCF-37AA-DF94-747BB21BF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486"/>
          <a:stretch/>
        </p:blipFill>
        <p:spPr>
          <a:xfrm>
            <a:off x="843224" y="1594984"/>
            <a:ext cx="4966857" cy="41353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01F39C-9A43-FB12-27C8-95EF7F14C666}"/>
              </a:ext>
            </a:extLst>
          </p:cNvPr>
          <p:cNvCxnSpPr>
            <a:cxnSpLocks/>
          </p:cNvCxnSpPr>
          <p:nvPr/>
        </p:nvCxnSpPr>
        <p:spPr>
          <a:xfrm>
            <a:off x="7747000" y="2341148"/>
            <a:ext cx="50070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7A8977B-1F30-1270-5E45-F056C5C061B4}"/>
              </a:ext>
            </a:extLst>
          </p:cNvPr>
          <p:cNvSpPr/>
          <p:nvPr/>
        </p:nvSpPr>
        <p:spPr>
          <a:xfrm>
            <a:off x="7747000" y="3111507"/>
            <a:ext cx="3601776" cy="2514593"/>
          </a:xfrm>
          <a:prstGeom prst="wedgeRectCallou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800" dirty="0">
                <a:solidFill>
                  <a:srgbClr val="C00000"/>
                </a:solidFill>
              </a:rPr>
              <a:t>n=1</a:t>
            </a:r>
            <a:endParaRPr lang="en-US" sz="138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DE750-DD1D-9A41-00E8-E9CF544C09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3" t="91981" r="65399" b="1953"/>
          <a:stretch/>
        </p:blipFill>
        <p:spPr>
          <a:xfrm>
            <a:off x="1035781" y="5411028"/>
            <a:ext cx="4523447" cy="4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9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E64E049-8C3A-78AC-2DD3-F26350EE2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2137691"/>
            <a:ext cx="7019416" cy="39109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B01EF3-3FB2-C68E-11AC-C3D9856F3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371735"/>
            <a:ext cx="10454403" cy="812280"/>
          </a:xfrm>
        </p:spPr>
        <p:txBody>
          <a:bodyPr/>
          <a:lstStyle/>
          <a:p>
            <a:r>
              <a:rPr lang="de-DE" dirty="0"/>
              <a:t>Vision </a:t>
            </a:r>
            <a:r>
              <a:rPr lang="de-DE" dirty="0" err="1"/>
              <a:t>language</a:t>
            </a:r>
            <a:r>
              <a:rPr lang="de-DE" dirty="0"/>
              <a:t> </a:t>
            </a:r>
            <a:r>
              <a:rPr lang="de-DE" dirty="0" err="1"/>
              <a:t>models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counting</a:t>
            </a:r>
            <a:r>
              <a:rPr lang="de-DE" dirty="0"/>
              <a:t> </a:t>
            </a:r>
            <a:r>
              <a:rPr lang="de-DE" dirty="0" err="1"/>
              <a:t>objects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8A13D-33C6-33E1-48F7-7FEAADAE1B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04850" y="1362075"/>
            <a:ext cx="10815617" cy="4371976"/>
          </a:xfrm>
        </p:spPr>
        <p:txBody>
          <a:bodyPr/>
          <a:lstStyle/>
          <a:p>
            <a:r>
              <a:rPr lang="de-DE" sz="2400" dirty="0"/>
              <a:t>Prompt: „</a:t>
            </a:r>
            <a:r>
              <a:rPr lang="en-US" sz="2400" dirty="0" err="1"/>
              <a:t>Analyse</a:t>
            </a:r>
            <a:r>
              <a:rPr lang="en-US" sz="2400" dirty="0"/>
              <a:t> the following image by counting the bright blobs. Respond with the number only. </a:t>
            </a:r>
            <a:r>
              <a:rPr lang="de-DE" sz="2400" dirty="0"/>
              <a:t>“ </a:t>
            </a:r>
            <a:r>
              <a:rPr lang="de-DE" sz="2400" dirty="0">
                <a:solidFill>
                  <a:srgbClr val="51B02F"/>
                </a:solidFill>
              </a:rPr>
              <a:t>(n=25)</a:t>
            </a:r>
            <a:endParaRPr lang="en-US" sz="2400" dirty="0">
              <a:solidFill>
                <a:srgbClr val="51B02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495FD-4A65-1F7A-E397-7C390A0105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6" b="6944"/>
          <a:stretch/>
        </p:blipFill>
        <p:spPr>
          <a:xfrm>
            <a:off x="720337" y="2305050"/>
            <a:ext cx="3226817" cy="3190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D3915E-E14C-736D-F5C8-901402C89DCA}"/>
              </a:ext>
            </a:extLst>
          </p:cNvPr>
          <p:cNvSpPr txBox="1"/>
          <p:nvPr/>
        </p:nvSpPr>
        <p:spPr>
          <a:xfrm>
            <a:off x="3651615" y="6277959"/>
            <a:ext cx="51150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https://scads.github.io/generative-ai-notebooks/80_benchmarking_llms/20_vision_models.html</a:t>
            </a:r>
            <a:r>
              <a:rPr lang="en-US" sz="1400" dirty="0"/>
              <a:t> 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D8B31D7-FC04-6E81-8E44-06084D8DF12F}"/>
              </a:ext>
            </a:extLst>
          </p:cNvPr>
          <p:cNvSpPr/>
          <p:nvPr/>
        </p:nvSpPr>
        <p:spPr>
          <a:xfrm>
            <a:off x="6286500" y="2476500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2023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ACEA394-6B20-5CD5-2E6C-70D5AB638C04}"/>
              </a:ext>
            </a:extLst>
          </p:cNvPr>
          <p:cNvSpPr/>
          <p:nvPr/>
        </p:nvSpPr>
        <p:spPr>
          <a:xfrm>
            <a:off x="8404590" y="3386137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Apr 2024</a:t>
            </a:r>
            <a:endParaRPr lang="en-US" dirty="0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A5FD4E0-DF83-A4ED-5E46-37CAA22B1A68}"/>
              </a:ext>
            </a:extLst>
          </p:cNvPr>
          <p:cNvSpPr/>
          <p:nvPr/>
        </p:nvSpPr>
        <p:spPr>
          <a:xfrm>
            <a:off x="10553191" y="3657599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2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Benchmarking</a:t>
            </a: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331604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F2F6-6594-55DF-A849-6B76ABB1D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092" y="128338"/>
            <a:ext cx="9058456" cy="812280"/>
          </a:xfrm>
        </p:spPr>
        <p:txBody>
          <a:bodyPr/>
          <a:lstStyle/>
          <a:p>
            <a:r>
              <a:rPr lang="en-US" sz="3200" dirty="0"/>
              <a:t>Benchmarking LLMs for Bio-image Analysis Code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6034D-11A5-5A9F-ED00-419E4DC89E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11445"/>
            <a:ext cx="11164034" cy="454385"/>
          </a:xfrm>
        </p:spPr>
        <p:txBody>
          <a:bodyPr/>
          <a:lstStyle/>
          <a:p>
            <a:r>
              <a:rPr lang="en-US" dirty="0"/>
              <a:t>Example test-case inspired by </a:t>
            </a:r>
            <a:r>
              <a:rPr lang="en-US" dirty="0" err="1"/>
              <a:t>HumaEval</a:t>
            </a:r>
            <a:r>
              <a:rPr lang="en-US" dirty="0"/>
              <a:t> (Chen et al 2021)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4434D-2865-68FF-24B9-C436EA1F53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638"/>
          <a:stretch/>
        </p:blipFill>
        <p:spPr>
          <a:xfrm>
            <a:off x="528445" y="1638400"/>
            <a:ext cx="4875875" cy="4325078"/>
          </a:xfrm>
          <a:prstGeom prst="rect">
            <a:avLst/>
          </a:prstGeom>
        </p:spPr>
      </p:pic>
      <p:sp>
        <p:nvSpPr>
          <p:cNvPr id="4" name="Right Brace 3">
            <a:extLst>
              <a:ext uri="{FF2B5EF4-FFF2-40B4-BE49-F238E27FC236}">
                <a16:creationId xmlns:a16="http://schemas.microsoft.com/office/drawing/2014/main" id="{19418898-FEE5-48E3-35AC-6CF4E7A2F8B5}"/>
              </a:ext>
            </a:extLst>
          </p:cNvPr>
          <p:cNvSpPr/>
          <p:nvPr/>
        </p:nvSpPr>
        <p:spPr>
          <a:xfrm>
            <a:off x="5553703" y="1698109"/>
            <a:ext cx="358880" cy="131161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A041436-393E-E0A3-7414-23BD76AF0417}"/>
              </a:ext>
            </a:extLst>
          </p:cNvPr>
          <p:cNvSpPr/>
          <p:nvPr/>
        </p:nvSpPr>
        <p:spPr>
          <a:xfrm>
            <a:off x="5553703" y="3060700"/>
            <a:ext cx="358880" cy="1126305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17F13B-57F7-48CD-7A06-03AFEC4B5811}"/>
              </a:ext>
            </a:extLst>
          </p:cNvPr>
          <p:cNvSpPr txBox="1"/>
          <p:nvPr/>
        </p:nvSpPr>
        <p:spPr>
          <a:xfrm>
            <a:off x="5912582" y="2169940"/>
            <a:ext cx="1277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7599-1A4E-E141-7275-DDB0C2F87E2C}"/>
              </a:ext>
            </a:extLst>
          </p:cNvPr>
          <p:cNvSpPr txBox="1"/>
          <p:nvPr/>
        </p:nvSpPr>
        <p:spPr>
          <a:xfrm>
            <a:off x="5912583" y="3374718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solution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3A0FFB-0FF0-9129-BAEE-C79C792FEE7B}"/>
              </a:ext>
            </a:extLst>
          </p:cNvPr>
          <p:cNvSpPr txBox="1"/>
          <p:nvPr/>
        </p:nvSpPr>
        <p:spPr>
          <a:xfrm>
            <a:off x="5912583" y="4803051"/>
            <a:ext cx="1277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Unit test (excerpt)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81BEB43F-E7B0-8199-C26C-1B075A17AE00}"/>
              </a:ext>
            </a:extLst>
          </p:cNvPr>
          <p:cNvSpPr/>
          <p:nvPr/>
        </p:nvSpPr>
        <p:spPr>
          <a:xfrm>
            <a:off x="5553703" y="4288957"/>
            <a:ext cx="358880" cy="1674521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AE659D57-B43F-6294-11A2-A92671B5688A}"/>
              </a:ext>
            </a:extLst>
          </p:cNvPr>
          <p:cNvSpPr/>
          <p:nvPr/>
        </p:nvSpPr>
        <p:spPr>
          <a:xfrm>
            <a:off x="8215086" y="4708191"/>
            <a:ext cx="3824514" cy="1137153"/>
          </a:xfrm>
          <a:prstGeom prst="wedgeRectCallout">
            <a:avLst>
              <a:gd name="adj1" fmla="val -54465"/>
              <a:gd name="adj2" fmla="val 78860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2"/>
                </a:solidFill>
              </a:rPr>
              <a:t>We formulated 57 of such test-cases (yet)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D58E22-2FC0-416E-A2C0-4F8C9054344E}"/>
              </a:ext>
            </a:extLst>
          </p:cNvPr>
          <p:cNvSpPr txBox="1"/>
          <p:nvPr/>
        </p:nvSpPr>
        <p:spPr>
          <a:xfrm>
            <a:off x="3760967" y="6152085"/>
            <a:ext cx="76928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Chen at al 2021: </a:t>
            </a:r>
            <a:r>
              <a:rPr lang="en-US" sz="1200" dirty="0">
                <a:hlinkClick r:id="rId3"/>
              </a:rPr>
              <a:t>https://arxiv.org/abs/2107.03374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https://www.biorxiv.org/content/10.1101/2024.04.19.590278v3</a:t>
            </a:r>
            <a:endParaRPr lang="en-US" sz="1200" dirty="0"/>
          </a:p>
          <a:p>
            <a:r>
              <a:rPr lang="en-US" sz="1200" dirty="0">
                <a:hlinkClick r:id="rId5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63F90F9-8154-79DC-0B1C-58D057E1D784}"/>
              </a:ext>
            </a:extLst>
          </p:cNvPr>
          <p:cNvSpPr/>
          <p:nvPr/>
        </p:nvSpPr>
        <p:spPr>
          <a:xfrm>
            <a:off x="8215086" y="3374718"/>
            <a:ext cx="3824512" cy="1140047"/>
          </a:xfrm>
          <a:prstGeom prst="wedgeRectCallout">
            <a:avLst>
              <a:gd name="adj1" fmla="val -23007"/>
              <a:gd name="adj2" fmla="val 63396"/>
            </a:avLst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14 more currently on their way…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9B1AC1EE-153A-126D-6EAC-4827A0FF9671}"/>
              </a:ext>
            </a:extLst>
          </p:cNvPr>
          <p:cNvSpPr/>
          <p:nvPr/>
        </p:nvSpPr>
        <p:spPr>
          <a:xfrm>
            <a:off x="8215088" y="2044393"/>
            <a:ext cx="3824512" cy="1140047"/>
          </a:xfrm>
          <a:prstGeom prst="wedgeRectCallout">
            <a:avLst>
              <a:gd name="adj1" fmla="val -23007"/>
              <a:gd name="adj2" fmla="val 63396"/>
            </a:avLst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</a:rPr>
              <a:t>Open for your (!) contributions</a:t>
            </a:r>
          </a:p>
        </p:txBody>
      </p:sp>
    </p:spTree>
    <p:extLst>
      <p:ext uri="{BB962C8B-B14F-4D97-AF65-F5344CB8AC3E}">
        <p14:creationId xmlns:p14="http://schemas.microsoft.com/office/powerpoint/2010/main" val="5551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 animBg="1"/>
      <p:bldP spid="13" grpId="0" animBg="1"/>
      <p:bldP spid="7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340DC-8C5E-0B61-D15D-C9FA52DF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EDFD0-B3EC-1003-58B9-01739B71D6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9369"/>
          </a:xfrm>
        </p:spPr>
        <p:txBody>
          <a:bodyPr/>
          <a:lstStyle/>
          <a:p>
            <a:r>
              <a:rPr lang="en-US" dirty="0"/>
              <a:t>Use case: segment the image and measure the average area of objects.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C6657-E36D-FCB4-8F3F-6212C33B9FA0}"/>
              </a:ext>
            </a:extLst>
          </p:cNvPr>
          <p:cNvSpPr txBox="1"/>
          <p:nvPr/>
        </p:nvSpPr>
        <p:spPr>
          <a:xfrm>
            <a:off x="3760967" y="6224655"/>
            <a:ext cx="7692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https://www.biorxiv.org/content/10.1101/2024.04.19.590278v1</a:t>
            </a:r>
            <a:r>
              <a:rPr lang="en-US" sz="1200" dirty="0"/>
              <a:t>    </a:t>
            </a:r>
          </a:p>
          <a:p>
            <a:r>
              <a:rPr lang="en-US" sz="1200" dirty="0">
                <a:hlinkClick r:id="rId3"/>
              </a:rPr>
              <a:t>https://github.com/haesleinhuepf/human-eval-bia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E3CBC1-CEC1-F0DA-2F85-91BB13F28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442" y="1722445"/>
            <a:ext cx="1090030" cy="1092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323397-99D3-6D25-1A9A-6A9CAC959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4371" y="1718576"/>
            <a:ext cx="1101796" cy="1095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EBB0B0-97DB-B389-C22C-D6AFA8301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9926" y="1722512"/>
            <a:ext cx="1089986" cy="10928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A85658C-3C64-EA67-7B7C-129A4D90BC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76836"/>
          <a:stretch/>
        </p:blipFill>
        <p:spPr>
          <a:xfrm>
            <a:off x="8380182" y="1565037"/>
            <a:ext cx="615085" cy="1250368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3EE3A474-B229-07D0-3899-D850381A5A13}"/>
              </a:ext>
            </a:extLst>
          </p:cNvPr>
          <p:cNvSpPr/>
          <p:nvPr/>
        </p:nvSpPr>
        <p:spPr>
          <a:xfrm>
            <a:off x="10245567" y="1712109"/>
            <a:ext cx="1576605" cy="957304"/>
          </a:xfrm>
          <a:prstGeom prst="wedgeEllipseCallou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dirty="0"/>
              <a:t>858.04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F4063-7F97-343E-06A4-BE2CB2B295B5}"/>
              </a:ext>
            </a:extLst>
          </p:cNvPr>
          <p:cNvSpPr txBox="1"/>
          <p:nvPr/>
        </p:nvSpPr>
        <p:spPr>
          <a:xfrm rot="5400000">
            <a:off x="8545014" y="2645763"/>
            <a:ext cx="44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…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F39D5B-7BF2-ED3C-55F2-511A53CDD6D2}"/>
              </a:ext>
            </a:extLst>
          </p:cNvPr>
          <p:cNvSpPr txBox="1"/>
          <p:nvPr/>
        </p:nvSpPr>
        <p:spPr>
          <a:xfrm>
            <a:off x="715876" y="2859802"/>
            <a:ext cx="44703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/>
              <a:t>Unit-test pass-rate (n=10):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C737F93-83AF-8C83-00C3-612030F0889C}"/>
              </a:ext>
            </a:extLst>
          </p:cNvPr>
          <p:cNvSpPr/>
          <p:nvPr/>
        </p:nvSpPr>
        <p:spPr>
          <a:xfrm>
            <a:off x="933240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F4FF48-F7A8-409F-9355-6BA3F6643F21}"/>
              </a:ext>
            </a:extLst>
          </p:cNvPr>
          <p:cNvSpPr/>
          <p:nvPr/>
        </p:nvSpPr>
        <p:spPr>
          <a:xfrm>
            <a:off x="7684213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D5FA3C07-297E-B3B9-6C03-8E1080413D0B}"/>
              </a:ext>
            </a:extLst>
          </p:cNvPr>
          <p:cNvSpPr/>
          <p:nvPr/>
        </p:nvSpPr>
        <p:spPr>
          <a:xfrm>
            <a:off x="5186275" y="1947439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06D3D5E-171D-D135-701A-F739565D11CB}"/>
              </a:ext>
            </a:extLst>
          </p:cNvPr>
          <p:cNvSpPr/>
          <p:nvPr/>
        </p:nvSpPr>
        <p:spPr>
          <a:xfrm>
            <a:off x="2767216" y="1971903"/>
            <a:ext cx="496627" cy="4602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E2D59D8F-F5BD-2A8D-0DC3-C22CA4A0C6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31" r="7049" b="624"/>
          <a:stretch/>
        </p:blipFill>
        <p:spPr bwMode="auto">
          <a:xfrm>
            <a:off x="0" y="3594656"/>
            <a:ext cx="12095171" cy="242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8575D403-F453-4D4C-C4E7-5C7D00AD5E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t="24570" r="6529" b="73980"/>
          <a:stretch/>
        </p:blipFill>
        <p:spPr bwMode="auto">
          <a:xfrm>
            <a:off x="70731" y="3331065"/>
            <a:ext cx="12095178" cy="24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6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aph with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8FD47BED-557F-803F-B607-613676BF0D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2"/>
          <a:stretch/>
        </p:blipFill>
        <p:spPr>
          <a:xfrm>
            <a:off x="5000208" y="1424198"/>
            <a:ext cx="5735938" cy="46120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77950-88A8-55B5-9127-8CC37A3A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Benchmarking LLMs for Bio-image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FBD3-C881-B28F-C325-EF00B70E3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7808"/>
          </a:xfrm>
        </p:spPr>
        <p:txBody>
          <a:bodyPr/>
          <a:lstStyle/>
          <a:p>
            <a:r>
              <a:rPr lang="en-US" dirty="0"/>
              <a:t>Summary: 57 use-cases (yet), </a:t>
            </a:r>
            <a:r>
              <a:rPr lang="en-US" dirty="0">
                <a:solidFill>
                  <a:srgbClr val="51B02F"/>
                </a:solidFill>
              </a:rPr>
              <a:t>20</a:t>
            </a:r>
            <a:r>
              <a:rPr lang="en-US" dirty="0"/>
              <a:t> LLMs (yet), n=10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02BCF-C80E-8551-493C-3837C91AB1DF}"/>
              </a:ext>
            </a:extLst>
          </p:cNvPr>
          <p:cNvSpPr txBox="1"/>
          <p:nvPr/>
        </p:nvSpPr>
        <p:spPr>
          <a:xfrm>
            <a:off x="3698037" y="6240918"/>
            <a:ext cx="465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https://www.biorxiv.org/content/10.1101/2024.04.19.590278v3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https://github.com/haesleinhuepf/human-eval-bia/</a:t>
            </a:r>
            <a:r>
              <a:rPr lang="en-US" sz="1200" dirty="0"/>
              <a:t>  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03C6690-3FEB-150C-AF70-761782970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02" y="1518892"/>
            <a:ext cx="3453914" cy="451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929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Prompt Engineering</a:t>
            </a: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472316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75730"/>
          </a:xfrm>
        </p:spPr>
        <p:txBody>
          <a:bodyPr/>
          <a:lstStyle/>
          <a:p>
            <a:r>
              <a:rPr lang="de-DE" i="1" dirty="0"/>
              <a:t>Modify a prompt </a:t>
            </a:r>
            <a:r>
              <a:rPr lang="de-DE" i="1" dirty="0" err="1"/>
              <a:t>until</a:t>
            </a:r>
            <a:r>
              <a:rPr lang="de-DE" i="1" dirty="0"/>
              <a:t> </a:t>
            </a:r>
            <a:r>
              <a:rPr lang="de-DE" i="1" dirty="0" err="1"/>
              <a:t>it</a:t>
            </a:r>
            <a:r>
              <a:rPr lang="de-DE" i="1" dirty="0"/>
              <a:t> </a:t>
            </a:r>
            <a:r>
              <a:rPr lang="de-DE" i="1" dirty="0" err="1"/>
              <a:t>works</a:t>
            </a:r>
            <a:r>
              <a:rPr lang="de-DE" i="1" dirty="0"/>
              <a:t>.</a:t>
            </a:r>
          </a:p>
          <a:p>
            <a:r>
              <a:rPr lang="en-US" sz="1200" dirty="0">
                <a:solidFill>
                  <a:srgbClr val="51B02F"/>
                </a:solidFill>
              </a:rPr>
              <a:t>Write python code to open the image file 'data/</a:t>
            </a:r>
            <a:r>
              <a:rPr lang="en-US" sz="1200" dirty="0" err="1">
                <a:solidFill>
                  <a:srgbClr val="51B02F"/>
                </a:solidFill>
              </a:rPr>
              <a:t>blobs.tif</a:t>
            </a:r>
            <a:r>
              <a:rPr lang="en-US" sz="1200" dirty="0">
                <a:solidFill>
                  <a:srgbClr val="51B02F"/>
                </a:solidFill>
              </a:rPr>
              <a:t>' </a:t>
            </a:r>
          </a:p>
          <a:p>
            <a:r>
              <a:rPr lang="en-US" sz="1200" dirty="0">
                <a:solidFill>
                  <a:srgbClr val="51B02F"/>
                </a:solidFill>
              </a:rPr>
              <a:t>and threshold it using Otsu's method.</a:t>
            </a:r>
          </a:p>
          <a:p>
            <a:r>
              <a:rPr lang="en-US" sz="1200" dirty="0">
                <a:solidFill>
                  <a:srgbClr val="51B02F"/>
                </a:solidFill>
              </a:rPr>
              <a:t>Apply connected component labeling to the result to </a:t>
            </a:r>
          </a:p>
          <a:p>
            <a:r>
              <a:rPr lang="en-US" sz="1200" dirty="0">
                <a:solidFill>
                  <a:srgbClr val="51B02F"/>
                </a:solidFill>
              </a:rPr>
              <a:t>retrieve a label image. Visualize the label image.</a:t>
            </a:r>
          </a:p>
          <a:p>
            <a:endParaRPr lang="en-US" sz="12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D1EAE50-1D4E-5794-AD03-8361C01E0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388" y="1119279"/>
            <a:ext cx="6671047" cy="485251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24065E7-001F-3C28-D648-53451FF402FE}"/>
              </a:ext>
            </a:extLst>
          </p:cNvPr>
          <p:cNvSpPr txBox="1"/>
          <p:nvPr/>
        </p:nvSpPr>
        <p:spPr>
          <a:xfrm>
            <a:off x="3687377" y="6045200"/>
            <a:ext cx="4072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https://scads.github.io/generative-ai-notebooks/50_code_generation/03_generating_code.html</a:t>
            </a:r>
            <a:r>
              <a:rPr lang="en-US" sz="1600" dirty="0"/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CB48369D-7D99-2A54-A570-0600B404B161}"/>
              </a:ext>
            </a:extLst>
          </p:cNvPr>
          <p:cNvSpPr/>
          <p:nvPr/>
        </p:nvSpPr>
        <p:spPr>
          <a:xfrm>
            <a:off x="4822853" y="2136297"/>
            <a:ext cx="574535" cy="45315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888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75730"/>
          </a:xfrm>
        </p:spPr>
        <p:txBody>
          <a:bodyPr/>
          <a:lstStyle/>
          <a:p>
            <a:r>
              <a:rPr lang="de-DE" i="1" dirty="0"/>
              <a:t>Modify a prompt </a:t>
            </a:r>
            <a:r>
              <a:rPr lang="de-DE" i="1" dirty="0" err="1"/>
              <a:t>until</a:t>
            </a:r>
            <a:r>
              <a:rPr lang="de-DE" i="1" dirty="0"/>
              <a:t> </a:t>
            </a:r>
            <a:r>
              <a:rPr lang="de-DE" i="1" dirty="0" err="1"/>
              <a:t>it</a:t>
            </a:r>
            <a:r>
              <a:rPr lang="de-DE" i="1" dirty="0"/>
              <a:t> </a:t>
            </a:r>
            <a:r>
              <a:rPr lang="de-DE" i="1" dirty="0" err="1"/>
              <a:t>works</a:t>
            </a:r>
            <a:r>
              <a:rPr lang="de-DE" i="1" dirty="0"/>
              <a:t>.</a:t>
            </a:r>
          </a:p>
          <a:p>
            <a:r>
              <a:rPr lang="en-US" sz="1200" dirty="0"/>
              <a:t>Write python code to open the image file 'data/</a:t>
            </a:r>
            <a:r>
              <a:rPr lang="en-US" sz="1200" dirty="0" err="1"/>
              <a:t>blobs.tif</a:t>
            </a:r>
            <a:r>
              <a:rPr lang="en-US" sz="1200" dirty="0"/>
              <a:t>' </a:t>
            </a:r>
          </a:p>
          <a:p>
            <a:r>
              <a:rPr lang="en-US" sz="1200" dirty="0"/>
              <a:t>and threshold it using Otsu's method.</a:t>
            </a:r>
          </a:p>
          <a:p>
            <a:r>
              <a:rPr lang="en-US" sz="1200" dirty="0"/>
              <a:t>Apply connected component labeling to the result to </a:t>
            </a:r>
          </a:p>
          <a:p>
            <a:r>
              <a:rPr lang="en-US" sz="1200" dirty="0"/>
              <a:t>retrieve a label image. Visualize the label image.</a:t>
            </a:r>
          </a:p>
          <a:p>
            <a:endParaRPr lang="en-US" sz="1200" dirty="0"/>
          </a:p>
          <a:p>
            <a:r>
              <a:rPr lang="en-US" sz="1200" dirty="0">
                <a:solidFill>
                  <a:srgbClr val="51B02F"/>
                </a:solidFill>
              </a:rPr>
              <a:t>Do not explain the solution. </a:t>
            </a:r>
          </a:p>
          <a:p>
            <a:r>
              <a:rPr lang="en-US" sz="1200" dirty="0">
                <a:solidFill>
                  <a:srgbClr val="51B02F"/>
                </a:solidFill>
              </a:rPr>
              <a:t>Only write Python code and short comments are ok.</a:t>
            </a:r>
          </a:p>
          <a:p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04B659-6A5F-A396-63A8-33A79EBD5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775" y="1489272"/>
            <a:ext cx="6545529" cy="32866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29A2EF-A196-EFD5-BBD5-199AE10F7801}"/>
              </a:ext>
            </a:extLst>
          </p:cNvPr>
          <p:cNvSpPr txBox="1"/>
          <p:nvPr/>
        </p:nvSpPr>
        <p:spPr>
          <a:xfrm>
            <a:off x="3687377" y="6045200"/>
            <a:ext cx="4072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https://scads.github.io/generative-ai-notebooks/50_code_generation/03_generating_code.html</a:t>
            </a:r>
            <a:r>
              <a:rPr lang="en-US" sz="1600" dirty="0"/>
              <a:t> 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B1FAFF5-EC98-9A81-A191-5A66F3ED3B9C}"/>
              </a:ext>
            </a:extLst>
          </p:cNvPr>
          <p:cNvSpPr/>
          <p:nvPr/>
        </p:nvSpPr>
        <p:spPr>
          <a:xfrm>
            <a:off x="4822853" y="3388030"/>
            <a:ext cx="574535" cy="45315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11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85093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…</a:t>
            </a:r>
            <a:endParaRPr lang="en-US" sz="3200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 world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231853" y="3137855"/>
            <a:ext cx="47752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Hallo Welt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323272" y="3399466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2D2E42C-66B2-7B0A-F737-48B6D0846053}"/>
              </a:ext>
            </a:extLst>
          </p:cNvPr>
          <p:cNvSpPr txBox="1"/>
          <p:nvPr/>
        </p:nvSpPr>
        <p:spPr>
          <a:xfrm>
            <a:off x="71969" y="3693611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English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07A3D00-F81A-A821-0749-FF314F622F8A}"/>
              </a:ext>
            </a:extLst>
          </p:cNvPr>
          <p:cNvSpPr txBox="1"/>
          <p:nvPr/>
        </p:nvSpPr>
        <p:spPr>
          <a:xfrm>
            <a:off x="7173683" y="3683288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German</a:t>
            </a:r>
            <a:endParaRPr lang="en-US" dirty="0"/>
          </a:p>
        </p:txBody>
      </p:sp>
      <p:sp>
        <p:nvSpPr>
          <p:cNvPr id="68" name="Speech Bubble: Rectangle 67">
            <a:extLst>
              <a:ext uri="{FF2B5EF4-FFF2-40B4-BE49-F238E27FC236}">
                <a16:creationId xmlns:a16="http://schemas.microsoft.com/office/drawing/2014/main" id="{3A0C91DB-45A8-AF42-6CBC-E1F4CFBD7046}"/>
              </a:ext>
            </a:extLst>
          </p:cNvPr>
          <p:cNvSpPr/>
          <p:nvPr/>
        </p:nvSpPr>
        <p:spPr>
          <a:xfrm>
            <a:off x="3410094" y="4741206"/>
            <a:ext cx="1697682" cy="966270"/>
          </a:xfrm>
          <a:prstGeom prst="wedgeRectCallout">
            <a:avLst>
              <a:gd name="adj1" fmla="val 34738"/>
              <a:gd name="adj2" fmla="val -109520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Neural</a:t>
            </a:r>
            <a:r>
              <a:rPr lang="de-DE" sz="28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network</a:t>
            </a:r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16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1D61D71-F376-84F7-EE47-EB82A342F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825" y="1489272"/>
            <a:ext cx="6526479" cy="35540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75730"/>
          </a:xfrm>
        </p:spPr>
        <p:txBody>
          <a:bodyPr/>
          <a:lstStyle/>
          <a:p>
            <a:r>
              <a:rPr lang="de-DE" i="1" dirty="0"/>
              <a:t>Modify a prompt </a:t>
            </a:r>
            <a:r>
              <a:rPr lang="de-DE" i="1" dirty="0" err="1"/>
              <a:t>until</a:t>
            </a:r>
            <a:r>
              <a:rPr lang="de-DE" i="1" dirty="0"/>
              <a:t> </a:t>
            </a:r>
            <a:r>
              <a:rPr lang="de-DE" i="1" dirty="0" err="1"/>
              <a:t>it</a:t>
            </a:r>
            <a:r>
              <a:rPr lang="de-DE" i="1" dirty="0"/>
              <a:t> </a:t>
            </a:r>
            <a:r>
              <a:rPr lang="de-DE" i="1" dirty="0" err="1"/>
              <a:t>works</a:t>
            </a:r>
            <a:r>
              <a:rPr lang="de-DE" i="1" dirty="0"/>
              <a:t>.</a:t>
            </a:r>
          </a:p>
          <a:p>
            <a:r>
              <a:rPr lang="en-US" sz="1200" dirty="0"/>
              <a:t>Write python code to open the image file 'data/</a:t>
            </a:r>
            <a:r>
              <a:rPr lang="en-US" sz="1200" dirty="0" err="1"/>
              <a:t>blobs.tif</a:t>
            </a:r>
            <a:r>
              <a:rPr lang="en-US" sz="1200" dirty="0"/>
              <a:t>' </a:t>
            </a:r>
          </a:p>
          <a:p>
            <a:r>
              <a:rPr lang="en-US" sz="1200" dirty="0"/>
              <a:t>and threshold it using Otsu's method.</a:t>
            </a:r>
          </a:p>
          <a:p>
            <a:r>
              <a:rPr lang="en-US" sz="1200" dirty="0"/>
              <a:t>Apply connected component labeling to the result to </a:t>
            </a:r>
          </a:p>
          <a:p>
            <a:r>
              <a:rPr lang="en-US" sz="1200" dirty="0"/>
              <a:t>retrieve a label image. Visualize the label image.</a:t>
            </a:r>
          </a:p>
          <a:p>
            <a:endParaRPr lang="en-US" sz="1200" dirty="0"/>
          </a:p>
          <a:p>
            <a:r>
              <a:rPr lang="en-US" sz="1200" dirty="0"/>
              <a:t>Do not explain the solution. </a:t>
            </a:r>
          </a:p>
          <a:p>
            <a:r>
              <a:rPr lang="en-US" sz="1200" dirty="0"/>
              <a:t>Only write Python code and short comments are ok.</a:t>
            </a:r>
          </a:p>
          <a:p>
            <a:endParaRPr lang="en-US" sz="1200" dirty="0"/>
          </a:p>
          <a:p>
            <a:r>
              <a:rPr lang="en-US" sz="1200" dirty="0">
                <a:solidFill>
                  <a:srgbClr val="51B02F"/>
                </a:solidFill>
              </a:rPr>
              <a:t>Assume the code is executed in a </a:t>
            </a:r>
            <a:r>
              <a:rPr lang="en-US" sz="1200" dirty="0" err="1">
                <a:solidFill>
                  <a:srgbClr val="51B02F"/>
                </a:solidFill>
              </a:rPr>
              <a:t>Jupyter</a:t>
            </a:r>
            <a:r>
              <a:rPr lang="en-US" sz="1200" dirty="0">
                <a:solidFill>
                  <a:srgbClr val="51B02F"/>
                </a:solidFill>
              </a:rPr>
              <a:t> notebook.</a:t>
            </a:r>
          </a:p>
          <a:p>
            <a:r>
              <a:rPr lang="en-US" sz="1200" dirty="0">
                <a:solidFill>
                  <a:srgbClr val="51B02F"/>
                </a:solidFill>
              </a:rPr>
              <a:t>Do not use any of these Python libraries:</a:t>
            </a:r>
          </a:p>
          <a:p>
            <a:r>
              <a:rPr lang="en-US" sz="1200" dirty="0">
                <a:solidFill>
                  <a:srgbClr val="51B02F"/>
                </a:solidFill>
              </a:rPr>
              <a:t>* OpenCV</a:t>
            </a:r>
          </a:p>
          <a:p>
            <a:r>
              <a:rPr lang="en-US" sz="1200" dirty="0">
                <a:solidFill>
                  <a:srgbClr val="51B02F"/>
                </a:solidFill>
              </a:rPr>
              <a:t>* PIL</a:t>
            </a:r>
          </a:p>
          <a:p>
            <a:r>
              <a:rPr lang="en-US" sz="1200" dirty="0">
                <a:solidFill>
                  <a:srgbClr val="51B02F"/>
                </a:solidFill>
              </a:rPr>
              <a:t>* Pillow</a:t>
            </a:r>
            <a:endParaRPr lang="en-US" sz="1600" dirty="0">
              <a:solidFill>
                <a:srgbClr val="51B02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16CB7E-DEDF-AAD0-3A8A-AF54DE59CEA6}"/>
              </a:ext>
            </a:extLst>
          </p:cNvPr>
          <p:cNvSpPr txBox="1"/>
          <p:nvPr/>
        </p:nvSpPr>
        <p:spPr>
          <a:xfrm>
            <a:off x="3687377" y="6045200"/>
            <a:ext cx="4072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https://scads.github.io/generative-ai-notebooks/50_code_generation/03_generating_code.html</a:t>
            </a:r>
            <a:r>
              <a:rPr lang="en-US" sz="1600" dirty="0"/>
              <a:t> 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31F9329-614C-120F-BA13-45DED3867BFD}"/>
              </a:ext>
            </a:extLst>
          </p:cNvPr>
          <p:cNvSpPr/>
          <p:nvPr/>
        </p:nvSpPr>
        <p:spPr>
          <a:xfrm>
            <a:off x="4822853" y="4418251"/>
            <a:ext cx="574535" cy="453154"/>
          </a:xfrm>
          <a:prstGeom prst="right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496648B4-33E5-3051-EB47-F6A1A003AB05}"/>
              </a:ext>
            </a:extLst>
          </p:cNvPr>
          <p:cNvSpPr/>
          <p:nvPr/>
        </p:nvSpPr>
        <p:spPr>
          <a:xfrm>
            <a:off x="484348" y="1593410"/>
            <a:ext cx="296144" cy="4363770"/>
          </a:xfrm>
          <a:prstGeom prst="leftBrac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EC4C15-B0FA-D702-7284-1391F6B90DD1}"/>
              </a:ext>
            </a:extLst>
          </p:cNvPr>
          <p:cNvSpPr txBox="1"/>
          <p:nvPr/>
        </p:nvSpPr>
        <p:spPr>
          <a:xfrm rot="16200000">
            <a:off x="-1931068" y="3590628"/>
            <a:ext cx="450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„Long“ </a:t>
            </a:r>
            <a:r>
              <a:rPr lang="de-DE" dirty="0" err="1"/>
              <a:t>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74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Retrieval Augmented Generation</a:t>
            </a: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100291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75F91-70A3-B937-7794-23D957BA6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Retrieval </a:t>
            </a:r>
            <a:r>
              <a:rPr lang="de-DE" dirty="0" err="1"/>
              <a:t>Augmented</a:t>
            </a:r>
            <a:r>
              <a:rPr lang="de-DE" dirty="0"/>
              <a:t> Generation (RAG)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5EC3E-0F0F-DFE7-5477-44E837AC00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2885"/>
          </a:xfrm>
        </p:spPr>
        <p:txBody>
          <a:bodyPr/>
          <a:lstStyle/>
          <a:p>
            <a:r>
              <a:rPr lang="de-DE" sz="2800" dirty="0"/>
              <a:t>An </a:t>
            </a:r>
            <a:r>
              <a:rPr lang="de-DE" sz="2800" dirty="0" err="1"/>
              <a:t>attempt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make</a:t>
            </a:r>
            <a:r>
              <a:rPr lang="de-DE" sz="2800" dirty="0"/>
              <a:t> LLMs </a:t>
            </a:r>
            <a:r>
              <a:rPr lang="de-DE" sz="2800" dirty="0" err="1"/>
              <a:t>answer</a:t>
            </a:r>
            <a:r>
              <a:rPr lang="de-DE" sz="2800" dirty="0"/>
              <a:t> </a:t>
            </a:r>
            <a:r>
              <a:rPr lang="de-DE" sz="2800" dirty="0" err="1"/>
              <a:t>more</a:t>
            </a:r>
            <a:r>
              <a:rPr lang="de-DE" sz="2800" dirty="0"/>
              <a:t> </a:t>
            </a:r>
            <a:r>
              <a:rPr lang="de-DE" sz="2800" dirty="0" err="1"/>
              <a:t>accurate</a:t>
            </a:r>
            <a:r>
              <a:rPr lang="de-DE" sz="2800" dirty="0"/>
              <a:t> / </a:t>
            </a:r>
            <a:r>
              <a:rPr lang="de-DE" sz="2800" dirty="0" err="1"/>
              <a:t>truthful</a:t>
            </a:r>
            <a:endParaRPr lang="de-DE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F1CE0C-3253-E890-F5BB-9EA51FE54CD0}"/>
              </a:ext>
            </a:extLst>
          </p:cNvPr>
          <p:cNvGrpSpPr>
            <a:grpSpLocks noChangeAspect="1"/>
          </p:cNvGrpSpPr>
          <p:nvPr/>
        </p:nvGrpSpPr>
        <p:grpSpPr>
          <a:xfrm>
            <a:off x="671532" y="3457293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5" name="Smiley Face 4">
              <a:extLst>
                <a:ext uri="{FF2B5EF4-FFF2-40B4-BE49-F238E27FC236}">
                  <a16:creationId xmlns:a16="http://schemas.microsoft.com/office/drawing/2014/main" id="{83A118AB-4070-FE2D-B6FC-63B9AB63BF35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C819CA7-A9AD-DB82-C0FD-F523D631C69F}"/>
                </a:ext>
              </a:extLst>
            </p:cNvPr>
            <p:cNvCxnSpPr>
              <a:stCxn id="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1499D76-D584-9414-B86C-507456DAD088}"/>
                </a:ext>
              </a:extLst>
            </p:cNvPr>
            <p:cNvCxnSpPr>
              <a:stCxn id="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FB1C6A6-F51F-E93B-CCAE-28F03FA254BC}"/>
                </a:ext>
              </a:extLst>
            </p:cNvPr>
            <p:cNvCxnSpPr>
              <a:stCxn id="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E77ABB8-A3C9-3688-3B84-5E67D4A537FC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E1C4D68-51B8-7E3E-4B51-39822F5F1FA2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1B511AF2-76A5-1799-6C41-417EBEA9CB2B}"/>
              </a:ext>
            </a:extLst>
          </p:cNvPr>
          <p:cNvSpPr/>
          <p:nvPr/>
        </p:nvSpPr>
        <p:spPr>
          <a:xfrm>
            <a:off x="1409700" y="1907012"/>
            <a:ext cx="2676525" cy="1510169"/>
          </a:xfrm>
          <a:prstGeom prst="wedgeEllipseCallout">
            <a:avLst>
              <a:gd name="adj1" fmla="val -36055"/>
              <a:gd name="adj2" fmla="val 80300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How can I segment cells in a microscopy image?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22B23B-4352-6C5F-84BE-9B1089DDB603}"/>
              </a:ext>
            </a:extLst>
          </p:cNvPr>
          <p:cNvSpPr/>
          <p:nvPr/>
        </p:nvSpPr>
        <p:spPr>
          <a:xfrm>
            <a:off x="4210050" y="2362060"/>
            <a:ext cx="800099" cy="6000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B2D1F0-6D93-A515-0F72-7C8AEF9CB949}"/>
              </a:ext>
            </a:extLst>
          </p:cNvPr>
          <p:cNvSpPr/>
          <p:nvPr/>
        </p:nvSpPr>
        <p:spPr>
          <a:xfrm>
            <a:off x="5043487" y="1842631"/>
            <a:ext cx="2105025" cy="16389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LLM</a:t>
            </a:r>
            <a:endParaRPr lang="en-US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C884D24-9776-5B5A-D099-21F220BFE576}"/>
              </a:ext>
            </a:extLst>
          </p:cNvPr>
          <p:cNvSpPr/>
          <p:nvPr/>
        </p:nvSpPr>
        <p:spPr>
          <a:xfrm rot="16200000">
            <a:off x="5667373" y="3581578"/>
            <a:ext cx="800099" cy="6000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B30D9-3D67-D55A-C0FA-A7A3724E5C23}"/>
              </a:ext>
            </a:extLst>
          </p:cNvPr>
          <p:cNvSpPr txBox="1"/>
          <p:nvPr/>
        </p:nvSpPr>
        <p:spPr>
          <a:xfrm>
            <a:off x="4691061" y="4336644"/>
            <a:ext cx="4914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Cellpose</a:t>
            </a:r>
            <a:r>
              <a:rPr lang="de-DE" dirty="0"/>
              <a:t>: </a:t>
            </a:r>
            <a:r>
              <a:rPr lang="de-DE" dirty="0" err="1"/>
              <a:t>cells</a:t>
            </a:r>
            <a:r>
              <a:rPr lang="de-DE" dirty="0"/>
              <a:t>, </a:t>
            </a:r>
            <a:r>
              <a:rPr lang="de-DE" dirty="0" err="1"/>
              <a:t>nuclei</a:t>
            </a:r>
            <a:r>
              <a:rPr lang="de-DE" dirty="0"/>
              <a:t>, </a:t>
            </a:r>
            <a:r>
              <a:rPr lang="de-DE" dirty="0" err="1"/>
              <a:t>cytoplasm</a:t>
            </a:r>
            <a:endParaRPr lang="de-DE" dirty="0"/>
          </a:p>
          <a:p>
            <a:r>
              <a:rPr lang="de-DE" dirty="0" err="1"/>
              <a:t>StarDist</a:t>
            </a:r>
            <a:r>
              <a:rPr lang="de-DE" dirty="0"/>
              <a:t>: </a:t>
            </a:r>
            <a:r>
              <a:rPr lang="de-DE" dirty="0" err="1"/>
              <a:t>nuclei</a:t>
            </a:r>
            <a:endParaRPr lang="de-DE" dirty="0"/>
          </a:p>
          <a:p>
            <a:r>
              <a:rPr lang="de-DE" dirty="0"/>
              <a:t>Otsu: </a:t>
            </a:r>
            <a:r>
              <a:rPr lang="de-DE" dirty="0" err="1"/>
              <a:t>Separated</a:t>
            </a:r>
            <a:r>
              <a:rPr lang="de-DE" dirty="0"/>
              <a:t> </a:t>
            </a:r>
            <a:r>
              <a:rPr lang="de-DE" dirty="0" err="1"/>
              <a:t>nuclei</a:t>
            </a:r>
            <a:endParaRPr lang="de-DE" dirty="0"/>
          </a:p>
          <a:p>
            <a:r>
              <a:rPr lang="de-DE" dirty="0" err="1"/>
              <a:t>Watershed</a:t>
            </a:r>
            <a:r>
              <a:rPr lang="de-DE" dirty="0"/>
              <a:t>:</a:t>
            </a:r>
            <a:r>
              <a:rPr lang="en-US" dirty="0"/>
              <a:t> cells with membrane staining</a:t>
            </a:r>
            <a:endParaRPr lang="de-DE" dirty="0"/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B2930146-B3FA-7F4D-9EE2-86C36E370B9E}"/>
              </a:ext>
            </a:extLst>
          </p:cNvPr>
          <p:cNvSpPr/>
          <p:nvPr/>
        </p:nvSpPr>
        <p:spPr>
          <a:xfrm>
            <a:off x="7762875" y="2108612"/>
            <a:ext cx="2234328" cy="1200329"/>
          </a:xfrm>
          <a:prstGeom prst="wedgeRectCallout">
            <a:avLst>
              <a:gd name="adj1" fmla="val -68153"/>
              <a:gd name="adj2" fmla="val -23995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„Try </a:t>
            </a:r>
            <a:r>
              <a:rPr lang="de-DE" dirty="0" err="1">
                <a:solidFill>
                  <a:schemeClr val="tx2"/>
                </a:solidFill>
              </a:rPr>
              <a:t>Cellpose</a:t>
            </a:r>
            <a:r>
              <a:rPr lang="de-DE" dirty="0">
                <a:solidFill>
                  <a:schemeClr val="tx2"/>
                </a:solidFill>
              </a:rPr>
              <a:t>, </a:t>
            </a:r>
            <a:r>
              <a:rPr lang="de-DE" dirty="0" err="1">
                <a:solidFill>
                  <a:schemeClr val="tx2"/>
                </a:solidFill>
              </a:rPr>
              <a:t>it‘s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>
                <a:solidFill>
                  <a:schemeClr val="tx2"/>
                </a:solidFill>
              </a:rPr>
              <a:t>well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>
                <a:solidFill>
                  <a:schemeClr val="tx2"/>
                </a:solidFill>
              </a:rPr>
              <a:t>suited</a:t>
            </a:r>
            <a:r>
              <a:rPr lang="de-DE" dirty="0">
                <a:solidFill>
                  <a:schemeClr val="tx2"/>
                </a:solidFill>
              </a:rPr>
              <a:t>.“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Right Brace 17">
            <a:extLst>
              <a:ext uri="{FF2B5EF4-FFF2-40B4-BE49-F238E27FC236}">
                <a16:creationId xmlns:a16="http://schemas.microsoft.com/office/drawing/2014/main" id="{4D367AC8-4CDF-AD4C-DB03-147FF05F8594}"/>
              </a:ext>
            </a:extLst>
          </p:cNvPr>
          <p:cNvSpPr/>
          <p:nvPr/>
        </p:nvSpPr>
        <p:spPr>
          <a:xfrm>
            <a:off x="9201150" y="4336644"/>
            <a:ext cx="238125" cy="1200329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0FC450-73D0-A6DE-8B36-8FDE2898AFE5}"/>
              </a:ext>
            </a:extLst>
          </p:cNvPr>
          <p:cNvSpPr txBox="1"/>
          <p:nvPr/>
        </p:nvSpPr>
        <p:spPr>
          <a:xfrm>
            <a:off x="9418259" y="4599950"/>
            <a:ext cx="2234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Domain-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2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06CE7-4F27-FE27-BBCD-75B5B495A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Retrieval </a:t>
            </a:r>
            <a:r>
              <a:rPr lang="de-DE" dirty="0" err="1"/>
              <a:t>Augmented</a:t>
            </a:r>
            <a:r>
              <a:rPr lang="de-DE" dirty="0"/>
              <a:t> Generation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39A471-C46A-6B24-37E3-191188382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383" y="2446867"/>
            <a:ext cx="3670301" cy="20870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5F35A3-15AA-0F4C-2219-230D7198D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83" y="5039509"/>
            <a:ext cx="1438166" cy="10023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6DDF44-944D-FA4C-A0AC-867EEA7158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00" y="1337768"/>
            <a:ext cx="5753100" cy="4711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0354EB-5681-DFF1-4720-A7DB8C2AE0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021" y="4519321"/>
            <a:ext cx="3064893" cy="5201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92E74B-F2DC-9B33-8420-1DF40A22AA3B}"/>
              </a:ext>
            </a:extLst>
          </p:cNvPr>
          <p:cNvSpPr txBox="1"/>
          <p:nvPr/>
        </p:nvSpPr>
        <p:spPr>
          <a:xfrm>
            <a:off x="3735705" y="6182892"/>
            <a:ext cx="45791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6"/>
              </a:rPr>
              <a:t>https://scads.github.io/generative-ai-notebooks/60_rag/10_word-embeddings.html</a:t>
            </a:r>
            <a:r>
              <a:rPr lang="en-US" sz="16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ADF08-3D22-FCF7-90C4-4258A6331E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305185"/>
          </a:xfrm>
        </p:spPr>
        <p:txBody>
          <a:bodyPr/>
          <a:lstStyle/>
          <a:p>
            <a:r>
              <a:rPr lang="de-DE" sz="3200" dirty="0" err="1"/>
              <a:t>Uses</a:t>
            </a:r>
            <a:r>
              <a:rPr lang="de-DE" sz="3200" dirty="0"/>
              <a:t> </a:t>
            </a:r>
            <a:r>
              <a:rPr lang="de-DE" sz="3200" dirty="0" err="1"/>
              <a:t>embeddings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</a:p>
          <a:p>
            <a:r>
              <a:rPr lang="de-DE" sz="3200" dirty="0" err="1"/>
              <a:t>Identify</a:t>
            </a:r>
            <a:r>
              <a:rPr lang="de-DE" sz="3200" dirty="0"/>
              <a:t> </a:t>
            </a:r>
            <a:r>
              <a:rPr lang="de-DE" sz="3200" dirty="0" err="1"/>
              <a:t>related</a:t>
            </a:r>
            <a:r>
              <a:rPr lang="de-DE" sz="3200" dirty="0"/>
              <a:t> </a:t>
            </a:r>
            <a:r>
              <a:rPr lang="de-DE" sz="3200" dirty="0" err="1"/>
              <a:t>documents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1720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6C4C6-9793-6F32-45AC-22BF6D314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Exercise</a:t>
            </a:r>
            <a:r>
              <a:rPr lang="de-DE" dirty="0"/>
              <a:t>: Chat With Docs!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F1F07-5A20-6E52-612C-16BCE57242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63639"/>
          </a:xfrm>
        </p:spPr>
        <p:txBody>
          <a:bodyPr/>
          <a:lstStyle/>
          <a:p>
            <a:r>
              <a:rPr lang="de-DE" sz="3200" dirty="0"/>
              <a:t>Run </a:t>
            </a:r>
            <a:r>
              <a:rPr lang="de-DE" sz="3200" dirty="0" err="1"/>
              <a:t>this</a:t>
            </a:r>
            <a:r>
              <a:rPr lang="de-DE" sz="3200" dirty="0"/>
              <a:t> </a:t>
            </a:r>
            <a:r>
              <a:rPr lang="de-DE" sz="3200" dirty="0" err="1"/>
              <a:t>chatbot</a:t>
            </a:r>
            <a:r>
              <a:rPr lang="de-DE" sz="3200" dirty="0"/>
              <a:t> </a:t>
            </a:r>
            <a:r>
              <a:rPr lang="de-DE" sz="3200" dirty="0" err="1"/>
              <a:t>locally</a:t>
            </a:r>
            <a:r>
              <a:rPr lang="de-DE" sz="3200" dirty="0"/>
              <a:t> and </a:t>
            </a:r>
            <a:r>
              <a:rPr lang="de-DE" sz="3200" dirty="0" err="1"/>
              <a:t>load</a:t>
            </a:r>
            <a:r>
              <a:rPr lang="de-DE" sz="3200" dirty="0"/>
              <a:t> </a:t>
            </a:r>
            <a:r>
              <a:rPr lang="de-DE" sz="3200" dirty="0" err="1"/>
              <a:t>your</a:t>
            </a:r>
            <a:r>
              <a:rPr lang="de-DE" sz="3200" dirty="0"/>
              <a:t> </a:t>
            </a:r>
            <a:r>
              <a:rPr lang="de-DE" sz="3200" dirty="0" err="1"/>
              <a:t>documents</a:t>
            </a:r>
            <a:endParaRPr lang="de-DE" sz="3200" dirty="0"/>
          </a:p>
          <a:p>
            <a:r>
              <a:rPr lang="de-DE" sz="3200" dirty="0" err="1"/>
              <a:t>Explore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code. </a:t>
            </a:r>
            <a:r>
              <a:rPr lang="de-DE" sz="3200" dirty="0" err="1"/>
              <a:t>It</a:t>
            </a:r>
            <a:r>
              <a:rPr lang="de-DE" sz="3200" dirty="0"/>
              <a:t> </a:t>
            </a:r>
            <a:r>
              <a:rPr lang="de-DE" sz="3200" dirty="0" err="1"/>
              <a:t>is</a:t>
            </a:r>
            <a:r>
              <a:rPr lang="de-DE" sz="3200" dirty="0"/>
              <a:t> </a:t>
            </a:r>
            <a:r>
              <a:rPr lang="de-DE" sz="3200" dirty="0" err="1"/>
              <a:t>surprisingly</a:t>
            </a:r>
            <a:r>
              <a:rPr lang="de-DE" sz="3200" dirty="0"/>
              <a:t> simple!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475717-7264-3DF3-2388-8ECB1F1EA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08" y="2463882"/>
            <a:ext cx="5178478" cy="29499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F326B6-F3A0-655E-357A-F886FF4FA5E6}"/>
              </a:ext>
            </a:extLst>
          </p:cNvPr>
          <p:cNvSpPr txBox="1"/>
          <p:nvPr/>
        </p:nvSpPr>
        <p:spPr>
          <a:xfrm>
            <a:off x="3627297" y="6193877"/>
            <a:ext cx="51414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https://scads.github.io/generative-ai-notebooks/63_chat_with_docs/chat-with-docs.html</a:t>
            </a:r>
            <a:r>
              <a:rPr lang="en-US" sz="1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85ECC9-A59E-BC39-3182-6DD927E0E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5622" y="2463882"/>
            <a:ext cx="6489069" cy="349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0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chemeClr val="tx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Function calling</a:t>
            </a:r>
            <a:endParaRPr lang="en-US" sz="3600" dirty="0">
              <a:solidFill>
                <a:schemeClr val="tx1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8375450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75E33-CE0B-2F8B-970D-595B9EF45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A49E2-DBB9-2A59-BDE5-79BF2C470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rgbClr val="51B02F"/>
                </a:solidFill>
              </a:rPr>
              <a:t>1. </a:t>
            </a:r>
            <a:r>
              <a:rPr lang="de-DE" dirty="0" err="1">
                <a:solidFill>
                  <a:srgbClr val="51B02F"/>
                </a:solidFill>
              </a:rPr>
              <a:t>choosing</a:t>
            </a:r>
            <a:r>
              <a:rPr lang="de-DE" dirty="0">
                <a:solidFill>
                  <a:srgbClr val="51B02F"/>
                </a:solidFill>
              </a:rPr>
              <a:t> a </a:t>
            </a:r>
            <a:r>
              <a:rPr lang="de-DE" dirty="0" err="1">
                <a:solidFill>
                  <a:srgbClr val="51B02F"/>
                </a:solidFill>
              </a:rPr>
              <a:t>function</a:t>
            </a:r>
            <a:endParaRPr lang="en-US" dirty="0">
              <a:solidFill>
                <a:srgbClr val="51B02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C89ACF-976A-B6C0-DB27-078603B5F74C}"/>
              </a:ext>
            </a:extLst>
          </p:cNvPr>
          <p:cNvSpPr txBox="1"/>
          <p:nvPr/>
        </p:nvSpPr>
        <p:spPr>
          <a:xfrm>
            <a:off x="1019175" y="1623746"/>
            <a:ext cx="51657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list of </a:t>
            </a:r>
            <a:r>
              <a:rPr lang="de-DE" sz="3200" dirty="0" err="1"/>
              <a:t>tools</a:t>
            </a:r>
            <a:r>
              <a:rPr lang="de-DE" sz="3200" dirty="0"/>
              <a:t>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rgbClr val="51B02F"/>
                </a:solidFill>
              </a:rPr>
              <a:t>get_current_time</a:t>
            </a:r>
            <a:endParaRPr lang="de-DE" sz="3200" dirty="0">
              <a:solidFill>
                <a:srgbClr val="51B02F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rgbClr val="51B02F"/>
                </a:solidFill>
              </a:rPr>
              <a:t>order_food</a:t>
            </a:r>
            <a:endParaRPr lang="de-DE" sz="3200" dirty="0">
              <a:solidFill>
                <a:srgbClr val="51B02F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rgbClr val="51B02F"/>
                </a:solidFill>
              </a:rPr>
              <a:t>book_room</a:t>
            </a:r>
            <a:endParaRPr lang="en-US" sz="3200" dirty="0">
              <a:solidFill>
                <a:srgbClr val="51B02F"/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rgbClr val="51B02F"/>
                </a:solidFill>
              </a:rPr>
              <a:t>Please</a:t>
            </a:r>
            <a:r>
              <a:rPr lang="de-DE" sz="3200" dirty="0">
                <a:solidFill>
                  <a:srgbClr val="51B02F"/>
                </a:solidFill>
              </a:rPr>
              <a:t> </a:t>
            </a:r>
            <a:r>
              <a:rPr lang="de-DE" sz="3200" dirty="0" err="1">
                <a:solidFill>
                  <a:srgbClr val="51B02F"/>
                </a:solidFill>
              </a:rPr>
              <a:t>book</a:t>
            </a:r>
            <a:r>
              <a:rPr lang="de-DE" sz="3200" dirty="0">
                <a:solidFill>
                  <a:srgbClr val="51B02F"/>
                </a:solidFill>
              </a:rPr>
              <a:t> </a:t>
            </a:r>
            <a:r>
              <a:rPr lang="de-DE" sz="3200" dirty="0" err="1">
                <a:solidFill>
                  <a:srgbClr val="51B02F"/>
                </a:solidFill>
              </a:rPr>
              <a:t>meeting</a:t>
            </a:r>
            <a:r>
              <a:rPr lang="de-DE" sz="3200" dirty="0">
                <a:solidFill>
                  <a:srgbClr val="51B02F"/>
                </a:solidFill>
              </a:rPr>
              <a:t> </a:t>
            </a:r>
            <a:r>
              <a:rPr lang="de-DE" sz="3200" dirty="0" err="1">
                <a:solidFill>
                  <a:srgbClr val="51B02F"/>
                </a:solidFill>
              </a:rPr>
              <a:t>room</a:t>
            </a:r>
            <a:r>
              <a:rPr lang="de-DE" sz="3200" dirty="0">
                <a:solidFill>
                  <a:srgbClr val="51B02F"/>
                </a:solidFill>
              </a:rPr>
              <a:t> 3 </a:t>
            </a:r>
            <a:r>
              <a:rPr lang="de-DE" sz="3200" dirty="0" err="1">
                <a:solidFill>
                  <a:srgbClr val="51B02F"/>
                </a:solidFill>
              </a:rPr>
              <a:t>for</a:t>
            </a:r>
            <a:r>
              <a:rPr lang="de-DE" sz="3200" dirty="0">
                <a:solidFill>
                  <a:srgbClr val="51B02F"/>
                </a:solidFill>
              </a:rPr>
              <a:t> Robert at 3pm.</a:t>
            </a:r>
          </a:p>
          <a:p>
            <a:r>
              <a:rPr lang="de-DE" sz="3200" i="1" dirty="0" err="1"/>
              <a:t>Which</a:t>
            </a:r>
            <a:r>
              <a:rPr lang="de-DE" sz="3200" i="1" dirty="0"/>
              <a:t> </a:t>
            </a:r>
            <a:r>
              <a:rPr lang="de-DE" sz="3200" i="1" dirty="0" err="1"/>
              <a:t>is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right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 </a:t>
            </a:r>
            <a:r>
              <a:rPr lang="de-DE" sz="3200" i="1" dirty="0" err="1"/>
              <a:t>to</a:t>
            </a:r>
            <a:r>
              <a:rPr lang="de-DE" sz="3200" i="1" dirty="0"/>
              <a:t> </a:t>
            </a:r>
            <a:r>
              <a:rPr lang="de-DE" sz="3200" i="1" dirty="0" err="1"/>
              <a:t>use</a:t>
            </a:r>
            <a:r>
              <a:rPr lang="de-DE" sz="3200" i="1" dirty="0"/>
              <a:t>?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394E0D8-AD74-AC15-57F8-0331A811DF8B}"/>
              </a:ext>
            </a:extLst>
          </p:cNvPr>
          <p:cNvSpPr/>
          <p:nvPr/>
        </p:nvSpPr>
        <p:spPr>
          <a:xfrm>
            <a:off x="6734173" y="2287911"/>
            <a:ext cx="1504950" cy="6694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5F81C1-1C5D-30B4-DD9E-37E920B9F296}"/>
              </a:ext>
            </a:extLst>
          </p:cNvPr>
          <p:cNvSpPr txBox="1"/>
          <p:nvPr/>
        </p:nvSpPr>
        <p:spPr>
          <a:xfrm>
            <a:off x="8886825" y="2294231"/>
            <a:ext cx="3305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book_room</a:t>
            </a:r>
            <a:endParaRPr lang="en-US" sz="32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A63A001F-95AE-77ED-8D76-182983D94D91}"/>
              </a:ext>
            </a:extLst>
          </p:cNvPr>
          <p:cNvSpPr/>
          <p:nvPr/>
        </p:nvSpPr>
        <p:spPr>
          <a:xfrm>
            <a:off x="9061450" y="607558"/>
            <a:ext cx="2673350" cy="138112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kind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next-word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prediction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task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4F6E32-6551-E053-C832-504823A6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173" y="3488083"/>
            <a:ext cx="5346378" cy="24718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68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7C01-DBE7-19A7-A625-F2BD2BFE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C5EA2-4FCC-0A69-0B5E-B606A433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1389289"/>
          </a:xfrm>
        </p:spPr>
        <p:txBody>
          <a:bodyPr/>
          <a:lstStyle/>
          <a:p>
            <a:r>
              <a:rPr lang="de-DE" dirty="0">
                <a:solidFill>
                  <a:srgbClr val="51B02F"/>
                </a:solidFill>
              </a:rPr>
              <a:t>2. P</a:t>
            </a:r>
            <a:r>
              <a:rPr lang="en-US" dirty="0" err="1">
                <a:solidFill>
                  <a:srgbClr val="51B02F"/>
                </a:solidFill>
              </a:rPr>
              <a:t>arameterizing</a:t>
            </a:r>
            <a:r>
              <a:rPr lang="en-US" dirty="0">
                <a:solidFill>
                  <a:srgbClr val="51B02F"/>
                </a:solidFill>
              </a:rPr>
              <a:t> the function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3ACD5-E04D-F371-2D95-11802D89C078}"/>
              </a:ext>
            </a:extLst>
          </p:cNvPr>
          <p:cNvSpPr txBox="1"/>
          <p:nvPr/>
        </p:nvSpPr>
        <p:spPr>
          <a:xfrm>
            <a:off x="152400" y="2457244"/>
            <a:ext cx="5600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Given a </a:t>
            </a:r>
            <a:r>
              <a:rPr lang="de-DE" sz="2800" dirty="0" err="1"/>
              <a:t>function</a:t>
            </a:r>
            <a:r>
              <a:rPr lang="de-DE" sz="2800" dirty="0"/>
              <a:t> </a:t>
            </a:r>
            <a:r>
              <a:rPr lang="de-DE" sz="2800" dirty="0" err="1"/>
              <a:t>signature</a:t>
            </a:r>
            <a:r>
              <a:rPr lang="de-DE" sz="2800" dirty="0"/>
              <a:t>…</a:t>
            </a:r>
          </a:p>
          <a:p>
            <a:r>
              <a:rPr lang="de-DE" sz="2800" dirty="0" err="1">
                <a:solidFill>
                  <a:srgbClr val="51B02F"/>
                </a:solidFill>
              </a:rPr>
              <a:t>book_room</a:t>
            </a:r>
            <a:r>
              <a:rPr lang="de-DE" sz="2800" dirty="0">
                <a:solidFill>
                  <a:srgbClr val="51B02F"/>
                </a:solidFill>
              </a:rPr>
              <a:t>(</a:t>
            </a:r>
            <a:r>
              <a:rPr lang="de-DE" sz="2800" dirty="0" err="1">
                <a:solidFill>
                  <a:srgbClr val="51B02F"/>
                </a:solidFill>
              </a:rPr>
              <a:t>room</a:t>
            </a:r>
            <a:r>
              <a:rPr lang="de-DE" sz="2800" dirty="0">
                <a:solidFill>
                  <a:srgbClr val="51B02F"/>
                </a:solidFill>
              </a:rPr>
              <a:t>, time, </a:t>
            </a:r>
            <a:r>
              <a:rPr lang="de-DE" sz="2800" dirty="0" err="1">
                <a:solidFill>
                  <a:srgbClr val="51B02F"/>
                </a:solidFill>
              </a:rPr>
              <a:t>person</a:t>
            </a:r>
            <a:r>
              <a:rPr lang="de-DE" sz="2800" dirty="0">
                <a:solidFill>
                  <a:srgbClr val="51B02F"/>
                </a:solidFill>
              </a:rPr>
              <a:t>)</a:t>
            </a:r>
            <a:endParaRPr lang="en-US" sz="2800" dirty="0">
              <a:solidFill>
                <a:srgbClr val="51B02F"/>
              </a:solidFill>
            </a:endParaRPr>
          </a:p>
          <a:p>
            <a:r>
              <a:rPr lang="de-DE" sz="2800" dirty="0"/>
              <a:t>… and a </a:t>
            </a:r>
            <a:r>
              <a:rPr lang="de-DE" sz="2800" dirty="0" err="1"/>
              <a:t>task</a:t>
            </a:r>
            <a:r>
              <a:rPr lang="de-DE" sz="2800" dirty="0"/>
              <a:t>:</a:t>
            </a:r>
          </a:p>
          <a:p>
            <a:r>
              <a:rPr lang="de-DE" sz="2800" dirty="0" err="1">
                <a:solidFill>
                  <a:srgbClr val="51B02F"/>
                </a:solidFill>
              </a:rPr>
              <a:t>Please</a:t>
            </a:r>
            <a:r>
              <a:rPr lang="de-DE" sz="2800" dirty="0">
                <a:solidFill>
                  <a:srgbClr val="51B02F"/>
                </a:solidFill>
              </a:rPr>
              <a:t> </a:t>
            </a:r>
            <a:r>
              <a:rPr lang="de-DE" sz="2800" dirty="0" err="1">
                <a:solidFill>
                  <a:srgbClr val="51B02F"/>
                </a:solidFill>
              </a:rPr>
              <a:t>book</a:t>
            </a:r>
            <a:r>
              <a:rPr lang="de-DE" sz="2800" dirty="0">
                <a:solidFill>
                  <a:srgbClr val="51B02F"/>
                </a:solidFill>
              </a:rPr>
              <a:t> </a:t>
            </a:r>
            <a:r>
              <a:rPr lang="de-DE" sz="2800" dirty="0" err="1">
                <a:solidFill>
                  <a:srgbClr val="51B02F"/>
                </a:solidFill>
              </a:rPr>
              <a:t>meeting</a:t>
            </a:r>
            <a:r>
              <a:rPr lang="de-DE" sz="2800" dirty="0">
                <a:solidFill>
                  <a:srgbClr val="51B02F"/>
                </a:solidFill>
              </a:rPr>
              <a:t> </a:t>
            </a:r>
            <a:r>
              <a:rPr lang="de-DE" sz="2800" dirty="0" err="1">
                <a:solidFill>
                  <a:srgbClr val="51B02F"/>
                </a:solidFill>
              </a:rPr>
              <a:t>room</a:t>
            </a:r>
            <a:r>
              <a:rPr lang="de-DE" sz="2800" dirty="0">
                <a:solidFill>
                  <a:srgbClr val="51B02F"/>
                </a:solidFill>
              </a:rPr>
              <a:t> 3 </a:t>
            </a:r>
            <a:r>
              <a:rPr lang="de-DE" sz="2800" dirty="0" err="1">
                <a:solidFill>
                  <a:srgbClr val="51B02F"/>
                </a:solidFill>
              </a:rPr>
              <a:t>for</a:t>
            </a:r>
            <a:r>
              <a:rPr lang="de-DE" sz="2800" dirty="0">
                <a:solidFill>
                  <a:srgbClr val="51B02F"/>
                </a:solidFill>
              </a:rPr>
              <a:t> Robert at 3pm.</a:t>
            </a:r>
          </a:p>
          <a:p>
            <a:r>
              <a:rPr lang="de-DE" sz="2800" i="1" dirty="0" err="1"/>
              <a:t>How</a:t>
            </a:r>
            <a:r>
              <a:rPr lang="de-DE" sz="2800" i="1" dirty="0"/>
              <a:t> </a:t>
            </a:r>
            <a:r>
              <a:rPr lang="de-DE" sz="2800" i="1" dirty="0" err="1"/>
              <a:t>could</a:t>
            </a:r>
            <a:r>
              <a:rPr lang="de-DE" sz="2800" i="1" dirty="0"/>
              <a:t> I </a:t>
            </a:r>
            <a:r>
              <a:rPr lang="de-DE" sz="2800" i="1" dirty="0" err="1"/>
              <a:t>use</a:t>
            </a:r>
            <a:r>
              <a:rPr lang="de-DE" sz="2800" i="1" dirty="0"/>
              <a:t> </a:t>
            </a:r>
            <a:r>
              <a:rPr lang="de-DE" sz="2800" i="1" dirty="0" err="1"/>
              <a:t>the</a:t>
            </a:r>
            <a:r>
              <a:rPr lang="de-DE" sz="2800" i="1" dirty="0"/>
              <a:t> </a:t>
            </a:r>
            <a:r>
              <a:rPr lang="de-DE" sz="2800" i="1" dirty="0" err="1"/>
              <a:t>tool</a:t>
            </a:r>
            <a:r>
              <a:rPr lang="de-DE" sz="2800" i="1" dirty="0"/>
              <a:t>?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EDE7F22-CF3C-6082-BA76-F08A81499D04}"/>
              </a:ext>
            </a:extLst>
          </p:cNvPr>
          <p:cNvSpPr/>
          <p:nvPr/>
        </p:nvSpPr>
        <p:spPr>
          <a:xfrm>
            <a:off x="5819777" y="3646003"/>
            <a:ext cx="962023" cy="6694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E8F49-25DF-BE92-9409-D3A6CE026D49}"/>
              </a:ext>
            </a:extLst>
          </p:cNvPr>
          <p:cNvSpPr txBox="1"/>
          <p:nvPr/>
        </p:nvSpPr>
        <p:spPr>
          <a:xfrm>
            <a:off x="6848477" y="3442129"/>
            <a:ext cx="55054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/>
              <a:t>book_room</a:t>
            </a:r>
            <a:r>
              <a:rPr lang="de-DE" sz="2800" dirty="0"/>
              <a:t>(“Meeting Room 3“,</a:t>
            </a:r>
            <a:br>
              <a:rPr lang="de-DE" sz="2800" dirty="0"/>
            </a:br>
            <a:r>
              <a:rPr lang="de-DE" sz="2800" dirty="0"/>
              <a:t>                      “3pm“, “Robert“)</a:t>
            </a:r>
            <a:endParaRPr lang="en-US" sz="28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923E1EDA-3ED2-C241-2027-BD158AFB9523}"/>
              </a:ext>
            </a:extLst>
          </p:cNvPr>
          <p:cNvSpPr/>
          <p:nvPr/>
        </p:nvSpPr>
        <p:spPr>
          <a:xfrm>
            <a:off x="9401175" y="1623746"/>
            <a:ext cx="2673350" cy="138112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kind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translation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task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4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233C58C-9E15-2123-55D8-90A007BF8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172" y="1511559"/>
            <a:ext cx="5889083" cy="443904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D5700F6-B784-05D7-2026-0185B914B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9FBE33-D4A3-79D3-55E8-BF4327FB8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1389289"/>
          </a:xfrm>
        </p:spPr>
        <p:txBody>
          <a:bodyPr/>
          <a:lstStyle/>
          <a:p>
            <a:r>
              <a:rPr lang="de-DE" dirty="0">
                <a:solidFill>
                  <a:srgbClr val="51B02F"/>
                </a:solidFill>
              </a:rPr>
              <a:t>2. P</a:t>
            </a:r>
            <a:r>
              <a:rPr lang="en-US" dirty="0" err="1">
                <a:solidFill>
                  <a:srgbClr val="51B02F"/>
                </a:solidFill>
              </a:rPr>
              <a:t>arameterizing</a:t>
            </a:r>
            <a:r>
              <a:rPr lang="en-US" dirty="0">
                <a:solidFill>
                  <a:srgbClr val="51B02F"/>
                </a:solidFill>
              </a:rPr>
              <a:t> the function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44A34A-E205-AB41-69A6-031C13264B7A}"/>
              </a:ext>
            </a:extLst>
          </p:cNvPr>
          <p:cNvSpPr txBox="1"/>
          <p:nvPr/>
        </p:nvSpPr>
        <p:spPr>
          <a:xfrm>
            <a:off x="152400" y="2457244"/>
            <a:ext cx="5600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Given a </a:t>
            </a:r>
            <a:r>
              <a:rPr lang="de-DE" sz="2800" dirty="0" err="1"/>
              <a:t>function</a:t>
            </a:r>
            <a:r>
              <a:rPr lang="de-DE" sz="2800" dirty="0"/>
              <a:t> </a:t>
            </a:r>
            <a:r>
              <a:rPr lang="de-DE" sz="2800" dirty="0" err="1"/>
              <a:t>signature</a:t>
            </a:r>
            <a:r>
              <a:rPr lang="de-DE" sz="2800" dirty="0"/>
              <a:t>…</a:t>
            </a:r>
          </a:p>
          <a:p>
            <a:r>
              <a:rPr lang="de-DE" sz="2800" dirty="0" err="1">
                <a:solidFill>
                  <a:srgbClr val="51B02F"/>
                </a:solidFill>
              </a:rPr>
              <a:t>book_room</a:t>
            </a:r>
            <a:r>
              <a:rPr lang="de-DE" sz="2800" dirty="0">
                <a:solidFill>
                  <a:srgbClr val="51B02F"/>
                </a:solidFill>
              </a:rPr>
              <a:t>(</a:t>
            </a:r>
            <a:r>
              <a:rPr lang="de-DE" sz="2800" dirty="0" err="1">
                <a:solidFill>
                  <a:srgbClr val="51B02F"/>
                </a:solidFill>
              </a:rPr>
              <a:t>room</a:t>
            </a:r>
            <a:r>
              <a:rPr lang="de-DE" sz="2800" dirty="0">
                <a:solidFill>
                  <a:srgbClr val="51B02F"/>
                </a:solidFill>
              </a:rPr>
              <a:t>, time, </a:t>
            </a:r>
            <a:r>
              <a:rPr lang="de-DE" sz="2800" dirty="0" err="1">
                <a:solidFill>
                  <a:srgbClr val="51B02F"/>
                </a:solidFill>
              </a:rPr>
              <a:t>person</a:t>
            </a:r>
            <a:r>
              <a:rPr lang="de-DE" sz="2800" dirty="0">
                <a:solidFill>
                  <a:srgbClr val="51B02F"/>
                </a:solidFill>
              </a:rPr>
              <a:t>)</a:t>
            </a:r>
            <a:endParaRPr lang="en-US" sz="2800" dirty="0">
              <a:solidFill>
                <a:srgbClr val="51B02F"/>
              </a:solidFill>
            </a:endParaRPr>
          </a:p>
          <a:p>
            <a:r>
              <a:rPr lang="de-DE" sz="2800" dirty="0"/>
              <a:t>… and a </a:t>
            </a:r>
            <a:r>
              <a:rPr lang="de-DE" sz="2800" dirty="0" err="1"/>
              <a:t>task</a:t>
            </a:r>
            <a:r>
              <a:rPr lang="de-DE" sz="2800" dirty="0"/>
              <a:t>:</a:t>
            </a:r>
          </a:p>
          <a:p>
            <a:r>
              <a:rPr lang="de-DE" sz="2800" dirty="0" err="1">
                <a:solidFill>
                  <a:srgbClr val="51B02F"/>
                </a:solidFill>
              </a:rPr>
              <a:t>Please</a:t>
            </a:r>
            <a:r>
              <a:rPr lang="de-DE" sz="2800" dirty="0">
                <a:solidFill>
                  <a:srgbClr val="51B02F"/>
                </a:solidFill>
              </a:rPr>
              <a:t> </a:t>
            </a:r>
            <a:r>
              <a:rPr lang="de-DE" sz="2800" dirty="0" err="1">
                <a:solidFill>
                  <a:srgbClr val="51B02F"/>
                </a:solidFill>
              </a:rPr>
              <a:t>book</a:t>
            </a:r>
            <a:r>
              <a:rPr lang="de-DE" sz="2800" dirty="0">
                <a:solidFill>
                  <a:srgbClr val="51B02F"/>
                </a:solidFill>
              </a:rPr>
              <a:t> </a:t>
            </a:r>
            <a:r>
              <a:rPr lang="de-DE" sz="2800" dirty="0" err="1">
                <a:solidFill>
                  <a:srgbClr val="51B02F"/>
                </a:solidFill>
              </a:rPr>
              <a:t>meeting</a:t>
            </a:r>
            <a:r>
              <a:rPr lang="de-DE" sz="2800" dirty="0">
                <a:solidFill>
                  <a:srgbClr val="51B02F"/>
                </a:solidFill>
              </a:rPr>
              <a:t> </a:t>
            </a:r>
            <a:r>
              <a:rPr lang="de-DE" sz="2800" dirty="0" err="1">
                <a:solidFill>
                  <a:srgbClr val="51B02F"/>
                </a:solidFill>
              </a:rPr>
              <a:t>room</a:t>
            </a:r>
            <a:r>
              <a:rPr lang="de-DE" sz="2800" dirty="0">
                <a:solidFill>
                  <a:srgbClr val="51B02F"/>
                </a:solidFill>
              </a:rPr>
              <a:t> 3 </a:t>
            </a:r>
            <a:r>
              <a:rPr lang="de-DE" sz="2800" dirty="0" err="1">
                <a:solidFill>
                  <a:srgbClr val="51B02F"/>
                </a:solidFill>
              </a:rPr>
              <a:t>for</a:t>
            </a:r>
            <a:r>
              <a:rPr lang="de-DE" sz="2800" dirty="0">
                <a:solidFill>
                  <a:srgbClr val="51B02F"/>
                </a:solidFill>
              </a:rPr>
              <a:t> Robert at 3pm.</a:t>
            </a:r>
          </a:p>
          <a:p>
            <a:r>
              <a:rPr lang="de-DE" sz="2800" i="1" dirty="0" err="1"/>
              <a:t>How</a:t>
            </a:r>
            <a:r>
              <a:rPr lang="de-DE" sz="2800" i="1" dirty="0"/>
              <a:t> </a:t>
            </a:r>
            <a:r>
              <a:rPr lang="de-DE" sz="2800" i="1" dirty="0" err="1"/>
              <a:t>could</a:t>
            </a:r>
            <a:r>
              <a:rPr lang="de-DE" sz="2800" i="1" dirty="0"/>
              <a:t> I </a:t>
            </a:r>
            <a:r>
              <a:rPr lang="de-DE" sz="2800" i="1" dirty="0" err="1"/>
              <a:t>use</a:t>
            </a:r>
            <a:r>
              <a:rPr lang="de-DE" sz="2800" i="1" dirty="0"/>
              <a:t> </a:t>
            </a:r>
            <a:r>
              <a:rPr lang="de-DE" sz="2800" i="1" dirty="0" err="1"/>
              <a:t>the</a:t>
            </a:r>
            <a:r>
              <a:rPr lang="de-DE" sz="2800" i="1" dirty="0"/>
              <a:t> </a:t>
            </a:r>
            <a:r>
              <a:rPr lang="de-DE" sz="2800" i="1" dirty="0" err="1"/>
              <a:t>tool</a:t>
            </a:r>
            <a:r>
              <a:rPr lang="de-DE" sz="2800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3299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B2E77-F430-9A78-EC45-44CDEBE28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LLMs deciding which function to 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42056-CB64-3627-294A-EE75389D0E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1175"/>
          </a:xfrm>
        </p:spPr>
        <p:txBody>
          <a:bodyPr/>
          <a:lstStyle/>
          <a:p>
            <a:r>
              <a:rPr lang="en-US" dirty="0"/>
              <a:t>Function calling doing bio-image analysis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F1DE6-2727-11CF-F486-3E25F9116854}"/>
              </a:ext>
            </a:extLst>
          </p:cNvPr>
          <p:cNvSpPr txBox="1"/>
          <p:nvPr/>
        </p:nvSpPr>
        <p:spPr>
          <a:xfrm>
            <a:off x="3786043" y="6091593"/>
            <a:ext cx="44943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https://scads.github.io/generative-ai-notebooks/30_function_calling/30_function_calling/35_langchain_bia_choosing_algorithms.html</a:t>
            </a:r>
            <a:r>
              <a:rPr lang="en-US" sz="1400" dirty="0"/>
              <a:t> </a:t>
            </a:r>
          </a:p>
          <a:p>
            <a:endParaRPr lang="en-US" sz="1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393841-AC2D-D4E1-CF30-56C738341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60524"/>
            <a:ext cx="6104642" cy="33420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04E76E-35A1-E2D0-2DBC-FFE10FBA0B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913"/>
          <a:stretch/>
        </p:blipFill>
        <p:spPr>
          <a:xfrm>
            <a:off x="6025277" y="1660525"/>
            <a:ext cx="6166723" cy="43545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A2FA6F-74B8-7141-7EAF-5DBE2F3E5F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4012" y="3206464"/>
            <a:ext cx="8855541" cy="19910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79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85093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FFC000"/>
                </a:solidFill>
              </a:rPr>
              <a:t>knowledge retrieval</a:t>
            </a:r>
            <a:endParaRPr lang="en-US" sz="3200" u="sng" dirty="0">
              <a:solidFill>
                <a:srgbClr val="FFC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208212" y="2213059"/>
            <a:ext cx="47752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 flipV="1">
            <a:off x="6299631" y="2474669"/>
            <a:ext cx="908581" cy="9247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ross 4">
            <a:extLst>
              <a:ext uri="{FF2B5EF4-FFF2-40B4-BE49-F238E27FC236}">
                <a16:creationId xmlns:a16="http://schemas.microsoft.com/office/drawing/2014/main" id="{68B317C4-A46F-BB48-80F4-29196F6B1863}"/>
              </a:ext>
            </a:extLst>
          </p:cNvPr>
          <p:cNvSpPr/>
          <p:nvPr/>
        </p:nvSpPr>
        <p:spPr>
          <a:xfrm rot="2706042">
            <a:off x="3658060" y="1969856"/>
            <a:ext cx="2743200" cy="2743200"/>
          </a:xfrm>
          <a:prstGeom prst="plus">
            <a:avLst>
              <a:gd name="adj" fmla="val 42182"/>
            </a:avLst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BF539D-042D-B32D-ECA1-9BFB2C807A59}"/>
              </a:ext>
            </a:extLst>
          </p:cNvPr>
          <p:cNvSpPr txBox="1">
            <a:spLocks/>
          </p:cNvSpPr>
          <p:nvPr/>
        </p:nvSpPr>
        <p:spPr>
          <a:xfrm>
            <a:off x="7208212" y="3840101"/>
            <a:ext cx="47752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Hallucinations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AF74352C-BFD4-39CB-F7A1-4211A52407FA}"/>
              </a:ext>
            </a:extLst>
          </p:cNvPr>
          <p:cNvCxnSpPr>
            <a:cxnSpLocks/>
            <a:stCxn id="32" idx="2"/>
            <a:endCxn id="6" idx="1"/>
          </p:cNvCxnSpPr>
          <p:nvPr/>
        </p:nvCxnSpPr>
        <p:spPr>
          <a:xfrm>
            <a:off x="6299631" y="3399465"/>
            <a:ext cx="908581" cy="70224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8F031C9B-04A5-5959-6250-C83C6DCEC3C7}"/>
              </a:ext>
            </a:extLst>
          </p:cNvPr>
          <p:cNvSpPr txBox="1"/>
          <p:nvPr/>
        </p:nvSpPr>
        <p:spPr>
          <a:xfrm>
            <a:off x="7726046" y="2875477"/>
            <a:ext cx="1317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dirty="0">
                <a:solidFill>
                  <a:srgbClr val="FFC000"/>
                </a:solidFill>
                <a:sym typeface="Symbol" panose="05050102010706020507" pitchFamily="18" charset="2"/>
              </a:rPr>
              <a:t></a:t>
            </a:r>
            <a:r>
              <a:rPr lang="de-DE" sz="5400" dirty="0">
                <a:solidFill>
                  <a:srgbClr val="FFC000"/>
                </a:solidFill>
              </a:rPr>
              <a:t>?</a:t>
            </a:r>
            <a:endParaRPr lang="en-US" sz="5400" dirty="0">
              <a:solidFill>
                <a:srgbClr val="FFC000"/>
              </a:solidFill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2BC56156-19BC-9F38-DDE9-15B4BE778A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07"/>
          <a:stretch/>
        </p:blipFill>
        <p:spPr>
          <a:xfrm>
            <a:off x="7412304" y="4500296"/>
            <a:ext cx="4482454" cy="1677187"/>
          </a:xfrm>
          <a:prstGeom prst="rect">
            <a:avLst/>
          </a:prstGeom>
        </p:spPr>
      </p:pic>
      <p:sp>
        <p:nvSpPr>
          <p:cNvPr id="61" name="Speech Bubble: Rectangle 60">
            <a:extLst>
              <a:ext uri="{FF2B5EF4-FFF2-40B4-BE49-F238E27FC236}">
                <a16:creationId xmlns:a16="http://schemas.microsoft.com/office/drawing/2014/main" id="{78B4E21A-B684-4222-90A7-022263B0DDE3}"/>
              </a:ext>
            </a:extLst>
          </p:cNvPr>
          <p:cNvSpPr/>
          <p:nvPr/>
        </p:nvSpPr>
        <p:spPr>
          <a:xfrm>
            <a:off x="7412304" y="4439816"/>
            <a:ext cx="4482454" cy="1737667"/>
          </a:xfrm>
          <a:prstGeom prst="wedgeRectCallout">
            <a:avLst>
              <a:gd name="adj1" fmla="val -34490"/>
              <a:gd name="adj2" fmla="val 62466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94F4F48-9E24-81E7-02A6-CA70E6A1D2D9}"/>
              </a:ext>
            </a:extLst>
          </p:cNvPr>
          <p:cNvSpPr txBox="1"/>
          <p:nvPr/>
        </p:nvSpPr>
        <p:spPr>
          <a:xfrm>
            <a:off x="4264503" y="6301599"/>
            <a:ext cx="3730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https://arxiv.org/abs/2005.11401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828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58" grpId="0"/>
      <p:bldP spid="61" grpId="0" animBg="1"/>
      <p:bldP spid="6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Fine-tuning LLMs</a:t>
            </a:r>
            <a:endParaRPr lang="en-US" sz="3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4986164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3C5DD-8329-2FFE-86D0-AE03D4CF1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Fine-tuning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B0519-1C2F-6DEC-5FD7-6889C6A9811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Classical</a:t>
            </a:r>
            <a:r>
              <a:rPr lang="de-DE" dirty="0"/>
              <a:t> prompt-engineering </a:t>
            </a:r>
            <a:r>
              <a:rPr lang="de-DE" dirty="0" err="1"/>
              <a:t>is</a:t>
            </a:r>
            <a:r>
              <a:rPr lang="de-DE" dirty="0"/>
              <a:t> limited</a:t>
            </a:r>
          </a:p>
          <a:p>
            <a:pPr lvl="1"/>
            <a:r>
              <a:rPr lang="en-US" dirty="0"/>
              <a:t>Response time </a:t>
            </a:r>
            <a:r>
              <a:rPr lang="en-US" dirty="0">
                <a:sym typeface="Symbol" panose="05050102010706020507" pitchFamily="18" charset="2"/>
              </a:rPr>
              <a:t>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Costs </a:t>
            </a:r>
            <a:endParaRPr lang="en-US" dirty="0"/>
          </a:p>
          <a:p>
            <a:r>
              <a:rPr lang="en-US" dirty="0"/>
              <a:t>Fine-tuning a custom, </a:t>
            </a:r>
            <a:br>
              <a:rPr lang="en-US" dirty="0"/>
            </a:br>
            <a:r>
              <a:rPr lang="en-US" dirty="0"/>
              <a:t>domain-specific LLM </a:t>
            </a:r>
            <a:br>
              <a:rPr lang="en-US" dirty="0"/>
            </a:br>
            <a:r>
              <a:rPr lang="en-US" dirty="0"/>
              <a:t>may help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D01D65-AC03-8276-9CCF-C2BE4DF4232D}"/>
              </a:ext>
            </a:extLst>
          </p:cNvPr>
          <p:cNvSpPr/>
          <p:nvPr/>
        </p:nvSpPr>
        <p:spPr>
          <a:xfrm>
            <a:off x="990597" y="4412342"/>
            <a:ext cx="2002972" cy="12772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Pretrained</a:t>
            </a:r>
            <a:r>
              <a:rPr lang="de-DE" dirty="0"/>
              <a:t> </a:t>
            </a:r>
          </a:p>
          <a:p>
            <a:pPr algn="ctr"/>
            <a:r>
              <a:rPr lang="de-DE" dirty="0"/>
              <a:t>LLM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71380E-5B80-F051-1A74-2785F25828C0}"/>
              </a:ext>
            </a:extLst>
          </p:cNvPr>
          <p:cNvSpPr/>
          <p:nvPr/>
        </p:nvSpPr>
        <p:spPr>
          <a:xfrm>
            <a:off x="8945335" y="4412342"/>
            <a:ext cx="2002972" cy="12772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[Domain]-</a:t>
            </a:r>
            <a:r>
              <a:rPr lang="de-DE" dirty="0" err="1"/>
              <a:t>specific</a:t>
            </a:r>
            <a:r>
              <a:rPr lang="de-DE" dirty="0"/>
              <a:t> LLM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104A12-D00F-1FF7-B8B9-C24A28E6A314}"/>
              </a:ext>
            </a:extLst>
          </p:cNvPr>
          <p:cNvSpPr/>
          <p:nvPr/>
        </p:nvSpPr>
        <p:spPr>
          <a:xfrm>
            <a:off x="4234541" y="4412343"/>
            <a:ext cx="2002972" cy="12772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Fine-tuning</a:t>
            </a:r>
            <a:endParaRPr lang="en-US" dirty="0"/>
          </a:p>
        </p:txBody>
      </p:sp>
      <p:sp>
        <p:nvSpPr>
          <p:cNvPr id="7" name="Flowchart: Document 6">
            <a:extLst>
              <a:ext uri="{FF2B5EF4-FFF2-40B4-BE49-F238E27FC236}">
                <a16:creationId xmlns:a16="http://schemas.microsoft.com/office/drawing/2014/main" id="{4B42DCE3-FB11-EBCF-5734-1D31FAF3C7C5}"/>
              </a:ext>
            </a:extLst>
          </p:cNvPr>
          <p:cNvSpPr/>
          <p:nvPr/>
        </p:nvSpPr>
        <p:spPr>
          <a:xfrm>
            <a:off x="4234541" y="2383065"/>
            <a:ext cx="2002972" cy="1277257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[Domain]-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training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662268-0F72-7309-76D5-8DAEB73854F7}"/>
              </a:ext>
            </a:extLst>
          </p:cNvPr>
          <p:cNvCxnSpPr>
            <a:stCxn id="7" idx="2"/>
            <a:endCxn id="6" idx="0"/>
          </p:cNvCxnSpPr>
          <p:nvPr/>
        </p:nvCxnSpPr>
        <p:spPr>
          <a:xfrm>
            <a:off x="5236027" y="3575881"/>
            <a:ext cx="0" cy="8364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4DB0C53-2A84-E96E-30B9-A9307BF0B8AE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2993569" y="5050971"/>
            <a:ext cx="1240972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0F47E77-50DA-1BC0-69F4-43465E8458BE}"/>
              </a:ext>
            </a:extLst>
          </p:cNvPr>
          <p:cNvCxnSpPr>
            <a:stCxn id="6" idx="3"/>
            <a:endCxn id="5" idx="1"/>
          </p:cNvCxnSpPr>
          <p:nvPr/>
        </p:nvCxnSpPr>
        <p:spPr>
          <a:xfrm flipV="1">
            <a:off x="6237513" y="5050971"/>
            <a:ext cx="2707822" cy="1"/>
          </a:xfrm>
          <a:prstGeom prst="straightConnector1">
            <a:avLst/>
          </a:prstGeom>
          <a:ln w="5715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B572C6AB-451C-6A66-328D-4A7E4B2360AC}"/>
              </a:ext>
            </a:extLst>
          </p:cNvPr>
          <p:cNvGrpSpPr>
            <a:grpSpLocks noChangeAspect="1"/>
          </p:cNvGrpSpPr>
          <p:nvPr/>
        </p:nvGrpSpPr>
        <p:grpSpPr>
          <a:xfrm>
            <a:off x="8163935" y="2161510"/>
            <a:ext cx="862012" cy="1998425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0" name="Smiley Face 9">
              <a:extLst>
                <a:ext uri="{FF2B5EF4-FFF2-40B4-BE49-F238E27FC236}">
                  <a16:creationId xmlns:a16="http://schemas.microsoft.com/office/drawing/2014/main" id="{E76DA0E9-805D-47E4-7276-99DA07D6676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1036B02-B674-37C6-E30F-0358ECB8082C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6ECB97-C4EC-5E72-7017-39FD52C41727}"/>
                </a:ext>
              </a:extLst>
            </p:cNvPr>
            <p:cNvCxnSpPr>
              <a:stCxn id="10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3083629-38F3-A715-F125-49CD019B483D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A8961C4-EA00-6557-B117-130D57733A6B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55048C8-1880-99F0-26A7-519C42AEBECF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F09962A0-7B5D-1E74-713F-7EC6BCE5C050}"/>
              </a:ext>
            </a:extLst>
          </p:cNvPr>
          <p:cNvSpPr/>
          <p:nvPr/>
        </p:nvSpPr>
        <p:spPr>
          <a:xfrm>
            <a:off x="8534399" y="642788"/>
            <a:ext cx="2676525" cy="1510169"/>
          </a:xfrm>
          <a:prstGeom prst="wedgeEllipseCallout">
            <a:avLst>
              <a:gd name="adj1" fmla="val -20753"/>
              <a:gd name="adj2" fmla="val 82192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How can I segment cells in a microscopy image?</a:t>
            </a: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6D3DFEAE-DEEA-9CB4-A4D4-F70D63D3D0C2}"/>
              </a:ext>
            </a:extLst>
          </p:cNvPr>
          <p:cNvSpPr/>
          <p:nvPr/>
        </p:nvSpPr>
        <p:spPr>
          <a:xfrm>
            <a:off x="9775371" y="2921856"/>
            <a:ext cx="2234328" cy="1200329"/>
          </a:xfrm>
          <a:prstGeom prst="wedgeRectCallout">
            <a:avLst>
              <a:gd name="adj1" fmla="val -29786"/>
              <a:gd name="adj2" fmla="val 62500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Try </a:t>
            </a:r>
            <a:r>
              <a:rPr lang="de-DE" dirty="0" err="1">
                <a:solidFill>
                  <a:schemeClr val="tx2"/>
                </a:solidFill>
              </a:rPr>
              <a:t>Cellpose</a:t>
            </a:r>
            <a:r>
              <a:rPr lang="de-DE" dirty="0">
                <a:solidFill>
                  <a:schemeClr val="tx2"/>
                </a:solidFill>
              </a:rPr>
              <a:t>, </a:t>
            </a:r>
            <a:r>
              <a:rPr lang="de-DE" dirty="0" err="1">
                <a:solidFill>
                  <a:schemeClr val="tx2"/>
                </a:solidFill>
              </a:rPr>
              <a:t>it‘s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>
                <a:solidFill>
                  <a:schemeClr val="tx2"/>
                </a:solidFill>
              </a:rPr>
              <a:t>well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>
                <a:solidFill>
                  <a:schemeClr val="tx2"/>
                </a:solidFill>
              </a:rPr>
              <a:t>suited</a:t>
            </a:r>
            <a:r>
              <a:rPr lang="de-DE" dirty="0">
                <a:solidFill>
                  <a:schemeClr val="tx2"/>
                </a:solidFill>
              </a:rPr>
              <a:t>.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2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7199D-B9E4-0823-5F45-DCC966985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Fine-tuning </a:t>
            </a:r>
            <a:r>
              <a:rPr lang="de-DE" dirty="0" err="1"/>
              <a:t>OpenAI‘s</a:t>
            </a:r>
            <a:r>
              <a:rPr lang="de-DE" dirty="0"/>
              <a:t> gpt-3.5-turbo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168CA-A8D0-B0AF-EFC2-30BEC575A2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60809"/>
          </a:xfrm>
        </p:spPr>
        <p:txBody>
          <a:bodyPr/>
          <a:lstStyle/>
          <a:p>
            <a:r>
              <a:rPr lang="de-DE" dirty="0"/>
              <a:t>Training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include</a:t>
            </a:r>
            <a:r>
              <a:rPr lang="de-DE" dirty="0"/>
              <a:t> </a:t>
            </a:r>
            <a:r>
              <a:rPr lang="de-DE" dirty="0" err="1"/>
              <a:t>successful</a:t>
            </a:r>
            <a:r>
              <a:rPr lang="de-DE" dirty="0"/>
              <a:t> </a:t>
            </a:r>
            <a:r>
              <a:rPr lang="de-DE" dirty="0" err="1"/>
              <a:t>general</a:t>
            </a:r>
            <a:r>
              <a:rPr lang="de-DE" dirty="0"/>
              <a:t>/</a:t>
            </a:r>
            <a:r>
              <a:rPr lang="de-DE" dirty="0" err="1"/>
              <a:t>system</a:t>
            </a:r>
            <a:r>
              <a:rPr lang="de-DE" dirty="0"/>
              <a:t> </a:t>
            </a:r>
            <a:r>
              <a:rPr lang="de-DE" dirty="0" err="1"/>
              <a:t>prompts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54BA1E-FFC2-43F5-6226-135E0110717D}"/>
              </a:ext>
            </a:extLst>
          </p:cNvPr>
          <p:cNvSpPr/>
          <p:nvPr/>
        </p:nvSpPr>
        <p:spPr>
          <a:xfrm>
            <a:off x="1726163" y="1744825"/>
            <a:ext cx="1772817" cy="5505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Complex</a:t>
            </a:r>
            <a:r>
              <a:rPr lang="de-DE" sz="1600" dirty="0"/>
              <a:t> </a:t>
            </a:r>
            <a:r>
              <a:rPr lang="de-DE" sz="1600" dirty="0" err="1"/>
              <a:t>general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B9BB6E-8B48-60E5-FA10-3A404E333470}"/>
              </a:ext>
            </a:extLst>
          </p:cNvPr>
          <p:cNvSpPr/>
          <p:nvPr/>
        </p:nvSpPr>
        <p:spPr>
          <a:xfrm>
            <a:off x="1726162" y="3156857"/>
            <a:ext cx="1772817" cy="5505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Complex</a:t>
            </a:r>
            <a:r>
              <a:rPr lang="de-DE" sz="1600" dirty="0"/>
              <a:t> </a:t>
            </a:r>
            <a:r>
              <a:rPr lang="de-DE" sz="1600" dirty="0" err="1"/>
              <a:t>general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1996FD-4411-A4E4-6D4E-1165BC81B605}"/>
              </a:ext>
            </a:extLst>
          </p:cNvPr>
          <p:cNvSpPr/>
          <p:nvPr/>
        </p:nvSpPr>
        <p:spPr>
          <a:xfrm>
            <a:off x="1726161" y="4568889"/>
            <a:ext cx="1772817" cy="5505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Complex</a:t>
            </a:r>
            <a:r>
              <a:rPr lang="de-DE" sz="1600" dirty="0"/>
              <a:t> </a:t>
            </a:r>
            <a:r>
              <a:rPr lang="de-DE" sz="1600" dirty="0" err="1"/>
              <a:t>general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9B64A7-A4E0-F9DE-981C-4831E078498F}"/>
              </a:ext>
            </a:extLst>
          </p:cNvPr>
          <p:cNvSpPr/>
          <p:nvPr/>
        </p:nvSpPr>
        <p:spPr>
          <a:xfrm>
            <a:off x="1726160" y="2320795"/>
            <a:ext cx="1772817" cy="5505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Specific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D07253-7ACA-DFD5-3CA1-F5C4BE7ED763}"/>
              </a:ext>
            </a:extLst>
          </p:cNvPr>
          <p:cNvSpPr/>
          <p:nvPr/>
        </p:nvSpPr>
        <p:spPr>
          <a:xfrm>
            <a:off x="1726159" y="3732827"/>
            <a:ext cx="1772817" cy="5505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Specific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8789C5-4353-07C3-0837-4410F7E5098A}"/>
              </a:ext>
            </a:extLst>
          </p:cNvPr>
          <p:cNvSpPr/>
          <p:nvPr/>
        </p:nvSpPr>
        <p:spPr>
          <a:xfrm>
            <a:off x="1726158" y="5154190"/>
            <a:ext cx="1772817" cy="550506"/>
          </a:xfrm>
          <a:prstGeom prst="rect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Specific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9CE91F-BCE6-9D9B-8F06-223D904EDDE8}"/>
              </a:ext>
            </a:extLst>
          </p:cNvPr>
          <p:cNvSpPr txBox="1"/>
          <p:nvPr/>
        </p:nvSpPr>
        <p:spPr>
          <a:xfrm>
            <a:off x="261257" y="2020078"/>
            <a:ext cx="1343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Training sample 1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B44ABA-9969-C757-2465-C703B0989F5C}"/>
              </a:ext>
            </a:extLst>
          </p:cNvPr>
          <p:cNvSpPr txBox="1"/>
          <p:nvPr/>
        </p:nvSpPr>
        <p:spPr>
          <a:xfrm>
            <a:off x="261257" y="3378859"/>
            <a:ext cx="1343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Training sample 2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2D9DD7-6781-88EF-0115-5048EDABB672}"/>
              </a:ext>
            </a:extLst>
          </p:cNvPr>
          <p:cNvSpPr txBox="1"/>
          <p:nvPr/>
        </p:nvSpPr>
        <p:spPr>
          <a:xfrm>
            <a:off x="261257" y="4829473"/>
            <a:ext cx="1343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Training sample 3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7A2A7435-26A6-BE95-AAB4-62067CAD44B3}"/>
              </a:ext>
            </a:extLst>
          </p:cNvPr>
          <p:cNvSpPr/>
          <p:nvPr/>
        </p:nvSpPr>
        <p:spPr>
          <a:xfrm>
            <a:off x="3816096" y="1769851"/>
            <a:ext cx="2069447" cy="1683368"/>
          </a:xfrm>
          <a:prstGeom prst="wedgeRectCallout">
            <a:avLst>
              <a:gd name="adj1" fmla="val -60804"/>
              <a:gd name="adj2" fmla="val -20512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Expensive </a:t>
            </a:r>
            <a:r>
              <a:rPr lang="de-DE" sz="2400" dirty="0" err="1">
                <a:solidFill>
                  <a:schemeClr val="tx1"/>
                </a:solidFill>
              </a:rPr>
              <a:t>fine</a:t>
            </a:r>
            <a:r>
              <a:rPr lang="de-DE" sz="2400" dirty="0">
                <a:solidFill>
                  <a:schemeClr val="tx1"/>
                </a:solidFill>
              </a:rPr>
              <a:t>-tuning </a:t>
            </a:r>
            <a:r>
              <a:rPr lang="de-DE" sz="2400" dirty="0" err="1">
                <a:solidFill>
                  <a:schemeClr val="tx1"/>
                </a:solidFill>
              </a:rPr>
              <a:t>through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repetition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F5CD2B8-E533-1D7C-69E0-9D614C98FFCB}"/>
              </a:ext>
            </a:extLst>
          </p:cNvPr>
          <p:cNvSpPr/>
          <p:nvPr/>
        </p:nvSpPr>
        <p:spPr>
          <a:xfrm>
            <a:off x="5407037" y="4530905"/>
            <a:ext cx="3285987" cy="1487765"/>
          </a:xfrm>
          <a:prstGeom prst="wedgeRectCallout">
            <a:avLst>
              <a:gd name="adj1" fmla="val 55418"/>
              <a:gd name="adj2" fmla="val 23360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>
                <a:solidFill>
                  <a:schemeClr val="tx1"/>
                </a:solidFill>
              </a:rPr>
              <a:t>Cheaper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inference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as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the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general</a:t>
            </a:r>
            <a:r>
              <a:rPr lang="de-DE" sz="2400" dirty="0">
                <a:solidFill>
                  <a:schemeClr val="tx1"/>
                </a:solidFill>
              </a:rPr>
              <a:t> prompt </a:t>
            </a:r>
            <a:r>
              <a:rPr lang="de-DE" sz="2400" dirty="0" err="1">
                <a:solidFill>
                  <a:schemeClr val="tx1"/>
                </a:solidFill>
              </a:rPr>
              <a:t>is</a:t>
            </a:r>
            <a:r>
              <a:rPr lang="de-DE" sz="2400" dirty="0">
                <a:solidFill>
                  <a:schemeClr val="tx1"/>
                </a:solidFill>
              </a:rPr>
              <a:t> „</a:t>
            </a:r>
            <a:r>
              <a:rPr lang="de-DE" sz="2400" dirty="0" err="1">
                <a:solidFill>
                  <a:schemeClr val="tx1"/>
                </a:solidFill>
              </a:rPr>
              <a:t>baked</a:t>
            </a:r>
            <a:r>
              <a:rPr lang="de-DE" sz="2400" dirty="0">
                <a:solidFill>
                  <a:schemeClr val="tx1"/>
                </a:solidFill>
              </a:rPr>
              <a:t> in“ </a:t>
            </a:r>
            <a:r>
              <a:rPr lang="de-DE" sz="2400" dirty="0" err="1">
                <a:solidFill>
                  <a:schemeClr val="tx1"/>
                </a:solidFill>
              </a:rPr>
              <a:t>the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model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419B9B2-BCF5-AA10-9E3E-DE1533659B0A}"/>
              </a:ext>
            </a:extLst>
          </p:cNvPr>
          <p:cNvSpPr txBox="1">
            <a:spLocks/>
          </p:cNvSpPr>
          <p:nvPr/>
        </p:nvSpPr>
        <p:spPr>
          <a:xfrm>
            <a:off x="6716226" y="3343535"/>
            <a:ext cx="5214517" cy="46523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indent="0">
              <a:spcBef>
                <a:spcPts val="1200"/>
              </a:spcBef>
              <a:buFont typeface="Arial" panose="020B0604020202020204" pitchFamily="34" charset="0"/>
              <a:buNone/>
              <a:defRPr sz="2400" baseline="0">
                <a:solidFill>
                  <a:schemeClr val="tx2"/>
                </a:solidFill>
                <a:latin typeface="Open Sans" panose="020B0606030504020204" pitchFamily="34" charset="0"/>
              </a:defRPr>
            </a:lvl1pPr>
            <a:lvl2pPr marL="396000" indent="-324000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baseline="0">
                <a:solidFill>
                  <a:schemeClr val="tx2"/>
                </a:solidFill>
                <a:latin typeface="Open Sans" panose="020B0606030504020204" pitchFamily="34" charset="0"/>
              </a:defRPr>
            </a:lvl2pPr>
            <a:lvl3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Open Sans" panose="020B0606030504020204" pitchFamily="34" charset="0"/>
              </a:defRPr>
            </a:lvl3pPr>
            <a:lvl4pPr marL="465750" indent="-285750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Open Sans" panose="020B0606030504020204" pitchFamily="34" charset="0"/>
              </a:defRPr>
            </a:lvl4pPr>
            <a:lvl5pPr marL="682362" indent="-285750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baseline="0">
                <a:solidFill>
                  <a:schemeClr val="tx2"/>
                </a:solidFill>
                <a:latin typeface="Open Sans" panose="020B0606030504020204" pitchFamily="34" charset="0"/>
              </a:defRPr>
            </a:lvl5pPr>
            <a:lvl6pPr marL="358775" indent="0">
              <a:spcBef>
                <a:spcPts val="0"/>
              </a:spcBef>
              <a:buFont typeface="Arial" panose="020B0604020202020204" pitchFamily="34" charset="0"/>
              <a:buNone/>
              <a:defRPr sz="3200" b="1">
                <a:solidFill>
                  <a:srgbClr val="FF0000"/>
                </a:solidFill>
              </a:defRPr>
            </a:lvl6pPr>
            <a:lvl7pPr marL="358775" indent="0">
              <a:spcBef>
                <a:spcPts val="0"/>
              </a:spcBef>
              <a:buFont typeface="Arial" panose="020B0604020202020204" pitchFamily="34" charset="0"/>
              <a:buNone/>
              <a:defRPr sz="3200">
                <a:solidFill>
                  <a:srgbClr val="FF0000"/>
                </a:solidFill>
              </a:defRPr>
            </a:lvl7pPr>
            <a:lvl8pPr marL="893763" indent="-228600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baseline="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/>
              <a:t>Inference with fine-tuned </a:t>
            </a:r>
            <a:r>
              <a:rPr lang="de-DE" dirty="0" err="1"/>
              <a:t>model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1EB1E1-5624-C25A-67D0-8453F449E949}"/>
              </a:ext>
            </a:extLst>
          </p:cNvPr>
          <p:cNvSpPr txBox="1"/>
          <p:nvPr/>
        </p:nvSpPr>
        <p:spPr>
          <a:xfrm>
            <a:off x="3816096" y="6045366"/>
            <a:ext cx="4805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Read </a:t>
            </a:r>
            <a:r>
              <a:rPr lang="de-DE" sz="1600" dirty="0" err="1"/>
              <a:t>more</a:t>
            </a:r>
            <a:r>
              <a:rPr lang="de-DE" sz="1600" dirty="0"/>
              <a:t>: </a:t>
            </a:r>
            <a:r>
              <a:rPr lang="de-DE" sz="1600" dirty="0">
                <a:hlinkClick r:id="rId2"/>
              </a:rPr>
              <a:t>https://platform.openai.com/docs/guides/fine-tuning</a:t>
            </a:r>
            <a:r>
              <a:rPr lang="de-DE" sz="1600" dirty="0"/>
              <a:t> </a:t>
            </a:r>
            <a:endParaRPr lang="en-US" sz="16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4ADBBD-C271-F655-7CFB-C35319DF4010}"/>
              </a:ext>
            </a:extLst>
          </p:cNvPr>
          <p:cNvSpPr/>
          <p:nvPr/>
        </p:nvSpPr>
        <p:spPr>
          <a:xfrm>
            <a:off x="9038514" y="3987690"/>
            <a:ext cx="1772817" cy="5505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Specific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5F6C399-24D9-727B-1DF8-243D33C44033}"/>
              </a:ext>
            </a:extLst>
          </p:cNvPr>
          <p:cNvSpPr/>
          <p:nvPr/>
        </p:nvSpPr>
        <p:spPr>
          <a:xfrm>
            <a:off x="9038512" y="4642809"/>
            <a:ext cx="1772817" cy="55050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Specific</a:t>
            </a:r>
            <a:r>
              <a:rPr lang="de-DE" sz="1600" dirty="0"/>
              <a:t> prompt</a:t>
            </a:r>
            <a:endParaRPr lang="en-US" sz="1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D11E5B-2729-097D-BF73-E24ADDAFDCB9}"/>
              </a:ext>
            </a:extLst>
          </p:cNvPr>
          <p:cNvSpPr/>
          <p:nvPr/>
        </p:nvSpPr>
        <p:spPr>
          <a:xfrm>
            <a:off x="9038512" y="5277619"/>
            <a:ext cx="1772817" cy="550506"/>
          </a:xfrm>
          <a:prstGeom prst="rect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/>
              <a:t>Specific</a:t>
            </a:r>
            <a:r>
              <a:rPr lang="de-DE" sz="1600" dirty="0"/>
              <a:t> prompt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3724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7" grpId="0" animBg="1"/>
      <p:bldP spid="18" grpId="0" animBg="1"/>
      <p:bldP spid="1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737F770-C6E8-05C4-52BD-A97D6DDD0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89" y="1184015"/>
            <a:ext cx="7024761" cy="41815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5E9915-B52F-5C1F-6376-0E9D439F9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 </a:t>
            </a:r>
            <a:r>
              <a:rPr lang="de-DE" dirty="0" err="1"/>
              <a:t>fine</a:t>
            </a:r>
            <a:r>
              <a:rPr lang="de-DE" dirty="0"/>
              <a:t>-tuning in </a:t>
            </a:r>
            <a:r>
              <a:rPr lang="de-DE" dirty="0" err="1"/>
              <a:t>practice</a:t>
            </a:r>
            <a:r>
              <a:rPr lang="de-DE" dirty="0"/>
              <a:t>: Python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285E9B-2E7D-1AC0-8CA9-7D0764BD433F}"/>
              </a:ext>
            </a:extLst>
          </p:cNvPr>
          <p:cNvSpPr txBox="1"/>
          <p:nvPr/>
        </p:nvSpPr>
        <p:spPr>
          <a:xfrm>
            <a:off x="3488267" y="6040515"/>
            <a:ext cx="48137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https://scads.github.io/generative-ai-notebooks/70_fine_tuning/40_fine_tuning.html</a:t>
            </a:r>
            <a:r>
              <a:rPr lang="en-US" sz="1200" dirty="0"/>
              <a:t> </a:t>
            </a:r>
            <a:r>
              <a:rPr lang="en-US" sz="1200" dirty="0">
                <a:hlinkClick r:id="rId4"/>
              </a:rPr>
              <a:t>https://scads.github.io/generative-ai-notebooks/71_fine_tuning_hf/fine-tune-gemma.html</a:t>
            </a:r>
            <a:r>
              <a:rPr lang="en-US" sz="1200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CB43988-AE7B-BC3A-AA4C-741207F863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1701" y="2263365"/>
            <a:ext cx="6162110" cy="3668035"/>
          </a:xfrm>
          <a:prstGeom prst="rect">
            <a:avLst/>
          </a:prstGeom>
        </p:spPr>
      </p:pic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514F96B0-E479-E551-B106-1EA1C862B57A}"/>
              </a:ext>
            </a:extLst>
          </p:cNvPr>
          <p:cNvSpPr/>
          <p:nvPr/>
        </p:nvSpPr>
        <p:spPr>
          <a:xfrm>
            <a:off x="158189" y="5446282"/>
            <a:ext cx="5563600" cy="594233"/>
          </a:xfrm>
          <a:prstGeom prst="wedgeRectCallout">
            <a:avLst>
              <a:gd name="adj1" fmla="val 38580"/>
              <a:gd name="adj2" fmla="val -73781"/>
            </a:avLst>
          </a:prstGeom>
          <a:ln w="38100"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/>
              <a:t>Challenge: </a:t>
            </a:r>
            <a:r>
              <a:rPr lang="de-DE" sz="2400" dirty="0" err="1"/>
              <a:t>Get</a:t>
            </a:r>
            <a:r>
              <a:rPr lang="de-DE" sz="2400" dirty="0"/>
              <a:t> </a:t>
            </a:r>
            <a:r>
              <a:rPr lang="de-DE" sz="2400" dirty="0" err="1"/>
              <a:t>good</a:t>
            </a:r>
            <a:r>
              <a:rPr lang="de-DE" sz="2400" dirty="0"/>
              <a:t> </a:t>
            </a:r>
            <a:r>
              <a:rPr lang="de-DE" sz="2400" dirty="0" err="1"/>
              <a:t>training</a:t>
            </a:r>
            <a:r>
              <a:rPr lang="de-DE" sz="2400" dirty="0"/>
              <a:t> </a:t>
            </a:r>
            <a:r>
              <a:rPr lang="de-DE" sz="2400" dirty="0" err="1"/>
              <a:t>data</a:t>
            </a:r>
            <a:r>
              <a:rPr lang="de-DE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003742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EB5DF-DB9A-A0D2-EDD5-5ECE4BBC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Prompt </a:t>
            </a:r>
            <a:r>
              <a:rPr lang="de-DE" sz="3600" dirty="0" err="1"/>
              <a:t>engineering</a:t>
            </a:r>
            <a:r>
              <a:rPr lang="de-DE" sz="3600" dirty="0"/>
              <a:t> </a:t>
            </a:r>
            <a:r>
              <a:rPr lang="de-DE" sz="3600" dirty="0" err="1"/>
              <a:t>decision</a:t>
            </a:r>
            <a:r>
              <a:rPr lang="de-DE" sz="3600" dirty="0"/>
              <a:t> </a:t>
            </a:r>
            <a:r>
              <a:rPr lang="de-DE" sz="3600" dirty="0" err="1"/>
              <a:t>tree</a:t>
            </a:r>
            <a:r>
              <a:rPr lang="de-DE" sz="3600" dirty="0"/>
              <a:t> (</a:t>
            </a:r>
            <a:r>
              <a:rPr lang="de-DE" sz="3600" dirty="0" err="1"/>
              <a:t>opinionated</a:t>
            </a:r>
            <a:r>
              <a:rPr lang="de-DE" sz="3600" dirty="0"/>
              <a:t>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92E30-EDB0-2094-FEFF-C57407A2C3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79471"/>
          </a:xfrm>
        </p:spPr>
        <p:txBody>
          <a:bodyPr/>
          <a:lstStyle/>
          <a:p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deciding</a:t>
            </a:r>
            <a:r>
              <a:rPr lang="de-DE" sz="2800" dirty="0"/>
              <a:t> </a:t>
            </a:r>
            <a:r>
              <a:rPr lang="de-DE" sz="2800" dirty="0" err="1"/>
              <a:t>between</a:t>
            </a:r>
            <a:r>
              <a:rPr lang="de-DE" sz="2800" dirty="0"/>
              <a:t> </a:t>
            </a:r>
            <a:r>
              <a:rPr lang="de-DE" sz="2800" dirty="0" err="1"/>
              <a:t>classical</a:t>
            </a:r>
            <a:r>
              <a:rPr lang="de-DE" sz="2800" dirty="0"/>
              <a:t> prompt </a:t>
            </a:r>
            <a:r>
              <a:rPr lang="de-DE" sz="2800" dirty="0" err="1"/>
              <a:t>engineering</a:t>
            </a:r>
            <a:r>
              <a:rPr lang="de-DE" sz="2800" dirty="0"/>
              <a:t>, RAG and </a:t>
            </a:r>
            <a:r>
              <a:rPr lang="de-DE" sz="2800" dirty="0" err="1"/>
              <a:t>fine</a:t>
            </a:r>
            <a:r>
              <a:rPr lang="de-DE" sz="2800" dirty="0"/>
              <a:t>-tuning, </a:t>
            </a:r>
            <a:r>
              <a:rPr lang="de-DE" sz="2800" dirty="0" err="1"/>
              <a:t>these</a:t>
            </a:r>
            <a:r>
              <a:rPr lang="de-DE" sz="2800" dirty="0"/>
              <a:t> </a:t>
            </a:r>
            <a:r>
              <a:rPr lang="de-DE" sz="2800" dirty="0" err="1"/>
              <a:t>questions</a:t>
            </a:r>
            <a:r>
              <a:rPr lang="de-DE" sz="2800" dirty="0"/>
              <a:t> </a:t>
            </a:r>
            <a:r>
              <a:rPr lang="de-DE" sz="2800" dirty="0" err="1"/>
              <a:t>may</a:t>
            </a:r>
            <a:r>
              <a:rPr lang="de-DE" sz="2800" dirty="0"/>
              <a:t> </a:t>
            </a:r>
            <a:r>
              <a:rPr lang="de-DE" sz="2800" dirty="0" err="1"/>
              <a:t>provide</a:t>
            </a:r>
            <a:r>
              <a:rPr lang="de-DE" sz="2800" dirty="0"/>
              <a:t> </a:t>
            </a:r>
            <a:r>
              <a:rPr lang="de-DE" sz="2800" dirty="0" err="1"/>
              <a:t>guidance</a:t>
            </a:r>
            <a:r>
              <a:rPr lang="de-DE" sz="2800" dirty="0"/>
              <a:t>:</a:t>
            </a:r>
          </a:p>
          <a:p>
            <a:endParaRPr lang="de-DE" sz="700" dirty="0"/>
          </a:p>
          <a:p>
            <a:r>
              <a:rPr lang="de-DE" sz="2800" dirty="0" err="1"/>
              <a:t>Is</a:t>
            </a:r>
            <a:r>
              <a:rPr lang="de-DE" sz="2800" dirty="0"/>
              <a:t> </a:t>
            </a:r>
            <a:r>
              <a:rPr lang="de-DE" sz="2800" dirty="0" err="1"/>
              <a:t>your</a:t>
            </a:r>
            <a:r>
              <a:rPr lang="de-DE" sz="2800" dirty="0"/>
              <a:t> </a:t>
            </a:r>
            <a:r>
              <a:rPr lang="de-DE" sz="2800" dirty="0" err="1"/>
              <a:t>knowledge</a:t>
            </a:r>
            <a:r>
              <a:rPr lang="de-DE" sz="2800" dirty="0"/>
              <a:t> </a:t>
            </a:r>
            <a:r>
              <a:rPr lang="de-DE" sz="2800" dirty="0" err="1"/>
              <a:t>base</a:t>
            </a:r>
            <a:r>
              <a:rPr lang="de-DE" sz="2800" dirty="0"/>
              <a:t> …</a:t>
            </a:r>
            <a:endParaRPr lang="en-US" sz="2800" dirty="0"/>
          </a:p>
        </p:txBody>
      </p:sp>
      <p:sp>
        <p:nvSpPr>
          <p:cNvPr id="7" name="Flowchart: Decision 6">
            <a:extLst>
              <a:ext uri="{FF2B5EF4-FFF2-40B4-BE49-F238E27FC236}">
                <a16:creationId xmlns:a16="http://schemas.microsoft.com/office/drawing/2014/main" id="{65E9C9B4-641F-D900-2555-D0B6957B33E5}"/>
              </a:ext>
            </a:extLst>
          </p:cNvPr>
          <p:cNvSpPr/>
          <p:nvPr/>
        </p:nvSpPr>
        <p:spPr>
          <a:xfrm>
            <a:off x="3912735" y="3206914"/>
            <a:ext cx="2973356" cy="1722471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frequently</a:t>
            </a:r>
            <a:r>
              <a:rPr lang="de-DE" dirty="0"/>
              <a:t> </a:t>
            </a:r>
            <a:r>
              <a:rPr lang="de-DE" dirty="0" err="1"/>
              <a:t>updated</a:t>
            </a:r>
            <a:r>
              <a:rPr lang="de-DE" dirty="0"/>
              <a:t>?</a:t>
            </a:r>
            <a:endParaRPr lang="en-US" dirty="0"/>
          </a:p>
        </p:txBody>
      </p:sp>
      <p:sp>
        <p:nvSpPr>
          <p:cNvPr id="8" name="Flowchart: Decision 7">
            <a:extLst>
              <a:ext uri="{FF2B5EF4-FFF2-40B4-BE49-F238E27FC236}">
                <a16:creationId xmlns:a16="http://schemas.microsoft.com/office/drawing/2014/main" id="{EB00DD99-28C2-5ABF-E133-09CF756764F7}"/>
              </a:ext>
            </a:extLst>
          </p:cNvPr>
          <p:cNvSpPr/>
          <p:nvPr/>
        </p:nvSpPr>
        <p:spPr>
          <a:xfrm>
            <a:off x="367422" y="3206912"/>
            <a:ext cx="2973356" cy="1722471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small</a:t>
            </a:r>
            <a:r>
              <a:rPr lang="de-DE" dirty="0"/>
              <a:t> and permanent?</a:t>
            </a:r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E9B37B9-745D-7D29-8395-946DE2980D15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1844610" y="4929383"/>
            <a:ext cx="9490" cy="5476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B411452-6BD2-366C-E76B-71A9A362B55C}"/>
              </a:ext>
            </a:extLst>
          </p:cNvPr>
          <p:cNvSpPr txBox="1"/>
          <p:nvPr/>
        </p:nvSpPr>
        <p:spPr>
          <a:xfrm>
            <a:off x="296699" y="5477071"/>
            <a:ext cx="311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Long </a:t>
            </a:r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prompting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4EB3EF-C78F-E4F4-5A99-6B7C5A5D9742}"/>
              </a:ext>
            </a:extLst>
          </p:cNvPr>
          <p:cNvSpPr txBox="1"/>
          <p:nvPr/>
        </p:nvSpPr>
        <p:spPr>
          <a:xfrm>
            <a:off x="4543390" y="5444805"/>
            <a:ext cx="1724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RAG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DB5FCF-E603-7EA1-F9A4-CA8944B2A916}"/>
              </a:ext>
            </a:extLst>
          </p:cNvPr>
          <p:cNvSpPr txBox="1"/>
          <p:nvPr/>
        </p:nvSpPr>
        <p:spPr>
          <a:xfrm>
            <a:off x="7458048" y="3744986"/>
            <a:ext cx="1296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Fine-tune a </a:t>
            </a:r>
            <a:r>
              <a:rPr lang="de-DE" dirty="0" err="1"/>
              <a:t>model</a:t>
            </a:r>
            <a:endParaRPr lang="en-US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2C1C785-2403-B9AD-9890-B558AF14A3F9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>
            <a:off x="3340778" y="4068148"/>
            <a:ext cx="571957" cy="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2323CAC-E67A-5652-100B-C764FE78FD14}"/>
              </a:ext>
            </a:extLst>
          </p:cNvPr>
          <p:cNvCxnSpPr>
            <a:cxnSpLocks/>
          </p:cNvCxnSpPr>
          <p:nvPr/>
        </p:nvCxnSpPr>
        <p:spPr>
          <a:xfrm>
            <a:off x="-204535" y="4068150"/>
            <a:ext cx="571957" cy="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AAF37E9-C983-06CD-9A49-391A42E11C07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6886091" y="4068149"/>
            <a:ext cx="634481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571BFB3-502D-392B-01FD-4E3B1BC6FA06}"/>
              </a:ext>
            </a:extLst>
          </p:cNvPr>
          <p:cNvCxnSpPr>
            <a:cxnSpLocks/>
            <a:stCxn id="7" idx="2"/>
            <a:endCxn id="12" idx="0"/>
          </p:cNvCxnSpPr>
          <p:nvPr/>
        </p:nvCxnSpPr>
        <p:spPr>
          <a:xfrm>
            <a:off x="5399413" y="4929385"/>
            <a:ext cx="6043" cy="5154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1EA2DB0E-7EF1-8F27-BC7D-165AF15A248C}"/>
              </a:ext>
            </a:extLst>
          </p:cNvPr>
          <p:cNvSpPr txBox="1"/>
          <p:nvPr/>
        </p:nvSpPr>
        <p:spPr>
          <a:xfrm>
            <a:off x="1968500" y="4929385"/>
            <a:ext cx="543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Yes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BDB1FDD-F14A-3B02-2FF5-8DA97AC15C92}"/>
              </a:ext>
            </a:extLst>
          </p:cNvPr>
          <p:cNvSpPr txBox="1"/>
          <p:nvPr/>
        </p:nvSpPr>
        <p:spPr>
          <a:xfrm>
            <a:off x="5524500" y="4897119"/>
            <a:ext cx="543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Yes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26389F-BEC7-6D8F-7D1F-903F6BE6BFFA}"/>
              </a:ext>
            </a:extLst>
          </p:cNvPr>
          <p:cNvSpPr txBox="1"/>
          <p:nvPr/>
        </p:nvSpPr>
        <p:spPr>
          <a:xfrm>
            <a:off x="6709820" y="3625773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No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9C33ED-AB96-5B0D-3BAA-5F2C2779897C}"/>
              </a:ext>
            </a:extLst>
          </p:cNvPr>
          <p:cNvSpPr txBox="1"/>
          <p:nvPr/>
        </p:nvSpPr>
        <p:spPr>
          <a:xfrm>
            <a:off x="3180443" y="3625773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No</a:t>
            </a:r>
            <a:endParaRPr lang="en-US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21CDCE80-D230-C0B3-3033-C919C3C27EA8}"/>
              </a:ext>
            </a:extLst>
          </p:cNvPr>
          <p:cNvSpPr/>
          <p:nvPr/>
        </p:nvSpPr>
        <p:spPr>
          <a:xfrm>
            <a:off x="9154952" y="4648200"/>
            <a:ext cx="2795748" cy="119820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Additional </a:t>
            </a:r>
            <a:r>
              <a:rPr lang="de-DE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criteria</a:t>
            </a:r>
            <a:r>
              <a:rPr lang="de-D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Compute</a:t>
            </a:r>
            <a:r>
              <a:rPr lang="de-D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de-DE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hardware</a:t>
            </a:r>
            <a:endParaRPr lang="de-DE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Compute</a:t>
            </a:r>
            <a:r>
              <a:rPr lang="de-D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tx1">
                    <a:lumMod val="90000"/>
                    <a:lumOff val="10000"/>
                  </a:schemeClr>
                </a:solidFill>
              </a:rPr>
              <a:t>Costs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05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/>
      <p:bldP spid="12" grpId="0"/>
      <p:bldP spid="14" grpId="0"/>
      <p:bldP spid="36" grpId="0"/>
      <p:bldP spid="37" grpId="0"/>
      <p:bldP spid="40" grpId="0"/>
      <p:bldP spid="41" grpId="0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LLMs are everywhere</a:t>
            </a:r>
            <a:endParaRPr lang="en-US" sz="3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755978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50150-71EC-F5FF-39B6-429253BD2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A4526E2-C369-3634-4DF6-0EAAB1C9EFF6}"/>
              </a:ext>
            </a:extLst>
          </p:cNvPr>
          <p:cNvSpPr txBox="1">
            <a:spLocks/>
          </p:cNvSpPr>
          <p:nvPr/>
        </p:nvSpPr>
        <p:spPr>
          <a:xfrm>
            <a:off x="249966" y="1545492"/>
            <a:ext cx="3857063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ChatGPT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50F9FAF-9973-3098-184B-A22BD6CD46F5}"/>
              </a:ext>
            </a:extLst>
          </p:cNvPr>
          <p:cNvSpPr txBox="1">
            <a:spLocks/>
          </p:cNvSpPr>
          <p:nvPr/>
        </p:nvSpPr>
        <p:spPr>
          <a:xfrm>
            <a:off x="8148484" y="1545492"/>
            <a:ext cx="3514643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Llama</a:t>
            </a:r>
            <a:r>
              <a:rPr lang="de-DE" dirty="0"/>
              <a:t> 3.1 405B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FF66C6-E25F-4197-DBE8-730E229EF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66" y="2065367"/>
            <a:ext cx="3857063" cy="37260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918602-31FB-BC69-8B55-F9104E85FE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695" y="2065367"/>
            <a:ext cx="3857063" cy="37260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101A164-2E46-E486-70B2-FC93B5B7E540}"/>
              </a:ext>
            </a:extLst>
          </p:cNvPr>
          <p:cNvSpPr txBox="1"/>
          <p:nvPr/>
        </p:nvSpPr>
        <p:spPr>
          <a:xfrm>
            <a:off x="4167468" y="6055378"/>
            <a:ext cx="41034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https://chatgpt.com/</a:t>
            </a:r>
            <a:r>
              <a:rPr lang="en-US" sz="1600" dirty="0"/>
              <a:t> </a:t>
            </a:r>
          </a:p>
          <a:p>
            <a:r>
              <a:rPr lang="en-US" sz="1600" dirty="0">
                <a:hlinkClick r:id="rId5"/>
              </a:rPr>
              <a:t>https://claude.ai/</a:t>
            </a:r>
            <a:endParaRPr lang="en-US" sz="1600" dirty="0"/>
          </a:p>
          <a:p>
            <a:r>
              <a:rPr lang="en-US" sz="1600" dirty="0">
                <a:hlinkClick r:id="rId6"/>
              </a:rPr>
              <a:t>https://huggingface.co/chat/</a:t>
            </a:r>
            <a:r>
              <a:rPr lang="en-US" sz="1600" dirty="0"/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B4EA637-7E5A-255D-2BD4-FEEFEE3B0F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7424" y="2065367"/>
            <a:ext cx="3514643" cy="3726093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81BC189-9DA2-EC62-8321-B11FFCB87B28}"/>
              </a:ext>
            </a:extLst>
          </p:cNvPr>
          <p:cNvSpPr txBox="1">
            <a:spLocks/>
          </p:cNvSpPr>
          <p:nvPr/>
        </p:nvSpPr>
        <p:spPr>
          <a:xfrm>
            <a:off x="4167468" y="1545492"/>
            <a:ext cx="3857063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/>
              <a:t>Claude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8226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04407E2-C5CA-2357-1959-6DBEF9BA5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05349"/>
            <a:ext cx="4648200" cy="38876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F50150-71EC-F5FF-39B6-429253BD2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8A1B5A-F08A-9DC1-9A26-9C762A61A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22" y="1462108"/>
            <a:ext cx="5713154" cy="3658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625D1A-95CB-7A5F-2EF7-67C1F5B886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9262" y="3967541"/>
            <a:ext cx="3022555" cy="1964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6F93AF-1C8E-A592-3DFD-16879E3C3A1B}"/>
              </a:ext>
            </a:extLst>
          </p:cNvPr>
          <p:cNvSpPr txBox="1"/>
          <p:nvPr/>
        </p:nvSpPr>
        <p:spPr>
          <a:xfrm>
            <a:off x="319257" y="5168358"/>
            <a:ext cx="23489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6"/>
              </a:rPr>
              <a:t>https://github.com/royerlab/napari-chatgpt</a:t>
            </a:r>
            <a:r>
              <a:rPr lang="en-US" sz="1200" dirty="0"/>
              <a:t> </a:t>
            </a:r>
          </a:p>
          <a:p>
            <a:pPr algn="ctr"/>
            <a:r>
              <a:rPr lang="en-US" sz="1200" dirty="0">
                <a:hlinkClick r:id="rId7"/>
              </a:rPr>
              <a:t>https://www.nature.com/articles/s41592-024-02310-w</a:t>
            </a:r>
            <a:r>
              <a:rPr lang="en-US" sz="12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483B4B-9BFB-0864-E04A-26AB888D8766}"/>
              </a:ext>
            </a:extLst>
          </p:cNvPr>
          <p:cNvSpPr txBox="1"/>
          <p:nvPr/>
        </p:nvSpPr>
        <p:spPr>
          <a:xfrm>
            <a:off x="6377724" y="5332263"/>
            <a:ext cx="22438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8"/>
              </a:rPr>
              <a:t>https://bioimage.io/chat/</a:t>
            </a:r>
            <a:r>
              <a:rPr lang="en-US" sz="1200" dirty="0"/>
              <a:t> </a:t>
            </a:r>
            <a:r>
              <a:rPr lang="en-US" sz="1200" dirty="0">
                <a:hlinkClick r:id="rId9"/>
              </a:rPr>
              <a:t>https://www.nature.com/articles/s41592-024-02370-y</a:t>
            </a:r>
            <a:r>
              <a:rPr lang="en-US" sz="1200" dirty="0"/>
              <a:t> 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A4526E2-C369-3634-4DF6-0EAAB1C9EFF6}"/>
              </a:ext>
            </a:extLst>
          </p:cNvPr>
          <p:cNvSpPr txBox="1">
            <a:spLocks/>
          </p:cNvSpPr>
          <p:nvPr/>
        </p:nvSpPr>
        <p:spPr>
          <a:xfrm>
            <a:off x="158223" y="1009984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Napari-chatGPT</a:t>
            </a:r>
            <a:r>
              <a:rPr lang="de-DE" dirty="0"/>
              <a:t> / Omega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50F9FAF-9973-3098-184B-A22BD6CD46F5}"/>
              </a:ext>
            </a:extLst>
          </p:cNvPr>
          <p:cNvSpPr txBox="1">
            <a:spLocks/>
          </p:cNvSpPr>
          <p:nvPr/>
        </p:nvSpPr>
        <p:spPr>
          <a:xfrm>
            <a:off x="5757076" y="1019509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/>
              <a:t>Bioimage-</a:t>
            </a:r>
            <a:r>
              <a:rPr lang="de-DE" dirty="0" err="1"/>
              <a:t>io</a:t>
            </a:r>
            <a:r>
              <a:rPr lang="de-DE" dirty="0"/>
              <a:t> </a:t>
            </a:r>
            <a:r>
              <a:rPr lang="de-DE" dirty="0" err="1"/>
              <a:t>ChatBot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71C42F-F381-D5D0-22FF-8BB366E17F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21575" y="3950364"/>
            <a:ext cx="3480128" cy="1964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E25EBC-3B97-DABB-42A7-A290BC09602F}"/>
              </a:ext>
            </a:extLst>
          </p:cNvPr>
          <p:cNvSpPr txBox="1"/>
          <p:nvPr/>
        </p:nvSpPr>
        <p:spPr>
          <a:xfrm>
            <a:off x="4144809" y="6112903"/>
            <a:ext cx="3902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https://www.globias.org/activities/bia-seminar-series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23E2FA4F-4354-EB27-C6AB-90D0EA4B8CD8}"/>
              </a:ext>
            </a:extLst>
          </p:cNvPr>
          <p:cNvSpPr/>
          <p:nvPr/>
        </p:nvSpPr>
        <p:spPr>
          <a:xfrm>
            <a:off x="9345882" y="109474"/>
            <a:ext cx="2720055" cy="1566926"/>
          </a:xfrm>
          <a:prstGeom prst="wedgeRectCallout">
            <a:avLst>
              <a:gd name="adj1" fmla="val -62490"/>
              <a:gd name="adj2" fmla="val -1258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0" i="0" dirty="0" err="1">
                <a:solidFill>
                  <a:srgbClr val="434343"/>
                </a:solidFill>
                <a:effectLst/>
                <a:latin typeface="Noto Sans" panose="020B0502040504020204" pitchFamily="34" charset="0"/>
              </a:rPr>
              <a:t>GloBIAS</a:t>
            </a:r>
            <a:r>
              <a:rPr lang="en-US" sz="2400" b="0" i="0" dirty="0">
                <a:solidFill>
                  <a:srgbClr val="434343"/>
                </a:solidFill>
                <a:effectLst/>
                <a:latin typeface="Noto Sans" panose="020B0502040504020204" pitchFamily="34" charset="0"/>
              </a:rPr>
              <a:t> Seminar Series</a:t>
            </a:r>
          </a:p>
          <a:p>
            <a:pPr algn="ctr"/>
            <a:r>
              <a:rPr lang="en-US" sz="2400" b="0" i="0" dirty="0">
                <a:solidFill>
                  <a:srgbClr val="434343"/>
                </a:solidFill>
                <a:effectLst/>
                <a:latin typeface="Noto Sans" panose="020B0502040504020204" pitchFamily="34" charset="0"/>
              </a:rPr>
              <a:t>Sept. 27</a:t>
            </a:r>
            <a:r>
              <a:rPr lang="en-US" sz="2400" b="0" i="0" baseline="30000" dirty="0">
                <a:solidFill>
                  <a:srgbClr val="434343"/>
                </a:solidFill>
                <a:effectLst/>
                <a:latin typeface="Noto Sans" panose="020B0502040504020204" pitchFamily="34" charset="0"/>
              </a:rPr>
              <a:t>th</a:t>
            </a:r>
            <a:r>
              <a:rPr lang="en-US" sz="2400" b="0" i="0" dirty="0">
                <a:solidFill>
                  <a:srgbClr val="434343"/>
                </a:solidFill>
                <a:effectLst/>
                <a:latin typeface="Noto Sans" panose="020B0502040504020204" pitchFamily="34" charset="0"/>
              </a:rPr>
              <a:t> 2024</a:t>
            </a:r>
          </a:p>
          <a:p>
            <a:pPr algn="ctr"/>
            <a:r>
              <a:rPr lang="en-US" sz="2400" dirty="0">
                <a:solidFill>
                  <a:srgbClr val="434343"/>
                </a:solidFill>
                <a:latin typeface="Noto Sans" panose="020B0502040504020204" pitchFamily="34" charset="0"/>
              </a:rPr>
              <a:t>Oct. 18</a:t>
            </a:r>
            <a:r>
              <a:rPr lang="en-US" sz="2400" baseline="30000" dirty="0">
                <a:solidFill>
                  <a:srgbClr val="434343"/>
                </a:solidFill>
                <a:latin typeface="Noto Sans" panose="020B0502040504020204" pitchFamily="34" charset="0"/>
              </a:rPr>
              <a:t>th</a:t>
            </a:r>
            <a:r>
              <a:rPr lang="en-US" sz="2400" dirty="0">
                <a:solidFill>
                  <a:srgbClr val="434343"/>
                </a:solidFill>
                <a:latin typeface="Noto Sans" panose="020B0502040504020204" pitchFamily="34" charset="0"/>
              </a:rPr>
              <a:t> 2024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071197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22FE4-DD24-1865-8329-523E6DE67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13C46F-1910-FD7C-1CD7-679EA4409AF5}"/>
              </a:ext>
            </a:extLst>
          </p:cNvPr>
          <p:cNvSpPr txBox="1"/>
          <p:nvPr/>
        </p:nvSpPr>
        <p:spPr>
          <a:xfrm>
            <a:off x="3137737" y="6149913"/>
            <a:ext cx="38891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2"/>
              </a:rPr>
              <a:t>https://jupyter-ai.readthedocs.io/</a:t>
            </a:r>
            <a:r>
              <a:rPr lang="en-US" sz="1400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A92D83-CAE9-B475-00ED-3F5A70E0CCAF}"/>
              </a:ext>
            </a:extLst>
          </p:cNvPr>
          <p:cNvSpPr txBox="1">
            <a:spLocks/>
          </p:cNvSpPr>
          <p:nvPr/>
        </p:nvSpPr>
        <p:spPr>
          <a:xfrm>
            <a:off x="279930" y="1566535"/>
            <a:ext cx="5816070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Jupyter</a:t>
            </a:r>
            <a:r>
              <a:rPr lang="de-DE" dirty="0"/>
              <a:t>-AI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C94F32-035C-9561-6606-AB880630FADA}"/>
              </a:ext>
            </a:extLst>
          </p:cNvPr>
          <p:cNvSpPr txBox="1"/>
          <p:nvPr/>
        </p:nvSpPr>
        <p:spPr>
          <a:xfrm>
            <a:off x="5019674" y="6488668"/>
            <a:ext cx="3762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defRPr sz="1400"/>
            </a:lvl1pPr>
          </a:lstStyle>
          <a:p>
            <a:r>
              <a:rPr lang="en-US" dirty="0">
                <a:hlinkClick r:id="rId3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E9AF074-20FB-21A8-B87A-5EB959D1A55D}"/>
              </a:ext>
            </a:extLst>
          </p:cNvPr>
          <p:cNvSpPr txBox="1">
            <a:spLocks/>
          </p:cNvSpPr>
          <p:nvPr/>
        </p:nvSpPr>
        <p:spPr>
          <a:xfrm>
            <a:off x="7570446" y="1566535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bia-bob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5B45C2-174E-69B9-42F5-76AF2B0453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30" y="1983353"/>
            <a:ext cx="5816070" cy="40085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DB3C9A-A539-8441-2978-6A4CD10400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1907" y="1983353"/>
            <a:ext cx="5816070" cy="400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901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22FE4-DD24-1865-8329-523E6DE67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13C46F-1910-FD7C-1CD7-679EA4409AF5}"/>
              </a:ext>
            </a:extLst>
          </p:cNvPr>
          <p:cNvSpPr txBox="1"/>
          <p:nvPr/>
        </p:nvSpPr>
        <p:spPr>
          <a:xfrm>
            <a:off x="4895679" y="6489378"/>
            <a:ext cx="38891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2"/>
              </a:rPr>
              <a:t>https://github.com/haesleinhuepf/git-bob</a:t>
            </a:r>
            <a:r>
              <a:rPr lang="en-US" sz="1400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A92D83-CAE9-B475-00ED-3F5A70E0CCAF}"/>
              </a:ext>
            </a:extLst>
          </p:cNvPr>
          <p:cNvSpPr txBox="1">
            <a:spLocks/>
          </p:cNvSpPr>
          <p:nvPr/>
        </p:nvSpPr>
        <p:spPr>
          <a:xfrm>
            <a:off x="279930" y="1566535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aider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C94F32-035C-9561-6606-AB880630FADA}"/>
              </a:ext>
            </a:extLst>
          </p:cNvPr>
          <p:cNvSpPr txBox="1"/>
          <p:nvPr/>
        </p:nvSpPr>
        <p:spPr>
          <a:xfrm>
            <a:off x="3014492" y="6146126"/>
            <a:ext cx="3762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defRPr sz="1400"/>
            </a:lvl1pPr>
          </a:lstStyle>
          <a:p>
            <a:r>
              <a:rPr lang="en-US" dirty="0">
                <a:hlinkClick r:id="rId3"/>
              </a:rPr>
              <a:t>https://github.com/paul-gauthier/aider/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1DC9A7-7A51-F994-428F-D3838EE46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952375"/>
            <a:ext cx="5410200" cy="3961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E9AF074-20FB-21A8-B87A-5EB959D1A55D}"/>
              </a:ext>
            </a:extLst>
          </p:cNvPr>
          <p:cNvSpPr txBox="1">
            <a:spLocks/>
          </p:cNvSpPr>
          <p:nvPr/>
        </p:nvSpPr>
        <p:spPr>
          <a:xfrm>
            <a:off x="7570446" y="1566535"/>
            <a:ext cx="3588807" cy="38584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 err="1"/>
              <a:t>git-bob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7B07E4-6FC9-0B55-CEA7-5628ADFED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0767" y="1962478"/>
            <a:ext cx="5298904" cy="391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70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685093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FFC000"/>
                </a:solidFill>
              </a:rPr>
              <a:t>reasoning</a:t>
            </a:r>
            <a:endParaRPr lang="en-US" sz="3200" u="sng" dirty="0">
              <a:solidFill>
                <a:srgbClr val="FFC000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231853" y="3137855"/>
            <a:ext cx="47752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Proof + Explanation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323272" y="3399466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ross 4">
            <a:extLst>
              <a:ext uri="{FF2B5EF4-FFF2-40B4-BE49-F238E27FC236}">
                <a16:creationId xmlns:a16="http://schemas.microsoft.com/office/drawing/2014/main" id="{68B317C4-A46F-BB48-80F4-29196F6B1863}"/>
              </a:ext>
            </a:extLst>
          </p:cNvPr>
          <p:cNvSpPr/>
          <p:nvPr/>
        </p:nvSpPr>
        <p:spPr>
          <a:xfrm rot="2706042">
            <a:off x="3658060" y="1969856"/>
            <a:ext cx="2743200" cy="2743200"/>
          </a:xfrm>
          <a:prstGeom prst="plus">
            <a:avLst>
              <a:gd name="adj" fmla="val 42182"/>
            </a:avLst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38A3FE-4850-45E8-F4D2-FA6B70053F1C}"/>
              </a:ext>
            </a:extLst>
          </p:cNvPr>
          <p:cNvSpPr txBox="1"/>
          <p:nvPr/>
        </p:nvSpPr>
        <p:spPr>
          <a:xfrm>
            <a:off x="4057707" y="6253597"/>
            <a:ext cx="3879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https://arxiv.org/abs/2408.06292</a:t>
            </a:r>
            <a:r>
              <a:rPr lang="en-US" dirty="0"/>
              <a:t> 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D0F69D9-D474-C09F-A030-F9BE4CB4F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272" y="3967528"/>
            <a:ext cx="5789922" cy="1842248"/>
          </a:xfrm>
          <a:prstGeom prst="rect">
            <a:avLst/>
          </a:prstGeom>
        </p:spPr>
      </p:pic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528ACAB8-AE65-E496-6728-9132FE7C6CC1}"/>
              </a:ext>
            </a:extLst>
          </p:cNvPr>
          <p:cNvSpPr/>
          <p:nvPr/>
        </p:nvSpPr>
        <p:spPr>
          <a:xfrm>
            <a:off x="6323272" y="3983684"/>
            <a:ext cx="5789922" cy="1846078"/>
          </a:xfrm>
          <a:prstGeom prst="wedgeRectCallout">
            <a:avLst>
              <a:gd name="adj1" fmla="val -34490"/>
              <a:gd name="adj2" fmla="val 62466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7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37C04-662D-23B6-E36E-EB412F8F0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1F2DC-F264-159C-1E40-FD41A1B998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25277" y="2431680"/>
            <a:ext cx="1397734" cy="466985"/>
          </a:xfrm>
        </p:spPr>
        <p:txBody>
          <a:bodyPr/>
          <a:lstStyle/>
          <a:p>
            <a:r>
              <a:rPr lang="de-DE" dirty="0"/>
              <a:t>Cursor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13BF60-B451-2312-D938-8251385B4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5277" y="2888380"/>
            <a:ext cx="6024682" cy="30268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D779C2C-8E65-5C5A-43CA-B000D1B4561A}"/>
              </a:ext>
            </a:extLst>
          </p:cNvPr>
          <p:cNvSpPr txBox="1"/>
          <p:nvPr/>
        </p:nvSpPr>
        <p:spPr>
          <a:xfrm>
            <a:off x="5918061" y="6460865"/>
            <a:ext cx="3035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https://www.cursor.com/</a:t>
            </a:r>
            <a:r>
              <a:rPr lang="en-US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D99D3-F0BB-5845-3814-90E7FE582C28}"/>
              </a:ext>
            </a:extLst>
          </p:cNvPr>
          <p:cNvSpPr txBox="1">
            <a:spLocks/>
          </p:cNvSpPr>
          <p:nvPr/>
        </p:nvSpPr>
        <p:spPr>
          <a:xfrm>
            <a:off x="891302" y="1107370"/>
            <a:ext cx="4112498" cy="46698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Github</a:t>
            </a:r>
            <a:r>
              <a:rPr lang="de-DE" dirty="0"/>
              <a:t> Copilot [Workspace]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6B84F5-4567-8E03-70B1-BC35D9F2DD05}"/>
              </a:ext>
            </a:extLst>
          </p:cNvPr>
          <p:cNvSpPr txBox="1"/>
          <p:nvPr/>
        </p:nvSpPr>
        <p:spPr>
          <a:xfrm>
            <a:off x="3505061" y="6116933"/>
            <a:ext cx="7835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https://copilot-workspace.githubnext.com/</a:t>
            </a:r>
            <a:r>
              <a:rPr lang="en-US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B2FFAE-4662-42B8-078C-29951F18F5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2468"/>
          <a:stretch/>
        </p:blipFill>
        <p:spPr>
          <a:xfrm>
            <a:off x="891302" y="1574355"/>
            <a:ext cx="3706832" cy="20959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DFE1D2-1CA0-E45C-4428-B7D5E30F3A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0284"/>
          <a:stretch/>
        </p:blipFill>
        <p:spPr>
          <a:xfrm>
            <a:off x="891302" y="3755882"/>
            <a:ext cx="3706832" cy="207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90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50150-71EC-F5FF-39B6-429253BD2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6F93AF-1C8E-A592-3DFD-16879E3C3A1B}"/>
              </a:ext>
            </a:extLst>
          </p:cNvPr>
          <p:cNvSpPr txBox="1"/>
          <p:nvPr/>
        </p:nvSpPr>
        <p:spPr>
          <a:xfrm>
            <a:off x="507156" y="5536859"/>
            <a:ext cx="3401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2"/>
              </a:rPr>
              <a:t>https://chatgpt.com/g/g-FGdNx7MIl-microscope-image-analysis-gpt</a:t>
            </a:r>
            <a:r>
              <a:rPr lang="en-US" sz="1400" dirty="0"/>
              <a:t> 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483B4B-9BFB-0864-E04A-26AB888D8766}"/>
              </a:ext>
            </a:extLst>
          </p:cNvPr>
          <p:cNvSpPr txBox="1"/>
          <p:nvPr/>
        </p:nvSpPr>
        <p:spPr>
          <a:xfrm>
            <a:off x="4361749" y="5661498"/>
            <a:ext cx="34795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3"/>
              </a:rPr>
              <a:t>http://chat.openai.com/gpts</a:t>
            </a:r>
            <a:r>
              <a:rPr lang="en-US" sz="14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13C46F-1910-FD7C-1CD7-679EA4409AF5}"/>
              </a:ext>
            </a:extLst>
          </p:cNvPr>
          <p:cNvSpPr txBox="1"/>
          <p:nvPr/>
        </p:nvSpPr>
        <p:spPr>
          <a:xfrm>
            <a:off x="8294643" y="5553776"/>
            <a:ext cx="3266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4"/>
              </a:rPr>
              <a:t>https://chatgpt.com/g/g-psAohb1OY-bio-image-analysis-gpt</a:t>
            </a:r>
            <a:r>
              <a:rPr lang="en-US" sz="1400" dirty="0"/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1798CC2-2B05-1FE7-B649-C38629792D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1749" y="1399204"/>
            <a:ext cx="3479553" cy="41148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39F31A3-51A0-61A5-74D2-8D4CAE2666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57" y="1382287"/>
            <a:ext cx="3401251" cy="41148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DDFBA89-D227-53FB-4E40-BEAC779697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4643" y="1399204"/>
            <a:ext cx="3266076" cy="41148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Arrow: Right 26">
            <a:extLst>
              <a:ext uri="{FF2B5EF4-FFF2-40B4-BE49-F238E27FC236}">
                <a16:creationId xmlns:a16="http://schemas.microsoft.com/office/drawing/2014/main" id="{338F904A-D1EF-096B-6DF5-63F8FC055A94}"/>
              </a:ext>
            </a:extLst>
          </p:cNvPr>
          <p:cNvSpPr/>
          <p:nvPr/>
        </p:nvSpPr>
        <p:spPr>
          <a:xfrm rot="10800000">
            <a:off x="3851610" y="3763479"/>
            <a:ext cx="510139" cy="30800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D9344CF4-029D-3B1D-232E-036D8F110E7F}"/>
              </a:ext>
            </a:extLst>
          </p:cNvPr>
          <p:cNvSpPr/>
          <p:nvPr/>
        </p:nvSpPr>
        <p:spPr>
          <a:xfrm>
            <a:off x="7784504" y="3109034"/>
            <a:ext cx="510139" cy="30800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51D95F-D3B6-ACDD-1EB4-9C2567ABE9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82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27" grpId="0" animBg="1"/>
      <p:bldP spid="2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4B1E5-FEE2-BE09-0150-C0CA7C45B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LLMs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everywhere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62454-BA81-C66D-F050-9D393C9E67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78085"/>
          </a:xfrm>
        </p:spPr>
        <p:txBody>
          <a:bodyPr/>
          <a:lstStyle/>
          <a:p>
            <a:r>
              <a:rPr lang="de-DE" dirty="0" err="1"/>
              <a:t>Fiji‘s</a:t>
            </a:r>
            <a:r>
              <a:rPr lang="de-DE" dirty="0"/>
              <a:t> </a:t>
            </a:r>
            <a:r>
              <a:rPr lang="de-DE" dirty="0" err="1"/>
              <a:t>Script</a:t>
            </a:r>
            <a:r>
              <a:rPr lang="de-DE" dirty="0"/>
              <a:t> Editor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5A2F90-5E8F-3A35-6748-9EE12722A0E7}"/>
              </a:ext>
            </a:extLst>
          </p:cNvPr>
          <p:cNvSpPr txBox="1"/>
          <p:nvPr/>
        </p:nvSpPr>
        <p:spPr>
          <a:xfrm>
            <a:off x="3752850" y="6128598"/>
            <a:ext cx="5276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https://forum.image.sc/t/ai-assisted-code-generation-in-fijis-script-editor/100877/3</a:t>
            </a:r>
            <a:r>
              <a:rPr lang="en-US" dirty="0"/>
              <a:t> </a:t>
            </a:r>
          </a:p>
        </p:txBody>
      </p:sp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117D5150-F934-5148-BE5F-16693E33EF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81"/>
          <a:stretch/>
        </p:blipFill>
        <p:spPr bwMode="auto">
          <a:xfrm>
            <a:off x="279400" y="1996295"/>
            <a:ext cx="5511800" cy="345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1BB2D1-6E71-24A1-FA82-C995EBA9F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375" y="1996296"/>
            <a:ext cx="2102541" cy="3454174"/>
          </a:xfrm>
          <a:prstGeom prst="rect">
            <a:avLst/>
          </a:prstGeom>
        </p:spPr>
      </p:pic>
      <p:pic>
        <p:nvPicPr>
          <p:cNvPr id="8" name="Picture 2" descr="image">
            <a:extLst>
              <a:ext uri="{FF2B5EF4-FFF2-40B4-BE49-F238E27FC236}">
                <a16:creationId xmlns:a16="http://schemas.microsoft.com/office/drawing/2014/main" id="{3E17C442-44C8-3AE0-000E-36962693DA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9"/>
          <a:stretch/>
        </p:blipFill>
        <p:spPr bwMode="auto">
          <a:xfrm>
            <a:off x="5791200" y="1996295"/>
            <a:ext cx="6210716" cy="345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08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E8C92D-E6A6-B19A-3E98-1BF5D4FA4293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962334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Good Scientific Practice</a:t>
            </a:r>
            <a:endParaRPr lang="en-US" sz="36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EF26BBFA-F6D3-BF49-5264-7718E6CD0D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E34ECBD-0B47-E95C-3CFF-A1C56DF72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E9C99CFF-8E1C-6453-D3B5-996ED1D7FF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sp>
        <p:nvSpPr>
          <p:cNvPr id="10" name="Rectangle 148">
            <a:extLst>
              <a:ext uri="{FF2B5EF4-FFF2-40B4-BE49-F238E27FC236}">
                <a16:creationId xmlns:a16="http://schemas.microsoft.com/office/drawing/2014/main" id="{78180602-1AB0-8CE2-2213-920199E9EE93}"/>
              </a:ext>
            </a:extLst>
          </p:cNvPr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24405221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239C-BA79-7604-6EAD-FD0C380A8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Challenges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555B6-F021-F0B4-E33A-0C3DF22ABB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Generative </a:t>
            </a:r>
            <a:r>
              <a:rPr lang="de-DE" dirty="0" err="1"/>
              <a:t>artificial</a:t>
            </a:r>
            <a:r>
              <a:rPr lang="de-DE" dirty="0"/>
              <a:t> </a:t>
            </a:r>
            <a:r>
              <a:rPr lang="de-DE" dirty="0" err="1"/>
              <a:t>intelligence</a:t>
            </a:r>
            <a:r>
              <a:rPr lang="de-DE" dirty="0"/>
              <a:t> </a:t>
            </a:r>
            <a:r>
              <a:rPr lang="de-DE" dirty="0" err="1"/>
              <a:t>imposes</a:t>
            </a:r>
            <a:r>
              <a:rPr lang="de-DE" dirty="0"/>
              <a:t> a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science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61DCA0-29E1-2E6C-CB0C-47CFD7D8D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33" y="2067008"/>
            <a:ext cx="7997138" cy="338702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27F38E-010A-C404-A099-A5890A404746}"/>
              </a:ext>
            </a:extLst>
          </p:cNvPr>
          <p:cNvSpPr txBox="1"/>
          <p:nvPr/>
        </p:nvSpPr>
        <p:spPr>
          <a:xfrm>
            <a:off x="3789769" y="6315498"/>
            <a:ext cx="461246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  <a:hlinkClick r:id="rId3"/>
              </a:rPr>
              <a:t>https://x.com/MicrobiomDigest/status/1825963342822793400</a:t>
            </a:r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 </a:t>
            </a:r>
            <a:endParaRPr lang="en-US" sz="12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1C8875F-2B80-44EF-A265-C3BAEAE28B36}"/>
              </a:ext>
            </a:extLst>
          </p:cNvPr>
          <p:cNvCxnSpPr/>
          <p:nvPr/>
        </p:nvCxnSpPr>
        <p:spPr>
          <a:xfrm>
            <a:off x="1562100" y="4889500"/>
            <a:ext cx="29083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8325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AE4F3-7683-836D-7026-DFA653C78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Rules…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871E-ED71-12E2-13A5-3D68124184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1302" y="1467236"/>
            <a:ext cx="5961239" cy="2326788"/>
          </a:xfrm>
        </p:spPr>
        <p:txBody>
          <a:bodyPr/>
          <a:lstStyle/>
          <a:p>
            <a:r>
              <a:rPr lang="de-DE" dirty="0"/>
              <a:t>„</a:t>
            </a:r>
            <a:r>
              <a:rPr lang="en-US" dirty="0"/>
              <a:t>When making their results publicly available, </a:t>
            </a:r>
            <a:r>
              <a:rPr lang="en-US" u="sng" dirty="0"/>
              <a:t>researchers should</a:t>
            </a:r>
            <a:r>
              <a:rPr lang="en-US" dirty="0"/>
              <a:t>, in the spirit of research integrity, </a:t>
            </a:r>
            <a:r>
              <a:rPr lang="en-US" u="sng" dirty="0"/>
              <a:t>disclose</a:t>
            </a:r>
            <a:r>
              <a:rPr lang="en-US" dirty="0"/>
              <a:t> whether or not they have used generative models, and if so, which ones, for what purpose and to what extent.</a:t>
            </a:r>
            <a:r>
              <a:rPr lang="de-DE" dirty="0"/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BFB0D9-0051-9457-025E-FC68827687EF}"/>
              </a:ext>
            </a:extLst>
          </p:cNvPr>
          <p:cNvSpPr txBox="1"/>
          <p:nvPr/>
        </p:nvSpPr>
        <p:spPr>
          <a:xfrm>
            <a:off x="3729079" y="6059660"/>
            <a:ext cx="45733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Source: DFG (2023)</a:t>
            </a:r>
            <a:r>
              <a:rPr lang="en-US" sz="1200" dirty="0">
                <a:hlinkClick r:id="rId2"/>
              </a:rPr>
              <a:t> https://www.dfg.de/resource/blob/289676/89c03e7a7a8a024093602995974832f9/230921-statement-executive-committee-ki-ai-data.pdf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58456D-8A04-185C-4E2C-744465B33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541" y="2948555"/>
            <a:ext cx="5114925" cy="26574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86605637-E8F3-25E2-7F21-229CED2C6BD5}"/>
              </a:ext>
            </a:extLst>
          </p:cNvPr>
          <p:cNvSpPr/>
          <p:nvPr/>
        </p:nvSpPr>
        <p:spPr>
          <a:xfrm>
            <a:off x="224534" y="4512121"/>
            <a:ext cx="3651278" cy="1320724"/>
          </a:xfrm>
          <a:prstGeom prst="wedgeRectCallout">
            <a:avLst>
              <a:gd name="adj1" fmla="val -56039"/>
              <a:gd name="adj2" fmla="val 21196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Check your institutions’ and funders’ guidelines.</a:t>
            </a:r>
          </a:p>
        </p:txBody>
      </p:sp>
    </p:spTree>
    <p:extLst>
      <p:ext uri="{BB962C8B-B14F-4D97-AF65-F5344CB8AC3E}">
        <p14:creationId xmlns:p14="http://schemas.microsoft.com/office/powerpoint/2010/main" val="226078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EB1E-014B-A6C3-FD89-43660BA3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32928-8436-330A-D4B3-4BA9FD9E91A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code </a:t>
            </a:r>
            <a:r>
              <a:rPr lang="de-DE" dirty="0" err="1"/>
              <a:t>from</a:t>
            </a:r>
            <a:r>
              <a:rPr lang="de-DE" dirty="0"/>
              <a:t> …</a:t>
            </a:r>
          </a:p>
          <a:p>
            <a:r>
              <a:rPr lang="de-DE" dirty="0"/>
              <a:t>						 a human expert       an expert LLM </a:t>
            </a:r>
          </a:p>
          <a:p>
            <a:endParaRPr lang="de-DE" dirty="0"/>
          </a:p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must</a:t>
            </a:r>
            <a:r>
              <a:rPr lang="de-DE" dirty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Understand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code (</a:t>
            </a:r>
            <a:r>
              <a:rPr lang="de-DE" dirty="0" err="1"/>
              <a:t>roughly</a:t>
            </a:r>
            <a:r>
              <a:rPr lang="de-DE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Question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methods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carefully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Test code on </a:t>
            </a:r>
            <a:r>
              <a:rPr lang="de-DE" dirty="0" err="1"/>
              <a:t>samples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expert </a:t>
            </a:r>
            <a:r>
              <a:rPr lang="de-DE" dirty="0" err="1"/>
              <a:t>didn‘t</a:t>
            </a:r>
            <a:r>
              <a:rPr lang="de-DE" dirty="0"/>
              <a:t> </a:t>
            </a:r>
            <a:r>
              <a:rPr lang="de-DE" dirty="0" err="1"/>
              <a:t>see</a:t>
            </a:r>
            <a:endParaRPr lang="de-DE" dirty="0"/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A10562D8-9587-DF69-C2F6-51A8A369E4EC}"/>
              </a:ext>
            </a:extLst>
          </p:cNvPr>
          <p:cNvSpPr/>
          <p:nvPr/>
        </p:nvSpPr>
        <p:spPr>
          <a:xfrm rot="18409759">
            <a:off x="7147567" y="31954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6270579C-BA4C-2C3A-E81B-973EBBA9D7A1}"/>
              </a:ext>
            </a:extLst>
          </p:cNvPr>
          <p:cNvSpPr/>
          <p:nvPr/>
        </p:nvSpPr>
        <p:spPr>
          <a:xfrm rot="18409759">
            <a:off x="9865368" y="31954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BBA937D8-5023-3553-C95B-3209057938BF}"/>
              </a:ext>
            </a:extLst>
          </p:cNvPr>
          <p:cNvSpPr/>
          <p:nvPr/>
        </p:nvSpPr>
        <p:spPr>
          <a:xfrm rot="18409759">
            <a:off x="7147570" y="375873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4737225B-BA5C-0CFE-E44F-6B330A31FDC6}"/>
              </a:ext>
            </a:extLst>
          </p:cNvPr>
          <p:cNvSpPr/>
          <p:nvPr/>
        </p:nvSpPr>
        <p:spPr>
          <a:xfrm rot="18409759">
            <a:off x="9865371" y="375873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D54927AB-1C64-526F-1606-D9366AA76E7A}"/>
              </a:ext>
            </a:extLst>
          </p:cNvPr>
          <p:cNvSpPr/>
          <p:nvPr/>
        </p:nvSpPr>
        <p:spPr>
          <a:xfrm rot="18409759">
            <a:off x="7147568" y="432200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B394F79B-5B88-4BBE-D200-46027F0F4519}"/>
              </a:ext>
            </a:extLst>
          </p:cNvPr>
          <p:cNvSpPr/>
          <p:nvPr/>
        </p:nvSpPr>
        <p:spPr>
          <a:xfrm rot="18409759">
            <a:off x="9865369" y="4322005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-Shape 10">
            <a:extLst>
              <a:ext uri="{FF2B5EF4-FFF2-40B4-BE49-F238E27FC236}">
                <a16:creationId xmlns:a16="http://schemas.microsoft.com/office/drawing/2014/main" id="{54281957-5330-49EE-E9DA-9114FC2D1946}"/>
              </a:ext>
            </a:extLst>
          </p:cNvPr>
          <p:cNvSpPr/>
          <p:nvPr/>
        </p:nvSpPr>
        <p:spPr>
          <a:xfrm rot="18409759">
            <a:off x="7147571" y="4885280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A6C9D7EA-649E-7E61-E006-C5E075EFF62B}"/>
              </a:ext>
            </a:extLst>
          </p:cNvPr>
          <p:cNvSpPr/>
          <p:nvPr/>
        </p:nvSpPr>
        <p:spPr>
          <a:xfrm rot="18409759">
            <a:off x="9865372" y="4885280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68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EB1E-014B-A6C3-FD89-43660BA3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32928-8436-330A-D4B3-4BA9FD9E91A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code </a:t>
            </a:r>
            <a:r>
              <a:rPr lang="de-DE" dirty="0" err="1"/>
              <a:t>from</a:t>
            </a:r>
            <a:r>
              <a:rPr lang="de-DE" dirty="0"/>
              <a:t> …</a:t>
            </a:r>
          </a:p>
          <a:p>
            <a:r>
              <a:rPr lang="de-DE" dirty="0"/>
              <a:t>						 a human expert       an expert LLM </a:t>
            </a:r>
          </a:p>
          <a:p>
            <a:endParaRPr lang="de-DE" dirty="0"/>
          </a:p>
          <a:p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must</a:t>
            </a:r>
            <a:r>
              <a:rPr lang="de-DE" dirty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Pay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Mention </a:t>
            </a:r>
            <a:r>
              <a:rPr lang="de-DE" dirty="0" err="1"/>
              <a:t>the</a:t>
            </a:r>
            <a:r>
              <a:rPr lang="de-DE" dirty="0"/>
              <a:t> expert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Share </a:t>
            </a:r>
            <a:r>
              <a:rPr lang="de-DE" dirty="0" err="1"/>
              <a:t>responsibility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Ask </a:t>
            </a:r>
            <a:r>
              <a:rPr lang="de-DE" dirty="0" err="1"/>
              <a:t>the</a:t>
            </a:r>
            <a:r>
              <a:rPr lang="de-DE" dirty="0"/>
              <a:t> expert </a:t>
            </a:r>
            <a:r>
              <a:rPr lang="de-DE" dirty="0" err="1"/>
              <a:t>endless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questions</a:t>
            </a:r>
            <a:endParaRPr lang="de-DE" dirty="0"/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B029D519-4626-8903-4A47-B9E5610594E2}"/>
              </a:ext>
            </a:extLst>
          </p:cNvPr>
          <p:cNvSpPr/>
          <p:nvPr/>
        </p:nvSpPr>
        <p:spPr>
          <a:xfrm rot="18409759">
            <a:off x="7147567" y="322211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BB946840-06ED-71AA-B5AC-2F25E91A5CAE}"/>
              </a:ext>
            </a:extLst>
          </p:cNvPr>
          <p:cNvSpPr/>
          <p:nvPr/>
        </p:nvSpPr>
        <p:spPr>
          <a:xfrm rot="18409759">
            <a:off x="9865368" y="3222111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7E738C1F-CC91-3A9B-89AD-34AA2010AE75}"/>
              </a:ext>
            </a:extLst>
          </p:cNvPr>
          <p:cNvSpPr/>
          <p:nvPr/>
        </p:nvSpPr>
        <p:spPr>
          <a:xfrm rot="18409759">
            <a:off x="7123110" y="37415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5B03E421-7B6A-6AD1-631C-030C5BEDA4B4}"/>
              </a:ext>
            </a:extLst>
          </p:cNvPr>
          <p:cNvSpPr/>
          <p:nvPr/>
        </p:nvSpPr>
        <p:spPr>
          <a:xfrm rot="18409759">
            <a:off x="9840911" y="3741558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A035163C-F7BD-4118-D775-B427833E167D}"/>
              </a:ext>
            </a:extLst>
          </p:cNvPr>
          <p:cNvSpPr/>
          <p:nvPr/>
        </p:nvSpPr>
        <p:spPr>
          <a:xfrm rot="18409759">
            <a:off x="7098651" y="4261006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352564F9-C83A-9C79-EC41-9E73EE6AA9F9}"/>
              </a:ext>
            </a:extLst>
          </p:cNvPr>
          <p:cNvSpPr/>
          <p:nvPr/>
        </p:nvSpPr>
        <p:spPr>
          <a:xfrm rot="18409759">
            <a:off x="9865370" y="4894863"/>
            <a:ext cx="543700" cy="286779"/>
          </a:xfrm>
          <a:prstGeom prst="corner">
            <a:avLst>
              <a:gd name="adj1" fmla="val 35715"/>
              <a:gd name="adj2" fmla="val 39285"/>
            </a:avLst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ication Sign 10">
            <a:extLst>
              <a:ext uri="{FF2B5EF4-FFF2-40B4-BE49-F238E27FC236}">
                <a16:creationId xmlns:a16="http://schemas.microsoft.com/office/drawing/2014/main" id="{B5F049F4-4CC5-807C-192F-D6724F5D6199}"/>
              </a:ext>
            </a:extLst>
          </p:cNvPr>
          <p:cNvSpPr/>
          <p:nvPr/>
        </p:nvSpPr>
        <p:spPr>
          <a:xfrm>
            <a:off x="9745663" y="4115203"/>
            <a:ext cx="783109" cy="81228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FEBE77CA-5F68-3246-2D3C-337767192163}"/>
              </a:ext>
            </a:extLst>
          </p:cNvPr>
          <p:cNvSpPr/>
          <p:nvPr/>
        </p:nvSpPr>
        <p:spPr>
          <a:xfrm>
            <a:off x="6978946" y="4632112"/>
            <a:ext cx="783109" cy="81228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3C7C33-154D-70DF-5572-51E8F04E4F05}"/>
              </a:ext>
            </a:extLst>
          </p:cNvPr>
          <p:cNvSpPr txBox="1"/>
          <p:nvPr/>
        </p:nvSpPr>
        <p:spPr>
          <a:xfrm>
            <a:off x="7762055" y="322580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$100/h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F58746-70AA-1434-34B2-B3D7A61C6C09}"/>
              </a:ext>
            </a:extLst>
          </p:cNvPr>
          <p:cNvSpPr txBox="1"/>
          <p:nvPr/>
        </p:nvSpPr>
        <p:spPr>
          <a:xfrm>
            <a:off x="10439404" y="3180834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$0.1/h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E8C477-53F1-9F74-A07D-00CD9F0DAE74}"/>
              </a:ext>
            </a:extLst>
          </p:cNvPr>
          <p:cNvSpPr txBox="1"/>
          <p:nvPr/>
        </p:nvSpPr>
        <p:spPr>
          <a:xfrm>
            <a:off x="7765040" y="3781248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co-author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7684FF-CCC1-4C7C-902A-402C0750CBD2}"/>
              </a:ext>
            </a:extLst>
          </p:cNvPr>
          <p:cNvSpPr txBox="1"/>
          <p:nvPr/>
        </p:nvSpPr>
        <p:spPr>
          <a:xfrm>
            <a:off x="10371974" y="3766901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in </a:t>
            </a:r>
            <a:r>
              <a:rPr lang="de-DE" dirty="0" err="1"/>
              <a:t>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72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3B40D-FA39-77B7-85FF-2394B1E71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practice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9FFAD-7558-F916-836D-F86AB233DA8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68585"/>
          </a:xfrm>
        </p:spPr>
        <p:txBody>
          <a:bodyPr/>
          <a:lstStyle/>
          <a:p>
            <a:r>
              <a:rPr lang="de-DE" dirty="0"/>
              <a:t>Use LLMs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understand</a:t>
            </a:r>
            <a:r>
              <a:rPr lang="de-DE" dirty="0"/>
              <a:t> code, </a:t>
            </a:r>
            <a:br>
              <a:rPr lang="de-DE" dirty="0"/>
            </a:br>
            <a:r>
              <a:rPr lang="de-DE" dirty="0"/>
              <a:t>and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question</a:t>
            </a:r>
            <a:r>
              <a:rPr lang="de-DE" dirty="0"/>
              <a:t> </a:t>
            </a:r>
            <a:r>
              <a:rPr lang="de-DE" dirty="0" err="1"/>
              <a:t>results</a:t>
            </a:r>
            <a:r>
              <a:rPr lang="de-DE" dirty="0"/>
              <a:t>.</a:t>
            </a:r>
            <a:endParaRPr lang="en-US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80743A96-D0C3-15E0-001E-FAD3D22CA1C9}"/>
              </a:ext>
            </a:extLst>
          </p:cNvPr>
          <p:cNvSpPr/>
          <p:nvPr/>
        </p:nvSpPr>
        <p:spPr>
          <a:xfrm>
            <a:off x="5098907" y="5834453"/>
            <a:ext cx="1701799" cy="651812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responsibility</a:t>
            </a:r>
            <a:r>
              <a:rPr lang="de-DE" dirty="0"/>
              <a:t>!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AB915E-ACD6-F3DE-2FC3-0B2E85AC3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7100" y="662673"/>
            <a:ext cx="5654675" cy="582359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983DC86-0D1D-E1CC-B17C-F4BC9FFEC76A}"/>
              </a:ext>
            </a:extLst>
          </p:cNvPr>
          <p:cNvGrpSpPr>
            <a:grpSpLocks noChangeAspect="1"/>
          </p:cNvGrpSpPr>
          <p:nvPr/>
        </p:nvGrpSpPr>
        <p:grpSpPr>
          <a:xfrm>
            <a:off x="5626118" y="1253685"/>
            <a:ext cx="6565886" cy="4242321"/>
            <a:chOff x="6537325" y="1487164"/>
            <a:chExt cx="5654676" cy="365357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1C48939-D42E-FA90-FD0C-C6EEB913E4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7456"/>
            <a:stretch/>
          </p:blipFill>
          <p:spPr>
            <a:xfrm>
              <a:off x="6537325" y="1487164"/>
              <a:ext cx="5654675" cy="24776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85C1E36-4040-4602-29E8-74D135873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0958" b="42361"/>
            <a:stretch/>
          </p:blipFill>
          <p:spPr>
            <a:xfrm>
              <a:off x="6537326" y="4183583"/>
              <a:ext cx="5654675" cy="389092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FCB92D-9D9F-A956-90FD-399D0167F5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93319"/>
            <a:stretch/>
          </p:blipFill>
          <p:spPr>
            <a:xfrm>
              <a:off x="6537325" y="4751646"/>
              <a:ext cx="5654675" cy="38909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849C577-2388-230F-BFF4-E4B97606A112}"/>
                </a:ext>
              </a:extLst>
            </p:cNvPr>
            <p:cNvSpPr txBox="1"/>
            <p:nvPr/>
          </p:nvSpPr>
          <p:spPr>
            <a:xfrm>
              <a:off x="6899723" y="3869584"/>
              <a:ext cx="367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…</a:t>
              </a:r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73D503A-3CBC-2EA7-B943-C6E20E14C463}"/>
                </a:ext>
              </a:extLst>
            </p:cNvPr>
            <p:cNvSpPr txBox="1"/>
            <p:nvPr/>
          </p:nvSpPr>
          <p:spPr>
            <a:xfrm>
              <a:off x="6899723" y="4479929"/>
              <a:ext cx="367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…</a:t>
              </a:r>
              <a:endParaRPr lang="en-US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3A20709-D3CB-6264-5A63-7D892CF171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919"/>
          <a:stretch/>
        </p:blipFill>
        <p:spPr>
          <a:xfrm>
            <a:off x="143598" y="2819855"/>
            <a:ext cx="5806208" cy="261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551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B2A4C-0A34-BB89-33EF-62B66381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Challenges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3021B-28FD-8BBA-C50C-96AC4FF9F9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5476951" cy="45500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Licensing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Costs / </a:t>
            </a:r>
            <a:r>
              <a:rPr lang="de-DE" dirty="0" err="1"/>
              <a:t>Democratising</a:t>
            </a:r>
            <a:endParaRPr lang="de-DE" dirty="0"/>
          </a:p>
          <a:p>
            <a:pPr marL="738900" lvl="1" indent="-342900"/>
            <a:r>
              <a:rPr lang="de-DE" dirty="0"/>
              <a:t>Small Language Models? (SLMs)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6CE51E-D165-9012-ADCB-E7324123F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996162"/>
            <a:ext cx="6238217" cy="26271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5C5179-734D-960F-4595-07B0D9C704FE}"/>
              </a:ext>
            </a:extLst>
          </p:cNvPr>
          <p:cNvSpPr txBox="1"/>
          <p:nvPr/>
        </p:nvSpPr>
        <p:spPr>
          <a:xfrm>
            <a:off x="3752850" y="6163099"/>
            <a:ext cx="4705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  <a:hlinkClick r:id="rId3"/>
              </a:rPr>
              <a:t>https://x.com/hego_alexandre/status/1825445510963962142</a:t>
            </a:r>
            <a:r>
              <a:rPr lang="en-US" sz="12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j-lt"/>
              </a:rPr>
              <a:t> </a:t>
            </a:r>
            <a:r>
              <a:rPr lang="en-US" sz="1200" dirty="0">
                <a:latin typeface="+mj-lt"/>
                <a:hlinkClick r:id="rId4"/>
              </a:rPr>
              <a:t>https://forum.image.sc/t/biabob-notfounderror-the-model-gpt-4-does-not-exist-or-you-do-not-have-access-to-it/90164</a:t>
            </a:r>
            <a:r>
              <a:rPr lang="en-US" sz="1200" dirty="0">
                <a:latin typeface="+mj-lt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78A93D-567F-2AD5-8D7D-E850B285E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3902" y="2662979"/>
            <a:ext cx="5623798" cy="329353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7DCCDB-DDED-25AA-1E21-3F60EA735D41}"/>
              </a:ext>
            </a:extLst>
          </p:cNvPr>
          <p:cNvCxnSpPr/>
          <p:nvPr/>
        </p:nvCxnSpPr>
        <p:spPr>
          <a:xfrm>
            <a:off x="7099300" y="5029200"/>
            <a:ext cx="254000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73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Large Language Models</a:t>
            </a:r>
            <a:r>
              <a:rPr lang="en-US" sz="4400" dirty="0"/>
              <a:t> (LLMs)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C9EA0-C6A9-5FF1-255B-3E439B0ABC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sz="3200" dirty="0"/>
              <a:t>Text-to-text, translation, </a:t>
            </a:r>
            <a:r>
              <a:rPr lang="en-US" sz="3200" dirty="0">
                <a:solidFill>
                  <a:srgbClr val="51B02F"/>
                </a:solidFill>
              </a:rPr>
              <a:t>code generation</a:t>
            </a:r>
            <a:endParaRPr lang="en-US" sz="3200" u="sng" dirty="0">
              <a:solidFill>
                <a:srgbClr val="51B02F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245082" y="2129494"/>
            <a:ext cx="1569155" cy="2539942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84947" y="3137855"/>
            <a:ext cx="286659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hela-cells.tif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3051542" y="3399465"/>
            <a:ext cx="669429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1CB736-676B-499C-17A5-12D07D761549}"/>
              </a:ext>
            </a:extLst>
          </p:cNvPr>
          <p:cNvSpPr txBox="1">
            <a:spLocks/>
          </p:cNvSpPr>
          <p:nvPr/>
        </p:nvSpPr>
        <p:spPr>
          <a:xfrm>
            <a:off x="7184571" y="2922412"/>
            <a:ext cx="47752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skimage.io import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endParaRPr lang="en-US" sz="2800" dirty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 = 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imread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en-US" sz="28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hela-cells.tif</a:t>
            </a: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9569F83-589E-48C8-BEA4-1F5545E809F2}"/>
              </a:ext>
            </a:extLst>
          </p:cNvPr>
          <p:cNvCxnSpPr>
            <a:cxnSpLocks/>
          </p:cNvCxnSpPr>
          <p:nvPr/>
        </p:nvCxnSpPr>
        <p:spPr>
          <a:xfrm>
            <a:off x="6299631" y="3353837"/>
            <a:ext cx="884940" cy="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2D2E42C-66B2-7B0A-F737-48B6D0846053}"/>
              </a:ext>
            </a:extLst>
          </p:cNvPr>
          <p:cNvSpPr txBox="1"/>
          <p:nvPr/>
        </p:nvSpPr>
        <p:spPr>
          <a:xfrm>
            <a:off x="71969" y="3693611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English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07A3D00-F81A-A821-0749-FF314F622F8A}"/>
              </a:ext>
            </a:extLst>
          </p:cNvPr>
          <p:cNvSpPr txBox="1"/>
          <p:nvPr/>
        </p:nvSpPr>
        <p:spPr>
          <a:xfrm>
            <a:off x="7068630" y="388952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Python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BCBB93-F101-1A43-194E-C36E6BC80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571" y="4288146"/>
            <a:ext cx="4466530" cy="1778564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4FFDDE81-A6B2-7534-E0E1-B0ECE58E7C18}"/>
              </a:ext>
            </a:extLst>
          </p:cNvPr>
          <p:cNvSpPr/>
          <p:nvPr/>
        </p:nvSpPr>
        <p:spPr>
          <a:xfrm>
            <a:off x="7184571" y="4288145"/>
            <a:ext cx="4466530" cy="1837144"/>
          </a:xfrm>
          <a:prstGeom prst="wedgeRectCallout">
            <a:avLst>
              <a:gd name="adj1" fmla="val -34490"/>
              <a:gd name="adj2" fmla="val 62466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CCCB4A9-4807-B906-9449-C865E88AD55F}"/>
              </a:ext>
            </a:extLst>
          </p:cNvPr>
          <p:cNvSpPr txBox="1"/>
          <p:nvPr/>
        </p:nvSpPr>
        <p:spPr>
          <a:xfrm>
            <a:off x="4095169" y="6342758"/>
            <a:ext cx="39179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https://arxiv.org/abs/2310.06770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947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7465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437199" y="2670372"/>
            <a:ext cx="7478542" cy="3317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40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4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  <a:endParaRPr lang="en-US" sz="4000" b="1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36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feld 1">
            <a:extLst>
              <a:ext uri="{FF2B5EF4-FFF2-40B4-BE49-F238E27FC236}">
                <a16:creationId xmlns:a16="http://schemas.microsoft.com/office/drawing/2014/main" id="{133DAE70-6BD8-6A4A-9D15-1E20F8A03384}"/>
              </a:ext>
            </a:extLst>
          </p:cNvPr>
          <p:cNvSpPr/>
          <p:nvPr/>
        </p:nvSpPr>
        <p:spPr>
          <a:xfrm>
            <a:off x="3453120" y="17465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0" name="Grafik 4">
            <a:extLst>
              <a:ext uri="{FF2B5EF4-FFF2-40B4-BE49-F238E27FC236}">
                <a16:creationId xmlns:a16="http://schemas.microsoft.com/office/drawing/2014/main" id="{7574A395-5655-958E-857A-E37BCECE9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7265" y="679846"/>
            <a:ext cx="2623295" cy="1066655"/>
          </a:xfrm>
          <a:prstGeom prst="rect">
            <a:avLst/>
          </a:prstGeom>
          <a:ln w="0">
            <a:noFill/>
          </a:ln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0962E261-CF76-C9DA-5822-449F26E2B4B4}"/>
              </a:ext>
            </a:extLst>
          </p:cNvPr>
          <p:cNvSpPr/>
          <p:nvPr/>
        </p:nvSpPr>
        <p:spPr>
          <a:xfrm>
            <a:off x="437265" y="1847300"/>
            <a:ext cx="2940120" cy="55512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" name="Grafik 7">
            <a:extLst>
              <a:ext uri="{FF2B5EF4-FFF2-40B4-BE49-F238E27FC236}">
                <a16:creationId xmlns:a16="http://schemas.microsoft.com/office/drawing/2014/main" id="{2F771CAA-1E83-FD55-5C27-CC011F61D4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 b="13875"/>
          <a:stretch/>
        </p:blipFill>
        <p:spPr>
          <a:xfrm>
            <a:off x="4031205" y="6121300"/>
            <a:ext cx="1640063" cy="682272"/>
          </a:xfrm>
          <a:prstGeom prst="rect">
            <a:avLst/>
          </a:prstGeom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AFB01F5B-381D-7B26-B749-CCFD0509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5494754" y="6108600"/>
            <a:ext cx="497234" cy="682272"/>
          </a:xfrm>
          <a:prstGeom prst="rect">
            <a:avLst/>
          </a:prstGeom>
        </p:spPr>
      </p:pic>
      <p:pic>
        <p:nvPicPr>
          <p:cNvPr id="20" name="Grafik 10">
            <a:extLst>
              <a:ext uri="{FF2B5EF4-FFF2-40B4-BE49-F238E27FC236}">
                <a16:creationId xmlns:a16="http://schemas.microsoft.com/office/drawing/2014/main" id="{60EE3F23-6C94-E5EE-4EEF-3A9506F470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10" y="6277354"/>
            <a:ext cx="1901231" cy="49005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7C73701-EC58-7CA2-98D6-9A2251CE0321}"/>
              </a:ext>
            </a:extLst>
          </p:cNvPr>
          <p:cNvCxnSpPr/>
          <p:nvPr/>
        </p:nvCxnSpPr>
        <p:spPr>
          <a:xfrm>
            <a:off x="8639251" y="6232550"/>
            <a:ext cx="0" cy="490057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46379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CD53-C005-723C-55DB-DE1847914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Exercises</a:t>
            </a:r>
            <a:r>
              <a:rPr lang="de-DE" dirty="0"/>
              <a:t>: Prompt Engineering Basics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4990BD6-9B13-BADA-C137-BC0BF452F49E}"/>
              </a:ext>
            </a:extLst>
          </p:cNvPr>
          <p:cNvGrpSpPr>
            <a:grpSpLocks noChangeAspect="1"/>
          </p:cNvGrpSpPr>
          <p:nvPr/>
        </p:nvGrpSpPr>
        <p:grpSpPr>
          <a:xfrm>
            <a:off x="204231" y="1034734"/>
            <a:ext cx="7613732" cy="4960322"/>
            <a:chOff x="911840" y="1"/>
            <a:chExt cx="10368320" cy="675492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DA4119B-C247-03D9-7CBA-12335065A7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503"/>
            <a:stretch/>
          </p:blipFill>
          <p:spPr>
            <a:xfrm>
              <a:off x="911840" y="1"/>
              <a:ext cx="10368320" cy="6754927"/>
            </a:xfrm>
            <a:prstGeom prst="rect">
              <a:avLst/>
            </a:prstGeom>
          </p:spPr>
        </p:pic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5C05E637-92C2-88F3-91F1-B30C20C6C06E}"/>
                </a:ext>
              </a:extLst>
            </p:cNvPr>
            <p:cNvSpPr/>
            <p:nvPr/>
          </p:nvSpPr>
          <p:spPr>
            <a:xfrm>
              <a:off x="6898842" y="1633872"/>
              <a:ext cx="905021" cy="652778"/>
            </a:xfrm>
            <a:prstGeom prst="righ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1</a:t>
              </a:r>
              <a:endParaRPr lang="en-US" dirty="0"/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4BF1363A-9C2D-0258-3683-AEE090ED7E00}"/>
                </a:ext>
              </a:extLst>
            </p:cNvPr>
            <p:cNvSpPr/>
            <p:nvPr/>
          </p:nvSpPr>
          <p:spPr>
            <a:xfrm>
              <a:off x="5041209" y="6061710"/>
              <a:ext cx="905021" cy="652778"/>
            </a:xfrm>
            <a:prstGeom prst="righ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2</a:t>
              </a:r>
              <a:endParaRPr lang="en-US" dirty="0"/>
            </a:p>
          </p:txBody>
        </p:sp>
        <p:sp>
          <p:nvSpPr>
            <p:cNvPr id="7" name="Left Brace 6">
              <a:extLst>
                <a:ext uri="{FF2B5EF4-FFF2-40B4-BE49-F238E27FC236}">
                  <a16:creationId xmlns:a16="http://schemas.microsoft.com/office/drawing/2014/main" id="{D7B3A15F-2D0A-5E85-BAA3-5641AC72CAB2}"/>
                </a:ext>
              </a:extLst>
            </p:cNvPr>
            <p:cNvSpPr/>
            <p:nvPr/>
          </p:nvSpPr>
          <p:spPr>
            <a:xfrm>
              <a:off x="2734962" y="2306595"/>
              <a:ext cx="288324" cy="2553730"/>
            </a:xfrm>
            <a:prstGeom prst="leftBrac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C9F9D06-A3E2-7B39-5F32-16F41D1EA67D}"/>
                </a:ext>
              </a:extLst>
            </p:cNvPr>
            <p:cNvSpPr/>
            <p:nvPr/>
          </p:nvSpPr>
          <p:spPr>
            <a:xfrm>
              <a:off x="2339546" y="3361038"/>
              <a:ext cx="428368" cy="44484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3</a:t>
              </a:r>
              <a:endParaRPr lang="en-US" dirty="0"/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id="{6FE56DF5-9594-D86F-7469-A06367EDC022}"/>
                </a:ext>
              </a:extLst>
            </p:cNvPr>
            <p:cNvSpPr/>
            <p:nvPr/>
          </p:nvSpPr>
          <p:spPr>
            <a:xfrm>
              <a:off x="5657905" y="4456670"/>
              <a:ext cx="288324" cy="1680520"/>
            </a:xfrm>
            <a:prstGeom prst="leftBrac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0F447C8-6C9F-DC7D-E57D-9CC9B0F4C348}"/>
                </a:ext>
              </a:extLst>
            </p:cNvPr>
            <p:cNvSpPr/>
            <p:nvPr/>
          </p:nvSpPr>
          <p:spPr>
            <a:xfrm>
              <a:off x="5187033" y="5074508"/>
              <a:ext cx="428368" cy="44484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3</a:t>
              </a:r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5C92A56-7AB7-C1A5-63A8-C8BCFD2FC364}"/>
              </a:ext>
            </a:extLst>
          </p:cNvPr>
          <p:cNvSpPr txBox="1"/>
          <p:nvPr/>
        </p:nvSpPr>
        <p:spPr>
          <a:xfrm>
            <a:off x="3835236" y="6207049"/>
            <a:ext cx="43881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https://scads.github.io/prompt-engineering-basics-2024/10_prompting.html</a:t>
            </a:r>
            <a:r>
              <a:rPr lang="en-US" sz="1600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3DD594-4D03-B115-C1DF-FD4DEBF57B0F}"/>
              </a:ext>
            </a:extLst>
          </p:cNvPr>
          <p:cNvSpPr txBox="1"/>
          <p:nvPr/>
        </p:nvSpPr>
        <p:spPr>
          <a:xfrm>
            <a:off x="6096000" y="1034734"/>
            <a:ext cx="58917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DE" sz="3200" dirty="0"/>
              <a:t>Copy prompt</a:t>
            </a:r>
          </a:p>
          <a:p>
            <a:pPr marL="342900" indent="-342900">
              <a:buAutoNum type="arabicPeriod"/>
            </a:pPr>
            <a:r>
              <a:rPr lang="de-DE" sz="3200" dirty="0"/>
              <a:t>Paste </a:t>
            </a:r>
            <a:r>
              <a:rPr lang="de-DE" sz="3200" dirty="0" err="1"/>
              <a:t>it</a:t>
            </a:r>
            <a:r>
              <a:rPr lang="de-DE" sz="3200" dirty="0"/>
              <a:t> </a:t>
            </a:r>
            <a:r>
              <a:rPr lang="de-DE" sz="3200" dirty="0" err="1"/>
              <a:t>into</a:t>
            </a:r>
            <a:r>
              <a:rPr lang="de-DE" sz="3200" dirty="0"/>
              <a:t> </a:t>
            </a:r>
            <a:r>
              <a:rPr lang="de-DE" sz="3200" dirty="0" err="1"/>
              <a:t>ChatGPT</a:t>
            </a:r>
            <a:endParaRPr lang="de-DE" sz="3200" dirty="0"/>
          </a:p>
          <a:p>
            <a:pPr marL="342900" indent="-342900">
              <a:buAutoNum type="arabicPeriod"/>
            </a:pPr>
            <a:r>
              <a:rPr lang="de-DE" sz="3200" dirty="0"/>
              <a:t>Read </a:t>
            </a:r>
            <a:r>
              <a:rPr lang="de-DE" sz="3200" dirty="0" err="1"/>
              <a:t>response</a:t>
            </a:r>
            <a:endParaRPr lang="de-DE" sz="3200" dirty="0"/>
          </a:p>
          <a:p>
            <a:pPr marL="342900" indent="-342900">
              <a:buAutoNum type="arabicPeriod"/>
            </a:pPr>
            <a:r>
              <a:rPr lang="de-DE" sz="3200" dirty="0"/>
              <a:t>Repeat ;-)</a:t>
            </a:r>
          </a:p>
        </p:txBody>
      </p:sp>
    </p:spTree>
    <p:extLst>
      <p:ext uri="{BB962C8B-B14F-4D97-AF65-F5344CB8AC3E}">
        <p14:creationId xmlns:p14="http://schemas.microsoft.com/office/powerpoint/2010/main" val="235426106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86E3D-CA32-03E8-73CD-70A98A70A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Exercises</a:t>
            </a:r>
            <a:r>
              <a:rPr lang="de-DE" dirty="0"/>
              <a:t>: </a:t>
            </a:r>
            <a:r>
              <a:rPr lang="de-DE" dirty="0" err="1"/>
              <a:t>Prompting</a:t>
            </a:r>
            <a:r>
              <a:rPr lang="de-DE" dirty="0"/>
              <a:t> </a:t>
            </a:r>
            <a:r>
              <a:rPr lang="de-DE" dirty="0" err="1"/>
              <a:t>basics</a:t>
            </a:r>
            <a:r>
              <a:rPr lang="de-DE" dirty="0"/>
              <a:t> (optional)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7080CB-D9CC-0E2A-5627-4643B0B91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826" y="1170843"/>
            <a:ext cx="5790174" cy="38353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D4884D-2110-44BC-8211-32FC1E2BC0E6}"/>
              </a:ext>
            </a:extLst>
          </p:cNvPr>
          <p:cNvSpPr txBox="1"/>
          <p:nvPr/>
        </p:nvSpPr>
        <p:spPr>
          <a:xfrm>
            <a:off x="3766007" y="6047264"/>
            <a:ext cx="4511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https://scads.github.io/prompt-engineering-basics-2024/20_use_cases.html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4"/>
              </a:rPr>
              <a:t>https://scads.github.io/prompt-engineering-basics-2024/30_prompt_engineering.html</a:t>
            </a:r>
            <a:r>
              <a:rPr lang="en-US" sz="12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2A26F2-2109-9898-4114-3C6CEBF0FB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3849" y="2167343"/>
            <a:ext cx="5790174" cy="383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976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E7885-BCB4-AF06-B2B0-87877010D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 err="1"/>
              <a:t>Exercises</a:t>
            </a:r>
            <a:r>
              <a:rPr lang="de-DE" sz="3600" dirty="0"/>
              <a:t>: Generative AI Notebooks (Python)</a:t>
            </a:r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617FDF-9FCF-83F6-26C6-59B18AE19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90" y="1170844"/>
            <a:ext cx="6033166" cy="3591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B49CFA-A42A-55F1-5B9C-A341724E2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325" y="2356848"/>
            <a:ext cx="6033166" cy="3591280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CB74BE5-D61D-00AD-A44C-7B78D0948518}"/>
              </a:ext>
            </a:extLst>
          </p:cNvPr>
          <p:cNvSpPr/>
          <p:nvPr/>
        </p:nvSpPr>
        <p:spPr>
          <a:xfrm>
            <a:off x="6418907" y="1170843"/>
            <a:ext cx="3322622" cy="594583"/>
          </a:xfrm>
          <a:prstGeom prst="wedgeRectCallout">
            <a:avLst>
              <a:gd name="adj1" fmla="val -52441"/>
              <a:gd name="adj2" fmla="val -22769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Requires</a:t>
            </a:r>
            <a:r>
              <a:rPr lang="de-DE" dirty="0"/>
              <a:t> Python </a:t>
            </a:r>
            <a:r>
              <a:rPr lang="de-DE" dirty="0" err="1"/>
              <a:t>programming</a:t>
            </a:r>
            <a:r>
              <a:rPr lang="de-DE" dirty="0"/>
              <a:t> </a:t>
            </a:r>
            <a:r>
              <a:rPr lang="de-DE" dirty="0" err="1"/>
              <a:t>skills</a:t>
            </a:r>
            <a:endParaRPr lang="en-US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13DF9DA0-4E7F-66EF-A30E-863AEBBE7878}"/>
              </a:ext>
            </a:extLst>
          </p:cNvPr>
          <p:cNvSpPr/>
          <p:nvPr/>
        </p:nvSpPr>
        <p:spPr>
          <a:xfrm>
            <a:off x="2154725" y="5353545"/>
            <a:ext cx="3710412" cy="594583"/>
          </a:xfrm>
          <a:prstGeom prst="wedgeRectCallout">
            <a:avLst>
              <a:gd name="adj1" fmla="val 53281"/>
              <a:gd name="adj2" fmla="val 19865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Installation </a:t>
            </a:r>
            <a:r>
              <a:rPr lang="de-DE" dirty="0" err="1"/>
              <a:t>instructions</a:t>
            </a:r>
            <a:r>
              <a:rPr lang="de-DE" dirty="0"/>
              <a:t>;</a:t>
            </a:r>
          </a:p>
          <a:p>
            <a:pPr algn="ctr"/>
            <a:r>
              <a:rPr lang="de-DE" dirty="0"/>
              <a:t>GPU-Workstation </a:t>
            </a:r>
            <a:r>
              <a:rPr lang="de-DE" dirty="0" err="1"/>
              <a:t>recommended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A6E802-E446-683F-F964-3140BE691DC5}"/>
              </a:ext>
            </a:extLst>
          </p:cNvPr>
          <p:cNvSpPr txBox="1"/>
          <p:nvPr/>
        </p:nvSpPr>
        <p:spPr>
          <a:xfrm>
            <a:off x="3343841" y="6084840"/>
            <a:ext cx="5370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https://scads.github.io/generative-ai-notebooks/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19422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E74C963-A0F1-2B2E-14A0-4B35C04DA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Exercise</a:t>
            </a:r>
            <a:r>
              <a:rPr lang="de-DE" dirty="0"/>
              <a:t>: </a:t>
            </a:r>
            <a:r>
              <a:rPr lang="de-DE" dirty="0" err="1"/>
              <a:t>OpenAI</a:t>
            </a:r>
            <a:r>
              <a:rPr lang="de-DE" dirty="0"/>
              <a:t> API Key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2B553A-50DE-2B51-7C83-872A51778A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32085"/>
          </a:xfrm>
        </p:spPr>
        <p:txBody>
          <a:bodyPr/>
          <a:lstStyle/>
          <a:p>
            <a:r>
              <a:rPr lang="de-DE" dirty="0"/>
              <a:t>Create an </a:t>
            </a:r>
            <a:r>
              <a:rPr lang="de-DE" dirty="0" err="1"/>
              <a:t>OpenAI</a:t>
            </a:r>
            <a:r>
              <a:rPr lang="de-DE" dirty="0"/>
              <a:t> API Key (</a:t>
            </a:r>
            <a:r>
              <a:rPr lang="de-DE" dirty="0" err="1"/>
              <a:t>usage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money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2748BC-3ACB-7C40-B679-A73668544F29}"/>
              </a:ext>
            </a:extLst>
          </p:cNvPr>
          <p:cNvSpPr txBox="1"/>
          <p:nvPr/>
        </p:nvSpPr>
        <p:spPr>
          <a:xfrm>
            <a:off x="3879850" y="6301599"/>
            <a:ext cx="4324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https://openai.com/index/openai-api/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AA7131-F388-DB8D-CED8-4A976993D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88" y="1610793"/>
            <a:ext cx="6285124" cy="42947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BACF82-AD43-C221-B1F3-1A5AF67CA4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216" y="1610792"/>
            <a:ext cx="6047949" cy="4294707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17408025-B3CA-7E5F-6B9E-BEC7DDFA0C2F}"/>
              </a:ext>
            </a:extLst>
          </p:cNvPr>
          <p:cNvSpPr/>
          <p:nvPr/>
        </p:nvSpPr>
        <p:spPr>
          <a:xfrm>
            <a:off x="1473200" y="5080000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C38A310-3BE0-B40C-1552-A754DC0EBD2E}"/>
              </a:ext>
            </a:extLst>
          </p:cNvPr>
          <p:cNvSpPr/>
          <p:nvPr/>
        </p:nvSpPr>
        <p:spPr>
          <a:xfrm>
            <a:off x="5372100" y="4763957"/>
            <a:ext cx="640080" cy="64008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926FB142-2D24-FD20-B6DF-D2DA554E0582}"/>
              </a:ext>
            </a:extLst>
          </p:cNvPr>
          <p:cNvSpPr/>
          <p:nvPr/>
        </p:nvSpPr>
        <p:spPr>
          <a:xfrm>
            <a:off x="9229299" y="1714499"/>
            <a:ext cx="640080" cy="64008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7E941552-25B8-5BDE-7B03-7928BFE5F397}"/>
              </a:ext>
            </a:extLst>
          </p:cNvPr>
          <p:cNvSpPr/>
          <p:nvPr/>
        </p:nvSpPr>
        <p:spPr>
          <a:xfrm>
            <a:off x="10807700" y="3022598"/>
            <a:ext cx="640080" cy="640080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4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762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25717-8F4B-CE05-83F1-C291B5732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D902A3-9B6B-5DBE-D578-2DCB5BCF35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You can enter the OpenAI API-key like this at the beginning of notebooks: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31DE6-CF85-7442-8A98-AC81139C7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867" y="2128836"/>
            <a:ext cx="10470820" cy="114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172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240F-E586-89D4-956C-B724E3DA7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Exercise: Store the API key in your environment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2AACBB-6DAC-3E2A-2B31-0B5F337F89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the OPEN AI API Key to your environment variables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BAABFC-42E7-53A7-4EC2-84D6ECA60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3" y="1772562"/>
            <a:ext cx="6557700" cy="42094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038A6B-7ED0-A0FF-E18B-1BAF71218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070" y="1644347"/>
            <a:ext cx="3248125" cy="36896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0A0FFA-C904-E154-93C7-F43F87385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6520" y="1644347"/>
            <a:ext cx="4717815" cy="446589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FFC7071-4C3B-2892-D945-1C0FBB54D1D9}"/>
              </a:ext>
            </a:extLst>
          </p:cNvPr>
          <p:cNvSpPr/>
          <p:nvPr/>
        </p:nvSpPr>
        <p:spPr>
          <a:xfrm>
            <a:off x="1064029" y="5320145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5612415-1D4E-7DBA-6098-8A99A4076242}"/>
              </a:ext>
            </a:extLst>
          </p:cNvPr>
          <p:cNvSpPr/>
          <p:nvPr/>
        </p:nvSpPr>
        <p:spPr>
          <a:xfrm>
            <a:off x="2413462" y="2654530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038227-88A4-B6DE-B22D-5C9B3267F8AA}"/>
              </a:ext>
            </a:extLst>
          </p:cNvPr>
          <p:cNvSpPr/>
          <p:nvPr/>
        </p:nvSpPr>
        <p:spPr>
          <a:xfrm>
            <a:off x="5533194" y="4549832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CBA75FD-AA3D-FF3D-A738-5938EF53B2C8}"/>
              </a:ext>
            </a:extLst>
          </p:cNvPr>
          <p:cNvSpPr/>
          <p:nvPr/>
        </p:nvSpPr>
        <p:spPr>
          <a:xfrm>
            <a:off x="9304730" y="2717728"/>
            <a:ext cx="390698" cy="366410"/>
          </a:xfrm>
          <a:prstGeom prst="ellipse">
            <a:avLst/>
          </a:pr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5773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1AF6-9B6F-8011-AC2C-4B5D7D466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71735"/>
            <a:ext cx="10587753" cy="812280"/>
          </a:xfrm>
        </p:spPr>
        <p:txBody>
          <a:bodyPr/>
          <a:lstStyle/>
          <a:p>
            <a:r>
              <a:rPr lang="de-DE" sz="3600" dirty="0" err="1"/>
              <a:t>Exercise</a:t>
            </a:r>
            <a:r>
              <a:rPr lang="de-DE" sz="3600" dirty="0"/>
              <a:t>: </a:t>
            </a:r>
            <a:r>
              <a:rPr lang="de-DE" sz="3600" dirty="0" err="1"/>
              <a:t>ChatBots</a:t>
            </a:r>
            <a:endParaRPr lang="en-US" sz="36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A5816CE-D6D5-F3EB-D32A-C5F374BA4D48}"/>
              </a:ext>
            </a:extLst>
          </p:cNvPr>
          <p:cNvSpPr txBox="1">
            <a:spLocks/>
          </p:cNvSpPr>
          <p:nvPr/>
        </p:nvSpPr>
        <p:spPr>
          <a:xfrm>
            <a:off x="571501" y="1184015"/>
            <a:ext cx="10444842" cy="146307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dirty="0"/>
              <a:t>Modify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chatbot‘s</a:t>
            </a:r>
            <a:r>
              <a:rPr lang="de-DE" sz="2800" dirty="0"/>
              <a:t> internal </a:t>
            </a:r>
            <a:r>
              <a:rPr lang="de-DE" sz="2800" dirty="0" err="1"/>
              <a:t>instructions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be</a:t>
            </a:r>
            <a:r>
              <a:rPr lang="de-DE" sz="2800" dirty="0"/>
              <a:t> </a:t>
            </a:r>
            <a:r>
              <a:rPr lang="de-DE" sz="2800" dirty="0" err="1"/>
              <a:t>more</a:t>
            </a:r>
            <a:r>
              <a:rPr lang="de-DE" sz="2800" dirty="0"/>
              <a:t> </a:t>
            </a:r>
            <a:r>
              <a:rPr lang="de-DE" sz="2800" dirty="0" err="1"/>
              <a:t>friendly</a:t>
            </a:r>
            <a:endParaRPr lang="en-US" sz="2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28F52A8-A1D2-90B4-E48C-46B0FCD96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1" y="1932154"/>
            <a:ext cx="6106878" cy="393387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ECA9D9-2E38-FF02-A514-EB57C5A24A26}"/>
              </a:ext>
            </a:extLst>
          </p:cNvPr>
          <p:cNvSpPr txBox="1"/>
          <p:nvPr/>
        </p:nvSpPr>
        <p:spPr>
          <a:xfrm>
            <a:off x="3797299" y="6129117"/>
            <a:ext cx="4470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https://scads.github.io/generative-ai-notebooks/20_chatbots/gui.html</a:t>
            </a: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DD5588-73C6-849D-DFD3-D6EBD26D0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3" t="28257" r="23259" b="6775"/>
          <a:stretch/>
        </p:blipFill>
        <p:spPr>
          <a:xfrm>
            <a:off x="2966814" y="1705827"/>
            <a:ext cx="9087074" cy="14630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589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D0268-B699-6477-6FE1-9208307A0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outlook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E3F3F-18CF-E2C6-9D17-4072EB4D1F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4786" y="1184015"/>
            <a:ext cx="4915523" cy="4550036"/>
          </a:xfrm>
        </p:spPr>
        <p:txBody>
          <a:bodyPr/>
          <a:lstStyle/>
          <a:p>
            <a:pPr marL="342900" indent="-168275">
              <a:buFont typeface="Arial" panose="020B0604020202020204" pitchFamily="34" charset="0"/>
              <a:buChar char="•"/>
            </a:pPr>
            <a:r>
              <a:rPr lang="en-US" sz="2200" dirty="0"/>
              <a:t>LLMs can generate code to analyze biological microscopy images</a:t>
            </a:r>
          </a:p>
          <a:p>
            <a:pPr marL="342900" indent="-168275">
              <a:buFont typeface="Arial" panose="020B0604020202020204" pitchFamily="34" charset="0"/>
              <a:buChar char="•"/>
            </a:pPr>
            <a:r>
              <a:rPr lang="en-US" sz="2200" dirty="0"/>
              <a:t>Open-source benchmarks can help targeting further improvement</a:t>
            </a:r>
          </a:p>
          <a:p>
            <a:pPr marL="342900" indent="-168275">
              <a:buFont typeface="Arial" panose="020B0604020202020204" pitchFamily="34" charset="0"/>
              <a:buChar char="•"/>
            </a:pPr>
            <a:r>
              <a:rPr lang="en-US" sz="2200" dirty="0"/>
              <a:t>Challenges:</a:t>
            </a:r>
          </a:p>
          <a:p>
            <a:pPr marL="738900" lvl="1" indent="-168275"/>
            <a:r>
              <a:rPr lang="en-US" sz="2200" dirty="0"/>
              <a:t>Identify best strategy (fine-tuning, prompt-engineering, RAGs)</a:t>
            </a:r>
          </a:p>
          <a:p>
            <a:pPr marL="738900" lvl="1" indent="-168275"/>
            <a:r>
              <a:rPr lang="en-US" sz="2200" dirty="0"/>
              <a:t>Multi-modal / multi-agent approaches</a:t>
            </a:r>
          </a:p>
          <a:p>
            <a:pPr marL="738900" lvl="1" indent="-168275"/>
            <a:r>
              <a:rPr lang="en-US" sz="2200" dirty="0"/>
              <a:t>Introduce good scientific practice -&gt; </a:t>
            </a:r>
            <a:r>
              <a:rPr lang="en-US" sz="2200" u="sng" dirty="0"/>
              <a:t>trustworthy AI</a:t>
            </a:r>
          </a:p>
          <a:p>
            <a:pPr marL="738900" lvl="1" indent="-168275"/>
            <a:endParaRPr 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8D4667-F51E-7F47-ACBD-06CA601C7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390" y="2233799"/>
            <a:ext cx="1555040" cy="154830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28AC6B9-81FB-859F-7BF0-4CAF7E12DD56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8175285" y="2848617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78A8A18-D47D-CE0D-90DA-3A3FD269C5DA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E26CD9A-10DF-9C30-D1B1-EFE1F5D1FF56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8DDB3ED-41FC-4DFD-CF63-F75AC00FF37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78F4401-0618-5A51-96D2-774A36E97B1F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36AC5F0-EBF5-F4A1-1FA4-26DD0AAF736A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39FB64C-0BCF-3A73-14D4-177A13179A57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E50F81-E297-2FC6-6DB7-D57E77922627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1780EF0-F206-4E54-9E13-94F56B850E3B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D8BB5BB-FCC7-776E-055A-ABEADB173BA7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BE0F313-59F3-60D1-C7B0-A5F14782FFDA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B97BD1E-B348-408C-BD1D-D5883921F2FE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45A28F-E1C8-E0D9-0691-2E5E5D72D67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ECFEB53-5473-A4C8-28D0-A4FAFDBE5B2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87C1130-7325-2DF2-D754-9EC255401699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FDB4506-3AC1-B6E9-D109-16E8E07D622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A445C94-2162-9473-AD0F-B1D47FA60083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6CEE090-164B-88D6-147C-33563291A81E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768B0AE-56B9-585C-2037-C6419ECD315E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2C75FA3-BB5C-0B71-FD4F-E4574C8D9203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6C1137B-C084-70EF-E8A5-55E4AA60E3E3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6983945-E90E-57B0-B098-14CDDBE4A265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691FD81-B765-B552-0142-1E0B0BC91E86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2235819-1FFF-F7B0-E67F-D4B32A28A655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7477203-6DE8-9FCD-351F-2F2D7918738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5B0EC0C-51AA-0007-23F7-A956A7CAEAC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35F56E0-D4E4-D67D-7C99-453403B5839F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86E2D50-5560-C0AB-9546-E004F88EFE60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CA88035-3F9A-1E61-0057-EE1129EDCE04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60DC323-1EC0-9016-5842-AF9F8C4EF1D9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0E2F1B-1A3C-0582-8AA6-E1DEA7C04863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995C1FD-E151-EC05-53EC-1EA4BB84FC91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9A0F0A8-12C8-0BAF-A73C-50E0112BC97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90A6D05-0E37-1C3F-538B-7515F4F97D0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BBB63DF-5114-3D89-161B-9F1DCEFD74D2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019B609-02F0-0BBB-BA3D-3E0E5DCFF5E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550F57AD-41FD-2EDC-5B80-B13D1E0CB7B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F8FD48-B1E7-7AA5-0AC0-6DEF4459698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BF345AA-DD75-AA9F-386E-33C0B958BD67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AC693B0-6A4F-F64F-516C-9801C5C93FAB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4CE9DBE-0D70-5E53-01D8-C6612FCDB044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D6F3FED-4EE9-388C-44D8-C4AB01CC4D76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55321BA-127D-FE56-8EA0-C752459D681B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3609F-ED95-5A82-87CD-379753298D4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2EA245F0-96AF-D895-BCE6-288E362BE184}"/>
              </a:ext>
            </a:extLst>
          </p:cNvPr>
          <p:cNvSpPr txBox="1">
            <a:spLocks/>
          </p:cNvSpPr>
          <p:nvPr/>
        </p:nvSpPr>
        <p:spPr>
          <a:xfrm>
            <a:off x="5606005" y="4039549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12886311-BAF3-BE58-D89C-77BA229EFDC9}"/>
              </a:ext>
            </a:extLst>
          </p:cNvPr>
          <p:cNvCxnSpPr>
            <a:stCxn id="4" idx="3"/>
            <a:endCxn id="7" idx="2"/>
          </p:cNvCxnSpPr>
          <p:nvPr/>
        </p:nvCxnSpPr>
        <p:spPr>
          <a:xfrm>
            <a:off x="7160430" y="3007954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3907F082-E78A-92A5-2843-E0734E21E7F2}"/>
              </a:ext>
            </a:extLst>
          </p:cNvPr>
          <p:cNvCxnSpPr>
            <a:cxnSpLocks/>
            <a:stCxn id="49" idx="3"/>
            <a:endCxn id="7" idx="2"/>
          </p:cNvCxnSpPr>
          <p:nvPr/>
        </p:nvCxnSpPr>
        <p:spPr>
          <a:xfrm flipV="1">
            <a:off x="7161045" y="3824822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2A6352D4-388D-4D3F-6F63-1DD843F498D5}"/>
              </a:ext>
            </a:extLst>
          </p:cNvPr>
          <p:cNvCxnSpPr>
            <a:cxnSpLocks/>
            <a:stCxn id="30" idx="2"/>
          </p:cNvCxnSpPr>
          <p:nvPr/>
        </p:nvCxnSpPr>
        <p:spPr>
          <a:xfrm flipV="1">
            <a:off x="9800530" y="3007953"/>
            <a:ext cx="465410" cy="81686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7CD3BB42-15A4-077D-98B5-2CB4EF249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12" t="2756" r="20148" b="7097"/>
          <a:stretch/>
        </p:blipFill>
        <p:spPr>
          <a:xfrm>
            <a:off x="5582977" y="2233799"/>
            <a:ext cx="1603543" cy="154830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E5F3986D-A708-5D0A-6FFB-744EFF02817E}"/>
              </a:ext>
            </a:extLst>
          </p:cNvPr>
          <p:cNvSpPr txBox="1">
            <a:spLocks/>
          </p:cNvSpPr>
          <p:nvPr/>
        </p:nvSpPr>
        <p:spPr>
          <a:xfrm>
            <a:off x="10265940" y="4039549"/>
            <a:ext cx="1471076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I used this code…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DACA0F4A-EB3B-9F10-8BD5-F882C6F210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5940" y="2233799"/>
            <a:ext cx="1471076" cy="154830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251EDA7E-DEBF-8176-2498-51602F864038}"/>
              </a:ext>
            </a:extLst>
          </p:cNvPr>
          <p:cNvCxnSpPr>
            <a:cxnSpLocks/>
          </p:cNvCxnSpPr>
          <p:nvPr/>
        </p:nvCxnSpPr>
        <p:spPr>
          <a:xfrm>
            <a:off x="9800530" y="3824822"/>
            <a:ext cx="465410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25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27" b="13875"/>
          <a:stretch/>
        </p:blipFill>
        <p:spPr>
          <a:xfrm>
            <a:off x="1406283" y="5381568"/>
            <a:ext cx="1525477" cy="634604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599" y="3992068"/>
            <a:ext cx="1213991" cy="407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0733" y="4433875"/>
            <a:ext cx="1257314" cy="408359"/>
          </a:xfrm>
          <a:prstGeom prst="rect">
            <a:avLst/>
          </a:prstGeom>
        </p:spPr>
      </p:pic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4"/>
          <a:stretch/>
        </p:blipFill>
        <p:spPr>
          <a:xfrm>
            <a:off x="2856005" y="5354948"/>
            <a:ext cx="464882" cy="637881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429" y="5527912"/>
            <a:ext cx="1257313" cy="3240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354693" y="5287701"/>
            <a:ext cx="1730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1896" y="5389189"/>
            <a:ext cx="1100922" cy="6269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0905" y="5512938"/>
            <a:ext cx="2486412" cy="3390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368180" y="3681319"/>
            <a:ext cx="2908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Communities &amp; platforms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2F5355-D2D1-A2B0-2BC6-757F23612E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603" y="1010281"/>
            <a:ext cx="741908" cy="8166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05943F-E97C-98A8-DE1A-ED7B7AC546AD}"/>
              </a:ext>
            </a:extLst>
          </p:cNvPr>
          <p:cNvSpPr txBox="1"/>
          <p:nvPr/>
        </p:nvSpPr>
        <p:spPr>
          <a:xfrm>
            <a:off x="1423070" y="1245297"/>
            <a:ext cx="170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Christian Tischer (EMBL Heidelberg)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2040C99-7AA8-8E8E-9C32-D22563AC6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58080" y="1010281"/>
            <a:ext cx="581462" cy="8079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438BADB-C440-DA7A-0562-03D26550E6E4}"/>
              </a:ext>
            </a:extLst>
          </p:cNvPr>
          <p:cNvSpPr txBox="1"/>
          <p:nvPr/>
        </p:nvSpPr>
        <p:spPr>
          <a:xfrm>
            <a:off x="4121943" y="1256314"/>
            <a:ext cx="170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Nico Scherf </a:t>
            </a:r>
            <a:br>
              <a:rPr lang="en-US" sz="1200" dirty="0"/>
            </a:br>
            <a:r>
              <a:rPr lang="en-US" sz="1200" dirty="0"/>
              <a:t>(MPI CBS Leipzig)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3E86A09-548C-86C6-B750-FFA6B34EA79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59912" y="3969774"/>
            <a:ext cx="1700296" cy="129619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283016F-EF22-969C-D2F4-136BF1DAF91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2445" y="4883839"/>
            <a:ext cx="1395427" cy="46166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19FD527-4F7A-FF2F-4F82-39EF94F0F9E9}"/>
              </a:ext>
            </a:extLst>
          </p:cNvPr>
          <p:cNvSpPr txBox="1"/>
          <p:nvPr/>
        </p:nvSpPr>
        <p:spPr>
          <a:xfrm>
            <a:off x="272307" y="2798653"/>
            <a:ext cx="5549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Mara Lampert (ScaDS.AI / TU Dresden), Kevin Yamauchi  (ETH Zurich / Basel), Seth Hinz, Teun A.P.M. Huijben, </a:t>
            </a:r>
            <a:r>
              <a:rPr lang="en-US" sz="1200" dirty="0" err="1"/>
              <a:t>Jordão</a:t>
            </a:r>
            <a:r>
              <a:rPr lang="en-US" sz="1200" dirty="0"/>
              <a:t> Bragantini (CZ </a:t>
            </a:r>
            <a:r>
              <a:rPr lang="en-US" sz="1200" dirty="0" err="1"/>
              <a:t>Biohub</a:t>
            </a:r>
            <a:r>
              <a:rPr lang="en-US" sz="1200" dirty="0"/>
              <a:t> San Francisco), llan Theodoro (CZ </a:t>
            </a:r>
            <a:r>
              <a:rPr lang="en-US" sz="1200" dirty="0" err="1"/>
              <a:t>Biohub</a:t>
            </a:r>
            <a:r>
              <a:rPr lang="en-US" sz="1200" dirty="0"/>
              <a:t> and the State University of Campinas, Brazil), Ian C. (University of British Columbia)</a:t>
            </a:r>
          </a:p>
          <a:p>
            <a:pPr algn="ctr"/>
            <a:endParaRPr lang="en-US" sz="1200" dirty="0"/>
          </a:p>
          <a:p>
            <a:pPr algn="ctr"/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B460D6-F212-379E-64BF-43B1208C485F}"/>
              </a:ext>
            </a:extLst>
          </p:cNvPr>
          <p:cNvSpPr txBox="1"/>
          <p:nvPr/>
        </p:nvSpPr>
        <p:spPr>
          <a:xfrm>
            <a:off x="3721101" y="6032068"/>
            <a:ext cx="461687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RH acknowledges the financial support by the Federal Ministry of Education and Research of Germany and by </a:t>
            </a:r>
            <a:r>
              <a:rPr lang="en-US" sz="1000" dirty="0" err="1"/>
              <a:t>Sächsische</a:t>
            </a:r>
            <a:r>
              <a:rPr lang="en-US" sz="1000" dirty="0"/>
              <a:t> </a:t>
            </a:r>
            <a:r>
              <a:rPr lang="en-US" sz="1000" dirty="0" err="1"/>
              <a:t>Staatsministerium</a:t>
            </a:r>
            <a:r>
              <a:rPr lang="en-US" sz="1000" dirty="0"/>
              <a:t> für </a:t>
            </a:r>
            <a:r>
              <a:rPr lang="en-US" sz="1000" dirty="0" err="1"/>
              <a:t>Wissenschaft</a:t>
            </a:r>
            <a:r>
              <a:rPr lang="en-US" sz="1000" dirty="0"/>
              <a:t>, Kultur und </a:t>
            </a:r>
            <a:r>
              <a:rPr lang="en-US" sz="1000" dirty="0" err="1"/>
              <a:t>Tourismus</a:t>
            </a:r>
            <a:r>
              <a:rPr lang="en-US" sz="1000" dirty="0"/>
              <a:t> in the </a:t>
            </a:r>
            <a:r>
              <a:rPr lang="en-US" sz="1000" dirty="0" err="1"/>
              <a:t>programme</a:t>
            </a:r>
            <a:r>
              <a:rPr lang="en-US" sz="1000" dirty="0"/>
              <a:t> Center of Excellence for AI-research „Center for Scalable Data Analytics and Artificial Intelligence Dresden/Leipzig“, project identification number: ScaDS.AI</a:t>
            </a:r>
          </a:p>
        </p:txBody>
      </p:sp>
      <p:pic>
        <p:nvPicPr>
          <p:cNvPr id="1026" name="Picture 2" descr="Jean-Karim Hériché">
            <a:extLst>
              <a:ext uri="{FF2B5EF4-FFF2-40B4-BE49-F238E27FC236}">
                <a16:creationId xmlns:a16="http://schemas.microsoft.com/office/drawing/2014/main" id="{F88874A5-AD7F-BD6C-A45E-B10180142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69" y="1900651"/>
            <a:ext cx="738819" cy="83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98A393-B2F1-BF35-392C-7E3EC11D6315}"/>
              </a:ext>
            </a:extLst>
          </p:cNvPr>
          <p:cNvSpPr txBox="1"/>
          <p:nvPr/>
        </p:nvSpPr>
        <p:spPr>
          <a:xfrm>
            <a:off x="1369017" y="2104948"/>
            <a:ext cx="1700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Jean-Karim </a:t>
            </a:r>
            <a:r>
              <a:rPr lang="en-US" sz="1200" dirty="0" err="1"/>
              <a:t>Hériché</a:t>
            </a:r>
            <a:r>
              <a:rPr lang="en-US" sz="1200" dirty="0"/>
              <a:t> (EMBL Heidelberg)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E38A50-AA85-9F0F-F028-641C769023C3}"/>
              </a:ext>
            </a:extLst>
          </p:cNvPr>
          <p:cNvSpPr txBox="1"/>
          <p:nvPr/>
        </p:nvSpPr>
        <p:spPr>
          <a:xfrm>
            <a:off x="3657671" y="2107632"/>
            <a:ext cx="2567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1200"/>
            </a:lvl1pPr>
          </a:lstStyle>
          <a:p>
            <a:r>
              <a:rPr lang="en-US" dirty="0" err="1"/>
              <a:t>Loïc</a:t>
            </a:r>
            <a:r>
              <a:rPr lang="en-US" dirty="0"/>
              <a:t> A. Royer </a:t>
            </a:r>
          </a:p>
          <a:p>
            <a:r>
              <a:rPr lang="en-US" dirty="0"/>
              <a:t>(CZ </a:t>
            </a:r>
            <a:r>
              <a:rPr lang="en-US" dirty="0" err="1"/>
              <a:t>Biohub</a:t>
            </a:r>
            <a:r>
              <a:rPr lang="en-US" dirty="0"/>
              <a:t>)</a:t>
            </a:r>
          </a:p>
        </p:txBody>
      </p:sp>
      <p:pic>
        <p:nvPicPr>
          <p:cNvPr id="29" name="Picture 2" descr="Loic Royer">
            <a:extLst>
              <a:ext uri="{FF2B5EF4-FFF2-40B4-BE49-F238E27FC236}">
                <a16:creationId xmlns:a16="http://schemas.microsoft.com/office/drawing/2014/main" id="{DB5EDD41-9C86-9ED1-C5AF-4A21879E7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441" y="1912932"/>
            <a:ext cx="650157" cy="80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84AFA0-B0E5-BEA7-0E80-44AA14758EB2}"/>
              </a:ext>
            </a:extLst>
          </p:cNvPr>
          <p:cNvSpPr txBox="1"/>
          <p:nvPr/>
        </p:nvSpPr>
        <p:spPr>
          <a:xfrm>
            <a:off x="6601290" y="4846248"/>
            <a:ext cx="46446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Open Sans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hlinkClick r:id="rId15"/>
              </a:rPr>
              <a:t>https://doi.org/10.5281/zenodo.13374649</a:t>
            </a:r>
            <a:r>
              <a:rPr lang="en-US" sz="1600" dirty="0">
                <a:latin typeface="Open Sans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885109-F770-2817-7846-37041A3D4BB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33914" y="422212"/>
            <a:ext cx="4336330" cy="440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65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0132-6195-14E1-980D-A549E7068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code </a:t>
            </a:r>
            <a:r>
              <a:rPr lang="de-DE" dirty="0" err="1"/>
              <a:t>generation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LLMs?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06636-4B43-2078-7F43-5F320233AB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4"/>
            <a:ext cx="5351062" cy="4679757"/>
          </a:xfrm>
        </p:spPr>
        <p:txBody>
          <a:bodyPr/>
          <a:lstStyle/>
          <a:p>
            <a:r>
              <a:rPr lang="de-DE" dirty="0"/>
              <a:t>Output of LLMs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criticized</a:t>
            </a:r>
            <a:r>
              <a:rPr lang="de-DE" dirty="0"/>
              <a:t> </a:t>
            </a:r>
            <a:r>
              <a:rPr lang="de-DE" dirty="0" err="1"/>
              <a:t>for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Limited </a:t>
            </a:r>
            <a:r>
              <a:rPr lang="de-DE" dirty="0" err="1"/>
              <a:t>reproducibility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Hard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evaluate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CA2BDE-C005-C61C-DDF9-5F887F3F1681}"/>
              </a:ext>
            </a:extLst>
          </p:cNvPr>
          <p:cNvSpPr txBox="1">
            <a:spLocks/>
          </p:cNvSpPr>
          <p:nvPr/>
        </p:nvSpPr>
        <p:spPr>
          <a:xfrm>
            <a:off x="6759359" y="1198529"/>
            <a:ext cx="4785004" cy="467975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Output of LLM-</a:t>
            </a:r>
            <a:r>
              <a:rPr lang="de-DE" dirty="0" err="1"/>
              <a:t>generated</a:t>
            </a:r>
            <a:r>
              <a:rPr lang="de-DE" dirty="0"/>
              <a:t> code </a:t>
            </a:r>
            <a:r>
              <a:rPr lang="de-DE" dirty="0" err="1"/>
              <a:t>is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Reproducible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Can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executed</a:t>
            </a:r>
            <a:r>
              <a:rPr lang="de-DE" dirty="0"/>
              <a:t> and </a:t>
            </a:r>
            <a:r>
              <a:rPr lang="de-DE" dirty="0" err="1"/>
              <a:t>evaluted</a:t>
            </a:r>
            <a:r>
              <a:rPr lang="de-DE" dirty="0"/>
              <a:t> (</a:t>
            </a:r>
            <a:r>
              <a:rPr lang="de-DE" dirty="0" err="1"/>
              <a:t>automatically</a:t>
            </a:r>
            <a:r>
              <a:rPr lang="de-DE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4CBC71-650F-DCE5-8359-9ECFBB889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426" b="51982"/>
          <a:stretch/>
        </p:blipFill>
        <p:spPr>
          <a:xfrm>
            <a:off x="653071" y="2953110"/>
            <a:ext cx="1755070" cy="11755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462E40-CCBB-B111-4834-045E0693C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632" b="47345"/>
          <a:stretch/>
        </p:blipFill>
        <p:spPr>
          <a:xfrm>
            <a:off x="3368972" y="2953110"/>
            <a:ext cx="1844522" cy="16618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B351D9-A896-DD70-7F3F-190CDB634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494" y="3132835"/>
            <a:ext cx="6863599" cy="2541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C8E493-06DF-1EBF-B24F-C9DA1678BB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815" r="84745"/>
          <a:stretch/>
        </p:blipFill>
        <p:spPr>
          <a:xfrm>
            <a:off x="114907" y="4128612"/>
            <a:ext cx="1719137" cy="1057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0749EA-3BEB-637C-2008-AB70B332A0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234" r="84566"/>
          <a:stretch/>
        </p:blipFill>
        <p:spPr>
          <a:xfrm>
            <a:off x="2871040" y="4614996"/>
            <a:ext cx="1739213" cy="103413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842C2051-BC14-C151-1228-04492CBD2618}"/>
              </a:ext>
            </a:extLst>
          </p:cNvPr>
          <p:cNvSpPr/>
          <p:nvPr/>
        </p:nvSpPr>
        <p:spPr>
          <a:xfrm>
            <a:off x="8370444" y="5017176"/>
            <a:ext cx="3706649" cy="1117600"/>
          </a:xfrm>
          <a:prstGeom prst="wedgeRectCallout">
            <a:avLst>
              <a:gd name="adj1" fmla="val -57641"/>
              <a:gd name="adj2" fmla="val -2321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No</a:t>
            </a:r>
            <a:r>
              <a:rPr lang="de-DE" dirty="0"/>
              <a:t> matter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execute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code,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output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garanteed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„a“.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256D24-533E-12D3-36A7-C6A155FD2C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4184" y="7088228"/>
            <a:ext cx="6724650" cy="14382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817695-0DB4-E9C2-BDA8-EDFD745354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1233" y="8360969"/>
            <a:ext cx="6686550" cy="1438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D74EFEA-38D4-F0DA-0C38-BFC4267D1C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03303" y="8703869"/>
            <a:ext cx="6772275" cy="219075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10D81F-6054-FA25-F4C1-B91AF1987BCB}"/>
              </a:ext>
            </a:extLst>
          </p:cNvPr>
          <p:cNvCxnSpPr>
            <a:cxnSpLocks/>
          </p:cNvCxnSpPr>
          <p:nvPr/>
        </p:nvCxnSpPr>
        <p:spPr>
          <a:xfrm>
            <a:off x="1231900" y="2108200"/>
            <a:ext cx="318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83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431800" y="3466648"/>
            <a:ext cx="3210548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histology image of lung cancer cells and some healthy tissue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>
            <a:off x="3642348" y="4159146"/>
            <a:ext cx="1414755" cy="248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</p:cNvCxnSpPr>
          <p:nvPr/>
        </p:nvCxnSpPr>
        <p:spPr>
          <a:xfrm flipV="1">
            <a:off x="7417230" y="4161625"/>
            <a:ext cx="1223001" cy="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679A2C05-6540-72A6-F266-27DC1C7B6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3779"/>
          </a:xfrm>
        </p:spPr>
        <p:txBody>
          <a:bodyPr/>
          <a:lstStyle/>
          <a:p>
            <a:r>
              <a:rPr lang="de-DE" sz="3200" dirty="0"/>
              <a:t>Text-</a:t>
            </a:r>
            <a:r>
              <a:rPr lang="de-DE" sz="3200" dirty="0" err="1"/>
              <a:t>to</a:t>
            </a:r>
            <a:r>
              <a:rPr lang="de-DE" sz="3200" dirty="0"/>
              <a:t>-image </a:t>
            </a:r>
            <a:r>
              <a:rPr lang="de-DE" sz="3200" dirty="0" err="1"/>
              <a:t>prompting</a:t>
            </a:r>
            <a:endParaRPr lang="en-US" sz="3200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6A730993-2FAA-ACA4-C00D-99E87D95F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728366"/>
            <a:ext cx="2880236" cy="28665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61A1EB-1EAC-603C-F82B-9589A2908B3D}"/>
              </a:ext>
            </a:extLst>
          </p:cNvPr>
          <p:cNvSpPr txBox="1"/>
          <p:nvPr/>
        </p:nvSpPr>
        <p:spPr>
          <a:xfrm>
            <a:off x="3763553" y="6051972"/>
            <a:ext cx="45234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https://scads.github.io/generative-ai-notebooks/40_image_generation_openai/10_generating_images_dall_e.html</a:t>
            </a:r>
            <a:r>
              <a:rPr lang="en-US" sz="1600" dirty="0"/>
              <a:t> </a:t>
            </a:r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88E0BE22-DA71-585B-1D91-BC49332693D2}"/>
              </a:ext>
            </a:extLst>
          </p:cNvPr>
          <p:cNvSpPr/>
          <p:nvPr/>
        </p:nvSpPr>
        <p:spPr>
          <a:xfrm>
            <a:off x="7276831" y="1181056"/>
            <a:ext cx="3651278" cy="1320724"/>
          </a:xfrm>
          <a:prstGeom prst="wedgeRectCallout">
            <a:avLst>
              <a:gd name="adj1" fmla="val 21156"/>
              <a:gd name="adj2" fmla="val 61880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Interesting challenges for our community ahead</a:t>
            </a:r>
          </a:p>
        </p:txBody>
      </p:sp>
    </p:spTree>
    <p:extLst>
      <p:ext uri="{BB962C8B-B14F-4D97-AF65-F5344CB8AC3E}">
        <p14:creationId xmlns:p14="http://schemas.microsoft.com/office/powerpoint/2010/main" val="356653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1286779" y="4898411"/>
            <a:ext cx="24384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Blur the image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1026" idx="3"/>
            <a:endCxn id="9" idx="2"/>
          </p:cNvCxnSpPr>
          <p:nvPr/>
        </p:nvCxnSpPr>
        <p:spPr>
          <a:xfrm>
            <a:off x="3725179" y="3176616"/>
            <a:ext cx="1331924" cy="98501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  <a:endCxn id="1028" idx="1"/>
          </p:cNvCxnSpPr>
          <p:nvPr/>
        </p:nvCxnSpPr>
        <p:spPr>
          <a:xfrm flipV="1">
            <a:off x="7417230" y="3178926"/>
            <a:ext cx="1129610" cy="98270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679A2C05-6540-72A6-F266-27DC1C7B6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5471"/>
          </a:xfrm>
        </p:spPr>
        <p:txBody>
          <a:bodyPr/>
          <a:lstStyle/>
          <a:p>
            <a:r>
              <a:rPr lang="de-DE" sz="3200" dirty="0"/>
              <a:t>Image-</a:t>
            </a:r>
            <a:r>
              <a:rPr lang="de-DE" sz="3200" dirty="0" err="1"/>
              <a:t>to</a:t>
            </a:r>
            <a:r>
              <a:rPr lang="de-DE" sz="3200" dirty="0"/>
              <a:t>-image </a:t>
            </a:r>
            <a:r>
              <a:rPr lang="de-DE" sz="3200" dirty="0" err="1"/>
              <a:t>prompting</a:t>
            </a:r>
            <a:r>
              <a:rPr lang="de-DE" sz="3200" dirty="0"/>
              <a:t>, </a:t>
            </a:r>
            <a:r>
              <a:rPr lang="de-DE" sz="3200" dirty="0" err="1"/>
              <a:t>image</a:t>
            </a:r>
            <a:r>
              <a:rPr lang="de-DE" sz="3200" dirty="0"/>
              <a:t> </a:t>
            </a:r>
            <a:r>
              <a:rPr lang="de-DE" sz="3200" dirty="0" err="1"/>
              <a:t>variations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7978C0-A2DC-61E7-5532-F1A2C5BE3A97}"/>
              </a:ext>
            </a:extLst>
          </p:cNvPr>
          <p:cNvSpPr txBox="1"/>
          <p:nvPr/>
        </p:nvSpPr>
        <p:spPr>
          <a:xfrm>
            <a:off x="3754704" y="6063466"/>
            <a:ext cx="44991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https://arxiv.org/abs/2211.09800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3"/>
              </a:rPr>
              <a:t>https://scads.github.io/generative-ai-notebooks/41_image_generation_huggingface/60_image_variations_pix2pix.html</a:t>
            </a:r>
            <a:r>
              <a:rPr lang="en-US" sz="1200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46C397-3CC7-1704-9DA3-DE0B7075D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79" y="195741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9643471-6159-820D-5E5F-F7A0ED990D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8" t="12875" r="20310" b="11903"/>
          <a:stretch/>
        </p:blipFill>
        <p:spPr bwMode="auto">
          <a:xfrm>
            <a:off x="8546840" y="1962036"/>
            <a:ext cx="2468145" cy="243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DE24055B-F428-DB0A-5B3E-064256E2061F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707106" y="4161626"/>
            <a:ext cx="1349997" cy="998395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35766ECB-CC76-12C3-0628-3608E44723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2748" y="5040980"/>
            <a:ext cx="5210175" cy="942975"/>
          </a:xfrm>
          <a:prstGeom prst="rect">
            <a:avLst/>
          </a:prstGeom>
        </p:spPr>
      </p:pic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A60070CE-9819-6412-2B41-6A4D03890A50}"/>
              </a:ext>
            </a:extLst>
          </p:cNvPr>
          <p:cNvSpPr/>
          <p:nvPr/>
        </p:nvSpPr>
        <p:spPr>
          <a:xfrm>
            <a:off x="6812748" y="5040980"/>
            <a:ext cx="5210175" cy="966270"/>
          </a:xfrm>
          <a:prstGeom prst="wedgeRectCallout">
            <a:avLst>
              <a:gd name="adj1" fmla="val -52528"/>
              <a:gd name="adj2" fmla="val 66409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5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18F8D1C-8693-43B4-9141-AEF95057B684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a086261e-0429-4196-aa9d-895edc846c1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3374</TotalTime>
  <Words>2873</Words>
  <Application>Microsoft Office PowerPoint</Application>
  <PresentationFormat>Widescreen</PresentationFormat>
  <Paragraphs>480</Paragraphs>
  <Slides>69</Slides>
  <Notes>2</Notes>
  <HiddenSlides>8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9" baseType="lpstr">
      <vt:lpstr>Arial</vt:lpstr>
      <vt:lpstr>Calibri</vt:lpstr>
      <vt:lpstr>Lucida Sans</vt:lpstr>
      <vt:lpstr>Noto Sans</vt:lpstr>
      <vt:lpstr>Open Sans</vt:lpstr>
      <vt:lpstr>Open Sans ExtraBold</vt:lpstr>
      <vt:lpstr>Symbol</vt:lpstr>
      <vt:lpstr>Times New Roman</vt:lpstr>
      <vt:lpstr>Wingdings</vt:lpstr>
      <vt:lpstr>TUD_2018</vt:lpstr>
      <vt:lpstr>PowerPoint Presentation</vt:lpstr>
      <vt:lpstr>Overview</vt:lpstr>
      <vt:lpstr>Large Language Models (LLMs)</vt:lpstr>
      <vt:lpstr>Large Language Models (LLMs)</vt:lpstr>
      <vt:lpstr>Large Language Models (LLMs)</vt:lpstr>
      <vt:lpstr>Large Language Models (LLMs)</vt:lpstr>
      <vt:lpstr>Why code generation using LLMs?</vt:lpstr>
      <vt:lpstr>Image Generation LLMs</vt:lpstr>
      <vt:lpstr>Image Generation LLMs</vt:lpstr>
      <vt:lpstr>Vision Langage Models VLMs</vt:lpstr>
      <vt:lpstr>Use case: Code generation</vt:lpstr>
      <vt:lpstr>Use case: Code generation</vt:lpstr>
      <vt:lpstr>Multi-modal LLMs</vt:lpstr>
      <vt:lpstr>PowerPoint Presentation</vt:lpstr>
      <vt:lpstr>Traditional architecture: Encoder-Decoder Networks </vt:lpstr>
      <vt:lpstr>What‘s new? Transformers</vt:lpstr>
      <vt:lpstr>What‘s new? Transformers</vt:lpstr>
      <vt:lpstr>What‘s new? Transformers</vt:lpstr>
      <vt:lpstr>What‘s new? Transformers</vt:lpstr>
      <vt:lpstr>Use case: Descriptive biology</vt:lpstr>
      <vt:lpstr>Vision language models for counting objects</vt:lpstr>
      <vt:lpstr>Vision language models for counting objects</vt:lpstr>
      <vt:lpstr>PowerPoint Presentation</vt:lpstr>
      <vt:lpstr>Benchmarking LLMs for Bio-image Analysis Code Generation</vt:lpstr>
      <vt:lpstr>Benchmarking LLMs for Bio-image Analysis</vt:lpstr>
      <vt:lpstr>Benchmarking LLMs for Bio-image Analysis</vt:lpstr>
      <vt:lpstr>PowerPoint Presentation</vt:lpstr>
      <vt:lpstr>Prompt Engineering</vt:lpstr>
      <vt:lpstr>Prompt Engineering</vt:lpstr>
      <vt:lpstr>Prompt Engineering</vt:lpstr>
      <vt:lpstr>PowerPoint Presentation</vt:lpstr>
      <vt:lpstr>Retrieval Augmented Generation (RAG)</vt:lpstr>
      <vt:lpstr>Retrieval Augmented Generation</vt:lpstr>
      <vt:lpstr>Exercise: Chat With Docs!</vt:lpstr>
      <vt:lpstr>PowerPoint Presentation</vt:lpstr>
      <vt:lpstr>Function Calling</vt:lpstr>
      <vt:lpstr>Function calling</vt:lpstr>
      <vt:lpstr>Function calling</vt:lpstr>
      <vt:lpstr>LLMs deciding which function to call</vt:lpstr>
      <vt:lpstr>PowerPoint Presentation</vt:lpstr>
      <vt:lpstr>Fine-tuning</vt:lpstr>
      <vt:lpstr>Fine-tuning OpenAI‘s gpt-3.5-turbo</vt:lpstr>
      <vt:lpstr>LLM fine-tuning in practice: Python</vt:lpstr>
      <vt:lpstr>Prompt engineering decision tree (opinionated)</vt:lpstr>
      <vt:lpstr>PowerPoint Presentation</vt:lpstr>
      <vt:lpstr>LLMs are everywhere</vt:lpstr>
      <vt:lpstr>LLMs are everywhere</vt:lpstr>
      <vt:lpstr>LLMs are everywhere</vt:lpstr>
      <vt:lpstr>LLMs are everywhere</vt:lpstr>
      <vt:lpstr>LLMs are everywhere</vt:lpstr>
      <vt:lpstr>LLMs are everywhere</vt:lpstr>
      <vt:lpstr>LLMs are everywhere</vt:lpstr>
      <vt:lpstr>PowerPoint Presentation</vt:lpstr>
      <vt:lpstr>Challenges</vt:lpstr>
      <vt:lpstr>Rules…</vt:lpstr>
      <vt:lpstr>Good scientific practice</vt:lpstr>
      <vt:lpstr>Good scientific practice</vt:lpstr>
      <vt:lpstr>Good scientific practice</vt:lpstr>
      <vt:lpstr>Challenges</vt:lpstr>
      <vt:lpstr>PowerPoint Presentation</vt:lpstr>
      <vt:lpstr>Exercises: Prompt Engineering Basics</vt:lpstr>
      <vt:lpstr>Exercises: Prompting basics (optional)</vt:lpstr>
      <vt:lpstr>Exercises: Generative AI Notebooks (Python)</vt:lpstr>
      <vt:lpstr>Exercise: OpenAI API Key</vt:lpstr>
      <vt:lpstr>Exercise</vt:lpstr>
      <vt:lpstr>Exercise: Store the API key in your environment</vt:lpstr>
      <vt:lpstr>Exercise: ChatBots</vt:lpstr>
      <vt:lpstr>Summary &amp; outlook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159</cp:revision>
  <dcterms:modified xsi:type="dcterms:W3CDTF">2024-08-26T11:57:33Z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