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Lst>
  <p:sldSz cx="12192000" cy="6858000"/>
  <p:notesSz cx="6858000" cy="9144000"/>
  <p:embeddedFontLst>
    <p:embeddedFont>
      <p:font typeface="Nunito" pitchFamily="2" charset="0"/>
      <p:regular r:id="rId46"/>
      <p:bold r:id="rId47"/>
      <p:italic r:id="rId48"/>
      <p:boldItalic r:id="rId49"/>
    </p:embeddedFont>
    <p:embeddedFont>
      <p:font typeface="Play" panose="020B0604020202020204" charset="0"/>
      <p:regular r:id="rId50"/>
      <p:bold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7" roundtripDataSignature="AMtx7mjLHoUO97yaxlVG1Db7gQFL5CFx8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 Id="rId5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airtable.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airtable.com/appPnlzRZyJ5dkTdV/shr59oUbbXh1M0FJr"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1000"/>
              </a:spcBef>
              <a:spcAft>
                <a:spcPts val="0"/>
              </a:spcAft>
              <a:buNone/>
            </a:pPr>
            <a:r>
              <a:rPr lang="en-GB"/>
              <a:t>Thank you for joining me today - this is the first time that we have run a Latimer Core Workshop so it might be a little rough around the edges!</a:t>
            </a:r>
            <a:endParaRPr/>
          </a:p>
          <a:p>
            <a:pPr marL="0" lvl="0" indent="0" algn="l" rtl="0">
              <a:spcBef>
                <a:spcPts val="1000"/>
              </a:spcBef>
              <a:spcAft>
                <a:spcPts val="0"/>
              </a:spcAft>
              <a:buClr>
                <a:schemeClr val="dk1"/>
              </a:buClr>
              <a:buFont typeface="Arial"/>
              <a:buNone/>
            </a:pPr>
            <a:r>
              <a:rPr lang="en-GB"/>
              <a:t>All workshop links and content are available in a Zenodo Lesson Dataset, so if you want to continue to experiment or show your colleagues after the conference then you are able to do so :)</a:t>
            </a:r>
            <a:endParaRPr/>
          </a:p>
          <a:p>
            <a:pPr marL="0" lvl="0" indent="0" algn="l" rtl="0">
              <a:spcBef>
                <a:spcPts val="1000"/>
              </a:spcBef>
              <a:spcAft>
                <a:spcPts val="0"/>
              </a:spcAft>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rgbClr val="000000"/>
                </a:solidFill>
                <a:latin typeface="Arial"/>
                <a:ea typeface="Arial"/>
                <a:cs typeface="Arial"/>
                <a:sym typeface="Arial"/>
              </a:rPr>
              <a:t>10</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Arial"/>
              <a:buNone/>
            </a:pPr>
            <a:r>
              <a:rPr lang="en-GB" b="0" i="0" u="none" strike="noStrike">
                <a:solidFill>
                  <a:srgbClr val="000000"/>
                </a:solidFill>
                <a:highlight>
                  <a:srgbClr val="F3F2F1"/>
                </a:highlight>
                <a:latin typeface="Arial"/>
                <a:ea typeface="Arial"/>
                <a:cs typeface="Arial"/>
                <a:sym typeface="Arial"/>
              </a:rPr>
              <a:t>Before we get back into the standard, a quick run-though of where Latimer Core came from and where we are now. The precursor to Latimer Core was the NCD standard, way back in 2008, which some in this room will have been involved in. For various reasons, that didn’t get formally ratified and there was limited uptake as a result. After a bit of a hiatus, conversations around TDWG conferences in 2016 led to the rebooting of the Collection Descriptions Interest Group, which showed there was still a need for something in this space. In 2018, a task group was formed to develop the new standard, and then followed 4 years of working meetings, workshops, virtual barbecues, term definitions and documentation writing, until we finally got to the point a few months ago of being able to submit Latimer Core to TDWG as a draft standard for review. We’re now in the middle of that review, and will hopefully be in a position to kick off a community review early next year and, fingers crossed, push this through to being a formally ratified standard.</a:t>
            </a:r>
            <a:r>
              <a:rPr lang="en-GB" b="0" i="0">
                <a:solidFill>
                  <a:srgbClr val="000000"/>
                </a:solidFill>
                <a:highlight>
                  <a:srgbClr val="F3F2F1"/>
                </a:highlight>
                <a:latin typeface="Arial"/>
                <a:ea typeface="Arial"/>
                <a:cs typeface="Arial"/>
                <a:sym typeface="Arial"/>
              </a:rPr>
              <a:t>​</a:t>
            </a:r>
            <a:endParaRPr/>
          </a:p>
        </p:txBody>
      </p:sp>
      <p:sp>
        <p:nvSpPr>
          <p:cNvPr id="213" name="Google Shape;21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sz="1200">
                <a:solidFill>
                  <a:schemeClr val="dk1"/>
                </a:solidFill>
              </a:rPr>
              <a:t>The central concept to get your head around in Latimer Core is the ObjectGroup. As the name suggests, this class represents the concept of the collection – but in the sense that, depending on the use case, it could represent be any group of more than one collection objects, from an entire museum’s collection to a few objects in a box or drawer.</a:t>
            </a:r>
            <a:endParaRPr/>
          </a:p>
        </p:txBody>
      </p:sp>
      <p:sp>
        <p:nvSpPr>
          <p:cNvPr id="237" name="Google Shape;23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t>The ObjectGroup concept is represented by a class that has a number of properties. These can be broadly divided into those which describe the group as a whole, such as a name, description, and conditions of access, and those which describe the properties of the objects within the group – for example the type of object and preservation method.</a:t>
            </a:r>
            <a:endParaRPr/>
          </a:p>
          <a:p>
            <a:pPr marL="0" lvl="0" indent="0" algn="l" rtl="0">
              <a:spcBef>
                <a:spcPts val="0"/>
              </a:spcBef>
              <a:spcAft>
                <a:spcPts val="0"/>
              </a:spcAft>
              <a:buNone/>
            </a:pPr>
            <a:endParaRPr/>
          </a:p>
        </p:txBody>
      </p:sp>
      <p:sp>
        <p:nvSpPr>
          <p:cNvPr id="244" name="Google Shape;24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GB"/>
              <a:t>Positioning that within the wider standard, we’re adding a richer set of descriptors in the form of a set of classes for describing the more complex characteristics of the objects in the ObjectGroup, such as the taxonomy and the stratigraphy. We have some classes for representing the custodianship and management of the ObjectGroup, including OrganisationalUnit which can be used to represent the institution and/or subunits within that institution. There’s a set of more generic, re-usable classes that represent some common concepts such as people, identifiers and events. We’ve also pinched the MeasurementOrFact class that’s present in Darwin Core and ABCD, in order to support flexible textual narratives and quantitative metrics. And finally, there are some classes that are related to structuring and describing the data in the Latimer Core record itself.</a:t>
            </a:r>
            <a:endParaRPr/>
          </a:p>
        </p:txBody>
      </p:sp>
      <p:sp>
        <p:nvSpPr>
          <p:cNvPr id="251" name="Google Shape;25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t>Whenever you need to store structured data about groups of collection objects. This could be for the purpose of providing information to GRSciColl or a national collections survey, or a range of the use cases mentioned earlier in the presentation.</a:t>
            </a:r>
            <a:endParaRPr/>
          </a:p>
          <a:p>
            <a:pPr marL="0" marR="0" lvl="0" indent="0" algn="l" rtl="0">
              <a:lnSpc>
                <a:spcPct val="100000"/>
              </a:lnSpc>
              <a:spcBef>
                <a:spcPts val="0"/>
              </a:spcBef>
              <a:spcAft>
                <a:spcPts val="0"/>
              </a:spcAft>
              <a:buClr>
                <a:schemeClr val="dk1"/>
              </a:buClr>
              <a:buSzPts val="1200"/>
              <a:buFont typeface="Arial"/>
              <a:buNone/>
            </a:pPr>
            <a:r>
              <a:rPr lang="en-GB" sz="1200"/>
              <a:t>Whenever you need to think about groups of objects, and the information and processes around them. Even if you’re not using Latimer Core directly, the concepts in the model be useful for thinking about groups of objects (disciplinary collections, thematic collections, lots, contents of a drawer…) and their related concepts (collectors, taxonomy, storage locations, counts…) in a joined up way.</a:t>
            </a:r>
            <a:endParaRPr/>
          </a:p>
          <a:p>
            <a:pPr marL="0" marR="0" lvl="0" indent="0" algn="l" rtl="0">
              <a:lnSpc>
                <a:spcPct val="100000"/>
              </a:lnSpc>
              <a:spcBef>
                <a:spcPts val="0"/>
              </a:spcBef>
              <a:spcAft>
                <a:spcPts val="0"/>
              </a:spcAft>
              <a:buClr>
                <a:schemeClr val="dk1"/>
              </a:buClr>
              <a:buSzPts val="1200"/>
              <a:buFont typeface="Arial"/>
              <a:buNone/>
            </a:pPr>
            <a:endParaRPr sz="1200"/>
          </a:p>
          <a:p>
            <a:pPr marL="0" lvl="0" indent="0" algn="l" rtl="0">
              <a:spcBef>
                <a:spcPts val="0"/>
              </a:spcBef>
              <a:spcAft>
                <a:spcPts val="0"/>
              </a:spcAft>
              <a:buNone/>
            </a:pPr>
            <a:r>
              <a:rPr lang="en-GB" sz="1200"/>
              <a:t>Familiarise with the concepts in the standard – what ObjectGroups can be, how they interact, how to describe them using LtC properties</a:t>
            </a:r>
            <a:endParaRPr/>
          </a:p>
          <a:p>
            <a:pPr marL="0" lvl="0" indent="0" algn="l" rtl="0">
              <a:spcBef>
                <a:spcPts val="0"/>
              </a:spcBef>
              <a:spcAft>
                <a:spcPts val="0"/>
              </a:spcAft>
              <a:buNone/>
            </a:pPr>
            <a:r>
              <a:rPr lang="en-GB" sz="1200"/>
              <a:t>Think of a use case that you have for recording information about groups of objects, recording them as data, and potentially sharing that data with others</a:t>
            </a:r>
            <a:endParaRPr/>
          </a:p>
          <a:p>
            <a:pPr marL="0" lvl="0" indent="0" algn="l" rtl="0">
              <a:spcBef>
                <a:spcPts val="0"/>
              </a:spcBef>
              <a:spcAft>
                <a:spcPts val="0"/>
              </a:spcAft>
              <a:buNone/>
            </a:pPr>
            <a:r>
              <a:rPr lang="en-GB" sz="1200"/>
              <a:t>Define that use case as a Latimer Core Scheme (a subset of the overall standard that best represents the use case)</a:t>
            </a:r>
            <a:endParaRPr/>
          </a:p>
          <a:p>
            <a:pPr marL="0" lvl="0" indent="0" algn="l" rtl="0">
              <a:spcBef>
                <a:spcPts val="0"/>
              </a:spcBef>
              <a:spcAft>
                <a:spcPts val="0"/>
              </a:spcAft>
              <a:buNone/>
            </a:pPr>
            <a:r>
              <a:rPr lang="en-GB" sz="1200"/>
              <a:t>Consider what tool you might need to record the data. Simpler use cases should be manageable in a spreadsheet, more complex and structured use cases might be better off in some form of database.</a:t>
            </a:r>
            <a:endParaRPr/>
          </a:p>
          <a:p>
            <a:pPr marL="0" lvl="0" indent="0" algn="l" rtl="0">
              <a:spcBef>
                <a:spcPts val="0"/>
              </a:spcBef>
              <a:spcAft>
                <a:spcPts val="0"/>
              </a:spcAft>
              <a:buNone/>
            </a:pPr>
            <a:endParaRPr sz="1200"/>
          </a:p>
          <a:p>
            <a:pPr marL="0" lvl="0" indent="0" algn="l" rtl="0">
              <a:spcBef>
                <a:spcPts val="0"/>
              </a:spcBef>
              <a:spcAft>
                <a:spcPts val="0"/>
              </a:spcAft>
              <a:buNone/>
            </a:pPr>
            <a:r>
              <a:rPr lang="en-GB" sz="1200"/>
              <a:t>For help and guidance on any of this, you can contact the TDWG Latimer Core Maintenance Group.</a:t>
            </a:r>
            <a:endParaRPr/>
          </a:p>
          <a:p>
            <a:pPr marL="0" marR="0" lvl="0" indent="0" algn="l" rtl="0">
              <a:lnSpc>
                <a:spcPct val="100000"/>
              </a:lnSpc>
              <a:spcBef>
                <a:spcPts val="0"/>
              </a:spcBef>
              <a:spcAft>
                <a:spcPts val="0"/>
              </a:spcAft>
              <a:buClr>
                <a:schemeClr val="dk1"/>
              </a:buClr>
              <a:buSzPts val="1200"/>
              <a:buFont typeface="Arial"/>
              <a:buNone/>
            </a:pPr>
            <a:endParaRPr/>
          </a:p>
        </p:txBody>
      </p:sp>
      <p:sp>
        <p:nvSpPr>
          <p:cNvPr id="258" name="Google Shape;25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2206d5a51d7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2206d5a51d7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g2206d5a51d7_0_4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f10793450d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2f10793450d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NHM Unlocked is our programme to build new off-site collections storage and undertake a large collection move of ~38 million - both of collections from our main South Kensington site to the new storage site, and the movement of millions of specimens internally.</a:t>
            </a:r>
            <a:endParaRPr/>
          </a:p>
          <a:p>
            <a:pPr marL="0" lvl="0" indent="0" algn="l" rtl="0">
              <a:spcBef>
                <a:spcPts val="0"/>
              </a:spcBef>
              <a:spcAft>
                <a:spcPts val="0"/>
              </a:spcAft>
              <a:buNone/>
            </a:pPr>
            <a:endParaRPr/>
          </a:p>
          <a:p>
            <a:pPr marL="0" lvl="0" indent="0" algn="l" rtl="0">
              <a:spcBef>
                <a:spcPts val="0"/>
              </a:spcBef>
              <a:spcAft>
                <a:spcPts val="0"/>
              </a:spcAft>
              <a:buNone/>
            </a:pPr>
            <a:r>
              <a:rPr lang="en-GB"/>
              <a:t>Most of the collections that are in-scope are not yet digitised to object level</a:t>
            </a:r>
            <a:endParaRPr/>
          </a:p>
          <a:p>
            <a:pPr marL="0" lvl="0" indent="0" algn="l" rtl="0">
              <a:spcBef>
                <a:spcPts val="0"/>
              </a:spcBef>
              <a:spcAft>
                <a:spcPts val="0"/>
              </a:spcAft>
              <a:buNone/>
            </a:pPr>
            <a:endParaRPr/>
          </a:p>
          <a:p>
            <a:pPr marL="0" lvl="0" indent="0" algn="l" rtl="0">
              <a:spcBef>
                <a:spcPts val="0"/>
              </a:spcBef>
              <a:spcAft>
                <a:spcPts val="0"/>
              </a:spcAft>
              <a:buNone/>
            </a:pPr>
            <a:r>
              <a:rPr lang="en-GB"/>
              <a:t>We are using storing data on around 210,000 ObjectGroup records which represent the contents of a drawer, shelf, tank etc</a:t>
            </a:r>
            <a:endParaRPr/>
          </a:p>
          <a:p>
            <a:pPr marL="0" lvl="0" indent="0" algn="l" rtl="0">
              <a:spcBef>
                <a:spcPts val="0"/>
              </a:spcBef>
              <a:spcAft>
                <a:spcPts val="0"/>
              </a:spcAft>
              <a:buNone/>
            </a:pPr>
            <a:endParaRPr/>
          </a:p>
          <a:p>
            <a:pPr marL="0" lvl="0" indent="0" algn="l" rtl="0">
              <a:spcBef>
                <a:spcPts val="0"/>
              </a:spcBef>
              <a:spcAft>
                <a:spcPts val="0"/>
              </a:spcAft>
              <a:buNone/>
            </a:pPr>
            <a:r>
              <a:rPr lang="en-GB"/>
              <a:t>Data associated with these ObjectGroups include custodianship, storage location, object types, special conditions/handling requirements, and metrics on occupancy and condition</a:t>
            </a:r>
            <a:endParaRPr/>
          </a:p>
          <a:p>
            <a:pPr marL="0" lvl="0" indent="0" algn="l" rtl="0">
              <a:spcBef>
                <a:spcPts val="0"/>
              </a:spcBef>
              <a:spcAft>
                <a:spcPts val="0"/>
              </a:spcAft>
              <a:buNone/>
            </a:pPr>
            <a:endParaRPr/>
          </a:p>
          <a:p>
            <a:pPr marL="0" lvl="0" indent="0" algn="l" rtl="0">
              <a:spcBef>
                <a:spcPts val="0"/>
              </a:spcBef>
              <a:spcAft>
                <a:spcPts val="0"/>
              </a:spcAft>
              <a:buNone/>
            </a:pPr>
            <a:r>
              <a:rPr lang="en-GB"/>
              <a:t>This data is being used for modelling space needed in new locations and planning and tracking move preparation activities.</a:t>
            </a:r>
            <a:endParaRPr/>
          </a:p>
          <a:p>
            <a:pPr marL="0" lvl="0" indent="0" algn="l" rtl="0">
              <a:spcBef>
                <a:spcPts val="0"/>
              </a:spcBef>
              <a:spcAft>
                <a:spcPts val="0"/>
              </a:spcAft>
              <a:buNone/>
            </a:pPr>
            <a:endParaRPr/>
          </a:p>
        </p:txBody>
      </p:sp>
      <p:sp>
        <p:nvSpPr>
          <p:cNvPr id="284" name="Google Shape;284;g2f10793450d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2f10793450d_0_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2f10793450d_0_3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There have been a few talks about RECODE, our project to create a new Collections Management System.</a:t>
            </a:r>
            <a:endParaRPr/>
          </a:p>
          <a:p>
            <a:pPr marL="0" lvl="0" indent="0" algn="l" rtl="0">
              <a:spcBef>
                <a:spcPts val="0"/>
              </a:spcBef>
              <a:spcAft>
                <a:spcPts val="0"/>
              </a:spcAft>
              <a:buNone/>
            </a:pPr>
            <a:endParaRPr/>
          </a:p>
          <a:p>
            <a:pPr marL="0" lvl="0" indent="0" algn="l" rtl="0">
              <a:spcBef>
                <a:spcPts val="0"/>
              </a:spcBef>
              <a:spcAft>
                <a:spcPts val="0"/>
              </a:spcAft>
              <a:buNone/>
            </a:pPr>
            <a:r>
              <a:rPr lang="en-GB"/>
              <a:t>We are intending on implementing Latimer Core for Object Group management to store structured data for multiple objects in standardised storage locations e.g. drawers or shelves - this builds on the work from NHM Unlocked. To associate and describe collection indexes and data like acquisition or collecting events, to provide accessible and searchable high-level descriptions of collections.</a:t>
            </a:r>
            <a:endParaRPr/>
          </a:p>
        </p:txBody>
      </p:sp>
      <p:sp>
        <p:nvSpPr>
          <p:cNvPr id="294" name="Google Shape;294;g2f10793450d_0_3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2f10793450d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2f10793450d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Join the Dots is our annual collections assessment and data capture exercise (based on a similar process from the Smithsonian).</a:t>
            </a:r>
            <a:endParaRPr/>
          </a:p>
          <a:p>
            <a:pPr marL="0" lvl="0" indent="0" algn="l" rtl="0">
              <a:spcBef>
                <a:spcPts val="0"/>
              </a:spcBef>
              <a:spcAft>
                <a:spcPts val="0"/>
              </a:spcAft>
              <a:buNone/>
            </a:pPr>
            <a:endParaRPr/>
          </a:p>
          <a:p>
            <a:pPr marL="0" lvl="0" indent="0" algn="l" rtl="0">
              <a:spcBef>
                <a:spcPts val="0"/>
              </a:spcBef>
              <a:spcAft>
                <a:spcPts val="0"/>
              </a:spcAft>
              <a:buNone/>
            </a:pPr>
            <a:r>
              <a:rPr lang="en-GB"/>
              <a:t>This is a very high-level curatorial assessment used for strategic and operation planning. While there is some overlap with Latimer Core, this audit was implemented prior to completion of the Latimer Core standard but we intending on aligning this with Latimer Core.</a:t>
            </a:r>
            <a:endParaRPr/>
          </a:p>
        </p:txBody>
      </p:sp>
      <p:sp>
        <p:nvSpPr>
          <p:cNvPr id="303" name="Google Shape;303;g2f10793450d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2f024a5ce5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2f024a5ce52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Today I’ll give an overview of Latimer Core and its development, followed by some existing and planned applications, then we will jump into a hands on orientation and exercise session, then wrap up with a short discussion and feedback session.</a:t>
            </a:r>
            <a:endParaRPr/>
          </a:p>
        </p:txBody>
      </p:sp>
      <p:sp>
        <p:nvSpPr>
          <p:cNvPr id="100" name="Google Shape;100;g2f024a5ce52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f10793450d_0_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2f10793450d_0_2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Finally, we intend on using Latimer Core to provide an alternative entry point for users to browse and navigate our collections. Our public Data POrtal</a:t>
            </a:r>
            <a:endParaRPr/>
          </a:p>
        </p:txBody>
      </p:sp>
      <p:sp>
        <p:nvSpPr>
          <p:cNvPr id="313" name="Google Shape;313;g2f10793450d_0_2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2f10793450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2f10793450d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NHM London are not the only organisation using Latimer Core</a:t>
            </a:r>
            <a:endParaRPr/>
          </a:p>
          <a:p>
            <a:pPr marL="0" lvl="0" indent="0" algn="l" rtl="0">
              <a:spcBef>
                <a:spcPts val="0"/>
              </a:spcBef>
              <a:spcAft>
                <a:spcPts val="0"/>
              </a:spcAft>
              <a:buNone/>
            </a:pPr>
            <a:endParaRPr/>
          </a:p>
          <a:p>
            <a:pPr marL="0" lvl="0" indent="0" algn="l" rtl="0">
              <a:spcBef>
                <a:spcPts val="0"/>
              </a:spcBef>
              <a:spcAft>
                <a:spcPts val="0"/>
              </a:spcAft>
              <a:buNone/>
            </a:pPr>
            <a:r>
              <a:rPr lang="en-GB"/>
              <a:t>DiSSCo Flanders is the Flemish node of DiSSCo </a:t>
            </a:r>
            <a:endParaRPr/>
          </a:p>
          <a:p>
            <a:pPr marL="0" lvl="0" indent="0" algn="l" rtl="0">
              <a:spcBef>
                <a:spcPts val="0"/>
              </a:spcBef>
              <a:spcAft>
                <a:spcPts val="0"/>
              </a:spcAft>
              <a:buNone/>
            </a:pPr>
            <a:r>
              <a:rPr lang="en-GB"/>
              <a:t>It is a consortium of universities, research institutions and botanical gardens</a:t>
            </a:r>
            <a:endParaRPr/>
          </a:p>
          <a:p>
            <a:pPr marL="0" lvl="0" indent="0" algn="l" rtl="0">
              <a:spcBef>
                <a:spcPts val="0"/>
              </a:spcBef>
              <a:spcAft>
                <a:spcPts val="0"/>
              </a:spcAft>
              <a:buNone/>
            </a:pPr>
            <a:r>
              <a:rPr lang="en-GB"/>
              <a:t>Its goal is to increase the digital visibility of collections from institutional level to specimen level</a:t>
            </a:r>
            <a:endParaRPr/>
          </a:p>
          <a:p>
            <a:pPr marL="0" lvl="0" indent="0" algn="l" rtl="0">
              <a:spcBef>
                <a:spcPts val="0"/>
              </a:spcBef>
              <a:spcAft>
                <a:spcPts val="0"/>
              </a:spcAft>
              <a:buNone/>
            </a:pPr>
            <a:r>
              <a:rPr lang="en-GB"/>
              <a:t>Specimens records are already made available via GBIF and Latimer Core is being piloted to describe collections at higher organisational levels</a:t>
            </a:r>
            <a:endParaRPr/>
          </a:p>
          <a:p>
            <a:pPr marL="0" lvl="0" indent="0" algn="l" rtl="0">
              <a:spcBef>
                <a:spcPts val="0"/>
              </a:spcBef>
              <a:spcAft>
                <a:spcPts val="0"/>
              </a:spcAft>
              <a:buNone/>
            </a:pPr>
            <a:endParaRPr/>
          </a:p>
          <a:p>
            <a:pPr marL="0" lvl="0" indent="0" algn="l" rtl="0">
              <a:spcBef>
                <a:spcPts val="0"/>
              </a:spcBef>
              <a:spcAft>
                <a:spcPts val="0"/>
              </a:spcAft>
              <a:buNone/>
            </a:pPr>
            <a:r>
              <a:rPr lang="en-GB"/>
              <a:t>DiSSCo UK is planning on following in DiSSCo Flanders footsteps</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22" name="Google Shape;322;g2f10793450d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1" name="Google Shape;341;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Finally, there are larger scale community initiatives that aim to implement Latimer Core.</a:t>
            </a:r>
            <a:endParaRPr/>
          </a:p>
          <a:p>
            <a:pPr marL="171450" lvl="0" indent="-171450" algn="l" rtl="0">
              <a:spcBef>
                <a:spcPts val="0"/>
              </a:spcBef>
              <a:spcAft>
                <a:spcPts val="0"/>
              </a:spcAft>
              <a:buClr>
                <a:schemeClr val="dk1"/>
              </a:buClr>
              <a:buSzPts val="1200"/>
              <a:buFont typeface="Arial"/>
              <a:buChar char="-"/>
            </a:pPr>
            <a:r>
              <a:rPr lang="en-GB"/>
              <a:t>GBIF’s Global Registry of Scientific Collections (GRSciColl) plans to review their data schema to align with Latimer Core </a:t>
            </a:r>
            <a:endParaRPr/>
          </a:p>
          <a:p>
            <a:pPr marL="171450" lvl="0" indent="-184150" algn="l" rtl="0">
              <a:spcBef>
                <a:spcPts val="0"/>
              </a:spcBef>
              <a:spcAft>
                <a:spcPts val="0"/>
              </a:spcAft>
              <a:buSzPts val="1400"/>
              <a:buChar char="-"/>
            </a:pPr>
            <a:r>
              <a:rPr lang="en-GB"/>
              <a:t>DiSSCo’s aims to build a natural science collections digitisation dashboard which amongst other functions will support strategic decision making on collections, including prioritisation of digitisation projects.</a:t>
            </a:r>
            <a:endParaRPr/>
          </a:p>
        </p:txBody>
      </p:sp>
      <p:sp>
        <p:nvSpPr>
          <p:cNvPr id="342" name="Google Shape;342;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206d5a51d7_0_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3" name="Google Shape;353;g2206d5a51d7_0_5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4" name="Google Shape;354;g2206d5a51d7_0_5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g2f4c1cf324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1" name="Google Shape;361;g2f4c1cf3245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GB" sz="1100" b="1"/>
              <a:t>What is Airtable?</a:t>
            </a:r>
            <a:endParaRPr sz="1100" b="1"/>
          </a:p>
          <a:p>
            <a:pPr marL="0" lvl="0" indent="0" algn="l" rtl="0">
              <a:lnSpc>
                <a:spcPct val="115000"/>
              </a:lnSpc>
              <a:spcBef>
                <a:spcPts val="0"/>
              </a:spcBef>
              <a:spcAft>
                <a:spcPts val="0"/>
              </a:spcAft>
              <a:buNone/>
            </a:pPr>
            <a:r>
              <a:rPr lang="en-GB" sz="1100"/>
              <a:t>Airtable (</a:t>
            </a:r>
            <a:r>
              <a:rPr lang="en-GB" sz="1100" u="sng">
                <a:solidFill>
                  <a:srgbClr val="1155CC"/>
                </a:solidFill>
                <a:hlinkClick r:id="rId3">
                  <a:extLst>
                    <a:ext uri="{A12FA001-AC4F-418D-AE19-62706E023703}">
                      <ahyp:hlinkClr xmlns:ahyp="http://schemas.microsoft.com/office/drawing/2018/hyperlinkcolor" val="tx"/>
                    </a:ext>
                  </a:extLst>
                </a:hlinkClick>
              </a:rPr>
              <a:t>https://airtable.com/</a:t>
            </a:r>
            <a:r>
              <a:rPr lang="en-GB" sz="1100"/>
              <a:t>) is a cloud platform that functions like a spreadsheet-database hybrid. Users can create multiple databases (called ‘bases’ in Airtable), create tables within those bases, and add fields of defined data types, including formulae, to those tables. Relationships can also easily be configured within a base by adding lookup fields that reference other tables within the same base. However, like a spreadsheet, users can work directly with table data in a grid-like interface. The aim is to provide users with a spreadsheet-like feel for direct data management, while also providing richer database-like functionality (such as relationships and data types) through no-code configuration. Over this, Airtable provides functionality for configuring interfaces over the data (again without the use of code) for different user experiences.</a:t>
            </a:r>
            <a:endParaRPr sz="1100"/>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en-GB" sz="1100" b="1"/>
              <a:t>Why are we using it for Latimer Core prototyping?</a:t>
            </a:r>
            <a:endParaRPr sz="1100" b="1"/>
          </a:p>
          <a:p>
            <a:pPr marL="0" lvl="0" indent="0" algn="l" rtl="0">
              <a:lnSpc>
                <a:spcPct val="115000"/>
              </a:lnSpc>
              <a:spcBef>
                <a:spcPts val="0"/>
              </a:spcBef>
              <a:spcAft>
                <a:spcPts val="0"/>
              </a:spcAft>
              <a:buNone/>
            </a:pPr>
            <a:r>
              <a:rPr lang="en-GB" sz="1100"/>
              <a:t>LtC is a fairly structured and relational standard, and its potential applications can therefore be quite difficult to explore and demonstrate using flattened structures like spreadsheets or CSVs. In Airtable however it’s quite straightforward to configure bases that mirror the LtC standard and structure, using tables that represent the LtC classes, fields that represent the LtC properties, and lookup fields that represent the LtC data model relationships. In particular, it’s very easy to configure many-to-many relationships in Airtable, of which there are a number in LtC (for example, a single ObjectGroup record may relate to multiple Taxon records, and a single Taxon record may relate to multiple ObjectGroup records).</a:t>
            </a:r>
            <a:endParaRPr sz="1100"/>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en-GB" sz="1100"/>
              <a:t>Airtable’s functionality for developing custom user interfaces also helps us to prototype and demonstrate ideas for how software might be developed to provide a cohesive user experience in working with structured LtC data. In addition, Airtable also provides an API that enables us to prototype the extraction of data in LtC-compliant, standardised formats (such as JSON and CSV).</a:t>
            </a:r>
            <a:endParaRPr sz="1100"/>
          </a:p>
          <a:p>
            <a:pPr marL="0" lvl="0" indent="0" algn="l" rtl="0">
              <a:lnSpc>
                <a:spcPct val="115000"/>
              </a:lnSpc>
              <a:spcBef>
                <a:spcPts val="0"/>
              </a:spcBef>
              <a:spcAft>
                <a:spcPts val="0"/>
              </a:spcAft>
              <a:buNone/>
            </a:pPr>
            <a:endParaRPr sz="1100"/>
          </a:p>
          <a:p>
            <a:pPr marL="0" lvl="0" indent="0" algn="l" rtl="0">
              <a:lnSpc>
                <a:spcPct val="115000"/>
              </a:lnSpc>
              <a:spcBef>
                <a:spcPts val="0"/>
              </a:spcBef>
              <a:spcAft>
                <a:spcPts val="0"/>
              </a:spcAft>
              <a:buNone/>
            </a:pPr>
            <a:r>
              <a:rPr lang="en-GB" sz="1100" b="1"/>
              <a:t>Limitations</a:t>
            </a:r>
            <a:endParaRPr sz="1100" b="1"/>
          </a:p>
          <a:p>
            <a:pPr marL="0" lvl="0" indent="0" algn="l" rtl="0">
              <a:lnSpc>
                <a:spcPct val="115000"/>
              </a:lnSpc>
              <a:spcBef>
                <a:spcPts val="0"/>
              </a:spcBef>
              <a:spcAft>
                <a:spcPts val="0"/>
              </a:spcAft>
              <a:buClr>
                <a:schemeClr val="dk1"/>
              </a:buClr>
              <a:buSzPts val="1100"/>
              <a:buFont typeface="Arial"/>
              <a:buNone/>
            </a:pPr>
            <a:r>
              <a:rPr lang="en-GB" sz="1100"/>
              <a:t>Airtable is commercial software, although with a free tier that anyone can sign up to without cost. The free tier includes a lot of the core functionality, but has restrictions in areas like the maximum number of records per base (1,000), number of editors, and API calls per month. Paid tiers have less restrictions and more functionality, but come with a monthly per-user licensing cost. Further details can be found at https://airtable.com/pricing. The free tier used for this demonstration should have everything needed for an LtC sandbox environment, but an upgrade may be required for LtC datasets of any significant size.</a:t>
            </a:r>
            <a:endParaRPr sz="1100"/>
          </a:p>
        </p:txBody>
      </p:sp>
      <p:sp>
        <p:nvSpPr>
          <p:cNvPr id="362" name="Google Shape;362;g2f4c1cf3245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2f71272a5a9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2f71272a5a9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We made an example dataset for a large collection of 600,000 specimens prior to specimen-level digitisation. On the left hand side you can see the parts of Latimer Core that are in use and on the right hand side the corresponding data including a reference to multimedia for the storage.</a:t>
            </a:r>
            <a:endParaRPr/>
          </a:p>
        </p:txBody>
      </p:sp>
      <p:sp>
        <p:nvSpPr>
          <p:cNvPr id="374" name="Google Shape;374;g2f71272a5a9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f024a5ce52_0_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f024a5ce52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lnSpc>
                <a:spcPct val="115000"/>
              </a:lnSpc>
              <a:spcBef>
                <a:spcPts val="1600"/>
              </a:spcBef>
              <a:spcAft>
                <a:spcPts val="0"/>
              </a:spcAft>
              <a:buClr>
                <a:schemeClr val="dk1"/>
              </a:buClr>
              <a:buSzPts val="1100"/>
              <a:buFont typeface="Arial"/>
              <a:buNone/>
            </a:pPr>
            <a:r>
              <a:rPr lang="en-GB" sz="1400">
                <a:solidFill>
                  <a:srgbClr val="434343"/>
                </a:solidFill>
              </a:rPr>
              <a:t>1. TDWG: Latimer Core Template</a:t>
            </a:r>
            <a:endParaRPr sz="1400">
              <a:solidFill>
                <a:srgbClr val="434343"/>
              </a:solidFill>
            </a:endParaRPr>
          </a:p>
          <a:p>
            <a:pPr marL="0" lvl="0" indent="0" algn="l" rtl="0">
              <a:lnSpc>
                <a:spcPct val="115000"/>
              </a:lnSpc>
              <a:spcBef>
                <a:spcPts val="400"/>
              </a:spcBef>
              <a:spcAft>
                <a:spcPts val="0"/>
              </a:spcAft>
              <a:buClr>
                <a:schemeClr val="dk1"/>
              </a:buClr>
              <a:buSzPts val="1100"/>
              <a:buFont typeface="Arial"/>
              <a:buNone/>
            </a:pPr>
            <a:r>
              <a:rPr lang="en-GB" sz="1100" u="sng">
                <a:solidFill>
                  <a:srgbClr val="1155CC"/>
                </a:solidFill>
                <a:hlinkClick r:id="rId3">
                  <a:extLst>
                    <a:ext uri="{A12FA001-AC4F-418D-AE19-62706E023703}">
                      <ahyp:hlinkClr xmlns:ahyp="http://schemas.microsoft.com/office/drawing/2018/hyperlinkcolor" val="tx"/>
                    </a:ext>
                  </a:extLst>
                </a:hlinkClick>
              </a:rPr>
              <a:t>https://airtable.com/appPnlzRZyJ5dkTdV/shr59oUbbXh1M0FJr</a:t>
            </a:r>
            <a:endParaRPr sz="1100"/>
          </a:p>
          <a:p>
            <a:pPr marL="0" lvl="0" indent="0" algn="l" rtl="0">
              <a:lnSpc>
                <a:spcPct val="115000"/>
              </a:lnSpc>
              <a:spcBef>
                <a:spcPts val="0"/>
              </a:spcBef>
              <a:spcAft>
                <a:spcPts val="0"/>
              </a:spcAft>
              <a:buClr>
                <a:schemeClr val="dk1"/>
              </a:buClr>
              <a:buSzPts val="1100"/>
              <a:buFont typeface="Arial"/>
              <a:buNone/>
            </a:pPr>
            <a:endParaRPr sz="1100"/>
          </a:p>
          <a:p>
            <a:pPr marL="0" lvl="0" indent="0" algn="l" rtl="0">
              <a:lnSpc>
                <a:spcPct val="115000"/>
              </a:lnSpc>
              <a:spcBef>
                <a:spcPts val="0"/>
              </a:spcBef>
              <a:spcAft>
                <a:spcPts val="0"/>
              </a:spcAft>
              <a:buClr>
                <a:schemeClr val="dk1"/>
              </a:buClr>
              <a:buSzPts val="1100"/>
              <a:buFont typeface="Arial"/>
              <a:buNone/>
            </a:pPr>
            <a:r>
              <a:rPr lang="en-GB" sz="1100"/>
              <a:t>This base is effectively an empty template (containing with no data) with the data structure and interfaces configured to represent the full scope of the LtC standard. It’s intended as a starting place that people can replicate (as many times as desired) to try out different LtC use cases.</a:t>
            </a:r>
            <a:endParaRPr sz="1100"/>
          </a:p>
          <a:p>
            <a:pPr marL="0" lvl="0" indent="0" algn="l" rtl="0">
              <a:lnSpc>
                <a:spcPct val="115000"/>
              </a:lnSpc>
              <a:spcBef>
                <a:spcPts val="0"/>
              </a:spcBef>
              <a:spcAft>
                <a:spcPts val="0"/>
              </a:spcAft>
              <a:buClr>
                <a:schemeClr val="dk1"/>
              </a:buClr>
              <a:buSzPts val="1100"/>
              <a:buFont typeface="Arial"/>
              <a:buNone/>
            </a:pPr>
            <a:endParaRPr sz="1100"/>
          </a:p>
          <a:p>
            <a:pPr marL="457200" lvl="0" indent="-298450" algn="l" rtl="0">
              <a:lnSpc>
                <a:spcPct val="115000"/>
              </a:lnSpc>
              <a:spcBef>
                <a:spcPts val="0"/>
              </a:spcBef>
              <a:spcAft>
                <a:spcPts val="0"/>
              </a:spcAft>
              <a:buClr>
                <a:schemeClr val="dk1"/>
              </a:buClr>
              <a:buSzPts val="1100"/>
              <a:buChar char="●"/>
            </a:pPr>
            <a:r>
              <a:rPr lang="en-GB" sz="1100"/>
              <a:t>The base is configured to have a table for each LtC class, and within them a field for each LtC property. These include lookup fields for all ‘relationship’ properties in LtC (the ‘has…’ properties, such as ‘hasTaxon’ or ‘hasIdentifier’), in order to configure the relevant relationships between the tables in the base.</a:t>
            </a:r>
            <a:endParaRPr sz="1100"/>
          </a:p>
          <a:p>
            <a:pPr marL="457200" lvl="0" indent="-298450" algn="l" rtl="0">
              <a:lnSpc>
                <a:spcPct val="115000"/>
              </a:lnSpc>
              <a:spcBef>
                <a:spcPts val="1000"/>
              </a:spcBef>
              <a:spcAft>
                <a:spcPts val="0"/>
              </a:spcAft>
              <a:buClr>
                <a:schemeClr val="dk1"/>
              </a:buClr>
              <a:buSzPts val="1100"/>
              <a:buChar char="●"/>
            </a:pPr>
            <a:r>
              <a:rPr lang="en-GB" sz="1100"/>
              <a:t>Additional lookup tables have also been created for some properties (e.g. ‘preservationMethod’, ‘baseTypeOfObjectGroup’) where LtC recommends that users apply controlled vocabularies to those properties. This enables us to demonstrate interface features for controlled vocabulary maintenance through the demonstration interfaces.</a:t>
            </a:r>
            <a:endParaRPr sz="1100"/>
          </a:p>
          <a:p>
            <a:pPr marL="457200" lvl="0" indent="-298450" algn="l" rtl="0">
              <a:lnSpc>
                <a:spcPct val="115000"/>
              </a:lnSpc>
              <a:spcBef>
                <a:spcPts val="1000"/>
              </a:spcBef>
              <a:spcAft>
                <a:spcPts val="0"/>
              </a:spcAft>
              <a:buClr>
                <a:schemeClr val="dk1"/>
              </a:buClr>
              <a:buSzPts val="1100"/>
              <a:buChar char="●"/>
            </a:pPr>
            <a:r>
              <a:rPr lang="en-GB" sz="1100"/>
              <a:t>Interfaces have been configured that should allow users to browse, add, edit and delete data in any part of the data model.</a:t>
            </a:r>
            <a:endParaRPr sz="1100"/>
          </a:p>
          <a:p>
            <a:pPr marL="457200" lvl="0" indent="-298450" algn="l" rtl="0">
              <a:lnSpc>
                <a:spcPct val="115000"/>
              </a:lnSpc>
              <a:spcBef>
                <a:spcPts val="1000"/>
              </a:spcBef>
              <a:spcAft>
                <a:spcPts val="1000"/>
              </a:spcAft>
              <a:buClr>
                <a:schemeClr val="dk1"/>
              </a:buClr>
              <a:buSzPts val="1100"/>
              <a:buChar char="●"/>
            </a:pPr>
            <a:r>
              <a:rPr lang="en-GB" sz="1100"/>
              <a:t>The base contains no data, so that it provides a clean template for users to enter and experiment with their own Latimer Core schemes.</a:t>
            </a:r>
            <a:endParaRPr/>
          </a:p>
        </p:txBody>
      </p:sp>
      <p:sp>
        <p:nvSpPr>
          <p:cNvPr id="383" name="Google Shape;383;g2f024a5ce52_0_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g2f4c1cf3245_0_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1" name="Google Shape;391;g2f4c1cf3245_0_2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g2f4c1cf3245_0_2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2f4c1cf3245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1" name="Google Shape;401;g2f4c1cf3245_0_3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2" name="Google Shape;402;g2f4c1cf3245_0_3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2f50d4956c6_2_3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2f50d4956c6_2_3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g2f50d4956c6_2_3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206d5a51d7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206d5a51d7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By the end of the workshop I am hoping you will all: </a:t>
            </a:r>
            <a:endParaRPr/>
          </a:p>
          <a:p>
            <a:pPr marL="0" lvl="0" indent="0" algn="l" rtl="0">
              <a:spcBef>
                <a:spcPts val="0"/>
              </a:spcBef>
              <a:spcAft>
                <a:spcPts val="0"/>
              </a:spcAft>
              <a:buNone/>
            </a:pPr>
            <a:endParaRPr/>
          </a:p>
          <a:p>
            <a:pPr marL="457200" lvl="0" indent="-317500" algn="l" rtl="0">
              <a:spcBef>
                <a:spcPts val="0"/>
              </a:spcBef>
              <a:spcAft>
                <a:spcPts val="0"/>
              </a:spcAft>
              <a:buSzPts val="1400"/>
              <a:buChar char="●"/>
            </a:pPr>
            <a:r>
              <a:rPr lang="en-GB"/>
              <a:t>Understand how Latimer Core can be used and how you might use it</a:t>
            </a:r>
            <a:endParaRPr/>
          </a:p>
          <a:p>
            <a:pPr marL="457200" lvl="0" indent="-317500" algn="l" rtl="0">
              <a:spcBef>
                <a:spcPts val="0"/>
              </a:spcBef>
              <a:spcAft>
                <a:spcPts val="0"/>
              </a:spcAft>
              <a:buSzPts val="1400"/>
              <a:buChar char="●"/>
            </a:pPr>
            <a:r>
              <a:rPr lang="en-GB"/>
              <a:t>Become familiar with the Latimer Core data structure</a:t>
            </a:r>
            <a:endParaRPr/>
          </a:p>
          <a:p>
            <a:pPr marL="457200" lvl="0" indent="-317500" algn="l" rtl="0">
              <a:spcBef>
                <a:spcPts val="0"/>
              </a:spcBef>
              <a:spcAft>
                <a:spcPts val="0"/>
              </a:spcAft>
              <a:buSzPts val="1400"/>
              <a:buChar char="●"/>
            </a:pPr>
            <a:r>
              <a:rPr lang="en-GB"/>
              <a:t>Create your own Latimer Core dataset that you can continue to edit after the workshop</a:t>
            </a:r>
            <a:endParaRPr/>
          </a:p>
          <a:p>
            <a:pPr marL="457200" lvl="0" indent="-317500" algn="l" rtl="0">
              <a:spcBef>
                <a:spcPts val="0"/>
              </a:spcBef>
              <a:spcAft>
                <a:spcPts val="0"/>
              </a:spcAft>
              <a:buSzPts val="1400"/>
              <a:buChar char="●"/>
            </a:pPr>
            <a:r>
              <a:rPr lang="en-GB"/>
              <a:t>Give feedback on how we can support you implement new standards for your work</a:t>
            </a:r>
            <a:endParaRPr/>
          </a:p>
          <a:p>
            <a:pPr marL="457200" lvl="0" indent="-317500" algn="l" rtl="0">
              <a:spcBef>
                <a:spcPts val="0"/>
              </a:spcBef>
              <a:spcAft>
                <a:spcPts val="0"/>
              </a:spcAft>
              <a:buSzPts val="1400"/>
              <a:buChar char="●"/>
            </a:pPr>
            <a:r>
              <a:rPr lang="en-GB"/>
              <a:t>Understand how you can participate in standards development</a:t>
            </a:r>
            <a:endParaRPr/>
          </a:p>
          <a:p>
            <a:pPr marL="0" lvl="0" indent="0" algn="l" rtl="0">
              <a:spcBef>
                <a:spcPts val="0"/>
              </a:spcBef>
              <a:spcAft>
                <a:spcPts val="0"/>
              </a:spcAft>
              <a:buNone/>
            </a:pPr>
            <a:endParaRPr/>
          </a:p>
        </p:txBody>
      </p:sp>
      <p:sp>
        <p:nvSpPr>
          <p:cNvPr id="107" name="Google Shape;107;g2206d5a51d7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2f4c1cf3245_0_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2f4c1cf3245_0_4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There are three mandatory elements to an LtC dataset:</a:t>
            </a:r>
            <a:endParaRPr/>
          </a:p>
          <a:p>
            <a:pPr marL="0" lvl="0" indent="0" algn="l" rtl="0">
              <a:spcBef>
                <a:spcPts val="0"/>
              </a:spcBef>
              <a:spcAft>
                <a:spcPts val="0"/>
              </a:spcAft>
              <a:buNone/>
            </a:pPr>
            <a:endParaRPr/>
          </a:p>
          <a:p>
            <a:pPr marL="0" lvl="0" indent="0" algn="l" rtl="0">
              <a:spcBef>
                <a:spcPts val="0"/>
              </a:spcBef>
              <a:spcAft>
                <a:spcPts val="0"/>
              </a:spcAft>
              <a:buNone/>
            </a:pPr>
            <a:r>
              <a:rPr lang="en-GB"/>
              <a:t>1) LatimerCoreScheme: There must be at least one record in the LatimerCoreScheme table, and it must have a ‘schemeName’ entered and ‘isDistinctObjects’ set to true or false.</a:t>
            </a:r>
            <a:endParaRPr/>
          </a:p>
          <a:p>
            <a:pPr marL="0" lvl="0" indent="0" algn="l" rtl="0">
              <a:spcBef>
                <a:spcPts val="0"/>
              </a:spcBef>
              <a:spcAft>
                <a:spcPts val="0"/>
              </a:spcAft>
              <a:buNone/>
            </a:pPr>
            <a:endParaRPr/>
          </a:p>
          <a:p>
            <a:pPr marL="0" lvl="0" indent="0" algn="l" rtl="0">
              <a:spcBef>
                <a:spcPts val="0"/>
              </a:spcBef>
              <a:spcAft>
                <a:spcPts val="0"/>
              </a:spcAft>
              <a:buNone/>
            </a:pPr>
            <a:r>
              <a:rPr lang="en-GB"/>
              <a:t>2) ObjectGroup: there must be at least one record in the ObjectGroup table, it must be linked to a LatimerCoreScheme via the LatimerCoreScheme’s ‘hasObjectGroup’ property, and it must have a value for ‘baseTypeOfObjectGroup’.</a:t>
            </a:r>
            <a:endParaRPr/>
          </a:p>
          <a:p>
            <a:pPr marL="0" lvl="0" indent="0" algn="l" rtl="0">
              <a:spcBef>
                <a:spcPts val="0"/>
              </a:spcBef>
              <a:spcAft>
                <a:spcPts val="0"/>
              </a:spcAft>
              <a:buNone/>
            </a:pPr>
            <a:endParaRPr/>
          </a:p>
          <a:p>
            <a:pPr marL="0" lvl="0" indent="0" algn="l" rtl="0">
              <a:spcBef>
                <a:spcPts val="0"/>
              </a:spcBef>
              <a:spcAft>
                <a:spcPts val="0"/>
              </a:spcAft>
              <a:buNone/>
            </a:pPr>
            <a:r>
              <a:rPr lang="en-GB"/>
              <a:t>3) RecordLevel: there must be at least one record in the RecordLevel table, which must have a value for ‘license’ and a related Identifier record (using the ‘hasIdentifier’ property) providing an identifier for the dataset.</a:t>
            </a:r>
            <a:endParaRPr/>
          </a:p>
          <a:p>
            <a:pPr marL="0" lvl="0" indent="0" algn="l" rtl="0">
              <a:spcBef>
                <a:spcPts val="0"/>
              </a:spcBef>
              <a:spcAft>
                <a:spcPts val="0"/>
              </a:spcAft>
              <a:buNone/>
            </a:pPr>
            <a:r>
              <a:rPr lang="en-GB"/>
              <a:t>Examples of these records can be found in the ‘TDWG: Latimer Core Digitisation Example’ base, by using the ‘Data’ view and exploring the ‘LatimerCoreScheme’, ‘ObjectGroup’ and ‘RecordLevel’ tables</a:t>
            </a:r>
            <a:endParaRPr/>
          </a:p>
          <a:p>
            <a:pPr marL="0" lvl="0" indent="0" algn="l" rtl="0">
              <a:spcBef>
                <a:spcPts val="0"/>
              </a:spcBef>
              <a:spcAft>
                <a:spcPts val="0"/>
              </a:spcAft>
              <a:buNone/>
            </a:pPr>
            <a:endParaRPr/>
          </a:p>
        </p:txBody>
      </p:sp>
      <p:sp>
        <p:nvSpPr>
          <p:cNvPr id="420" name="Google Shape;420;g2f4c1cf3245_0_4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f4c1cf3245_0_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2f4c1cf3245_0_4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9" name="Google Shape;429;g2f4c1cf3245_0_4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2f4c1cf3245_0_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7" name="Google Shape;437;g2f4c1cf3245_0_5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8" name="Google Shape;438;g2f4c1cf3245_0_5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2f4c1cf3245_0_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2f4c1cf3245_0_6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7" name="Google Shape;447;g2f4c1cf3245_0_6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2f4c1cf3245_0_7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2f4c1cf3245_0_7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6" name="Google Shape;456;g2f4c1cf3245_0_7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f4c1cf3245_0_8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2f4c1cf3245_0_8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5" name="Google Shape;465;g2f4c1cf3245_0_8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2f4c1cf3245_0_1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2f4c1cf3245_0_12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4" name="Google Shape;474;g2f4c1cf3245_0_12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2f4c1cf3245_0_1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2f4c1cf3245_0_11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1" name="Google Shape;481;g2f4c1cf3245_0_11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2f4c1cf3245_0_1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2f4c1cf3245_0_13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g2f4c1cf3245_0_13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g2f50d4956c6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4" name="Google Shape;494;g2f50d4956c6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g2f50d4956c6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206d5a51d7_0_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206d5a51d7_0_2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a:t>We were able to run this workshop thanks to the DiSSCo Transition project.</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GB"/>
              <a:t>Distributed System of Scientific Collections (DiSSCo) is a pan-European Research Infrastructure (RI) initiative</a:t>
            </a:r>
            <a:endParaRPr/>
          </a:p>
          <a:p>
            <a:pPr marL="0" lvl="0" indent="0" algn="l" rtl="0">
              <a:spcBef>
                <a:spcPts val="0"/>
              </a:spcBef>
              <a:spcAft>
                <a:spcPts val="0"/>
              </a:spcAft>
              <a:buNone/>
            </a:pPr>
            <a:endParaRPr/>
          </a:p>
          <a:p>
            <a:pPr marL="0" lvl="0" indent="0" algn="l" rtl="0">
              <a:spcBef>
                <a:spcPts val="0"/>
              </a:spcBef>
              <a:spcAft>
                <a:spcPts val="0"/>
              </a:spcAft>
              <a:buNone/>
            </a:pPr>
            <a:r>
              <a:rPr lang="en-GB"/>
              <a:t>DiSSCo aims to bring together natural science collections from 175 museums, botanical gardens, universities and research institutes across 23 countries in a distributed infrastructure that makes these collections physically and digitally open and accessible for all forms of research and innovation.</a:t>
            </a:r>
            <a:endParaRPr/>
          </a:p>
          <a:p>
            <a:pPr marL="0" lvl="0" indent="0" algn="l" rtl="0">
              <a:spcBef>
                <a:spcPts val="0"/>
              </a:spcBef>
              <a:spcAft>
                <a:spcPts val="0"/>
              </a:spcAft>
              <a:buNone/>
            </a:pPr>
            <a:endParaRPr/>
          </a:p>
          <a:p>
            <a:pPr marL="0" lvl="0" indent="0" algn="l" rtl="0">
              <a:spcBef>
                <a:spcPts val="0"/>
              </a:spcBef>
              <a:spcAft>
                <a:spcPts val="0"/>
              </a:spcAft>
              <a:buNone/>
            </a:pPr>
            <a:r>
              <a:rPr lang="en-GB"/>
              <a:t>DiSSCo Transition - an EC-funded project that  supports the establishment of a distributed infrastrastructure</a:t>
            </a:r>
            <a:endParaRPr/>
          </a:p>
          <a:p>
            <a:pPr marL="0" lvl="0" indent="0" algn="l" rtl="0">
              <a:spcBef>
                <a:spcPts val="0"/>
              </a:spcBef>
              <a:spcAft>
                <a:spcPts val="0"/>
              </a:spcAft>
              <a:buNone/>
            </a:pPr>
            <a:endParaRPr/>
          </a:p>
          <a:p>
            <a:pPr marL="0" lvl="0" indent="0" algn="l" rtl="0">
              <a:spcBef>
                <a:spcPts val="0"/>
              </a:spcBef>
              <a:spcAft>
                <a:spcPts val="0"/>
              </a:spcAft>
              <a:buNone/>
            </a:pPr>
            <a:r>
              <a:rPr lang="en-GB"/>
              <a:t>Part of DiSSCo Transition’s work is support collaboration and development of biodiversity data standards including OpenDS, Latimer Core and MIDS</a:t>
            </a:r>
            <a:endParaRPr/>
          </a:p>
          <a:p>
            <a:pPr marL="0" lvl="0" indent="0" algn="l" rtl="0">
              <a:spcBef>
                <a:spcPts val="0"/>
              </a:spcBef>
              <a:spcAft>
                <a:spcPts val="0"/>
              </a:spcAft>
              <a:buNone/>
            </a:pPr>
            <a:endParaRPr/>
          </a:p>
        </p:txBody>
      </p:sp>
      <p:sp>
        <p:nvSpPr>
          <p:cNvPr id="114" name="Google Shape;114;g2206d5a51d7_0_2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0" name="Google Shape;50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1" name="Google Shape;501;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7" name="Google Shape;51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Point at TDWG communities page: https://www.tdwg.org/community/</a:t>
            </a:r>
            <a:endParaRPr/>
          </a:p>
          <a:p>
            <a:pPr marL="0" lvl="0" indent="0" algn="l" rtl="0">
              <a:spcBef>
                <a:spcPts val="0"/>
              </a:spcBef>
              <a:spcAft>
                <a:spcPts val="0"/>
              </a:spcAft>
              <a:buNone/>
            </a:pPr>
            <a:r>
              <a:rPr lang="en-GB"/>
              <a:t>Stress that researchers, curators, registrars and other domain experts are just as important as technical experts, and that you don’t need a deep understanding of data standards to get involved</a:t>
            </a:r>
            <a:endParaRPr/>
          </a:p>
        </p:txBody>
      </p:sp>
      <p:sp>
        <p:nvSpPr>
          <p:cNvPr id="518" name="Google Shape;51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2f50d4956c6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2f50d4956c6_0_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7" name="Google Shape;527;g2f50d4956c6_0_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3" name="Google Shape;53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2f024a5ce52_0_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2f024a5ce52_0_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5" name="Google Shape;125;g2f024a5ce52_0_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Digitization and publishing of museum specimen data is happening worldwide. While many museums are actively engaged in this process, others have yet to begin. Information about what collections hold is urgently needed by many stakeholders including the collections themselves, funders, researchers, policy-makers, industry, and educators. At higher levels, museums can start by sharing what they know about their holdings, long before each item has its own record. But, if we are going to aggregate this “metadata” information from all natural science collections, the data need to be “standard.” If everyone shared in their own format, we could not compare / or add up what we have, for example. To share this data in its most effective format, it needs to be standardized. But where does this standard come from? Who decides what the fields (terms, elements, properties) are going to be? The Biodiversity Information Standards Group formerly known as TDWG (the International Taxonomic Databases Working Group), develops many of the standards currently used to share biodiversity data. Some of you may be familiar with Darwin Core, or ABCD, for example. </a:t>
            </a:r>
            <a:endParaRPr/>
          </a:p>
          <a:p>
            <a:pPr marL="0" lvl="0" indent="0" algn="l" rtl="0">
              <a:spcBef>
                <a:spcPts val="0"/>
              </a:spcBef>
              <a:spcAft>
                <a:spcPts val="0"/>
              </a:spcAft>
              <a:buNone/>
            </a:pPr>
            <a:endParaRPr/>
          </a:p>
          <a:p>
            <a:pPr marL="0" lvl="0" indent="0" algn="l" rtl="0">
              <a:spcBef>
                <a:spcPts val="0"/>
              </a:spcBef>
              <a:spcAft>
                <a:spcPts val="0"/>
              </a:spcAft>
              <a:buNone/>
            </a:pPr>
            <a:r>
              <a:rPr lang="en-GB"/>
              <a:t>The TDWG CD Task Group is actively working to develop a standard for the express purpose of making it possible to share this type of museum data. With this standard, many groups can share their collections data in their own sites, and across sites.</a:t>
            </a:r>
            <a:endParaRPr/>
          </a:p>
          <a:p>
            <a:pPr marL="0" lvl="0" indent="0" algn="l" rtl="0">
              <a:spcBef>
                <a:spcPts val="0"/>
              </a:spcBef>
              <a:spcAft>
                <a:spcPts val="0"/>
              </a:spcAft>
              <a:buNone/>
            </a:pPr>
            <a:endParaRPr/>
          </a:p>
          <a:p>
            <a:pPr marL="0" lvl="0" indent="0" algn="l" rtl="0">
              <a:spcBef>
                <a:spcPts val="0"/>
              </a:spcBef>
              <a:spcAft>
                <a:spcPts val="0"/>
              </a:spcAft>
              <a:buNone/>
            </a:pPr>
            <a:r>
              <a:rPr lang="en-GB"/>
              <a:t>Once all collections are fully digitized, that is, every physical object in a collection, has a digital record online for anyone to access – then we can add up what we have worldwide. We would know all the taxonomic groups collected, and the geographic ranges covered or missing. However, it’s going to be a long time before we have individual-object-level data for every specimen. We need more higher-level information now, in order to help us mobilize more specimen data, for more objects, in a strategic, coordinated manner.</a:t>
            </a:r>
            <a:endParaRPr/>
          </a:p>
          <a:p>
            <a:pPr marL="0" lvl="0" indent="0" algn="l" rtl="0">
              <a:spcBef>
                <a:spcPts val="0"/>
              </a:spcBef>
              <a:spcAft>
                <a:spcPts val="0"/>
              </a:spcAft>
              <a:buNone/>
            </a:pPr>
            <a:endParaRPr/>
          </a:p>
          <a:p>
            <a:pPr marL="0" lvl="0" indent="0" algn="l" rtl="0">
              <a:spcBef>
                <a:spcPts val="0"/>
              </a:spcBef>
              <a:spcAft>
                <a:spcPts val="0"/>
              </a:spcAft>
              <a:buNone/>
            </a:pPr>
            <a:r>
              <a:rPr lang="en-GB"/>
              <a:t>We need “metadata” about collections to do this.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31" name="Google Shape;1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Source slide: CDLandscapeIntro_MWoodburn_DPaul_SYNTHvirtualWorkshop_2020-04-06_animations: SLIDE 3</a:t>
            </a:r>
            <a:endParaRPr/>
          </a:p>
          <a:p>
            <a:pPr marL="0" lvl="0" indent="0" algn="l" rtl="0">
              <a:spcBef>
                <a:spcPts val="0"/>
              </a:spcBef>
              <a:spcAft>
                <a:spcPts val="0"/>
              </a:spcAft>
              <a:buNone/>
            </a:pPr>
            <a:endParaRPr/>
          </a:p>
          <a:p>
            <a:pPr marL="0" lvl="0" indent="0" algn="l" rtl="0">
              <a:spcBef>
                <a:spcPts val="0"/>
              </a:spcBef>
              <a:spcAft>
                <a:spcPts val="0"/>
              </a:spcAft>
              <a:buNone/>
            </a:pPr>
            <a:r>
              <a:rPr lang="en-GB"/>
              <a:t>Text from similar slide (BioDiversityNext):</a:t>
            </a:r>
            <a:endParaRPr/>
          </a:p>
          <a:p>
            <a:pPr marL="0" lvl="0" indent="0" algn="l" rtl="0">
              <a:spcBef>
                <a:spcPts val="0"/>
              </a:spcBef>
              <a:spcAft>
                <a:spcPts val="0"/>
              </a:spcAft>
              <a:buNone/>
            </a:pPr>
            <a:endParaRPr/>
          </a:p>
          <a:p>
            <a:pPr marL="0" lvl="0" indent="0" algn="l" rtl="0">
              <a:spcBef>
                <a:spcPts val="0"/>
              </a:spcBef>
              <a:spcAft>
                <a:spcPts val="0"/>
              </a:spcAft>
              <a:buNone/>
            </a:pPr>
            <a:r>
              <a:rPr lang="en-GB"/>
              <a:t>What could structured, standardised collection descriptions actually achieve? Well, the answer appears to be really quite a lot. From the use cases and the conversations that the group has analysed, they can help to support digitisation strategy, including planning, progress monitoring and impact tracking. They’re obviously useful for collections discovery, supporting management of loans and visits, as well as new efforts to offer virtual access and digitisation on demand. Within institutions, collections breakdown can provide a more informed, data-driven approach to collections management, and they also provide a sustainable collections inventory.</a:t>
            </a:r>
            <a:endParaRPr/>
          </a:p>
          <a:p>
            <a:pPr marL="0" lvl="0" indent="0" algn="l" rtl="0">
              <a:spcBef>
                <a:spcPts val="0"/>
              </a:spcBef>
              <a:spcAft>
                <a:spcPts val="0"/>
              </a:spcAft>
              <a:buNone/>
            </a:pPr>
            <a:endParaRPr/>
          </a:p>
          <a:p>
            <a:pPr marL="0" lvl="0" indent="0" algn="l" rtl="0">
              <a:spcBef>
                <a:spcPts val="0"/>
              </a:spcBef>
              <a:spcAft>
                <a:spcPts val="0"/>
              </a:spcAft>
              <a:buNone/>
            </a:pPr>
            <a:r>
              <a:rPr lang="en-GB"/>
              <a:t>And it continues. Collection descriptions can be used to link groups of specimens to related digital resources, and to create virtual collections that span institutions. They can be use for tracking citation and attribution, and play a role in public engagement and attracting funders and donors. They can be used to guide collections development strategy, within and across institutions, and also link to institutional information and contacts.</a:t>
            </a:r>
            <a:endParaRPr/>
          </a:p>
          <a:p>
            <a:pPr marL="0" lvl="0" indent="0" algn="l" rtl="0">
              <a:spcBef>
                <a:spcPts val="0"/>
              </a:spcBef>
              <a:spcAft>
                <a:spcPts val="0"/>
              </a:spcAft>
              <a:buNone/>
            </a:pPr>
            <a:endParaRPr/>
          </a:p>
        </p:txBody>
      </p:sp>
      <p:sp>
        <p:nvSpPr>
          <p:cNvPr id="141" name="Google Shape;141;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But when we talk about these use cases across the wider collection communities, a common set of challenges tend to emerge.</a:t>
            </a:r>
            <a:endParaRPr/>
          </a:p>
          <a:p>
            <a:pPr marL="0" lvl="0" indent="0" algn="l" rtl="0">
              <a:spcBef>
                <a:spcPts val="0"/>
              </a:spcBef>
              <a:spcAft>
                <a:spcPts val="0"/>
              </a:spcAft>
              <a:buNone/>
            </a:pPr>
            <a:endParaRPr/>
          </a:p>
          <a:p>
            <a:pPr marL="0" lvl="0" indent="0" algn="l" rtl="0">
              <a:spcBef>
                <a:spcPts val="0"/>
              </a:spcBef>
              <a:spcAft>
                <a:spcPts val="0"/>
              </a:spcAft>
              <a:buNone/>
            </a:pPr>
            <a:r>
              <a:rPr lang="en-GB"/>
              <a:t>There’s a lack of standardization across platforms and data sets, using different data models, schemas and standards. This limits interoperability between those datasets and their ability to be easily discovered and queried using software tools and interfaces. </a:t>
            </a:r>
            <a:endParaRPr/>
          </a:p>
          <a:p>
            <a:pPr marL="0" lvl="0" indent="0" algn="l" rtl="0">
              <a:spcBef>
                <a:spcPts val="0"/>
              </a:spcBef>
              <a:spcAft>
                <a:spcPts val="0"/>
              </a:spcAft>
              <a:buNone/>
            </a:pPr>
            <a:endParaRPr/>
          </a:p>
          <a:p>
            <a:pPr marL="0" lvl="0" indent="0" algn="l" rtl="0">
              <a:spcBef>
                <a:spcPts val="0"/>
              </a:spcBef>
              <a:spcAft>
                <a:spcPts val="0"/>
              </a:spcAft>
              <a:buNone/>
            </a:pPr>
            <a:r>
              <a:rPr lang="en-GB"/>
              <a:t>It also means duplication of effort, as institutions are asked to provide data in different shapes to multiple platforms. And it takes time and effort to generate and provide that data, and we’re all busy people who only have so much time to spare. </a:t>
            </a:r>
            <a:endParaRPr/>
          </a:p>
          <a:p>
            <a:pPr marL="0" lvl="0" indent="0" algn="l" rtl="0">
              <a:spcBef>
                <a:spcPts val="0"/>
              </a:spcBef>
              <a:spcAft>
                <a:spcPts val="0"/>
              </a:spcAft>
              <a:buNone/>
            </a:pPr>
            <a:endParaRPr/>
          </a:p>
          <a:p>
            <a:pPr marL="0" lvl="0" indent="0" algn="l" rtl="0">
              <a:spcBef>
                <a:spcPts val="0"/>
              </a:spcBef>
              <a:spcAft>
                <a:spcPts val="0"/>
              </a:spcAft>
              <a:buNone/>
            </a:pPr>
            <a:r>
              <a:rPr lang="en-GB"/>
              <a:t>There are also challenges in incentivizing people to provide the data – what tangible benefit will they gain from investing that time and effort that they could be spending on other things? And also, there’s the issue of sustainability – each separate initiative requires ongoing investment of resources and funding to maintain it and keep it updated, and there’s a limited pot of those to go round.</a:t>
            </a:r>
            <a:endParaRPr/>
          </a:p>
          <a:p>
            <a:pPr marL="0" lvl="0" indent="0" algn="l" rtl="0">
              <a:spcBef>
                <a:spcPts val="0"/>
              </a:spcBef>
              <a:spcAft>
                <a:spcPts val="0"/>
              </a:spcAft>
              <a:buNone/>
            </a:pPr>
            <a:endParaRPr/>
          </a:p>
        </p:txBody>
      </p:sp>
      <p:sp>
        <p:nvSpPr>
          <p:cNvPr id="164" name="Google Shape;16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GB"/>
              <a:t>Latimer Core is a data standard for collection descriptions. There are a number of standards already out there, including Darwin Core and ABCD, which can be used for describing individual specimens and collection objects, but Latimer Core is about describing those objects not individually but as a group. This may be because specimen level digitisation takes time, so we don’t yet have records at a specimen level, but still want some way of describing and quantifying the collections at a higher level in the meantime. That higher level may be as granular as the objects found within a single drawer, or as broad as the overall collections holding of an institution. There are also a variety of other use cases, for example creating thematic collections, or adding richer text narratives to historic and notable collections. So Latimer Core is intended to support these different angles on the representation and discovery of collections, and also provide a method for modelling the often complex interactions between them.</a:t>
            </a:r>
            <a:endParaRPr/>
          </a:p>
          <a:p>
            <a:pPr marL="0" marR="0" lvl="0" indent="0" algn="l" rtl="0">
              <a:lnSpc>
                <a:spcPct val="100000"/>
              </a:lnSpc>
              <a:spcBef>
                <a:spcPts val="0"/>
              </a:spcBef>
              <a:spcAft>
                <a:spcPts val="0"/>
              </a:spcAft>
              <a:buClr>
                <a:srgbClr val="000000"/>
              </a:buClr>
              <a:buSzPts val="1100"/>
              <a:buFont typeface="Arial"/>
              <a:buNone/>
            </a:pPr>
            <a:endParaRPr/>
          </a:p>
          <a:p>
            <a:pPr marL="0" marR="0" lvl="0" indent="0" algn="l" rtl="0">
              <a:lnSpc>
                <a:spcPct val="100000"/>
              </a:lnSpc>
              <a:spcBef>
                <a:spcPts val="0"/>
              </a:spcBef>
              <a:spcAft>
                <a:spcPts val="0"/>
              </a:spcAft>
              <a:buClr>
                <a:srgbClr val="000000"/>
              </a:buClr>
              <a:buSzPts val="1100"/>
              <a:buFont typeface="Arial"/>
              <a:buNone/>
            </a:pPr>
            <a:r>
              <a:rPr lang="en-GB"/>
              <a:t>For those of you who are thinking “why Latimer Core?”, I should explain that the standard is named after Marjorie Courtenay-Latimer. She was curator at the East London Museum in South Africa, and the person who brought the continued existence of the coelacanth to the attention of the world back in 1938. </a:t>
            </a:r>
            <a:endParaRPr/>
          </a:p>
        </p:txBody>
      </p:sp>
      <p:sp>
        <p:nvSpPr>
          <p:cNvPr id="174" name="Google Shape;17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Google Shape;16;p2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a:endParaRPr/>
          </a:p>
        </p:txBody>
      </p:sp>
      <p:sp>
        <p:nvSpPr>
          <p:cNvPr id="18" name="Google Shape;18;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75" name="Google Shape;7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81" name="Google Shape;81;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24" name="Google Shape;24;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2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6000"/>
              <a:buFont typeface="Play"/>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2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E9E9E9"/>
              </a:buClr>
              <a:buSzPts val="2400"/>
              <a:buNone/>
              <a:defRPr sz="2400">
                <a:solidFill>
                  <a:srgbClr val="E9E9E9"/>
                </a:solidFill>
              </a:defRPr>
            </a:lvl1pPr>
            <a:lvl2pPr marL="914400" lvl="1" indent="-228600" algn="l">
              <a:lnSpc>
                <a:spcPct val="90000"/>
              </a:lnSpc>
              <a:spcBef>
                <a:spcPts val="500"/>
              </a:spcBef>
              <a:spcAft>
                <a:spcPts val="0"/>
              </a:spcAft>
              <a:buClr>
                <a:srgbClr val="E9E9E9"/>
              </a:buClr>
              <a:buSzPts val="2000"/>
              <a:buNone/>
              <a:defRPr sz="2000">
                <a:solidFill>
                  <a:srgbClr val="E9E9E9"/>
                </a:solidFill>
              </a:defRPr>
            </a:lvl2pPr>
            <a:lvl3pPr marL="1371600" lvl="2" indent="-228600" algn="l">
              <a:lnSpc>
                <a:spcPct val="90000"/>
              </a:lnSpc>
              <a:spcBef>
                <a:spcPts val="500"/>
              </a:spcBef>
              <a:spcAft>
                <a:spcPts val="0"/>
              </a:spcAft>
              <a:buClr>
                <a:srgbClr val="E9E9E9"/>
              </a:buClr>
              <a:buSzPts val="1800"/>
              <a:buNone/>
              <a:defRPr sz="1800">
                <a:solidFill>
                  <a:srgbClr val="E9E9E9"/>
                </a:solidFill>
              </a:defRPr>
            </a:lvl3pPr>
            <a:lvl4pPr marL="1828800" lvl="3" indent="-228600" algn="l">
              <a:lnSpc>
                <a:spcPct val="90000"/>
              </a:lnSpc>
              <a:spcBef>
                <a:spcPts val="500"/>
              </a:spcBef>
              <a:spcAft>
                <a:spcPts val="0"/>
              </a:spcAft>
              <a:buClr>
                <a:srgbClr val="E9E9E9"/>
              </a:buClr>
              <a:buSzPts val="1600"/>
              <a:buNone/>
              <a:defRPr sz="1600">
                <a:solidFill>
                  <a:srgbClr val="E9E9E9"/>
                </a:solidFill>
              </a:defRPr>
            </a:lvl4pPr>
            <a:lvl5pPr marL="2286000" lvl="4" indent="-228600" algn="l">
              <a:lnSpc>
                <a:spcPct val="90000"/>
              </a:lnSpc>
              <a:spcBef>
                <a:spcPts val="500"/>
              </a:spcBef>
              <a:spcAft>
                <a:spcPts val="0"/>
              </a:spcAft>
              <a:buClr>
                <a:srgbClr val="E9E9E9"/>
              </a:buClr>
              <a:buSzPts val="1600"/>
              <a:buNone/>
              <a:defRPr sz="1600">
                <a:solidFill>
                  <a:srgbClr val="E9E9E9"/>
                </a:solidFill>
              </a:defRPr>
            </a:lvl5pPr>
            <a:lvl6pPr marL="2743200" lvl="5" indent="-228600" algn="l">
              <a:lnSpc>
                <a:spcPct val="90000"/>
              </a:lnSpc>
              <a:spcBef>
                <a:spcPts val="500"/>
              </a:spcBef>
              <a:spcAft>
                <a:spcPts val="0"/>
              </a:spcAft>
              <a:buClr>
                <a:srgbClr val="E9E9E9"/>
              </a:buClr>
              <a:buSzPts val="1600"/>
              <a:buNone/>
              <a:defRPr sz="1600">
                <a:solidFill>
                  <a:srgbClr val="E9E9E9"/>
                </a:solidFill>
              </a:defRPr>
            </a:lvl6pPr>
            <a:lvl7pPr marL="3200400" lvl="6" indent="-228600" algn="l">
              <a:lnSpc>
                <a:spcPct val="90000"/>
              </a:lnSpc>
              <a:spcBef>
                <a:spcPts val="500"/>
              </a:spcBef>
              <a:spcAft>
                <a:spcPts val="0"/>
              </a:spcAft>
              <a:buClr>
                <a:srgbClr val="E9E9E9"/>
              </a:buClr>
              <a:buSzPts val="1600"/>
              <a:buNone/>
              <a:defRPr sz="1600">
                <a:solidFill>
                  <a:srgbClr val="E9E9E9"/>
                </a:solidFill>
              </a:defRPr>
            </a:lvl7pPr>
            <a:lvl8pPr marL="3657600" lvl="7" indent="-228600" algn="l">
              <a:lnSpc>
                <a:spcPct val="90000"/>
              </a:lnSpc>
              <a:spcBef>
                <a:spcPts val="500"/>
              </a:spcBef>
              <a:spcAft>
                <a:spcPts val="0"/>
              </a:spcAft>
              <a:buClr>
                <a:srgbClr val="E9E9E9"/>
              </a:buClr>
              <a:buSzPts val="1600"/>
              <a:buNone/>
              <a:defRPr sz="1600">
                <a:solidFill>
                  <a:srgbClr val="E9E9E9"/>
                </a:solidFill>
              </a:defRPr>
            </a:lvl8pPr>
            <a:lvl9pPr marL="4114800" lvl="8" indent="-228600" algn="l">
              <a:lnSpc>
                <a:spcPct val="90000"/>
              </a:lnSpc>
              <a:spcBef>
                <a:spcPts val="500"/>
              </a:spcBef>
              <a:spcAft>
                <a:spcPts val="0"/>
              </a:spcAft>
              <a:buClr>
                <a:srgbClr val="E9E9E9"/>
              </a:buClr>
              <a:buSzPts val="1600"/>
              <a:buNone/>
              <a:defRPr sz="1600">
                <a:solidFill>
                  <a:srgbClr val="E9E9E9"/>
                </a:solidFill>
              </a:defRPr>
            </a:lvl9pPr>
          </a:lstStyle>
          <a:p>
            <a:endParaRPr/>
          </a:p>
        </p:txBody>
      </p:sp>
      <p:sp>
        <p:nvSpPr>
          <p:cNvPr id="30" name="Google Shape;30;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2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6" name="Google Shape;36;p2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37" name="Google Shape;37;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2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43" name="Google Shape;43;p2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44" name="Google Shape;44;p2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lt1"/>
              </a:buClr>
              <a:buSzPts val="2400"/>
              <a:buNone/>
              <a:defRPr sz="2400" b="1"/>
            </a:lvl1pPr>
            <a:lvl2pPr marL="914400" lvl="1" indent="-228600" algn="l">
              <a:lnSpc>
                <a:spcPct val="90000"/>
              </a:lnSpc>
              <a:spcBef>
                <a:spcPts val="500"/>
              </a:spcBef>
              <a:spcAft>
                <a:spcPts val="0"/>
              </a:spcAft>
              <a:buClr>
                <a:schemeClr val="lt1"/>
              </a:buClr>
              <a:buSzPts val="2000"/>
              <a:buNone/>
              <a:defRPr sz="2000" b="1"/>
            </a:lvl2pPr>
            <a:lvl3pPr marL="1371600" lvl="2" indent="-228600" algn="l">
              <a:lnSpc>
                <a:spcPct val="90000"/>
              </a:lnSpc>
              <a:spcBef>
                <a:spcPts val="500"/>
              </a:spcBef>
              <a:spcAft>
                <a:spcPts val="0"/>
              </a:spcAft>
              <a:buClr>
                <a:schemeClr val="lt1"/>
              </a:buClr>
              <a:buSzPts val="1800"/>
              <a:buNone/>
              <a:defRPr sz="1800" b="1"/>
            </a:lvl3pPr>
            <a:lvl4pPr marL="1828800" lvl="3" indent="-228600" algn="l">
              <a:lnSpc>
                <a:spcPct val="90000"/>
              </a:lnSpc>
              <a:spcBef>
                <a:spcPts val="500"/>
              </a:spcBef>
              <a:spcAft>
                <a:spcPts val="0"/>
              </a:spcAft>
              <a:buClr>
                <a:schemeClr val="lt1"/>
              </a:buClr>
              <a:buSzPts val="1600"/>
              <a:buNone/>
              <a:defRPr sz="1600" b="1"/>
            </a:lvl4pPr>
            <a:lvl5pPr marL="2286000" lvl="4" indent="-228600" algn="l">
              <a:lnSpc>
                <a:spcPct val="90000"/>
              </a:lnSpc>
              <a:spcBef>
                <a:spcPts val="500"/>
              </a:spcBef>
              <a:spcAft>
                <a:spcPts val="0"/>
              </a:spcAft>
              <a:buClr>
                <a:schemeClr val="lt1"/>
              </a:buClr>
              <a:buSzPts val="1600"/>
              <a:buNone/>
              <a:defRPr sz="1600" b="1"/>
            </a:lvl5pPr>
            <a:lvl6pPr marL="2743200" lvl="5" indent="-228600" algn="l">
              <a:lnSpc>
                <a:spcPct val="90000"/>
              </a:lnSpc>
              <a:spcBef>
                <a:spcPts val="500"/>
              </a:spcBef>
              <a:spcAft>
                <a:spcPts val="0"/>
              </a:spcAft>
              <a:buClr>
                <a:schemeClr val="lt1"/>
              </a:buClr>
              <a:buSzPts val="1600"/>
              <a:buNone/>
              <a:defRPr sz="1600" b="1"/>
            </a:lvl6pPr>
            <a:lvl7pPr marL="3200400" lvl="6" indent="-228600" algn="l">
              <a:lnSpc>
                <a:spcPct val="90000"/>
              </a:lnSpc>
              <a:spcBef>
                <a:spcPts val="500"/>
              </a:spcBef>
              <a:spcAft>
                <a:spcPts val="0"/>
              </a:spcAft>
              <a:buClr>
                <a:schemeClr val="lt1"/>
              </a:buClr>
              <a:buSzPts val="1600"/>
              <a:buNone/>
              <a:defRPr sz="1600" b="1"/>
            </a:lvl7pPr>
            <a:lvl8pPr marL="3657600" lvl="7" indent="-228600" algn="l">
              <a:lnSpc>
                <a:spcPct val="90000"/>
              </a:lnSpc>
              <a:spcBef>
                <a:spcPts val="500"/>
              </a:spcBef>
              <a:spcAft>
                <a:spcPts val="0"/>
              </a:spcAft>
              <a:buClr>
                <a:schemeClr val="lt1"/>
              </a:buClr>
              <a:buSzPts val="1600"/>
              <a:buNone/>
              <a:defRPr sz="1600" b="1"/>
            </a:lvl8pPr>
            <a:lvl9pPr marL="4114800" lvl="8" indent="-228600" algn="l">
              <a:lnSpc>
                <a:spcPct val="90000"/>
              </a:lnSpc>
              <a:spcBef>
                <a:spcPts val="500"/>
              </a:spcBef>
              <a:spcAft>
                <a:spcPts val="0"/>
              </a:spcAft>
              <a:buClr>
                <a:schemeClr val="lt1"/>
              </a:buClr>
              <a:buSzPts val="1600"/>
              <a:buNone/>
              <a:defRPr sz="1600" b="1"/>
            </a:lvl9pPr>
          </a:lstStyle>
          <a:p>
            <a:endParaRPr/>
          </a:p>
        </p:txBody>
      </p:sp>
      <p:sp>
        <p:nvSpPr>
          <p:cNvPr id="45" name="Google Shape;45;p2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lt1"/>
              </a:buClr>
              <a:buSzPts val="1800"/>
              <a:buChar char="•"/>
              <a:defRPr/>
            </a:lvl1pPr>
            <a:lvl2pPr marL="914400" lvl="1" indent="-342900" algn="l">
              <a:lnSpc>
                <a:spcPct val="90000"/>
              </a:lnSpc>
              <a:spcBef>
                <a:spcPts val="500"/>
              </a:spcBef>
              <a:spcAft>
                <a:spcPts val="0"/>
              </a:spcAft>
              <a:buClr>
                <a:schemeClr val="lt1"/>
              </a:buClr>
              <a:buSzPts val="1800"/>
              <a:buChar char="•"/>
              <a:defRPr/>
            </a:lvl2pPr>
            <a:lvl3pPr marL="1371600" lvl="2" indent="-342900" algn="l">
              <a:lnSpc>
                <a:spcPct val="90000"/>
              </a:lnSpc>
              <a:spcBef>
                <a:spcPts val="500"/>
              </a:spcBef>
              <a:spcAft>
                <a:spcPts val="0"/>
              </a:spcAft>
              <a:buClr>
                <a:schemeClr val="lt1"/>
              </a:buClr>
              <a:buSzPts val="1800"/>
              <a:buChar char="•"/>
              <a:defRPr/>
            </a:lvl3pPr>
            <a:lvl4pPr marL="1828800" lvl="3" indent="-342900" algn="l">
              <a:lnSpc>
                <a:spcPct val="90000"/>
              </a:lnSpc>
              <a:spcBef>
                <a:spcPts val="500"/>
              </a:spcBef>
              <a:spcAft>
                <a:spcPts val="0"/>
              </a:spcAft>
              <a:buClr>
                <a:schemeClr val="lt1"/>
              </a:buClr>
              <a:buSzPts val="1800"/>
              <a:buChar char="•"/>
              <a:defRPr/>
            </a:lvl4pPr>
            <a:lvl5pPr marL="2286000" lvl="4" indent="-342900" algn="l">
              <a:lnSpc>
                <a:spcPct val="9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lt1"/>
              </a:buClr>
              <a:buSzPts val="1800"/>
              <a:buChar char="•"/>
              <a:defRPr/>
            </a:lvl6pPr>
            <a:lvl7pPr marL="3200400" lvl="6" indent="-342900" algn="l">
              <a:lnSpc>
                <a:spcPct val="90000"/>
              </a:lnSpc>
              <a:spcBef>
                <a:spcPts val="500"/>
              </a:spcBef>
              <a:spcAft>
                <a:spcPts val="0"/>
              </a:spcAft>
              <a:buClr>
                <a:schemeClr val="lt1"/>
              </a:buClr>
              <a:buSzPts val="1800"/>
              <a:buChar char="•"/>
              <a:defRPr/>
            </a:lvl7pPr>
            <a:lvl8pPr marL="3657600" lvl="7" indent="-342900" algn="l">
              <a:lnSpc>
                <a:spcPct val="90000"/>
              </a:lnSpc>
              <a:spcBef>
                <a:spcPts val="500"/>
              </a:spcBef>
              <a:spcAft>
                <a:spcPts val="0"/>
              </a:spcAft>
              <a:buClr>
                <a:schemeClr val="lt1"/>
              </a:buClr>
              <a:buSzPts val="1800"/>
              <a:buChar char="•"/>
              <a:defRPr/>
            </a:lvl8pPr>
            <a:lvl9pPr marL="4114800" lvl="8" indent="-342900" algn="l">
              <a:lnSpc>
                <a:spcPct val="90000"/>
              </a:lnSpc>
              <a:spcBef>
                <a:spcPts val="500"/>
              </a:spcBef>
              <a:spcAft>
                <a:spcPts val="0"/>
              </a:spcAft>
              <a:buClr>
                <a:schemeClr val="lt1"/>
              </a:buClr>
              <a:buSzPts val="1800"/>
              <a:buChar char="•"/>
              <a:defRPr/>
            </a:lvl9pPr>
          </a:lstStyle>
          <a:p>
            <a:endParaRPr/>
          </a:p>
        </p:txBody>
      </p:sp>
      <p:sp>
        <p:nvSpPr>
          <p:cNvPr id="46" name="Google Shape;46;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2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lt1"/>
              </a:buClr>
              <a:buSzPts val="3200"/>
              <a:buChar char="•"/>
              <a:defRPr sz="3200"/>
            </a:lvl1pPr>
            <a:lvl2pPr marL="914400" lvl="1" indent="-406400" algn="l">
              <a:lnSpc>
                <a:spcPct val="90000"/>
              </a:lnSpc>
              <a:spcBef>
                <a:spcPts val="500"/>
              </a:spcBef>
              <a:spcAft>
                <a:spcPts val="0"/>
              </a:spcAft>
              <a:buClr>
                <a:schemeClr val="lt1"/>
              </a:buClr>
              <a:buSzPts val="2800"/>
              <a:buChar char="•"/>
              <a:defRPr sz="2800"/>
            </a:lvl2pPr>
            <a:lvl3pPr marL="1371600" lvl="2" indent="-381000" algn="l">
              <a:lnSpc>
                <a:spcPct val="90000"/>
              </a:lnSpc>
              <a:spcBef>
                <a:spcPts val="500"/>
              </a:spcBef>
              <a:spcAft>
                <a:spcPts val="0"/>
              </a:spcAft>
              <a:buClr>
                <a:schemeClr val="lt1"/>
              </a:buClr>
              <a:buSzPts val="2400"/>
              <a:buChar char="•"/>
              <a:defRPr sz="2400"/>
            </a:lvl3pPr>
            <a:lvl4pPr marL="1828800" lvl="3" indent="-355600" algn="l">
              <a:lnSpc>
                <a:spcPct val="90000"/>
              </a:lnSpc>
              <a:spcBef>
                <a:spcPts val="500"/>
              </a:spcBef>
              <a:spcAft>
                <a:spcPts val="0"/>
              </a:spcAft>
              <a:buClr>
                <a:schemeClr val="lt1"/>
              </a:buClr>
              <a:buSzPts val="2000"/>
              <a:buChar char="•"/>
              <a:defRPr sz="2000"/>
            </a:lvl4pPr>
            <a:lvl5pPr marL="2286000" lvl="4" indent="-355600" algn="l">
              <a:lnSpc>
                <a:spcPct val="90000"/>
              </a:lnSpc>
              <a:spcBef>
                <a:spcPts val="500"/>
              </a:spcBef>
              <a:spcAft>
                <a:spcPts val="0"/>
              </a:spcAft>
              <a:buClr>
                <a:schemeClr val="lt1"/>
              </a:buClr>
              <a:buSzPts val="2000"/>
              <a:buChar char="•"/>
              <a:defRPr sz="2000"/>
            </a:lvl5pPr>
            <a:lvl6pPr marL="2743200" lvl="5" indent="-355600" algn="l">
              <a:lnSpc>
                <a:spcPct val="90000"/>
              </a:lnSpc>
              <a:spcBef>
                <a:spcPts val="500"/>
              </a:spcBef>
              <a:spcAft>
                <a:spcPts val="0"/>
              </a:spcAft>
              <a:buClr>
                <a:schemeClr val="lt1"/>
              </a:buClr>
              <a:buSzPts val="2000"/>
              <a:buChar char="•"/>
              <a:defRPr sz="2000"/>
            </a:lvl6pPr>
            <a:lvl7pPr marL="3200400" lvl="6" indent="-355600" algn="l">
              <a:lnSpc>
                <a:spcPct val="90000"/>
              </a:lnSpc>
              <a:spcBef>
                <a:spcPts val="500"/>
              </a:spcBef>
              <a:spcAft>
                <a:spcPts val="0"/>
              </a:spcAft>
              <a:buClr>
                <a:schemeClr val="lt1"/>
              </a:buClr>
              <a:buSzPts val="2000"/>
              <a:buChar char="•"/>
              <a:defRPr sz="2000"/>
            </a:lvl7pPr>
            <a:lvl8pPr marL="3657600" lvl="7" indent="-355600" algn="l">
              <a:lnSpc>
                <a:spcPct val="90000"/>
              </a:lnSpc>
              <a:spcBef>
                <a:spcPts val="500"/>
              </a:spcBef>
              <a:spcAft>
                <a:spcPts val="0"/>
              </a:spcAft>
              <a:buClr>
                <a:schemeClr val="lt1"/>
              </a:buClr>
              <a:buSzPts val="2000"/>
              <a:buChar char="•"/>
              <a:defRPr sz="2000"/>
            </a:lvl8pPr>
            <a:lvl9pPr marL="4114800" lvl="8" indent="-355600" algn="l">
              <a:lnSpc>
                <a:spcPct val="90000"/>
              </a:lnSpc>
              <a:spcBef>
                <a:spcPts val="500"/>
              </a:spcBef>
              <a:spcAft>
                <a:spcPts val="0"/>
              </a:spcAft>
              <a:buClr>
                <a:schemeClr val="lt1"/>
              </a:buClr>
              <a:buSzPts val="2000"/>
              <a:buChar char="•"/>
              <a:defRPr sz="2000"/>
            </a:lvl9pPr>
          </a:lstStyle>
          <a:p>
            <a:endParaRPr/>
          </a:p>
        </p:txBody>
      </p:sp>
      <p:sp>
        <p:nvSpPr>
          <p:cNvPr id="61" name="Google Shape;61;p2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2" name="Google Shape;6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1"/>
              </a:buClr>
              <a:buSzPts val="3200"/>
              <a:buFont typeface="Play"/>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29"/>
          <p:cNvSpPr>
            <a:spLocks noGrp="1"/>
          </p:cNvSpPr>
          <p:nvPr>
            <p:ph type="pic" idx="2"/>
          </p:nvPr>
        </p:nvSpPr>
        <p:spPr>
          <a:xfrm>
            <a:off x="5183188" y="987425"/>
            <a:ext cx="6172200" cy="4873625"/>
          </a:xfrm>
          <a:prstGeom prst="rect">
            <a:avLst/>
          </a:prstGeom>
          <a:noFill/>
          <a:ln>
            <a:noFill/>
          </a:ln>
        </p:spPr>
      </p:sp>
      <p:sp>
        <p:nvSpPr>
          <p:cNvPr id="68" name="Google Shape;68;p2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1600"/>
              <a:buNone/>
              <a:defRPr sz="1600"/>
            </a:lvl1pPr>
            <a:lvl2pPr marL="914400" lvl="1" indent="-228600" algn="l">
              <a:lnSpc>
                <a:spcPct val="90000"/>
              </a:lnSpc>
              <a:spcBef>
                <a:spcPts val="500"/>
              </a:spcBef>
              <a:spcAft>
                <a:spcPts val="0"/>
              </a:spcAft>
              <a:buClr>
                <a:schemeClr val="lt1"/>
              </a:buClr>
              <a:buSzPts val="1400"/>
              <a:buNone/>
              <a:defRPr sz="1400"/>
            </a:lvl2pPr>
            <a:lvl3pPr marL="1371600" lvl="2" indent="-228600" algn="l">
              <a:lnSpc>
                <a:spcPct val="90000"/>
              </a:lnSpc>
              <a:spcBef>
                <a:spcPts val="500"/>
              </a:spcBef>
              <a:spcAft>
                <a:spcPts val="0"/>
              </a:spcAft>
              <a:buClr>
                <a:schemeClr val="lt1"/>
              </a:buClr>
              <a:buSzPts val="1200"/>
              <a:buNone/>
              <a:defRPr sz="1200"/>
            </a:lvl3pPr>
            <a:lvl4pPr marL="1828800" lvl="3" indent="-228600" algn="l">
              <a:lnSpc>
                <a:spcPct val="90000"/>
              </a:lnSpc>
              <a:spcBef>
                <a:spcPts val="500"/>
              </a:spcBef>
              <a:spcAft>
                <a:spcPts val="0"/>
              </a:spcAft>
              <a:buClr>
                <a:schemeClr val="lt1"/>
              </a:buClr>
              <a:buSzPts val="1000"/>
              <a:buNone/>
              <a:defRPr sz="1000"/>
            </a:lvl4pPr>
            <a:lvl5pPr marL="2286000" lvl="4" indent="-228600" algn="l">
              <a:lnSpc>
                <a:spcPct val="90000"/>
              </a:lnSpc>
              <a:spcBef>
                <a:spcPts val="500"/>
              </a:spcBef>
              <a:spcAft>
                <a:spcPts val="0"/>
              </a:spcAft>
              <a:buClr>
                <a:schemeClr val="lt1"/>
              </a:buClr>
              <a:buSzPts val="1000"/>
              <a:buNone/>
              <a:defRPr sz="1000"/>
            </a:lvl5pPr>
            <a:lvl6pPr marL="2743200" lvl="5" indent="-228600" algn="l">
              <a:lnSpc>
                <a:spcPct val="90000"/>
              </a:lnSpc>
              <a:spcBef>
                <a:spcPts val="500"/>
              </a:spcBef>
              <a:spcAft>
                <a:spcPts val="0"/>
              </a:spcAft>
              <a:buClr>
                <a:schemeClr val="lt1"/>
              </a:buClr>
              <a:buSzPts val="1000"/>
              <a:buNone/>
              <a:defRPr sz="1000"/>
            </a:lvl6pPr>
            <a:lvl7pPr marL="3200400" lvl="6" indent="-228600" algn="l">
              <a:lnSpc>
                <a:spcPct val="90000"/>
              </a:lnSpc>
              <a:spcBef>
                <a:spcPts val="500"/>
              </a:spcBef>
              <a:spcAft>
                <a:spcPts val="0"/>
              </a:spcAft>
              <a:buClr>
                <a:schemeClr val="lt1"/>
              </a:buClr>
              <a:buSzPts val="1000"/>
              <a:buNone/>
              <a:defRPr sz="1000"/>
            </a:lvl7pPr>
            <a:lvl8pPr marL="3657600" lvl="7" indent="-228600" algn="l">
              <a:lnSpc>
                <a:spcPct val="90000"/>
              </a:lnSpc>
              <a:spcBef>
                <a:spcPts val="500"/>
              </a:spcBef>
              <a:spcAft>
                <a:spcPts val="0"/>
              </a:spcAft>
              <a:buClr>
                <a:schemeClr val="lt1"/>
              </a:buClr>
              <a:buSzPts val="1000"/>
              <a:buNone/>
              <a:defRPr sz="1000"/>
            </a:lvl8pPr>
            <a:lvl9pPr marL="4114800" lvl="8" indent="-228600" algn="l">
              <a:lnSpc>
                <a:spcPct val="90000"/>
              </a:lnSpc>
              <a:spcBef>
                <a:spcPts val="500"/>
              </a:spcBef>
              <a:spcAft>
                <a:spcPts val="0"/>
              </a:spcAft>
              <a:buClr>
                <a:schemeClr val="lt1"/>
              </a:buClr>
              <a:buSzPts val="1000"/>
              <a:buNone/>
              <a:defRPr sz="1000"/>
            </a:lvl9pPr>
          </a:lstStyle>
          <a:p>
            <a:endParaRPr/>
          </a:p>
        </p:txBody>
      </p:sp>
      <p:sp>
        <p:nvSpPr>
          <p:cNvPr id="69" name="Google Shape;69;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4400"/>
              <a:buFont typeface="Play"/>
              <a:buNone/>
              <a:defRPr sz="4400" b="0" i="0" u="none" strike="noStrike" cap="none">
                <a:solidFill>
                  <a:schemeClr val="lt1"/>
                </a:solidFill>
                <a:latin typeface="Play"/>
                <a:ea typeface="Play"/>
                <a:cs typeface="Play"/>
                <a:sym typeface="Play"/>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Arial"/>
                <a:ea typeface="Arial"/>
                <a:cs typeface="Arial"/>
                <a:sym typeface="Arial"/>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Arial"/>
                <a:ea typeface="Arial"/>
                <a:cs typeface="Arial"/>
                <a:sym typeface="Arial"/>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Arial"/>
                <a:ea typeface="Arial"/>
                <a:cs typeface="Arial"/>
                <a:sym typeface="Arial"/>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5pPr>
            <a:lvl6pPr marL="2743200" marR="0" lvl="5"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6pPr>
            <a:lvl7pPr marL="3200400" marR="0" lvl="6"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7pPr>
            <a:lvl8pPr marL="3657600" marR="0" lvl="7"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8pPr>
            <a:lvl9pPr marL="4114800" marR="0" lvl="8"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Arial"/>
                <a:ea typeface="Arial"/>
                <a:cs typeface="Arial"/>
                <a:sym typeface="Arial"/>
              </a:defRPr>
            </a:lvl9pPr>
          </a:lstStyle>
          <a:p>
            <a:endParaRPr/>
          </a:p>
        </p:txBody>
      </p:sp>
      <p:sp>
        <p:nvSpPr>
          <p:cNvPr id="12" name="Google Shape;1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E9E9E9"/>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a:p>
        </p:txBody>
      </p:sp>
      <p:sp>
        <p:nvSpPr>
          <p:cNvPr id="13" name="Google Shape;1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E9E9E9"/>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lt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lt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lt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lt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lt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lt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lt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lt1"/>
                </a:solidFill>
                <a:latin typeface="Arial"/>
                <a:ea typeface="Arial"/>
                <a:cs typeface="Arial"/>
                <a:sym typeface="Arial"/>
              </a:defRPr>
            </a:lvl9pPr>
          </a:lstStyle>
          <a:p>
            <a:endParaRPr/>
          </a:p>
        </p:txBody>
      </p:sp>
      <p:sp>
        <p:nvSpPr>
          <p:cNvPr id="14" name="Google Shape;1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E9E9E9"/>
                </a:solidFill>
                <a:latin typeface="Arial"/>
                <a:ea typeface="Arial"/>
                <a:cs typeface="Arial"/>
                <a:sym typeface="Arial"/>
              </a:defRPr>
            </a:lvl1pPr>
            <a:lvl2pPr marL="0" marR="0" lvl="1" indent="0" algn="r" rtl="0">
              <a:spcBef>
                <a:spcPts val="0"/>
              </a:spcBef>
              <a:buNone/>
              <a:defRPr sz="1200" b="0" i="0" u="none" strike="noStrike" cap="none">
                <a:solidFill>
                  <a:srgbClr val="E9E9E9"/>
                </a:solidFill>
                <a:latin typeface="Arial"/>
                <a:ea typeface="Arial"/>
                <a:cs typeface="Arial"/>
                <a:sym typeface="Arial"/>
              </a:defRPr>
            </a:lvl2pPr>
            <a:lvl3pPr marL="0" marR="0" lvl="2" indent="0" algn="r" rtl="0">
              <a:spcBef>
                <a:spcPts val="0"/>
              </a:spcBef>
              <a:buNone/>
              <a:defRPr sz="1200" b="0" i="0" u="none" strike="noStrike" cap="none">
                <a:solidFill>
                  <a:srgbClr val="E9E9E9"/>
                </a:solidFill>
                <a:latin typeface="Arial"/>
                <a:ea typeface="Arial"/>
                <a:cs typeface="Arial"/>
                <a:sym typeface="Arial"/>
              </a:defRPr>
            </a:lvl3pPr>
            <a:lvl4pPr marL="0" marR="0" lvl="3" indent="0" algn="r" rtl="0">
              <a:spcBef>
                <a:spcPts val="0"/>
              </a:spcBef>
              <a:buNone/>
              <a:defRPr sz="1200" b="0" i="0" u="none" strike="noStrike" cap="none">
                <a:solidFill>
                  <a:srgbClr val="E9E9E9"/>
                </a:solidFill>
                <a:latin typeface="Arial"/>
                <a:ea typeface="Arial"/>
                <a:cs typeface="Arial"/>
                <a:sym typeface="Arial"/>
              </a:defRPr>
            </a:lvl4pPr>
            <a:lvl5pPr marL="0" marR="0" lvl="4" indent="0" algn="r" rtl="0">
              <a:spcBef>
                <a:spcPts val="0"/>
              </a:spcBef>
              <a:buNone/>
              <a:defRPr sz="1200" b="0" i="0" u="none" strike="noStrike" cap="none">
                <a:solidFill>
                  <a:srgbClr val="E9E9E9"/>
                </a:solidFill>
                <a:latin typeface="Arial"/>
                <a:ea typeface="Arial"/>
                <a:cs typeface="Arial"/>
                <a:sym typeface="Arial"/>
              </a:defRPr>
            </a:lvl5pPr>
            <a:lvl6pPr marL="0" marR="0" lvl="5" indent="0" algn="r" rtl="0">
              <a:spcBef>
                <a:spcPts val="0"/>
              </a:spcBef>
              <a:buNone/>
              <a:defRPr sz="1200" b="0" i="0" u="none" strike="noStrike" cap="none">
                <a:solidFill>
                  <a:srgbClr val="E9E9E9"/>
                </a:solidFill>
                <a:latin typeface="Arial"/>
                <a:ea typeface="Arial"/>
                <a:cs typeface="Arial"/>
                <a:sym typeface="Arial"/>
              </a:defRPr>
            </a:lvl6pPr>
            <a:lvl7pPr marL="0" marR="0" lvl="6" indent="0" algn="r" rtl="0">
              <a:spcBef>
                <a:spcPts val="0"/>
              </a:spcBef>
              <a:buNone/>
              <a:defRPr sz="1200" b="0" i="0" u="none" strike="noStrike" cap="none">
                <a:solidFill>
                  <a:srgbClr val="E9E9E9"/>
                </a:solidFill>
                <a:latin typeface="Arial"/>
                <a:ea typeface="Arial"/>
                <a:cs typeface="Arial"/>
                <a:sym typeface="Arial"/>
              </a:defRPr>
            </a:lvl7pPr>
            <a:lvl8pPr marL="0" marR="0" lvl="7" indent="0" algn="r" rtl="0">
              <a:spcBef>
                <a:spcPts val="0"/>
              </a:spcBef>
              <a:buNone/>
              <a:defRPr sz="1200" b="0" i="0" u="none" strike="noStrike" cap="none">
                <a:solidFill>
                  <a:srgbClr val="E9E9E9"/>
                </a:solidFill>
                <a:latin typeface="Arial"/>
                <a:ea typeface="Arial"/>
                <a:cs typeface="Arial"/>
                <a:sym typeface="Arial"/>
              </a:defRPr>
            </a:lvl8pPr>
            <a:lvl9pPr marL="0" marR="0" lvl="8" indent="0" algn="r" rtl="0">
              <a:spcBef>
                <a:spcPts val="0"/>
              </a:spcBef>
              <a:buNone/>
              <a:defRPr sz="1200" b="0" i="0" u="none" strike="noStrike" cap="none">
                <a:solidFill>
                  <a:srgbClr val="E9E9E9"/>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orcid.org/0000-0002-7341-1842" TargetMode="External"/><Relationship Id="rId7"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hyperlink" Target="https://doi.org/10.5281/zenodo.13354147"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21.jp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oi.org/10.3897/biss.7.113766"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s://app.powerbi.com/view?r=eyJrIjoiNTgyYmEyNWQtOGE2My00NWVkLTkyN2YtYzBjZDI4M2I2MDI1IiwidCI6ImQ4NjA5MTVlLWI4YmUtNGY3Yi04NmJlLWUxNzNjMTgyZWFhZiIsImMiOjl9" TargetMode="Externa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doi.org/10.3897/rio.10.e118244" TargetMode="External"/><Relationship Id="rId5" Type="http://schemas.openxmlformats.org/officeDocument/2006/relationships/image" Target="../media/image31.png"/><Relationship Id="rId4" Type="http://schemas.openxmlformats.org/officeDocument/2006/relationships/hyperlink" Target="https://scientific-collections.gbif.org/road-map"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s://rb.gy/djlb0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airtable.com" TargetMode="External"/><Relationship Id="rId7" Type="http://schemas.openxmlformats.org/officeDocument/2006/relationships/hyperlink" Target="https://rb.gy/djlb0l"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4.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airtable.com/appPnlzRZyJ5dkTdV/shr59oUbbXh1M0FJr"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hyperlink" Target="https://rb.gy/djlb0l" TargetMode="External"/><Relationship Id="rId5" Type="http://schemas.openxmlformats.org/officeDocument/2006/relationships/image" Target="../media/image32.png"/><Relationship Id="rId4" Type="http://schemas.openxmlformats.org/officeDocument/2006/relationships/hyperlink" Target="https://airtable.com/apphqjDuC81ffdAiS/shrnqR2n9ZoxJ0noa"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airtable.com/apphqjDuC81ffdAiS/shrnqR2n9ZoxJ0noa" TargetMode="External"/><Relationship Id="rId7" Type="http://schemas.openxmlformats.org/officeDocument/2006/relationships/image" Target="../media/image36.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hyperlink" Target="https://rb.gy/djlb0l" TargetMode="External"/><Relationship Id="rId5" Type="http://schemas.openxmlformats.org/officeDocument/2006/relationships/image" Target="../media/image32.png"/><Relationship Id="rId4" Type="http://schemas.openxmlformats.org/officeDocument/2006/relationships/hyperlink" Target="https://airtable.com/appPnlzRZyJ5dkTdV/shr59oUbbXh1M0FJr"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hyperlink" Target="https://rb.gy/djlb0l"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hyperlink" Target="https://rb.gy/djlb0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s://rb.gy/djlb0l"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hyperlink" Target="https://rb.gy/djlb0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hyperlink" Target="https://rb.gy/djlb0l"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hyperlink" Target="https://rb.gy/djlb0l"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hyperlink" Target="https://rb.gy/djlb0l"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hyperlink" Target="https://ror.org/" TargetMode="External"/><Relationship Id="rId5" Type="http://schemas.openxmlformats.org/officeDocument/2006/relationships/hyperlink" Target="https://www.catalogueoflife.org/" TargetMode="External"/><Relationship Id="rId4" Type="http://schemas.openxmlformats.org/officeDocument/2006/relationships/hyperlink" Target="https://rb.gy/djlb0l"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s://doi.org/10.3897/rio.10.e118241" TargetMode="External"/></Relationships>
</file>

<file path=ppt/slides/_rels/slide40.xml.rels><?xml version="1.0" encoding="UTF-8" standalone="yes"?>
<Relationships xmlns="http://schemas.openxmlformats.org/package/2006/relationships"><Relationship Id="rId8" Type="http://schemas.openxmlformats.org/officeDocument/2006/relationships/hyperlink" Target="https://rebrand.ly/tdwg-cd-standard-browser" TargetMode="External"/><Relationship Id="rId3" Type="http://schemas.openxmlformats.org/officeDocument/2006/relationships/image" Target="../media/image40.png"/><Relationship Id="rId7"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hyperlink" Target="https://ltc.tdwg.org/" TargetMode="External"/><Relationship Id="rId5" Type="http://schemas.openxmlformats.org/officeDocument/2006/relationships/image" Target="../media/image41.png"/><Relationship Id="rId4" Type="http://schemas.openxmlformats.org/officeDocument/2006/relationships/hyperlink" Target="https://github.com/tdwg/ltc/wiki"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doi.org/10.5281/zenodo.13354147"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1874250" y="1826725"/>
            <a:ext cx="8443500" cy="1071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Play"/>
              <a:buNone/>
            </a:pPr>
            <a:r>
              <a:rPr lang="en-GB"/>
              <a:t>Latimer Core Workshop </a:t>
            </a:r>
            <a:endParaRPr/>
          </a:p>
        </p:txBody>
      </p:sp>
      <p:sp>
        <p:nvSpPr>
          <p:cNvPr id="90" name="Google Shape;90;p1"/>
          <p:cNvSpPr txBox="1">
            <a:spLocks noGrp="1"/>
          </p:cNvSpPr>
          <p:nvPr>
            <p:ph type="subTitle" idx="1"/>
          </p:nvPr>
        </p:nvSpPr>
        <p:spPr>
          <a:xfrm>
            <a:off x="2222700" y="3082700"/>
            <a:ext cx="7746600" cy="8187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400"/>
              <a:buNone/>
            </a:pPr>
            <a:r>
              <a:rPr lang="en-GB"/>
              <a:t>A practical overview of the Latimer Core data standard</a:t>
            </a:r>
            <a:endParaRPr/>
          </a:p>
        </p:txBody>
      </p:sp>
      <p:sp>
        <p:nvSpPr>
          <p:cNvPr id="91" name="Google Shape;91;p1"/>
          <p:cNvSpPr txBox="1"/>
          <p:nvPr/>
        </p:nvSpPr>
        <p:spPr>
          <a:xfrm>
            <a:off x="198650" y="4437475"/>
            <a:ext cx="6107400" cy="2154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a:solidFill>
                  <a:srgbClr val="747474"/>
                </a:solidFill>
              </a:rPr>
              <a:t>SPNHC-TDWG</a:t>
            </a:r>
            <a:r>
              <a:rPr lang="en-GB" sz="1400" b="0" i="0" u="none" strike="noStrike" cap="none">
                <a:solidFill>
                  <a:srgbClr val="747474"/>
                </a:solidFill>
                <a:latin typeface="Arial"/>
                <a:ea typeface="Arial"/>
                <a:cs typeface="Arial"/>
                <a:sym typeface="Arial"/>
              </a:rPr>
              <a:t> 2024  | </a:t>
            </a:r>
            <a:r>
              <a:rPr lang="en-GB">
                <a:solidFill>
                  <a:srgbClr val="747474"/>
                </a:solidFill>
              </a:rPr>
              <a:t>4</a:t>
            </a:r>
            <a:r>
              <a:rPr lang="en-GB" sz="1400" b="0" i="0" u="none" strike="noStrike" cap="none" baseline="30000">
                <a:solidFill>
                  <a:srgbClr val="747474"/>
                </a:solidFill>
                <a:latin typeface="Arial"/>
                <a:ea typeface="Arial"/>
                <a:cs typeface="Arial"/>
                <a:sym typeface="Arial"/>
              </a:rPr>
              <a:t>th</a:t>
            </a:r>
            <a:r>
              <a:rPr lang="en-GB" sz="1400" b="0" i="0" u="none" strike="noStrike" cap="none">
                <a:solidFill>
                  <a:srgbClr val="747474"/>
                </a:solidFill>
                <a:latin typeface="Arial"/>
                <a:ea typeface="Arial"/>
                <a:cs typeface="Arial"/>
                <a:sym typeface="Arial"/>
              </a:rPr>
              <a:t> </a:t>
            </a:r>
            <a:r>
              <a:rPr lang="en-GB">
                <a:solidFill>
                  <a:srgbClr val="747474"/>
                </a:solidFill>
              </a:rPr>
              <a:t>September</a:t>
            </a:r>
            <a:r>
              <a:rPr lang="en-GB" sz="1400" b="0" i="0" u="none" strike="noStrike" cap="none">
                <a:solidFill>
                  <a:srgbClr val="747474"/>
                </a:solidFill>
                <a:latin typeface="Arial"/>
                <a:ea typeface="Arial"/>
                <a:cs typeface="Arial"/>
                <a:sym typeface="Arial"/>
              </a:rPr>
              <a:t> 2024</a:t>
            </a:r>
            <a:endParaRPr/>
          </a:p>
          <a:p>
            <a:pPr marL="0" marR="0" lvl="0" indent="0" algn="l" rtl="0">
              <a:spcBef>
                <a:spcPts val="0"/>
              </a:spcBef>
              <a:spcAft>
                <a:spcPts val="0"/>
              </a:spcAft>
              <a:buNone/>
            </a:pPr>
            <a:r>
              <a:rPr lang="en-GB">
                <a:solidFill>
                  <a:srgbClr val="747474"/>
                </a:solidFill>
              </a:rPr>
              <a:t>Okinawa Convention Centre, Japan</a:t>
            </a:r>
            <a:endParaRPr/>
          </a:p>
          <a:p>
            <a:pPr marL="0" marR="0" lvl="0" indent="0" algn="l" rtl="0">
              <a:spcBef>
                <a:spcPts val="0"/>
              </a:spcBef>
              <a:spcAft>
                <a:spcPts val="0"/>
              </a:spcAft>
              <a:buNone/>
            </a:pPr>
            <a:endParaRPr sz="1400">
              <a:solidFill>
                <a:srgbClr val="747474"/>
              </a:solidFill>
              <a:latin typeface="Arial"/>
              <a:ea typeface="Arial"/>
              <a:cs typeface="Arial"/>
              <a:sym typeface="Arial"/>
            </a:endParaRPr>
          </a:p>
          <a:p>
            <a:pPr marL="0" marR="0" lvl="0" indent="0" algn="l" rtl="0">
              <a:spcBef>
                <a:spcPts val="0"/>
              </a:spcBef>
              <a:spcAft>
                <a:spcPts val="0"/>
              </a:spcAft>
              <a:buNone/>
            </a:pPr>
            <a:r>
              <a:rPr lang="en-GB" sz="1600">
                <a:solidFill>
                  <a:schemeClr val="lt1"/>
                </a:solidFill>
                <a:latin typeface="Arial"/>
                <a:ea typeface="Arial"/>
                <a:cs typeface="Arial"/>
                <a:sym typeface="Arial"/>
              </a:rPr>
              <a:t>Laurence Livermore  </a:t>
            </a:r>
            <a:r>
              <a:rPr lang="en-GB">
                <a:solidFill>
                  <a:srgbClr val="7F7F7F"/>
                </a:solidFill>
                <a:latin typeface="Arial"/>
                <a:ea typeface="Arial"/>
                <a:cs typeface="Arial"/>
                <a:sym typeface="Arial"/>
              </a:rPr>
              <a:t>Science Digital Programme Manager, NHM</a:t>
            </a:r>
            <a:endParaRPr sz="1200"/>
          </a:p>
          <a:p>
            <a:pPr marL="0" marR="0" lvl="0" indent="0" algn="l" rtl="0">
              <a:spcBef>
                <a:spcPts val="0"/>
              </a:spcBef>
              <a:spcAft>
                <a:spcPts val="0"/>
              </a:spcAft>
              <a:buNone/>
            </a:pPr>
            <a:r>
              <a:rPr lang="en-GB" sz="1600">
                <a:solidFill>
                  <a:schemeClr val="lt1"/>
                </a:solidFill>
                <a:latin typeface="Arial"/>
                <a:ea typeface="Arial"/>
                <a:cs typeface="Arial"/>
                <a:sym typeface="Arial"/>
              </a:rPr>
              <a:t>Matt Woodburn  </a:t>
            </a:r>
            <a:r>
              <a:rPr lang="en-GB">
                <a:solidFill>
                  <a:srgbClr val="7F7F7F"/>
                </a:solidFill>
                <a:latin typeface="Arial"/>
                <a:ea typeface="Arial"/>
                <a:cs typeface="Arial"/>
                <a:sym typeface="Arial"/>
              </a:rPr>
              <a:t>Head of Science Data Engineering, NHM</a:t>
            </a:r>
            <a:endParaRPr>
              <a:solidFill>
                <a:srgbClr val="7F7F7F"/>
              </a:solidFill>
              <a:latin typeface="Arial"/>
              <a:ea typeface="Arial"/>
              <a:cs typeface="Arial"/>
              <a:sym typeface="Arial"/>
            </a:endParaRPr>
          </a:p>
          <a:p>
            <a:pPr marL="0" marR="0" lvl="0" indent="0" algn="l" rtl="0">
              <a:spcBef>
                <a:spcPts val="0"/>
              </a:spcBef>
              <a:spcAft>
                <a:spcPts val="0"/>
              </a:spcAft>
              <a:buNone/>
            </a:pPr>
            <a:r>
              <a:rPr lang="en-GB" sz="1600">
                <a:solidFill>
                  <a:schemeClr val="lt1"/>
                </a:solidFill>
              </a:rPr>
              <a:t>Ben Norton</a:t>
            </a:r>
            <a:r>
              <a:rPr lang="en-GB" sz="1600">
                <a:solidFill>
                  <a:srgbClr val="7F7F7F"/>
                </a:solidFill>
              </a:rPr>
              <a:t> </a:t>
            </a:r>
            <a:r>
              <a:rPr lang="en-GB">
                <a:solidFill>
                  <a:srgbClr val="7F7F7F"/>
                </a:solidFill>
              </a:rPr>
              <a:t>Senior Data Scientist, EPR</a:t>
            </a:r>
            <a:endParaRPr>
              <a:solidFill>
                <a:srgbClr val="7F7F7F"/>
              </a:solidFill>
            </a:endParaRPr>
          </a:p>
          <a:p>
            <a:pPr marL="0" marR="0" lvl="0" indent="0" algn="l" rtl="0">
              <a:spcBef>
                <a:spcPts val="0"/>
              </a:spcBef>
              <a:spcAft>
                <a:spcPts val="0"/>
              </a:spcAft>
              <a:buNone/>
            </a:pPr>
            <a:endParaRPr sz="1600">
              <a:solidFill>
                <a:schemeClr val="lt1"/>
              </a:solidFill>
              <a:latin typeface="Arial"/>
              <a:ea typeface="Arial"/>
              <a:cs typeface="Arial"/>
              <a:sym typeface="Arial"/>
            </a:endParaRPr>
          </a:p>
          <a:p>
            <a:pPr marL="0" marR="0" lvl="0" indent="0" algn="l" rtl="0">
              <a:spcBef>
                <a:spcPts val="0"/>
              </a:spcBef>
              <a:spcAft>
                <a:spcPts val="0"/>
              </a:spcAft>
              <a:buNone/>
            </a:pPr>
            <a:r>
              <a:rPr lang="en-GB" sz="1400">
                <a:solidFill>
                  <a:schemeClr val="lt1"/>
                </a:solidFill>
                <a:latin typeface="Arial"/>
                <a:ea typeface="Arial"/>
                <a:cs typeface="Arial"/>
                <a:sym typeface="Arial"/>
              </a:rPr>
              <a:t>Presenter ORCID: </a:t>
            </a:r>
            <a:r>
              <a:rPr lang="en-GB" sz="1400" u="sng">
                <a:solidFill>
                  <a:schemeClr val="lt1"/>
                </a:solidFill>
                <a:latin typeface="Arial"/>
                <a:ea typeface="Arial"/>
                <a:cs typeface="Arial"/>
                <a:sym typeface="Arial"/>
                <a:hlinkClick r:id="rId3">
                  <a:extLst>
                    <a:ext uri="{A12FA001-AC4F-418D-AE19-62706E023703}">
                      <ahyp:hlinkClr xmlns:ahyp="http://schemas.microsoft.com/office/drawing/2018/hyperlinkcolor" val="tx"/>
                    </a:ext>
                  </a:extLst>
                </a:hlinkClick>
              </a:rPr>
              <a:t>0000-0002-7341-1842</a:t>
            </a:r>
            <a:endParaRPr sz="1400">
              <a:solidFill>
                <a:schemeClr val="lt1"/>
              </a:solidFill>
              <a:latin typeface="Arial"/>
              <a:ea typeface="Arial"/>
              <a:cs typeface="Arial"/>
              <a:sym typeface="Arial"/>
            </a:endParaRPr>
          </a:p>
          <a:p>
            <a:pPr marL="0" marR="0" lvl="0" indent="0" algn="l" rtl="0">
              <a:spcBef>
                <a:spcPts val="0"/>
              </a:spcBef>
              <a:spcAft>
                <a:spcPts val="0"/>
              </a:spcAft>
              <a:buNone/>
            </a:pPr>
            <a:r>
              <a:rPr lang="en-GB" sz="1400">
                <a:solidFill>
                  <a:schemeClr val="lt1"/>
                </a:solidFill>
                <a:latin typeface="Arial"/>
                <a:ea typeface="Arial"/>
                <a:cs typeface="Arial"/>
                <a:sym typeface="Arial"/>
              </a:rPr>
              <a:t>Presentation/wor</a:t>
            </a:r>
            <a:r>
              <a:rPr lang="en-GB">
                <a:solidFill>
                  <a:schemeClr val="lt1"/>
                </a:solidFill>
              </a:rPr>
              <a:t>kshop contents</a:t>
            </a:r>
            <a:r>
              <a:rPr lang="en-GB" sz="1400">
                <a:solidFill>
                  <a:schemeClr val="lt1"/>
                </a:solidFill>
                <a:latin typeface="Arial"/>
                <a:ea typeface="Arial"/>
                <a:cs typeface="Arial"/>
                <a:sym typeface="Arial"/>
              </a:rPr>
              <a:t>: </a:t>
            </a:r>
            <a:r>
              <a:rPr lang="en-GB" u="sng">
                <a:solidFill>
                  <a:schemeClr val="hlink"/>
                </a:solidFill>
                <a:hlinkClick r:id="rId4"/>
              </a:rPr>
              <a:t>10.5281/zenodo.13354147</a:t>
            </a:r>
            <a:endParaRPr>
              <a:solidFill>
                <a:schemeClr val="dk1"/>
              </a:solidFill>
            </a:endParaRPr>
          </a:p>
        </p:txBody>
      </p:sp>
      <p:pic>
        <p:nvPicPr>
          <p:cNvPr id="92" name="Google Shape;92;p1" descr="A black and white logo&#10;&#10;Description automatically generated"/>
          <p:cNvPicPr preferRelativeResize="0"/>
          <p:nvPr/>
        </p:nvPicPr>
        <p:blipFill rotWithShape="1">
          <a:blip r:embed="rId5">
            <a:alphaModFix/>
          </a:blip>
          <a:srcRect/>
          <a:stretch/>
        </p:blipFill>
        <p:spPr>
          <a:xfrm>
            <a:off x="10207250" y="5738625"/>
            <a:ext cx="1704199" cy="818700"/>
          </a:xfrm>
          <a:prstGeom prst="rect">
            <a:avLst/>
          </a:prstGeom>
          <a:noFill/>
          <a:ln>
            <a:noFill/>
          </a:ln>
        </p:spPr>
      </p:pic>
      <p:pic>
        <p:nvPicPr>
          <p:cNvPr id="93" name="Google Shape;93;p1"/>
          <p:cNvPicPr preferRelativeResize="0"/>
          <p:nvPr/>
        </p:nvPicPr>
        <p:blipFill rotWithShape="1">
          <a:blip r:embed="rId6">
            <a:alphaModFix/>
          </a:blip>
          <a:srcRect/>
          <a:stretch/>
        </p:blipFill>
        <p:spPr>
          <a:xfrm>
            <a:off x="8070644" y="5772765"/>
            <a:ext cx="1874404" cy="750420"/>
          </a:xfrm>
          <a:prstGeom prst="rect">
            <a:avLst/>
          </a:prstGeom>
          <a:noFill/>
          <a:ln>
            <a:noFill/>
          </a:ln>
        </p:spPr>
      </p:pic>
      <p:pic>
        <p:nvPicPr>
          <p:cNvPr id="94" name="Google Shape;94;p1"/>
          <p:cNvPicPr preferRelativeResize="0"/>
          <p:nvPr/>
        </p:nvPicPr>
        <p:blipFill>
          <a:blip r:embed="rId7">
            <a:alphaModFix/>
          </a:blip>
          <a:stretch>
            <a:fillRect/>
          </a:stretch>
        </p:blipFill>
        <p:spPr>
          <a:xfrm>
            <a:off x="5310000" y="5772761"/>
            <a:ext cx="2498442" cy="750421"/>
          </a:xfrm>
          <a:prstGeom prst="rect">
            <a:avLst/>
          </a:prstGeom>
          <a:noFill/>
          <a:ln>
            <a:noFill/>
          </a:ln>
        </p:spPr>
      </p:pic>
      <p:sp>
        <p:nvSpPr>
          <p:cNvPr id="95" name="Google Shape;95;p1"/>
          <p:cNvSpPr/>
          <p:nvPr/>
        </p:nvSpPr>
        <p:spPr>
          <a:xfrm rot="-581">
            <a:off x="10416589" y="85247"/>
            <a:ext cx="1775400" cy="1260000"/>
          </a:xfrm>
          <a:prstGeom prst="wave">
            <a:avLst>
              <a:gd name="adj1" fmla="val 12500"/>
              <a:gd name="adj2" fmla="val 0"/>
            </a:avLst>
          </a:prstGeom>
          <a:solidFill>
            <a:srgbClr val="6F924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2000">
                <a:solidFill>
                  <a:schemeClr val="lt1"/>
                </a:solidFill>
              </a:rPr>
              <a:t>BETA Version!</a:t>
            </a:r>
            <a:endParaRPr sz="2000">
              <a:solidFill>
                <a:schemeClr val="lt1"/>
              </a:solidFill>
            </a:endParaRPr>
          </a:p>
        </p:txBody>
      </p:sp>
      <p:sp>
        <p:nvSpPr>
          <p:cNvPr id="96" name="Google Shape;96;p1"/>
          <p:cNvSpPr txBox="1"/>
          <p:nvPr/>
        </p:nvSpPr>
        <p:spPr>
          <a:xfrm>
            <a:off x="5310000" y="6485468"/>
            <a:ext cx="26577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a:solidFill>
                  <a:srgbClr val="7F7F7F"/>
                </a:solidFill>
              </a:rPr>
              <a:t>Funding Source: HORIZON-INFRA-2023-DEV-01 </a:t>
            </a:r>
            <a:endParaRPr sz="800">
              <a:solidFill>
                <a:srgbClr val="7F7F7F"/>
              </a:solidFill>
            </a:endParaRPr>
          </a:p>
          <a:p>
            <a:pPr marL="0" lvl="0" indent="0" algn="l" rtl="0">
              <a:spcBef>
                <a:spcPts val="0"/>
              </a:spcBef>
              <a:spcAft>
                <a:spcPts val="0"/>
              </a:spcAft>
              <a:buNone/>
            </a:pPr>
            <a:r>
              <a:rPr lang="en-GB" sz="800">
                <a:solidFill>
                  <a:srgbClr val="7F7F7F"/>
                </a:solidFill>
              </a:rPr>
              <a:t>Grant Number: 101130121</a:t>
            </a:r>
            <a:endParaRPr sz="800">
              <a:solidFill>
                <a:srgbClr val="7F7F7F"/>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6"/>
          <p:cNvSpPr/>
          <p:nvPr/>
        </p:nvSpPr>
        <p:spPr>
          <a:xfrm>
            <a:off x="-1" y="0"/>
            <a:ext cx="12188952"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206" name="Google Shape;206;p6"/>
          <p:cNvPicPr preferRelativeResize="0"/>
          <p:nvPr/>
        </p:nvPicPr>
        <p:blipFill rotWithShape="1">
          <a:blip r:embed="rId3">
            <a:alphaModFix/>
          </a:blip>
          <a:srcRect r="13638" b="1"/>
          <a:stretch/>
        </p:blipFill>
        <p:spPr>
          <a:xfrm>
            <a:off x="1" y="10"/>
            <a:ext cx="9669642" cy="6857990"/>
          </a:xfrm>
          <a:prstGeom prst="rect">
            <a:avLst/>
          </a:prstGeom>
          <a:noFill/>
          <a:ln>
            <a:noFill/>
          </a:ln>
        </p:spPr>
      </p:pic>
      <p:sp>
        <p:nvSpPr>
          <p:cNvPr id="207" name="Google Shape;207;p6"/>
          <p:cNvSpPr/>
          <p:nvPr/>
        </p:nvSpPr>
        <p:spPr>
          <a:xfrm flipH="1">
            <a:off x="5125019" y="0"/>
            <a:ext cx="7066978" cy="6858000"/>
          </a:xfrm>
          <a:prstGeom prst="rect">
            <a:avLst/>
          </a:prstGeom>
          <a:gradFill>
            <a:gsLst>
              <a:gs pos="0">
                <a:srgbClr val="000000">
                  <a:alpha val="0"/>
                </a:srgbClr>
              </a:gs>
              <a:gs pos="19000">
                <a:srgbClr val="000000">
                  <a:alpha val="37647"/>
                </a:srgbClr>
              </a:gs>
              <a:gs pos="35000">
                <a:srgbClr val="000000">
                  <a:alpha val="76862"/>
                </a:srgbClr>
              </a:gs>
              <a:gs pos="48000">
                <a:schemeClr val="dk1"/>
              </a:gs>
              <a:gs pos="100000">
                <a:schemeClr val="dk1"/>
              </a:gs>
            </a:gsLst>
            <a:lin ang="1080000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08" name="Google Shape;208;p6"/>
          <p:cNvSpPr txBox="1"/>
          <p:nvPr/>
        </p:nvSpPr>
        <p:spPr>
          <a:xfrm>
            <a:off x="8285575" y="365125"/>
            <a:ext cx="4007700" cy="1400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4400"/>
              <a:buFont typeface="Play"/>
              <a:buNone/>
            </a:pPr>
            <a:r>
              <a:rPr lang="en-GB" sz="4400" b="1">
                <a:solidFill>
                  <a:schemeClr val="lt1"/>
                </a:solidFill>
                <a:latin typeface="Play"/>
                <a:ea typeface="Play"/>
                <a:cs typeface="Play"/>
                <a:sym typeface="Play"/>
              </a:rPr>
              <a:t>What is a data standard?</a:t>
            </a:r>
            <a:endParaRPr/>
          </a:p>
        </p:txBody>
      </p:sp>
      <p:sp>
        <p:nvSpPr>
          <p:cNvPr id="209" name="Google Shape;209;p6"/>
          <p:cNvSpPr txBox="1"/>
          <p:nvPr/>
        </p:nvSpPr>
        <p:spPr>
          <a:xfrm>
            <a:off x="8370276" y="1765300"/>
            <a:ext cx="3476283" cy="47275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0"/>
              </a:spcBef>
              <a:spcAft>
                <a:spcPts val="0"/>
              </a:spcAft>
              <a:buClr>
                <a:schemeClr val="lt1"/>
              </a:buClr>
              <a:buSzPts val="2200"/>
              <a:buFont typeface="Arial"/>
              <a:buChar char="•"/>
            </a:pPr>
            <a:r>
              <a:rPr lang="en-GB" sz="2200">
                <a:solidFill>
                  <a:schemeClr val="lt1"/>
                </a:solidFill>
                <a:latin typeface="Arial"/>
                <a:ea typeface="Arial"/>
                <a:cs typeface="Arial"/>
                <a:sym typeface="Arial"/>
              </a:rPr>
              <a:t>A common set of data ‘terms’ with definitions, and (optionally) a set of rules for how the data are structured</a:t>
            </a:r>
            <a:endParaRPr/>
          </a:p>
          <a:p>
            <a:pPr marL="228600" marR="0" lvl="0" indent="-228600" algn="l" rtl="0">
              <a:lnSpc>
                <a:spcPct val="90000"/>
              </a:lnSpc>
              <a:spcBef>
                <a:spcPts val="1000"/>
              </a:spcBef>
              <a:spcAft>
                <a:spcPts val="0"/>
              </a:spcAft>
              <a:buClr>
                <a:schemeClr val="lt1"/>
              </a:buClr>
              <a:buSzPts val="2200"/>
              <a:buFont typeface="Arial"/>
              <a:buChar char="•"/>
            </a:pPr>
            <a:r>
              <a:rPr lang="en-GB" sz="2200">
                <a:solidFill>
                  <a:schemeClr val="lt1"/>
                </a:solidFill>
                <a:latin typeface="Arial"/>
                <a:ea typeface="Arial"/>
                <a:cs typeface="Arial"/>
                <a:sym typeface="Arial"/>
              </a:rPr>
              <a:t>Allows us to</a:t>
            </a:r>
            <a:endParaRPr/>
          </a:p>
          <a:p>
            <a:pPr marL="685800" marR="0" lvl="1" indent="-228600" algn="l" rtl="0">
              <a:lnSpc>
                <a:spcPct val="90000"/>
              </a:lnSpc>
              <a:spcBef>
                <a:spcPts val="5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exchange data in a common format</a:t>
            </a:r>
            <a:endParaRPr/>
          </a:p>
          <a:p>
            <a:pPr marL="685800" marR="0" lvl="1" indent="-228600" algn="l" rtl="0">
              <a:lnSpc>
                <a:spcPct val="90000"/>
              </a:lnSpc>
              <a:spcBef>
                <a:spcPts val="5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interlink, combine and query across different datasets</a:t>
            </a:r>
            <a:endParaRPr/>
          </a:p>
          <a:p>
            <a:pPr marL="685800" marR="0" lvl="1" indent="-228600" algn="l" rtl="0">
              <a:lnSpc>
                <a:spcPct val="90000"/>
              </a:lnSpc>
              <a:spcBef>
                <a:spcPts val="5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avoid reinventing the wheel when developing our own data structures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8"/>
          <p:cNvSpPr txBox="1">
            <a:spLocks noGrp="1"/>
          </p:cNvSpPr>
          <p:nvPr>
            <p:ph type="title"/>
          </p:nvPr>
        </p:nvSpPr>
        <p:spPr>
          <a:xfrm>
            <a:off x="381000" y="18045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b="1"/>
              <a:t>History of Latimer Core </a:t>
            </a:r>
            <a:br>
              <a:rPr lang="en-GB"/>
            </a:br>
            <a:r>
              <a:rPr lang="en-GB" sz="3600"/>
              <a:t>(and how TDWG standards are developed) </a:t>
            </a:r>
            <a:endParaRPr/>
          </a:p>
        </p:txBody>
      </p:sp>
      <p:sp>
        <p:nvSpPr>
          <p:cNvPr id="216" name="Google Shape;216;p8"/>
          <p:cNvSpPr txBox="1"/>
          <p:nvPr/>
        </p:nvSpPr>
        <p:spPr>
          <a:xfrm>
            <a:off x="231912" y="1975343"/>
            <a:ext cx="2173358" cy="13542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2008</a:t>
            </a:r>
            <a:endParaRPr/>
          </a:p>
          <a:p>
            <a:pPr marL="0" marR="0" lvl="0" indent="0" algn="l" rtl="0">
              <a:spcBef>
                <a:spcPts val="0"/>
              </a:spcBef>
              <a:spcAft>
                <a:spcPts val="0"/>
              </a:spcAft>
              <a:buNone/>
            </a:pPr>
            <a:r>
              <a:rPr lang="en-GB" sz="1800">
                <a:solidFill>
                  <a:schemeClr val="lt1"/>
                </a:solidFill>
                <a:latin typeface="Arial"/>
                <a:ea typeface="Arial"/>
                <a:cs typeface="Arial"/>
                <a:sym typeface="Arial"/>
              </a:rPr>
              <a:t>Natural Collection Descriptions (NCD) draft standard </a:t>
            </a:r>
            <a:endParaRPr/>
          </a:p>
        </p:txBody>
      </p:sp>
      <p:sp>
        <p:nvSpPr>
          <p:cNvPr id="217" name="Google Shape;217;p8"/>
          <p:cNvSpPr txBox="1"/>
          <p:nvPr/>
        </p:nvSpPr>
        <p:spPr>
          <a:xfrm>
            <a:off x="2753137" y="2008949"/>
            <a:ext cx="2352263" cy="122963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chemeClr val="lt1"/>
              </a:buClr>
              <a:buSzPts val="2800"/>
              <a:buFont typeface="Arial"/>
              <a:buNone/>
            </a:pPr>
            <a:r>
              <a:rPr lang="en-GB" sz="2800">
                <a:solidFill>
                  <a:schemeClr val="lt1"/>
                </a:solidFill>
                <a:latin typeface="Arial"/>
                <a:ea typeface="Arial"/>
                <a:cs typeface="Arial"/>
                <a:sym typeface="Arial"/>
              </a:rPr>
              <a:t>2016</a:t>
            </a:r>
            <a:endParaRPr/>
          </a:p>
          <a:p>
            <a:pPr marL="0" marR="0" lvl="0" indent="0" algn="l" rtl="0">
              <a:lnSpc>
                <a:spcPct val="90000"/>
              </a:lnSpc>
              <a:spcBef>
                <a:spcPts val="0"/>
              </a:spcBef>
              <a:spcAft>
                <a:spcPts val="0"/>
              </a:spcAft>
              <a:buClr>
                <a:schemeClr val="lt1"/>
              </a:buClr>
              <a:buSzPts val="1800"/>
              <a:buFont typeface="Arial"/>
              <a:buNone/>
            </a:pPr>
            <a:r>
              <a:rPr lang="en-GB" sz="1800">
                <a:solidFill>
                  <a:schemeClr val="lt1"/>
                </a:solidFill>
                <a:latin typeface="Arial"/>
                <a:ea typeface="Arial"/>
                <a:cs typeface="Arial"/>
                <a:sym typeface="Arial"/>
              </a:rPr>
              <a:t>Collections Descriptions Interest Group Reformed</a:t>
            </a:r>
            <a:endParaRPr sz="1800">
              <a:solidFill>
                <a:schemeClr val="lt1"/>
              </a:solidFill>
              <a:latin typeface="Arial"/>
              <a:ea typeface="Arial"/>
              <a:cs typeface="Arial"/>
              <a:sym typeface="Arial"/>
            </a:endParaRPr>
          </a:p>
        </p:txBody>
      </p:sp>
      <p:sp>
        <p:nvSpPr>
          <p:cNvPr id="218" name="Google Shape;218;p8"/>
          <p:cNvSpPr txBox="1"/>
          <p:nvPr/>
        </p:nvSpPr>
        <p:spPr>
          <a:xfrm>
            <a:off x="3988905" y="4454743"/>
            <a:ext cx="2531161" cy="135421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2018</a:t>
            </a:r>
            <a:endParaRPr/>
          </a:p>
          <a:p>
            <a:pPr marL="0" marR="0" lvl="0" indent="0" algn="l" rtl="0">
              <a:spcBef>
                <a:spcPts val="0"/>
              </a:spcBef>
              <a:spcAft>
                <a:spcPts val="0"/>
              </a:spcAft>
              <a:buNone/>
            </a:pPr>
            <a:r>
              <a:rPr lang="en-GB" sz="1800">
                <a:solidFill>
                  <a:schemeClr val="lt1"/>
                </a:solidFill>
                <a:latin typeface="Arial"/>
                <a:ea typeface="Arial"/>
                <a:cs typeface="Arial"/>
                <a:sym typeface="Arial"/>
              </a:rPr>
              <a:t>Collection Descriptions Data Standard Task Group Formed</a:t>
            </a:r>
            <a:endParaRPr/>
          </a:p>
        </p:txBody>
      </p:sp>
      <p:sp>
        <p:nvSpPr>
          <p:cNvPr id="219" name="Google Shape;219;p8"/>
          <p:cNvSpPr txBox="1"/>
          <p:nvPr/>
        </p:nvSpPr>
        <p:spPr>
          <a:xfrm>
            <a:off x="5809421" y="1999173"/>
            <a:ext cx="2120348"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2018-2022 </a:t>
            </a:r>
            <a:br>
              <a:rPr lang="en-GB" sz="1200">
                <a:solidFill>
                  <a:schemeClr val="lt1"/>
                </a:solidFill>
                <a:latin typeface="Arial"/>
                <a:ea typeface="Arial"/>
                <a:cs typeface="Arial"/>
                <a:sym typeface="Arial"/>
              </a:rPr>
            </a:br>
            <a:r>
              <a:rPr lang="en-GB" sz="1800">
                <a:solidFill>
                  <a:schemeClr val="lt1"/>
                </a:solidFill>
                <a:latin typeface="Arial"/>
                <a:ea typeface="Arial"/>
                <a:cs typeface="Arial"/>
                <a:sym typeface="Arial"/>
              </a:rPr>
              <a:t>Construction period</a:t>
            </a:r>
            <a:endParaRPr/>
          </a:p>
        </p:txBody>
      </p:sp>
      <p:sp>
        <p:nvSpPr>
          <p:cNvPr id="220" name="Google Shape;220;p8"/>
          <p:cNvSpPr txBox="1"/>
          <p:nvPr/>
        </p:nvSpPr>
        <p:spPr>
          <a:xfrm>
            <a:off x="7474223" y="4477887"/>
            <a:ext cx="219323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2022-2023</a:t>
            </a:r>
            <a:endParaRPr/>
          </a:p>
          <a:p>
            <a:pPr marL="0" marR="0" lvl="0" indent="0" algn="l" rtl="0">
              <a:spcBef>
                <a:spcPts val="0"/>
              </a:spcBef>
              <a:spcAft>
                <a:spcPts val="0"/>
              </a:spcAft>
              <a:buNone/>
            </a:pPr>
            <a:r>
              <a:rPr lang="en-GB" sz="1800">
                <a:solidFill>
                  <a:schemeClr val="lt1"/>
                </a:solidFill>
                <a:latin typeface="Arial"/>
                <a:ea typeface="Arial"/>
                <a:cs typeface="Arial"/>
                <a:sym typeface="Arial"/>
              </a:rPr>
              <a:t>TDWG internal expert review</a:t>
            </a:r>
            <a:endParaRPr/>
          </a:p>
        </p:txBody>
      </p:sp>
      <p:sp>
        <p:nvSpPr>
          <p:cNvPr id="221" name="Google Shape;221;p8"/>
          <p:cNvSpPr txBox="1"/>
          <p:nvPr/>
        </p:nvSpPr>
        <p:spPr>
          <a:xfrm>
            <a:off x="8620540" y="1999173"/>
            <a:ext cx="219323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2023 – 2024</a:t>
            </a:r>
            <a:br>
              <a:rPr lang="en-GB" sz="1050">
                <a:solidFill>
                  <a:schemeClr val="lt1"/>
                </a:solidFill>
                <a:latin typeface="Arial"/>
                <a:ea typeface="Arial"/>
                <a:cs typeface="Arial"/>
                <a:sym typeface="Arial"/>
              </a:rPr>
            </a:br>
            <a:r>
              <a:rPr lang="en-GB" sz="1800">
                <a:solidFill>
                  <a:schemeClr val="lt1"/>
                </a:solidFill>
                <a:latin typeface="Arial"/>
                <a:ea typeface="Arial"/>
                <a:cs typeface="Arial"/>
                <a:sym typeface="Arial"/>
              </a:rPr>
              <a:t>Open community review</a:t>
            </a:r>
            <a:endParaRPr/>
          </a:p>
        </p:txBody>
      </p:sp>
      <p:sp>
        <p:nvSpPr>
          <p:cNvPr id="222" name="Google Shape;222;p8"/>
          <p:cNvSpPr txBox="1"/>
          <p:nvPr/>
        </p:nvSpPr>
        <p:spPr>
          <a:xfrm>
            <a:off x="10621615" y="4536390"/>
            <a:ext cx="1437861" cy="80021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Arial"/>
                <a:ea typeface="Arial"/>
                <a:cs typeface="Arial"/>
                <a:sym typeface="Arial"/>
              </a:rPr>
              <a:t>2024</a:t>
            </a:r>
            <a:br>
              <a:rPr lang="en-GB" sz="1200">
                <a:solidFill>
                  <a:schemeClr val="lt1"/>
                </a:solidFill>
                <a:latin typeface="Arial"/>
                <a:ea typeface="Arial"/>
                <a:cs typeface="Arial"/>
                <a:sym typeface="Arial"/>
              </a:rPr>
            </a:br>
            <a:r>
              <a:rPr lang="en-GB" sz="1800">
                <a:solidFill>
                  <a:schemeClr val="lt1"/>
                </a:solidFill>
                <a:latin typeface="Arial"/>
                <a:ea typeface="Arial"/>
                <a:cs typeface="Arial"/>
                <a:sym typeface="Arial"/>
              </a:rPr>
              <a:t>Ratification</a:t>
            </a:r>
            <a:endParaRPr/>
          </a:p>
        </p:txBody>
      </p:sp>
      <p:pic>
        <p:nvPicPr>
          <p:cNvPr id="223" name="Google Shape;223;p8"/>
          <p:cNvPicPr preferRelativeResize="0"/>
          <p:nvPr/>
        </p:nvPicPr>
        <p:blipFill rotWithShape="1">
          <a:blip r:embed="rId3">
            <a:alphaModFix/>
          </a:blip>
          <a:srcRect l="54400" t="4582" r="-452" b="73258"/>
          <a:stretch/>
        </p:blipFill>
        <p:spPr>
          <a:xfrm>
            <a:off x="6764791" y="5776191"/>
            <a:ext cx="5427209" cy="1077219"/>
          </a:xfrm>
          <a:prstGeom prst="rect">
            <a:avLst/>
          </a:prstGeom>
          <a:noFill/>
          <a:ln>
            <a:noFill/>
          </a:ln>
        </p:spPr>
      </p:pic>
      <p:sp>
        <p:nvSpPr>
          <p:cNvPr id="224" name="Google Shape;224;p8"/>
          <p:cNvSpPr/>
          <p:nvPr/>
        </p:nvSpPr>
        <p:spPr>
          <a:xfrm>
            <a:off x="377688" y="3650974"/>
            <a:ext cx="11436626" cy="482355"/>
          </a:xfrm>
          <a:prstGeom prst="rightArrow">
            <a:avLst>
              <a:gd name="adj1" fmla="val 50000"/>
              <a:gd name="adj2" fmla="val 50000"/>
            </a:avLst>
          </a:prstGeom>
          <a:solidFill>
            <a:schemeClr val="accent1"/>
          </a:solidFill>
          <a:ln w="19050" cap="flat" cmpd="sng">
            <a:solidFill>
              <a:srgbClr val="0A2D0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cxnSp>
        <p:nvCxnSpPr>
          <p:cNvPr id="225" name="Google Shape;225;p8"/>
          <p:cNvCxnSpPr>
            <a:stCxn id="216" idx="2"/>
          </p:cNvCxnSpPr>
          <p:nvPr/>
        </p:nvCxnSpPr>
        <p:spPr>
          <a:xfrm>
            <a:off x="1318591" y="3329560"/>
            <a:ext cx="0" cy="659100"/>
          </a:xfrm>
          <a:prstGeom prst="straightConnector1">
            <a:avLst/>
          </a:prstGeom>
          <a:noFill/>
          <a:ln w="38100" cap="flat" cmpd="sng">
            <a:solidFill>
              <a:schemeClr val="accent1"/>
            </a:solidFill>
            <a:prstDash val="solid"/>
            <a:miter lim="800000"/>
            <a:headEnd type="none" w="sm" len="sm"/>
            <a:tailEnd type="none" w="sm" len="sm"/>
          </a:ln>
        </p:spPr>
      </p:cxnSp>
      <p:cxnSp>
        <p:nvCxnSpPr>
          <p:cNvPr id="226" name="Google Shape;226;p8"/>
          <p:cNvCxnSpPr/>
          <p:nvPr/>
        </p:nvCxnSpPr>
        <p:spPr>
          <a:xfrm>
            <a:off x="2604055" y="3803745"/>
            <a:ext cx="0" cy="659167"/>
          </a:xfrm>
          <a:prstGeom prst="straightConnector1">
            <a:avLst/>
          </a:prstGeom>
          <a:noFill/>
          <a:ln w="38100" cap="flat" cmpd="sng">
            <a:solidFill>
              <a:schemeClr val="accent1"/>
            </a:solidFill>
            <a:prstDash val="solid"/>
            <a:miter lim="800000"/>
            <a:headEnd type="none" w="sm" len="sm"/>
            <a:tailEnd type="none" w="sm" len="sm"/>
          </a:ln>
        </p:spPr>
      </p:cxnSp>
      <p:sp>
        <p:nvSpPr>
          <p:cNvPr id="227" name="Google Shape;227;p8"/>
          <p:cNvSpPr txBox="1"/>
          <p:nvPr/>
        </p:nvSpPr>
        <p:spPr>
          <a:xfrm>
            <a:off x="1318591" y="4462912"/>
            <a:ext cx="2610678" cy="689484"/>
          </a:xfrm>
          <a:prstGeom prst="rect">
            <a:avLst/>
          </a:prstGeom>
          <a:noFill/>
          <a:ln>
            <a:noFill/>
          </a:ln>
        </p:spPr>
        <p:txBody>
          <a:bodyPr spcFirstLastPara="1" wrap="square" lIns="91425" tIns="45700" rIns="91425" bIns="45700" anchor="t" anchorCtr="0">
            <a:spAutoFit/>
          </a:bodyPr>
          <a:lstStyle/>
          <a:p>
            <a:pPr marL="0" marR="0" lvl="0" indent="0" algn="ctr" rtl="0">
              <a:lnSpc>
                <a:spcPct val="90000"/>
              </a:lnSpc>
              <a:spcBef>
                <a:spcPts val="0"/>
              </a:spcBef>
              <a:spcAft>
                <a:spcPts val="0"/>
              </a:spcAft>
              <a:buClr>
                <a:schemeClr val="lt1"/>
              </a:buClr>
              <a:buSzPts val="1800"/>
              <a:buFont typeface="Arial"/>
              <a:buNone/>
            </a:pPr>
            <a:r>
              <a:rPr lang="en-GB" sz="1800">
                <a:solidFill>
                  <a:schemeClr val="lt1"/>
                </a:solidFill>
                <a:latin typeface="Arial"/>
                <a:ea typeface="Arial"/>
                <a:cs typeface="Arial"/>
                <a:sym typeface="Arial"/>
              </a:rPr>
              <a:t>Period of dormancy…</a:t>
            </a:r>
            <a:endParaRPr/>
          </a:p>
          <a:p>
            <a:pPr marL="0" marR="0" lvl="0" indent="0" algn="ctr" rtl="0">
              <a:lnSpc>
                <a:spcPct val="90000"/>
              </a:lnSpc>
              <a:spcBef>
                <a:spcPts val="630"/>
              </a:spcBef>
              <a:spcAft>
                <a:spcPts val="0"/>
              </a:spcAft>
              <a:buClr>
                <a:schemeClr val="lt1"/>
              </a:buClr>
              <a:buSzPts val="1800"/>
              <a:buFont typeface="Arial"/>
              <a:buNone/>
            </a:pPr>
            <a:endParaRPr sz="1800">
              <a:solidFill>
                <a:schemeClr val="lt1"/>
              </a:solidFill>
              <a:latin typeface="Arial"/>
              <a:ea typeface="Arial"/>
              <a:cs typeface="Arial"/>
              <a:sym typeface="Arial"/>
            </a:endParaRPr>
          </a:p>
        </p:txBody>
      </p:sp>
      <p:cxnSp>
        <p:nvCxnSpPr>
          <p:cNvPr id="228" name="Google Shape;228;p8"/>
          <p:cNvCxnSpPr/>
          <p:nvPr/>
        </p:nvCxnSpPr>
        <p:spPr>
          <a:xfrm>
            <a:off x="3909394" y="3329560"/>
            <a:ext cx="0" cy="659167"/>
          </a:xfrm>
          <a:prstGeom prst="straightConnector1">
            <a:avLst/>
          </a:prstGeom>
          <a:noFill/>
          <a:ln w="38100" cap="flat" cmpd="sng">
            <a:solidFill>
              <a:schemeClr val="accent1"/>
            </a:solidFill>
            <a:prstDash val="solid"/>
            <a:miter lim="800000"/>
            <a:headEnd type="none" w="sm" len="sm"/>
            <a:tailEnd type="none" w="sm" len="sm"/>
          </a:ln>
        </p:spPr>
      </p:cxnSp>
      <p:cxnSp>
        <p:nvCxnSpPr>
          <p:cNvPr id="229" name="Google Shape;229;p8"/>
          <p:cNvCxnSpPr/>
          <p:nvPr/>
        </p:nvCxnSpPr>
        <p:spPr>
          <a:xfrm>
            <a:off x="5254490" y="3803745"/>
            <a:ext cx="0" cy="659167"/>
          </a:xfrm>
          <a:prstGeom prst="straightConnector1">
            <a:avLst/>
          </a:prstGeom>
          <a:noFill/>
          <a:ln w="38100" cap="flat" cmpd="sng">
            <a:solidFill>
              <a:schemeClr val="accent1"/>
            </a:solidFill>
            <a:prstDash val="solid"/>
            <a:miter lim="800000"/>
            <a:headEnd type="none" w="sm" len="sm"/>
            <a:tailEnd type="none" w="sm" len="sm"/>
          </a:ln>
        </p:spPr>
      </p:cxnSp>
      <p:cxnSp>
        <p:nvCxnSpPr>
          <p:cNvPr id="230" name="Google Shape;230;p8"/>
          <p:cNvCxnSpPr/>
          <p:nvPr/>
        </p:nvCxnSpPr>
        <p:spPr>
          <a:xfrm>
            <a:off x="6672473" y="3337729"/>
            <a:ext cx="0" cy="659167"/>
          </a:xfrm>
          <a:prstGeom prst="straightConnector1">
            <a:avLst/>
          </a:prstGeom>
          <a:noFill/>
          <a:ln w="38100" cap="flat" cmpd="sng">
            <a:solidFill>
              <a:schemeClr val="accent1"/>
            </a:solidFill>
            <a:prstDash val="solid"/>
            <a:miter lim="800000"/>
            <a:headEnd type="none" w="sm" len="sm"/>
            <a:tailEnd type="none" w="sm" len="sm"/>
          </a:ln>
        </p:spPr>
      </p:cxnSp>
      <p:cxnSp>
        <p:nvCxnSpPr>
          <p:cNvPr id="231" name="Google Shape;231;p8"/>
          <p:cNvCxnSpPr/>
          <p:nvPr/>
        </p:nvCxnSpPr>
        <p:spPr>
          <a:xfrm>
            <a:off x="8375378" y="3795576"/>
            <a:ext cx="0" cy="659167"/>
          </a:xfrm>
          <a:prstGeom prst="straightConnector1">
            <a:avLst/>
          </a:prstGeom>
          <a:noFill/>
          <a:ln w="38100" cap="flat" cmpd="sng">
            <a:solidFill>
              <a:schemeClr val="accent1"/>
            </a:solidFill>
            <a:prstDash val="solid"/>
            <a:miter lim="800000"/>
            <a:headEnd type="none" w="sm" len="sm"/>
            <a:tailEnd type="none" w="sm" len="sm"/>
          </a:ln>
        </p:spPr>
      </p:cxnSp>
      <p:cxnSp>
        <p:nvCxnSpPr>
          <p:cNvPr id="232" name="Google Shape;232;p8"/>
          <p:cNvCxnSpPr/>
          <p:nvPr/>
        </p:nvCxnSpPr>
        <p:spPr>
          <a:xfrm>
            <a:off x="9717158" y="3321390"/>
            <a:ext cx="0" cy="659167"/>
          </a:xfrm>
          <a:prstGeom prst="straightConnector1">
            <a:avLst/>
          </a:prstGeom>
          <a:noFill/>
          <a:ln w="38100" cap="flat" cmpd="sng">
            <a:solidFill>
              <a:schemeClr val="accent1"/>
            </a:solidFill>
            <a:prstDash val="solid"/>
            <a:miter lim="800000"/>
            <a:headEnd type="none" w="sm" len="sm"/>
            <a:tailEnd type="none" w="sm" len="sm"/>
          </a:ln>
        </p:spPr>
      </p:cxnSp>
      <p:cxnSp>
        <p:nvCxnSpPr>
          <p:cNvPr id="233" name="Google Shape;233;p8"/>
          <p:cNvCxnSpPr/>
          <p:nvPr/>
        </p:nvCxnSpPr>
        <p:spPr>
          <a:xfrm>
            <a:off x="11085448" y="3892151"/>
            <a:ext cx="0" cy="659167"/>
          </a:xfrm>
          <a:prstGeom prst="straightConnector1">
            <a:avLst/>
          </a:prstGeom>
          <a:noFill/>
          <a:ln w="38100" cap="flat" cmpd="sng">
            <a:solidFill>
              <a:schemeClr val="accent1"/>
            </a:solidFill>
            <a:prstDash val="solid"/>
            <a:miter lim="800000"/>
            <a:headEnd type="none" w="sm" len="sm"/>
            <a:tailEnd type="none" w="sm" len="sm"/>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9"/>
          <p:cNvSpPr txBox="1">
            <a:spLocks noGrp="1"/>
          </p:cNvSpPr>
          <p:nvPr>
            <p:ph type="title"/>
          </p:nvPr>
        </p:nvSpPr>
        <p:spPr>
          <a:xfrm>
            <a:off x="228599" y="73025"/>
            <a:ext cx="10791825" cy="746675"/>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Play"/>
              <a:buNone/>
            </a:pPr>
            <a:r>
              <a:rPr lang="en-GB" sz="3600"/>
              <a:t>Core concept: the ObjectGroup</a:t>
            </a:r>
            <a:endParaRPr/>
          </a:p>
        </p:txBody>
      </p:sp>
      <p:pic>
        <p:nvPicPr>
          <p:cNvPr id="240" name="Google Shape;240;p9"/>
          <p:cNvPicPr preferRelativeResize="0"/>
          <p:nvPr/>
        </p:nvPicPr>
        <p:blipFill rotWithShape="1">
          <a:blip r:embed="rId3">
            <a:alphaModFix/>
          </a:blip>
          <a:srcRect/>
          <a:stretch/>
        </p:blipFill>
        <p:spPr>
          <a:xfrm>
            <a:off x="0" y="895900"/>
            <a:ext cx="12192000" cy="5962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10"/>
          <p:cNvSpPr txBox="1"/>
          <p:nvPr/>
        </p:nvSpPr>
        <p:spPr>
          <a:xfrm>
            <a:off x="228599" y="72000"/>
            <a:ext cx="10791825" cy="745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Play"/>
              <a:buNone/>
            </a:pPr>
            <a:r>
              <a:rPr lang="en-GB" sz="3600">
                <a:solidFill>
                  <a:schemeClr val="lt1"/>
                </a:solidFill>
                <a:latin typeface="Play"/>
                <a:ea typeface="Play"/>
                <a:cs typeface="Play"/>
                <a:sym typeface="Play"/>
              </a:rPr>
              <a:t>ObjectGroup properties</a:t>
            </a:r>
            <a:endParaRPr/>
          </a:p>
        </p:txBody>
      </p:sp>
      <p:pic>
        <p:nvPicPr>
          <p:cNvPr id="247" name="Google Shape;247;p10"/>
          <p:cNvPicPr preferRelativeResize="0"/>
          <p:nvPr/>
        </p:nvPicPr>
        <p:blipFill rotWithShape="1">
          <a:blip r:embed="rId3">
            <a:alphaModFix/>
          </a:blip>
          <a:srcRect/>
          <a:stretch/>
        </p:blipFill>
        <p:spPr>
          <a:xfrm>
            <a:off x="0" y="881806"/>
            <a:ext cx="12192000" cy="597619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1"/>
          <p:cNvSpPr txBox="1"/>
          <p:nvPr/>
        </p:nvSpPr>
        <p:spPr>
          <a:xfrm>
            <a:off x="228599" y="72000"/>
            <a:ext cx="10791825" cy="7452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lt1"/>
              </a:buClr>
              <a:buSzPts val="3600"/>
              <a:buFont typeface="Play"/>
              <a:buNone/>
            </a:pPr>
            <a:r>
              <a:rPr lang="en-GB" sz="3600">
                <a:solidFill>
                  <a:schemeClr val="lt1"/>
                </a:solidFill>
                <a:latin typeface="Play"/>
                <a:ea typeface="Play"/>
                <a:cs typeface="Play"/>
                <a:sym typeface="Play"/>
              </a:rPr>
              <a:t>Overview of the full standard</a:t>
            </a:r>
            <a:endParaRPr/>
          </a:p>
        </p:txBody>
      </p:sp>
      <p:pic>
        <p:nvPicPr>
          <p:cNvPr id="254" name="Google Shape;254;p11"/>
          <p:cNvPicPr preferRelativeResize="0"/>
          <p:nvPr/>
        </p:nvPicPr>
        <p:blipFill rotWithShape="1">
          <a:blip r:embed="rId3">
            <a:alphaModFix/>
          </a:blip>
          <a:srcRect/>
          <a:stretch/>
        </p:blipFill>
        <p:spPr>
          <a:xfrm>
            <a:off x="0" y="874889"/>
            <a:ext cx="12192000" cy="598311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59"/>
        <p:cNvGrpSpPr/>
        <p:nvPr/>
      </p:nvGrpSpPr>
      <p:grpSpPr>
        <a:xfrm>
          <a:off x="0" y="0"/>
          <a:ext cx="0" cy="0"/>
          <a:chOff x="0" y="0"/>
          <a:chExt cx="0" cy="0"/>
        </a:xfrm>
      </p:grpSpPr>
      <p:sp>
        <p:nvSpPr>
          <p:cNvPr id="260" name="Google Shape;260;p16"/>
          <p:cNvSpPr/>
          <p:nvPr/>
        </p:nvSpPr>
        <p:spPr>
          <a:xfrm>
            <a:off x="0" y="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261" name="Google Shape;261;p16"/>
          <p:cNvSpPr/>
          <p:nvPr/>
        </p:nvSpPr>
        <p:spPr>
          <a:xfrm>
            <a:off x="558209" y="260019"/>
            <a:ext cx="11167447" cy="5933012"/>
          </a:xfrm>
          <a:prstGeom prst="rect">
            <a:avLst/>
          </a:prstGeom>
          <a:solidFill>
            <a:schemeClr val="dk1"/>
          </a:solidFill>
          <a:ln w="12700" cap="flat" cmpd="sng">
            <a:solidFill>
              <a:srgbClr val="DEDEDE"/>
            </a:solidFill>
            <a:prstDash val="solid"/>
            <a:miter lim="800000"/>
            <a:headEnd type="none" w="sm" len="sm"/>
            <a:tailEnd type="none" w="sm" len="sm"/>
          </a:ln>
          <a:effectLst>
            <a:outerShdw blurRad="50800" dist="38100" dir="2700000" algn="tl" rotWithShape="0">
              <a:srgbClr val="0B2237">
                <a:alpha val="49803"/>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Calibri"/>
              <a:ea typeface="Calibri"/>
              <a:cs typeface="Calibri"/>
              <a:sym typeface="Calibri"/>
            </a:endParaRPr>
          </a:p>
        </p:txBody>
      </p:sp>
      <p:sp>
        <p:nvSpPr>
          <p:cNvPr id="262" name="Google Shape;262;p16"/>
          <p:cNvSpPr txBox="1">
            <a:spLocks noGrp="1"/>
          </p:cNvSpPr>
          <p:nvPr>
            <p:ph type="title"/>
          </p:nvPr>
        </p:nvSpPr>
        <p:spPr>
          <a:xfrm>
            <a:off x="1115568" y="509521"/>
            <a:ext cx="10232136" cy="101498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Play"/>
              <a:buNone/>
            </a:pPr>
            <a:r>
              <a:rPr lang="en-GB" sz="4000"/>
              <a:t>When and how can you use Latimer Core?</a:t>
            </a:r>
            <a:endParaRPr/>
          </a:p>
        </p:txBody>
      </p:sp>
      <p:sp>
        <p:nvSpPr>
          <p:cNvPr id="263" name="Google Shape;263;p16"/>
          <p:cNvSpPr/>
          <p:nvPr/>
        </p:nvSpPr>
        <p:spPr>
          <a:xfrm>
            <a:off x="498834" y="658327"/>
            <a:ext cx="128016" cy="70408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grpSp>
        <p:nvGrpSpPr>
          <p:cNvPr id="264" name="Google Shape;264;p16"/>
          <p:cNvGrpSpPr/>
          <p:nvPr/>
        </p:nvGrpSpPr>
        <p:grpSpPr>
          <a:xfrm>
            <a:off x="1538223" y="1731241"/>
            <a:ext cx="9386824" cy="4218477"/>
            <a:chOff x="422655" y="57889"/>
            <a:chExt cx="9386824" cy="4218477"/>
          </a:xfrm>
        </p:grpSpPr>
        <p:sp>
          <p:nvSpPr>
            <p:cNvPr id="265" name="Google Shape;265;p16"/>
            <p:cNvSpPr/>
            <p:nvPr/>
          </p:nvSpPr>
          <p:spPr>
            <a:xfrm>
              <a:off x="1825284" y="57889"/>
              <a:ext cx="1510523" cy="1470173"/>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6"/>
            <p:cNvSpPr/>
            <p:nvPr/>
          </p:nvSpPr>
          <p:spPr>
            <a:xfrm>
              <a:off x="422655" y="1709457"/>
              <a:ext cx="4315781" cy="630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6"/>
            <p:cNvSpPr txBox="1"/>
            <p:nvPr/>
          </p:nvSpPr>
          <p:spPr>
            <a:xfrm>
              <a:off x="422655" y="1709457"/>
              <a:ext cx="4315781" cy="630074"/>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GB" sz="3600" b="1">
                  <a:solidFill>
                    <a:schemeClr val="lt1"/>
                  </a:solidFill>
                  <a:latin typeface="Arial"/>
                  <a:ea typeface="Arial"/>
                  <a:cs typeface="Arial"/>
                  <a:sym typeface="Arial"/>
                </a:rPr>
                <a:t>When?</a:t>
              </a:r>
              <a:endParaRPr sz="3600">
                <a:solidFill>
                  <a:schemeClr val="lt1"/>
                </a:solidFill>
                <a:latin typeface="Arial"/>
                <a:ea typeface="Arial"/>
                <a:cs typeface="Arial"/>
                <a:sym typeface="Arial"/>
              </a:endParaRPr>
            </a:p>
          </p:txBody>
        </p:sp>
        <p:sp>
          <p:nvSpPr>
            <p:cNvPr id="268" name="Google Shape;268;p16"/>
            <p:cNvSpPr/>
            <p:nvPr/>
          </p:nvSpPr>
          <p:spPr>
            <a:xfrm>
              <a:off x="422655" y="2423901"/>
              <a:ext cx="4315781" cy="185246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6"/>
            <p:cNvSpPr txBox="1"/>
            <p:nvPr/>
          </p:nvSpPr>
          <p:spPr>
            <a:xfrm>
              <a:off x="422655" y="2423901"/>
              <a:ext cx="4315781" cy="185246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2000"/>
                <a:buFont typeface="Arial"/>
                <a:buNone/>
              </a:pPr>
              <a:r>
                <a:rPr lang="en-GB" sz="2000">
                  <a:solidFill>
                    <a:schemeClr val="lt1"/>
                  </a:solidFill>
                  <a:latin typeface="Arial"/>
                  <a:ea typeface="Arial"/>
                  <a:cs typeface="Arial"/>
                  <a:sym typeface="Arial"/>
                </a:rPr>
                <a:t>Whenever you need to store structured data about groups of collection objects. </a:t>
              </a:r>
              <a:endParaRPr sz="2000">
                <a:solidFill>
                  <a:schemeClr val="lt1"/>
                </a:solidFill>
                <a:latin typeface="Arial"/>
                <a:ea typeface="Arial"/>
                <a:cs typeface="Arial"/>
                <a:sym typeface="Arial"/>
              </a:endParaRPr>
            </a:p>
            <a:p>
              <a:pPr marL="0" marR="0" lvl="0" indent="0" algn="ctr" rtl="0">
                <a:lnSpc>
                  <a:spcPct val="90000"/>
                </a:lnSpc>
                <a:spcBef>
                  <a:spcPts val="700"/>
                </a:spcBef>
                <a:spcAft>
                  <a:spcPts val="0"/>
                </a:spcAft>
                <a:buClr>
                  <a:schemeClr val="lt1"/>
                </a:buClr>
                <a:buSzPts val="2000"/>
                <a:buFont typeface="Arial"/>
                <a:buNone/>
              </a:pPr>
              <a:r>
                <a:rPr lang="en-GB" sz="2000">
                  <a:solidFill>
                    <a:schemeClr val="lt1"/>
                  </a:solidFill>
                  <a:latin typeface="Arial"/>
                  <a:ea typeface="Arial"/>
                  <a:cs typeface="Arial"/>
                  <a:sym typeface="Arial"/>
                </a:rPr>
                <a:t>Whenever you need to think about groups of objects, and the information and processes around them.</a:t>
              </a:r>
              <a:endParaRPr sz="2000">
                <a:solidFill>
                  <a:schemeClr val="lt1"/>
                </a:solidFill>
                <a:latin typeface="Arial"/>
                <a:ea typeface="Arial"/>
                <a:cs typeface="Arial"/>
                <a:sym typeface="Arial"/>
              </a:endParaRPr>
            </a:p>
          </p:txBody>
        </p:sp>
        <p:sp>
          <p:nvSpPr>
            <p:cNvPr id="270" name="Google Shape;270;p16"/>
            <p:cNvSpPr/>
            <p:nvPr/>
          </p:nvSpPr>
          <p:spPr>
            <a:xfrm>
              <a:off x="6896327" y="57889"/>
              <a:ext cx="1510523" cy="1470173"/>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6"/>
            <p:cNvSpPr/>
            <p:nvPr/>
          </p:nvSpPr>
          <p:spPr>
            <a:xfrm>
              <a:off x="5493698" y="1709457"/>
              <a:ext cx="4315781" cy="630074"/>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6"/>
            <p:cNvSpPr txBox="1"/>
            <p:nvPr/>
          </p:nvSpPr>
          <p:spPr>
            <a:xfrm>
              <a:off x="5493698" y="1709457"/>
              <a:ext cx="4315781" cy="630074"/>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3600"/>
                <a:buFont typeface="Arial"/>
                <a:buNone/>
              </a:pPr>
              <a:r>
                <a:rPr lang="en-GB" sz="3600" b="1">
                  <a:solidFill>
                    <a:schemeClr val="lt1"/>
                  </a:solidFill>
                  <a:latin typeface="Arial"/>
                  <a:ea typeface="Arial"/>
                  <a:cs typeface="Arial"/>
                  <a:sym typeface="Arial"/>
                </a:rPr>
                <a:t>How?</a:t>
              </a:r>
              <a:endParaRPr sz="3600">
                <a:solidFill>
                  <a:schemeClr val="lt1"/>
                </a:solidFill>
                <a:latin typeface="Arial"/>
                <a:ea typeface="Arial"/>
                <a:cs typeface="Arial"/>
                <a:sym typeface="Arial"/>
              </a:endParaRPr>
            </a:p>
          </p:txBody>
        </p:sp>
        <p:sp>
          <p:nvSpPr>
            <p:cNvPr id="273" name="Google Shape;273;p16"/>
            <p:cNvSpPr/>
            <p:nvPr/>
          </p:nvSpPr>
          <p:spPr>
            <a:xfrm>
              <a:off x="5493698" y="2423901"/>
              <a:ext cx="4315781" cy="185246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6"/>
            <p:cNvSpPr txBox="1"/>
            <p:nvPr/>
          </p:nvSpPr>
          <p:spPr>
            <a:xfrm>
              <a:off x="5493698" y="2423901"/>
              <a:ext cx="4315781" cy="1852465"/>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lt1"/>
                </a:buClr>
                <a:buSzPts val="2000"/>
                <a:buFont typeface="Arial"/>
                <a:buNone/>
              </a:pPr>
              <a:r>
                <a:rPr lang="en-GB" sz="2000">
                  <a:solidFill>
                    <a:schemeClr val="lt1"/>
                  </a:solidFill>
                  <a:latin typeface="Arial"/>
                  <a:ea typeface="Arial"/>
                  <a:cs typeface="Arial"/>
                  <a:sym typeface="Arial"/>
                </a:rPr>
                <a:t>Familiarise with the concepts in the standard</a:t>
              </a:r>
              <a:endParaRPr sz="2000">
                <a:solidFill>
                  <a:schemeClr val="lt1"/>
                </a:solidFill>
                <a:latin typeface="Arial"/>
                <a:ea typeface="Arial"/>
                <a:cs typeface="Arial"/>
                <a:sym typeface="Arial"/>
              </a:endParaRPr>
            </a:p>
            <a:p>
              <a:pPr marL="0" marR="0" lvl="0" indent="0" algn="ctr" rtl="0">
                <a:lnSpc>
                  <a:spcPct val="90000"/>
                </a:lnSpc>
                <a:spcBef>
                  <a:spcPts val="700"/>
                </a:spcBef>
                <a:spcAft>
                  <a:spcPts val="0"/>
                </a:spcAft>
                <a:buClr>
                  <a:schemeClr val="lt1"/>
                </a:buClr>
                <a:buSzPts val="2000"/>
                <a:buFont typeface="Arial"/>
                <a:buNone/>
              </a:pPr>
              <a:r>
                <a:rPr lang="en-GB" sz="2000">
                  <a:solidFill>
                    <a:schemeClr val="lt1"/>
                  </a:solidFill>
                  <a:latin typeface="Arial"/>
                  <a:ea typeface="Arial"/>
                  <a:cs typeface="Arial"/>
                  <a:sym typeface="Arial"/>
                </a:rPr>
                <a:t>Think of a use case</a:t>
              </a:r>
              <a:endParaRPr sz="2000">
                <a:solidFill>
                  <a:schemeClr val="lt1"/>
                </a:solidFill>
                <a:latin typeface="Arial"/>
                <a:ea typeface="Arial"/>
                <a:cs typeface="Arial"/>
                <a:sym typeface="Arial"/>
              </a:endParaRPr>
            </a:p>
            <a:p>
              <a:pPr marL="0" marR="0" lvl="0" indent="0" algn="ctr" rtl="0">
                <a:lnSpc>
                  <a:spcPct val="90000"/>
                </a:lnSpc>
                <a:spcBef>
                  <a:spcPts val="700"/>
                </a:spcBef>
                <a:spcAft>
                  <a:spcPts val="0"/>
                </a:spcAft>
                <a:buClr>
                  <a:schemeClr val="lt1"/>
                </a:buClr>
                <a:buSzPts val="2000"/>
                <a:buFont typeface="Arial"/>
                <a:buNone/>
              </a:pPr>
              <a:r>
                <a:rPr lang="en-GB" sz="2000">
                  <a:solidFill>
                    <a:schemeClr val="lt1"/>
                  </a:solidFill>
                  <a:latin typeface="Arial"/>
                  <a:ea typeface="Arial"/>
                  <a:cs typeface="Arial"/>
                  <a:sym typeface="Arial"/>
                </a:rPr>
                <a:t>Define a Latimer Core Scheme</a:t>
              </a:r>
              <a:endParaRPr sz="2000">
                <a:solidFill>
                  <a:schemeClr val="lt1"/>
                </a:solidFill>
                <a:latin typeface="Arial"/>
                <a:ea typeface="Arial"/>
                <a:cs typeface="Arial"/>
                <a:sym typeface="Arial"/>
              </a:endParaRPr>
            </a:p>
            <a:p>
              <a:pPr marL="0" marR="0" lvl="0" indent="0" algn="ctr" rtl="0">
                <a:lnSpc>
                  <a:spcPct val="90000"/>
                </a:lnSpc>
                <a:spcBef>
                  <a:spcPts val="700"/>
                </a:spcBef>
                <a:spcAft>
                  <a:spcPts val="0"/>
                </a:spcAft>
                <a:buClr>
                  <a:schemeClr val="lt1"/>
                </a:buClr>
                <a:buSzPts val="2000"/>
                <a:buFont typeface="Arial"/>
                <a:buNone/>
              </a:pPr>
              <a:r>
                <a:rPr lang="en-GB" sz="2000">
                  <a:solidFill>
                    <a:schemeClr val="lt1"/>
                  </a:solidFill>
                  <a:latin typeface="Arial"/>
                  <a:ea typeface="Arial"/>
                  <a:cs typeface="Arial"/>
                  <a:sym typeface="Arial"/>
                </a:rPr>
                <a:t>Consider what tool you might need to record the data</a:t>
              </a:r>
              <a:endParaRPr sz="2000">
                <a:solidFill>
                  <a:schemeClr val="lt1"/>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g2206d5a51d7_0_40"/>
          <p:cNvSpPr txBox="1">
            <a:spLocks noGrp="1"/>
          </p:cNvSpPr>
          <p:nvPr>
            <p:ph type="ctrTitle"/>
          </p:nvPr>
        </p:nvSpPr>
        <p:spPr>
          <a:xfrm>
            <a:off x="358800" y="1122375"/>
            <a:ext cx="11514900" cy="2387700"/>
          </a:xfrm>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GB"/>
              <a:t>4. Applications of Latimer Core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pic>
        <p:nvPicPr>
          <p:cNvPr id="286" name="Google Shape;286;g2f10793450d_0_9"/>
          <p:cNvPicPr preferRelativeResize="0"/>
          <p:nvPr/>
        </p:nvPicPr>
        <p:blipFill>
          <a:blip r:embed="rId3">
            <a:alphaModFix/>
          </a:blip>
          <a:stretch>
            <a:fillRect/>
          </a:stretch>
        </p:blipFill>
        <p:spPr>
          <a:xfrm rot="409778">
            <a:off x="9392737" y="4684000"/>
            <a:ext cx="2424873" cy="1818275"/>
          </a:xfrm>
          <a:prstGeom prst="rect">
            <a:avLst/>
          </a:prstGeom>
          <a:noFill/>
          <a:ln>
            <a:noFill/>
          </a:ln>
        </p:spPr>
      </p:pic>
      <p:sp>
        <p:nvSpPr>
          <p:cNvPr id="287" name="Google Shape;287;g2f10793450d_0_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NHM Unlocked</a:t>
            </a:r>
            <a:endParaRPr/>
          </a:p>
          <a:p>
            <a:pPr marL="0" lvl="0" indent="0" algn="l" rtl="0">
              <a:spcBef>
                <a:spcPts val="0"/>
              </a:spcBef>
              <a:spcAft>
                <a:spcPts val="0"/>
              </a:spcAft>
              <a:buNone/>
            </a:pPr>
            <a:r>
              <a:rPr lang="en-GB" sz="2800"/>
              <a:t>Large scale collections move</a:t>
            </a:r>
            <a:endParaRPr sz="2800"/>
          </a:p>
        </p:txBody>
      </p:sp>
      <p:sp>
        <p:nvSpPr>
          <p:cNvPr id="288" name="Google Shape;288;g2f10793450d_0_9"/>
          <p:cNvSpPr txBox="1">
            <a:spLocks noGrp="1"/>
          </p:cNvSpPr>
          <p:nvPr>
            <p:ph type="body" idx="1"/>
          </p:nvPr>
        </p:nvSpPr>
        <p:spPr>
          <a:xfrm>
            <a:off x="838200" y="1825625"/>
            <a:ext cx="7047600" cy="4716300"/>
          </a:xfrm>
          <a:prstGeom prst="rect">
            <a:avLst/>
          </a:prstGeom>
        </p:spPr>
        <p:txBody>
          <a:bodyPr spcFirstLastPara="1" wrap="square" lIns="91425" tIns="45700" rIns="91425" bIns="45700" anchor="t" anchorCtr="0">
            <a:normAutofit lnSpcReduction="20000"/>
          </a:bodyPr>
          <a:lstStyle/>
          <a:p>
            <a:pPr marL="457200" lvl="0" indent="-368300" algn="l" rtl="0">
              <a:spcBef>
                <a:spcPts val="1000"/>
              </a:spcBef>
              <a:spcAft>
                <a:spcPts val="0"/>
              </a:spcAft>
              <a:buSzPts val="2200"/>
              <a:buChar char="•"/>
            </a:pPr>
            <a:r>
              <a:rPr lang="en-GB" sz="2200"/>
              <a:t>38 million specimens scheduled to move, 28 million to a new building</a:t>
            </a:r>
            <a:endParaRPr sz="2200"/>
          </a:p>
          <a:p>
            <a:pPr marL="457200" lvl="0" indent="-368300" algn="l" rtl="0">
              <a:spcBef>
                <a:spcPts val="1000"/>
              </a:spcBef>
              <a:spcAft>
                <a:spcPts val="0"/>
              </a:spcAft>
              <a:buSzPts val="2200"/>
              <a:buChar char="•"/>
            </a:pPr>
            <a:r>
              <a:rPr lang="en-GB" sz="2200"/>
              <a:t>In-scope collections largely not yet digitised to object level</a:t>
            </a:r>
            <a:endParaRPr sz="2200"/>
          </a:p>
          <a:p>
            <a:pPr marL="457200" lvl="0" indent="-368300" algn="l" rtl="0">
              <a:spcBef>
                <a:spcPts val="1000"/>
              </a:spcBef>
              <a:spcAft>
                <a:spcPts val="0"/>
              </a:spcAft>
              <a:buSzPts val="2200"/>
              <a:buChar char="•"/>
            </a:pPr>
            <a:r>
              <a:rPr lang="en-GB" sz="2200"/>
              <a:t>Represented as ~210,000 ObjectGroup records, each representing the contents of a drawer, shelf, tank etc</a:t>
            </a:r>
            <a:endParaRPr sz="2200"/>
          </a:p>
          <a:p>
            <a:pPr marL="457200" lvl="0" indent="-368300" algn="l" rtl="0">
              <a:spcBef>
                <a:spcPts val="1000"/>
              </a:spcBef>
              <a:spcAft>
                <a:spcPts val="0"/>
              </a:spcAft>
              <a:buSzPts val="2200"/>
              <a:buChar char="•"/>
            </a:pPr>
            <a:r>
              <a:rPr lang="en-GB" sz="2200"/>
              <a:t>Associated data including custodianship, storage location, object types, special conditions/handling requirements, and metrics on occupancy and condition</a:t>
            </a:r>
            <a:endParaRPr sz="2200"/>
          </a:p>
          <a:p>
            <a:pPr marL="457200" lvl="0" indent="-368300" algn="l" rtl="0">
              <a:spcBef>
                <a:spcPts val="1000"/>
              </a:spcBef>
              <a:spcAft>
                <a:spcPts val="0"/>
              </a:spcAft>
              <a:buSzPts val="2200"/>
              <a:buChar char="•"/>
            </a:pPr>
            <a:r>
              <a:rPr lang="en-GB" sz="2200"/>
              <a:t>Used for:</a:t>
            </a:r>
            <a:endParaRPr sz="2200"/>
          </a:p>
          <a:p>
            <a:pPr marL="914400" lvl="1" indent="-368300" algn="l" rtl="0">
              <a:spcBef>
                <a:spcPts val="1000"/>
              </a:spcBef>
              <a:spcAft>
                <a:spcPts val="0"/>
              </a:spcAft>
              <a:buSzPts val="2200"/>
              <a:buChar char="•"/>
            </a:pPr>
            <a:r>
              <a:rPr lang="en-GB" sz="2200"/>
              <a:t>Modelling space needed in new locations</a:t>
            </a:r>
            <a:endParaRPr sz="2200"/>
          </a:p>
          <a:p>
            <a:pPr marL="914400" lvl="1" indent="-368300" algn="l" rtl="0">
              <a:spcBef>
                <a:spcPts val="1000"/>
              </a:spcBef>
              <a:spcAft>
                <a:spcPts val="1000"/>
              </a:spcAft>
              <a:buSzPts val="2200"/>
              <a:buChar char="•"/>
            </a:pPr>
            <a:r>
              <a:rPr lang="en-GB" sz="2200"/>
              <a:t>Planning and tracking move preparation activities</a:t>
            </a:r>
            <a:endParaRPr sz="2200"/>
          </a:p>
        </p:txBody>
      </p:sp>
      <p:pic>
        <p:nvPicPr>
          <p:cNvPr id="289" name="Google Shape;289;g2f10793450d_0_9"/>
          <p:cNvPicPr preferRelativeResize="0"/>
          <p:nvPr/>
        </p:nvPicPr>
        <p:blipFill>
          <a:blip r:embed="rId4">
            <a:alphaModFix/>
          </a:blip>
          <a:stretch>
            <a:fillRect/>
          </a:stretch>
        </p:blipFill>
        <p:spPr>
          <a:xfrm rot="-550895">
            <a:off x="8285249" y="2402299"/>
            <a:ext cx="1863402" cy="2485026"/>
          </a:xfrm>
          <a:prstGeom prst="rect">
            <a:avLst/>
          </a:prstGeom>
          <a:noFill/>
          <a:ln>
            <a:noFill/>
          </a:ln>
          <a:effectLst>
            <a:outerShdw blurRad="57150" dist="19050" dir="5400000" algn="bl" rotWithShape="0">
              <a:srgbClr val="000000">
                <a:alpha val="50000"/>
              </a:srgbClr>
            </a:outerShdw>
          </a:effectLst>
        </p:spPr>
      </p:pic>
      <p:pic>
        <p:nvPicPr>
          <p:cNvPr id="290" name="Google Shape;290;g2f10793450d_0_9"/>
          <p:cNvPicPr preferRelativeResize="0"/>
          <p:nvPr/>
        </p:nvPicPr>
        <p:blipFill>
          <a:blip r:embed="rId5">
            <a:alphaModFix/>
          </a:blip>
          <a:stretch>
            <a:fillRect/>
          </a:stretch>
        </p:blipFill>
        <p:spPr>
          <a:xfrm rot="409425">
            <a:off x="9792900" y="420225"/>
            <a:ext cx="1782647" cy="2377348"/>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f10793450d_0_3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RECODE</a:t>
            </a:r>
            <a:endParaRPr/>
          </a:p>
          <a:p>
            <a:pPr marL="0" lvl="0" indent="0" algn="l" rtl="0">
              <a:spcBef>
                <a:spcPts val="0"/>
              </a:spcBef>
              <a:spcAft>
                <a:spcPts val="0"/>
              </a:spcAft>
              <a:buNone/>
            </a:pPr>
            <a:r>
              <a:rPr lang="en-GB" sz="2800"/>
              <a:t>Collections management system implementation</a:t>
            </a:r>
            <a:endParaRPr sz="2800"/>
          </a:p>
        </p:txBody>
      </p:sp>
      <p:sp>
        <p:nvSpPr>
          <p:cNvPr id="297" name="Google Shape;297;g2f10793450d_0_33"/>
          <p:cNvSpPr txBox="1">
            <a:spLocks noGrp="1"/>
          </p:cNvSpPr>
          <p:nvPr>
            <p:ph type="body" idx="1"/>
          </p:nvPr>
        </p:nvSpPr>
        <p:spPr>
          <a:xfrm>
            <a:off x="838200" y="1825625"/>
            <a:ext cx="10515600" cy="17880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Clr>
                <a:schemeClr val="dk1"/>
              </a:buClr>
              <a:buSzPts val="1100"/>
              <a:buFont typeface="Arial"/>
              <a:buNone/>
            </a:pPr>
            <a:r>
              <a:rPr lang="en-GB" sz="2200"/>
              <a:t>NHM is implementing a new CMS through configuring a Content Services Platform (CSP) solution. This includes developing a new set of data models and related functionality.</a:t>
            </a:r>
            <a:endParaRPr sz="2200"/>
          </a:p>
          <a:p>
            <a:pPr marL="0" lvl="0" indent="0" algn="l" rtl="0">
              <a:spcBef>
                <a:spcPts val="1000"/>
              </a:spcBef>
              <a:spcAft>
                <a:spcPts val="0"/>
              </a:spcAft>
              <a:buClr>
                <a:schemeClr val="dk1"/>
              </a:buClr>
              <a:buSzPts val="1100"/>
              <a:buFont typeface="Arial"/>
              <a:buNone/>
            </a:pPr>
            <a:r>
              <a:rPr lang="en-GB" sz="2200"/>
              <a:t>In this work, Latimer Core concepts are being explored for various object group use cases, including:</a:t>
            </a:r>
            <a:endParaRPr sz="2200"/>
          </a:p>
        </p:txBody>
      </p:sp>
      <p:pic>
        <p:nvPicPr>
          <p:cNvPr id="298" name="Google Shape;298;g2f10793450d_0_33"/>
          <p:cNvPicPr preferRelativeResize="0"/>
          <p:nvPr/>
        </p:nvPicPr>
        <p:blipFill>
          <a:blip r:embed="rId3">
            <a:alphaModFix/>
          </a:blip>
          <a:stretch>
            <a:fillRect/>
          </a:stretch>
        </p:blipFill>
        <p:spPr>
          <a:xfrm rot="-1120605">
            <a:off x="8350450" y="3880200"/>
            <a:ext cx="3534450" cy="3376000"/>
          </a:xfrm>
          <a:prstGeom prst="rect">
            <a:avLst/>
          </a:prstGeom>
          <a:noFill/>
          <a:ln>
            <a:noFill/>
          </a:ln>
          <a:effectLst>
            <a:outerShdw blurRad="285750" dist="57150" dir="2700000" algn="bl" rotWithShape="0">
              <a:schemeClr val="lt1">
                <a:alpha val="50000"/>
              </a:schemeClr>
            </a:outerShdw>
          </a:effectLst>
        </p:spPr>
      </p:pic>
      <p:sp>
        <p:nvSpPr>
          <p:cNvPr id="299" name="Google Shape;299;g2f10793450d_0_33"/>
          <p:cNvSpPr txBox="1"/>
          <p:nvPr/>
        </p:nvSpPr>
        <p:spPr>
          <a:xfrm>
            <a:off x="838200" y="3613625"/>
            <a:ext cx="6609900" cy="2831100"/>
          </a:xfrm>
          <a:prstGeom prst="rect">
            <a:avLst/>
          </a:prstGeom>
          <a:noFill/>
          <a:ln>
            <a:noFill/>
          </a:ln>
        </p:spPr>
        <p:txBody>
          <a:bodyPr spcFirstLastPara="1" wrap="square" lIns="91425" tIns="91425" rIns="91425" bIns="91425" anchor="t" anchorCtr="0">
            <a:spAutoFit/>
          </a:bodyPr>
          <a:lstStyle/>
          <a:p>
            <a:pPr marL="457200" lvl="0" indent="-368300" algn="l" rtl="0">
              <a:lnSpc>
                <a:spcPct val="90000"/>
              </a:lnSpc>
              <a:spcBef>
                <a:spcPts val="1000"/>
              </a:spcBef>
              <a:spcAft>
                <a:spcPts val="0"/>
              </a:spcAft>
              <a:buClr>
                <a:schemeClr val="lt1"/>
              </a:buClr>
              <a:buSzPts val="2200"/>
              <a:buChar char="•"/>
            </a:pPr>
            <a:r>
              <a:rPr lang="en-GB" sz="2200">
                <a:solidFill>
                  <a:schemeClr val="lt1"/>
                </a:solidFill>
              </a:rPr>
              <a:t>Drawer/shelf level object group management (as precursor to full digitisation), incorporating data from NHM Unlocked</a:t>
            </a:r>
            <a:endParaRPr sz="2200">
              <a:solidFill>
                <a:schemeClr val="lt1"/>
              </a:solidFill>
            </a:endParaRPr>
          </a:p>
          <a:p>
            <a:pPr marL="457200" lvl="0" indent="-368300" algn="l" rtl="0">
              <a:lnSpc>
                <a:spcPct val="90000"/>
              </a:lnSpc>
              <a:spcBef>
                <a:spcPts val="1000"/>
              </a:spcBef>
              <a:spcAft>
                <a:spcPts val="0"/>
              </a:spcAft>
              <a:buClr>
                <a:schemeClr val="lt1"/>
              </a:buClr>
              <a:buSzPts val="2200"/>
              <a:buChar char="•"/>
            </a:pPr>
            <a:r>
              <a:rPr lang="en-GB" sz="2200">
                <a:solidFill>
                  <a:schemeClr val="lt1"/>
                </a:solidFill>
              </a:rPr>
              <a:t>Drawer-level digitisation and imaging</a:t>
            </a:r>
            <a:endParaRPr sz="2200">
              <a:solidFill>
                <a:schemeClr val="lt1"/>
              </a:solidFill>
            </a:endParaRPr>
          </a:p>
          <a:p>
            <a:pPr marL="457200" lvl="0" indent="-368300" algn="l" rtl="0">
              <a:lnSpc>
                <a:spcPct val="90000"/>
              </a:lnSpc>
              <a:spcBef>
                <a:spcPts val="1000"/>
              </a:spcBef>
              <a:spcAft>
                <a:spcPts val="0"/>
              </a:spcAft>
              <a:buClr>
                <a:schemeClr val="lt1"/>
              </a:buClr>
              <a:buSzPts val="2200"/>
              <a:buChar char="•"/>
            </a:pPr>
            <a:r>
              <a:rPr lang="en-GB" sz="2200">
                <a:solidFill>
                  <a:schemeClr val="lt1"/>
                </a:solidFill>
              </a:rPr>
              <a:t>Collection indexes</a:t>
            </a:r>
            <a:endParaRPr sz="2200">
              <a:solidFill>
                <a:schemeClr val="lt1"/>
              </a:solidFill>
            </a:endParaRPr>
          </a:p>
          <a:p>
            <a:pPr marL="457200" lvl="0" indent="-368300" algn="l" rtl="0">
              <a:lnSpc>
                <a:spcPct val="90000"/>
              </a:lnSpc>
              <a:spcBef>
                <a:spcPts val="1000"/>
              </a:spcBef>
              <a:spcAft>
                <a:spcPts val="0"/>
              </a:spcAft>
              <a:buClr>
                <a:schemeClr val="lt1"/>
              </a:buClr>
              <a:buSzPts val="2200"/>
              <a:buChar char="•"/>
            </a:pPr>
            <a:r>
              <a:rPr lang="en-GB" sz="2200">
                <a:solidFill>
                  <a:schemeClr val="lt1"/>
                </a:solidFill>
              </a:rPr>
              <a:t>Collection-level descriptions and narratives</a:t>
            </a:r>
            <a:endParaRPr sz="2200">
              <a:solidFill>
                <a:schemeClr val="lt1"/>
              </a:solidFill>
            </a:endParaRPr>
          </a:p>
          <a:p>
            <a:pPr marL="457200" lvl="0" indent="-368300" algn="l" rtl="0">
              <a:lnSpc>
                <a:spcPct val="90000"/>
              </a:lnSpc>
              <a:spcBef>
                <a:spcPts val="1000"/>
              </a:spcBef>
              <a:spcAft>
                <a:spcPts val="1000"/>
              </a:spcAft>
              <a:buClr>
                <a:schemeClr val="lt1"/>
              </a:buClr>
              <a:buSzPts val="2200"/>
              <a:buChar char="•"/>
            </a:pPr>
            <a:r>
              <a:rPr lang="en-GB" sz="2200">
                <a:solidFill>
                  <a:schemeClr val="lt1"/>
                </a:solidFill>
              </a:rPr>
              <a:t>Collected material from collecting events</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f10793450d_0_1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Join the Dots</a:t>
            </a:r>
            <a:endParaRPr/>
          </a:p>
          <a:p>
            <a:pPr marL="0" lvl="0" indent="0" algn="l" rtl="0">
              <a:spcBef>
                <a:spcPts val="0"/>
              </a:spcBef>
              <a:spcAft>
                <a:spcPts val="0"/>
              </a:spcAft>
              <a:buNone/>
            </a:pPr>
            <a:r>
              <a:rPr lang="en-GB" sz="2800"/>
              <a:t>Collections assessment and demographics</a:t>
            </a:r>
            <a:endParaRPr sz="2800"/>
          </a:p>
        </p:txBody>
      </p:sp>
      <p:sp>
        <p:nvSpPr>
          <p:cNvPr id="306" name="Google Shape;306;g2f10793450d_0_15"/>
          <p:cNvSpPr txBox="1">
            <a:spLocks noGrp="1"/>
          </p:cNvSpPr>
          <p:nvPr>
            <p:ph type="body" idx="1"/>
          </p:nvPr>
        </p:nvSpPr>
        <p:spPr>
          <a:xfrm>
            <a:off x="838200" y="1825625"/>
            <a:ext cx="10874700" cy="3611100"/>
          </a:xfrm>
          <a:prstGeom prst="rect">
            <a:avLst/>
          </a:prstGeom>
        </p:spPr>
        <p:txBody>
          <a:bodyPr spcFirstLastPara="1" wrap="square" lIns="91425" tIns="45700" rIns="91425" bIns="45700" anchor="t" anchorCtr="0">
            <a:normAutofit/>
          </a:bodyPr>
          <a:lstStyle/>
          <a:p>
            <a:pPr marL="457200" lvl="0" indent="-368300" algn="l" rtl="0">
              <a:spcBef>
                <a:spcPts val="1000"/>
              </a:spcBef>
              <a:spcAft>
                <a:spcPts val="0"/>
              </a:spcAft>
              <a:buSzPts val="2200"/>
              <a:buChar char="•"/>
            </a:pPr>
            <a:r>
              <a:rPr lang="en-GB" sz="2200"/>
              <a:t>The Join the Dots dataset spans the whole of the NHM’s life sciences, earth sciences and library and archives collections.</a:t>
            </a:r>
            <a:endParaRPr sz="2200"/>
          </a:p>
          <a:p>
            <a:pPr marL="914400" lvl="1" indent="-368300" algn="l" rtl="0">
              <a:spcBef>
                <a:spcPts val="500"/>
              </a:spcBef>
              <a:spcAft>
                <a:spcPts val="0"/>
              </a:spcAft>
              <a:buSzPts val="2200"/>
              <a:buChar char="•"/>
            </a:pPr>
            <a:r>
              <a:rPr lang="en-GB" sz="2200"/>
              <a:t>Broken down into ~3000 ObjectGroups by discipline, object type, storage room and taxonomy and/or stratigraphy</a:t>
            </a:r>
            <a:endParaRPr sz="2200"/>
          </a:p>
          <a:p>
            <a:pPr marL="914400" lvl="1" indent="-368300" algn="l" rtl="0">
              <a:spcBef>
                <a:spcPts val="1000"/>
              </a:spcBef>
              <a:spcAft>
                <a:spcPts val="0"/>
              </a:spcAft>
              <a:buSzPts val="2200"/>
              <a:buChar char="•"/>
            </a:pPr>
            <a:r>
              <a:rPr lang="en-GB" sz="2200"/>
              <a:t>Annotated with object counts and curatorial assessment scores, updated annually</a:t>
            </a:r>
            <a:endParaRPr sz="2200"/>
          </a:p>
          <a:p>
            <a:pPr marL="457200" lvl="0" indent="-368300" algn="l" rtl="0">
              <a:spcBef>
                <a:spcPts val="1000"/>
              </a:spcBef>
              <a:spcAft>
                <a:spcPts val="0"/>
              </a:spcAft>
              <a:buSzPts val="2200"/>
              <a:buChar char="•"/>
            </a:pPr>
            <a:r>
              <a:rPr lang="en-GB" sz="2200"/>
              <a:t>Used for strategic and operational collections planning, tracking impact and change over time, and collections reporting/discovery</a:t>
            </a:r>
            <a:endParaRPr sz="2200"/>
          </a:p>
          <a:p>
            <a:pPr marL="457200" lvl="0" indent="-368300" algn="l" rtl="0">
              <a:spcBef>
                <a:spcPts val="1000"/>
              </a:spcBef>
              <a:spcAft>
                <a:spcPts val="1000"/>
              </a:spcAft>
              <a:buSzPts val="2200"/>
              <a:buChar char="•"/>
            </a:pPr>
            <a:r>
              <a:rPr lang="en-GB" sz="2200"/>
              <a:t>Work in progress to align with and publish as Latimer Core, and develop a Latimer Core compliant user interface</a:t>
            </a:r>
            <a:endParaRPr sz="2200"/>
          </a:p>
        </p:txBody>
      </p:sp>
      <p:pic>
        <p:nvPicPr>
          <p:cNvPr id="307" name="Google Shape;307;g2f10793450d_0_15"/>
          <p:cNvPicPr preferRelativeResize="0"/>
          <p:nvPr/>
        </p:nvPicPr>
        <p:blipFill>
          <a:blip r:embed="rId3">
            <a:alphaModFix/>
          </a:blip>
          <a:stretch>
            <a:fillRect/>
          </a:stretch>
        </p:blipFill>
        <p:spPr>
          <a:xfrm rot="-435540">
            <a:off x="147400" y="5669025"/>
            <a:ext cx="3840549" cy="2576575"/>
          </a:xfrm>
          <a:prstGeom prst="rect">
            <a:avLst/>
          </a:prstGeom>
          <a:noFill/>
          <a:ln>
            <a:noFill/>
          </a:ln>
        </p:spPr>
      </p:pic>
      <p:pic>
        <p:nvPicPr>
          <p:cNvPr id="308" name="Google Shape;308;g2f10793450d_0_15"/>
          <p:cNvPicPr preferRelativeResize="0"/>
          <p:nvPr/>
        </p:nvPicPr>
        <p:blipFill>
          <a:blip r:embed="rId4">
            <a:alphaModFix/>
          </a:blip>
          <a:stretch>
            <a:fillRect/>
          </a:stretch>
        </p:blipFill>
        <p:spPr>
          <a:xfrm rot="382779">
            <a:off x="4148824" y="5646774"/>
            <a:ext cx="3894351" cy="2035050"/>
          </a:xfrm>
          <a:prstGeom prst="rect">
            <a:avLst/>
          </a:prstGeom>
          <a:noFill/>
          <a:ln>
            <a:noFill/>
          </a:ln>
        </p:spPr>
      </p:pic>
      <p:pic>
        <p:nvPicPr>
          <p:cNvPr id="309" name="Google Shape;309;g2f10793450d_0_15"/>
          <p:cNvPicPr preferRelativeResize="0"/>
          <p:nvPr/>
        </p:nvPicPr>
        <p:blipFill>
          <a:blip r:embed="rId5">
            <a:alphaModFix/>
          </a:blip>
          <a:stretch>
            <a:fillRect/>
          </a:stretch>
        </p:blipFill>
        <p:spPr>
          <a:xfrm rot="-416108">
            <a:off x="8387775" y="5489138"/>
            <a:ext cx="3840550" cy="25672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g2f024a5ce52_0_0"/>
          <p:cNvSpPr txBox="1">
            <a:spLocks noGrp="1"/>
          </p:cNvSpPr>
          <p:nvPr>
            <p:ph type="ctrTitle"/>
          </p:nvPr>
        </p:nvSpPr>
        <p:spPr>
          <a:xfrm>
            <a:off x="1524000" y="186421"/>
            <a:ext cx="9144000" cy="1655700"/>
          </a:xfrm>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GB"/>
              <a:t>Introduction</a:t>
            </a:r>
            <a:endParaRPr/>
          </a:p>
        </p:txBody>
      </p:sp>
      <p:sp>
        <p:nvSpPr>
          <p:cNvPr id="103" name="Google Shape;103;g2f024a5ce52_0_0"/>
          <p:cNvSpPr txBox="1"/>
          <p:nvPr/>
        </p:nvSpPr>
        <p:spPr>
          <a:xfrm>
            <a:off x="1327350" y="2399450"/>
            <a:ext cx="9631800" cy="413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800">
                <a:solidFill>
                  <a:schemeClr val="lt1"/>
                </a:solidFill>
              </a:rPr>
              <a:t>Workshop structure:</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Objectives &amp; outcomes</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Standards work in DiSSCo Transition</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Overview of Latimer Core</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Applications of Latimer Core</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Orientation and exercises</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Discussion &amp; feedback</a:t>
            </a:r>
            <a:endParaRPr sz="2800">
              <a:solidFill>
                <a:schemeClr val="lt1"/>
              </a:solidFill>
            </a:endParaRPr>
          </a:p>
          <a:p>
            <a:pPr marL="457200" lvl="0" indent="-406400" algn="l" rtl="0">
              <a:spcBef>
                <a:spcPts val="0"/>
              </a:spcBef>
              <a:spcAft>
                <a:spcPts val="0"/>
              </a:spcAft>
              <a:buClr>
                <a:schemeClr val="lt1"/>
              </a:buClr>
              <a:buSzPts val="2800"/>
              <a:buAutoNum type="arabicPeriod"/>
            </a:pPr>
            <a:r>
              <a:rPr lang="en-GB" sz="2800">
                <a:solidFill>
                  <a:schemeClr val="lt1"/>
                </a:solidFill>
              </a:rPr>
              <a:t>Resources and acknowledgements</a:t>
            </a:r>
            <a:endParaRPr sz="2800">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g2f10793450d_0_27"/>
          <p:cNvSpPr txBox="1">
            <a:spLocks noGrp="1"/>
          </p:cNvSpPr>
          <p:nvPr>
            <p:ph type="body" idx="1"/>
          </p:nvPr>
        </p:nvSpPr>
        <p:spPr>
          <a:xfrm>
            <a:off x="838200" y="1825625"/>
            <a:ext cx="10989300" cy="2079600"/>
          </a:xfrm>
          <a:prstGeom prst="rect">
            <a:avLst/>
          </a:prstGeom>
        </p:spPr>
        <p:txBody>
          <a:bodyPr spcFirstLastPara="1" wrap="square" lIns="91425" tIns="45700" rIns="91425" bIns="45700" anchor="t" anchorCtr="0">
            <a:normAutofit/>
          </a:bodyPr>
          <a:lstStyle/>
          <a:p>
            <a:pPr marL="0" lvl="0" indent="0" algn="l" rtl="0">
              <a:spcBef>
                <a:spcPts val="1000"/>
              </a:spcBef>
              <a:spcAft>
                <a:spcPts val="0"/>
              </a:spcAft>
              <a:buNone/>
            </a:pPr>
            <a:r>
              <a:rPr lang="en-GB" sz="2200"/>
              <a:t>Exploring potential to use Latimer Core to create a collection-level discovery layer, that sits above and integrates with specimen-level records.</a:t>
            </a:r>
            <a:endParaRPr sz="2200"/>
          </a:p>
          <a:p>
            <a:pPr marL="0" lvl="0" indent="0" algn="l" rtl="0">
              <a:spcBef>
                <a:spcPts val="1000"/>
              </a:spcBef>
              <a:spcAft>
                <a:spcPts val="0"/>
              </a:spcAft>
              <a:buNone/>
            </a:pPr>
            <a:r>
              <a:rPr lang="en-GB" sz="2200"/>
              <a:t>Benefits include:</a:t>
            </a:r>
            <a:endParaRPr sz="2200"/>
          </a:p>
          <a:p>
            <a:pPr marL="457200" lvl="0" indent="-368300" algn="l" rtl="0">
              <a:spcBef>
                <a:spcPts val="1000"/>
              </a:spcBef>
              <a:spcAft>
                <a:spcPts val="0"/>
              </a:spcAft>
              <a:buSzPts val="2200"/>
              <a:buChar char="•"/>
            </a:pPr>
            <a:r>
              <a:rPr lang="en-GB" sz="2200"/>
              <a:t>Providing users with new ways to browse and navigate through the collection</a:t>
            </a:r>
            <a:endParaRPr sz="2200"/>
          </a:p>
          <a:p>
            <a:pPr marL="457200" lvl="0" indent="-368300" algn="l" rtl="0">
              <a:spcBef>
                <a:spcPts val="1000"/>
              </a:spcBef>
              <a:spcAft>
                <a:spcPts val="1000"/>
              </a:spcAft>
              <a:buSzPts val="2200"/>
              <a:buChar char="•"/>
            </a:pPr>
            <a:r>
              <a:rPr lang="en-GB" sz="2200"/>
              <a:t>Giving visibility of, and information about, the undigitised portions of the collection</a:t>
            </a:r>
            <a:endParaRPr sz="2200"/>
          </a:p>
        </p:txBody>
      </p:sp>
      <p:pic>
        <p:nvPicPr>
          <p:cNvPr id="316" name="Google Shape;316;g2f10793450d_0_27"/>
          <p:cNvPicPr preferRelativeResize="0"/>
          <p:nvPr/>
        </p:nvPicPr>
        <p:blipFill>
          <a:blip r:embed="rId3">
            <a:alphaModFix/>
          </a:blip>
          <a:stretch>
            <a:fillRect/>
          </a:stretch>
        </p:blipFill>
        <p:spPr>
          <a:xfrm rot="-317974">
            <a:off x="6934624" y="4006077"/>
            <a:ext cx="7346250" cy="3782977"/>
          </a:xfrm>
          <a:prstGeom prst="rect">
            <a:avLst/>
          </a:prstGeom>
          <a:noFill/>
          <a:ln>
            <a:noFill/>
          </a:ln>
        </p:spPr>
      </p:pic>
      <p:sp>
        <p:nvSpPr>
          <p:cNvPr id="317" name="Google Shape;317;g2f10793450d_0_27"/>
          <p:cNvSpPr txBox="1"/>
          <p:nvPr/>
        </p:nvSpPr>
        <p:spPr>
          <a:xfrm>
            <a:off x="838200" y="3824825"/>
            <a:ext cx="5886300" cy="2446200"/>
          </a:xfrm>
          <a:prstGeom prst="rect">
            <a:avLst/>
          </a:prstGeom>
          <a:noFill/>
          <a:ln>
            <a:noFill/>
          </a:ln>
        </p:spPr>
        <p:txBody>
          <a:bodyPr spcFirstLastPara="1" wrap="square" lIns="91425" tIns="91425" rIns="91425" bIns="91425" anchor="t" anchorCtr="0">
            <a:spAutoFit/>
          </a:bodyPr>
          <a:lstStyle/>
          <a:p>
            <a:pPr marL="457200" lvl="0" indent="-368300" algn="l" rtl="0">
              <a:lnSpc>
                <a:spcPct val="90000"/>
              </a:lnSpc>
              <a:spcBef>
                <a:spcPts val="1000"/>
              </a:spcBef>
              <a:spcAft>
                <a:spcPts val="0"/>
              </a:spcAft>
              <a:buClr>
                <a:schemeClr val="lt1"/>
              </a:buClr>
              <a:buSzPts val="2200"/>
              <a:buChar char="•"/>
            </a:pPr>
            <a:r>
              <a:rPr lang="en-GB" sz="2200">
                <a:solidFill>
                  <a:schemeClr val="lt1"/>
                </a:solidFill>
              </a:rPr>
              <a:t>Supporting data and image publication for drawer-level digitisation</a:t>
            </a:r>
            <a:endParaRPr sz="2200">
              <a:solidFill>
                <a:schemeClr val="lt1"/>
              </a:solidFill>
            </a:endParaRPr>
          </a:p>
          <a:p>
            <a:pPr marL="0" lvl="0" indent="0" algn="l" rtl="0">
              <a:lnSpc>
                <a:spcPct val="90000"/>
              </a:lnSpc>
              <a:spcBef>
                <a:spcPts val="1000"/>
              </a:spcBef>
              <a:spcAft>
                <a:spcPts val="1000"/>
              </a:spcAft>
              <a:buNone/>
            </a:pPr>
            <a:r>
              <a:rPr lang="en-GB" sz="2200">
                <a:solidFill>
                  <a:schemeClr val="lt1"/>
                </a:solidFill>
              </a:rPr>
              <a:t>Mapping collection-level data assets (Join the Dots, CMS collection-level narratives and index lots, NHM Unlocked object groups) to Latimer Core provides the ability to harmonise and publish a wealth of existing data.</a:t>
            </a:r>
            <a:endParaRPr sz="2200">
              <a:solidFill>
                <a:schemeClr val="lt1"/>
              </a:solidFill>
            </a:endParaRPr>
          </a:p>
        </p:txBody>
      </p:sp>
      <p:sp>
        <p:nvSpPr>
          <p:cNvPr id="318" name="Google Shape;318;g2f10793450d_0_27"/>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NHM Data Portal</a:t>
            </a:r>
            <a:endParaRPr/>
          </a:p>
          <a:p>
            <a:pPr marL="0" lvl="0" indent="0" algn="l" rtl="0">
              <a:spcBef>
                <a:spcPts val="0"/>
              </a:spcBef>
              <a:spcAft>
                <a:spcPts val="0"/>
              </a:spcAft>
              <a:buNone/>
            </a:pPr>
            <a:r>
              <a:rPr lang="en-GB" sz="2800"/>
              <a:t>Collections discovery layer</a:t>
            </a:r>
            <a:endParaRPr sz="28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2f10793450d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DiSSCo Flanders</a:t>
            </a:r>
            <a:endParaRPr/>
          </a:p>
        </p:txBody>
      </p:sp>
      <p:sp>
        <p:nvSpPr>
          <p:cNvPr id="325" name="Google Shape;325;g2f10793450d_0_0"/>
          <p:cNvSpPr txBox="1">
            <a:spLocks noGrp="1"/>
          </p:cNvSpPr>
          <p:nvPr>
            <p:ph type="body" idx="1"/>
          </p:nvPr>
        </p:nvSpPr>
        <p:spPr>
          <a:xfrm>
            <a:off x="838200" y="1825625"/>
            <a:ext cx="5520600" cy="3720600"/>
          </a:xfrm>
          <a:prstGeom prst="rect">
            <a:avLst/>
          </a:prstGeom>
        </p:spPr>
        <p:txBody>
          <a:bodyPr spcFirstLastPara="1" wrap="square" lIns="91425" tIns="45700" rIns="91425" bIns="45700" anchor="t" anchorCtr="0">
            <a:normAutofit/>
          </a:bodyPr>
          <a:lstStyle/>
          <a:p>
            <a:pPr marL="457200" lvl="0" indent="-309403" algn="l" rtl="0">
              <a:lnSpc>
                <a:spcPct val="70000"/>
              </a:lnSpc>
              <a:spcBef>
                <a:spcPts val="1000"/>
              </a:spcBef>
              <a:spcAft>
                <a:spcPts val="0"/>
              </a:spcAft>
              <a:buSzPts val="1273"/>
              <a:buChar char="•"/>
            </a:pPr>
            <a:r>
              <a:rPr lang="en-GB" sz="2197"/>
              <a:t>Flemish node of the DiSSCo RI</a:t>
            </a:r>
            <a:endParaRPr sz="2197"/>
          </a:p>
          <a:p>
            <a:pPr marL="457200" lvl="0" indent="-309403" algn="l" rtl="0">
              <a:lnSpc>
                <a:spcPct val="70000"/>
              </a:lnSpc>
              <a:spcBef>
                <a:spcPts val="1000"/>
              </a:spcBef>
              <a:spcAft>
                <a:spcPts val="0"/>
              </a:spcAft>
              <a:buSzPts val="1273"/>
              <a:buChar char="•"/>
            </a:pPr>
            <a:r>
              <a:rPr lang="en-GB" sz="2197"/>
              <a:t>Mixed consortium of collection</a:t>
            </a:r>
            <a:endParaRPr sz="2197"/>
          </a:p>
          <a:p>
            <a:pPr marL="457200" lvl="0" indent="-309403" algn="l" rtl="0">
              <a:lnSpc>
                <a:spcPct val="70000"/>
              </a:lnSpc>
              <a:spcBef>
                <a:spcPts val="1000"/>
              </a:spcBef>
              <a:spcAft>
                <a:spcPts val="0"/>
              </a:spcAft>
              <a:buSzPts val="1273"/>
              <a:buChar char="•"/>
            </a:pPr>
            <a:r>
              <a:rPr lang="en-GB" sz="2197"/>
              <a:t>Goal: increase digital visibility of collections from institutional to specimen </a:t>
            </a:r>
            <a:endParaRPr sz="2197"/>
          </a:p>
          <a:p>
            <a:pPr marL="457200" lvl="0" indent="-309403" algn="l" rtl="0">
              <a:lnSpc>
                <a:spcPct val="70000"/>
              </a:lnSpc>
              <a:spcBef>
                <a:spcPts val="1000"/>
              </a:spcBef>
              <a:spcAft>
                <a:spcPts val="0"/>
              </a:spcAft>
              <a:buSzPts val="1273"/>
              <a:buChar char="•"/>
            </a:pPr>
            <a:r>
              <a:rPr lang="en-GB" sz="2197"/>
              <a:t>LtC piloted to describe collections above specimen level</a:t>
            </a:r>
            <a:endParaRPr sz="2197"/>
          </a:p>
          <a:p>
            <a:pPr marL="457200" lvl="0" indent="-368141" algn="l" rtl="0">
              <a:lnSpc>
                <a:spcPct val="70000"/>
              </a:lnSpc>
              <a:spcBef>
                <a:spcPts val="1000"/>
              </a:spcBef>
              <a:spcAft>
                <a:spcPts val="0"/>
              </a:spcAft>
              <a:buSzPts val="2198"/>
              <a:buChar char="•"/>
            </a:pPr>
            <a:r>
              <a:rPr lang="en-GB" sz="2197"/>
              <a:t>Institutional data collected via spreadsheets</a:t>
            </a:r>
            <a:endParaRPr sz="2197"/>
          </a:p>
          <a:p>
            <a:pPr marL="457200" lvl="0" indent="-368141" algn="l" rtl="0">
              <a:lnSpc>
                <a:spcPct val="70000"/>
              </a:lnSpc>
              <a:spcBef>
                <a:spcPts val="1000"/>
              </a:spcBef>
              <a:spcAft>
                <a:spcPts val="1000"/>
              </a:spcAft>
              <a:buSzPts val="2198"/>
              <a:buChar char="•"/>
            </a:pPr>
            <a:r>
              <a:rPr lang="en-GB" sz="2197"/>
              <a:t>Imported into MySQL database and used for a Microsoft PowerBI dashboard</a:t>
            </a:r>
            <a:endParaRPr sz="2197"/>
          </a:p>
        </p:txBody>
      </p:sp>
      <p:sp>
        <p:nvSpPr>
          <p:cNvPr id="326" name="Google Shape;326;g2f10793450d_0_0"/>
          <p:cNvSpPr txBox="1"/>
          <p:nvPr/>
        </p:nvSpPr>
        <p:spPr>
          <a:xfrm>
            <a:off x="469175" y="5791225"/>
            <a:ext cx="5079900" cy="985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300" b="1">
                <a:solidFill>
                  <a:schemeClr val="lt1"/>
                </a:solidFill>
              </a:rPr>
              <a:t>Figures from: </a:t>
            </a:r>
            <a:r>
              <a:rPr lang="en-GB" sz="1300">
                <a:solidFill>
                  <a:schemeClr val="lt1"/>
                </a:solidFill>
              </a:rPr>
              <a:t>Breugelmans L, Trekels M (2023) Implementation Experience Report for the Developing Latimer Core Standard: The DiSSCo Flanders use-case. Biodiversity Information Science and Standards 7: e113766. </a:t>
            </a:r>
            <a:r>
              <a:rPr lang="en-GB" sz="1300" u="sng">
                <a:solidFill>
                  <a:schemeClr val="hlink"/>
                </a:solidFill>
                <a:hlinkClick r:id="rId3"/>
              </a:rPr>
              <a:t>10.3897/biss.7.113766</a:t>
            </a:r>
            <a:endParaRPr sz="1300">
              <a:solidFill>
                <a:schemeClr val="lt1"/>
              </a:solidFill>
            </a:endParaRPr>
          </a:p>
        </p:txBody>
      </p:sp>
      <p:pic>
        <p:nvPicPr>
          <p:cNvPr id="327" name="Google Shape;327;g2f10793450d_0_0"/>
          <p:cNvPicPr preferRelativeResize="0"/>
          <p:nvPr/>
        </p:nvPicPr>
        <p:blipFill>
          <a:blip r:embed="rId4">
            <a:alphaModFix/>
          </a:blip>
          <a:stretch>
            <a:fillRect/>
          </a:stretch>
        </p:blipFill>
        <p:spPr>
          <a:xfrm>
            <a:off x="6123625" y="763800"/>
            <a:ext cx="3632098" cy="2611101"/>
          </a:xfrm>
          <a:prstGeom prst="rect">
            <a:avLst/>
          </a:prstGeom>
          <a:noFill/>
          <a:ln>
            <a:noFill/>
          </a:ln>
        </p:spPr>
      </p:pic>
      <p:pic>
        <p:nvPicPr>
          <p:cNvPr id="328" name="Google Shape;328;g2f10793450d_0_0"/>
          <p:cNvPicPr preferRelativeResize="0"/>
          <p:nvPr/>
        </p:nvPicPr>
        <p:blipFill>
          <a:blip r:embed="rId5">
            <a:alphaModFix/>
          </a:blip>
          <a:stretch>
            <a:fillRect/>
          </a:stretch>
        </p:blipFill>
        <p:spPr>
          <a:xfrm>
            <a:off x="6637525" y="3016225"/>
            <a:ext cx="5285850" cy="2663500"/>
          </a:xfrm>
          <a:prstGeom prst="rect">
            <a:avLst/>
          </a:prstGeom>
          <a:noFill/>
          <a:ln>
            <a:noFill/>
          </a:ln>
        </p:spPr>
      </p:pic>
      <p:sp>
        <p:nvSpPr>
          <p:cNvPr id="329" name="Google Shape;329;g2f10793450d_0_0"/>
          <p:cNvSpPr txBox="1"/>
          <p:nvPr/>
        </p:nvSpPr>
        <p:spPr>
          <a:xfrm>
            <a:off x="6520150" y="5822125"/>
            <a:ext cx="55206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b="1">
                <a:solidFill>
                  <a:schemeClr val="lt1"/>
                </a:solidFill>
              </a:rPr>
              <a:t>Dashboard link: </a:t>
            </a:r>
            <a:r>
              <a:rPr lang="en-GB" sz="1200" u="sng">
                <a:solidFill>
                  <a:schemeClr val="hlink"/>
                </a:solidFill>
                <a:hlinkClick r:id="rId6"/>
              </a:rPr>
              <a:t>https://app.powerbi.com/view?r=eyJrIjoiNTgyYmEyNWQtOGE2My00NWVkLTkyN2YtYzBjZDI4M2I2MDI1IiwidCI6ImQ4NjA5MTVlLWI4YmUtNGY3Yi04NmJlLWUxNzNjMTgyZWFhZiIsImMiOjl9</a:t>
            </a:r>
            <a:endParaRPr sz="12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a:t>Future community adoption</a:t>
            </a:r>
            <a:endParaRPr/>
          </a:p>
        </p:txBody>
      </p:sp>
      <p:pic>
        <p:nvPicPr>
          <p:cNvPr id="345" name="Google Shape;345;p14"/>
          <p:cNvPicPr preferRelativeResize="0"/>
          <p:nvPr/>
        </p:nvPicPr>
        <p:blipFill rotWithShape="1">
          <a:blip r:embed="rId3">
            <a:alphaModFix/>
          </a:blip>
          <a:srcRect/>
          <a:stretch/>
        </p:blipFill>
        <p:spPr>
          <a:xfrm>
            <a:off x="493099" y="1778230"/>
            <a:ext cx="4206146" cy="1865962"/>
          </a:xfrm>
          <a:prstGeom prst="rect">
            <a:avLst/>
          </a:prstGeom>
          <a:noFill/>
          <a:ln>
            <a:noFill/>
          </a:ln>
        </p:spPr>
      </p:pic>
      <p:sp>
        <p:nvSpPr>
          <p:cNvPr id="346" name="Google Shape;346;p14"/>
          <p:cNvSpPr txBox="1"/>
          <p:nvPr/>
        </p:nvSpPr>
        <p:spPr>
          <a:xfrm>
            <a:off x="4993978" y="1817137"/>
            <a:ext cx="7431701" cy="132343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2000"/>
              <a:buFont typeface="Arial"/>
              <a:buNone/>
            </a:pPr>
            <a:r>
              <a:rPr lang="en-GB" sz="2000">
                <a:solidFill>
                  <a:schemeClr val="lt1"/>
                </a:solidFill>
                <a:latin typeface="Arial"/>
                <a:ea typeface="Arial"/>
                <a:cs typeface="Arial"/>
                <a:sym typeface="Arial"/>
              </a:rPr>
              <a:t>GBIF’s Global Registry of Scientific Collections (GRSciColl)</a:t>
            </a:r>
            <a:endParaRPr/>
          </a:p>
          <a:p>
            <a:pPr marL="0" marR="0" lvl="0" indent="0" algn="l" rtl="0">
              <a:spcBef>
                <a:spcPts val="0"/>
              </a:spcBef>
              <a:spcAft>
                <a:spcPts val="0"/>
              </a:spcAft>
              <a:buClr>
                <a:schemeClr val="lt1"/>
              </a:buClr>
              <a:buSzPts val="2000"/>
              <a:buFont typeface="Arial"/>
              <a:buNone/>
            </a:pPr>
            <a:endParaRPr sz="2000">
              <a:solidFill>
                <a:schemeClr val="lt1"/>
              </a:solidFill>
              <a:latin typeface="Arial"/>
              <a:ea typeface="Arial"/>
              <a:cs typeface="Arial"/>
              <a:sym typeface="Arial"/>
            </a:endParaRPr>
          </a:p>
          <a:p>
            <a:pPr marL="0" marR="0" lvl="0" indent="0" algn="l" rtl="0">
              <a:spcBef>
                <a:spcPts val="0"/>
              </a:spcBef>
              <a:spcAft>
                <a:spcPts val="0"/>
              </a:spcAft>
              <a:buClr>
                <a:schemeClr val="lt1"/>
              </a:buClr>
              <a:buSzPts val="2000"/>
              <a:buFont typeface="Arial"/>
              <a:buNone/>
            </a:pPr>
            <a:r>
              <a:rPr lang="en-GB" sz="2000">
                <a:solidFill>
                  <a:schemeClr val="lt1"/>
                </a:solidFill>
                <a:latin typeface="Arial"/>
                <a:ea typeface="Arial"/>
                <a:cs typeface="Arial"/>
                <a:sym typeface="Arial"/>
              </a:rPr>
              <a:t>2023-2024 Roadmap: Review data schema and align to Latimer Core</a:t>
            </a:r>
            <a:endParaRPr/>
          </a:p>
        </p:txBody>
      </p:sp>
      <p:sp>
        <p:nvSpPr>
          <p:cNvPr id="347" name="Google Shape;347;p14"/>
          <p:cNvSpPr txBox="1"/>
          <p:nvPr/>
        </p:nvSpPr>
        <p:spPr>
          <a:xfrm>
            <a:off x="4993978" y="3308711"/>
            <a:ext cx="693386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u="sng">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GRSciColl 2023-2024 road map - GRSciColl (gbif.org)</a:t>
            </a:r>
            <a:endParaRPr sz="1800">
              <a:solidFill>
                <a:schemeClr val="lt1"/>
              </a:solidFill>
              <a:latin typeface="Arial"/>
              <a:ea typeface="Arial"/>
              <a:cs typeface="Arial"/>
              <a:sym typeface="Arial"/>
            </a:endParaRPr>
          </a:p>
        </p:txBody>
      </p:sp>
      <p:sp>
        <p:nvSpPr>
          <p:cNvPr id="348" name="Google Shape;348;p14"/>
          <p:cNvSpPr txBox="1"/>
          <p:nvPr/>
        </p:nvSpPr>
        <p:spPr>
          <a:xfrm>
            <a:off x="4993977" y="4226560"/>
            <a:ext cx="7431600" cy="1477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chemeClr val="lt1"/>
              </a:buClr>
              <a:buSzPts val="1800"/>
              <a:buFont typeface="Arial"/>
              <a:buNone/>
            </a:pPr>
            <a:r>
              <a:rPr lang="en-GB" sz="1800">
                <a:solidFill>
                  <a:schemeClr val="lt1"/>
                </a:solidFill>
                <a:latin typeface="Arial"/>
                <a:ea typeface="Arial"/>
                <a:cs typeface="Arial"/>
                <a:sym typeface="Arial"/>
              </a:rPr>
              <a:t>DiSSCo </a:t>
            </a:r>
            <a:r>
              <a:rPr lang="en-GB" sz="1800">
                <a:solidFill>
                  <a:schemeClr val="lt1"/>
                </a:solidFill>
              </a:rPr>
              <a:t>RI</a:t>
            </a:r>
            <a:r>
              <a:rPr lang="en-GB" sz="1800">
                <a:solidFill>
                  <a:schemeClr val="lt1"/>
                </a:solidFill>
                <a:latin typeface="Arial"/>
                <a:ea typeface="Arial"/>
                <a:cs typeface="Arial"/>
                <a:sym typeface="Arial"/>
              </a:rPr>
              <a:t>’s natural science Collections Digitisation Dashboard:</a:t>
            </a:r>
            <a:endParaRPr/>
          </a:p>
          <a:p>
            <a:pPr marL="285750" marR="0" lvl="0" indent="-285750" algn="l" rtl="0">
              <a:spcBef>
                <a:spcPts val="0"/>
              </a:spcBef>
              <a:spcAft>
                <a:spcPts val="0"/>
              </a:spcAft>
              <a:buClr>
                <a:schemeClr val="lt1"/>
              </a:buClr>
              <a:buSzPts val="1800"/>
              <a:buFont typeface="Arial"/>
              <a:buChar char="•"/>
            </a:pPr>
            <a:r>
              <a:rPr lang="en-GB" sz="1800">
                <a:solidFill>
                  <a:schemeClr val="lt1"/>
                </a:solidFill>
                <a:latin typeface="Arial"/>
                <a:ea typeface="Arial"/>
                <a:cs typeface="Arial"/>
                <a:sym typeface="Arial"/>
              </a:rPr>
              <a:t>Aims to improve the discoverability of natural science collections (NSCs) held in European institutions, both digitised and undigitised. </a:t>
            </a:r>
            <a:endParaRPr/>
          </a:p>
          <a:p>
            <a:pPr marL="285750" marR="0" lvl="0" indent="-285750" algn="l" rtl="0">
              <a:spcBef>
                <a:spcPts val="0"/>
              </a:spcBef>
              <a:spcAft>
                <a:spcPts val="0"/>
              </a:spcAft>
              <a:buClr>
                <a:schemeClr val="lt1"/>
              </a:buClr>
              <a:buSzPts val="1800"/>
              <a:buFont typeface="Arial"/>
              <a:buChar char="•"/>
            </a:pPr>
            <a:r>
              <a:rPr lang="en-GB" sz="1800">
                <a:solidFill>
                  <a:schemeClr val="lt1"/>
                </a:solidFill>
                <a:latin typeface="Arial"/>
                <a:ea typeface="Arial"/>
                <a:cs typeface="Arial"/>
                <a:sym typeface="Arial"/>
              </a:rPr>
              <a:t>It will serve as a dynamic visual assessment tool for strategic decision-making, including the prioritisation of digitisation.</a:t>
            </a:r>
            <a:endParaRPr/>
          </a:p>
        </p:txBody>
      </p:sp>
      <p:pic>
        <p:nvPicPr>
          <p:cNvPr id="349" name="Google Shape;349;p14" descr="DiSSCo Digitisation Guides | Digitisation Guides"/>
          <p:cNvPicPr preferRelativeResize="0"/>
          <p:nvPr/>
        </p:nvPicPr>
        <p:blipFill rotWithShape="1">
          <a:blip r:embed="rId5">
            <a:alphaModFix/>
          </a:blip>
          <a:srcRect/>
          <a:stretch/>
        </p:blipFill>
        <p:spPr>
          <a:xfrm>
            <a:off x="493099" y="4226560"/>
            <a:ext cx="4206146" cy="2107454"/>
          </a:xfrm>
          <a:prstGeom prst="rect">
            <a:avLst/>
          </a:prstGeom>
          <a:noFill/>
          <a:ln>
            <a:noFill/>
          </a:ln>
        </p:spPr>
      </p:pic>
      <p:sp>
        <p:nvSpPr>
          <p:cNvPr id="350" name="Google Shape;350;p14"/>
          <p:cNvSpPr txBox="1"/>
          <p:nvPr/>
        </p:nvSpPr>
        <p:spPr>
          <a:xfrm>
            <a:off x="4993976" y="5790740"/>
            <a:ext cx="71980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600" b="0" i="0">
                <a:solidFill>
                  <a:schemeClr val="lt1"/>
                </a:solidFill>
                <a:latin typeface="Calibri"/>
                <a:ea typeface="Calibri"/>
                <a:cs typeface="Calibri"/>
                <a:sym typeface="Calibri"/>
              </a:rPr>
              <a:t>Tilley et al. (2024) Systematic Design of a Natural Sciences Collections Digitisation Dashboard. Research Ideas and Outcomes 10: e118244</a:t>
            </a:r>
            <a:r>
              <a:rPr lang="en-GB" sz="1600" b="0" i="0">
                <a:solidFill>
                  <a:srgbClr val="1F1F1F"/>
                </a:solidFill>
                <a:latin typeface="Calibri"/>
                <a:ea typeface="Calibri"/>
                <a:cs typeface="Calibri"/>
                <a:sym typeface="Calibri"/>
              </a:rPr>
              <a:t>.</a:t>
            </a:r>
            <a:r>
              <a:rPr lang="en-GB" sz="1600" b="0" i="0">
                <a:solidFill>
                  <a:schemeClr val="lt1"/>
                </a:solidFill>
                <a:latin typeface="Calibri"/>
                <a:ea typeface="Calibri"/>
                <a:cs typeface="Calibri"/>
                <a:sym typeface="Calibri"/>
              </a:rPr>
              <a:t>DOI:</a:t>
            </a:r>
            <a:r>
              <a:rPr lang="en-GB" sz="1600" b="0" i="0">
                <a:solidFill>
                  <a:srgbClr val="1F1F1F"/>
                </a:solidFill>
                <a:latin typeface="Calibri"/>
                <a:ea typeface="Calibri"/>
                <a:cs typeface="Calibri"/>
                <a:sym typeface="Calibri"/>
              </a:rPr>
              <a:t> </a:t>
            </a:r>
            <a:r>
              <a:rPr lang="en-GB" sz="1600" b="0" i="0" u="sng" strike="noStrike">
                <a:solidFill>
                  <a:srgbClr val="1B8AAE"/>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10.3897/rio.10.e118244</a:t>
            </a:r>
            <a:endParaRPr sz="1600">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206d5a51d7_0_54"/>
          <p:cNvSpPr txBox="1">
            <a:spLocks noGrp="1"/>
          </p:cNvSpPr>
          <p:nvPr>
            <p:ph type="ctrTitle"/>
          </p:nvPr>
        </p:nvSpPr>
        <p:spPr>
          <a:xfrm>
            <a:off x="358800" y="1122375"/>
            <a:ext cx="11514900" cy="1400100"/>
          </a:xfrm>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GB"/>
              <a:t>5. Orientation and exercises</a:t>
            </a:r>
            <a:endParaRPr/>
          </a:p>
        </p:txBody>
      </p:sp>
      <p:pic>
        <p:nvPicPr>
          <p:cNvPr id="357" name="Google Shape;357;g2206d5a51d7_0_54"/>
          <p:cNvPicPr preferRelativeResize="0"/>
          <p:nvPr/>
        </p:nvPicPr>
        <p:blipFill>
          <a:blip r:embed="rId3">
            <a:alphaModFix/>
          </a:blip>
          <a:stretch>
            <a:fillRect/>
          </a:stretch>
        </p:blipFill>
        <p:spPr>
          <a:xfrm>
            <a:off x="4868325" y="3006325"/>
            <a:ext cx="1943100" cy="1943100"/>
          </a:xfrm>
          <a:prstGeom prst="rect">
            <a:avLst/>
          </a:prstGeom>
          <a:noFill/>
          <a:ln>
            <a:noFill/>
          </a:ln>
        </p:spPr>
      </p:pic>
      <p:sp>
        <p:nvSpPr>
          <p:cNvPr id="358" name="Google Shape;358;g2206d5a51d7_0_54"/>
          <p:cNvSpPr txBox="1"/>
          <p:nvPr/>
        </p:nvSpPr>
        <p:spPr>
          <a:xfrm>
            <a:off x="3312225" y="5162125"/>
            <a:ext cx="5055300" cy="785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300" u="sng">
                <a:solidFill>
                  <a:schemeClr val="hlink"/>
                </a:solidFill>
                <a:hlinkClick r:id="rId4"/>
              </a:rPr>
              <a:t>https://rb.gy/djlb0l</a:t>
            </a:r>
            <a:r>
              <a:rPr lang="en-GB" sz="2300">
                <a:solidFill>
                  <a:schemeClr val="lt1"/>
                </a:solidFill>
              </a:rPr>
              <a:t> </a:t>
            </a:r>
            <a:endParaRPr sz="2300">
              <a:solidFill>
                <a:schemeClr val="lt1"/>
              </a:solidFill>
            </a:endParaRPr>
          </a:p>
          <a:p>
            <a:pPr marL="0" lvl="0" indent="0" algn="ctr" rtl="0">
              <a:spcBef>
                <a:spcPts val="0"/>
              </a:spcBef>
              <a:spcAft>
                <a:spcPts val="0"/>
              </a:spcAft>
              <a:buNone/>
            </a:pPr>
            <a:r>
              <a:rPr lang="en-GB" sz="1600">
                <a:solidFill>
                  <a:schemeClr val="lt1"/>
                </a:solidFill>
              </a:rPr>
              <a:t>Latimer Core Workshop: Orientation and Exercises</a:t>
            </a:r>
            <a:endParaRPr sz="1600">
              <a:solidFill>
                <a:schemeClr val="lt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g2f4c1cf3245_0_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Prototyping Latimer Core in Airtable</a:t>
            </a:r>
            <a:endParaRPr/>
          </a:p>
        </p:txBody>
      </p:sp>
      <p:sp>
        <p:nvSpPr>
          <p:cNvPr id="365" name="Google Shape;365;g2f4c1cf3245_0_0"/>
          <p:cNvSpPr txBox="1">
            <a:spLocks noGrp="1"/>
          </p:cNvSpPr>
          <p:nvPr>
            <p:ph type="body" idx="1"/>
          </p:nvPr>
        </p:nvSpPr>
        <p:spPr>
          <a:xfrm>
            <a:off x="838200" y="1825625"/>
            <a:ext cx="7248000" cy="4246500"/>
          </a:xfrm>
          <a:prstGeom prst="rect">
            <a:avLst/>
          </a:prstGeom>
        </p:spPr>
        <p:txBody>
          <a:bodyPr spcFirstLastPara="1" wrap="square" lIns="91425" tIns="45700" rIns="91425" bIns="45700" anchor="t" anchorCtr="0">
            <a:normAutofit/>
          </a:bodyPr>
          <a:lstStyle/>
          <a:p>
            <a:pPr marL="457200" lvl="0" indent="-342900" algn="l" rtl="0">
              <a:lnSpc>
                <a:spcPct val="115000"/>
              </a:lnSpc>
              <a:spcBef>
                <a:spcPts val="1000"/>
              </a:spcBef>
              <a:spcAft>
                <a:spcPts val="0"/>
              </a:spcAft>
              <a:buSzPts val="1800"/>
              <a:buChar char="•"/>
            </a:pPr>
            <a:r>
              <a:rPr lang="en-GB"/>
              <a:t>What is Airtable? (</a:t>
            </a:r>
            <a:r>
              <a:rPr lang="en-GB" u="sng">
                <a:solidFill>
                  <a:schemeClr val="hlink"/>
                </a:solidFill>
                <a:hlinkClick r:id="rId3"/>
              </a:rPr>
              <a:t>https://airtable.com</a:t>
            </a:r>
            <a:r>
              <a:rPr lang="en-GB"/>
              <a:t>)</a:t>
            </a:r>
            <a:br>
              <a:rPr lang="en-GB"/>
            </a:br>
            <a:endParaRPr/>
          </a:p>
          <a:p>
            <a:pPr marL="457200" lvl="0" indent="-342900" algn="l" rtl="0">
              <a:lnSpc>
                <a:spcPct val="115000"/>
              </a:lnSpc>
              <a:spcBef>
                <a:spcPts val="1000"/>
              </a:spcBef>
              <a:spcAft>
                <a:spcPts val="0"/>
              </a:spcAft>
              <a:buSzPts val="1800"/>
              <a:buChar char="•"/>
            </a:pPr>
            <a:r>
              <a:rPr lang="en-GB"/>
              <a:t>Why are we using it for Latimer Core prototyping?</a:t>
            </a:r>
            <a:br>
              <a:rPr lang="en-GB"/>
            </a:br>
            <a:endParaRPr/>
          </a:p>
          <a:p>
            <a:pPr marL="457200" lvl="0" indent="-342900" algn="l" rtl="0">
              <a:lnSpc>
                <a:spcPct val="115000"/>
              </a:lnSpc>
              <a:spcBef>
                <a:spcPts val="1000"/>
              </a:spcBef>
              <a:spcAft>
                <a:spcPts val="0"/>
              </a:spcAft>
              <a:buSzPts val="1800"/>
              <a:buChar char="•"/>
            </a:pPr>
            <a:r>
              <a:rPr lang="en-GB"/>
              <a:t>Limitations</a:t>
            </a:r>
            <a:endParaRPr/>
          </a:p>
          <a:p>
            <a:pPr marL="0" lvl="0" indent="0" algn="l" rtl="0">
              <a:spcBef>
                <a:spcPts val="1000"/>
              </a:spcBef>
              <a:spcAft>
                <a:spcPts val="0"/>
              </a:spcAft>
              <a:buNone/>
            </a:pPr>
            <a:endParaRPr/>
          </a:p>
        </p:txBody>
      </p:sp>
      <p:grpSp>
        <p:nvGrpSpPr>
          <p:cNvPr id="366" name="Google Shape;366;g2f4c1cf3245_0_0"/>
          <p:cNvGrpSpPr/>
          <p:nvPr/>
        </p:nvGrpSpPr>
        <p:grpSpPr>
          <a:xfrm>
            <a:off x="8385400" y="1322900"/>
            <a:ext cx="3271999" cy="2726075"/>
            <a:chOff x="8385400" y="1322900"/>
            <a:chExt cx="3271999" cy="2726075"/>
          </a:xfrm>
        </p:grpSpPr>
        <p:pic>
          <p:nvPicPr>
            <p:cNvPr id="367" name="Google Shape;367;g2f4c1cf3245_0_0"/>
            <p:cNvPicPr preferRelativeResize="0"/>
            <p:nvPr/>
          </p:nvPicPr>
          <p:blipFill rotWithShape="1">
            <a:blip r:embed="rId4">
              <a:alphaModFix/>
            </a:blip>
            <a:srcRect b="41048"/>
            <a:stretch/>
          </p:blipFill>
          <p:spPr>
            <a:xfrm>
              <a:off x="8592650" y="1322900"/>
              <a:ext cx="2857500" cy="1684525"/>
            </a:xfrm>
            <a:prstGeom prst="rect">
              <a:avLst/>
            </a:prstGeom>
            <a:noFill/>
            <a:ln>
              <a:noFill/>
            </a:ln>
          </p:spPr>
        </p:pic>
        <p:pic>
          <p:nvPicPr>
            <p:cNvPr id="368" name="Google Shape;368;g2f4c1cf3245_0_0"/>
            <p:cNvPicPr preferRelativeResize="0"/>
            <p:nvPr/>
          </p:nvPicPr>
          <p:blipFill rotWithShape="1">
            <a:blip r:embed="rId5">
              <a:alphaModFix/>
            </a:blip>
            <a:srcRect l="37760" t="37831" r="19339" b="34294"/>
            <a:stretch/>
          </p:blipFill>
          <p:spPr>
            <a:xfrm>
              <a:off x="8385400" y="2932475"/>
              <a:ext cx="3271999" cy="1116500"/>
            </a:xfrm>
            <a:prstGeom prst="rect">
              <a:avLst/>
            </a:prstGeom>
            <a:noFill/>
            <a:ln>
              <a:noFill/>
            </a:ln>
          </p:spPr>
        </p:pic>
      </p:grpSp>
      <p:pic>
        <p:nvPicPr>
          <p:cNvPr id="369" name="Google Shape;369;g2f4c1cf3245_0_0"/>
          <p:cNvPicPr preferRelativeResize="0"/>
          <p:nvPr/>
        </p:nvPicPr>
        <p:blipFill>
          <a:blip r:embed="rId6">
            <a:alphaModFix/>
          </a:blip>
          <a:stretch>
            <a:fillRect/>
          </a:stretch>
        </p:blipFill>
        <p:spPr>
          <a:xfrm>
            <a:off x="10718800" y="5366925"/>
            <a:ext cx="1375850" cy="1375850"/>
          </a:xfrm>
          <a:prstGeom prst="rect">
            <a:avLst/>
          </a:prstGeom>
          <a:noFill/>
          <a:ln>
            <a:noFill/>
          </a:ln>
        </p:spPr>
      </p:pic>
      <p:sp>
        <p:nvSpPr>
          <p:cNvPr id="370" name="Google Shape;370;g2f4c1cf3245_0_0"/>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7"/>
              </a:rPr>
              <a:t>https://rb.gy/djlb0l</a:t>
            </a:r>
            <a:endParaRPr sz="1600">
              <a:solidFill>
                <a:schemeClr val="lt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pic>
        <p:nvPicPr>
          <p:cNvPr id="376" name="Google Shape;376;g2f71272a5a9_0_15"/>
          <p:cNvPicPr preferRelativeResize="0"/>
          <p:nvPr/>
        </p:nvPicPr>
        <p:blipFill>
          <a:blip r:embed="rId3">
            <a:alphaModFix/>
          </a:blip>
          <a:stretch>
            <a:fillRect/>
          </a:stretch>
        </p:blipFill>
        <p:spPr>
          <a:xfrm>
            <a:off x="152400" y="1912775"/>
            <a:ext cx="11887201" cy="4817567"/>
          </a:xfrm>
          <a:prstGeom prst="rect">
            <a:avLst/>
          </a:prstGeom>
          <a:noFill/>
          <a:ln>
            <a:noFill/>
          </a:ln>
        </p:spPr>
      </p:pic>
      <p:sp>
        <p:nvSpPr>
          <p:cNvPr id="377" name="Google Shape;377;g2f71272a5a9_0_15"/>
          <p:cNvSpPr txBox="1">
            <a:spLocks noGrp="1"/>
          </p:cNvSpPr>
          <p:nvPr>
            <p:ph type="title"/>
          </p:nvPr>
        </p:nvSpPr>
        <p:spPr>
          <a:xfrm>
            <a:off x="838200" y="223300"/>
            <a:ext cx="10515600" cy="7695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GB"/>
              <a:t>British and Irish Coleoptera Digtisation pilot</a:t>
            </a:r>
            <a:endParaRPr sz="2800"/>
          </a:p>
        </p:txBody>
      </p:sp>
      <p:sp>
        <p:nvSpPr>
          <p:cNvPr id="378" name="Google Shape;378;g2f71272a5a9_0_15"/>
          <p:cNvSpPr txBox="1">
            <a:spLocks noGrp="1"/>
          </p:cNvSpPr>
          <p:nvPr>
            <p:ph type="title"/>
          </p:nvPr>
        </p:nvSpPr>
        <p:spPr>
          <a:xfrm>
            <a:off x="1010000" y="1201488"/>
            <a:ext cx="3795000" cy="7695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sz="3400"/>
              <a:t>parts of LtC in use</a:t>
            </a:r>
            <a:endParaRPr sz="1800"/>
          </a:p>
        </p:txBody>
      </p:sp>
      <p:sp>
        <p:nvSpPr>
          <p:cNvPr id="379" name="Google Shape;379;g2f71272a5a9_0_15"/>
          <p:cNvSpPr txBox="1">
            <a:spLocks noGrp="1"/>
          </p:cNvSpPr>
          <p:nvPr>
            <p:ph type="title"/>
          </p:nvPr>
        </p:nvSpPr>
        <p:spPr>
          <a:xfrm>
            <a:off x="6202775" y="1201500"/>
            <a:ext cx="5934000" cy="769500"/>
          </a:xfrm>
          <a:prstGeom prst="rect">
            <a:avLst/>
          </a:prstGeom>
        </p:spPr>
        <p:txBody>
          <a:bodyPr spcFirstLastPara="1" wrap="square" lIns="91425" tIns="45700" rIns="91425" bIns="45700" anchor="ctr" anchorCtr="0">
            <a:normAutofit fontScale="90000"/>
          </a:bodyPr>
          <a:lstStyle/>
          <a:p>
            <a:pPr marL="0" lvl="0" indent="0" algn="l" rtl="0">
              <a:spcBef>
                <a:spcPts val="0"/>
              </a:spcBef>
              <a:spcAft>
                <a:spcPts val="0"/>
              </a:spcAft>
              <a:buNone/>
            </a:pPr>
            <a:r>
              <a:rPr lang="en-GB" sz="3400"/>
              <a:t>what it looks like (ish) with data</a:t>
            </a:r>
            <a:endParaRPr sz="18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2f024a5ce52_0_2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Latimer Core example bases</a:t>
            </a:r>
            <a:endParaRPr/>
          </a:p>
        </p:txBody>
      </p:sp>
      <p:sp>
        <p:nvSpPr>
          <p:cNvPr id="386" name="Google Shape;386;g2f024a5ce52_0_26"/>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lvl="0" indent="0" algn="l" rtl="0">
              <a:lnSpc>
                <a:spcPct val="115000"/>
              </a:lnSpc>
              <a:spcBef>
                <a:spcPts val="1000"/>
              </a:spcBef>
              <a:spcAft>
                <a:spcPts val="0"/>
              </a:spcAft>
              <a:buNone/>
            </a:pPr>
            <a:r>
              <a:rPr lang="en-GB"/>
              <a:t>Two example bases:</a:t>
            </a:r>
            <a:endParaRPr/>
          </a:p>
          <a:p>
            <a:pPr marL="0" lvl="0" indent="0" algn="l" rtl="0">
              <a:lnSpc>
                <a:spcPct val="115000"/>
              </a:lnSpc>
              <a:spcBef>
                <a:spcPts val="1000"/>
              </a:spcBef>
              <a:spcAft>
                <a:spcPts val="0"/>
              </a:spcAft>
              <a:buNone/>
            </a:pPr>
            <a:r>
              <a:rPr lang="en-GB"/>
              <a:t>1) TDWG: Latimer Core Template </a:t>
            </a:r>
            <a:r>
              <a:rPr lang="en-GB" u="sng">
                <a:solidFill>
                  <a:schemeClr val="hlink"/>
                </a:solidFill>
                <a:hlinkClick r:id="rId3"/>
              </a:rPr>
              <a:t>https://airtable.com/appPnlzRZyJ5dkTdV/shr59oUbbXh1M0FJr</a:t>
            </a:r>
            <a:endParaRPr/>
          </a:p>
          <a:p>
            <a:pPr marL="0" lvl="0" indent="0" algn="l" rtl="0">
              <a:lnSpc>
                <a:spcPct val="115000"/>
              </a:lnSpc>
              <a:spcBef>
                <a:spcPts val="1000"/>
              </a:spcBef>
              <a:spcAft>
                <a:spcPts val="0"/>
              </a:spcAft>
              <a:buNone/>
            </a:pPr>
            <a:r>
              <a:rPr lang="en-GB"/>
              <a:t>2) TDWG: Latimer Core Digitisation Example</a:t>
            </a:r>
            <a:endParaRPr/>
          </a:p>
          <a:p>
            <a:pPr marL="0" lvl="0" indent="0" algn="l" rtl="0">
              <a:lnSpc>
                <a:spcPct val="115000"/>
              </a:lnSpc>
              <a:spcBef>
                <a:spcPts val="1000"/>
              </a:spcBef>
              <a:spcAft>
                <a:spcPts val="0"/>
              </a:spcAft>
              <a:buNone/>
            </a:pPr>
            <a:r>
              <a:rPr lang="en-GB" u="sng">
                <a:solidFill>
                  <a:schemeClr val="hlink"/>
                </a:solidFill>
                <a:hlinkClick r:id="rId4"/>
              </a:rPr>
              <a:t>https://airtable.com/apphqjDuC81ffdAiS/shrnqR2n9ZoxJ0noa</a:t>
            </a:r>
            <a:endParaRPr/>
          </a:p>
          <a:p>
            <a:pPr marL="0" lvl="0" indent="0" algn="l" rtl="0">
              <a:lnSpc>
                <a:spcPct val="115000"/>
              </a:lnSpc>
              <a:spcBef>
                <a:spcPts val="1000"/>
              </a:spcBef>
              <a:spcAft>
                <a:spcPts val="0"/>
              </a:spcAft>
              <a:buNone/>
            </a:pPr>
            <a:endParaRPr/>
          </a:p>
        </p:txBody>
      </p:sp>
      <p:pic>
        <p:nvPicPr>
          <p:cNvPr id="387" name="Google Shape;387;g2f024a5ce52_0_26"/>
          <p:cNvPicPr preferRelativeResize="0"/>
          <p:nvPr/>
        </p:nvPicPr>
        <p:blipFill>
          <a:blip r:embed="rId5">
            <a:alphaModFix/>
          </a:blip>
          <a:stretch>
            <a:fillRect/>
          </a:stretch>
        </p:blipFill>
        <p:spPr>
          <a:xfrm>
            <a:off x="10718800" y="5366925"/>
            <a:ext cx="1375850" cy="1375850"/>
          </a:xfrm>
          <a:prstGeom prst="rect">
            <a:avLst/>
          </a:prstGeom>
          <a:noFill/>
          <a:ln>
            <a:noFill/>
          </a:ln>
        </p:spPr>
      </p:pic>
      <p:sp>
        <p:nvSpPr>
          <p:cNvPr id="388" name="Google Shape;388;g2f024a5ce52_0_26"/>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6"/>
              </a:rPr>
              <a:t>https://rb.gy/djlb0l</a:t>
            </a:r>
            <a:endParaRPr sz="1600">
              <a:solidFill>
                <a:schemeClr val="lt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g2f4c1cf3245_0_2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solidFill>
                  <a:schemeClr val="dk1"/>
                </a:solidFill>
              </a:rPr>
              <a:t>Getting started</a:t>
            </a:r>
            <a:endParaRPr>
              <a:solidFill>
                <a:schemeClr val="dk1"/>
              </a:solidFill>
            </a:endParaRPr>
          </a:p>
        </p:txBody>
      </p:sp>
      <p:sp>
        <p:nvSpPr>
          <p:cNvPr id="395" name="Google Shape;395;g2f4c1cf3245_0_24"/>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lvl="0" indent="0" algn="l" rtl="0">
              <a:lnSpc>
                <a:spcPct val="115000"/>
              </a:lnSpc>
              <a:spcBef>
                <a:spcPts val="0"/>
              </a:spcBef>
              <a:spcAft>
                <a:spcPts val="0"/>
              </a:spcAft>
              <a:buNone/>
            </a:pPr>
            <a:r>
              <a:rPr lang="en-GB"/>
              <a:t>Click first link: </a:t>
            </a:r>
            <a:endParaRPr/>
          </a:p>
          <a:p>
            <a:pPr marL="0" lvl="0" indent="0" algn="l" rtl="0">
              <a:lnSpc>
                <a:spcPct val="115000"/>
              </a:lnSpc>
              <a:spcBef>
                <a:spcPts val="0"/>
              </a:spcBef>
              <a:spcAft>
                <a:spcPts val="0"/>
              </a:spcAft>
              <a:buClr>
                <a:schemeClr val="dk1"/>
              </a:buClr>
              <a:buSzPts val="1100"/>
              <a:buFont typeface="Arial"/>
              <a:buNone/>
            </a:pPr>
            <a:r>
              <a:rPr lang="en-GB" sz="1100" u="sng">
                <a:solidFill>
                  <a:srgbClr val="1155CC"/>
                </a:solidFill>
                <a:hlinkClick r:id="rId3">
                  <a:extLst>
                    <a:ext uri="{A12FA001-AC4F-418D-AE19-62706E023703}">
                      <ahyp:hlinkClr xmlns:ahyp="http://schemas.microsoft.com/office/drawing/2018/hyperlinkcolor" val="tx"/>
                    </a:ext>
                  </a:extLst>
                </a:hlinkClick>
              </a:rPr>
              <a:t>https://airtable.com/apphqjDuC81ffdAiS/shrnqR2n9ZoxJ0noa</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GB"/>
              <a:t>Sign in / create account</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GB"/>
              <a:t>Copy base to Workspace</a:t>
            </a:r>
            <a:endParaRPr/>
          </a:p>
          <a:p>
            <a:pPr marL="0" lvl="0" indent="0" algn="l" rtl="0">
              <a:lnSpc>
                <a:spcPct val="115000"/>
              </a:lnSpc>
              <a:spcBef>
                <a:spcPts val="0"/>
              </a:spcBef>
              <a:spcAft>
                <a:spcPts val="0"/>
              </a:spcAft>
              <a:buNone/>
            </a:pPr>
            <a:endParaRPr/>
          </a:p>
          <a:p>
            <a:pPr marL="0" lvl="0" indent="0" algn="l" rtl="0">
              <a:lnSpc>
                <a:spcPct val="115000"/>
              </a:lnSpc>
              <a:spcBef>
                <a:spcPts val="0"/>
              </a:spcBef>
              <a:spcAft>
                <a:spcPts val="0"/>
              </a:spcAft>
              <a:buNone/>
            </a:pPr>
            <a:r>
              <a:rPr lang="en-GB"/>
              <a:t>Repeat for second link:</a:t>
            </a:r>
            <a:endParaRPr/>
          </a:p>
          <a:p>
            <a:pPr marL="0" lvl="0" indent="0" algn="l" rtl="0">
              <a:lnSpc>
                <a:spcPct val="115000"/>
              </a:lnSpc>
              <a:spcBef>
                <a:spcPts val="0"/>
              </a:spcBef>
              <a:spcAft>
                <a:spcPts val="0"/>
              </a:spcAft>
              <a:buClr>
                <a:schemeClr val="dk1"/>
              </a:buClr>
              <a:buSzPts val="1100"/>
              <a:buFont typeface="Arial"/>
              <a:buNone/>
            </a:pPr>
            <a:r>
              <a:rPr lang="en-GB" sz="1100" u="sng">
                <a:solidFill>
                  <a:srgbClr val="1155CC"/>
                </a:solidFill>
                <a:hlinkClick r:id="rId4">
                  <a:extLst>
                    <a:ext uri="{A12FA001-AC4F-418D-AE19-62706E023703}">
                      <ahyp:hlinkClr xmlns:ahyp="http://schemas.microsoft.com/office/drawing/2018/hyperlinkcolor" val="tx"/>
                    </a:ext>
                  </a:extLst>
                </a:hlinkClick>
              </a:rPr>
              <a:t>https://airtable.com/appPnlzRZyJ5dkTdV/shr59oUbbXh1M0FJr</a:t>
            </a:r>
            <a:endParaRPr/>
          </a:p>
        </p:txBody>
      </p:sp>
      <p:pic>
        <p:nvPicPr>
          <p:cNvPr id="396" name="Google Shape;396;g2f4c1cf3245_0_24"/>
          <p:cNvPicPr preferRelativeResize="0"/>
          <p:nvPr/>
        </p:nvPicPr>
        <p:blipFill>
          <a:blip r:embed="rId5">
            <a:alphaModFix/>
          </a:blip>
          <a:stretch>
            <a:fillRect/>
          </a:stretch>
        </p:blipFill>
        <p:spPr>
          <a:xfrm>
            <a:off x="10718800" y="5366925"/>
            <a:ext cx="1375850" cy="1375850"/>
          </a:xfrm>
          <a:prstGeom prst="rect">
            <a:avLst/>
          </a:prstGeom>
          <a:noFill/>
          <a:ln>
            <a:noFill/>
          </a:ln>
        </p:spPr>
      </p:pic>
      <p:sp>
        <p:nvSpPr>
          <p:cNvPr id="397" name="Google Shape;397;g2f4c1cf3245_0_24"/>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6"/>
              </a:rPr>
              <a:t>https://rb.gy/djlb0l</a:t>
            </a:r>
            <a:endParaRPr sz="1600">
              <a:solidFill>
                <a:schemeClr val="lt1"/>
              </a:solidFill>
            </a:endParaRPr>
          </a:p>
        </p:txBody>
      </p:sp>
      <p:pic>
        <p:nvPicPr>
          <p:cNvPr id="398" name="Google Shape;398;g2f4c1cf3245_0_24" title="Orientation visuals-Page-6.drawio.png"/>
          <p:cNvPicPr preferRelativeResize="0"/>
          <p:nvPr/>
        </p:nvPicPr>
        <p:blipFill>
          <a:blip r:embed="rId7">
            <a:alphaModFix/>
          </a:blip>
          <a:stretch>
            <a:fillRect/>
          </a:stretch>
        </p:blipFill>
        <p:spPr>
          <a:xfrm>
            <a:off x="5552401" y="365124"/>
            <a:ext cx="6484273" cy="29420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g2f4c1cf3245_0_3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Exploring</a:t>
            </a:r>
            <a:endParaRPr/>
          </a:p>
          <a:p>
            <a:pPr marL="0" lvl="0" indent="0" algn="l" rtl="0">
              <a:spcBef>
                <a:spcPts val="0"/>
              </a:spcBef>
              <a:spcAft>
                <a:spcPts val="0"/>
              </a:spcAft>
              <a:buNone/>
            </a:pPr>
            <a:r>
              <a:rPr lang="en-GB" sz="2800"/>
              <a:t>‘Data’ view</a:t>
            </a:r>
            <a:endParaRPr sz="2800"/>
          </a:p>
        </p:txBody>
      </p:sp>
      <p:pic>
        <p:nvPicPr>
          <p:cNvPr id="405" name="Google Shape;405;g2f4c1cf3245_0_32"/>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06" name="Google Shape;406;g2f4c1cf3245_0_32"/>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pic>
        <p:nvPicPr>
          <p:cNvPr id="407" name="Google Shape;407;g2f4c1cf3245_0_32" title="Orientation visuals.drawio.png"/>
          <p:cNvPicPr preferRelativeResize="0"/>
          <p:nvPr/>
        </p:nvPicPr>
        <p:blipFill>
          <a:blip r:embed="rId5">
            <a:alphaModFix/>
          </a:blip>
          <a:stretch>
            <a:fillRect/>
          </a:stretch>
        </p:blipFill>
        <p:spPr>
          <a:xfrm>
            <a:off x="996900" y="1767025"/>
            <a:ext cx="9245148" cy="4360751"/>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g2f50d4956c6_2_31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Exploring</a:t>
            </a:r>
            <a:endParaRPr/>
          </a:p>
          <a:p>
            <a:pPr marL="0" lvl="0" indent="0" algn="l" rtl="0">
              <a:spcBef>
                <a:spcPts val="0"/>
              </a:spcBef>
              <a:spcAft>
                <a:spcPts val="0"/>
              </a:spcAft>
              <a:buNone/>
            </a:pPr>
            <a:r>
              <a:rPr lang="en-GB" sz="2800"/>
              <a:t>‘Interface’ view</a:t>
            </a:r>
            <a:endParaRPr sz="2800"/>
          </a:p>
        </p:txBody>
      </p:sp>
      <p:pic>
        <p:nvPicPr>
          <p:cNvPr id="414" name="Google Shape;414;g2f50d4956c6_2_315"/>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15" name="Google Shape;415;g2f50d4956c6_2_315"/>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pic>
        <p:nvPicPr>
          <p:cNvPr id="416" name="Google Shape;416;g2f50d4956c6_2_315" title="Orientation visuals-Page-2.drawio.png"/>
          <p:cNvPicPr preferRelativeResize="0"/>
          <p:nvPr/>
        </p:nvPicPr>
        <p:blipFill>
          <a:blip r:embed="rId5">
            <a:alphaModFix/>
          </a:blip>
          <a:stretch>
            <a:fillRect/>
          </a:stretch>
        </p:blipFill>
        <p:spPr>
          <a:xfrm>
            <a:off x="433900" y="1690825"/>
            <a:ext cx="9981558" cy="45131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206d5a51d7_0_1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1. Objectives &amp; outcomes</a:t>
            </a:r>
            <a:endParaRPr/>
          </a:p>
        </p:txBody>
      </p:sp>
      <p:sp>
        <p:nvSpPr>
          <p:cNvPr id="110" name="Google Shape;110;g2206d5a51d7_0_15"/>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457200" lvl="0" indent="-342900" algn="l" rtl="0">
              <a:lnSpc>
                <a:spcPct val="115000"/>
              </a:lnSpc>
              <a:spcBef>
                <a:spcPts val="0"/>
              </a:spcBef>
              <a:spcAft>
                <a:spcPts val="0"/>
              </a:spcAft>
              <a:buSzPts val="1800"/>
              <a:buChar char="•"/>
            </a:pPr>
            <a:r>
              <a:rPr lang="en-GB"/>
              <a:t>Understand how Latimer Core (LtC) can be used and how you might use it</a:t>
            </a:r>
            <a:endParaRPr/>
          </a:p>
          <a:p>
            <a:pPr marL="457200" lvl="0" indent="-342900" algn="l" rtl="0">
              <a:lnSpc>
                <a:spcPct val="115000"/>
              </a:lnSpc>
              <a:spcBef>
                <a:spcPts val="0"/>
              </a:spcBef>
              <a:spcAft>
                <a:spcPts val="0"/>
              </a:spcAft>
              <a:buSzPts val="1800"/>
              <a:buChar char="•"/>
            </a:pPr>
            <a:r>
              <a:rPr lang="en-GB"/>
              <a:t>Become familiar with the LtC data structure</a:t>
            </a:r>
            <a:endParaRPr/>
          </a:p>
          <a:p>
            <a:pPr marL="457200" lvl="0" indent="-342900" algn="l" rtl="0">
              <a:lnSpc>
                <a:spcPct val="115000"/>
              </a:lnSpc>
              <a:spcBef>
                <a:spcPts val="0"/>
              </a:spcBef>
              <a:spcAft>
                <a:spcPts val="0"/>
              </a:spcAft>
              <a:buSzPts val="1800"/>
              <a:buChar char="•"/>
            </a:pPr>
            <a:r>
              <a:rPr lang="en-GB"/>
              <a:t>Create your own LtC dataset that you can continue to edit after the workshop</a:t>
            </a:r>
            <a:endParaRPr/>
          </a:p>
          <a:p>
            <a:pPr marL="457200" lvl="0" indent="-342900" algn="l" rtl="0">
              <a:lnSpc>
                <a:spcPct val="115000"/>
              </a:lnSpc>
              <a:spcBef>
                <a:spcPts val="0"/>
              </a:spcBef>
              <a:spcAft>
                <a:spcPts val="0"/>
              </a:spcAft>
              <a:buSzPts val="1800"/>
              <a:buChar char="•"/>
            </a:pPr>
            <a:r>
              <a:rPr lang="en-GB"/>
              <a:t>Give feedback on how we can support you implement new standards for your work</a:t>
            </a:r>
            <a:endParaRPr/>
          </a:p>
          <a:p>
            <a:pPr marL="457200" lvl="0" indent="-342900" algn="l" rtl="0">
              <a:lnSpc>
                <a:spcPct val="115000"/>
              </a:lnSpc>
              <a:spcBef>
                <a:spcPts val="0"/>
              </a:spcBef>
              <a:spcAft>
                <a:spcPts val="0"/>
              </a:spcAft>
              <a:buSzPts val="1800"/>
              <a:buChar char="•"/>
            </a:pPr>
            <a:r>
              <a:rPr lang="en-GB"/>
              <a:t>Understand how you can participate in standards development</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f4c1cf3245_0_4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Creating schemes</a:t>
            </a:r>
            <a:endParaRPr/>
          </a:p>
        </p:txBody>
      </p:sp>
      <p:sp>
        <p:nvSpPr>
          <p:cNvPr id="423" name="Google Shape;423;g2f4c1cf3245_0_40"/>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2200"/>
              <a:t>There are three mandatory elements to an LtC dataset:</a:t>
            </a:r>
            <a:endParaRPr sz="2200"/>
          </a:p>
          <a:p>
            <a:pPr marL="0" lvl="0" indent="0" algn="l" rtl="0">
              <a:lnSpc>
                <a:spcPct val="115000"/>
              </a:lnSpc>
              <a:spcBef>
                <a:spcPts val="0"/>
              </a:spcBef>
              <a:spcAft>
                <a:spcPts val="0"/>
              </a:spcAft>
              <a:buClr>
                <a:schemeClr val="dk1"/>
              </a:buClr>
              <a:buSzPts val="1100"/>
              <a:buFont typeface="Arial"/>
              <a:buNone/>
            </a:pPr>
            <a:endParaRPr sz="2200"/>
          </a:p>
          <a:p>
            <a:pPr marL="457200" lvl="0" indent="-368300" algn="l" rtl="0">
              <a:lnSpc>
                <a:spcPct val="115000"/>
              </a:lnSpc>
              <a:spcBef>
                <a:spcPts val="0"/>
              </a:spcBef>
              <a:spcAft>
                <a:spcPts val="0"/>
              </a:spcAft>
              <a:buSzPts val="2200"/>
              <a:buAutoNum type="arabicPeriod"/>
            </a:pPr>
            <a:r>
              <a:rPr lang="en-GB" sz="2200" b="1"/>
              <a:t>LatimerCoreScheme</a:t>
            </a:r>
            <a:endParaRPr sz="2200"/>
          </a:p>
          <a:p>
            <a:pPr marL="457200" lvl="0" indent="-368300" algn="l" rtl="0">
              <a:lnSpc>
                <a:spcPct val="115000"/>
              </a:lnSpc>
              <a:spcBef>
                <a:spcPts val="1000"/>
              </a:spcBef>
              <a:spcAft>
                <a:spcPts val="0"/>
              </a:spcAft>
              <a:buSzPts val="2200"/>
              <a:buAutoNum type="arabicPeriod"/>
            </a:pPr>
            <a:r>
              <a:rPr lang="en-GB" sz="2200" b="1"/>
              <a:t>ObjectGroup</a:t>
            </a:r>
            <a:endParaRPr sz="2200"/>
          </a:p>
          <a:p>
            <a:pPr marL="457200" lvl="0" indent="-368300" algn="l" rtl="0">
              <a:lnSpc>
                <a:spcPct val="115000"/>
              </a:lnSpc>
              <a:spcBef>
                <a:spcPts val="1000"/>
              </a:spcBef>
              <a:spcAft>
                <a:spcPts val="0"/>
              </a:spcAft>
              <a:buSzPts val="2200"/>
              <a:buAutoNum type="arabicPeriod"/>
            </a:pPr>
            <a:r>
              <a:rPr lang="en-GB" sz="2200" b="1"/>
              <a:t>RecordLevel</a:t>
            </a:r>
            <a:endParaRPr sz="2200"/>
          </a:p>
          <a:p>
            <a:pPr marL="0" lvl="0" indent="0" algn="l" rtl="0">
              <a:lnSpc>
                <a:spcPct val="115000"/>
              </a:lnSpc>
              <a:spcBef>
                <a:spcPts val="1000"/>
              </a:spcBef>
              <a:spcAft>
                <a:spcPts val="0"/>
              </a:spcAft>
              <a:buNone/>
            </a:pPr>
            <a:r>
              <a:rPr lang="en-GB" sz="2200"/>
              <a:t>Examples of these records can be found in the ‘TDWG: Latimer Core Digitisation Example’ base, by using the ‘Data’ view and exploring the ‘LatimerCoreScheme’, ‘ObjectGroup’ and ‘RecordLevel’ tables</a:t>
            </a:r>
            <a:endParaRPr sz="3900"/>
          </a:p>
        </p:txBody>
      </p:sp>
      <p:pic>
        <p:nvPicPr>
          <p:cNvPr id="424" name="Google Shape;424;g2f4c1cf3245_0_40"/>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25" name="Google Shape;425;g2f4c1cf3245_0_40"/>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g2f4c1cf3245_0_48"/>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Exercise 1</a:t>
            </a:r>
            <a:endParaRPr/>
          </a:p>
          <a:p>
            <a:pPr marL="0" lvl="0" indent="0" algn="l" rtl="0">
              <a:spcBef>
                <a:spcPts val="0"/>
              </a:spcBef>
              <a:spcAft>
                <a:spcPts val="0"/>
              </a:spcAft>
              <a:buClr>
                <a:srgbClr val="000000"/>
              </a:buClr>
              <a:buSzPts val="1100"/>
              <a:buFont typeface="Arial"/>
              <a:buNone/>
            </a:pPr>
            <a:r>
              <a:rPr lang="en-GB" sz="2800"/>
              <a:t>Creating a new Latimer Core Scheme</a:t>
            </a:r>
            <a:endParaRPr sz="2800"/>
          </a:p>
        </p:txBody>
      </p:sp>
      <p:sp>
        <p:nvSpPr>
          <p:cNvPr id="432" name="Google Shape;432;g2f4c1cf3245_0_48"/>
          <p:cNvSpPr txBox="1">
            <a:spLocks noGrp="1"/>
          </p:cNvSpPr>
          <p:nvPr>
            <p:ph type="body" idx="1"/>
          </p:nvPr>
        </p:nvSpPr>
        <p:spPr>
          <a:xfrm>
            <a:off x="838200" y="1749425"/>
            <a:ext cx="9736500" cy="4530600"/>
          </a:xfrm>
          <a:prstGeom prst="rect">
            <a:avLst/>
          </a:prstGeom>
        </p:spPr>
        <p:txBody>
          <a:bodyPr spcFirstLastPara="1" wrap="square" lIns="91425" tIns="45700" rIns="91425" bIns="45700" anchor="t" anchorCtr="0">
            <a:noAutofit/>
          </a:bodyPr>
          <a:lstStyle/>
          <a:p>
            <a:pPr marL="457200" lvl="0" indent="-342900" algn="l" rtl="0">
              <a:spcBef>
                <a:spcPts val="1000"/>
              </a:spcBef>
              <a:spcAft>
                <a:spcPts val="0"/>
              </a:spcAft>
              <a:buSzPts val="1800"/>
              <a:buAutoNum type="arabicPeriod"/>
            </a:pPr>
            <a:r>
              <a:rPr lang="en-GB" sz="1800" b="1"/>
              <a:t>Create a LatimerCoreScheme record</a:t>
            </a:r>
            <a:endParaRPr sz="1800" b="1"/>
          </a:p>
          <a:p>
            <a:pPr marL="1371600" lvl="1" indent="-342900" algn="l" rtl="0">
              <a:spcBef>
                <a:spcPts val="1000"/>
              </a:spcBef>
              <a:spcAft>
                <a:spcPts val="0"/>
              </a:spcAft>
              <a:buSzPts val="1800"/>
              <a:buChar char="•"/>
            </a:pPr>
            <a:r>
              <a:rPr lang="en-GB" sz="1800"/>
              <a:t>Specify the scheme name</a:t>
            </a:r>
            <a:endParaRPr sz="1800"/>
          </a:p>
          <a:p>
            <a:pPr marL="1371600" lvl="1" indent="-342900" algn="l" rtl="0">
              <a:spcBef>
                <a:spcPts val="1000"/>
              </a:spcBef>
              <a:spcAft>
                <a:spcPts val="0"/>
              </a:spcAft>
              <a:buSzPts val="1800"/>
              <a:buChar char="•"/>
            </a:pPr>
            <a:r>
              <a:rPr lang="en-GB" sz="1800"/>
              <a:t>Specify whether an individual object can be included in &gt;1 ObjectGroup within the scheme ('isDistinctObjects' = false) or not ('isDistinctObjects = true)</a:t>
            </a:r>
            <a:endParaRPr sz="1800"/>
          </a:p>
          <a:p>
            <a:pPr marL="457200" lvl="0" indent="-342900" algn="l" rtl="0">
              <a:spcBef>
                <a:spcPts val="1000"/>
              </a:spcBef>
              <a:spcAft>
                <a:spcPts val="0"/>
              </a:spcAft>
              <a:buSzPts val="1800"/>
              <a:buAutoNum type="arabicPeriod"/>
            </a:pPr>
            <a:r>
              <a:rPr lang="en-GB" sz="1800" b="1"/>
              <a:t>Create an ObjectGroup record</a:t>
            </a:r>
            <a:endParaRPr sz="1800" b="1"/>
          </a:p>
          <a:p>
            <a:pPr marL="1371600" lvl="1" indent="-342900" algn="l" rtl="0">
              <a:spcBef>
                <a:spcPts val="1000"/>
              </a:spcBef>
              <a:spcAft>
                <a:spcPts val="0"/>
              </a:spcAft>
              <a:buSzPts val="1800"/>
              <a:buChar char="•"/>
            </a:pPr>
            <a:r>
              <a:rPr lang="en-GB" sz="1800"/>
              <a:t>Specify the base type of the ObjectGroup</a:t>
            </a:r>
            <a:endParaRPr sz="1800"/>
          </a:p>
          <a:p>
            <a:pPr marL="457200" lvl="0" indent="-342900" algn="l" rtl="0">
              <a:spcBef>
                <a:spcPts val="1000"/>
              </a:spcBef>
              <a:spcAft>
                <a:spcPts val="0"/>
              </a:spcAft>
              <a:buSzPts val="1800"/>
              <a:buAutoNum type="arabicPeriod"/>
            </a:pPr>
            <a:r>
              <a:rPr lang="en-GB" sz="1800" b="1"/>
              <a:t>Link the ObjectGroup record to the LatimerCoreScheme</a:t>
            </a:r>
            <a:r>
              <a:rPr lang="en-GB" sz="1800"/>
              <a:t> (using the latter's 'hasObjectGroup' property)</a:t>
            </a:r>
            <a:endParaRPr sz="1800"/>
          </a:p>
          <a:p>
            <a:pPr marL="457200" lvl="0" indent="-342900" algn="l" rtl="0">
              <a:spcBef>
                <a:spcPts val="1000"/>
              </a:spcBef>
              <a:spcAft>
                <a:spcPts val="0"/>
              </a:spcAft>
              <a:buSzPts val="1800"/>
              <a:buAutoNum type="arabicPeriod"/>
            </a:pPr>
            <a:r>
              <a:rPr lang="en-GB" sz="1800" b="1"/>
              <a:t>Add a RecordLevel record</a:t>
            </a:r>
            <a:endParaRPr sz="1800" b="1"/>
          </a:p>
          <a:p>
            <a:pPr marL="1371600" lvl="1" indent="-342900" algn="l" rtl="0">
              <a:spcBef>
                <a:spcPts val="1000"/>
              </a:spcBef>
              <a:spcAft>
                <a:spcPts val="0"/>
              </a:spcAft>
              <a:buSzPts val="1800"/>
              <a:buChar char="•"/>
            </a:pPr>
            <a:r>
              <a:rPr lang="en-GB" sz="1800"/>
              <a:t>Specify a license</a:t>
            </a:r>
            <a:endParaRPr sz="1800"/>
          </a:p>
          <a:p>
            <a:pPr marL="1371600" lvl="1" indent="-342900" algn="l" rtl="0">
              <a:spcBef>
                <a:spcPts val="1000"/>
              </a:spcBef>
              <a:spcAft>
                <a:spcPts val="0"/>
              </a:spcAft>
              <a:buSzPts val="1800"/>
              <a:buChar char="•"/>
            </a:pPr>
            <a:r>
              <a:rPr lang="en-GB" sz="1800"/>
              <a:t>Create an Identifier record to represent a Latimer Core dataset identifier</a:t>
            </a:r>
            <a:endParaRPr sz="1800"/>
          </a:p>
          <a:p>
            <a:pPr marL="457200" lvl="0" indent="-342900" algn="l" rtl="0">
              <a:spcBef>
                <a:spcPts val="1000"/>
              </a:spcBef>
              <a:spcAft>
                <a:spcPts val="1000"/>
              </a:spcAft>
              <a:buSzPts val="1800"/>
              <a:buAutoNum type="arabicPeriod"/>
            </a:pPr>
            <a:r>
              <a:rPr lang="en-GB" sz="1800" b="1"/>
              <a:t>Link the ObjectGroup record to the RecordLevel record</a:t>
            </a:r>
            <a:r>
              <a:rPr lang="en-GB" sz="1800"/>
              <a:t> (using the latter's 'hasObjectGroup' property)</a:t>
            </a:r>
            <a:endParaRPr sz="1800"/>
          </a:p>
        </p:txBody>
      </p:sp>
      <p:pic>
        <p:nvPicPr>
          <p:cNvPr id="433" name="Google Shape;433;g2f4c1cf3245_0_48"/>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34" name="Google Shape;434;g2f4c1cf3245_0_48"/>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g2f4c1cf3245_0_56"/>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Exercise 2</a:t>
            </a:r>
            <a:endParaRPr/>
          </a:p>
          <a:p>
            <a:pPr marL="0" lvl="0" indent="0" algn="l" rtl="0">
              <a:spcBef>
                <a:spcPts val="0"/>
              </a:spcBef>
              <a:spcAft>
                <a:spcPts val="0"/>
              </a:spcAft>
              <a:buClr>
                <a:srgbClr val="000000"/>
              </a:buClr>
              <a:buSzPts val="1100"/>
              <a:buFont typeface="Arial"/>
              <a:buNone/>
            </a:pPr>
            <a:r>
              <a:rPr lang="en-GB" sz="2800"/>
              <a:t>Building a basic collection description</a:t>
            </a:r>
            <a:endParaRPr sz="2800"/>
          </a:p>
        </p:txBody>
      </p:sp>
      <p:pic>
        <p:nvPicPr>
          <p:cNvPr id="441" name="Google Shape;441;g2f4c1cf3245_0_56"/>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42" name="Google Shape;442;g2f4c1cf3245_0_56"/>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
        <p:nvSpPr>
          <p:cNvPr id="443" name="Google Shape;443;g2f4c1cf3245_0_56"/>
          <p:cNvSpPr txBox="1">
            <a:spLocks noGrp="1"/>
          </p:cNvSpPr>
          <p:nvPr>
            <p:ph type="body" idx="1"/>
          </p:nvPr>
        </p:nvSpPr>
        <p:spPr>
          <a:xfrm>
            <a:off x="838200" y="1749425"/>
            <a:ext cx="9736500" cy="4530600"/>
          </a:xfrm>
          <a:prstGeom prst="rect">
            <a:avLst/>
          </a:prstGeom>
        </p:spPr>
        <p:txBody>
          <a:bodyPr spcFirstLastPara="1" wrap="square" lIns="91425" tIns="45700" rIns="91425" bIns="45700" anchor="t" anchorCtr="0">
            <a:noAutofit/>
          </a:bodyPr>
          <a:lstStyle/>
          <a:p>
            <a:pPr marL="457200" lvl="0" indent="-342900" algn="l" rtl="0">
              <a:spcBef>
                <a:spcPts val="1000"/>
              </a:spcBef>
              <a:spcAft>
                <a:spcPts val="0"/>
              </a:spcAft>
              <a:buSzPts val="1800"/>
              <a:buAutoNum type="arabicPeriod"/>
            </a:pPr>
            <a:r>
              <a:rPr lang="en-GB" sz="1800" b="1"/>
              <a:t>Give your ObjectGroup a collection name</a:t>
            </a:r>
            <a:endParaRPr sz="1800" b="1"/>
          </a:p>
          <a:p>
            <a:pPr marL="457200" lvl="0" indent="-342900" algn="l" rtl="0">
              <a:spcBef>
                <a:spcPts val="1000"/>
              </a:spcBef>
              <a:spcAft>
                <a:spcPts val="0"/>
              </a:spcAft>
              <a:buSzPts val="1800"/>
              <a:buAutoNum type="arabicPeriod"/>
            </a:pPr>
            <a:r>
              <a:rPr lang="en-GB" sz="1800" b="1"/>
              <a:t>Add a brief description of the collection</a:t>
            </a:r>
            <a:endParaRPr sz="1800" b="1"/>
          </a:p>
          <a:p>
            <a:pPr marL="457200" lvl="0" indent="-342900" algn="l" rtl="0">
              <a:spcBef>
                <a:spcPts val="1000"/>
              </a:spcBef>
              <a:spcAft>
                <a:spcPts val="0"/>
              </a:spcAft>
              <a:buSzPts val="1800"/>
              <a:buAutoNum type="arabicPeriod"/>
            </a:pPr>
            <a:r>
              <a:rPr lang="en-GB" sz="1800" b="1"/>
              <a:t>Add some some details of the nature of the objects</a:t>
            </a:r>
            <a:r>
              <a:rPr lang="en-GB" sz="1800"/>
              <a:t> (types of material, preservation methods etc) that the collection contains</a:t>
            </a:r>
            <a:endParaRPr sz="1800"/>
          </a:p>
          <a:p>
            <a:pPr marL="457200" lvl="0" indent="-342900" algn="l" rtl="0">
              <a:spcBef>
                <a:spcPts val="1000"/>
              </a:spcBef>
              <a:spcAft>
                <a:spcPts val="0"/>
              </a:spcAft>
              <a:buSzPts val="1800"/>
              <a:buAutoNum type="arabicPeriod"/>
            </a:pPr>
            <a:r>
              <a:rPr lang="en-GB" sz="1800" b="1"/>
              <a:t>Add some more information on the scope of the collection:</a:t>
            </a:r>
            <a:endParaRPr sz="1800" b="1"/>
          </a:p>
          <a:p>
            <a:pPr marL="1371600" lvl="1" indent="-342900" algn="l" rtl="0">
              <a:spcBef>
                <a:spcPts val="1000"/>
              </a:spcBef>
              <a:spcAft>
                <a:spcPts val="0"/>
              </a:spcAft>
              <a:buSzPts val="1800"/>
              <a:buChar char="•"/>
            </a:pPr>
            <a:r>
              <a:rPr lang="en-GB" sz="1800"/>
              <a:t>Add one or more Taxon records and link them to the ObjectGroup</a:t>
            </a:r>
            <a:endParaRPr sz="1800"/>
          </a:p>
          <a:p>
            <a:pPr marL="1371600" lvl="1" indent="-342900" algn="l" rtl="0">
              <a:spcBef>
                <a:spcPts val="1000"/>
              </a:spcBef>
              <a:spcAft>
                <a:spcPts val="0"/>
              </a:spcAft>
              <a:buSzPts val="1800"/>
              <a:buChar char="•"/>
            </a:pPr>
            <a:r>
              <a:rPr lang="en-GB" sz="1800"/>
              <a:t>Add one or more GeographicContext records and link them to the ObjectGroup</a:t>
            </a:r>
            <a:endParaRPr sz="1800"/>
          </a:p>
          <a:p>
            <a:pPr marL="1371600" lvl="1" indent="-342900" algn="l" rtl="0">
              <a:spcBef>
                <a:spcPts val="1000"/>
              </a:spcBef>
              <a:spcAft>
                <a:spcPts val="0"/>
              </a:spcAft>
              <a:buSzPts val="1800"/>
              <a:buChar char="•"/>
            </a:pPr>
            <a:r>
              <a:rPr lang="en-GB" sz="1800"/>
              <a:t>Add one or more GeologicalContext records and link them to the ObjectGroup</a:t>
            </a:r>
            <a:endParaRPr sz="1800"/>
          </a:p>
          <a:p>
            <a:pPr marL="1371600" lvl="1" indent="-342900" algn="l" rtl="0">
              <a:spcBef>
                <a:spcPts val="1000"/>
              </a:spcBef>
              <a:spcAft>
                <a:spcPts val="0"/>
              </a:spcAft>
              <a:buSzPts val="1800"/>
              <a:buChar char="•"/>
            </a:pPr>
            <a:r>
              <a:rPr lang="en-GB" sz="1800"/>
              <a:t>Add one or more EcologicalContext records and link them to the ObjectGroup</a:t>
            </a:r>
            <a:endParaRPr sz="1800"/>
          </a:p>
          <a:p>
            <a:pPr marL="457200" lvl="0" indent="-342900" algn="l" rtl="0">
              <a:spcBef>
                <a:spcPts val="1000"/>
              </a:spcBef>
              <a:spcAft>
                <a:spcPts val="1000"/>
              </a:spcAft>
              <a:buSzPts val="1800"/>
              <a:buAutoNum type="arabicPeriod"/>
            </a:pPr>
            <a:r>
              <a:rPr lang="en-GB" sz="1800" b="1"/>
              <a:t>Add an OrganisationalUnit representing your institution</a:t>
            </a:r>
            <a:r>
              <a:rPr lang="en-GB" sz="1800"/>
              <a:t>, and link it to the ObjectGroup</a:t>
            </a:r>
            <a:endParaRPr sz="18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g2f4c1cf3245_0_64"/>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Exercise 3</a:t>
            </a:r>
            <a:endParaRPr/>
          </a:p>
          <a:p>
            <a:pPr marL="0" lvl="0" indent="0" algn="l" rtl="0">
              <a:spcBef>
                <a:spcPts val="0"/>
              </a:spcBef>
              <a:spcAft>
                <a:spcPts val="0"/>
              </a:spcAft>
              <a:buNone/>
            </a:pPr>
            <a:r>
              <a:rPr lang="en-GB" sz="2800"/>
              <a:t>Annotating the collection with metrics and narratives</a:t>
            </a:r>
            <a:endParaRPr sz="2800"/>
          </a:p>
        </p:txBody>
      </p:sp>
      <p:pic>
        <p:nvPicPr>
          <p:cNvPr id="450" name="Google Shape;450;g2f4c1cf3245_0_64"/>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51" name="Google Shape;451;g2f4c1cf3245_0_64"/>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
        <p:nvSpPr>
          <p:cNvPr id="452" name="Google Shape;452;g2f4c1cf3245_0_64"/>
          <p:cNvSpPr txBox="1">
            <a:spLocks noGrp="1"/>
          </p:cNvSpPr>
          <p:nvPr>
            <p:ph type="body" idx="1"/>
          </p:nvPr>
        </p:nvSpPr>
        <p:spPr>
          <a:xfrm>
            <a:off x="838200" y="1749425"/>
            <a:ext cx="9736500" cy="4530600"/>
          </a:xfrm>
          <a:prstGeom prst="rect">
            <a:avLst/>
          </a:prstGeom>
        </p:spPr>
        <p:txBody>
          <a:bodyPr spcFirstLastPara="1" wrap="square" lIns="91425" tIns="45700" rIns="91425" bIns="45700" anchor="t" anchorCtr="0">
            <a:noAutofit/>
          </a:bodyPr>
          <a:lstStyle/>
          <a:p>
            <a:pPr marL="457200" lvl="0" indent="-368300" algn="l" rtl="0">
              <a:spcBef>
                <a:spcPts val="1000"/>
              </a:spcBef>
              <a:spcAft>
                <a:spcPts val="0"/>
              </a:spcAft>
              <a:buSzPts val="2200"/>
              <a:buAutoNum type="arabicPeriod"/>
            </a:pPr>
            <a:r>
              <a:rPr lang="en-GB" sz="2200" b="1"/>
              <a:t>Add MeasurementOrFact records </a:t>
            </a:r>
            <a:r>
              <a:rPr lang="en-GB" sz="2200"/>
              <a:t>linked to the ObjectGroup to represent 1. </a:t>
            </a:r>
            <a:r>
              <a:rPr lang="en-GB" sz="2200" b="1"/>
              <a:t>the estimated number of objects</a:t>
            </a:r>
            <a:r>
              <a:rPr lang="en-GB" sz="2200"/>
              <a:t> in the collection and 2. </a:t>
            </a:r>
            <a:r>
              <a:rPr lang="en-GB" sz="2200" b="1"/>
              <a:t>the percentage digitised</a:t>
            </a:r>
            <a:r>
              <a:rPr lang="en-GB" sz="2200"/>
              <a:t>.</a:t>
            </a:r>
            <a:br>
              <a:rPr lang="en-GB" sz="2200"/>
            </a:br>
            <a:endParaRPr sz="2200"/>
          </a:p>
          <a:p>
            <a:pPr marL="457200" lvl="0" indent="-368300" algn="l" rtl="0">
              <a:spcBef>
                <a:spcPts val="1000"/>
              </a:spcBef>
              <a:spcAft>
                <a:spcPts val="0"/>
              </a:spcAft>
              <a:buSzPts val="2200"/>
              <a:buAutoNum type="arabicPeriod"/>
            </a:pPr>
            <a:r>
              <a:rPr lang="en-GB" sz="2200" b="1"/>
              <a:t>Add a MeasurementOrFact record </a:t>
            </a:r>
            <a:r>
              <a:rPr lang="en-GB" sz="2200"/>
              <a:t>linked to the ObjectGroup to summarise</a:t>
            </a:r>
            <a:r>
              <a:rPr lang="en-GB" sz="2200" b="1"/>
              <a:t> the history of the collection</a:t>
            </a:r>
            <a:br>
              <a:rPr lang="en-GB" sz="2200" b="1"/>
            </a:br>
            <a:endParaRPr sz="2200" b="1"/>
          </a:p>
          <a:p>
            <a:pPr marL="457200" lvl="0" indent="-368300" algn="l" rtl="0">
              <a:spcBef>
                <a:spcPts val="1000"/>
              </a:spcBef>
              <a:spcAft>
                <a:spcPts val="1000"/>
              </a:spcAft>
              <a:buSzPts val="2200"/>
              <a:buAutoNum type="arabicPeriod"/>
            </a:pPr>
            <a:r>
              <a:rPr lang="en-GB" sz="2200" b="1"/>
              <a:t>Add a MeasurementOrFact record </a:t>
            </a:r>
            <a:r>
              <a:rPr lang="en-GB" sz="2200"/>
              <a:t>linked to the ObjectGroup to</a:t>
            </a:r>
            <a:r>
              <a:rPr lang="en-GB" sz="2200" b="1"/>
              <a:t> provide a note about the collection's current state of housing conditions</a:t>
            </a:r>
            <a:endParaRPr sz="2200" b="1"/>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Google Shape;458;g2f4c1cf3245_0_72"/>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Exercise 4</a:t>
            </a:r>
            <a:endParaRPr/>
          </a:p>
          <a:p>
            <a:pPr marL="0" lvl="0" indent="0" algn="l" rtl="0">
              <a:spcBef>
                <a:spcPts val="0"/>
              </a:spcBef>
              <a:spcAft>
                <a:spcPts val="0"/>
              </a:spcAft>
              <a:buClr>
                <a:srgbClr val="000000"/>
              </a:buClr>
              <a:buSzPts val="1100"/>
              <a:buFont typeface="Arial"/>
              <a:buNone/>
            </a:pPr>
            <a:r>
              <a:rPr lang="en-GB" sz="2800"/>
              <a:t>Incorporating people</a:t>
            </a:r>
            <a:endParaRPr sz="2800"/>
          </a:p>
        </p:txBody>
      </p:sp>
      <p:pic>
        <p:nvPicPr>
          <p:cNvPr id="459" name="Google Shape;459;g2f4c1cf3245_0_72"/>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60" name="Google Shape;460;g2f4c1cf3245_0_72"/>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
        <p:nvSpPr>
          <p:cNvPr id="461" name="Google Shape;461;g2f4c1cf3245_0_72"/>
          <p:cNvSpPr txBox="1">
            <a:spLocks noGrp="1"/>
          </p:cNvSpPr>
          <p:nvPr>
            <p:ph type="body" idx="1"/>
          </p:nvPr>
        </p:nvSpPr>
        <p:spPr>
          <a:xfrm>
            <a:off x="838200" y="1749425"/>
            <a:ext cx="9736500" cy="4530600"/>
          </a:xfrm>
          <a:prstGeom prst="rect">
            <a:avLst/>
          </a:prstGeom>
        </p:spPr>
        <p:txBody>
          <a:bodyPr spcFirstLastPara="1" wrap="square" lIns="91425" tIns="45700" rIns="91425" bIns="45700" anchor="t" anchorCtr="0">
            <a:noAutofit/>
          </a:bodyPr>
          <a:lstStyle/>
          <a:p>
            <a:pPr marL="457200" lvl="0" indent="-368300" algn="l" rtl="0">
              <a:spcBef>
                <a:spcPts val="1000"/>
              </a:spcBef>
              <a:spcAft>
                <a:spcPts val="0"/>
              </a:spcAft>
              <a:buSzPts val="2200"/>
              <a:buAutoNum type="arabicPeriod"/>
            </a:pPr>
            <a:r>
              <a:rPr lang="en-GB" sz="2200" b="1"/>
              <a:t>Add yourself as a person</a:t>
            </a:r>
            <a:br>
              <a:rPr lang="en-GB" sz="2200" b="1"/>
            </a:br>
            <a:endParaRPr sz="2200" b="1"/>
          </a:p>
          <a:p>
            <a:pPr marL="457200" lvl="0" indent="-368300" algn="l" rtl="0">
              <a:spcBef>
                <a:spcPts val="1000"/>
              </a:spcBef>
              <a:spcAft>
                <a:spcPts val="0"/>
              </a:spcAft>
              <a:buSzPts val="2200"/>
              <a:buAutoNum type="arabicPeriod"/>
            </a:pPr>
            <a:r>
              <a:rPr lang="en-GB" sz="2200" b="1"/>
              <a:t>Add yourself as the data creator</a:t>
            </a:r>
            <a:r>
              <a:rPr lang="en-GB" sz="2200"/>
              <a:t> </a:t>
            </a:r>
            <a:r>
              <a:rPr lang="en-GB" sz="2200" b="1"/>
              <a:t>to the RecordLevel metadata</a:t>
            </a:r>
            <a:br>
              <a:rPr lang="en-GB" sz="2200" b="1"/>
            </a:br>
            <a:endParaRPr sz="2200" b="1"/>
          </a:p>
          <a:p>
            <a:pPr marL="457200" lvl="0" indent="-368300" algn="l" rtl="0">
              <a:spcBef>
                <a:spcPts val="1000"/>
              </a:spcBef>
              <a:spcAft>
                <a:spcPts val="0"/>
              </a:spcAft>
              <a:buSzPts val="2200"/>
              <a:buAutoNum type="arabicPeriod"/>
            </a:pPr>
            <a:r>
              <a:rPr lang="en-GB" sz="2200" b="1"/>
              <a:t>Link yourself with your current job title to the OrganisationalUnit representing your institution</a:t>
            </a:r>
            <a:br>
              <a:rPr lang="en-GB" sz="2200" b="1"/>
            </a:br>
            <a:endParaRPr sz="2200" b="1"/>
          </a:p>
          <a:p>
            <a:pPr marL="457200" lvl="0" indent="-368300" algn="l" rtl="0">
              <a:spcBef>
                <a:spcPts val="1000"/>
              </a:spcBef>
              <a:spcAft>
                <a:spcPts val="0"/>
              </a:spcAft>
              <a:buSzPts val="2200"/>
              <a:buAutoNum type="arabicPeriod"/>
            </a:pPr>
            <a:r>
              <a:rPr lang="en-GB" sz="2200" b="1"/>
              <a:t>Add one or more curators to the ObjectGroup</a:t>
            </a:r>
            <a:br>
              <a:rPr lang="en-GB" sz="2200" b="1"/>
            </a:br>
            <a:endParaRPr sz="2200" b="1"/>
          </a:p>
          <a:p>
            <a:pPr marL="457200" lvl="0" indent="-368300" algn="l" rtl="0">
              <a:spcBef>
                <a:spcPts val="1000"/>
              </a:spcBef>
              <a:spcAft>
                <a:spcPts val="1000"/>
              </a:spcAft>
              <a:buSzPts val="2200"/>
              <a:buAutoNum type="arabicPeriod"/>
            </a:pPr>
            <a:r>
              <a:rPr lang="en-GB" sz="2200" b="1"/>
              <a:t>Add one or more notable collectors to the ObjectGroup</a:t>
            </a:r>
            <a:endParaRPr sz="2200" b="1"/>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g2f4c1cf3245_0_80"/>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Exercise 5</a:t>
            </a:r>
            <a:endParaRPr/>
          </a:p>
          <a:p>
            <a:pPr marL="0" lvl="0" indent="0" algn="l" rtl="0">
              <a:spcBef>
                <a:spcPts val="0"/>
              </a:spcBef>
              <a:spcAft>
                <a:spcPts val="0"/>
              </a:spcAft>
              <a:buClr>
                <a:srgbClr val="000000"/>
              </a:buClr>
              <a:buSzPts val="1100"/>
              <a:buFont typeface="Arial"/>
              <a:buNone/>
            </a:pPr>
            <a:r>
              <a:rPr lang="en-GB" sz="2800"/>
              <a:t>Adding references to external identifiers</a:t>
            </a:r>
            <a:endParaRPr sz="2800"/>
          </a:p>
        </p:txBody>
      </p:sp>
      <p:pic>
        <p:nvPicPr>
          <p:cNvPr id="468" name="Google Shape;468;g2f4c1cf3245_0_80"/>
          <p:cNvPicPr preferRelativeResize="0"/>
          <p:nvPr/>
        </p:nvPicPr>
        <p:blipFill>
          <a:blip r:embed="rId3">
            <a:alphaModFix/>
          </a:blip>
          <a:stretch>
            <a:fillRect/>
          </a:stretch>
        </p:blipFill>
        <p:spPr>
          <a:xfrm>
            <a:off x="10718800" y="5366925"/>
            <a:ext cx="1375850" cy="1375850"/>
          </a:xfrm>
          <a:prstGeom prst="rect">
            <a:avLst/>
          </a:prstGeom>
          <a:noFill/>
          <a:ln>
            <a:noFill/>
          </a:ln>
        </p:spPr>
      </p:pic>
      <p:sp>
        <p:nvSpPr>
          <p:cNvPr id="469" name="Google Shape;469;g2f4c1cf3245_0_80"/>
          <p:cNvSpPr txBox="1"/>
          <p:nvPr/>
        </p:nvSpPr>
        <p:spPr>
          <a:xfrm>
            <a:off x="3140800" y="6203975"/>
            <a:ext cx="7434000" cy="5388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GB" sz="1600">
                <a:solidFill>
                  <a:schemeClr val="lt1"/>
                </a:solidFill>
              </a:rPr>
              <a:t>Latimer Core Workshop: Orientation and Exercises </a:t>
            </a:r>
            <a:r>
              <a:rPr lang="en-GB" sz="2300" u="sng">
                <a:solidFill>
                  <a:schemeClr val="hlink"/>
                </a:solidFill>
                <a:hlinkClick r:id="rId4"/>
              </a:rPr>
              <a:t>https://rb.gy/djlb0l</a:t>
            </a:r>
            <a:endParaRPr sz="1600">
              <a:solidFill>
                <a:schemeClr val="lt1"/>
              </a:solidFill>
            </a:endParaRPr>
          </a:p>
        </p:txBody>
      </p:sp>
      <p:sp>
        <p:nvSpPr>
          <p:cNvPr id="470" name="Google Shape;470;g2f4c1cf3245_0_80"/>
          <p:cNvSpPr txBox="1">
            <a:spLocks noGrp="1"/>
          </p:cNvSpPr>
          <p:nvPr>
            <p:ph type="body" idx="1"/>
          </p:nvPr>
        </p:nvSpPr>
        <p:spPr>
          <a:xfrm>
            <a:off x="838200" y="1749425"/>
            <a:ext cx="9736500" cy="4530600"/>
          </a:xfrm>
          <a:prstGeom prst="rect">
            <a:avLst/>
          </a:prstGeom>
        </p:spPr>
        <p:txBody>
          <a:bodyPr spcFirstLastPara="1" wrap="square" lIns="91425" tIns="45700" rIns="91425" bIns="45700" anchor="t" anchorCtr="0">
            <a:noAutofit/>
          </a:bodyPr>
          <a:lstStyle/>
          <a:p>
            <a:pPr marL="457200" lvl="0" indent="-368300" algn="l" rtl="0">
              <a:spcBef>
                <a:spcPts val="1000"/>
              </a:spcBef>
              <a:spcAft>
                <a:spcPts val="0"/>
              </a:spcAft>
              <a:buSzPts val="2200"/>
              <a:buAutoNum type="arabicPeriod"/>
            </a:pPr>
            <a:r>
              <a:rPr lang="en-GB" sz="2200"/>
              <a:t>For one of the Taxon records created earlier, </a:t>
            </a:r>
            <a:r>
              <a:rPr lang="en-GB" sz="2200" b="1"/>
              <a:t>look up the taxon in the Catalogue of Life </a:t>
            </a:r>
            <a:r>
              <a:rPr lang="en-GB" sz="2200"/>
              <a:t>(</a:t>
            </a:r>
            <a:r>
              <a:rPr lang="en-GB" sz="2200" u="sng">
                <a:solidFill>
                  <a:schemeClr val="hlink"/>
                </a:solidFill>
                <a:hlinkClick r:id="rId5"/>
              </a:rPr>
              <a:t>https://www.catalogueoflife.org/</a:t>
            </a:r>
            <a:r>
              <a:rPr lang="en-GB" sz="2200"/>
              <a:t>)</a:t>
            </a:r>
            <a:r>
              <a:rPr lang="en-GB" sz="2200" b="1"/>
              <a:t>, and add that to the Taxon record as a linked Identifier record</a:t>
            </a:r>
            <a:br>
              <a:rPr lang="en-GB" sz="2200" b="1"/>
            </a:br>
            <a:endParaRPr sz="2200" b="1"/>
          </a:p>
          <a:p>
            <a:pPr marL="457200" lvl="0" indent="-368300" algn="l" rtl="0">
              <a:spcBef>
                <a:spcPts val="1000"/>
              </a:spcBef>
              <a:spcAft>
                <a:spcPts val="0"/>
              </a:spcAft>
              <a:buSzPts val="2200"/>
              <a:buAutoNum type="arabicPeriod"/>
            </a:pPr>
            <a:r>
              <a:rPr lang="en-GB" sz="2200" b="1"/>
              <a:t>Look up your institution in ROR </a:t>
            </a:r>
            <a:r>
              <a:rPr lang="en-GB" sz="2200"/>
              <a:t>(</a:t>
            </a:r>
            <a:r>
              <a:rPr lang="en-GB" sz="2200" u="sng">
                <a:solidFill>
                  <a:schemeClr val="hlink"/>
                </a:solidFill>
                <a:hlinkClick r:id="rId6"/>
              </a:rPr>
              <a:t>https://ror.org/</a:t>
            </a:r>
            <a:r>
              <a:rPr lang="en-GB" sz="2200"/>
              <a:t>)</a:t>
            </a:r>
            <a:r>
              <a:rPr lang="en-GB" sz="2200" b="1"/>
              <a:t> and add the identifier </a:t>
            </a:r>
            <a:r>
              <a:rPr lang="en-GB" sz="2200"/>
              <a:t>using an Identifier record linked </a:t>
            </a:r>
            <a:r>
              <a:rPr lang="en-GB" sz="2200" b="1"/>
              <a:t>to your institution's OrganisationalUnit</a:t>
            </a:r>
            <a:br>
              <a:rPr lang="en-GB" sz="2200" b="1"/>
            </a:br>
            <a:endParaRPr sz="2200" b="1"/>
          </a:p>
          <a:p>
            <a:pPr marL="457200" lvl="0" indent="-368300" algn="l" rtl="0">
              <a:spcBef>
                <a:spcPts val="1000"/>
              </a:spcBef>
              <a:spcAft>
                <a:spcPts val="1000"/>
              </a:spcAft>
              <a:buSzPts val="2200"/>
              <a:buAutoNum type="arabicPeriod"/>
            </a:pPr>
            <a:r>
              <a:rPr lang="en-GB" sz="2200" b="1"/>
              <a:t>Add an Identifier record for your ORCID </a:t>
            </a:r>
            <a:r>
              <a:rPr lang="en-GB" sz="2200"/>
              <a:t>(if you have one) and </a:t>
            </a:r>
            <a:r>
              <a:rPr lang="en-GB" sz="2200" b="1"/>
              <a:t>link it to your Person record </a:t>
            </a:r>
            <a:endParaRPr sz="2200" b="1"/>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5"/>
        <p:cNvGrpSpPr/>
        <p:nvPr/>
      </p:nvGrpSpPr>
      <p:grpSpPr>
        <a:xfrm>
          <a:off x="0" y="0"/>
          <a:ext cx="0" cy="0"/>
          <a:chOff x="0" y="0"/>
          <a:chExt cx="0" cy="0"/>
        </a:xfrm>
      </p:grpSpPr>
      <p:sp>
        <p:nvSpPr>
          <p:cNvPr id="476" name="Google Shape;476;g2f4c1cf3245_0_125"/>
          <p:cNvSpPr txBox="1">
            <a:spLocks noGrp="1"/>
          </p:cNvSpPr>
          <p:nvPr>
            <p:ph type="ctrTitle"/>
          </p:nvPr>
        </p:nvSpPr>
        <p:spPr>
          <a:xfrm>
            <a:off x="358800" y="1122375"/>
            <a:ext cx="11514900" cy="2387700"/>
          </a:xfrm>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GB"/>
              <a:t>6. Discussion &amp; feedback</a:t>
            </a:r>
            <a:endParaRPr/>
          </a:p>
        </p:txBody>
      </p:sp>
      <p:sp>
        <p:nvSpPr>
          <p:cNvPr id="477" name="Google Shape;477;g2f4c1cf3245_0_125"/>
          <p:cNvSpPr txBox="1">
            <a:spLocks noGrp="1"/>
          </p:cNvSpPr>
          <p:nvPr>
            <p:ph type="subTitle" idx="1"/>
          </p:nvPr>
        </p:nvSpPr>
        <p:spPr>
          <a:xfrm>
            <a:off x="1524000" y="3602038"/>
            <a:ext cx="9144000" cy="1655700"/>
          </a:xfrm>
          <a:prstGeom prst="rect">
            <a:avLst/>
          </a:prstGeom>
        </p:spPr>
        <p:txBody>
          <a:bodyPr spcFirstLastPara="1" wrap="square" lIns="91425" tIns="45700" rIns="91425" bIns="45700" anchor="t" anchorCtr="0">
            <a:normAutofit/>
          </a:bodyPr>
          <a:lstStyle/>
          <a:p>
            <a:pPr marL="0" lvl="0" indent="0" algn="ctr" rtl="0">
              <a:spcBef>
                <a:spcPts val="1000"/>
              </a:spcBef>
              <a:spcAft>
                <a:spcPts val="0"/>
              </a:spcAft>
              <a:buNone/>
            </a:pPr>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sp>
        <p:nvSpPr>
          <p:cNvPr id="483" name="Google Shape;483;g2f4c1cf3245_0_119"/>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Discussion</a:t>
            </a:r>
            <a:endParaRPr/>
          </a:p>
        </p:txBody>
      </p:sp>
      <p:sp>
        <p:nvSpPr>
          <p:cNvPr id="484" name="Google Shape;484;g2f4c1cf3245_0_119"/>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457200" lvl="0" indent="-342900" algn="l" rtl="0">
              <a:spcBef>
                <a:spcPts val="1000"/>
              </a:spcBef>
              <a:spcAft>
                <a:spcPts val="0"/>
              </a:spcAft>
              <a:buSzPts val="1800"/>
              <a:buChar char="•"/>
            </a:pPr>
            <a:r>
              <a:rPr lang="en-GB"/>
              <a:t>Do you think Latimer Core will be useful to you?</a:t>
            </a:r>
            <a:endParaRPr/>
          </a:p>
          <a:p>
            <a:pPr marL="457200" lvl="0" indent="-342900" algn="l" rtl="0">
              <a:spcBef>
                <a:spcPts val="1000"/>
              </a:spcBef>
              <a:spcAft>
                <a:spcPts val="0"/>
              </a:spcAft>
              <a:buSzPts val="1800"/>
              <a:buChar char="•"/>
            </a:pPr>
            <a:r>
              <a:rPr lang="en-GB"/>
              <a:t>Do you think Latimer Core would be useful to others in your organisation?</a:t>
            </a:r>
            <a:endParaRPr/>
          </a:p>
          <a:p>
            <a:pPr marL="457200" lvl="0" indent="-342900" algn="l" rtl="0">
              <a:spcBef>
                <a:spcPts val="1000"/>
              </a:spcBef>
              <a:spcAft>
                <a:spcPts val="0"/>
              </a:spcAft>
              <a:buSzPts val="1800"/>
              <a:buChar char="•"/>
            </a:pPr>
            <a:r>
              <a:rPr lang="en-GB"/>
              <a:t>What real-world applications or problems would you use Latimer Core for? </a:t>
            </a:r>
            <a:endParaRPr/>
          </a:p>
          <a:p>
            <a:pPr marL="457200" lvl="0" indent="-342900" algn="l" rtl="0">
              <a:spcBef>
                <a:spcPts val="1000"/>
              </a:spcBef>
              <a:spcAft>
                <a:spcPts val="1000"/>
              </a:spcAft>
              <a:buSzPts val="1800"/>
              <a:buChar char="•"/>
            </a:pPr>
            <a:r>
              <a:rPr lang="en-GB"/>
              <a:t>What support or training would be most helpful to you in using Latimer Core in the future?</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g2f4c1cf3245_0_131"/>
          <p:cNvSpPr txBox="1">
            <a:spLocks noGrp="1"/>
          </p:cNvSpPr>
          <p:nvPr>
            <p:ph type="ctrTitle"/>
          </p:nvPr>
        </p:nvSpPr>
        <p:spPr>
          <a:xfrm>
            <a:off x="338550" y="736000"/>
            <a:ext cx="11514900" cy="2387700"/>
          </a:xfrm>
          <a:prstGeom prst="rect">
            <a:avLst/>
          </a:prstGeom>
        </p:spPr>
        <p:txBody>
          <a:bodyPr spcFirstLastPara="1" wrap="square" lIns="91425" tIns="45700" rIns="91425" bIns="45700" anchor="b" anchorCtr="0">
            <a:normAutofit/>
          </a:bodyPr>
          <a:lstStyle/>
          <a:p>
            <a:pPr marL="0" lvl="0" indent="0" algn="ctr" rtl="0">
              <a:spcBef>
                <a:spcPts val="0"/>
              </a:spcBef>
              <a:spcAft>
                <a:spcPts val="0"/>
              </a:spcAft>
              <a:buNone/>
            </a:pPr>
            <a:r>
              <a:rPr lang="en-GB" sz="4400"/>
              <a:t>Workshop Survey</a:t>
            </a:r>
            <a:endParaRPr sz="4400"/>
          </a:p>
          <a:p>
            <a:pPr marL="0" lvl="0" indent="0" algn="ctr" rtl="0">
              <a:spcBef>
                <a:spcPts val="0"/>
              </a:spcBef>
              <a:spcAft>
                <a:spcPts val="0"/>
              </a:spcAft>
              <a:buNone/>
            </a:pPr>
            <a:endParaRPr sz="4400"/>
          </a:p>
          <a:p>
            <a:pPr marL="0" lvl="0" indent="0" algn="ctr" rtl="0">
              <a:spcBef>
                <a:spcPts val="0"/>
              </a:spcBef>
              <a:spcAft>
                <a:spcPts val="0"/>
              </a:spcAft>
              <a:buNone/>
            </a:pPr>
            <a:r>
              <a:rPr lang="en-GB" sz="3800"/>
              <a:t>https://forms.gle/THNbnFDj2eEKd3Nu9</a:t>
            </a:r>
            <a:endParaRPr sz="3800"/>
          </a:p>
        </p:txBody>
      </p:sp>
      <p:pic>
        <p:nvPicPr>
          <p:cNvPr id="491" name="Google Shape;491;g2f4c1cf3245_0_131"/>
          <p:cNvPicPr preferRelativeResize="0"/>
          <p:nvPr/>
        </p:nvPicPr>
        <p:blipFill>
          <a:blip r:embed="rId3">
            <a:alphaModFix/>
          </a:blip>
          <a:stretch>
            <a:fillRect/>
          </a:stretch>
        </p:blipFill>
        <p:spPr>
          <a:xfrm>
            <a:off x="4566363" y="3510075"/>
            <a:ext cx="3059269" cy="30431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g2f50d4956c6_0_9"/>
          <p:cNvSpPr txBox="1">
            <a:spLocks noGrp="1"/>
          </p:cNvSpPr>
          <p:nvPr>
            <p:ph type="ctrTitle"/>
          </p:nvPr>
        </p:nvSpPr>
        <p:spPr>
          <a:xfrm>
            <a:off x="358800" y="2235150"/>
            <a:ext cx="11675400" cy="2387700"/>
          </a:xfrm>
          <a:prstGeom prst="rect">
            <a:avLst/>
          </a:prstGeom>
        </p:spPr>
        <p:txBody>
          <a:bodyPr spcFirstLastPara="1" wrap="square" lIns="91425" tIns="45700" rIns="91425" bIns="45700" anchor="b" anchorCtr="0">
            <a:normAutofit fontScale="90000"/>
          </a:bodyPr>
          <a:lstStyle/>
          <a:p>
            <a:pPr marL="0" lvl="0" indent="0" algn="ctr" rtl="0">
              <a:spcBef>
                <a:spcPts val="0"/>
              </a:spcBef>
              <a:spcAft>
                <a:spcPts val="0"/>
              </a:spcAft>
              <a:buNone/>
            </a:pPr>
            <a:r>
              <a:rPr lang="en-GB"/>
              <a:t>7. Resources &amp; acknowledgements</a:t>
            </a:r>
            <a:endParaRPr/>
          </a:p>
          <a:p>
            <a:pPr marL="0" lvl="0" indent="0" algn="ctr"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g2206d5a51d7_0_21"/>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2. Standards work in DiSSCo Transition</a:t>
            </a:r>
            <a:endParaRPr/>
          </a:p>
        </p:txBody>
      </p:sp>
      <p:sp>
        <p:nvSpPr>
          <p:cNvPr id="117" name="Google Shape;117;g2206d5a51d7_0_21"/>
          <p:cNvSpPr txBox="1">
            <a:spLocks noGrp="1"/>
          </p:cNvSpPr>
          <p:nvPr>
            <p:ph type="body" idx="1"/>
          </p:nvPr>
        </p:nvSpPr>
        <p:spPr>
          <a:xfrm>
            <a:off x="838200" y="3349625"/>
            <a:ext cx="9471600" cy="2261400"/>
          </a:xfrm>
          <a:prstGeom prst="rect">
            <a:avLst/>
          </a:prstGeom>
        </p:spPr>
        <p:txBody>
          <a:bodyPr spcFirstLastPara="1" wrap="square" lIns="91425" tIns="45700" rIns="91425" bIns="45700" anchor="t" anchorCtr="0">
            <a:normAutofit/>
          </a:bodyPr>
          <a:lstStyle/>
          <a:p>
            <a:pPr marL="457200" lvl="0" indent="-292100" algn="l" rtl="0">
              <a:lnSpc>
                <a:spcPct val="95000"/>
              </a:lnSpc>
              <a:spcBef>
                <a:spcPts val="1000"/>
              </a:spcBef>
              <a:spcAft>
                <a:spcPts val="0"/>
              </a:spcAft>
              <a:buSzPts val="1000"/>
              <a:buChar char="•"/>
            </a:pPr>
            <a:r>
              <a:rPr lang="en-GB" sz="2000"/>
              <a:t>The Distributed System of Scientific Collections (DiSSCo) is a pan-European Research Infrastructure (RI) initiative</a:t>
            </a:r>
            <a:endParaRPr sz="2000"/>
          </a:p>
          <a:p>
            <a:pPr marL="457200" lvl="0" indent="-292100" algn="l" rtl="0">
              <a:lnSpc>
                <a:spcPct val="95000"/>
              </a:lnSpc>
              <a:spcBef>
                <a:spcPts val="1000"/>
              </a:spcBef>
              <a:spcAft>
                <a:spcPts val="0"/>
              </a:spcAft>
              <a:buSzPts val="1000"/>
              <a:buChar char="•"/>
            </a:pPr>
            <a:r>
              <a:rPr lang="en-GB" sz="2000"/>
              <a:t>DiSSCo Transition - an EC-funded project that  supports the establishment of a distributed infrastrastructure</a:t>
            </a:r>
            <a:endParaRPr sz="2000"/>
          </a:p>
          <a:p>
            <a:pPr marL="457200" lvl="0" indent="-292100" algn="l" rtl="0">
              <a:lnSpc>
                <a:spcPct val="95000"/>
              </a:lnSpc>
              <a:spcBef>
                <a:spcPts val="1000"/>
              </a:spcBef>
              <a:spcAft>
                <a:spcPts val="1000"/>
              </a:spcAft>
              <a:buSzPts val="1000"/>
              <a:buChar char="•"/>
            </a:pPr>
            <a:r>
              <a:rPr lang="en-GB" sz="2000"/>
              <a:t>Part of DiSSCo Transition’s work is support collaboration and development of biodiversity data standards including OpenDS, Latimer Core and MIDS</a:t>
            </a:r>
            <a:endParaRPr sz="2000">
              <a:solidFill>
                <a:srgbClr val="FF0000"/>
              </a:solidFill>
            </a:endParaRPr>
          </a:p>
        </p:txBody>
      </p:sp>
      <p:pic>
        <p:nvPicPr>
          <p:cNvPr id="118" name="Google Shape;118;g2206d5a51d7_0_21"/>
          <p:cNvPicPr preferRelativeResize="0"/>
          <p:nvPr/>
        </p:nvPicPr>
        <p:blipFill>
          <a:blip r:embed="rId3">
            <a:alphaModFix/>
          </a:blip>
          <a:stretch>
            <a:fillRect/>
          </a:stretch>
        </p:blipFill>
        <p:spPr>
          <a:xfrm>
            <a:off x="220400" y="5968463"/>
            <a:ext cx="2602834" cy="823566"/>
          </a:xfrm>
          <a:prstGeom prst="rect">
            <a:avLst/>
          </a:prstGeom>
          <a:noFill/>
          <a:ln>
            <a:noFill/>
          </a:ln>
        </p:spPr>
      </p:pic>
      <p:sp>
        <p:nvSpPr>
          <p:cNvPr id="119" name="Google Shape;119;g2206d5a51d7_0_21"/>
          <p:cNvSpPr txBox="1"/>
          <p:nvPr/>
        </p:nvSpPr>
        <p:spPr>
          <a:xfrm>
            <a:off x="3077875" y="6148650"/>
            <a:ext cx="61260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a:solidFill>
                  <a:schemeClr val="lt1"/>
                </a:solidFill>
              </a:rPr>
              <a:t>Koureas D </a:t>
            </a:r>
            <a:r>
              <a:rPr lang="en-GB" i="1">
                <a:solidFill>
                  <a:schemeClr val="lt1"/>
                </a:solidFill>
              </a:rPr>
              <a:t>et al</a:t>
            </a:r>
            <a:r>
              <a:rPr lang="en-GB">
                <a:solidFill>
                  <a:schemeClr val="lt1"/>
                </a:solidFill>
              </a:rPr>
              <a:t> (2024) DiSSCo Transition Abridged Grant Proposal. Research Ideas and Outcomes 10: e118241. DOI: </a:t>
            </a:r>
            <a:r>
              <a:rPr lang="en-GB" u="sng">
                <a:solidFill>
                  <a:schemeClr val="hlink"/>
                </a:solidFill>
                <a:hlinkClick r:id="rId4"/>
              </a:rPr>
              <a:t>10.3897/rio.10.e118241</a:t>
            </a:r>
            <a:endParaRPr>
              <a:solidFill>
                <a:schemeClr val="lt1"/>
              </a:solidFill>
            </a:endParaRPr>
          </a:p>
        </p:txBody>
      </p:sp>
      <p:sp>
        <p:nvSpPr>
          <p:cNvPr id="120" name="Google Shape;120;g2206d5a51d7_0_21"/>
          <p:cNvSpPr txBox="1"/>
          <p:nvPr/>
        </p:nvSpPr>
        <p:spPr>
          <a:xfrm>
            <a:off x="838200" y="1822350"/>
            <a:ext cx="10331700" cy="1354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900" i="1">
                <a:solidFill>
                  <a:schemeClr val="lt1"/>
                </a:solidFill>
              </a:rPr>
              <a:t>“DiSSCo aims to bring together natural science collections from 175 museums, botanical gardens, universities and research institutes across 23 countries in a distributed infrastructure that makes these collections physically and digitally open and accessible for all forms of research and innovation.”</a:t>
            </a:r>
            <a:endParaRPr sz="1900" i="1">
              <a:solidFill>
                <a:schemeClr val="lt1"/>
              </a:solidFill>
            </a:endParaRPr>
          </a:p>
        </p:txBody>
      </p:sp>
      <p:sp>
        <p:nvSpPr>
          <p:cNvPr id="121" name="Google Shape;121;g2206d5a51d7_0_21"/>
          <p:cNvSpPr txBox="1"/>
          <p:nvPr/>
        </p:nvSpPr>
        <p:spPr>
          <a:xfrm>
            <a:off x="9332875" y="6333156"/>
            <a:ext cx="26577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800">
                <a:solidFill>
                  <a:srgbClr val="7F7F7F"/>
                </a:solidFill>
              </a:rPr>
              <a:t>Funding Source: HORIZON-INFRA-2023-DEV-01 </a:t>
            </a:r>
            <a:endParaRPr sz="800">
              <a:solidFill>
                <a:srgbClr val="7F7F7F"/>
              </a:solidFill>
            </a:endParaRPr>
          </a:p>
          <a:p>
            <a:pPr marL="0" lvl="0" indent="0" algn="l" rtl="0">
              <a:spcBef>
                <a:spcPts val="0"/>
              </a:spcBef>
              <a:spcAft>
                <a:spcPts val="0"/>
              </a:spcAft>
              <a:buNone/>
            </a:pPr>
            <a:r>
              <a:rPr lang="en-GB" sz="800">
                <a:solidFill>
                  <a:srgbClr val="7F7F7F"/>
                </a:solidFill>
              </a:rPr>
              <a:t>Grant Number: 101130121</a:t>
            </a:r>
            <a:endParaRPr sz="800">
              <a:solidFill>
                <a:srgbClr val="7F7F7F"/>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02"/>
        <p:cNvGrpSpPr/>
        <p:nvPr/>
      </p:nvGrpSpPr>
      <p:grpSpPr>
        <a:xfrm>
          <a:off x="0" y="0"/>
          <a:ext cx="0" cy="0"/>
          <a:chOff x="0" y="0"/>
          <a:chExt cx="0" cy="0"/>
        </a:xfrm>
      </p:grpSpPr>
      <p:sp>
        <p:nvSpPr>
          <p:cNvPr id="503" name="Google Shape;503;p17"/>
          <p:cNvSpPr/>
          <p:nvPr/>
        </p:nvSpPr>
        <p:spPr>
          <a:xfrm>
            <a:off x="0" y="0"/>
            <a:ext cx="12188952"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4" name="Google Shape;504;p17"/>
          <p:cNvSpPr/>
          <p:nvPr/>
        </p:nvSpPr>
        <p:spPr>
          <a:xfrm rot="10800000" flipH="1">
            <a:off x="0" y="0"/>
            <a:ext cx="12192000" cy="2371134"/>
          </a:xfrm>
          <a:custGeom>
            <a:avLst/>
            <a:gdLst/>
            <a:ahLst/>
            <a:cxnLst/>
            <a:rect l="l" t="t" r="r" b="b"/>
            <a:pathLst>
              <a:path w="12192000" h="2515690" extrusionOk="0">
                <a:moveTo>
                  <a:pt x="0" y="0"/>
                </a:moveTo>
                <a:lnTo>
                  <a:pt x="170442" y="96074"/>
                </a:lnTo>
                <a:cubicBezTo>
                  <a:pt x="323315" y="179510"/>
                  <a:pt x="418777" y="223899"/>
                  <a:pt x="424739" y="224865"/>
                </a:cubicBezTo>
                <a:cubicBezTo>
                  <a:pt x="573781" y="248496"/>
                  <a:pt x="654649" y="314572"/>
                  <a:pt x="748273" y="373939"/>
                </a:cubicBezTo>
                <a:cubicBezTo>
                  <a:pt x="830321" y="425631"/>
                  <a:pt x="917271" y="480784"/>
                  <a:pt x="1037058" y="499994"/>
                </a:cubicBezTo>
                <a:cubicBezTo>
                  <a:pt x="1195925" y="525362"/>
                  <a:pt x="1048105" y="445478"/>
                  <a:pt x="1101312" y="428540"/>
                </a:cubicBezTo>
                <a:cubicBezTo>
                  <a:pt x="1188473" y="458169"/>
                  <a:pt x="1274625" y="505369"/>
                  <a:pt x="1367071" y="516118"/>
                </a:cubicBezTo>
                <a:cubicBezTo>
                  <a:pt x="1701323" y="554463"/>
                  <a:pt x="1964451" y="648887"/>
                  <a:pt x="2189943" y="794533"/>
                </a:cubicBezTo>
                <a:cubicBezTo>
                  <a:pt x="2255082" y="836300"/>
                  <a:pt x="2357481" y="862342"/>
                  <a:pt x="2390329" y="920897"/>
                </a:cubicBezTo>
                <a:cubicBezTo>
                  <a:pt x="2406050" y="949359"/>
                  <a:pt x="2430126" y="969285"/>
                  <a:pt x="2459570" y="983740"/>
                </a:cubicBezTo>
                <a:lnTo>
                  <a:pt x="2503252" y="1000151"/>
                </a:lnTo>
                <a:lnTo>
                  <a:pt x="2503252" y="1008273"/>
                </a:lnTo>
                <a:lnTo>
                  <a:pt x="2511191" y="1009499"/>
                </a:lnTo>
                <a:cubicBezTo>
                  <a:pt x="2529847" y="1011974"/>
                  <a:pt x="2562849" y="1015701"/>
                  <a:pt x="2565029" y="1015977"/>
                </a:cubicBezTo>
                <a:cubicBezTo>
                  <a:pt x="2610845" y="1021778"/>
                  <a:pt x="2601577" y="1020837"/>
                  <a:pt x="2593745" y="1019963"/>
                </a:cubicBezTo>
                <a:lnTo>
                  <a:pt x="2591015" y="1019651"/>
                </a:lnTo>
                <a:lnTo>
                  <a:pt x="2590137" y="1019549"/>
                </a:lnTo>
                <a:cubicBezTo>
                  <a:pt x="2588203" y="1019326"/>
                  <a:pt x="2588125" y="1019321"/>
                  <a:pt x="2589021" y="1019424"/>
                </a:cubicBezTo>
                <a:lnTo>
                  <a:pt x="2591015" y="1019651"/>
                </a:lnTo>
                <a:lnTo>
                  <a:pt x="2602385" y="1020975"/>
                </a:lnTo>
                <a:lnTo>
                  <a:pt x="2614445" y="1022389"/>
                </a:lnTo>
                <a:lnTo>
                  <a:pt x="2614445" y="1020966"/>
                </a:lnTo>
                <a:lnTo>
                  <a:pt x="2676661" y="1029355"/>
                </a:lnTo>
                <a:cubicBezTo>
                  <a:pt x="2715592" y="1034194"/>
                  <a:pt x="2753901" y="1039695"/>
                  <a:pt x="2788597" y="1048926"/>
                </a:cubicBezTo>
                <a:lnTo>
                  <a:pt x="2812742" y="1057667"/>
                </a:lnTo>
                <a:lnTo>
                  <a:pt x="2970201" y="949091"/>
                </a:lnTo>
                <a:cubicBezTo>
                  <a:pt x="3052785" y="982961"/>
                  <a:pt x="2996105" y="1020057"/>
                  <a:pt x="3030610" y="1049340"/>
                </a:cubicBezTo>
                <a:cubicBezTo>
                  <a:pt x="3039005" y="1048442"/>
                  <a:pt x="3049621" y="1048500"/>
                  <a:pt x="3058913" y="1048085"/>
                </a:cubicBezTo>
                <a:lnTo>
                  <a:pt x="3072697" y="1045316"/>
                </a:lnTo>
                <a:lnTo>
                  <a:pt x="3083305" y="1040550"/>
                </a:lnTo>
                <a:lnTo>
                  <a:pt x="3125603" y="1004583"/>
                </a:lnTo>
                <a:cubicBezTo>
                  <a:pt x="3221669" y="925596"/>
                  <a:pt x="3242489" y="937564"/>
                  <a:pt x="3385106" y="1042233"/>
                </a:cubicBezTo>
                <a:cubicBezTo>
                  <a:pt x="3399403" y="1052670"/>
                  <a:pt x="3412529" y="1060209"/>
                  <a:pt x="3424945" y="1065268"/>
                </a:cubicBezTo>
                <a:lnTo>
                  <a:pt x="3436948" y="1068018"/>
                </a:lnTo>
                <a:lnTo>
                  <a:pt x="3466714" y="1063419"/>
                </a:lnTo>
                <a:lnTo>
                  <a:pt x="3550909" y="1044511"/>
                </a:lnTo>
                <a:lnTo>
                  <a:pt x="3555900" y="1041996"/>
                </a:lnTo>
                <a:cubicBezTo>
                  <a:pt x="3573827" y="1033454"/>
                  <a:pt x="3594382" y="1025941"/>
                  <a:pt x="3625978" y="1023459"/>
                </a:cubicBezTo>
                <a:lnTo>
                  <a:pt x="3632465" y="1023522"/>
                </a:lnTo>
                <a:lnTo>
                  <a:pt x="3649063" y="1018726"/>
                </a:lnTo>
                <a:cubicBezTo>
                  <a:pt x="3741849" y="989371"/>
                  <a:pt x="3810578" y="953657"/>
                  <a:pt x="3805954" y="917517"/>
                </a:cubicBezTo>
                <a:cubicBezTo>
                  <a:pt x="4031729" y="953901"/>
                  <a:pt x="4031729" y="953901"/>
                  <a:pt x="4020506" y="816231"/>
                </a:cubicBezTo>
                <a:cubicBezTo>
                  <a:pt x="4171643" y="865324"/>
                  <a:pt x="4206308" y="864422"/>
                  <a:pt x="4233682" y="799511"/>
                </a:cubicBezTo>
                <a:cubicBezTo>
                  <a:pt x="4260226" y="737017"/>
                  <a:pt x="4254728" y="668575"/>
                  <a:pt x="4306552" y="610207"/>
                </a:cubicBezTo>
                <a:cubicBezTo>
                  <a:pt x="4495313" y="657923"/>
                  <a:pt x="4699922" y="667347"/>
                  <a:pt x="4816604" y="773163"/>
                </a:cubicBezTo>
                <a:cubicBezTo>
                  <a:pt x="4834734" y="789836"/>
                  <a:pt x="4890507" y="799946"/>
                  <a:pt x="4916502" y="788104"/>
                </a:cubicBezTo>
                <a:cubicBezTo>
                  <a:pt x="5013526" y="746101"/>
                  <a:pt x="5238129" y="796871"/>
                  <a:pt x="5224415" y="674418"/>
                </a:cubicBezTo>
                <a:cubicBezTo>
                  <a:pt x="5223051" y="659300"/>
                  <a:pt x="5240524" y="644890"/>
                  <a:pt x="5274077" y="655978"/>
                </a:cubicBezTo>
                <a:cubicBezTo>
                  <a:pt x="5388582" y="694066"/>
                  <a:pt x="5367022" y="644784"/>
                  <a:pt x="5371217" y="614372"/>
                </a:cubicBezTo>
                <a:cubicBezTo>
                  <a:pt x="5375856" y="577567"/>
                  <a:pt x="5319010" y="537578"/>
                  <a:pt x="5364523" y="502501"/>
                </a:cubicBezTo>
                <a:cubicBezTo>
                  <a:pt x="5425408" y="508891"/>
                  <a:pt x="5433299" y="538191"/>
                  <a:pt x="5457871" y="558285"/>
                </a:cubicBezTo>
                <a:cubicBezTo>
                  <a:pt x="5530352" y="617005"/>
                  <a:pt x="5609566" y="664386"/>
                  <a:pt x="5750580" y="663503"/>
                </a:cubicBezTo>
                <a:cubicBezTo>
                  <a:pt x="5864519" y="662926"/>
                  <a:pt x="5966527" y="666650"/>
                  <a:pt x="5976618" y="582652"/>
                </a:cubicBezTo>
                <a:cubicBezTo>
                  <a:pt x="5978145" y="569455"/>
                  <a:pt x="5990792" y="562346"/>
                  <a:pt x="6009346" y="559470"/>
                </a:cubicBezTo>
                <a:cubicBezTo>
                  <a:pt x="6030639" y="568485"/>
                  <a:pt x="6052592" y="577083"/>
                  <a:pt x="6069735" y="587803"/>
                </a:cubicBezTo>
                <a:cubicBezTo>
                  <a:pt x="6126182" y="623812"/>
                  <a:pt x="6196945" y="634730"/>
                  <a:pt x="6270319" y="643982"/>
                </a:cubicBezTo>
                <a:cubicBezTo>
                  <a:pt x="6317101" y="649940"/>
                  <a:pt x="6363466" y="657107"/>
                  <a:pt x="6406781" y="672327"/>
                </a:cubicBezTo>
                <a:cubicBezTo>
                  <a:pt x="6433586" y="681598"/>
                  <a:pt x="6454928" y="693402"/>
                  <a:pt x="6469508" y="708574"/>
                </a:cubicBezTo>
                <a:cubicBezTo>
                  <a:pt x="6482729" y="721786"/>
                  <a:pt x="6496225" y="725422"/>
                  <a:pt x="6515869" y="715738"/>
                </a:cubicBezTo>
                <a:cubicBezTo>
                  <a:pt x="6572200" y="688353"/>
                  <a:pt x="6639257" y="676241"/>
                  <a:pt x="6725938" y="691128"/>
                </a:cubicBezTo>
                <a:cubicBezTo>
                  <a:pt x="6752109" y="695629"/>
                  <a:pt x="6772625" y="691505"/>
                  <a:pt x="6778240" y="678998"/>
                </a:cubicBezTo>
                <a:cubicBezTo>
                  <a:pt x="6784286" y="665981"/>
                  <a:pt x="6794269" y="655280"/>
                  <a:pt x="6806944" y="646178"/>
                </a:cubicBezTo>
                <a:lnTo>
                  <a:pt x="6830632" y="633915"/>
                </a:lnTo>
                <a:lnTo>
                  <a:pt x="6858072" y="646178"/>
                </a:lnTo>
                <a:cubicBezTo>
                  <a:pt x="6872754" y="655280"/>
                  <a:pt x="6884317" y="665981"/>
                  <a:pt x="6891322" y="678998"/>
                </a:cubicBezTo>
                <a:cubicBezTo>
                  <a:pt x="6897826" y="691505"/>
                  <a:pt x="6921592" y="695629"/>
                  <a:pt x="6951905" y="691128"/>
                </a:cubicBezTo>
                <a:cubicBezTo>
                  <a:pt x="7052317" y="676241"/>
                  <a:pt x="7129994" y="688353"/>
                  <a:pt x="7195246" y="715738"/>
                </a:cubicBezTo>
                <a:cubicBezTo>
                  <a:pt x="7217999" y="725422"/>
                  <a:pt x="7233634" y="721786"/>
                  <a:pt x="7248949" y="708574"/>
                </a:cubicBezTo>
                <a:cubicBezTo>
                  <a:pt x="7265838" y="693402"/>
                  <a:pt x="7290560" y="681598"/>
                  <a:pt x="7321609" y="672327"/>
                </a:cubicBezTo>
                <a:cubicBezTo>
                  <a:pt x="7371785" y="657107"/>
                  <a:pt x="7425493" y="649940"/>
                  <a:pt x="7479684" y="643982"/>
                </a:cubicBezTo>
                <a:cubicBezTo>
                  <a:pt x="7564679" y="634730"/>
                  <a:pt x="7646649" y="623812"/>
                  <a:pt x="7712035" y="587803"/>
                </a:cubicBezTo>
                <a:cubicBezTo>
                  <a:pt x="7731892" y="577083"/>
                  <a:pt x="7757322" y="568485"/>
                  <a:pt x="7781987" y="559470"/>
                </a:cubicBezTo>
                <a:cubicBezTo>
                  <a:pt x="7803481" y="562346"/>
                  <a:pt x="7818130" y="569455"/>
                  <a:pt x="7819900" y="582652"/>
                </a:cubicBezTo>
                <a:cubicBezTo>
                  <a:pt x="7831588" y="666650"/>
                  <a:pt x="7949751" y="662926"/>
                  <a:pt x="8081736" y="663503"/>
                </a:cubicBezTo>
                <a:cubicBezTo>
                  <a:pt x="8245081" y="664386"/>
                  <a:pt x="8336842" y="617005"/>
                  <a:pt x="8420801" y="558285"/>
                </a:cubicBezTo>
                <a:cubicBezTo>
                  <a:pt x="8449265" y="538191"/>
                  <a:pt x="8458404" y="508890"/>
                  <a:pt x="8528933" y="502501"/>
                </a:cubicBezTo>
                <a:cubicBezTo>
                  <a:pt x="8581654" y="537578"/>
                  <a:pt x="8515805" y="577567"/>
                  <a:pt x="8521178" y="614372"/>
                </a:cubicBezTo>
                <a:cubicBezTo>
                  <a:pt x="8526038" y="644784"/>
                  <a:pt x="8501063" y="694066"/>
                  <a:pt x="8633702" y="655978"/>
                </a:cubicBezTo>
                <a:cubicBezTo>
                  <a:pt x="8672570" y="644890"/>
                  <a:pt x="8692811" y="659300"/>
                  <a:pt x="8691231" y="674418"/>
                </a:cubicBezTo>
                <a:cubicBezTo>
                  <a:pt x="8675345" y="796871"/>
                  <a:pt x="8935518" y="746101"/>
                  <a:pt x="9047908" y="788104"/>
                </a:cubicBezTo>
                <a:cubicBezTo>
                  <a:pt x="9078021" y="799946"/>
                  <a:pt x="9142627" y="789836"/>
                  <a:pt x="9163628" y="773163"/>
                </a:cubicBezTo>
                <a:cubicBezTo>
                  <a:pt x="9298789" y="667347"/>
                  <a:pt x="9535801" y="657923"/>
                  <a:pt x="9754459" y="610207"/>
                </a:cubicBezTo>
                <a:cubicBezTo>
                  <a:pt x="9814490" y="668575"/>
                  <a:pt x="9808123" y="737017"/>
                  <a:pt x="9838868" y="799511"/>
                </a:cubicBezTo>
                <a:cubicBezTo>
                  <a:pt x="9870579" y="864422"/>
                  <a:pt x="9910733" y="865324"/>
                  <a:pt x="10085808" y="816231"/>
                </a:cubicBezTo>
                <a:cubicBezTo>
                  <a:pt x="10072804" y="953901"/>
                  <a:pt x="10072804" y="953901"/>
                  <a:pt x="10334338" y="917517"/>
                </a:cubicBezTo>
                <a:cubicBezTo>
                  <a:pt x="10328982" y="953657"/>
                  <a:pt x="10408594" y="989371"/>
                  <a:pt x="10516076" y="1018726"/>
                </a:cubicBezTo>
                <a:lnTo>
                  <a:pt x="10535302" y="1023522"/>
                </a:lnTo>
                <a:lnTo>
                  <a:pt x="10542819" y="1023458"/>
                </a:lnTo>
                <a:cubicBezTo>
                  <a:pt x="10579419" y="1025941"/>
                  <a:pt x="10603227" y="1033454"/>
                  <a:pt x="10623994" y="1041996"/>
                </a:cubicBezTo>
                <a:lnTo>
                  <a:pt x="10629774" y="1044511"/>
                </a:lnTo>
                <a:lnTo>
                  <a:pt x="10727305" y="1063419"/>
                </a:lnTo>
                <a:lnTo>
                  <a:pt x="10761785" y="1068017"/>
                </a:lnTo>
                <a:lnTo>
                  <a:pt x="10775688" y="1065268"/>
                </a:lnTo>
                <a:cubicBezTo>
                  <a:pt x="10790070" y="1060209"/>
                  <a:pt x="10805275" y="1052670"/>
                  <a:pt x="10821837" y="1042232"/>
                </a:cubicBezTo>
                <a:cubicBezTo>
                  <a:pt x="10987041" y="937564"/>
                  <a:pt x="11011156" y="925596"/>
                  <a:pt x="11122438" y="1004583"/>
                </a:cubicBezTo>
                <a:lnTo>
                  <a:pt x="11171433" y="1040550"/>
                </a:lnTo>
                <a:lnTo>
                  <a:pt x="11183724" y="1045316"/>
                </a:lnTo>
                <a:lnTo>
                  <a:pt x="11199690" y="1048085"/>
                </a:lnTo>
                <a:cubicBezTo>
                  <a:pt x="11210452" y="1048499"/>
                  <a:pt x="11222752" y="1048442"/>
                  <a:pt x="11232475" y="1049340"/>
                </a:cubicBezTo>
                <a:cubicBezTo>
                  <a:pt x="11272445" y="1020057"/>
                  <a:pt x="11206789" y="982961"/>
                  <a:pt x="11302451" y="949091"/>
                </a:cubicBezTo>
                <a:lnTo>
                  <a:pt x="11484849" y="1057667"/>
                </a:lnTo>
                <a:lnTo>
                  <a:pt x="11512818" y="1048926"/>
                </a:lnTo>
                <a:cubicBezTo>
                  <a:pt x="11553007" y="1039695"/>
                  <a:pt x="11597385" y="1034194"/>
                  <a:pt x="11642481" y="1029355"/>
                </a:cubicBezTo>
                <a:lnTo>
                  <a:pt x="11714551" y="1020966"/>
                </a:lnTo>
                <a:lnTo>
                  <a:pt x="11714551" y="1022389"/>
                </a:lnTo>
                <a:lnTo>
                  <a:pt x="11728519" y="1020975"/>
                </a:lnTo>
                <a:lnTo>
                  <a:pt x="11741691" y="1019651"/>
                </a:lnTo>
                <a:lnTo>
                  <a:pt x="11743999" y="1019424"/>
                </a:lnTo>
                <a:cubicBezTo>
                  <a:pt x="11745037" y="1019320"/>
                  <a:pt x="11744948" y="1019326"/>
                  <a:pt x="11742709" y="1019549"/>
                </a:cubicBezTo>
                <a:lnTo>
                  <a:pt x="11741691" y="1019651"/>
                </a:lnTo>
                <a:lnTo>
                  <a:pt x="11738529" y="1019963"/>
                </a:lnTo>
                <a:cubicBezTo>
                  <a:pt x="11729455" y="1020837"/>
                  <a:pt x="11718720" y="1021778"/>
                  <a:pt x="11771791" y="1015977"/>
                </a:cubicBezTo>
                <a:cubicBezTo>
                  <a:pt x="11774317" y="1015701"/>
                  <a:pt x="11812546" y="1011974"/>
                  <a:pt x="11834157" y="1009499"/>
                </a:cubicBezTo>
                <a:lnTo>
                  <a:pt x="11843354" y="1008273"/>
                </a:lnTo>
                <a:lnTo>
                  <a:pt x="11843354" y="1000151"/>
                </a:lnTo>
                <a:lnTo>
                  <a:pt x="11893955" y="983740"/>
                </a:lnTo>
                <a:cubicBezTo>
                  <a:pt x="11928061" y="969285"/>
                  <a:pt x="11955951" y="949359"/>
                  <a:pt x="11974160" y="920897"/>
                </a:cubicBezTo>
                <a:cubicBezTo>
                  <a:pt x="12002698" y="876981"/>
                  <a:pt x="12076554" y="851353"/>
                  <a:pt x="12143531" y="823664"/>
                </a:cubicBezTo>
                <a:lnTo>
                  <a:pt x="12192000" y="801163"/>
                </a:lnTo>
                <a:lnTo>
                  <a:pt x="12192000" y="2515690"/>
                </a:lnTo>
                <a:lnTo>
                  <a:pt x="0" y="2515690"/>
                </a:lnTo>
                <a:close/>
              </a:path>
            </a:pathLst>
          </a:custGeom>
          <a:solidFill>
            <a:schemeClr val="dk2">
              <a:alpha val="49803"/>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05" name="Google Shape;505;p17"/>
          <p:cNvSpPr txBox="1">
            <a:spLocks noGrp="1"/>
          </p:cNvSpPr>
          <p:nvPr>
            <p:ph type="title"/>
          </p:nvPr>
        </p:nvSpPr>
        <p:spPr>
          <a:xfrm>
            <a:off x="838200" y="365125"/>
            <a:ext cx="10515600" cy="93027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a:t>Where can you find out more?</a:t>
            </a:r>
            <a:endParaRPr/>
          </a:p>
        </p:txBody>
      </p:sp>
      <p:sp>
        <p:nvSpPr>
          <p:cNvPr id="506" name="Google Shape;506;p17"/>
          <p:cNvSpPr txBox="1"/>
          <p:nvPr/>
        </p:nvSpPr>
        <p:spPr>
          <a:xfrm>
            <a:off x="1096434" y="2011363"/>
            <a:ext cx="2420532" cy="28965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1679"/>
              <a:buFont typeface="Arial"/>
              <a:buNone/>
            </a:pPr>
            <a:r>
              <a:rPr lang="en-GB" sz="1679" b="1">
                <a:solidFill>
                  <a:schemeClr val="lt1"/>
                </a:solidFill>
                <a:latin typeface="Arial"/>
                <a:ea typeface="Arial"/>
                <a:cs typeface="Arial"/>
                <a:sym typeface="Arial"/>
              </a:rPr>
              <a:t>Read the LtC Wiki</a:t>
            </a:r>
            <a:endParaRPr sz="2000" b="1">
              <a:solidFill>
                <a:schemeClr val="lt1"/>
              </a:solidFill>
              <a:latin typeface="Arial"/>
              <a:ea typeface="Arial"/>
              <a:cs typeface="Arial"/>
              <a:sym typeface="Arial"/>
            </a:endParaRPr>
          </a:p>
        </p:txBody>
      </p:sp>
      <p:pic>
        <p:nvPicPr>
          <p:cNvPr id="507" name="Google Shape;507;p17"/>
          <p:cNvPicPr preferRelativeResize="0"/>
          <p:nvPr/>
        </p:nvPicPr>
        <p:blipFill rotWithShape="1">
          <a:blip r:embed="rId3">
            <a:alphaModFix/>
          </a:blip>
          <a:srcRect/>
          <a:stretch/>
        </p:blipFill>
        <p:spPr>
          <a:xfrm>
            <a:off x="1096434" y="2770002"/>
            <a:ext cx="2535374" cy="3380498"/>
          </a:xfrm>
          <a:prstGeom prst="rect">
            <a:avLst/>
          </a:prstGeom>
          <a:noFill/>
          <a:ln>
            <a:noFill/>
          </a:ln>
        </p:spPr>
      </p:pic>
      <p:sp>
        <p:nvSpPr>
          <p:cNvPr id="508" name="Google Shape;508;p17"/>
          <p:cNvSpPr txBox="1"/>
          <p:nvPr/>
        </p:nvSpPr>
        <p:spPr>
          <a:xfrm>
            <a:off x="962417" y="2327663"/>
            <a:ext cx="2812676" cy="2991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344" u="sng">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https://github.com/tdwg/ltc/wiki</a:t>
            </a:r>
            <a:r>
              <a:rPr lang="en-GB" sz="1344">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pic>
        <p:nvPicPr>
          <p:cNvPr id="509" name="Google Shape;509;p17"/>
          <p:cNvPicPr preferRelativeResize="0"/>
          <p:nvPr/>
        </p:nvPicPr>
        <p:blipFill rotWithShape="1">
          <a:blip r:embed="rId5">
            <a:alphaModFix/>
          </a:blip>
          <a:srcRect/>
          <a:stretch/>
        </p:blipFill>
        <p:spPr>
          <a:xfrm>
            <a:off x="4086180" y="2770002"/>
            <a:ext cx="3349326" cy="3380498"/>
          </a:xfrm>
          <a:prstGeom prst="rect">
            <a:avLst/>
          </a:prstGeom>
          <a:noFill/>
          <a:ln>
            <a:noFill/>
          </a:ln>
        </p:spPr>
      </p:pic>
      <p:sp>
        <p:nvSpPr>
          <p:cNvPr id="510" name="Google Shape;510;p17"/>
          <p:cNvSpPr txBox="1"/>
          <p:nvPr/>
        </p:nvSpPr>
        <p:spPr>
          <a:xfrm>
            <a:off x="4019875" y="2011375"/>
            <a:ext cx="3645000" cy="2898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1679"/>
              <a:buFont typeface="Arial"/>
              <a:buNone/>
            </a:pPr>
            <a:r>
              <a:rPr lang="en-GB" sz="1679" b="1">
                <a:solidFill>
                  <a:schemeClr val="lt1"/>
                </a:solidFill>
                <a:latin typeface="Arial"/>
                <a:ea typeface="Arial"/>
                <a:cs typeface="Arial"/>
                <a:sym typeface="Arial"/>
              </a:rPr>
              <a:t>Visit the official TDWG homepage</a:t>
            </a:r>
            <a:endParaRPr sz="2000" b="1">
              <a:solidFill>
                <a:schemeClr val="lt1"/>
              </a:solidFill>
              <a:latin typeface="Arial"/>
              <a:ea typeface="Arial"/>
              <a:cs typeface="Arial"/>
              <a:sym typeface="Arial"/>
            </a:endParaRPr>
          </a:p>
        </p:txBody>
      </p:sp>
      <p:sp>
        <p:nvSpPr>
          <p:cNvPr id="511" name="Google Shape;511;p17"/>
          <p:cNvSpPr txBox="1"/>
          <p:nvPr/>
        </p:nvSpPr>
        <p:spPr>
          <a:xfrm>
            <a:off x="4340302" y="2327663"/>
            <a:ext cx="2812676" cy="2991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344" u="sng">
                <a:solidFill>
                  <a:schemeClr val="lt1"/>
                </a:solidFill>
                <a:latin typeface="Arial"/>
                <a:ea typeface="Arial"/>
                <a:cs typeface="Arial"/>
                <a:sym typeface="Arial"/>
                <a:hlinkClick r:id="rId6">
                  <a:extLst>
                    <a:ext uri="{A12FA001-AC4F-418D-AE19-62706E023703}">
                      <ahyp:hlinkClr xmlns:ahyp="http://schemas.microsoft.com/office/drawing/2018/hyperlinkcolor" val="tx"/>
                    </a:ext>
                  </a:extLst>
                </a:hlinkClick>
              </a:rPr>
              <a:t>https://ltc.tdwg.org/</a:t>
            </a:r>
            <a:endParaRPr sz="1600">
              <a:solidFill>
                <a:schemeClr val="lt1"/>
              </a:solidFill>
              <a:latin typeface="Arial"/>
              <a:ea typeface="Arial"/>
              <a:cs typeface="Arial"/>
              <a:sym typeface="Arial"/>
            </a:endParaRPr>
          </a:p>
        </p:txBody>
      </p:sp>
      <p:pic>
        <p:nvPicPr>
          <p:cNvPr id="512" name="Google Shape;512;p17"/>
          <p:cNvPicPr preferRelativeResize="0"/>
          <p:nvPr/>
        </p:nvPicPr>
        <p:blipFill rotWithShape="1">
          <a:blip r:embed="rId7">
            <a:alphaModFix/>
          </a:blip>
          <a:srcRect/>
          <a:stretch/>
        </p:blipFill>
        <p:spPr>
          <a:xfrm>
            <a:off x="7804088" y="2787037"/>
            <a:ext cx="3349326" cy="3385163"/>
          </a:xfrm>
          <a:prstGeom prst="rect">
            <a:avLst/>
          </a:prstGeom>
          <a:noFill/>
          <a:ln>
            <a:noFill/>
          </a:ln>
        </p:spPr>
      </p:pic>
      <p:sp>
        <p:nvSpPr>
          <p:cNvPr id="513" name="Google Shape;513;p17"/>
          <p:cNvSpPr txBox="1"/>
          <p:nvPr/>
        </p:nvSpPr>
        <p:spPr>
          <a:xfrm>
            <a:off x="7718186" y="2011363"/>
            <a:ext cx="3466893" cy="28965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1679"/>
              <a:buFont typeface="Arial"/>
              <a:buNone/>
            </a:pPr>
            <a:r>
              <a:rPr lang="en-GB" sz="1679" b="1">
                <a:solidFill>
                  <a:schemeClr val="lt1"/>
                </a:solidFill>
                <a:latin typeface="Arial"/>
                <a:ea typeface="Arial"/>
                <a:cs typeface="Arial"/>
                <a:sym typeface="Arial"/>
              </a:rPr>
              <a:t>Browse the standard</a:t>
            </a:r>
            <a:endParaRPr sz="2000" b="1">
              <a:solidFill>
                <a:schemeClr val="lt1"/>
              </a:solidFill>
              <a:latin typeface="Arial"/>
              <a:ea typeface="Arial"/>
              <a:cs typeface="Arial"/>
              <a:sym typeface="Arial"/>
            </a:endParaRPr>
          </a:p>
        </p:txBody>
      </p:sp>
      <p:sp>
        <p:nvSpPr>
          <p:cNvPr id="514" name="Google Shape;514;p17"/>
          <p:cNvSpPr txBox="1"/>
          <p:nvPr/>
        </p:nvSpPr>
        <p:spPr>
          <a:xfrm>
            <a:off x="7664774" y="2327663"/>
            <a:ext cx="3564808" cy="2991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1344" u="sng">
                <a:solidFill>
                  <a:schemeClr val="lt1"/>
                </a:solidFill>
                <a:latin typeface="Arial"/>
                <a:ea typeface="Arial"/>
                <a:cs typeface="Arial"/>
                <a:sym typeface="Arial"/>
                <a:hlinkClick r:id="rId8">
                  <a:extLst>
                    <a:ext uri="{A12FA001-AC4F-418D-AE19-62706E023703}">
                      <ahyp:hlinkClr xmlns:ahyp="http://schemas.microsoft.com/office/drawing/2018/hyperlinkcolor" val="tx"/>
                    </a:ext>
                  </a:extLst>
                </a:hlinkClick>
              </a:rPr>
              <a:t>https://rebrand.ly/tdwg-cd-standard-browser</a:t>
            </a:r>
            <a:endParaRPr sz="1600">
              <a:solidFill>
                <a:schemeClr val="lt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Play"/>
              <a:buNone/>
            </a:pPr>
            <a:r>
              <a:rPr lang="en-GB"/>
              <a:t>How can you get involved in with biodiversity information standards?</a:t>
            </a:r>
            <a:endParaRPr/>
          </a:p>
        </p:txBody>
      </p:sp>
      <p:sp>
        <p:nvSpPr>
          <p:cNvPr id="521" name="Google Shape;521;p18"/>
          <p:cNvSpPr txBox="1">
            <a:spLocks noGrp="1"/>
          </p:cNvSpPr>
          <p:nvPr>
            <p:ph type="body" idx="1"/>
          </p:nvPr>
        </p:nvSpPr>
        <p:spPr>
          <a:xfrm>
            <a:off x="660400" y="4897177"/>
            <a:ext cx="11391900" cy="1723200"/>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90000"/>
              </a:lnSpc>
              <a:spcBef>
                <a:spcPts val="0"/>
              </a:spcBef>
              <a:spcAft>
                <a:spcPts val="0"/>
              </a:spcAft>
              <a:buClr>
                <a:schemeClr val="lt1"/>
              </a:buClr>
              <a:buSzPct val="100000"/>
              <a:buNone/>
            </a:pPr>
            <a:r>
              <a:rPr lang="en-GB"/>
              <a:t>The work of TDWG benefits from broad community participation from researchers, curators, registrars, domain experts as well as technical experts</a:t>
            </a:r>
            <a:endParaRPr/>
          </a:p>
          <a:p>
            <a:pPr marL="0" lvl="0" indent="0" algn="ctr" rtl="0">
              <a:lnSpc>
                <a:spcPct val="90000"/>
              </a:lnSpc>
              <a:spcBef>
                <a:spcPts val="1000"/>
              </a:spcBef>
              <a:spcAft>
                <a:spcPts val="0"/>
              </a:spcAft>
              <a:buClr>
                <a:schemeClr val="lt1"/>
              </a:buClr>
              <a:buSzPct val="100000"/>
              <a:buNone/>
            </a:pPr>
            <a:endParaRPr/>
          </a:p>
          <a:p>
            <a:pPr marL="0" lvl="0" indent="0" algn="ctr" rtl="0">
              <a:lnSpc>
                <a:spcPct val="90000"/>
              </a:lnSpc>
              <a:spcBef>
                <a:spcPts val="1000"/>
              </a:spcBef>
              <a:spcAft>
                <a:spcPts val="0"/>
              </a:spcAft>
              <a:buClr>
                <a:schemeClr val="lt1"/>
              </a:buClr>
              <a:buSzPct val="100000"/>
              <a:buNone/>
            </a:pPr>
            <a:r>
              <a:rPr lang="en-GB"/>
              <a:t>You do not need a deep understanding of data standards to get involved!</a:t>
            </a:r>
            <a:endParaRPr>
              <a:solidFill>
                <a:srgbClr val="FF0000"/>
              </a:solidFill>
            </a:endParaRPr>
          </a:p>
        </p:txBody>
      </p:sp>
      <p:pic>
        <p:nvPicPr>
          <p:cNvPr id="522" name="Google Shape;522;p18"/>
          <p:cNvPicPr preferRelativeResize="0"/>
          <p:nvPr/>
        </p:nvPicPr>
        <p:blipFill rotWithShape="1">
          <a:blip r:embed="rId3">
            <a:alphaModFix/>
          </a:blip>
          <a:srcRect/>
          <a:stretch/>
        </p:blipFill>
        <p:spPr>
          <a:xfrm>
            <a:off x="0" y="1690688"/>
            <a:ext cx="12192000" cy="2505205"/>
          </a:xfrm>
          <a:prstGeom prst="rect">
            <a:avLst/>
          </a:prstGeom>
          <a:noFill/>
          <a:ln>
            <a:noFill/>
          </a:ln>
        </p:spPr>
      </p:pic>
      <p:sp>
        <p:nvSpPr>
          <p:cNvPr id="523" name="Google Shape;523;p18"/>
          <p:cNvSpPr txBox="1"/>
          <p:nvPr/>
        </p:nvSpPr>
        <p:spPr>
          <a:xfrm>
            <a:off x="2962275" y="4241284"/>
            <a:ext cx="6153150"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a:solidFill>
                  <a:schemeClr val="lt1"/>
                </a:solidFill>
                <a:latin typeface="Arial"/>
                <a:ea typeface="Arial"/>
                <a:cs typeface="Arial"/>
                <a:sym typeface="Arial"/>
              </a:rPr>
              <a:t>tdwg.org/community</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g2f50d4956c6_0_3"/>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GB"/>
              <a:t>Workshop materials</a:t>
            </a:r>
            <a:endParaRPr/>
          </a:p>
        </p:txBody>
      </p:sp>
      <p:sp>
        <p:nvSpPr>
          <p:cNvPr id="530" name="Google Shape;530;g2f50d4956c6_0_3"/>
          <p:cNvSpPr txBox="1">
            <a:spLocks noGrp="1"/>
          </p:cNvSpPr>
          <p:nvPr>
            <p:ph type="body" idx="1"/>
          </p:nvPr>
        </p:nvSpPr>
        <p:spPr>
          <a:xfrm>
            <a:off x="838200" y="1825625"/>
            <a:ext cx="10515600" cy="4351200"/>
          </a:xfrm>
          <a:prstGeom prst="rect">
            <a:avLst/>
          </a:prstGeom>
        </p:spPr>
        <p:txBody>
          <a:bodyPr spcFirstLastPara="1" wrap="square" lIns="91425" tIns="45700" rIns="91425" bIns="45700" anchor="t" anchorCtr="0">
            <a:normAutofit/>
          </a:bodyPr>
          <a:lstStyle/>
          <a:p>
            <a:pPr marL="0" lvl="0" indent="0" algn="l" rtl="0">
              <a:lnSpc>
                <a:spcPct val="100000"/>
              </a:lnSpc>
              <a:spcBef>
                <a:spcPts val="0"/>
              </a:spcBef>
              <a:spcAft>
                <a:spcPts val="0"/>
              </a:spcAft>
              <a:buNone/>
            </a:pPr>
            <a:r>
              <a:rPr lang="en-GB"/>
              <a:t>Zenodo Lesson Dataset:</a:t>
            </a:r>
            <a:r>
              <a:rPr lang="en-GB">
                <a:solidFill>
                  <a:srgbClr val="FF0000"/>
                </a:solidFill>
              </a:rPr>
              <a:t> </a:t>
            </a:r>
            <a:r>
              <a:rPr lang="en-GB" u="sng">
                <a:solidFill>
                  <a:schemeClr val="hlink"/>
                </a:solidFill>
                <a:hlinkClick r:id="rId3"/>
              </a:rPr>
              <a:t>10.5281/zenodo.13354147</a:t>
            </a:r>
            <a:endParaRPr/>
          </a:p>
          <a:p>
            <a:pPr marL="0" lvl="0" indent="0" algn="l" rtl="0">
              <a:lnSpc>
                <a:spcPct val="100000"/>
              </a:lnSpc>
              <a:spcBef>
                <a:spcPts val="0"/>
              </a:spcBef>
              <a:spcAft>
                <a:spcPts val="0"/>
              </a:spcAft>
              <a:buNone/>
            </a:pPr>
            <a:endParaRPr/>
          </a:p>
          <a:p>
            <a:pPr marL="0" lvl="0" indent="0" algn="l" rtl="0">
              <a:lnSpc>
                <a:spcPct val="100000"/>
              </a:lnSpc>
              <a:spcBef>
                <a:spcPts val="0"/>
              </a:spcBef>
              <a:spcAft>
                <a:spcPts val="0"/>
              </a:spcAft>
              <a:buNone/>
            </a:pPr>
            <a:r>
              <a:rPr lang="en-GB" sz="2400"/>
              <a:t>Contains:</a:t>
            </a:r>
            <a:endParaRPr sz="2400"/>
          </a:p>
          <a:p>
            <a:pPr marL="457200" lvl="0" indent="-381000" algn="l" rtl="0">
              <a:lnSpc>
                <a:spcPct val="100000"/>
              </a:lnSpc>
              <a:spcBef>
                <a:spcPts val="0"/>
              </a:spcBef>
              <a:spcAft>
                <a:spcPts val="0"/>
              </a:spcAft>
              <a:buSzPts val="2400"/>
              <a:buChar char="•"/>
            </a:pPr>
            <a:r>
              <a:rPr lang="en-GB" sz="2400"/>
              <a:t>Workshop presentation</a:t>
            </a:r>
            <a:endParaRPr sz="2400"/>
          </a:p>
          <a:p>
            <a:pPr marL="457200" lvl="0" indent="-381000" algn="l" rtl="0">
              <a:lnSpc>
                <a:spcPct val="100000"/>
              </a:lnSpc>
              <a:spcBef>
                <a:spcPts val="0"/>
              </a:spcBef>
              <a:spcAft>
                <a:spcPts val="0"/>
              </a:spcAft>
              <a:buSzPts val="2400"/>
              <a:buChar char="•"/>
            </a:pPr>
            <a:r>
              <a:rPr lang="en-GB" sz="2400"/>
              <a:t>Orientation and exercises document</a:t>
            </a:r>
            <a:endParaRPr sz="2400"/>
          </a:p>
          <a:p>
            <a:pPr marL="457200" lvl="0" indent="-381000" algn="l" rtl="0">
              <a:lnSpc>
                <a:spcPct val="100000"/>
              </a:lnSpc>
              <a:spcBef>
                <a:spcPts val="0"/>
              </a:spcBef>
              <a:spcAft>
                <a:spcPts val="0"/>
              </a:spcAft>
              <a:buSzPts val="2400"/>
              <a:buChar char="•"/>
            </a:pPr>
            <a:r>
              <a:rPr lang="en-GB" sz="2400"/>
              <a:t>Links to bases</a:t>
            </a:r>
            <a:endParaRPr sz="2400"/>
          </a:p>
          <a:p>
            <a:pPr marL="457200" lvl="0" indent="-381000" algn="l" rtl="0">
              <a:lnSpc>
                <a:spcPct val="100000"/>
              </a:lnSpc>
              <a:spcBef>
                <a:spcPts val="0"/>
              </a:spcBef>
              <a:spcAft>
                <a:spcPts val="0"/>
              </a:spcAft>
              <a:buSzPts val="2400"/>
              <a:buChar char="•"/>
            </a:pPr>
            <a:r>
              <a:rPr lang="en-GB" sz="2400"/>
              <a:t>Links to Latimer Core documentation</a:t>
            </a:r>
            <a:endParaRPr sz="2400"/>
          </a:p>
          <a:p>
            <a:pPr marL="0" lvl="0" indent="0" algn="l" rtl="0">
              <a:lnSpc>
                <a:spcPct val="100000"/>
              </a:lnSpc>
              <a:spcBef>
                <a:spcPts val="0"/>
              </a:spcBef>
              <a:spcAft>
                <a:spcPts val="0"/>
              </a:spcAft>
              <a:buClr>
                <a:schemeClr val="dk1"/>
              </a:buClr>
              <a:buSzPts val="1100"/>
              <a:buFont typeface="Arial"/>
              <a:buNone/>
            </a:pP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34"/>
        <p:cNvGrpSpPr/>
        <p:nvPr/>
      </p:nvGrpSpPr>
      <p:grpSpPr>
        <a:xfrm>
          <a:off x="0" y="0"/>
          <a:ext cx="0" cy="0"/>
          <a:chOff x="0" y="0"/>
          <a:chExt cx="0" cy="0"/>
        </a:xfrm>
      </p:grpSpPr>
      <p:sp>
        <p:nvSpPr>
          <p:cNvPr id="535" name="Google Shape;535;p19"/>
          <p:cNvSpPr/>
          <p:nvPr/>
        </p:nvSpPr>
        <p:spPr>
          <a:xfrm>
            <a:off x="0" y="-533400"/>
            <a:ext cx="121920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536" name="Google Shape;536;p19"/>
          <p:cNvSpPr txBox="1">
            <a:spLocks noGrp="1"/>
          </p:cNvSpPr>
          <p:nvPr>
            <p:ph type="title"/>
          </p:nvPr>
        </p:nvSpPr>
        <p:spPr>
          <a:xfrm>
            <a:off x="841248" y="256032"/>
            <a:ext cx="10506600" cy="1014900"/>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4400"/>
              <a:buFont typeface="Play"/>
              <a:buNone/>
            </a:pPr>
            <a:r>
              <a:rPr lang="en-GB"/>
              <a:t>Acknowledgements</a:t>
            </a:r>
            <a:endParaRPr/>
          </a:p>
        </p:txBody>
      </p:sp>
      <p:sp>
        <p:nvSpPr>
          <p:cNvPr id="537" name="Google Shape;537;p19"/>
          <p:cNvSpPr/>
          <p:nvPr/>
        </p:nvSpPr>
        <p:spPr>
          <a:xfrm>
            <a:off x="865953" y="1634502"/>
            <a:ext cx="10451592" cy="18288"/>
          </a:xfrm>
          <a:prstGeom prst="rect">
            <a:avLst/>
          </a:prstGeom>
          <a:solidFill>
            <a:srgbClr val="D5D5D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38" name="Google Shape;538;p19"/>
          <p:cNvSpPr/>
          <p:nvPr/>
        </p:nvSpPr>
        <p:spPr>
          <a:xfrm rot="10800000" flipH="1">
            <a:off x="841248" y="1538176"/>
            <a:ext cx="1873457" cy="109814"/>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539" name="Google Shape;539;p19"/>
          <p:cNvSpPr/>
          <p:nvPr/>
        </p:nvSpPr>
        <p:spPr>
          <a:xfrm>
            <a:off x="838200" y="1828986"/>
            <a:ext cx="10515600" cy="520500"/>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en-GB" sz="2400">
                <a:solidFill>
                  <a:schemeClr val="lt1"/>
                </a:solidFill>
                <a:latin typeface="Arial"/>
                <a:ea typeface="Arial"/>
                <a:cs typeface="Arial"/>
                <a:sym typeface="Arial"/>
              </a:rPr>
              <a:t>TDWG Collections Descriptions (CD) Task Group contributors and reviewers</a:t>
            </a:r>
            <a:endParaRPr sz="2400">
              <a:solidFill>
                <a:schemeClr val="lt1"/>
              </a:solidFill>
              <a:latin typeface="Arial"/>
              <a:ea typeface="Arial"/>
              <a:cs typeface="Arial"/>
              <a:sym typeface="Arial"/>
            </a:endParaRPr>
          </a:p>
        </p:txBody>
      </p:sp>
      <p:sp>
        <p:nvSpPr>
          <p:cNvPr id="540" name="Google Shape;540;p19"/>
          <p:cNvSpPr txBox="1"/>
          <p:nvPr/>
        </p:nvSpPr>
        <p:spPr>
          <a:xfrm>
            <a:off x="838200" y="2484334"/>
            <a:ext cx="2015700" cy="143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Sharon Grant</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Janeen Jones</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Kate Webbink</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Matt Woodburn</a:t>
            </a:r>
            <a:endParaRPr sz="1800">
              <a:solidFill>
                <a:schemeClr val="lt1"/>
              </a:solidFill>
              <a:latin typeface="Arial"/>
              <a:ea typeface="Arial"/>
              <a:cs typeface="Arial"/>
              <a:sym typeface="Arial"/>
            </a:endParaRPr>
          </a:p>
        </p:txBody>
      </p:sp>
      <p:sp>
        <p:nvSpPr>
          <p:cNvPr id="541" name="Google Shape;541;p19"/>
          <p:cNvSpPr txBox="1"/>
          <p:nvPr/>
        </p:nvSpPr>
        <p:spPr>
          <a:xfrm>
            <a:off x="2854036" y="2484334"/>
            <a:ext cx="2015700" cy="143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Jutta Buschbom</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Sarah Vincent</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Maarten Trekels</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Quentin Groom</a:t>
            </a:r>
            <a:endParaRPr sz="1800">
              <a:solidFill>
                <a:schemeClr val="lt1"/>
              </a:solidFill>
              <a:latin typeface="Arial"/>
              <a:ea typeface="Arial"/>
              <a:cs typeface="Arial"/>
              <a:sym typeface="Arial"/>
            </a:endParaRPr>
          </a:p>
        </p:txBody>
      </p:sp>
      <p:sp>
        <p:nvSpPr>
          <p:cNvPr id="542" name="Google Shape;542;p19"/>
          <p:cNvSpPr txBox="1"/>
          <p:nvPr/>
        </p:nvSpPr>
        <p:spPr>
          <a:xfrm>
            <a:off x="4936836" y="2485955"/>
            <a:ext cx="2015700" cy="143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Ben Norton</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Rob Sanderson</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Ian Engelbrecht</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Steve Baskauf</a:t>
            </a:r>
            <a:endParaRPr sz="1800">
              <a:solidFill>
                <a:schemeClr val="lt1"/>
              </a:solidFill>
              <a:latin typeface="Arial"/>
              <a:ea typeface="Arial"/>
              <a:cs typeface="Arial"/>
              <a:sym typeface="Arial"/>
            </a:endParaRPr>
          </a:p>
        </p:txBody>
      </p:sp>
      <p:sp>
        <p:nvSpPr>
          <p:cNvPr id="543" name="Google Shape;543;p19"/>
          <p:cNvSpPr txBox="1"/>
          <p:nvPr/>
        </p:nvSpPr>
        <p:spPr>
          <a:xfrm>
            <a:off x="6885708" y="2484334"/>
            <a:ext cx="2015700" cy="1431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Gabi Droege</a:t>
            </a:r>
            <a:endParaRPr sz="1800">
              <a:solidFill>
                <a:schemeClr val="lt1"/>
              </a:solidFill>
              <a:latin typeface="Arial"/>
              <a:ea typeface="Arial"/>
              <a:cs typeface="Arial"/>
              <a:sym typeface="Arial"/>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David Bloom</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Deborah Paul</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Niels Raes</a:t>
            </a:r>
            <a:endParaRPr sz="1800">
              <a:solidFill>
                <a:schemeClr val="lt1"/>
              </a:solidFill>
              <a:latin typeface="Arial"/>
              <a:ea typeface="Arial"/>
              <a:cs typeface="Arial"/>
              <a:sym typeface="Arial"/>
            </a:endParaRPr>
          </a:p>
        </p:txBody>
      </p:sp>
      <p:sp>
        <p:nvSpPr>
          <p:cNvPr id="544" name="Google Shape;544;p19"/>
          <p:cNvSpPr txBox="1"/>
          <p:nvPr/>
        </p:nvSpPr>
        <p:spPr>
          <a:xfrm>
            <a:off x="8653319" y="2484334"/>
            <a:ext cx="2015700" cy="723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lt1"/>
                </a:solidFill>
                <a:latin typeface="Arial"/>
                <a:ea typeface="Arial"/>
                <a:cs typeface="Arial"/>
                <a:sym typeface="Arial"/>
              </a:rPr>
              <a:t>Mike Trizna</a:t>
            </a:r>
            <a:endParaRPr/>
          </a:p>
          <a:p>
            <a:pPr marL="0" marR="0" lvl="0" indent="0" algn="l" rtl="0">
              <a:spcBef>
                <a:spcPts val="600"/>
              </a:spcBef>
              <a:spcAft>
                <a:spcPts val="0"/>
              </a:spcAft>
              <a:buNone/>
            </a:pPr>
            <a:r>
              <a:rPr lang="en-GB" sz="1800">
                <a:solidFill>
                  <a:schemeClr val="lt1"/>
                </a:solidFill>
                <a:latin typeface="Arial"/>
                <a:ea typeface="Arial"/>
                <a:cs typeface="Arial"/>
                <a:sym typeface="Arial"/>
              </a:rPr>
              <a:t>William Ulate</a:t>
            </a:r>
            <a:endParaRPr sz="1800">
              <a:solidFill>
                <a:schemeClr val="lt1"/>
              </a:solidFill>
              <a:latin typeface="Arial"/>
              <a:ea typeface="Arial"/>
              <a:cs typeface="Arial"/>
              <a:sym typeface="Arial"/>
            </a:endParaRPr>
          </a:p>
        </p:txBody>
      </p:sp>
      <p:sp>
        <p:nvSpPr>
          <p:cNvPr id="545" name="Google Shape;545;p19"/>
          <p:cNvSpPr txBox="1"/>
          <p:nvPr/>
        </p:nvSpPr>
        <p:spPr>
          <a:xfrm>
            <a:off x="838200" y="4385298"/>
            <a:ext cx="10515600" cy="7242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chemeClr val="lt1"/>
              </a:buClr>
              <a:buSzPts val="2000"/>
              <a:buFont typeface="Arial"/>
              <a:buNone/>
            </a:pPr>
            <a:r>
              <a:rPr lang="en-GB" sz="2000">
                <a:solidFill>
                  <a:schemeClr val="lt1"/>
                </a:solidFill>
                <a:latin typeface="Arial"/>
                <a:ea typeface="Arial"/>
                <a:cs typeface="Arial"/>
                <a:sym typeface="Arial"/>
              </a:rPr>
              <a:t>… and many others in the global natural sciences community who contributed to the use cases, development and review of the Latimer Core standard.</a:t>
            </a:r>
            <a:endParaRPr sz="2000">
              <a:solidFill>
                <a:schemeClr val="lt1"/>
              </a:solidFill>
              <a:latin typeface="Arial"/>
              <a:ea typeface="Arial"/>
              <a:cs typeface="Arial"/>
              <a:sym typeface="Arial"/>
            </a:endParaRPr>
          </a:p>
        </p:txBody>
      </p:sp>
      <p:grpSp>
        <p:nvGrpSpPr>
          <p:cNvPr id="546" name="Google Shape;546;p19"/>
          <p:cNvGrpSpPr/>
          <p:nvPr/>
        </p:nvGrpSpPr>
        <p:grpSpPr>
          <a:xfrm>
            <a:off x="2188437" y="5577250"/>
            <a:ext cx="7815125" cy="923400"/>
            <a:chOff x="838200" y="5577250"/>
            <a:chExt cx="7815125" cy="923400"/>
          </a:xfrm>
        </p:grpSpPr>
        <p:pic>
          <p:nvPicPr>
            <p:cNvPr id="547" name="Google Shape;547;p19"/>
            <p:cNvPicPr preferRelativeResize="0"/>
            <p:nvPr/>
          </p:nvPicPr>
          <p:blipFill>
            <a:blip r:embed="rId3">
              <a:alphaModFix/>
            </a:blip>
            <a:stretch>
              <a:fillRect/>
            </a:stretch>
          </p:blipFill>
          <p:spPr>
            <a:xfrm>
              <a:off x="838200" y="5578863"/>
              <a:ext cx="2602834" cy="823566"/>
            </a:xfrm>
            <a:prstGeom prst="rect">
              <a:avLst/>
            </a:prstGeom>
            <a:noFill/>
            <a:ln>
              <a:noFill/>
            </a:ln>
          </p:spPr>
        </p:pic>
        <p:sp>
          <p:nvSpPr>
            <p:cNvPr id="548" name="Google Shape;548;p19"/>
            <p:cNvSpPr txBox="1"/>
            <p:nvPr/>
          </p:nvSpPr>
          <p:spPr>
            <a:xfrm>
              <a:off x="3719525" y="5577250"/>
              <a:ext cx="4933800" cy="923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200" b="1">
                  <a:solidFill>
                    <a:schemeClr val="lt1"/>
                  </a:solidFill>
                </a:rPr>
                <a:t>This workshop content and delivery was done as part of the DiSSCo Transition project.</a:t>
              </a:r>
              <a:endParaRPr sz="1200" b="1">
                <a:solidFill>
                  <a:schemeClr val="lt1"/>
                </a:solidFill>
              </a:endParaRPr>
            </a:p>
            <a:p>
              <a:pPr marL="0" lvl="0" indent="0" algn="l" rtl="0">
                <a:spcBef>
                  <a:spcPts val="0"/>
                </a:spcBef>
                <a:spcAft>
                  <a:spcPts val="0"/>
                </a:spcAft>
                <a:buNone/>
              </a:pPr>
              <a:r>
                <a:rPr lang="en-GB" sz="1200" b="1">
                  <a:solidFill>
                    <a:srgbClr val="7F7F7F"/>
                  </a:solidFill>
                </a:rPr>
                <a:t>Funding Source:</a:t>
              </a:r>
              <a:r>
                <a:rPr lang="en-GB" sz="1200">
                  <a:solidFill>
                    <a:srgbClr val="7F7F7F"/>
                  </a:solidFill>
                </a:rPr>
                <a:t> HORIZON-INFRA-2023-DEV-01 </a:t>
              </a:r>
              <a:endParaRPr sz="1200">
                <a:solidFill>
                  <a:srgbClr val="7F7F7F"/>
                </a:solidFill>
              </a:endParaRPr>
            </a:p>
            <a:p>
              <a:pPr marL="0" lvl="0" indent="0" algn="l" rtl="0">
                <a:spcBef>
                  <a:spcPts val="0"/>
                </a:spcBef>
                <a:spcAft>
                  <a:spcPts val="0"/>
                </a:spcAft>
                <a:buNone/>
              </a:pPr>
              <a:r>
                <a:rPr lang="en-GB" sz="1200" b="1">
                  <a:solidFill>
                    <a:srgbClr val="7F7F7F"/>
                  </a:solidFill>
                </a:rPr>
                <a:t>Grant Number:</a:t>
              </a:r>
              <a:r>
                <a:rPr lang="en-GB" sz="1200">
                  <a:solidFill>
                    <a:srgbClr val="7F7F7F"/>
                  </a:solidFill>
                </a:rPr>
                <a:t> 101130121</a:t>
              </a:r>
              <a:endParaRPr sz="1200">
                <a:solidFill>
                  <a:srgbClr val="7F7F7F"/>
                </a:solidFil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g2f024a5ce52_0_6"/>
          <p:cNvSpPr txBox="1">
            <a:spLocks noGrp="1"/>
          </p:cNvSpPr>
          <p:nvPr>
            <p:ph type="ctrTitle"/>
          </p:nvPr>
        </p:nvSpPr>
        <p:spPr>
          <a:xfrm>
            <a:off x="1108425" y="1122375"/>
            <a:ext cx="10169400" cy="2387700"/>
          </a:xfrm>
          <a:prstGeom prst="rect">
            <a:avLst/>
          </a:prstGeom>
        </p:spPr>
        <p:txBody>
          <a:bodyPr spcFirstLastPara="1" wrap="square" lIns="91425" tIns="45700" rIns="91425" bIns="45700" anchor="b" anchorCtr="0">
            <a:normAutofit/>
          </a:bodyPr>
          <a:lstStyle/>
          <a:p>
            <a:pPr marL="0" lvl="0" indent="0" algn="l" rtl="0">
              <a:spcBef>
                <a:spcPts val="0"/>
              </a:spcBef>
              <a:spcAft>
                <a:spcPts val="0"/>
              </a:spcAft>
              <a:buNone/>
            </a:pPr>
            <a:r>
              <a:rPr lang="en-GB"/>
              <a:t>3. Overview of Latimer Core</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
          <p:cNvSpPr txBox="1">
            <a:spLocks noGrp="1"/>
          </p:cNvSpPr>
          <p:nvPr>
            <p:ph type="title"/>
          </p:nvPr>
        </p:nvSpPr>
        <p:spPr>
          <a:xfrm>
            <a:off x="838200" y="364069"/>
            <a:ext cx="8515926" cy="2573866"/>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4400"/>
              <a:buFont typeface="Play"/>
              <a:buNone/>
            </a:pPr>
            <a:r>
              <a:rPr lang="en-GB"/>
              <a:t>Our utopian vision:</a:t>
            </a:r>
            <a:br>
              <a:rPr lang="en-GB"/>
            </a:br>
            <a:r>
              <a:rPr lang="en-GB" sz="2400"/>
              <a:t> </a:t>
            </a:r>
            <a:br>
              <a:rPr lang="en-GB"/>
            </a:br>
            <a:r>
              <a:rPr lang="en-GB"/>
              <a:t> </a:t>
            </a:r>
            <a:r>
              <a:rPr lang="en-GB" sz="4400" i="1">
                <a:solidFill>
                  <a:schemeClr val="lt1"/>
                </a:solidFill>
                <a:latin typeface="Calibri"/>
                <a:ea typeface="Calibri"/>
                <a:cs typeface="Calibri"/>
                <a:sym typeface="Calibri"/>
              </a:rPr>
              <a:t>A global dataset of fully digitised natural science collection objects</a:t>
            </a:r>
            <a:endParaRPr i="1"/>
          </a:p>
        </p:txBody>
      </p:sp>
      <p:sp>
        <p:nvSpPr>
          <p:cNvPr id="134" name="Google Shape;134;p2"/>
          <p:cNvSpPr txBox="1">
            <a:spLocks noGrp="1"/>
          </p:cNvSpPr>
          <p:nvPr>
            <p:ph type="body" idx="1"/>
          </p:nvPr>
        </p:nvSpPr>
        <p:spPr>
          <a:xfrm>
            <a:off x="838200" y="3598609"/>
            <a:ext cx="8515926" cy="3010156"/>
          </a:xfrm>
          <a:prstGeom prst="rect">
            <a:avLst/>
          </a:prstGeom>
          <a:noFill/>
          <a:ln>
            <a:noFill/>
          </a:ln>
        </p:spPr>
        <p:txBody>
          <a:bodyPr spcFirstLastPara="1" wrap="square" lIns="91425" tIns="45700" rIns="91425" bIns="45700" anchor="t" anchorCtr="0">
            <a:normAutofit fontScale="85000" lnSpcReduction="20000"/>
          </a:bodyPr>
          <a:lstStyle/>
          <a:p>
            <a:pPr marL="0" lvl="0" indent="0" algn="ctr" rtl="0">
              <a:lnSpc>
                <a:spcPct val="90000"/>
              </a:lnSpc>
              <a:spcBef>
                <a:spcPts val="0"/>
              </a:spcBef>
              <a:spcAft>
                <a:spcPts val="0"/>
              </a:spcAft>
              <a:buClr>
                <a:schemeClr val="lt1"/>
              </a:buClr>
              <a:buSzPct val="100000"/>
              <a:buNone/>
            </a:pPr>
            <a:r>
              <a:rPr lang="en-GB" sz="5700"/>
              <a:t>… versus reality:</a:t>
            </a:r>
            <a:endParaRPr/>
          </a:p>
          <a:p>
            <a:pPr marL="0" lvl="0" indent="0" algn="ctr" rtl="0">
              <a:lnSpc>
                <a:spcPct val="90000"/>
              </a:lnSpc>
              <a:spcBef>
                <a:spcPts val="1000"/>
              </a:spcBef>
              <a:spcAft>
                <a:spcPts val="0"/>
              </a:spcAft>
              <a:buClr>
                <a:schemeClr val="lt1"/>
              </a:buClr>
              <a:buSzPct val="100000"/>
              <a:buNone/>
            </a:pPr>
            <a:r>
              <a:rPr lang="en-GB"/>
              <a:t> </a:t>
            </a:r>
            <a:endParaRPr/>
          </a:p>
          <a:p>
            <a:pPr marL="228600" lvl="0" indent="-228600" algn="l" rtl="0">
              <a:lnSpc>
                <a:spcPct val="90000"/>
              </a:lnSpc>
              <a:spcBef>
                <a:spcPts val="1000"/>
              </a:spcBef>
              <a:spcAft>
                <a:spcPts val="0"/>
              </a:spcAft>
              <a:buClr>
                <a:schemeClr val="lt1"/>
              </a:buClr>
              <a:buSzPct val="100000"/>
              <a:buChar char="•"/>
            </a:pPr>
            <a:r>
              <a:rPr lang="en-GB"/>
              <a:t>Digitised specimens are still just the tip of the iceberg.</a:t>
            </a:r>
            <a:endParaRPr/>
          </a:p>
          <a:p>
            <a:pPr marL="228600" lvl="0" indent="-228600" algn="l" rtl="0">
              <a:lnSpc>
                <a:spcPct val="90000"/>
              </a:lnSpc>
              <a:spcBef>
                <a:spcPts val="1000"/>
              </a:spcBef>
              <a:spcAft>
                <a:spcPts val="0"/>
              </a:spcAft>
              <a:buClr>
                <a:schemeClr val="lt1"/>
              </a:buClr>
              <a:buSzPct val="100000"/>
              <a:buChar char="•"/>
            </a:pPr>
            <a:r>
              <a:rPr lang="en-GB"/>
              <a:t>Collections data that are published are commonly high-level, sparse, text-based, and lack standardisation.</a:t>
            </a:r>
            <a:endParaRPr/>
          </a:p>
          <a:p>
            <a:pPr marL="228600" lvl="0" indent="-228600" algn="l" rtl="0">
              <a:lnSpc>
                <a:spcPct val="90000"/>
              </a:lnSpc>
              <a:spcBef>
                <a:spcPts val="1000"/>
              </a:spcBef>
              <a:spcAft>
                <a:spcPts val="0"/>
              </a:spcAft>
              <a:buClr>
                <a:schemeClr val="lt1"/>
              </a:buClr>
              <a:buSzPct val="100000"/>
              <a:buChar char="•"/>
            </a:pPr>
            <a:r>
              <a:rPr lang="en-GB"/>
              <a:t>A standard approach is needed to describing undigitised collections, making them discoverable, and linking them to digitised specimens.</a:t>
            </a:r>
            <a:endParaRPr/>
          </a:p>
          <a:p>
            <a:pPr marL="0" lvl="0" indent="0" algn="l" rtl="0">
              <a:lnSpc>
                <a:spcPct val="90000"/>
              </a:lnSpc>
              <a:spcBef>
                <a:spcPts val="1000"/>
              </a:spcBef>
              <a:spcAft>
                <a:spcPts val="0"/>
              </a:spcAft>
              <a:buClr>
                <a:schemeClr val="lt1"/>
              </a:buClr>
              <a:buSzPct val="100000"/>
              <a:buNone/>
            </a:pPr>
            <a:endParaRPr/>
          </a:p>
        </p:txBody>
      </p:sp>
      <p:cxnSp>
        <p:nvCxnSpPr>
          <p:cNvPr id="135" name="Google Shape;135;p2"/>
          <p:cNvCxnSpPr/>
          <p:nvPr/>
        </p:nvCxnSpPr>
        <p:spPr>
          <a:xfrm>
            <a:off x="451464" y="3175823"/>
            <a:ext cx="11108267" cy="0"/>
          </a:xfrm>
          <a:prstGeom prst="straightConnector1">
            <a:avLst/>
          </a:prstGeom>
          <a:noFill/>
          <a:ln w="76200" cap="flat" cmpd="dbl">
            <a:solidFill>
              <a:schemeClr val="lt1"/>
            </a:solidFill>
            <a:prstDash val="solid"/>
            <a:miter lim="800000"/>
            <a:headEnd type="none" w="sm" len="sm"/>
            <a:tailEnd type="none" w="sm" len="sm"/>
          </a:ln>
        </p:spPr>
      </p:cxnSp>
      <p:pic>
        <p:nvPicPr>
          <p:cNvPr id="136" name="Google Shape;136;p2" descr="Iceberg with solid fill"/>
          <p:cNvPicPr preferRelativeResize="0"/>
          <p:nvPr/>
        </p:nvPicPr>
        <p:blipFill rotWithShape="1">
          <a:blip r:embed="rId3">
            <a:alphaModFix/>
          </a:blip>
          <a:srcRect/>
          <a:stretch/>
        </p:blipFill>
        <p:spPr>
          <a:xfrm>
            <a:off x="9354126" y="3951622"/>
            <a:ext cx="2542310" cy="2542310"/>
          </a:xfrm>
          <a:prstGeom prst="rect">
            <a:avLst/>
          </a:prstGeom>
          <a:noFill/>
          <a:ln>
            <a:noFill/>
          </a:ln>
        </p:spPr>
      </p:pic>
      <p:pic>
        <p:nvPicPr>
          <p:cNvPr id="137" name="Google Shape;137;p2" descr="Iceberg with solid fill"/>
          <p:cNvPicPr preferRelativeResize="0"/>
          <p:nvPr/>
        </p:nvPicPr>
        <p:blipFill rotWithShape="1">
          <a:blip r:embed="rId3">
            <a:alphaModFix/>
          </a:blip>
          <a:srcRect t="531" b="56138"/>
          <a:stretch/>
        </p:blipFill>
        <p:spPr>
          <a:xfrm>
            <a:off x="9354126" y="1342951"/>
            <a:ext cx="2542310" cy="11016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4">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4">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4">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4">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4">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34">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b="1"/>
              <a:t>Why describe a collection?</a:t>
            </a:r>
            <a:endParaRPr/>
          </a:p>
        </p:txBody>
      </p:sp>
      <p:grpSp>
        <p:nvGrpSpPr>
          <p:cNvPr id="144" name="Google Shape;144;p3"/>
          <p:cNvGrpSpPr/>
          <p:nvPr/>
        </p:nvGrpSpPr>
        <p:grpSpPr>
          <a:xfrm>
            <a:off x="392872" y="1745227"/>
            <a:ext cx="11617922" cy="4629077"/>
            <a:chOff x="3405" y="348227"/>
            <a:chExt cx="11617922" cy="4629077"/>
          </a:xfrm>
        </p:grpSpPr>
        <p:sp>
          <p:nvSpPr>
            <p:cNvPr id="145" name="Google Shape;145;p3"/>
            <p:cNvSpPr/>
            <p:nvPr/>
          </p:nvSpPr>
          <p:spPr>
            <a:xfrm>
              <a:off x="3405" y="348227"/>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3"/>
            <p:cNvSpPr txBox="1"/>
            <p:nvPr/>
          </p:nvSpPr>
          <p:spPr>
            <a:xfrm>
              <a:off x="3405" y="348227"/>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Digitisation Strategy</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Time and cost forecasting</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Progress monitoring</a:t>
              </a:r>
              <a:endParaRPr/>
            </a:p>
          </p:txBody>
        </p:sp>
        <p:sp>
          <p:nvSpPr>
            <p:cNvPr id="147" name="Google Shape;147;p3"/>
            <p:cNvSpPr/>
            <p:nvPr/>
          </p:nvSpPr>
          <p:spPr>
            <a:xfrm>
              <a:off x="2975432" y="348227"/>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3"/>
            <p:cNvSpPr txBox="1"/>
            <p:nvPr/>
          </p:nvSpPr>
          <p:spPr>
            <a:xfrm>
              <a:off x="2975432" y="348227"/>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Collections Discovery</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Loans and visits</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Virtual access &amp; digitisation on demand</a:t>
              </a:r>
              <a:endParaRPr/>
            </a:p>
          </p:txBody>
        </p:sp>
        <p:sp>
          <p:nvSpPr>
            <p:cNvPr id="149" name="Google Shape;149;p3"/>
            <p:cNvSpPr/>
            <p:nvPr/>
          </p:nvSpPr>
          <p:spPr>
            <a:xfrm>
              <a:off x="5947458" y="348227"/>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3"/>
            <p:cNvSpPr txBox="1"/>
            <p:nvPr/>
          </p:nvSpPr>
          <p:spPr>
            <a:xfrm>
              <a:off x="5947458" y="348227"/>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Collections Management</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Conservation</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Resource allocation</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Collections moves</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Risk management</a:t>
              </a:r>
              <a:endParaRPr/>
            </a:p>
          </p:txBody>
        </p:sp>
        <p:sp>
          <p:nvSpPr>
            <p:cNvPr id="151" name="Google Shape;151;p3"/>
            <p:cNvSpPr/>
            <p:nvPr/>
          </p:nvSpPr>
          <p:spPr>
            <a:xfrm>
              <a:off x="8919485" y="348227"/>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3"/>
            <p:cNvSpPr txBox="1"/>
            <p:nvPr/>
          </p:nvSpPr>
          <p:spPr>
            <a:xfrm>
              <a:off x="8919485" y="348227"/>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Collections Inventory</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Reporting</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Disaster prevention &amp; recovery</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Succession planning</a:t>
              </a:r>
              <a:endParaRPr/>
            </a:p>
          </p:txBody>
        </p:sp>
        <p:sp>
          <p:nvSpPr>
            <p:cNvPr id="153" name="Google Shape;153;p3"/>
            <p:cNvSpPr/>
            <p:nvPr/>
          </p:nvSpPr>
          <p:spPr>
            <a:xfrm>
              <a:off x="3405" y="2797858"/>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3"/>
            <p:cNvSpPr txBox="1"/>
            <p:nvPr/>
          </p:nvSpPr>
          <p:spPr>
            <a:xfrm>
              <a:off x="3405" y="2797858"/>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Linkage</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Digital resources</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Virtual collections</a:t>
              </a:r>
              <a:endParaRPr/>
            </a:p>
          </p:txBody>
        </p:sp>
        <p:sp>
          <p:nvSpPr>
            <p:cNvPr id="155" name="Google Shape;155;p3"/>
            <p:cNvSpPr/>
            <p:nvPr/>
          </p:nvSpPr>
          <p:spPr>
            <a:xfrm>
              <a:off x="2975432" y="2797858"/>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3"/>
            <p:cNvSpPr txBox="1"/>
            <p:nvPr/>
          </p:nvSpPr>
          <p:spPr>
            <a:xfrm>
              <a:off x="2975432" y="2797858"/>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Impact Tracking &amp; Engagement</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Citation</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Attribution</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Public</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Funders &amp; donors</a:t>
              </a:r>
              <a:endParaRPr/>
            </a:p>
          </p:txBody>
        </p:sp>
        <p:sp>
          <p:nvSpPr>
            <p:cNvPr id="157" name="Google Shape;157;p3"/>
            <p:cNvSpPr/>
            <p:nvPr/>
          </p:nvSpPr>
          <p:spPr>
            <a:xfrm>
              <a:off x="5947458" y="2797858"/>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3"/>
            <p:cNvSpPr txBox="1"/>
            <p:nvPr/>
          </p:nvSpPr>
          <p:spPr>
            <a:xfrm>
              <a:off x="5947458" y="2797858"/>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Collections Development Strategy</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Strengths and weaknesses</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Prioritisation</a:t>
              </a:r>
              <a:endParaRPr/>
            </a:p>
          </p:txBody>
        </p:sp>
        <p:sp>
          <p:nvSpPr>
            <p:cNvPr id="159" name="Google Shape;159;p3"/>
            <p:cNvSpPr/>
            <p:nvPr/>
          </p:nvSpPr>
          <p:spPr>
            <a:xfrm>
              <a:off x="8919485" y="2797858"/>
              <a:ext cx="2701842" cy="2179446"/>
            </a:xfrm>
            <a:prstGeom prst="rect">
              <a:avLst/>
            </a:prstGeom>
            <a:solidFill>
              <a:srgbClr val="6F9243"/>
            </a:solid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3"/>
            <p:cNvSpPr txBox="1"/>
            <p:nvPr/>
          </p:nvSpPr>
          <p:spPr>
            <a:xfrm>
              <a:off x="8919485" y="2797858"/>
              <a:ext cx="2701842" cy="2179446"/>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Institutional Information</a:t>
              </a:r>
              <a:endParaRPr/>
            </a:p>
            <a:p>
              <a:pPr marL="171450" marR="0" lvl="1" indent="-171450" algn="ctr" rtl="0">
                <a:lnSpc>
                  <a:spcPct val="90000"/>
                </a:lnSpc>
                <a:spcBef>
                  <a:spcPts val="840"/>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Contacts</a:t>
              </a:r>
              <a:endParaRPr/>
            </a:p>
            <a:p>
              <a:pPr marL="171450" marR="0" lvl="1" indent="-171450" algn="ctr" rtl="0">
                <a:lnSpc>
                  <a:spcPct val="90000"/>
                </a:lnSpc>
                <a:spcBef>
                  <a:spcPts val="285"/>
                </a:spcBef>
                <a:spcAft>
                  <a:spcPts val="0"/>
                </a:spcAft>
                <a:buClr>
                  <a:schemeClr val="lt1"/>
                </a:buClr>
                <a:buSzPts val="1900"/>
                <a:buFont typeface="Arial"/>
                <a:buChar char="•"/>
              </a:pPr>
              <a:r>
                <a:rPr lang="en-GB" sz="1900" b="0" i="0" u="none" strike="noStrike" cap="none">
                  <a:solidFill>
                    <a:schemeClr val="lt1"/>
                  </a:solidFill>
                  <a:latin typeface="Arial"/>
                  <a:ea typeface="Arial"/>
                  <a:cs typeface="Arial"/>
                  <a:sym typeface="Arial"/>
                </a:rPr>
                <a:t>Resource and expertise</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65"/>
        <p:cNvGrpSpPr/>
        <p:nvPr/>
      </p:nvGrpSpPr>
      <p:grpSpPr>
        <a:xfrm>
          <a:off x="0" y="0"/>
          <a:ext cx="0" cy="0"/>
          <a:chOff x="0" y="0"/>
          <a:chExt cx="0" cy="0"/>
        </a:xfrm>
      </p:grpSpPr>
      <p:sp>
        <p:nvSpPr>
          <p:cNvPr id="166" name="Google Shape;166;p4"/>
          <p:cNvSpPr/>
          <p:nvPr/>
        </p:nvSpPr>
        <p:spPr>
          <a:xfrm>
            <a:off x="0" y="0"/>
            <a:ext cx="12188952"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sp>
        <p:nvSpPr>
          <p:cNvPr id="167" name="Google Shape;167;p4"/>
          <p:cNvSpPr txBox="1">
            <a:spLocks noGrp="1"/>
          </p:cNvSpPr>
          <p:nvPr>
            <p:ph type="title"/>
          </p:nvPr>
        </p:nvSpPr>
        <p:spPr>
          <a:xfrm>
            <a:off x="407277" y="291552"/>
            <a:ext cx="3816095" cy="13060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b="1">
                <a:solidFill>
                  <a:schemeClr val="lt1"/>
                </a:solidFill>
                <a:latin typeface="Play"/>
                <a:ea typeface="Play"/>
                <a:cs typeface="Play"/>
                <a:sym typeface="Play"/>
              </a:rPr>
              <a:t>Challenges</a:t>
            </a:r>
            <a:endParaRPr/>
          </a:p>
        </p:txBody>
      </p:sp>
      <p:sp>
        <p:nvSpPr>
          <p:cNvPr id="168" name="Google Shape;168;p4"/>
          <p:cNvSpPr txBox="1"/>
          <p:nvPr/>
        </p:nvSpPr>
        <p:spPr>
          <a:xfrm>
            <a:off x="407277" y="1597573"/>
            <a:ext cx="4247020" cy="4968876"/>
          </a:xfrm>
          <a:prstGeom prst="rect">
            <a:avLst/>
          </a:prstGeom>
          <a:noFill/>
          <a:ln>
            <a:noFill/>
          </a:ln>
        </p:spPr>
        <p:txBody>
          <a:bodyPr spcFirstLastPara="1" wrap="square" lIns="91425" tIns="45700" rIns="91425" bIns="45700" anchor="t" anchorCtr="0">
            <a:noAutofit/>
          </a:bodyPr>
          <a:lstStyle/>
          <a:p>
            <a:pPr marL="342900" marR="0" lvl="0" indent="-228600" algn="l" rtl="0">
              <a:lnSpc>
                <a:spcPct val="90000"/>
              </a:lnSpc>
              <a:spcBef>
                <a:spcPts val="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Lack of standardisation </a:t>
            </a:r>
            <a:r>
              <a:rPr lang="en-GB" sz="1800" b="0" i="0" u="none" strike="noStrike">
                <a:solidFill>
                  <a:schemeClr val="lt1"/>
                </a:solidFill>
                <a:latin typeface="Arial"/>
                <a:ea typeface="Arial"/>
                <a:cs typeface="Arial"/>
                <a:sym typeface="Arial"/>
              </a:rPr>
              <a:t>- different data models, schemas and standards</a:t>
            </a:r>
            <a:endParaRPr/>
          </a:p>
          <a:p>
            <a:pPr marL="342900" marR="0" lvl="0" indent="-228600" algn="l" rtl="0">
              <a:lnSpc>
                <a:spcPct val="90000"/>
              </a:lnSpc>
              <a:spcBef>
                <a:spcPts val="100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Interoperability</a:t>
            </a:r>
            <a:r>
              <a:rPr lang="en-GB" sz="1800" b="0" i="0" u="none" strike="noStrike">
                <a:solidFill>
                  <a:schemeClr val="lt1"/>
                </a:solidFill>
                <a:latin typeface="Arial"/>
                <a:ea typeface="Arial"/>
                <a:cs typeface="Arial"/>
                <a:sym typeface="Arial"/>
              </a:rPr>
              <a:t> - siloed datasets that are not machine-discoverable</a:t>
            </a:r>
            <a:endParaRPr/>
          </a:p>
          <a:p>
            <a:pPr marL="342900" marR="0" lvl="0" indent="-228600" algn="l" rtl="0">
              <a:lnSpc>
                <a:spcPct val="90000"/>
              </a:lnSpc>
              <a:spcBef>
                <a:spcPts val="100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Duplication of effort</a:t>
            </a:r>
            <a:r>
              <a:rPr lang="en-GB" sz="1800" b="0" i="0" u="none" strike="noStrike">
                <a:solidFill>
                  <a:schemeClr val="lt1"/>
                </a:solidFill>
                <a:latin typeface="Arial"/>
                <a:ea typeface="Arial"/>
                <a:cs typeface="Arial"/>
                <a:sym typeface="Arial"/>
              </a:rPr>
              <a:t> - providing data to multiple surveys and platforms</a:t>
            </a:r>
            <a:endParaRPr/>
          </a:p>
          <a:p>
            <a:pPr marL="342900" marR="0" lvl="0" indent="-228600" algn="l" rtl="0">
              <a:lnSpc>
                <a:spcPct val="90000"/>
              </a:lnSpc>
              <a:spcBef>
                <a:spcPts val="100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Time</a:t>
            </a:r>
            <a:r>
              <a:rPr lang="en-GB" sz="1800" b="0" i="0" u="none" strike="noStrike">
                <a:solidFill>
                  <a:schemeClr val="lt1"/>
                </a:solidFill>
                <a:latin typeface="Arial"/>
                <a:ea typeface="Arial"/>
                <a:cs typeface="Arial"/>
                <a:sym typeface="Arial"/>
              </a:rPr>
              <a:t> - people have limited time available to generate and provide the data</a:t>
            </a:r>
            <a:endParaRPr/>
          </a:p>
          <a:p>
            <a:pPr marL="342900" marR="0" lvl="0" indent="-228600" algn="l" rtl="0">
              <a:lnSpc>
                <a:spcPct val="90000"/>
              </a:lnSpc>
              <a:spcBef>
                <a:spcPts val="100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Incentivi</a:t>
            </a:r>
            <a:r>
              <a:rPr lang="en-GB" sz="1800" b="1">
                <a:solidFill>
                  <a:schemeClr val="lt1"/>
                </a:solidFill>
                <a:latin typeface="Arial"/>
                <a:ea typeface="Arial"/>
                <a:cs typeface="Arial"/>
                <a:sym typeface="Arial"/>
              </a:rPr>
              <a:t>s</a:t>
            </a:r>
            <a:r>
              <a:rPr lang="en-GB" sz="1800" b="1" i="0" u="none" strike="noStrike">
                <a:solidFill>
                  <a:schemeClr val="lt1"/>
                </a:solidFill>
                <a:latin typeface="Arial"/>
                <a:ea typeface="Arial"/>
                <a:cs typeface="Arial"/>
                <a:sym typeface="Arial"/>
              </a:rPr>
              <a:t>ation</a:t>
            </a:r>
            <a:r>
              <a:rPr lang="en-GB" sz="1800" b="0" i="0" u="none" strike="noStrike">
                <a:solidFill>
                  <a:schemeClr val="lt1"/>
                </a:solidFill>
                <a:latin typeface="Arial"/>
                <a:ea typeface="Arial"/>
                <a:cs typeface="Arial"/>
                <a:sym typeface="Arial"/>
              </a:rPr>
              <a:t> - tangible benefits needed for people and collections to provide data</a:t>
            </a:r>
            <a:endParaRPr/>
          </a:p>
          <a:p>
            <a:pPr marL="342900" marR="0" lvl="0" indent="-228600" algn="l" rtl="0">
              <a:lnSpc>
                <a:spcPct val="90000"/>
              </a:lnSpc>
              <a:spcBef>
                <a:spcPts val="1000"/>
              </a:spcBef>
              <a:spcAft>
                <a:spcPts val="0"/>
              </a:spcAft>
              <a:buClr>
                <a:srgbClr val="ACD433"/>
              </a:buClr>
              <a:buSzPts val="1440"/>
              <a:buFont typeface="Arial"/>
              <a:buChar char="•"/>
            </a:pPr>
            <a:r>
              <a:rPr lang="en-GB" sz="1800" b="1" i="0" u="none" strike="noStrike">
                <a:solidFill>
                  <a:schemeClr val="lt1"/>
                </a:solidFill>
                <a:latin typeface="Arial"/>
                <a:ea typeface="Arial"/>
                <a:cs typeface="Arial"/>
                <a:sym typeface="Arial"/>
              </a:rPr>
              <a:t>Sustainability</a:t>
            </a:r>
            <a:r>
              <a:rPr lang="en-GB" sz="1800" b="0" i="0" u="none" strike="noStrike">
                <a:solidFill>
                  <a:schemeClr val="lt1"/>
                </a:solidFill>
                <a:latin typeface="Arial"/>
                <a:ea typeface="Arial"/>
                <a:cs typeface="Arial"/>
                <a:sym typeface="Arial"/>
              </a:rPr>
              <a:t> - maintaining multiple platforms and datasets</a:t>
            </a:r>
            <a:endParaRPr/>
          </a:p>
        </p:txBody>
      </p:sp>
      <p:pic>
        <p:nvPicPr>
          <p:cNvPr id="169" name="Google Shape;169;p4"/>
          <p:cNvPicPr preferRelativeResize="0"/>
          <p:nvPr/>
        </p:nvPicPr>
        <p:blipFill rotWithShape="1">
          <a:blip r:embed="rId3">
            <a:alphaModFix/>
          </a:blip>
          <a:srcRect t="5687" r="-1" b="-1"/>
          <a:stretch/>
        </p:blipFill>
        <p:spPr>
          <a:xfrm>
            <a:off x="4904316" y="-4"/>
            <a:ext cx="7287684" cy="3694372"/>
          </a:xfrm>
          <a:custGeom>
            <a:avLst/>
            <a:gdLst/>
            <a:ahLst/>
            <a:cxnLst/>
            <a:rect l="l" t="t" r="r" b="b"/>
            <a:pathLst>
              <a:path w="7287684" h="3694372" extrusionOk="0">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a:noFill/>
          <a:ln>
            <a:noFill/>
          </a:ln>
        </p:spPr>
      </p:pic>
      <p:pic>
        <p:nvPicPr>
          <p:cNvPr id="170" name="Google Shape;170;p4"/>
          <p:cNvPicPr preferRelativeResize="0"/>
          <p:nvPr/>
        </p:nvPicPr>
        <p:blipFill rotWithShape="1">
          <a:blip r:embed="rId4">
            <a:alphaModFix/>
          </a:blip>
          <a:srcRect t="13418" b="17869"/>
          <a:stretch/>
        </p:blipFill>
        <p:spPr>
          <a:xfrm>
            <a:off x="4726728" y="3802961"/>
            <a:ext cx="7472381" cy="3055043"/>
          </a:xfrm>
          <a:custGeom>
            <a:avLst/>
            <a:gdLst/>
            <a:ahLst/>
            <a:cxnLst/>
            <a:rect l="l" t="t" r="r" b="b"/>
            <a:pathLst>
              <a:path w="7472381" h="3055043" extrusionOk="0">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5"/>
          <p:cNvSpPr txBox="1">
            <a:spLocks noGrp="1"/>
          </p:cNvSpPr>
          <p:nvPr>
            <p:ph type="title"/>
          </p:nvPr>
        </p:nvSpPr>
        <p:spPr>
          <a:xfrm>
            <a:off x="838200" y="365125"/>
            <a:ext cx="766572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400"/>
              <a:buFont typeface="Play"/>
              <a:buNone/>
            </a:pPr>
            <a:r>
              <a:rPr lang="en-GB" b="1"/>
              <a:t>What is Latimer Core?</a:t>
            </a:r>
            <a:br>
              <a:rPr lang="en-GB"/>
            </a:br>
            <a:r>
              <a:rPr lang="en-GB" sz="3200" i="1"/>
              <a:t>A data standard for collection descriptions</a:t>
            </a:r>
            <a:r>
              <a:rPr lang="en-GB" i="1"/>
              <a:t>​</a:t>
            </a:r>
            <a:endParaRPr/>
          </a:p>
        </p:txBody>
      </p:sp>
      <p:grpSp>
        <p:nvGrpSpPr>
          <p:cNvPr id="177" name="Google Shape;177;p5"/>
          <p:cNvGrpSpPr/>
          <p:nvPr/>
        </p:nvGrpSpPr>
        <p:grpSpPr>
          <a:xfrm>
            <a:off x="441406" y="1980990"/>
            <a:ext cx="8452852" cy="3870750"/>
            <a:chOff x="118677" y="465718"/>
            <a:chExt cx="8452852" cy="3870750"/>
          </a:xfrm>
        </p:grpSpPr>
        <p:sp>
          <p:nvSpPr>
            <p:cNvPr id="178" name="Google Shape;178;p5"/>
            <p:cNvSpPr/>
            <p:nvPr/>
          </p:nvSpPr>
          <p:spPr>
            <a:xfrm>
              <a:off x="118677" y="873853"/>
              <a:ext cx="1119053" cy="1119053"/>
            </a:xfrm>
            <a:prstGeom prst="ellipse">
              <a:avLst/>
            </a:prstGeom>
            <a:solidFill>
              <a:srgbClr val="CBD3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5"/>
            <p:cNvSpPr/>
            <p:nvPr/>
          </p:nvSpPr>
          <p:spPr>
            <a:xfrm>
              <a:off x="353678" y="1108855"/>
              <a:ext cx="649051" cy="649051"/>
            </a:xfrm>
            <a:prstGeom prst="rect">
              <a:avLst/>
            </a:prstGeom>
            <a:blipFill rotWithShape="1">
              <a:blip r:embed="rId3">
                <a:alphaModFix/>
              </a:blip>
              <a:stretch>
                <a:fillRect/>
              </a:stretch>
            </a:blip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5"/>
            <p:cNvSpPr/>
            <p:nvPr/>
          </p:nvSpPr>
          <p:spPr>
            <a:xfrm>
              <a:off x="1477528" y="873853"/>
              <a:ext cx="2637769" cy="111905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5"/>
            <p:cNvSpPr txBox="1"/>
            <p:nvPr/>
          </p:nvSpPr>
          <p:spPr>
            <a:xfrm>
              <a:off x="1477528" y="873853"/>
              <a:ext cx="2637769" cy="1119053"/>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Supports the representation and discovery of natural science collections, by structuring data about the groups of objects that those collections and their subcomponents encompass​</a:t>
              </a:r>
              <a:endParaRPr sz="1600">
                <a:solidFill>
                  <a:schemeClr val="lt1"/>
                </a:solidFill>
                <a:latin typeface="Arial"/>
                <a:ea typeface="Arial"/>
                <a:cs typeface="Arial"/>
                <a:sym typeface="Arial"/>
              </a:endParaRPr>
            </a:p>
          </p:txBody>
        </p:sp>
        <p:sp>
          <p:nvSpPr>
            <p:cNvPr id="182" name="Google Shape;182;p5"/>
            <p:cNvSpPr/>
            <p:nvPr/>
          </p:nvSpPr>
          <p:spPr>
            <a:xfrm>
              <a:off x="4574909" y="873853"/>
              <a:ext cx="1119053" cy="1119053"/>
            </a:xfrm>
            <a:prstGeom prst="ellipse">
              <a:avLst/>
            </a:prstGeom>
            <a:solidFill>
              <a:srgbClr val="CBD3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5"/>
            <p:cNvSpPr/>
            <p:nvPr/>
          </p:nvSpPr>
          <p:spPr>
            <a:xfrm>
              <a:off x="4809910" y="1108855"/>
              <a:ext cx="649051" cy="649051"/>
            </a:xfrm>
            <a:prstGeom prst="rect">
              <a:avLst/>
            </a:prstGeom>
            <a:blipFill rotWithShape="1">
              <a:blip r:embed="rId4">
                <a:alphaModFix/>
              </a:blip>
              <a:stretch>
                <a:fillRect/>
              </a:stretch>
            </a:blip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5"/>
            <p:cNvSpPr/>
            <p:nvPr/>
          </p:nvSpPr>
          <p:spPr>
            <a:xfrm>
              <a:off x="5933760" y="465718"/>
              <a:ext cx="2637769" cy="1935325"/>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5"/>
            <p:cNvSpPr txBox="1"/>
            <p:nvPr/>
          </p:nvSpPr>
          <p:spPr>
            <a:xfrm>
              <a:off x="5933760" y="465718"/>
              <a:ext cx="2637769" cy="1935325"/>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Applies to a wide range of collection description use cases, from describing the overall collections holdings of an institution to the contents of a single drawer of material​</a:t>
              </a:r>
              <a:endParaRPr sz="1600">
                <a:solidFill>
                  <a:schemeClr val="lt1"/>
                </a:solidFill>
                <a:latin typeface="Arial"/>
                <a:ea typeface="Arial"/>
                <a:cs typeface="Arial"/>
                <a:sym typeface="Arial"/>
              </a:endParaRPr>
            </a:p>
          </p:txBody>
        </p:sp>
        <p:sp>
          <p:nvSpPr>
            <p:cNvPr id="186" name="Google Shape;186;p5"/>
            <p:cNvSpPr/>
            <p:nvPr/>
          </p:nvSpPr>
          <p:spPr>
            <a:xfrm>
              <a:off x="118677" y="3217415"/>
              <a:ext cx="1119053" cy="1119053"/>
            </a:xfrm>
            <a:prstGeom prst="ellipse">
              <a:avLst/>
            </a:prstGeom>
            <a:solidFill>
              <a:srgbClr val="CBD3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5"/>
            <p:cNvSpPr/>
            <p:nvPr/>
          </p:nvSpPr>
          <p:spPr>
            <a:xfrm>
              <a:off x="353678" y="3452416"/>
              <a:ext cx="649051" cy="649051"/>
            </a:xfrm>
            <a:prstGeom prst="rect">
              <a:avLst/>
            </a:prstGeom>
            <a:blipFill rotWithShape="1">
              <a:blip r:embed="rId5">
                <a:alphaModFix/>
              </a:blip>
              <a:stretch>
                <a:fillRect/>
              </a:stretch>
            </a:blip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5"/>
            <p:cNvSpPr/>
            <p:nvPr/>
          </p:nvSpPr>
          <p:spPr>
            <a:xfrm>
              <a:off x="1477528" y="3217415"/>
              <a:ext cx="2637769" cy="111905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5"/>
            <p:cNvSpPr txBox="1"/>
            <p:nvPr/>
          </p:nvSpPr>
          <p:spPr>
            <a:xfrm>
              <a:off x="1477528" y="3217415"/>
              <a:ext cx="2637769" cy="1119053"/>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Enables the modelling of the often complicated relationships between these groups of objects​</a:t>
              </a:r>
              <a:endParaRPr sz="1600">
                <a:solidFill>
                  <a:schemeClr val="lt1"/>
                </a:solidFill>
                <a:latin typeface="Arial"/>
                <a:ea typeface="Arial"/>
                <a:cs typeface="Arial"/>
                <a:sym typeface="Arial"/>
              </a:endParaRPr>
            </a:p>
          </p:txBody>
        </p:sp>
        <p:sp>
          <p:nvSpPr>
            <p:cNvPr id="190" name="Google Shape;190;p5"/>
            <p:cNvSpPr/>
            <p:nvPr/>
          </p:nvSpPr>
          <p:spPr>
            <a:xfrm>
              <a:off x="4574909" y="3217415"/>
              <a:ext cx="1119053" cy="1119053"/>
            </a:xfrm>
            <a:prstGeom prst="ellipse">
              <a:avLst/>
            </a:prstGeom>
            <a:solidFill>
              <a:srgbClr val="CBD3C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5"/>
            <p:cNvSpPr/>
            <p:nvPr/>
          </p:nvSpPr>
          <p:spPr>
            <a:xfrm>
              <a:off x="4809910" y="3452416"/>
              <a:ext cx="649051" cy="649051"/>
            </a:xfrm>
            <a:prstGeom prst="rect">
              <a:avLst/>
            </a:prstGeom>
            <a:blipFill rotWithShape="1">
              <a:blip r:embed="rId6">
                <a:alphaModFix/>
              </a:blip>
              <a:stretch>
                <a:fillRect/>
              </a:stretch>
            </a:blipFill>
            <a:ln w="1905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5"/>
            <p:cNvSpPr/>
            <p:nvPr/>
          </p:nvSpPr>
          <p:spPr>
            <a:xfrm>
              <a:off x="5933760" y="3217415"/>
              <a:ext cx="2637769" cy="111905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5"/>
            <p:cNvSpPr txBox="1"/>
            <p:nvPr/>
          </p:nvSpPr>
          <p:spPr>
            <a:xfrm>
              <a:off x="5933760" y="3217415"/>
              <a:ext cx="2637769" cy="1119053"/>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chemeClr val="lt1"/>
                </a:buClr>
                <a:buSzPts val="1400"/>
                <a:buFont typeface="Arial"/>
                <a:buNone/>
              </a:pPr>
              <a:r>
                <a:rPr lang="en-GB" sz="1400">
                  <a:solidFill>
                    <a:schemeClr val="lt1"/>
                  </a:solidFill>
                  <a:latin typeface="Arial"/>
                  <a:ea typeface="Arial"/>
                  <a:cs typeface="Arial"/>
                  <a:sym typeface="Arial"/>
                </a:rPr>
                <a:t>​Named for Marjorie Courtenay-Latimer (1907-2004)​, a museum curator, and bringer of the coelacanth to the attention of the world</a:t>
              </a:r>
              <a:endParaRPr sz="1400">
                <a:solidFill>
                  <a:schemeClr val="lt1"/>
                </a:solidFill>
                <a:latin typeface="Arial"/>
                <a:ea typeface="Arial"/>
                <a:cs typeface="Arial"/>
                <a:sym typeface="Arial"/>
              </a:endParaRPr>
            </a:p>
          </p:txBody>
        </p:sp>
      </p:grpSp>
      <p:sp>
        <p:nvSpPr>
          <p:cNvPr id="194" name="Google Shape;194;p5"/>
          <p:cNvSpPr txBox="1"/>
          <p:nvPr/>
        </p:nvSpPr>
        <p:spPr>
          <a:xfrm>
            <a:off x="145472" y="6407933"/>
            <a:ext cx="60960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0" i="0" u="none" strike="noStrike">
                <a:solidFill>
                  <a:schemeClr val="lt1"/>
                </a:solidFill>
                <a:latin typeface="Nunito"/>
                <a:ea typeface="Nunito"/>
                <a:cs typeface="Nunito"/>
                <a:sym typeface="Nunito"/>
              </a:rPr>
              <a:t>See: https://github.com/tdwg/cd/wiki</a:t>
            </a:r>
            <a:r>
              <a:rPr lang="en-GB" sz="1800" b="0" i="0">
                <a:solidFill>
                  <a:schemeClr val="lt1"/>
                </a:solidFill>
                <a:latin typeface="Nunito"/>
                <a:ea typeface="Nunito"/>
                <a:cs typeface="Nunito"/>
                <a:sym typeface="Nunito"/>
              </a:rPr>
              <a:t>​</a:t>
            </a:r>
            <a:endParaRPr sz="1800">
              <a:solidFill>
                <a:schemeClr val="lt1"/>
              </a:solidFill>
              <a:latin typeface="Arial"/>
              <a:ea typeface="Arial"/>
              <a:cs typeface="Arial"/>
              <a:sym typeface="Arial"/>
            </a:endParaRPr>
          </a:p>
        </p:txBody>
      </p:sp>
      <p:pic>
        <p:nvPicPr>
          <p:cNvPr id="195" name="Google Shape;195;p5"/>
          <p:cNvPicPr preferRelativeResize="0"/>
          <p:nvPr/>
        </p:nvPicPr>
        <p:blipFill rotWithShape="1">
          <a:blip r:embed="rId7">
            <a:alphaModFix/>
          </a:blip>
          <a:srcRect l="41026"/>
          <a:stretch/>
        </p:blipFill>
        <p:spPr>
          <a:xfrm>
            <a:off x="9133787" y="2293621"/>
            <a:ext cx="2735484" cy="3014980"/>
          </a:xfrm>
          <a:prstGeom prst="rect">
            <a:avLst/>
          </a:prstGeom>
          <a:noFill/>
          <a:ln>
            <a:noFill/>
          </a:ln>
        </p:spPr>
      </p:pic>
      <p:sp>
        <p:nvSpPr>
          <p:cNvPr id="196" name="Google Shape;196;p5"/>
          <p:cNvSpPr txBox="1"/>
          <p:nvPr/>
        </p:nvSpPr>
        <p:spPr>
          <a:xfrm>
            <a:off x="9049892" y="5423837"/>
            <a:ext cx="2903273"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0" i="0">
                <a:solidFill>
                  <a:schemeClr val="lt1"/>
                </a:solidFill>
                <a:latin typeface="Arial"/>
                <a:ea typeface="Arial"/>
                <a:cs typeface="Arial"/>
                <a:sym typeface="Arial"/>
              </a:rPr>
              <a:t>Postcard commemorating the discovery of the coelacanth by </a:t>
            </a:r>
            <a:r>
              <a:rPr lang="en-GB" sz="1200" b="1" i="0">
                <a:solidFill>
                  <a:schemeClr val="lt1"/>
                </a:solidFill>
                <a:latin typeface="Arial"/>
                <a:ea typeface="Arial"/>
                <a:cs typeface="Arial"/>
                <a:sym typeface="Arial"/>
              </a:rPr>
              <a:t>Marjorie Courtenay-Latimer</a:t>
            </a:r>
            <a:r>
              <a:rPr lang="en-GB" sz="1200" b="0" i="0">
                <a:solidFill>
                  <a:schemeClr val="lt1"/>
                </a:solidFill>
                <a:latin typeface="Arial"/>
                <a:ea typeface="Arial"/>
                <a:cs typeface="Arial"/>
                <a:sym typeface="Arial"/>
              </a:rPr>
              <a:t> in December 1938</a:t>
            </a:r>
            <a:endParaRPr sz="1200">
              <a:solidFill>
                <a:schemeClr val="lt1"/>
              </a:solidFill>
              <a:latin typeface="Arial"/>
              <a:ea typeface="Arial"/>
              <a:cs typeface="Arial"/>
              <a:sym typeface="Arial"/>
            </a:endParaRPr>
          </a:p>
        </p:txBody>
      </p:sp>
      <p:grpSp>
        <p:nvGrpSpPr>
          <p:cNvPr id="197" name="Google Shape;197;p5"/>
          <p:cNvGrpSpPr/>
          <p:nvPr/>
        </p:nvGrpSpPr>
        <p:grpSpPr>
          <a:xfrm>
            <a:off x="9133787" y="6108772"/>
            <a:ext cx="3117533" cy="276999"/>
            <a:chOff x="9215120" y="6209564"/>
            <a:chExt cx="3117533" cy="276999"/>
          </a:xfrm>
        </p:grpSpPr>
        <p:pic>
          <p:nvPicPr>
            <p:cNvPr id="198" name="Google Shape;198;p5"/>
            <p:cNvPicPr preferRelativeResize="0"/>
            <p:nvPr/>
          </p:nvPicPr>
          <p:blipFill rotWithShape="1">
            <a:blip r:embed="rId8">
              <a:alphaModFix/>
            </a:blip>
            <a:srcRect/>
            <a:stretch/>
          </p:blipFill>
          <p:spPr>
            <a:xfrm>
              <a:off x="9215120" y="6233724"/>
              <a:ext cx="214260" cy="214260"/>
            </a:xfrm>
            <a:prstGeom prst="rect">
              <a:avLst/>
            </a:prstGeom>
            <a:noFill/>
            <a:ln>
              <a:noFill/>
            </a:ln>
          </p:spPr>
        </p:pic>
        <p:sp>
          <p:nvSpPr>
            <p:cNvPr id="199" name="Google Shape;199;p5"/>
            <p:cNvSpPr txBox="1"/>
            <p:nvPr/>
          </p:nvSpPr>
          <p:spPr>
            <a:xfrm>
              <a:off x="9429380" y="6209564"/>
              <a:ext cx="2903273" cy="2769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200" b="0" i="1">
                  <a:solidFill>
                    <a:schemeClr val="lt1"/>
                  </a:solidFill>
                  <a:latin typeface="Arial"/>
                  <a:ea typeface="Arial"/>
                  <a:cs typeface="Arial"/>
                  <a:sym typeface="Arial"/>
                </a:rPr>
                <a:t>Public Domain image</a:t>
              </a:r>
              <a:endParaRPr sz="1200" i="1">
                <a:solidFill>
                  <a:schemeClr val="lt1"/>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Office Theme">
  <a:themeElements>
    <a:clrScheme name="Office Theme">
      <a:dk1>
        <a:srgbClr val="000000"/>
      </a:dk1>
      <a:lt1>
        <a:srgbClr val="FFFFFF"/>
      </a:lt1>
      <a:dk2>
        <a:srgbClr val="0E2841"/>
      </a:dk2>
      <a:lt2>
        <a:srgbClr val="E8E8E8"/>
      </a:lt2>
      <a:accent1>
        <a:srgbClr val="196B24"/>
      </a:accent1>
      <a:accent2>
        <a:srgbClr val="4EA72E"/>
      </a:accent2>
      <a:accent3>
        <a:srgbClr val="156082"/>
      </a:accent3>
      <a:accent4>
        <a:srgbClr val="0F9ED5"/>
      </a:accent4>
      <a:accent5>
        <a:srgbClr val="A02B93"/>
      </a:accent5>
      <a:accent6>
        <a:srgbClr val="E97132"/>
      </a:accent6>
      <a:hlink>
        <a:srgbClr val="538D9D"/>
      </a:hlink>
      <a:folHlink>
        <a:srgbClr val="A573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6046</Words>
  <Application>Microsoft Office PowerPoint</Application>
  <PresentationFormat>Widescreen</PresentationFormat>
  <Paragraphs>469</Paragraphs>
  <Slides>43</Slides>
  <Notes>43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Nunito</vt:lpstr>
      <vt:lpstr>Play</vt:lpstr>
      <vt:lpstr>Office Theme</vt:lpstr>
      <vt:lpstr>Latimer Core Workshop </vt:lpstr>
      <vt:lpstr>Introduction</vt:lpstr>
      <vt:lpstr>1. Objectives &amp; outcomes</vt:lpstr>
      <vt:lpstr>2. Standards work in DiSSCo Transition</vt:lpstr>
      <vt:lpstr>3. Overview of Latimer Core</vt:lpstr>
      <vt:lpstr>Our utopian vision:    A global dataset of fully digitised natural science collection objects</vt:lpstr>
      <vt:lpstr>Why describe a collection?</vt:lpstr>
      <vt:lpstr>Challenges</vt:lpstr>
      <vt:lpstr>What is Latimer Core? A data standard for collection descriptions​</vt:lpstr>
      <vt:lpstr>PowerPoint Presentation</vt:lpstr>
      <vt:lpstr>History of Latimer Core  (and how TDWG standards are developed) </vt:lpstr>
      <vt:lpstr>Core concept: the ObjectGroup</vt:lpstr>
      <vt:lpstr>PowerPoint Presentation</vt:lpstr>
      <vt:lpstr>PowerPoint Presentation</vt:lpstr>
      <vt:lpstr>When and how can you use Latimer Core?</vt:lpstr>
      <vt:lpstr>4. Applications of Latimer Core</vt:lpstr>
      <vt:lpstr>NHM Unlocked Large scale collections move</vt:lpstr>
      <vt:lpstr>RECODE Collections management system implementation</vt:lpstr>
      <vt:lpstr>Join the Dots Collections assessment and demographics</vt:lpstr>
      <vt:lpstr>NHM Data Portal Collections discovery layer</vt:lpstr>
      <vt:lpstr>DiSSCo Flanders</vt:lpstr>
      <vt:lpstr>Future community adoption</vt:lpstr>
      <vt:lpstr>5. Orientation and exercises</vt:lpstr>
      <vt:lpstr>Prototyping Latimer Core in Airtable</vt:lpstr>
      <vt:lpstr>British and Irish Coleoptera Digtisation pilot</vt:lpstr>
      <vt:lpstr>Latimer Core example bases</vt:lpstr>
      <vt:lpstr>Getting started</vt:lpstr>
      <vt:lpstr>Exploring ‘Data’ view</vt:lpstr>
      <vt:lpstr>Exploring ‘Interface’ view</vt:lpstr>
      <vt:lpstr>Creating schemes</vt:lpstr>
      <vt:lpstr>Exercise 1 Creating a new Latimer Core Scheme</vt:lpstr>
      <vt:lpstr>Exercise 2 Building a basic collection description</vt:lpstr>
      <vt:lpstr>Exercise 3 Annotating the collection with metrics and narratives</vt:lpstr>
      <vt:lpstr>Exercise 4 Incorporating people</vt:lpstr>
      <vt:lpstr>Exercise 5 Adding references to external identifiers</vt:lpstr>
      <vt:lpstr>6. Discussion &amp; feedback</vt:lpstr>
      <vt:lpstr>Discussion</vt:lpstr>
      <vt:lpstr>Workshop Survey  https://forms.gle/THNbnFDj2eEKd3Nu9</vt:lpstr>
      <vt:lpstr>7. Resources &amp; acknowledgements </vt:lpstr>
      <vt:lpstr>Where can you find out more?</vt:lpstr>
      <vt:lpstr>How can you get involved in with biodiversity information standards?</vt:lpstr>
      <vt:lpstr>Workshop materials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Laurence Livermore</cp:lastModifiedBy>
  <cp:revision>1</cp:revision>
  <dcterms:created xsi:type="dcterms:W3CDTF">2024-04-07T08:09:44Z</dcterms:created>
  <dcterms:modified xsi:type="dcterms:W3CDTF">2024-09-03T13:02:50Z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0x0101004CF9137DAC8B5E4FA222ED5AA2116B2F</vt:lpwstr>
  </property>
  <property fmtid="{D5CDD505-2E9C-101B-9397-08002B2CF9AE}" pid="3" name="_dlc_DocIdItemGuid">
    <vt:lpwstr>8fc16cbf-06cc-4a07-b5f7-8de3aed60624</vt:lpwstr>
  </property>
  <property fmtid="{D5CDD505-2E9C-101B-9397-08002B2CF9AE}" pid="4" name="MediaServiceImageTags">
    <vt:lpwstr/>
  </property>
</Properties>
</file>