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ffaa57fed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ffaa57fe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effaa57fed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effaa57fed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effaa57fed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effaa57fed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effaa57fed_0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effaa57fed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0" name="Google Shape;70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0" name="Google Shape;8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edd55d364a_1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edd55d364a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effaa57fed_0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effaa57fed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/>
          <p:nvPr>
            <p:ph idx="2" type="pic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 rot="5400000">
            <a:off x="4623594" y="2285207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 rot="5400000">
            <a:off x="623094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hyperlink" Target="mailto:kmacmanu@ciesin.columbia.edu" TargetMode="External"/><Relationship Id="rId5" Type="http://schemas.openxmlformats.org/officeDocument/2006/relationships/hyperlink" Target="https://earthobservations.org/organization/work-programme/geo-human-planet" TargetMode="External"/><Relationship Id="rId6" Type="http://schemas.openxmlformats.org/officeDocument/2006/relationships/image" Target="../media/image5.png"/><Relationship Id="rId7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gif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gif"/><Relationship Id="rId4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gif"/><Relationship Id="rId4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kmacmanu@ciesin.columbia.edu" TargetMode="External"/><Relationship Id="rId4" Type="http://schemas.openxmlformats.org/officeDocument/2006/relationships/hyperlink" Target="mailto:jmartine@ciesin.columbia.edu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3.png"/><Relationship Id="rId7" Type="http://schemas.openxmlformats.org/officeDocument/2006/relationships/image" Target="../media/image20.png"/><Relationship Id="rId8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zenodo.org/record/8008090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iesin-geospatial.github.io/TOPSTSCHOOL/" TargetMode="External"/><Relationship Id="rId4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image" Target="../media/image13.png"/><Relationship Id="rId7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10.png"/><Relationship Id="rId5" Type="http://schemas.openxmlformats.org/officeDocument/2006/relationships/image" Target="../media/image14.png"/><Relationship Id="rId6" Type="http://schemas.openxmlformats.org/officeDocument/2006/relationships/hyperlink" Target="mailto:jmartine@ciesin.columbia.edu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7.gif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7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ciesin-geospatial.github.io/TOPSTSCHOOL/get-involved.html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hyperlink" Target="mailto:topstschool@ciesin.columbia.edu" TargetMode="External"/><Relationship Id="rId7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tinyurl.com/TOPSTSCHOOL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116800" y="52501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Initiativa Planeta Humano 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61" name="Google Shape;61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36925" y="10"/>
            <a:ext cx="9144000" cy="372618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9"/>
          <p:cNvSpPr txBox="1"/>
          <p:nvPr>
            <p:ph type="title"/>
          </p:nvPr>
        </p:nvSpPr>
        <p:spPr>
          <a:xfrm>
            <a:off x="137025" y="6185925"/>
            <a:ext cx="8942700" cy="762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000"/>
              <a:t>Por favor mande un email a </a:t>
            </a:r>
            <a:r>
              <a:rPr lang="en-US" sz="2000" u="sng">
                <a:solidFill>
                  <a:schemeClr val="hlink"/>
                </a:solidFill>
                <a:hlinkClick r:id="rId4"/>
              </a:rPr>
              <a:t>kmacmanu@ciesin.columbia.edu</a:t>
            </a:r>
            <a:r>
              <a:rPr lang="en-US" sz="2000"/>
              <a:t> para participar en la initiativa </a:t>
            </a:r>
            <a:r>
              <a:rPr lang="en-US" sz="2000"/>
              <a:t>Human Planet </a:t>
            </a:r>
            <a:endParaRPr sz="2000"/>
          </a:p>
        </p:txBody>
      </p:sp>
      <p:sp>
        <p:nvSpPr>
          <p:cNvPr id="63" name="Google Shape;63;p9"/>
          <p:cNvSpPr txBox="1"/>
          <p:nvPr/>
        </p:nvSpPr>
        <p:spPr>
          <a:xfrm>
            <a:off x="77175" y="1416300"/>
            <a:ext cx="9002700" cy="449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 Dificultades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Abilidad the cuantificar y evaluar impactos humanos. Falta de data abierta, inclusiva y consistente.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Solucion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HPI produce, integra, y compara, fondos de datos en ambiente construido, poblacion, y otras caracteristicas usados para medir los Indicadores ODS.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Servicios</a:t>
            </a: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Data global espacial sobre edificios, poblacion, projecciones de poblacion, asentamientos humanos, y centros urbanos.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9"/>
          <p:cNvSpPr txBox="1"/>
          <p:nvPr/>
        </p:nvSpPr>
        <p:spPr>
          <a:xfrm>
            <a:off x="224575" y="5727350"/>
            <a:ext cx="111507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 u="sng">
                <a:solidFill>
                  <a:schemeClr val="hlink"/>
                </a:solidFill>
                <a:hlinkClick r:id="rId5"/>
              </a:rPr>
              <a:t>https://earthobservations.org/organization/work-programme/geo-human-planet</a:t>
            </a:r>
            <a:r>
              <a:rPr lang="en-US" sz="1900">
                <a:solidFill>
                  <a:schemeClr val="dk1"/>
                </a:solidFill>
              </a:rPr>
              <a:t> </a:t>
            </a:r>
            <a:endParaRPr sz="100"/>
          </a:p>
        </p:txBody>
      </p:sp>
      <p:pic>
        <p:nvPicPr>
          <p:cNvPr id="65" name="Google Shape;65;p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63425" y="0"/>
            <a:ext cx="1416300" cy="141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9"/>
          <p:cNvPicPr preferRelativeResize="0"/>
          <p:nvPr/>
        </p:nvPicPr>
        <p:blipFill rotWithShape="1">
          <a:blip r:embed="rId3">
            <a:alphaModFix/>
          </a:blip>
          <a:srcRect b="83084" l="4783" r="32025" t="2320"/>
          <a:stretch/>
        </p:blipFill>
        <p:spPr>
          <a:xfrm>
            <a:off x="224575" y="706175"/>
            <a:ext cx="5234875" cy="492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10650" y="527620"/>
            <a:ext cx="1416300" cy="849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>
            <p:ph type="title"/>
          </p:nvPr>
        </p:nvSpPr>
        <p:spPr>
          <a:xfrm>
            <a:off x="3100875" y="242225"/>
            <a:ext cx="5537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Anomalidades de Agua Sur America</a:t>
            </a:r>
            <a:endParaRPr/>
          </a:p>
        </p:txBody>
      </p:sp>
      <p:sp>
        <p:nvSpPr>
          <p:cNvPr id="151" name="Google Shape;151;p18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SCIENCES" id="152" name="Google Shape;15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178" y="720386"/>
            <a:ext cx="2235625" cy="6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7600" y="1493150"/>
            <a:ext cx="6650001" cy="516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9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SCIENCES" id="159" name="Google Shape;159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178" y="720386"/>
            <a:ext cx="2235625" cy="6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6462" y="1493150"/>
            <a:ext cx="8551076" cy="516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9"/>
          <p:cNvSpPr txBox="1"/>
          <p:nvPr>
            <p:ph type="title"/>
          </p:nvPr>
        </p:nvSpPr>
        <p:spPr>
          <a:xfrm>
            <a:off x="3100875" y="242225"/>
            <a:ext cx="5537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Anomalidades de Agua Sur America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0"/>
          <p:cNvSpPr txBox="1"/>
          <p:nvPr>
            <p:ph idx="1" type="body"/>
          </p:nvPr>
        </p:nvSpPr>
        <p:spPr>
          <a:xfrm>
            <a:off x="628650" y="1825625"/>
            <a:ext cx="7886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SCIENCES" id="167" name="Google Shape;16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178" y="720386"/>
            <a:ext cx="2235625" cy="61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690813"/>
            <a:ext cx="9144003" cy="44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>
            <p:ph type="title"/>
          </p:nvPr>
        </p:nvSpPr>
        <p:spPr>
          <a:xfrm>
            <a:off x="3100875" y="242225"/>
            <a:ext cx="5537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Anomalidades de Agua Sur America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type="ctrTitle"/>
          </p:nvPr>
        </p:nvSpPr>
        <p:spPr>
          <a:xfrm>
            <a:off x="98981" y="1772808"/>
            <a:ext cx="8979031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4100"/>
              <a:t>ScienceCore </a:t>
            </a:r>
            <a:r>
              <a:rPr b="1" lang="en-US" sz="4100"/>
              <a:t>Heurística para resultados de ciencia abierta en el aprendizaje (SCHOOL): </a:t>
            </a:r>
            <a:endParaRPr b="1" sz="41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1" lang="en-US" sz="4100"/>
              <a:t>Inundaciones y Vulnerabilidad</a:t>
            </a:r>
            <a:endParaRPr sz="4100"/>
          </a:p>
        </p:txBody>
      </p:sp>
      <p:sp>
        <p:nvSpPr>
          <p:cNvPr id="73" name="Google Shape;73;p10"/>
          <p:cNvSpPr txBox="1"/>
          <p:nvPr>
            <p:ph idx="1" type="subTitle"/>
          </p:nvPr>
        </p:nvSpPr>
        <p:spPr>
          <a:xfrm>
            <a:off x="1143000" y="4096256"/>
            <a:ext cx="6858000" cy="16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30"/>
              <a:buNone/>
            </a:pPr>
            <a:r>
              <a:rPr lang="en-US" sz="1600"/>
              <a:t>AmeriGEO </a:t>
            </a:r>
            <a:r>
              <a:rPr lang="en-US" sz="1600"/>
              <a:t>2024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None/>
            </a:pPr>
            <a:r>
              <a:rPr lang="en-US" sz="1600"/>
              <a:t>Agosto 1, 2024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None/>
            </a:pPr>
            <a:r>
              <a:rPr lang="en-US" sz="1600"/>
              <a:t>Kytt MacManus </a:t>
            </a:r>
            <a:r>
              <a:rPr lang="en-US" sz="1600" u="sng">
                <a:solidFill>
                  <a:schemeClr val="hlink"/>
                </a:solidFill>
                <a:hlinkClick r:id="rId3"/>
              </a:rPr>
              <a:t>kmacmanu@ciesin.columbia.edu</a:t>
            </a:r>
            <a:r>
              <a:rPr lang="en-US" sz="1600"/>
              <a:t> </a:t>
            </a:r>
            <a:endParaRPr sz="1600"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30"/>
              <a:buNone/>
            </a:pPr>
            <a:r>
              <a:rPr lang="en-US" sz="1600"/>
              <a:t>Juan F. Martinez </a:t>
            </a:r>
            <a:r>
              <a:rPr lang="en-US" sz="1600" u="sng">
                <a:solidFill>
                  <a:schemeClr val="hlink"/>
                </a:solidFill>
                <a:hlinkClick r:id="rId4"/>
              </a:rPr>
              <a:t>jmartine@ciesin.columbia.edu</a:t>
            </a:r>
            <a:r>
              <a:rPr lang="en-US" sz="1600"/>
              <a:t> </a:t>
            </a:r>
            <a:endParaRPr sz="1600"/>
          </a:p>
        </p:txBody>
      </p:sp>
      <p:pic>
        <p:nvPicPr>
          <p:cNvPr descr="https://ciesin-geospatial.github.io/TOPSTSCHOOL/images/TOPTSCHOOL-logo02.hi-res.png" id="74" name="Google Shape;7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77875" y="3941475"/>
            <a:ext cx="2145525" cy="2122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PSTSCHOOL banner logo" id="75" name="Google Shape;75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70150" y="5377400"/>
            <a:ext cx="5003699" cy="145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0"/>
          <p:cNvPicPr preferRelativeResize="0"/>
          <p:nvPr/>
        </p:nvPicPr>
        <p:blipFill rotWithShape="1">
          <a:blip r:embed="rId7">
            <a:alphaModFix/>
          </a:blip>
          <a:srcRect b="37562" l="0" r="0" t="0"/>
          <a:stretch/>
        </p:blipFill>
        <p:spPr>
          <a:xfrm>
            <a:off x="0" y="-4"/>
            <a:ext cx="9144000" cy="158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32875" y="4271427"/>
            <a:ext cx="1682100" cy="168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>
            <p:ph type="title"/>
          </p:nvPr>
        </p:nvSpPr>
        <p:spPr>
          <a:xfrm>
            <a:off x="628650" y="136526"/>
            <a:ext cx="8166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200"/>
              <a:t>TOPS </a:t>
            </a:r>
            <a:r>
              <a:rPr lang="en-US" sz="4200"/>
              <a:t>Concepción</a:t>
            </a:r>
            <a:r>
              <a:rPr lang="en-US" sz="4200"/>
              <a:t> de Ciencia Abierta</a:t>
            </a:r>
            <a:endParaRPr sz="4200"/>
          </a:p>
        </p:txBody>
      </p:sp>
      <p:sp>
        <p:nvSpPr>
          <p:cNvPr id="83" name="Google Shape;83;p11"/>
          <p:cNvSpPr/>
          <p:nvPr/>
        </p:nvSpPr>
        <p:spPr>
          <a:xfrm>
            <a:off x="2783048" y="6399930"/>
            <a:ext cx="363080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https://zenodo.org/record/8008090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1"/>
          <p:cNvSpPr txBox="1"/>
          <p:nvPr/>
        </p:nvSpPr>
        <p:spPr>
          <a:xfrm>
            <a:off x="956675" y="1296500"/>
            <a:ext cx="6966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Ciencia Abierta es Accesible, Reproducible, y Inclusivo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1"/>
          <p:cNvSpPr txBox="1"/>
          <p:nvPr/>
        </p:nvSpPr>
        <p:spPr>
          <a:xfrm>
            <a:off x="932475" y="2607325"/>
            <a:ext cx="22071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Accesible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Acceso a publicaciones cientificas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y software abiertos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1"/>
          <p:cNvSpPr txBox="1"/>
          <p:nvPr/>
        </p:nvSpPr>
        <p:spPr>
          <a:xfrm>
            <a:off x="3338700" y="2607325"/>
            <a:ext cx="22071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Reproducible: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Colaboracion y analysis abiertos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arcos y bibliotecas de herramientas abiertas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1"/>
          <p:cNvSpPr txBox="1"/>
          <p:nvPr/>
        </p:nvSpPr>
        <p:spPr>
          <a:xfrm>
            <a:off x="5744925" y="2489550"/>
            <a:ext cx="22071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Inclusivo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Apoyar diversidad, equidad, y pertenencia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Expandir participacion y asociaciones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Nuevos caminos de ciencia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/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Projecto </a:t>
            </a:r>
            <a:r>
              <a:rPr lang="en-US"/>
              <a:t>SCHOOL </a:t>
            </a:r>
            <a:endParaRPr/>
          </a:p>
        </p:txBody>
      </p:sp>
      <p:sp>
        <p:nvSpPr>
          <p:cNvPr id="93" name="Google Shape;93;p12"/>
          <p:cNvSpPr txBox="1"/>
          <p:nvPr>
            <p:ph idx="1" type="body"/>
          </p:nvPr>
        </p:nvSpPr>
        <p:spPr>
          <a:xfrm>
            <a:off x="628650" y="1825624"/>
            <a:ext cx="7886700" cy="47006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52167" lvl="0" marL="457200" rtl="0" algn="l">
              <a:spcBef>
                <a:spcPts val="1000"/>
              </a:spcBef>
              <a:spcAft>
                <a:spcPts val="0"/>
              </a:spcAft>
              <a:buSzPts val="1946"/>
              <a:buChar char="•"/>
            </a:pPr>
            <a:r>
              <a:rPr lang="en-US"/>
              <a:t>El objetivo de SCHOOL es desarrollar un plan de </a:t>
            </a:r>
            <a:r>
              <a:rPr b="1" lang="en-US"/>
              <a:t>estudios para ScienceCore</a:t>
            </a:r>
            <a:r>
              <a:rPr lang="en-US"/>
              <a:t> que incorpore casos de uso y datos de las Aplicaciones de Ciencias de la Tierra de la NASA en el ciclo de vida de la ciencia de datos, centrándose en estudiantes universitarios y superiores.</a:t>
            </a:r>
            <a:endParaRPr/>
          </a:p>
          <a:p>
            <a:pPr indent="-352167" lvl="0" marL="457200" rtl="0" algn="l">
              <a:spcBef>
                <a:spcPts val="1000"/>
              </a:spcBef>
              <a:spcAft>
                <a:spcPts val="0"/>
              </a:spcAft>
              <a:buSzPts val="1946"/>
              <a:buChar char="•"/>
            </a:pPr>
            <a:r>
              <a:rPr lang="en-US"/>
              <a:t>Módulos de aprendizaje en línea (libros Jupyter/Quarto).</a:t>
            </a:r>
            <a:endParaRPr/>
          </a:p>
          <a:p>
            <a:pPr indent="-352167" lvl="0" marL="457200" rtl="0" algn="l">
              <a:spcBef>
                <a:spcPts val="1000"/>
              </a:spcBef>
              <a:spcAft>
                <a:spcPts val="0"/>
              </a:spcAft>
              <a:buSzPts val="1946"/>
              <a:buChar char="•"/>
            </a:pPr>
            <a:r>
              <a:rPr lang="en-US"/>
              <a:t>Concéntrese en demostrar el </a:t>
            </a:r>
            <a:r>
              <a:rPr b="1" lang="en-US"/>
              <a:t>ciclo de vida de la ciencia de datos</a:t>
            </a:r>
            <a:r>
              <a:rPr lang="en-US"/>
              <a:t> con diversos temas: recursos hídricos, salud y calidad del aire, justicia ambiental, desastres, incendios forestales, agricultura y clima.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3"/>
          <p:cNvSpPr txBox="1"/>
          <p:nvPr>
            <p:ph type="title"/>
          </p:nvPr>
        </p:nvSpPr>
        <p:spPr>
          <a:xfrm>
            <a:off x="628650" y="186020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4100"/>
              <a:t>Usando GitHub para Ciencia Abierta</a:t>
            </a:r>
            <a:endParaRPr sz="4100"/>
          </a:p>
        </p:txBody>
      </p:sp>
      <p:sp>
        <p:nvSpPr>
          <p:cNvPr id="99" name="Google Shape;99;p13"/>
          <p:cNvSpPr txBox="1"/>
          <p:nvPr>
            <p:ph idx="1" type="body"/>
          </p:nvPr>
        </p:nvSpPr>
        <p:spPr>
          <a:xfrm>
            <a:off x="628650" y="6160417"/>
            <a:ext cx="7886700" cy="7706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69498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https://ciesin-geospatial.github.io/TOPSTSCHOOL/</a:t>
            </a:r>
            <a:r>
              <a:rPr lang="en-US"/>
              <a:t> </a:t>
            </a:r>
            <a:endParaRPr/>
          </a:p>
        </p:txBody>
      </p:sp>
      <p:pic>
        <p:nvPicPr>
          <p:cNvPr descr="Screen Clipping" id="100" name="Google Shape;10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300973"/>
            <a:ext cx="9144000" cy="42560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 Clipping" id="101" name="Google Shape;101;p13"/>
          <p:cNvPicPr preferRelativeResize="0"/>
          <p:nvPr/>
        </p:nvPicPr>
        <p:blipFill rotWithShape="1">
          <a:blip r:embed="rId5">
            <a:alphaModFix/>
          </a:blip>
          <a:srcRect b="10703" l="67103" r="0" t="0"/>
          <a:stretch/>
        </p:blipFill>
        <p:spPr>
          <a:xfrm>
            <a:off x="7074816" y="4040762"/>
            <a:ext cx="2069184" cy="21950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porting Tools | TUHH Institute of Entrepreneurship" id="102" name="Google Shape;102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75226" y="1745236"/>
            <a:ext cx="1990725" cy="229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2900" y="3768200"/>
            <a:ext cx="1788825" cy="178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 txBox="1"/>
          <p:nvPr>
            <p:ph type="title"/>
          </p:nvPr>
        </p:nvSpPr>
        <p:spPr>
          <a:xfrm>
            <a:off x="628650" y="19073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JupyterHub, gracias 2i2c!</a:t>
            </a:r>
            <a:endParaRPr/>
          </a:p>
        </p:txBody>
      </p:sp>
      <p:sp>
        <p:nvSpPr>
          <p:cNvPr id="109" name="Google Shape;109;p14"/>
          <p:cNvSpPr txBox="1"/>
          <p:nvPr>
            <p:ph idx="1"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descr="Screen Clipping" id="110" name="Google Shape;11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21923"/>
            <a:ext cx="9144000" cy="526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51025" y="4476113"/>
            <a:ext cx="1874825" cy="187482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4"/>
          <p:cNvSpPr txBox="1"/>
          <p:nvPr>
            <p:ph type="title"/>
          </p:nvPr>
        </p:nvSpPr>
        <p:spPr>
          <a:xfrm>
            <a:off x="7170288" y="3329778"/>
            <a:ext cx="1975500" cy="87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800"/>
              <a:t>Video </a:t>
            </a:r>
            <a:endParaRPr sz="2800"/>
          </a:p>
        </p:txBody>
      </p:sp>
      <p:sp>
        <p:nvSpPr>
          <p:cNvPr id="113" name="Google Shape;113;p14"/>
          <p:cNvSpPr txBox="1"/>
          <p:nvPr>
            <p:ph type="title"/>
          </p:nvPr>
        </p:nvSpPr>
        <p:spPr>
          <a:xfrm>
            <a:off x="0" y="2877148"/>
            <a:ext cx="1975500" cy="14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64285"/>
              <a:buNone/>
            </a:pPr>
            <a:r>
              <a:rPr lang="en-US" sz="2800"/>
              <a:t>Únete</a:t>
            </a:r>
            <a:r>
              <a:rPr lang="en-US" sz="2800"/>
              <a:t> al equipo de Ciencia Abierta</a:t>
            </a:r>
            <a:endParaRPr sz="2800"/>
          </a:p>
        </p:txBody>
      </p:sp>
      <p:pic>
        <p:nvPicPr>
          <p:cNvPr id="114" name="Google Shape;11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26725" y="4399050"/>
            <a:ext cx="2028950" cy="202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4"/>
          <p:cNvSpPr txBox="1"/>
          <p:nvPr>
            <p:ph type="title"/>
          </p:nvPr>
        </p:nvSpPr>
        <p:spPr>
          <a:xfrm>
            <a:off x="2831575" y="3430975"/>
            <a:ext cx="4531500" cy="716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660"/>
              <a:t>Mandar email a</a:t>
            </a:r>
            <a:r>
              <a:rPr lang="en-US" sz="2660"/>
              <a:t> </a:t>
            </a:r>
            <a:r>
              <a:rPr lang="en-US" sz="2660" u="sng">
                <a:solidFill>
                  <a:schemeClr val="hlink"/>
                </a:solidFill>
                <a:hlinkClick r:id="rId6"/>
              </a:rPr>
              <a:t>jmartine@ciesin.columbia.edu</a:t>
            </a:r>
            <a:r>
              <a:rPr lang="en-US" sz="2660"/>
              <a:t> para acesso gratis</a:t>
            </a:r>
            <a:endParaRPr sz="266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5"/>
          <p:cNvSpPr txBox="1"/>
          <p:nvPr>
            <p:ph type="title"/>
          </p:nvPr>
        </p:nvSpPr>
        <p:spPr>
          <a:xfrm>
            <a:off x="746485" y="8560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Proyecto SCHOOL actual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Equipo de desarrollo</a:t>
            </a:r>
            <a:endParaRPr/>
          </a:p>
        </p:txBody>
      </p:sp>
      <p:sp>
        <p:nvSpPr>
          <p:cNvPr id="121" name="Google Shape;121;p15"/>
          <p:cNvSpPr txBox="1"/>
          <p:nvPr>
            <p:ph idx="1" type="body"/>
          </p:nvPr>
        </p:nvSpPr>
        <p:spPr>
          <a:xfrm>
            <a:off x="440116" y="1849196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000"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Kytt MacManus (PI)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Greg Yetman (Co-I)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Sri Vinay (Co-I)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Linda Pistolesi</a:t>
            </a:r>
            <a:endParaRPr sz="2000"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Juan F. Martinez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Camilla Green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Christina Deodatis</a:t>
            </a:r>
            <a:endParaRPr sz="2000"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Hasim Engin</a:t>
            </a:r>
            <a:endParaRPr sz="2000"/>
          </a:p>
        </p:txBody>
      </p:sp>
      <p:sp>
        <p:nvSpPr>
          <p:cNvPr id="122" name="Google Shape;122;p15"/>
          <p:cNvSpPr txBox="1"/>
          <p:nvPr>
            <p:ph idx="2" type="body"/>
          </p:nvPr>
        </p:nvSpPr>
        <p:spPr>
          <a:xfrm>
            <a:off x="3849321" y="1597960"/>
            <a:ext cx="2575047" cy="41250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3300"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Tom Parris (PI)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 sz="2000"/>
              <a:t>Josh Brinks</a:t>
            </a:r>
            <a:endParaRPr/>
          </a:p>
          <a:p>
            <a:pPr indent="0" lvl="0" marL="1143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3300"/>
          </a:p>
        </p:txBody>
      </p:sp>
      <p:pic>
        <p:nvPicPr>
          <p:cNvPr descr="CIESIN Columbia University logo " id="123" name="Google Shape;12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6" y="1547658"/>
            <a:ext cx="3748025" cy="6671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SCIENCES" id="124" name="Google Shape;12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71394" y="1685976"/>
            <a:ext cx="1419225" cy="3905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UNY Institute for Demographic Research (CIDR) – The City University of New  York" id="125" name="Google Shape;12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86823" y="1628176"/>
            <a:ext cx="2116285" cy="779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5"/>
          <p:cNvSpPr txBox="1"/>
          <p:nvPr/>
        </p:nvSpPr>
        <p:spPr>
          <a:xfrm>
            <a:off x="6290077" y="1582280"/>
            <a:ext cx="289088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1143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Deborah Balk (PI)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Elaine Famutimi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Shemontee Chowdhury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50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OPSTSCHOOL banner logo" id="127" name="Google Shape;127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99409" y="4312176"/>
            <a:ext cx="5003699" cy="14567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ciesin-geospatial.github.io/TOPSTSCHOOL/images/TOPTSCHOOL-logo02.hi-res.png" id="128" name="Google Shape;128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584" y="-85505"/>
            <a:ext cx="1465801" cy="1450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/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Mantente 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involucrado</a:t>
            </a:r>
            <a:endParaRPr/>
          </a:p>
        </p:txBody>
      </p:sp>
      <p:sp>
        <p:nvSpPr>
          <p:cNvPr id="134" name="Google Shape;134;p16"/>
          <p:cNvSpPr txBox="1"/>
          <p:nvPr>
            <p:ph idx="1" type="body"/>
          </p:nvPr>
        </p:nvSpPr>
        <p:spPr>
          <a:xfrm>
            <a:off x="231725" y="2266650"/>
            <a:ext cx="4255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https://ciesin-geospatial.github.io/TOPSTSCHOOL/get-involved.html</a:t>
            </a:r>
            <a:r>
              <a:rPr lang="en-US"/>
              <a:t> </a:t>
            </a:r>
            <a:endParaRPr/>
          </a:p>
        </p:txBody>
      </p:sp>
      <p:pic>
        <p:nvPicPr>
          <p:cNvPr id="135" name="Google Shape;13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650" y="3517000"/>
            <a:ext cx="2641550" cy="26415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OPSTSCHOOL banner logo" id="136" name="Google Shape;136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14909" y="3713851"/>
            <a:ext cx="5003698" cy="145677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6"/>
          <p:cNvSpPr txBox="1"/>
          <p:nvPr>
            <p:ph idx="1" type="body"/>
          </p:nvPr>
        </p:nvSpPr>
        <p:spPr>
          <a:xfrm>
            <a:off x="3814900" y="5358450"/>
            <a:ext cx="5329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Email </a:t>
            </a:r>
            <a:r>
              <a:rPr lang="en-US" u="sng">
                <a:solidFill>
                  <a:schemeClr val="hlink"/>
                </a:solidFill>
                <a:hlinkClick r:id="rId6"/>
              </a:rPr>
              <a:t>topstschool@ciesin.columbia.edu</a:t>
            </a:r>
            <a:r>
              <a:rPr lang="en-US"/>
              <a:t> </a:t>
            </a:r>
            <a:endParaRPr/>
          </a:p>
        </p:txBody>
      </p:sp>
      <p:pic>
        <p:nvPicPr>
          <p:cNvPr descr="https://ciesin-geospatial.github.io/TOPSTSCHOOL/images/TOPTSCHOOL-logo02.hi-res.png" id="138" name="Google Shape;138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8212" y="46807"/>
            <a:ext cx="3613900" cy="357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7"/>
          <p:cNvSpPr txBox="1"/>
          <p:nvPr>
            <p:ph idx="1" type="body"/>
          </p:nvPr>
        </p:nvSpPr>
        <p:spPr>
          <a:xfrm>
            <a:off x="805075" y="3917000"/>
            <a:ext cx="7886700" cy="982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4100" u="sng">
                <a:solidFill>
                  <a:schemeClr val="hlink"/>
                </a:solidFill>
                <a:hlinkClick r:id="rId3"/>
              </a:rPr>
              <a:t>https://tinyurl.com/TOPSTSCHOOL</a:t>
            </a:r>
            <a:endParaRPr sz="4100"/>
          </a:p>
        </p:txBody>
      </p:sp>
      <p:pic>
        <p:nvPicPr>
          <p:cNvPr id="144" name="Google Shape;14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0675" y="885525"/>
            <a:ext cx="2555225" cy="2555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7"/>
          <p:cNvSpPr txBox="1"/>
          <p:nvPr/>
        </p:nvSpPr>
        <p:spPr>
          <a:xfrm>
            <a:off x="3930475" y="885525"/>
            <a:ext cx="4761300" cy="245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 </a:t>
            </a:r>
            <a:endParaRPr b="1" sz="4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Entrenamiento de Inundaciones y Vulnerabilidad</a:t>
            </a:r>
            <a:endParaRPr sz="4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