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</p:sldIdLst>
  <p:sldSz cx="12192000" cy="6858000"/>
  <p:notesSz cx="6858000" cy="9144000"/>
  <p:custDataLst>
    <p:tags r:id="rId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86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gs" Target="tags/tag20.xml"/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3" Type="http://schemas.openxmlformats.org/officeDocument/2006/relationships/slideLayout" Target="../slideLayouts/slideLayout1.xml"/><Relationship Id="rId22" Type="http://schemas.openxmlformats.org/officeDocument/2006/relationships/tags" Target="../tags/tag19.xml"/><Relationship Id="rId21" Type="http://schemas.openxmlformats.org/officeDocument/2006/relationships/tags" Target="../tags/tag18.xml"/><Relationship Id="rId20" Type="http://schemas.openxmlformats.org/officeDocument/2006/relationships/image" Target="../media/image3.jpeg"/><Relationship Id="rId2" Type="http://schemas.openxmlformats.org/officeDocument/2006/relationships/image" Target="../media/image1.jpeg"/><Relationship Id="rId19" Type="http://schemas.openxmlformats.org/officeDocument/2006/relationships/image" Target="../media/image2.jpeg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880745" y="5518785"/>
            <a:ext cx="1750695" cy="456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Excavation area for cross-section is 1/4 of the root growth zone.</a:t>
            </a:r>
            <a:endParaRPr lang="zh-CN" altLang="en-US" sz="13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6357620" y="2434590"/>
            <a:ext cx="5086350" cy="3117850"/>
            <a:chOff x="10262" y="3834"/>
            <a:chExt cx="8010" cy="4910"/>
          </a:xfrm>
        </p:grpSpPr>
        <p:grpSp>
          <p:nvGrpSpPr>
            <p:cNvPr id="2049" name="组合 21"/>
            <p:cNvGrpSpPr/>
            <p:nvPr/>
          </p:nvGrpSpPr>
          <p:grpSpPr>
            <a:xfrm>
              <a:off x="10276" y="3852"/>
              <a:ext cx="7996" cy="4892"/>
              <a:chOff x="1612" y="894"/>
              <a:chExt cx="15790" cy="8655"/>
            </a:xfrm>
          </p:grpSpPr>
          <p:pic>
            <p:nvPicPr>
              <p:cNvPr id="2050" name="图片 3" descr="2fc17cf871321fedcaa633c8dccc272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2"/>
              <a:srcRect l="5318" r="13844" b="2303"/>
              <a:stretch>
                <a:fillRect/>
              </a:stretch>
            </p:blipFill>
            <p:spPr>
              <a:xfrm>
                <a:off x="1612" y="894"/>
                <a:ext cx="15790" cy="86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cxnSp>
            <p:nvCxnSpPr>
              <p:cNvPr id="2" name="直接箭头连接符 1"/>
              <p:cNvCxnSpPr/>
              <p:nvPr>
                <p:custDataLst>
                  <p:tags r:id="rId3"/>
                </p:custDataLst>
              </p:nvPr>
            </p:nvCxnSpPr>
            <p:spPr>
              <a:xfrm>
                <a:off x="3576" y="6640"/>
                <a:ext cx="10816" cy="192"/>
              </a:xfrm>
              <a:prstGeom prst="straightConnector1">
                <a:avLst/>
              </a:prstGeom>
              <a:ln w="28575">
                <a:solidFill>
                  <a:srgbClr val="FFFF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" name="直接箭头连接符 2"/>
              <p:cNvCxnSpPr/>
              <p:nvPr>
                <p:custDataLst>
                  <p:tags r:id="rId4"/>
                </p:custDataLst>
              </p:nvPr>
            </p:nvCxnSpPr>
            <p:spPr>
              <a:xfrm flipV="1">
                <a:off x="3640" y="2144"/>
                <a:ext cx="2960" cy="4288"/>
              </a:xfrm>
              <a:prstGeom prst="straightConnector1">
                <a:avLst/>
              </a:prstGeom>
              <a:ln w="28575">
                <a:solidFill>
                  <a:srgbClr val="FFFF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箭头连接符 8"/>
              <p:cNvCxnSpPr/>
              <p:nvPr>
                <p:custDataLst>
                  <p:tags r:id="rId5"/>
                </p:custDataLst>
              </p:nvPr>
            </p:nvCxnSpPr>
            <p:spPr>
              <a:xfrm>
                <a:off x="3432" y="6816"/>
                <a:ext cx="0" cy="2272"/>
              </a:xfrm>
              <a:prstGeom prst="straightConnector1">
                <a:avLst/>
              </a:prstGeom>
              <a:ln w="28575">
                <a:solidFill>
                  <a:srgbClr val="FFFF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>
                <p:custDataLst>
                  <p:tags r:id="rId6"/>
                </p:custDataLst>
              </p:nvPr>
            </p:nvCxnSpPr>
            <p:spPr>
              <a:xfrm>
                <a:off x="4938" y="5375"/>
                <a:ext cx="1037" cy="67"/>
              </a:xfrm>
              <a:prstGeom prst="line">
                <a:avLst/>
              </a:prstGeom>
              <a:ln w="28575">
                <a:solidFill>
                  <a:srgbClr val="FFFF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>
                <p:custDataLst>
                  <p:tags r:id="rId7"/>
                </p:custDataLst>
              </p:nvPr>
            </p:nvCxnSpPr>
            <p:spPr>
              <a:xfrm flipH="1">
                <a:off x="5543" y="5442"/>
                <a:ext cx="394" cy="644"/>
              </a:xfrm>
              <a:prstGeom prst="line">
                <a:avLst/>
              </a:prstGeom>
              <a:ln w="28575">
                <a:solidFill>
                  <a:srgbClr val="FFFF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>
                <p:custDataLst>
                  <p:tags r:id="rId8"/>
                </p:custDataLst>
              </p:nvPr>
            </p:nvCxnSpPr>
            <p:spPr>
              <a:xfrm flipH="1">
                <a:off x="4477" y="5384"/>
                <a:ext cx="461" cy="692"/>
              </a:xfrm>
              <a:prstGeom prst="line">
                <a:avLst/>
              </a:prstGeom>
              <a:ln w="28575">
                <a:solidFill>
                  <a:srgbClr val="FFFF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4477" y="6040"/>
                <a:ext cx="1037" cy="45"/>
              </a:xfrm>
              <a:prstGeom prst="line">
                <a:avLst/>
              </a:prstGeom>
              <a:ln w="28575">
                <a:solidFill>
                  <a:srgbClr val="FFFF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4477" y="6095"/>
                <a:ext cx="10" cy="701"/>
              </a:xfrm>
              <a:prstGeom prst="line">
                <a:avLst/>
              </a:prstGeom>
              <a:ln w="28575">
                <a:solidFill>
                  <a:srgbClr val="FFFF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5533" y="6133"/>
                <a:ext cx="10" cy="701"/>
              </a:xfrm>
              <a:prstGeom prst="line">
                <a:avLst/>
              </a:prstGeom>
              <a:ln w="28575">
                <a:solidFill>
                  <a:srgbClr val="FFFF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>
                <p:custDataLst>
                  <p:tags r:id="rId12"/>
                </p:custDataLst>
              </p:nvPr>
            </p:nvCxnSpPr>
            <p:spPr>
              <a:xfrm>
                <a:off x="4506" y="6768"/>
                <a:ext cx="964" cy="28"/>
              </a:xfrm>
              <a:prstGeom prst="line">
                <a:avLst/>
              </a:prstGeom>
              <a:ln w="28575">
                <a:solidFill>
                  <a:srgbClr val="FFFF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矩形 53"/>
              <p:cNvSpPr/>
              <p:nvPr>
                <p:custDataLst>
                  <p:tags r:id="rId13"/>
                </p:custDataLst>
              </p:nvPr>
            </p:nvSpPr>
            <p:spPr>
              <a:xfrm>
                <a:off x="3640" y="8331"/>
                <a:ext cx="3293" cy="93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r>
                  <a:rPr lang="zh-CN" altLang="en-US" sz="1300" b="1" strike="noStrike" noProof="1">
                    <a:solidFill>
                      <a:schemeClr val="tx1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Excavation direction</a:t>
                </a:r>
                <a:endParaRPr lang="zh-CN" altLang="en-US" sz="1300" b="1" strike="noStrike" noProof="1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sp>
            <p:nvSpPr>
              <p:cNvPr id="55" name="矩形 54"/>
              <p:cNvSpPr/>
              <p:nvPr>
                <p:custDataLst>
                  <p:tags r:id="rId14"/>
                </p:custDataLst>
              </p:nvPr>
            </p:nvSpPr>
            <p:spPr>
              <a:xfrm>
                <a:off x="8421" y="6927"/>
                <a:ext cx="3299" cy="99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r>
                  <a:rPr lang="zh-CN" altLang="en-US" sz="1300" b="1" strike="noStrike" noProof="1">
                    <a:solidFill>
                      <a:schemeClr val="tx1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Excavation direction</a:t>
                </a:r>
                <a:endParaRPr lang="zh-CN" altLang="en-US" sz="1300" b="1" strike="noStrike" noProof="1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sp>
            <p:nvSpPr>
              <p:cNvPr id="56" name="矩形 55"/>
              <p:cNvSpPr/>
              <p:nvPr>
                <p:custDataLst>
                  <p:tags r:id="rId15"/>
                </p:custDataLst>
              </p:nvPr>
            </p:nvSpPr>
            <p:spPr>
              <a:xfrm>
                <a:off x="2191" y="2552"/>
                <a:ext cx="3353" cy="10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r>
                  <a:rPr lang="zh-CN" altLang="en-US" sz="1300" b="1" strike="noStrike" noProof="1">
                    <a:solidFill>
                      <a:schemeClr val="tx1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Excavati</a:t>
                </a:r>
                <a:r>
                  <a:rPr lang="en-US" altLang="zh-CN" sz="1300" b="1" strike="noStrike" noProof="1">
                    <a:solidFill>
                      <a:schemeClr val="tx1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on</a:t>
                </a:r>
                <a:r>
                  <a:rPr lang="zh-CN" altLang="en-US" sz="1300" b="1" strike="noStrike" noProof="1">
                    <a:solidFill>
                      <a:schemeClr val="tx1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 </a:t>
                </a:r>
                <a:endParaRPr lang="zh-CN" altLang="en-US" sz="1300" b="1" strike="noStrike" noProof="1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endParaRPr>
              </a:p>
              <a:p>
                <a:pPr algn="ctr" fontAlgn="auto"/>
                <a:r>
                  <a:rPr lang="zh-CN" altLang="en-US" sz="1300" b="1" strike="noStrike" noProof="1">
                    <a:solidFill>
                      <a:schemeClr val="tx1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direction</a:t>
                </a:r>
                <a:endParaRPr lang="zh-CN" altLang="en-US" sz="1300" b="1" strike="noStrike" noProof="1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sp>
            <p:nvSpPr>
              <p:cNvPr id="57" name="矩形 56"/>
              <p:cNvSpPr/>
              <p:nvPr>
                <p:custDataLst>
                  <p:tags r:id="rId16"/>
                </p:custDataLst>
              </p:nvPr>
            </p:nvSpPr>
            <p:spPr>
              <a:xfrm>
                <a:off x="6047" y="5374"/>
                <a:ext cx="2863" cy="6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r>
                  <a:rPr lang="en-US" altLang="zh-CN" sz="1300" b="1" strike="noStrike" noProof="1">
                    <a:solidFill>
                      <a:schemeClr val="tx1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Subzone</a:t>
                </a:r>
                <a:endParaRPr lang="en-US" altLang="zh-CN" sz="1300" b="1" strike="noStrike" noProof="1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sp>
            <p:nvSpPr>
              <p:cNvPr id="58" name="矩形 57"/>
              <p:cNvSpPr/>
              <p:nvPr>
                <p:custDataLst>
                  <p:tags r:id="rId17"/>
                </p:custDataLst>
              </p:nvPr>
            </p:nvSpPr>
            <p:spPr>
              <a:xfrm>
                <a:off x="8911" y="3367"/>
                <a:ext cx="3977" cy="70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r>
                  <a:rPr lang="en-US" altLang="zh-CN" sz="1300" b="1" strike="noStrike" noProof="1">
                    <a:solidFill>
                      <a:schemeClr val="tx1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Grid division</a:t>
                </a:r>
                <a:endParaRPr lang="en-US" altLang="zh-CN" sz="1300" b="1" strike="noStrike" noProof="1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</p:grpSp>
        <p:sp>
          <p:nvSpPr>
            <p:cNvPr id="61" name="矩形 60"/>
            <p:cNvSpPr/>
            <p:nvPr>
              <p:custDataLst>
                <p:tags r:id="rId18"/>
              </p:custDataLst>
            </p:nvPr>
          </p:nvSpPr>
          <p:spPr>
            <a:xfrm>
              <a:off x="10262" y="3834"/>
              <a:ext cx="721" cy="5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rPr>
                <a:t>(b)</a:t>
              </a:r>
              <a:endParaRPr lang="en-US" altLang="zh-CN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08685" y="1132205"/>
            <a:ext cx="5374640" cy="5105400"/>
            <a:chOff x="1431" y="1783"/>
            <a:chExt cx="8464" cy="8040"/>
          </a:xfrm>
        </p:grpSpPr>
        <p:pic>
          <p:nvPicPr>
            <p:cNvPr id="4" name="图片 3" descr="野外调查"/>
            <p:cNvPicPr>
              <a:picLocks noChangeAspect="1"/>
            </p:cNvPicPr>
            <p:nvPr/>
          </p:nvPicPr>
          <p:blipFill>
            <a:blip r:embed="rId19"/>
            <a:srcRect l="16516" t="3027" r="40443" b="3822"/>
            <a:stretch>
              <a:fillRect/>
            </a:stretch>
          </p:blipFill>
          <p:spPr>
            <a:xfrm>
              <a:off x="1431" y="1783"/>
              <a:ext cx="7639" cy="7854"/>
            </a:xfrm>
            <a:prstGeom prst="rect">
              <a:avLst/>
            </a:prstGeom>
          </p:spPr>
        </p:pic>
        <p:grpSp>
          <p:nvGrpSpPr>
            <p:cNvPr id="62" name="组合 61"/>
            <p:cNvGrpSpPr/>
            <p:nvPr/>
          </p:nvGrpSpPr>
          <p:grpSpPr>
            <a:xfrm>
              <a:off x="2143" y="3529"/>
              <a:ext cx="7753" cy="6294"/>
              <a:chOff x="2143" y="3529"/>
              <a:chExt cx="7753" cy="6294"/>
            </a:xfrm>
          </p:grpSpPr>
          <p:grpSp>
            <p:nvGrpSpPr>
              <p:cNvPr id="8" name="组合 7"/>
              <p:cNvGrpSpPr/>
              <p:nvPr/>
            </p:nvGrpSpPr>
            <p:grpSpPr>
              <a:xfrm rot="0">
                <a:off x="5439" y="5938"/>
                <a:ext cx="1524" cy="779"/>
                <a:chOff x="6784" y="7267"/>
                <a:chExt cx="1685" cy="877"/>
              </a:xfrm>
            </p:grpSpPr>
            <p:cxnSp>
              <p:nvCxnSpPr>
                <p:cNvPr id="5" name="直接连接符 4"/>
                <p:cNvCxnSpPr/>
                <p:nvPr/>
              </p:nvCxnSpPr>
              <p:spPr>
                <a:xfrm flipH="1">
                  <a:off x="6784" y="7270"/>
                  <a:ext cx="683" cy="559"/>
                </a:xfrm>
                <a:prstGeom prst="line">
                  <a:avLst/>
                </a:prstGeom>
                <a:ln w="19050">
                  <a:solidFill>
                    <a:srgbClr val="1F2DA8"/>
                  </a:solidFill>
                  <a:headEnd type="none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" name="直接连接符 5"/>
                <p:cNvCxnSpPr/>
                <p:nvPr/>
              </p:nvCxnSpPr>
              <p:spPr>
                <a:xfrm>
                  <a:off x="7474" y="7286"/>
                  <a:ext cx="995" cy="174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  <a:headEnd type="none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" name="直接连接符 6"/>
                <p:cNvCxnSpPr/>
                <p:nvPr/>
              </p:nvCxnSpPr>
              <p:spPr>
                <a:xfrm>
                  <a:off x="7467" y="7267"/>
                  <a:ext cx="27" cy="877"/>
                </a:xfrm>
                <a:prstGeom prst="line">
                  <a:avLst/>
                </a:prstGeom>
                <a:ln w="19050">
                  <a:solidFill>
                    <a:schemeClr val="accent4">
                      <a:lumMod val="75000"/>
                    </a:schemeClr>
                  </a:solidFill>
                  <a:headEnd type="none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3" name="直接箭头连接符 12"/>
              <p:cNvCxnSpPr/>
              <p:nvPr/>
            </p:nvCxnSpPr>
            <p:spPr>
              <a:xfrm flipV="1">
                <a:off x="7542" y="7171"/>
                <a:ext cx="447" cy="625"/>
              </a:xfrm>
              <a:prstGeom prst="straightConnector1">
                <a:avLst/>
              </a:prstGeom>
              <a:ln w="1587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箭头连接符 13"/>
              <p:cNvCxnSpPr/>
              <p:nvPr/>
            </p:nvCxnSpPr>
            <p:spPr>
              <a:xfrm flipH="1" flipV="1">
                <a:off x="6372" y="7552"/>
                <a:ext cx="1111" cy="240"/>
              </a:xfrm>
              <a:prstGeom prst="straightConnector1">
                <a:avLst/>
              </a:prstGeom>
              <a:ln w="1587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箭头连接符 14"/>
              <p:cNvCxnSpPr/>
              <p:nvPr/>
            </p:nvCxnSpPr>
            <p:spPr>
              <a:xfrm>
                <a:off x="7505" y="7917"/>
                <a:ext cx="0" cy="731"/>
              </a:xfrm>
              <a:prstGeom prst="straightConnector1">
                <a:avLst/>
              </a:prstGeom>
              <a:ln w="1587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6949" y="6109"/>
                <a:ext cx="1751" cy="293"/>
              </a:xfrm>
              <a:prstGeom prst="line">
                <a:avLst/>
              </a:prstGeom>
              <a:ln w="28575">
                <a:solidFill>
                  <a:srgbClr val="F7860C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H="1">
                <a:off x="8673" y="6442"/>
                <a:ext cx="54" cy="1279"/>
              </a:xfrm>
              <a:prstGeom prst="line">
                <a:avLst/>
              </a:prstGeom>
              <a:ln w="28575">
                <a:solidFill>
                  <a:srgbClr val="F7860C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4439" y="7202"/>
                <a:ext cx="3026" cy="666"/>
              </a:xfrm>
              <a:prstGeom prst="line">
                <a:avLst/>
              </a:prstGeom>
              <a:ln w="28575">
                <a:solidFill>
                  <a:srgbClr val="F7860C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V="1">
                <a:off x="4439" y="6402"/>
                <a:ext cx="991" cy="786"/>
              </a:xfrm>
              <a:prstGeom prst="line">
                <a:avLst/>
              </a:prstGeom>
              <a:ln w="28575">
                <a:solidFill>
                  <a:srgbClr val="F7860C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 flipV="1">
                <a:off x="4452" y="7259"/>
                <a:ext cx="131" cy="1395"/>
              </a:xfrm>
              <a:prstGeom prst="line">
                <a:avLst/>
              </a:prstGeom>
              <a:ln w="28575">
                <a:solidFill>
                  <a:srgbClr val="F7860C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 flipV="1">
                <a:off x="4629" y="8641"/>
                <a:ext cx="2945" cy="746"/>
              </a:xfrm>
              <a:prstGeom prst="line">
                <a:avLst/>
              </a:prstGeom>
              <a:ln w="28575">
                <a:solidFill>
                  <a:srgbClr val="F7860C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7601" y="7708"/>
                <a:ext cx="1086" cy="1679"/>
              </a:xfrm>
              <a:prstGeom prst="line">
                <a:avLst/>
              </a:prstGeom>
              <a:ln w="28575">
                <a:solidFill>
                  <a:srgbClr val="F7860C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H="1">
                <a:off x="7587" y="7908"/>
                <a:ext cx="14" cy="1412"/>
              </a:xfrm>
              <a:prstGeom prst="line">
                <a:avLst/>
              </a:prstGeom>
              <a:ln w="28575">
                <a:solidFill>
                  <a:srgbClr val="F7860C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H="1">
                <a:off x="7628" y="6442"/>
                <a:ext cx="1058" cy="1426"/>
              </a:xfrm>
              <a:prstGeom prst="line">
                <a:avLst/>
              </a:prstGeom>
              <a:ln w="28575">
                <a:solidFill>
                  <a:srgbClr val="F7860C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箭头连接符 26"/>
              <p:cNvCxnSpPr/>
              <p:nvPr/>
            </p:nvCxnSpPr>
            <p:spPr>
              <a:xfrm flipH="1">
                <a:off x="7804" y="7788"/>
                <a:ext cx="1031" cy="1665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箭头连接符 27"/>
              <p:cNvCxnSpPr/>
              <p:nvPr/>
            </p:nvCxnSpPr>
            <p:spPr>
              <a:xfrm>
                <a:off x="4538" y="8805"/>
                <a:ext cx="3035" cy="78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箭头连接符 28"/>
              <p:cNvCxnSpPr/>
              <p:nvPr/>
            </p:nvCxnSpPr>
            <p:spPr>
              <a:xfrm flipH="1">
                <a:off x="8876" y="6402"/>
                <a:ext cx="12" cy="126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矩形 29"/>
              <p:cNvSpPr/>
              <p:nvPr/>
            </p:nvSpPr>
            <p:spPr>
              <a:xfrm rot="840000">
                <a:off x="4658" y="9112"/>
                <a:ext cx="2312" cy="5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>
                    <a:solidFill>
                      <a:schemeClr val="tx1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Length (3m)</a:t>
                </a:r>
                <a:endParaRPr lang="en-US" sz="1400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 rot="18000000">
                <a:off x="7406" y="8426"/>
                <a:ext cx="2270" cy="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>
                    <a:solidFill>
                      <a:schemeClr val="tx1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Width (3m)</a:t>
                </a:r>
                <a:endParaRPr lang="en-US" altLang="zh-CN" sz="1400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8844" y="6787"/>
                <a:ext cx="1052" cy="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lnSpc>
                    <a:spcPts val="1500"/>
                  </a:lnSpc>
                </a:pPr>
                <a:r>
                  <a:rPr lang="en-US" altLang="zh-CN" sz="1400">
                    <a:solidFill>
                      <a:schemeClr val="tx1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Height (0.5m)</a:t>
                </a:r>
                <a:endParaRPr lang="en-US" altLang="zh-CN" sz="1400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 rot="660000">
                <a:off x="5391" y="7817"/>
                <a:ext cx="2267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300" b="1">
                    <a:solidFill>
                      <a:schemeClr val="tx1"/>
                    </a:solidFill>
                  </a:rPr>
                  <a:t>Excavation direction</a:t>
                </a:r>
                <a:endParaRPr lang="zh-CN" altLang="en-US" sz="1300" b="1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6546" y="6600"/>
                <a:ext cx="299" cy="46"/>
              </a:xfrm>
              <a:prstGeom prst="line">
                <a:avLst/>
              </a:prstGeom>
              <a:ln w="12700" cmpd="sng">
                <a:solidFill>
                  <a:srgbClr val="F7860C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>
                <a:off x="6708" y="6655"/>
                <a:ext cx="138" cy="135"/>
              </a:xfrm>
              <a:prstGeom prst="line">
                <a:avLst/>
              </a:prstGeom>
              <a:ln w="12700" cmpd="sng">
                <a:solidFill>
                  <a:srgbClr val="F7860C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6413" y="6743"/>
                <a:ext cx="299" cy="46"/>
              </a:xfrm>
              <a:prstGeom prst="line">
                <a:avLst/>
              </a:prstGeom>
              <a:ln w="12700" cmpd="sng">
                <a:solidFill>
                  <a:srgbClr val="F7860C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H="1">
                <a:off x="6413" y="6599"/>
                <a:ext cx="144" cy="145"/>
              </a:xfrm>
              <a:prstGeom prst="line">
                <a:avLst/>
              </a:prstGeom>
              <a:ln w="12700" cmpd="sng">
                <a:solidFill>
                  <a:srgbClr val="F7860C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矩形 40"/>
              <p:cNvSpPr/>
              <p:nvPr/>
            </p:nvSpPr>
            <p:spPr>
              <a:xfrm>
                <a:off x="6776" y="5747"/>
                <a:ext cx="478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b="1">
                    <a:solidFill>
                      <a:schemeClr val="tx1"/>
                    </a:solidFill>
                  </a:rPr>
                  <a:t>X</a:t>
                </a:r>
                <a:endParaRPr lang="en-US" altLang="zh-CN" sz="14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5247" y="5990"/>
                <a:ext cx="478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b="1">
                    <a:solidFill>
                      <a:schemeClr val="tx1"/>
                    </a:solidFill>
                  </a:rPr>
                  <a:t>Y</a:t>
                </a:r>
                <a:endParaRPr lang="en-US" altLang="zh-CN" sz="14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5682" y="6468"/>
                <a:ext cx="478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b="1">
                    <a:solidFill>
                      <a:schemeClr val="tx1"/>
                    </a:solidFill>
                  </a:rPr>
                  <a:t>Z</a:t>
                </a:r>
                <a:endParaRPr lang="en-US" altLang="zh-CN" sz="14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8198" y="5810"/>
                <a:ext cx="154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300" b="1" dirty="0">
                    <a:solidFill>
                      <a:schemeClr val="tx1"/>
                    </a:solidFill>
                  </a:rPr>
                  <a:t>Subzone</a:t>
                </a:r>
                <a:endParaRPr lang="en-US" altLang="zh-CN" sz="1300" b="1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46" name="图片 45" descr="子样方"/>
              <p:cNvPicPr>
                <a:picLocks noChangeAspect="1"/>
              </p:cNvPicPr>
              <p:nvPr/>
            </p:nvPicPr>
            <p:blipFill>
              <a:blip r:embed="rId20"/>
              <a:srcRect l="21328" t="31719" r="44802" b="2813"/>
              <a:stretch>
                <a:fillRect/>
              </a:stretch>
            </p:blipFill>
            <p:spPr>
              <a:xfrm>
                <a:off x="7902" y="4337"/>
                <a:ext cx="1595" cy="1514"/>
              </a:xfrm>
              <a:prstGeom prst="rect">
                <a:avLst/>
              </a:prstGeom>
            </p:spPr>
          </p:pic>
          <p:cxnSp>
            <p:nvCxnSpPr>
              <p:cNvPr id="47" name="直接箭头连接符 46"/>
              <p:cNvCxnSpPr/>
              <p:nvPr/>
            </p:nvCxnSpPr>
            <p:spPr>
              <a:xfrm>
                <a:off x="8673" y="4283"/>
                <a:ext cx="801" cy="10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箭头连接符 47"/>
              <p:cNvCxnSpPr/>
              <p:nvPr/>
            </p:nvCxnSpPr>
            <p:spPr>
              <a:xfrm flipV="1">
                <a:off x="7872" y="4281"/>
                <a:ext cx="719" cy="22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箭头连接符 48"/>
              <p:cNvCxnSpPr/>
              <p:nvPr/>
            </p:nvCxnSpPr>
            <p:spPr>
              <a:xfrm flipH="1" flipV="1">
                <a:off x="7845" y="4600"/>
                <a:ext cx="95" cy="91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矩形 49"/>
              <p:cNvSpPr/>
              <p:nvPr/>
            </p:nvSpPr>
            <p:spPr>
              <a:xfrm rot="480000">
                <a:off x="8700" y="3899"/>
                <a:ext cx="1022" cy="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lnSpc>
                    <a:spcPts val="1500"/>
                  </a:lnSpc>
                </a:pPr>
                <a:r>
                  <a:rPr lang="en-US" altLang="zh-CN" sz="1400">
                    <a:solidFill>
                      <a:schemeClr val="tx1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20cm</a:t>
                </a:r>
                <a:endParaRPr lang="en-US" altLang="zh-CN" sz="1400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 rot="20580000">
                <a:off x="7656" y="3891"/>
                <a:ext cx="1022" cy="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lnSpc>
                    <a:spcPts val="1500"/>
                  </a:lnSpc>
                </a:pPr>
                <a:r>
                  <a:rPr lang="en-US" altLang="zh-CN" sz="1400">
                    <a:solidFill>
                      <a:schemeClr val="tx1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20cm</a:t>
                </a:r>
                <a:endParaRPr lang="en-US" altLang="zh-CN" sz="1400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 rot="15780000">
                <a:off x="7093" y="4804"/>
                <a:ext cx="1004" cy="4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lnSpc>
                    <a:spcPts val="1500"/>
                  </a:lnSpc>
                </a:pPr>
                <a:r>
                  <a:rPr lang="en-US" altLang="zh-CN" sz="1400">
                    <a:solidFill>
                      <a:schemeClr val="tx1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10cm</a:t>
                </a:r>
                <a:endParaRPr lang="en-US" altLang="zh-CN" sz="1400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sp>
            <p:nvSpPr>
              <p:cNvPr id="60" name="矩形 59"/>
              <p:cNvSpPr/>
              <p:nvPr>
                <p:custDataLst>
                  <p:tags r:id="rId21"/>
                </p:custDataLst>
              </p:nvPr>
            </p:nvSpPr>
            <p:spPr>
              <a:xfrm>
                <a:off x="2143" y="3529"/>
                <a:ext cx="721" cy="6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(a)</a:t>
                </a:r>
                <a:endParaRPr lang="en-US" altLang="zh-CN" b="1" dirty="0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cxnSp>
            <p:nvCxnSpPr>
              <p:cNvPr id="45" name="直接箭头连接符 44"/>
              <p:cNvCxnSpPr/>
              <p:nvPr/>
            </p:nvCxnSpPr>
            <p:spPr>
              <a:xfrm flipV="1">
                <a:off x="6827" y="5803"/>
                <a:ext cx="1316" cy="826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2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MDQ2MGY0YTNmZDYwNDNhNzE2NzNmZDFlNmEyOGIxYWI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</Words>
  <Application>WPS 演示</Application>
  <PresentationFormat>宽屏</PresentationFormat>
  <Paragraphs>39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Arial</vt:lpstr>
      <vt:lpstr>宋体</vt:lpstr>
      <vt:lpstr>Wingdings</vt:lpstr>
      <vt:lpstr>Times New Roman</vt:lpstr>
      <vt:lpstr>Calibri</vt:lpstr>
      <vt:lpstr>微软雅黑</vt:lpstr>
      <vt:lpstr>Arial Unicode MS</vt:lpstr>
      <vt:lpstr>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dell</dc:creator>
  <cp:lastModifiedBy>dell</cp:lastModifiedBy>
  <cp:revision>4</cp:revision>
  <dcterms:created xsi:type="dcterms:W3CDTF">2023-08-09T12:44:00Z</dcterms:created>
  <dcterms:modified xsi:type="dcterms:W3CDTF">2024-07-09T12:44:00Z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2052-12.1.0.17133</vt:lpwstr>
  </property>
</Properties>
</file>