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46"/>
  </p:notesMasterIdLst>
  <p:sldIdLst>
    <p:sldId id="265" r:id="rId2"/>
    <p:sldId id="288" r:id="rId3"/>
    <p:sldId id="306" r:id="rId4"/>
    <p:sldId id="291" r:id="rId5"/>
    <p:sldId id="277" r:id="rId6"/>
    <p:sldId id="278" r:id="rId7"/>
    <p:sldId id="279" r:id="rId8"/>
    <p:sldId id="280" r:id="rId9"/>
    <p:sldId id="276" r:id="rId10"/>
    <p:sldId id="281" r:id="rId11"/>
    <p:sldId id="292" r:id="rId12"/>
    <p:sldId id="293" r:id="rId13"/>
    <p:sldId id="268" r:id="rId14"/>
    <p:sldId id="267" r:id="rId15"/>
    <p:sldId id="294" r:id="rId16"/>
    <p:sldId id="307" r:id="rId17"/>
    <p:sldId id="308" r:id="rId18"/>
    <p:sldId id="285" r:id="rId19"/>
    <p:sldId id="275" r:id="rId20"/>
    <p:sldId id="274" r:id="rId21"/>
    <p:sldId id="295" r:id="rId22"/>
    <p:sldId id="309" r:id="rId23"/>
    <p:sldId id="269" r:id="rId24"/>
    <p:sldId id="296" r:id="rId25"/>
    <p:sldId id="310" r:id="rId26"/>
    <p:sldId id="271" r:id="rId27"/>
    <p:sldId id="297" r:id="rId28"/>
    <p:sldId id="298" r:id="rId29"/>
    <p:sldId id="300" r:id="rId30"/>
    <p:sldId id="290" r:id="rId31"/>
    <p:sldId id="299" r:id="rId32"/>
    <p:sldId id="301" r:id="rId33"/>
    <p:sldId id="270" r:id="rId34"/>
    <p:sldId id="311" r:id="rId35"/>
    <p:sldId id="302" r:id="rId36"/>
    <p:sldId id="303" r:id="rId37"/>
    <p:sldId id="286" r:id="rId38"/>
    <p:sldId id="257" r:id="rId39"/>
    <p:sldId id="258" r:id="rId40"/>
    <p:sldId id="304" r:id="rId41"/>
    <p:sldId id="287" r:id="rId42"/>
    <p:sldId id="289" r:id="rId43"/>
    <p:sldId id="263" r:id="rId44"/>
    <p:sldId id="264" r:id="rId45"/>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310963-B694-94C7-57F2-55DDAFC99A04}" name="Gillman, Daniel - BLS" initials="DG" userId="S::Gillman.Daniel@bls.gov::38b25bf9-9c7a-4898-b147-1b294a69ddfe" providerId="AD"/>
  <p188:author id="{E04F388B-755D-D4B9-AFC9-20A1160B1327}" name="kfrania" initials="k" userId="S::kfrania@umich.edu::d76cd09f-5a59-429b-b4a9-1b82d6bf7d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E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2" autoAdjust="0"/>
    <p:restoredTop sz="96323" autoAdjust="0"/>
  </p:normalViewPr>
  <p:slideViewPr>
    <p:cSldViewPr snapToGrid="0" snapToObjects="1">
      <p:cViewPr varScale="1">
        <p:scale>
          <a:sx n="59" d="100"/>
          <a:sy n="59" d="100"/>
        </p:scale>
        <p:origin x="2316" y="66"/>
      </p:cViewPr>
      <p:guideLst>
        <p:guide orient="horz" pos="2160"/>
        <p:guide pos="3840"/>
      </p:guideLst>
    </p:cSldViewPr>
  </p:slideViewPr>
  <p:outlineViewPr>
    <p:cViewPr>
      <p:scale>
        <a:sx n="33" d="100"/>
        <a:sy n="33" d="100"/>
      </p:scale>
      <p:origin x="0" y="-3630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E052F8-0AD4-0947-9FDE-FF01539AD953}" type="datetimeFigureOut">
              <a:rPr lang="en-US" smtClean="0"/>
              <a:t>8/8/2024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7DDCA8-94A3-1A46-B73A-6432C9641BC8}" type="slidenum">
              <a:rPr lang="en-US" smtClean="0"/>
              <a:t>‹#›</a:t>
            </a:fld>
            <a:endParaRPr lang="en-US"/>
          </a:p>
        </p:txBody>
      </p:sp>
    </p:spTree>
    <p:extLst>
      <p:ext uri="{BB962C8B-B14F-4D97-AF65-F5344CB8AC3E}">
        <p14:creationId xmlns:p14="http://schemas.microsoft.com/office/powerpoint/2010/main" val="405083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E1BA66-E4E4-4AA9-A7E9-D93DEF5F1540}" type="slidenum">
              <a:rPr lang="en-US" smtClean="0"/>
              <a:t>11</a:t>
            </a:fld>
            <a:endParaRPr lang="en-US"/>
          </a:p>
        </p:txBody>
      </p:sp>
    </p:spTree>
    <p:extLst>
      <p:ext uri="{BB962C8B-B14F-4D97-AF65-F5344CB8AC3E}">
        <p14:creationId xmlns:p14="http://schemas.microsoft.com/office/powerpoint/2010/main" val="82193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E1BA66-E4E4-4AA9-A7E9-D93DEF5F1540}" type="slidenum">
              <a:rPr lang="en-US" smtClean="0"/>
              <a:t>19</a:t>
            </a:fld>
            <a:endParaRPr lang="en-US"/>
          </a:p>
        </p:txBody>
      </p:sp>
    </p:spTree>
    <p:extLst>
      <p:ext uri="{BB962C8B-B14F-4D97-AF65-F5344CB8AC3E}">
        <p14:creationId xmlns:p14="http://schemas.microsoft.com/office/powerpoint/2010/main" val="1050953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also https://ddi-cdi-resources.bitbucket.io/2024-03-12/field-level-documentation/</a:t>
            </a:r>
          </a:p>
        </p:txBody>
      </p:sp>
      <p:sp>
        <p:nvSpPr>
          <p:cNvPr id="4" name="Slide Number Placeholder 3"/>
          <p:cNvSpPr>
            <a:spLocks noGrp="1"/>
          </p:cNvSpPr>
          <p:nvPr>
            <p:ph type="sldNum" sz="quarter" idx="5"/>
          </p:nvPr>
        </p:nvSpPr>
        <p:spPr/>
        <p:txBody>
          <a:bodyPr/>
          <a:lstStyle/>
          <a:p>
            <a:fld id="{E47DDCA8-94A3-1A46-B73A-6432C9641BC8}" type="slidenum">
              <a:rPr lang="en-US" smtClean="0"/>
              <a:t>28</a:t>
            </a:fld>
            <a:endParaRPr lang="en-US"/>
          </a:p>
        </p:txBody>
      </p:sp>
    </p:spTree>
    <p:extLst>
      <p:ext uri="{BB962C8B-B14F-4D97-AF65-F5344CB8AC3E}">
        <p14:creationId xmlns:p14="http://schemas.microsoft.com/office/powerpoint/2010/main" val="14996045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1CC8D0A-9DC9-F7C9-FF9F-FF9AAC9F09CC}"/>
              </a:ext>
              <a:ext uri="{C183D7F6-B498-43B3-948B-1728B52AA6E4}">
                <adec:decorative xmlns:adec="http://schemas.microsoft.com/office/drawing/2017/decorative" val="1"/>
              </a:ext>
            </a:extLst>
          </p:cNvPr>
          <p:cNvPicPr>
            <a:picLocks noChangeAspect="1"/>
          </p:cNvPicPr>
          <p:nvPr userDrawn="1"/>
        </p:nvPicPr>
        <p:blipFill rotWithShape="1">
          <a:blip r:embed="rId2"/>
          <a:srcRect t="25595"/>
          <a:stretch/>
        </p:blipFill>
        <p:spPr>
          <a:xfrm>
            <a:off x="-1" y="0"/>
            <a:ext cx="12192001" cy="6858000"/>
          </a:xfrm>
          <a:prstGeom prst="rect">
            <a:avLst/>
          </a:prstGeom>
        </p:spPr>
      </p:pic>
      <p:sp>
        <p:nvSpPr>
          <p:cNvPr id="2" name="Title 1"/>
          <p:cNvSpPr>
            <a:spLocks noGrp="1"/>
          </p:cNvSpPr>
          <p:nvPr>
            <p:ph type="ctrTitle"/>
          </p:nvPr>
        </p:nvSpPr>
        <p:spPr>
          <a:xfrm>
            <a:off x="406400" y="2401681"/>
            <a:ext cx="11328817" cy="1580322"/>
          </a:xfrm>
        </p:spPr>
        <p:txBody>
          <a:bodyPr anchor="b"/>
          <a:lstStyle>
            <a:lvl1pPr algn="ctr">
              <a:defRPr sz="4400">
                <a:solidFill>
                  <a:schemeClr val="accent6"/>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406400" y="4058203"/>
            <a:ext cx="11328816" cy="1066800"/>
          </a:xfrm>
        </p:spPr>
        <p:txBody>
          <a:bodyPr/>
          <a:lstStyle>
            <a:lvl1pPr marL="0" indent="0" algn="ctr">
              <a:buNone/>
              <a:defRPr sz="2400" cap="small">
                <a:solidFill>
                  <a:schemeClr val="accent6"/>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pic>
        <p:nvPicPr>
          <p:cNvPr id="6" name="Graphic 5" descr="Data Documentation Initiative (DDI) logo">
            <a:extLst>
              <a:ext uri="{FF2B5EF4-FFF2-40B4-BE49-F238E27FC236}">
                <a16:creationId xmlns:a16="http://schemas.microsoft.com/office/drawing/2014/main" id="{9AB8EFCD-9C61-2B59-C7BF-16683C8DF26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439876" y="405848"/>
            <a:ext cx="5312248" cy="1822450"/>
          </a:xfrm>
          <a:prstGeom prst="rect">
            <a:avLst/>
          </a:prstGeom>
        </p:spPr>
      </p:pic>
    </p:spTree>
    <p:extLst>
      <p:ext uri="{BB962C8B-B14F-4D97-AF65-F5344CB8AC3E}">
        <p14:creationId xmlns:p14="http://schemas.microsoft.com/office/powerpoint/2010/main" val="2512716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12C1B61F-B613-7030-5582-7EC82243EB17}"/>
              </a:ext>
            </a:extLst>
          </p:cNvPr>
          <p:cNvSpPr>
            <a:spLocks noGrp="1"/>
          </p:cNvSpPr>
          <p:nvPr>
            <p:ph type="ftr" sz="quarter" idx="10"/>
          </p:nvPr>
        </p:nvSpPr>
        <p:spPr/>
        <p:txBody>
          <a:bodyPr/>
          <a:lstStyle/>
          <a:p>
            <a:endParaRPr lang="en-US"/>
          </a:p>
        </p:txBody>
      </p:sp>
      <p:sp>
        <p:nvSpPr>
          <p:cNvPr id="7" name="Slide Number Placeholder 6">
            <a:extLst>
              <a:ext uri="{FF2B5EF4-FFF2-40B4-BE49-F238E27FC236}">
                <a16:creationId xmlns:a16="http://schemas.microsoft.com/office/drawing/2014/main" id="{EA481AB9-6A02-5450-118D-F0C180CFC7E1}"/>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5" name="Graphic 4" descr="Data Documentation Initiative (DDI) logo">
            <a:extLst>
              <a:ext uri="{FF2B5EF4-FFF2-40B4-BE49-F238E27FC236}">
                <a16:creationId xmlns:a16="http://schemas.microsoft.com/office/drawing/2014/main" id="{6462F8F9-3E68-BAA4-3774-A79FB1C1B3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85947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a:extLst>
              <a:ext uri="{FF2B5EF4-FFF2-40B4-BE49-F238E27FC236}">
                <a16:creationId xmlns:a16="http://schemas.microsoft.com/office/drawing/2014/main" id="{C0220BFF-9943-982B-C676-0BEBFDF63A82}"/>
              </a:ext>
            </a:extLst>
          </p:cNvPr>
          <p:cNvSpPr>
            <a:spLocks noGrp="1"/>
          </p:cNvSpPr>
          <p:nvPr>
            <p:ph type="ftr" sz="quarter" idx="10"/>
          </p:nvPr>
        </p:nvSpPr>
        <p:spPr/>
        <p:txBody>
          <a:bodyPr/>
          <a:lstStyle/>
          <a:p>
            <a:endParaRPr lang="en-US"/>
          </a:p>
        </p:txBody>
      </p:sp>
      <p:sp>
        <p:nvSpPr>
          <p:cNvPr id="5" name="Slide Number Placeholder 4">
            <a:extLst>
              <a:ext uri="{FF2B5EF4-FFF2-40B4-BE49-F238E27FC236}">
                <a16:creationId xmlns:a16="http://schemas.microsoft.com/office/drawing/2014/main" id="{2EBAC87C-E8BF-4604-7E94-7EA6C43881ED}"/>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8" name="Graphic 7" descr="Data Documentation Initiative (DDI) logo">
            <a:extLst>
              <a:ext uri="{FF2B5EF4-FFF2-40B4-BE49-F238E27FC236}">
                <a16:creationId xmlns:a16="http://schemas.microsoft.com/office/drawing/2014/main" id="{898397E2-20B2-403B-1DAC-F232B07BC97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969864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7567" y="1639958"/>
            <a:ext cx="5477567" cy="44560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6002" y="1639958"/>
            <a:ext cx="5579165" cy="445604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a:extLst>
              <a:ext uri="{FF2B5EF4-FFF2-40B4-BE49-F238E27FC236}">
                <a16:creationId xmlns:a16="http://schemas.microsoft.com/office/drawing/2014/main" id="{308AD5A2-997D-9D62-2339-9F8FF31CA815}"/>
              </a:ext>
            </a:extLst>
          </p:cNvPr>
          <p:cNvSpPr>
            <a:spLocks noGrp="1"/>
          </p:cNvSpPr>
          <p:nvPr>
            <p:ph type="ftr" sz="quarter" idx="10"/>
          </p:nvPr>
        </p:nvSpPr>
        <p:spPr/>
        <p:txBody>
          <a:bodyPr/>
          <a:lstStyle/>
          <a:p>
            <a:endParaRPr lang="en-US"/>
          </a:p>
        </p:txBody>
      </p:sp>
      <p:sp>
        <p:nvSpPr>
          <p:cNvPr id="8" name="Slide Number Placeholder 7">
            <a:extLst>
              <a:ext uri="{FF2B5EF4-FFF2-40B4-BE49-F238E27FC236}">
                <a16:creationId xmlns:a16="http://schemas.microsoft.com/office/drawing/2014/main" id="{2CFD9846-BA5E-7787-8579-EB9C95BFD9F7}"/>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6" name="Graphic 5" descr="Data Documentation Initiative (DDI) logo">
            <a:extLst>
              <a:ext uri="{FF2B5EF4-FFF2-40B4-BE49-F238E27FC236}">
                <a16:creationId xmlns:a16="http://schemas.microsoft.com/office/drawing/2014/main" id="{8D30A5FF-F48C-2E91-A3EB-FA10505EC07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1030713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63826" y="363745"/>
            <a:ext cx="11251095"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63826" y="1713671"/>
            <a:ext cx="553269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63826" y="2353433"/>
            <a:ext cx="5532692" cy="38088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713671"/>
            <a:ext cx="552155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353433"/>
            <a:ext cx="5521553" cy="38088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274C05B1-E685-128D-3C05-2E72E9D7C03C}"/>
              </a:ext>
            </a:extLst>
          </p:cNvPr>
          <p:cNvSpPr>
            <a:spLocks noGrp="1"/>
          </p:cNvSpPr>
          <p:nvPr>
            <p:ph type="ftr" sz="quarter" idx="10"/>
          </p:nvPr>
        </p:nvSpPr>
        <p:spPr/>
        <p:txBody>
          <a:bodyPr/>
          <a:lstStyle/>
          <a:p>
            <a:endParaRPr lang="en-US"/>
          </a:p>
        </p:txBody>
      </p:sp>
      <p:sp>
        <p:nvSpPr>
          <p:cNvPr id="8" name="Slide Number Placeholder 7">
            <a:extLst>
              <a:ext uri="{FF2B5EF4-FFF2-40B4-BE49-F238E27FC236}">
                <a16:creationId xmlns:a16="http://schemas.microsoft.com/office/drawing/2014/main" id="{46BDE857-BE3B-4AA7-BD2C-C33DD431A43D}"/>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10" name="Graphic 9" descr="Data Documentation Initiative (DDI) logo">
            <a:extLst>
              <a:ext uri="{FF2B5EF4-FFF2-40B4-BE49-F238E27FC236}">
                <a16:creationId xmlns:a16="http://schemas.microsoft.com/office/drawing/2014/main" id="{B743C41E-F604-A6A1-BD6C-6538142689E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54861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9714C51D-C86F-28FA-0257-7CB2C0893B5B}"/>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655E4859-6989-B9A1-69CA-3BB441C3953F}"/>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7" name="Graphic 6" descr="Data Documentation Initiative (DDI) logo">
            <a:extLst>
              <a:ext uri="{FF2B5EF4-FFF2-40B4-BE49-F238E27FC236}">
                <a16:creationId xmlns:a16="http://schemas.microsoft.com/office/drawing/2014/main" id="{B82FAF0E-979F-287E-14FB-8CAC97A611D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3007307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A9CFBC3-C890-C6BD-508D-BE4D68C48650}"/>
              </a:ext>
            </a:extLst>
          </p:cNvPr>
          <p:cNvSpPr>
            <a:spLocks noGrp="1"/>
          </p:cNvSpPr>
          <p:nvPr>
            <p:ph type="ftr" sz="quarter" idx="10"/>
          </p:nvPr>
        </p:nvSpPr>
        <p:spPr/>
        <p:txBody>
          <a:bodyPr/>
          <a:lstStyle/>
          <a:p>
            <a:endParaRPr lang="en-US"/>
          </a:p>
        </p:txBody>
      </p:sp>
      <p:sp>
        <p:nvSpPr>
          <p:cNvPr id="3" name="Slide Number Placeholder 2">
            <a:extLst>
              <a:ext uri="{FF2B5EF4-FFF2-40B4-BE49-F238E27FC236}">
                <a16:creationId xmlns:a16="http://schemas.microsoft.com/office/drawing/2014/main" id="{28C84CAA-7436-D40E-9719-B29A59339934}"/>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4" name="Graphic 3" descr="Data Documentation Initiative (DDI) logo">
            <a:extLst>
              <a:ext uri="{FF2B5EF4-FFF2-40B4-BE49-F238E27FC236}">
                <a16:creationId xmlns:a16="http://schemas.microsoft.com/office/drawing/2014/main" id="{C712C427-DB4D-9089-8AC3-6942D8B1432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23783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488052"/>
            <a:ext cx="4011084"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488053"/>
            <a:ext cx="6815667" cy="53197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650103"/>
            <a:ext cx="4011084" cy="4157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E0953A74-5FB4-38EA-5584-0209DEC31E04}"/>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FB73615F-85FD-FDDE-F40F-F0689913D07B}"/>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9" name="Graphic 8" descr="Data Documentation Initiative (DDI) logo">
            <a:extLst>
              <a:ext uri="{FF2B5EF4-FFF2-40B4-BE49-F238E27FC236}">
                <a16:creationId xmlns:a16="http://schemas.microsoft.com/office/drawing/2014/main" id="{EB029C89-7937-A0B4-B859-D5D55ADCE21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241314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4800600"/>
            <a:ext cx="11065565"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609602" y="612775"/>
            <a:ext cx="1106556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9602" y="5367338"/>
            <a:ext cx="11065565" cy="57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8297101F-327B-4D84-93A7-AA12F0BB8F7C}"/>
              </a:ext>
            </a:extLst>
          </p:cNvPr>
          <p:cNvSpPr>
            <a:spLocks noGrp="1"/>
          </p:cNvSpPr>
          <p:nvPr>
            <p:ph type="ftr" sz="quarter" idx="10"/>
          </p:nvPr>
        </p:nvSpPr>
        <p:spPr/>
        <p:txBody>
          <a:bodyPr/>
          <a:lstStyle/>
          <a:p>
            <a:endParaRPr lang="en-US"/>
          </a:p>
        </p:txBody>
      </p:sp>
      <p:sp>
        <p:nvSpPr>
          <p:cNvPr id="6" name="Slide Number Placeholder 5">
            <a:extLst>
              <a:ext uri="{FF2B5EF4-FFF2-40B4-BE49-F238E27FC236}">
                <a16:creationId xmlns:a16="http://schemas.microsoft.com/office/drawing/2014/main" id="{B71B8CA4-108F-4A4A-BC9F-913278E06742}"/>
              </a:ext>
            </a:extLst>
          </p:cNvPr>
          <p:cNvSpPr>
            <a:spLocks noGrp="1"/>
          </p:cNvSpPr>
          <p:nvPr>
            <p:ph type="sldNum" sz="quarter" idx="11"/>
          </p:nvPr>
        </p:nvSpPr>
        <p:spPr/>
        <p:txBody>
          <a:bodyPr/>
          <a:lstStyle/>
          <a:p>
            <a:fld id="{FCCF701F-132A-3A49-9D65-6DE889BBBF78}" type="slidenum">
              <a:rPr lang="en-US" smtClean="0"/>
              <a:t>‹#›</a:t>
            </a:fld>
            <a:endParaRPr lang="en-US"/>
          </a:p>
        </p:txBody>
      </p:sp>
      <p:pic>
        <p:nvPicPr>
          <p:cNvPr id="8" name="Graphic 7" descr="Data Documentation Initiative (DDI) logo">
            <a:extLst>
              <a:ext uri="{FF2B5EF4-FFF2-40B4-BE49-F238E27FC236}">
                <a16:creationId xmlns:a16="http://schemas.microsoft.com/office/drawing/2014/main" id="{C1E727CD-C2A1-6041-D1E9-9106A264A7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7567" y="6292851"/>
            <a:ext cx="1461856" cy="501512"/>
          </a:xfrm>
          <a:prstGeom prst="rect">
            <a:avLst/>
          </a:prstGeom>
        </p:spPr>
      </p:pic>
    </p:spTree>
    <p:extLst>
      <p:ext uri="{BB962C8B-B14F-4D97-AF65-F5344CB8AC3E}">
        <p14:creationId xmlns:p14="http://schemas.microsoft.com/office/powerpoint/2010/main" val="4188919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E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7567" y="361122"/>
            <a:ext cx="11277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397567" y="1580322"/>
            <a:ext cx="11277600" cy="46316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A1C2CC25-68B6-6EDE-E60E-96C91D13B9AE}"/>
              </a:ext>
            </a:extLst>
          </p:cNvPr>
          <p:cNvSpPr>
            <a:spLocks noGrp="1"/>
          </p:cNvSpPr>
          <p:nvPr>
            <p:ph type="sldNum" sz="quarter" idx="4"/>
          </p:nvPr>
        </p:nvSpPr>
        <p:spPr>
          <a:xfrm>
            <a:off x="8931967" y="6356351"/>
            <a:ext cx="2743200" cy="365125"/>
          </a:xfrm>
          <a:prstGeom prst="rect">
            <a:avLst/>
          </a:prstGeom>
        </p:spPr>
        <p:txBody>
          <a:bodyPr vert="horz" lIns="91440" tIns="45720" rIns="91440" bIns="45720" rtlCol="0" anchor="ctr"/>
          <a:lstStyle>
            <a:lvl1pPr algn="r">
              <a:defRPr sz="1200">
                <a:solidFill>
                  <a:schemeClr val="accent5"/>
                </a:solidFill>
              </a:defRPr>
            </a:lvl1pPr>
          </a:lstStyle>
          <a:p>
            <a:fld id="{FCCF701F-132A-3A49-9D65-6DE889BBBF78}" type="slidenum">
              <a:rPr lang="en-US" smtClean="0"/>
              <a:pPr/>
              <a:t>‹#›</a:t>
            </a:fld>
            <a:endParaRPr lang="en-US"/>
          </a:p>
        </p:txBody>
      </p:sp>
      <p:sp>
        <p:nvSpPr>
          <p:cNvPr id="4" name="Footer Placeholder 3">
            <a:extLst>
              <a:ext uri="{FF2B5EF4-FFF2-40B4-BE49-F238E27FC236}">
                <a16:creationId xmlns:a16="http://schemas.microsoft.com/office/drawing/2014/main" id="{A6D186EA-1FF0-0E94-DED5-F0FA14B3A48F}"/>
              </a:ext>
            </a:extLst>
          </p:cNvPr>
          <p:cNvSpPr>
            <a:spLocks noGrp="1"/>
          </p:cNvSpPr>
          <p:nvPr>
            <p:ph type="ftr" sz="quarter" idx="3"/>
          </p:nvPr>
        </p:nvSpPr>
        <p:spPr>
          <a:xfrm>
            <a:off x="2888975" y="6356351"/>
            <a:ext cx="5804453" cy="365125"/>
          </a:xfrm>
          <a:prstGeom prst="rect">
            <a:avLst/>
          </a:prstGeom>
        </p:spPr>
        <p:txBody>
          <a:bodyPr vert="horz" lIns="91440" tIns="45720" rIns="91440" bIns="45720" rtlCol="0" anchor="ctr"/>
          <a:lstStyle>
            <a:lvl1pPr algn="ctr">
              <a:defRPr sz="1200">
                <a:solidFill>
                  <a:schemeClr val="accent5"/>
                </a:solidFill>
              </a:defRPr>
            </a:lvl1pPr>
          </a:lstStyle>
          <a:p>
            <a:endParaRPr lang="en-US"/>
          </a:p>
        </p:txBody>
      </p:sp>
      <p:pic>
        <p:nvPicPr>
          <p:cNvPr id="5" name="Graphic 4">
            <a:extLst>
              <a:ext uri="{FF2B5EF4-FFF2-40B4-BE49-F238E27FC236}">
                <a16:creationId xmlns:a16="http://schemas.microsoft.com/office/drawing/2014/main" id="{5700F6D0-9288-9B4C-1252-443953D83258}"/>
              </a:ext>
              <a:ext uri="{C183D7F6-B498-43B3-948B-1728B52AA6E4}">
                <adec:decorative xmlns:adec="http://schemas.microsoft.com/office/drawing/2017/decorative" val="1"/>
              </a:ext>
            </a:extLst>
          </p:cNvPr>
          <p:cNvPicPr>
            <a:picLocks noChangeAspect="1"/>
          </p:cNvPicPr>
          <p:nvPr userDrawn="1"/>
        </p:nvPicPr>
        <p:blipFill rotWithShape="1">
          <a:blip r:embed="rId11">
            <a:extLst>
              <a:ext uri="{96DAC541-7B7A-43D3-8B79-37D633B846F1}">
                <asvg:svgBlip xmlns:asvg="http://schemas.microsoft.com/office/drawing/2016/SVG/main" r:embed="rId12"/>
              </a:ext>
            </a:extLst>
          </a:blip>
          <a:srcRect b="28920"/>
          <a:stretch/>
        </p:blipFill>
        <p:spPr>
          <a:xfrm>
            <a:off x="183673" y="6283425"/>
            <a:ext cx="2466764" cy="451143"/>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hdr="0" dt="0"/>
  <p:txStyles>
    <p:titleStyle>
      <a:lvl1pPr algn="l" rtl="0" eaLnBrk="1" fontAlgn="base" hangingPunct="1">
        <a:spcBef>
          <a:spcPct val="0"/>
        </a:spcBef>
        <a:spcAft>
          <a:spcPct val="0"/>
        </a:spcAft>
        <a:defRPr sz="3600" b="0">
          <a:solidFill>
            <a:schemeClr val="tx2"/>
          </a:solidFill>
          <a:latin typeface="Gill Sans MT"/>
          <a:ea typeface="ＭＳ Ｐゴシック" charset="0"/>
          <a:cs typeface="Gill Sans MT"/>
        </a:defRPr>
      </a:lvl1pPr>
      <a:lvl2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b="1">
          <a:solidFill>
            <a:schemeClr val="tx2"/>
          </a:solidFill>
          <a:latin typeface="Verdana" charset="0"/>
        </a:defRPr>
      </a:lvl6pPr>
      <a:lvl7pPr marL="914400" algn="l" rtl="0" eaLnBrk="1" fontAlgn="base" hangingPunct="1">
        <a:spcBef>
          <a:spcPct val="0"/>
        </a:spcBef>
        <a:spcAft>
          <a:spcPct val="0"/>
        </a:spcAft>
        <a:defRPr sz="3600" b="1">
          <a:solidFill>
            <a:schemeClr val="tx2"/>
          </a:solidFill>
          <a:latin typeface="Verdana" charset="0"/>
        </a:defRPr>
      </a:lvl7pPr>
      <a:lvl8pPr marL="1371600" algn="l" rtl="0" eaLnBrk="1" fontAlgn="base" hangingPunct="1">
        <a:spcBef>
          <a:spcPct val="0"/>
        </a:spcBef>
        <a:spcAft>
          <a:spcPct val="0"/>
        </a:spcAft>
        <a:defRPr sz="3600" b="1">
          <a:solidFill>
            <a:schemeClr val="tx2"/>
          </a:solidFill>
          <a:latin typeface="Verdana" charset="0"/>
        </a:defRPr>
      </a:lvl8pPr>
      <a:lvl9pPr marL="1828800" algn="l" rtl="0" eaLnBrk="1" fontAlgn="base" hangingPunct="1">
        <a:spcBef>
          <a:spcPct val="0"/>
        </a:spcBef>
        <a:spcAft>
          <a:spcPct val="0"/>
        </a:spcAft>
        <a:defRPr sz="3600" b="1">
          <a:solidFill>
            <a:schemeClr val="tx2"/>
          </a:solidFill>
          <a:latin typeface="Verdana" charset="0"/>
        </a:defRPr>
      </a:lvl9pPr>
    </p:titleStyle>
    <p:body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creativecommons.org/licenses/by/4.0/"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dublincore.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iso.org/standard/79077.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bitbucket.org/ddi-cdi-resources/ddi-cdi/src/master/build/high-level-documentation/" TargetMode="External"/><Relationship Id="rId4" Type="http://schemas.openxmlformats.org/officeDocument/2006/relationships/hyperlink" Target="https://standards.iso.org/ittf/PubliclyAvailableStandards/c035346_ISO_IEC_11179-4_2004(E).zip"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europeansocialsurvey.org/data/"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stevenbagley.net/blog/philip-r-bagley.htm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researchgate.net/publication/238747404_An_infological_approach_to_data_bases" TargetMode="External"/><Relationship Id="rId2" Type="http://schemas.openxmlformats.org/officeDocument/2006/relationships/hyperlink" Target="https://sv.wikipedia.org/wiki/Bo_Sundgren" TargetMode="External"/><Relationship Id="rId1" Type="http://schemas.openxmlformats.org/officeDocument/2006/relationships/slideLayout" Target="../slideLayouts/slideLayout2.xml"/><Relationship Id="rId4" Type="http://schemas.openxmlformats.org/officeDocument/2006/relationships/hyperlink" Target="https://books.google.com/books/about/Essays_on_infology_summing_up_and_planni.html?id=RGQ4HQAACAAJ"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ddialliance.org/" TargetMode="External"/><Relationship Id="rId2" Type="http://schemas.openxmlformats.org/officeDocument/2006/relationships/hyperlink" Target="https://dl.acm.org/doi/pdf/10.1145/584296.584314"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unece.org/statistics/networks-of-experts/high-level-group-modernisation-statistical-production-and-services"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zenodo.org/communities/ddi_training_material/records?q=&amp;l=list&amp;p=1&amp;s=10&amp;sort=newest" TargetMode="External"/><Relationship Id="rId2" Type="http://schemas.openxmlformats.org/officeDocument/2006/relationships/hyperlink" Target="https://ddi-alliance.atlassian.net/wiki/spaces/DDI4/pages/7864375/Training+Working+Group"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F4AA4-07E8-4347-8FA5-E6B751AC1211}"/>
              </a:ext>
            </a:extLst>
          </p:cNvPr>
          <p:cNvSpPr>
            <a:spLocks noGrp="1"/>
          </p:cNvSpPr>
          <p:nvPr>
            <p:ph type="ctrTitle"/>
          </p:nvPr>
        </p:nvSpPr>
        <p:spPr/>
        <p:txBody>
          <a:bodyPr>
            <a:normAutofit/>
          </a:bodyPr>
          <a:lstStyle/>
          <a:p>
            <a:r>
              <a:rPr lang="en-US" sz="4800" dirty="0"/>
              <a:t>Understanding Metadata</a:t>
            </a:r>
            <a:endParaRPr lang="en-US" sz="4500" dirty="0"/>
          </a:p>
        </p:txBody>
      </p:sp>
      <p:sp>
        <p:nvSpPr>
          <p:cNvPr id="3" name="Subtitle 2">
            <a:extLst>
              <a:ext uri="{FF2B5EF4-FFF2-40B4-BE49-F238E27FC236}">
                <a16:creationId xmlns:a16="http://schemas.microsoft.com/office/drawing/2014/main" id="{3B2AADD7-3D63-4A29-BC90-6D1FB2DC5BBF}"/>
              </a:ext>
            </a:extLst>
          </p:cNvPr>
          <p:cNvSpPr>
            <a:spLocks noGrp="1"/>
          </p:cNvSpPr>
          <p:nvPr>
            <p:ph type="subTitle" idx="1"/>
          </p:nvPr>
        </p:nvSpPr>
        <p:spPr/>
        <p:txBody>
          <a:bodyPr>
            <a:noAutofit/>
          </a:bodyPr>
          <a:lstStyle/>
          <a:p>
            <a:endParaRPr lang="en-US" sz="2000" dirty="0">
              <a:solidFill>
                <a:schemeClr val="tx1">
                  <a:lumMod val="50000"/>
                  <a:lumOff val="50000"/>
                </a:schemeClr>
              </a:solidFill>
            </a:endParaRPr>
          </a:p>
          <a:p>
            <a:pPr>
              <a:defRPr/>
            </a:pPr>
            <a:r>
              <a:rPr lang="en-GB" sz="2000" dirty="0">
                <a:solidFill>
                  <a:schemeClr val="tx1">
                    <a:lumMod val="50000"/>
                    <a:lumOff val="50000"/>
                  </a:schemeClr>
                </a:solidFill>
              </a:rPr>
              <a:t>DDI Alliance Training Library</a:t>
            </a:r>
          </a:p>
          <a:p>
            <a:pPr>
              <a:defRPr/>
            </a:pPr>
            <a:r>
              <a:rPr lang="en-GB" sz="2000" dirty="0">
                <a:solidFill>
                  <a:schemeClr val="tx1">
                    <a:lumMod val="50000"/>
                    <a:lumOff val="50000"/>
                  </a:schemeClr>
                </a:solidFill>
              </a:rPr>
              <a:t>Version 1.0</a:t>
            </a:r>
          </a:p>
          <a:p>
            <a:pPr>
              <a:defRPr/>
            </a:pPr>
            <a:r>
              <a:rPr lang="en-GB" sz="2000" dirty="0">
                <a:solidFill>
                  <a:schemeClr val="tx1">
                    <a:lumMod val="50000"/>
                    <a:lumOff val="50000"/>
                  </a:schemeClr>
                </a:solidFill>
              </a:rPr>
              <a:t>DDI Alliance, DDI Training Working Group</a:t>
            </a:r>
          </a:p>
        </p:txBody>
      </p:sp>
      <p:sp>
        <p:nvSpPr>
          <p:cNvPr id="4" name="TextBox 4">
            <a:extLst>
              <a:ext uri="{FF2B5EF4-FFF2-40B4-BE49-F238E27FC236}">
                <a16:creationId xmlns:a16="http://schemas.microsoft.com/office/drawing/2014/main" id="{CCC5C899-5BF0-40FE-9722-4CE9BE99F5D0}"/>
              </a:ext>
            </a:extLst>
          </p:cNvPr>
          <p:cNvSpPr/>
          <p:nvPr/>
        </p:nvSpPr>
        <p:spPr bwMode="auto">
          <a:xfrm>
            <a:off x="9743729" y="5125003"/>
            <a:ext cx="2448271" cy="338554"/>
          </a:xfrm>
          <a:prstGeom prst="rect">
            <a:avLst/>
          </a:prstGeom>
          <a:noFill/>
        </p:spPr>
        <p:txBody>
          <a:bodyPr wrap="square" rtlCol="0">
            <a:spAutoFit/>
          </a:bodyPr>
          <a:ls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defRPr/>
            </a:pPr>
            <a:r>
              <a:rPr lang="en-US" sz="800" dirty="0">
                <a:latin typeface="Arial" panose="020B0604020202020204" pitchFamily="34" charset="0"/>
                <a:cs typeface="Arial" panose="020B0604020202020204" pitchFamily="34" charset="0"/>
              </a:rPr>
              <a:t>This work is licensed under </a:t>
            </a:r>
            <a:r>
              <a:rPr lang="en-US" sz="800" dirty="0">
                <a:latin typeface="Arial" panose="020B0604020202020204" pitchFamily="34" charset="0"/>
                <a:cs typeface="Arial" panose="020B0604020202020204" pitchFamily="34" charset="0"/>
                <a:hlinkClick r:id="rId2"/>
              </a:rPr>
              <a:t>Creative Commons Attribution 4.0 International License</a:t>
            </a:r>
            <a:r>
              <a:rPr lang="en-US" sz="800" dirty="0">
                <a:latin typeface="Arial" panose="020B0604020202020204" pitchFamily="34" charset="0"/>
                <a:cs typeface="Arial" panose="020B0604020202020204" pitchFamily="34" charset="0"/>
              </a:rPr>
              <a:t>.</a:t>
            </a:r>
            <a:endParaRPr sz="800" dirty="0">
              <a:latin typeface="Arial" panose="020B0604020202020204" pitchFamily="34" charset="0"/>
              <a:cs typeface="Arial" panose="020B0604020202020204" pitchFamily="34" charset="0"/>
            </a:endParaRPr>
          </a:p>
        </p:txBody>
      </p:sp>
      <p:pic>
        <p:nvPicPr>
          <p:cNvPr id="5" name="Picture 13">
            <a:extLst>
              <a:ext uri="{FF2B5EF4-FFF2-40B4-BE49-F238E27FC236}">
                <a16:creationId xmlns:a16="http://schemas.microsoft.com/office/drawing/2014/main" id="{FA57D313-0AFA-4485-B6E2-7D86AE6AADE6}"/>
              </a:ext>
              <a:ext uri="{C183D7F6-B498-43B3-948B-1728B52AA6E4}">
                <adec:decorative xmlns:adec="http://schemas.microsoft.com/office/drawing/2017/decorative" val="1"/>
              </a:ext>
            </a:extLst>
          </p:cNvPr>
          <p:cNvPicPr>
            <a:picLocks noChangeAspect="1" noChangeArrowheads="1"/>
          </p:cNvPicPr>
          <p:nvPr/>
        </p:nvPicPr>
        <p:blipFill>
          <a:blip r:embed="rId3"/>
          <a:stretch/>
        </p:blipFill>
        <p:spPr bwMode="auto">
          <a:xfrm>
            <a:off x="11154099" y="5981523"/>
            <a:ext cx="419100" cy="433388"/>
          </a:xfrm>
          <a:prstGeom prst="rect">
            <a:avLst/>
          </a:prstGeom>
          <a:noFill/>
          <a:ln>
            <a:noFill/>
          </a:ln>
        </p:spPr>
      </p:pic>
      <p:pic>
        <p:nvPicPr>
          <p:cNvPr id="6" name="Picture 14">
            <a:extLst>
              <a:ext uri="{FF2B5EF4-FFF2-40B4-BE49-F238E27FC236}">
                <a16:creationId xmlns:a16="http://schemas.microsoft.com/office/drawing/2014/main" id="{9B2B6953-2DBE-464B-B902-15560BD750A4}"/>
              </a:ext>
              <a:ext uri="{C183D7F6-B498-43B3-948B-1728B52AA6E4}">
                <adec:decorative xmlns:adec="http://schemas.microsoft.com/office/drawing/2017/decorative" val="1"/>
              </a:ext>
            </a:extLst>
          </p:cNvPr>
          <p:cNvPicPr>
            <a:picLocks noChangeAspect="1" noChangeArrowheads="1"/>
          </p:cNvPicPr>
          <p:nvPr/>
        </p:nvPicPr>
        <p:blipFill>
          <a:blip r:embed="rId4"/>
          <a:stretch/>
        </p:blipFill>
        <p:spPr bwMode="auto">
          <a:xfrm>
            <a:off x="11560108" y="5997528"/>
            <a:ext cx="458086" cy="447792"/>
          </a:xfrm>
          <a:prstGeom prst="rect">
            <a:avLst/>
          </a:prstGeom>
          <a:noFill/>
          <a:ln>
            <a:noFill/>
          </a:ln>
        </p:spPr>
      </p:pic>
    </p:spTree>
    <p:extLst>
      <p:ext uri="{BB962C8B-B14F-4D97-AF65-F5344CB8AC3E}">
        <p14:creationId xmlns:p14="http://schemas.microsoft.com/office/powerpoint/2010/main" val="2701003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latin typeface="Arial"/>
                <a:cs typeface="Arial"/>
              </a:rPr>
              <a:t>Metadata Clarification</a:t>
            </a:r>
            <a:endParaRPr dirty="0"/>
          </a:p>
        </p:txBody>
      </p:sp>
      <p:sp>
        <p:nvSpPr>
          <p:cNvPr id="9" name="Content Placeholder 2">
            <a:extLst>
              <a:ext uri="{FF2B5EF4-FFF2-40B4-BE49-F238E27FC236}">
                <a16:creationId xmlns:a16="http://schemas.microsoft.com/office/drawing/2014/main" id="{F033FBCE-69E3-42E6-9525-229738CF21E2}"/>
              </a:ext>
            </a:extLst>
          </p:cNvPr>
          <p:cNvSpPr txBox="1">
            <a:spLocks/>
          </p:cNvSpPr>
          <p:nvPr/>
        </p:nvSpPr>
        <p:spPr bwMode="auto">
          <a:xfrm>
            <a:off x="838199" y="1499017"/>
            <a:ext cx="9922934" cy="4422098"/>
          </a:xfrm>
          <a:prstGeom prst="rect">
            <a:avLst/>
          </a:prstGeom>
        </p:spPr>
        <p:txBody>
          <a:bodyPr vert="horz" lIns="91440" tIns="45720" rIns="91440" bIns="45720" rtlCol="0">
            <a:normAutofit fontScale="85000" lnSpcReduction="20000"/>
          </a:bodyPr>
          <a:lstStyle>
            <a:lvl1pPr marL="171450" indent="-171450" algn="l" defTabSz="685800">
              <a:lnSpc>
                <a:spcPct val="90000"/>
              </a:lnSpc>
              <a:spcBef>
                <a:spcPts val="750"/>
              </a:spcBef>
              <a:buFont typeface="Arial"/>
              <a:buChar char="•"/>
              <a:defRPr sz="2100">
                <a:solidFill>
                  <a:schemeClr val="tx1"/>
                </a:solidFill>
                <a:latin typeface="+mn-lt"/>
                <a:ea typeface="+mn-ea"/>
                <a:cs typeface="+mn-cs"/>
              </a:defRPr>
            </a:lvl1pPr>
            <a:lvl2pPr marL="514350" indent="-171450" algn="l" defTabSz="685800">
              <a:lnSpc>
                <a:spcPct val="90000"/>
              </a:lnSpc>
              <a:spcBef>
                <a:spcPts val="375"/>
              </a:spcBef>
              <a:buFont typeface="Arial"/>
              <a:buChar char="•"/>
              <a:defRPr sz="1800">
                <a:solidFill>
                  <a:schemeClr val="tx1"/>
                </a:solidFill>
                <a:latin typeface="+mn-lt"/>
                <a:ea typeface="+mn-ea"/>
                <a:cs typeface="+mn-cs"/>
              </a:defRPr>
            </a:lvl2pPr>
            <a:lvl3pPr marL="857250" indent="-171450" algn="l" defTabSz="685800">
              <a:lnSpc>
                <a:spcPct val="90000"/>
              </a:lnSpc>
              <a:spcBef>
                <a:spcPts val="375"/>
              </a:spcBef>
              <a:buFont typeface="Arial"/>
              <a:buChar char="•"/>
              <a:defRPr sz="1500">
                <a:solidFill>
                  <a:schemeClr val="tx1"/>
                </a:solidFill>
                <a:latin typeface="+mn-lt"/>
                <a:ea typeface="+mn-ea"/>
                <a:cs typeface="+mn-cs"/>
              </a:defRPr>
            </a:lvl3pPr>
            <a:lvl4pPr marL="1200150" indent="-171450" algn="l" defTabSz="685800">
              <a:lnSpc>
                <a:spcPct val="90000"/>
              </a:lnSpc>
              <a:spcBef>
                <a:spcPts val="375"/>
              </a:spcBef>
              <a:buFont typeface="Arial"/>
              <a:buChar char="•"/>
              <a:defRPr sz="1350">
                <a:solidFill>
                  <a:schemeClr val="tx1"/>
                </a:solidFill>
                <a:latin typeface="+mn-lt"/>
                <a:ea typeface="+mn-ea"/>
                <a:cs typeface="+mn-cs"/>
              </a:defRPr>
            </a:lvl4pPr>
            <a:lvl5pPr marL="1543050" indent="-171450" algn="l" defTabSz="685800">
              <a:lnSpc>
                <a:spcPct val="90000"/>
              </a:lnSpc>
              <a:spcBef>
                <a:spcPts val="375"/>
              </a:spcBef>
              <a:buFont typeface="Arial"/>
              <a:buChar char="•"/>
              <a:defRPr sz="1350">
                <a:solidFill>
                  <a:schemeClr val="tx1"/>
                </a:solidFill>
                <a:latin typeface="+mn-lt"/>
                <a:ea typeface="+mn-ea"/>
                <a:cs typeface="+mn-cs"/>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pPr>
              <a:spcBef>
                <a:spcPts val="0"/>
              </a:spcBef>
              <a:buSzPts val="2000"/>
              <a:defRPr/>
            </a:pPr>
            <a:endParaRPr lang="en-GB" sz="2400" dirty="0">
              <a:solidFill>
                <a:srgbClr val="202122"/>
              </a:solidFill>
              <a:latin typeface="Arial" panose="020B0604020202020204" pitchFamily="34" charset="0"/>
              <a:cs typeface="Arial" panose="020B0604020202020204" pitchFamily="34" charset="0"/>
            </a:endParaRPr>
          </a:p>
          <a:p>
            <a:pPr>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The </a:t>
            </a:r>
            <a:r>
              <a:rPr lang="en-GB" sz="2400" u="sng" dirty="0">
                <a:solidFill>
                  <a:srgbClr val="202122"/>
                </a:solidFill>
                <a:latin typeface="Arial" panose="020B0604020202020204" pitchFamily="34" charset="0"/>
                <a:cs typeface="Arial" panose="020B0604020202020204" pitchFamily="34" charset="0"/>
              </a:rPr>
              <a:t>numeric table</a:t>
            </a:r>
            <a:r>
              <a:rPr lang="en-GB" sz="2400" dirty="0">
                <a:solidFill>
                  <a:srgbClr val="202122"/>
                </a:solidFill>
                <a:latin typeface="Arial" panose="020B0604020202020204" pitchFamily="34" charset="0"/>
                <a:cs typeface="Arial" panose="020B0604020202020204" pitchFamily="34" charset="0"/>
              </a:rPr>
              <a:t> –</a:t>
            </a:r>
          </a:p>
          <a:p>
            <a:pPr lvl="1">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Metadata are</a:t>
            </a:r>
          </a:p>
          <a:p>
            <a:pPr lvl="2">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Headings for the columns</a:t>
            </a:r>
          </a:p>
          <a:p>
            <a:pPr lvl="2">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Descriptions of the values in each column</a:t>
            </a:r>
          </a:p>
          <a:p>
            <a:pPr lvl="1">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They describe the table and the data in the cells</a:t>
            </a:r>
          </a:p>
          <a:p>
            <a:pPr>
              <a:lnSpc>
                <a:spcPct val="120000"/>
              </a:lnSpc>
              <a:spcBef>
                <a:spcPts val="0"/>
              </a:spcBef>
              <a:buSzPts val="2000"/>
              <a:defRPr/>
            </a:pPr>
            <a:endParaRPr lang="en-GB" sz="2400" u="sng" dirty="0">
              <a:solidFill>
                <a:srgbClr val="202122"/>
              </a:solidFill>
              <a:latin typeface="Arial" panose="020B0604020202020204" pitchFamily="34" charset="0"/>
              <a:cs typeface="Arial" panose="020B0604020202020204" pitchFamily="34" charset="0"/>
            </a:endParaRPr>
          </a:p>
          <a:p>
            <a:pPr>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People define it as “data about data”, but…</a:t>
            </a:r>
          </a:p>
          <a:p>
            <a:pPr>
              <a:lnSpc>
                <a:spcPct val="120000"/>
              </a:lnSpc>
              <a:spcBef>
                <a:spcPts val="0"/>
              </a:spcBef>
              <a:buSzPts val="2000"/>
              <a:defRPr/>
            </a:pPr>
            <a:endParaRPr lang="en-GB" sz="2400" dirty="0">
              <a:latin typeface="Arial" panose="020B0604020202020204" pitchFamily="34" charset="0"/>
              <a:cs typeface="Arial" panose="020B0604020202020204" pitchFamily="34" charset="0"/>
            </a:endParaRPr>
          </a:p>
          <a:p>
            <a:pPr>
              <a:lnSpc>
                <a:spcPct val="120000"/>
              </a:lnSpc>
              <a:spcBef>
                <a:spcPts val="0"/>
              </a:spcBef>
              <a:buSzPts val="2000"/>
              <a:defRPr/>
            </a:pPr>
            <a:r>
              <a:rPr lang="en-GB" sz="2400" dirty="0">
                <a:latin typeface="Arial" panose="020B0604020202020204" pitchFamily="34" charset="0"/>
                <a:cs typeface="Arial" panose="020B0604020202020204" pitchFamily="34" charset="0"/>
              </a:rPr>
              <a:t>The </a:t>
            </a:r>
            <a:r>
              <a:rPr lang="en-GB" sz="2400" u="sng" dirty="0">
                <a:latin typeface="Arial" panose="020B0604020202020204" pitchFamily="34" charset="0"/>
                <a:cs typeface="Arial" panose="020B0604020202020204" pitchFamily="34" charset="0"/>
              </a:rPr>
              <a:t>food can</a:t>
            </a:r>
            <a:r>
              <a:rPr lang="en-GB" sz="2400" dirty="0">
                <a:latin typeface="Arial" panose="020B0604020202020204" pitchFamily="34" charset="0"/>
                <a:cs typeface="Arial" panose="020B0604020202020204" pitchFamily="34" charset="0"/>
              </a:rPr>
              <a:t> –</a:t>
            </a:r>
          </a:p>
          <a:p>
            <a:pPr lvl="1">
              <a:lnSpc>
                <a:spcPct val="120000"/>
              </a:lnSpc>
              <a:spcBef>
                <a:spcPts val="0"/>
              </a:spcBef>
              <a:buSzPts val="2000"/>
              <a:defRPr/>
            </a:pPr>
            <a:r>
              <a:rPr lang="en-GB" sz="2400" dirty="0">
                <a:latin typeface="Arial" panose="020B0604020202020204" pitchFamily="34" charset="0"/>
                <a:cs typeface="Arial" panose="020B0604020202020204" pitchFamily="34" charset="0"/>
              </a:rPr>
              <a:t>Metadata are what is written in the label on the can</a:t>
            </a:r>
          </a:p>
          <a:p>
            <a:pPr lvl="1">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They describe the contents of the can</a:t>
            </a:r>
          </a:p>
          <a:p>
            <a:pPr marL="0" indent="0">
              <a:lnSpc>
                <a:spcPct val="120000"/>
              </a:lnSpc>
              <a:spcBef>
                <a:spcPts val="0"/>
              </a:spcBef>
              <a:buSzPts val="2000"/>
              <a:buNone/>
              <a:defRPr/>
            </a:pPr>
            <a:endParaRPr lang="en-GB" sz="2400" dirty="0">
              <a:solidFill>
                <a:srgbClr val="202122"/>
              </a:solidFill>
              <a:latin typeface="Arial" panose="020B0604020202020204" pitchFamily="34" charset="0"/>
              <a:cs typeface="Arial" panose="020B0604020202020204" pitchFamily="34" charset="0"/>
            </a:endParaRPr>
          </a:p>
          <a:p>
            <a:pPr>
              <a:lnSpc>
                <a:spcPct val="120000"/>
              </a:lnSpc>
              <a:spcBef>
                <a:spcPts val="0"/>
              </a:spcBef>
              <a:buSzPts val="2000"/>
              <a:defRPr/>
            </a:pPr>
            <a:r>
              <a:rPr lang="en-GB" sz="2400" dirty="0">
                <a:solidFill>
                  <a:srgbClr val="202122"/>
                </a:solidFill>
                <a:latin typeface="Arial" panose="020B0604020202020204" pitchFamily="34" charset="0"/>
                <a:cs typeface="Arial" panose="020B0604020202020204" pitchFamily="34" charset="0"/>
              </a:rPr>
              <a:t>Let’s look at this in more detail </a:t>
            </a:r>
            <a:r>
              <a:rPr lang="en-GB" dirty="0">
                <a:solidFill>
                  <a:srgbClr val="202122"/>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88143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Defined – Not Just </a:t>
            </a:r>
            <a:r>
              <a:rPr lang="en-US" i="1" dirty="0"/>
              <a:t>Data about Data</a:t>
            </a:r>
          </a:p>
        </p:txBody>
      </p:sp>
      <p:sp>
        <p:nvSpPr>
          <p:cNvPr id="3" name="Content Placeholder 2"/>
          <p:cNvSpPr>
            <a:spLocks noGrp="1"/>
          </p:cNvSpPr>
          <p:nvPr>
            <p:ph idx="1"/>
          </p:nvPr>
        </p:nvSpPr>
        <p:spPr/>
        <p:txBody>
          <a:bodyPr>
            <a:normAutofit/>
          </a:bodyPr>
          <a:lstStyle/>
          <a:p>
            <a:r>
              <a:rPr lang="en-US" dirty="0"/>
              <a:t>Metadata may be about data</a:t>
            </a:r>
          </a:p>
          <a:p>
            <a:pPr lvl="1"/>
            <a:r>
              <a:rPr lang="en-US" dirty="0"/>
              <a:t>Numeric table example</a:t>
            </a:r>
          </a:p>
          <a:p>
            <a:r>
              <a:rPr lang="en-US" dirty="0"/>
              <a:t>Metadata may be about some other “things”</a:t>
            </a:r>
          </a:p>
          <a:p>
            <a:pPr lvl="1"/>
            <a:r>
              <a:rPr lang="en-US" dirty="0"/>
              <a:t>Food can example</a:t>
            </a:r>
          </a:p>
          <a:p>
            <a:r>
              <a:rPr lang="en-US" dirty="0"/>
              <a:t>Requires broad view of metadata</a:t>
            </a:r>
          </a:p>
          <a:p>
            <a:pPr lvl="1"/>
            <a:r>
              <a:rPr lang="en-US" dirty="0"/>
              <a:t>“Data about some resource”</a:t>
            </a:r>
          </a:p>
          <a:p>
            <a:r>
              <a:rPr lang="en-US" dirty="0"/>
              <a:t>Enhanced definition</a:t>
            </a:r>
          </a:p>
          <a:p>
            <a:pPr lvl="1"/>
            <a:r>
              <a:rPr lang="en-US" dirty="0"/>
              <a:t>Metadata: data describing some object(s)</a:t>
            </a:r>
          </a:p>
          <a:p>
            <a:r>
              <a:rPr lang="en-US" dirty="0"/>
              <a:t>But, metadata can be more than “about” data, it can also </a:t>
            </a:r>
            <a:r>
              <a:rPr lang="en-US" i="1" dirty="0"/>
              <a:t>be </a:t>
            </a:r>
            <a:r>
              <a:rPr lang="en-US" dirty="0"/>
              <a:t>data</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11</a:t>
            </a:fld>
            <a:endParaRPr lang="en-US"/>
          </a:p>
        </p:txBody>
      </p:sp>
    </p:spTree>
    <p:extLst>
      <p:ext uri="{BB962C8B-B14F-4D97-AF65-F5344CB8AC3E}">
        <p14:creationId xmlns:p14="http://schemas.microsoft.com/office/powerpoint/2010/main" val="669086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E00D31-8B13-47FA-8BB4-111BD7975238}"/>
              </a:ext>
            </a:extLst>
          </p:cNvPr>
          <p:cNvSpPr>
            <a:spLocks noGrp="1"/>
          </p:cNvSpPr>
          <p:nvPr>
            <p:ph type="title"/>
          </p:nvPr>
        </p:nvSpPr>
        <p:spPr/>
        <p:txBody>
          <a:bodyPr/>
          <a:lstStyle/>
          <a:p>
            <a:r>
              <a:rPr lang="en-US" dirty="0"/>
              <a:t>Data or Metadata?</a:t>
            </a:r>
          </a:p>
        </p:txBody>
      </p:sp>
      <p:sp>
        <p:nvSpPr>
          <p:cNvPr id="4" name="Slide Number Placeholder 3">
            <a:extLst>
              <a:ext uri="{FF2B5EF4-FFF2-40B4-BE49-F238E27FC236}">
                <a16:creationId xmlns:a16="http://schemas.microsoft.com/office/drawing/2014/main" id="{0B5E1B14-4502-46E3-AD57-1D6F44501798}"/>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12</a:t>
            </a:fld>
            <a:endParaRPr lang="en-US"/>
          </a:p>
        </p:txBody>
      </p:sp>
    </p:spTree>
    <p:extLst>
      <p:ext uri="{BB962C8B-B14F-4D97-AF65-F5344CB8AC3E}">
        <p14:creationId xmlns:p14="http://schemas.microsoft.com/office/powerpoint/2010/main" val="582632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Role</a:t>
            </a:r>
          </a:p>
        </p:txBody>
      </p:sp>
      <p:sp>
        <p:nvSpPr>
          <p:cNvPr id="3" name="Content Placeholder 2"/>
          <p:cNvSpPr>
            <a:spLocks noGrp="1"/>
          </p:cNvSpPr>
          <p:nvPr>
            <p:ph idx="1"/>
          </p:nvPr>
        </p:nvSpPr>
        <p:spPr/>
        <p:txBody>
          <a:bodyPr>
            <a:normAutofit/>
          </a:bodyPr>
          <a:lstStyle/>
          <a:p>
            <a:r>
              <a:rPr lang="en-US" dirty="0"/>
              <a:t>Metadata is a </a:t>
            </a:r>
            <a:r>
              <a:rPr lang="en-US" u="sng" dirty="0"/>
              <a:t>role</a:t>
            </a:r>
            <a:r>
              <a:rPr lang="en-US" dirty="0"/>
              <a:t> for data</a:t>
            </a:r>
          </a:p>
          <a:p>
            <a:r>
              <a:rPr lang="en-US" dirty="0"/>
              <a:t>No data are always metadata</a:t>
            </a:r>
          </a:p>
          <a:p>
            <a:pPr lvl="1"/>
            <a:r>
              <a:rPr lang="en-US" dirty="0"/>
              <a:t>Data are metadata when they appear in a description</a:t>
            </a:r>
          </a:p>
          <a:p>
            <a:pPr lvl="1"/>
            <a:r>
              <a:rPr lang="en-US" dirty="0"/>
              <a:t>The description, though, is data with respect to the software used to create it</a:t>
            </a:r>
          </a:p>
          <a:p>
            <a:r>
              <a:rPr lang="en-US" dirty="0"/>
              <a:t>Most (if not all) data can sometimes appear as metadata</a:t>
            </a:r>
          </a:p>
          <a:p>
            <a:r>
              <a:rPr lang="en-US" dirty="0"/>
              <a:t>Depends on usage</a:t>
            </a:r>
          </a:p>
          <a:p>
            <a:pPr lvl="1"/>
            <a:r>
              <a:rPr lang="en-US" dirty="0"/>
              <a:t>Same data, different perspective</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13</a:t>
            </a:fld>
            <a:endParaRPr lang="en-US"/>
          </a:p>
        </p:txBody>
      </p:sp>
    </p:spTree>
    <p:extLst>
      <p:ext uri="{BB962C8B-B14F-4D97-AF65-F5344CB8AC3E}">
        <p14:creationId xmlns:p14="http://schemas.microsoft.com/office/powerpoint/2010/main" val="1766103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or Data? It depends!</a:t>
            </a:r>
          </a:p>
        </p:txBody>
      </p:sp>
      <p:sp>
        <p:nvSpPr>
          <p:cNvPr id="3" name="Content Placeholder 2"/>
          <p:cNvSpPr>
            <a:spLocks noGrp="1"/>
          </p:cNvSpPr>
          <p:nvPr>
            <p:ph idx="1"/>
          </p:nvPr>
        </p:nvSpPr>
        <p:spPr/>
        <p:txBody>
          <a:bodyPr>
            <a:normAutofit/>
          </a:bodyPr>
          <a:lstStyle/>
          <a:p>
            <a:r>
              <a:rPr lang="en-US" dirty="0"/>
              <a:t>Question – How do we </a:t>
            </a:r>
            <a:r>
              <a:rPr lang="en-US" u="sng" dirty="0"/>
              <a:t>intend</a:t>
            </a:r>
            <a:r>
              <a:rPr lang="en-US" dirty="0"/>
              <a:t> to use the data?</a:t>
            </a:r>
          </a:p>
          <a:p>
            <a:r>
              <a:rPr lang="en-US" dirty="0"/>
              <a:t>Microdata Example – </a:t>
            </a:r>
          </a:p>
          <a:p>
            <a:pPr lvl="1"/>
            <a:r>
              <a:rPr lang="en-US" dirty="0"/>
              <a:t>Data collected from respondents</a:t>
            </a:r>
          </a:p>
          <a:p>
            <a:pPr lvl="2"/>
            <a:r>
              <a:rPr lang="en-US" dirty="0"/>
              <a:t>Responses to questions are descriptive of the respondent</a:t>
            </a:r>
          </a:p>
          <a:p>
            <a:pPr lvl="2"/>
            <a:r>
              <a:rPr lang="en-US" dirty="0"/>
              <a:t>These are metadata because they describe each respondent</a:t>
            </a:r>
          </a:p>
          <a:p>
            <a:pPr lvl="1"/>
            <a:r>
              <a:rPr lang="en-US" dirty="0"/>
              <a:t>Data used to create estimates of a population</a:t>
            </a:r>
          </a:p>
          <a:p>
            <a:pPr lvl="2"/>
            <a:r>
              <a:rPr lang="en-US" dirty="0"/>
              <a:t>Each record has a weight</a:t>
            </a:r>
          </a:p>
          <a:p>
            <a:pPr lvl="2"/>
            <a:r>
              <a:rPr lang="en-US" dirty="0"/>
              <a:t>Represents some fraction of the total population</a:t>
            </a:r>
          </a:p>
          <a:p>
            <a:pPr lvl="2"/>
            <a:r>
              <a:rPr lang="en-US" dirty="0"/>
              <a:t>These are statistical data</a:t>
            </a:r>
          </a:p>
          <a:p>
            <a:pPr lvl="1"/>
            <a:r>
              <a:rPr lang="en-US" dirty="0"/>
              <a:t>Same data – Different </a:t>
            </a:r>
            <a:r>
              <a:rPr lang="en-US" u="sng" dirty="0"/>
              <a:t>roles</a:t>
            </a:r>
            <a:r>
              <a:rPr lang="en-US" dirty="0"/>
              <a:t> or </a:t>
            </a:r>
            <a:r>
              <a:rPr lang="en-US" u="sng" dirty="0"/>
              <a:t>intentions</a:t>
            </a:r>
            <a:r>
              <a:rPr lang="en-US" dirty="0"/>
              <a:t>!</a:t>
            </a:r>
            <a:endParaRPr lang="en-US" u="sng" dirty="0"/>
          </a:p>
          <a:p>
            <a:r>
              <a:rPr lang="en-US" dirty="0"/>
              <a:t>Metadata are intended to </a:t>
            </a:r>
            <a:r>
              <a:rPr lang="en-US" u="sng" dirty="0"/>
              <a:t>describe</a:t>
            </a:r>
          </a:p>
          <a:p>
            <a:r>
              <a:rPr lang="en-US" dirty="0"/>
              <a:t>Statistical Data are intended to </a:t>
            </a:r>
            <a:r>
              <a:rPr lang="en-US" u="sng" dirty="0"/>
              <a:t>measure</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14</a:t>
            </a:fld>
            <a:endParaRPr lang="en-US"/>
          </a:p>
        </p:txBody>
      </p:sp>
    </p:spTree>
    <p:extLst>
      <p:ext uri="{BB962C8B-B14F-4D97-AF65-F5344CB8AC3E}">
        <p14:creationId xmlns:p14="http://schemas.microsoft.com/office/powerpoint/2010/main" val="3305115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6E22B7-3AEE-4549-A228-4C9C5825D825}"/>
              </a:ext>
            </a:extLst>
          </p:cNvPr>
          <p:cNvSpPr>
            <a:spLocks noGrp="1"/>
          </p:cNvSpPr>
          <p:nvPr>
            <p:ph type="title"/>
          </p:nvPr>
        </p:nvSpPr>
        <p:spPr/>
        <p:txBody>
          <a:bodyPr/>
          <a:lstStyle/>
          <a:p>
            <a:r>
              <a:rPr lang="en-US" dirty="0"/>
              <a:t>Examples of Metadata</a:t>
            </a:r>
          </a:p>
        </p:txBody>
      </p:sp>
      <p:sp>
        <p:nvSpPr>
          <p:cNvPr id="4" name="Slide Number Placeholder 3">
            <a:extLst>
              <a:ext uri="{FF2B5EF4-FFF2-40B4-BE49-F238E27FC236}">
                <a16:creationId xmlns:a16="http://schemas.microsoft.com/office/drawing/2014/main" id="{2D0919D8-3B0D-450D-9C55-3D795F905EA3}"/>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15</a:t>
            </a:fld>
            <a:endParaRPr lang="en-US"/>
          </a:p>
        </p:txBody>
      </p:sp>
    </p:spTree>
    <p:extLst>
      <p:ext uri="{BB962C8B-B14F-4D97-AF65-F5344CB8AC3E}">
        <p14:creationId xmlns:p14="http://schemas.microsoft.com/office/powerpoint/2010/main" val="72932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Dublin Core Metadata Example</a:t>
            </a:r>
          </a:p>
        </p:txBody>
      </p:sp>
      <p:sp>
        <p:nvSpPr>
          <p:cNvPr id="3" name="Content Placeholder 2"/>
          <p:cNvSpPr>
            <a:spLocks noGrp="1"/>
          </p:cNvSpPr>
          <p:nvPr>
            <p:ph idx="1"/>
          </p:nvPr>
        </p:nvSpPr>
        <p:spPr/>
        <p:txBody>
          <a:bodyPr>
            <a:normAutofit/>
          </a:bodyPr>
          <a:lstStyle/>
          <a:p>
            <a:r>
              <a:rPr lang="en-US" dirty="0">
                <a:hlinkClick r:id="rId2"/>
              </a:rPr>
              <a:t>Dublin Core </a:t>
            </a:r>
            <a:endParaRPr lang="en-US" dirty="0"/>
          </a:p>
          <a:p>
            <a:pPr lvl="1"/>
            <a:r>
              <a:rPr lang="en-US" dirty="0"/>
              <a:t>Commonly used metadata standard</a:t>
            </a:r>
          </a:p>
          <a:p>
            <a:pPr lvl="1"/>
            <a:r>
              <a:rPr lang="en-US" dirty="0"/>
              <a:t>Dublin Core Metadata Element Set</a:t>
            </a:r>
          </a:p>
          <a:p>
            <a:pPr lvl="2"/>
            <a:r>
              <a:rPr lang="en-US" dirty="0"/>
              <a:t>Originally 15 core elements</a:t>
            </a:r>
          </a:p>
          <a:p>
            <a:pPr lvl="2"/>
            <a:r>
              <a:rPr lang="en-US" dirty="0"/>
              <a:t>Over 40 additional elements</a:t>
            </a:r>
          </a:p>
          <a:p>
            <a:pPr lvl="1"/>
            <a:r>
              <a:rPr lang="en-US" dirty="0"/>
              <a:t>Developed by</a:t>
            </a:r>
          </a:p>
          <a:p>
            <a:pPr lvl="2"/>
            <a:r>
              <a:rPr lang="en-US" dirty="0"/>
              <a:t>Online Computer Library Center – Dublin, OH</a:t>
            </a:r>
          </a:p>
          <a:p>
            <a:pPr lvl="1"/>
            <a:r>
              <a:rPr lang="en-US" dirty="0"/>
              <a:t>Used in many digital libraries</a:t>
            </a:r>
          </a:p>
          <a:p>
            <a:pPr lvl="2"/>
            <a:r>
              <a:rPr lang="en-US" dirty="0"/>
              <a:t>Museums, Book libraries</a:t>
            </a:r>
          </a:p>
          <a:p>
            <a:pPr lvl="1"/>
            <a:r>
              <a:rPr lang="en-US" dirty="0"/>
              <a:t>Objects of interest (notably, not data):</a:t>
            </a:r>
          </a:p>
          <a:p>
            <a:pPr lvl="2"/>
            <a:r>
              <a:rPr lang="en-US" dirty="0"/>
              <a:t>Museums – paintings, bones, pictures, documents, tools</a:t>
            </a:r>
          </a:p>
          <a:p>
            <a:pPr lvl="2"/>
            <a:r>
              <a:rPr lang="en-US" dirty="0"/>
              <a:t>Book libraries – books and magazines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16</a:t>
            </a:fld>
            <a:endParaRPr lang="en-US"/>
          </a:p>
        </p:txBody>
      </p:sp>
    </p:spTree>
    <p:extLst>
      <p:ext uri="{BB962C8B-B14F-4D97-AF65-F5344CB8AC3E}">
        <p14:creationId xmlns:p14="http://schemas.microsoft.com/office/powerpoint/2010/main" val="1996116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Telephone Call Example (1)</a:t>
            </a:r>
          </a:p>
        </p:txBody>
      </p:sp>
      <p:sp>
        <p:nvSpPr>
          <p:cNvPr id="3" name="Content Placeholder 2"/>
          <p:cNvSpPr>
            <a:spLocks noGrp="1"/>
          </p:cNvSpPr>
          <p:nvPr>
            <p:ph idx="1"/>
          </p:nvPr>
        </p:nvSpPr>
        <p:spPr/>
        <p:txBody>
          <a:bodyPr>
            <a:normAutofit/>
          </a:bodyPr>
          <a:lstStyle/>
          <a:p>
            <a:r>
              <a:rPr lang="en-US" dirty="0"/>
              <a:t>Another example – telephone company data</a:t>
            </a:r>
          </a:p>
          <a:p>
            <a:pPr lvl="1"/>
            <a:r>
              <a:rPr lang="en-US" dirty="0"/>
              <a:t>Telephone company knows</a:t>
            </a:r>
          </a:p>
          <a:p>
            <a:pPr lvl="2"/>
            <a:r>
              <a:rPr lang="en-US" dirty="0"/>
              <a:t>Who called whom</a:t>
            </a:r>
          </a:p>
          <a:p>
            <a:pPr lvl="2"/>
            <a:r>
              <a:rPr lang="en-US" dirty="0"/>
              <a:t>Whether connection is made or why it failed</a:t>
            </a:r>
          </a:p>
          <a:p>
            <a:pPr lvl="2"/>
            <a:r>
              <a:rPr lang="en-US" dirty="0"/>
              <a:t>Length of connection</a:t>
            </a:r>
          </a:p>
          <a:p>
            <a:pPr lvl="1"/>
            <a:r>
              <a:rPr lang="en-US" dirty="0"/>
              <a:t>But they don’t have the </a:t>
            </a:r>
            <a:r>
              <a:rPr lang="en-US" i="1" dirty="0"/>
              <a:t>content</a:t>
            </a:r>
            <a:r>
              <a:rPr lang="en-US" dirty="0"/>
              <a:t> of each conversation</a:t>
            </a:r>
          </a:p>
          <a:p>
            <a:r>
              <a:rPr lang="en-US" dirty="0"/>
              <a:t>Telephone data contains:</a:t>
            </a:r>
          </a:p>
          <a:p>
            <a:pPr lvl="1"/>
            <a:r>
              <a:rPr lang="en-US" dirty="0"/>
              <a:t>one number was used to call another</a:t>
            </a:r>
          </a:p>
          <a:p>
            <a:pPr lvl="2"/>
            <a:r>
              <a:rPr lang="en-US" dirty="0"/>
              <a:t>including subscriber information of caller</a:t>
            </a:r>
          </a:p>
          <a:p>
            <a:pPr lvl="1"/>
            <a:r>
              <a:rPr lang="en-US" dirty="0"/>
              <a:t>date/time this occurred</a:t>
            </a:r>
          </a:p>
          <a:p>
            <a:pPr lvl="1"/>
            <a:r>
              <a:rPr lang="en-US" dirty="0"/>
              <a:t>whether a connection was made</a:t>
            </a:r>
          </a:p>
          <a:p>
            <a:pPr lvl="1"/>
            <a:r>
              <a:rPr lang="en-US" dirty="0"/>
              <a:t>how long connection lasted</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17</a:t>
            </a:fld>
            <a:endParaRPr lang="en-US"/>
          </a:p>
        </p:txBody>
      </p:sp>
    </p:spTree>
    <p:extLst>
      <p:ext uri="{BB962C8B-B14F-4D97-AF65-F5344CB8AC3E}">
        <p14:creationId xmlns:p14="http://schemas.microsoft.com/office/powerpoint/2010/main" val="878078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Telephone Call Example (2)</a:t>
            </a:r>
          </a:p>
        </p:txBody>
      </p:sp>
      <p:sp>
        <p:nvSpPr>
          <p:cNvPr id="3" name="Content Placeholder 2"/>
          <p:cNvSpPr>
            <a:spLocks noGrp="1"/>
          </p:cNvSpPr>
          <p:nvPr>
            <p:ph idx="1"/>
          </p:nvPr>
        </p:nvSpPr>
        <p:spPr/>
        <p:txBody>
          <a:bodyPr/>
          <a:lstStyle/>
          <a:p>
            <a:r>
              <a:rPr lang="en-US" dirty="0"/>
              <a:t>Use as data</a:t>
            </a:r>
          </a:p>
          <a:p>
            <a:pPr lvl="1"/>
            <a:r>
              <a:rPr lang="en-US" dirty="0"/>
              <a:t>Build network of calls</a:t>
            </a:r>
          </a:p>
          <a:p>
            <a:pPr lvl="2"/>
            <a:r>
              <a:rPr lang="en-US" dirty="0"/>
              <a:t>Nodes are phone number / subscribers</a:t>
            </a:r>
          </a:p>
          <a:p>
            <a:r>
              <a:rPr lang="en-US" dirty="0"/>
              <a:t>Use as metadata</a:t>
            </a:r>
          </a:p>
          <a:p>
            <a:pPr lvl="1"/>
            <a:r>
              <a:rPr lang="en-US" dirty="0"/>
              <a:t>Part of the description of a particular phone call</a:t>
            </a:r>
          </a:p>
          <a:p>
            <a:endParaRPr lang="en-US" dirty="0"/>
          </a:p>
          <a:p>
            <a:r>
              <a:rPr lang="en-US" dirty="0"/>
              <a:t>The </a:t>
            </a:r>
            <a:r>
              <a:rPr lang="en-US" u="sng" dirty="0"/>
              <a:t>role</a:t>
            </a:r>
            <a:r>
              <a:rPr lang="en-US" dirty="0"/>
              <a:t> the data play is crucial for making the distinction</a:t>
            </a:r>
          </a:p>
          <a:p>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18</a:t>
            </a:fld>
            <a:endParaRPr lang="en-US"/>
          </a:p>
        </p:txBody>
      </p:sp>
    </p:spTree>
    <p:extLst>
      <p:ext uri="{BB962C8B-B14F-4D97-AF65-F5344CB8AC3E}">
        <p14:creationId xmlns:p14="http://schemas.microsoft.com/office/powerpoint/2010/main" val="1813464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Scheme Example</a:t>
            </a:r>
          </a:p>
        </p:txBody>
      </p:sp>
      <p:sp>
        <p:nvSpPr>
          <p:cNvPr id="3" name="Content Placeholder 2"/>
          <p:cNvSpPr>
            <a:spLocks noGrp="1"/>
          </p:cNvSpPr>
          <p:nvPr>
            <p:ph idx="1"/>
          </p:nvPr>
        </p:nvSpPr>
        <p:spPr>
          <a:xfrm>
            <a:off x="838200" y="1825625"/>
            <a:ext cx="10515600" cy="3660775"/>
          </a:xfrm>
        </p:spPr>
        <p:txBody>
          <a:bodyPr>
            <a:normAutofit/>
          </a:bodyPr>
          <a:lstStyle/>
          <a:p>
            <a:r>
              <a:rPr lang="en-US" dirty="0"/>
              <a:t>Classification scheme entry</a:t>
            </a:r>
          </a:p>
          <a:p>
            <a:pPr lvl="2"/>
            <a:r>
              <a:rPr lang="en-US" dirty="0"/>
              <a:t>Concept, code, definition, description, relationships</a:t>
            </a:r>
          </a:p>
          <a:p>
            <a:pPr marL="457200" lvl="1" indent="0">
              <a:buNone/>
            </a:pPr>
            <a:endParaRPr lang="en-US" dirty="0"/>
          </a:p>
          <a:p>
            <a:pPr lvl="1"/>
            <a:r>
              <a:rPr lang="en-US" dirty="0"/>
              <a:t>Data for a classification database</a:t>
            </a:r>
          </a:p>
          <a:p>
            <a:pPr lvl="1"/>
            <a:r>
              <a:rPr lang="en-US" dirty="0"/>
              <a:t>Data for construction of n-cubes, as element of a dimension</a:t>
            </a:r>
          </a:p>
          <a:p>
            <a:pPr lvl="1"/>
            <a:r>
              <a:rPr lang="en-US" dirty="0"/>
              <a:t>Data for construction of a stratified sample</a:t>
            </a:r>
          </a:p>
          <a:p>
            <a:pPr lvl="1"/>
            <a:endParaRPr lang="en-US" dirty="0"/>
          </a:p>
          <a:p>
            <a:pPr lvl="1"/>
            <a:r>
              <a:rPr lang="en-US" dirty="0"/>
              <a:t>Metadata for user of a table as description (meaning) of a cell</a:t>
            </a:r>
          </a:p>
          <a:p>
            <a:pPr lvl="1"/>
            <a:r>
              <a:rPr lang="en-US" dirty="0"/>
              <a:t>Metadata for user of data based on the stratified sample</a:t>
            </a:r>
          </a:p>
          <a:p>
            <a:pPr lvl="1"/>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19</a:t>
            </a:fld>
            <a:endParaRPr lang="en-US"/>
          </a:p>
        </p:txBody>
      </p:sp>
    </p:spTree>
    <p:extLst>
      <p:ext uri="{BB962C8B-B14F-4D97-AF65-F5344CB8AC3E}">
        <p14:creationId xmlns:p14="http://schemas.microsoft.com/office/powerpoint/2010/main" val="2546009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a:t>
            </a:r>
          </a:p>
        </p:txBody>
      </p:sp>
      <p:sp>
        <p:nvSpPr>
          <p:cNvPr id="4" name="Content Placeholder 3"/>
          <p:cNvSpPr>
            <a:spLocks noGrp="1"/>
          </p:cNvSpPr>
          <p:nvPr>
            <p:ph idx="1"/>
          </p:nvPr>
        </p:nvSpPr>
        <p:spPr/>
        <p:txBody>
          <a:bodyPr/>
          <a:lstStyle/>
          <a:p>
            <a:r>
              <a:rPr lang="en-US" dirty="0"/>
              <a:t>Defining Metadata</a:t>
            </a:r>
          </a:p>
          <a:p>
            <a:r>
              <a:rPr lang="en-US" dirty="0"/>
              <a:t>Data or Metadata?</a:t>
            </a:r>
          </a:p>
          <a:p>
            <a:r>
              <a:rPr lang="en-US" dirty="0"/>
              <a:t>Examples</a:t>
            </a:r>
          </a:p>
          <a:p>
            <a:r>
              <a:rPr lang="en-US" dirty="0"/>
              <a:t>Roles</a:t>
            </a:r>
          </a:p>
          <a:p>
            <a:r>
              <a:rPr lang="en-US" dirty="0"/>
              <a:t>Usage</a:t>
            </a:r>
          </a:p>
          <a:p>
            <a:r>
              <a:rPr lang="en-US" dirty="0"/>
              <a:t>Management</a:t>
            </a:r>
          </a:p>
          <a:p>
            <a:r>
              <a:rPr lang="en-US" dirty="0"/>
              <a:t>History</a:t>
            </a:r>
          </a:p>
          <a:p>
            <a:r>
              <a:rPr lang="en-US" dirty="0"/>
              <a:t>Summary</a:t>
            </a:r>
          </a:p>
        </p:txBody>
      </p:sp>
      <p:sp>
        <p:nvSpPr>
          <p:cNvPr id="3" name="Slide Number Placeholder 2"/>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a:t>
            </a:fld>
            <a:endParaRPr lang="en-US"/>
          </a:p>
        </p:txBody>
      </p:sp>
    </p:spTree>
    <p:extLst>
      <p:ext uri="{BB962C8B-B14F-4D97-AF65-F5344CB8AC3E}">
        <p14:creationId xmlns:p14="http://schemas.microsoft.com/office/powerpoint/2010/main" val="439781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Paradata Example</a:t>
            </a:r>
          </a:p>
        </p:txBody>
      </p:sp>
      <p:sp>
        <p:nvSpPr>
          <p:cNvPr id="5" name="Content Placeholder 4"/>
          <p:cNvSpPr>
            <a:spLocks noGrp="1"/>
          </p:cNvSpPr>
          <p:nvPr>
            <p:ph idx="1"/>
          </p:nvPr>
        </p:nvSpPr>
        <p:spPr/>
        <p:txBody>
          <a:bodyPr>
            <a:normAutofit/>
          </a:bodyPr>
          <a:lstStyle/>
          <a:p>
            <a:r>
              <a:rPr lang="en-US" dirty="0"/>
              <a:t>Paradata: data used to record actions taken in data collection</a:t>
            </a:r>
          </a:p>
          <a:p>
            <a:pPr lvl="1"/>
            <a:r>
              <a:rPr lang="en-US" dirty="0"/>
              <a:t>Therefore, metadata about the collection process</a:t>
            </a:r>
          </a:p>
          <a:p>
            <a:r>
              <a:rPr lang="en-US" dirty="0"/>
              <a:t>Paradata can include</a:t>
            </a:r>
          </a:p>
          <a:p>
            <a:pPr lvl="1"/>
            <a:r>
              <a:rPr lang="en-US" dirty="0"/>
              <a:t>Contact attempts</a:t>
            </a:r>
          </a:p>
          <a:p>
            <a:pPr lvl="1"/>
            <a:r>
              <a:rPr lang="en-US" dirty="0"/>
              <a:t>Time taken to complete an interview</a:t>
            </a:r>
          </a:p>
          <a:p>
            <a:pPr lvl="1"/>
            <a:r>
              <a:rPr lang="en-US" dirty="0"/>
              <a:t>Non-response</a:t>
            </a:r>
          </a:p>
          <a:p>
            <a:r>
              <a:rPr lang="en-US" dirty="0"/>
              <a:t>Many National Statistical Offices (NSOs) collect and analyze paradata</a:t>
            </a:r>
          </a:p>
          <a:p>
            <a:r>
              <a:rPr lang="en-US" dirty="0"/>
              <a:t>So, part of the description (metadata) of each data point</a:t>
            </a:r>
          </a:p>
          <a:p>
            <a:pPr lvl="1"/>
            <a:r>
              <a:rPr lang="en-US" dirty="0"/>
              <a:t>Brings metadata management to level of individual datums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20</a:t>
            </a:fld>
            <a:endParaRPr lang="en-US"/>
          </a:p>
        </p:txBody>
      </p:sp>
    </p:spTree>
    <p:extLst>
      <p:ext uri="{BB962C8B-B14F-4D97-AF65-F5344CB8AC3E}">
        <p14:creationId xmlns:p14="http://schemas.microsoft.com/office/powerpoint/2010/main" val="1123470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05D20C-7CDB-4495-BBD4-498B61651AE5}"/>
              </a:ext>
            </a:extLst>
          </p:cNvPr>
          <p:cNvSpPr>
            <a:spLocks noGrp="1"/>
          </p:cNvSpPr>
          <p:nvPr>
            <p:ph type="title"/>
          </p:nvPr>
        </p:nvSpPr>
        <p:spPr/>
        <p:txBody>
          <a:bodyPr/>
          <a:lstStyle/>
          <a:p>
            <a:r>
              <a:rPr lang="en-US" dirty="0"/>
              <a:t>Roles</a:t>
            </a:r>
          </a:p>
        </p:txBody>
      </p:sp>
      <p:sp>
        <p:nvSpPr>
          <p:cNvPr id="4" name="Slide Number Placeholder 3">
            <a:extLst>
              <a:ext uri="{FF2B5EF4-FFF2-40B4-BE49-F238E27FC236}">
                <a16:creationId xmlns:a16="http://schemas.microsoft.com/office/drawing/2014/main" id="{55281B9D-C774-43D6-8292-98D06CB06BF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21</a:t>
            </a:fld>
            <a:endParaRPr lang="en-US"/>
          </a:p>
        </p:txBody>
      </p:sp>
    </p:spTree>
    <p:extLst>
      <p:ext uri="{BB962C8B-B14F-4D97-AF65-F5344CB8AC3E}">
        <p14:creationId xmlns:p14="http://schemas.microsoft.com/office/powerpoint/2010/main" val="400221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Roles of Metadata</a:t>
            </a:r>
          </a:p>
        </p:txBody>
      </p:sp>
      <p:sp>
        <p:nvSpPr>
          <p:cNvPr id="6" name="Content Placeholder 5"/>
          <p:cNvSpPr>
            <a:spLocks noGrp="1"/>
          </p:cNvSpPr>
          <p:nvPr>
            <p:ph idx="1"/>
          </p:nvPr>
        </p:nvSpPr>
        <p:spPr>
          <a:xfrm>
            <a:off x="838200" y="1690688"/>
            <a:ext cx="8347753" cy="3992563"/>
          </a:xfrm>
        </p:spPr>
        <p:txBody>
          <a:bodyPr>
            <a:normAutofit/>
          </a:bodyPr>
          <a:lstStyle/>
          <a:p>
            <a:r>
              <a:rPr lang="en-US" dirty="0"/>
              <a:t>Metadata supports 3 main uses:</a:t>
            </a:r>
          </a:p>
          <a:p>
            <a:pPr lvl="1"/>
            <a:r>
              <a:rPr lang="en-US" dirty="0"/>
              <a:t>Discovery - find relevant resources (e.g. data)</a:t>
            </a:r>
          </a:p>
          <a:p>
            <a:pPr lvl="1"/>
            <a:r>
              <a:rPr lang="en-US" dirty="0"/>
              <a:t>Understandability - convey the semantics of resources</a:t>
            </a:r>
          </a:p>
          <a:p>
            <a:pPr lvl="1"/>
            <a:r>
              <a:rPr lang="en-US" dirty="0"/>
              <a:t>Usage - describe limits of reasonable use</a:t>
            </a:r>
          </a:p>
          <a:p>
            <a:r>
              <a:rPr lang="en-US" dirty="0"/>
              <a:t>Above uses are roles</a:t>
            </a:r>
          </a:p>
          <a:p>
            <a:pPr lvl="1"/>
            <a:r>
              <a:rPr lang="en-US" dirty="0"/>
              <a:t>Variables apply in all 3 cases</a:t>
            </a:r>
          </a:p>
          <a:p>
            <a:pPr lvl="1"/>
            <a:r>
              <a:rPr lang="en-US" dirty="0"/>
              <a:t>So do data sets</a:t>
            </a:r>
          </a:p>
          <a:p>
            <a:pPr lvl="1"/>
            <a:r>
              <a:rPr lang="en-US" dirty="0"/>
              <a:t>Structures of data do as well</a:t>
            </a:r>
          </a:p>
          <a:p>
            <a:r>
              <a:rPr lang="en-US" dirty="0"/>
              <a:t>The </a:t>
            </a:r>
            <a:r>
              <a:rPr lang="en-US" u="sng" dirty="0"/>
              <a:t>role</a:t>
            </a:r>
            <a:r>
              <a:rPr lang="en-US" dirty="0"/>
              <a:t> idea clarifies “classification” of metadata, too</a:t>
            </a:r>
          </a:p>
          <a:p>
            <a:endParaRPr lang="en-US" dirty="0"/>
          </a:p>
        </p:txBody>
      </p:sp>
      <p:sp>
        <p:nvSpPr>
          <p:cNvPr id="2" name="Slide Number Placeholder 1"/>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22</a:t>
            </a:fld>
            <a:endParaRPr lang="en-US"/>
          </a:p>
        </p:txBody>
      </p:sp>
    </p:spTree>
    <p:extLst>
      <p:ext uri="{BB962C8B-B14F-4D97-AF65-F5344CB8AC3E}">
        <p14:creationId xmlns:p14="http://schemas.microsoft.com/office/powerpoint/2010/main" val="1548312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Classification of Metadata</a:t>
            </a:r>
          </a:p>
        </p:txBody>
      </p:sp>
      <p:sp>
        <p:nvSpPr>
          <p:cNvPr id="6" name="Content Placeholder 5"/>
          <p:cNvSpPr>
            <a:spLocks noGrp="1"/>
          </p:cNvSpPr>
          <p:nvPr>
            <p:ph idx="1"/>
          </p:nvPr>
        </p:nvSpPr>
        <p:spPr>
          <a:xfrm>
            <a:off x="838200" y="1690688"/>
            <a:ext cx="8347753" cy="3992563"/>
          </a:xfrm>
        </p:spPr>
        <p:txBody>
          <a:bodyPr>
            <a:normAutofit fontScale="92500" lnSpcReduction="20000"/>
          </a:bodyPr>
          <a:lstStyle/>
          <a:p>
            <a:r>
              <a:rPr lang="en-US" dirty="0"/>
              <a:t>Classification</a:t>
            </a:r>
          </a:p>
          <a:p>
            <a:pPr lvl="1"/>
            <a:r>
              <a:rPr lang="en-US" dirty="0"/>
              <a:t>Assumes each classified thing belongs to one and only one category</a:t>
            </a:r>
          </a:p>
          <a:p>
            <a:pPr lvl="1"/>
            <a:r>
              <a:rPr lang="en-US" dirty="0"/>
              <a:t>Often this is not true for metadata</a:t>
            </a:r>
          </a:p>
          <a:p>
            <a:r>
              <a:rPr lang="en-US" dirty="0"/>
              <a:t>Does it make sense to classify metadata?</a:t>
            </a:r>
          </a:p>
          <a:p>
            <a:pPr lvl="1"/>
            <a:r>
              <a:rPr lang="en-US" dirty="0"/>
              <a:t>Significant overlap across classification categories of metadata</a:t>
            </a:r>
          </a:p>
          <a:p>
            <a:pPr lvl="1"/>
            <a:r>
              <a:rPr lang="en-US" dirty="0"/>
              <a:t>For example:</a:t>
            </a:r>
          </a:p>
          <a:p>
            <a:pPr lvl="2"/>
            <a:r>
              <a:rPr lang="en-US" dirty="0"/>
              <a:t>Usage and Discovery both need to know about data sets</a:t>
            </a:r>
          </a:p>
          <a:p>
            <a:pPr lvl="2"/>
            <a:r>
              <a:rPr lang="en-US" dirty="0"/>
              <a:t>Semantic and Structural both need to know about variables</a:t>
            </a:r>
          </a:p>
          <a:p>
            <a:r>
              <a:rPr lang="en-US" dirty="0"/>
              <a:t>Use </a:t>
            </a:r>
            <a:r>
              <a:rPr lang="en-US" u="sng" dirty="0"/>
              <a:t>roles</a:t>
            </a:r>
          </a:p>
          <a:p>
            <a:pPr lvl="1"/>
            <a:r>
              <a:rPr lang="en-US" dirty="0"/>
              <a:t>Each metadata element might play many roles</a:t>
            </a:r>
          </a:p>
          <a:p>
            <a:pPr lvl="2"/>
            <a:r>
              <a:rPr lang="en-US" dirty="0"/>
              <a:t>e.g., variables play both semantic and structural roles</a:t>
            </a:r>
          </a:p>
          <a:p>
            <a:pPr lvl="1"/>
            <a:r>
              <a:rPr lang="en-US" dirty="0"/>
              <a:t>Like idea of metadata itself</a:t>
            </a:r>
          </a:p>
          <a:p>
            <a:pPr lvl="2"/>
            <a:r>
              <a:rPr lang="en-US" dirty="0"/>
              <a:t>Kinds are just refinements of the role of describing something</a:t>
            </a:r>
          </a:p>
          <a:p>
            <a:endParaRPr lang="en-US" dirty="0"/>
          </a:p>
        </p:txBody>
      </p:sp>
      <p:sp>
        <p:nvSpPr>
          <p:cNvPr id="2" name="Slide Number Placeholder 1"/>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23</a:t>
            </a:fld>
            <a:endParaRPr lang="en-US"/>
          </a:p>
        </p:txBody>
      </p:sp>
    </p:spTree>
    <p:extLst>
      <p:ext uri="{BB962C8B-B14F-4D97-AF65-F5344CB8AC3E}">
        <p14:creationId xmlns:p14="http://schemas.microsoft.com/office/powerpoint/2010/main" val="3643270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6B5D9B-10B3-47D2-9882-A79AEEAE59FB}"/>
              </a:ext>
            </a:extLst>
          </p:cNvPr>
          <p:cNvSpPr>
            <a:spLocks noGrp="1"/>
          </p:cNvSpPr>
          <p:nvPr>
            <p:ph type="title"/>
          </p:nvPr>
        </p:nvSpPr>
        <p:spPr/>
        <p:txBody>
          <a:bodyPr/>
          <a:lstStyle/>
          <a:p>
            <a:r>
              <a:rPr lang="en-US" dirty="0"/>
              <a:t>Usage</a:t>
            </a:r>
          </a:p>
        </p:txBody>
      </p:sp>
      <p:sp>
        <p:nvSpPr>
          <p:cNvPr id="4" name="Slide Number Placeholder 3">
            <a:extLst>
              <a:ext uri="{FF2B5EF4-FFF2-40B4-BE49-F238E27FC236}">
                <a16:creationId xmlns:a16="http://schemas.microsoft.com/office/drawing/2014/main" id="{0458CB6A-3F8D-41EC-AF60-63DB49618BBB}"/>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24</a:t>
            </a:fld>
            <a:endParaRPr lang="en-US"/>
          </a:p>
        </p:txBody>
      </p:sp>
    </p:spTree>
    <p:extLst>
      <p:ext uri="{BB962C8B-B14F-4D97-AF65-F5344CB8AC3E}">
        <p14:creationId xmlns:p14="http://schemas.microsoft.com/office/powerpoint/2010/main" val="2102249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33046"/>
          </a:xfrm>
        </p:spPr>
        <p:txBody>
          <a:bodyPr/>
          <a:lstStyle/>
          <a:p>
            <a:r>
              <a:rPr lang="en-US" dirty="0"/>
              <a:t>What do we want to describe? </a:t>
            </a:r>
          </a:p>
        </p:txBody>
      </p:sp>
      <p:sp>
        <p:nvSpPr>
          <p:cNvPr id="7" name="Content Placeholder 5"/>
          <p:cNvSpPr txBox="1">
            <a:spLocks/>
          </p:cNvSpPr>
          <p:nvPr/>
        </p:nvSpPr>
        <p:spPr>
          <a:xfrm>
            <a:off x="838200" y="1518948"/>
            <a:ext cx="8464421" cy="691990"/>
          </a:xfrm>
          <a:prstGeom prst="rect">
            <a:avLst/>
          </a:prstGeom>
        </p:spPr>
        <p:txBody>
          <a:bodyPr/>
          <a:lstStyle>
            <a:lvl1pPr marL="342900" indent="-342900" algn="l" rtl="0" eaLnBrk="0" fontAlgn="base" hangingPunct="0">
              <a:spcBef>
                <a:spcPct val="20000"/>
              </a:spcBef>
              <a:spcAft>
                <a:spcPct val="0"/>
              </a:spcAft>
              <a:buClr>
                <a:srgbClr val="CE1126"/>
              </a:buClr>
              <a:buSzPct val="80000"/>
              <a:buFont typeface="Wingdings" pitchFamily="2" charset="2"/>
              <a:buChar char=""/>
              <a:defRPr sz="3200" kern="1200">
                <a:solidFill>
                  <a:srgbClr val="192168"/>
                </a:solidFill>
                <a:latin typeface="Calibri" panose="020F0502020204030204" pitchFamily="34" charset="0"/>
                <a:ea typeface="+mn-ea"/>
                <a:cs typeface="Calibri" panose="020F0502020204030204" pitchFamily="34" charset="0"/>
              </a:defRPr>
            </a:lvl1pPr>
            <a:lvl2pPr marL="742950" indent="-285750" algn="l" rtl="0" eaLnBrk="0" fontAlgn="base" hangingPunct="0">
              <a:spcBef>
                <a:spcPct val="20000"/>
              </a:spcBef>
              <a:spcAft>
                <a:spcPct val="0"/>
              </a:spcAft>
              <a:buClr>
                <a:srgbClr val="CE1126"/>
              </a:buClr>
              <a:buFont typeface="Wingdings 3" pitchFamily="18" charset="2"/>
              <a:buChar char=""/>
              <a:defRPr sz="2800" kern="1200">
                <a:solidFill>
                  <a:srgbClr val="192168"/>
                </a:solidFill>
                <a:latin typeface="Calibri" panose="020F0502020204030204" pitchFamily="34" charset="0"/>
                <a:ea typeface="+mn-ea"/>
                <a:cs typeface="Calibri" panose="020F0502020204030204" pitchFamily="34" charset="0"/>
              </a:defRPr>
            </a:lvl2pPr>
            <a:lvl3pPr marL="1143000" indent="-228600" algn="l" rtl="0" eaLnBrk="0" fontAlgn="base" hangingPunct="0">
              <a:spcBef>
                <a:spcPct val="20000"/>
              </a:spcBef>
              <a:spcAft>
                <a:spcPct val="0"/>
              </a:spcAft>
              <a:buClr>
                <a:srgbClr val="CE1126"/>
              </a:buClr>
              <a:buFont typeface="Calibri" pitchFamily="34" charset="0"/>
              <a:buChar char="–"/>
              <a:defRPr sz="2400" kern="1200">
                <a:solidFill>
                  <a:srgbClr val="192168"/>
                </a:solidFill>
                <a:latin typeface="Calibri" panose="020F0502020204030204" pitchFamily="34" charset="0"/>
                <a:ea typeface="+mn-ea"/>
                <a:cs typeface="Calibri" panose="020F0502020204030204" pitchFamily="34" charset="0"/>
              </a:defRPr>
            </a:lvl3pPr>
            <a:lvl4pPr marL="1600200" indent="-228600" algn="l" rtl="0" eaLnBrk="0" fontAlgn="base" hangingPunct="0">
              <a:spcBef>
                <a:spcPct val="20000"/>
              </a:spcBef>
              <a:spcAft>
                <a:spcPct val="0"/>
              </a:spcAft>
              <a:buClr>
                <a:srgbClr val="CE1126"/>
              </a:buClr>
              <a:buSzPct val="125000"/>
              <a:buFont typeface="Arial" charset="0"/>
              <a:buChar char="•"/>
              <a:defRPr sz="2000" kern="1200">
                <a:solidFill>
                  <a:srgbClr val="192168"/>
                </a:solidFill>
                <a:latin typeface="Calibri" panose="020F0502020204030204" pitchFamily="34" charset="0"/>
                <a:ea typeface="+mn-ea"/>
                <a:cs typeface="Calibri" panose="020F0502020204030204" pitchFamily="34" charset="0"/>
              </a:defRPr>
            </a:lvl4pPr>
            <a:lvl5pPr marL="2057400" indent="-228600" algn="l" rtl="0" eaLnBrk="0" fontAlgn="base" hangingPunct="0">
              <a:spcBef>
                <a:spcPct val="20000"/>
              </a:spcBef>
              <a:spcAft>
                <a:spcPct val="0"/>
              </a:spcAft>
              <a:buFont typeface="Wingdings" pitchFamily="2" charset="2"/>
              <a:buChar char="v"/>
              <a:defRPr sz="2000" kern="1200">
                <a:solidFill>
                  <a:srgbClr val="000000"/>
                </a:solidFill>
                <a:latin typeface="Tahoma" pitchFamily="34" charset="0"/>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tx1"/>
                </a:solidFill>
              </a:rPr>
              <a:t>Metadata may be used to describe … </a:t>
            </a:r>
          </a:p>
        </p:txBody>
      </p:sp>
      <p:sp>
        <p:nvSpPr>
          <p:cNvPr id="3" name="Content Placeholder 2"/>
          <p:cNvSpPr>
            <a:spLocks noGrp="1"/>
          </p:cNvSpPr>
          <p:nvPr>
            <p:ph sz="half" idx="1"/>
          </p:nvPr>
        </p:nvSpPr>
        <p:spPr>
          <a:xfrm>
            <a:off x="1719961" y="2053653"/>
            <a:ext cx="4122737" cy="4505768"/>
          </a:xfrm>
        </p:spPr>
        <p:txBody>
          <a:bodyPr>
            <a:normAutofit fontScale="92500" lnSpcReduction="10000"/>
          </a:bodyPr>
          <a:lstStyle/>
          <a:p>
            <a:pPr marL="457200" indent="-457200">
              <a:buFont typeface="Arial" panose="020B0604020202020204" pitchFamily="34" charset="0"/>
              <a:buChar char="•"/>
            </a:pPr>
            <a:r>
              <a:rPr lang="en-US" sz="2800" dirty="0">
                <a:solidFill>
                  <a:schemeClr val="tx1"/>
                </a:solidFill>
              </a:rPr>
              <a:t>Data</a:t>
            </a:r>
          </a:p>
          <a:p>
            <a:pPr marL="457200" indent="-457200">
              <a:buFont typeface="Arial" panose="020B0604020202020204" pitchFamily="34" charset="0"/>
              <a:buChar char="•"/>
            </a:pPr>
            <a:r>
              <a:rPr lang="en-US" sz="2800" dirty="0">
                <a:solidFill>
                  <a:schemeClr val="tx1"/>
                </a:solidFill>
              </a:rPr>
              <a:t>Variables</a:t>
            </a:r>
          </a:p>
          <a:p>
            <a:pPr marL="457200" indent="-457200">
              <a:buFont typeface="Arial" panose="020B0604020202020204" pitchFamily="34" charset="0"/>
              <a:buChar char="•"/>
            </a:pPr>
            <a:r>
              <a:rPr lang="en-US" sz="2800" dirty="0">
                <a:solidFill>
                  <a:schemeClr val="tx1"/>
                </a:solidFill>
              </a:rPr>
              <a:t>Segments</a:t>
            </a:r>
          </a:p>
          <a:p>
            <a:pPr marL="457200" indent="-457200">
              <a:buFont typeface="Arial" panose="020B0604020202020204" pitchFamily="34" charset="0"/>
              <a:buChar char="•"/>
            </a:pPr>
            <a:r>
              <a:rPr lang="en-US" sz="2800" dirty="0">
                <a:solidFill>
                  <a:schemeClr val="tx1"/>
                </a:solidFill>
              </a:rPr>
              <a:t>Value Domains</a:t>
            </a:r>
          </a:p>
          <a:p>
            <a:pPr marL="457200" indent="-457200">
              <a:buFont typeface="Arial" panose="020B0604020202020204" pitchFamily="34" charset="0"/>
              <a:buChar char="•"/>
            </a:pPr>
            <a:r>
              <a:rPr lang="en-US" sz="2800" dirty="0">
                <a:solidFill>
                  <a:schemeClr val="tx1"/>
                </a:solidFill>
              </a:rPr>
              <a:t>Classification schemes</a:t>
            </a:r>
          </a:p>
          <a:p>
            <a:pPr marL="457200" indent="-457200">
              <a:buFont typeface="Arial" panose="020B0604020202020204" pitchFamily="34" charset="0"/>
              <a:buChar char="•"/>
            </a:pPr>
            <a:r>
              <a:rPr lang="en-US" sz="2800" dirty="0">
                <a:solidFill>
                  <a:schemeClr val="tx1"/>
                </a:solidFill>
              </a:rPr>
              <a:t>Code lists</a:t>
            </a:r>
          </a:p>
          <a:p>
            <a:pPr marL="457200" indent="-457200">
              <a:buFont typeface="Arial" panose="020B0604020202020204" pitchFamily="34" charset="0"/>
              <a:buChar char="•"/>
            </a:pPr>
            <a:r>
              <a:rPr lang="en-US" sz="2800" dirty="0">
                <a:solidFill>
                  <a:schemeClr val="tx1"/>
                </a:solidFill>
              </a:rPr>
              <a:t>Questions</a:t>
            </a:r>
          </a:p>
          <a:p>
            <a:pPr marL="457200" indent="-457200">
              <a:buFont typeface="Arial" panose="020B0604020202020204" pitchFamily="34" charset="0"/>
              <a:buChar char="•"/>
            </a:pPr>
            <a:r>
              <a:rPr lang="en-US" sz="2800" dirty="0">
                <a:solidFill>
                  <a:schemeClr val="tx1"/>
                </a:solidFill>
              </a:rPr>
              <a:t>Questionnaires</a:t>
            </a:r>
          </a:p>
          <a:p>
            <a:pPr marL="457200" indent="-457200">
              <a:buFont typeface="Arial" panose="020B0604020202020204" pitchFamily="34" charset="0"/>
              <a:buChar char="•"/>
            </a:pPr>
            <a:r>
              <a:rPr lang="en-US" sz="2800" dirty="0">
                <a:solidFill>
                  <a:schemeClr val="tx1"/>
                </a:solidFill>
              </a:rPr>
              <a:t>Instruments</a:t>
            </a:r>
          </a:p>
          <a:p>
            <a:pPr marL="457200" indent="-457200">
              <a:buFont typeface="Arial" panose="020B0604020202020204" pitchFamily="34" charset="0"/>
              <a:buChar char="•"/>
            </a:pPr>
            <a:r>
              <a:rPr lang="en-US" sz="2800" dirty="0">
                <a:solidFill>
                  <a:schemeClr val="tx1"/>
                </a:solidFill>
              </a:rPr>
              <a:t>Collection process</a:t>
            </a:r>
          </a:p>
        </p:txBody>
      </p:sp>
      <p:sp>
        <p:nvSpPr>
          <p:cNvPr id="4" name="Content Placeholder 3"/>
          <p:cNvSpPr>
            <a:spLocks noGrp="1"/>
          </p:cNvSpPr>
          <p:nvPr>
            <p:ph sz="half" idx="2"/>
          </p:nvPr>
        </p:nvSpPr>
        <p:spPr>
          <a:xfrm>
            <a:off x="6187851" y="2210938"/>
            <a:ext cx="4140360" cy="4003123"/>
          </a:xfrm>
        </p:spPr>
        <p:txBody>
          <a:bodyPr>
            <a:normAutofit fontScale="92500" lnSpcReduction="10000"/>
          </a:bodyPr>
          <a:lstStyle/>
          <a:p>
            <a:pPr marL="457200" indent="-457200" algn="l">
              <a:buFont typeface="Arial" panose="020B0604020202020204" pitchFamily="34" charset="0"/>
              <a:buChar char="•"/>
            </a:pPr>
            <a:r>
              <a:rPr lang="en-US" sz="2800" dirty="0">
                <a:solidFill>
                  <a:schemeClr val="tx1"/>
                </a:solidFill>
              </a:rPr>
              <a:t>Sample design</a:t>
            </a:r>
          </a:p>
          <a:p>
            <a:pPr marL="457200" indent="-457200" algn="l">
              <a:buFont typeface="Arial" panose="020B0604020202020204" pitchFamily="34" charset="0"/>
              <a:buChar char="•"/>
            </a:pPr>
            <a:r>
              <a:rPr lang="en-US" sz="2800" dirty="0">
                <a:solidFill>
                  <a:schemeClr val="tx1"/>
                </a:solidFill>
              </a:rPr>
              <a:t>Weighting</a:t>
            </a:r>
          </a:p>
          <a:p>
            <a:pPr marL="457200" indent="-457200" algn="l">
              <a:buFont typeface="Arial" panose="020B0604020202020204" pitchFamily="34" charset="0"/>
              <a:buChar char="•"/>
            </a:pPr>
            <a:r>
              <a:rPr lang="en-US" sz="2800" dirty="0">
                <a:solidFill>
                  <a:schemeClr val="tx1"/>
                </a:solidFill>
              </a:rPr>
              <a:t>Data transformations</a:t>
            </a:r>
          </a:p>
          <a:p>
            <a:pPr marL="457200" indent="-457200" algn="l">
              <a:buFont typeface="Arial" panose="020B0604020202020204" pitchFamily="34" charset="0"/>
              <a:buChar char="•"/>
            </a:pPr>
            <a:r>
              <a:rPr lang="en-US" sz="2800" dirty="0">
                <a:solidFill>
                  <a:schemeClr val="tx1"/>
                </a:solidFill>
              </a:rPr>
              <a:t>Editing procedures</a:t>
            </a:r>
          </a:p>
          <a:p>
            <a:pPr marL="457200" indent="-457200" algn="l">
              <a:buFont typeface="Arial" panose="020B0604020202020204" pitchFamily="34" charset="0"/>
              <a:buChar char="•"/>
            </a:pPr>
            <a:r>
              <a:rPr lang="en-US" sz="2800" dirty="0">
                <a:solidFill>
                  <a:schemeClr val="tx1"/>
                </a:solidFill>
              </a:rPr>
              <a:t>Machine Learning methods</a:t>
            </a:r>
          </a:p>
          <a:p>
            <a:pPr marL="457200" indent="-457200" algn="l">
              <a:buFont typeface="Arial" panose="020B0604020202020204" pitchFamily="34" charset="0"/>
              <a:buChar char="•"/>
            </a:pPr>
            <a:r>
              <a:rPr lang="en-US" sz="2800" dirty="0">
                <a:solidFill>
                  <a:schemeClr val="tx1"/>
                </a:solidFill>
              </a:rPr>
              <a:t>Allocation</a:t>
            </a:r>
          </a:p>
          <a:p>
            <a:pPr marL="457200" indent="-457200" algn="l">
              <a:buFont typeface="Arial" panose="020B0604020202020204" pitchFamily="34" charset="0"/>
              <a:buChar char="•"/>
            </a:pPr>
            <a:r>
              <a:rPr lang="en-US" sz="2800" dirty="0">
                <a:solidFill>
                  <a:schemeClr val="tx1"/>
                </a:solidFill>
              </a:rPr>
              <a:t>Estimation</a:t>
            </a:r>
          </a:p>
          <a:p>
            <a:pPr marL="457200" indent="-457200" algn="l">
              <a:buFont typeface="Arial" panose="020B0604020202020204" pitchFamily="34" charset="0"/>
              <a:buChar char="•"/>
            </a:pPr>
            <a:r>
              <a:rPr lang="en-US" sz="2800" dirty="0">
                <a:solidFill>
                  <a:schemeClr val="tx1"/>
                </a:solidFill>
              </a:rPr>
              <a:t>Disclosure control</a:t>
            </a:r>
          </a:p>
          <a:p>
            <a:endParaRPr lang="en-US"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25</a:t>
            </a:fld>
            <a:endParaRPr lang="en-US"/>
          </a:p>
        </p:txBody>
      </p:sp>
    </p:spTree>
    <p:extLst>
      <p:ext uri="{BB962C8B-B14F-4D97-AF65-F5344CB8AC3E}">
        <p14:creationId xmlns:p14="http://schemas.microsoft.com/office/powerpoint/2010/main" val="3988187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Metadata - Simple</a:t>
            </a:r>
          </a:p>
        </p:txBody>
      </p:sp>
      <p:sp>
        <p:nvSpPr>
          <p:cNvPr id="3" name="Content Placeholder 2"/>
          <p:cNvSpPr>
            <a:spLocks noGrp="1"/>
          </p:cNvSpPr>
          <p:nvPr>
            <p:ph idx="1"/>
          </p:nvPr>
        </p:nvSpPr>
        <p:spPr/>
        <p:txBody>
          <a:bodyPr>
            <a:normAutofit/>
          </a:bodyPr>
          <a:lstStyle/>
          <a:p>
            <a:r>
              <a:rPr lang="en-US" dirty="0"/>
              <a:t>Document descriptions of statistical objects</a:t>
            </a:r>
          </a:p>
          <a:p>
            <a:pPr lvl="1"/>
            <a:r>
              <a:rPr lang="en-US" dirty="0"/>
              <a:t>Promote records management</a:t>
            </a:r>
          </a:p>
          <a:p>
            <a:r>
              <a:rPr lang="en-US" dirty="0"/>
              <a:t>Provide means of comparison across</a:t>
            </a:r>
          </a:p>
          <a:p>
            <a:pPr lvl="1"/>
            <a:r>
              <a:rPr lang="en-US" dirty="0"/>
              <a:t>Objects (e.g., classification schemes)</a:t>
            </a:r>
          </a:p>
          <a:p>
            <a:pPr lvl="1"/>
            <a:r>
              <a:rPr lang="en-US" dirty="0"/>
              <a:t>Programs, experiments, studies</a:t>
            </a:r>
          </a:p>
          <a:p>
            <a:pPr lvl="1"/>
            <a:r>
              <a:rPr lang="en-US" dirty="0"/>
              <a:t>Time</a:t>
            </a:r>
          </a:p>
          <a:p>
            <a:pPr lvl="1"/>
            <a:r>
              <a:rPr lang="en-US" dirty="0"/>
              <a:t>Organizations</a:t>
            </a:r>
          </a:p>
          <a:p>
            <a:pPr lvl="1"/>
            <a:r>
              <a:rPr lang="en-US" dirty="0"/>
              <a:t>Subject areas (including within broad domains)</a:t>
            </a:r>
          </a:p>
          <a:p>
            <a:pPr lvl="1"/>
            <a:r>
              <a:rPr lang="en-US" dirty="0"/>
              <a:t>Cultures (especially languages)</a:t>
            </a:r>
          </a:p>
          <a:p>
            <a:pPr lvl="1"/>
            <a:r>
              <a:rPr lang="en-US" dirty="0"/>
              <a:t>Political entities (e.g., countries)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26</a:t>
            </a:fld>
            <a:endParaRPr lang="en-US"/>
          </a:p>
        </p:txBody>
      </p:sp>
    </p:spTree>
    <p:extLst>
      <p:ext uri="{BB962C8B-B14F-4D97-AF65-F5344CB8AC3E}">
        <p14:creationId xmlns:p14="http://schemas.microsoft.com/office/powerpoint/2010/main" val="3539708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Metadata - Enhanced</a:t>
            </a:r>
          </a:p>
        </p:txBody>
      </p:sp>
      <p:sp>
        <p:nvSpPr>
          <p:cNvPr id="3" name="Content Placeholder 2"/>
          <p:cNvSpPr>
            <a:spLocks noGrp="1"/>
          </p:cNvSpPr>
          <p:nvPr>
            <p:ph idx="1"/>
          </p:nvPr>
        </p:nvSpPr>
        <p:spPr/>
        <p:txBody>
          <a:bodyPr>
            <a:normAutofit/>
          </a:bodyPr>
          <a:lstStyle/>
          <a:p>
            <a:r>
              <a:rPr lang="en-US" dirty="0"/>
              <a:t>Create new descriptions of more complex objects</a:t>
            </a:r>
          </a:p>
          <a:p>
            <a:pPr lvl="1"/>
            <a:r>
              <a:rPr lang="en-US" dirty="0"/>
              <a:t>Descriptions of variables used to describe each data set</a:t>
            </a:r>
          </a:p>
          <a:p>
            <a:pPr lvl="1"/>
            <a:r>
              <a:rPr lang="en-US" dirty="0"/>
              <a:t>Descriptions of questions used to describe question form or questionnaire</a:t>
            </a:r>
          </a:p>
          <a:p>
            <a:r>
              <a:rPr lang="en-US" dirty="0"/>
              <a:t>Promote </a:t>
            </a:r>
            <a:r>
              <a:rPr lang="en-US" u="sng" dirty="0"/>
              <a:t>reuse</a:t>
            </a:r>
            <a:r>
              <a:rPr lang="en-US" dirty="0"/>
              <a:t> – “describe once, use many”</a:t>
            </a:r>
          </a:p>
          <a:p>
            <a:pPr lvl="1"/>
            <a:r>
              <a:rPr lang="en-US" dirty="0"/>
              <a:t>Increase comparability</a:t>
            </a:r>
          </a:p>
          <a:p>
            <a:pPr lvl="1"/>
            <a:r>
              <a:rPr lang="en-US" dirty="0"/>
              <a:t>Reduce inconsistency</a:t>
            </a:r>
          </a:p>
          <a:p>
            <a:pPr lvl="2"/>
            <a:r>
              <a:rPr lang="en-US" dirty="0"/>
              <a:t>Avoid gratuitous differences</a:t>
            </a:r>
          </a:p>
          <a:p>
            <a:pPr lvl="1"/>
            <a:r>
              <a:rPr lang="en-US" dirty="0"/>
              <a:t>Increase quality</a:t>
            </a:r>
          </a:p>
          <a:p>
            <a:pPr lvl="1"/>
            <a:r>
              <a:rPr lang="en-US" dirty="0"/>
              <a:t>Reduce future burden</a:t>
            </a:r>
          </a:p>
          <a:p>
            <a:pPr lvl="1"/>
            <a:r>
              <a:rPr lang="en-US" dirty="0"/>
              <a:t>Reduce costs</a:t>
            </a:r>
          </a:p>
          <a:p>
            <a:pPr lvl="2"/>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27</a:t>
            </a:fld>
            <a:endParaRPr lang="en-US"/>
          </a:p>
        </p:txBody>
      </p:sp>
    </p:spTree>
    <p:extLst>
      <p:ext uri="{BB962C8B-B14F-4D97-AF65-F5344CB8AC3E}">
        <p14:creationId xmlns:p14="http://schemas.microsoft.com/office/powerpoint/2010/main" val="3800155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Metadata - Advanced</a:t>
            </a:r>
          </a:p>
        </p:txBody>
      </p:sp>
      <p:sp>
        <p:nvSpPr>
          <p:cNvPr id="3" name="Content Placeholder 2"/>
          <p:cNvSpPr>
            <a:spLocks noGrp="1"/>
          </p:cNvSpPr>
          <p:nvPr>
            <p:ph idx="1"/>
          </p:nvPr>
        </p:nvSpPr>
        <p:spPr/>
        <p:txBody>
          <a:bodyPr>
            <a:normAutofit lnSpcReduction="10000"/>
          </a:bodyPr>
          <a:lstStyle/>
          <a:p>
            <a:r>
              <a:rPr lang="en-US" dirty="0"/>
              <a:t>Promote machine-readable metadata</a:t>
            </a:r>
          </a:p>
          <a:p>
            <a:pPr lvl="1"/>
            <a:r>
              <a:rPr lang="en-US" dirty="0"/>
              <a:t>Avoid using long prose documents</a:t>
            </a:r>
          </a:p>
          <a:p>
            <a:pPr lvl="1"/>
            <a:r>
              <a:rPr lang="en-US" dirty="0"/>
              <a:t>Implement machine-readable formats (e.g., XML, JSON)</a:t>
            </a:r>
          </a:p>
          <a:p>
            <a:pPr lvl="1"/>
            <a:r>
              <a:rPr lang="en-US" dirty="0"/>
              <a:t>Strive towards metadata driven processing</a:t>
            </a:r>
          </a:p>
          <a:p>
            <a:r>
              <a:rPr lang="en-US" dirty="0"/>
              <a:t>Promote concept management</a:t>
            </a:r>
          </a:p>
          <a:p>
            <a:pPr lvl="1"/>
            <a:r>
              <a:rPr lang="en-US" dirty="0"/>
              <a:t>Note how and where concepts are used</a:t>
            </a:r>
          </a:p>
          <a:p>
            <a:pPr lvl="2"/>
            <a:r>
              <a:rPr lang="en-US" dirty="0"/>
              <a:t>E.g., Concept, Universe, Category, Variable </a:t>
            </a:r>
          </a:p>
          <a:p>
            <a:pPr lvl="1"/>
            <a:r>
              <a:rPr lang="en-US" dirty="0"/>
              <a:t>Link similar meanings</a:t>
            </a:r>
          </a:p>
          <a:p>
            <a:pPr lvl="1"/>
            <a:r>
              <a:rPr lang="en-US" dirty="0"/>
              <a:t>For definitions, use principles defined in</a:t>
            </a:r>
          </a:p>
          <a:p>
            <a:pPr lvl="2"/>
            <a:r>
              <a:rPr lang="en-US" dirty="0">
                <a:hlinkClick r:id="rId3"/>
              </a:rPr>
              <a:t>ISO 704 </a:t>
            </a:r>
            <a:r>
              <a:rPr lang="en-US" dirty="0"/>
              <a:t>(Terminology – Principles and methods)</a:t>
            </a:r>
          </a:p>
          <a:p>
            <a:pPr lvl="2"/>
            <a:r>
              <a:rPr lang="en-US" dirty="0">
                <a:hlinkClick r:id="rId4"/>
              </a:rPr>
              <a:t>ISO/IEC 11179-4 </a:t>
            </a:r>
            <a:r>
              <a:rPr lang="en-US" dirty="0"/>
              <a:t>(Information technology — Metadata registries (MDR) — Part 4: Formulation of data definitions)</a:t>
            </a:r>
          </a:p>
          <a:p>
            <a:pPr lvl="1"/>
            <a:r>
              <a:rPr lang="en-US" dirty="0"/>
              <a:t>For theory behind the approach, see </a:t>
            </a:r>
            <a:r>
              <a:rPr lang="en-US" dirty="0">
                <a:hlinkClick r:id="rId5"/>
              </a:rPr>
              <a:t>Terminological approach to data and metadata</a:t>
            </a:r>
            <a:endParaRPr lang="en-US" dirty="0"/>
          </a:p>
          <a:p>
            <a:pPr lvl="2"/>
            <a:r>
              <a:rPr lang="en-US" dirty="0"/>
              <a:t>Based on ISO 704, see Appendices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28</a:t>
            </a:fld>
            <a:endParaRPr lang="en-US"/>
          </a:p>
        </p:txBody>
      </p:sp>
    </p:spTree>
    <p:extLst>
      <p:ext uri="{BB962C8B-B14F-4D97-AF65-F5344CB8AC3E}">
        <p14:creationId xmlns:p14="http://schemas.microsoft.com/office/powerpoint/2010/main" val="1018629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303F3-F693-484F-BAD1-B3AA56378A0A}"/>
              </a:ext>
            </a:extLst>
          </p:cNvPr>
          <p:cNvSpPr>
            <a:spLocks noGrp="1"/>
          </p:cNvSpPr>
          <p:nvPr>
            <p:ph type="title"/>
          </p:nvPr>
        </p:nvSpPr>
        <p:spPr/>
        <p:txBody>
          <a:bodyPr/>
          <a:lstStyle/>
          <a:p>
            <a:r>
              <a:rPr lang="en-US" dirty="0"/>
              <a:t>Advanced Metadata Needs </a:t>
            </a:r>
            <a:r>
              <a:rPr lang="en-US" i="1" dirty="0"/>
              <a:t>Structure</a:t>
            </a:r>
            <a:endParaRPr lang="en-US" dirty="0"/>
          </a:p>
        </p:txBody>
      </p:sp>
      <p:sp>
        <p:nvSpPr>
          <p:cNvPr id="3" name="Content Placeholder 2">
            <a:extLst>
              <a:ext uri="{FF2B5EF4-FFF2-40B4-BE49-F238E27FC236}">
                <a16:creationId xmlns:a16="http://schemas.microsoft.com/office/drawing/2014/main" id="{0C471B26-7AE4-4716-A56B-28D292728555}"/>
              </a:ext>
            </a:extLst>
          </p:cNvPr>
          <p:cNvSpPr>
            <a:spLocks noGrp="1"/>
          </p:cNvSpPr>
          <p:nvPr>
            <p:ph idx="1"/>
          </p:nvPr>
        </p:nvSpPr>
        <p:spPr/>
        <p:txBody>
          <a:bodyPr/>
          <a:lstStyle/>
          <a:p>
            <a:r>
              <a:rPr lang="en-US" dirty="0"/>
              <a:t>Textual “documentation” vs. structured metadata</a:t>
            </a:r>
          </a:p>
          <a:p>
            <a:pPr lvl="1"/>
            <a:r>
              <a:rPr lang="en-US" dirty="0"/>
              <a:t>Same content, but…</a:t>
            </a:r>
          </a:p>
          <a:p>
            <a:pPr lvl="1"/>
            <a:r>
              <a:rPr lang="en-US" dirty="0"/>
              <a:t>Structured metadata is based on a schema</a:t>
            </a:r>
          </a:p>
          <a:p>
            <a:r>
              <a:rPr lang="en-US" dirty="0"/>
              <a:t>A schema is a formal technique for organizing metadata</a:t>
            </a:r>
          </a:p>
          <a:p>
            <a:pPr lvl="1"/>
            <a:r>
              <a:rPr lang="en-US" dirty="0"/>
              <a:t>Elements</a:t>
            </a:r>
          </a:p>
          <a:p>
            <a:pPr lvl="1"/>
            <a:r>
              <a:rPr lang="en-US" dirty="0"/>
              <a:t>Attributes</a:t>
            </a:r>
          </a:p>
          <a:p>
            <a:r>
              <a:rPr lang="en-US" dirty="0"/>
              <a:t>Machine-actionable metadata must be structured</a:t>
            </a:r>
          </a:p>
          <a:p>
            <a:r>
              <a:rPr lang="en-US" dirty="0"/>
              <a:t>Structured metadata is needed to support reuse</a:t>
            </a:r>
          </a:p>
        </p:txBody>
      </p:sp>
      <p:sp>
        <p:nvSpPr>
          <p:cNvPr id="4" name="Slide Number Placeholder 3">
            <a:extLst>
              <a:ext uri="{FF2B5EF4-FFF2-40B4-BE49-F238E27FC236}">
                <a16:creationId xmlns:a16="http://schemas.microsoft.com/office/drawing/2014/main" id="{E2494021-4473-425E-BB87-BC485522A8A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29</a:t>
            </a:fld>
            <a:endParaRPr lang="en-US"/>
          </a:p>
        </p:txBody>
      </p:sp>
    </p:spTree>
    <p:extLst>
      <p:ext uri="{BB962C8B-B14F-4D97-AF65-F5344CB8AC3E}">
        <p14:creationId xmlns:p14="http://schemas.microsoft.com/office/powerpoint/2010/main" val="1990561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73C5B-FD12-6869-2058-97A0A3E0E52C}"/>
              </a:ext>
            </a:extLst>
          </p:cNvPr>
          <p:cNvSpPr>
            <a:spLocks noGrp="1"/>
          </p:cNvSpPr>
          <p:nvPr>
            <p:ph type="title"/>
          </p:nvPr>
        </p:nvSpPr>
        <p:spPr/>
        <p:txBody>
          <a:bodyPr/>
          <a:lstStyle/>
          <a:p>
            <a:r>
              <a:rPr lang="en-US" dirty="0"/>
              <a:t>Audience</a:t>
            </a:r>
          </a:p>
        </p:txBody>
      </p:sp>
      <p:sp>
        <p:nvSpPr>
          <p:cNvPr id="3" name="Content Placeholder 2">
            <a:extLst>
              <a:ext uri="{FF2B5EF4-FFF2-40B4-BE49-F238E27FC236}">
                <a16:creationId xmlns:a16="http://schemas.microsoft.com/office/drawing/2014/main" id="{5444FF8E-4007-83C7-0F84-EF9C3095CC2B}"/>
              </a:ext>
            </a:extLst>
          </p:cNvPr>
          <p:cNvSpPr>
            <a:spLocks noGrp="1"/>
          </p:cNvSpPr>
          <p:nvPr>
            <p:ph idx="1"/>
          </p:nvPr>
        </p:nvSpPr>
        <p:spPr/>
        <p:txBody>
          <a:bodyPr/>
          <a:lstStyle/>
          <a:p>
            <a:r>
              <a:rPr lang="en-US" dirty="0"/>
              <a:t>The content in this slide deck is broad and was created for a general audience with little to no knowledge of metadata. </a:t>
            </a:r>
          </a:p>
          <a:p>
            <a:endParaRPr lang="en-US" dirty="0"/>
          </a:p>
        </p:txBody>
      </p:sp>
    </p:spTree>
    <p:extLst>
      <p:ext uri="{BB962C8B-B14F-4D97-AF65-F5344CB8AC3E}">
        <p14:creationId xmlns:p14="http://schemas.microsoft.com/office/powerpoint/2010/main" val="3051045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Structured Metadata: Example</a:t>
            </a:r>
          </a:p>
        </p:txBody>
      </p:sp>
      <p:sp>
        <p:nvSpPr>
          <p:cNvPr id="7" name="Content Placeholder 6"/>
          <p:cNvSpPr>
            <a:spLocks noGrp="1"/>
          </p:cNvSpPr>
          <p:nvPr>
            <p:ph idx="1"/>
          </p:nvPr>
        </p:nvSpPr>
        <p:spPr>
          <a:xfrm>
            <a:off x="838200" y="1825625"/>
            <a:ext cx="10515600" cy="4082116"/>
          </a:xfrm>
        </p:spPr>
        <p:txBody>
          <a:bodyPr>
            <a:normAutofit fontScale="92500" lnSpcReduction="20000"/>
          </a:bodyPr>
          <a:lstStyle/>
          <a:p>
            <a:r>
              <a:rPr lang="en-US" dirty="0"/>
              <a:t>Full text</a:t>
            </a:r>
          </a:p>
          <a:p>
            <a:pPr lvl="1"/>
            <a:r>
              <a:rPr lang="en-US" dirty="0"/>
              <a:t>“The ESS Round 9 data set from 2018 of the European Social Survey is located at </a:t>
            </a:r>
            <a:r>
              <a:rPr lang="en-US" dirty="0">
                <a:hlinkClick r:id="rId2"/>
              </a:rPr>
              <a:t>https://www.europeansocialsurvey.org/data/</a:t>
            </a:r>
            <a:r>
              <a:rPr lang="en-US" dirty="0"/>
              <a:t>”</a:t>
            </a:r>
          </a:p>
          <a:p>
            <a:r>
              <a:rPr lang="en-US" dirty="0"/>
              <a:t>Metadata </a:t>
            </a:r>
          </a:p>
          <a:p>
            <a:pPr lvl="1"/>
            <a:r>
              <a:rPr lang="en-US" dirty="0"/>
              <a:t>Metadata schema</a:t>
            </a:r>
          </a:p>
          <a:p>
            <a:pPr lvl="2"/>
            <a:r>
              <a:rPr lang="en-US" dirty="0"/>
              <a:t>Data file source</a:t>
            </a:r>
          </a:p>
          <a:p>
            <a:pPr lvl="2"/>
            <a:r>
              <a:rPr lang="en-US" dirty="0"/>
              <a:t>Data file name</a:t>
            </a:r>
          </a:p>
          <a:p>
            <a:pPr lvl="2"/>
            <a:r>
              <a:rPr lang="en-US" dirty="0"/>
              <a:t>Data file date</a:t>
            </a:r>
          </a:p>
          <a:p>
            <a:pPr lvl="2"/>
            <a:r>
              <a:rPr lang="en-US" dirty="0"/>
              <a:t>Data file location</a:t>
            </a:r>
          </a:p>
          <a:p>
            <a:pPr lvl="1"/>
            <a:r>
              <a:rPr lang="en-US" dirty="0"/>
              <a:t>Metadata content</a:t>
            </a:r>
          </a:p>
          <a:p>
            <a:pPr lvl="2"/>
            <a:r>
              <a:rPr lang="en-US" dirty="0"/>
              <a:t>European Social Survey</a:t>
            </a:r>
          </a:p>
          <a:p>
            <a:pPr lvl="2"/>
            <a:r>
              <a:rPr lang="en-US" dirty="0"/>
              <a:t>ESS Round 9</a:t>
            </a:r>
          </a:p>
          <a:p>
            <a:pPr lvl="2"/>
            <a:r>
              <a:rPr lang="en-US" dirty="0"/>
              <a:t>2018</a:t>
            </a:r>
          </a:p>
          <a:p>
            <a:pPr lvl="2"/>
            <a:r>
              <a:rPr lang="en-US" dirty="0">
                <a:hlinkClick r:id="rId2"/>
              </a:rPr>
              <a:t>https://www.europeansocialsurvey.org/data/</a:t>
            </a:r>
            <a:endParaRPr lang="en-US"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30</a:t>
            </a:fld>
            <a:endParaRPr lang="en-US"/>
          </a:p>
        </p:txBody>
      </p:sp>
    </p:spTree>
    <p:extLst>
      <p:ext uri="{BB962C8B-B14F-4D97-AF65-F5344CB8AC3E}">
        <p14:creationId xmlns:p14="http://schemas.microsoft.com/office/powerpoint/2010/main" val="23756181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Metadata vs. Documentation</a:t>
            </a:r>
          </a:p>
        </p:txBody>
      </p:sp>
      <p:sp>
        <p:nvSpPr>
          <p:cNvPr id="7" name="Content Placeholder 6"/>
          <p:cNvSpPr>
            <a:spLocks noGrp="1"/>
          </p:cNvSpPr>
          <p:nvPr>
            <p:ph idx="1"/>
          </p:nvPr>
        </p:nvSpPr>
        <p:spPr>
          <a:xfrm>
            <a:off x="838200" y="1825625"/>
            <a:ext cx="10515600" cy="4082116"/>
          </a:xfrm>
        </p:spPr>
        <p:txBody>
          <a:bodyPr>
            <a:normAutofit/>
          </a:bodyPr>
          <a:lstStyle/>
          <a:p>
            <a:r>
              <a:rPr lang="en-US" dirty="0"/>
              <a:t>In general,</a:t>
            </a:r>
          </a:p>
          <a:p>
            <a:pPr lvl="1"/>
            <a:r>
              <a:rPr lang="en-US" dirty="0"/>
              <a:t>Text approach is… </a:t>
            </a:r>
          </a:p>
          <a:p>
            <a:pPr lvl="2"/>
            <a:r>
              <a:rPr lang="en-US" dirty="0"/>
              <a:t>Written natural language description</a:t>
            </a:r>
          </a:p>
          <a:p>
            <a:pPr lvl="1"/>
            <a:r>
              <a:rPr lang="en-US" dirty="0"/>
              <a:t>Metadata approach has…</a:t>
            </a:r>
          </a:p>
          <a:p>
            <a:pPr lvl="2"/>
            <a:r>
              <a:rPr lang="en-US" dirty="0"/>
              <a:t>Schema element/attribute names</a:t>
            </a:r>
          </a:p>
          <a:p>
            <a:pPr lvl="2"/>
            <a:r>
              <a:rPr lang="en-US" dirty="0"/>
              <a:t>Schema element/attribute content</a:t>
            </a:r>
          </a:p>
          <a:p>
            <a:r>
              <a:rPr lang="en-US" dirty="0"/>
              <a:t>Metadata are shorthand for written long-hand descriptions</a:t>
            </a:r>
          </a:p>
          <a:p>
            <a:r>
              <a:rPr lang="en-US" dirty="0"/>
              <a:t>Formal effective schema allows back and forth translation</a:t>
            </a:r>
          </a:p>
          <a:p>
            <a:r>
              <a:rPr lang="en-US" dirty="0"/>
              <a:t>But some descriptions are hard to formalize except on </a:t>
            </a:r>
            <a:r>
              <a:rPr lang="en-US" i="1" dirty="0"/>
              <a:t>ad hoc </a:t>
            </a:r>
            <a:r>
              <a:rPr lang="en-US" dirty="0"/>
              <a:t>basis</a:t>
            </a:r>
          </a:p>
          <a:p>
            <a:pPr lvl="1"/>
            <a:r>
              <a:rPr lang="en-US" dirty="0"/>
              <a:t>E.g., rationales, “readme” files</a:t>
            </a:r>
          </a:p>
          <a:p>
            <a:endParaRPr lang="en-US" dirty="0"/>
          </a:p>
          <a:p>
            <a:endParaRPr lang="en-US"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31</a:t>
            </a:fld>
            <a:endParaRPr lang="en-US"/>
          </a:p>
        </p:txBody>
      </p:sp>
    </p:spTree>
    <p:extLst>
      <p:ext uri="{BB962C8B-B14F-4D97-AF65-F5344CB8AC3E}">
        <p14:creationId xmlns:p14="http://schemas.microsoft.com/office/powerpoint/2010/main" val="42849202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B5A409-D7C3-4959-A92F-A6E333A4AACF}"/>
              </a:ext>
            </a:extLst>
          </p:cNvPr>
          <p:cNvSpPr>
            <a:spLocks noGrp="1"/>
          </p:cNvSpPr>
          <p:nvPr>
            <p:ph type="title"/>
          </p:nvPr>
        </p:nvSpPr>
        <p:spPr/>
        <p:txBody>
          <a:bodyPr/>
          <a:lstStyle/>
          <a:p>
            <a:r>
              <a:rPr lang="en-US" dirty="0"/>
              <a:t>Management</a:t>
            </a:r>
          </a:p>
        </p:txBody>
      </p:sp>
      <p:sp>
        <p:nvSpPr>
          <p:cNvPr id="4" name="Slide Number Placeholder 3">
            <a:extLst>
              <a:ext uri="{FF2B5EF4-FFF2-40B4-BE49-F238E27FC236}">
                <a16:creationId xmlns:a16="http://schemas.microsoft.com/office/drawing/2014/main" id="{87D43867-637D-4DD0-B62F-420726687CAD}"/>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32</a:t>
            </a:fld>
            <a:endParaRPr lang="en-US"/>
          </a:p>
        </p:txBody>
      </p:sp>
    </p:spTree>
    <p:extLst>
      <p:ext uri="{BB962C8B-B14F-4D97-AF65-F5344CB8AC3E}">
        <p14:creationId xmlns:p14="http://schemas.microsoft.com/office/powerpoint/2010/main" val="15083586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Metadata (1)</a:t>
            </a:r>
          </a:p>
        </p:txBody>
      </p:sp>
      <p:sp>
        <p:nvSpPr>
          <p:cNvPr id="3" name="Content Placeholder 2"/>
          <p:cNvSpPr>
            <a:spLocks noGrp="1"/>
          </p:cNvSpPr>
          <p:nvPr>
            <p:ph idx="1"/>
          </p:nvPr>
        </p:nvSpPr>
        <p:spPr/>
        <p:txBody>
          <a:bodyPr>
            <a:normAutofit/>
          </a:bodyPr>
          <a:lstStyle/>
          <a:p>
            <a:r>
              <a:rPr lang="en-US" dirty="0"/>
              <a:t>Metadata are data</a:t>
            </a:r>
          </a:p>
          <a:p>
            <a:pPr lvl="1"/>
            <a:r>
              <a:rPr lang="en-US" dirty="0"/>
              <a:t>Metadata can be managed in a database</a:t>
            </a:r>
          </a:p>
          <a:p>
            <a:pPr lvl="2"/>
            <a:r>
              <a:rPr lang="en-US" dirty="0"/>
              <a:t>A </a:t>
            </a:r>
            <a:r>
              <a:rPr lang="en-US" u="sng" dirty="0"/>
              <a:t>metadata repository</a:t>
            </a:r>
            <a:r>
              <a:rPr lang="en-US" dirty="0"/>
              <a:t> is a database of metadata</a:t>
            </a:r>
          </a:p>
          <a:p>
            <a:pPr lvl="2"/>
            <a:r>
              <a:rPr lang="en-US" dirty="0"/>
              <a:t>Metadata is also often stored in data repositories</a:t>
            </a:r>
          </a:p>
          <a:p>
            <a:r>
              <a:rPr lang="en-US" dirty="0"/>
              <a:t>Data Structures: Relational, Object-oriented, Graph / Network, Other</a:t>
            </a:r>
          </a:p>
          <a:p>
            <a:pPr lvl="1"/>
            <a:r>
              <a:rPr lang="en-US" dirty="0"/>
              <a:t>Each can be used to organize and manage metadata</a:t>
            </a:r>
          </a:p>
          <a:p>
            <a:pPr lvl="1"/>
            <a:r>
              <a:rPr lang="en-US" dirty="0"/>
              <a:t>Depends on several factors</a:t>
            </a:r>
          </a:p>
          <a:p>
            <a:pPr lvl="2"/>
            <a:r>
              <a:rPr lang="en-US" dirty="0"/>
              <a:t>Available software</a:t>
            </a:r>
          </a:p>
          <a:p>
            <a:pPr lvl="2"/>
            <a:r>
              <a:rPr lang="en-US" dirty="0"/>
              <a:t>Current expertise</a:t>
            </a:r>
          </a:p>
          <a:p>
            <a:pPr lvl="2"/>
            <a:r>
              <a:rPr lang="en-US" dirty="0"/>
              <a:t>Integration with other systems</a:t>
            </a:r>
          </a:p>
          <a:p>
            <a:pPr lvl="2"/>
            <a:r>
              <a:rPr lang="en-US" dirty="0"/>
              <a:t>Time frame</a:t>
            </a:r>
          </a:p>
          <a:p>
            <a:pPr lvl="2"/>
            <a:r>
              <a:rPr lang="en-US" dirty="0"/>
              <a:t>Costs</a:t>
            </a:r>
          </a:p>
          <a:p>
            <a:pPr lvl="2"/>
            <a:r>
              <a:rPr lang="en-US" dirty="0"/>
              <a:t>Risks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33</a:t>
            </a:fld>
            <a:endParaRPr lang="en-US"/>
          </a:p>
        </p:txBody>
      </p:sp>
    </p:spTree>
    <p:extLst>
      <p:ext uri="{BB962C8B-B14F-4D97-AF65-F5344CB8AC3E}">
        <p14:creationId xmlns:p14="http://schemas.microsoft.com/office/powerpoint/2010/main" val="3667251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Metadata (2)</a:t>
            </a:r>
          </a:p>
        </p:txBody>
      </p:sp>
      <p:sp>
        <p:nvSpPr>
          <p:cNvPr id="3" name="Content Placeholder 2"/>
          <p:cNvSpPr>
            <a:spLocks noGrp="1"/>
          </p:cNvSpPr>
          <p:nvPr>
            <p:ph idx="1"/>
          </p:nvPr>
        </p:nvSpPr>
        <p:spPr/>
        <p:txBody>
          <a:bodyPr>
            <a:normAutofit/>
          </a:bodyPr>
          <a:lstStyle/>
          <a:p>
            <a:r>
              <a:rPr lang="en-US" dirty="0"/>
              <a:t>Repositories</a:t>
            </a:r>
          </a:p>
          <a:p>
            <a:pPr lvl="1"/>
            <a:r>
              <a:rPr lang="en-US" dirty="0"/>
              <a:t>Database of metadata</a:t>
            </a:r>
          </a:p>
          <a:p>
            <a:r>
              <a:rPr lang="en-US" dirty="0"/>
              <a:t>Register</a:t>
            </a:r>
          </a:p>
          <a:p>
            <a:pPr lvl="1"/>
            <a:r>
              <a:rPr lang="en-US" dirty="0"/>
              <a:t>Repository containing </a:t>
            </a:r>
            <a:r>
              <a:rPr lang="en-US" b="0" i="0" dirty="0">
                <a:effectLst/>
                <a:highlight>
                  <a:srgbClr val="FFFFFF"/>
                </a:highlight>
              </a:rPr>
              <a:t>authoritative list of items</a:t>
            </a:r>
          </a:p>
          <a:p>
            <a:pPr lvl="1"/>
            <a:r>
              <a:rPr lang="en-US" dirty="0">
                <a:highlight>
                  <a:srgbClr val="FFFFFF"/>
                </a:highlight>
              </a:rPr>
              <a:t>M</a:t>
            </a:r>
            <a:r>
              <a:rPr lang="en-US" b="0" i="0" dirty="0">
                <a:effectLst/>
                <a:highlight>
                  <a:srgbClr val="FFFFFF"/>
                </a:highlight>
              </a:rPr>
              <a:t>aintained for documenting and promoting consistent usage</a:t>
            </a:r>
          </a:p>
          <a:p>
            <a:r>
              <a:rPr lang="en-US" dirty="0">
                <a:highlight>
                  <a:srgbClr val="FFFFFF"/>
                </a:highlight>
              </a:rPr>
              <a:t>Registry</a:t>
            </a:r>
          </a:p>
          <a:p>
            <a:pPr lvl="1"/>
            <a:r>
              <a:rPr lang="en-US" dirty="0">
                <a:solidFill>
                  <a:srgbClr val="172B4D"/>
                </a:solidFill>
                <a:highlight>
                  <a:srgbClr val="FFFFFF"/>
                </a:highlight>
              </a:rPr>
              <a:t>Rules and roles for maintaining and accessing a register</a:t>
            </a:r>
          </a:p>
          <a:p>
            <a:r>
              <a:rPr lang="en-US" dirty="0">
                <a:highlight>
                  <a:srgbClr val="FFFFFF"/>
                </a:highlight>
              </a:rPr>
              <a:t>Authorities manage Registries that use Registers</a:t>
            </a:r>
          </a:p>
          <a:p>
            <a:pPr lvl="1"/>
            <a:r>
              <a:rPr lang="en-US" dirty="0">
                <a:highlight>
                  <a:srgbClr val="FFFFFF"/>
                </a:highlight>
              </a:rPr>
              <a:t>Auto registrations</a:t>
            </a:r>
          </a:p>
          <a:p>
            <a:pPr lvl="1"/>
            <a:r>
              <a:rPr lang="en-US" dirty="0">
                <a:highlight>
                  <a:srgbClr val="FFFFFF"/>
                </a:highlight>
              </a:rPr>
              <a:t>Passport applications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34</a:t>
            </a:fld>
            <a:endParaRPr lang="en-US"/>
          </a:p>
        </p:txBody>
      </p:sp>
    </p:spTree>
    <p:extLst>
      <p:ext uri="{BB962C8B-B14F-4D97-AF65-F5344CB8AC3E}">
        <p14:creationId xmlns:p14="http://schemas.microsoft.com/office/powerpoint/2010/main" val="2188625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2DF53-9930-4458-B3B5-B7D6976F6780}"/>
              </a:ext>
            </a:extLst>
          </p:cNvPr>
          <p:cNvSpPr>
            <a:spLocks noGrp="1"/>
          </p:cNvSpPr>
          <p:nvPr>
            <p:ph type="title"/>
          </p:nvPr>
        </p:nvSpPr>
        <p:spPr/>
        <p:txBody>
          <a:bodyPr/>
          <a:lstStyle/>
          <a:p>
            <a:r>
              <a:rPr lang="en-US" dirty="0"/>
              <a:t>Benefits of Managed Metadata</a:t>
            </a:r>
          </a:p>
        </p:txBody>
      </p:sp>
      <p:sp>
        <p:nvSpPr>
          <p:cNvPr id="3" name="Content Placeholder 2">
            <a:extLst>
              <a:ext uri="{FF2B5EF4-FFF2-40B4-BE49-F238E27FC236}">
                <a16:creationId xmlns:a16="http://schemas.microsoft.com/office/drawing/2014/main" id="{63A1902E-C88B-4F55-81F9-25580EAE3EEA}"/>
              </a:ext>
            </a:extLst>
          </p:cNvPr>
          <p:cNvSpPr>
            <a:spLocks noGrp="1"/>
          </p:cNvSpPr>
          <p:nvPr>
            <p:ph idx="1"/>
          </p:nvPr>
        </p:nvSpPr>
        <p:spPr/>
        <p:txBody>
          <a:bodyPr/>
          <a:lstStyle/>
          <a:p>
            <a:r>
              <a:rPr lang="en-US" dirty="0"/>
              <a:t>More consistency in the production and dissemination of data</a:t>
            </a:r>
          </a:p>
          <a:p>
            <a:pPr lvl="1"/>
            <a:r>
              <a:rPr lang="en-US" dirty="0"/>
              <a:t>More comparable data</a:t>
            </a:r>
          </a:p>
          <a:p>
            <a:pPr lvl="1"/>
            <a:r>
              <a:rPr lang="en-US" dirty="0"/>
              <a:t>More understandable data</a:t>
            </a:r>
          </a:p>
          <a:p>
            <a:pPr lvl="1"/>
            <a:r>
              <a:rPr lang="en-US" dirty="0"/>
              <a:t>More FAIR data</a:t>
            </a:r>
          </a:p>
          <a:p>
            <a:r>
              <a:rPr lang="en-US" dirty="0"/>
              <a:t>Assessing and ensuring data quality</a:t>
            </a:r>
          </a:p>
          <a:p>
            <a:r>
              <a:rPr lang="en-US" dirty="0"/>
              <a:t>Organizational efficiency</a:t>
            </a:r>
          </a:p>
          <a:p>
            <a:pPr lvl="1"/>
            <a:r>
              <a:rPr lang="en-US" dirty="0"/>
              <a:t>Reuse of metadata assets</a:t>
            </a:r>
          </a:p>
          <a:p>
            <a:pPr lvl="1"/>
            <a:r>
              <a:rPr lang="en-US" dirty="0"/>
              <a:t>Better design, implementation, and execution of processes </a:t>
            </a:r>
          </a:p>
          <a:p>
            <a:pPr lvl="1"/>
            <a:r>
              <a:rPr lang="en-US" dirty="0"/>
              <a:t>Increased automation</a:t>
            </a:r>
          </a:p>
        </p:txBody>
      </p:sp>
      <p:sp>
        <p:nvSpPr>
          <p:cNvPr id="4" name="Slide Number Placeholder 3">
            <a:extLst>
              <a:ext uri="{FF2B5EF4-FFF2-40B4-BE49-F238E27FC236}">
                <a16:creationId xmlns:a16="http://schemas.microsoft.com/office/drawing/2014/main" id="{6426975E-E204-462A-8807-BEE73889872F}"/>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35</a:t>
            </a:fld>
            <a:endParaRPr lang="en-US"/>
          </a:p>
        </p:txBody>
      </p:sp>
    </p:spTree>
    <p:extLst>
      <p:ext uri="{BB962C8B-B14F-4D97-AF65-F5344CB8AC3E}">
        <p14:creationId xmlns:p14="http://schemas.microsoft.com/office/powerpoint/2010/main" val="2571666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08F6EFD-9EE5-4C1B-90D7-F6F88F08CF78}"/>
              </a:ext>
            </a:extLst>
          </p:cNvPr>
          <p:cNvSpPr>
            <a:spLocks noGrp="1"/>
          </p:cNvSpPr>
          <p:nvPr>
            <p:ph type="title"/>
          </p:nvPr>
        </p:nvSpPr>
        <p:spPr/>
        <p:txBody>
          <a:bodyPr/>
          <a:lstStyle/>
          <a:p>
            <a:r>
              <a:rPr lang="en-US" dirty="0"/>
              <a:t>History</a:t>
            </a:r>
          </a:p>
        </p:txBody>
      </p:sp>
      <p:sp>
        <p:nvSpPr>
          <p:cNvPr id="4" name="Slide Number Placeholder 3">
            <a:extLst>
              <a:ext uri="{FF2B5EF4-FFF2-40B4-BE49-F238E27FC236}">
                <a16:creationId xmlns:a16="http://schemas.microsoft.com/office/drawing/2014/main" id="{6E38B6EB-EC94-4428-AC21-9F0EAE33BA15}"/>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36</a:t>
            </a:fld>
            <a:endParaRPr lang="en-US"/>
          </a:p>
        </p:txBody>
      </p:sp>
    </p:spTree>
    <p:extLst>
      <p:ext uri="{BB962C8B-B14F-4D97-AF65-F5344CB8AC3E}">
        <p14:creationId xmlns:p14="http://schemas.microsoft.com/office/powerpoint/2010/main" val="10042705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Short History (1)</a:t>
            </a:r>
          </a:p>
        </p:txBody>
      </p:sp>
      <p:sp>
        <p:nvSpPr>
          <p:cNvPr id="3" name="Content Placeholder 2"/>
          <p:cNvSpPr>
            <a:spLocks noGrp="1"/>
          </p:cNvSpPr>
          <p:nvPr>
            <p:ph idx="1"/>
          </p:nvPr>
        </p:nvSpPr>
        <p:spPr/>
        <p:txBody>
          <a:bodyPr>
            <a:normAutofit/>
          </a:bodyPr>
          <a:lstStyle/>
          <a:p>
            <a:r>
              <a:rPr lang="en-US" dirty="0"/>
              <a:t>Need for metadata</a:t>
            </a:r>
          </a:p>
          <a:p>
            <a:pPr lvl="1"/>
            <a:r>
              <a:rPr lang="en-US" dirty="0"/>
              <a:t>Been around for a long time</a:t>
            </a:r>
          </a:p>
          <a:p>
            <a:pPr lvl="2"/>
            <a:r>
              <a:rPr lang="en-US" dirty="0"/>
              <a:t>Data</a:t>
            </a:r>
          </a:p>
          <a:p>
            <a:pPr lvl="2"/>
            <a:r>
              <a:rPr lang="en-US" dirty="0"/>
              <a:t>Libraries (electronic card catalogs go back to the 1980s)</a:t>
            </a:r>
          </a:p>
          <a:p>
            <a:pPr lvl="2"/>
            <a:r>
              <a:rPr lang="en-US" dirty="0"/>
              <a:t>Museums</a:t>
            </a:r>
          </a:p>
          <a:p>
            <a:pPr lvl="2"/>
            <a:r>
              <a:rPr lang="en-US" dirty="0"/>
              <a:t>Laws</a:t>
            </a:r>
          </a:p>
          <a:p>
            <a:pPr lvl="2"/>
            <a:r>
              <a:rPr lang="en-US" dirty="0"/>
              <a:t>Scholarly articles</a:t>
            </a:r>
          </a:p>
          <a:p>
            <a:r>
              <a:rPr lang="en-US" dirty="0"/>
              <a:t>The term “metadata” – coined around 1970</a:t>
            </a:r>
          </a:p>
          <a:p>
            <a:pPr lvl="1"/>
            <a:r>
              <a:rPr lang="en-US" dirty="0"/>
              <a:t>3 independent “discoverers”</a:t>
            </a:r>
          </a:p>
          <a:p>
            <a:pPr lvl="1"/>
            <a:r>
              <a:rPr lang="en-US" dirty="0"/>
              <a:t>All produced the same definition</a:t>
            </a:r>
          </a:p>
          <a:p>
            <a:pPr lvl="2"/>
            <a:r>
              <a:rPr lang="en-US" dirty="0"/>
              <a:t>Data about data</a:t>
            </a:r>
          </a:p>
          <a:p>
            <a:pPr lvl="1"/>
            <a:r>
              <a:rPr lang="en-US" dirty="0"/>
              <a:t>Underlying approaches radically different</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37</a:t>
            </a:fld>
            <a:endParaRPr lang="en-US"/>
          </a:p>
        </p:txBody>
      </p:sp>
    </p:spTree>
    <p:extLst>
      <p:ext uri="{BB962C8B-B14F-4D97-AF65-F5344CB8AC3E}">
        <p14:creationId xmlns:p14="http://schemas.microsoft.com/office/powerpoint/2010/main" val="25791642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Short History (2)</a:t>
            </a:r>
          </a:p>
        </p:txBody>
      </p:sp>
      <p:sp>
        <p:nvSpPr>
          <p:cNvPr id="3" name="Content Placeholder 2"/>
          <p:cNvSpPr>
            <a:spLocks noGrp="1"/>
          </p:cNvSpPr>
          <p:nvPr>
            <p:ph idx="1"/>
          </p:nvPr>
        </p:nvSpPr>
        <p:spPr/>
        <p:txBody>
          <a:bodyPr/>
          <a:lstStyle/>
          <a:p>
            <a:r>
              <a:rPr lang="en-US" dirty="0">
                <a:hlinkClick r:id="rId2"/>
              </a:rPr>
              <a:t>Philip Bagley</a:t>
            </a:r>
            <a:r>
              <a:rPr lang="en-US" dirty="0"/>
              <a:t>, 1968</a:t>
            </a:r>
          </a:p>
          <a:p>
            <a:pPr lvl="1"/>
            <a:r>
              <a:rPr lang="en-US" i="1" dirty="0"/>
              <a:t>Extension of programming language concepts</a:t>
            </a:r>
          </a:p>
          <a:p>
            <a:pPr lvl="2"/>
            <a:r>
              <a:rPr lang="en-US" dirty="0"/>
              <a:t>published by US National Institute for Standards and Technology – 1969</a:t>
            </a:r>
          </a:p>
          <a:p>
            <a:pPr lvl="1"/>
            <a:r>
              <a:rPr lang="en-US" dirty="0"/>
              <a:t>Book as paper on the web</a:t>
            </a:r>
          </a:p>
          <a:p>
            <a:r>
              <a:rPr lang="en-US" dirty="0"/>
              <a:t>Jack Myers, 1969</a:t>
            </a:r>
          </a:p>
          <a:p>
            <a:pPr lvl="1"/>
            <a:r>
              <a:rPr lang="en-US" dirty="0"/>
              <a:t>Claim, but not published</a:t>
            </a:r>
          </a:p>
          <a:p>
            <a:pPr lvl="1"/>
            <a:r>
              <a:rPr lang="en-US" dirty="0"/>
              <a:t>Founded the Metadata Company</a:t>
            </a:r>
          </a:p>
          <a:p>
            <a:pPr lvl="2"/>
            <a:r>
              <a:rPr lang="en-US" dirty="0"/>
              <a:t>Trademarked the term </a:t>
            </a:r>
            <a:r>
              <a:rPr lang="en-US" u="sng" dirty="0"/>
              <a:t>METADATA</a:t>
            </a:r>
            <a:r>
              <a:rPr lang="en-US" dirty="0"/>
              <a:t> (1986)</a:t>
            </a:r>
          </a:p>
          <a:p>
            <a:pPr lvl="2"/>
            <a:r>
              <a:rPr lang="en-US" dirty="0"/>
              <a:t>Sued others for its use</a:t>
            </a:r>
          </a:p>
          <a:p>
            <a:pPr lvl="2"/>
            <a:r>
              <a:rPr lang="en-US" dirty="0"/>
              <a:t>Suits countered by showing prior published use of the term</a:t>
            </a:r>
          </a:p>
          <a:p>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38</a:t>
            </a:fld>
            <a:endParaRPr lang="en-US"/>
          </a:p>
        </p:txBody>
      </p:sp>
    </p:spTree>
    <p:extLst>
      <p:ext uri="{BB962C8B-B14F-4D97-AF65-F5344CB8AC3E}">
        <p14:creationId xmlns:p14="http://schemas.microsoft.com/office/powerpoint/2010/main" val="17346620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Short History (3)</a:t>
            </a:r>
          </a:p>
        </p:txBody>
      </p:sp>
      <p:sp>
        <p:nvSpPr>
          <p:cNvPr id="3" name="Content Placeholder 2"/>
          <p:cNvSpPr>
            <a:spLocks noGrp="1"/>
          </p:cNvSpPr>
          <p:nvPr>
            <p:ph idx="1"/>
          </p:nvPr>
        </p:nvSpPr>
        <p:spPr/>
        <p:txBody>
          <a:bodyPr>
            <a:normAutofit/>
          </a:bodyPr>
          <a:lstStyle/>
          <a:p>
            <a:r>
              <a:rPr lang="en-US" dirty="0">
                <a:hlinkClick r:id="rId2"/>
              </a:rPr>
              <a:t>Bo Sundgren</a:t>
            </a:r>
            <a:r>
              <a:rPr lang="en-US" dirty="0"/>
              <a:t>, 1973</a:t>
            </a:r>
          </a:p>
          <a:p>
            <a:pPr lvl="1"/>
            <a:r>
              <a:rPr lang="en-US" dirty="0"/>
              <a:t>Statistics Sweden</a:t>
            </a:r>
          </a:p>
          <a:p>
            <a:pPr lvl="1"/>
            <a:r>
              <a:rPr lang="en-US" i="1" dirty="0">
                <a:hlinkClick r:id="rId3"/>
              </a:rPr>
              <a:t>An Infological Approach to Databases </a:t>
            </a:r>
            <a:endParaRPr lang="en-US" dirty="0"/>
          </a:p>
          <a:p>
            <a:pPr lvl="2"/>
            <a:r>
              <a:rPr lang="en-US" dirty="0"/>
              <a:t>PhD dissertation, published in 1973</a:t>
            </a:r>
          </a:p>
          <a:p>
            <a:pPr lvl="2"/>
            <a:r>
              <a:rPr lang="en-US" dirty="0"/>
              <a:t>For philosophical underpinning, see </a:t>
            </a:r>
            <a:r>
              <a:rPr lang="en-US" i="1" dirty="0">
                <a:hlinkClick r:id="rId4"/>
              </a:rPr>
              <a:t>Essays on </a:t>
            </a:r>
            <a:r>
              <a:rPr lang="en-US" i="1" dirty="0" err="1">
                <a:hlinkClick r:id="rId4"/>
              </a:rPr>
              <a:t>Infology</a:t>
            </a:r>
            <a:r>
              <a:rPr lang="en-US" i="1" dirty="0">
                <a:hlinkClick r:id="rId4"/>
              </a:rPr>
              <a:t> </a:t>
            </a:r>
            <a:endParaRPr lang="en-US" dirty="0"/>
          </a:p>
          <a:p>
            <a:pPr lvl="1"/>
            <a:r>
              <a:rPr lang="en-US" dirty="0"/>
              <a:t>35-year influence on international official statistics community</a:t>
            </a:r>
          </a:p>
          <a:p>
            <a:pPr lvl="1"/>
            <a:r>
              <a:rPr lang="en-US" dirty="0"/>
              <a:t>Many papers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39</a:t>
            </a:fld>
            <a:endParaRPr lang="en-US"/>
          </a:p>
        </p:txBody>
      </p:sp>
    </p:spTree>
    <p:extLst>
      <p:ext uri="{BB962C8B-B14F-4D97-AF65-F5344CB8AC3E}">
        <p14:creationId xmlns:p14="http://schemas.microsoft.com/office/powerpoint/2010/main" val="79117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FA9BB7-79BD-4654-AFF4-A9F137BE8143}"/>
              </a:ext>
            </a:extLst>
          </p:cNvPr>
          <p:cNvSpPr>
            <a:spLocks noGrp="1"/>
          </p:cNvSpPr>
          <p:nvPr>
            <p:ph type="title"/>
          </p:nvPr>
        </p:nvSpPr>
        <p:spPr/>
        <p:txBody>
          <a:bodyPr/>
          <a:lstStyle/>
          <a:p>
            <a:r>
              <a:rPr lang="en-US" dirty="0"/>
              <a:t>Defining Metadata</a:t>
            </a:r>
          </a:p>
        </p:txBody>
      </p:sp>
      <p:sp>
        <p:nvSpPr>
          <p:cNvPr id="4" name="Slide Number Placeholder 3">
            <a:extLst>
              <a:ext uri="{FF2B5EF4-FFF2-40B4-BE49-F238E27FC236}">
                <a16:creationId xmlns:a16="http://schemas.microsoft.com/office/drawing/2014/main" id="{5797462C-BCB4-42B6-8A5E-7E61537E6E13}"/>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4</a:t>
            </a:fld>
            <a:endParaRPr lang="en-US"/>
          </a:p>
        </p:txBody>
      </p:sp>
    </p:spTree>
    <p:extLst>
      <p:ext uri="{BB962C8B-B14F-4D97-AF65-F5344CB8AC3E}">
        <p14:creationId xmlns:p14="http://schemas.microsoft.com/office/powerpoint/2010/main" val="12082804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Short History (4)</a:t>
            </a:r>
          </a:p>
        </p:txBody>
      </p:sp>
      <p:sp>
        <p:nvSpPr>
          <p:cNvPr id="3" name="Content Placeholder 2"/>
          <p:cNvSpPr>
            <a:spLocks noGrp="1"/>
          </p:cNvSpPr>
          <p:nvPr>
            <p:ph idx="1"/>
          </p:nvPr>
        </p:nvSpPr>
        <p:spPr/>
        <p:txBody>
          <a:bodyPr>
            <a:normAutofit/>
          </a:bodyPr>
          <a:lstStyle/>
          <a:p>
            <a:r>
              <a:rPr lang="en-US" dirty="0"/>
              <a:t>Lawrence Berkeley Lab – 1980s</a:t>
            </a:r>
          </a:p>
          <a:p>
            <a:pPr lvl="1"/>
            <a:r>
              <a:rPr lang="en-US" dirty="0"/>
              <a:t>CODATA project</a:t>
            </a:r>
          </a:p>
          <a:p>
            <a:pPr lvl="1"/>
            <a:r>
              <a:rPr lang="en-US" dirty="0"/>
              <a:t>About statistical data</a:t>
            </a:r>
          </a:p>
          <a:p>
            <a:pPr lvl="1"/>
            <a:r>
              <a:rPr lang="en-US" dirty="0"/>
              <a:t>Led to </a:t>
            </a:r>
            <a:r>
              <a:rPr lang="en-US" dirty="0">
                <a:hlinkClick r:id="rId2"/>
              </a:rPr>
              <a:t>OSIRIS</a:t>
            </a:r>
            <a:endParaRPr lang="en-US" dirty="0"/>
          </a:p>
          <a:p>
            <a:pPr lvl="1"/>
            <a:r>
              <a:rPr lang="en-US" dirty="0"/>
              <a:t>Which led to DDI-Codebook beginning in 1995</a:t>
            </a:r>
          </a:p>
          <a:p>
            <a:r>
              <a:rPr lang="en-US" dirty="0"/>
              <a:t>DDI-Lifecycle started in early 2000s and </a:t>
            </a:r>
            <a:r>
              <a:rPr lang="en-US" dirty="0">
                <a:hlinkClick r:id="rId3"/>
              </a:rPr>
              <a:t>DDI Alliance</a:t>
            </a:r>
            <a:r>
              <a:rPr lang="en-US" dirty="0"/>
              <a:t> in 2003</a:t>
            </a:r>
          </a:p>
          <a:p>
            <a:r>
              <a:rPr lang="en-US" dirty="0"/>
              <a:t>Many other DDI products</a:t>
            </a:r>
          </a:p>
          <a:p>
            <a:pPr lvl="1"/>
            <a:r>
              <a:rPr lang="en-US" dirty="0"/>
              <a:t>Controlled vocabularies</a:t>
            </a:r>
          </a:p>
          <a:p>
            <a:pPr lvl="1"/>
            <a:r>
              <a:rPr lang="en-US" dirty="0"/>
              <a:t>DDI-CDI</a:t>
            </a:r>
          </a:p>
          <a:p>
            <a:pPr lvl="1"/>
            <a:r>
              <a:rPr lang="en-US" dirty="0"/>
              <a:t>SDTL</a:t>
            </a:r>
          </a:p>
          <a:p>
            <a:pPr lvl="1"/>
            <a:r>
              <a:rPr lang="en-US" dirty="0"/>
              <a:t>XKOS</a:t>
            </a:r>
          </a:p>
          <a:p>
            <a:pPr lvl="1"/>
            <a:endParaRPr lang="en-US" dirty="0"/>
          </a:p>
          <a:p>
            <a:pPr lvl="1"/>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40</a:t>
            </a:fld>
            <a:endParaRPr lang="en-US"/>
          </a:p>
        </p:txBody>
      </p:sp>
    </p:spTree>
    <p:extLst>
      <p:ext uri="{BB962C8B-B14F-4D97-AF65-F5344CB8AC3E}">
        <p14:creationId xmlns:p14="http://schemas.microsoft.com/office/powerpoint/2010/main" val="4045482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Metadata – A Short History (5)</a:t>
            </a:r>
          </a:p>
        </p:txBody>
      </p:sp>
      <p:sp>
        <p:nvSpPr>
          <p:cNvPr id="3" name="Content Placeholder 2"/>
          <p:cNvSpPr>
            <a:spLocks noGrp="1"/>
          </p:cNvSpPr>
          <p:nvPr>
            <p:ph idx="1"/>
          </p:nvPr>
        </p:nvSpPr>
        <p:spPr/>
        <p:txBody>
          <a:bodyPr>
            <a:normAutofit/>
          </a:bodyPr>
          <a:lstStyle/>
          <a:p>
            <a:r>
              <a:rPr lang="en-US" dirty="0"/>
              <a:t>UNECE Statistical Metadata Working Group (METIS) – 1988-2010</a:t>
            </a:r>
          </a:p>
          <a:p>
            <a:pPr lvl="1"/>
            <a:r>
              <a:rPr lang="en-US" dirty="0"/>
              <a:t>Bi-yearly meetings of National Statistical Offices</a:t>
            </a:r>
          </a:p>
          <a:p>
            <a:pPr lvl="1"/>
            <a:r>
              <a:rPr lang="en-US" dirty="0"/>
              <a:t>Heavily influenced by Sundgren</a:t>
            </a:r>
          </a:p>
          <a:p>
            <a:pPr lvl="1"/>
            <a:r>
              <a:rPr lang="en-US" dirty="0"/>
              <a:t>Development of GSBPM – first standard under UNECE</a:t>
            </a:r>
          </a:p>
          <a:p>
            <a:r>
              <a:rPr lang="en-US" dirty="0">
                <a:hlinkClick r:id="rId2"/>
              </a:rPr>
              <a:t>UNECE High Level Group </a:t>
            </a:r>
            <a:r>
              <a:rPr lang="en-US" dirty="0"/>
              <a:t>(HLG) and Supporting Standards Group (SSG)</a:t>
            </a:r>
          </a:p>
          <a:p>
            <a:pPr lvl="1"/>
            <a:r>
              <a:rPr lang="en-US" dirty="0"/>
              <a:t>2010 - present</a:t>
            </a:r>
          </a:p>
          <a:p>
            <a:pPr lvl="1"/>
            <a:r>
              <a:rPr lang="en-US" dirty="0"/>
              <a:t>Led to development of GSIM, GAMSO, CSPA, CSDA, Metadata Glossary, etc.</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41</a:t>
            </a:fld>
            <a:endParaRPr lang="en-US"/>
          </a:p>
        </p:txBody>
      </p:sp>
    </p:spTree>
    <p:extLst>
      <p:ext uri="{BB962C8B-B14F-4D97-AF65-F5344CB8AC3E}">
        <p14:creationId xmlns:p14="http://schemas.microsoft.com/office/powerpoint/2010/main" val="20431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567" y="361122"/>
            <a:ext cx="5156566" cy="787265"/>
          </a:xfrm>
        </p:spPr>
        <p:txBody>
          <a:bodyPr/>
          <a:lstStyle/>
          <a:p>
            <a:r>
              <a:rPr lang="en-US" dirty="0"/>
              <a:t>Summary</a:t>
            </a:r>
          </a:p>
        </p:txBody>
      </p:sp>
      <p:sp>
        <p:nvSpPr>
          <p:cNvPr id="3" name="Content Placeholder 2"/>
          <p:cNvSpPr>
            <a:spLocks noGrp="1"/>
          </p:cNvSpPr>
          <p:nvPr>
            <p:ph idx="1"/>
          </p:nvPr>
        </p:nvSpPr>
        <p:spPr>
          <a:xfrm>
            <a:off x="838200" y="1335712"/>
            <a:ext cx="10515600" cy="4842838"/>
          </a:xfrm>
        </p:spPr>
        <p:txBody>
          <a:bodyPr>
            <a:normAutofit fontScale="92500" lnSpcReduction="10000"/>
          </a:bodyPr>
          <a:lstStyle/>
          <a:p>
            <a:r>
              <a:rPr lang="en-US" dirty="0"/>
              <a:t>Definition of metadata</a:t>
            </a:r>
          </a:p>
          <a:p>
            <a:pPr lvl="1"/>
            <a:r>
              <a:rPr lang="en-US" dirty="0"/>
              <a:t>Data intended to be used for describing some object(s)</a:t>
            </a:r>
          </a:p>
          <a:p>
            <a:r>
              <a:rPr lang="en-US" dirty="0"/>
              <a:t>Compare with data</a:t>
            </a:r>
          </a:p>
          <a:p>
            <a:pPr lvl="1"/>
            <a:r>
              <a:rPr lang="en-US" dirty="0"/>
              <a:t>When are data metadata? It depends.</a:t>
            </a:r>
          </a:p>
          <a:p>
            <a:r>
              <a:rPr lang="en-US" dirty="0"/>
              <a:t>Roles</a:t>
            </a:r>
          </a:p>
          <a:p>
            <a:pPr lvl="1"/>
            <a:r>
              <a:rPr lang="en-US" dirty="0"/>
              <a:t>Metadata can be used for multiple purposes (administrative, semantic, etc.)</a:t>
            </a:r>
          </a:p>
          <a:p>
            <a:r>
              <a:rPr lang="en-US" dirty="0"/>
              <a:t>Uses</a:t>
            </a:r>
          </a:p>
          <a:p>
            <a:pPr lvl="1"/>
            <a:r>
              <a:rPr lang="en-US" dirty="0"/>
              <a:t>Human readable documentation</a:t>
            </a:r>
          </a:p>
          <a:p>
            <a:pPr lvl="1"/>
            <a:r>
              <a:rPr lang="en-US" dirty="0"/>
              <a:t>Sharing metadata and reusable descriptions</a:t>
            </a:r>
          </a:p>
          <a:p>
            <a:pPr lvl="1"/>
            <a:r>
              <a:rPr lang="en-US" dirty="0"/>
              <a:t>Concept management and machine-readable metadata</a:t>
            </a:r>
          </a:p>
          <a:p>
            <a:r>
              <a:rPr lang="en-US" dirty="0"/>
              <a:t>Management</a:t>
            </a:r>
          </a:p>
          <a:p>
            <a:pPr lvl="1"/>
            <a:r>
              <a:rPr lang="en-US" dirty="0"/>
              <a:t>Metadata are data, so they may be managed similarly</a:t>
            </a:r>
          </a:p>
          <a:p>
            <a:r>
              <a:rPr lang="en-US" dirty="0"/>
              <a:t>History</a:t>
            </a:r>
          </a:p>
          <a:p>
            <a:pPr lvl="1"/>
            <a:r>
              <a:rPr lang="en-US" dirty="0"/>
              <a:t>Evolution and continued development</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D309285-F9B6-420F-B078-3574E4D6BDF9}" type="slidenum">
              <a:rPr lang="en-US" smtClean="0"/>
              <a:pPr/>
              <a:t>42</a:t>
            </a:fld>
            <a:endParaRPr lang="en-US"/>
          </a:p>
        </p:txBody>
      </p:sp>
    </p:spTree>
    <p:extLst>
      <p:ext uri="{BB962C8B-B14F-4D97-AF65-F5344CB8AC3E}">
        <p14:creationId xmlns:p14="http://schemas.microsoft.com/office/powerpoint/2010/main" val="8719285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7C4828-800D-BA31-207D-1292DDF42C10}"/>
              </a:ext>
            </a:extLst>
          </p:cNvPr>
          <p:cNvSpPr txBox="1">
            <a:spLocks noGrp="1"/>
          </p:cNvSpPr>
          <p:nvPr>
            <p:ph type="title" idx="4294967295"/>
          </p:nvPr>
        </p:nvSpPr>
        <p:spPr>
          <a:xfrm>
            <a:off x="838200" y="3651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rtl="0" eaLnBrk="1" fontAlgn="base" hangingPunct="1">
              <a:spcBef>
                <a:spcPct val="0"/>
              </a:spcBef>
              <a:spcAft>
                <a:spcPct val="0"/>
              </a:spcAft>
              <a:defRPr sz="3600" b="0">
                <a:solidFill>
                  <a:schemeClr val="tx2"/>
                </a:solidFill>
                <a:latin typeface="Gill Sans MT"/>
                <a:ea typeface="ＭＳ Ｐゴシック" charset="0"/>
                <a:cs typeface="Gill Sans MT"/>
              </a:defRPr>
            </a:lvl1pPr>
            <a:lvl2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b="1">
                <a:solidFill>
                  <a:schemeClr val="tx2"/>
                </a:solidFill>
                <a:latin typeface="Verdana" charset="0"/>
              </a:defRPr>
            </a:lvl6pPr>
            <a:lvl7pPr marL="914400" algn="l" rtl="0" eaLnBrk="1" fontAlgn="base" hangingPunct="1">
              <a:spcBef>
                <a:spcPct val="0"/>
              </a:spcBef>
              <a:spcAft>
                <a:spcPct val="0"/>
              </a:spcAft>
              <a:defRPr sz="3600" b="1">
                <a:solidFill>
                  <a:schemeClr val="tx2"/>
                </a:solidFill>
                <a:latin typeface="Verdana" charset="0"/>
              </a:defRPr>
            </a:lvl7pPr>
            <a:lvl8pPr marL="1371600" algn="l" rtl="0" eaLnBrk="1" fontAlgn="base" hangingPunct="1">
              <a:spcBef>
                <a:spcPct val="0"/>
              </a:spcBef>
              <a:spcAft>
                <a:spcPct val="0"/>
              </a:spcAft>
              <a:defRPr sz="3600" b="1">
                <a:solidFill>
                  <a:schemeClr val="tx2"/>
                </a:solidFill>
                <a:latin typeface="Verdana" charset="0"/>
              </a:defRPr>
            </a:lvl8pPr>
            <a:lvl9pPr marL="1828800" algn="l" rtl="0" eaLnBrk="1" fontAlgn="base" hangingPunct="1">
              <a:spcBef>
                <a:spcPct val="0"/>
              </a:spcBef>
              <a:spcAft>
                <a:spcPct val="0"/>
              </a:spcAft>
              <a:defRPr sz="3600" b="1">
                <a:solidFill>
                  <a:schemeClr val="tx2"/>
                </a:solidFill>
                <a:latin typeface="Verdan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300" b="0" i="0" u="none" strike="noStrike" kern="1200" cap="none" spc="0" normalizeH="0" baseline="0" noProof="0" dirty="0">
                <a:ln>
                  <a:noFill/>
                </a:ln>
                <a:solidFill>
                  <a:schemeClr val="dk1"/>
                </a:solidFill>
                <a:effectLst/>
                <a:uLnTx/>
                <a:uFillTx/>
                <a:latin typeface="Arial"/>
                <a:ea typeface="Arial"/>
                <a:cs typeface="Arial"/>
              </a:rPr>
              <a:t>Credits: DDI Training Working Group</a:t>
            </a:r>
            <a:endParaRPr kumimoji="0" lang="en-US" sz="3300" b="0" i="0" u="none" strike="noStrike" kern="0" cap="none" spc="0" normalizeH="0" baseline="0" noProof="0" dirty="0">
              <a:ln>
                <a:noFill/>
              </a:ln>
              <a:solidFill>
                <a:schemeClr val="tx2"/>
              </a:solidFill>
              <a:effectLst/>
              <a:uLnTx/>
              <a:uFillTx/>
              <a:latin typeface="Gill Sans MT"/>
              <a:ea typeface="ＭＳ Ｐゴシック" charset="0"/>
              <a:cs typeface="Gill Sans MT"/>
            </a:endParaRPr>
          </a:p>
        </p:txBody>
      </p:sp>
      <p:cxnSp>
        <p:nvCxnSpPr>
          <p:cNvPr id="5" name="Google Shape;301;p31">
            <a:extLst>
              <a:ext uri="{FF2B5EF4-FFF2-40B4-BE49-F238E27FC236}">
                <a16:creationId xmlns:a16="http://schemas.microsoft.com/office/drawing/2014/main" id="{63DA6D92-1266-91F8-6765-7CA7B17F760B}"/>
              </a:ext>
              <a:ext uri="{C183D7F6-B498-43B3-948B-1728B52AA6E4}">
                <adec:decorative xmlns:adec="http://schemas.microsoft.com/office/drawing/2017/decorative" val="1"/>
              </a:ext>
            </a:extLst>
          </p:cNvPr>
          <p:cNvCxnSpPr>
            <a:cxnSpLocks/>
          </p:cNvCxnSpPr>
          <p:nvPr/>
        </p:nvCxnSpPr>
        <p:spPr bwMode="auto">
          <a:xfrm rot="10800000" flipH="1">
            <a:off x="2113280" y="1045266"/>
            <a:ext cx="7965440" cy="13546"/>
          </a:xfrm>
          <a:prstGeom prst="straightConnector1">
            <a:avLst/>
          </a:prstGeom>
          <a:noFill/>
          <a:ln w="25400" cap="flat" cmpd="sng">
            <a:solidFill>
              <a:schemeClr val="accent1"/>
            </a:solidFill>
            <a:prstDash val="solid"/>
            <a:miter lim="800000"/>
            <a:headEnd type="none" w="sm" len="sm"/>
            <a:tailEnd type="none" w="sm" len="sm"/>
          </a:ln>
        </p:spPr>
      </p:cxnSp>
      <p:sp>
        <p:nvSpPr>
          <p:cNvPr id="7" name="Content Placeholder 3">
            <a:extLst>
              <a:ext uri="{FF2B5EF4-FFF2-40B4-BE49-F238E27FC236}">
                <a16:creationId xmlns:a16="http://schemas.microsoft.com/office/drawing/2014/main" id="{FA46A157-C4F3-A661-AC40-A313F1630C07}"/>
              </a:ext>
            </a:extLst>
          </p:cNvPr>
          <p:cNvSpPr txBox="1">
            <a:spLocks/>
          </p:cNvSpPr>
          <p:nvPr/>
        </p:nvSpPr>
        <p:spPr>
          <a:xfrm>
            <a:off x="1193799" y="1419225"/>
            <a:ext cx="10041467" cy="4667250"/>
          </a:xfrm>
          <a:prstGeom prst="rect">
            <a:avLst/>
          </a:prstGeom>
        </p:spPr>
        <p:txBody>
          <a:bodyPr>
            <a:normAutofit lnSpcReduction="10000"/>
          </a:bodyPr>
          <a:lstStyle>
            <a:lvl1pPr marL="342900" indent="-342900" algn="l" rtl="0" eaLnBrk="1" fontAlgn="base" hangingPunct="1">
              <a:spcBef>
                <a:spcPct val="20000"/>
              </a:spcBef>
              <a:spcAft>
                <a:spcPct val="0"/>
              </a:spcAft>
              <a:buChar char="•"/>
              <a:defRPr sz="2400" b="0" i="0">
                <a:solidFill>
                  <a:schemeClr val="tx1"/>
                </a:solidFill>
                <a:latin typeface="Arial" panose="020B0604020202020204" pitchFamily="34" charset="0"/>
                <a:ea typeface="ＭＳ Ｐゴシック" charset="0"/>
                <a:cs typeface="Arial" panose="020B0604020202020204" pitchFamily="34" charset="0"/>
              </a:defRPr>
            </a:lvl1pPr>
            <a:lvl2pPr marL="742950" indent="-285750" algn="l" rtl="0" eaLnBrk="1" fontAlgn="base" hangingPunct="1">
              <a:spcBef>
                <a:spcPct val="20000"/>
              </a:spcBef>
              <a:spcAft>
                <a:spcPct val="0"/>
              </a:spcAft>
              <a:buChar char="–"/>
              <a:defRPr sz="2000" b="0" i="0">
                <a:solidFill>
                  <a:schemeClr val="tx1"/>
                </a:solidFill>
                <a:latin typeface="Arial" panose="020B0604020202020204" pitchFamily="34" charset="0"/>
                <a:ea typeface="ＭＳ Ｐゴシック" charset="-128"/>
                <a:cs typeface="Arial" panose="020B0604020202020204" pitchFamily="34" charset="0"/>
              </a:defRPr>
            </a:lvl2pPr>
            <a:lvl3pPr marL="1143000" indent="-228600" algn="l" rtl="0" eaLnBrk="1" fontAlgn="base" hangingPunct="1">
              <a:spcBef>
                <a:spcPct val="20000"/>
              </a:spcBef>
              <a:spcAft>
                <a:spcPct val="0"/>
              </a:spcAft>
              <a:buChar char="•"/>
              <a:defRPr sz="1800" b="0" i="0">
                <a:solidFill>
                  <a:schemeClr val="tx1"/>
                </a:solidFill>
                <a:latin typeface="Arial" panose="020B0604020202020204" pitchFamily="34" charset="0"/>
                <a:ea typeface="ＭＳ Ｐゴシック" charset="-128"/>
                <a:cs typeface="Arial" panose="020B0604020202020204" pitchFamily="34" charset="0"/>
              </a:defRPr>
            </a:lvl3pPr>
            <a:lvl4pPr marL="16002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4pPr>
            <a:lvl5pPr marL="2057400" indent="-228600" algn="l" rtl="0" eaLnBrk="1" fontAlgn="base" hangingPunct="1">
              <a:spcBef>
                <a:spcPct val="20000"/>
              </a:spcBef>
              <a:spcAft>
                <a:spcPct val="0"/>
              </a:spcAft>
              <a:buChar char="»"/>
              <a:defRPr sz="1600" b="0" i="0">
                <a:solidFill>
                  <a:schemeClr val="tx1"/>
                </a:solidFill>
                <a:latin typeface="Arial" panose="020B0604020202020204" pitchFamily="34" charset="0"/>
                <a:ea typeface="ＭＳ Ｐゴシック" charset="-128"/>
                <a:cs typeface="Arial" panose="020B0604020202020204"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a:lstStyle>
          <a:p>
            <a:pPr marL="0" indent="0" algn="ctr">
              <a:lnSpc>
                <a:spcPct val="150000"/>
              </a:lnSpc>
              <a:spcBef>
                <a:spcPts val="0"/>
              </a:spcBef>
              <a:buClr>
                <a:schemeClr val="dk1"/>
              </a:buClr>
              <a:buSzPts val="1600"/>
              <a:buFontTx/>
              <a:buNone/>
              <a:defRPr/>
            </a:pPr>
            <a:r>
              <a:rPr lang="en-US" sz="2100" kern="0" dirty="0">
                <a:hlinkClick r:id="rId2"/>
              </a:rPr>
              <a:t>DDI Training Working Group Wiki/Confluence Page</a:t>
            </a:r>
            <a:endParaRPr lang="en-US" sz="2100" kern="0" dirty="0"/>
          </a:p>
          <a:p>
            <a:pPr marL="0" indent="0" algn="ctr">
              <a:lnSpc>
                <a:spcPct val="150000"/>
              </a:lnSpc>
              <a:spcBef>
                <a:spcPts val="0"/>
              </a:spcBef>
              <a:buClr>
                <a:schemeClr val="dk1"/>
              </a:buClr>
              <a:buSzPts val="1600"/>
              <a:buFontTx/>
              <a:buNone/>
              <a:defRPr/>
            </a:pPr>
            <a:r>
              <a:rPr lang="en-US" sz="2100" kern="0" dirty="0">
                <a:hlinkClick r:id="rId3"/>
              </a:rPr>
              <a:t>Official DDI Training Materials on </a:t>
            </a:r>
            <a:r>
              <a:rPr lang="en-US" sz="2100" kern="0" dirty="0" err="1">
                <a:hlinkClick r:id="rId3"/>
              </a:rPr>
              <a:t>Zenodo</a:t>
            </a:r>
            <a:endParaRPr lang="en-US" sz="2100" kern="0" dirty="0"/>
          </a:p>
          <a:p>
            <a:pPr marL="0" indent="0" algn="ctr">
              <a:lnSpc>
                <a:spcPct val="150000"/>
              </a:lnSpc>
              <a:spcBef>
                <a:spcPts val="0"/>
              </a:spcBef>
              <a:buClr>
                <a:schemeClr val="dk1"/>
              </a:buClr>
              <a:buSzPts val="1600"/>
              <a:buFontTx/>
              <a:buNone/>
              <a:defRPr/>
            </a:pPr>
            <a:endParaRPr lang="en-US" sz="2100" kern="0" dirty="0"/>
          </a:p>
          <a:p>
            <a:pPr marL="0" indent="0">
              <a:lnSpc>
                <a:spcPct val="150000"/>
              </a:lnSpc>
              <a:spcBef>
                <a:spcPts val="0"/>
              </a:spcBef>
              <a:buClr>
                <a:schemeClr val="dk1"/>
              </a:buClr>
              <a:buSzPts val="1600"/>
              <a:buFontTx/>
              <a:buNone/>
              <a:defRPr/>
            </a:pPr>
            <a:r>
              <a:rPr lang="en-US" sz="1800" kern="0" dirty="0"/>
              <a:t>These DDI training materials are approved products of the DDI Alliance. The Data Documentation Initiative (DDI) is an international metadata standard for describing the data produced by surveys and other observational methods in the social, behavioral, economic, and health sciences.</a:t>
            </a:r>
          </a:p>
          <a:p>
            <a:pPr marL="0" indent="0">
              <a:lnSpc>
                <a:spcPct val="150000"/>
              </a:lnSpc>
              <a:spcBef>
                <a:spcPts val="0"/>
              </a:spcBef>
              <a:buClr>
                <a:schemeClr val="dk1"/>
              </a:buClr>
              <a:buSzPts val="1600"/>
              <a:buFontTx/>
              <a:buNone/>
              <a:defRPr/>
            </a:pPr>
            <a:endParaRPr lang="en-US" sz="1800" kern="0" dirty="0"/>
          </a:p>
          <a:p>
            <a:pPr marL="0" indent="0">
              <a:lnSpc>
                <a:spcPct val="150000"/>
              </a:lnSpc>
              <a:spcBef>
                <a:spcPts val="0"/>
              </a:spcBef>
              <a:buClr>
                <a:schemeClr val="dk1"/>
              </a:buClr>
              <a:buSzPts val="1600"/>
              <a:buFontTx/>
              <a:buNone/>
              <a:defRPr/>
            </a:pPr>
            <a:r>
              <a:rPr lang="en-US" sz="1800" kern="0" dirty="0"/>
              <a:t>These official training materials are created by volunteers and undergo a quality review process by the DDI Training Working Group and the DDI Scientific Board. They are designed for self-guided learning about DDI and can also be reused to teach others about DDI and related topics.</a:t>
            </a:r>
          </a:p>
        </p:txBody>
      </p:sp>
      <p:sp>
        <p:nvSpPr>
          <p:cNvPr id="3" name="Slide Number Placeholder 2">
            <a:extLst>
              <a:ext uri="{FF2B5EF4-FFF2-40B4-BE49-F238E27FC236}">
                <a16:creationId xmlns:a16="http://schemas.microsoft.com/office/drawing/2014/main" id="{4D87F601-42F7-EDCE-BABE-E72A5E23E59E}"/>
              </a:ext>
            </a:extLst>
          </p:cNvPr>
          <p:cNvSpPr>
            <a:spLocks noGrp="1"/>
          </p:cNvSpPr>
          <p:nvPr>
            <p:ph type="sldNum" sz="quarter" idx="11"/>
          </p:nvPr>
        </p:nvSpPr>
        <p:spPr/>
        <p:txBody>
          <a:bodyPr/>
          <a:lstStyle/>
          <a:p>
            <a:fld id="{FCCF701F-132A-3A49-9D65-6DE889BBBF78}" type="slidenum">
              <a:rPr lang="en-US" smtClean="0"/>
              <a:t>43</a:t>
            </a:fld>
            <a:endParaRPr lang="en-US"/>
          </a:p>
        </p:txBody>
      </p:sp>
    </p:spTree>
    <p:extLst>
      <p:ext uri="{BB962C8B-B14F-4D97-AF65-F5344CB8AC3E}">
        <p14:creationId xmlns:p14="http://schemas.microsoft.com/office/powerpoint/2010/main" val="6619912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4B3304B-89DE-7BC5-62FD-1826351C43DB}"/>
              </a:ext>
            </a:extLst>
          </p:cNvPr>
          <p:cNvSpPr txBox="1">
            <a:spLocks noGrp="1"/>
          </p:cNvSpPr>
          <p:nvPr>
            <p:ph type="title" idx="4294967295"/>
          </p:nvPr>
        </p:nvSpPr>
        <p:spPr>
          <a:xfrm>
            <a:off x="838200" y="3651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rtl="0" eaLnBrk="1" fontAlgn="base" hangingPunct="1">
              <a:spcBef>
                <a:spcPct val="0"/>
              </a:spcBef>
              <a:spcAft>
                <a:spcPct val="0"/>
              </a:spcAft>
              <a:defRPr sz="3600" b="0">
                <a:solidFill>
                  <a:schemeClr val="tx2"/>
                </a:solidFill>
                <a:latin typeface="Gill Sans MT"/>
                <a:ea typeface="ＭＳ Ｐゴシック" charset="0"/>
                <a:cs typeface="Gill Sans MT"/>
              </a:defRPr>
            </a:lvl1pPr>
            <a:lvl2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b="1">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b="1">
                <a:solidFill>
                  <a:schemeClr val="tx2"/>
                </a:solidFill>
                <a:latin typeface="Verdana" charset="0"/>
              </a:defRPr>
            </a:lvl6pPr>
            <a:lvl7pPr marL="914400" algn="l" rtl="0" eaLnBrk="1" fontAlgn="base" hangingPunct="1">
              <a:spcBef>
                <a:spcPct val="0"/>
              </a:spcBef>
              <a:spcAft>
                <a:spcPct val="0"/>
              </a:spcAft>
              <a:defRPr sz="3600" b="1">
                <a:solidFill>
                  <a:schemeClr val="tx2"/>
                </a:solidFill>
                <a:latin typeface="Verdana" charset="0"/>
              </a:defRPr>
            </a:lvl7pPr>
            <a:lvl8pPr marL="1371600" algn="l" rtl="0" eaLnBrk="1" fontAlgn="base" hangingPunct="1">
              <a:spcBef>
                <a:spcPct val="0"/>
              </a:spcBef>
              <a:spcAft>
                <a:spcPct val="0"/>
              </a:spcAft>
              <a:defRPr sz="3600" b="1">
                <a:solidFill>
                  <a:schemeClr val="tx2"/>
                </a:solidFill>
                <a:latin typeface="Verdana" charset="0"/>
              </a:defRPr>
            </a:lvl8pPr>
            <a:lvl9pPr marL="1828800" algn="l" rtl="0" eaLnBrk="1" fontAlgn="base" hangingPunct="1">
              <a:spcBef>
                <a:spcPct val="0"/>
              </a:spcBef>
              <a:spcAft>
                <a:spcPct val="0"/>
              </a:spcAft>
              <a:defRPr sz="3600" b="1">
                <a:solidFill>
                  <a:schemeClr val="tx2"/>
                </a:solidFill>
                <a:latin typeface="Verdan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300" b="0" i="0" u="none" strike="noStrike" kern="1200" cap="none" spc="0" normalizeH="0" baseline="0" noProof="0" dirty="0">
                <a:ln>
                  <a:noFill/>
                </a:ln>
                <a:solidFill>
                  <a:schemeClr val="dk1"/>
                </a:solidFill>
                <a:effectLst/>
                <a:uLnTx/>
                <a:uFillTx/>
                <a:latin typeface="Arial"/>
                <a:ea typeface="ＭＳ Ｐゴシック" charset="0"/>
                <a:cs typeface="Arial"/>
              </a:rPr>
              <a:t>Scan this QR Code with Your Smartphone to Access the DDI TG </a:t>
            </a:r>
            <a:r>
              <a:rPr kumimoji="0" lang="en-US" sz="3300" b="0" i="0" u="none" strike="noStrike" kern="1200" cap="none" spc="0" normalizeH="0" baseline="0" noProof="0" dirty="0" err="1">
                <a:ln>
                  <a:noFill/>
                </a:ln>
                <a:solidFill>
                  <a:schemeClr val="dk1"/>
                </a:solidFill>
                <a:effectLst/>
                <a:uLnTx/>
                <a:uFillTx/>
                <a:latin typeface="Arial"/>
                <a:ea typeface="ＭＳ Ｐゴシック" charset="0"/>
                <a:cs typeface="Arial"/>
              </a:rPr>
              <a:t>Linktree</a:t>
            </a:r>
            <a:endParaRPr kumimoji="0" lang="en-US" sz="3300" b="0" i="0" u="none" strike="noStrike" kern="0" cap="none" spc="0" normalizeH="0" baseline="0" noProof="0" dirty="0">
              <a:ln>
                <a:noFill/>
              </a:ln>
              <a:solidFill>
                <a:schemeClr val="tx2"/>
              </a:solidFill>
              <a:effectLst/>
              <a:uLnTx/>
              <a:uFillTx/>
              <a:latin typeface="Gill Sans MT"/>
              <a:ea typeface="ＭＳ Ｐゴシック" charset="0"/>
              <a:cs typeface="Gill Sans MT"/>
            </a:endParaRPr>
          </a:p>
        </p:txBody>
      </p:sp>
      <p:pic>
        <p:nvPicPr>
          <p:cNvPr id="5" name="Picture 4" descr="A qr code with a star in the middle">
            <a:extLst>
              <a:ext uri="{FF2B5EF4-FFF2-40B4-BE49-F238E27FC236}">
                <a16:creationId xmlns:a16="http://schemas.microsoft.com/office/drawing/2014/main" id="{5E6915F1-E271-2DF7-73FB-49942918DD45}"/>
              </a:ext>
            </a:extLst>
          </p:cNvPr>
          <p:cNvPicPr>
            <a:picLocks noChangeAspect="1"/>
          </p:cNvPicPr>
          <p:nvPr/>
        </p:nvPicPr>
        <p:blipFill>
          <a:blip r:embed="rId2"/>
          <a:stretch>
            <a:fillRect/>
          </a:stretch>
        </p:blipFill>
        <p:spPr>
          <a:xfrm>
            <a:off x="4490936" y="2276272"/>
            <a:ext cx="3210127" cy="3210127"/>
          </a:xfrm>
          <a:prstGeom prst="rect">
            <a:avLst/>
          </a:prstGeom>
        </p:spPr>
      </p:pic>
      <p:sp>
        <p:nvSpPr>
          <p:cNvPr id="7" name="TextBox 6">
            <a:extLst>
              <a:ext uri="{FF2B5EF4-FFF2-40B4-BE49-F238E27FC236}">
                <a16:creationId xmlns:a16="http://schemas.microsoft.com/office/drawing/2014/main" id="{6B81CA49-A9B7-12E7-5BAC-92F234F6C8F8}"/>
              </a:ext>
            </a:extLst>
          </p:cNvPr>
          <p:cNvSpPr txBox="1"/>
          <p:nvPr/>
        </p:nvSpPr>
        <p:spPr>
          <a:xfrm>
            <a:off x="4700440" y="5701849"/>
            <a:ext cx="2791118" cy="369332"/>
          </a:xfrm>
          <a:prstGeom prst="rect">
            <a:avLst/>
          </a:prstGeom>
          <a:noFill/>
        </p:spPr>
        <p:txBody>
          <a:bodyPr wrap="square" rtlCol="0">
            <a:spAutoFit/>
          </a:bodyPr>
          <a:lstStyle/>
          <a:p>
            <a:r>
              <a:rPr lang="en-US" sz="1800" dirty="0"/>
              <a:t>https://linktr.ee/DDItraining</a:t>
            </a:r>
          </a:p>
        </p:txBody>
      </p:sp>
      <p:sp>
        <p:nvSpPr>
          <p:cNvPr id="3" name="Slide Number Placeholder 2">
            <a:extLst>
              <a:ext uri="{FF2B5EF4-FFF2-40B4-BE49-F238E27FC236}">
                <a16:creationId xmlns:a16="http://schemas.microsoft.com/office/drawing/2014/main" id="{24B40DFD-CA46-7355-4C66-5827A12CD881}"/>
              </a:ext>
            </a:extLst>
          </p:cNvPr>
          <p:cNvSpPr>
            <a:spLocks noGrp="1"/>
          </p:cNvSpPr>
          <p:nvPr>
            <p:ph type="sldNum" sz="quarter" idx="11"/>
          </p:nvPr>
        </p:nvSpPr>
        <p:spPr/>
        <p:txBody>
          <a:bodyPr/>
          <a:lstStyle/>
          <a:p>
            <a:fld id="{FCCF701F-132A-3A49-9D65-6DE889BBBF78}" type="slidenum">
              <a:rPr lang="en-US" smtClean="0"/>
              <a:t>44</a:t>
            </a:fld>
            <a:endParaRPr lang="en-US"/>
          </a:p>
        </p:txBody>
      </p:sp>
    </p:spTree>
    <p:extLst>
      <p:ext uri="{BB962C8B-B14F-4D97-AF65-F5344CB8AC3E}">
        <p14:creationId xmlns:p14="http://schemas.microsoft.com/office/powerpoint/2010/main" val="153963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labelled Tin Can On A White Background Stock Photo - Image of container,  metallic: 159452534">
            <a:extLst>
              <a:ext uri="{FF2B5EF4-FFF2-40B4-BE49-F238E27FC236}">
                <a16:creationId xmlns:a16="http://schemas.microsoft.com/office/drawing/2014/main" id="{BDC93DB7-815A-4CE9-8509-94EB2839BB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1287" y="1268760"/>
            <a:ext cx="4149427" cy="493499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016D688D-2345-4E67-BF60-B8B896E81886}"/>
              </a:ext>
            </a:extLst>
          </p:cNvPr>
          <p:cNvSpPr>
            <a:spLocks noGrp="1"/>
          </p:cNvSpPr>
          <p:nvPr>
            <p:ph type="title"/>
          </p:nvPr>
        </p:nvSpPr>
        <p:spPr/>
        <p:txBody>
          <a:bodyPr/>
          <a:lstStyle/>
          <a:p>
            <a:r>
              <a:rPr lang="en-US" b="1" dirty="0"/>
              <a:t>What is in this can?</a:t>
            </a:r>
          </a:p>
        </p:txBody>
      </p:sp>
    </p:spTree>
    <p:extLst>
      <p:ext uri="{BB962C8B-B14F-4D97-AF65-F5344CB8AC3E}">
        <p14:creationId xmlns:p14="http://schemas.microsoft.com/office/powerpoint/2010/main" val="1084855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141D8-2602-4C04-B229-338E3C9F31A8}"/>
              </a:ext>
            </a:extLst>
          </p:cNvPr>
          <p:cNvSpPr>
            <a:spLocks noGrp="1"/>
          </p:cNvSpPr>
          <p:nvPr>
            <p:ph type="title"/>
          </p:nvPr>
        </p:nvSpPr>
        <p:spPr/>
        <p:txBody>
          <a:bodyPr/>
          <a:lstStyle/>
          <a:p>
            <a:r>
              <a:rPr lang="en-US" b="1" dirty="0"/>
              <a:t>Now you know!</a:t>
            </a:r>
          </a:p>
        </p:txBody>
      </p:sp>
      <p:pic>
        <p:nvPicPr>
          <p:cNvPr id="7" name="Picture 6" descr="Campbell's condensed chicken soup can with label">
            <a:extLst>
              <a:ext uri="{FF2B5EF4-FFF2-40B4-BE49-F238E27FC236}">
                <a16:creationId xmlns:a16="http://schemas.microsoft.com/office/drawing/2014/main" id="{9A273905-D194-4CD4-A61F-C47FB1E55D48}"/>
              </a:ext>
            </a:extLst>
          </p:cNvPr>
          <p:cNvPicPr>
            <a:picLocks noChangeAspect="1"/>
          </p:cNvPicPr>
          <p:nvPr/>
        </p:nvPicPr>
        <p:blipFill>
          <a:blip r:embed="rId2"/>
          <a:stretch>
            <a:fillRect/>
          </a:stretch>
        </p:blipFill>
        <p:spPr>
          <a:xfrm>
            <a:off x="1374718" y="1374719"/>
            <a:ext cx="3374132" cy="4701291"/>
          </a:xfrm>
          <a:prstGeom prst="rect">
            <a:avLst/>
          </a:prstGeom>
        </p:spPr>
      </p:pic>
      <p:pic>
        <p:nvPicPr>
          <p:cNvPr id="3" name="Picture 2" descr="Back side of Campbell's condensed chicken soup can label - indicating nutrition facts, ingredients, directions, bar code, and contact information (all metadat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3316" y="1802955"/>
            <a:ext cx="3660749" cy="3844817"/>
          </a:xfrm>
          <a:prstGeom prst="rect">
            <a:avLst/>
          </a:prstGeom>
        </p:spPr>
      </p:pic>
    </p:spTree>
    <p:extLst>
      <p:ext uri="{BB962C8B-B14F-4D97-AF65-F5344CB8AC3E}">
        <p14:creationId xmlns:p14="http://schemas.microsoft.com/office/powerpoint/2010/main" val="1455582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B42FE-5B47-4F57-B15D-A09722F112C6}"/>
              </a:ext>
            </a:extLst>
          </p:cNvPr>
          <p:cNvSpPr>
            <a:spLocks noGrp="1"/>
          </p:cNvSpPr>
          <p:nvPr>
            <p:ph type="title"/>
          </p:nvPr>
        </p:nvSpPr>
        <p:spPr/>
        <p:txBody>
          <a:bodyPr/>
          <a:lstStyle/>
          <a:p>
            <a:r>
              <a:rPr lang="en-US" b="1" dirty="0"/>
              <a:t>What do the numbers in this table mean?</a:t>
            </a:r>
          </a:p>
        </p:txBody>
      </p:sp>
      <p:pic>
        <p:nvPicPr>
          <p:cNvPr id="7" name="Picture 6" descr="A table with 4 columns and 4 rows, and no row or column headers to define the meaning of the numbers. ">
            <a:extLst>
              <a:ext uri="{FF2B5EF4-FFF2-40B4-BE49-F238E27FC236}">
                <a16:creationId xmlns:a16="http://schemas.microsoft.com/office/drawing/2014/main" id="{5F44D701-66BB-4D68-874D-09AFA4E7F525}"/>
              </a:ext>
            </a:extLst>
          </p:cNvPr>
          <p:cNvPicPr>
            <a:picLocks noChangeAspect="1"/>
          </p:cNvPicPr>
          <p:nvPr/>
        </p:nvPicPr>
        <p:blipFill>
          <a:blip r:embed="rId2"/>
          <a:stretch>
            <a:fillRect/>
          </a:stretch>
        </p:blipFill>
        <p:spPr>
          <a:xfrm>
            <a:off x="1829008" y="2419845"/>
            <a:ext cx="8838992" cy="2823567"/>
          </a:xfrm>
          <a:prstGeom prst="rect">
            <a:avLst/>
          </a:prstGeom>
        </p:spPr>
      </p:pic>
    </p:spTree>
    <p:extLst>
      <p:ext uri="{BB962C8B-B14F-4D97-AF65-F5344CB8AC3E}">
        <p14:creationId xmlns:p14="http://schemas.microsoft.com/office/powerpoint/2010/main" val="2096361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962EF-F9CC-40E0-8B3F-0D7194553143}"/>
              </a:ext>
            </a:extLst>
          </p:cNvPr>
          <p:cNvSpPr>
            <a:spLocks noGrp="1"/>
          </p:cNvSpPr>
          <p:nvPr>
            <p:ph type="title"/>
          </p:nvPr>
        </p:nvSpPr>
        <p:spPr/>
        <p:txBody>
          <a:bodyPr/>
          <a:lstStyle/>
          <a:p>
            <a:r>
              <a:rPr lang="en-US" b="1" dirty="0"/>
              <a:t>Metadata tells us!</a:t>
            </a:r>
          </a:p>
        </p:txBody>
      </p:sp>
      <p:pic>
        <p:nvPicPr>
          <p:cNvPr id="7" name="Picture 6" descr="The same table from the previous slide, but this time with column headers to indicate the columns mean &quot;respondent ID,&quot; &quot;age,&quot; &quot;sex,&quot; and &quot;weight&quot;. ">
            <a:extLst>
              <a:ext uri="{FF2B5EF4-FFF2-40B4-BE49-F238E27FC236}">
                <a16:creationId xmlns:a16="http://schemas.microsoft.com/office/drawing/2014/main" id="{55BD122C-D242-46AE-8553-62CA75738C51}"/>
              </a:ext>
            </a:extLst>
          </p:cNvPr>
          <p:cNvPicPr>
            <a:picLocks noChangeAspect="1"/>
          </p:cNvPicPr>
          <p:nvPr/>
        </p:nvPicPr>
        <p:blipFill>
          <a:blip r:embed="rId2"/>
          <a:stretch>
            <a:fillRect/>
          </a:stretch>
        </p:blipFill>
        <p:spPr>
          <a:xfrm>
            <a:off x="1755779" y="2086248"/>
            <a:ext cx="8680441" cy="3992819"/>
          </a:xfrm>
          <a:prstGeom prst="rect">
            <a:avLst/>
          </a:prstGeom>
        </p:spPr>
      </p:pic>
      <p:sp>
        <p:nvSpPr>
          <p:cNvPr id="3" name="Right Brace 2" descr="bracket - all of the column headers are metadata"/>
          <p:cNvSpPr/>
          <p:nvPr/>
        </p:nvSpPr>
        <p:spPr>
          <a:xfrm>
            <a:off x="5959149" y="4614334"/>
            <a:ext cx="457200" cy="1363134"/>
          </a:xfrm>
          <a:prstGeom prst="rightBrace">
            <a:avLst>
              <a:gd name="adj1" fmla="val 8333"/>
              <a:gd name="adj2" fmla="val 51987"/>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756398" y="5065068"/>
            <a:ext cx="1405467" cy="461665"/>
          </a:xfrm>
          <a:prstGeom prst="rect">
            <a:avLst/>
          </a:prstGeom>
          <a:noFill/>
        </p:spPr>
        <p:txBody>
          <a:bodyPr wrap="square" rtlCol="0">
            <a:spAutoFit/>
          </a:bodyPr>
          <a:lstStyle/>
          <a:p>
            <a:r>
              <a:rPr lang="en-US" sz="2400" dirty="0"/>
              <a:t>Metadata</a:t>
            </a:r>
          </a:p>
        </p:txBody>
      </p:sp>
      <p:cxnSp>
        <p:nvCxnSpPr>
          <p:cNvPr id="6" name="Straight Arrow Connector 5" descr="arrow pointing to respondent ID column in table"/>
          <p:cNvCxnSpPr>
            <a:stCxn id="4" idx="0"/>
          </p:cNvCxnSpPr>
          <p:nvPr/>
        </p:nvCxnSpPr>
        <p:spPr>
          <a:xfrm flipH="1" flipV="1">
            <a:off x="3531290" y="2652068"/>
            <a:ext cx="3927842" cy="2413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descr="arrow pointing to age column in table"/>
          <p:cNvCxnSpPr>
            <a:stCxn id="4" idx="0"/>
          </p:cNvCxnSpPr>
          <p:nvPr/>
        </p:nvCxnSpPr>
        <p:spPr>
          <a:xfrm flipH="1" flipV="1">
            <a:off x="5301514" y="2662704"/>
            <a:ext cx="2157618" cy="240236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descr="arrow pointing to sex column in table"/>
          <p:cNvCxnSpPr>
            <a:stCxn id="4" idx="0"/>
          </p:cNvCxnSpPr>
          <p:nvPr/>
        </p:nvCxnSpPr>
        <p:spPr>
          <a:xfrm flipH="1" flipV="1">
            <a:off x="7181808" y="2652069"/>
            <a:ext cx="277324" cy="24129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descr="arrow pointing to weight column in table"/>
          <p:cNvCxnSpPr>
            <a:stCxn id="4" idx="0"/>
          </p:cNvCxnSpPr>
          <p:nvPr/>
        </p:nvCxnSpPr>
        <p:spPr>
          <a:xfrm flipV="1">
            <a:off x="7459132" y="2662705"/>
            <a:ext cx="1278468" cy="24023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90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latin typeface="Arial"/>
                <a:cs typeface="Arial"/>
              </a:rPr>
              <a:t>What Does “Meta” Mean, Anyway?</a:t>
            </a:r>
            <a:endParaRPr lang="en-US" dirty="0"/>
          </a:p>
        </p:txBody>
      </p:sp>
      <p:sp>
        <p:nvSpPr>
          <p:cNvPr id="9" name="Content Placeholder 2">
            <a:extLst>
              <a:ext uri="{FF2B5EF4-FFF2-40B4-BE49-F238E27FC236}">
                <a16:creationId xmlns:a16="http://schemas.microsoft.com/office/drawing/2014/main" id="{F033FBCE-69E3-42E6-9525-229738CF21E2}"/>
              </a:ext>
            </a:extLst>
          </p:cNvPr>
          <p:cNvSpPr txBox="1">
            <a:spLocks/>
          </p:cNvSpPr>
          <p:nvPr/>
        </p:nvSpPr>
        <p:spPr bwMode="auto">
          <a:xfrm>
            <a:off x="838199" y="2011892"/>
            <a:ext cx="9482667" cy="3339041"/>
          </a:xfrm>
          <a:prstGeom prst="rect">
            <a:avLst/>
          </a:prstGeom>
        </p:spPr>
        <p:txBody>
          <a:bodyPr vert="horz" lIns="91440" tIns="45720" rIns="91440" bIns="45720" rtlCol="0">
            <a:normAutofit/>
          </a:bodyPr>
          <a:lstStyle>
            <a:lvl1pPr marL="171450" indent="-171450" algn="l" defTabSz="685800">
              <a:lnSpc>
                <a:spcPct val="90000"/>
              </a:lnSpc>
              <a:spcBef>
                <a:spcPts val="750"/>
              </a:spcBef>
              <a:buFont typeface="Arial"/>
              <a:buChar char="•"/>
              <a:defRPr sz="2100">
                <a:solidFill>
                  <a:schemeClr val="tx1"/>
                </a:solidFill>
                <a:latin typeface="+mn-lt"/>
                <a:ea typeface="+mn-ea"/>
                <a:cs typeface="+mn-cs"/>
              </a:defRPr>
            </a:lvl1pPr>
            <a:lvl2pPr marL="514350" indent="-171450" algn="l" defTabSz="685800">
              <a:lnSpc>
                <a:spcPct val="90000"/>
              </a:lnSpc>
              <a:spcBef>
                <a:spcPts val="375"/>
              </a:spcBef>
              <a:buFont typeface="Arial"/>
              <a:buChar char="•"/>
              <a:defRPr sz="1800">
                <a:solidFill>
                  <a:schemeClr val="tx1"/>
                </a:solidFill>
                <a:latin typeface="+mn-lt"/>
                <a:ea typeface="+mn-ea"/>
                <a:cs typeface="+mn-cs"/>
              </a:defRPr>
            </a:lvl2pPr>
            <a:lvl3pPr marL="857250" indent="-171450" algn="l" defTabSz="685800">
              <a:lnSpc>
                <a:spcPct val="90000"/>
              </a:lnSpc>
              <a:spcBef>
                <a:spcPts val="375"/>
              </a:spcBef>
              <a:buFont typeface="Arial"/>
              <a:buChar char="•"/>
              <a:defRPr sz="1500">
                <a:solidFill>
                  <a:schemeClr val="tx1"/>
                </a:solidFill>
                <a:latin typeface="+mn-lt"/>
                <a:ea typeface="+mn-ea"/>
                <a:cs typeface="+mn-cs"/>
              </a:defRPr>
            </a:lvl3pPr>
            <a:lvl4pPr marL="1200150" indent="-171450" algn="l" defTabSz="685800">
              <a:lnSpc>
                <a:spcPct val="90000"/>
              </a:lnSpc>
              <a:spcBef>
                <a:spcPts val="375"/>
              </a:spcBef>
              <a:buFont typeface="Arial"/>
              <a:buChar char="•"/>
              <a:defRPr sz="1350">
                <a:solidFill>
                  <a:schemeClr val="tx1"/>
                </a:solidFill>
                <a:latin typeface="+mn-lt"/>
                <a:ea typeface="+mn-ea"/>
                <a:cs typeface="+mn-cs"/>
              </a:defRPr>
            </a:lvl4pPr>
            <a:lvl5pPr marL="1543050" indent="-171450" algn="l" defTabSz="685800">
              <a:lnSpc>
                <a:spcPct val="90000"/>
              </a:lnSpc>
              <a:spcBef>
                <a:spcPts val="375"/>
              </a:spcBef>
              <a:buFont typeface="Arial"/>
              <a:buChar char="•"/>
              <a:defRPr sz="1350">
                <a:solidFill>
                  <a:schemeClr val="tx1"/>
                </a:solidFill>
                <a:latin typeface="+mn-lt"/>
                <a:ea typeface="+mn-ea"/>
                <a:cs typeface="+mn-cs"/>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pPr>
              <a:spcBef>
                <a:spcPts val="0"/>
              </a:spcBef>
              <a:buSzPts val="2000"/>
              <a:defRPr/>
            </a:pPr>
            <a:r>
              <a:rPr lang="en-GB" dirty="0">
                <a:latin typeface="Arial" panose="020B0604020202020204" pitchFamily="34" charset="0"/>
                <a:cs typeface="Arial" panose="020B0604020202020204" pitchFamily="34" charset="0"/>
              </a:rPr>
              <a:t>Metadata are descriptions or information about some thing(s)</a:t>
            </a:r>
            <a:endParaRPr lang="en-GB" b="1" i="1" dirty="0">
              <a:latin typeface="Arial" panose="020B0604020202020204" pitchFamily="34" charset="0"/>
              <a:cs typeface="Arial" panose="020B0604020202020204" pitchFamily="34" charset="0"/>
            </a:endParaRPr>
          </a:p>
          <a:p>
            <a:pPr>
              <a:spcBef>
                <a:spcPts val="0"/>
              </a:spcBef>
              <a:buSzPts val="2000"/>
              <a:defRPr/>
            </a:pPr>
            <a:endParaRPr lang="en-GB" i="1" dirty="0">
              <a:latin typeface="Arial" panose="020B0604020202020204" pitchFamily="34" charset="0"/>
              <a:cs typeface="Arial" panose="020B0604020202020204" pitchFamily="34" charset="0"/>
            </a:endParaRPr>
          </a:p>
          <a:p>
            <a:pPr>
              <a:spcBef>
                <a:spcPts val="0"/>
              </a:spcBef>
              <a:buSzPts val="2000"/>
              <a:defRPr/>
            </a:pPr>
            <a:r>
              <a:rPr lang="en-GB" dirty="0">
                <a:latin typeface="Arial" panose="020B0604020202020204" pitchFamily="34" charset="0"/>
                <a:cs typeface="Arial" panose="020B0604020202020204" pitchFamily="34" charset="0"/>
              </a:rPr>
              <a:t>Greek</a:t>
            </a:r>
            <a:r>
              <a:rPr lang="en-GB" i="1" dirty="0">
                <a:latin typeface="Arial" panose="020B0604020202020204" pitchFamily="34" charset="0"/>
                <a:cs typeface="Arial" panose="020B0604020202020204" pitchFamily="34" charset="0"/>
              </a:rPr>
              <a:t>: </a:t>
            </a:r>
            <a:r>
              <a:rPr lang="el-GR" dirty="0">
                <a:solidFill>
                  <a:srgbClr val="202122"/>
                </a:solidFill>
                <a:latin typeface="Arial" panose="020B0604020202020204" pitchFamily="34" charset="0"/>
              </a:rPr>
              <a:t> μετά</a:t>
            </a:r>
            <a:r>
              <a:rPr lang="en-GB" i="1" dirty="0">
                <a:solidFill>
                  <a:srgbClr val="202122"/>
                </a:solidFill>
                <a:latin typeface="Arial" panose="020B0604020202020204" pitchFamily="34" charset="0"/>
                <a:cs typeface="Arial" panose="020B0604020202020204" pitchFamily="34" charset="0"/>
              </a:rPr>
              <a:t>- </a:t>
            </a:r>
            <a:r>
              <a:rPr lang="en-GB" dirty="0">
                <a:solidFill>
                  <a:srgbClr val="202122"/>
                </a:solidFill>
                <a:latin typeface="Arial" panose="020B0604020202020204" pitchFamily="34" charset="0"/>
                <a:cs typeface="Arial" panose="020B0604020202020204" pitchFamily="34" charset="0"/>
              </a:rPr>
              <a:t>is a prefix meaning</a:t>
            </a:r>
          </a:p>
          <a:p>
            <a:pPr lvl="2">
              <a:spcBef>
                <a:spcPts val="0"/>
              </a:spcBef>
              <a:buSzPts val="2000"/>
              <a:defRPr/>
            </a:pPr>
            <a:endParaRPr lang="en-GB" dirty="0">
              <a:solidFill>
                <a:srgbClr val="202122"/>
              </a:solidFill>
              <a:latin typeface="Arial" panose="020B0604020202020204" pitchFamily="34" charset="0"/>
              <a:cs typeface="Arial" panose="020B0604020202020204" pitchFamily="34" charset="0"/>
            </a:endParaRPr>
          </a:p>
          <a:p>
            <a:pPr lvl="2">
              <a:spcBef>
                <a:spcPts val="0"/>
              </a:spcBef>
              <a:buSzPts val="2000"/>
              <a:defRPr/>
            </a:pPr>
            <a:r>
              <a:rPr lang="en-GB" sz="1800" dirty="0">
                <a:solidFill>
                  <a:srgbClr val="202122"/>
                </a:solidFill>
                <a:latin typeface="Arial" panose="020B0604020202020204" pitchFamily="34" charset="0"/>
                <a:cs typeface="Arial" panose="020B0604020202020204" pitchFamily="34" charset="0"/>
              </a:rPr>
              <a:t>Beyond</a:t>
            </a:r>
          </a:p>
          <a:p>
            <a:pPr lvl="2">
              <a:spcBef>
                <a:spcPts val="0"/>
              </a:spcBef>
              <a:buSzPts val="2000"/>
              <a:defRPr/>
            </a:pPr>
            <a:r>
              <a:rPr lang="en-GB" sz="1800" dirty="0">
                <a:solidFill>
                  <a:srgbClr val="202122"/>
                </a:solidFill>
                <a:latin typeface="Arial" panose="020B0604020202020204" pitchFamily="34" charset="0"/>
                <a:cs typeface="Arial" panose="020B0604020202020204" pitchFamily="34" charset="0"/>
              </a:rPr>
              <a:t>After</a:t>
            </a:r>
          </a:p>
          <a:p>
            <a:pPr lvl="2">
              <a:spcBef>
                <a:spcPts val="0"/>
              </a:spcBef>
              <a:buSzPts val="2000"/>
              <a:defRPr/>
            </a:pPr>
            <a:r>
              <a:rPr lang="en-GB" sz="1800" dirty="0">
                <a:solidFill>
                  <a:srgbClr val="202122"/>
                </a:solidFill>
                <a:latin typeface="Arial" panose="020B0604020202020204" pitchFamily="34" charset="0"/>
                <a:cs typeface="Arial" panose="020B0604020202020204" pitchFamily="34" charset="0"/>
              </a:rPr>
              <a:t>Transcending</a:t>
            </a:r>
          </a:p>
          <a:p>
            <a:pPr lvl="2">
              <a:spcBef>
                <a:spcPts val="0"/>
              </a:spcBef>
              <a:buSzPts val="2000"/>
              <a:defRPr/>
            </a:pPr>
            <a:endParaRPr lang="en-GB" sz="1800" dirty="0">
              <a:solidFill>
                <a:srgbClr val="202122"/>
              </a:solidFill>
              <a:latin typeface="Arial" panose="020B0604020202020204" pitchFamily="34" charset="0"/>
              <a:cs typeface="Arial" panose="020B0604020202020204" pitchFamily="34" charset="0"/>
            </a:endParaRPr>
          </a:p>
          <a:p>
            <a:pPr>
              <a:spcBef>
                <a:spcPts val="0"/>
              </a:spcBef>
              <a:buSzPts val="2000"/>
              <a:defRPr/>
            </a:pPr>
            <a:r>
              <a:rPr lang="en-GB" dirty="0">
                <a:solidFill>
                  <a:srgbClr val="202122"/>
                </a:solidFill>
                <a:latin typeface="Arial" panose="020B0604020202020204" pitchFamily="34" charset="0"/>
                <a:cs typeface="Arial" panose="020B0604020202020204" pitchFamily="34" charset="0"/>
              </a:rPr>
              <a:t>Literally – metadata are </a:t>
            </a:r>
            <a:r>
              <a:rPr lang="en-GB" u="sng" dirty="0">
                <a:solidFill>
                  <a:srgbClr val="202122"/>
                </a:solidFill>
                <a:latin typeface="Arial" panose="020B0604020202020204" pitchFamily="34" charset="0"/>
                <a:cs typeface="Arial" panose="020B0604020202020204" pitchFamily="34" charset="0"/>
              </a:rPr>
              <a:t>beyond</a:t>
            </a:r>
            <a:r>
              <a:rPr lang="en-GB" dirty="0">
                <a:solidFill>
                  <a:srgbClr val="202122"/>
                </a:solidFill>
                <a:latin typeface="Arial" panose="020B0604020202020204" pitchFamily="34" charset="0"/>
                <a:cs typeface="Arial" panose="020B0604020202020204" pitchFamily="34" charset="0"/>
              </a:rPr>
              <a:t> the thing(s) being described</a:t>
            </a:r>
          </a:p>
          <a:p>
            <a:pPr marL="0" indent="0">
              <a:spcBef>
                <a:spcPts val="0"/>
              </a:spcBef>
              <a:buSzPts val="2000"/>
              <a:buNone/>
              <a:defRPr/>
            </a:pPr>
            <a:endParaRPr lang="en-GB" dirty="0">
              <a:solidFill>
                <a:srgbClr val="20212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3612033"/>
      </p:ext>
    </p:extLst>
  </p:cSld>
  <p:clrMapOvr>
    <a:masterClrMapping/>
  </p:clrMapOvr>
</p:sld>
</file>

<file path=ppt/theme/theme1.xml><?xml version="1.0" encoding="utf-8"?>
<a:theme xmlns:a="http://schemas.openxmlformats.org/drawingml/2006/main" name="Default Theme">
  <a:themeElements>
    <a:clrScheme name="DDI-2016">
      <a:dk1>
        <a:srgbClr val="204663"/>
      </a:dk1>
      <a:lt1>
        <a:srgbClr val="E7EFFF"/>
      </a:lt1>
      <a:dk2>
        <a:srgbClr val="1B3E57"/>
      </a:dk2>
      <a:lt2>
        <a:srgbClr val="C6CDD6"/>
      </a:lt2>
      <a:accent1>
        <a:srgbClr val="216973"/>
      </a:accent1>
      <a:accent2>
        <a:srgbClr val="437B38"/>
      </a:accent2>
      <a:accent3>
        <a:srgbClr val="6C8E39"/>
      </a:accent3>
      <a:accent4>
        <a:srgbClr val="4C2954"/>
      </a:accent4>
      <a:accent5>
        <a:srgbClr val="637A8E"/>
      </a:accent5>
      <a:accent6>
        <a:srgbClr val="49270C"/>
      </a:accent6>
      <a:hlink>
        <a:srgbClr val="1654FE"/>
      </a:hlink>
      <a:folHlink>
        <a:srgbClr val="7ABC3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ICPSR_blue_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CPSR_blue_tex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CPSR_blue_tex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CPSR_blue_tex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CPSR_blue_tex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CPSR_blue_tex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CPSR_blue_tex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CPSR_blue_tex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CPSR_blue_tex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CPSR_blue_tex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CPSR_blue_tex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CPSR_blue_tex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DIPresentations" id="{1B7555D7-30BE-DE47-BA86-B13387CA9C17}" vid="{F31987D5-B273-B441-837D-90075574EE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DDIPresentationsTemplate2022-1</Template>
  <TotalTime>314</TotalTime>
  <Words>2036</Words>
  <Application>Microsoft Office PowerPoint</Application>
  <PresentationFormat>Widescreen</PresentationFormat>
  <Paragraphs>404</Paragraphs>
  <Slides>44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Gill Sans MT</vt:lpstr>
      <vt:lpstr>Times</vt:lpstr>
      <vt:lpstr>Verdana</vt:lpstr>
      <vt:lpstr>Default Theme</vt:lpstr>
      <vt:lpstr>Understanding Metadata</vt:lpstr>
      <vt:lpstr>Contents</vt:lpstr>
      <vt:lpstr>Audience</vt:lpstr>
      <vt:lpstr>Defining Metadata</vt:lpstr>
      <vt:lpstr>What is in this can?</vt:lpstr>
      <vt:lpstr>Now you know!</vt:lpstr>
      <vt:lpstr>What do the numbers in this table mean?</vt:lpstr>
      <vt:lpstr>Metadata tells us!</vt:lpstr>
      <vt:lpstr>What Does “Meta” Mean, Anyway?</vt:lpstr>
      <vt:lpstr>Metadata Clarification</vt:lpstr>
      <vt:lpstr>Metadata Defined – Not Just Data about Data</vt:lpstr>
      <vt:lpstr>Data or Metadata?</vt:lpstr>
      <vt:lpstr>Metadata – A Role</vt:lpstr>
      <vt:lpstr>Metadata or Data? It depends!</vt:lpstr>
      <vt:lpstr>Examples of Metadata</vt:lpstr>
      <vt:lpstr>Dublin Core Metadata Example</vt:lpstr>
      <vt:lpstr>Telephone Call Example (1)</vt:lpstr>
      <vt:lpstr>Telephone Call Example (2)</vt:lpstr>
      <vt:lpstr>Classification Scheme Example</vt:lpstr>
      <vt:lpstr>Paradata Example</vt:lpstr>
      <vt:lpstr>Roles</vt:lpstr>
      <vt:lpstr>Roles of Metadata</vt:lpstr>
      <vt:lpstr>Classification of Metadata</vt:lpstr>
      <vt:lpstr>Usage</vt:lpstr>
      <vt:lpstr>What do we want to describe? </vt:lpstr>
      <vt:lpstr>Uses of Metadata - Simple</vt:lpstr>
      <vt:lpstr>Uses of Metadata - Enhanced</vt:lpstr>
      <vt:lpstr>Uses of Metadata - Advanced</vt:lpstr>
      <vt:lpstr>Advanced Metadata Needs Structure</vt:lpstr>
      <vt:lpstr>Structured Metadata: Example</vt:lpstr>
      <vt:lpstr>Metadata vs. Documentation</vt:lpstr>
      <vt:lpstr>Management</vt:lpstr>
      <vt:lpstr>Managing Metadata (1)</vt:lpstr>
      <vt:lpstr>Managing Metadata (2)</vt:lpstr>
      <vt:lpstr>Benefits of Managed Metadata</vt:lpstr>
      <vt:lpstr>History</vt:lpstr>
      <vt:lpstr>Metadata – A Short History (1)</vt:lpstr>
      <vt:lpstr>Metadata – A Short History (2)</vt:lpstr>
      <vt:lpstr>Metadata – A Short History (3)</vt:lpstr>
      <vt:lpstr>Metadata – A Short History (4)</vt:lpstr>
      <vt:lpstr>Metadata – A Short History (5)</vt:lpstr>
      <vt:lpstr>Summary</vt:lpstr>
      <vt:lpstr>Credits: DDI Training Working Group</vt:lpstr>
      <vt:lpstr>Scan this QR Code with Your Smartphone to Access the DDI TG Linktree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Metadata</dc:title>
  <dc:creator>Mills, Hayley</dc:creator>
  <cp:keywords>DDI, metadata</cp:keywords>
  <cp:lastModifiedBy>kfrania</cp:lastModifiedBy>
  <cp:revision>22</cp:revision>
  <dcterms:created xsi:type="dcterms:W3CDTF">2022-11-03T15:19:57Z</dcterms:created>
  <dcterms:modified xsi:type="dcterms:W3CDTF">2024-08-08T14:03:48Z</dcterms:modified>
  <cp:category>training, presentation</cp:category>
</cp:coreProperties>
</file>