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</p:sldMasterIdLst>
  <p:notesMasterIdLst>
    <p:notesMasterId r:id="rId15"/>
  </p:notesMasterIdLst>
  <p:sldIdLst>
    <p:sldId id="1796" r:id="rId3"/>
    <p:sldId id="1815" r:id="rId4"/>
    <p:sldId id="1807" r:id="rId5"/>
    <p:sldId id="277" r:id="rId6"/>
    <p:sldId id="1801" r:id="rId7"/>
    <p:sldId id="1803" r:id="rId8"/>
    <p:sldId id="1804" r:id="rId9"/>
    <p:sldId id="1816" r:id="rId10"/>
    <p:sldId id="1809" r:id="rId11"/>
    <p:sldId id="1805" r:id="rId12"/>
    <p:sldId id="1806" r:id="rId13"/>
    <p:sldId id="179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4070"/>
    <a:srgbClr val="00000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90" autoAdjust="0"/>
    <p:restoredTop sz="95167" autoAdjust="0"/>
  </p:normalViewPr>
  <p:slideViewPr>
    <p:cSldViewPr snapToGrid="0" snapToObjects="1">
      <p:cViewPr varScale="1">
        <p:scale>
          <a:sx n="108" d="100"/>
          <a:sy n="108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430F75-B5EC-044F-A636-30352D0A135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4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89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Erosion class can be determined from expert analysis or using visual analysis tools and attributing area of erosion to mass i.e. 10% by area of coating gone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10% Coating mass loss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Erosion class can be determined from expert analysis or using visual analysis tools and attributing area of erosion to mass i.e. 10% by area of coating gone </a:t>
                </a:r>
                <a:r>
                  <a:rPr lang="en-US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≈</a:t>
                </a:r>
                <a:r>
                  <a:rPr lang="en-US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/>
                  <a:t>10% Coating mass loss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62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825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for the crowd: Does anyone have experience with dynamic Bayesian Networks and what’s needed from a model to implement one?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70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JP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44376"/>
            <a:ext cx="7565572" cy="542787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" y="1228439"/>
            <a:ext cx="12192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7565572" y="0"/>
            <a:ext cx="2623459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71532" y="1228437"/>
            <a:ext cx="6190211" cy="1690255"/>
          </a:xfrm>
        </p:spPr>
        <p:txBody>
          <a:bodyPr anchor="ctr">
            <a:normAutofit/>
          </a:bodyPr>
          <a:lstStyle>
            <a:lvl1pPr algn="l">
              <a:lnSpc>
                <a:spcPts val="3700"/>
              </a:lnSpc>
              <a:defRPr sz="3600" spc="31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0412" y="5306898"/>
            <a:ext cx="6261331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none" spc="20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951" y="6488664"/>
            <a:ext cx="724296" cy="365125"/>
          </a:xfrm>
        </p:spPr>
        <p:txBody>
          <a:bodyPr/>
          <a:lstStyle/>
          <a:p>
            <a:fld id="{BD401753-24C1-CD4E-BD1A-E1FE126B76E2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565572" y="6488664"/>
            <a:ext cx="262345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511125" y="6459788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88" r="-3731"/>
          <a:stretch/>
        </p:blipFill>
        <p:spPr>
          <a:xfrm>
            <a:off x="8003737" y="282288"/>
            <a:ext cx="1834523" cy="71041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" y="1228439"/>
            <a:ext cx="203131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 userDrawn="1"/>
        </p:nvSpPr>
        <p:spPr>
          <a:xfrm>
            <a:off x="700411" y="5010111"/>
            <a:ext cx="2225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1" spc="300" dirty="0">
                <a:solidFill>
                  <a:srgbClr val="00ACD9"/>
                </a:solidFill>
                <a:latin typeface="Calibri" charset="0"/>
                <a:ea typeface="Calibri" charset="0"/>
                <a:cs typeface="Calibri" charset="0"/>
              </a:rPr>
              <a:t>PRESENTED BY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7762" y="5618701"/>
            <a:ext cx="562539" cy="16369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71" y="5587028"/>
            <a:ext cx="776320" cy="195373"/>
          </a:xfrm>
          <a:prstGeom prst="rect">
            <a:avLst/>
          </a:prstGeom>
        </p:spPr>
      </p:pic>
      <p:sp>
        <p:nvSpPr>
          <p:cNvPr id="23" name="TextBox 22"/>
          <p:cNvSpPr txBox="1"/>
          <p:nvPr userDrawn="1"/>
        </p:nvSpPr>
        <p:spPr>
          <a:xfrm>
            <a:off x="10280342" y="5912353"/>
            <a:ext cx="1832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600" b="0" i="0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60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6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45" y="5664160"/>
            <a:ext cx="9399784" cy="3657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AF9B045-D0D6-4BDF-8DD8-901680A4715F}"/>
              </a:ext>
            </a:extLst>
          </p:cNvPr>
          <p:cNvSpPr>
            <a:spLocks noChangeAspect="1"/>
          </p:cNvSpPr>
          <p:nvPr userDrawn="1"/>
        </p:nvSpPr>
        <p:spPr>
          <a:xfrm>
            <a:off x="1930450" y="2931495"/>
            <a:ext cx="2656704" cy="96742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B90516-6F34-4CA6-805A-F3F8EE464280}"/>
              </a:ext>
            </a:extLst>
          </p:cNvPr>
          <p:cNvSpPr>
            <a:spLocks noChangeAspect="1"/>
          </p:cNvSpPr>
          <p:nvPr userDrawn="1"/>
        </p:nvSpPr>
        <p:spPr>
          <a:xfrm>
            <a:off x="5903869" y="2929311"/>
            <a:ext cx="1661703" cy="969605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7E6DA7-F18B-4866-8409-32777E5ECD2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41454" y="1235366"/>
            <a:ext cx="2271693" cy="16764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A319E83-9154-45B5-92C5-47E6AFEC91F2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6162" y="2923132"/>
            <a:ext cx="1348061" cy="9713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pic>
        <p:nvPicPr>
          <p:cNvPr id="9" name="Picture 8" descr="A picture containing indoor, table, large, equipment&#10;&#10;Description automatically generated">
            <a:extLst>
              <a:ext uri="{FF2B5EF4-FFF2-40B4-BE49-F238E27FC236}">
                <a16:creationId xmlns:a16="http://schemas.microsoft.com/office/drawing/2014/main" id="{9A963D6B-E52B-422A-A4E2-138B961089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7158" b="708"/>
          <a:stretch/>
        </p:blipFill>
        <p:spPr>
          <a:xfrm>
            <a:off x="4644090" y="2931495"/>
            <a:ext cx="1208834" cy="969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Title and Content - 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00000"/>
              </a:lnSpc>
              <a:buFontTx/>
              <a:buNone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buFont typeface="Wingdings" pitchFamily="2" charset="2"/>
              <a:buChar char="§"/>
              <a:defRPr/>
            </a:lvl2pPr>
            <a:lvl3pPr>
              <a:lnSpc>
                <a:spcPct val="100000"/>
              </a:lnSpc>
              <a:buFont typeface="Wingdings" pitchFamily="2" charset="2"/>
              <a:buChar char="§"/>
              <a:defRPr/>
            </a:lvl3pPr>
            <a:lvl4pPr>
              <a:lnSpc>
                <a:spcPct val="100000"/>
              </a:lnSpc>
              <a:buFont typeface="Wingdings" pitchFamily="2" charset="2"/>
              <a:buChar char="§"/>
              <a:defRPr/>
            </a:lvl4pPr>
            <a:lvl5pPr>
              <a:lnSpc>
                <a:spcPct val="100000"/>
              </a:lnSpc>
              <a:buFont typeface="Wingdings" pitchFamily="2" charset="2"/>
              <a:buChar char="§"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DA5D46-7DB6-A447-B104-EB1662B309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6531D3A3-757D-8B47-A2D3-3517AB7E4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8/5/2024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6376D8E-D4AE-934B-B500-E11F86158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35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and_Double_Content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Double Content - Click to add title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6158660" y="1409700"/>
            <a:ext cx="5029200" cy="4648200"/>
          </a:xfrm>
        </p:spPr>
        <p:txBody>
          <a:bodyPr lIns="45720"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AFE68596-C998-4449-AA72-201F663B1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20724" y="1409700"/>
            <a:ext cx="5029200" cy="4648200"/>
          </a:xfrm>
        </p:spPr>
        <p:txBody>
          <a:bodyPr/>
          <a:lstStyle>
            <a:lvl1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7">
            <a:extLst>
              <a:ext uri="{FF2B5EF4-FFF2-40B4-BE49-F238E27FC236}">
                <a16:creationId xmlns:a16="http://schemas.microsoft.com/office/drawing/2014/main" id="{88CC8865-9B06-F04A-B596-67CF2250F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8">
            <a:extLst>
              <a:ext uri="{FF2B5EF4-FFF2-40B4-BE49-F238E27FC236}">
                <a16:creationId xmlns:a16="http://schemas.microsoft.com/office/drawing/2014/main" id="{8984D5BE-3984-D642-8048-62E970BD9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8/5/2024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D37F498F-8C04-8E41-B8E2-2CF797996E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8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_Only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latin typeface="+mj-lt"/>
              </a:defRPr>
            </a:lvl1pPr>
          </a:lstStyle>
          <a:p>
            <a:r>
              <a:rPr lang="en-US" dirty="0"/>
              <a:t>Title Only - Click to add title</a:t>
            </a:r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047140F4-9603-3740-AC59-61030724EC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>
            <a:extLst>
              <a:ext uri="{FF2B5EF4-FFF2-40B4-BE49-F238E27FC236}">
                <a16:creationId xmlns:a16="http://schemas.microsoft.com/office/drawing/2014/main" id="{32A26D86-2879-4B46-86CA-D69ABD3FE8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8/5/2024</a:t>
            </a:fld>
            <a:endParaRPr lang="en-US" dirty="0"/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B861089-20B6-544A-BC46-4CA4C9A1BB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7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Slide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51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40A0-BA3A-E44B-A6F9-7A1F916D77D1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5E2EC-3A15-B94B-9602-395D7423BE9F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E153A-A236-9B4D-A0F1-DA988CDD6E09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C374E6-4E06-4EBD-987E-FF9211A75EA4}"/>
              </a:ext>
            </a:extLst>
          </p:cNvPr>
          <p:cNvSpPr txBox="1">
            <a:spLocks/>
          </p:cNvSpPr>
          <p:nvPr userDrawn="1"/>
        </p:nvSpPr>
        <p:spPr>
          <a:xfrm>
            <a:off x="7026296" y="650627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100" i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windpower.sandia.gov/offshore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02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rot="5400000">
            <a:off x="238399" y="310896"/>
            <a:ext cx="685800" cy="64008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20648" y="240503"/>
            <a:ext cx="100584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85916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1CFFC65-F19B-E241-BA7B-613451C4E80D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26296" y="650627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1" cap="none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windpower.sandia.gov/offshore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951" y="445603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20648" y="1441697"/>
            <a:ext cx="10058400" cy="330615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11506200" y="321774"/>
            <a:ext cx="685800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9425" y="380825"/>
            <a:ext cx="259675" cy="25161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8725899" y="3391897"/>
            <a:ext cx="6857999" cy="74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rot="5400000">
            <a:off x="238399" y="310896"/>
            <a:ext cx="685800" cy="64008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20648" y="240503"/>
            <a:ext cx="100584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85916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0D275FE-4322-F945-984E-F69B89073389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7" y="6485916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951" y="445603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1506200" y="321774"/>
            <a:ext cx="685800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9425" y="380825"/>
            <a:ext cx="259675" cy="25161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8725899" y="3391897"/>
            <a:ext cx="6857999" cy="74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rot="5400000">
            <a:off x="238399" y="310896"/>
            <a:ext cx="685800" cy="64008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85916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E058465-9237-E546-85F0-B7E7FAA43EBF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7" y="6485916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951" y="445603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1506200" y="321774"/>
            <a:ext cx="685800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9425" y="380825"/>
            <a:ext cx="259675" cy="25161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8725899" y="3391897"/>
            <a:ext cx="6857999" cy="74211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1C779F7-9D93-46E7-B107-2EDD851C5C7E}"/>
              </a:ext>
            </a:extLst>
          </p:cNvPr>
          <p:cNvSpPr txBox="1">
            <a:spLocks/>
          </p:cNvSpPr>
          <p:nvPr userDrawn="1"/>
        </p:nvSpPr>
        <p:spPr>
          <a:xfrm>
            <a:off x="7026296" y="650627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100" i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windpower.sandia.gov/offshore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_Slide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2405A7D0-A065-44E8-BD31-2D1AF2D5E0D2}"/>
              </a:ext>
            </a:extLst>
          </p:cNvPr>
          <p:cNvSpPr txBox="1"/>
          <p:nvPr userDrawn="1"/>
        </p:nvSpPr>
        <p:spPr>
          <a:xfrm>
            <a:off x="10193121" y="5382134"/>
            <a:ext cx="1998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0" i="0" u="none" strike="noStrike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800" b="0" i="0" u="none" strike="noStrike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800" b="0" i="0" u="none" strike="noStrike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800" b="0" i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73147" y="1194099"/>
            <a:ext cx="6351553" cy="1727005"/>
          </a:xfrm>
        </p:spPr>
        <p:txBody>
          <a:bodyPr lIns="0" tIns="91440" rIns="0" bIns="9144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F50582B7-4485-2444-8D1C-E899F3EE07AB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286421" y="6586868"/>
            <a:ext cx="1828800" cy="136525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 b="1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E8D43900-98D7-A44C-A2C8-C8E5D501587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3147" y="4142965"/>
            <a:ext cx="6351553" cy="914399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PRESENTER/AUTHOR NAMES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02D1180-C050-974C-B328-F450BBE244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147" y="5382133"/>
            <a:ext cx="6351553" cy="1142491"/>
          </a:xfrm>
        </p:spPr>
        <p:txBody>
          <a:bodyPr lIns="0" tIns="0" rIns="0" bIns="0"/>
          <a:lstStyle>
            <a:lvl1pPr>
              <a:buFontTx/>
              <a:buNone/>
              <a:defRPr sz="1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EC3E3-A630-AA4F-992A-001F1FFBC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928" y="206264"/>
            <a:ext cx="1899562" cy="8277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4DA566-7623-2445-81B1-57244B033C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0507" y="5068122"/>
            <a:ext cx="1740628" cy="2530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C1A2C6-8236-47D8-9759-0B027686F6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00398" y="1216064"/>
            <a:ext cx="2364622" cy="170574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7EDFC4C-FB16-4B46-9AC8-E800997E1309}"/>
              </a:ext>
            </a:extLst>
          </p:cNvPr>
          <p:cNvSpPr>
            <a:spLocks noChangeAspect="1"/>
          </p:cNvSpPr>
          <p:nvPr userDrawn="1"/>
        </p:nvSpPr>
        <p:spPr>
          <a:xfrm>
            <a:off x="5500301" y="3003649"/>
            <a:ext cx="1963383" cy="116322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05148C-396E-4233-B245-9759DD7A08F7}"/>
              </a:ext>
            </a:extLst>
          </p:cNvPr>
          <p:cNvSpPr>
            <a:spLocks noChangeAspect="1"/>
          </p:cNvSpPr>
          <p:nvPr userDrawn="1"/>
        </p:nvSpPr>
        <p:spPr>
          <a:xfrm>
            <a:off x="4088958" y="3003649"/>
            <a:ext cx="1297276" cy="116322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31FDE9-60D4-4089-A4B4-287040849921}"/>
              </a:ext>
            </a:extLst>
          </p:cNvPr>
          <p:cNvSpPr>
            <a:spLocks noChangeAspect="1"/>
          </p:cNvSpPr>
          <p:nvPr userDrawn="1"/>
        </p:nvSpPr>
        <p:spPr>
          <a:xfrm>
            <a:off x="780494" y="3003649"/>
            <a:ext cx="3194398" cy="116322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3005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ection_Break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30694" y="5064546"/>
            <a:ext cx="7070704" cy="993354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30694" y="3112607"/>
            <a:ext cx="7070706" cy="1690255"/>
          </a:xfrm>
        </p:spPr>
        <p:txBody>
          <a:bodyPr lIns="0" rIns="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8" name="Date Placeholder 8">
            <a:extLst>
              <a:ext uri="{FF2B5EF4-FFF2-40B4-BE49-F238E27FC236}">
                <a16:creationId xmlns:a16="http://schemas.microsoft.com/office/drawing/2014/main" id="{3BEBB9B5-AA21-3743-AE6F-D669D968EB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8/5/2024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4B41CB23-D8A4-634B-8696-A8C38E3AC1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6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 rot="5400000">
            <a:off x="238399" y="310896"/>
            <a:ext cx="685800" cy="64008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648" y="240503"/>
            <a:ext cx="100584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48" y="1429233"/>
            <a:ext cx="10058400" cy="34336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85916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30A8737-9ED8-534E-AB64-824F3EF1F57B}" type="datetime1">
              <a:rPr lang="en-US" smtClean="0"/>
              <a:t>8/5/2024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7" y="6485916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951" y="445603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1506200" y="321774"/>
            <a:ext cx="685800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9425" y="380825"/>
            <a:ext cx="259675" cy="25161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8725899" y="3391897"/>
            <a:ext cx="6857999" cy="74211"/>
          </a:xfrm>
          <a:prstGeom prst="rect">
            <a:avLst/>
          </a:prstGeom>
        </p:spPr>
      </p:pic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8D4C1DA-147D-402F-98DB-9CCC2C83DED6}"/>
              </a:ext>
            </a:extLst>
          </p:cNvPr>
          <p:cNvSpPr txBox="1">
            <a:spLocks/>
          </p:cNvSpPr>
          <p:nvPr userDrawn="1"/>
        </p:nvSpPr>
        <p:spPr>
          <a:xfrm>
            <a:off x="7026296" y="650627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100" i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windpower.sandia.gov/offshore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4" r:id="rId3"/>
    <p:sldLayoutId id="2147483661" r:id="rId4"/>
    <p:sldLayoutId id="2147483655" r:id="rId5"/>
    <p:sldLayoutId id="2147483662" r:id="rId6"/>
    <p:sldLayoutId id="2147483663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54" rtl="0" eaLnBrk="1" latinLnBrk="0" hangingPunct="1">
        <a:lnSpc>
          <a:spcPct val="85000"/>
        </a:lnSpc>
        <a:spcBef>
          <a:spcPct val="0"/>
        </a:spcBef>
        <a:buNone/>
        <a:defRPr sz="2400" b="0" i="0" kern="1200" spc="100" baseline="0">
          <a:solidFill>
            <a:schemeClr val="bg1"/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91436" indent="-91436" algn="l" defTabSz="914354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20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1pPr>
      <a:lvl2pPr marL="384029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Calibri" pitchFamily="34" charset="0"/>
        <a:buChar char="◦"/>
        <a:defRPr sz="18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2pPr>
      <a:lvl3pPr marL="566900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Calibri" pitchFamily="34" charset="0"/>
        <a:buChar char="◦"/>
        <a:defRPr sz="14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3pPr>
      <a:lvl4pPr marL="749771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Calibri" pitchFamily="34" charset="0"/>
        <a:buChar char="◦"/>
        <a:defRPr sz="14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4pPr>
      <a:lvl5pPr marL="932642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Calibri" pitchFamily="34" charset="0"/>
        <a:buChar char="◦"/>
        <a:defRPr sz="14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5pPr>
      <a:lvl6pPr marL="109994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3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25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1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47" y="1429233"/>
            <a:ext cx="10480751" cy="463628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D1E2D48-26E4-F540-8A4B-081EC834D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27CFCD6-42D6-CF46-A09D-23B16AA07F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8/5/2024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C1FC436-ACD0-714D-A860-1E9467D1FE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38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54" rtl="0" eaLnBrk="1" latinLnBrk="0" hangingPunct="1">
        <a:lnSpc>
          <a:spcPct val="85000"/>
        </a:lnSpc>
        <a:spcBef>
          <a:spcPct val="0"/>
        </a:spcBef>
        <a:buNone/>
        <a:defRPr sz="2800" b="0" i="0" kern="1200" spc="100" baseline="0">
          <a:solidFill>
            <a:schemeClr val="bg2">
              <a:lumMod val="25000"/>
            </a:schemeClr>
          </a:solidFill>
          <a:latin typeface="+mj-lt"/>
          <a:ea typeface="Open Sans SemiBold" panose="020B0606030504020204" pitchFamily="34" charset="0"/>
          <a:cs typeface="Open Sans SemiBold" panose="020B0606030504020204" pitchFamily="34" charset="0"/>
        </a:defRPr>
      </a:lvl1pPr>
    </p:titleStyle>
    <p:bodyStyle>
      <a:lvl1pPr marL="0" indent="0" algn="l" defTabSz="914354" rtl="0" eaLnBrk="1" latinLnBrk="0" hangingPunct="0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Tx/>
        <a:buNone/>
        <a:defRPr sz="20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486909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8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669780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852651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035522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09994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3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25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1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AF4D8B3A-FD4A-B145-BF47-2951FF384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685" y="1175218"/>
            <a:ext cx="6871735" cy="1727005"/>
          </a:xfrm>
        </p:spPr>
        <p:txBody>
          <a:bodyPr>
            <a:normAutofit fontScale="90000"/>
          </a:bodyPr>
          <a:lstStyle/>
          <a:p>
            <a:r>
              <a:rPr lang="en-US" dirty="0"/>
              <a:t>Progress in the Development of a Damage Growth Model for Leading Edge Erosion Incorporating Inspection Data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CCD0F44-4EA8-8C44-9450-19DE5A3992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Subtitle 20">
            <a:extLst>
              <a:ext uri="{FF2B5EF4-FFF2-40B4-BE49-F238E27FC236}">
                <a16:creationId xmlns:a16="http://schemas.microsoft.com/office/drawing/2014/main" id="{05146071-E038-D245-BA97-211FAFC057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Ryan Clarke</a:t>
            </a:r>
          </a:p>
        </p:txBody>
      </p:sp>
    </p:spTree>
    <p:extLst>
      <p:ext uri="{BB962C8B-B14F-4D97-AF65-F5344CB8AC3E}">
        <p14:creationId xmlns:p14="http://schemas.microsoft.com/office/powerpoint/2010/main" val="116910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47926-B891-4506-A541-9608D4130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Network: Updating based on inspection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8DAABF-CC67-46D7-B157-2AEE41CAE7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6" name="Canvas 236">
            <a:extLst>
              <a:ext uri="{FF2B5EF4-FFF2-40B4-BE49-F238E27FC236}">
                <a16:creationId xmlns:a16="http://schemas.microsoft.com/office/drawing/2014/main" id="{287B53AA-25EF-43DA-B2E1-A854DBEC42CB}"/>
              </a:ext>
            </a:extLst>
          </p:cNvPr>
          <p:cNvGrpSpPr/>
          <p:nvPr/>
        </p:nvGrpSpPr>
        <p:grpSpPr>
          <a:xfrm>
            <a:off x="6602796" y="1218306"/>
            <a:ext cx="5314950" cy="2895600"/>
            <a:chOff x="0" y="0"/>
            <a:chExt cx="5314950" cy="28956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344019E-CB47-443A-859A-F1BE2797FE28}"/>
                </a:ext>
              </a:extLst>
            </p:cNvPr>
            <p:cNvSpPr/>
            <p:nvPr/>
          </p:nvSpPr>
          <p:spPr>
            <a:xfrm>
              <a:off x="0" y="0"/>
              <a:ext cx="5314950" cy="2895600"/>
            </a:xfrm>
            <a:prstGeom prst="rect">
              <a:avLst/>
            </a:prstGeom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68E2001-5F67-40CD-8747-E5D4650FFA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000" y="222172"/>
              <a:ext cx="4741521" cy="1822879"/>
              <a:chOff x="0" y="38"/>
              <a:chExt cx="4569" cy="1643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F95C76A8-405D-4924-ADA3-3E43A5C010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72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D</a:t>
                </a:r>
                <a:r>
                  <a:rPr kumimoji="0" lang="da-DK" sz="1200" b="0" i="0" u="none" strike="noStrike" kern="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0</a:t>
                </a:r>
                <a:endParaRPr kumimoji="0" lang="da-DK" sz="1200" b="0" i="0" u="none" strike="noStrike" kern="0" cap="none" spc="0" normalizeH="0" baseline="0" noProof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CB50C7D-1342-448E-B801-94EF38D90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4" y="670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D</a:t>
                </a:r>
                <a:r>
                  <a:rPr kumimoji="0" lang="da-DK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1</a:t>
                </a:r>
                <a:endParaRPr kumimoji="0" lang="da-DK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AF063DA-A37F-46FB-8F44-8BA50E972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4" y="1301"/>
                <a:ext cx="523" cy="380"/>
              </a:xfrm>
              <a:prstGeom prst="ellipse">
                <a:avLst/>
              </a:prstGeom>
              <a:solidFill>
                <a:srgbClr val="E78293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I</a:t>
                </a:r>
                <a:r>
                  <a:rPr kumimoji="0" lang="da-DK" sz="1200" b="0" i="0" u="none" strike="noStrike" kern="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1</a:t>
                </a:r>
                <a:endParaRPr kumimoji="0" lang="da-DK" sz="1200" b="0" i="0" u="none" strike="noStrike" kern="0" cap="none" spc="0" normalizeH="0" baseline="0" noProof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cxnSp>
            <p:nvCxnSpPr>
              <p:cNvPr id="33" name="AutoShape 9">
                <a:extLst>
                  <a:ext uri="{FF2B5EF4-FFF2-40B4-BE49-F238E27FC236}">
                    <a16:creationId xmlns:a16="http://schemas.microsoft.com/office/drawing/2014/main" id="{E472F145-A78C-4C55-8C28-46B2586247D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775" y="1050"/>
                <a:ext cx="0" cy="25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34" name="AutoShape 13">
                <a:extLst>
                  <a:ext uri="{FF2B5EF4-FFF2-40B4-BE49-F238E27FC236}">
                    <a16:creationId xmlns:a16="http://schemas.microsoft.com/office/drawing/2014/main" id="{F3749B35-F699-4444-83AC-42DEE72BD09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23" y="860"/>
                <a:ext cx="991" cy="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4CDCD8A-8EF9-4034-B10C-F21B83EF8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8" y="670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D</a:t>
                </a:r>
                <a:r>
                  <a:rPr kumimoji="0" lang="da-DK" sz="1200" b="0" i="0" u="none" strike="noStrike" kern="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2</a:t>
                </a:r>
                <a:endParaRPr kumimoji="0" lang="da-DK" sz="1200" b="0" i="0" u="none" strike="noStrike" kern="0" cap="none" spc="0" normalizeH="0" baseline="0" noProof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BEF745C-A22B-4887-83BB-EA38CBD1E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6" y="40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M</a:t>
                </a:r>
                <a:r>
                  <a:rPr kumimoji="0" lang="da-DK" sz="1200" b="0" i="0" u="none" strike="noStrike" kern="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1</a:t>
                </a:r>
                <a:endParaRPr kumimoji="0" lang="da-DK" sz="1200" b="0" i="0" u="none" strike="noStrike" kern="0" cap="none" spc="0" normalizeH="0" baseline="0" noProof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E731FEB8-6088-48B2-9970-851756492E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0" y="38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M</a:t>
                </a:r>
                <a:r>
                  <a:rPr kumimoji="0" lang="da-DK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2</a:t>
                </a:r>
                <a:endParaRPr kumimoji="0" lang="da-DK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cxnSp>
            <p:nvCxnSpPr>
              <p:cNvPr id="38" name="AutoShape 39">
                <a:extLst>
                  <a:ext uri="{FF2B5EF4-FFF2-40B4-BE49-F238E27FC236}">
                    <a16:creationId xmlns:a16="http://schemas.microsoft.com/office/drawing/2014/main" id="{12A77748-24E7-498B-AFA2-AC311073092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1774" y="420"/>
                <a:ext cx="2" cy="25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39" name="AutoShape 40">
                <a:extLst>
                  <a:ext uri="{FF2B5EF4-FFF2-40B4-BE49-F238E27FC236}">
                    <a16:creationId xmlns:a16="http://schemas.microsoft.com/office/drawing/2014/main" id="{DF1D248C-B040-413F-83E9-6784E2BF145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835" y="412"/>
                <a:ext cx="0" cy="25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40" name="AutoShape 42">
                <a:extLst>
                  <a:ext uri="{FF2B5EF4-FFF2-40B4-BE49-F238E27FC236}">
                    <a16:creationId xmlns:a16="http://schemas.microsoft.com/office/drawing/2014/main" id="{A2805877-8FE4-44A5-97F2-71D35884951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091" y="858"/>
                <a:ext cx="478" cy="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cxnSp>
            <p:nvCxnSpPr>
              <p:cNvPr id="41" name="AutoShape 24">
                <a:extLst>
                  <a:ext uri="{FF2B5EF4-FFF2-40B4-BE49-F238E27FC236}">
                    <a16:creationId xmlns:a16="http://schemas.microsoft.com/office/drawing/2014/main" id="{BB6EBAC9-5A93-47B0-8EEB-73091574B7A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029" y="228"/>
                <a:ext cx="1531" cy="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42" name="AutoShape 42">
                <a:extLst>
                  <a:ext uri="{FF2B5EF4-FFF2-40B4-BE49-F238E27FC236}">
                    <a16:creationId xmlns:a16="http://schemas.microsoft.com/office/drawing/2014/main" id="{D4FD4B60-02D9-4E16-A86D-22B6A6CE8D2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083" y="228"/>
                <a:ext cx="486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58783A1-8625-4768-A7ED-BD04E93F4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0"/>
                <a:ext cx="523" cy="380"/>
              </a:xfrm>
              <a:prstGeom prst="ellipse">
                <a:avLst/>
              </a:prstGeom>
              <a:solidFill>
                <a:srgbClr val="5CAF8D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M</a:t>
                </a:r>
                <a:r>
                  <a:rPr kumimoji="0" lang="da-DK" sz="1200" b="0" i="0" u="none" strike="noStrike" kern="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0</a:t>
                </a:r>
                <a:endParaRPr kumimoji="0" lang="da-DK" sz="1200" b="0" i="0" u="none" strike="noStrike" kern="0" cap="none" spc="0" normalizeH="0" baseline="0" noProof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  <p:cxnSp>
            <p:nvCxnSpPr>
              <p:cNvPr id="44" name="AutoShape 24">
                <a:extLst>
                  <a:ext uri="{FF2B5EF4-FFF2-40B4-BE49-F238E27FC236}">
                    <a16:creationId xmlns:a16="http://schemas.microsoft.com/office/drawing/2014/main" id="{11D080C7-34DC-4094-BC65-29C0A7F743C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23" y="230"/>
                <a:ext cx="983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40EEA066-168E-442E-92AA-6B40A9F2D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8" y="1046"/>
                <a:ext cx="523" cy="380"/>
              </a:xfrm>
              <a:prstGeom prst="ellipse">
                <a:avLst/>
              </a:prstGeom>
              <a:solidFill>
                <a:srgbClr val="31A9C1">
                  <a:lumMod val="40000"/>
                  <a:lumOff val="60000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3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a-DK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R</a:t>
                </a:r>
                <a:r>
                  <a:rPr kumimoji="0" lang="da-DK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HGSoeiKakugothicUB"/>
                    <a:cs typeface="Arial" panose="020B0604020202020204" pitchFamily="34" charset="0"/>
                  </a:rPr>
                  <a:t>1</a:t>
                </a:r>
                <a:endParaRPr kumimoji="0" lang="da-DK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11A5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GSoeiKakugothicUB"/>
                </a:endParaRPr>
              </a:p>
            </p:txBody>
          </p:sp>
        </p:grpSp>
        <p:cxnSp>
          <p:nvCxnSpPr>
            <p:cNvPr id="29" name="AutoShape 24">
              <a:extLst>
                <a:ext uri="{FF2B5EF4-FFF2-40B4-BE49-F238E27FC236}">
                  <a16:creationId xmlns:a16="http://schemas.microsoft.com/office/drawing/2014/main" id="{133FA3CA-FEA2-40C8-8C5A-FD72B92A9D52}"/>
                </a:ext>
              </a:extLst>
            </p:cNvPr>
            <p:cNvCxnSpPr>
              <a:cxnSpLocks noChangeShapeType="1"/>
              <a:stCxn id="31" idx="6"/>
            </p:cNvCxnSpPr>
            <p:nvPr/>
          </p:nvCxnSpPr>
          <p:spPr bwMode="auto">
            <a:xfrm flipV="1">
              <a:off x="2293915" y="1134165"/>
              <a:ext cx="158880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</p:cxn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C885F3AC-708A-4309-809E-310929666F3B}"/>
              </a:ext>
            </a:extLst>
          </p:cNvPr>
          <p:cNvSpPr/>
          <p:nvPr/>
        </p:nvSpPr>
        <p:spPr>
          <a:xfrm>
            <a:off x="9007287" y="3751302"/>
            <a:ext cx="26659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1400" b="1" dirty="0">
                <a:ea typeface="HGSoeiKakugothicUB"/>
                <a:cs typeface="Times New Roman" panose="02020603050405020304" pitchFamily="18" charset="0"/>
              </a:rPr>
              <a:t>Nodes / variables</a:t>
            </a:r>
          </a:p>
          <a:p>
            <a:pPr lvl="0">
              <a:spcAft>
                <a:spcPts val="0"/>
              </a:spcAft>
            </a:pPr>
            <a:r>
              <a:rPr lang="en-US" sz="1400" dirty="0">
                <a:ea typeface="HGSoeiKakugothicUB"/>
                <a:cs typeface="Times New Roman" panose="02020603050405020304" pitchFamily="18" charset="0"/>
              </a:rPr>
              <a:t>Damage size: </a:t>
            </a:r>
            <a:r>
              <a:rPr lang="en-US" sz="1400" i="1" dirty="0">
                <a:ea typeface="HGSoeiKakugothicUB"/>
                <a:cs typeface="Times New Roman" panose="02020603050405020304" pitchFamily="18" charset="0"/>
              </a:rPr>
              <a:t>D</a:t>
            </a:r>
            <a:r>
              <a:rPr lang="en-US" sz="1400" i="1" baseline="-25000" dirty="0">
                <a:ea typeface="HGSoeiKakugothicUB"/>
                <a:cs typeface="Times New Roman" panose="02020603050405020304" pitchFamily="18" charset="0"/>
              </a:rPr>
              <a:t>i</a:t>
            </a:r>
            <a:endParaRPr lang="da-DK" sz="1400" dirty="0">
              <a:ea typeface="HGSoeiKakugothicUB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ea typeface="HGSoeiKakugothicUB"/>
                <a:cs typeface="Times New Roman" panose="02020603050405020304" pitchFamily="18" charset="0"/>
              </a:rPr>
              <a:t>Model parameter: </a:t>
            </a:r>
            <a:r>
              <a:rPr lang="en-US" sz="1400" i="1" dirty="0" err="1">
                <a:ea typeface="HGSoeiKakugothicUB"/>
                <a:cs typeface="Times New Roman" panose="02020603050405020304" pitchFamily="18" charset="0"/>
              </a:rPr>
              <a:t>M</a:t>
            </a:r>
            <a:r>
              <a:rPr lang="en-US" sz="1400" i="1" baseline="-25000" dirty="0" err="1">
                <a:ea typeface="HGSoeiKakugothicUB"/>
                <a:cs typeface="Times New Roman" panose="02020603050405020304" pitchFamily="18" charset="0"/>
              </a:rPr>
              <a:t>i</a:t>
            </a:r>
            <a:endParaRPr lang="en-US" sz="1400" i="1" baseline="-25000" dirty="0">
              <a:ea typeface="HGSoeiKakugothicUB"/>
              <a:cs typeface="Times New Roman" panose="02020603050405020304" pitchFamily="18" charset="0"/>
            </a:endParaRPr>
          </a:p>
          <a:p>
            <a:r>
              <a:rPr lang="en-US" sz="1400" dirty="0">
                <a:ea typeface="HGSoeiKakugothicUB"/>
                <a:cs typeface="Times New Roman" panose="02020603050405020304" pitchFamily="18" charset="0"/>
              </a:rPr>
              <a:t>Inspection outcome:</a:t>
            </a:r>
            <a:r>
              <a:rPr lang="en-US" sz="1400" i="1" dirty="0">
                <a:ea typeface="HGSoeiKakugothicUB"/>
                <a:cs typeface="Times New Roman" panose="02020603050405020304" pitchFamily="18" charset="0"/>
              </a:rPr>
              <a:t> I</a:t>
            </a:r>
            <a:r>
              <a:rPr lang="en-US" sz="1400" i="1" baseline="-25000" dirty="0">
                <a:ea typeface="HGSoeiKakugothicUB"/>
                <a:cs typeface="Times New Roman" panose="02020603050405020304" pitchFamily="18" charset="0"/>
              </a:rPr>
              <a:t>i</a:t>
            </a:r>
            <a:endParaRPr lang="da-DK" sz="1400" dirty="0">
              <a:ea typeface="HGSoeiKakugothicUB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ea typeface="HGSoeiKakugothicUB"/>
                <a:cs typeface="Times New Roman" panose="02020603050405020304" pitchFamily="18" charset="0"/>
              </a:rPr>
              <a:t>Preventive repair decision: </a:t>
            </a:r>
            <a:r>
              <a:rPr lang="en-US" sz="1400" i="1" dirty="0" err="1">
                <a:ea typeface="HGSoeiKakugothicUB"/>
                <a:cs typeface="Times New Roman" panose="02020603050405020304" pitchFamily="18" charset="0"/>
              </a:rPr>
              <a:t>R</a:t>
            </a:r>
            <a:r>
              <a:rPr lang="en-US" sz="1400" i="1" baseline="-25000" dirty="0" err="1">
                <a:ea typeface="HGSoeiKakugothicUB"/>
                <a:cs typeface="Times New Roman" panose="02020603050405020304" pitchFamily="18" charset="0"/>
              </a:rPr>
              <a:t>i</a:t>
            </a:r>
            <a:r>
              <a:rPr lang="en-US" sz="1400" i="1" dirty="0">
                <a:ea typeface="HGSoeiKakugothicUB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44B331-DFF7-466B-88BC-334D363820FD}"/>
              </a:ext>
            </a:extLst>
          </p:cNvPr>
          <p:cNvSpPr txBox="1"/>
          <p:nvPr/>
        </p:nvSpPr>
        <p:spPr>
          <a:xfrm>
            <a:off x="281068" y="1864300"/>
            <a:ext cx="59607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Used before for fatigue processes [4].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Stochastic damage growth model informs probabilities for Damage size and Model parameters.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Lowest damage state = no damage (pristine leading edge).</a:t>
            </a:r>
          </a:p>
        </p:txBody>
      </p:sp>
      <p:cxnSp>
        <p:nvCxnSpPr>
          <p:cNvPr id="47" name="AutoShape 13">
            <a:extLst>
              <a:ext uri="{FF2B5EF4-FFF2-40B4-BE49-F238E27FC236}">
                <a16:creationId xmlns:a16="http://schemas.microsoft.com/office/drawing/2014/main" id="{8EA27F6B-6395-4E7E-9B3D-A413B0156FF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856969" y="2846580"/>
            <a:ext cx="350339" cy="13385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8" name="AutoShape 13">
            <a:extLst>
              <a:ext uri="{FF2B5EF4-FFF2-40B4-BE49-F238E27FC236}">
                <a16:creationId xmlns:a16="http://schemas.microsoft.com/office/drawing/2014/main" id="{22A2778E-8187-4BC7-B1E4-1A7BA488706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710314" y="2498891"/>
            <a:ext cx="854690" cy="26810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9" name="AutoShape 13">
            <a:extLst>
              <a:ext uri="{FF2B5EF4-FFF2-40B4-BE49-F238E27FC236}">
                <a16:creationId xmlns:a16="http://schemas.microsoft.com/office/drawing/2014/main" id="{1FAFAEA8-6BCB-4BCB-AB28-8D7F780CDAC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613624" y="1787973"/>
            <a:ext cx="925872" cy="82023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4FFB712-2E9F-41F8-AA3D-EC5687EAF29C}"/>
              </a:ext>
            </a:extLst>
          </p:cNvPr>
          <p:cNvSpPr txBox="1"/>
          <p:nvPr/>
        </p:nvSpPr>
        <p:spPr>
          <a:xfrm>
            <a:off x="1387928" y="6001129"/>
            <a:ext cx="8599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[4]	D. Straub, "Stochastic Modeling of Deterioration Processes through Dynamic Bayesian Networks," </a:t>
            </a:r>
            <a:r>
              <a:rPr lang="en-US" sz="1400" i="1" dirty="0"/>
              <a:t>Journal of engineering mechanics, </a:t>
            </a:r>
            <a:r>
              <a:rPr lang="pt-BR" sz="1400" dirty="0"/>
              <a:t>vol. 135, no. 10, pp. 1089-1099, 2009, doi: 10.1061/ASCEEM.1943-7889.0000024.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0657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6C9AD-F6B6-402B-B032-286FBF6E1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Future 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33EAE0-A3FC-4D78-B966-AF4F27E3A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7DEEF4-3E83-4718-A5BC-5FEB5D2C1776}"/>
              </a:ext>
            </a:extLst>
          </p:cNvPr>
          <p:cNvSpPr txBox="1"/>
          <p:nvPr/>
        </p:nvSpPr>
        <p:spPr>
          <a:xfrm>
            <a:off x="559837" y="1351508"/>
            <a:ext cx="95918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Validation of model and framework from real wind farm inspections.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Adding leading edge erosion cost model of inspection, repair, and lost efficiency to framework.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Decide on model for repair, perfect repair, imperfect repair, knock-down factors,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Adding a decision model to pair with damage growth model for optimal risk-based inspections.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819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75E46-6B93-4A4C-995E-5106F8593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566" y="3446626"/>
            <a:ext cx="10058400" cy="570225"/>
          </a:xfrm>
        </p:spPr>
        <p:txBody>
          <a:bodyPr/>
          <a:lstStyle/>
          <a:p>
            <a:pPr algn="ctr"/>
            <a:r>
              <a:rPr lang="en-US" sz="5400" dirty="0"/>
              <a:t>Questions?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95A84D-D5E4-4310-9762-F9F9DCF5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71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C48D8-2104-4436-BFB0-FDC7AA47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IEA task 43 WP 5: Operations and Maintenance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235D43-34E6-44BF-90BF-832C131FC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964322-77EC-4134-B09F-C3703FA3FC38}"/>
              </a:ext>
            </a:extLst>
          </p:cNvPr>
          <p:cNvSpPr txBox="1"/>
          <p:nvPr/>
        </p:nvSpPr>
        <p:spPr>
          <a:xfrm>
            <a:off x="720648" y="975250"/>
            <a:ext cx="97165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0" dirty="0">
                <a:solidFill>
                  <a:srgbClr val="212121"/>
                </a:solidFill>
                <a:effectLst/>
              </a:rPr>
              <a:t>provide guidance on digitalization practices and implementations with the potential to deliver wind O&amp;M advancements and new opportunities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58DF28-377D-4093-90C6-3C31729DC470}"/>
              </a:ext>
            </a:extLst>
          </p:cNvPr>
          <p:cNvSpPr txBox="1"/>
          <p:nvPr/>
        </p:nvSpPr>
        <p:spPr>
          <a:xfrm>
            <a:off x="771525" y="1943100"/>
            <a:ext cx="908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Case study: Risk-based Maintenance of Leading Edge Erosion.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19BEFF-CB4F-4074-8E99-6CE58782E548}"/>
              </a:ext>
            </a:extLst>
          </p:cNvPr>
          <p:cNvSpPr txBox="1"/>
          <p:nvPr/>
        </p:nvSpPr>
        <p:spPr>
          <a:xfrm>
            <a:off x="720648" y="2739438"/>
            <a:ext cx="11054443" cy="3416320"/>
          </a:xfrm>
          <a:prstGeom prst="rect">
            <a:avLst/>
          </a:prstGeom>
          <a:noFill/>
        </p:spPr>
        <p:txBody>
          <a:bodyPr wrap="square" numCol="2" spcCol="457200" rtlCol="0">
            <a:spAutoFit/>
          </a:bodyPr>
          <a:lstStyle/>
          <a:p>
            <a:r>
              <a:rPr lang="en-US" dirty="0"/>
              <a:t>Team: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Alex Byrne – DNV GL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Joshua Paquette – Sandia National Laboratories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Ryan Clarke – Sandia National Laboratories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Jannie </a:t>
            </a:r>
            <a:r>
              <a:rPr lang="en-US" sz="1800" b="0" i="0" u="none" strike="noStrike" dirty="0">
                <a:effectLst/>
              </a:rPr>
              <a:t>Sønderkær Nielsen – Aalborg University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i="0" u="none" strike="noStrike" dirty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 Farren – </a:t>
            </a:r>
            <a:r>
              <a:rPr lang="en-US" dirty="0" err="1"/>
              <a:t>Servusnet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Nikolay </a:t>
            </a:r>
            <a:r>
              <a:rPr lang="en-US" dirty="0" err="1"/>
              <a:t>Krasimirov</a:t>
            </a:r>
            <a:r>
              <a:rPr lang="en-US" dirty="0"/>
              <a:t> Dimitrov – DTU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Nathan Hoerning – Wisconsin Public Utility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Liliana Haus – EPRI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Noah Myrent – EPRI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Murray Fisher – Gulf Wind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10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541A0-CCA4-4E44-BD79-22076942B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Risk-Based Maintenance Framework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358D55-B196-41D1-933F-A9AEFF77B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DC4BF3-0F1A-4298-8344-EE7141174BF5}"/>
              </a:ext>
            </a:extLst>
          </p:cNvPr>
          <p:cNvSpPr/>
          <p:nvPr/>
        </p:nvSpPr>
        <p:spPr>
          <a:xfrm>
            <a:off x="306161" y="917720"/>
            <a:ext cx="11209564" cy="1229488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B83CB7-ED88-49E5-B356-B9506482055E}"/>
              </a:ext>
            </a:extLst>
          </p:cNvPr>
          <p:cNvSpPr txBox="1"/>
          <p:nvPr/>
        </p:nvSpPr>
        <p:spPr>
          <a:xfrm>
            <a:off x="1458736" y="908161"/>
            <a:ext cx="8364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Risk-Based Recommendation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93C912-FE44-4F1C-AF63-F6F9098576C3}"/>
              </a:ext>
            </a:extLst>
          </p:cNvPr>
          <p:cNvSpPr/>
          <p:nvPr/>
        </p:nvSpPr>
        <p:spPr>
          <a:xfrm>
            <a:off x="306161" y="2530928"/>
            <a:ext cx="11209564" cy="10001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Decision Model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9312A8-9EE2-4D27-8780-C193C9892E94}"/>
              </a:ext>
            </a:extLst>
          </p:cNvPr>
          <p:cNvSpPr/>
          <p:nvPr/>
        </p:nvSpPr>
        <p:spPr>
          <a:xfrm>
            <a:off x="294558" y="4013612"/>
            <a:ext cx="4705784" cy="8164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Probabilistic Damage Growth Model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ABE849-6A0F-4F38-953D-251CF71AB894}"/>
              </a:ext>
            </a:extLst>
          </p:cNvPr>
          <p:cNvSpPr/>
          <p:nvPr/>
        </p:nvSpPr>
        <p:spPr>
          <a:xfrm>
            <a:off x="5131179" y="4009530"/>
            <a:ext cx="5035984" cy="8164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Cost Model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6BDC2C-6756-4E29-9D56-366E97EABD83}"/>
              </a:ext>
            </a:extLst>
          </p:cNvPr>
          <p:cNvSpPr txBox="1"/>
          <p:nvPr/>
        </p:nvSpPr>
        <p:spPr>
          <a:xfrm>
            <a:off x="4078662" y="1219908"/>
            <a:ext cx="51026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High priority/low priority repair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Inspect within specific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Inspect at next regularly scheduled interval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Modify turbine operations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E31635B-F639-4575-B17B-CBB14224E062}"/>
              </a:ext>
            </a:extLst>
          </p:cNvPr>
          <p:cNvGrpSpPr/>
          <p:nvPr/>
        </p:nvGrpSpPr>
        <p:grpSpPr>
          <a:xfrm>
            <a:off x="5131180" y="5219695"/>
            <a:ext cx="1675559" cy="1210780"/>
            <a:chOff x="4058954" y="5194060"/>
            <a:chExt cx="1675559" cy="121078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29E97E-A682-4EBC-B1BC-7E6D0F59E816}"/>
                </a:ext>
              </a:extLst>
            </p:cNvPr>
            <p:cNvSpPr/>
            <p:nvPr/>
          </p:nvSpPr>
          <p:spPr>
            <a:xfrm>
              <a:off x="4058954" y="5194060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B927382-3023-4DE5-8C84-55011B73889B}"/>
                </a:ext>
              </a:extLst>
            </p:cNvPr>
            <p:cNvSpPr txBox="1"/>
            <p:nvPr/>
          </p:nvSpPr>
          <p:spPr>
            <a:xfrm>
              <a:off x="4154724" y="5206079"/>
              <a:ext cx="15797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Inspection Costs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0E35E16-C5A3-4663-A4DB-CB34A531F0CA}"/>
                </a:ext>
              </a:extLst>
            </p:cNvPr>
            <p:cNvSpPr txBox="1"/>
            <p:nvPr/>
          </p:nvSpPr>
          <p:spPr>
            <a:xfrm>
              <a:off x="4233182" y="5483078"/>
              <a:ext cx="1208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Fixed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Variable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F97B42F-1A74-4EFB-B61C-3ACED402D8FB}"/>
              </a:ext>
            </a:extLst>
          </p:cNvPr>
          <p:cNvGrpSpPr/>
          <p:nvPr/>
        </p:nvGrpSpPr>
        <p:grpSpPr>
          <a:xfrm>
            <a:off x="10341521" y="5199863"/>
            <a:ext cx="1807030" cy="1210780"/>
            <a:chOff x="9935935" y="5197535"/>
            <a:chExt cx="1807030" cy="121078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4E59B4B-631F-463B-B3CF-3E0090C94B58}"/>
                </a:ext>
              </a:extLst>
            </p:cNvPr>
            <p:cNvSpPr/>
            <p:nvPr/>
          </p:nvSpPr>
          <p:spPr>
            <a:xfrm>
              <a:off x="9935935" y="5197535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F13BEEF-C452-47EC-82AA-15ED830F68D7}"/>
                </a:ext>
              </a:extLst>
            </p:cNvPr>
            <p:cNvSpPr txBox="1"/>
            <p:nvPr/>
          </p:nvSpPr>
          <p:spPr>
            <a:xfrm>
              <a:off x="10220325" y="5197535"/>
              <a:ext cx="1522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Operating Constraints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596970-D257-4748-8EE4-D452E94E38AD}"/>
                </a:ext>
              </a:extLst>
            </p:cNvPr>
            <p:cNvSpPr txBox="1"/>
            <p:nvPr/>
          </p:nvSpPr>
          <p:spPr>
            <a:xfrm>
              <a:off x="9978798" y="5617114"/>
              <a:ext cx="1494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Weather window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Budgetary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Contractual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1E9B72-8BA2-407D-B59F-E52EFDFD0CB2}"/>
              </a:ext>
            </a:extLst>
          </p:cNvPr>
          <p:cNvGrpSpPr/>
          <p:nvPr/>
        </p:nvGrpSpPr>
        <p:grpSpPr>
          <a:xfrm>
            <a:off x="6872631" y="5219695"/>
            <a:ext cx="1672782" cy="1210780"/>
            <a:chOff x="5908900" y="5197535"/>
            <a:chExt cx="1672782" cy="121078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03F376B-AF81-4898-9574-2474A75390D9}"/>
                </a:ext>
              </a:extLst>
            </p:cNvPr>
            <p:cNvSpPr/>
            <p:nvPr/>
          </p:nvSpPr>
          <p:spPr>
            <a:xfrm>
              <a:off x="5908900" y="5197535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B2ED447-1B26-4BFC-96A3-EFF5D322AB25}"/>
                </a:ext>
              </a:extLst>
            </p:cNvPr>
            <p:cNvSpPr txBox="1"/>
            <p:nvPr/>
          </p:nvSpPr>
          <p:spPr>
            <a:xfrm>
              <a:off x="6001893" y="5197535"/>
              <a:ext cx="15797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Repair Costs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47A64BD-2701-42ED-8E33-D20D62A8D338}"/>
                </a:ext>
              </a:extLst>
            </p:cNvPr>
            <p:cNvSpPr txBox="1"/>
            <p:nvPr/>
          </p:nvSpPr>
          <p:spPr>
            <a:xfrm>
              <a:off x="6041571" y="5466370"/>
              <a:ext cx="11196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Fixed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Variable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CD36DB-05D9-4DAA-A2C3-5A21822BD9B7}"/>
              </a:ext>
            </a:extLst>
          </p:cNvPr>
          <p:cNvGrpSpPr/>
          <p:nvPr/>
        </p:nvGrpSpPr>
        <p:grpSpPr>
          <a:xfrm>
            <a:off x="119193" y="4830040"/>
            <a:ext cx="1656171" cy="1591388"/>
            <a:chOff x="274649" y="4821009"/>
            <a:chExt cx="1656171" cy="159138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08F753D-123F-495D-AD54-03EDF5BC4608}"/>
                </a:ext>
              </a:extLst>
            </p:cNvPr>
            <p:cNvSpPr/>
            <p:nvPr/>
          </p:nvSpPr>
          <p:spPr>
            <a:xfrm>
              <a:off x="274649" y="5201617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898C2D-569B-4F57-B7BB-23DC069B4482}"/>
                </a:ext>
              </a:extLst>
            </p:cNvPr>
            <p:cNvSpPr txBox="1"/>
            <p:nvPr/>
          </p:nvSpPr>
          <p:spPr>
            <a:xfrm>
              <a:off x="416344" y="5197535"/>
              <a:ext cx="15144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Inspection Data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542C1F2-04F0-4689-918A-89715E1E64C4}"/>
                </a:ext>
              </a:extLst>
            </p:cNvPr>
            <p:cNvSpPr txBox="1"/>
            <p:nvPr/>
          </p:nvSpPr>
          <p:spPr>
            <a:xfrm>
              <a:off x="306161" y="5478616"/>
              <a:ext cx="1395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/>
                <a:t>Damage Classification</a:t>
              </a:r>
            </a:p>
          </p:txBody>
        </p: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49787E07-9A15-4C40-86EF-1868A27155FB}"/>
                </a:ext>
              </a:extLst>
            </p:cNvPr>
            <p:cNvSpPr/>
            <p:nvPr/>
          </p:nvSpPr>
          <p:spPr>
            <a:xfrm rot="16200000">
              <a:off x="926970" y="4865239"/>
              <a:ext cx="376526" cy="288065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EC4772D-F354-4341-9BEA-E8A67BC6CB30}"/>
              </a:ext>
            </a:extLst>
          </p:cNvPr>
          <p:cNvGrpSpPr/>
          <p:nvPr/>
        </p:nvGrpSpPr>
        <p:grpSpPr>
          <a:xfrm>
            <a:off x="1773080" y="4840744"/>
            <a:ext cx="1592037" cy="1588055"/>
            <a:chOff x="2028825" y="4820260"/>
            <a:chExt cx="1592037" cy="158805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E7285A2-15D4-40B9-BD97-23B4F7024E8D}"/>
                </a:ext>
              </a:extLst>
            </p:cNvPr>
            <p:cNvSpPr/>
            <p:nvPr/>
          </p:nvSpPr>
          <p:spPr>
            <a:xfrm>
              <a:off x="2028825" y="5197535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8392E05-C807-46F9-905B-A7A3B83E6434}"/>
                </a:ext>
              </a:extLst>
            </p:cNvPr>
            <p:cNvSpPr txBox="1"/>
            <p:nvPr/>
          </p:nvSpPr>
          <p:spPr>
            <a:xfrm>
              <a:off x="2041073" y="5201617"/>
              <a:ext cx="1579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Site Environmental Characteristics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85F7BC5-4D9D-45AF-B776-276EEEA996EE}"/>
                </a:ext>
              </a:extLst>
            </p:cNvPr>
            <p:cNvSpPr txBox="1"/>
            <p:nvPr/>
          </p:nvSpPr>
          <p:spPr>
            <a:xfrm>
              <a:off x="2081894" y="5582224"/>
              <a:ext cx="1379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Precipitation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Wind loading </a:t>
              </a:r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A6D85ED3-DE56-432E-834C-FE374D992CBC}"/>
                </a:ext>
              </a:extLst>
            </p:cNvPr>
            <p:cNvSpPr/>
            <p:nvPr/>
          </p:nvSpPr>
          <p:spPr>
            <a:xfrm rot="16200000">
              <a:off x="2649702" y="4857493"/>
              <a:ext cx="362532" cy="288065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A3D1454-BFF0-4FB1-9B35-19F27BF15BAF}"/>
              </a:ext>
            </a:extLst>
          </p:cNvPr>
          <p:cNvSpPr/>
          <p:nvPr/>
        </p:nvSpPr>
        <p:spPr>
          <a:xfrm rot="16200000">
            <a:off x="5762388" y="4903985"/>
            <a:ext cx="410265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035140B-9428-428E-9B25-5680AF78F02F}"/>
              </a:ext>
            </a:extLst>
          </p:cNvPr>
          <p:cNvSpPr/>
          <p:nvPr/>
        </p:nvSpPr>
        <p:spPr>
          <a:xfrm rot="16200000">
            <a:off x="7536584" y="4887399"/>
            <a:ext cx="376526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F2578B79-8E43-4460-B759-60842CF6766A}"/>
              </a:ext>
            </a:extLst>
          </p:cNvPr>
          <p:cNvSpPr/>
          <p:nvPr/>
        </p:nvSpPr>
        <p:spPr>
          <a:xfrm rot="16200000">
            <a:off x="9244762" y="4885358"/>
            <a:ext cx="380609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64C85425-4EE7-41D4-B96A-2AA6BCB50845}"/>
              </a:ext>
            </a:extLst>
          </p:cNvPr>
          <p:cNvSpPr/>
          <p:nvPr/>
        </p:nvSpPr>
        <p:spPr>
          <a:xfrm rot="16200000">
            <a:off x="10404271" y="4229589"/>
            <a:ext cx="1652482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D380E536-A407-4FF0-BEC5-B3256FE87E45}"/>
              </a:ext>
            </a:extLst>
          </p:cNvPr>
          <p:cNvSpPr/>
          <p:nvPr/>
        </p:nvSpPr>
        <p:spPr>
          <a:xfrm rot="16200000">
            <a:off x="1730432" y="3620100"/>
            <a:ext cx="466159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ECB2EEF5-1457-4AF5-8B8B-4A020D43F0BC}"/>
              </a:ext>
            </a:extLst>
          </p:cNvPr>
          <p:cNvSpPr/>
          <p:nvPr/>
        </p:nvSpPr>
        <p:spPr>
          <a:xfrm rot="16200000">
            <a:off x="7440016" y="3627160"/>
            <a:ext cx="466892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B7512B3C-D343-456C-B75A-6E57292AE9B0}"/>
              </a:ext>
            </a:extLst>
          </p:cNvPr>
          <p:cNvSpPr/>
          <p:nvPr/>
        </p:nvSpPr>
        <p:spPr>
          <a:xfrm rot="16200000">
            <a:off x="5446887" y="2195035"/>
            <a:ext cx="383720" cy="28806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AC23C8-0713-4EF3-9175-26B908A86138}"/>
              </a:ext>
            </a:extLst>
          </p:cNvPr>
          <p:cNvGrpSpPr/>
          <p:nvPr/>
        </p:nvGrpSpPr>
        <p:grpSpPr>
          <a:xfrm>
            <a:off x="8567508" y="5232570"/>
            <a:ext cx="1712460" cy="1210780"/>
            <a:chOff x="8029381" y="5602221"/>
            <a:chExt cx="1712460" cy="121078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8BBE5A2-9E9C-4DE8-9EB2-2469FC8D4A73}"/>
                </a:ext>
              </a:extLst>
            </p:cNvPr>
            <p:cNvGrpSpPr/>
            <p:nvPr/>
          </p:nvGrpSpPr>
          <p:grpSpPr>
            <a:xfrm>
              <a:off x="8029381" y="5602221"/>
              <a:ext cx="1579790" cy="1210780"/>
              <a:chOff x="7756070" y="5197535"/>
              <a:chExt cx="1579790" cy="121078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FF3C228-0FEA-4DA9-A003-2BF94F75B1AB}"/>
                  </a:ext>
                </a:extLst>
              </p:cNvPr>
              <p:cNvSpPr/>
              <p:nvPr/>
            </p:nvSpPr>
            <p:spPr>
              <a:xfrm>
                <a:off x="7756070" y="5197535"/>
                <a:ext cx="1579790" cy="121078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3131F53-060F-48E9-8AB7-B246198ECDD6}"/>
                  </a:ext>
                </a:extLst>
              </p:cNvPr>
              <p:cNvSpPr txBox="1"/>
              <p:nvPr/>
            </p:nvSpPr>
            <p:spPr>
              <a:xfrm>
                <a:off x="7888741" y="5498610"/>
                <a:ext cx="13858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Lost Revenue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Logistics Costs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0FD95C8-8BAF-4330-87F4-EA4A99C13C73}"/>
                </a:ext>
              </a:extLst>
            </p:cNvPr>
            <p:cNvSpPr txBox="1"/>
            <p:nvPr/>
          </p:nvSpPr>
          <p:spPr>
            <a:xfrm>
              <a:off x="8162052" y="5643711"/>
              <a:ext cx="15797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Downtime Costs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1EB85E0-3396-4F29-ABFF-D4C50BF52AEF}"/>
              </a:ext>
            </a:extLst>
          </p:cNvPr>
          <p:cNvGrpSpPr/>
          <p:nvPr/>
        </p:nvGrpSpPr>
        <p:grpSpPr>
          <a:xfrm>
            <a:off x="3420552" y="4837544"/>
            <a:ext cx="1592037" cy="1588055"/>
            <a:chOff x="2028825" y="4820260"/>
            <a:chExt cx="1592037" cy="158805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63E859E-86BE-4477-953F-6F29C0C1CFF9}"/>
                </a:ext>
              </a:extLst>
            </p:cNvPr>
            <p:cNvSpPr/>
            <p:nvPr/>
          </p:nvSpPr>
          <p:spPr>
            <a:xfrm>
              <a:off x="2028825" y="5197535"/>
              <a:ext cx="1579790" cy="12107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6762F80-803C-4052-8278-B4D23182B8F5}"/>
                </a:ext>
              </a:extLst>
            </p:cNvPr>
            <p:cNvSpPr txBox="1"/>
            <p:nvPr/>
          </p:nvSpPr>
          <p:spPr>
            <a:xfrm>
              <a:off x="2041073" y="5201617"/>
              <a:ext cx="1579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Structural Parameters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F696480-94BD-4BEE-98E8-B6E0EB2742D4}"/>
                </a:ext>
              </a:extLst>
            </p:cNvPr>
            <p:cNvSpPr txBox="1"/>
            <p:nvPr/>
          </p:nvSpPr>
          <p:spPr>
            <a:xfrm>
              <a:off x="2081894" y="5582224"/>
              <a:ext cx="1379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Turbine model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/>
                <a:t>Material properties</a:t>
              </a:r>
            </a:p>
          </p:txBody>
        </p:sp>
        <p:sp>
          <p:nvSpPr>
            <p:cNvPr id="48" name="Arrow: Right 47">
              <a:extLst>
                <a:ext uri="{FF2B5EF4-FFF2-40B4-BE49-F238E27FC236}">
                  <a16:creationId xmlns:a16="http://schemas.microsoft.com/office/drawing/2014/main" id="{0DF5DC78-9B48-4044-A21D-A359CEE25898}"/>
                </a:ext>
              </a:extLst>
            </p:cNvPr>
            <p:cNvSpPr/>
            <p:nvPr/>
          </p:nvSpPr>
          <p:spPr>
            <a:xfrm rot="16200000">
              <a:off x="2649702" y="4857493"/>
              <a:ext cx="362532" cy="288065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39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E1501-56BD-46D3-96BB-80F139C71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764" y="124927"/>
            <a:ext cx="10058400" cy="647701"/>
          </a:xfrm>
        </p:spPr>
        <p:txBody>
          <a:bodyPr/>
          <a:lstStyle/>
          <a:p>
            <a:r>
              <a:rPr lang="en-US" dirty="0"/>
              <a:t>Erosion Damage Growth Model for O&amp;M Prediction and Optimization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51A1FA-50FA-4042-800F-55D9DAE79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99B31A61-0BE3-46F7-AB5A-7F786C474BF7}"/>
              </a:ext>
            </a:extLst>
          </p:cNvPr>
          <p:cNvSpPr txBox="1">
            <a:spLocks/>
          </p:cNvSpPr>
          <p:nvPr/>
        </p:nvSpPr>
        <p:spPr>
          <a:xfrm>
            <a:off x="802432" y="1445986"/>
            <a:ext cx="9204130" cy="33067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36" indent="-91436" algn="l" defTabSz="914354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0B0F0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84029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Calibri" pitchFamily="34" charset="0"/>
              <a:buChar char="◦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2pPr>
            <a:lvl3pPr marL="566900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Calibri" pitchFamily="34" charset="0"/>
              <a:buChar char="◦"/>
              <a:defRPr sz="14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3pPr>
            <a:lvl4pPr marL="749771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Calibri" pitchFamily="34" charset="0"/>
              <a:buChar char="◦"/>
              <a:defRPr sz="14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4pPr>
            <a:lvl5pPr marL="932642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Calibri" pitchFamily="34" charset="0"/>
              <a:buChar char="◦"/>
              <a:defRPr sz="14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5pPr>
            <a:lvl6pPr marL="109994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29993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499925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9991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61638B8C-93DA-4C6F-BA13-3EBEB2F05E78}"/>
              </a:ext>
            </a:extLst>
          </p:cNvPr>
          <p:cNvGrpSpPr/>
          <p:nvPr/>
        </p:nvGrpSpPr>
        <p:grpSpPr>
          <a:xfrm>
            <a:off x="1481615" y="1360099"/>
            <a:ext cx="7845764" cy="4052534"/>
            <a:chOff x="4093811" y="1278945"/>
            <a:chExt cx="7845764" cy="405253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D076198-1029-4798-9BC3-707F3B05FE16}"/>
                </a:ext>
              </a:extLst>
            </p:cNvPr>
            <p:cNvSpPr/>
            <p:nvPr/>
          </p:nvSpPr>
          <p:spPr>
            <a:xfrm>
              <a:off x="10140999" y="1278945"/>
              <a:ext cx="1798576" cy="80179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80A20E-0709-4A7D-B77D-9828EE4C0BA0}"/>
                </a:ext>
              </a:extLst>
            </p:cNvPr>
            <p:cNvSpPr/>
            <p:nvPr/>
          </p:nvSpPr>
          <p:spPr>
            <a:xfrm>
              <a:off x="6096061" y="1278945"/>
              <a:ext cx="1798576" cy="80179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E60E4E1-D8F8-48D0-872C-88C0C2FDCA65}"/>
                </a:ext>
              </a:extLst>
            </p:cNvPr>
            <p:cNvSpPr/>
            <p:nvPr/>
          </p:nvSpPr>
          <p:spPr>
            <a:xfrm>
              <a:off x="8150695" y="1278945"/>
              <a:ext cx="1798576" cy="80179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E14E302-B769-4226-9A1B-425691760798}"/>
                </a:ext>
              </a:extLst>
            </p:cNvPr>
            <p:cNvSpPr/>
            <p:nvPr/>
          </p:nvSpPr>
          <p:spPr>
            <a:xfrm>
              <a:off x="4137709" y="1278945"/>
              <a:ext cx="1798576" cy="80179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69C9B1-2627-42AC-8BFC-7DA9AB797862}"/>
                </a:ext>
              </a:extLst>
            </p:cNvPr>
            <p:cNvSpPr txBox="1"/>
            <p:nvPr/>
          </p:nvSpPr>
          <p:spPr>
            <a:xfrm>
              <a:off x="4093811" y="1330063"/>
              <a:ext cx="188637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Short-Term Damage Rate/Mass Loss Rate</a:t>
              </a:r>
            </a:p>
            <a:p>
              <a:pPr algn="ctr"/>
              <a:r>
                <a:rPr lang="en-US" sz="1000" dirty="0"/>
                <a:t>(Springer Model [1])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44DD25-EAA8-4F8C-9F8C-53AB44DCAA0A}"/>
                </a:ext>
              </a:extLst>
            </p:cNvPr>
            <p:cNvSpPr txBox="1"/>
            <p:nvPr/>
          </p:nvSpPr>
          <p:spPr>
            <a:xfrm>
              <a:off x="6128715" y="1323053"/>
              <a:ext cx="167966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Rain Statistics</a:t>
              </a:r>
            </a:p>
            <a:p>
              <a:pPr algn="ctr"/>
              <a:r>
                <a:rPr lang="en-US" sz="1000" dirty="0"/>
                <a:t>(Rain Intensity, Droplet Size Distribution)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6E42902-3C71-4E2A-BFB9-A1B052C5716C}"/>
                </a:ext>
              </a:extLst>
            </p:cNvPr>
            <p:cNvSpPr txBox="1"/>
            <p:nvPr/>
          </p:nvSpPr>
          <p:spPr>
            <a:xfrm>
              <a:off x="8285132" y="1401115"/>
              <a:ext cx="15297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Wind Statistics</a:t>
              </a:r>
            </a:p>
            <a:p>
              <a:pPr algn="ctr"/>
              <a:r>
                <a:rPr lang="en-US" sz="1000" dirty="0"/>
                <a:t>(Wind Speed)</a:t>
              </a:r>
              <a:endParaRPr lang="en-US" sz="9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6AD1296-850E-42C1-B918-6125924DEEE3}"/>
                </a:ext>
              </a:extLst>
            </p:cNvPr>
            <p:cNvSpPr txBox="1"/>
            <p:nvPr/>
          </p:nvSpPr>
          <p:spPr>
            <a:xfrm>
              <a:off x="10239755" y="1362643"/>
              <a:ext cx="16995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Turbine Model</a:t>
              </a:r>
            </a:p>
            <a:p>
              <a:pPr algn="ctr"/>
              <a:r>
                <a:rPr lang="en-US" sz="1000" dirty="0"/>
                <a:t>(Power Curve)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22AF41E-2E6C-4782-893C-6A0211653C85}"/>
                </a:ext>
              </a:extLst>
            </p:cNvPr>
            <p:cNvCxnSpPr>
              <a:cxnSpLocks/>
            </p:cNvCxnSpPr>
            <p:nvPr/>
          </p:nvCxnSpPr>
          <p:spPr>
            <a:xfrm>
              <a:off x="5036996" y="2157192"/>
              <a:ext cx="1091719" cy="488170"/>
            </a:xfrm>
            <a:prstGeom prst="straightConnector1">
              <a:avLst/>
            </a:prstGeom>
            <a:ln w="28575">
              <a:headEnd w="lg" len="lg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FFE3F4B-4EC5-4E38-85D1-E6F3D21FC5D1}"/>
                </a:ext>
              </a:extLst>
            </p:cNvPr>
            <p:cNvCxnSpPr>
              <a:cxnSpLocks/>
            </p:cNvCxnSpPr>
            <p:nvPr/>
          </p:nvCxnSpPr>
          <p:spPr>
            <a:xfrm>
              <a:off x="8850166" y="2215657"/>
              <a:ext cx="0" cy="39833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A67116F-56EA-493B-9D8D-9BFC7AF669E8}"/>
                </a:ext>
              </a:extLst>
            </p:cNvPr>
            <p:cNvSpPr/>
            <p:nvPr/>
          </p:nvSpPr>
          <p:spPr>
            <a:xfrm>
              <a:off x="5810927" y="2703643"/>
              <a:ext cx="4590222" cy="70207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BD75219-42EF-44AE-917D-FCCC249155E8}"/>
                </a:ext>
              </a:extLst>
            </p:cNvPr>
            <p:cNvSpPr txBox="1"/>
            <p:nvPr/>
          </p:nvSpPr>
          <p:spPr>
            <a:xfrm>
              <a:off x="5803296" y="2738192"/>
              <a:ext cx="465294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Long-Term Damage Rate [2]</a:t>
              </a:r>
            </a:p>
            <a:p>
              <a:pPr algn="ctr"/>
              <a:r>
                <a:rPr lang="en-US" sz="1000" dirty="0"/>
                <a:t>(</a:t>
              </a:r>
              <a:r>
                <a:rPr lang="en-US" sz="1000" dirty="0">
                  <a:latin typeface="AdvOT863180fb"/>
                </a:rPr>
                <a:t>W</a:t>
              </a:r>
              <a:r>
                <a:rPr lang="en-US" sz="1000" b="0" i="0" u="none" strike="noStrike" baseline="0" dirty="0">
                  <a:latin typeface="AdvOT863180fb"/>
                </a:rPr>
                <a:t>eighted sum of short term erosion damage rate together with probability of occurrence of all possible rain and wind conditions)</a:t>
              </a:r>
              <a:r>
                <a:rPr lang="en-US" sz="1000" dirty="0"/>
                <a:t>  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F9A9201E-80CA-4B1B-8277-2B509FC502A7}"/>
                </a:ext>
              </a:extLst>
            </p:cNvPr>
            <p:cNvCxnSpPr>
              <a:cxnSpLocks/>
            </p:cNvCxnSpPr>
            <p:nvPr/>
          </p:nvCxnSpPr>
          <p:spPr>
            <a:xfrm>
              <a:off x="7049288" y="2202643"/>
              <a:ext cx="0" cy="41134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9452EFA4-3AED-47E6-A4A6-7BB289CDEB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14193" y="2179925"/>
              <a:ext cx="899234" cy="46543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81E145A-7E4B-42C3-9C84-C744F74812A6}"/>
                </a:ext>
              </a:extLst>
            </p:cNvPr>
            <p:cNvSpPr/>
            <p:nvPr/>
          </p:nvSpPr>
          <p:spPr>
            <a:xfrm>
              <a:off x="6132300" y="3724782"/>
              <a:ext cx="1645138" cy="5859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99BE881-F925-4DED-B0A9-E1DC3B4E133C}"/>
                </a:ext>
              </a:extLst>
            </p:cNvPr>
            <p:cNvSpPr txBox="1"/>
            <p:nvPr/>
          </p:nvSpPr>
          <p:spPr>
            <a:xfrm>
              <a:off x="5980182" y="3746906"/>
              <a:ext cx="19778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Incubation Period Prediction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8C5E473-D08B-4E64-BEB5-1FA2F78741E4}"/>
                </a:ext>
              </a:extLst>
            </p:cNvPr>
            <p:cNvSpPr/>
            <p:nvPr/>
          </p:nvSpPr>
          <p:spPr>
            <a:xfrm>
              <a:off x="8481489" y="3701788"/>
              <a:ext cx="1645139" cy="57882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69C91FB-B6F0-4794-8447-D73E37966661}"/>
                </a:ext>
              </a:extLst>
            </p:cNvPr>
            <p:cNvSpPr txBox="1"/>
            <p:nvPr/>
          </p:nvSpPr>
          <p:spPr>
            <a:xfrm>
              <a:off x="8493876" y="3833302"/>
              <a:ext cx="16648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Rate of Mass Loss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321E6BC-6F7A-473F-B7FC-111CADF0E452}"/>
                </a:ext>
              </a:extLst>
            </p:cNvPr>
            <p:cNvSpPr/>
            <p:nvPr/>
          </p:nvSpPr>
          <p:spPr>
            <a:xfrm>
              <a:off x="6954869" y="4696692"/>
              <a:ext cx="2400300" cy="61555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2ADCB6A-D515-412E-B39C-FEC192513F48}"/>
                </a:ext>
              </a:extLst>
            </p:cNvPr>
            <p:cNvSpPr txBox="1"/>
            <p:nvPr/>
          </p:nvSpPr>
          <p:spPr>
            <a:xfrm>
              <a:off x="6817594" y="4715926"/>
              <a:ext cx="254189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Erosion Category</a:t>
              </a:r>
            </a:p>
            <a:p>
              <a:pPr algn="ctr"/>
              <a:r>
                <a:rPr lang="en-US" sz="1000" dirty="0"/>
                <a:t>(Severity of erosion at all points in a wind blades lifetime)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8F227738-BAF2-450B-8274-35808E4A3878}"/>
                </a:ext>
              </a:extLst>
            </p:cNvPr>
            <p:cNvCxnSpPr>
              <a:cxnSpLocks/>
            </p:cNvCxnSpPr>
            <p:nvPr/>
          </p:nvCxnSpPr>
          <p:spPr>
            <a:xfrm>
              <a:off x="6954869" y="3479440"/>
              <a:ext cx="0" cy="22185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37E80BFD-373F-4AD8-BF1F-BE96DC73459D}"/>
                </a:ext>
              </a:extLst>
            </p:cNvPr>
            <p:cNvCxnSpPr>
              <a:cxnSpLocks/>
            </p:cNvCxnSpPr>
            <p:nvPr/>
          </p:nvCxnSpPr>
          <p:spPr>
            <a:xfrm>
              <a:off x="9247071" y="3479440"/>
              <a:ext cx="0" cy="22185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FE1A117F-0A06-4A64-A747-D9AA89AC29EE}"/>
                </a:ext>
              </a:extLst>
            </p:cNvPr>
            <p:cNvCxnSpPr>
              <a:cxnSpLocks/>
            </p:cNvCxnSpPr>
            <p:nvPr/>
          </p:nvCxnSpPr>
          <p:spPr>
            <a:xfrm>
              <a:off x="7049288" y="4381879"/>
              <a:ext cx="186399" cy="26565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D2212A35-5145-4BF6-A989-69144CAC1A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49983" y="4334064"/>
              <a:ext cx="143713" cy="30604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11B751AA-BB8C-4AB1-A7D8-5516B0FDB039}"/>
              </a:ext>
            </a:extLst>
          </p:cNvPr>
          <p:cNvSpPr/>
          <p:nvPr/>
        </p:nvSpPr>
        <p:spPr>
          <a:xfrm>
            <a:off x="1022792" y="4787518"/>
            <a:ext cx="1947867" cy="7020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Inspection data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844FD45-B40C-4CE3-A62D-5584B62ACFE1}"/>
              </a:ext>
            </a:extLst>
          </p:cNvPr>
          <p:cNvCxnSpPr>
            <a:cxnSpLocks/>
            <a:endCxn id="53" idx="1"/>
          </p:cNvCxnSpPr>
          <p:nvPr/>
        </p:nvCxnSpPr>
        <p:spPr>
          <a:xfrm flipV="1">
            <a:off x="3072541" y="5104857"/>
            <a:ext cx="1132857" cy="1268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FEB799A-F4B0-415D-82CC-C6680E1D86CA}"/>
              </a:ext>
            </a:extLst>
          </p:cNvPr>
          <p:cNvSpPr txBox="1"/>
          <p:nvPr/>
        </p:nvSpPr>
        <p:spPr>
          <a:xfrm>
            <a:off x="1051427" y="6065727"/>
            <a:ext cx="10373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[1] GS Springer, CL Yang; PS Larsen, "Analysis of Rain Erosion of Coated Materials,"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Journal of Composite Materials, 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vol. 8, pp. 229-252, 1974.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[2] A. Shankar Verma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et al.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, "A probabilistic long‐term framework for site‐specific erosion analysis of wind turbine blades: A case study of 31 Dutch sites,"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Wind Energy, 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vol. 24, no. 11, pp. 1315-1336, 2021, doi: 10.1002/we.2634.</a:t>
            </a:r>
          </a:p>
        </p:txBody>
      </p:sp>
    </p:spTree>
    <p:extLst>
      <p:ext uri="{BB962C8B-B14F-4D97-AF65-F5344CB8AC3E}">
        <p14:creationId xmlns:p14="http://schemas.microsoft.com/office/powerpoint/2010/main" val="363492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BE029-341E-4CD4-B226-099C3FBB4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64003"/>
            <a:ext cx="10058400" cy="570225"/>
          </a:xfrm>
        </p:spPr>
        <p:txBody>
          <a:bodyPr/>
          <a:lstStyle/>
          <a:p>
            <a:r>
              <a:rPr lang="en-US" dirty="0"/>
              <a:t>Inputs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78E64E-FFF2-480A-BE87-5E3908A2EE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0B11397-645F-4F7F-8512-0B7F54F36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839" y="3996820"/>
            <a:ext cx="3119314" cy="253086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890B964-3319-46CA-95CC-116E9A0E6A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18" t="2080" r="7373"/>
          <a:stretch/>
        </p:blipFill>
        <p:spPr>
          <a:xfrm>
            <a:off x="8441443" y="4149467"/>
            <a:ext cx="3119313" cy="260888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1E4EC20-410B-488D-9382-854CD5EAE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846" y="1127646"/>
            <a:ext cx="3414310" cy="256073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C76BCCC-585D-4037-B199-30810FA570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6" r="6219"/>
          <a:stretch/>
        </p:blipFill>
        <p:spPr>
          <a:xfrm>
            <a:off x="8198498" y="1113665"/>
            <a:ext cx="3495870" cy="253086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27EEA7D-8641-4667-A080-D5D81678BDFD}"/>
              </a:ext>
            </a:extLst>
          </p:cNvPr>
          <p:cNvSpPr txBox="1"/>
          <p:nvPr/>
        </p:nvSpPr>
        <p:spPr>
          <a:xfrm>
            <a:off x="4890906" y="763802"/>
            <a:ext cx="2786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Rain Statistics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7FF65F-D207-40CD-B2A8-CF17538B9CC5}"/>
              </a:ext>
            </a:extLst>
          </p:cNvPr>
          <p:cNvSpPr txBox="1"/>
          <p:nvPr/>
        </p:nvSpPr>
        <p:spPr>
          <a:xfrm>
            <a:off x="8684609" y="755931"/>
            <a:ext cx="2786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Wind Statistics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D9C6F9B-3404-49FA-9A33-748956FAD323}"/>
              </a:ext>
            </a:extLst>
          </p:cNvPr>
          <p:cNvSpPr txBox="1"/>
          <p:nvPr/>
        </p:nvSpPr>
        <p:spPr>
          <a:xfrm>
            <a:off x="8839200" y="3853740"/>
            <a:ext cx="2730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Turbine Power Curve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710F6E-682C-49F8-9AA3-5901571F9A64}"/>
              </a:ext>
            </a:extLst>
          </p:cNvPr>
          <p:cNvSpPr txBox="1"/>
          <p:nvPr/>
        </p:nvSpPr>
        <p:spPr>
          <a:xfrm>
            <a:off x="440408" y="736959"/>
            <a:ext cx="2967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Springer Model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F1645E3-D3E4-4B19-A906-8A8DA1330641}"/>
              </a:ext>
            </a:extLst>
          </p:cNvPr>
          <p:cNvSpPr txBox="1"/>
          <p:nvPr/>
        </p:nvSpPr>
        <p:spPr>
          <a:xfrm>
            <a:off x="243525" y="1623026"/>
            <a:ext cx="4435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Incubation period (number of impacts) for coated laminates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F15E8B1-1530-46C0-80CB-B1CAAFB3D9AB}"/>
                  </a:ext>
                </a:extLst>
              </p:cNvPr>
              <p:cNvSpPr txBox="1"/>
              <p:nvPr/>
            </p:nvSpPr>
            <p:spPr>
              <a:xfrm>
                <a:off x="274649" y="1912238"/>
                <a:ext cx="4124211" cy="8943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sz="1400" i="0">
                          <a:latin typeface="Cambria Math" panose="02040503050406030204" pitchFamily="18" charset="0"/>
                        </a:rPr>
                        <m:t>=7.1×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sSup>
                        <m:sSup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̅"/>
                                          <m:ctrlPr>
                                            <a:rPr lang="en-US" sz="14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400" i="1"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𝑜</m:t>
                                      </m:r>
                                    </m:sub>
                                  </m:sSub>
                                </m:den>
                              </m:f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1+2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acc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i="1">
                                              <a:latin typeface="Cambria Math" panose="02040503050406030204" pitchFamily="18" charset="0"/>
                                            </a:rPr>
                                            <m:t>𝜓</m:t>
                                          </m:r>
                                        </m:e>
                                        <m:sub>
                                          <m:r>
                                            <a:rPr lang="en-US" sz="1400" i="1">
                                              <a:latin typeface="Cambria Math" panose="02040503050406030204" pitchFamily="18" charset="0"/>
                                            </a:rPr>
                                            <m:t>𝑠𝑐</m:t>
                                          </m:r>
                                        </m:sub>
                                      </m:sSub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5.7</m:t>
                          </m:r>
                        </m:sup>
                      </m:sSup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14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Sup>
                        <m:sSubSupPr>
                          <m:ctrlP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F15E8B1-1530-46C0-80CB-B1CAAFB3D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49" y="1912238"/>
                <a:ext cx="4124211" cy="8943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618DD53-05A2-41FF-9AB1-403F3D3AA2BF}"/>
              </a:ext>
            </a:extLst>
          </p:cNvPr>
          <p:cNvSpPr txBox="1"/>
          <p:nvPr/>
        </p:nvSpPr>
        <p:spPr>
          <a:xfrm>
            <a:off x="274649" y="2693375"/>
            <a:ext cx="44821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Incubation period for uncoated laminates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72FF119-8E08-4ACF-9060-565AAE10D540}"/>
                  </a:ext>
                </a:extLst>
              </p:cNvPr>
              <p:cNvSpPr txBox="1"/>
              <p:nvPr/>
            </p:nvSpPr>
            <p:spPr>
              <a:xfrm>
                <a:off x="64951" y="2946537"/>
                <a:ext cx="3526448" cy="621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sz="1400" i="0">
                          <a:latin typeface="Cambria Math" panose="02040503050406030204" pitchFamily="18" charset="0"/>
                        </a:rPr>
                        <m:t>=7.1×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sSup>
                        <m:sSup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5.7</m:t>
                          </m:r>
                        </m:sup>
                      </m:sSup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1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72FF119-8E08-4ACF-9060-565AAE10D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1" y="2946537"/>
                <a:ext cx="3526448" cy="6219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CFAB2E84-2DE5-4CC6-BCCE-200428C24072}"/>
              </a:ext>
            </a:extLst>
          </p:cNvPr>
          <p:cNvSpPr txBox="1"/>
          <p:nvPr/>
        </p:nvSpPr>
        <p:spPr>
          <a:xfrm>
            <a:off x="274649" y="3579058"/>
            <a:ext cx="60966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Damage Rate - Palmgren-Miner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B64E191-C3B8-492F-A940-84EBC7C953C7}"/>
                  </a:ext>
                </a:extLst>
              </p:cNvPr>
              <p:cNvSpPr txBox="1"/>
              <p:nvPr/>
            </p:nvSpPr>
            <p:spPr>
              <a:xfrm>
                <a:off x="166006" y="3792588"/>
                <a:ext cx="2735335" cy="702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𝑆𝑇</m:t>
                          </m:r>
                        </m:sup>
                      </m:sSup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f>
                            <m:f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  <m:r>
                        <a:rPr lang="en-US" sz="1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𝑖𝑚𝑝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r>
                        <a:rPr lang="en-US" sz="1400" b="0" i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B64E191-C3B8-492F-A940-84EBC7C95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06" y="3792588"/>
                <a:ext cx="2735335" cy="702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>
            <a:extLst>
              <a:ext uri="{FF2B5EF4-FFF2-40B4-BE49-F238E27FC236}">
                <a16:creationId xmlns:a16="http://schemas.microsoft.com/office/drawing/2014/main" id="{69493EBD-CE73-4D13-A0B2-1634C1BA93DD}"/>
              </a:ext>
            </a:extLst>
          </p:cNvPr>
          <p:cNvSpPr txBox="1"/>
          <p:nvPr/>
        </p:nvSpPr>
        <p:spPr>
          <a:xfrm>
            <a:off x="280092" y="4495752"/>
            <a:ext cx="60966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Mass loss rate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BB9C3DD-5A82-4CD8-A6A8-7F26F4FD0274}"/>
                  </a:ext>
                </a:extLst>
              </p:cNvPr>
              <p:cNvSpPr txBox="1"/>
              <p:nvPr/>
            </p:nvSpPr>
            <p:spPr>
              <a:xfrm>
                <a:off x="243525" y="4719174"/>
                <a:ext cx="4355394" cy="895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1400" i="0">
                          <a:latin typeface="Cambria Math" panose="02040503050406030204" pitchFamily="18" charset="0"/>
                        </a:rPr>
                        <m:t>=0.023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sz="1400" i="0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0.7</m:t>
                          </m:r>
                        </m:sup>
                      </m:sSup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1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p>
                              <m:r>
                                <a:rPr lang="en-US" sz="140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𝜋𝜌</m:t>
                          </m:r>
                          <m:sSup>
                            <m:sSup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4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14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𝑞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𝑖𝑚𝑝</m:t>
                          </m:r>
                        </m:sub>
                      </m:sSub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BB9C3DD-5A82-4CD8-A6A8-7F26F4FD0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25" y="4719174"/>
                <a:ext cx="4355394" cy="8958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A246129-819C-420B-854D-E2E871CFC03F}"/>
                  </a:ext>
                </a:extLst>
              </p:cNvPr>
              <p:cNvSpPr txBox="1"/>
              <p:nvPr/>
            </p:nvSpPr>
            <p:spPr>
              <a:xfrm>
                <a:off x="-479269" y="5601017"/>
                <a:ext cx="411190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1400" i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d>
                        <m:d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A246129-819C-420B-854D-E2E871CFC0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79269" y="5601017"/>
                <a:ext cx="4111904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6E5DD360-A909-40BB-9CB1-E011A1EA805E}"/>
              </a:ext>
            </a:extLst>
          </p:cNvPr>
          <p:cNvSpPr txBox="1"/>
          <p:nvPr/>
        </p:nvSpPr>
        <p:spPr>
          <a:xfrm>
            <a:off x="296017" y="1024190"/>
            <a:ext cx="37292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Quasi-empirical model based on classical fatigue analysis fit to experimental results</a:t>
            </a:r>
          </a:p>
        </p:txBody>
      </p:sp>
    </p:spTree>
    <p:extLst>
      <p:ext uri="{BB962C8B-B14F-4D97-AF65-F5344CB8AC3E}">
        <p14:creationId xmlns:p14="http://schemas.microsoft.com/office/powerpoint/2010/main" val="348363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9427B-0688-4EB9-9758-7F503BF40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Long-term Damage Calculation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A56E4-CD78-4821-8A94-F88485E42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DAB81ED-EFA0-4527-ADB1-EAF42C75875F}"/>
                  </a:ext>
                </a:extLst>
              </p:cNvPr>
              <p:cNvSpPr txBox="1"/>
              <p:nvPr/>
            </p:nvSpPr>
            <p:spPr>
              <a:xfrm>
                <a:off x="64951" y="1736619"/>
                <a:ext cx="10581758" cy="878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p>
                            <m:e>
                              <m:nary>
                                <m:naryPr>
                                  <m:chr m:val="∑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∞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𝑖𝑗𝑘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𝑆𝑇</m:t>
                                      </m:r>
                                    </m:sup>
                                  </m:sSubSup>
                                </m:e>
                              </m:nary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e>
                          </m:nary>
                        </m:e>
                      </m:nary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DAB81ED-EFA0-4527-ADB1-EAF42C758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1" y="1736619"/>
                <a:ext cx="10581758" cy="87895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A1711EB-CCA1-4830-8B9B-F8B7B669475E}"/>
                  </a:ext>
                </a:extLst>
              </p:cNvPr>
              <p:cNvSpPr txBox="1"/>
              <p:nvPr/>
            </p:nvSpPr>
            <p:spPr>
              <a:xfrm>
                <a:off x="64951" y="3208763"/>
                <a:ext cx="10581758" cy="878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p>
                            <m:e>
                              <m:nary>
                                <m:naryPr>
                                  <m:chr m:val="∑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∞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𝑖𝑗𝑘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𝑆𝑇</m:t>
                                      </m:r>
                                    </m:sup>
                                  </m:sSubSup>
                                </m:e>
                              </m:nary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e>
                          </m:nary>
                        </m:e>
                      </m:nary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A1711EB-CCA1-4830-8B9B-F8B7B66947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1" y="3208763"/>
                <a:ext cx="10581758" cy="8789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306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EB6B4-3CBD-4E39-88E8-BE6ECC915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Between Mass Loss and Erosion Class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2E8B9-9768-452F-9285-0E9D3564F6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FEB2FF9-2D8D-4584-8B6F-2D1BE10534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2591463"/>
              </p:ext>
            </p:extLst>
          </p:nvPr>
        </p:nvGraphicFramePr>
        <p:xfrm>
          <a:off x="827238" y="1352804"/>
          <a:ext cx="9845219" cy="2493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4771">
                  <a:extLst>
                    <a:ext uri="{9D8B030D-6E8A-4147-A177-3AD203B41FA5}">
                      <a16:colId xmlns:a16="http://schemas.microsoft.com/office/drawing/2014/main" val="2334204472"/>
                    </a:ext>
                  </a:extLst>
                </a:gridCol>
                <a:gridCol w="3487838">
                  <a:extLst>
                    <a:ext uri="{9D8B030D-6E8A-4147-A177-3AD203B41FA5}">
                      <a16:colId xmlns:a16="http://schemas.microsoft.com/office/drawing/2014/main" val="880614202"/>
                    </a:ext>
                  </a:extLst>
                </a:gridCol>
                <a:gridCol w="2461305">
                  <a:extLst>
                    <a:ext uri="{9D8B030D-6E8A-4147-A177-3AD203B41FA5}">
                      <a16:colId xmlns:a16="http://schemas.microsoft.com/office/drawing/2014/main" val="3862221721"/>
                    </a:ext>
                  </a:extLst>
                </a:gridCol>
                <a:gridCol w="2461305">
                  <a:extLst>
                    <a:ext uri="{9D8B030D-6E8A-4147-A177-3AD203B41FA5}">
                      <a16:colId xmlns:a16="http://schemas.microsoft.com/office/drawing/2014/main" val="3342390883"/>
                    </a:ext>
                  </a:extLst>
                </a:gridCol>
              </a:tblGrid>
              <a:tr h="49576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Erosion 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Coating Mass Loss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Laminate Mass Loss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5174148"/>
                  </a:ext>
                </a:extLst>
              </a:tr>
              <a:tr h="2872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Light pitting of coating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&lt;10%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4402120"/>
                  </a:ext>
                </a:extLst>
              </a:tr>
              <a:tr h="49576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Small patches of missing coating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10% - 50%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0682502"/>
                  </a:ext>
                </a:extLst>
              </a:tr>
              <a:tr h="49576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Large patches of missing coating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50% - 100%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&lt;10%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4627835"/>
                  </a:ext>
                </a:extLst>
              </a:tr>
              <a:tr h="2872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Erosion of laminate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10% - 80%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5464990"/>
                  </a:ext>
                </a:extLst>
              </a:tr>
              <a:tr h="2872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Complete loss of laminate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2940395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4F4B34F2-696A-43CE-99D0-8FB926FA0E50}"/>
              </a:ext>
            </a:extLst>
          </p:cNvPr>
          <p:cNvGrpSpPr/>
          <p:nvPr/>
        </p:nvGrpSpPr>
        <p:grpSpPr>
          <a:xfrm>
            <a:off x="1340935" y="4000178"/>
            <a:ext cx="9740660" cy="2375503"/>
            <a:chOff x="1764815" y="1571646"/>
            <a:chExt cx="9740660" cy="237550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BA909-A9EE-4E76-BFF9-3A54D71ED6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58" t="12821" r="16190" b="19034"/>
            <a:stretch/>
          </p:blipFill>
          <p:spPr>
            <a:xfrm>
              <a:off x="1764815" y="1579505"/>
              <a:ext cx="8009164" cy="236764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585E538-1E72-42D7-A0A9-E38CF66677EA}"/>
                </a:ext>
              </a:extLst>
            </p:cNvPr>
            <p:cNvSpPr txBox="1"/>
            <p:nvPr/>
          </p:nvSpPr>
          <p:spPr>
            <a:xfrm>
              <a:off x="6461369" y="2875692"/>
              <a:ext cx="1334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Category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1A32BBC-59F9-4454-9C88-13E330F73EE6}"/>
                </a:ext>
              </a:extLst>
            </p:cNvPr>
            <p:cNvSpPr txBox="1"/>
            <p:nvPr/>
          </p:nvSpPr>
          <p:spPr>
            <a:xfrm>
              <a:off x="7269633" y="2442982"/>
              <a:ext cx="14538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Category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DC2F3B-EF0C-465E-8430-07AF6A98AC8D}"/>
                </a:ext>
              </a:extLst>
            </p:cNvPr>
            <p:cNvSpPr txBox="1"/>
            <p:nvPr/>
          </p:nvSpPr>
          <p:spPr>
            <a:xfrm>
              <a:off x="7857463" y="2004356"/>
              <a:ext cx="14838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Category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26F056-7B5D-4BBA-89BF-942B30A64960}"/>
                </a:ext>
              </a:extLst>
            </p:cNvPr>
            <p:cNvSpPr txBox="1"/>
            <p:nvPr/>
          </p:nvSpPr>
          <p:spPr>
            <a:xfrm>
              <a:off x="8224855" y="1571646"/>
              <a:ext cx="1452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Category 4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6307FFE-E7D5-4C3E-922E-987477075F75}"/>
                </a:ext>
              </a:extLst>
            </p:cNvPr>
            <p:cNvCxnSpPr/>
            <p:nvPr/>
          </p:nvCxnSpPr>
          <p:spPr>
            <a:xfrm>
              <a:off x="8046063" y="3060358"/>
              <a:ext cx="0" cy="543890"/>
            </a:xfrm>
            <a:prstGeom prst="line">
              <a:avLst/>
            </a:prstGeom>
            <a:ln w="317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CC5A507-6C37-4C13-A066-912BB7D1B623}"/>
                </a:ext>
              </a:extLst>
            </p:cNvPr>
            <p:cNvCxnSpPr>
              <a:cxnSpLocks/>
            </p:cNvCxnSpPr>
            <p:nvPr/>
          </p:nvCxnSpPr>
          <p:spPr>
            <a:xfrm>
              <a:off x="8788065" y="2637336"/>
              <a:ext cx="0" cy="966912"/>
            </a:xfrm>
            <a:prstGeom prst="line">
              <a:avLst/>
            </a:prstGeom>
            <a:ln w="317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EDAE6CE-C537-48F1-B26B-023D5864A565}"/>
                </a:ext>
              </a:extLst>
            </p:cNvPr>
            <p:cNvCxnSpPr>
              <a:cxnSpLocks/>
            </p:cNvCxnSpPr>
            <p:nvPr/>
          </p:nvCxnSpPr>
          <p:spPr>
            <a:xfrm>
              <a:off x="9270074" y="2170446"/>
              <a:ext cx="0" cy="1433802"/>
            </a:xfrm>
            <a:prstGeom prst="line">
              <a:avLst/>
            </a:prstGeom>
            <a:ln w="317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95A15BF-B371-4A18-A4EA-E8782DABA8C8}"/>
                </a:ext>
              </a:extLst>
            </p:cNvPr>
            <p:cNvCxnSpPr>
              <a:cxnSpLocks/>
            </p:cNvCxnSpPr>
            <p:nvPr/>
          </p:nvCxnSpPr>
          <p:spPr>
            <a:xfrm>
              <a:off x="9624300" y="1764171"/>
              <a:ext cx="0" cy="1840077"/>
            </a:xfrm>
            <a:prstGeom prst="line">
              <a:avLst/>
            </a:prstGeom>
            <a:ln w="317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CA156AFE-5E4C-431A-98E5-AF61CB625C53}"/>
                    </a:ext>
                  </a:extLst>
                </p:cNvPr>
                <p:cNvSpPr/>
                <p:nvPr/>
              </p:nvSpPr>
              <p:spPr>
                <a:xfrm>
                  <a:off x="9859896" y="2058375"/>
                  <a:ext cx="1645579" cy="59041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3200" i="0">
                            <a:latin typeface="Cambria Math" panose="02040503050406030204" pitchFamily="18" charset="0"/>
                          </a:rPr>
                          <m:t>∝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CA156AFE-5E4C-431A-98E5-AF61CB625C5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59896" y="2058375"/>
                  <a:ext cx="1645579" cy="59041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1C49ECB-F4B8-4742-924D-6905CAEB17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88150" y="3407735"/>
              <a:ext cx="180753" cy="180753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29711DC-6C65-4099-A2C4-D8974C90C985}"/>
                </a:ext>
              </a:extLst>
            </p:cNvPr>
            <p:cNvCxnSpPr>
              <a:cxnSpLocks/>
            </p:cNvCxnSpPr>
            <p:nvPr/>
          </p:nvCxnSpPr>
          <p:spPr>
            <a:xfrm>
              <a:off x="5162929" y="2627648"/>
              <a:ext cx="1025221" cy="826183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5D9C1F-1765-4766-BD6D-CA2B2DADB910}"/>
                </a:ext>
              </a:extLst>
            </p:cNvPr>
            <p:cNvSpPr txBox="1"/>
            <p:nvPr/>
          </p:nvSpPr>
          <p:spPr>
            <a:xfrm>
              <a:off x="2675987" y="2267369"/>
              <a:ext cx="2668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Calculated Initiation Point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6B9201F-2616-4416-8A7C-10BBB94B4363}"/>
              </a:ext>
            </a:extLst>
          </p:cNvPr>
          <p:cNvSpPr txBox="1"/>
          <p:nvPr/>
        </p:nvSpPr>
        <p:spPr>
          <a:xfrm>
            <a:off x="453025" y="832453"/>
            <a:ext cx="11366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1D model at the blade tip, need to account for different erosion states along the blade for total AEP loss [3].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854264-6805-470B-B832-7A6048E89F1F}"/>
              </a:ext>
            </a:extLst>
          </p:cNvPr>
          <p:cNvSpPr txBox="1"/>
          <p:nvPr/>
        </p:nvSpPr>
        <p:spPr>
          <a:xfrm>
            <a:off x="484348" y="6382231"/>
            <a:ext cx="10361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[1]	C. </a:t>
            </a:r>
            <a:r>
              <a:rPr lang="en-US" sz="1200" dirty="0" err="1"/>
              <a:t>Bak</a:t>
            </a:r>
            <a:r>
              <a:rPr lang="en-US" sz="1200" dirty="0"/>
              <a:t>, "A simple model to predict the energy loss due to leading edge roughness," presented at the </a:t>
            </a:r>
            <a:r>
              <a:rPr lang="en-US" sz="1200" dirty="0" err="1"/>
              <a:t>The</a:t>
            </a:r>
            <a:r>
              <a:rPr lang="en-US" sz="1200" dirty="0"/>
              <a:t> Science of Making Torque from Wind Delft, Netherlands, 2022.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0618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5F202-0791-43A8-837D-24A024F78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 and Assumptions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8095D1-30BF-49E3-AED8-054CD2CF80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5FE5E0-2211-40E5-9971-D21FDDFB40A8}"/>
              </a:ext>
            </a:extLst>
          </p:cNvPr>
          <p:cNvSpPr txBox="1"/>
          <p:nvPr/>
        </p:nvSpPr>
        <p:spPr>
          <a:xfrm>
            <a:off x="2225015" y="5027963"/>
            <a:ext cx="95084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Substrate is considered fatiguing even while it is covered by coating.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Currently only two material combinations can be considered.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Both coating and substrate are modeled as homogeneous materials.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Material properties are time invariant stochastic variables.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Weather statistics are time-variant stochastic variables.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C80E79-69ED-44A6-92E5-5CF716093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49" y="911518"/>
            <a:ext cx="5324896" cy="40194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64EEA6-ACD2-4FC5-B694-17708B0E7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136" y="911518"/>
            <a:ext cx="5397499" cy="406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2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94A11-E57B-4653-8F47-67C5C74E7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Inspection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6B508C-63DE-4F81-81E3-B79337BDA4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B56D23-D7B2-42CE-95B1-C148E26651DC}"/>
              </a:ext>
            </a:extLst>
          </p:cNvPr>
          <p:cNvSpPr txBox="1"/>
          <p:nvPr/>
        </p:nvSpPr>
        <p:spPr>
          <a:xfrm>
            <a:off x="683908" y="1232807"/>
            <a:ext cx="9810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LEE uncertainty in inspection is a combination of likelihood of detection and likelihood of misidentifying damage category</a:t>
            </a:r>
          </a:p>
          <a:p>
            <a:r>
              <a:rPr lang="en-US" dirty="0"/>
              <a:t>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C0AB2F-DD95-4842-A17E-99377151F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40032"/>
              </p:ext>
            </p:extLst>
          </p:nvPr>
        </p:nvGraphicFramePr>
        <p:xfrm>
          <a:off x="720648" y="1995488"/>
          <a:ext cx="10058401" cy="4133013"/>
        </p:xfrm>
        <a:graphic>
          <a:graphicData uri="http://schemas.openxmlformats.org/drawingml/2006/table">
            <a:tbl>
              <a:tblPr/>
              <a:tblGrid>
                <a:gridCol w="2545043">
                  <a:extLst>
                    <a:ext uri="{9D8B030D-6E8A-4147-A177-3AD203B41FA5}">
                      <a16:colId xmlns:a16="http://schemas.microsoft.com/office/drawing/2014/main" val="1196243367"/>
                    </a:ext>
                  </a:extLst>
                </a:gridCol>
                <a:gridCol w="2277144">
                  <a:extLst>
                    <a:ext uri="{9D8B030D-6E8A-4147-A177-3AD203B41FA5}">
                      <a16:colId xmlns:a16="http://schemas.microsoft.com/office/drawing/2014/main" val="1408171999"/>
                    </a:ext>
                  </a:extLst>
                </a:gridCol>
                <a:gridCol w="2313676">
                  <a:extLst>
                    <a:ext uri="{9D8B030D-6E8A-4147-A177-3AD203B41FA5}">
                      <a16:colId xmlns:a16="http://schemas.microsoft.com/office/drawing/2014/main" val="278749285"/>
                    </a:ext>
                  </a:extLst>
                </a:gridCol>
                <a:gridCol w="2922538">
                  <a:extLst>
                    <a:ext uri="{9D8B030D-6E8A-4147-A177-3AD203B41FA5}">
                      <a16:colId xmlns:a16="http://schemas.microsoft.com/office/drawing/2014/main" val="1487101420"/>
                    </a:ext>
                  </a:extLst>
                </a:gridCol>
              </a:tblGrid>
              <a:tr h="1070835">
                <a:tc rowSpan="2"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Parameters </a:t>
                      </a:r>
                      <a:endParaRPr lang="en-US" sz="5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Minimum Fidelity: Ground-based visual</a:t>
                      </a:r>
                      <a:endParaRPr lang="en-US" sz="40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Moderate Fidelity: Drone w/ AI interpretation of results</a:t>
                      </a:r>
                      <a:endParaRPr lang="en-US" sz="40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High Maturity: Rope access manual inspection</a:t>
                      </a:r>
                      <a:endParaRPr lang="en-US" sz="40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430964"/>
                  </a:ext>
                </a:extLst>
              </a:tr>
              <a:tr h="3972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Uncertainty</a:t>
                      </a:r>
                      <a:endParaRPr lang="en-US" sz="4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55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Uncertainty 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55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Uncertainty 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55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317248"/>
                  </a:ext>
                </a:extLst>
              </a:tr>
              <a:tr h="1278093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Existence of damage properly identified</a:t>
                      </a:r>
                      <a:endParaRPr lang="en-US" sz="4400" dirty="0">
                        <a:effectLst/>
                      </a:endParaRPr>
                    </a:p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(likelihood of non-detection)</a:t>
                      </a:r>
                      <a:endParaRPr lang="en-US" sz="4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30%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20%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5%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0%</a:t>
                      </a:r>
                      <a:endParaRPr lang="en-US" sz="4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30%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20%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0%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10%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0%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0%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2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180999"/>
                  </a:ext>
                </a:extLst>
              </a:tr>
              <a:tr h="1278093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 of damage improperly identified (likelihood of misidentification of damage type)</a:t>
                      </a:r>
                      <a:endParaRPr lang="en-US" sz="4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30%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25%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15%</a:t>
                      </a:r>
                      <a:endParaRPr lang="en-US" sz="44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0%</a:t>
                      </a:r>
                      <a:endParaRPr lang="en-US" sz="44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30%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25%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15%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10%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2: 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3: 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4: 5%</a:t>
                      </a:r>
                      <a:endParaRPr lang="en-US" sz="1800" dirty="0">
                        <a:effectLst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 5: 5%</a:t>
                      </a:r>
                      <a:endParaRPr lang="en-US" sz="1800" dirty="0">
                        <a:effectLst/>
                      </a:endParaRPr>
                    </a:p>
                  </a:txBody>
                  <a:tcPr marL="38100" marR="7620" marT="7620" marB="7620" anchor="ctr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97034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07EEF0D8-4C5C-45AF-9083-A3CF76B39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75" y="15382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3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ndia Theme 1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1_Sandia_Brand_Light_Theme_UUR">
  <a:themeElements>
    <a:clrScheme name="SandiaBrandTheme">
      <a:dk1>
        <a:srgbClr val="3C3C3C"/>
      </a:dk1>
      <a:lt1>
        <a:srgbClr val="FFFFFF"/>
      </a:lt1>
      <a:dk2>
        <a:srgbClr val="005376"/>
      </a:dk2>
      <a:lt2>
        <a:srgbClr val="FFFFFF"/>
      </a:lt2>
      <a:accent1>
        <a:srgbClr val="00ADD0"/>
      </a:accent1>
      <a:accent2>
        <a:srgbClr val="6CB312"/>
      </a:accent2>
      <a:accent3>
        <a:srgbClr val="FFA033"/>
      </a:accent3>
      <a:accent4>
        <a:srgbClr val="008E74"/>
      </a:accent4>
      <a:accent5>
        <a:srgbClr val="A92C00"/>
      </a:accent5>
      <a:accent6>
        <a:srgbClr val="7D0D7C"/>
      </a:accent6>
      <a:hlink>
        <a:srgbClr val="27ADCF"/>
      </a:hlink>
      <a:folHlink>
        <a:srgbClr val="2588BA"/>
      </a:folHlink>
    </a:clrScheme>
    <a:fontScheme name="Sandia Fonts">
      <a:majorFont>
        <a:latin typeface="Exo 2 SemiBold"/>
        <a:ea typeface=""/>
        <a:cs typeface=""/>
      </a:majorFont>
      <a:minorFont>
        <a:latin typeface="Open Sans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iaClassic_16x9_revNov20" id="{28973EA0-F79F-D143-9F2E-E02473C2F5DC}" vid="{C1F72220-3D98-BD46-AD2C-B53DD4038D9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Sandia2018_16x9_1</Template>
  <TotalTime>20547</TotalTime>
  <Words>1149</Words>
  <Application>Microsoft Office PowerPoint</Application>
  <PresentationFormat>Widescreen</PresentationFormat>
  <Paragraphs>215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7" baseType="lpstr">
      <vt:lpstr>HGSoeiKakugothicUB</vt:lpstr>
      <vt:lpstr>AdvOT863180fb</vt:lpstr>
      <vt:lpstr>Arial</vt:lpstr>
      <vt:lpstr>Calibri</vt:lpstr>
      <vt:lpstr>Cambria Math</vt:lpstr>
      <vt:lpstr>Exo 2 SemiBold</vt:lpstr>
      <vt:lpstr>Franklin Gothic Medium</vt:lpstr>
      <vt:lpstr>Garamond</vt:lpstr>
      <vt:lpstr>Gill Sans MT</vt:lpstr>
      <vt:lpstr>Open Sans</vt:lpstr>
      <vt:lpstr>Times New Roman</vt:lpstr>
      <vt:lpstr>Trebuchet MS</vt:lpstr>
      <vt:lpstr>Wingdings</vt:lpstr>
      <vt:lpstr>Sandia Theme 1</vt:lpstr>
      <vt:lpstr>1_Sandia_Brand_Light_Theme_UUR</vt:lpstr>
      <vt:lpstr>Progress in the Development of a Damage Growth Model for Leading Edge Erosion Incorporating Inspection Data</vt:lpstr>
      <vt:lpstr>IEA task 43 WP 5: Operations and Maintenance </vt:lpstr>
      <vt:lpstr>Risk-Based Maintenance Framework</vt:lpstr>
      <vt:lpstr>Erosion Damage Growth Model for O&amp;M Prediction and Optimization</vt:lpstr>
      <vt:lpstr>Inputs</vt:lpstr>
      <vt:lpstr>Long-term Damage Calculation</vt:lpstr>
      <vt:lpstr>Relationship Between Mass Loss and Erosion Class</vt:lpstr>
      <vt:lpstr>Output and Assumptions</vt:lpstr>
      <vt:lpstr>Inspection Model</vt:lpstr>
      <vt:lpstr>Bayesian Network: Updating based on inspection</vt:lpstr>
      <vt:lpstr>Future Work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Shamus, Ashley</cp:lastModifiedBy>
  <cp:revision>171</cp:revision>
  <dcterms:created xsi:type="dcterms:W3CDTF">2017-10-14T01:15:26Z</dcterms:created>
  <dcterms:modified xsi:type="dcterms:W3CDTF">2024-08-05T15:01:56Z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5965d95-ecc0-4720-b759-1f33c42ed7da_Enabled">
    <vt:lpwstr>true</vt:lpwstr>
  </property>
  <property fmtid="{D5CDD505-2E9C-101B-9397-08002B2CF9AE}" pid="3" name="MSIP_Label_95965d95-ecc0-4720-b759-1f33c42ed7da_SetDate">
    <vt:lpwstr>2024-08-05T15:01:48Z</vt:lpwstr>
  </property>
  <property fmtid="{D5CDD505-2E9C-101B-9397-08002B2CF9AE}" pid="4" name="MSIP_Label_95965d95-ecc0-4720-b759-1f33c42ed7da_Method">
    <vt:lpwstr>Standard</vt:lpwstr>
  </property>
  <property fmtid="{D5CDD505-2E9C-101B-9397-08002B2CF9AE}" pid="5" name="MSIP_Label_95965d95-ecc0-4720-b759-1f33c42ed7da_Name">
    <vt:lpwstr>General</vt:lpwstr>
  </property>
  <property fmtid="{D5CDD505-2E9C-101B-9397-08002B2CF9AE}" pid="6" name="MSIP_Label_95965d95-ecc0-4720-b759-1f33c42ed7da_SiteId">
    <vt:lpwstr>a0f29d7e-28cd-4f54-8442-7885aee7c080</vt:lpwstr>
  </property>
  <property fmtid="{D5CDD505-2E9C-101B-9397-08002B2CF9AE}" pid="7" name="MSIP_Label_95965d95-ecc0-4720-b759-1f33c42ed7da_ActionId">
    <vt:lpwstr>64d0e72a-071a-445a-a528-2c03c4a85393</vt:lpwstr>
  </property>
  <property fmtid="{D5CDD505-2E9C-101B-9397-08002B2CF9AE}" pid="8" name="MSIP_Label_95965d95-ecc0-4720-b759-1f33c42ed7da_ContentBits">
    <vt:lpwstr>0</vt:lpwstr>
  </property>
</Properties>
</file>