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tif" ContentType="image/tiff"/>
  <Override PartName="/ppt/media/image7.png" ContentType="image/png"/>
  <Override PartName="/ppt/media/image4.png" ContentType="image/png"/>
  <Override PartName="/ppt/media/image5.png" ContentType="image/png"/>
  <Override PartName="/ppt/media/image10.png" ContentType="image/png"/>
  <Override PartName="/ppt/media/image6.png" ContentType="image/png"/>
  <Override PartName="/ppt/media/image8.png" ContentType="image/png"/>
  <Override PartName="/ppt/media/image9.png" ContentType="image/png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1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2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23.xml.rels" ContentType="application/vnd.openxmlformats-package.relationships+xml"/>
  <Override PartName="/ppt/slides/_rels/slide11.xml.rels" ContentType="application/vnd.openxmlformats-package.relationships+xml"/>
  <Override PartName="/ppt/slides/_rels/slide24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24384000" cy="13716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presProps" Target="presProps.xml"/>
</Relationships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0" lang="en-US" sz="4500" spc="-1" strike="noStrike">
                <a:solidFill>
                  <a:srgbClr val="595959"/>
                </a:solidFill>
                <a:latin typeface="Calibri"/>
                <a:ea typeface="DejaVu Sans"/>
              </a:defRPr>
            </a:pPr>
            <a:r>
              <a:rPr b="0" lang="en-US" sz="4500" spc="-1" strike="noStrike">
                <a:solidFill>
                  <a:srgbClr val="595959"/>
                </a:solidFill>
                <a:latin typeface="Calibri"/>
                <a:ea typeface="DejaVu Sans"/>
              </a:rPr>
              <a:t>Seconds to complete benchmark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Create/Write</c:v>
                </c:pt>
              </c:strCache>
            </c:strRef>
          </c:tx>
          <c:spPr>
            <a:solidFill>
              <a:srgbClr val="5b9bd5"/>
            </a:solidFill>
            <a:ln w="0">
              <a:noFill/>
            </a:ln>
          </c:spPr>
          <c:invertIfNegative val="0"/>
          <c:dLbls>
            <c:txPr>
              <a:bodyPr wrap="squar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Calibri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;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2"/>
                <c:pt idx="0">
                  <c:v>Single</c:v>
                </c:pt>
                <c:pt idx="1">
                  <c:v>Multi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"/>
                <c:pt idx="0">
                  <c:v>1.93</c:v>
                </c:pt>
                <c:pt idx="1">
                  <c:v>0.09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Retrieve</c:v>
                </c:pt>
              </c:strCache>
            </c:strRef>
          </c:tx>
          <c:spPr>
            <a:solidFill>
              <a:srgbClr val="ed7d31"/>
            </a:solidFill>
            <a:ln w="0">
              <a:noFill/>
            </a:ln>
          </c:spPr>
          <c:invertIfNegative val="0"/>
          <c:dLbls>
            <c:txPr>
              <a:bodyPr wrap="squar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Calibri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;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2"/>
                <c:pt idx="0">
                  <c:v>Single</c:v>
                </c:pt>
                <c:pt idx="1">
                  <c:v>Multi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2"/>
                <c:pt idx="0">
                  <c:v>1.74</c:v>
                </c:pt>
                <c:pt idx="1">
                  <c:v>0.05</c:v>
                </c:pt>
              </c:numCache>
            </c:numRef>
          </c:val>
        </c:ser>
        <c:gapWidth val="219"/>
        <c:overlap val="-27"/>
        <c:axId val="1116503"/>
        <c:axId val="56335413"/>
      </c:barChart>
      <c:catAx>
        <c:axId val="1116503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txPr>
          <a:bodyPr/>
          <a:lstStyle/>
          <a:p>
            <a:pPr>
              <a:defRPr b="0" sz="6000" spc="-1" strike="noStrike">
                <a:solidFill>
                  <a:srgbClr val="595959"/>
                </a:solidFill>
                <a:latin typeface="Calibri"/>
                <a:ea typeface="DejaVu Sans"/>
              </a:defRPr>
            </a:pPr>
          </a:p>
        </c:txPr>
        <c:crossAx val="56335413"/>
        <c:crosses val="autoZero"/>
        <c:auto val="1"/>
        <c:lblAlgn val="ctr"/>
        <c:lblOffset val="100"/>
        <c:noMultiLvlLbl val="0"/>
      </c:catAx>
      <c:valAx>
        <c:axId val="56335413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ln w="6480">
            <a:noFill/>
          </a:ln>
        </c:spPr>
        <c:txPr>
          <a:bodyPr/>
          <a:lstStyle/>
          <a:p>
            <a:pPr>
              <a:defRPr b="0" sz="6000" spc="-1" strike="noStrike">
                <a:solidFill>
                  <a:srgbClr val="595959"/>
                </a:solidFill>
                <a:latin typeface="Calibri"/>
                <a:ea typeface="DejaVu Sans"/>
              </a:defRPr>
            </a:pPr>
          </a:p>
        </c:txPr>
        <c:crossAx val="1116503"/>
        <c:crosses val="autoZero"/>
        <c:crossBetween val="between"/>
        <c:majorUnit val="1"/>
      </c:valAx>
      <c:spPr>
        <a:noFill/>
        <a:ln w="0">
          <a:noFill/>
        </a:ln>
      </c:spPr>
    </c:plotArea>
    <c:legend>
      <c:legendPos val="b"/>
      <c:overlay val="0"/>
      <c:spPr>
        <a:noFill/>
        <a:ln w="0">
          <a:noFill/>
        </a:ln>
      </c:spPr>
      <c:txPr>
        <a:bodyPr/>
        <a:lstStyle/>
        <a:p>
          <a:pPr>
            <a:defRPr b="0" sz="4500" spc="-1" strike="noStrike">
              <a:solidFill>
                <a:srgbClr val="595959"/>
              </a:solidFill>
              <a:latin typeface="Calibri"/>
              <a:ea typeface="DejaVu Sans"/>
            </a:defRPr>
          </a:pPr>
        </a:p>
      </c:txPr>
    </c:legend>
    <c:plotVisOnly val="1"/>
    <c:dispBlanksAs val="gap"/>
  </c:chart>
  <c:spPr>
    <a:noFill/>
    <a:ln w="9360">
      <a:noFill/>
    </a:ln>
  </c:spPr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0" lang="en-US" sz="4500" spc="-1" strike="noStrike">
                <a:solidFill>
                  <a:srgbClr val="595959"/>
                </a:solidFill>
                <a:latin typeface="Calibri"/>
                <a:ea typeface="DejaVu Sans"/>
              </a:defRPr>
            </a:pPr>
            <a:r>
              <a:rPr b="0" lang="en-US" sz="4500" spc="-1" strike="noStrike">
                <a:solidFill>
                  <a:srgbClr val="595959"/>
                </a:solidFill>
                <a:latin typeface="Calibri"/>
                <a:ea typeface="DejaVu Sans"/>
              </a:rPr>
              <a:t>Seconds to complete benchmark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Serial</c:v>
                </c:pt>
              </c:strCache>
            </c:strRef>
          </c:tx>
          <c:spPr>
            <a:solidFill>
              <a:srgbClr val="5b9bd5"/>
            </a:solidFill>
            <a:ln w="0">
              <a:noFill/>
            </a:ln>
          </c:spPr>
          <c:invertIfNegative val="0"/>
          <c:dLbls>
            <c:txPr>
              <a:bodyPr wrap="squar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Calibri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;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3"/>
                <c:pt idx="0">
                  <c:v>Full Read</c:v>
                </c:pt>
                <c:pt idx="1">
                  <c:v>Full Write</c:v>
                </c:pt>
                <c:pt idx="2">
                  <c:v>Random Access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0.97</c:v>
                </c:pt>
                <c:pt idx="1">
                  <c:v>0.99</c:v>
                </c:pt>
                <c:pt idx="2">
                  <c:v>3.74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MultiManager</c:v>
                </c:pt>
              </c:strCache>
            </c:strRef>
          </c:tx>
          <c:spPr>
            <a:solidFill>
              <a:srgbClr val="ed7d31"/>
            </a:solidFill>
            <a:ln w="0">
              <a:noFill/>
            </a:ln>
          </c:spPr>
          <c:invertIfNegative val="0"/>
          <c:dLbls>
            <c:txPr>
              <a:bodyPr wrap="squar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Calibri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;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3"/>
                <c:pt idx="0">
                  <c:v>Full Read</c:v>
                </c:pt>
                <c:pt idx="1">
                  <c:v>Full Write</c:v>
                </c:pt>
                <c:pt idx="2">
                  <c:v>Random Access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3"/>
                <c:pt idx="0">
                  <c:v>0.69</c:v>
                </c:pt>
                <c:pt idx="1">
                  <c:v>0.64</c:v>
                </c:pt>
                <c:pt idx="2">
                  <c:v>0.45</c:v>
                </c:pt>
              </c:numCache>
            </c:numRef>
          </c:val>
        </c:ser>
        <c:gapWidth val="219"/>
        <c:overlap val="-27"/>
        <c:axId val="43477678"/>
        <c:axId val="81706815"/>
      </c:barChart>
      <c:catAx>
        <c:axId val="4347767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txPr>
          <a:bodyPr/>
          <a:lstStyle/>
          <a:p>
            <a:pPr>
              <a:defRPr b="0" sz="4000" spc="-1" strike="noStrike">
                <a:solidFill>
                  <a:srgbClr val="595959"/>
                </a:solidFill>
                <a:latin typeface="Calibri"/>
                <a:ea typeface="DejaVu Sans"/>
              </a:defRPr>
            </a:pPr>
          </a:p>
        </c:txPr>
        <c:crossAx val="81706815"/>
        <c:crosses val="autoZero"/>
        <c:auto val="1"/>
        <c:lblAlgn val="ctr"/>
        <c:lblOffset val="100"/>
        <c:noMultiLvlLbl val="0"/>
      </c:catAx>
      <c:valAx>
        <c:axId val="81706815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ln w="6480">
            <a:noFill/>
          </a:ln>
        </c:spPr>
        <c:txPr>
          <a:bodyPr/>
          <a:lstStyle/>
          <a:p>
            <a:pPr>
              <a:defRPr b="0" sz="4000" spc="-1" strike="noStrike">
                <a:solidFill>
                  <a:srgbClr val="595959"/>
                </a:solidFill>
                <a:latin typeface="Calibri"/>
                <a:ea typeface="DejaVu Sans"/>
              </a:defRPr>
            </a:pPr>
          </a:p>
        </c:txPr>
        <c:crossAx val="43477678"/>
        <c:crosses val="autoZero"/>
        <c:crossBetween val="between"/>
      </c:valAx>
      <c:spPr>
        <a:noFill/>
        <a:ln w="0">
          <a:noFill/>
        </a:ln>
      </c:spPr>
    </c:plotArea>
    <c:legend>
      <c:legendPos val="b"/>
      <c:overlay val="0"/>
      <c:spPr>
        <a:noFill/>
        <a:ln w="0">
          <a:noFill/>
        </a:ln>
      </c:spPr>
      <c:txPr>
        <a:bodyPr/>
        <a:lstStyle/>
        <a:p>
          <a:pPr>
            <a:defRPr b="0" sz="4000" spc="-1" strike="noStrike">
              <a:solidFill>
                <a:srgbClr val="595959"/>
              </a:solidFill>
              <a:latin typeface="Calibri"/>
              <a:ea typeface="DejaVu Sans"/>
            </a:defRPr>
          </a:pPr>
        </a:p>
      </c:txPr>
    </c:legend>
    <c:plotVisOnly val="1"/>
    <c:dispBlanksAs val="gap"/>
  </c:chart>
  <c:spPr>
    <a:noFill/>
    <a:ln w="9360">
      <a:noFill/>
    </a:ln>
  </c:spPr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0" lang="en-US" sz="4500" spc="-1" strike="noStrike">
                <a:solidFill>
                  <a:srgbClr val="595959"/>
                </a:solidFill>
                <a:latin typeface="Calibri"/>
                <a:ea typeface="DejaVu Sans"/>
              </a:defRPr>
            </a:pPr>
            <a:r>
              <a:rPr b="0" lang="en-US" sz="4500" spc="-1" strike="noStrike">
                <a:solidFill>
                  <a:srgbClr val="595959"/>
                </a:solidFill>
                <a:latin typeface="Calibri"/>
                <a:ea typeface="DejaVu Sans"/>
              </a:rPr>
              <a:t>Seconds to complete benchmark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Create</c:v>
                </c:pt>
              </c:strCache>
            </c:strRef>
          </c:tx>
          <c:spPr>
            <a:solidFill>
              <a:srgbClr val="5b9bd5"/>
            </a:solidFill>
            <a:ln w="0">
              <a:noFill/>
            </a:ln>
          </c:spPr>
          <c:invertIfNegative val="0"/>
          <c:dLbls>
            <c:txPr>
              <a:bodyPr wrap="squar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Calibri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;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2"/>
                <c:pt idx="0">
                  <c:v>Single</c:v>
                </c:pt>
                <c:pt idx="1">
                  <c:v>Multi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"/>
                <c:pt idx="0">
                  <c:v>95</c:v>
                </c:pt>
                <c:pt idx="1">
                  <c:v>0.5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Retrieve</c:v>
                </c:pt>
              </c:strCache>
            </c:strRef>
          </c:tx>
          <c:spPr>
            <a:solidFill>
              <a:srgbClr val="ed7d31"/>
            </a:solidFill>
            <a:ln w="0">
              <a:noFill/>
            </a:ln>
          </c:spPr>
          <c:invertIfNegative val="0"/>
          <c:dLbls>
            <c:txPr>
              <a:bodyPr wrap="squar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Calibri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;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2"/>
                <c:pt idx="0">
                  <c:v>Single</c:v>
                </c:pt>
                <c:pt idx="1">
                  <c:v>Multi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2"/>
                <c:pt idx="0">
                  <c:v>160.8</c:v>
                </c:pt>
                <c:pt idx="1">
                  <c:v>0.2</c:v>
                </c:pt>
              </c:numCache>
            </c:numRef>
          </c:val>
        </c:ser>
        <c:gapWidth val="219"/>
        <c:overlap val="-27"/>
        <c:axId val="38899998"/>
        <c:axId val="28197583"/>
      </c:barChart>
      <c:catAx>
        <c:axId val="3889999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txPr>
          <a:bodyPr/>
          <a:lstStyle/>
          <a:p>
            <a:pPr>
              <a:defRPr b="0" sz="6000" spc="-1" strike="noStrike">
                <a:solidFill>
                  <a:srgbClr val="595959"/>
                </a:solidFill>
                <a:latin typeface="Calibri"/>
                <a:ea typeface="DejaVu Sans"/>
              </a:defRPr>
            </a:pPr>
          </a:p>
        </c:txPr>
        <c:crossAx val="28197583"/>
        <c:crosses val="autoZero"/>
        <c:auto val="1"/>
        <c:lblAlgn val="ctr"/>
        <c:lblOffset val="100"/>
        <c:noMultiLvlLbl val="0"/>
      </c:catAx>
      <c:valAx>
        <c:axId val="28197583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ln w="6480">
            <a:noFill/>
          </a:ln>
        </c:spPr>
        <c:txPr>
          <a:bodyPr/>
          <a:lstStyle/>
          <a:p>
            <a:pPr>
              <a:defRPr b="0" sz="6000" spc="-1" strike="noStrike">
                <a:solidFill>
                  <a:srgbClr val="595959"/>
                </a:solidFill>
                <a:latin typeface="Calibri"/>
                <a:ea typeface="DejaVu Sans"/>
              </a:defRPr>
            </a:pPr>
          </a:p>
        </c:txPr>
        <c:crossAx val="38899998"/>
        <c:crosses val="autoZero"/>
        <c:crossBetween val="between"/>
        <c:majorUnit val="50"/>
      </c:valAx>
      <c:spPr>
        <a:noFill/>
        <a:ln w="0">
          <a:noFill/>
        </a:ln>
      </c:spPr>
    </c:plotArea>
    <c:legend>
      <c:legendPos val="r"/>
      <c:overlay val="0"/>
      <c:spPr>
        <a:noFill/>
        <a:ln w="0">
          <a:noFill/>
        </a:ln>
      </c:spPr>
      <c:txPr>
        <a:bodyPr/>
        <a:lstStyle/>
        <a:p>
          <a:pPr>
            <a:defRPr b="0" sz="4000" spc="-1" strike="noStrike">
              <a:solidFill>
                <a:srgbClr val="595959"/>
              </a:solidFill>
              <a:latin typeface="Calibri"/>
              <a:ea typeface="DejaVu Sans"/>
            </a:defRPr>
          </a:pPr>
        </a:p>
      </c:txPr>
    </c:legend>
    <c:plotVisOnly val="1"/>
    <c:dispBlanksAs val="gap"/>
  </c:chart>
  <c:spPr>
    <a:noFill/>
    <a:ln w="9360"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219448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1218960" y="7364520"/>
            <a:ext cx="219448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1218960" y="736452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12463560" y="736452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/>
          </p:nvPr>
        </p:nvSpPr>
        <p:spPr>
          <a:xfrm>
            <a:off x="8638560" y="320940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/>
          </p:nvPr>
        </p:nvSpPr>
        <p:spPr>
          <a:xfrm>
            <a:off x="16058520" y="320940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/>
          </p:nvPr>
        </p:nvSpPr>
        <p:spPr>
          <a:xfrm>
            <a:off x="1218960" y="736452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/>
          </p:nvPr>
        </p:nvSpPr>
        <p:spPr>
          <a:xfrm>
            <a:off x="8638560" y="736452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/>
          </p:nvPr>
        </p:nvSpPr>
        <p:spPr>
          <a:xfrm>
            <a:off x="16058520" y="736452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1218960" y="3209400"/>
            <a:ext cx="2194488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2194488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1218960" y="547200"/>
            <a:ext cx="21944880" cy="106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1218960" y="736452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1218960" y="3209400"/>
            <a:ext cx="2194488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12463560" y="736452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1218960" y="7364520"/>
            <a:ext cx="219448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219448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1218960" y="7364520"/>
            <a:ext cx="219448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1218960" y="736452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12463560" y="736452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8638560" y="320940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16058520" y="320940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1218960" y="736452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8638560" y="736452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16058520" y="736452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1218960" y="3209400"/>
            <a:ext cx="2194488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2194488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2194488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1218960" y="547200"/>
            <a:ext cx="21944880" cy="106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/>
          </p:nvPr>
        </p:nvSpPr>
        <p:spPr>
          <a:xfrm>
            <a:off x="1218960" y="736452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12463560" y="736452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1218960" y="7364520"/>
            <a:ext cx="219448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219448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1218960" y="7364520"/>
            <a:ext cx="219448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/>
          </p:nvPr>
        </p:nvSpPr>
        <p:spPr>
          <a:xfrm>
            <a:off x="1218960" y="736452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/>
          </p:nvPr>
        </p:nvSpPr>
        <p:spPr>
          <a:xfrm>
            <a:off x="12463560" y="736452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/>
          </p:nvPr>
        </p:nvSpPr>
        <p:spPr>
          <a:xfrm>
            <a:off x="8638560" y="320940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/>
          </p:nvPr>
        </p:nvSpPr>
        <p:spPr>
          <a:xfrm>
            <a:off x="16058520" y="320940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/>
          </p:nvPr>
        </p:nvSpPr>
        <p:spPr>
          <a:xfrm>
            <a:off x="1218960" y="736452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3" name="PlaceHolder 6"/>
          <p:cNvSpPr>
            <a:spLocks noGrp="1"/>
          </p:cNvSpPr>
          <p:nvPr>
            <p:ph/>
          </p:nvPr>
        </p:nvSpPr>
        <p:spPr>
          <a:xfrm>
            <a:off x="8638560" y="736452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4" name="PlaceHolder 7"/>
          <p:cNvSpPr>
            <a:spLocks noGrp="1"/>
          </p:cNvSpPr>
          <p:nvPr>
            <p:ph/>
          </p:nvPr>
        </p:nvSpPr>
        <p:spPr>
          <a:xfrm>
            <a:off x="16058520" y="7364520"/>
            <a:ext cx="70660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1218960" y="547200"/>
            <a:ext cx="21944880" cy="106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1218960" y="736452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12463560" y="736452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12189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12463560" y="3209400"/>
            <a:ext cx="1070892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1218960" y="7364520"/>
            <a:ext cx="21944880" cy="379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tif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6" descr="A close up of a sign&#10;&#10;Description automatically generated"/>
          <p:cNvPicPr/>
          <p:nvPr/>
        </p:nvPicPr>
        <p:blipFill>
          <a:blip r:embed="rId2"/>
          <a:stretch/>
        </p:blipFill>
        <p:spPr>
          <a:xfrm>
            <a:off x="19997280" y="928440"/>
            <a:ext cx="3521160" cy="1564560"/>
          </a:xfrm>
          <a:prstGeom prst="rect">
            <a:avLst/>
          </a:prstGeom>
          <a:ln w="0">
            <a:noFill/>
          </a:ln>
        </p:spPr>
      </p:pic>
      <p:sp>
        <p:nvSpPr>
          <p:cNvPr id="1" name="Rectangle 7" hidden="1"/>
          <p:cNvSpPr/>
          <p:nvPr/>
        </p:nvSpPr>
        <p:spPr>
          <a:xfrm>
            <a:off x="-74520" y="12851280"/>
            <a:ext cx="2031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fld id="{523AFEA6-382E-4997-9C78-69F7FA339BC4}" type="slidenum">
              <a:rPr b="0" lang="en-US" sz="3200" spc="-1" strike="noStrike">
                <a:solidFill>
                  <a:srgbClr val="808080"/>
                </a:solidFill>
                <a:latin typeface="Arial"/>
                <a:ea typeface="MS PGothic"/>
              </a:rPr>
              <a:t>&lt;number&gt;</a:t>
            </a:fld>
            <a:endParaRPr b="0" lang="en-US" sz="3200" spc="-1" strike="noStrike">
              <a:latin typeface="Arial"/>
            </a:endParaRPr>
          </a:p>
        </p:txBody>
      </p:sp>
      <p:pic>
        <p:nvPicPr>
          <p:cNvPr id="2" name="Picture 6" descr="pasted-image.pdf"/>
          <p:cNvPicPr/>
          <p:nvPr/>
        </p:nvPicPr>
        <p:blipFill>
          <a:blip r:embed="rId3">
            <a:alphaModFix amt="20000"/>
          </a:blip>
          <a:stretch/>
        </p:blipFill>
        <p:spPr>
          <a:xfrm>
            <a:off x="304920" y="6270480"/>
            <a:ext cx="24078240" cy="3021480"/>
          </a:xfrm>
          <a:prstGeom prst="rect">
            <a:avLst/>
          </a:prstGeom>
          <a:ln w="0">
            <a:noFill/>
          </a:ln>
        </p:spPr>
      </p:pic>
      <p:sp>
        <p:nvSpPr>
          <p:cNvPr id="3" name="Line 2"/>
          <p:cNvSpPr/>
          <p:nvPr/>
        </p:nvSpPr>
        <p:spPr>
          <a:xfrm flipV="1">
            <a:off x="304560" y="6095880"/>
            <a:ext cx="23927040" cy="98280"/>
          </a:xfrm>
          <a:prstGeom prst="line">
            <a:avLst/>
          </a:prstGeom>
          <a:ln w="50800">
            <a:solidFill>
              <a:srgbClr val="002452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4" name="Picture 11" descr=""/>
          <p:cNvPicPr/>
          <p:nvPr/>
        </p:nvPicPr>
        <p:blipFill>
          <a:blip r:embed="rId4"/>
          <a:stretch/>
        </p:blipFill>
        <p:spPr>
          <a:xfrm>
            <a:off x="1200240" y="10345680"/>
            <a:ext cx="4781160" cy="2124360"/>
          </a:xfrm>
          <a:prstGeom prst="rect">
            <a:avLst/>
          </a:prstGeom>
          <a:ln w="0">
            <a:noFill/>
          </a:ln>
        </p:spPr>
      </p:pic>
      <p:sp>
        <p:nvSpPr>
          <p:cNvPr id="5" name="Rectangle 9"/>
          <p:cNvSpPr/>
          <p:nvPr/>
        </p:nvSpPr>
        <p:spPr>
          <a:xfrm>
            <a:off x="0" y="0"/>
            <a:ext cx="303840" cy="13714920"/>
          </a:xfrm>
          <a:prstGeom prst="rect">
            <a:avLst/>
          </a:prstGeom>
          <a:solidFill>
            <a:srgbClr val="70bf4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Rectangle 10"/>
          <p:cNvSpPr/>
          <p:nvPr/>
        </p:nvSpPr>
        <p:spPr>
          <a:xfrm>
            <a:off x="24079320" y="0"/>
            <a:ext cx="303840" cy="13714920"/>
          </a:xfrm>
          <a:prstGeom prst="rect">
            <a:avLst/>
          </a:prstGeom>
          <a:solidFill>
            <a:srgbClr val="70bf4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88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6" descr="A close up of a sign&#10;&#10;Description automatically generated"/>
          <p:cNvPicPr/>
          <p:nvPr/>
        </p:nvPicPr>
        <p:blipFill>
          <a:blip r:embed="rId2"/>
          <a:stretch/>
        </p:blipFill>
        <p:spPr>
          <a:xfrm>
            <a:off x="19997280" y="928440"/>
            <a:ext cx="3521160" cy="1564560"/>
          </a:xfrm>
          <a:prstGeom prst="rect">
            <a:avLst/>
          </a:prstGeom>
          <a:ln w="0">
            <a:noFill/>
          </a:ln>
        </p:spPr>
      </p:pic>
      <p:sp>
        <p:nvSpPr>
          <p:cNvPr id="46" name="Rectangle 7"/>
          <p:cNvSpPr/>
          <p:nvPr/>
        </p:nvSpPr>
        <p:spPr>
          <a:xfrm>
            <a:off x="-74520" y="12851280"/>
            <a:ext cx="2031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fld id="{E1C89C00-D616-4F75-BA58-37CEA0EB6C23}" type="slidenum">
              <a:rPr b="0" lang="en-US" sz="3200" spc="-1" strike="noStrike">
                <a:solidFill>
                  <a:srgbClr val="808080"/>
                </a:solidFill>
                <a:latin typeface="Arial"/>
                <a:ea typeface="MS PGothic"/>
              </a:rPr>
              <a:t>&lt;number&gt;</a:t>
            </a:fld>
            <a:endParaRPr b="0" lang="en-US" sz="3200" spc="-1" strike="noStrike">
              <a:latin typeface="Arial"/>
            </a:endParaRPr>
          </a:p>
        </p:txBody>
      </p:sp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88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154f8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6" descr="A close up of a sign&#10;&#10;Description automatically generated"/>
          <p:cNvPicPr/>
          <p:nvPr/>
        </p:nvPicPr>
        <p:blipFill>
          <a:blip r:embed="rId2"/>
          <a:stretch/>
        </p:blipFill>
        <p:spPr>
          <a:xfrm>
            <a:off x="19997280" y="928440"/>
            <a:ext cx="3521160" cy="1564560"/>
          </a:xfrm>
          <a:prstGeom prst="rect">
            <a:avLst/>
          </a:prstGeom>
          <a:ln w="0">
            <a:noFill/>
          </a:ln>
        </p:spPr>
      </p:pic>
      <p:sp>
        <p:nvSpPr>
          <p:cNvPr id="86" name="Rectangle 7" hidden="1"/>
          <p:cNvSpPr/>
          <p:nvPr/>
        </p:nvSpPr>
        <p:spPr>
          <a:xfrm>
            <a:off x="-74520" y="12851280"/>
            <a:ext cx="203148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fld id="{EF207F5D-A580-44CB-9970-528C55EFCF12}" type="slidenum">
              <a:rPr b="0" lang="en-US" sz="3200" spc="-1" strike="noStrike">
                <a:solidFill>
                  <a:srgbClr val="808080"/>
                </a:solidFill>
                <a:latin typeface="Arial"/>
                <a:ea typeface="MS PGothic"/>
              </a:rPr>
              <a:t>&lt;number&gt;</a:t>
            </a:fld>
            <a:endParaRPr b="0" lang="en-US" sz="3200" spc="-1" strike="noStrike">
              <a:latin typeface="Arial"/>
            </a:endParaRPr>
          </a:p>
        </p:txBody>
      </p:sp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218960" y="547200"/>
            <a:ext cx="21944880" cy="2289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1218960" y="3209400"/>
            <a:ext cx="21944880" cy="795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chart" Target="../charts/chart9.xml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chart" Target="../charts/chart10.xml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chart" Target="../charts/chart11.xml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hyperlink" Target="https://github.com/HDFGroup/hsds" TargetMode="External"/><Relationship Id="rId2" Type="http://schemas.openxmlformats.org/officeDocument/2006/relationships/hyperlink" Target="https://github.com/HDFGroup/h5pyd" TargetMode="External"/><Relationship Id="rId3" Type="http://schemas.openxmlformats.org/officeDocument/2006/relationships/hyperlink" Target="https://forum.hdfgroup.org/c/hsds/" TargetMode="External"/><Relationship Id="rId4" Type="http://schemas.openxmlformats.org/officeDocument/2006/relationships/hyperlink" Target="https://github.com/h5py/h5py" TargetMode="External"/><Relationship Id="rId5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1235160" y="829080"/>
            <a:ext cx="20451600" cy="26017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 algn="ctr">
              <a:lnSpc>
                <a:spcPct val="90000"/>
              </a:lnSpc>
              <a:buNone/>
            </a:pPr>
            <a:r>
              <a:rPr b="1" lang="en-US" sz="8800" spc="-1" strike="noStrike">
                <a:solidFill>
                  <a:srgbClr val="154f86"/>
                </a:solidFill>
                <a:latin typeface="Arial"/>
                <a:ea typeface="Arial"/>
              </a:rPr>
              <a:t>Multi-Interface for the </a:t>
            </a:r>
            <a:br>
              <a:rPr sz="8800"/>
            </a:br>
            <a:r>
              <a:rPr b="1" lang="en-US" sz="8800" spc="-1" strike="noStrike">
                <a:solidFill>
                  <a:srgbClr val="154f86"/>
                </a:solidFill>
                <a:latin typeface="Arial"/>
                <a:ea typeface="Arial"/>
              </a:rPr>
              <a:t>Highly-Scalable Data Service (HSDS)</a:t>
            </a:r>
            <a:endParaRPr b="0" lang="en-US" sz="88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1235160" y="3962520"/>
            <a:ext cx="8463600" cy="913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52585f"/>
                </a:solidFill>
                <a:latin typeface="Arial"/>
                <a:ea typeface="Arial"/>
              </a:rPr>
              <a:t>Matt Larson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27" name="Rectangle 3"/>
          <p:cNvSpPr/>
          <p:nvPr/>
        </p:nvSpPr>
        <p:spPr>
          <a:xfrm>
            <a:off x="1447920" y="12594240"/>
            <a:ext cx="4342320" cy="4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PlaceHolder 3"/>
          <p:cNvSpPr>
            <a:spLocks noGrp="1"/>
          </p:cNvSpPr>
          <p:nvPr>
            <p:ph/>
          </p:nvPr>
        </p:nvSpPr>
        <p:spPr>
          <a:xfrm>
            <a:off x="14169240" y="11357640"/>
            <a:ext cx="8463600" cy="913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  <a:ea typeface="Arial"/>
              </a:rPr>
              <a:t>HUG 2024</a:t>
            </a:r>
            <a:endParaRPr b="0" lang="en-US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1689120" y="134784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The Small Packet Problem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98" name="Arrow: Curved Down 5"/>
          <p:cNvSpPr/>
          <p:nvPr/>
        </p:nvSpPr>
        <p:spPr>
          <a:xfrm>
            <a:off x="5600160" y="3847680"/>
            <a:ext cx="12002040" cy="27396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9" name="Arrow: Curved Down 7"/>
          <p:cNvSpPr/>
          <p:nvPr/>
        </p:nvSpPr>
        <p:spPr>
          <a:xfrm flipH="1" flipV="1">
            <a:off x="5585760" y="7898760"/>
            <a:ext cx="11488320" cy="237672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0" name="TextBox 10"/>
          <p:cNvSpPr/>
          <p:nvPr/>
        </p:nvSpPr>
        <p:spPr>
          <a:xfrm>
            <a:off x="3191400" y="6570720"/>
            <a:ext cx="4844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Client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01" name="TextBox 11"/>
          <p:cNvSpPr/>
          <p:nvPr/>
        </p:nvSpPr>
        <p:spPr>
          <a:xfrm>
            <a:off x="9243720" y="8471520"/>
            <a:ext cx="826704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8 Bytes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202" name="Cloud 12"/>
          <p:cNvSpPr/>
          <p:nvPr/>
        </p:nvSpPr>
        <p:spPr>
          <a:xfrm>
            <a:off x="16713000" y="5918760"/>
            <a:ext cx="4161600" cy="2394000"/>
          </a:xfrm>
          <a:prstGeom prst="cloud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HSDS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203" name="TextBox 15"/>
          <p:cNvSpPr/>
          <p:nvPr/>
        </p:nvSpPr>
        <p:spPr>
          <a:xfrm>
            <a:off x="7974720" y="4609440"/>
            <a:ext cx="102859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Read 1 Element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204" name="TextBox 2"/>
          <p:cNvSpPr/>
          <p:nvPr/>
        </p:nvSpPr>
        <p:spPr>
          <a:xfrm>
            <a:off x="11679480" y="2763360"/>
            <a:ext cx="92689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400" spc="-1" strike="noStrike">
                <a:solidFill>
                  <a:srgbClr val="c00000"/>
                </a:solidFill>
                <a:latin typeface="Helvetica Light"/>
                <a:ea typeface="MS PGothic"/>
              </a:rPr>
              <a:t>Network Latency...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205" name="TextBox 3"/>
          <p:cNvSpPr/>
          <p:nvPr/>
        </p:nvSpPr>
        <p:spPr>
          <a:xfrm>
            <a:off x="5297040" y="10262880"/>
            <a:ext cx="92689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400" spc="-1" strike="noStrike">
                <a:solidFill>
                  <a:srgbClr val="c00000"/>
                </a:solidFill>
                <a:latin typeface="Helvetica Light"/>
                <a:ea typeface="MS PGothic"/>
              </a:rPr>
              <a:t>Network Latency...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982440" y="137592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Solution: Batching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07" name="Arrow: Curved Down 5"/>
          <p:cNvSpPr/>
          <p:nvPr/>
        </p:nvSpPr>
        <p:spPr>
          <a:xfrm>
            <a:off x="5600160" y="3847680"/>
            <a:ext cx="12002040" cy="27396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8" name="Arrow: Curved Down 10"/>
          <p:cNvSpPr/>
          <p:nvPr/>
        </p:nvSpPr>
        <p:spPr>
          <a:xfrm flipH="1" flipV="1">
            <a:off x="5585760" y="7898760"/>
            <a:ext cx="11488320" cy="237672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9" name="TextBox 12"/>
          <p:cNvSpPr/>
          <p:nvPr/>
        </p:nvSpPr>
        <p:spPr>
          <a:xfrm>
            <a:off x="3191400" y="6570720"/>
            <a:ext cx="4844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Client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10" name="Cloud 16"/>
          <p:cNvSpPr/>
          <p:nvPr/>
        </p:nvSpPr>
        <p:spPr>
          <a:xfrm>
            <a:off x="16713000" y="5918760"/>
            <a:ext cx="4161600" cy="2394000"/>
          </a:xfrm>
          <a:prstGeom prst="cloud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HSDS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211" name="TextBox 18"/>
          <p:cNvSpPr/>
          <p:nvPr/>
        </p:nvSpPr>
        <p:spPr>
          <a:xfrm>
            <a:off x="7974720" y="4609440"/>
            <a:ext cx="10285920" cy="210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Read 1 Element </a:t>
            </a:r>
            <a:r>
              <a:rPr b="1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from 50 Objects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212" name="TextBox 26"/>
          <p:cNvSpPr/>
          <p:nvPr/>
        </p:nvSpPr>
        <p:spPr>
          <a:xfrm>
            <a:off x="9243720" y="8471520"/>
            <a:ext cx="826704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8 </a:t>
            </a:r>
            <a:r>
              <a:rPr b="1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x 50 </a:t>
            </a:r>
            <a:r>
              <a:rPr b="0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Bytes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213" name="TextBox 27"/>
          <p:cNvSpPr/>
          <p:nvPr/>
        </p:nvSpPr>
        <p:spPr>
          <a:xfrm>
            <a:off x="3205440" y="11143080"/>
            <a:ext cx="1945800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Multi-Attribute, Multi-Link h5pyd Interface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980280" y="132768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Multi-Link: Creation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15" name="TextBox 2"/>
          <p:cNvSpPr/>
          <p:nvPr/>
        </p:nvSpPr>
        <p:spPr>
          <a:xfrm>
            <a:off x="228600" y="3238920"/>
            <a:ext cx="23999760" cy="578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400" spc="-1" strike="noStrike">
                <a:solidFill>
                  <a:srgbClr val="000000"/>
                </a:solidFill>
                <a:latin typeface="Consolas"/>
                <a:ea typeface="MS PGothic"/>
              </a:rPr>
              <a:t>names = ["link" + str(i) for i in range(100)]</a:t>
            </a:r>
            <a:endParaRPr b="0" lang="en-US" sz="5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Consolas"/>
                <a:ea typeface="MS PGothic"/>
              </a:rPr>
              <a:t>links = [h5py.SoftLink("dset" + str(i)) for i in range(100)]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n-US" sz="5400" spc="-1" strike="noStrike">
                <a:solidFill>
                  <a:srgbClr val="000000"/>
                </a:solidFill>
                <a:latin typeface="Consolas"/>
                <a:ea typeface="MS PGothic"/>
              </a:rPr>
              <a:t>group[names] = links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216" name="TextBox 3"/>
          <p:cNvSpPr/>
          <p:nvPr/>
        </p:nvSpPr>
        <p:spPr>
          <a:xfrm>
            <a:off x="7827840" y="9800640"/>
            <a:ext cx="133884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5400" spc="-1" strike="noStrike">
                <a:solidFill>
                  <a:srgbClr val="c00000"/>
                </a:solidFill>
                <a:latin typeface="Helvetica Light"/>
                <a:ea typeface="MS PGothic"/>
              </a:rPr>
              <a:t>One request, many links created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1024920" y="137052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Multi-Link: Retrieval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18" name="TextBox 4"/>
          <p:cNvSpPr/>
          <p:nvPr/>
        </p:nvSpPr>
        <p:spPr>
          <a:xfrm>
            <a:off x="1015560" y="2577240"/>
            <a:ext cx="15089040" cy="228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4800" spc="-1" strike="noStrike">
                <a:solidFill>
                  <a:srgbClr val="000000"/>
                </a:solidFill>
                <a:latin typeface="Helvetica Light"/>
                <a:ea typeface="MS PGothic"/>
              </a:rPr>
              <a:t>No target name → get all links in group</a:t>
            </a:r>
            <a:endParaRPr b="0" lang="en-US" sz="4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4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4800" spc="-1" strike="noStrike">
                <a:solidFill>
                  <a:srgbClr val="000000"/>
                </a:solidFill>
                <a:latin typeface="Consolas"/>
                <a:ea typeface="MS PGothic"/>
              </a:rPr>
              <a:t>links = group.get(None, getlink=True)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219" name="Oval 5"/>
          <p:cNvSpPr/>
          <p:nvPr/>
        </p:nvSpPr>
        <p:spPr>
          <a:xfrm>
            <a:off x="18870840" y="4326480"/>
            <a:ext cx="919440" cy="919440"/>
          </a:xfrm>
          <a:prstGeom prst="ellipse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0" name="Oval 6"/>
          <p:cNvSpPr/>
          <p:nvPr/>
        </p:nvSpPr>
        <p:spPr>
          <a:xfrm>
            <a:off x="17950320" y="5661360"/>
            <a:ext cx="781200" cy="758520"/>
          </a:xfrm>
          <a:prstGeom prst="ellipse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1" name="Oval 7"/>
          <p:cNvSpPr/>
          <p:nvPr/>
        </p:nvSpPr>
        <p:spPr>
          <a:xfrm>
            <a:off x="18940680" y="5661720"/>
            <a:ext cx="781200" cy="758520"/>
          </a:xfrm>
          <a:prstGeom prst="ellipse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2" name="Oval 8"/>
          <p:cNvSpPr/>
          <p:nvPr/>
        </p:nvSpPr>
        <p:spPr>
          <a:xfrm>
            <a:off x="19999440" y="5662080"/>
            <a:ext cx="781200" cy="758520"/>
          </a:xfrm>
          <a:prstGeom prst="ellipse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3" name="Oval 9"/>
          <p:cNvSpPr/>
          <p:nvPr/>
        </p:nvSpPr>
        <p:spPr>
          <a:xfrm>
            <a:off x="17238600" y="6951600"/>
            <a:ext cx="781200" cy="758520"/>
          </a:xfrm>
          <a:prstGeom prst="ellipse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4" name="Oval 10"/>
          <p:cNvSpPr/>
          <p:nvPr/>
        </p:nvSpPr>
        <p:spPr>
          <a:xfrm>
            <a:off x="18412560" y="6951960"/>
            <a:ext cx="781200" cy="758520"/>
          </a:xfrm>
          <a:prstGeom prst="ellipse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5" name="Oval 11"/>
          <p:cNvSpPr/>
          <p:nvPr/>
        </p:nvSpPr>
        <p:spPr>
          <a:xfrm>
            <a:off x="20461320" y="6952320"/>
            <a:ext cx="781200" cy="758520"/>
          </a:xfrm>
          <a:prstGeom prst="ellipse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6" name="Oval 12"/>
          <p:cNvSpPr/>
          <p:nvPr/>
        </p:nvSpPr>
        <p:spPr>
          <a:xfrm>
            <a:off x="19794240" y="8057520"/>
            <a:ext cx="781200" cy="758520"/>
          </a:xfrm>
          <a:prstGeom prst="ellipse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7" name="Oval 13"/>
          <p:cNvSpPr/>
          <p:nvPr/>
        </p:nvSpPr>
        <p:spPr>
          <a:xfrm>
            <a:off x="21244680" y="8057880"/>
            <a:ext cx="781200" cy="758520"/>
          </a:xfrm>
          <a:prstGeom prst="ellipse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8" name="Oval 14"/>
          <p:cNvSpPr/>
          <p:nvPr/>
        </p:nvSpPr>
        <p:spPr>
          <a:xfrm>
            <a:off x="17006760" y="8055000"/>
            <a:ext cx="459360" cy="459000"/>
          </a:xfrm>
          <a:prstGeom prst="ellipse">
            <a:avLst/>
          </a:prstGeom>
          <a:solidFill>
            <a:schemeClr val="accent2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9" name="Oval 15"/>
          <p:cNvSpPr/>
          <p:nvPr/>
        </p:nvSpPr>
        <p:spPr>
          <a:xfrm>
            <a:off x="17628840" y="8055360"/>
            <a:ext cx="459360" cy="459000"/>
          </a:xfrm>
          <a:prstGeom prst="ellipse">
            <a:avLst/>
          </a:prstGeom>
          <a:solidFill>
            <a:schemeClr val="accent2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0" name="Oval 16"/>
          <p:cNvSpPr/>
          <p:nvPr/>
        </p:nvSpPr>
        <p:spPr>
          <a:xfrm>
            <a:off x="18572760" y="8055720"/>
            <a:ext cx="459360" cy="459000"/>
          </a:xfrm>
          <a:prstGeom prst="ellipse">
            <a:avLst/>
          </a:prstGeom>
          <a:solidFill>
            <a:schemeClr val="accent2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1" name="Oval 17"/>
          <p:cNvSpPr/>
          <p:nvPr/>
        </p:nvSpPr>
        <p:spPr>
          <a:xfrm>
            <a:off x="19562760" y="9160920"/>
            <a:ext cx="459360" cy="459000"/>
          </a:xfrm>
          <a:prstGeom prst="ellipse">
            <a:avLst/>
          </a:prstGeom>
          <a:solidFill>
            <a:schemeClr val="accent2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2" name="Oval 18"/>
          <p:cNvSpPr/>
          <p:nvPr/>
        </p:nvSpPr>
        <p:spPr>
          <a:xfrm>
            <a:off x="20184480" y="9161280"/>
            <a:ext cx="459360" cy="459000"/>
          </a:xfrm>
          <a:prstGeom prst="ellipse">
            <a:avLst/>
          </a:prstGeom>
          <a:solidFill>
            <a:schemeClr val="accent2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3" name="Oval 19"/>
          <p:cNvSpPr/>
          <p:nvPr/>
        </p:nvSpPr>
        <p:spPr>
          <a:xfrm>
            <a:off x="21634920" y="9161640"/>
            <a:ext cx="459360" cy="459000"/>
          </a:xfrm>
          <a:prstGeom prst="ellipse">
            <a:avLst/>
          </a:prstGeom>
          <a:solidFill>
            <a:schemeClr val="accent2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4" name="Straight Arrow Connector 25"/>
          <p:cNvSpPr/>
          <p:nvPr/>
        </p:nvSpPr>
        <p:spPr>
          <a:xfrm flipH="1">
            <a:off x="18057600" y="5118840"/>
            <a:ext cx="1301760" cy="820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5" name="Straight Arrow Connector 26"/>
          <p:cNvSpPr/>
          <p:nvPr/>
        </p:nvSpPr>
        <p:spPr>
          <a:xfrm>
            <a:off x="19292400" y="5257440"/>
            <a:ext cx="12240" cy="497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6" name="Straight Arrow Connector 27"/>
          <p:cNvSpPr/>
          <p:nvPr/>
        </p:nvSpPr>
        <p:spPr>
          <a:xfrm>
            <a:off x="19384920" y="5119920"/>
            <a:ext cx="959040" cy="5439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7" name="Straight Arrow Connector 28"/>
          <p:cNvSpPr/>
          <p:nvPr/>
        </p:nvSpPr>
        <p:spPr>
          <a:xfrm flipH="1">
            <a:off x="17439120" y="6109560"/>
            <a:ext cx="1094040" cy="1144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8" name="Straight Arrow Connector 29"/>
          <p:cNvSpPr/>
          <p:nvPr/>
        </p:nvSpPr>
        <p:spPr>
          <a:xfrm>
            <a:off x="18211680" y="6110280"/>
            <a:ext cx="566640" cy="1144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39" name="Straight Arrow Connector 30"/>
          <p:cNvSpPr/>
          <p:nvPr/>
        </p:nvSpPr>
        <p:spPr>
          <a:xfrm>
            <a:off x="20283840" y="6110640"/>
            <a:ext cx="589680" cy="1144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0" name="Straight Arrow Connector 31"/>
          <p:cNvSpPr/>
          <p:nvPr/>
        </p:nvSpPr>
        <p:spPr>
          <a:xfrm flipH="1">
            <a:off x="17234640" y="7399800"/>
            <a:ext cx="193320" cy="820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1" name="Straight Arrow Connector 32"/>
          <p:cNvSpPr/>
          <p:nvPr/>
        </p:nvSpPr>
        <p:spPr>
          <a:xfrm>
            <a:off x="17753400" y="7354440"/>
            <a:ext cx="173880" cy="867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2" name="Straight Arrow Connector 33"/>
          <p:cNvSpPr/>
          <p:nvPr/>
        </p:nvSpPr>
        <p:spPr>
          <a:xfrm flipH="1">
            <a:off x="18825120" y="7377840"/>
            <a:ext cx="8640" cy="682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3" name="Straight Arrow Connector 34"/>
          <p:cNvSpPr/>
          <p:nvPr/>
        </p:nvSpPr>
        <p:spPr>
          <a:xfrm flipH="1">
            <a:off x="20181240" y="7423920"/>
            <a:ext cx="470520" cy="797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4" name="Straight Arrow Connector 35"/>
          <p:cNvSpPr/>
          <p:nvPr/>
        </p:nvSpPr>
        <p:spPr>
          <a:xfrm>
            <a:off x="20907360" y="7448040"/>
            <a:ext cx="612720" cy="728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5" name="Straight Arrow Connector 36"/>
          <p:cNvSpPr/>
          <p:nvPr/>
        </p:nvSpPr>
        <p:spPr>
          <a:xfrm flipH="1">
            <a:off x="19815120" y="8529840"/>
            <a:ext cx="170280" cy="844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6" name="Straight Arrow Connector 37"/>
          <p:cNvSpPr/>
          <p:nvPr/>
        </p:nvSpPr>
        <p:spPr>
          <a:xfrm>
            <a:off x="20287080" y="8530560"/>
            <a:ext cx="104760" cy="844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7" name="Straight Arrow Connector 38"/>
          <p:cNvSpPr/>
          <p:nvPr/>
        </p:nvSpPr>
        <p:spPr>
          <a:xfrm>
            <a:off x="21667320" y="8529840"/>
            <a:ext cx="243360" cy="820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15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8" name="TextBox 39"/>
          <p:cNvSpPr/>
          <p:nvPr/>
        </p:nvSpPr>
        <p:spPr>
          <a:xfrm rot="16800">
            <a:off x="995040" y="7811640"/>
            <a:ext cx="16465680" cy="228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4800" spc="-1" strike="noStrike">
                <a:solidFill>
                  <a:srgbClr val="000000"/>
                </a:solidFill>
                <a:latin typeface="Helvetica Light"/>
                <a:ea typeface="MS PGothic"/>
              </a:rPr>
              <a:t>Get links recursively from subgroups</a:t>
            </a:r>
            <a:endParaRPr b="0" lang="en-US" sz="4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4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4800" spc="-1" strike="noStrike">
                <a:solidFill>
                  <a:srgbClr val="000000"/>
                </a:solidFill>
                <a:latin typeface="Consolas"/>
                <a:ea typeface="MS PGothic"/>
              </a:rPr>
              <a:t>all_links = group.get(...</a:t>
            </a:r>
            <a:r>
              <a:rPr b="1" lang="en-US" sz="4800" spc="-1" strike="noStrike">
                <a:solidFill>
                  <a:srgbClr val="000000"/>
                </a:solidFill>
                <a:latin typeface="Consolas"/>
                <a:ea typeface="MS PGothic"/>
              </a:rPr>
              <a:t>follow_links=True</a:t>
            </a:r>
            <a:r>
              <a:rPr b="0" lang="en-US" sz="4800" spc="-1" strike="noStrike">
                <a:solidFill>
                  <a:srgbClr val="000000"/>
                </a:solidFill>
                <a:latin typeface="Consolas"/>
                <a:ea typeface="MS PGothic"/>
              </a:rPr>
              <a:t>)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249" name="TextBox 40"/>
          <p:cNvSpPr/>
          <p:nvPr/>
        </p:nvSpPr>
        <p:spPr>
          <a:xfrm>
            <a:off x="6435000" y="10379160"/>
            <a:ext cx="129117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4800" spc="-1" strike="noStrike">
                <a:solidFill>
                  <a:srgbClr val="c00000"/>
                </a:solidFill>
                <a:latin typeface="Helvetica Light"/>
                <a:ea typeface="MS PGothic"/>
              </a:rPr>
              <a:t>Hierarchy traversed in one request</a:t>
            </a: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1101960" y="142884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Multi-Link: Benchmark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51" name="TextBox 5"/>
          <p:cNvSpPr/>
          <p:nvPr/>
        </p:nvSpPr>
        <p:spPr>
          <a:xfrm>
            <a:off x="1104480" y="3423600"/>
            <a:ext cx="13339440" cy="6490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10,000 Links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Create: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95.0s → 0.5s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Retrieve: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160.8s → 0.2s</a:t>
            </a:r>
            <a:endParaRPr b="0" lang="en-US" sz="6000" spc="-1" strike="noStrike">
              <a:latin typeface="Arial"/>
            </a:endParaRPr>
          </a:p>
        </p:txBody>
      </p:sp>
      <p:graphicFrame>
        <p:nvGraphicFramePr>
          <p:cNvPr id="252" name="Chart 3"/>
          <p:cNvGraphicFramePr/>
          <p:nvPr/>
        </p:nvGraphicFramePr>
        <p:xfrm>
          <a:off x="9076680" y="2416680"/>
          <a:ext cx="13325760" cy="11133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1689120" y="134784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Multi-Attribute: Create/Retrieve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54" name="TextBox 4"/>
          <p:cNvSpPr/>
          <p:nvPr/>
        </p:nvSpPr>
        <p:spPr>
          <a:xfrm>
            <a:off x="1685520" y="2730240"/>
            <a:ext cx="21332520" cy="770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Consolas"/>
                <a:ea typeface="MS PGothic"/>
              </a:rPr>
              <a:t>names = ['attr' + str(i) for i in range(100)]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br>
              <a:rPr sz="5000"/>
            </a:br>
            <a:r>
              <a:rPr b="0" lang="en-US" sz="5000" spc="-1" strike="noStrike">
                <a:solidFill>
                  <a:srgbClr val="000000"/>
                </a:solidFill>
                <a:latin typeface="Consolas"/>
                <a:ea typeface="MS PGothic"/>
              </a:rPr>
              <a:t>values = [np.arange(i) for i in range(100)]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br>
              <a:rPr sz="5000"/>
            </a:br>
            <a:r>
              <a:rPr b="1" lang="en-US" sz="5000" spc="-1" strike="noStrike">
                <a:solidFill>
                  <a:srgbClr val="000000"/>
                </a:solidFill>
                <a:latin typeface="Consolas"/>
                <a:ea typeface="MS PGothic"/>
              </a:rPr>
              <a:t>group.attrs.create(names, values)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Consolas"/>
                <a:ea typeface="MS PGothic"/>
              </a:rPr>
              <a:t>...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n-US" sz="5000" spc="-1" strike="noStrike">
                <a:solidFill>
                  <a:srgbClr val="000000"/>
                </a:solidFill>
                <a:latin typeface="Consolas"/>
                <a:ea typeface="MS PGothic"/>
              </a:rPr>
              <a:t>values = group.attrs.get_attributes()</a:t>
            </a:r>
            <a:endParaRPr b="0" lang="en-US" sz="5000" spc="-1" strike="noStrike">
              <a:latin typeface="Arial"/>
            </a:endParaRPr>
          </a:p>
        </p:txBody>
      </p:sp>
      <p:sp>
        <p:nvSpPr>
          <p:cNvPr id="255" name="TextBox 2"/>
          <p:cNvSpPr/>
          <p:nvPr/>
        </p:nvSpPr>
        <p:spPr>
          <a:xfrm>
            <a:off x="11403720" y="7518240"/>
            <a:ext cx="1255176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5000" spc="-1" strike="noStrike">
                <a:solidFill>
                  <a:srgbClr val="c00000"/>
                </a:solidFill>
                <a:latin typeface="Helvetica Light"/>
                <a:ea typeface="MS PGothic"/>
              </a:rPr>
              <a:t>One request, many attrs created</a:t>
            </a:r>
            <a:endParaRPr b="0" lang="en-US" sz="5000" spc="-1" strike="noStrike">
              <a:latin typeface="Arial"/>
            </a:endParaRPr>
          </a:p>
        </p:txBody>
      </p:sp>
      <p:sp>
        <p:nvSpPr>
          <p:cNvPr id="256" name="TextBox 3"/>
          <p:cNvSpPr/>
          <p:nvPr/>
        </p:nvSpPr>
        <p:spPr>
          <a:xfrm>
            <a:off x="11611800" y="10492920"/>
            <a:ext cx="1233288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5000" spc="-1" strike="noStrike">
                <a:solidFill>
                  <a:srgbClr val="c00000"/>
                </a:solidFill>
                <a:latin typeface="Helvetica Light"/>
                <a:ea typeface="MS PGothic"/>
              </a:rPr>
              <a:t>One request, many attrs read</a:t>
            </a:r>
            <a:endParaRPr b="0" lang="en-US" sz="5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title"/>
          </p:nvPr>
        </p:nvSpPr>
        <p:spPr>
          <a:xfrm>
            <a:off x="734040" y="1347840"/>
            <a:ext cx="1801008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Multi-Attribute: Benchmark</a:t>
            </a:r>
            <a:endParaRPr b="0" lang="en-US" sz="6000" spc="-1" strike="noStrike">
              <a:latin typeface="Arial"/>
            </a:endParaRPr>
          </a:p>
        </p:txBody>
      </p:sp>
      <p:graphicFrame>
        <p:nvGraphicFramePr>
          <p:cNvPr id="258" name="Chart 5"/>
          <p:cNvGraphicFramePr/>
          <p:nvPr/>
        </p:nvGraphicFramePr>
        <p:xfrm>
          <a:off x="11179080" y="2744280"/>
          <a:ext cx="12936960" cy="10698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59" name="TextBox 6"/>
          <p:cNvSpPr/>
          <p:nvPr/>
        </p:nvSpPr>
        <p:spPr>
          <a:xfrm>
            <a:off x="503280" y="3159360"/>
            <a:ext cx="10467360" cy="740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100 x 1000 Integer Attributes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Create/Write: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1.93s → 0.10s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Retrieve: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1.74s → 0.05s</a:t>
            </a:r>
            <a:endParaRPr b="0" lang="en-US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1689120" y="134784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The Small Packet Problem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61" name="Arrow: Curved Down 5"/>
          <p:cNvSpPr/>
          <p:nvPr/>
        </p:nvSpPr>
        <p:spPr>
          <a:xfrm>
            <a:off x="5600160" y="3847680"/>
            <a:ext cx="12002040" cy="27396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2" name="Arrow: Curved Down 7"/>
          <p:cNvSpPr/>
          <p:nvPr/>
        </p:nvSpPr>
        <p:spPr>
          <a:xfrm flipH="1" flipV="1">
            <a:off x="5585760" y="7898760"/>
            <a:ext cx="11488320" cy="237672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63" name="TextBox 10"/>
          <p:cNvSpPr/>
          <p:nvPr/>
        </p:nvSpPr>
        <p:spPr>
          <a:xfrm>
            <a:off x="3191400" y="6570720"/>
            <a:ext cx="4844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Client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64" name="TextBox 11"/>
          <p:cNvSpPr/>
          <p:nvPr/>
        </p:nvSpPr>
        <p:spPr>
          <a:xfrm>
            <a:off x="9243720" y="8471520"/>
            <a:ext cx="826704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8 Bytes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265" name="Cloud 12"/>
          <p:cNvSpPr/>
          <p:nvPr/>
        </p:nvSpPr>
        <p:spPr>
          <a:xfrm>
            <a:off x="16713000" y="5918760"/>
            <a:ext cx="4161600" cy="2394000"/>
          </a:xfrm>
          <a:prstGeom prst="cloud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HSDS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266" name="TextBox 15"/>
          <p:cNvSpPr/>
          <p:nvPr/>
        </p:nvSpPr>
        <p:spPr>
          <a:xfrm>
            <a:off x="7974720" y="4609440"/>
            <a:ext cx="1028592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Read 1 Element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267" name="TextBox 2"/>
          <p:cNvSpPr/>
          <p:nvPr/>
        </p:nvSpPr>
        <p:spPr>
          <a:xfrm>
            <a:off x="11679480" y="2763360"/>
            <a:ext cx="92689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400" spc="-1" strike="noStrike">
                <a:solidFill>
                  <a:srgbClr val="c00000"/>
                </a:solidFill>
                <a:latin typeface="Helvetica Light"/>
                <a:ea typeface="MS PGothic"/>
              </a:rPr>
              <a:t>Network Latency...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268" name="TextBox 3"/>
          <p:cNvSpPr/>
          <p:nvPr/>
        </p:nvSpPr>
        <p:spPr>
          <a:xfrm>
            <a:off x="5297040" y="10262880"/>
            <a:ext cx="92689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400" spc="-1" strike="noStrike">
                <a:solidFill>
                  <a:srgbClr val="c00000"/>
                </a:solidFill>
                <a:latin typeface="Helvetica Light"/>
                <a:ea typeface="MS PGothic"/>
              </a:rPr>
              <a:t>Network Latency...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1180440" y="81072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Solution: Parallelism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70" name="Arrow: Curved Down 5"/>
          <p:cNvSpPr/>
          <p:nvPr/>
        </p:nvSpPr>
        <p:spPr>
          <a:xfrm>
            <a:off x="6024240" y="3367440"/>
            <a:ext cx="12002040" cy="27396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1" name="Arrow: Curved Down 10"/>
          <p:cNvSpPr/>
          <p:nvPr/>
        </p:nvSpPr>
        <p:spPr>
          <a:xfrm flipH="1" flipV="1">
            <a:off x="5952960" y="7842240"/>
            <a:ext cx="11488320" cy="237672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2" name="TextBox 12"/>
          <p:cNvSpPr/>
          <p:nvPr/>
        </p:nvSpPr>
        <p:spPr>
          <a:xfrm>
            <a:off x="3615120" y="6457680"/>
            <a:ext cx="4844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Client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73" name="Cloud 16"/>
          <p:cNvSpPr/>
          <p:nvPr/>
        </p:nvSpPr>
        <p:spPr>
          <a:xfrm>
            <a:off x="17137080" y="5805720"/>
            <a:ext cx="4161600" cy="2394000"/>
          </a:xfrm>
          <a:prstGeom prst="cloud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HSDS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274" name="TextBox 18"/>
          <p:cNvSpPr/>
          <p:nvPr/>
        </p:nvSpPr>
        <p:spPr>
          <a:xfrm>
            <a:off x="6844320" y="4128840"/>
            <a:ext cx="10285920" cy="210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Read 1 Element</a:t>
            </a:r>
            <a:endParaRPr b="0" lang="en-US" sz="6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each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275" name="TextBox 26"/>
          <p:cNvSpPr/>
          <p:nvPr/>
        </p:nvSpPr>
        <p:spPr>
          <a:xfrm>
            <a:off x="9130320" y="8443440"/>
            <a:ext cx="826704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8</a:t>
            </a:r>
            <a:r>
              <a:rPr b="1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 </a:t>
            </a:r>
            <a:r>
              <a:rPr b="0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Bytes</a:t>
            </a:r>
            <a:r>
              <a:rPr b="1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 each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276" name="Arrow: Curved Down 2"/>
          <p:cNvSpPr/>
          <p:nvPr/>
        </p:nvSpPr>
        <p:spPr>
          <a:xfrm>
            <a:off x="4528800" y="2246040"/>
            <a:ext cx="14906160" cy="38610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7" name="Arrow: Curved Down 3"/>
          <p:cNvSpPr/>
          <p:nvPr/>
        </p:nvSpPr>
        <p:spPr>
          <a:xfrm>
            <a:off x="2861280" y="1617120"/>
            <a:ext cx="18270720" cy="452232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8" name="Arrow: Curved Down 4"/>
          <p:cNvSpPr/>
          <p:nvPr/>
        </p:nvSpPr>
        <p:spPr>
          <a:xfrm flipH="1" flipV="1">
            <a:off x="4472640" y="7833960"/>
            <a:ext cx="14450040" cy="315288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79" name="Arrow: Curved Down 7"/>
          <p:cNvSpPr/>
          <p:nvPr/>
        </p:nvSpPr>
        <p:spPr>
          <a:xfrm flipH="1" flipV="1">
            <a:off x="2489400" y="7718400"/>
            <a:ext cx="18015840" cy="384300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0" name="TextBox 8"/>
          <p:cNvSpPr/>
          <p:nvPr/>
        </p:nvSpPr>
        <p:spPr>
          <a:xfrm>
            <a:off x="5560200" y="11797560"/>
            <a:ext cx="1361520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000000"/>
                </a:solidFill>
                <a:latin typeface="Helvetica Light"/>
                <a:ea typeface="MS PGothic"/>
              </a:rPr>
              <a:t>Multi-Dataset h5pyd Interface</a:t>
            </a:r>
            <a:endParaRPr b="0" lang="en-US" sz="6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1304280" y="138816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MultiManager for Datasets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82" name="TextBox 4"/>
          <p:cNvSpPr/>
          <p:nvPr/>
        </p:nvSpPr>
        <p:spPr>
          <a:xfrm>
            <a:off x="1305720" y="3699360"/>
            <a:ext cx="18261000" cy="585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400" spc="-1" strike="noStrike">
                <a:solidFill>
                  <a:srgbClr val="000000"/>
                </a:solidFill>
                <a:latin typeface="Consolas"/>
                <a:ea typeface="MS PGothic"/>
              </a:rPr>
              <a:t>mm = MultiManager([dset1, dset2, dset3])</a:t>
            </a:r>
            <a:br>
              <a:rPr sz="5400"/>
            </a:br>
            <a:br>
              <a:rPr sz="5400"/>
            </a:br>
            <a:r>
              <a:rPr b="0" lang="en-US" sz="5400" spc="-1" strike="noStrike">
                <a:solidFill>
                  <a:srgbClr val="000000"/>
                </a:solidFill>
                <a:latin typeface="Consolas"/>
                <a:ea typeface="MS PGothic"/>
              </a:rPr>
              <a:t>data_out = mm[...]</a:t>
            </a:r>
            <a:br>
              <a:rPr sz="5400"/>
            </a:br>
            <a:endParaRPr b="0" lang="en-US" sz="5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4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br>
              <a:rPr sz="5400"/>
            </a:br>
            <a:r>
              <a:rPr b="0" lang="en-US" sz="5400" spc="-1" strike="noStrike">
                <a:solidFill>
                  <a:srgbClr val="000000"/>
                </a:solidFill>
                <a:latin typeface="Consolas"/>
                <a:ea typeface="MS PGothic"/>
              </a:rPr>
              <a:t>mm[...] = [data1, data2, data3]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283" name="TextBox 5"/>
          <p:cNvSpPr/>
          <p:nvPr/>
        </p:nvSpPr>
        <p:spPr>
          <a:xfrm>
            <a:off x="9441720" y="6342480"/>
            <a:ext cx="1389708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5000" spc="-1" strike="noStrike">
                <a:solidFill>
                  <a:srgbClr val="c00000"/>
                </a:solidFill>
                <a:latin typeface="Helvetica Light"/>
                <a:ea typeface="MS PGothic"/>
              </a:rPr>
              <a:t>Read from all datasets in parallel</a:t>
            </a:r>
            <a:endParaRPr b="0" lang="en-US" sz="5000" spc="-1" strike="noStrike">
              <a:latin typeface="Arial"/>
            </a:endParaRPr>
          </a:p>
        </p:txBody>
      </p:sp>
      <p:sp>
        <p:nvSpPr>
          <p:cNvPr id="284" name="TextBox 6"/>
          <p:cNvSpPr/>
          <p:nvPr/>
        </p:nvSpPr>
        <p:spPr>
          <a:xfrm>
            <a:off x="9442080" y="10494360"/>
            <a:ext cx="1357380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5000" spc="-1" strike="noStrike">
                <a:solidFill>
                  <a:srgbClr val="c00000"/>
                </a:solidFill>
                <a:latin typeface="Helvetica Light"/>
                <a:ea typeface="MS PGothic"/>
              </a:rPr>
              <a:t>Write to all datasets in parallel</a:t>
            </a:r>
            <a:endParaRPr b="0" lang="en-US" sz="5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1689120" y="134784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HDF5 on Your Local Machine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30" name="Rectangle 9"/>
          <p:cNvSpPr/>
          <p:nvPr/>
        </p:nvSpPr>
        <p:spPr>
          <a:xfrm>
            <a:off x="2378520" y="6381360"/>
            <a:ext cx="5223600" cy="1132560"/>
          </a:xfrm>
          <a:prstGeom prst="rect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ffffff"/>
                </a:solidFill>
                <a:latin typeface="Calibri"/>
                <a:ea typeface="Calibri"/>
              </a:rPr>
              <a:t>HDF5 Library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31" name="Rectangle 10"/>
          <p:cNvSpPr/>
          <p:nvPr/>
        </p:nvSpPr>
        <p:spPr>
          <a:xfrm>
            <a:off x="2381400" y="3304080"/>
            <a:ext cx="5194800" cy="1132560"/>
          </a:xfrm>
          <a:prstGeom prst="rect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h5py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132" name="Arrow: Down 20"/>
          <p:cNvSpPr/>
          <p:nvPr/>
        </p:nvSpPr>
        <p:spPr>
          <a:xfrm>
            <a:off x="4496760" y="4656960"/>
            <a:ext cx="968400" cy="15127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d7d31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Arrow: Down 21"/>
          <p:cNvSpPr/>
          <p:nvPr/>
        </p:nvSpPr>
        <p:spPr>
          <a:xfrm>
            <a:off x="4497840" y="7680600"/>
            <a:ext cx="968400" cy="15127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d7d31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34" name="Graphic 28" descr="Folder with solid fill"/>
          <p:cNvPicPr/>
          <p:nvPr/>
        </p:nvPicPr>
        <p:blipFill>
          <a:blip r:embed="rId1"/>
          <a:stretch/>
        </p:blipFill>
        <p:spPr>
          <a:xfrm>
            <a:off x="2120760" y="8448480"/>
            <a:ext cx="6319080" cy="4593960"/>
          </a:xfrm>
          <a:prstGeom prst="rect">
            <a:avLst/>
          </a:prstGeom>
          <a:ln w="0">
            <a:noFill/>
          </a:ln>
        </p:spPr>
      </p:pic>
      <p:sp>
        <p:nvSpPr>
          <p:cNvPr id="135" name="TextBox 29"/>
          <p:cNvSpPr/>
          <p:nvPr/>
        </p:nvSpPr>
        <p:spPr>
          <a:xfrm>
            <a:off x="3261600" y="10297440"/>
            <a:ext cx="42861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400" spc="-1" strike="noStrike">
                <a:solidFill>
                  <a:srgbClr val="ffffff"/>
                </a:solidFill>
                <a:latin typeface="Helvetica Light"/>
                <a:ea typeface="MS PGothic"/>
              </a:rPr>
              <a:t>HDF5 Files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1689120" y="134784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MultiManager: Selections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86" name="PlaceHolder 2"/>
          <p:cNvSpPr>
            <a:spLocks noGrp="1"/>
          </p:cNvSpPr>
          <p:nvPr>
            <p:ph/>
          </p:nvPr>
        </p:nvSpPr>
        <p:spPr>
          <a:xfrm>
            <a:off x="1689120" y="3086640"/>
            <a:ext cx="21004560" cy="74462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t">
            <a:noAutofit/>
          </a:bodyPr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6000" spc="-1" strike="noStrike">
                <a:solidFill>
                  <a:srgbClr val="000000"/>
                </a:solidFill>
                <a:latin typeface="Consolas"/>
                <a:ea typeface="Arial"/>
              </a:rPr>
              <a:t>slice1 = np.s_[0:100, 0:100]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6000" spc="-1" strike="noStrike">
                <a:solidFill>
                  <a:srgbClr val="000000"/>
                </a:solidFill>
                <a:latin typeface="Consolas"/>
                <a:ea typeface="Arial"/>
              </a:rPr>
              <a:t>slice2 = np.s_[6000:7000, 6000:7000]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6000" spc="-1" strike="noStrike">
                <a:solidFill>
                  <a:srgbClr val="000000"/>
                </a:solidFill>
                <a:latin typeface="Consolas"/>
                <a:ea typeface="Arial"/>
              </a:rPr>
              <a:t>selections = [slice1, slice2]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6000" spc="-1" strike="noStrike">
                <a:solidFill>
                  <a:srgbClr val="000000"/>
                </a:solidFill>
                <a:latin typeface="Consolas"/>
                <a:ea typeface="Arial"/>
              </a:rPr>
              <a:t>Mm = MultiManager([dset1, dset1])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6000" spc="-1" strike="noStrike">
                <a:solidFill>
                  <a:srgbClr val="000000"/>
                </a:solidFill>
                <a:latin typeface="Consolas"/>
                <a:ea typeface="Arial"/>
              </a:rPr>
              <a:t>data_out = mm[selections]</a:t>
            </a: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6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5000" spc="-1" strike="noStrike">
              <a:latin typeface="Arial"/>
            </a:endParaRPr>
          </a:p>
        </p:txBody>
      </p:sp>
      <p:sp>
        <p:nvSpPr>
          <p:cNvPr id="287" name="TextBox 4"/>
          <p:cNvSpPr/>
          <p:nvPr/>
        </p:nvSpPr>
        <p:spPr>
          <a:xfrm>
            <a:off x="7698600" y="10834200"/>
            <a:ext cx="1664352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6000" spc="-1" strike="noStrike">
                <a:solidFill>
                  <a:srgbClr val="c00000"/>
                </a:solidFill>
                <a:latin typeface="Calibri"/>
                <a:ea typeface="Calibri"/>
              </a:rPr>
              <a:t>Read disjoint regions of one dataset</a:t>
            </a:r>
            <a:endParaRPr b="0" lang="en-US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1689120" y="134784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MultiManager: Benchmark</a:t>
            </a:r>
            <a:endParaRPr b="0" lang="en-US" sz="6000" spc="-1" strike="noStrike">
              <a:latin typeface="Arial"/>
            </a:endParaRPr>
          </a:p>
        </p:txBody>
      </p:sp>
      <p:graphicFrame>
        <p:nvGraphicFramePr>
          <p:cNvPr id="289" name="Chart 6"/>
          <p:cNvGraphicFramePr/>
          <p:nvPr/>
        </p:nvGraphicFramePr>
        <p:xfrm>
          <a:off x="9491400" y="2636280"/>
          <a:ext cx="14852880" cy="1074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90" name="TextBox 8"/>
          <p:cNvSpPr/>
          <p:nvPr/>
        </p:nvSpPr>
        <p:spPr>
          <a:xfrm>
            <a:off x="1682280" y="3422520"/>
            <a:ext cx="7466760" cy="618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Reading Full Datasets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0.97s → 0.69s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Writing Full Datasets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0.99s → 0.64s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Random Access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3.74s → 0.45s</a:t>
            </a:r>
            <a:endParaRPr b="0" lang="en-US" sz="5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PlaceHolder 1"/>
          <p:cNvSpPr>
            <a:spLocks noGrp="1"/>
          </p:cNvSpPr>
          <p:nvPr>
            <p:ph type="title"/>
          </p:nvPr>
        </p:nvSpPr>
        <p:spPr>
          <a:xfrm>
            <a:off x="1689120" y="134784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Closing Remarks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92" name="TextBox 4"/>
          <p:cNvSpPr/>
          <p:nvPr/>
        </p:nvSpPr>
        <p:spPr>
          <a:xfrm>
            <a:off x="1888200" y="2976120"/>
            <a:ext cx="20072880" cy="770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 marL="685800" indent="-6858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New interfaces not in h5pyd/HSDS release versions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000" spc="-1" strike="noStrike">
              <a:latin typeface="Arial"/>
            </a:endParaRPr>
          </a:p>
          <a:p>
            <a:pPr marL="685800" indent="-6858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Multi-Link/Attribute ops are h5pyd only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000" spc="-1" strike="noStrike">
              <a:latin typeface="Arial"/>
            </a:endParaRPr>
          </a:p>
          <a:p>
            <a:pPr lvl="1" marL="1143000" indent="-685800">
              <a:lnSpc>
                <a:spcPct val="100000"/>
              </a:lnSpc>
              <a:buClr>
                <a:srgbClr val="000000"/>
              </a:buClr>
              <a:buFont typeface="Calibri"/>
              <a:buChar char="-"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h5py has MultiManager in progress!</a:t>
            </a:r>
            <a:endParaRPr b="0" lang="en-US" sz="5000" spc="-1" strike="noStrike">
              <a:latin typeface="Arial"/>
            </a:endParaRPr>
          </a:p>
          <a:p>
            <a:pPr lvl="1" marL="1143000" indent="-685800">
              <a:lnSpc>
                <a:spcPct val="100000"/>
              </a:lnSpc>
              <a:buClr>
                <a:srgbClr val="000000"/>
              </a:buClr>
              <a:buFont typeface="Calibri"/>
              <a:buChar char="-"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Library users: REST VOL: multi_read/write</a:t>
            </a:r>
            <a:endParaRPr b="0" lang="en-US" sz="5000" spc="-1" strike="noStrike">
              <a:latin typeface="Arial"/>
            </a:endParaRPr>
          </a:p>
          <a:p>
            <a:pPr marL="45720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000" spc="-1" strike="noStrike">
              <a:latin typeface="Arial"/>
            </a:endParaRPr>
          </a:p>
          <a:p>
            <a:pPr marL="457200"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5000" spc="-1" strike="noStrike">
              <a:latin typeface="Arial"/>
            </a:endParaRPr>
          </a:p>
          <a:p>
            <a:pPr marL="685800" indent="-68580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MultiManager is not a free lunch; HSDS needs resources</a:t>
            </a:r>
            <a:endParaRPr b="0" lang="en-US" sz="5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laceHolder 1"/>
          <p:cNvSpPr>
            <a:spLocks noGrp="1"/>
          </p:cNvSpPr>
          <p:nvPr>
            <p:ph type="title"/>
          </p:nvPr>
        </p:nvSpPr>
        <p:spPr>
          <a:xfrm>
            <a:off x="1689120" y="134784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Links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94" name="TextBox 4"/>
          <p:cNvSpPr/>
          <p:nvPr/>
        </p:nvSpPr>
        <p:spPr>
          <a:xfrm>
            <a:off x="1910160" y="3382920"/>
            <a:ext cx="20895120" cy="618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HSDS - </a:t>
            </a:r>
            <a:r>
              <a:rPr b="0" lang="en-US" sz="5000" spc="-1" strike="noStrike" u="sng">
                <a:solidFill>
                  <a:srgbClr val="0563c1"/>
                </a:solidFill>
                <a:uFillTx/>
                <a:latin typeface="Helvetica Light"/>
                <a:ea typeface="MS PGothic"/>
                <a:hlinkClick r:id="rId1"/>
              </a:rPr>
              <a:t>https://github.com/HDFGroup/hsds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h5pyd - </a:t>
            </a:r>
            <a:r>
              <a:rPr b="0" lang="en-US" sz="5000" spc="-1" strike="noStrike" u="sng">
                <a:solidFill>
                  <a:srgbClr val="0563c1"/>
                </a:solidFill>
                <a:uFillTx/>
                <a:latin typeface="Helvetica Light"/>
                <a:ea typeface="MS PGothic"/>
                <a:hlinkClick r:id="rId2"/>
              </a:rPr>
              <a:t>https://github.com/HDFGroup/h5pyd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HSDS Forum - </a:t>
            </a:r>
            <a:r>
              <a:rPr b="0" lang="en-US" sz="5000" spc="-1" strike="noStrike" u="sng">
                <a:solidFill>
                  <a:srgbClr val="0563c1"/>
                </a:solidFill>
                <a:uFillTx/>
                <a:latin typeface="Helvetica Light"/>
                <a:ea typeface="MS PGothic"/>
                <a:hlinkClick r:id="rId3"/>
              </a:rPr>
              <a:t>https://forum.hdfgroup.org/c/hsds/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h5py - </a:t>
            </a:r>
            <a:r>
              <a:rPr b="0" lang="en-US" sz="5000" spc="-1" strike="noStrike" u="sng">
                <a:solidFill>
                  <a:srgbClr val="0563c1"/>
                </a:solidFill>
                <a:uFillTx/>
                <a:latin typeface="Helvetica Light"/>
                <a:ea typeface="MS PGothic"/>
                <a:hlinkClick r:id="rId4"/>
              </a:rPr>
              <a:t>https://github.com/h5py/h5py</a:t>
            </a: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b="0" lang="en-US" sz="5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1672560" y="6076080"/>
            <a:ext cx="21030120" cy="11512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b">
            <a:noAutofit/>
          </a:bodyPr>
          <a:p>
            <a:pPr algn="ctr"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70bf41"/>
                </a:solidFill>
                <a:latin typeface="Arial"/>
                <a:ea typeface="Arial"/>
              </a:rPr>
              <a:t>THANK YOU!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296" name="PlaceHolder 2"/>
          <p:cNvSpPr>
            <a:spLocks noGrp="1"/>
          </p:cNvSpPr>
          <p:nvPr>
            <p:ph/>
          </p:nvPr>
        </p:nvSpPr>
        <p:spPr>
          <a:xfrm>
            <a:off x="1672560" y="7228800"/>
            <a:ext cx="21030120" cy="9039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rgbClr val="ffffff"/>
                </a:solidFill>
                <a:latin typeface="Arial"/>
                <a:ea typeface="Arial"/>
              </a:rPr>
              <a:t>Questions &amp; Comments?</a:t>
            </a:r>
            <a:endParaRPr b="0" lang="en-US" sz="3600" spc="-1" strike="noStrike">
              <a:latin typeface="Arial"/>
            </a:endParaRPr>
          </a:p>
        </p:txBody>
      </p:sp>
      <p:pic>
        <p:nvPicPr>
          <p:cNvPr id="297" name="Picture 3" descr="pasted-image.pdf"/>
          <p:cNvPicPr/>
          <p:nvPr/>
        </p:nvPicPr>
        <p:blipFill>
          <a:blip r:embed="rId1">
            <a:alphaModFix amt="20000"/>
          </a:blip>
          <a:stretch/>
        </p:blipFill>
        <p:spPr>
          <a:xfrm>
            <a:off x="0" y="10693440"/>
            <a:ext cx="24382800" cy="3021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1182960" y="132480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Highly-Scalable Data Service (HSDS)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37" name="Content Placeholder 2"/>
          <p:cNvSpPr/>
          <p:nvPr/>
        </p:nvSpPr>
        <p:spPr>
          <a:xfrm>
            <a:off x="1174320" y="2436840"/>
            <a:ext cx="21634560" cy="5820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50760" rIns="50760" tIns="50760" bIns="50760" anchor="t">
            <a:noAutofit/>
          </a:bodyPr>
          <a:p>
            <a:pPr marL="685800" indent="-685800">
              <a:lnSpc>
                <a:spcPct val="100000"/>
              </a:lnSpc>
              <a:spcBef>
                <a:spcPts val="1001"/>
              </a:spcBef>
              <a:buClr>
                <a:srgbClr val="52585f"/>
              </a:buClr>
              <a:buFont typeface="Arial"/>
              <a:buChar char="•"/>
            </a:pPr>
            <a:r>
              <a:rPr b="0" lang="en-US" sz="5400" spc="-1" strike="noStrike">
                <a:solidFill>
                  <a:srgbClr val="52585f"/>
                </a:solidFill>
                <a:latin typeface="Calibri"/>
                <a:ea typeface="Arial"/>
              </a:rPr>
              <a:t>HDF5 in Cloud via REST API</a:t>
            </a:r>
            <a:endParaRPr b="0" lang="en-US" sz="5400" spc="-1" strike="noStrike">
              <a:latin typeface="Arial"/>
            </a:endParaRPr>
          </a:p>
          <a:p>
            <a:pPr marL="685800" indent="-685800">
              <a:lnSpc>
                <a:spcPct val="100000"/>
              </a:lnSpc>
              <a:spcBef>
                <a:spcPts val="1001"/>
              </a:spcBef>
              <a:buClr>
                <a:srgbClr val="52585f"/>
              </a:buClr>
              <a:buFont typeface="Arial"/>
              <a:buChar char="•"/>
            </a:pPr>
            <a:r>
              <a:rPr b="0" lang="en-US" sz="5400" spc="-1" strike="noStrike">
                <a:solidFill>
                  <a:srgbClr val="52585f"/>
                </a:solidFill>
                <a:latin typeface="Calibri"/>
                <a:ea typeface="Arial"/>
              </a:rPr>
              <a:t>Backend: AWS S3, Azure Blob, or OpenIO</a:t>
            </a:r>
            <a:endParaRPr b="0" lang="en-US" sz="5400" spc="-1" strike="noStrike">
              <a:latin typeface="Arial"/>
            </a:endParaRPr>
          </a:p>
          <a:p>
            <a:pPr marL="685800" indent="-685800">
              <a:lnSpc>
                <a:spcPct val="100000"/>
              </a:lnSpc>
              <a:spcBef>
                <a:spcPts val="1001"/>
              </a:spcBef>
              <a:buClr>
                <a:srgbClr val="52585f"/>
              </a:buClr>
              <a:buFont typeface="Arial"/>
              <a:buChar char="•"/>
            </a:pPr>
            <a:r>
              <a:rPr b="0" lang="en-US" sz="5400" spc="-1" strike="noStrike">
                <a:solidFill>
                  <a:srgbClr val="52585f"/>
                </a:solidFill>
                <a:latin typeface="Calibri"/>
                <a:ea typeface="Arial"/>
              </a:rPr>
              <a:t>Access: CL tools, REST VOL, </a:t>
            </a:r>
            <a:r>
              <a:rPr b="0" lang="en-US" sz="5400" spc="-1" strike="noStrike">
                <a:solidFill>
                  <a:srgbClr val="52585f"/>
                </a:solidFill>
                <a:latin typeface="Arial"/>
                <a:ea typeface="Arial"/>
              </a:rPr>
              <a:t>h5pyd</a:t>
            </a:r>
            <a:endParaRPr b="0" lang="en-US" sz="5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</a:pPr>
            <a:endParaRPr b="0" lang="en-US" sz="5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5000" spc="-1" strike="noStrike">
              <a:latin typeface="Arial"/>
            </a:endParaRPr>
          </a:p>
        </p:txBody>
      </p:sp>
      <p:pic>
        <p:nvPicPr>
          <p:cNvPr id="138" name="Picture 7" descr="A diagram of HSDS's internal architecture"/>
          <p:cNvPicPr/>
          <p:nvPr/>
        </p:nvPicPr>
        <p:blipFill>
          <a:blip r:embed="rId1"/>
          <a:stretch/>
        </p:blipFill>
        <p:spPr>
          <a:xfrm>
            <a:off x="-9360" y="5595840"/>
            <a:ext cx="24395760" cy="8101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96520" y="1203840"/>
            <a:ext cx="18147600" cy="8697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HSDS API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40" name="Rectangle 5"/>
          <p:cNvSpPr/>
          <p:nvPr/>
        </p:nvSpPr>
        <p:spPr>
          <a:xfrm>
            <a:off x="19919880" y="5069520"/>
            <a:ext cx="2769480" cy="1743480"/>
          </a:xfrm>
          <a:prstGeom prst="rect">
            <a:avLst/>
          </a:prstGeom>
          <a:solidFill>
            <a:schemeClr val="accent2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7200" spc="-1" strike="noStrike">
                <a:solidFill>
                  <a:srgbClr val="ffffff"/>
                </a:solidFill>
                <a:latin typeface="Calibri"/>
                <a:ea typeface="Calibri"/>
              </a:rPr>
              <a:t>HSDS</a:t>
            </a:r>
            <a:endParaRPr b="0" lang="en-US" sz="7200" spc="-1" strike="noStrike">
              <a:latin typeface="Arial"/>
            </a:endParaRPr>
          </a:p>
        </p:txBody>
      </p:sp>
      <p:sp>
        <p:nvSpPr>
          <p:cNvPr id="141" name="Cloud 6"/>
          <p:cNvSpPr/>
          <p:nvPr/>
        </p:nvSpPr>
        <p:spPr>
          <a:xfrm>
            <a:off x="18516600" y="8510400"/>
            <a:ext cx="5746320" cy="2641320"/>
          </a:xfrm>
          <a:prstGeom prst="cloud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500" spc="-1" strike="noStrike">
                <a:solidFill>
                  <a:srgbClr val="ffffff"/>
                </a:solidFill>
                <a:latin typeface="Calibri"/>
                <a:ea typeface="Calibri"/>
              </a:rPr>
              <a:t>Storage</a:t>
            </a:r>
            <a:endParaRPr b="0" lang="en-US" sz="6500" spc="-1" strike="noStrike">
              <a:latin typeface="Arial"/>
            </a:endParaRPr>
          </a:p>
        </p:txBody>
      </p:sp>
      <p:sp>
        <p:nvSpPr>
          <p:cNvPr id="142" name="TextBox 7"/>
          <p:cNvSpPr/>
          <p:nvPr/>
        </p:nvSpPr>
        <p:spPr>
          <a:xfrm>
            <a:off x="354600" y="3738240"/>
            <a:ext cx="482400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4800" spc="-1" strike="noStrike">
                <a:solidFill>
                  <a:srgbClr val="000000"/>
                </a:solidFill>
                <a:latin typeface="Helvetica Light"/>
                <a:ea typeface="MS PGothic"/>
              </a:rPr>
              <a:t>Create Dataset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143" name="TextBox 8"/>
          <p:cNvSpPr/>
          <p:nvPr/>
        </p:nvSpPr>
        <p:spPr>
          <a:xfrm>
            <a:off x="357840" y="6718680"/>
            <a:ext cx="5504400" cy="77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4500" spc="-1" strike="noStrike">
                <a:solidFill>
                  <a:srgbClr val="000000"/>
                </a:solidFill>
                <a:latin typeface="Helvetica Light"/>
                <a:ea typeface="MS PGothic"/>
              </a:rPr>
              <a:t>Write to Dataset</a:t>
            </a:r>
            <a:endParaRPr b="0" lang="en-US" sz="4500" spc="-1" strike="noStrike">
              <a:latin typeface="Arial"/>
            </a:endParaRPr>
          </a:p>
        </p:txBody>
      </p:sp>
      <p:sp>
        <p:nvSpPr>
          <p:cNvPr id="144" name="TextBox 22"/>
          <p:cNvSpPr/>
          <p:nvPr/>
        </p:nvSpPr>
        <p:spPr>
          <a:xfrm>
            <a:off x="560520" y="9899280"/>
            <a:ext cx="437796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4800" spc="-1" strike="noStrike">
                <a:solidFill>
                  <a:srgbClr val="000000"/>
                </a:solidFill>
                <a:latin typeface="Helvetica Light"/>
                <a:ea typeface="MS PGothic"/>
              </a:rPr>
              <a:t>Create Link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145" name="Arrow: Right 2"/>
          <p:cNvSpPr/>
          <p:nvPr/>
        </p:nvSpPr>
        <p:spPr>
          <a:xfrm>
            <a:off x="5344200" y="3453840"/>
            <a:ext cx="5045760" cy="1427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ffffff"/>
                </a:solidFill>
                <a:latin typeface="Calibri"/>
                <a:ea typeface="MS PGothic"/>
              </a:rPr>
              <a:t>POST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46" name="Arrow: Up 13"/>
          <p:cNvSpPr/>
          <p:nvPr/>
        </p:nvSpPr>
        <p:spPr>
          <a:xfrm rot="10800000">
            <a:off x="19735200" y="6967800"/>
            <a:ext cx="851040" cy="122616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7" name="Arrow: Up 15"/>
          <p:cNvSpPr/>
          <p:nvPr/>
        </p:nvSpPr>
        <p:spPr>
          <a:xfrm rot="10800000">
            <a:off x="22018680" y="6969960"/>
            <a:ext cx="851040" cy="122616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8" name="Arrow: Up 16"/>
          <p:cNvSpPr/>
          <p:nvPr/>
        </p:nvSpPr>
        <p:spPr>
          <a:xfrm rot="10800000">
            <a:off x="20879280" y="6971400"/>
            <a:ext cx="851040" cy="122616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TextBox 17"/>
          <p:cNvSpPr/>
          <p:nvPr/>
        </p:nvSpPr>
        <p:spPr>
          <a:xfrm>
            <a:off x="10557720" y="3729960"/>
            <a:ext cx="691488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/datasets</a:t>
            </a:r>
            <a:endParaRPr b="0" lang="en-US" sz="5000" spc="-1" strike="noStrike">
              <a:latin typeface="Arial"/>
            </a:endParaRPr>
          </a:p>
        </p:txBody>
      </p:sp>
      <p:sp>
        <p:nvSpPr>
          <p:cNvPr id="150" name="TextBox 18"/>
          <p:cNvSpPr/>
          <p:nvPr/>
        </p:nvSpPr>
        <p:spPr>
          <a:xfrm>
            <a:off x="10570320" y="6766200"/>
            <a:ext cx="7159680" cy="77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4500" spc="-1" strike="noStrike">
                <a:solidFill>
                  <a:srgbClr val="000000"/>
                </a:solidFill>
                <a:latin typeface="Helvetica Light"/>
                <a:ea typeface="MS PGothic"/>
              </a:rPr>
              <a:t>/datasets/&lt;id&gt;/value</a:t>
            </a:r>
            <a:endParaRPr b="0" lang="en-US" sz="4500" spc="-1" strike="noStrike">
              <a:latin typeface="Arial"/>
            </a:endParaRPr>
          </a:p>
        </p:txBody>
      </p:sp>
      <p:sp>
        <p:nvSpPr>
          <p:cNvPr id="151" name="TextBox 19"/>
          <p:cNvSpPr/>
          <p:nvPr/>
        </p:nvSpPr>
        <p:spPr>
          <a:xfrm>
            <a:off x="10564560" y="9894240"/>
            <a:ext cx="8651160" cy="8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000" spc="-1" strike="noStrike">
                <a:solidFill>
                  <a:srgbClr val="000000"/>
                </a:solidFill>
                <a:latin typeface="Helvetica Light"/>
                <a:ea typeface="MS PGothic"/>
              </a:rPr>
              <a:t>/groups/&lt;id&gt;/link_name</a:t>
            </a:r>
            <a:endParaRPr b="0" lang="en-US" sz="5000" spc="-1" strike="noStrike">
              <a:latin typeface="Arial"/>
            </a:endParaRPr>
          </a:p>
        </p:txBody>
      </p:sp>
      <p:sp>
        <p:nvSpPr>
          <p:cNvPr id="152" name="Arrow: Right 21"/>
          <p:cNvSpPr/>
          <p:nvPr/>
        </p:nvSpPr>
        <p:spPr>
          <a:xfrm>
            <a:off x="5345640" y="6448680"/>
            <a:ext cx="5045760" cy="1427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ffffff"/>
                </a:solidFill>
                <a:latin typeface="Calibri"/>
                <a:ea typeface="MS PGothic"/>
              </a:rPr>
              <a:t>PUT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53" name="Arrow: Right 23"/>
          <p:cNvSpPr/>
          <p:nvPr/>
        </p:nvSpPr>
        <p:spPr>
          <a:xfrm>
            <a:off x="5346720" y="9614880"/>
            <a:ext cx="5045760" cy="1427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ffffff"/>
                </a:solidFill>
                <a:latin typeface="Calibri"/>
                <a:ea typeface="MS PGothic"/>
              </a:rPr>
              <a:t>PUT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54" name="Arrow: Right 3"/>
          <p:cNvSpPr/>
          <p:nvPr/>
        </p:nvSpPr>
        <p:spPr>
          <a:xfrm rot="540000">
            <a:off x="14396040" y="4496040"/>
            <a:ext cx="4208760" cy="74196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5" name="Arrow: Right 9"/>
          <p:cNvSpPr/>
          <p:nvPr/>
        </p:nvSpPr>
        <p:spPr>
          <a:xfrm rot="20520000">
            <a:off x="17067960" y="6399000"/>
            <a:ext cx="2217240" cy="7214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6" name="Arrow: Right 10"/>
          <p:cNvSpPr/>
          <p:nvPr/>
        </p:nvSpPr>
        <p:spPr>
          <a:xfrm rot="18360000">
            <a:off x="17084520" y="8020080"/>
            <a:ext cx="2969280" cy="7822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1689120" y="134784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HDF5 on the Cloud with HSDS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58" name="Rectangle 12"/>
          <p:cNvSpPr/>
          <p:nvPr/>
        </p:nvSpPr>
        <p:spPr>
          <a:xfrm>
            <a:off x="15043320" y="6967080"/>
            <a:ext cx="5215320" cy="1105560"/>
          </a:xfrm>
          <a:prstGeom prst="rect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HSDS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159" name="Cloud 19"/>
          <p:cNvSpPr/>
          <p:nvPr/>
        </p:nvSpPr>
        <p:spPr>
          <a:xfrm>
            <a:off x="13630320" y="9778320"/>
            <a:ext cx="8552160" cy="2907000"/>
          </a:xfrm>
          <a:prstGeom prst="cloud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HDF5-like Storage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160" name="Arrow: Down 23"/>
          <p:cNvSpPr/>
          <p:nvPr/>
        </p:nvSpPr>
        <p:spPr>
          <a:xfrm>
            <a:off x="17160120" y="8258040"/>
            <a:ext cx="968400" cy="15127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d7d31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Rectangle 7"/>
          <p:cNvSpPr/>
          <p:nvPr/>
        </p:nvSpPr>
        <p:spPr>
          <a:xfrm>
            <a:off x="2493720" y="6956640"/>
            <a:ext cx="5223600" cy="1132560"/>
          </a:xfrm>
          <a:prstGeom prst="rect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ffffff"/>
                </a:solidFill>
                <a:latin typeface="Calibri"/>
                <a:ea typeface="Calibri"/>
              </a:rPr>
              <a:t>HDF5 Library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62" name="Rectangle 13"/>
          <p:cNvSpPr/>
          <p:nvPr/>
        </p:nvSpPr>
        <p:spPr>
          <a:xfrm>
            <a:off x="2496240" y="3879360"/>
            <a:ext cx="5194800" cy="1132560"/>
          </a:xfrm>
          <a:prstGeom prst="rect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h5py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163" name="Arrow: Down 15"/>
          <p:cNvSpPr/>
          <p:nvPr/>
        </p:nvSpPr>
        <p:spPr>
          <a:xfrm>
            <a:off x="4611600" y="5232240"/>
            <a:ext cx="968400" cy="15127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d7d31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Arrow: Down 17"/>
          <p:cNvSpPr/>
          <p:nvPr/>
        </p:nvSpPr>
        <p:spPr>
          <a:xfrm>
            <a:off x="4613040" y="8255880"/>
            <a:ext cx="968400" cy="15127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d7d31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65" name="Graphic 25" descr="Folder with solid fill"/>
          <p:cNvPicPr/>
          <p:nvPr/>
        </p:nvPicPr>
        <p:blipFill>
          <a:blip r:embed="rId1"/>
          <a:stretch/>
        </p:blipFill>
        <p:spPr>
          <a:xfrm>
            <a:off x="2235960" y="9023760"/>
            <a:ext cx="6319080" cy="4593960"/>
          </a:xfrm>
          <a:prstGeom prst="rect">
            <a:avLst/>
          </a:prstGeom>
          <a:ln w="0">
            <a:noFill/>
          </a:ln>
        </p:spPr>
      </p:pic>
      <p:sp>
        <p:nvSpPr>
          <p:cNvPr id="166" name="TextBox 28"/>
          <p:cNvSpPr/>
          <p:nvPr/>
        </p:nvSpPr>
        <p:spPr>
          <a:xfrm>
            <a:off x="3376440" y="10872720"/>
            <a:ext cx="42861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400" spc="-1" strike="noStrike">
                <a:solidFill>
                  <a:srgbClr val="ffffff"/>
                </a:solidFill>
                <a:latin typeface="Helvetica Light"/>
                <a:ea typeface="MS PGothic"/>
              </a:rPr>
              <a:t>HDF5 Files</a:t>
            </a:r>
            <a:endParaRPr b="0" lang="en-US" sz="5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loud 4"/>
          <p:cNvSpPr/>
          <p:nvPr/>
        </p:nvSpPr>
        <p:spPr>
          <a:xfrm>
            <a:off x="2193480" y="619200"/>
            <a:ext cx="17399160" cy="6300720"/>
          </a:xfrm>
          <a:prstGeom prst="cloud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ffffff"/>
                </a:solidFill>
                <a:latin typeface="Calibri"/>
                <a:ea typeface="MS PGothic"/>
              </a:rPr>
              <a:t>"I like the h5py interface." </a:t>
            </a:r>
            <a:endParaRPr b="0" lang="en-US" sz="6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6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ffffff"/>
                </a:solidFill>
                <a:latin typeface="Calibri"/>
                <a:ea typeface="MS PGothic"/>
              </a:rPr>
              <a:t>"I don't want to rewrite everything."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68" name="Arrow: Down 5"/>
          <p:cNvSpPr/>
          <p:nvPr/>
        </p:nvSpPr>
        <p:spPr>
          <a:xfrm>
            <a:off x="9712800" y="7137000"/>
            <a:ext cx="1525320" cy="17233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9" name="Explosion: 8 Points 8"/>
          <p:cNvSpPr/>
          <p:nvPr/>
        </p:nvSpPr>
        <p:spPr>
          <a:xfrm>
            <a:off x="4591800" y="7979040"/>
            <a:ext cx="12535200" cy="5222880"/>
          </a:xfrm>
          <a:prstGeom prst="irregularSeal1">
            <a:avLst/>
          </a:prstGeom>
          <a:solidFill>
            <a:schemeClr val="accent2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endParaRPr b="0" lang="en-US" sz="6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Calibri"/>
                <a:ea typeface="Calibri"/>
              </a:rPr>
              <a:t>h5py-distributed</a:t>
            </a:r>
            <a:endParaRPr b="0" lang="en-US" sz="6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000000"/>
                </a:solidFill>
                <a:latin typeface="Calibri"/>
                <a:ea typeface="Calibri"/>
              </a:rPr>
              <a:t>(h5pyd)</a:t>
            </a:r>
            <a:endParaRPr b="0" lang="en-US" sz="6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en-US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1689120" y="1347840"/>
            <a:ext cx="17055000" cy="7261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HDF5 on the Cloud with HSDS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71" name="Rectangle 12"/>
          <p:cNvSpPr/>
          <p:nvPr/>
        </p:nvSpPr>
        <p:spPr>
          <a:xfrm>
            <a:off x="15043320" y="6967080"/>
            <a:ext cx="5215320" cy="1105560"/>
          </a:xfrm>
          <a:prstGeom prst="rect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HSDS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172" name="Cloud 19"/>
          <p:cNvSpPr/>
          <p:nvPr/>
        </p:nvSpPr>
        <p:spPr>
          <a:xfrm>
            <a:off x="13630320" y="9778320"/>
            <a:ext cx="8552160" cy="2907000"/>
          </a:xfrm>
          <a:prstGeom prst="cloud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HDF5-like Storage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173" name="Arrow: Down 22"/>
          <p:cNvSpPr/>
          <p:nvPr/>
        </p:nvSpPr>
        <p:spPr>
          <a:xfrm>
            <a:off x="17159040" y="5234760"/>
            <a:ext cx="968400" cy="15127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d7d31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4" name="Arrow: Down 23"/>
          <p:cNvSpPr/>
          <p:nvPr/>
        </p:nvSpPr>
        <p:spPr>
          <a:xfrm>
            <a:off x="17160120" y="8258040"/>
            <a:ext cx="968400" cy="15127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d7d31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5" name="Rectangle 26"/>
          <p:cNvSpPr/>
          <p:nvPr/>
        </p:nvSpPr>
        <p:spPr>
          <a:xfrm>
            <a:off x="15042240" y="3880800"/>
            <a:ext cx="5194800" cy="1132560"/>
          </a:xfrm>
          <a:prstGeom prst="rect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h5pyd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176" name="Rectangle 7"/>
          <p:cNvSpPr/>
          <p:nvPr/>
        </p:nvSpPr>
        <p:spPr>
          <a:xfrm>
            <a:off x="2493720" y="6956640"/>
            <a:ext cx="5223600" cy="1132560"/>
          </a:xfrm>
          <a:prstGeom prst="rect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ffffff"/>
                </a:solidFill>
                <a:latin typeface="Calibri"/>
                <a:ea typeface="Calibri"/>
              </a:rPr>
              <a:t>HDF5 Library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77" name="Rectangle 13"/>
          <p:cNvSpPr/>
          <p:nvPr/>
        </p:nvSpPr>
        <p:spPr>
          <a:xfrm>
            <a:off x="2496240" y="3879360"/>
            <a:ext cx="5194800" cy="1132560"/>
          </a:xfrm>
          <a:prstGeom prst="rect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h5py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178" name="Arrow: Down 15"/>
          <p:cNvSpPr/>
          <p:nvPr/>
        </p:nvSpPr>
        <p:spPr>
          <a:xfrm>
            <a:off x="4611600" y="5232240"/>
            <a:ext cx="968400" cy="15127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d7d31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9" name="Arrow: Down 17"/>
          <p:cNvSpPr/>
          <p:nvPr/>
        </p:nvSpPr>
        <p:spPr>
          <a:xfrm>
            <a:off x="4613040" y="8255880"/>
            <a:ext cx="968400" cy="15127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d7d31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80" name="Graphic 25" descr="Folder with solid fill"/>
          <p:cNvPicPr/>
          <p:nvPr/>
        </p:nvPicPr>
        <p:blipFill>
          <a:blip r:embed="rId1"/>
          <a:stretch/>
        </p:blipFill>
        <p:spPr>
          <a:xfrm>
            <a:off x="2235960" y="9023760"/>
            <a:ext cx="6319080" cy="4593960"/>
          </a:xfrm>
          <a:prstGeom prst="rect">
            <a:avLst/>
          </a:prstGeom>
          <a:ln w="0">
            <a:noFill/>
          </a:ln>
        </p:spPr>
      </p:pic>
      <p:sp>
        <p:nvSpPr>
          <p:cNvPr id="181" name="TextBox 28"/>
          <p:cNvSpPr/>
          <p:nvPr/>
        </p:nvSpPr>
        <p:spPr>
          <a:xfrm>
            <a:off x="3376440" y="10872720"/>
            <a:ext cx="428616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000" spc="-1" strike="noStrike">
                <a:solidFill>
                  <a:srgbClr val="ffffff"/>
                </a:solidFill>
                <a:latin typeface="Helvetica Light"/>
                <a:ea typeface="MS PGothic"/>
              </a:rPr>
              <a:t>HDF5 Files</a:t>
            </a:r>
            <a:endParaRPr b="0" lang="en-US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Rectangle 33"/>
          <p:cNvSpPr/>
          <p:nvPr/>
        </p:nvSpPr>
        <p:spPr>
          <a:xfrm>
            <a:off x="10802880" y="6705720"/>
            <a:ext cx="8709120" cy="50522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768960" y="1376640"/>
            <a:ext cx="17975160" cy="697320"/>
          </a:xfrm>
          <a:prstGeom prst="rect">
            <a:avLst/>
          </a:prstGeom>
          <a:noFill/>
          <a:ln w="0">
            <a:noFill/>
          </a:ln>
        </p:spPr>
        <p:txBody>
          <a:bodyPr numCol="1" spcCol="0" lIns="50760" rIns="50760" tIns="50760" bIns="5076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rgbClr val="154f86"/>
                </a:solidFill>
                <a:latin typeface="Arial"/>
                <a:ea typeface="Arial"/>
              </a:rPr>
              <a:t>h5py-like Cloud Access with h5pyd</a:t>
            </a:r>
            <a:endParaRPr b="0" lang="en-US" sz="6000" spc="-1" strike="noStrike">
              <a:latin typeface="Arial"/>
            </a:endParaRPr>
          </a:p>
        </p:txBody>
      </p:sp>
      <p:sp>
        <p:nvSpPr>
          <p:cNvPr id="184" name="TextBox 5"/>
          <p:cNvSpPr/>
          <p:nvPr/>
        </p:nvSpPr>
        <p:spPr>
          <a:xfrm>
            <a:off x="373320" y="6755040"/>
            <a:ext cx="90511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400" spc="-1" strike="noStrike">
                <a:solidFill>
                  <a:srgbClr val="000000"/>
                </a:solidFill>
                <a:latin typeface="Consolas"/>
                <a:ea typeface="MS PGothic"/>
              </a:rPr>
              <a:t>grp.create_dataset()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185" name="TextBox 7"/>
          <p:cNvSpPr/>
          <p:nvPr/>
        </p:nvSpPr>
        <p:spPr>
          <a:xfrm>
            <a:off x="373320" y="10614600"/>
            <a:ext cx="869616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5400" spc="-1" strike="noStrike">
                <a:solidFill>
                  <a:srgbClr val="000000"/>
                </a:solidFill>
                <a:latin typeface="Consolas"/>
                <a:ea typeface="MS PGothic"/>
              </a:rPr>
              <a:t>dset[...] = values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186" name="Rectangle 3"/>
          <p:cNvSpPr/>
          <p:nvPr/>
        </p:nvSpPr>
        <p:spPr>
          <a:xfrm>
            <a:off x="20739600" y="8319960"/>
            <a:ext cx="2769480" cy="1743480"/>
          </a:xfrm>
          <a:prstGeom prst="rect">
            <a:avLst/>
          </a:prstGeom>
          <a:solidFill>
            <a:schemeClr val="accent2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Calibri"/>
              </a:rPr>
              <a:t>HSDS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187" name="TextBox 18"/>
          <p:cNvSpPr/>
          <p:nvPr/>
        </p:nvSpPr>
        <p:spPr>
          <a:xfrm>
            <a:off x="12310560" y="7065360"/>
            <a:ext cx="6914880" cy="82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4800" spc="-1" strike="noStrike">
                <a:solidFill>
                  <a:srgbClr val="000000"/>
                </a:solidFill>
                <a:latin typeface="Helvetica Light"/>
                <a:ea typeface="MS PGothic"/>
              </a:rPr>
              <a:t>POST /datasets</a:t>
            </a:r>
            <a:endParaRPr b="0" lang="en-US" sz="4800" spc="-1" strike="noStrike">
              <a:latin typeface="Arial"/>
            </a:endParaRPr>
          </a:p>
        </p:txBody>
      </p:sp>
      <p:sp>
        <p:nvSpPr>
          <p:cNvPr id="188" name="TextBox 20"/>
          <p:cNvSpPr/>
          <p:nvPr/>
        </p:nvSpPr>
        <p:spPr>
          <a:xfrm>
            <a:off x="11058480" y="10896480"/>
            <a:ext cx="8453520" cy="75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4400" spc="-1" strike="noStrike">
                <a:solidFill>
                  <a:srgbClr val="000000"/>
                </a:solidFill>
                <a:latin typeface="Helvetica Light"/>
                <a:ea typeface="MS PGothic"/>
              </a:rPr>
              <a:t>PUT /datasets/&lt;id&gt;/value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89" name="Arrow: Right 24"/>
          <p:cNvSpPr/>
          <p:nvPr/>
        </p:nvSpPr>
        <p:spPr>
          <a:xfrm>
            <a:off x="9281520" y="10691640"/>
            <a:ext cx="1307880" cy="9097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TextBox 34"/>
          <p:cNvSpPr/>
          <p:nvPr/>
        </p:nvSpPr>
        <p:spPr>
          <a:xfrm>
            <a:off x="12988440" y="8729280"/>
            <a:ext cx="4453920" cy="912600"/>
          </a:xfrm>
          <a:prstGeom prst="rect">
            <a:avLst/>
          </a:prstGeom>
          <a:noFill/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5400" spc="-1" strike="noStrike">
                <a:solidFill>
                  <a:srgbClr val="000000"/>
                </a:solidFill>
                <a:latin typeface="Helvetica Light"/>
                <a:ea typeface="MS PGothic"/>
              </a:rPr>
              <a:t>h5pyd</a:t>
            </a:r>
            <a:endParaRPr b="0" lang="en-US" sz="5400" spc="-1" strike="noStrike">
              <a:latin typeface="Arial"/>
            </a:endParaRPr>
          </a:p>
        </p:txBody>
      </p:sp>
      <p:sp>
        <p:nvSpPr>
          <p:cNvPr id="191" name="Arrow: Right 36"/>
          <p:cNvSpPr/>
          <p:nvPr/>
        </p:nvSpPr>
        <p:spPr>
          <a:xfrm>
            <a:off x="9284040" y="6821640"/>
            <a:ext cx="1336680" cy="8809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TextBox 37"/>
          <p:cNvSpPr/>
          <p:nvPr/>
        </p:nvSpPr>
        <p:spPr>
          <a:xfrm>
            <a:off x="388080" y="3383640"/>
            <a:ext cx="11413800" cy="1095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000000"/>
                </a:solidFill>
                <a:latin typeface="Consolas"/>
                <a:ea typeface="MS PGothic"/>
              </a:rPr>
              <a:t>import h5pyd as h5py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193" name="Arrow: Right 38"/>
          <p:cNvSpPr/>
          <p:nvPr/>
        </p:nvSpPr>
        <p:spPr>
          <a:xfrm rot="1500000">
            <a:off x="17539200" y="7555680"/>
            <a:ext cx="2889360" cy="116856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Arrow: Right 39"/>
          <p:cNvSpPr/>
          <p:nvPr/>
        </p:nvSpPr>
        <p:spPr>
          <a:xfrm rot="20160000">
            <a:off x="19186200" y="9909720"/>
            <a:ext cx="1393920" cy="134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loud 5"/>
          <p:cNvSpPr/>
          <p:nvPr/>
        </p:nvSpPr>
        <p:spPr>
          <a:xfrm>
            <a:off x="2513160" y="2936520"/>
            <a:ext cx="17399160" cy="6300720"/>
          </a:xfrm>
          <a:prstGeom prst="cloud">
            <a:avLst/>
          </a:prstGeom>
          <a:solidFill>
            <a:srgbClr val="5b9bd5"/>
          </a:solidFill>
          <a:ln>
            <a:solidFill>
              <a:srgbClr val="27435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MS PGothic"/>
              </a:rPr>
              <a:t>"Everything is perfect. </a:t>
            </a:r>
            <a:endParaRPr b="0" lang="en-US" sz="6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en-US" sz="6600" spc="-1" strike="noStrike">
                <a:solidFill>
                  <a:srgbClr val="ffffff"/>
                </a:solidFill>
                <a:latin typeface="Calibri"/>
                <a:ea typeface="MS PGothic"/>
              </a:rPr>
              <a:t>I never have to think about the Cloud."</a:t>
            </a:r>
            <a:endParaRPr b="0" lang="en-US" sz="6600" spc="-1" strike="noStrike">
              <a:latin typeface="Arial"/>
            </a:endParaRPr>
          </a:p>
        </p:txBody>
      </p:sp>
      <p:sp>
        <p:nvSpPr>
          <p:cNvPr id="196" name="TextBox 6"/>
          <p:cNvSpPr/>
          <p:nvPr/>
        </p:nvSpPr>
        <p:spPr>
          <a:xfrm>
            <a:off x="6868800" y="10654200"/>
            <a:ext cx="8528400" cy="1308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horzOverflow="overflow" vertOverflow="overflow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8000" spc="-1" strike="noStrike">
                <a:solidFill>
                  <a:srgbClr val="c00000"/>
                </a:solidFill>
                <a:latin typeface="Helvetica Light"/>
                <a:ea typeface="MS PGothic"/>
              </a:rPr>
              <a:t>Not exactly...</a:t>
            </a:r>
            <a:endParaRPr b="0" lang="en-US" sz="8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LibreOffice/7.3.7.2$Linux_X86_64 LibreOffice_project/30$Build-2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2016-09-20T20:57:26Z</dcterms:created>
  <dc:creator>Microsoft Office User</dc:creator>
  <dc:description/>
  <dc:language>en-US</dc:language>
  <cp:lastModifiedBy/>
  <dcterms:modified xsi:type="dcterms:W3CDTF">2024-08-02T17:07:35Z</dcterms:modified>
  <cp:revision>22</cp:revision>
  <dc:subject/>
  <dc:title>Overview of The HDF Group for Financial Services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8</vt:i4>
  </property>
  <property fmtid="{D5CDD505-2E9C-101B-9397-08002B2CF9AE}" pid="3" name="PresentationFormat">
    <vt:lpwstr>Custom</vt:lpwstr>
  </property>
  <property fmtid="{D5CDD505-2E9C-101B-9397-08002B2CF9AE}" pid="4" name="Slides">
    <vt:i4>24</vt:i4>
  </property>
</Properties>
</file>