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59" r:id="rId4"/>
    <p:sldId id="258" r:id="rId5"/>
    <p:sldId id="257" r:id="rId6"/>
    <p:sldId id="260" r:id="rId7"/>
    <p:sldId id="262" r:id="rId8"/>
    <p:sldId id="263" r:id="rId9"/>
    <p:sldId id="265" r:id="rId10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1872" userDrawn="1">
          <p15:clr>
            <a:srgbClr val="A4A3A4"/>
          </p15:clr>
        </p15:guide>
        <p15:guide id="3" orient="horz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9" autoAdjust="0"/>
    <p:restoredTop sz="94660"/>
  </p:normalViewPr>
  <p:slideViewPr>
    <p:cSldViewPr snapToGrid="0" showGuides="1">
      <p:cViewPr varScale="1">
        <p:scale>
          <a:sx n="159" d="100"/>
          <a:sy n="159" d="100"/>
        </p:scale>
        <p:origin x="3208" y="184"/>
      </p:cViewPr>
      <p:guideLst>
        <p:guide pos="1872"/>
        <p:guide orient="horz"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D8D9B-8179-47CE-83D7-943B9631C348}" type="datetimeFigureOut">
              <a:rPr lang="en-US" smtClean="0"/>
              <a:t>7/17/18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07C24-23D6-4B9A-BF81-4F265D93C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600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D8D9B-8179-47CE-83D7-943B9631C348}" type="datetimeFigureOut">
              <a:rPr lang="en-US" smtClean="0"/>
              <a:t>7/17/18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07C24-23D6-4B9A-BF81-4F265D93C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14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D8D9B-8179-47CE-83D7-943B9631C348}" type="datetimeFigureOut">
              <a:rPr lang="en-US" smtClean="0"/>
              <a:t>7/17/18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07C24-23D6-4B9A-BF81-4F265D93C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75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D8D9B-8179-47CE-83D7-943B9631C348}" type="datetimeFigureOut">
              <a:rPr lang="en-US" smtClean="0"/>
              <a:t>7/17/18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07C24-23D6-4B9A-BF81-4F265D93C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579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D8D9B-8179-47CE-83D7-943B9631C348}" type="datetimeFigureOut">
              <a:rPr lang="en-US" smtClean="0"/>
              <a:t>7/17/18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07C24-23D6-4B9A-BF81-4F265D93C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570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D8D9B-8179-47CE-83D7-943B9631C348}" type="datetimeFigureOut">
              <a:rPr lang="en-US" smtClean="0"/>
              <a:t>7/17/18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07C24-23D6-4B9A-BF81-4F265D93C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167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D8D9B-8179-47CE-83D7-943B9631C348}" type="datetimeFigureOut">
              <a:rPr lang="en-US" smtClean="0"/>
              <a:t>7/17/18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07C24-23D6-4B9A-BF81-4F265D93C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560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D8D9B-8179-47CE-83D7-943B9631C348}" type="datetimeFigureOut">
              <a:rPr lang="en-US" smtClean="0"/>
              <a:t>7/17/18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07C24-23D6-4B9A-BF81-4F265D93C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531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D8D9B-8179-47CE-83D7-943B9631C348}" type="datetimeFigureOut">
              <a:rPr lang="en-US" smtClean="0"/>
              <a:t>7/17/18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07C24-23D6-4B9A-BF81-4F265D93C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228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D8D9B-8179-47CE-83D7-943B9631C348}" type="datetimeFigureOut">
              <a:rPr lang="en-US" smtClean="0"/>
              <a:t>7/17/18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07C24-23D6-4B9A-BF81-4F265D93C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625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4D8D9B-8179-47CE-83D7-943B9631C348}" type="datetimeFigureOut">
              <a:rPr lang="en-US" smtClean="0"/>
              <a:t>7/17/18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007C24-23D6-4B9A-BF81-4F265D93C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862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4D8D9B-8179-47CE-83D7-943B9631C348}" type="datetimeFigureOut">
              <a:rPr lang="en-US" smtClean="0"/>
              <a:t>7/17/18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007C24-23D6-4B9A-BF81-4F265D93C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864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tiff"/><Relationship Id="rId5" Type="http://schemas.openxmlformats.org/officeDocument/2006/relationships/image" Target="../media/image11.tiff"/><Relationship Id="rId4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tiff"/><Relationship Id="rId4" Type="http://schemas.openxmlformats.org/officeDocument/2006/relationships/image" Target="../media/image15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80010" y="0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 1A and 1C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94894" y="639524"/>
            <a:ext cx="37382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siNC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94311" y="639524"/>
            <a:ext cx="41870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siD11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04030" y="2263012"/>
            <a:ext cx="3050771" cy="133003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260825" y="639524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Huh7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1704" y="639524"/>
            <a:ext cx="3930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KO-8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9926" y="1185230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DUSP11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56215" y="2410723"/>
            <a:ext cx="59824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800" b="1" dirty="0"/>
              <a:t>α</a:t>
            </a:r>
            <a:r>
              <a:rPr lang="en-US" sz="800" b="1" dirty="0"/>
              <a:t>-Tubulin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4677" y="639524"/>
            <a:ext cx="39305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KO-9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04030" y="806343"/>
            <a:ext cx="3063240" cy="133834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264234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85" t="43712" r="3264" b="736"/>
          <a:stretch/>
        </p:blipFill>
        <p:spPr>
          <a:xfrm>
            <a:off x="236139" y="1825094"/>
            <a:ext cx="2120695" cy="93098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8" t="46355" r="742" b="228"/>
          <a:stretch/>
        </p:blipFill>
        <p:spPr>
          <a:xfrm>
            <a:off x="236139" y="2833769"/>
            <a:ext cx="2125012" cy="89508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-80010" y="0"/>
            <a:ext cx="768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 1G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98883" y="2182863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DUSP11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98883" y="3173588"/>
            <a:ext cx="59824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800" b="1" dirty="0"/>
              <a:t>α</a:t>
            </a:r>
            <a:r>
              <a:rPr lang="en-US" sz="800" b="1" dirty="0"/>
              <a:t>-Tubulin</a:t>
            </a:r>
          </a:p>
        </p:txBody>
      </p:sp>
      <p:sp>
        <p:nvSpPr>
          <p:cNvPr id="11" name="TextBox 10"/>
          <p:cNvSpPr txBox="1"/>
          <p:nvPr/>
        </p:nvSpPr>
        <p:spPr>
          <a:xfrm rot="16200000">
            <a:off x="266979" y="1413144"/>
            <a:ext cx="7248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HepG2-CD81</a:t>
            </a:r>
          </a:p>
        </p:txBody>
      </p:sp>
      <p:sp>
        <p:nvSpPr>
          <p:cNvPr id="12" name="TextBox 11"/>
          <p:cNvSpPr txBox="1"/>
          <p:nvPr/>
        </p:nvSpPr>
        <p:spPr>
          <a:xfrm rot="16200000">
            <a:off x="374603" y="1235210"/>
            <a:ext cx="108074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HepG2-CD81-D11-KO</a:t>
            </a:r>
          </a:p>
        </p:txBody>
      </p:sp>
      <p:sp>
        <p:nvSpPr>
          <p:cNvPr id="13" name="TextBox 12"/>
          <p:cNvSpPr txBox="1"/>
          <p:nvPr/>
        </p:nvSpPr>
        <p:spPr>
          <a:xfrm rot="16200000">
            <a:off x="874320" y="1204753"/>
            <a:ext cx="114165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HepG2-CD81-miR-122</a:t>
            </a:r>
          </a:p>
        </p:txBody>
      </p:sp>
      <p:sp>
        <p:nvSpPr>
          <p:cNvPr id="14" name="TextBox 13"/>
          <p:cNvSpPr txBox="1"/>
          <p:nvPr/>
        </p:nvSpPr>
        <p:spPr>
          <a:xfrm rot="16200000">
            <a:off x="456031" y="1042850"/>
            <a:ext cx="14654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HepG2-CD81-miR-122-D11-KO</a:t>
            </a:r>
          </a:p>
        </p:txBody>
      </p:sp>
    </p:spTree>
    <p:extLst>
      <p:ext uri="{BB962C8B-B14F-4D97-AF65-F5344CB8AC3E}">
        <p14:creationId xmlns:p14="http://schemas.microsoft.com/office/powerpoint/2010/main" val="1475537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80010" y="0"/>
            <a:ext cx="747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 2B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18"/>
          <a:stretch/>
        </p:blipFill>
        <p:spPr>
          <a:xfrm>
            <a:off x="165385" y="5402484"/>
            <a:ext cx="3493103" cy="2206288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93"/>
          <a:stretch/>
        </p:blipFill>
        <p:spPr>
          <a:xfrm>
            <a:off x="180250" y="3113602"/>
            <a:ext cx="3446868" cy="2206288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4"/>
          <a:stretch/>
        </p:blipFill>
        <p:spPr>
          <a:xfrm>
            <a:off x="180250" y="824720"/>
            <a:ext cx="3478238" cy="2206288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857477" y="1812448"/>
            <a:ext cx="44755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/>
              <a:t>XRN1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57477" y="4101330"/>
            <a:ext cx="44755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/>
              <a:t>XRN2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54083" y="6390212"/>
            <a:ext cx="65434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900" b="1" dirty="0"/>
              <a:t>α</a:t>
            </a:r>
            <a:r>
              <a:rPr lang="en-US" sz="900" b="1" dirty="0"/>
              <a:t>-Tubulin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2028" y="593888"/>
            <a:ext cx="64633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Mock	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387" y="593888"/>
            <a:ext cx="64633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err="1"/>
              <a:t>siXRNs</a:t>
            </a:r>
            <a:r>
              <a:rPr lang="en-US" sz="800" b="1" dirty="0"/>
              <a:t>	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1362" y="593888"/>
            <a:ext cx="64633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err="1"/>
              <a:t>siNC</a:t>
            </a:r>
            <a:r>
              <a:rPr lang="en-US" sz="800" b="1" dirty="0"/>
              <a:t>	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37775" y="416280"/>
            <a:ext cx="64633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/>
              <a:t>Huh7	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596204" y="416280"/>
            <a:ext cx="64633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/>
              <a:t>D11-KO-8	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68829" y="416280"/>
            <a:ext cx="14265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D11-KO-9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44827" y="593888"/>
            <a:ext cx="64633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Mock	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96396" y="593888"/>
            <a:ext cx="64633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err="1"/>
              <a:t>siXRNs</a:t>
            </a:r>
            <a:r>
              <a:rPr lang="en-US" sz="800" b="1" dirty="0"/>
              <a:t>	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46508" y="593888"/>
            <a:ext cx="64633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err="1"/>
              <a:t>siNC</a:t>
            </a:r>
            <a:r>
              <a:rPr lang="en-US" sz="800" b="1" dirty="0"/>
              <a:t>	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324909" y="593888"/>
            <a:ext cx="64633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Mock	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892615" y="593888"/>
            <a:ext cx="64633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err="1"/>
              <a:t>siXRNs</a:t>
            </a:r>
            <a:r>
              <a:rPr lang="en-US" sz="800" b="1" dirty="0"/>
              <a:t>	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615832" y="593888"/>
            <a:ext cx="64633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siNC	</a:t>
            </a:r>
          </a:p>
        </p:txBody>
      </p:sp>
      <p:cxnSp>
        <p:nvCxnSpPr>
          <p:cNvPr id="22" name="Straight Connector 21"/>
          <p:cNvCxnSpPr/>
          <p:nvPr/>
        </p:nvCxnSpPr>
        <p:spPr>
          <a:xfrm flipV="1">
            <a:off x="1557251" y="597473"/>
            <a:ext cx="790426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2430409" y="597473"/>
            <a:ext cx="808986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601615" y="597473"/>
            <a:ext cx="840422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2663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03" y="464820"/>
            <a:ext cx="2011935" cy="26156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784" y="464820"/>
            <a:ext cx="2011935" cy="26156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065" y="464820"/>
            <a:ext cx="2011935" cy="26156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03" y="3262040"/>
            <a:ext cx="2011935" cy="261564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410" y="3246540"/>
            <a:ext cx="2011935" cy="261564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-80010" y="0"/>
            <a:ext cx="766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 1H</a:t>
            </a:r>
          </a:p>
        </p:txBody>
      </p:sp>
      <p:sp>
        <p:nvSpPr>
          <p:cNvPr id="2" name="TextBox 1"/>
          <p:cNvSpPr txBox="1"/>
          <p:nvPr/>
        </p:nvSpPr>
        <p:spPr>
          <a:xfrm rot="16200000">
            <a:off x="389301" y="745466"/>
            <a:ext cx="4443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293T</a:t>
            </a:r>
          </a:p>
        </p:txBody>
      </p:sp>
      <p:sp>
        <p:nvSpPr>
          <p:cNvPr id="12" name="TextBox 11"/>
          <p:cNvSpPr txBox="1"/>
          <p:nvPr/>
        </p:nvSpPr>
        <p:spPr>
          <a:xfrm rot="16200000">
            <a:off x="367661" y="1293644"/>
            <a:ext cx="4876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GS4.1</a:t>
            </a:r>
          </a:p>
        </p:txBody>
      </p:sp>
      <p:sp>
        <p:nvSpPr>
          <p:cNvPr id="13" name="TextBox 12"/>
          <p:cNvSpPr txBox="1"/>
          <p:nvPr/>
        </p:nvSpPr>
        <p:spPr>
          <a:xfrm rot="16200000">
            <a:off x="389301" y="1985126"/>
            <a:ext cx="4443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293T</a:t>
            </a:r>
          </a:p>
        </p:txBody>
      </p:sp>
      <p:sp>
        <p:nvSpPr>
          <p:cNvPr id="14" name="TextBox 13"/>
          <p:cNvSpPr txBox="1"/>
          <p:nvPr/>
        </p:nvSpPr>
        <p:spPr>
          <a:xfrm rot="16200000">
            <a:off x="367661" y="2533304"/>
            <a:ext cx="4876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GS4.1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506830" y="1889637"/>
            <a:ext cx="0" cy="104592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86414" y="614652"/>
            <a:ext cx="0" cy="104592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 rot="16200000">
            <a:off x="70672" y="1004542"/>
            <a:ext cx="4651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Huh7</a:t>
            </a:r>
          </a:p>
        </p:txBody>
      </p:sp>
      <p:sp>
        <p:nvSpPr>
          <p:cNvPr id="19" name="TextBox 18"/>
          <p:cNvSpPr txBox="1"/>
          <p:nvPr/>
        </p:nvSpPr>
        <p:spPr>
          <a:xfrm rot="16200000">
            <a:off x="-38049" y="2221778"/>
            <a:ext cx="6896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D11-KO-9</a:t>
            </a:r>
          </a:p>
        </p:txBody>
      </p:sp>
      <p:sp>
        <p:nvSpPr>
          <p:cNvPr id="20" name="TextBox 19"/>
          <p:cNvSpPr txBox="1"/>
          <p:nvPr/>
        </p:nvSpPr>
        <p:spPr>
          <a:xfrm rot="16200000">
            <a:off x="386954" y="3514453"/>
            <a:ext cx="4443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293T</a:t>
            </a:r>
          </a:p>
        </p:txBody>
      </p:sp>
      <p:sp>
        <p:nvSpPr>
          <p:cNvPr id="21" name="TextBox 20"/>
          <p:cNvSpPr txBox="1"/>
          <p:nvPr/>
        </p:nvSpPr>
        <p:spPr>
          <a:xfrm rot="16200000">
            <a:off x="365314" y="4062631"/>
            <a:ext cx="4876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GS4.1</a:t>
            </a:r>
          </a:p>
        </p:txBody>
      </p:sp>
      <p:sp>
        <p:nvSpPr>
          <p:cNvPr id="22" name="TextBox 21"/>
          <p:cNvSpPr txBox="1"/>
          <p:nvPr/>
        </p:nvSpPr>
        <p:spPr>
          <a:xfrm rot="16200000">
            <a:off x="386954" y="4754113"/>
            <a:ext cx="4443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293T</a:t>
            </a:r>
          </a:p>
        </p:txBody>
      </p:sp>
      <p:sp>
        <p:nvSpPr>
          <p:cNvPr id="23" name="TextBox 22"/>
          <p:cNvSpPr txBox="1"/>
          <p:nvPr/>
        </p:nvSpPr>
        <p:spPr>
          <a:xfrm rot="16200000">
            <a:off x="365314" y="5302291"/>
            <a:ext cx="4876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GS4.1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504483" y="4658624"/>
            <a:ext cx="0" cy="104592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84067" y="3383639"/>
            <a:ext cx="0" cy="104592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 rot="16200000">
            <a:off x="68325" y="3773529"/>
            <a:ext cx="4651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Huh7</a:t>
            </a:r>
          </a:p>
        </p:txBody>
      </p:sp>
      <p:sp>
        <p:nvSpPr>
          <p:cNvPr id="27" name="TextBox 26"/>
          <p:cNvSpPr txBox="1"/>
          <p:nvPr/>
        </p:nvSpPr>
        <p:spPr>
          <a:xfrm rot="16200000">
            <a:off x="-40396" y="4990765"/>
            <a:ext cx="6896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D11-KO-9</a:t>
            </a:r>
          </a:p>
        </p:txBody>
      </p:sp>
    </p:spTree>
    <p:extLst>
      <p:ext uri="{BB962C8B-B14F-4D97-AF65-F5344CB8AC3E}">
        <p14:creationId xmlns:p14="http://schemas.microsoft.com/office/powerpoint/2010/main" val="13553576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80010" y="0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 3A</a:t>
            </a:r>
          </a:p>
        </p:txBody>
      </p:sp>
      <p:sp>
        <p:nvSpPr>
          <p:cNvPr id="69" name="TextBox 68"/>
          <p:cNvSpPr txBox="1"/>
          <p:nvPr/>
        </p:nvSpPr>
        <p:spPr>
          <a:xfrm rot="16200000">
            <a:off x="282009" y="561617"/>
            <a:ext cx="3818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err="1"/>
              <a:t>RLuc</a:t>
            </a:r>
            <a:endParaRPr lang="en-US" sz="800" dirty="0"/>
          </a:p>
        </p:txBody>
      </p:sp>
      <p:sp>
        <p:nvSpPr>
          <p:cNvPr id="70" name="TextBox 69"/>
          <p:cNvSpPr txBox="1"/>
          <p:nvPr/>
        </p:nvSpPr>
        <p:spPr>
          <a:xfrm rot="16200000">
            <a:off x="294834" y="979169"/>
            <a:ext cx="3561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Neo</a:t>
            </a:r>
          </a:p>
        </p:txBody>
      </p:sp>
      <p:cxnSp>
        <p:nvCxnSpPr>
          <p:cNvPr id="71" name="Straight Connector 70"/>
          <p:cNvCxnSpPr/>
          <p:nvPr/>
        </p:nvCxnSpPr>
        <p:spPr>
          <a:xfrm>
            <a:off x="365205" y="462774"/>
            <a:ext cx="0" cy="76868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 rot="16200000">
            <a:off x="40085" y="739393"/>
            <a:ext cx="5052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HEK293</a:t>
            </a:r>
          </a:p>
        </p:txBody>
      </p:sp>
      <p:sp>
        <p:nvSpPr>
          <p:cNvPr id="73" name="TextBox 72"/>
          <p:cNvSpPr txBox="1"/>
          <p:nvPr/>
        </p:nvSpPr>
        <p:spPr>
          <a:xfrm rot="16200000">
            <a:off x="288030" y="1416888"/>
            <a:ext cx="3818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err="1"/>
              <a:t>RLuc</a:t>
            </a:r>
            <a:endParaRPr lang="en-US" sz="800" dirty="0"/>
          </a:p>
        </p:txBody>
      </p:sp>
      <p:sp>
        <p:nvSpPr>
          <p:cNvPr id="74" name="TextBox 73"/>
          <p:cNvSpPr txBox="1"/>
          <p:nvPr/>
        </p:nvSpPr>
        <p:spPr>
          <a:xfrm rot="16200000">
            <a:off x="300855" y="1834440"/>
            <a:ext cx="3561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Neo</a:t>
            </a:r>
          </a:p>
        </p:txBody>
      </p:sp>
      <p:cxnSp>
        <p:nvCxnSpPr>
          <p:cNvPr id="75" name="Straight Connector 74"/>
          <p:cNvCxnSpPr/>
          <p:nvPr/>
        </p:nvCxnSpPr>
        <p:spPr>
          <a:xfrm>
            <a:off x="371226" y="1318045"/>
            <a:ext cx="0" cy="76868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 rot="16200000">
            <a:off x="6031" y="1594664"/>
            <a:ext cx="5854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D11-KO-5</a:t>
            </a:r>
          </a:p>
        </p:txBody>
      </p:sp>
      <p:sp>
        <p:nvSpPr>
          <p:cNvPr id="77" name="TextBox 76"/>
          <p:cNvSpPr txBox="1"/>
          <p:nvPr/>
        </p:nvSpPr>
        <p:spPr>
          <a:xfrm rot="16200000">
            <a:off x="281107" y="2375061"/>
            <a:ext cx="3818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err="1"/>
              <a:t>RLuc</a:t>
            </a:r>
            <a:endParaRPr lang="en-US" sz="800" dirty="0"/>
          </a:p>
        </p:txBody>
      </p:sp>
      <p:sp>
        <p:nvSpPr>
          <p:cNvPr id="78" name="TextBox 77"/>
          <p:cNvSpPr txBox="1"/>
          <p:nvPr/>
        </p:nvSpPr>
        <p:spPr>
          <a:xfrm rot="16200000">
            <a:off x="293932" y="2792613"/>
            <a:ext cx="3561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Neo</a:t>
            </a:r>
          </a:p>
        </p:txBody>
      </p:sp>
      <p:cxnSp>
        <p:nvCxnSpPr>
          <p:cNvPr id="79" name="Straight Connector 78"/>
          <p:cNvCxnSpPr/>
          <p:nvPr/>
        </p:nvCxnSpPr>
        <p:spPr>
          <a:xfrm>
            <a:off x="364303" y="2276218"/>
            <a:ext cx="0" cy="76868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 rot="16200000">
            <a:off x="39183" y="2552837"/>
            <a:ext cx="5052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HEK293</a:t>
            </a:r>
          </a:p>
        </p:txBody>
      </p:sp>
      <p:sp>
        <p:nvSpPr>
          <p:cNvPr id="81" name="TextBox 80"/>
          <p:cNvSpPr txBox="1"/>
          <p:nvPr/>
        </p:nvSpPr>
        <p:spPr>
          <a:xfrm rot="16200000">
            <a:off x="287128" y="3230332"/>
            <a:ext cx="3818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err="1"/>
              <a:t>RLuc</a:t>
            </a:r>
            <a:endParaRPr lang="en-US" sz="800" dirty="0"/>
          </a:p>
        </p:txBody>
      </p:sp>
      <p:sp>
        <p:nvSpPr>
          <p:cNvPr id="82" name="TextBox 81"/>
          <p:cNvSpPr txBox="1"/>
          <p:nvPr/>
        </p:nvSpPr>
        <p:spPr>
          <a:xfrm rot="16200000">
            <a:off x="299953" y="3647884"/>
            <a:ext cx="3561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Neo</a:t>
            </a:r>
          </a:p>
        </p:txBody>
      </p:sp>
      <p:cxnSp>
        <p:nvCxnSpPr>
          <p:cNvPr id="83" name="Straight Connector 82"/>
          <p:cNvCxnSpPr/>
          <p:nvPr/>
        </p:nvCxnSpPr>
        <p:spPr>
          <a:xfrm>
            <a:off x="370324" y="3131489"/>
            <a:ext cx="0" cy="76868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 rot="16200000">
            <a:off x="5129" y="3408108"/>
            <a:ext cx="5854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D11-KO-5</a:t>
            </a:r>
          </a:p>
        </p:txBody>
      </p:sp>
      <p:sp>
        <p:nvSpPr>
          <p:cNvPr id="85" name="TextBox 84"/>
          <p:cNvSpPr txBox="1"/>
          <p:nvPr/>
        </p:nvSpPr>
        <p:spPr>
          <a:xfrm rot="16200000">
            <a:off x="279176" y="4204149"/>
            <a:ext cx="3818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err="1"/>
              <a:t>RLuc</a:t>
            </a:r>
            <a:endParaRPr lang="en-US" sz="800" dirty="0"/>
          </a:p>
        </p:txBody>
      </p:sp>
      <p:sp>
        <p:nvSpPr>
          <p:cNvPr id="86" name="TextBox 85"/>
          <p:cNvSpPr txBox="1"/>
          <p:nvPr/>
        </p:nvSpPr>
        <p:spPr>
          <a:xfrm rot="16200000">
            <a:off x="292001" y="4621701"/>
            <a:ext cx="3561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Neo</a:t>
            </a:r>
          </a:p>
        </p:txBody>
      </p:sp>
      <p:cxnSp>
        <p:nvCxnSpPr>
          <p:cNvPr id="87" name="Straight Connector 86"/>
          <p:cNvCxnSpPr/>
          <p:nvPr/>
        </p:nvCxnSpPr>
        <p:spPr>
          <a:xfrm>
            <a:off x="362372" y="4105306"/>
            <a:ext cx="0" cy="76868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/>
          <p:cNvSpPr txBox="1"/>
          <p:nvPr/>
        </p:nvSpPr>
        <p:spPr>
          <a:xfrm rot="16200000">
            <a:off x="37252" y="4381925"/>
            <a:ext cx="5052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HEK293</a:t>
            </a:r>
          </a:p>
        </p:txBody>
      </p:sp>
      <p:sp>
        <p:nvSpPr>
          <p:cNvPr id="89" name="TextBox 88"/>
          <p:cNvSpPr txBox="1"/>
          <p:nvPr/>
        </p:nvSpPr>
        <p:spPr>
          <a:xfrm rot="16200000">
            <a:off x="285197" y="5059420"/>
            <a:ext cx="3818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err="1"/>
              <a:t>RLuc</a:t>
            </a:r>
            <a:endParaRPr lang="en-US" sz="800" dirty="0"/>
          </a:p>
        </p:txBody>
      </p:sp>
      <p:sp>
        <p:nvSpPr>
          <p:cNvPr id="90" name="TextBox 89"/>
          <p:cNvSpPr txBox="1"/>
          <p:nvPr/>
        </p:nvSpPr>
        <p:spPr>
          <a:xfrm rot="16200000">
            <a:off x="298022" y="5476972"/>
            <a:ext cx="3561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Neo</a:t>
            </a:r>
          </a:p>
        </p:txBody>
      </p:sp>
      <p:cxnSp>
        <p:nvCxnSpPr>
          <p:cNvPr id="91" name="Straight Connector 90"/>
          <p:cNvCxnSpPr/>
          <p:nvPr/>
        </p:nvCxnSpPr>
        <p:spPr>
          <a:xfrm>
            <a:off x="368393" y="4960577"/>
            <a:ext cx="0" cy="76868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/>
          <p:nvPr/>
        </p:nvSpPr>
        <p:spPr>
          <a:xfrm rot="16200000">
            <a:off x="3198" y="5237196"/>
            <a:ext cx="5854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D11-KO-5</a:t>
            </a:r>
          </a:p>
        </p:txBody>
      </p:sp>
      <p:sp>
        <p:nvSpPr>
          <p:cNvPr id="93" name="TextBox 92"/>
          <p:cNvSpPr txBox="1"/>
          <p:nvPr/>
        </p:nvSpPr>
        <p:spPr>
          <a:xfrm rot="16200000">
            <a:off x="-418543" y="1164258"/>
            <a:ext cx="10168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Experiment 1</a:t>
            </a:r>
          </a:p>
        </p:txBody>
      </p:sp>
      <p:sp>
        <p:nvSpPr>
          <p:cNvPr id="94" name="TextBox 93"/>
          <p:cNvSpPr txBox="1"/>
          <p:nvPr/>
        </p:nvSpPr>
        <p:spPr>
          <a:xfrm rot="16200000">
            <a:off x="-421590" y="2988270"/>
            <a:ext cx="10168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Experiment 2</a:t>
            </a:r>
          </a:p>
        </p:txBody>
      </p:sp>
      <p:sp>
        <p:nvSpPr>
          <p:cNvPr id="95" name="TextBox 94"/>
          <p:cNvSpPr txBox="1"/>
          <p:nvPr/>
        </p:nvSpPr>
        <p:spPr>
          <a:xfrm rot="16200000">
            <a:off x="-423036" y="4807995"/>
            <a:ext cx="10168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Experiment 3</a:t>
            </a:r>
          </a:p>
        </p:txBody>
      </p:sp>
      <p:cxnSp>
        <p:nvCxnSpPr>
          <p:cNvPr id="96" name="Straight Connector 95"/>
          <p:cNvCxnSpPr/>
          <p:nvPr/>
        </p:nvCxnSpPr>
        <p:spPr>
          <a:xfrm flipH="1">
            <a:off x="78018" y="2217301"/>
            <a:ext cx="348871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 flipH="1">
            <a:off x="77116" y="4030745"/>
            <a:ext cx="348871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 flipH="1">
            <a:off x="75185" y="6253533"/>
            <a:ext cx="348871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9" name="Picture 9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" t="3147" r="1" b="1909"/>
          <a:stretch/>
        </p:blipFill>
        <p:spPr>
          <a:xfrm>
            <a:off x="559888" y="4064912"/>
            <a:ext cx="1262735" cy="1728936"/>
          </a:xfrm>
          <a:prstGeom prst="rect">
            <a:avLst/>
          </a:prstGeom>
        </p:spPr>
      </p:pic>
      <p:pic>
        <p:nvPicPr>
          <p:cNvPr id="100" name="Picture 9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3" b="1110"/>
          <a:stretch/>
        </p:blipFill>
        <p:spPr>
          <a:xfrm>
            <a:off x="559888" y="440410"/>
            <a:ext cx="1282697" cy="1735376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8" b="1555"/>
          <a:stretch/>
        </p:blipFill>
        <p:spPr>
          <a:xfrm>
            <a:off x="559888" y="2245888"/>
            <a:ext cx="1282697" cy="1731176"/>
          </a:xfrm>
          <a:prstGeom prst="rect">
            <a:avLst/>
          </a:prstGeom>
        </p:spPr>
      </p:pic>
      <p:sp>
        <p:nvSpPr>
          <p:cNvPr id="102" name="TextBox 101"/>
          <p:cNvSpPr txBox="1"/>
          <p:nvPr/>
        </p:nvSpPr>
        <p:spPr>
          <a:xfrm rot="16200000">
            <a:off x="279176" y="6413681"/>
            <a:ext cx="3818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err="1"/>
              <a:t>RLuc</a:t>
            </a:r>
            <a:endParaRPr lang="en-US" sz="800" dirty="0"/>
          </a:p>
        </p:txBody>
      </p:sp>
      <p:sp>
        <p:nvSpPr>
          <p:cNvPr id="103" name="TextBox 102"/>
          <p:cNvSpPr txBox="1"/>
          <p:nvPr/>
        </p:nvSpPr>
        <p:spPr>
          <a:xfrm rot="16200000">
            <a:off x="292001" y="6831233"/>
            <a:ext cx="3561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Neo</a:t>
            </a:r>
          </a:p>
        </p:txBody>
      </p:sp>
      <p:cxnSp>
        <p:nvCxnSpPr>
          <p:cNvPr id="104" name="Straight Connector 103"/>
          <p:cNvCxnSpPr/>
          <p:nvPr/>
        </p:nvCxnSpPr>
        <p:spPr>
          <a:xfrm>
            <a:off x="362372" y="6314838"/>
            <a:ext cx="0" cy="76868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 rot="16200000">
            <a:off x="85342" y="6591457"/>
            <a:ext cx="40908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Huh7</a:t>
            </a:r>
          </a:p>
        </p:txBody>
      </p:sp>
      <p:sp>
        <p:nvSpPr>
          <p:cNvPr id="106" name="TextBox 105"/>
          <p:cNvSpPr txBox="1"/>
          <p:nvPr/>
        </p:nvSpPr>
        <p:spPr>
          <a:xfrm rot="16200000">
            <a:off x="285197" y="7268952"/>
            <a:ext cx="3818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err="1"/>
              <a:t>RLuc</a:t>
            </a:r>
            <a:endParaRPr lang="en-US" sz="800" dirty="0"/>
          </a:p>
        </p:txBody>
      </p:sp>
      <p:sp>
        <p:nvSpPr>
          <p:cNvPr id="107" name="TextBox 106"/>
          <p:cNvSpPr txBox="1"/>
          <p:nvPr/>
        </p:nvSpPr>
        <p:spPr>
          <a:xfrm rot="16200000">
            <a:off x="298022" y="7686504"/>
            <a:ext cx="35618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Neo</a:t>
            </a:r>
          </a:p>
        </p:txBody>
      </p:sp>
      <p:cxnSp>
        <p:nvCxnSpPr>
          <p:cNvPr id="108" name="Straight Connector 107"/>
          <p:cNvCxnSpPr/>
          <p:nvPr/>
        </p:nvCxnSpPr>
        <p:spPr>
          <a:xfrm>
            <a:off x="368393" y="7170109"/>
            <a:ext cx="0" cy="76868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 rot="16200000">
            <a:off x="3198" y="7446728"/>
            <a:ext cx="58541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D11-KO-8</a:t>
            </a:r>
          </a:p>
        </p:txBody>
      </p:sp>
      <p:sp>
        <p:nvSpPr>
          <p:cNvPr id="110" name="TextBox 109"/>
          <p:cNvSpPr txBox="1"/>
          <p:nvPr/>
        </p:nvSpPr>
        <p:spPr>
          <a:xfrm rot="16200000">
            <a:off x="-422585" y="7013028"/>
            <a:ext cx="10159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Huh7 Control</a:t>
            </a:r>
          </a:p>
        </p:txBody>
      </p:sp>
      <p:cxnSp>
        <p:nvCxnSpPr>
          <p:cNvPr id="111" name="Straight Connector 110"/>
          <p:cNvCxnSpPr/>
          <p:nvPr/>
        </p:nvCxnSpPr>
        <p:spPr>
          <a:xfrm flipH="1">
            <a:off x="75185" y="8069365"/>
            <a:ext cx="348871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" name="Picture 1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1" b="1870"/>
          <a:stretch/>
        </p:blipFill>
        <p:spPr>
          <a:xfrm>
            <a:off x="559887" y="6305507"/>
            <a:ext cx="1262735" cy="1686887"/>
          </a:xfrm>
          <a:prstGeom prst="rect">
            <a:avLst/>
          </a:prstGeom>
        </p:spPr>
      </p:pic>
      <p:sp>
        <p:nvSpPr>
          <p:cNvPr id="113" name="TextBox 112"/>
          <p:cNvSpPr txBox="1"/>
          <p:nvPr/>
        </p:nvSpPr>
        <p:spPr>
          <a:xfrm>
            <a:off x="-65990" y="276317"/>
            <a:ext cx="309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A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-65990" y="6245317"/>
            <a:ext cx="3097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B</a:t>
            </a:r>
          </a:p>
        </p:txBody>
      </p:sp>
      <p:cxnSp>
        <p:nvCxnSpPr>
          <p:cNvPr id="115" name="Straight Connector 114"/>
          <p:cNvCxnSpPr/>
          <p:nvPr/>
        </p:nvCxnSpPr>
        <p:spPr>
          <a:xfrm flipH="1">
            <a:off x="78262" y="5851617"/>
            <a:ext cx="348871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6705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80010" y="0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 4A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824203" y="1517175"/>
            <a:ext cx="54373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/>
              <a:t>Dusp11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824203" y="2804303"/>
            <a:ext cx="55015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/>
              <a:t>Tubulin</a:t>
            </a:r>
          </a:p>
        </p:txBody>
      </p:sp>
      <p:sp>
        <p:nvSpPr>
          <p:cNvPr id="39" name="TextBox 38"/>
          <p:cNvSpPr txBox="1"/>
          <p:nvPr/>
        </p:nvSpPr>
        <p:spPr>
          <a:xfrm rot="16200000">
            <a:off x="1112805" y="625310"/>
            <a:ext cx="7264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err="1"/>
              <a:t>pLuciferase</a:t>
            </a:r>
            <a:endParaRPr lang="en-US" sz="900" b="1" dirty="0"/>
          </a:p>
        </p:txBody>
      </p:sp>
      <p:sp>
        <p:nvSpPr>
          <p:cNvPr id="41" name="TextBox 40"/>
          <p:cNvSpPr txBox="1"/>
          <p:nvPr/>
        </p:nvSpPr>
        <p:spPr>
          <a:xfrm rot="16200000">
            <a:off x="609003" y="679011"/>
            <a:ext cx="61999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pDUSP11</a:t>
            </a:r>
          </a:p>
        </p:txBody>
      </p:sp>
      <p:sp>
        <p:nvSpPr>
          <p:cNvPr id="42" name="TextBox 41"/>
          <p:cNvSpPr txBox="1"/>
          <p:nvPr/>
        </p:nvSpPr>
        <p:spPr>
          <a:xfrm rot="16200000">
            <a:off x="775009" y="580426"/>
            <a:ext cx="81543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pDUSP11-CM</a:t>
            </a: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85804" y="1064285"/>
            <a:ext cx="1346662" cy="1367444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77541" y="2551918"/>
            <a:ext cx="1346662" cy="1375756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9842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80010" y="0"/>
            <a:ext cx="747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 4B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16" r="17172" b="38050"/>
          <a:stretch/>
        </p:blipFill>
        <p:spPr>
          <a:xfrm>
            <a:off x="82033" y="921434"/>
            <a:ext cx="1683461" cy="1181686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41956" y="2207662"/>
            <a:ext cx="1596044" cy="1201189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6" name="TextBox 5"/>
          <p:cNvSpPr txBox="1"/>
          <p:nvPr/>
        </p:nvSpPr>
        <p:spPr>
          <a:xfrm rot="16200000">
            <a:off x="165835" y="565017"/>
            <a:ext cx="5509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Buffer</a:t>
            </a:r>
          </a:p>
        </p:txBody>
      </p:sp>
      <p:sp>
        <p:nvSpPr>
          <p:cNvPr id="7" name="TextBox 6"/>
          <p:cNvSpPr txBox="1"/>
          <p:nvPr/>
        </p:nvSpPr>
        <p:spPr>
          <a:xfrm rot="16200000">
            <a:off x="306787" y="565017"/>
            <a:ext cx="5509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CIP</a:t>
            </a:r>
          </a:p>
        </p:txBody>
      </p:sp>
      <p:sp>
        <p:nvSpPr>
          <p:cNvPr id="8" name="TextBox 7"/>
          <p:cNvSpPr txBox="1"/>
          <p:nvPr/>
        </p:nvSpPr>
        <p:spPr>
          <a:xfrm rot="16200000">
            <a:off x="447739" y="565017"/>
            <a:ext cx="5509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Buffer</a:t>
            </a:r>
          </a:p>
        </p:txBody>
      </p:sp>
      <p:sp>
        <p:nvSpPr>
          <p:cNvPr id="9" name="TextBox 8"/>
          <p:cNvSpPr txBox="1"/>
          <p:nvPr/>
        </p:nvSpPr>
        <p:spPr>
          <a:xfrm rot="16200000">
            <a:off x="544984" y="521310"/>
            <a:ext cx="6383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D11 Core</a:t>
            </a:r>
          </a:p>
        </p:txBody>
      </p:sp>
      <p:sp>
        <p:nvSpPr>
          <p:cNvPr id="10" name="TextBox 9"/>
          <p:cNvSpPr txBox="1"/>
          <p:nvPr/>
        </p:nvSpPr>
        <p:spPr>
          <a:xfrm rot="16200000">
            <a:off x="685936" y="521310"/>
            <a:ext cx="6383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5’-PPtase</a:t>
            </a:r>
          </a:p>
        </p:txBody>
      </p:sp>
      <p:sp>
        <p:nvSpPr>
          <p:cNvPr id="11" name="TextBox 10"/>
          <p:cNvSpPr txBox="1"/>
          <p:nvPr/>
        </p:nvSpPr>
        <p:spPr>
          <a:xfrm rot="16200000">
            <a:off x="826888" y="521310"/>
            <a:ext cx="6383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Luc</a:t>
            </a:r>
          </a:p>
        </p:txBody>
      </p:sp>
      <p:sp>
        <p:nvSpPr>
          <p:cNvPr id="12" name="TextBox 11"/>
          <p:cNvSpPr txBox="1"/>
          <p:nvPr/>
        </p:nvSpPr>
        <p:spPr>
          <a:xfrm rot="16200000">
            <a:off x="967840" y="521310"/>
            <a:ext cx="6383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D11</a:t>
            </a:r>
          </a:p>
        </p:txBody>
      </p:sp>
      <p:sp>
        <p:nvSpPr>
          <p:cNvPr id="13" name="TextBox 12"/>
          <p:cNvSpPr txBox="1"/>
          <p:nvPr/>
        </p:nvSpPr>
        <p:spPr>
          <a:xfrm rot="16200000">
            <a:off x="1108791" y="521310"/>
            <a:ext cx="63834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CM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1103201" y="668620"/>
            <a:ext cx="38997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996595" y="502054"/>
            <a:ext cx="65309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b="1" i="1" dirty="0"/>
              <a:t>In Vitro</a:t>
            </a:r>
            <a:r>
              <a:rPr lang="en-US" sz="600" b="1" dirty="0"/>
              <a:t> Trans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804999" y="1388211"/>
            <a:ext cx="40957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 err="1"/>
              <a:t>Phos</a:t>
            </a:r>
            <a:endParaRPr lang="en-US" sz="7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925972" y="2626093"/>
            <a:ext cx="40957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b="1" dirty="0"/>
              <a:t>EtBr</a:t>
            </a:r>
          </a:p>
        </p:txBody>
      </p:sp>
    </p:spTree>
    <p:extLst>
      <p:ext uri="{BB962C8B-B14F-4D97-AF65-F5344CB8AC3E}">
        <p14:creationId xmlns:p14="http://schemas.microsoft.com/office/powerpoint/2010/main" val="29139363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Content Placeholder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89277" y="927702"/>
            <a:ext cx="1841269" cy="876993"/>
          </a:xfrm>
          <a:ln w="25400">
            <a:solidFill>
              <a:schemeClr val="tx1"/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2104566" y="930870"/>
            <a:ext cx="1716578" cy="818804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sp>
        <p:nvSpPr>
          <p:cNvPr id="21" name="TextBox 20"/>
          <p:cNvSpPr txBox="1"/>
          <p:nvPr/>
        </p:nvSpPr>
        <p:spPr>
          <a:xfrm>
            <a:off x="218311" y="695778"/>
            <a:ext cx="35125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/>
              <a:t>   -      +      -       +       -       +                          -       +       -       +      -      +</a:t>
            </a:r>
          </a:p>
        </p:txBody>
      </p:sp>
      <p:sp>
        <p:nvSpPr>
          <p:cNvPr id="22" name="TextBox 21"/>
          <p:cNvSpPr txBox="1"/>
          <p:nvPr/>
        </p:nvSpPr>
        <p:spPr>
          <a:xfrm rot="16200000">
            <a:off x="188987" y="532955"/>
            <a:ext cx="4491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Buffer</a:t>
            </a:r>
          </a:p>
        </p:txBody>
      </p:sp>
      <p:sp>
        <p:nvSpPr>
          <p:cNvPr id="23" name="TextBox 22"/>
          <p:cNvSpPr txBox="1"/>
          <p:nvPr/>
        </p:nvSpPr>
        <p:spPr>
          <a:xfrm rot="16200000">
            <a:off x="425828" y="532955"/>
            <a:ext cx="4491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Buffer</a:t>
            </a:r>
          </a:p>
        </p:txBody>
      </p:sp>
      <p:sp>
        <p:nvSpPr>
          <p:cNvPr id="24" name="TextBox 23"/>
          <p:cNvSpPr txBox="1"/>
          <p:nvPr/>
        </p:nvSpPr>
        <p:spPr>
          <a:xfrm rot="16200000">
            <a:off x="726789" y="597076"/>
            <a:ext cx="3209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CIP</a:t>
            </a:r>
          </a:p>
        </p:txBody>
      </p:sp>
      <p:sp>
        <p:nvSpPr>
          <p:cNvPr id="25" name="TextBox 24"/>
          <p:cNvSpPr txBox="1"/>
          <p:nvPr/>
        </p:nvSpPr>
        <p:spPr>
          <a:xfrm rot="16200000">
            <a:off x="963630" y="597076"/>
            <a:ext cx="32092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CIP</a:t>
            </a:r>
          </a:p>
        </p:txBody>
      </p:sp>
      <p:sp>
        <p:nvSpPr>
          <p:cNvPr id="26" name="TextBox 25"/>
          <p:cNvSpPr txBox="1"/>
          <p:nvPr/>
        </p:nvSpPr>
        <p:spPr>
          <a:xfrm rot="16200000">
            <a:off x="1073834" y="470439"/>
            <a:ext cx="57419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5’ </a:t>
            </a:r>
            <a:r>
              <a:rPr lang="en-US" sz="800" b="1" dirty="0" err="1"/>
              <a:t>PPtase</a:t>
            </a:r>
            <a:endParaRPr lang="en-US" sz="800" b="1" dirty="0"/>
          </a:p>
        </p:txBody>
      </p:sp>
      <p:sp>
        <p:nvSpPr>
          <p:cNvPr id="27" name="TextBox 26"/>
          <p:cNvSpPr txBox="1"/>
          <p:nvPr/>
        </p:nvSpPr>
        <p:spPr>
          <a:xfrm rot="16200000">
            <a:off x="1338811" y="470439"/>
            <a:ext cx="57419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5’ </a:t>
            </a:r>
            <a:r>
              <a:rPr lang="en-US" sz="800" b="1" dirty="0" err="1"/>
              <a:t>PPtase</a:t>
            </a:r>
            <a:endParaRPr lang="en-US" sz="800" b="1" dirty="0"/>
          </a:p>
        </p:txBody>
      </p:sp>
      <p:sp>
        <p:nvSpPr>
          <p:cNvPr id="28" name="TextBox 27"/>
          <p:cNvSpPr txBox="1"/>
          <p:nvPr/>
        </p:nvSpPr>
        <p:spPr>
          <a:xfrm rot="16200000">
            <a:off x="2188506" y="581848"/>
            <a:ext cx="3513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D11</a:t>
            </a:r>
          </a:p>
        </p:txBody>
      </p:sp>
      <p:sp>
        <p:nvSpPr>
          <p:cNvPr id="29" name="TextBox 28"/>
          <p:cNvSpPr txBox="1"/>
          <p:nvPr/>
        </p:nvSpPr>
        <p:spPr>
          <a:xfrm rot="16200000">
            <a:off x="2432721" y="581848"/>
            <a:ext cx="35137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D11</a:t>
            </a: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688157" y="593069"/>
            <a:ext cx="3289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CM</a:t>
            </a:r>
          </a:p>
        </p:txBody>
      </p:sp>
      <p:sp>
        <p:nvSpPr>
          <p:cNvPr id="31" name="TextBox 30"/>
          <p:cNvSpPr txBox="1"/>
          <p:nvPr/>
        </p:nvSpPr>
        <p:spPr>
          <a:xfrm rot="16200000">
            <a:off x="2932372" y="593069"/>
            <a:ext cx="32893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CM</a:t>
            </a:r>
          </a:p>
        </p:txBody>
      </p:sp>
      <p:sp>
        <p:nvSpPr>
          <p:cNvPr id="32" name="TextBox 31"/>
          <p:cNvSpPr txBox="1"/>
          <p:nvPr/>
        </p:nvSpPr>
        <p:spPr>
          <a:xfrm rot="16200000">
            <a:off x="3178190" y="594672"/>
            <a:ext cx="32573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Luc</a:t>
            </a:r>
          </a:p>
        </p:txBody>
      </p:sp>
      <p:sp>
        <p:nvSpPr>
          <p:cNvPr id="33" name="TextBox 32"/>
          <p:cNvSpPr txBox="1"/>
          <p:nvPr/>
        </p:nvSpPr>
        <p:spPr>
          <a:xfrm rot="16200000">
            <a:off x="3422406" y="594672"/>
            <a:ext cx="32573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Luc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517956" y="353112"/>
            <a:ext cx="97815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i="1" dirty="0"/>
              <a:t>In Vitro </a:t>
            </a:r>
            <a:r>
              <a:rPr lang="en-US" sz="800" b="1" dirty="0"/>
              <a:t>Translated</a:t>
            </a:r>
          </a:p>
        </p:txBody>
      </p:sp>
      <p:cxnSp>
        <p:nvCxnSpPr>
          <p:cNvPr id="35" name="Straight Connector 34"/>
          <p:cNvCxnSpPr/>
          <p:nvPr/>
        </p:nvCxnSpPr>
        <p:spPr>
          <a:xfrm>
            <a:off x="2252449" y="535526"/>
            <a:ext cx="147926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>
          <a:xfrm>
            <a:off x="-10115" y="733288"/>
            <a:ext cx="413896" cy="2000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00" b="1" dirty="0"/>
              <a:t>XRN1:</a:t>
            </a:r>
            <a:endParaRPr lang="en-US" sz="700" dirty="0"/>
          </a:p>
        </p:txBody>
      </p:sp>
      <p:sp>
        <p:nvSpPr>
          <p:cNvPr id="52" name="TextBox 51"/>
          <p:cNvSpPr txBox="1"/>
          <p:nvPr/>
        </p:nvSpPr>
        <p:spPr>
          <a:xfrm>
            <a:off x="-80010" y="0"/>
            <a:ext cx="745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 4C</a:t>
            </a:r>
          </a:p>
        </p:txBody>
      </p:sp>
    </p:spTree>
    <p:extLst>
      <p:ext uri="{BB962C8B-B14F-4D97-AF65-F5344CB8AC3E}">
        <p14:creationId xmlns:p14="http://schemas.microsoft.com/office/powerpoint/2010/main" val="12765583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80010" y="0"/>
            <a:ext cx="728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 S2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2" t="935" r="5065" b="616"/>
          <a:stretch/>
        </p:blipFill>
        <p:spPr>
          <a:xfrm>
            <a:off x="138594" y="696608"/>
            <a:ext cx="2710926" cy="1645920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" t="301" r="4821" b="606"/>
          <a:stretch/>
        </p:blipFill>
        <p:spPr>
          <a:xfrm>
            <a:off x="138594" y="2407806"/>
            <a:ext cx="2717561" cy="1656677"/>
          </a:xfrm>
          <a:prstGeom prst="rect">
            <a:avLst/>
          </a:prstGeom>
          <a:ln w="12700">
            <a:solidFill>
              <a:schemeClr val="dk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399476" y="559857"/>
            <a:ext cx="359281" cy="176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50" b="1" dirty="0"/>
              <a:t>Mock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58757" y="559857"/>
            <a:ext cx="336629" cy="176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50" b="1" dirty="0"/>
              <a:t>HCV</a:t>
            </a: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495116" y="585434"/>
            <a:ext cx="507260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40666" y="425248"/>
            <a:ext cx="4164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0 HPI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24989" y="559857"/>
            <a:ext cx="359281" cy="176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50" b="1" dirty="0"/>
              <a:t>Mock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84270" y="559857"/>
            <a:ext cx="336629" cy="176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50" b="1" dirty="0"/>
              <a:t>HCV</a:t>
            </a:r>
          </a:p>
        </p:txBody>
      </p:sp>
      <p:cxnSp>
        <p:nvCxnSpPr>
          <p:cNvPr id="13" name="Straight Connector 12"/>
          <p:cNvCxnSpPr/>
          <p:nvPr/>
        </p:nvCxnSpPr>
        <p:spPr>
          <a:xfrm flipV="1">
            <a:off x="1120629" y="585434"/>
            <a:ext cx="507260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148077" y="425248"/>
            <a:ext cx="52959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24 HPI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56902" y="559857"/>
            <a:ext cx="359281" cy="176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50" b="1" dirty="0"/>
              <a:t>Mock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16183" y="559857"/>
            <a:ext cx="336629" cy="176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50" b="1" dirty="0"/>
              <a:t>HCV</a:t>
            </a:r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1752542" y="585434"/>
            <a:ext cx="507260" cy="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773590" y="425248"/>
            <a:ext cx="59359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48 HPI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799914" y="1411846"/>
            <a:ext cx="52129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/>
              <a:t>DUSP11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799914" y="3236145"/>
            <a:ext cx="59824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800" b="1" dirty="0"/>
              <a:t>α</a:t>
            </a:r>
            <a:r>
              <a:rPr lang="en-US" sz="800" b="1" dirty="0"/>
              <a:t>-Tubulin</a:t>
            </a:r>
          </a:p>
        </p:txBody>
      </p:sp>
    </p:spTree>
    <p:extLst>
      <p:ext uri="{BB962C8B-B14F-4D97-AF65-F5344CB8AC3E}">
        <p14:creationId xmlns:p14="http://schemas.microsoft.com/office/powerpoint/2010/main" val="16102777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</TotalTime>
  <Words>167</Words>
  <Application>Microsoft Macintosh PowerPoint</Application>
  <PresentationFormat>Letter Paper (8.5x11 in)</PresentationFormat>
  <Paragraphs>121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Rodney</dc:creator>
  <cp:lastModifiedBy>Microsoft Office User</cp:lastModifiedBy>
  <cp:revision>18</cp:revision>
  <dcterms:created xsi:type="dcterms:W3CDTF">2018-02-06T23:29:07Z</dcterms:created>
  <dcterms:modified xsi:type="dcterms:W3CDTF">2018-07-17T14:36:46Z</dcterms:modified>
</cp:coreProperties>
</file>