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86" r:id="rId3"/>
    <p:sldId id="259" r:id="rId4"/>
    <p:sldId id="271" r:id="rId5"/>
    <p:sldId id="293" r:id="rId6"/>
    <p:sldId id="285" r:id="rId7"/>
    <p:sldId id="287" r:id="rId8"/>
    <p:sldId id="288" r:id="rId9"/>
    <p:sldId id="275" r:id="rId10"/>
    <p:sldId id="278" r:id="rId11"/>
    <p:sldId id="273" r:id="rId12"/>
    <p:sldId id="283" r:id="rId13"/>
  </p:sldIdLst>
  <p:sldSz cx="9144000" cy="6858000" type="screen4x3"/>
  <p:notesSz cx="6858000" cy="9144000"/>
  <p:defaultTextStyle>
    <a:defPPr>
      <a:defRPr lang="fo-F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o-F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058CD-8893-454C-A975-E74496E199A1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o-F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o-F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A601B-469C-425C-A0F0-E5BCB347078D}" type="slidenum">
              <a:rPr lang="fo-FO" smtClean="0"/>
              <a:pPr/>
              <a:t>‹#›</a:t>
            </a:fld>
            <a:endParaRPr lang="fo-F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o-F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o-F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o-F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o-F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o-F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253D5-5BB5-453B-9904-FC3E76320B50}" type="datetimeFigureOut">
              <a:rPr lang="fo-FO" smtClean="0"/>
              <a:pPr/>
              <a:t>01-05-2018</a:t>
            </a:fld>
            <a:endParaRPr lang="fo-F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o-F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D4CF3-070B-4460-B816-52AEAB0195BE}" type="slidenum">
              <a:rPr lang="fo-FO" smtClean="0"/>
              <a:pPr/>
              <a:t>‹#›</a:t>
            </a:fld>
            <a:endParaRPr lang="fo-F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o-F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Overflow through the Western Valley of the Iceland-Faroe Ridge is negligible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478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1400" i="1" dirty="0" smtClean="0">
                <a:solidFill>
                  <a:schemeClr val="bg1"/>
                </a:solidFill>
              </a:rPr>
              <a:t>Bogi Hansen, Karin M. H. Larsen, Steffen Olsen, Detlef Quadfasel, Kerstin Jochumsen, Svein Østerhus</a:t>
            </a:r>
            <a:endParaRPr lang="fo-FO" sz="1400" i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D:\0_Meetings\2018\Bologna Januar\Fig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7841584" cy="4489902"/>
          </a:xfrm>
          <a:prstGeom prst="rect">
            <a:avLst/>
          </a:prstGeom>
          <a:noFill/>
        </p:spPr>
      </p:pic>
      <p:sp>
        <p:nvSpPr>
          <p:cNvPr id="11" name="Freeform 10"/>
          <p:cNvSpPr/>
          <p:nvPr/>
        </p:nvSpPr>
        <p:spPr>
          <a:xfrm rot="19735391">
            <a:off x="4556074" y="3437065"/>
            <a:ext cx="1308847" cy="581212"/>
          </a:xfrm>
          <a:custGeom>
            <a:avLst/>
            <a:gdLst>
              <a:gd name="connsiteX0" fmla="*/ 1308847 w 1308847"/>
              <a:gd name="connsiteY0" fmla="*/ 0 h 581212"/>
              <a:gd name="connsiteX1" fmla="*/ 762000 w 1308847"/>
              <a:gd name="connsiteY1" fmla="*/ 493059 h 581212"/>
              <a:gd name="connsiteX2" fmla="*/ 0 w 1308847"/>
              <a:gd name="connsiteY2" fmla="*/ 528918 h 58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8847" h="581212">
                <a:moveTo>
                  <a:pt x="1308847" y="0"/>
                </a:moveTo>
                <a:cubicBezTo>
                  <a:pt x="1144494" y="202453"/>
                  <a:pt x="980141" y="404906"/>
                  <a:pt x="762000" y="493059"/>
                </a:cubicBezTo>
                <a:cubicBezTo>
                  <a:pt x="543859" y="581212"/>
                  <a:pt x="271929" y="555065"/>
                  <a:pt x="0" y="528918"/>
                </a:cubicBezTo>
              </a:path>
            </a:pathLst>
          </a:custGeom>
          <a:ln w="57150">
            <a:solidFill>
              <a:schemeClr val="tx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15" name="TextBox 14"/>
          <p:cNvSpPr txBox="1"/>
          <p:nvPr/>
        </p:nvSpPr>
        <p:spPr>
          <a:xfrm>
            <a:off x="2987824" y="4653136"/>
            <a:ext cx="2065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tx2"/>
                </a:solidFill>
              </a:rPr>
              <a:t>Canonical value for</a:t>
            </a:r>
          </a:p>
          <a:p>
            <a:r>
              <a:rPr lang="fo-FO" b="1" dirty="0" smtClean="0">
                <a:solidFill>
                  <a:schemeClr val="tx2"/>
                </a:solidFill>
              </a:rPr>
              <a:t>IFR-overflow: 1 Sv </a:t>
            </a:r>
            <a:endParaRPr lang="fo-FO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4077072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1600" b="1" dirty="0" smtClean="0"/>
              <a:t>IFR</a:t>
            </a:r>
            <a:endParaRPr lang="fo-FO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436096" y="2204864"/>
            <a:ext cx="297825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o-FO" sz="2400" b="1" dirty="0" smtClean="0"/>
              <a:t>Arctic  Mediterranean</a:t>
            </a:r>
            <a:endParaRPr lang="fo-FO" sz="2400" b="1" dirty="0"/>
          </a:p>
        </p:txBody>
      </p:sp>
      <p:sp>
        <p:nvSpPr>
          <p:cNvPr id="22" name="Rectangle 21"/>
          <p:cNvSpPr/>
          <p:nvPr/>
        </p:nvSpPr>
        <p:spPr>
          <a:xfrm>
            <a:off x="539552" y="6525344"/>
            <a:ext cx="8136904" cy="1440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19" name="Freeform 18"/>
          <p:cNvSpPr/>
          <p:nvPr/>
        </p:nvSpPr>
        <p:spPr>
          <a:xfrm>
            <a:off x="5143500" y="4048125"/>
            <a:ext cx="723900" cy="582612"/>
          </a:xfrm>
          <a:custGeom>
            <a:avLst/>
            <a:gdLst>
              <a:gd name="connsiteX0" fmla="*/ 723900 w 723900"/>
              <a:gd name="connsiteY0" fmla="*/ 0 h 582612"/>
              <a:gd name="connsiteX1" fmla="*/ 485775 w 723900"/>
              <a:gd name="connsiteY1" fmla="*/ 485775 h 582612"/>
              <a:gd name="connsiteX2" fmla="*/ 0 w 723900"/>
              <a:gd name="connsiteY2" fmla="*/ 581025 h 58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900" h="582612">
                <a:moveTo>
                  <a:pt x="723900" y="0"/>
                </a:moveTo>
                <a:cubicBezTo>
                  <a:pt x="665162" y="194469"/>
                  <a:pt x="606425" y="388938"/>
                  <a:pt x="485775" y="485775"/>
                </a:cubicBezTo>
                <a:cubicBezTo>
                  <a:pt x="365125" y="582612"/>
                  <a:pt x="0" y="581025"/>
                  <a:pt x="0" y="581025"/>
                </a:cubicBezTo>
              </a:path>
            </a:pathLst>
          </a:custGeom>
          <a:ln w="25400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3" name="Freeform 22"/>
          <p:cNvSpPr/>
          <p:nvPr/>
        </p:nvSpPr>
        <p:spPr>
          <a:xfrm>
            <a:off x="5436096" y="4221088"/>
            <a:ext cx="723900" cy="582612"/>
          </a:xfrm>
          <a:custGeom>
            <a:avLst/>
            <a:gdLst>
              <a:gd name="connsiteX0" fmla="*/ 723900 w 723900"/>
              <a:gd name="connsiteY0" fmla="*/ 0 h 582612"/>
              <a:gd name="connsiteX1" fmla="*/ 485775 w 723900"/>
              <a:gd name="connsiteY1" fmla="*/ 485775 h 582612"/>
              <a:gd name="connsiteX2" fmla="*/ 0 w 723900"/>
              <a:gd name="connsiteY2" fmla="*/ 581025 h 58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900" h="582612">
                <a:moveTo>
                  <a:pt x="723900" y="0"/>
                </a:moveTo>
                <a:cubicBezTo>
                  <a:pt x="665162" y="194469"/>
                  <a:pt x="606425" y="388938"/>
                  <a:pt x="485775" y="485775"/>
                </a:cubicBezTo>
                <a:cubicBezTo>
                  <a:pt x="365125" y="582612"/>
                  <a:pt x="0" y="581025"/>
                  <a:pt x="0" y="581025"/>
                </a:cubicBezTo>
              </a:path>
            </a:pathLst>
          </a:custGeom>
          <a:ln w="25400"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4" name="TextBox 23"/>
          <p:cNvSpPr txBox="1"/>
          <p:nvPr/>
        </p:nvSpPr>
        <p:spPr>
          <a:xfrm>
            <a:off x="5292080" y="27809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tx2"/>
                </a:solidFill>
              </a:rPr>
              <a:t>WV-overflow:</a:t>
            </a:r>
            <a:endParaRPr lang="fo-FO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5" grpId="0"/>
      <p:bldP spid="17" grpId="0"/>
      <p:bldP spid="19" grpId="0" animBg="1"/>
      <p:bldP spid="23" grpId="0" animBg="1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-252536" y="188640"/>
            <a:ext cx="9649072" cy="684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7" name="Rectangle 6"/>
          <p:cNvSpPr/>
          <p:nvPr/>
        </p:nvSpPr>
        <p:spPr>
          <a:xfrm>
            <a:off x="-108520" y="0"/>
            <a:ext cx="9361040" cy="32849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fo-FO" dirty="0" smtClean="0">
                <a:solidFill>
                  <a:schemeClr val="bg1"/>
                </a:solidFill>
              </a:rPr>
              <a:t>Satellite altimetry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7380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Overflow transport density at ADCP site is correlated with velocity at 135m depth: R = - 0.64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Velocity at 135m depth is correlated with sea level tilt from satellite altimetry: R = 0.86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Overflow transport density at ADCP site is correlated with sea level tilt : R = - 0.60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This allows regression to reproduce overflow transport density for whole altimetry period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endParaRPr lang="fo-FO" dirty="0">
              <a:solidFill>
                <a:schemeClr val="bg1"/>
              </a:solidFill>
            </a:endParaRPr>
          </a:p>
        </p:txBody>
      </p:sp>
      <p:pic>
        <p:nvPicPr>
          <p:cNvPr id="31745" name="Picture 1" descr="D:\0_Meetings\2018\ASOF Paris April\Figures\Fig_1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5121611" cy="3168352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475656" y="4725144"/>
            <a:ext cx="331236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788024" y="5013176"/>
            <a:ext cx="14401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55976" y="4437112"/>
            <a:ext cx="939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rgbClr val="C00000"/>
                </a:solidFill>
              </a:rPr>
              <a:t>Average</a:t>
            </a:r>
            <a:endParaRPr lang="fo-FO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4128" y="3645024"/>
            <a:ext cx="2979470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u="sng" dirty="0" smtClean="0">
                <a:solidFill>
                  <a:schemeClr val="bg1"/>
                </a:solidFill>
              </a:rPr>
              <a:t>Average overflow 1993 - 2016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Transport density &lt; 5 m</a:t>
            </a:r>
            <a:r>
              <a:rPr lang="fo-FO" baseline="30000" dirty="0" smtClean="0">
                <a:solidFill>
                  <a:schemeClr val="bg1"/>
                </a:solidFill>
              </a:rPr>
              <a:t>2</a:t>
            </a:r>
            <a:r>
              <a:rPr lang="fo-FO" dirty="0" smtClean="0">
                <a:solidFill>
                  <a:schemeClr val="bg1"/>
                </a:solidFill>
              </a:rPr>
              <a:t>/s 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Volume transport: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dirty="0" smtClean="0">
                <a:solidFill>
                  <a:schemeClr val="bg1"/>
                </a:solidFill>
              </a:rPr>
              <a:t>(Transport density) × (Width)</a:t>
            </a:r>
          </a:p>
          <a:p>
            <a:endParaRPr lang="fo-FO" dirty="0" smtClean="0">
              <a:solidFill>
                <a:schemeClr val="bg1"/>
              </a:solidFill>
            </a:endParaRPr>
          </a:p>
          <a:p>
            <a:r>
              <a:rPr lang="fo-FO" sz="2800" b="1" dirty="0" smtClean="0">
                <a:solidFill>
                  <a:schemeClr val="bg1"/>
                </a:solidFill>
              </a:rPr>
              <a:t>                  ≤ 0.1 Sv</a:t>
            </a:r>
            <a:endParaRPr lang="fo-FO" sz="2800" b="1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99592" y="5301208"/>
            <a:ext cx="43204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2040" y="4725144"/>
            <a:ext cx="633507" cy="64633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Field</a:t>
            </a:r>
          </a:p>
          <a:p>
            <a:r>
              <a:rPr lang="fo-FO" dirty="0" smtClean="0">
                <a:solidFill>
                  <a:schemeClr val="bg1"/>
                </a:solidFill>
              </a:rPr>
              <a:t>Exp.</a:t>
            </a:r>
            <a:endParaRPr lang="fo-F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D:\0_Meetings\2018\Bologna Januar\IF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5093341" cy="50405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fo-FO" dirty="0" smtClean="0"/>
              <a:t>Total Iceland-Faroe Ridge overflow</a:t>
            </a:r>
            <a:endParaRPr lang="fo-FO" dirty="0"/>
          </a:p>
        </p:txBody>
      </p:sp>
      <p:sp>
        <p:nvSpPr>
          <p:cNvPr id="4" name="Freeform 3"/>
          <p:cNvSpPr/>
          <p:nvPr/>
        </p:nvSpPr>
        <p:spPr>
          <a:xfrm>
            <a:off x="3761608" y="4743456"/>
            <a:ext cx="1563624" cy="676656"/>
          </a:xfrm>
          <a:custGeom>
            <a:avLst/>
            <a:gdLst>
              <a:gd name="connsiteX0" fmla="*/ 1563624 w 1563624"/>
              <a:gd name="connsiteY0" fmla="*/ 0 h 676656"/>
              <a:gd name="connsiteX1" fmla="*/ 1060704 w 1563624"/>
              <a:gd name="connsiteY1" fmla="*/ 530352 h 676656"/>
              <a:gd name="connsiteX2" fmla="*/ 0 w 1563624"/>
              <a:gd name="connsiteY2" fmla="*/ 676656 h 676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3624" h="676656">
                <a:moveTo>
                  <a:pt x="1563624" y="0"/>
                </a:moveTo>
                <a:cubicBezTo>
                  <a:pt x="1442466" y="208788"/>
                  <a:pt x="1321308" y="417576"/>
                  <a:pt x="1060704" y="530352"/>
                </a:cubicBezTo>
                <a:cubicBezTo>
                  <a:pt x="800100" y="643128"/>
                  <a:pt x="400050" y="659892"/>
                  <a:pt x="0" y="676656"/>
                </a:cubicBezTo>
              </a:path>
            </a:pathLst>
          </a:custGeom>
          <a:ln w="38100">
            <a:solidFill>
              <a:schemeClr val="tx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5" name="Freeform 4"/>
          <p:cNvSpPr/>
          <p:nvPr/>
        </p:nvSpPr>
        <p:spPr>
          <a:xfrm>
            <a:off x="2536312" y="4313688"/>
            <a:ext cx="2185416" cy="513588"/>
          </a:xfrm>
          <a:custGeom>
            <a:avLst/>
            <a:gdLst>
              <a:gd name="connsiteX0" fmla="*/ 2185416 w 2185416"/>
              <a:gd name="connsiteY0" fmla="*/ 0 h 513588"/>
              <a:gd name="connsiteX1" fmla="*/ 1289304 w 2185416"/>
              <a:gd name="connsiteY1" fmla="*/ 429768 h 513588"/>
              <a:gd name="connsiteX2" fmla="*/ 0 w 2185416"/>
              <a:gd name="connsiteY2" fmla="*/ 502920 h 51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5416" h="513588">
                <a:moveTo>
                  <a:pt x="2185416" y="0"/>
                </a:moveTo>
                <a:cubicBezTo>
                  <a:pt x="1919478" y="172974"/>
                  <a:pt x="1653540" y="345948"/>
                  <a:pt x="1289304" y="429768"/>
                </a:cubicBezTo>
                <a:cubicBezTo>
                  <a:pt x="925068" y="513588"/>
                  <a:pt x="462534" y="508254"/>
                  <a:pt x="0" y="502920"/>
                </a:cubicBezTo>
              </a:path>
            </a:pathLst>
          </a:custGeom>
          <a:ln w="38100">
            <a:solidFill>
              <a:schemeClr val="tx2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o-FO"/>
          </a:p>
        </p:txBody>
      </p:sp>
      <p:cxnSp>
        <p:nvCxnSpPr>
          <p:cNvPr id="25" name="Straight Connector 24"/>
          <p:cNvCxnSpPr/>
          <p:nvPr/>
        </p:nvCxnSpPr>
        <p:spPr>
          <a:xfrm>
            <a:off x="2483768" y="2636912"/>
            <a:ext cx="288032" cy="360040"/>
          </a:xfrm>
          <a:prstGeom prst="line">
            <a:avLst/>
          </a:prstGeom>
          <a:ln w="1270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 Brace 21"/>
          <p:cNvSpPr/>
          <p:nvPr/>
        </p:nvSpPr>
        <p:spPr>
          <a:xfrm rot="17889846">
            <a:off x="3099350" y="4199483"/>
            <a:ext cx="360040" cy="2592288"/>
          </a:xfrm>
          <a:prstGeom prst="leftBrac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4" name="TextBox 23"/>
          <p:cNvSpPr txBox="1"/>
          <p:nvPr/>
        </p:nvSpPr>
        <p:spPr>
          <a:xfrm>
            <a:off x="1691680" y="6309320"/>
            <a:ext cx="203017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bg1"/>
                </a:solidFill>
              </a:rPr>
              <a:t>Beaird et al. (2013)</a:t>
            </a:r>
            <a:endParaRPr lang="fo-FO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9792" y="5733256"/>
            <a:ext cx="934615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o-FO" sz="2400" b="1" dirty="0" smtClean="0">
                <a:solidFill>
                  <a:schemeClr val="bg1"/>
                </a:solidFill>
              </a:rPr>
              <a:t>0.3 Sv</a:t>
            </a:r>
            <a:endParaRPr lang="fo-FO" sz="2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1800" y="2348880"/>
            <a:ext cx="1088503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o-FO" sz="2400" b="1" dirty="0" smtClean="0">
                <a:solidFill>
                  <a:schemeClr val="bg1"/>
                </a:solidFill>
              </a:rPr>
              <a:t>&lt;0.1 Sv</a:t>
            </a:r>
            <a:endParaRPr lang="fo-FO" sz="2400" b="1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11560" y="3410720"/>
            <a:ext cx="1200088" cy="738360"/>
            <a:chOff x="1619672" y="3410720"/>
            <a:chExt cx="1200088" cy="738360"/>
          </a:xfrm>
        </p:grpSpPr>
        <p:sp>
          <p:nvSpPr>
            <p:cNvPr id="21" name="Oval 20"/>
            <p:cNvSpPr/>
            <p:nvPr/>
          </p:nvSpPr>
          <p:spPr>
            <a:xfrm>
              <a:off x="2531728" y="3410720"/>
              <a:ext cx="288032" cy="28803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1619672" y="3645024"/>
              <a:ext cx="936104" cy="504056"/>
            </a:xfrm>
            <a:prstGeom prst="line">
              <a:avLst/>
            </a:prstGeom>
            <a:ln w="127000">
              <a:solidFill>
                <a:schemeClr val="tx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79512" y="3717032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4800" b="1" dirty="0" smtClean="0">
                <a:solidFill>
                  <a:schemeClr val="tx2"/>
                </a:solidFill>
              </a:rPr>
              <a:t>?</a:t>
            </a:r>
            <a:endParaRPr lang="fo-FO" sz="4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2" grpId="0" animBg="1"/>
      <p:bldP spid="24" grpId="0" animBg="1"/>
      <p:bldP spid="27" grpId="0" animBg="1"/>
      <p:bldP spid="29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o-FO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20009"/>
            <a:ext cx="8496944" cy="328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3645024"/>
            <a:ext cx="8640960" cy="286232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chemeClr val="bg1"/>
                </a:solidFill>
              </a:rPr>
              <a:t>Funding agencies: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Danish Energy Agency as part of the Arctic Climate Support Programme (Western Valley Overflow project). 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RACE II – Regional Atlantic Circulation and Global Change funded by the German Federal Ministry for Education and Research (BMBF), </a:t>
            </a:r>
            <a:r>
              <a:rPr lang="en-GB" dirty="0" err="1" smtClean="0">
                <a:solidFill>
                  <a:schemeClr val="bg1"/>
                </a:solidFill>
              </a:rPr>
              <a:t>Förderkennzeichen</a:t>
            </a:r>
            <a:r>
              <a:rPr lang="en-GB" dirty="0" smtClean="0">
                <a:solidFill>
                  <a:schemeClr val="bg1"/>
                </a:solidFill>
              </a:rPr>
              <a:t> 03F0729B. 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Blue-Action project has received funding from the European Union's Horizon 2020 research and innovation programme under grant agreement No 727852.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1680" y="692696"/>
            <a:ext cx="1008112" cy="216024"/>
          </a:xfrm>
          <a:prstGeom prst="rect">
            <a:avLst/>
          </a:prstGeom>
          <a:solidFill>
            <a:srgbClr val="C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0_Meetings\2018\Bologna Januar\IF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5093341" cy="50405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o-FO" dirty="0" smtClean="0"/>
              <a:t>Western Valley overflow</a:t>
            </a:r>
            <a:endParaRPr lang="fo-FO" dirty="0"/>
          </a:p>
        </p:txBody>
      </p:sp>
      <p:sp>
        <p:nvSpPr>
          <p:cNvPr id="8" name="Freeform 7"/>
          <p:cNvSpPr/>
          <p:nvPr/>
        </p:nvSpPr>
        <p:spPr>
          <a:xfrm>
            <a:off x="1619672" y="2060848"/>
            <a:ext cx="1080120" cy="1778504"/>
          </a:xfrm>
          <a:custGeom>
            <a:avLst/>
            <a:gdLst>
              <a:gd name="connsiteX0" fmla="*/ 2066544 w 2066544"/>
              <a:gd name="connsiteY0" fmla="*/ 0 h 2414016"/>
              <a:gd name="connsiteX1" fmla="*/ 1737360 w 2066544"/>
              <a:gd name="connsiteY1" fmla="*/ 996696 h 2414016"/>
              <a:gd name="connsiteX2" fmla="*/ 1280160 w 2066544"/>
              <a:gd name="connsiteY2" fmla="*/ 1453896 h 2414016"/>
              <a:gd name="connsiteX3" fmla="*/ 576072 w 2066544"/>
              <a:gd name="connsiteY3" fmla="*/ 1975104 h 2414016"/>
              <a:gd name="connsiteX4" fmla="*/ 0 w 2066544"/>
              <a:gd name="connsiteY4" fmla="*/ 2414016 h 2414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6544" h="2414016">
                <a:moveTo>
                  <a:pt x="2066544" y="0"/>
                </a:moveTo>
                <a:cubicBezTo>
                  <a:pt x="1967484" y="377190"/>
                  <a:pt x="1868424" y="754380"/>
                  <a:pt x="1737360" y="996696"/>
                </a:cubicBezTo>
                <a:cubicBezTo>
                  <a:pt x="1606296" y="1239012"/>
                  <a:pt x="1473708" y="1290828"/>
                  <a:pt x="1280160" y="1453896"/>
                </a:cubicBezTo>
                <a:cubicBezTo>
                  <a:pt x="1086612" y="1616964"/>
                  <a:pt x="789432" y="1815084"/>
                  <a:pt x="576072" y="1975104"/>
                </a:cubicBezTo>
                <a:cubicBezTo>
                  <a:pt x="362712" y="2135124"/>
                  <a:pt x="92964" y="2342388"/>
                  <a:pt x="0" y="2414016"/>
                </a:cubicBezTo>
              </a:path>
            </a:pathLst>
          </a:custGeom>
          <a:ln w="7620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10" name="TextBox 9"/>
          <p:cNvSpPr txBox="1"/>
          <p:nvPr/>
        </p:nvSpPr>
        <p:spPr>
          <a:xfrm>
            <a:off x="683568" y="4869160"/>
            <a:ext cx="11292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tx2"/>
                </a:solidFill>
              </a:rPr>
              <a:t>Persistent</a:t>
            </a:r>
            <a:endParaRPr lang="fo-FO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24128" y="4653136"/>
            <a:ext cx="33266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u="sng" dirty="0" smtClean="0"/>
              <a:t>Perkins et al. (1998):</a:t>
            </a:r>
          </a:p>
          <a:p>
            <a:r>
              <a:rPr lang="fo-FO" dirty="0" smtClean="0"/>
              <a:t>Strong bottom current</a:t>
            </a:r>
          </a:p>
          <a:p>
            <a:endParaRPr lang="fo-FO" dirty="0" smtClean="0"/>
          </a:p>
          <a:p>
            <a:r>
              <a:rPr lang="fo-FO" u="sng" dirty="0" smtClean="0"/>
              <a:t>Quadfasel:</a:t>
            </a:r>
            <a:r>
              <a:rPr lang="fo-FO" dirty="0" smtClean="0"/>
              <a:t>  ADCP moored 2 years</a:t>
            </a:r>
            <a:endParaRPr lang="fo-FO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o-FO"/>
          </a:p>
        </p:txBody>
      </p:sp>
      <p:sp>
        <p:nvSpPr>
          <p:cNvPr id="21" name="Oval 20"/>
          <p:cNvSpPr/>
          <p:nvPr/>
        </p:nvSpPr>
        <p:spPr>
          <a:xfrm>
            <a:off x="1163576" y="3842768"/>
            <a:ext cx="288032" cy="288032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cxnSp>
        <p:nvCxnSpPr>
          <p:cNvPr id="23" name="Straight Connector 22"/>
          <p:cNvCxnSpPr>
            <a:stCxn id="21" idx="5"/>
          </p:cNvCxnSpPr>
          <p:nvPr/>
        </p:nvCxnSpPr>
        <p:spPr>
          <a:xfrm>
            <a:off x="1409427" y="4088619"/>
            <a:ext cx="4098677" cy="7805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483768" y="3284984"/>
            <a:ext cx="1793183" cy="64633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fo-FO" b="1" dirty="0" smtClean="0">
                <a:solidFill>
                  <a:schemeClr val="bg1"/>
                </a:solidFill>
              </a:rPr>
              <a:t>Field experiment</a:t>
            </a:r>
          </a:p>
          <a:p>
            <a:pPr algn="ctr"/>
            <a:r>
              <a:rPr lang="fo-FO" b="1" dirty="0" smtClean="0">
                <a:solidFill>
                  <a:schemeClr val="bg1"/>
                </a:solidFill>
              </a:rPr>
              <a:t>2016-2017</a:t>
            </a:r>
            <a:endParaRPr lang="fo-FO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601953">
            <a:off x="1617284" y="2972648"/>
            <a:ext cx="161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rgbClr val="C00000"/>
                </a:solidFill>
              </a:rPr>
              <a:t>Western Valley</a:t>
            </a:r>
            <a:endParaRPr lang="fo-FO" b="1" dirty="0">
              <a:solidFill>
                <a:srgbClr val="C00000"/>
              </a:solidFill>
            </a:endParaRPr>
          </a:p>
        </p:txBody>
      </p:sp>
      <p:sp>
        <p:nvSpPr>
          <p:cNvPr id="31" name="Up Arrow 30"/>
          <p:cNvSpPr/>
          <p:nvPr/>
        </p:nvSpPr>
        <p:spPr>
          <a:xfrm rot="14160000">
            <a:off x="579630" y="3856548"/>
            <a:ext cx="216024" cy="1080120"/>
          </a:xfrm>
          <a:prstGeom prst="up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32" name="Rectangle 31"/>
          <p:cNvSpPr/>
          <p:nvPr/>
        </p:nvSpPr>
        <p:spPr>
          <a:xfrm>
            <a:off x="9144000" y="3933056"/>
            <a:ext cx="324544" cy="2924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grpSp>
        <p:nvGrpSpPr>
          <p:cNvPr id="34" name="Group 33"/>
          <p:cNvGrpSpPr/>
          <p:nvPr/>
        </p:nvGrpSpPr>
        <p:grpSpPr>
          <a:xfrm>
            <a:off x="323528" y="908720"/>
            <a:ext cx="5112568" cy="830997"/>
            <a:chOff x="323528" y="5877272"/>
            <a:chExt cx="5112568" cy="830997"/>
          </a:xfrm>
        </p:grpSpPr>
        <p:sp>
          <p:nvSpPr>
            <p:cNvPr id="33" name="Rectangle 32"/>
            <p:cNvSpPr/>
            <p:nvPr/>
          </p:nvSpPr>
          <p:spPr>
            <a:xfrm>
              <a:off x="323528" y="5877272"/>
              <a:ext cx="5112568" cy="7920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3528" y="5877272"/>
              <a:ext cx="51125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o-FO" sz="2400" u="sng" dirty="0" smtClean="0">
                  <a:solidFill>
                    <a:schemeClr val="bg1"/>
                  </a:solidFill>
                </a:rPr>
                <a:t>Perkins et al. (1998):</a:t>
              </a:r>
              <a:r>
                <a:rPr lang="fo-FO" sz="2400" dirty="0" smtClean="0">
                  <a:solidFill>
                    <a:schemeClr val="bg1"/>
                  </a:solidFill>
                </a:rPr>
                <a:t> “</a:t>
              </a:r>
              <a:r>
                <a:rPr lang="en-GB" sz="2400" dirty="0" smtClean="0">
                  <a:solidFill>
                    <a:schemeClr val="bg1"/>
                  </a:solidFill>
                </a:rPr>
                <a:t>find no evidence for significant flow through the WV”</a:t>
              </a:r>
              <a:endParaRPr lang="fo-FO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8460432" y="1196752"/>
            <a:ext cx="1080120" cy="2924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38" name="TextBox 37"/>
          <p:cNvSpPr txBox="1"/>
          <p:nvPr/>
        </p:nvSpPr>
        <p:spPr>
          <a:xfrm>
            <a:off x="683568" y="4509120"/>
            <a:ext cx="11260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tx2"/>
                </a:solidFill>
              </a:rPr>
              <a:t>Strong      </a:t>
            </a:r>
            <a:endParaRPr lang="fo-FO" b="1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24128" y="1628800"/>
            <a:ext cx="2042739" cy="92333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Upstream interface </a:t>
            </a:r>
          </a:p>
          <a:p>
            <a:r>
              <a:rPr lang="fo-FO" dirty="0" smtClean="0">
                <a:solidFill>
                  <a:schemeClr val="bg1"/>
                </a:solidFill>
              </a:rPr>
              <a:t>300m above</a:t>
            </a:r>
          </a:p>
          <a:p>
            <a:r>
              <a:rPr lang="fo-FO" dirty="0" smtClean="0">
                <a:solidFill>
                  <a:schemeClr val="bg1"/>
                </a:solidFill>
              </a:rPr>
              <a:t>Western Valley sill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3275856" y="1700808"/>
            <a:ext cx="2448272" cy="1440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267744" y="2348880"/>
            <a:ext cx="3456384" cy="8640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21" grpId="0" animBg="1"/>
      <p:bldP spid="26" grpId="0" animBg="1"/>
      <p:bldP spid="11" grpId="0"/>
      <p:bldP spid="31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D:\0_Meetings\2018\Bologna Januar\T_s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5291609" cy="3197346"/>
          </a:xfrm>
          <a:prstGeom prst="rect">
            <a:avLst/>
          </a:prstGeom>
          <a:noFill/>
        </p:spPr>
      </p:pic>
      <p:pic>
        <p:nvPicPr>
          <p:cNvPr id="19457" name="Picture 1" descr="D:\0_Meetings\2018\Bologna Januar\IF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16632"/>
            <a:ext cx="2764956" cy="2736304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2339752" y="4581128"/>
            <a:ext cx="3672408" cy="2739733"/>
            <a:chOff x="3707904" y="3284984"/>
            <a:chExt cx="4536504" cy="3384376"/>
          </a:xfrm>
        </p:grpSpPr>
        <p:pic>
          <p:nvPicPr>
            <p:cNvPr id="12" name="Picture 3" descr="P52300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3356992"/>
              <a:ext cx="4297246" cy="3223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3707904" y="3284984"/>
              <a:ext cx="4536504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67736" y="4077072"/>
              <a:ext cx="1332656" cy="2592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07904" y="4005064"/>
              <a:ext cx="720080" cy="2592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83968" y="6021288"/>
              <a:ext cx="2592288" cy="584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l"/>
            <a:r>
              <a:rPr lang="fo-FO" dirty="0" smtClean="0"/>
              <a:t>WOW field experiment</a:t>
            </a:r>
            <a:br>
              <a:rPr lang="fo-FO" dirty="0" smtClean="0"/>
            </a:br>
            <a:r>
              <a:rPr lang="fo-FO" sz="3100" dirty="0"/>
              <a:t> </a:t>
            </a:r>
            <a:r>
              <a:rPr lang="fo-FO" sz="3100" dirty="0" smtClean="0"/>
              <a:t>         3 moorings, 278 days</a:t>
            </a:r>
            <a:endParaRPr lang="fo-FO" sz="3100" dirty="0"/>
          </a:p>
        </p:txBody>
      </p:sp>
      <p:sp>
        <p:nvSpPr>
          <p:cNvPr id="5" name="Freeform 4"/>
          <p:cNvSpPr/>
          <p:nvPr/>
        </p:nvSpPr>
        <p:spPr>
          <a:xfrm>
            <a:off x="6520718" y="285670"/>
            <a:ext cx="1127845" cy="1317483"/>
          </a:xfrm>
          <a:custGeom>
            <a:avLst/>
            <a:gdLst>
              <a:gd name="connsiteX0" fmla="*/ 2066544 w 2066544"/>
              <a:gd name="connsiteY0" fmla="*/ 0 h 2414016"/>
              <a:gd name="connsiteX1" fmla="*/ 1737360 w 2066544"/>
              <a:gd name="connsiteY1" fmla="*/ 996696 h 2414016"/>
              <a:gd name="connsiteX2" fmla="*/ 1280160 w 2066544"/>
              <a:gd name="connsiteY2" fmla="*/ 1453896 h 2414016"/>
              <a:gd name="connsiteX3" fmla="*/ 576072 w 2066544"/>
              <a:gd name="connsiteY3" fmla="*/ 1975104 h 2414016"/>
              <a:gd name="connsiteX4" fmla="*/ 0 w 2066544"/>
              <a:gd name="connsiteY4" fmla="*/ 2414016 h 2414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6544" h="2414016">
                <a:moveTo>
                  <a:pt x="2066544" y="0"/>
                </a:moveTo>
                <a:cubicBezTo>
                  <a:pt x="1967484" y="377190"/>
                  <a:pt x="1868424" y="754380"/>
                  <a:pt x="1737360" y="996696"/>
                </a:cubicBezTo>
                <a:cubicBezTo>
                  <a:pt x="1606296" y="1239012"/>
                  <a:pt x="1473708" y="1290828"/>
                  <a:pt x="1280160" y="1453896"/>
                </a:cubicBezTo>
                <a:cubicBezTo>
                  <a:pt x="1086612" y="1616964"/>
                  <a:pt x="789432" y="1815084"/>
                  <a:pt x="576072" y="1975104"/>
                </a:cubicBezTo>
                <a:cubicBezTo>
                  <a:pt x="362712" y="2135124"/>
                  <a:pt x="92964" y="2342388"/>
                  <a:pt x="0" y="2414016"/>
                </a:cubicBezTo>
              </a:path>
            </a:pathLst>
          </a:custGeom>
          <a:ln w="76200">
            <a:solidFill>
              <a:schemeClr val="tx2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cxnSp>
        <p:nvCxnSpPr>
          <p:cNvPr id="6" name="Straight Connector 5"/>
          <p:cNvCxnSpPr/>
          <p:nvPr/>
        </p:nvCxnSpPr>
        <p:spPr>
          <a:xfrm>
            <a:off x="7210668" y="902619"/>
            <a:ext cx="157197" cy="196497"/>
          </a:xfrm>
          <a:prstGeom prst="line">
            <a:avLst/>
          </a:prstGeom>
          <a:ln w="127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941168"/>
            <a:ext cx="1512313" cy="155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013176"/>
            <a:ext cx="1512313" cy="155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827584" y="1484784"/>
            <a:ext cx="450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/>
              <a:t>Temperature during recovery cruise May 2017</a:t>
            </a:r>
            <a:endParaRPr lang="fo-FO" dirty="0"/>
          </a:p>
        </p:txBody>
      </p:sp>
      <p:sp>
        <p:nvSpPr>
          <p:cNvPr id="36" name="TextBox 35"/>
          <p:cNvSpPr txBox="1"/>
          <p:nvPr/>
        </p:nvSpPr>
        <p:spPr>
          <a:xfrm>
            <a:off x="251520" y="5013176"/>
            <a:ext cx="150509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o-FO" sz="1200" b="1" dirty="0" smtClean="0">
                <a:solidFill>
                  <a:schemeClr val="bg1"/>
                </a:solidFill>
              </a:rPr>
              <a:t>Bottom temperature</a:t>
            </a:r>
            <a:endParaRPr lang="fo-FO" sz="12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88224" y="4941168"/>
            <a:ext cx="150509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o-FO" sz="1200" b="1" dirty="0" smtClean="0">
                <a:solidFill>
                  <a:schemeClr val="bg1"/>
                </a:solidFill>
              </a:rPr>
              <a:t>Bottom temperature</a:t>
            </a:r>
            <a:endParaRPr lang="fo-FO" sz="12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67944" y="5301208"/>
            <a:ext cx="71526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chemeClr val="bg1"/>
                </a:solidFill>
              </a:rPr>
              <a:t>ADCP</a:t>
            </a:r>
            <a:endParaRPr lang="fo-FO" b="1" dirty="0">
              <a:solidFill>
                <a:schemeClr val="bg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164823" y="2918645"/>
            <a:ext cx="1520283" cy="1228122"/>
            <a:chOff x="2164823" y="2918645"/>
            <a:chExt cx="1520283" cy="1228122"/>
          </a:xfrm>
        </p:grpSpPr>
        <p:sp>
          <p:nvSpPr>
            <p:cNvPr id="41" name="Freeform 40"/>
            <p:cNvSpPr/>
            <p:nvPr/>
          </p:nvSpPr>
          <p:spPr>
            <a:xfrm>
              <a:off x="2164823" y="2918645"/>
              <a:ext cx="1520283" cy="1228122"/>
            </a:xfrm>
            <a:custGeom>
              <a:avLst/>
              <a:gdLst>
                <a:gd name="connsiteX0" fmla="*/ 1510619 w 1520283"/>
                <a:gd name="connsiteY0" fmla="*/ 1055650 h 1228122"/>
                <a:gd name="connsiteX1" fmla="*/ 1479396 w 1520283"/>
                <a:gd name="connsiteY1" fmla="*/ 1104715 h 1228122"/>
                <a:gd name="connsiteX2" fmla="*/ 1474935 w 1520283"/>
                <a:gd name="connsiteY2" fmla="*/ 1167162 h 1228122"/>
                <a:gd name="connsiteX3" fmla="*/ 1394646 w 1520283"/>
                <a:gd name="connsiteY3" fmla="*/ 1185004 h 1228122"/>
                <a:gd name="connsiteX4" fmla="*/ 1113636 w 1520283"/>
                <a:gd name="connsiteY4" fmla="*/ 1211767 h 1228122"/>
                <a:gd name="connsiteX5" fmla="*/ 1069031 w 1520283"/>
                <a:gd name="connsiteY5" fmla="*/ 1211767 h 1228122"/>
                <a:gd name="connsiteX6" fmla="*/ 854927 w 1520283"/>
                <a:gd name="connsiteY6" fmla="*/ 1113636 h 1228122"/>
                <a:gd name="connsiteX7" fmla="*/ 814783 w 1520283"/>
                <a:gd name="connsiteY7" fmla="*/ 1100255 h 1228122"/>
                <a:gd name="connsiteX8" fmla="*/ 823704 w 1520283"/>
                <a:gd name="connsiteY8" fmla="*/ 988742 h 1228122"/>
                <a:gd name="connsiteX9" fmla="*/ 819243 w 1520283"/>
                <a:gd name="connsiteY9" fmla="*/ 921835 h 1228122"/>
                <a:gd name="connsiteX10" fmla="*/ 819243 w 1520283"/>
                <a:gd name="connsiteY10" fmla="*/ 908454 h 1228122"/>
                <a:gd name="connsiteX11" fmla="*/ 779099 w 1520283"/>
                <a:gd name="connsiteY11" fmla="*/ 908454 h 1228122"/>
                <a:gd name="connsiteX12" fmla="*/ 654205 w 1520283"/>
                <a:gd name="connsiteY12" fmla="*/ 912914 h 1228122"/>
                <a:gd name="connsiteX13" fmla="*/ 636363 w 1520283"/>
                <a:gd name="connsiteY13" fmla="*/ 912914 h 1228122"/>
                <a:gd name="connsiteX14" fmla="*/ 622982 w 1520283"/>
                <a:gd name="connsiteY14" fmla="*/ 912914 h 1228122"/>
                <a:gd name="connsiteX15" fmla="*/ 614061 w 1520283"/>
                <a:gd name="connsiteY15" fmla="*/ 944137 h 1228122"/>
                <a:gd name="connsiteX16" fmla="*/ 587298 w 1520283"/>
                <a:gd name="connsiteY16" fmla="*/ 903993 h 1228122"/>
                <a:gd name="connsiteX17" fmla="*/ 489167 w 1520283"/>
                <a:gd name="connsiteY17" fmla="*/ 747876 h 1228122"/>
                <a:gd name="connsiteX18" fmla="*/ 346432 w 1520283"/>
                <a:gd name="connsiteY18" fmla="*/ 524852 h 1228122"/>
                <a:gd name="connsiteX19" fmla="*/ 333050 w 1520283"/>
                <a:gd name="connsiteY19" fmla="*/ 507010 h 1228122"/>
                <a:gd name="connsiteX20" fmla="*/ 368734 w 1520283"/>
                <a:gd name="connsiteY20" fmla="*/ 457944 h 1228122"/>
                <a:gd name="connsiteX21" fmla="*/ 337511 w 1520283"/>
                <a:gd name="connsiteY21" fmla="*/ 341972 h 1228122"/>
                <a:gd name="connsiteX22" fmla="*/ 279524 w 1520283"/>
                <a:gd name="connsiteY22" fmla="*/ 306288 h 1228122"/>
                <a:gd name="connsiteX23" fmla="*/ 225998 w 1520283"/>
                <a:gd name="connsiteY23" fmla="*/ 301827 h 1228122"/>
                <a:gd name="connsiteX24" fmla="*/ 199236 w 1520283"/>
                <a:gd name="connsiteY24" fmla="*/ 306288 h 1228122"/>
                <a:gd name="connsiteX25" fmla="*/ 56500 w 1520283"/>
                <a:gd name="connsiteY25" fmla="*/ 118947 h 1228122"/>
                <a:gd name="connsiteX26" fmla="*/ 2974 w 1520283"/>
                <a:gd name="connsiteY26" fmla="*/ 34198 h 1228122"/>
                <a:gd name="connsiteX27" fmla="*/ 74342 w 1520283"/>
                <a:gd name="connsiteY27" fmla="*/ 11895 h 1228122"/>
                <a:gd name="connsiteX28" fmla="*/ 221538 w 1520283"/>
                <a:gd name="connsiteY28" fmla="*/ 29737 h 1228122"/>
                <a:gd name="connsiteX29" fmla="*/ 471325 w 1520283"/>
                <a:gd name="connsiteY29" fmla="*/ 190315 h 1228122"/>
                <a:gd name="connsiteX30" fmla="*/ 975360 w 1520283"/>
                <a:gd name="connsiteY30" fmla="*/ 569456 h 1228122"/>
                <a:gd name="connsiteX31" fmla="*/ 1430330 w 1520283"/>
                <a:gd name="connsiteY31" fmla="*/ 984282 h 1228122"/>
                <a:gd name="connsiteX32" fmla="*/ 1510619 w 1520283"/>
                <a:gd name="connsiteY32" fmla="*/ 1055650 h 1228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20283" h="1228122">
                  <a:moveTo>
                    <a:pt x="1510619" y="1055650"/>
                  </a:moveTo>
                  <a:cubicBezTo>
                    <a:pt x="1518797" y="1075722"/>
                    <a:pt x="1485343" y="1086130"/>
                    <a:pt x="1479396" y="1104715"/>
                  </a:cubicBezTo>
                  <a:cubicBezTo>
                    <a:pt x="1473449" y="1123300"/>
                    <a:pt x="1489060" y="1153781"/>
                    <a:pt x="1474935" y="1167162"/>
                  </a:cubicBezTo>
                  <a:cubicBezTo>
                    <a:pt x="1460810" y="1180543"/>
                    <a:pt x="1454862" y="1177570"/>
                    <a:pt x="1394646" y="1185004"/>
                  </a:cubicBezTo>
                  <a:cubicBezTo>
                    <a:pt x="1334430" y="1192438"/>
                    <a:pt x="1167905" y="1207306"/>
                    <a:pt x="1113636" y="1211767"/>
                  </a:cubicBezTo>
                  <a:cubicBezTo>
                    <a:pt x="1059367" y="1216228"/>
                    <a:pt x="1112149" y="1228122"/>
                    <a:pt x="1069031" y="1211767"/>
                  </a:cubicBezTo>
                  <a:cubicBezTo>
                    <a:pt x="1025913" y="1195412"/>
                    <a:pt x="897302" y="1132221"/>
                    <a:pt x="854927" y="1113636"/>
                  </a:cubicBezTo>
                  <a:cubicBezTo>
                    <a:pt x="812552" y="1095051"/>
                    <a:pt x="819987" y="1121071"/>
                    <a:pt x="814783" y="1100255"/>
                  </a:cubicBezTo>
                  <a:cubicBezTo>
                    <a:pt x="809579" y="1079439"/>
                    <a:pt x="822961" y="1018479"/>
                    <a:pt x="823704" y="988742"/>
                  </a:cubicBezTo>
                  <a:cubicBezTo>
                    <a:pt x="824447" y="959005"/>
                    <a:pt x="819986" y="935216"/>
                    <a:pt x="819243" y="921835"/>
                  </a:cubicBezTo>
                  <a:cubicBezTo>
                    <a:pt x="818500" y="908454"/>
                    <a:pt x="825934" y="910684"/>
                    <a:pt x="819243" y="908454"/>
                  </a:cubicBezTo>
                  <a:cubicBezTo>
                    <a:pt x="812552" y="906224"/>
                    <a:pt x="779099" y="908454"/>
                    <a:pt x="779099" y="908454"/>
                  </a:cubicBezTo>
                  <a:lnTo>
                    <a:pt x="654205" y="912914"/>
                  </a:lnTo>
                  <a:cubicBezTo>
                    <a:pt x="630416" y="913657"/>
                    <a:pt x="636363" y="912914"/>
                    <a:pt x="636363" y="912914"/>
                  </a:cubicBezTo>
                  <a:cubicBezTo>
                    <a:pt x="631159" y="912914"/>
                    <a:pt x="626699" y="907710"/>
                    <a:pt x="622982" y="912914"/>
                  </a:cubicBezTo>
                  <a:cubicBezTo>
                    <a:pt x="619265" y="918118"/>
                    <a:pt x="620008" y="945624"/>
                    <a:pt x="614061" y="944137"/>
                  </a:cubicBezTo>
                  <a:cubicBezTo>
                    <a:pt x="608114" y="942650"/>
                    <a:pt x="608114" y="936703"/>
                    <a:pt x="587298" y="903993"/>
                  </a:cubicBezTo>
                  <a:cubicBezTo>
                    <a:pt x="566482" y="871283"/>
                    <a:pt x="529311" y="811066"/>
                    <a:pt x="489167" y="747876"/>
                  </a:cubicBezTo>
                  <a:cubicBezTo>
                    <a:pt x="449023" y="684686"/>
                    <a:pt x="372451" y="564996"/>
                    <a:pt x="346432" y="524852"/>
                  </a:cubicBezTo>
                  <a:cubicBezTo>
                    <a:pt x="320413" y="484708"/>
                    <a:pt x="329333" y="518161"/>
                    <a:pt x="333050" y="507010"/>
                  </a:cubicBezTo>
                  <a:cubicBezTo>
                    <a:pt x="336767" y="495859"/>
                    <a:pt x="367991" y="485450"/>
                    <a:pt x="368734" y="457944"/>
                  </a:cubicBezTo>
                  <a:cubicBezTo>
                    <a:pt x="369478" y="430438"/>
                    <a:pt x="352379" y="367248"/>
                    <a:pt x="337511" y="341972"/>
                  </a:cubicBezTo>
                  <a:cubicBezTo>
                    <a:pt x="322643" y="316696"/>
                    <a:pt x="298110" y="312979"/>
                    <a:pt x="279524" y="306288"/>
                  </a:cubicBezTo>
                  <a:cubicBezTo>
                    <a:pt x="260939" y="299597"/>
                    <a:pt x="239379" y="301827"/>
                    <a:pt x="225998" y="301827"/>
                  </a:cubicBezTo>
                  <a:cubicBezTo>
                    <a:pt x="212617" y="301827"/>
                    <a:pt x="227486" y="336768"/>
                    <a:pt x="199236" y="306288"/>
                  </a:cubicBezTo>
                  <a:cubicBezTo>
                    <a:pt x="170986" y="275808"/>
                    <a:pt x="89210" y="164295"/>
                    <a:pt x="56500" y="118947"/>
                  </a:cubicBezTo>
                  <a:cubicBezTo>
                    <a:pt x="23790" y="73599"/>
                    <a:pt x="0" y="52040"/>
                    <a:pt x="2974" y="34198"/>
                  </a:cubicBezTo>
                  <a:cubicBezTo>
                    <a:pt x="5948" y="16356"/>
                    <a:pt x="37915" y="12638"/>
                    <a:pt x="74342" y="11895"/>
                  </a:cubicBezTo>
                  <a:cubicBezTo>
                    <a:pt x="110769" y="11152"/>
                    <a:pt x="155374" y="0"/>
                    <a:pt x="221538" y="29737"/>
                  </a:cubicBezTo>
                  <a:cubicBezTo>
                    <a:pt x="287702" y="59474"/>
                    <a:pt x="345688" y="100362"/>
                    <a:pt x="471325" y="190315"/>
                  </a:cubicBezTo>
                  <a:cubicBezTo>
                    <a:pt x="596962" y="280268"/>
                    <a:pt x="815526" y="437128"/>
                    <a:pt x="975360" y="569456"/>
                  </a:cubicBezTo>
                  <a:cubicBezTo>
                    <a:pt x="1135194" y="701784"/>
                    <a:pt x="1340377" y="903993"/>
                    <a:pt x="1430330" y="984282"/>
                  </a:cubicBezTo>
                  <a:cubicBezTo>
                    <a:pt x="1520283" y="1064571"/>
                    <a:pt x="1502441" y="1035578"/>
                    <a:pt x="1510619" y="1055650"/>
                  </a:cubicBezTo>
                  <a:close/>
                </a:path>
              </a:pathLst>
            </a:cu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42" name="TextBox 41"/>
            <p:cNvSpPr txBox="1"/>
            <p:nvPr/>
          </p:nvSpPr>
          <p:spPr>
            <a:xfrm rot="2480553">
              <a:off x="2428028" y="3496668"/>
              <a:ext cx="11814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1200" b="1" dirty="0" smtClean="0">
                  <a:solidFill>
                    <a:schemeClr val="bg1"/>
                  </a:solidFill>
                </a:rPr>
                <a:t>Overflow water</a:t>
              </a:r>
              <a:endParaRPr lang="fo-FO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Isosceles Triangle 43"/>
          <p:cNvSpPr/>
          <p:nvPr/>
        </p:nvSpPr>
        <p:spPr>
          <a:xfrm flipV="1">
            <a:off x="2771800" y="2060848"/>
            <a:ext cx="216024" cy="187220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pic>
        <p:nvPicPr>
          <p:cNvPr id="22529" name="Picture 1" descr="D:\0_Meetings\2018\ASOF Paris April\Figures\5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3136"/>
            <a:ext cx="2060575" cy="2036763"/>
          </a:xfrm>
          <a:prstGeom prst="rect">
            <a:avLst/>
          </a:prstGeom>
          <a:noFill/>
        </p:spPr>
      </p:pic>
      <p:pic>
        <p:nvPicPr>
          <p:cNvPr id="22531" name="Picture 3" descr="D:\0_Meetings\2018\ASOF Paris April\Figures\5c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4581128"/>
            <a:ext cx="1911350" cy="2030413"/>
          </a:xfrm>
          <a:prstGeom prst="rect">
            <a:avLst/>
          </a:prstGeom>
          <a:noFill/>
        </p:spPr>
      </p:pic>
      <p:cxnSp>
        <p:nvCxnSpPr>
          <p:cNvPr id="21" name="Straight Connector 20"/>
          <p:cNvCxnSpPr/>
          <p:nvPr/>
        </p:nvCxnSpPr>
        <p:spPr>
          <a:xfrm flipH="1">
            <a:off x="1331640" y="3429000"/>
            <a:ext cx="1008112" cy="1944216"/>
          </a:xfrm>
          <a:prstGeom prst="line">
            <a:avLst/>
          </a:prstGeom>
          <a:ln w="381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23928" y="4077072"/>
            <a:ext cx="3024336" cy="1224136"/>
          </a:xfrm>
          <a:prstGeom prst="line">
            <a:avLst/>
          </a:prstGeom>
          <a:ln w="381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555776" y="4725144"/>
            <a:ext cx="2880320" cy="2664295"/>
            <a:chOff x="2555776" y="4725144"/>
            <a:chExt cx="2880320" cy="2664295"/>
          </a:xfrm>
        </p:grpSpPr>
        <p:pic>
          <p:nvPicPr>
            <p:cNvPr id="22530" name="Picture 2" descr="D:\0_Meetings\2018\ASOF Paris April\Figures\5bb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15816" y="4725144"/>
              <a:ext cx="1917700" cy="2038350"/>
            </a:xfrm>
            <a:prstGeom prst="rect">
              <a:avLst/>
            </a:prstGeom>
            <a:noFill/>
          </p:spPr>
        </p:pic>
        <p:sp>
          <p:nvSpPr>
            <p:cNvPr id="32" name="Rectangle 31"/>
            <p:cNvSpPr/>
            <p:nvPr/>
          </p:nvSpPr>
          <p:spPr>
            <a:xfrm>
              <a:off x="2555776" y="6752492"/>
              <a:ext cx="2880320" cy="636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915816" y="4077072"/>
            <a:ext cx="1008112" cy="2016224"/>
          </a:xfrm>
          <a:prstGeom prst="line">
            <a:avLst/>
          </a:prstGeom>
          <a:ln w="381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 rot="5400000">
            <a:off x="3095836" y="3681028"/>
            <a:ext cx="360040" cy="1872208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9" name="TextBox 28"/>
          <p:cNvSpPr txBox="1"/>
          <p:nvPr/>
        </p:nvSpPr>
        <p:spPr>
          <a:xfrm>
            <a:off x="2627784" y="4797152"/>
            <a:ext cx="1273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1400" b="1" dirty="0" smtClean="0"/>
              <a:t>Width &lt; 20 km</a:t>
            </a:r>
            <a:endParaRPr lang="fo-FO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 animBg="1"/>
      <p:bldP spid="37" grpId="0" animBg="1"/>
      <p:bldP spid="40" grpId="0" animBg="1"/>
      <p:bldP spid="44" grpId="0" animBg="1"/>
      <p:bldP spid="25" grpId="0" animBg="1"/>
      <p:bldP spid="25" grpId="1" animBg="1"/>
      <p:bldP spid="29" grpId="0"/>
      <p:bldP spid="2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D:\0_Meetings\2018\Bologna Januar\profi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4831556" cy="4230646"/>
          </a:xfrm>
          <a:prstGeom prst="rect">
            <a:avLst/>
          </a:prstGeom>
          <a:noFill/>
        </p:spPr>
      </p:pic>
      <p:pic>
        <p:nvPicPr>
          <p:cNvPr id="17411" name="Picture 3" descr="D:\0_Meetings\2018\Bologna Januar\IF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16632"/>
            <a:ext cx="2764956" cy="2736304"/>
          </a:xfrm>
          <a:prstGeom prst="rect">
            <a:avLst/>
          </a:prstGeom>
          <a:noFill/>
        </p:spPr>
      </p:pic>
      <p:sp>
        <p:nvSpPr>
          <p:cNvPr id="34" name="Freeform 33"/>
          <p:cNvSpPr/>
          <p:nvPr/>
        </p:nvSpPr>
        <p:spPr>
          <a:xfrm>
            <a:off x="2195737" y="4941168"/>
            <a:ext cx="216023" cy="693541"/>
          </a:xfrm>
          <a:custGeom>
            <a:avLst/>
            <a:gdLst>
              <a:gd name="connsiteX0" fmla="*/ 290848 w 312313"/>
              <a:gd name="connsiteY0" fmla="*/ 10732 h 751267"/>
              <a:gd name="connsiteX1" fmla="*/ 168498 w 312313"/>
              <a:gd name="connsiteY1" fmla="*/ 216794 h 751267"/>
              <a:gd name="connsiteX2" fmla="*/ 59028 w 312313"/>
              <a:gd name="connsiteY2" fmla="*/ 448614 h 751267"/>
              <a:gd name="connsiteX3" fmla="*/ 13952 w 312313"/>
              <a:gd name="connsiteY3" fmla="*/ 545206 h 751267"/>
              <a:gd name="connsiteX4" fmla="*/ 7512 w 312313"/>
              <a:gd name="connsiteY4" fmla="*/ 699752 h 751267"/>
              <a:gd name="connsiteX5" fmla="*/ 33270 w 312313"/>
              <a:gd name="connsiteY5" fmla="*/ 738389 h 751267"/>
              <a:gd name="connsiteX6" fmla="*/ 207135 w 312313"/>
              <a:gd name="connsiteY6" fmla="*/ 744828 h 751267"/>
              <a:gd name="connsiteX7" fmla="*/ 297287 w 312313"/>
              <a:gd name="connsiteY7" fmla="*/ 744828 h 751267"/>
              <a:gd name="connsiteX8" fmla="*/ 297287 w 312313"/>
              <a:gd name="connsiteY8" fmla="*/ 706191 h 751267"/>
              <a:gd name="connsiteX9" fmla="*/ 297287 w 312313"/>
              <a:gd name="connsiteY9" fmla="*/ 281189 h 751267"/>
              <a:gd name="connsiteX10" fmla="*/ 290848 w 312313"/>
              <a:gd name="connsiteY10" fmla="*/ 10732 h 75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2313" h="751267">
                <a:moveTo>
                  <a:pt x="290848" y="10732"/>
                </a:moveTo>
                <a:cubicBezTo>
                  <a:pt x="269383" y="0"/>
                  <a:pt x="207135" y="143814"/>
                  <a:pt x="168498" y="216794"/>
                </a:cubicBezTo>
                <a:cubicBezTo>
                  <a:pt x="129861" y="289774"/>
                  <a:pt x="84786" y="393879"/>
                  <a:pt x="59028" y="448614"/>
                </a:cubicBezTo>
                <a:cubicBezTo>
                  <a:pt x="33270" y="503349"/>
                  <a:pt x="22538" y="503350"/>
                  <a:pt x="13952" y="545206"/>
                </a:cubicBezTo>
                <a:cubicBezTo>
                  <a:pt x="5366" y="587062"/>
                  <a:pt x="4292" y="667555"/>
                  <a:pt x="7512" y="699752"/>
                </a:cubicBezTo>
                <a:cubicBezTo>
                  <a:pt x="10732" y="731949"/>
                  <a:pt x="0" y="730876"/>
                  <a:pt x="33270" y="738389"/>
                </a:cubicBezTo>
                <a:cubicBezTo>
                  <a:pt x="66540" y="745902"/>
                  <a:pt x="163132" y="743755"/>
                  <a:pt x="207135" y="744828"/>
                </a:cubicBezTo>
                <a:cubicBezTo>
                  <a:pt x="251138" y="745901"/>
                  <a:pt x="282262" y="751267"/>
                  <a:pt x="297287" y="744828"/>
                </a:cubicBezTo>
                <a:cubicBezTo>
                  <a:pt x="312312" y="738389"/>
                  <a:pt x="297287" y="706191"/>
                  <a:pt x="297287" y="706191"/>
                </a:cubicBezTo>
                <a:cubicBezTo>
                  <a:pt x="297287" y="628918"/>
                  <a:pt x="300507" y="393879"/>
                  <a:pt x="297287" y="281189"/>
                </a:cubicBezTo>
                <a:cubicBezTo>
                  <a:pt x="294067" y="168499"/>
                  <a:pt x="312313" y="21464"/>
                  <a:pt x="290848" y="107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8229600" cy="1268760"/>
          </a:xfrm>
        </p:spPr>
        <p:txBody>
          <a:bodyPr>
            <a:normAutofit/>
          </a:bodyPr>
          <a:lstStyle/>
          <a:p>
            <a:pPr algn="l"/>
            <a:r>
              <a:rPr lang="fo-FO" sz="3200" dirty="0" smtClean="0"/>
              <a:t>278 daily averaged ADCP profiles</a:t>
            </a:r>
            <a:endParaRPr lang="fo-FO" sz="3200" dirty="0"/>
          </a:p>
        </p:txBody>
      </p:sp>
      <p:sp>
        <p:nvSpPr>
          <p:cNvPr id="5" name="Freeform 4"/>
          <p:cNvSpPr/>
          <p:nvPr/>
        </p:nvSpPr>
        <p:spPr>
          <a:xfrm>
            <a:off x="6520718" y="285670"/>
            <a:ext cx="1127845" cy="1317483"/>
          </a:xfrm>
          <a:custGeom>
            <a:avLst/>
            <a:gdLst>
              <a:gd name="connsiteX0" fmla="*/ 2066544 w 2066544"/>
              <a:gd name="connsiteY0" fmla="*/ 0 h 2414016"/>
              <a:gd name="connsiteX1" fmla="*/ 1737360 w 2066544"/>
              <a:gd name="connsiteY1" fmla="*/ 996696 h 2414016"/>
              <a:gd name="connsiteX2" fmla="*/ 1280160 w 2066544"/>
              <a:gd name="connsiteY2" fmla="*/ 1453896 h 2414016"/>
              <a:gd name="connsiteX3" fmla="*/ 576072 w 2066544"/>
              <a:gd name="connsiteY3" fmla="*/ 1975104 h 2414016"/>
              <a:gd name="connsiteX4" fmla="*/ 0 w 2066544"/>
              <a:gd name="connsiteY4" fmla="*/ 2414016 h 2414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6544" h="2414016">
                <a:moveTo>
                  <a:pt x="2066544" y="0"/>
                </a:moveTo>
                <a:cubicBezTo>
                  <a:pt x="1967484" y="377190"/>
                  <a:pt x="1868424" y="754380"/>
                  <a:pt x="1737360" y="996696"/>
                </a:cubicBezTo>
                <a:cubicBezTo>
                  <a:pt x="1606296" y="1239012"/>
                  <a:pt x="1473708" y="1290828"/>
                  <a:pt x="1280160" y="1453896"/>
                </a:cubicBezTo>
                <a:cubicBezTo>
                  <a:pt x="1086612" y="1616964"/>
                  <a:pt x="789432" y="1815084"/>
                  <a:pt x="576072" y="1975104"/>
                </a:cubicBezTo>
                <a:cubicBezTo>
                  <a:pt x="362712" y="2135124"/>
                  <a:pt x="92964" y="2342388"/>
                  <a:pt x="0" y="2414016"/>
                </a:cubicBezTo>
              </a:path>
            </a:pathLst>
          </a:custGeom>
          <a:ln w="76200">
            <a:solidFill>
              <a:schemeClr val="tx2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28" name="TextBox 27"/>
          <p:cNvSpPr txBox="1"/>
          <p:nvPr/>
        </p:nvSpPr>
        <p:spPr>
          <a:xfrm>
            <a:off x="6948264" y="836712"/>
            <a:ext cx="71526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o-FO" b="1" dirty="0" smtClean="0"/>
              <a:t>ADCP</a:t>
            </a:r>
            <a:endParaRPr lang="fo-FO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1700808"/>
            <a:ext cx="17493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o-FO" b="1" dirty="0" smtClean="0">
                <a:solidFill>
                  <a:srgbClr val="C00000"/>
                </a:solidFill>
              </a:rPr>
              <a:t>Average velocity</a:t>
            </a:r>
            <a:endParaRPr lang="fo-FO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24128" y="3284984"/>
            <a:ext cx="3156505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/>
              <a:t>Transport density:</a:t>
            </a:r>
          </a:p>
          <a:p>
            <a:endParaRPr lang="fo-FO" dirty="0" smtClean="0"/>
          </a:p>
          <a:p>
            <a:r>
              <a:rPr lang="fo-FO" dirty="0" smtClean="0"/>
              <a:t>Overall average: &lt;q&gt; = 1.5 m</a:t>
            </a:r>
            <a:r>
              <a:rPr lang="fo-FO" baseline="30000" dirty="0" smtClean="0"/>
              <a:t>2</a:t>
            </a:r>
            <a:r>
              <a:rPr lang="fo-FO" dirty="0" smtClean="0"/>
              <a:t>/s </a:t>
            </a:r>
          </a:p>
          <a:p>
            <a:endParaRPr lang="fo-FO" dirty="0" smtClean="0"/>
          </a:p>
          <a:p>
            <a:r>
              <a:rPr lang="fo-FO" dirty="0" smtClean="0"/>
              <a:t>Volume transport:</a:t>
            </a:r>
          </a:p>
          <a:p>
            <a:endParaRPr lang="fo-FO" dirty="0" smtClean="0"/>
          </a:p>
          <a:p>
            <a:r>
              <a:rPr lang="fo-FO" dirty="0" smtClean="0"/>
              <a:t>(Transport density) × (Width)</a:t>
            </a:r>
          </a:p>
          <a:p>
            <a:endParaRPr lang="fo-FO" dirty="0" smtClean="0"/>
          </a:p>
          <a:p>
            <a:r>
              <a:rPr lang="fo-FO" dirty="0" smtClean="0"/>
              <a:t>(1.5 m</a:t>
            </a:r>
            <a:r>
              <a:rPr lang="fo-FO" baseline="30000" dirty="0" smtClean="0"/>
              <a:t>2</a:t>
            </a:r>
            <a:r>
              <a:rPr lang="fo-FO" dirty="0" smtClean="0"/>
              <a:t>/s) × (20 km) </a:t>
            </a:r>
          </a:p>
          <a:p>
            <a:r>
              <a:rPr lang="fo-FO" sz="2800" b="1" dirty="0" smtClean="0"/>
              <a:t>                  ≤ 0.03 Sv</a:t>
            </a:r>
            <a:endParaRPr lang="fo-FO" sz="2800" b="1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596336" y="3212976"/>
          <a:ext cx="1317625" cy="469900"/>
        </p:xfrm>
        <a:graphic>
          <a:graphicData uri="http://schemas.openxmlformats.org/presentationml/2006/ole">
            <p:oleObj spid="_x0000_s17410" name="Equation" r:id="rId5" imgW="812520" imgH="279360" progId="">
              <p:embed/>
            </p:oleObj>
          </a:graphicData>
        </a:graphic>
      </p:graphicFrame>
      <p:cxnSp>
        <p:nvCxnSpPr>
          <p:cNvPr id="16" name="Straight Connector 15"/>
          <p:cNvCxnSpPr>
            <a:stCxn id="34" idx="2"/>
          </p:cNvCxnSpPr>
          <p:nvPr/>
        </p:nvCxnSpPr>
        <p:spPr>
          <a:xfrm flipV="1">
            <a:off x="2236566" y="3501008"/>
            <a:ext cx="3487562" cy="185430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5" name="Freeform 7"/>
          <p:cNvSpPr>
            <a:spLocks/>
          </p:cNvSpPr>
          <p:nvPr/>
        </p:nvSpPr>
        <p:spPr bwMode="auto">
          <a:xfrm>
            <a:off x="2267744" y="2060848"/>
            <a:ext cx="811411" cy="3352800"/>
          </a:xfrm>
          <a:custGeom>
            <a:avLst/>
            <a:gdLst/>
            <a:ahLst/>
            <a:cxnLst>
              <a:cxn ang="0">
                <a:pos x="0" y="2112"/>
              </a:cxn>
              <a:cxn ang="0">
                <a:pos x="23" y="2030"/>
              </a:cxn>
              <a:cxn ang="0">
                <a:pos x="62" y="1945"/>
              </a:cxn>
              <a:cxn ang="0">
                <a:pos x="112" y="1860"/>
              </a:cxn>
              <a:cxn ang="0">
                <a:pos x="166" y="1775"/>
              </a:cxn>
              <a:cxn ang="0">
                <a:pos x="224" y="1689"/>
              </a:cxn>
              <a:cxn ang="0">
                <a:pos x="274" y="1604"/>
              </a:cxn>
              <a:cxn ang="0">
                <a:pos x="320" y="1523"/>
              </a:cxn>
              <a:cxn ang="0">
                <a:pos x="366" y="1438"/>
              </a:cxn>
              <a:cxn ang="0">
                <a:pos x="408" y="1352"/>
              </a:cxn>
              <a:cxn ang="0">
                <a:pos x="447" y="1267"/>
              </a:cxn>
              <a:cxn ang="0">
                <a:pos x="485" y="1182"/>
              </a:cxn>
              <a:cxn ang="0">
                <a:pos x="558" y="1015"/>
              </a:cxn>
              <a:cxn ang="0">
                <a:pos x="624" y="845"/>
              </a:cxn>
              <a:cxn ang="0">
                <a:pos x="681" y="678"/>
              </a:cxn>
              <a:cxn ang="0">
                <a:pos x="782" y="337"/>
              </a:cxn>
              <a:cxn ang="0">
                <a:pos x="805" y="252"/>
              </a:cxn>
              <a:cxn ang="0">
                <a:pos x="835" y="170"/>
              </a:cxn>
              <a:cxn ang="0">
                <a:pos x="859" y="85"/>
              </a:cxn>
              <a:cxn ang="0">
                <a:pos x="874" y="0"/>
              </a:cxn>
            </a:cxnLst>
            <a:rect l="0" t="0" r="r" b="b"/>
            <a:pathLst>
              <a:path w="874" h="2112">
                <a:moveTo>
                  <a:pt x="0" y="2112"/>
                </a:moveTo>
                <a:lnTo>
                  <a:pt x="23" y="2030"/>
                </a:lnTo>
                <a:lnTo>
                  <a:pt x="62" y="1945"/>
                </a:lnTo>
                <a:lnTo>
                  <a:pt x="112" y="1860"/>
                </a:lnTo>
                <a:lnTo>
                  <a:pt x="166" y="1775"/>
                </a:lnTo>
                <a:lnTo>
                  <a:pt x="224" y="1689"/>
                </a:lnTo>
                <a:lnTo>
                  <a:pt x="274" y="1604"/>
                </a:lnTo>
                <a:lnTo>
                  <a:pt x="320" y="1523"/>
                </a:lnTo>
                <a:lnTo>
                  <a:pt x="366" y="1438"/>
                </a:lnTo>
                <a:lnTo>
                  <a:pt x="408" y="1352"/>
                </a:lnTo>
                <a:lnTo>
                  <a:pt x="447" y="1267"/>
                </a:lnTo>
                <a:lnTo>
                  <a:pt x="485" y="1182"/>
                </a:lnTo>
                <a:lnTo>
                  <a:pt x="558" y="1015"/>
                </a:lnTo>
                <a:lnTo>
                  <a:pt x="624" y="845"/>
                </a:lnTo>
                <a:lnTo>
                  <a:pt x="681" y="678"/>
                </a:lnTo>
                <a:lnTo>
                  <a:pt x="782" y="337"/>
                </a:lnTo>
                <a:lnTo>
                  <a:pt x="805" y="252"/>
                </a:lnTo>
                <a:lnTo>
                  <a:pt x="835" y="170"/>
                </a:lnTo>
                <a:lnTo>
                  <a:pt x="859" y="85"/>
                </a:lnTo>
                <a:lnTo>
                  <a:pt x="874" y="0"/>
                </a:lnTo>
              </a:path>
            </a:pathLst>
          </a:custGeom>
          <a:noFill/>
          <a:ln w="38100" cap="rnd">
            <a:solidFill>
              <a:srgbClr val="C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o-FO"/>
          </a:p>
        </p:txBody>
      </p:sp>
      <p:grpSp>
        <p:nvGrpSpPr>
          <p:cNvPr id="35" name="Group 34"/>
          <p:cNvGrpSpPr/>
          <p:nvPr/>
        </p:nvGrpSpPr>
        <p:grpSpPr>
          <a:xfrm>
            <a:off x="323528" y="5301208"/>
            <a:ext cx="1620004" cy="369332"/>
            <a:chOff x="-180528" y="6309320"/>
            <a:chExt cx="1620004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395536" y="6309320"/>
              <a:ext cx="1043940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spAutoFit/>
            </a:bodyPr>
            <a:lstStyle/>
            <a:p>
              <a:r>
                <a:rPr lang="fo-FO" dirty="0" smtClean="0">
                  <a:solidFill>
                    <a:schemeClr val="bg1"/>
                  </a:solidFill>
                </a:rPr>
                <a:t>Overflow</a:t>
              </a:r>
              <a:endParaRPr lang="fo-FO" dirty="0">
                <a:solidFill>
                  <a:schemeClr val="bg1"/>
                </a:solidFill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 flipH="1">
              <a:off x="-180528" y="6381328"/>
              <a:ext cx="648072" cy="216024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17" name="Right Arrow 16"/>
          <p:cNvSpPr/>
          <p:nvPr/>
        </p:nvSpPr>
        <p:spPr>
          <a:xfrm rot="-2700000">
            <a:off x="7122857" y="426620"/>
            <a:ext cx="1296144" cy="21602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2" grpId="0" animBg="1"/>
      <p:bldP spid="174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fo-FO" dirty="0" smtClean="0"/>
              <a:t>Height of overflow layer above ADCP</a:t>
            </a:r>
            <a:endParaRPr lang="fo-FO" dirty="0"/>
          </a:p>
        </p:txBody>
      </p:sp>
      <p:pic>
        <p:nvPicPr>
          <p:cNvPr id="26626" name="Picture 2" descr="D:\0_Meetings\2018\ASOF Paris April\Figures\Fig_1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6480720" cy="3855033"/>
          </a:xfrm>
          <a:prstGeom prst="rect">
            <a:avLst/>
          </a:prstGeom>
          <a:noFill/>
        </p:spPr>
      </p:pic>
      <p:grpSp>
        <p:nvGrpSpPr>
          <p:cNvPr id="3" name="Group 9"/>
          <p:cNvGrpSpPr/>
          <p:nvPr/>
        </p:nvGrpSpPr>
        <p:grpSpPr>
          <a:xfrm>
            <a:off x="1835696" y="3501008"/>
            <a:ext cx="2841710" cy="1541785"/>
            <a:chOff x="2555776" y="3645024"/>
            <a:chExt cx="2841710" cy="1541785"/>
          </a:xfrm>
        </p:grpSpPr>
        <p:grpSp>
          <p:nvGrpSpPr>
            <p:cNvPr id="4" name="Group 7"/>
            <p:cNvGrpSpPr/>
            <p:nvPr/>
          </p:nvGrpSpPr>
          <p:grpSpPr>
            <a:xfrm>
              <a:off x="2555776" y="3645024"/>
              <a:ext cx="2304256" cy="1296144"/>
              <a:chOff x="2555776" y="3645024"/>
              <a:chExt cx="2304256" cy="1296144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555776" y="3645024"/>
                <a:ext cx="1008112" cy="36004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563888" y="4005064"/>
                <a:ext cx="1296144" cy="936104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4788024" y="4725144"/>
              <a:ext cx="6094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b="1" dirty="0" smtClean="0">
                  <a:solidFill>
                    <a:srgbClr val="C00000"/>
                  </a:solidFill>
                </a:rPr>
                <a:t>3°C</a:t>
              </a:r>
              <a:endParaRPr lang="fo-FO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1" name="Left Brace 10"/>
          <p:cNvSpPr/>
          <p:nvPr/>
        </p:nvSpPr>
        <p:spPr>
          <a:xfrm>
            <a:off x="2699792" y="3861048"/>
            <a:ext cx="216024" cy="1512168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12" name="TextBox 11"/>
          <p:cNvSpPr txBox="1"/>
          <p:nvPr/>
        </p:nvSpPr>
        <p:spPr>
          <a:xfrm>
            <a:off x="6732240" y="2924944"/>
            <a:ext cx="2007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h = h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0</a:t>
            </a:r>
            <a:r>
              <a:rPr lang="fo-FO" sz="2400" i="1" dirty="0" smtClean="0">
                <a:solidFill>
                  <a:srgbClr val="C00000"/>
                </a:solidFill>
              </a:rPr>
              <a:t> + h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1</a:t>
            </a:r>
            <a:r>
              <a:rPr lang="fo-FO" sz="2400" i="1" dirty="0" smtClean="0">
                <a:solidFill>
                  <a:srgbClr val="C00000"/>
                </a:solidFill>
              </a:rPr>
              <a:t> – h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2</a:t>
            </a:r>
            <a:endParaRPr lang="fo-FO" sz="2400" i="1" baseline="-25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4365104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h</a:t>
            </a:r>
            <a:endParaRPr lang="fo-FO" sz="2400" i="1" dirty="0">
              <a:solidFill>
                <a:srgbClr val="C00000"/>
              </a:solidFill>
            </a:endParaRPr>
          </a:p>
        </p:txBody>
      </p:sp>
      <p:grpSp>
        <p:nvGrpSpPr>
          <p:cNvPr id="7" name="Group 25"/>
          <p:cNvGrpSpPr/>
          <p:nvPr/>
        </p:nvGrpSpPr>
        <p:grpSpPr>
          <a:xfrm>
            <a:off x="1187624" y="4581128"/>
            <a:ext cx="576064" cy="864096"/>
            <a:chOff x="1187624" y="4581128"/>
            <a:chExt cx="576064" cy="864096"/>
          </a:xfrm>
        </p:grpSpPr>
        <p:sp>
          <p:nvSpPr>
            <p:cNvPr id="14" name="Left Brace 13"/>
            <p:cNvSpPr/>
            <p:nvPr/>
          </p:nvSpPr>
          <p:spPr>
            <a:xfrm>
              <a:off x="1547664" y="4581128"/>
              <a:ext cx="216024" cy="864096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87624" y="4797152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i="1" dirty="0" smtClean="0">
                  <a:solidFill>
                    <a:srgbClr val="C00000"/>
                  </a:solidFill>
                </a:rPr>
                <a:t>h</a:t>
              </a:r>
              <a:r>
                <a:rPr lang="fo-FO" sz="2400" i="1" baseline="-25000" dirty="0" smtClean="0">
                  <a:solidFill>
                    <a:srgbClr val="C00000"/>
                  </a:solidFill>
                </a:rPr>
                <a:t>0</a:t>
              </a:r>
              <a:endParaRPr lang="fo-FO" sz="2400" i="1" baseline="-25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" name="Group 26"/>
          <p:cNvGrpSpPr/>
          <p:nvPr/>
        </p:nvGrpSpPr>
        <p:grpSpPr>
          <a:xfrm>
            <a:off x="1187624" y="3501008"/>
            <a:ext cx="576064" cy="1080120"/>
            <a:chOff x="1187624" y="3501008"/>
            <a:chExt cx="576064" cy="1080120"/>
          </a:xfrm>
        </p:grpSpPr>
        <p:sp>
          <p:nvSpPr>
            <p:cNvPr id="16" name="Left Brace 15"/>
            <p:cNvSpPr/>
            <p:nvPr/>
          </p:nvSpPr>
          <p:spPr>
            <a:xfrm>
              <a:off x="1547664" y="3501008"/>
              <a:ext cx="216024" cy="1080120"/>
            </a:xfrm>
            <a:prstGeom prst="leftBrace">
              <a:avLst>
                <a:gd name="adj1" fmla="val 0"/>
                <a:gd name="adj2" fmla="val 500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87624" y="3789040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i="1" dirty="0" smtClean="0">
                  <a:solidFill>
                    <a:srgbClr val="C00000"/>
                  </a:solidFill>
                </a:rPr>
                <a:t>h</a:t>
              </a:r>
              <a:r>
                <a:rPr lang="fo-FO" sz="2400" i="1" baseline="-25000" dirty="0" smtClean="0">
                  <a:solidFill>
                    <a:srgbClr val="C00000"/>
                  </a:solidFill>
                </a:rPr>
                <a:t>1</a:t>
              </a:r>
              <a:endParaRPr lang="fo-FO" sz="2400" i="1" baseline="-25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0" name="Group 27"/>
          <p:cNvGrpSpPr/>
          <p:nvPr/>
        </p:nvGrpSpPr>
        <p:grpSpPr>
          <a:xfrm>
            <a:off x="2843808" y="3429000"/>
            <a:ext cx="663582" cy="461665"/>
            <a:chOff x="2843808" y="3429000"/>
            <a:chExt cx="663582" cy="461665"/>
          </a:xfrm>
        </p:grpSpPr>
        <p:sp>
          <p:nvSpPr>
            <p:cNvPr id="18" name="TextBox 17"/>
            <p:cNvSpPr txBox="1"/>
            <p:nvPr/>
          </p:nvSpPr>
          <p:spPr>
            <a:xfrm>
              <a:off x="3059832" y="3429000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i="1" dirty="0" smtClean="0">
                  <a:solidFill>
                    <a:srgbClr val="C00000"/>
                  </a:solidFill>
                </a:rPr>
                <a:t>h</a:t>
              </a:r>
              <a:r>
                <a:rPr lang="fo-FO" sz="2400" i="1" baseline="-25000" dirty="0" smtClean="0">
                  <a:solidFill>
                    <a:srgbClr val="C00000"/>
                  </a:solidFill>
                </a:rPr>
                <a:t>2</a:t>
              </a:r>
              <a:endParaRPr lang="fo-FO" sz="2400" i="1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9" name="Left Brace 18"/>
            <p:cNvSpPr/>
            <p:nvPr/>
          </p:nvSpPr>
          <p:spPr>
            <a:xfrm flipH="1">
              <a:off x="2843808" y="3501008"/>
              <a:ext cx="216024" cy="360040"/>
            </a:xfrm>
            <a:prstGeom prst="leftBrace">
              <a:avLst>
                <a:gd name="adj1" fmla="val 0"/>
                <a:gd name="adj2" fmla="val 500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32240" y="3501008"/>
            <a:ext cx="240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h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1</a:t>
            </a:r>
            <a:r>
              <a:rPr lang="fo-FO" sz="2400" i="1" dirty="0" smtClean="0">
                <a:solidFill>
                  <a:srgbClr val="C00000"/>
                </a:solidFill>
              </a:rPr>
              <a:t> = </a:t>
            </a:r>
            <a:r>
              <a:rPr lang="fo-FO" sz="2000" dirty="0" smtClean="0">
                <a:solidFill>
                  <a:srgbClr val="C00000"/>
                </a:solidFill>
              </a:rPr>
              <a:t>(3°C</a:t>
            </a:r>
            <a:r>
              <a:rPr lang="fo-FO" sz="2000" i="1" dirty="0" smtClean="0">
                <a:solidFill>
                  <a:srgbClr val="C00000"/>
                </a:solidFill>
              </a:rPr>
              <a:t> – T</a:t>
            </a:r>
            <a:r>
              <a:rPr lang="fo-FO" sz="2000" i="1" baseline="-25000" dirty="0" smtClean="0">
                <a:solidFill>
                  <a:srgbClr val="C00000"/>
                </a:solidFill>
              </a:rPr>
              <a:t>A</a:t>
            </a:r>
            <a:r>
              <a:rPr lang="fo-FO" sz="2000" dirty="0" smtClean="0">
                <a:solidFill>
                  <a:srgbClr val="C00000"/>
                </a:solidFill>
              </a:rPr>
              <a:t>) × 31m</a:t>
            </a:r>
            <a:endParaRPr lang="fo-FO" sz="2000" i="1" baseline="-250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240" y="4077072"/>
            <a:ext cx="1790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h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2</a:t>
            </a:r>
            <a:r>
              <a:rPr lang="fo-FO" sz="2400" i="1" dirty="0" smtClean="0">
                <a:solidFill>
                  <a:srgbClr val="C00000"/>
                </a:solidFill>
              </a:rPr>
              <a:t> = L </a:t>
            </a:r>
            <a:r>
              <a:rPr lang="fo-FO" sz="2000" dirty="0" smtClean="0">
                <a:solidFill>
                  <a:srgbClr val="C00000"/>
                </a:solidFill>
              </a:rPr>
              <a:t>× tan(</a:t>
            </a:r>
            <a:r>
              <a:rPr lang="el-GR" sz="2000" dirty="0" smtClean="0">
                <a:solidFill>
                  <a:srgbClr val="C00000"/>
                </a:solidFill>
              </a:rPr>
              <a:t>ϕ</a:t>
            </a:r>
            <a:r>
              <a:rPr lang="fo-FO" sz="2000" dirty="0" smtClean="0">
                <a:solidFill>
                  <a:srgbClr val="C00000"/>
                </a:solidFill>
              </a:rPr>
              <a:t>)</a:t>
            </a:r>
            <a:endParaRPr lang="fo-FO" sz="2000" i="1" baseline="-25000" dirty="0">
              <a:solidFill>
                <a:srgbClr val="C0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835696" y="3501008"/>
            <a:ext cx="1008112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67744" y="3140968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L</a:t>
            </a:r>
            <a:endParaRPr lang="fo-FO" sz="2000" i="1" baseline="-250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62035" y="3377952"/>
            <a:ext cx="352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solidFill>
                  <a:srgbClr val="C00000"/>
                </a:solidFill>
              </a:rPr>
              <a:t>ϕ</a:t>
            </a:r>
            <a:endParaRPr lang="fo-FO" sz="2000" i="1" baseline="-250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241" y="4725144"/>
            <a:ext cx="24117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o-FO" sz="2000" dirty="0" smtClean="0">
                <a:solidFill>
                  <a:srgbClr val="C00000"/>
                </a:solidFill>
              </a:rPr>
              <a:t>tan(</a:t>
            </a:r>
            <a:r>
              <a:rPr lang="el-GR" sz="2000" dirty="0" smtClean="0">
                <a:solidFill>
                  <a:srgbClr val="C00000"/>
                </a:solidFill>
              </a:rPr>
              <a:t>ϕ</a:t>
            </a:r>
            <a:r>
              <a:rPr lang="fo-FO" sz="2000" dirty="0" smtClean="0">
                <a:solidFill>
                  <a:srgbClr val="C00000"/>
                </a:solidFill>
              </a:rPr>
              <a:t>) is calculated from velocity shear by Thermal Wind Eq.</a:t>
            </a:r>
          </a:p>
        </p:txBody>
      </p:sp>
      <p:grpSp>
        <p:nvGrpSpPr>
          <p:cNvPr id="22" name="Group 36"/>
          <p:cNvGrpSpPr/>
          <p:nvPr/>
        </p:nvGrpSpPr>
        <p:grpSpPr>
          <a:xfrm>
            <a:off x="4139952" y="4221088"/>
            <a:ext cx="802420" cy="1296144"/>
            <a:chOff x="4139952" y="4221088"/>
            <a:chExt cx="802420" cy="1296144"/>
          </a:xfrm>
        </p:grpSpPr>
        <p:sp>
          <p:nvSpPr>
            <p:cNvPr id="35" name="Rectangle 34"/>
            <p:cNvSpPr/>
            <p:nvPr/>
          </p:nvSpPr>
          <p:spPr>
            <a:xfrm>
              <a:off x="4139952" y="4221088"/>
              <a:ext cx="504056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91608" y="4903026"/>
              <a:ext cx="4507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i="1" dirty="0" smtClean="0">
                  <a:solidFill>
                    <a:srgbClr val="C00000"/>
                  </a:solidFill>
                </a:rPr>
                <a:t>h</a:t>
              </a:r>
              <a:r>
                <a:rPr lang="fo-FO" sz="2400" i="1" baseline="-25000" dirty="0" smtClean="0">
                  <a:solidFill>
                    <a:srgbClr val="C00000"/>
                  </a:solidFill>
                </a:rPr>
                <a:t>C</a:t>
              </a:r>
              <a:endParaRPr lang="fo-FO" sz="2400" i="1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34" name="Left Brace 33"/>
            <p:cNvSpPr/>
            <p:nvPr/>
          </p:nvSpPr>
          <p:spPr>
            <a:xfrm flipH="1">
              <a:off x="4283968" y="4797152"/>
              <a:ext cx="216024" cy="720080"/>
            </a:xfrm>
            <a:prstGeom prst="leftBrace">
              <a:avLst>
                <a:gd name="adj1" fmla="val 0"/>
                <a:gd name="adj2" fmla="val 50000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707904" y="5085184"/>
            <a:ext cx="437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400" i="1" dirty="0" smtClean="0">
                <a:solidFill>
                  <a:srgbClr val="C00000"/>
                </a:solidFill>
              </a:rPr>
              <a:t>T</a:t>
            </a:r>
            <a:r>
              <a:rPr lang="fo-FO" sz="2400" i="1" baseline="-25000" dirty="0" smtClean="0">
                <a:solidFill>
                  <a:srgbClr val="C00000"/>
                </a:solidFill>
              </a:rPr>
              <a:t>C</a:t>
            </a:r>
            <a:endParaRPr lang="fo-FO" sz="2400" i="1" baseline="-25000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9792" y="6165304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o-FO" sz="2000" dirty="0" smtClean="0">
                <a:solidFill>
                  <a:srgbClr val="C00000"/>
                </a:solidFill>
              </a:rPr>
              <a:t>Correlation between </a:t>
            </a:r>
            <a:r>
              <a:rPr lang="fo-FO" sz="2000" i="1" dirty="0" smtClean="0">
                <a:solidFill>
                  <a:srgbClr val="C00000"/>
                </a:solidFill>
              </a:rPr>
              <a:t>h</a:t>
            </a:r>
            <a:r>
              <a:rPr lang="fo-FO" sz="2000" i="1" baseline="-25000" dirty="0" smtClean="0">
                <a:solidFill>
                  <a:srgbClr val="C00000"/>
                </a:solidFill>
              </a:rPr>
              <a:t>C</a:t>
            </a:r>
            <a:r>
              <a:rPr lang="fo-FO" sz="2000" dirty="0" smtClean="0">
                <a:solidFill>
                  <a:srgbClr val="C00000"/>
                </a:solidFill>
              </a:rPr>
              <a:t> and </a:t>
            </a:r>
            <a:r>
              <a:rPr lang="fo-FO" sz="2000" i="1" dirty="0" smtClean="0">
                <a:solidFill>
                  <a:srgbClr val="C00000"/>
                </a:solidFill>
              </a:rPr>
              <a:t>T</a:t>
            </a:r>
            <a:r>
              <a:rPr lang="fo-FO" sz="2000" i="1" baseline="-25000" dirty="0" smtClean="0">
                <a:solidFill>
                  <a:srgbClr val="C00000"/>
                </a:solidFill>
              </a:rPr>
              <a:t>C</a:t>
            </a:r>
            <a:r>
              <a:rPr lang="fo-FO" sz="2000" dirty="0" smtClean="0">
                <a:solidFill>
                  <a:srgbClr val="C00000"/>
                </a:solidFill>
              </a:rPr>
              <a:t> is -0.73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43808" y="2636912"/>
            <a:ext cx="2044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000" dirty="0" smtClean="0">
                <a:latin typeface="Times New Roman" pitchFamily="18" charset="0"/>
                <a:cs typeface="Times New Roman" pitchFamily="18" charset="0"/>
              </a:rPr>
              <a:t>Transport density:</a:t>
            </a:r>
            <a:endParaRPr lang="fo-F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o-FO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o-FO"/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492896"/>
            <a:ext cx="1562100" cy="742950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o-F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20" grpId="0"/>
      <p:bldP spid="21" grpId="0"/>
      <p:bldP spid="29" grpId="0"/>
      <p:bldP spid="30" grpId="0"/>
      <p:bldP spid="31" grpId="0"/>
      <p:bldP spid="36" grpId="0"/>
      <p:bldP spid="38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fo-FO" dirty="0" smtClean="0"/>
              <a:t>Transport density at ADCP site</a:t>
            </a:r>
            <a:endParaRPr lang="fo-FO" dirty="0"/>
          </a:p>
        </p:txBody>
      </p:sp>
      <p:pic>
        <p:nvPicPr>
          <p:cNvPr id="27650" name="Picture 2" descr="D:\0_Meetings\2018\ASOF Paris April\Figures\Fig_1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5040560" cy="4957574"/>
          </a:xfrm>
          <a:prstGeom prst="rect">
            <a:avLst/>
          </a:prstGeom>
          <a:noFill/>
        </p:spPr>
      </p:pic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779912" y="1700808"/>
          <a:ext cx="1317625" cy="469900"/>
        </p:xfrm>
        <a:graphic>
          <a:graphicData uri="http://schemas.openxmlformats.org/presentationml/2006/ole">
            <p:oleObj spid="_x0000_s27651" name="Equation" r:id="rId4" imgW="812520" imgH="27936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39752" y="6386630"/>
            <a:ext cx="2011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rgbClr val="C00000"/>
                </a:solidFill>
              </a:rPr>
              <a:t>    Atlantic inflow     </a:t>
            </a:r>
            <a:endParaRPr lang="fo-FO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505515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o-FO" dirty="0" smtClean="0">
                <a:solidFill>
                  <a:srgbClr val="C00000"/>
                </a:solidFill>
              </a:rPr>
              <a:t>Inflow  strong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505515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o-FO" dirty="0" smtClean="0">
                <a:solidFill>
                  <a:srgbClr val="C00000"/>
                </a:solidFill>
              </a:rPr>
              <a:t>Inflow  weak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3688" y="1238730"/>
            <a:ext cx="3507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/>
              <a:t>Weekly averaged transport density:</a:t>
            </a:r>
            <a:endParaRPr lang="fo-FO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15616" y="3254954"/>
            <a:ext cx="417646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03648" y="2174834"/>
            <a:ext cx="3528392" cy="208823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44008" y="4365104"/>
            <a:ext cx="101021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R = -0.64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64087" y="1590675"/>
            <a:ext cx="3732287" cy="2630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15" name="Rectangle 14"/>
          <p:cNvSpPr/>
          <p:nvPr/>
        </p:nvSpPr>
        <p:spPr>
          <a:xfrm>
            <a:off x="5364088" y="1628800"/>
            <a:ext cx="471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o-FO" b="1" u="sng" dirty="0" smtClean="0"/>
              <a:t>Atlantic inflow blocks WV-overflow</a:t>
            </a:r>
          </a:p>
          <a:p>
            <a:endParaRPr lang="fo-FO" dirty="0" smtClean="0"/>
          </a:p>
          <a:p>
            <a:pPr>
              <a:buFont typeface="Arial" pitchFamily="34" charset="0"/>
              <a:buChar char="•"/>
            </a:pPr>
            <a:r>
              <a:rPr lang="fo-FO" dirty="0" smtClean="0"/>
              <a:t>Friction between inflow and overflow</a:t>
            </a:r>
          </a:p>
          <a:p>
            <a:pPr>
              <a:buFont typeface="Arial" pitchFamily="34" charset="0"/>
              <a:buChar char="•"/>
            </a:pPr>
            <a:endParaRPr lang="fo-FO" dirty="0" smtClean="0"/>
          </a:p>
          <a:p>
            <a:pPr>
              <a:buFont typeface="Arial" pitchFamily="34" charset="0"/>
              <a:buChar char="•"/>
            </a:pPr>
            <a:r>
              <a:rPr lang="fo-FO" dirty="0" smtClean="0"/>
              <a:t>Thermal wind equation: Strong shear                                    gives thin overflow layer</a:t>
            </a:r>
          </a:p>
          <a:p>
            <a:pPr>
              <a:buFont typeface="Arial" pitchFamily="34" charset="0"/>
              <a:buChar char="•"/>
            </a:pPr>
            <a:endParaRPr lang="fo-FO" dirty="0" smtClean="0"/>
          </a:p>
          <a:p>
            <a:pPr>
              <a:buFont typeface="Arial" pitchFamily="34" charset="0"/>
              <a:buChar char="•"/>
            </a:pPr>
            <a:r>
              <a:rPr lang="fo-FO" dirty="0" smtClean="0"/>
              <a:t>Sea level difference generates </a:t>
            </a:r>
          </a:p>
          <a:p>
            <a:r>
              <a:rPr lang="fo-FO" dirty="0" smtClean="0"/>
              <a:t>  barotropic pressure gradient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o-FO" dirty="0" smtClean="0"/>
              <a:t>Thermal wind equation</a:t>
            </a:r>
            <a:endParaRPr lang="fo-FO" dirty="0"/>
          </a:p>
        </p:txBody>
      </p:sp>
      <p:pic>
        <p:nvPicPr>
          <p:cNvPr id="26626" name="Picture 2" descr="D:\0_Meetings\2018\ASOF Paris April\Figures\Fig_1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915" y="2636912"/>
            <a:ext cx="6480720" cy="3855033"/>
          </a:xfrm>
          <a:prstGeom prst="rect">
            <a:avLst/>
          </a:prstGeom>
          <a:noFill/>
        </p:spPr>
      </p:pic>
      <p:sp>
        <p:nvSpPr>
          <p:cNvPr id="39" name="Rectangle 38"/>
          <p:cNvSpPr/>
          <p:nvPr/>
        </p:nvSpPr>
        <p:spPr>
          <a:xfrm>
            <a:off x="1691680" y="2780928"/>
            <a:ext cx="5598597" cy="33123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42" name="Freeform 41"/>
          <p:cNvSpPr/>
          <p:nvPr/>
        </p:nvSpPr>
        <p:spPr>
          <a:xfrm>
            <a:off x="2002043" y="4869160"/>
            <a:ext cx="4054433" cy="1400298"/>
          </a:xfrm>
          <a:custGeom>
            <a:avLst/>
            <a:gdLst>
              <a:gd name="connsiteX0" fmla="*/ 232558 w 4054433"/>
              <a:gd name="connsiteY0" fmla="*/ 59377 h 1400298"/>
              <a:gd name="connsiteX1" fmla="*/ 529441 w 4054433"/>
              <a:gd name="connsiteY1" fmla="*/ 0 h 1400298"/>
              <a:gd name="connsiteX2" fmla="*/ 1354776 w 4054433"/>
              <a:gd name="connsiteY2" fmla="*/ 59377 h 1400298"/>
              <a:gd name="connsiteX3" fmla="*/ 2144485 w 4054433"/>
              <a:gd name="connsiteY3" fmla="*/ 243444 h 1400298"/>
              <a:gd name="connsiteX4" fmla="*/ 3219202 w 4054433"/>
              <a:gd name="connsiteY4" fmla="*/ 629392 h 1400298"/>
              <a:gd name="connsiteX5" fmla="*/ 3801093 w 4054433"/>
              <a:gd name="connsiteY5" fmla="*/ 908462 h 1400298"/>
              <a:gd name="connsiteX6" fmla="*/ 4002974 w 4054433"/>
              <a:gd name="connsiteY6" fmla="*/ 1068779 h 1400298"/>
              <a:gd name="connsiteX7" fmla="*/ 3575462 w 4054433"/>
              <a:gd name="connsiteY7" fmla="*/ 1205346 h 1400298"/>
              <a:gd name="connsiteX8" fmla="*/ 1129145 w 4054433"/>
              <a:gd name="connsiteY8" fmla="*/ 1240971 h 1400298"/>
              <a:gd name="connsiteX9" fmla="*/ 143493 w 4054433"/>
              <a:gd name="connsiteY9" fmla="*/ 249382 h 1400298"/>
              <a:gd name="connsiteX10" fmla="*/ 232558 w 4054433"/>
              <a:gd name="connsiteY10" fmla="*/ 59377 h 140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54433" h="1400298">
                <a:moveTo>
                  <a:pt x="232558" y="59377"/>
                </a:moveTo>
                <a:cubicBezTo>
                  <a:pt x="296883" y="17813"/>
                  <a:pt x="342405" y="0"/>
                  <a:pt x="529441" y="0"/>
                </a:cubicBezTo>
                <a:cubicBezTo>
                  <a:pt x="716477" y="0"/>
                  <a:pt x="1085602" y="18803"/>
                  <a:pt x="1354776" y="59377"/>
                </a:cubicBezTo>
                <a:cubicBezTo>
                  <a:pt x="1623950" y="99951"/>
                  <a:pt x="1833747" y="148442"/>
                  <a:pt x="2144485" y="243444"/>
                </a:cubicBezTo>
                <a:cubicBezTo>
                  <a:pt x="2455223" y="338446"/>
                  <a:pt x="2943101" y="518556"/>
                  <a:pt x="3219202" y="629392"/>
                </a:cubicBezTo>
                <a:cubicBezTo>
                  <a:pt x="3495303" y="740228"/>
                  <a:pt x="3670464" y="835231"/>
                  <a:pt x="3801093" y="908462"/>
                </a:cubicBezTo>
                <a:cubicBezTo>
                  <a:pt x="3931722" y="981693"/>
                  <a:pt x="4040579" y="1019298"/>
                  <a:pt x="4002974" y="1068779"/>
                </a:cubicBezTo>
                <a:cubicBezTo>
                  <a:pt x="3965369" y="1118260"/>
                  <a:pt x="4054433" y="1176647"/>
                  <a:pt x="3575462" y="1205346"/>
                </a:cubicBezTo>
                <a:cubicBezTo>
                  <a:pt x="3096491" y="1234045"/>
                  <a:pt x="1701140" y="1400298"/>
                  <a:pt x="1129145" y="1240971"/>
                </a:cubicBezTo>
                <a:cubicBezTo>
                  <a:pt x="557150" y="1081644"/>
                  <a:pt x="286986" y="446314"/>
                  <a:pt x="143493" y="249382"/>
                </a:cubicBezTo>
                <a:cubicBezTo>
                  <a:pt x="0" y="52450"/>
                  <a:pt x="168233" y="100941"/>
                  <a:pt x="232558" y="5937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43" name="Freeform 42"/>
          <p:cNvSpPr/>
          <p:nvPr/>
        </p:nvSpPr>
        <p:spPr>
          <a:xfrm rot="756686">
            <a:off x="1961986" y="5222877"/>
            <a:ext cx="4054433" cy="1400298"/>
          </a:xfrm>
          <a:custGeom>
            <a:avLst/>
            <a:gdLst>
              <a:gd name="connsiteX0" fmla="*/ 232558 w 4054433"/>
              <a:gd name="connsiteY0" fmla="*/ 59377 h 1400298"/>
              <a:gd name="connsiteX1" fmla="*/ 529441 w 4054433"/>
              <a:gd name="connsiteY1" fmla="*/ 0 h 1400298"/>
              <a:gd name="connsiteX2" fmla="*/ 1354776 w 4054433"/>
              <a:gd name="connsiteY2" fmla="*/ 59377 h 1400298"/>
              <a:gd name="connsiteX3" fmla="*/ 2144485 w 4054433"/>
              <a:gd name="connsiteY3" fmla="*/ 243444 h 1400298"/>
              <a:gd name="connsiteX4" fmla="*/ 3219202 w 4054433"/>
              <a:gd name="connsiteY4" fmla="*/ 629392 h 1400298"/>
              <a:gd name="connsiteX5" fmla="*/ 3801093 w 4054433"/>
              <a:gd name="connsiteY5" fmla="*/ 908462 h 1400298"/>
              <a:gd name="connsiteX6" fmla="*/ 4002974 w 4054433"/>
              <a:gd name="connsiteY6" fmla="*/ 1068779 h 1400298"/>
              <a:gd name="connsiteX7" fmla="*/ 3575462 w 4054433"/>
              <a:gd name="connsiteY7" fmla="*/ 1205346 h 1400298"/>
              <a:gd name="connsiteX8" fmla="*/ 1129145 w 4054433"/>
              <a:gd name="connsiteY8" fmla="*/ 1240971 h 1400298"/>
              <a:gd name="connsiteX9" fmla="*/ 143493 w 4054433"/>
              <a:gd name="connsiteY9" fmla="*/ 249382 h 1400298"/>
              <a:gd name="connsiteX10" fmla="*/ 232558 w 4054433"/>
              <a:gd name="connsiteY10" fmla="*/ 59377 h 140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54433" h="1400298">
                <a:moveTo>
                  <a:pt x="232558" y="59377"/>
                </a:moveTo>
                <a:cubicBezTo>
                  <a:pt x="296883" y="17813"/>
                  <a:pt x="342405" y="0"/>
                  <a:pt x="529441" y="0"/>
                </a:cubicBezTo>
                <a:cubicBezTo>
                  <a:pt x="716477" y="0"/>
                  <a:pt x="1085602" y="18803"/>
                  <a:pt x="1354776" y="59377"/>
                </a:cubicBezTo>
                <a:cubicBezTo>
                  <a:pt x="1623950" y="99951"/>
                  <a:pt x="1833747" y="148442"/>
                  <a:pt x="2144485" y="243444"/>
                </a:cubicBezTo>
                <a:cubicBezTo>
                  <a:pt x="2455223" y="338446"/>
                  <a:pt x="2943101" y="518556"/>
                  <a:pt x="3219202" y="629392"/>
                </a:cubicBezTo>
                <a:cubicBezTo>
                  <a:pt x="3495303" y="740228"/>
                  <a:pt x="3670464" y="835231"/>
                  <a:pt x="3801093" y="908462"/>
                </a:cubicBezTo>
                <a:cubicBezTo>
                  <a:pt x="3931722" y="981693"/>
                  <a:pt x="4040579" y="1019298"/>
                  <a:pt x="4002974" y="1068779"/>
                </a:cubicBezTo>
                <a:cubicBezTo>
                  <a:pt x="3965369" y="1118260"/>
                  <a:pt x="4054433" y="1176647"/>
                  <a:pt x="3575462" y="1205346"/>
                </a:cubicBezTo>
                <a:cubicBezTo>
                  <a:pt x="3096491" y="1234045"/>
                  <a:pt x="1701140" y="1400298"/>
                  <a:pt x="1129145" y="1240971"/>
                </a:cubicBezTo>
                <a:cubicBezTo>
                  <a:pt x="557150" y="1081644"/>
                  <a:pt x="286986" y="446314"/>
                  <a:pt x="143493" y="249382"/>
                </a:cubicBezTo>
                <a:cubicBezTo>
                  <a:pt x="0" y="52450"/>
                  <a:pt x="168233" y="100941"/>
                  <a:pt x="232558" y="5937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 dirty="0"/>
          </a:p>
        </p:txBody>
      </p:sp>
      <p:sp>
        <p:nvSpPr>
          <p:cNvPr id="37" name="Freeform 36"/>
          <p:cNvSpPr/>
          <p:nvPr/>
        </p:nvSpPr>
        <p:spPr>
          <a:xfrm>
            <a:off x="1602266" y="3971603"/>
            <a:ext cx="5883275" cy="2703512"/>
          </a:xfrm>
          <a:custGeom>
            <a:avLst/>
            <a:gdLst>
              <a:gd name="connsiteX0" fmla="*/ 735012 w 5883275"/>
              <a:gd name="connsiteY0" fmla="*/ 817562 h 2703512"/>
              <a:gd name="connsiteX1" fmla="*/ 1868487 w 5883275"/>
              <a:gd name="connsiteY1" fmla="*/ 1760537 h 2703512"/>
              <a:gd name="connsiteX2" fmla="*/ 1944687 w 5883275"/>
              <a:gd name="connsiteY2" fmla="*/ 1770062 h 2703512"/>
              <a:gd name="connsiteX3" fmla="*/ 2763837 w 5883275"/>
              <a:gd name="connsiteY3" fmla="*/ 1979612 h 2703512"/>
              <a:gd name="connsiteX4" fmla="*/ 3535362 w 5883275"/>
              <a:gd name="connsiteY4" fmla="*/ 1931987 h 2703512"/>
              <a:gd name="connsiteX5" fmla="*/ 4468812 w 5883275"/>
              <a:gd name="connsiteY5" fmla="*/ 1874837 h 2703512"/>
              <a:gd name="connsiteX6" fmla="*/ 5678487 w 5883275"/>
              <a:gd name="connsiteY6" fmla="*/ 1541462 h 2703512"/>
              <a:gd name="connsiteX7" fmla="*/ 5697537 w 5883275"/>
              <a:gd name="connsiteY7" fmla="*/ 1665287 h 2703512"/>
              <a:gd name="connsiteX8" fmla="*/ 5688012 w 5883275"/>
              <a:gd name="connsiteY8" fmla="*/ 2408237 h 2703512"/>
              <a:gd name="connsiteX9" fmla="*/ 5478462 w 5883275"/>
              <a:gd name="connsiteY9" fmla="*/ 2408237 h 2703512"/>
              <a:gd name="connsiteX10" fmla="*/ 115887 w 5883275"/>
              <a:gd name="connsiteY10" fmla="*/ 2389187 h 2703512"/>
              <a:gd name="connsiteX11" fmla="*/ 115887 w 5883275"/>
              <a:gd name="connsiteY11" fmla="*/ 2389187 h 2703512"/>
              <a:gd name="connsiteX12" fmla="*/ 87312 w 5883275"/>
              <a:gd name="connsiteY12" fmla="*/ 2360612 h 2703512"/>
              <a:gd name="connsiteX13" fmla="*/ 96837 w 5883275"/>
              <a:gd name="connsiteY13" fmla="*/ 331787 h 2703512"/>
              <a:gd name="connsiteX14" fmla="*/ 115887 w 5883275"/>
              <a:gd name="connsiteY14" fmla="*/ 369887 h 2703512"/>
              <a:gd name="connsiteX15" fmla="*/ 792162 w 5883275"/>
              <a:gd name="connsiteY15" fmla="*/ 855662 h 2703512"/>
              <a:gd name="connsiteX16" fmla="*/ 792162 w 5883275"/>
              <a:gd name="connsiteY16" fmla="*/ 855662 h 2703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83275" h="2703512">
                <a:moveTo>
                  <a:pt x="735012" y="817562"/>
                </a:moveTo>
                <a:lnTo>
                  <a:pt x="1868487" y="1760537"/>
                </a:lnTo>
                <a:cubicBezTo>
                  <a:pt x="2070099" y="1919287"/>
                  <a:pt x="1795462" y="1733549"/>
                  <a:pt x="1944687" y="1770062"/>
                </a:cubicBezTo>
                <a:cubicBezTo>
                  <a:pt x="2093912" y="1806575"/>
                  <a:pt x="2498725" y="1952625"/>
                  <a:pt x="2763837" y="1979612"/>
                </a:cubicBezTo>
                <a:cubicBezTo>
                  <a:pt x="3028949" y="2006599"/>
                  <a:pt x="3535362" y="1931987"/>
                  <a:pt x="3535362" y="1931987"/>
                </a:cubicBezTo>
                <a:cubicBezTo>
                  <a:pt x="3819524" y="1914525"/>
                  <a:pt x="4111625" y="1939924"/>
                  <a:pt x="4468812" y="1874837"/>
                </a:cubicBezTo>
                <a:cubicBezTo>
                  <a:pt x="4825999" y="1809750"/>
                  <a:pt x="5473700" y="1576387"/>
                  <a:pt x="5678487" y="1541462"/>
                </a:cubicBezTo>
                <a:cubicBezTo>
                  <a:pt x="5883275" y="1506537"/>
                  <a:pt x="5695950" y="1520825"/>
                  <a:pt x="5697537" y="1665287"/>
                </a:cubicBezTo>
                <a:cubicBezTo>
                  <a:pt x="5699124" y="1809749"/>
                  <a:pt x="5724525" y="2284412"/>
                  <a:pt x="5688012" y="2408237"/>
                </a:cubicBezTo>
                <a:cubicBezTo>
                  <a:pt x="5651500" y="2532062"/>
                  <a:pt x="5478462" y="2408237"/>
                  <a:pt x="5478462" y="2408237"/>
                </a:cubicBezTo>
                <a:lnTo>
                  <a:pt x="115887" y="2389187"/>
                </a:lnTo>
                <a:lnTo>
                  <a:pt x="115887" y="2389187"/>
                </a:lnTo>
                <a:cubicBezTo>
                  <a:pt x="111125" y="2384425"/>
                  <a:pt x="90487" y="2703512"/>
                  <a:pt x="87312" y="2360612"/>
                </a:cubicBezTo>
                <a:cubicBezTo>
                  <a:pt x="84137" y="2017712"/>
                  <a:pt x="92075" y="663574"/>
                  <a:pt x="96837" y="331787"/>
                </a:cubicBezTo>
                <a:cubicBezTo>
                  <a:pt x="101599" y="0"/>
                  <a:pt x="0" y="282575"/>
                  <a:pt x="115887" y="369887"/>
                </a:cubicBezTo>
                <a:cubicBezTo>
                  <a:pt x="231774" y="457199"/>
                  <a:pt x="792162" y="855662"/>
                  <a:pt x="792162" y="855662"/>
                </a:cubicBezTo>
                <a:lnTo>
                  <a:pt x="792162" y="855662"/>
                </a:lnTo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40" name="Rectangle 39"/>
          <p:cNvSpPr/>
          <p:nvPr/>
        </p:nvSpPr>
        <p:spPr>
          <a:xfrm>
            <a:off x="7330635" y="3861048"/>
            <a:ext cx="288032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41" name="Rectangle 40"/>
          <p:cNvSpPr/>
          <p:nvPr/>
        </p:nvSpPr>
        <p:spPr>
          <a:xfrm>
            <a:off x="1642003" y="6381328"/>
            <a:ext cx="61290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 dirty="0"/>
          </a:p>
        </p:txBody>
      </p:sp>
      <p:grpSp>
        <p:nvGrpSpPr>
          <p:cNvPr id="46" name="Group 45"/>
          <p:cNvGrpSpPr/>
          <p:nvPr/>
        </p:nvGrpSpPr>
        <p:grpSpPr>
          <a:xfrm>
            <a:off x="2938147" y="3501008"/>
            <a:ext cx="2115259" cy="923330"/>
            <a:chOff x="2267744" y="3140968"/>
            <a:chExt cx="2115259" cy="923330"/>
          </a:xfrm>
        </p:grpSpPr>
        <p:sp>
          <p:nvSpPr>
            <p:cNvPr id="44" name="TextBox 43"/>
            <p:cNvSpPr txBox="1"/>
            <p:nvPr/>
          </p:nvSpPr>
          <p:spPr>
            <a:xfrm>
              <a:off x="2267744" y="3140968"/>
              <a:ext cx="211525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o-FO" dirty="0" smtClean="0">
                  <a:solidFill>
                    <a:schemeClr val="bg1"/>
                  </a:solidFill>
                </a:rPr>
                <a:t>Weak Atlantic inflow</a:t>
              </a:r>
            </a:p>
            <a:p>
              <a:pPr algn="ctr"/>
              <a:endParaRPr lang="fo-FO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fo-FO" dirty="0" smtClean="0">
                  <a:solidFill>
                    <a:schemeClr val="bg1"/>
                  </a:solidFill>
                </a:rPr>
                <a:t>Weak shear</a:t>
              </a:r>
              <a:endParaRPr lang="fo-FO" dirty="0">
                <a:solidFill>
                  <a:schemeClr val="bg1"/>
                </a:solidFill>
              </a:endParaRPr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3275856" y="3501008"/>
              <a:ext cx="144016" cy="216024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938147" y="3501008"/>
            <a:ext cx="2200154" cy="923330"/>
            <a:chOff x="107504" y="3068960"/>
            <a:chExt cx="2200154" cy="923330"/>
          </a:xfrm>
        </p:grpSpPr>
        <p:sp>
          <p:nvSpPr>
            <p:cNvPr id="48" name="TextBox 47"/>
            <p:cNvSpPr txBox="1"/>
            <p:nvPr/>
          </p:nvSpPr>
          <p:spPr>
            <a:xfrm>
              <a:off x="107504" y="3068960"/>
              <a:ext cx="220015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o-FO" dirty="0" smtClean="0">
                  <a:solidFill>
                    <a:schemeClr val="bg1"/>
                  </a:solidFill>
                </a:rPr>
                <a:t>Strong Atlantic inflow</a:t>
              </a:r>
            </a:p>
            <a:p>
              <a:pPr algn="ctr"/>
              <a:endParaRPr lang="fo-FO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fo-FO" dirty="0" smtClean="0">
                  <a:solidFill>
                    <a:schemeClr val="bg1"/>
                  </a:solidFill>
                </a:rPr>
                <a:t>Strong shear</a:t>
              </a:r>
              <a:endParaRPr lang="fo-FO" dirty="0">
                <a:solidFill>
                  <a:schemeClr val="bg1"/>
                </a:solidFill>
              </a:endParaRPr>
            </a:p>
          </p:txBody>
        </p:sp>
        <p:sp>
          <p:nvSpPr>
            <p:cNvPr id="49" name="Down Arrow 48"/>
            <p:cNvSpPr/>
            <p:nvPr/>
          </p:nvSpPr>
          <p:spPr>
            <a:xfrm>
              <a:off x="1158064" y="3429000"/>
              <a:ext cx="144016" cy="216024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50" name="TextBox 49"/>
          <p:cNvSpPr txBox="1"/>
          <p:nvPr/>
        </p:nvSpPr>
        <p:spPr>
          <a:xfrm rot="1355962">
            <a:off x="3175165" y="5360575"/>
            <a:ext cx="1552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Overflow layer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19672" y="2060848"/>
            <a:ext cx="57259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A thinner overlow layer is more sensitive to bottom friction</a:t>
            </a:r>
            <a:endParaRPr lang="fo-F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4283968" y="3212976"/>
            <a:ext cx="4758120" cy="2245375"/>
            <a:chOff x="4283968" y="3212976"/>
            <a:chExt cx="4758120" cy="2245375"/>
          </a:xfrm>
        </p:grpSpPr>
        <p:sp>
          <p:nvSpPr>
            <p:cNvPr id="40" name="Rectangle 39"/>
            <p:cNvSpPr/>
            <p:nvPr/>
          </p:nvSpPr>
          <p:spPr>
            <a:xfrm>
              <a:off x="4283968" y="3645024"/>
              <a:ext cx="4608512" cy="1800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5194690" y="3973620"/>
              <a:ext cx="3847398" cy="1484731"/>
            </a:xfrm>
            <a:custGeom>
              <a:avLst/>
              <a:gdLst>
                <a:gd name="connsiteX0" fmla="*/ 0 w 3847398"/>
                <a:gd name="connsiteY0" fmla="*/ 1473511 h 1484731"/>
                <a:gd name="connsiteX1" fmla="*/ 639519 w 3847398"/>
                <a:gd name="connsiteY1" fmla="*/ 934969 h 1484731"/>
                <a:gd name="connsiteX2" fmla="*/ 1587577 w 3847398"/>
                <a:gd name="connsiteY2" fmla="*/ 430086 h 1484731"/>
                <a:gd name="connsiteX3" fmla="*/ 2838566 w 3847398"/>
                <a:gd name="connsiteY3" fmla="*/ 177644 h 1484731"/>
                <a:gd name="connsiteX4" fmla="*/ 3702478 w 3847398"/>
                <a:gd name="connsiteY4" fmla="*/ 115936 h 1484731"/>
                <a:gd name="connsiteX5" fmla="*/ 3708088 w 3847398"/>
                <a:gd name="connsiteY5" fmla="*/ 228132 h 1484731"/>
                <a:gd name="connsiteX6" fmla="*/ 3702478 w 3847398"/>
                <a:gd name="connsiteY6" fmla="*/ 1484731 h 1484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7398" h="1484731">
                  <a:moveTo>
                    <a:pt x="0" y="1473511"/>
                  </a:moveTo>
                  <a:cubicBezTo>
                    <a:pt x="187461" y="1291192"/>
                    <a:pt x="374923" y="1108873"/>
                    <a:pt x="639519" y="934969"/>
                  </a:cubicBezTo>
                  <a:cubicBezTo>
                    <a:pt x="904115" y="761065"/>
                    <a:pt x="1221069" y="556307"/>
                    <a:pt x="1587577" y="430086"/>
                  </a:cubicBezTo>
                  <a:cubicBezTo>
                    <a:pt x="1954085" y="303865"/>
                    <a:pt x="2486083" y="230002"/>
                    <a:pt x="2838566" y="177644"/>
                  </a:cubicBezTo>
                  <a:cubicBezTo>
                    <a:pt x="3191049" y="125286"/>
                    <a:pt x="3557558" y="107521"/>
                    <a:pt x="3702478" y="115936"/>
                  </a:cubicBezTo>
                  <a:cubicBezTo>
                    <a:pt x="3847398" y="124351"/>
                    <a:pt x="3708088" y="0"/>
                    <a:pt x="3708088" y="228132"/>
                  </a:cubicBezTo>
                  <a:cubicBezTo>
                    <a:pt x="3708088" y="456264"/>
                    <a:pt x="3704348" y="1274363"/>
                    <a:pt x="3702478" y="148473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286375" y="5046663"/>
              <a:ext cx="1752600" cy="411162"/>
            </a:xfrm>
            <a:custGeom>
              <a:avLst/>
              <a:gdLst>
                <a:gd name="connsiteX0" fmla="*/ 0 w 1752600"/>
                <a:gd name="connsiteY0" fmla="*/ 401637 h 411162"/>
                <a:gd name="connsiteX1" fmla="*/ 495300 w 1752600"/>
                <a:gd name="connsiteY1" fmla="*/ 58737 h 411162"/>
                <a:gd name="connsiteX2" fmla="*/ 1114425 w 1752600"/>
                <a:gd name="connsiteY2" fmla="*/ 58737 h 411162"/>
                <a:gd name="connsiteX3" fmla="*/ 1752600 w 1752600"/>
                <a:gd name="connsiteY3" fmla="*/ 411162 h 411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600" h="411162">
                  <a:moveTo>
                    <a:pt x="0" y="401637"/>
                  </a:moveTo>
                  <a:cubicBezTo>
                    <a:pt x="154781" y="258762"/>
                    <a:pt x="309563" y="115887"/>
                    <a:pt x="495300" y="58737"/>
                  </a:cubicBezTo>
                  <a:cubicBezTo>
                    <a:pt x="681037" y="1587"/>
                    <a:pt x="904875" y="0"/>
                    <a:pt x="1114425" y="58737"/>
                  </a:cubicBezTo>
                  <a:cubicBezTo>
                    <a:pt x="1323975" y="117475"/>
                    <a:pt x="1538287" y="264318"/>
                    <a:pt x="1752600" y="41116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283968" y="3212976"/>
              <a:ext cx="4608512" cy="22322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576064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o-FO" dirty="0" smtClean="0"/>
              <a:t>Barotropic pressure gradient</a:t>
            </a:r>
            <a:endParaRPr lang="fo-FO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fo-F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fo-F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fo-F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GB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</a:t>
            </a: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755576" y="5517232"/>
            <a:ext cx="6385081" cy="616134"/>
            <a:chOff x="755576" y="5805264"/>
            <a:chExt cx="6385081" cy="616134"/>
          </a:xfrm>
        </p:grpSpPr>
        <p:sp>
          <p:nvSpPr>
            <p:cNvPr id="19" name="TextBox 18"/>
            <p:cNvSpPr txBox="1"/>
            <p:nvPr/>
          </p:nvSpPr>
          <p:spPr>
            <a:xfrm>
              <a:off x="755576" y="5877272"/>
              <a:ext cx="6385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400" dirty="0" smtClean="0">
                  <a:latin typeface="Times New Roman" pitchFamily="18" charset="0"/>
                  <a:cs typeface="Times New Roman" pitchFamily="18" charset="0"/>
                </a:rPr>
                <a:t>Bernoulli:   ½∙</a:t>
              </a:r>
              <a:r>
                <a:rPr lang="fo-FO" sz="2400" i="1" dirty="0" smtClean="0"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fo-FO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fo-FO" sz="2400" dirty="0" smtClean="0">
                  <a:latin typeface="Times New Roman" pitchFamily="18" charset="0"/>
                  <a:cs typeface="Times New Roman" pitchFamily="18" charset="0"/>
                </a:rPr>
                <a:t> =    ∙(</a:t>
              </a:r>
              <a:r>
                <a:rPr lang="fo-FO" sz="2400" i="1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fo-FO" sz="2400" i="1" baseline="-25000" dirty="0" smtClean="0"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fo-FO" sz="2400" i="1" dirty="0" smtClean="0">
                  <a:latin typeface="Times New Roman" pitchFamily="18" charset="0"/>
                  <a:cs typeface="Times New Roman" pitchFamily="18" charset="0"/>
                </a:rPr>
                <a:t> – p</a:t>
              </a:r>
              <a:r>
                <a:rPr lang="fo-FO" sz="2400" i="1" baseline="-25000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fo-FO" sz="2400" dirty="0" smtClean="0">
                  <a:latin typeface="Times New Roman" pitchFamily="18" charset="0"/>
                  <a:cs typeface="Times New Roman" pitchFamily="18" charset="0"/>
                </a:rPr>
                <a:t>) = </a:t>
              </a:r>
              <a:r>
                <a:rPr lang="fo-FO" sz="2400" i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fo-FO" sz="2400" dirty="0" smtClean="0">
                  <a:latin typeface="Times New Roman" pitchFamily="18" charset="0"/>
                  <a:cs typeface="Times New Roman" pitchFamily="18" charset="0"/>
                </a:rPr>
                <a:t>∙(     ∙</a:t>
              </a:r>
              <a:r>
                <a:rPr lang="el-GR" sz="2400" i="1" dirty="0" smtClean="0">
                  <a:latin typeface="Times New Roman" pitchFamily="18" charset="0"/>
                  <a:cs typeface="Times New Roman" pitchFamily="18" charset="0"/>
                </a:rPr>
                <a:t>∆</a:t>
              </a:r>
              <a:r>
                <a:rPr lang="fo-FO" sz="2400" i="1" dirty="0" smtClean="0">
                  <a:latin typeface="Times New Roman" pitchFamily="18" charset="0"/>
                  <a:cs typeface="Times New Roman" pitchFamily="18" charset="0"/>
                </a:rPr>
                <a:t>D - </a:t>
              </a:r>
              <a:r>
                <a:rPr lang="el-GR" sz="2400" i="1" dirty="0" smtClean="0">
                  <a:latin typeface="Times New Roman" pitchFamily="18" charset="0"/>
                  <a:cs typeface="Times New Roman" pitchFamily="18" charset="0"/>
                </a:rPr>
                <a:t>∆η</a:t>
              </a:r>
              <a:r>
                <a:rPr lang="fo-FO" sz="2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fo-FO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" name="Group 21"/>
            <p:cNvGrpSpPr/>
            <p:nvPr/>
          </p:nvGrpSpPr>
          <p:grpSpPr>
            <a:xfrm>
              <a:off x="3131840" y="5805264"/>
              <a:ext cx="441146" cy="616134"/>
              <a:chOff x="1043608" y="1700808"/>
              <a:chExt cx="441146" cy="616134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043608" y="1700808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o-FO" sz="2000" u="sng" dirty="0" smtClean="0">
                    <a:latin typeface="Times New Roman" pitchFamily="18" charset="0"/>
                    <a:cs typeface="Times New Roman" pitchFamily="18" charset="0"/>
                  </a:rPr>
                  <a:t> 1 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43608" y="1916832"/>
                <a:ext cx="3978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o-FO" sz="2000" i="1" dirty="0" smtClean="0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fo-FO" sz="2000" i="1" baseline="-25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fo-FO" sz="2000" i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22"/>
            <p:cNvGrpSpPr/>
            <p:nvPr/>
          </p:nvGrpSpPr>
          <p:grpSpPr>
            <a:xfrm>
              <a:off x="5220072" y="5805264"/>
              <a:ext cx="470000" cy="616134"/>
              <a:chOff x="1043608" y="1700808"/>
              <a:chExt cx="470000" cy="616134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043608" y="1700808"/>
                <a:ext cx="4700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o-FO" sz="2000" i="1" u="sng" dirty="0" smtClean="0">
                    <a:latin typeface="Times New Roman" pitchFamily="18" charset="0"/>
                    <a:cs typeface="Times New Roman" pitchFamily="18" charset="0"/>
                  </a:rPr>
                  <a:t>∆</a:t>
                </a:r>
                <a:r>
                  <a:rPr lang="el-GR" sz="2000" i="1" u="sng" dirty="0" smtClean="0">
                    <a:latin typeface="Times New Roman" pitchFamily="18" charset="0"/>
                    <a:cs typeface="Times New Roman" pitchFamily="18" charset="0"/>
                  </a:rPr>
                  <a:t>ρ</a:t>
                </a:r>
                <a:endParaRPr lang="fo-FO" sz="2000" i="1" u="sng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043608" y="1916832"/>
                <a:ext cx="3978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o-FO" sz="2000" i="1" dirty="0" smtClean="0">
                    <a:latin typeface="Times New Roman" pitchFamily="18" charset="0"/>
                    <a:cs typeface="Times New Roman" pitchFamily="18" charset="0"/>
                  </a:rPr>
                  <a:t>ρ</a:t>
                </a:r>
                <a:r>
                  <a:rPr lang="fo-FO" sz="2000" i="1" baseline="-25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fo-FO" sz="2000" i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7" name="Group 28"/>
          <p:cNvGrpSpPr/>
          <p:nvPr/>
        </p:nvGrpSpPr>
        <p:grpSpPr>
          <a:xfrm>
            <a:off x="4860032" y="6169858"/>
            <a:ext cx="761747" cy="688142"/>
            <a:chOff x="2051720" y="1772816"/>
            <a:chExt cx="761747" cy="688142"/>
          </a:xfrm>
        </p:grpSpPr>
        <p:sp>
          <p:nvSpPr>
            <p:cNvPr id="27" name="TextBox 26"/>
            <p:cNvSpPr txBox="1"/>
            <p:nvPr/>
          </p:nvSpPr>
          <p:spPr>
            <a:xfrm>
              <a:off x="2051720" y="1772816"/>
              <a:ext cx="7617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000" u="sng" dirty="0" smtClean="0">
                  <a:latin typeface="Times New Roman" pitchFamily="18" charset="0"/>
                  <a:cs typeface="Times New Roman" pitchFamily="18" charset="0"/>
                </a:rPr>
                <a:t>   1    </a:t>
              </a:r>
              <a:endParaRPr lang="fo-FO" sz="2000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51720" y="2060848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sz="2000" dirty="0" smtClean="0">
                  <a:latin typeface="Times New Roman" pitchFamily="18" charset="0"/>
                  <a:cs typeface="Times New Roman" pitchFamily="18" charset="0"/>
                </a:rPr>
                <a:t>2000</a:t>
              </a:r>
              <a:endParaRPr lang="fo-FO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508104" y="630932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000" dirty="0" smtClean="0">
                <a:latin typeface="Times New Roman" pitchFamily="18" charset="0"/>
                <a:cs typeface="Times New Roman" pitchFamily="18" charset="0"/>
              </a:rPr>
              <a:t>∙ 200m</a:t>
            </a:r>
            <a:endParaRPr lang="fo-FO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72200" y="6309320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000" dirty="0" smtClean="0">
                <a:latin typeface="Times New Roman" pitchFamily="18" charset="0"/>
                <a:cs typeface="Times New Roman" pitchFamily="18" charset="0"/>
              </a:rPr>
              <a:t>- 10 cm</a:t>
            </a:r>
            <a:endParaRPr lang="fo-FO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33"/>
          <p:cNvGrpSpPr/>
          <p:nvPr/>
        </p:nvGrpSpPr>
        <p:grpSpPr>
          <a:xfrm>
            <a:off x="5796136" y="116632"/>
            <a:ext cx="2907030" cy="2727955"/>
            <a:chOff x="5796136" y="116632"/>
            <a:chExt cx="2907030" cy="2727955"/>
          </a:xfrm>
        </p:grpSpPr>
        <p:pic>
          <p:nvPicPr>
            <p:cNvPr id="32" name="Picture 31" descr="D:\0_Projects\WOW_2017\OSD Submission\Fig_02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476672"/>
              <a:ext cx="2907030" cy="2367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5940152" y="116632"/>
              <a:ext cx="2745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o-FO" dirty="0" smtClean="0"/>
                <a:t>Mean Dynamic Topography</a:t>
              </a:r>
              <a:endParaRPr lang="fo-FO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308304" y="6309320"/>
            <a:ext cx="521297" cy="40011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o-FO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endParaRPr lang="fo-FO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D:\0_Meetings\2018\ASOF Paris April\Figures\Fig_1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3500508" cy="2232248"/>
          </a:xfrm>
          <a:prstGeom prst="rect">
            <a:avLst/>
          </a:prstGeom>
          <a:noFill/>
        </p:spPr>
      </p:pic>
      <p:sp>
        <p:nvSpPr>
          <p:cNvPr id="34" name="Freeform 33"/>
          <p:cNvSpPr/>
          <p:nvPr/>
        </p:nvSpPr>
        <p:spPr>
          <a:xfrm>
            <a:off x="2133600" y="3886200"/>
            <a:ext cx="457200" cy="723900"/>
          </a:xfrm>
          <a:custGeom>
            <a:avLst/>
            <a:gdLst>
              <a:gd name="connsiteX0" fmla="*/ 457200 w 457200"/>
              <a:gd name="connsiteY0" fmla="*/ 0 h 723900"/>
              <a:gd name="connsiteX1" fmla="*/ 333375 w 457200"/>
              <a:gd name="connsiteY1" fmla="*/ 457200 h 723900"/>
              <a:gd name="connsiteX2" fmla="*/ 0 w 457200"/>
              <a:gd name="connsiteY2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723900">
                <a:moveTo>
                  <a:pt x="457200" y="0"/>
                </a:moveTo>
                <a:cubicBezTo>
                  <a:pt x="433387" y="168275"/>
                  <a:pt x="409575" y="336550"/>
                  <a:pt x="333375" y="457200"/>
                </a:cubicBezTo>
                <a:cubicBezTo>
                  <a:pt x="257175" y="577850"/>
                  <a:pt x="61912" y="677863"/>
                  <a:pt x="0" y="723900"/>
                </a:cubicBezTo>
              </a:path>
            </a:pathLst>
          </a:custGeom>
          <a:ln w="381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50" name="Rectangle 49"/>
          <p:cNvSpPr/>
          <p:nvPr/>
        </p:nvSpPr>
        <p:spPr>
          <a:xfrm>
            <a:off x="8892480" y="4005064"/>
            <a:ext cx="7200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51" name="Right Arrow 50"/>
          <p:cNvSpPr/>
          <p:nvPr/>
        </p:nvSpPr>
        <p:spPr>
          <a:xfrm flipH="1">
            <a:off x="5436096" y="4941168"/>
            <a:ext cx="576064" cy="72008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cxnSp>
        <p:nvCxnSpPr>
          <p:cNvPr id="53" name="Straight Connector 52"/>
          <p:cNvCxnSpPr/>
          <p:nvPr/>
        </p:nvCxnSpPr>
        <p:spPr>
          <a:xfrm>
            <a:off x="5724128" y="4869160"/>
            <a:ext cx="3096344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Left Brace 53"/>
          <p:cNvSpPr/>
          <p:nvPr/>
        </p:nvSpPr>
        <p:spPr>
          <a:xfrm>
            <a:off x="8604448" y="4077072"/>
            <a:ext cx="216024" cy="792088"/>
          </a:xfrm>
          <a:prstGeom prst="lef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55" name="TextBox 54"/>
          <p:cNvSpPr txBox="1"/>
          <p:nvPr/>
        </p:nvSpPr>
        <p:spPr>
          <a:xfrm>
            <a:off x="5076056" y="479715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fo-FO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6288973" y="3567406"/>
            <a:ext cx="2592288" cy="216024"/>
            <a:chOff x="6300192" y="3573016"/>
            <a:chExt cx="2592288" cy="216024"/>
          </a:xfrm>
        </p:grpSpPr>
        <p:sp>
          <p:nvSpPr>
            <p:cNvPr id="56" name="Right Triangle 55"/>
            <p:cNvSpPr/>
            <p:nvPr/>
          </p:nvSpPr>
          <p:spPr>
            <a:xfrm rot="5400000" flipV="1">
              <a:off x="6768244" y="3176972"/>
              <a:ext cx="144016" cy="1080120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80312" y="3573016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</p:grpSp>
      <p:sp>
        <p:nvSpPr>
          <p:cNvPr id="59" name="Right Brace 58"/>
          <p:cNvSpPr/>
          <p:nvPr/>
        </p:nvSpPr>
        <p:spPr>
          <a:xfrm>
            <a:off x="7452320" y="3645024"/>
            <a:ext cx="144016" cy="14401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60" name="TextBox 59"/>
          <p:cNvSpPr txBox="1"/>
          <p:nvPr/>
        </p:nvSpPr>
        <p:spPr>
          <a:xfrm>
            <a:off x="8100392" y="429309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∆D</a:t>
            </a:r>
            <a:endParaRPr lang="fo-FO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24328" y="350100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i="1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η</a:t>
            </a:r>
            <a:endParaRPr lang="fo-FO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4967536" y="3645024"/>
            <a:ext cx="248478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020272" y="5013176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fo-FO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o-FO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+∆</a:t>
            </a:r>
            <a:r>
              <a:rPr lang="el-GR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ρ</a:t>
            </a:r>
            <a:endParaRPr lang="fo-FO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16016" y="386104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fo-FO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fo-FO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156176" y="5589240"/>
            <a:ext cx="9028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o-FO" sz="2400" dirty="0" smtClean="0">
                <a:latin typeface="Times New Roman" pitchFamily="18" charset="0"/>
                <a:cs typeface="Times New Roman" pitchFamily="18" charset="0"/>
              </a:rPr>
              <a:t>)        </a:t>
            </a:r>
            <a:endParaRPr lang="fo-F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388424" y="4725144"/>
            <a:ext cx="436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o-FO" sz="20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fo-FO" sz="2000" i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12160" y="4725144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o-FO" sz="20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fo-FO" sz="2000" i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860032" y="5661248"/>
            <a:ext cx="180020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cxnSp>
        <p:nvCxnSpPr>
          <p:cNvPr id="74" name="Straight Connector 73"/>
          <p:cNvCxnSpPr/>
          <p:nvPr/>
        </p:nvCxnSpPr>
        <p:spPr>
          <a:xfrm>
            <a:off x="8892480" y="3212976"/>
            <a:ext cx="0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267744" y="3501008"/>
            <a:ext cx="110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Upstream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12360" y="2924944"/>
            <a:ext cx="110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/>
              <a:t>Upstream</a:t>
            </a:r>
            <a:endParaRPr lang="fo-FO" dirty="0"/>
          </a:p>
        </p:txBody>
      </p:sp>
      <p:sp>
        <p:nvSpPr>
          <p:cNvPr id="64" name="TextBox 63"/>
          <p:cNvSpPr txBox="1"/>
          <p:nvPr/>
        </p:nvSpPr>
        <p:spPr>
          <a:xfrm>
            <a:off x="5796136" y="515719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o-FO" dirty="0" smtClean="0">
                <a:solidFill>
                  <a:schemeClr val="bg1"/>
                </a:solidFill>
              </a:rPr>
              <a:t>Sill</a:t>
            </a:r>
            <a:endParaRPr lang="fo-FO" dirty="0">
              <a:solidFill>
                <a:schemeClr val="bg1"/>
              </a:solidFill>
            </a:endParaRPr>
          </a:p>
        </p:txBody>
      </p:sp>
      <p:sp>
        <p:nvSpPr>
          <p:cNvPr id="71" name="Up-Down Arrow 70"/>
          <p:cNvSpPr/>
          <p:nvPr/>
        </p:nvSpPr>
        <p:spPr>
          <a:xfrm rot="996128">
            <a:off x="6905257" y="646223"/>
            <a:ext cx="288032" cy="749064"/>
          </a:xfrm>
          <a:prstGeom prst="up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grpSp>
        <p:nvGrpSpPr>
          <p:cNvPr id="101" name="Group 100"/>
          <p:cNvGrpSpPr/>
          <p:nvPr/>
        </p:nvGrpSpPr>
        <p:grpSpPr>
          <a:xfrm>
            <a:off x="4932040" y="5589240"/>
            <a:ext cx="648072" cy="1217002"/>
            <a:chOff x="4932040" y="5589240"/>
            <a:chExt cx="648072" cy="1217002"/>
          </a:xfrm>
        </p:grpSpPr>
        <p:sp>
          <p:nvSpPr>
            <p:cNvPr id="73" name="Rectangle 72"/>
            <p:cNvSpPr/>
            <p:nvPr/>
          </p:nvSpPr>
          <p:spPr>
            <a:xfrm>
              <a:off x="5292080" y="5589240"/>
              <a:ext cx="288032" cy="50405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932040" y="6237312"/>
              <a:ext cx="576064" cy="56893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cxnSp>
          <p:nvCxnSpPr>
            <p:cNvPr id="77" name="Straight Connector 76"/>
            <p:cNvCxnSpPr>
              <a:stCxn id="73" idx="2"/>
              <a:endCxn id="75" idx="0"/>
            </p:cNvCxnSpPr>
            <p:nvPr/>
          </p:nvCxnSpPr>
          <p:spPr>
            <a:xfrm flipH="1">
              <a:off x="5220072" y="6093296"/>
              <a:ext cx="216024" cy="144016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5693434" y="5640998"/>
            <a:ext cx="606758" cy="1028362"/>
            <a:chOff x="5693434" y="5640998"/>
            <a:chExt cx="606758" cy="1028362"/>
          </a:xfrm>
        </p:grpSpPr>
        <p:sp>
          <p:nvSpPr>
            <p:cNvPr id="78" name="Rectangle 77"/>
            <p:cNvSpPr/>
            <p:nvPr/>
          </p:nvSpPr>
          <p:spPr>
            <a:xfrm>
              <a:off x="5710687" y="5640998"/>
              <a:ext cx="445489" cy="38029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693434" y="6381328"/>
              <a:ext cx="606758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cxnSp>
          <p:nvCxnSpPr>
            <p:cNvPr id="80" name="Straight Connector 79"/>
            <p:cNvCxnSpPr>
              <a:stCxn id="78" idx="2"/>
              <a:endCxn id="79" idx="0"/>
            </p:cNvCxnSpPr>
            <p:nvPr/>
          </p:nvCxnSpPr>
          <p:spPr>
            <a:xfrm>
              <a:off x="5933432" y="6021288"/>
              <a:ext cx="63381" cy="36004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6372201" y="5661248"/>
            <a:ext cx="864095" cy="1008112"/>
            <a:chOff x="6372201" y="5661248"/>
            <a:chExt cx="864095" cy="1008112"/>
          </a:xfrm>
        </p:grpSpPr>
        <p:sp>
          <p:nvSpPr>
            <p:cNvPr id="94" name="Rectangle 93"/>
            <p:cNvSpPr/>
            <p:nvPr/>
          </p:nvSpPr>
          <p:spPr>
            <a:xfrm>
              <a:off x="6372201" y="5661248"/>
              <a:ext cx="360040" cy="38029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588224" y="6381328"/>
              <a:ext cx="648072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o-FO"/>
            </a:p>
          </p:txBody>
        </p:sp>
        <p:cxnSp>
          <p:nvCxnSpPr>
            <p:cNvPr id="96" name="Straight Connector 95"/>
            <p:cNvCxnSpPr>
              <a:stCxn id="94" idx="2"/>
              <a:endCxn id="95" idx="0"/>
            </p:cNvCxnSpPr>
            <p:nvPr/>
          </p:nvCxnSpPr>
          <p:spPr>
            <a:xfrm>
              <a:off x="6552221" y="6041538"/>
              <a:ext cx="360039" cy="33979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8" grpId="0" animBg="1"/>
      <p:bldP spid="34" grpId="0" animBg="1"/>
      <p:bldP spid="51" grpId="0" animBg="1"/>
      <p:bldP spid="54" grpId="0" animBg="1"/>
      <p:bldP spid="55" grpId="0"/>
      <p:bldP spid="59" grpId="0" animBg="1"/>
      <p:bldP spid="60" grpId="0"/>
      <p:bldP spid="61" grpId="0"/>
      <p:bldP spid="67" grpId="0" animBg="1"/>
      <p:bldP spid="68" grpId="0"/>
      <p:bldP spid="69" grpId="0"/>
      <p:bldP spid="72" grpId="0" animBg="1"/>
      <p:bldP spid="52" grpId="0"/>
      <p:bldP spid="63" grpId="0"/>
      <p:bldP spid="64" grpId="0"/>
      <p:bldP spid="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o-FO"/>
          </a:p>
        </p:txBody>
      </p:sp>
      <p:pic>
        <p:nvPicPr>
          <p:cNvPr id="4" name="Picture 3" descr="P5230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008" cy="754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0"/>
            <a:ext cx="10260632" cy="14847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o-FO"/>
          </a:p>
        </p:txBody>
      </p:sp>
      <p:sp>
        <p:nvSpPr>
          <p:cNvPr id="9" name="TextBox 8"/>
          <p:cNvSpPr txBox="1"/>
          <p:nvPr/>
        </p:nvSpPr>
        <p:spPr>
          <a:xfrm>
            <a:off x="251520" y="188640"/>
            <a:ext cx="9361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o-FO" sz="4000" dirty="0" smtClean="0">
                <a:solidFill>
                  <a:schemeClr val="bg1"/>
                </a:solidFill>
              </a:rPr>
              <a:t>During the period of our field experiment, the average WV-overflow  was &lt; 0.03 Sv</a:t>
            </a:r>
            <a:endParaRPr lang="fo-FO" sz="4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24544" y="1484784"/>
            <a:ext cx="10297144" cy="70788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fo-FO" sz="4000" dirty="0" smtClean="0">
                <a:solidFill>
                  <a:srgbClr val="FFC000"/>
                </a:solidFill>
              </a:rPr>
              <a:t>     Was the period perhaps abnormal ???????</a:t>
            </a:r>
            <a:endParaRPr lang="fo-FO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6323</TotalTime>
  <Words>562</Words>
  <Application>Microsoft Office PowerPoint</Application>
  <PresentationFormat>On-screen Show (4:3)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Overflow through the Western Valley of the Iceland-Faroe Ridge is negligible</vt:lpstr>
      <vt:lpstr>Western Valley overflow</vt:lpstr>
      <vt:lpstr>WOW field experiment           3 moorings, 278 days</vt:lpstr>
      <vt:lpstr>278 daily averaged ADCP profiles</vt:lpstr>
      <vt:lpstr>Height of overflow layer above ADCP</vt:lpstr>
      <vt:lpstr>Transport density at ADCP site</vt:lpstr>
      <vt:lpstr>Thermal wind equation</vt:lpstr>
      <vt:lpstr>Barotropic pressure gradient</vt:lpstr>
      <vt:lpstr>Slide 9</vt:lpstr>
      <vt:lpstr>Satellite altimetry</vt:lpstr>
      <vt:lpstr>Total Iceland-Faroe Ridge overflow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Overflow across the Iceland-Faroe Ridge much less than expected</dc:title>
  <dc:creator>bogihan</dc:creator>
  <cp:lastModifiedBy>bogihan</cp:lastModifiedBy>
  <cp:revision>281</cp:revision>
  <dcterms:created xsi:type="dcterms:W3CDTF">2017-12-31T05:37:28Z</dcterms:created>
  <dcterms:modified xsi:type="dcterms:W3CDTF">2018-05-01T10:27:49Z</dcterms:modified>
</cp:coreProperties>
</file>