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6" r:id="rId2"/>
    <p:sldMasterId id="2147483671" r:id="rId3"/>
  </p:sldMasterIdLst>
  <p:notesMasterIdLst>
    <p:notesMasterId r:id="rId24"/>
  </p:notesMasterIdLst>
  <p:handoutMasterIdLst>
    <p:handoutMasterId r:id="rId25"/>
  </p:handoutMasterIdLst>
  <p:sldIdLst>
    <p:sldId id="455" r:id="rId4"/>
    <p:sldId id="404" r:id="rId5"/>
    <p:sldId id="499" r:id="rId6"/>
    <p:sldId id="501" r:id="rId7"/>
    <p:sldId id="502" r:id="rId8"/>
    <p:sldId id="490" r:id="rId9"/>
    <p:sldId id="491" r:id="rId10"/>
    <p:sldId id="500" r:id="rId11"/>
    <p:sldId id="504" r:id="rId12"/>
    <p:sldId id="505" r:id="rId13"/>
    <p:sldId id="511" r:id="rId14"/>
    <p:sldId id="507" r:id="rId15"/>
    <p:sldId id="513" r:id="rId16"/>
    <p:sldId id="512" r:id="rId17"/>
    <p:sldId id="508" r:id="rId18"/>
    <p:sldId id="509" r:id="rId19"/>
    <p:sldId id="510" r:id="rId20"/>
    <p:sldId id="431" r:id="rId21"/>
    <p:sldId id="432" r:id="rId22"/>
    <p:sldId id="332" r:id="rId23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rice Tuerck" initials="bt" lastIdx="8" clrIdx="0"/>
  <p:cmAuthor id="1" name="Ursula Arning" initials="UA" lastIdx="3" clrIdx="1">
    <p:extLst>
      <p:ext uri="{19B8F6BF-5375-455C-9EA6-DF929625EA0E}">
        <p15:presenceInfo xmlns:p15="http://schemas.microsoft.com/office/powerpoint/2012/main" userId="S-1-5-21-1283301658-4147363640-4130330181-1687" providerId="AD"/>
      </p:ext>
    </p:extLst>
  </p:cmAuthor>
  <p:cmAuthor id="2" name="Jasmin Schmitz" initials="JS" lastIdx="15" clrIdx="2">
    <p:extLst>
      <p:ext uri="{19B8F6BF-5375-455C-9EA6-DF929625EA0E}">
        <p15:presenceInfo xmlns:p15="http://schemas.microsoft.com/office/powerpoint/2012/main" userId="Jasmin Schmitz" providerId="None"/>
      </p:ext>
    </p:extLst>
  </p:cmAuthor>
  <p:cmAuthor id="3" name="Lindstädt" initials="BL" lastIdx="8" clrIdx="3">
    <p:extLst>
      <p:ext uri="{19B8F6BF-5375-455C-9EA6-DF929625EA0E}">
        <p15:presenceInfo xmlns:p15="http://schemas.microsoft.com/office/powerpoint/2012/main" userId="Lindstädt" providerId="None"/>
      </p:ext>
    </p:extLst>
  </p:cmAuthor>
  <p:cmAuthor id="4" name="Jasmin Schmitz" initials="JS [2]" lastIdx="24" clrIdx="4">
    <p:extLst>
      <p:ext uri="{19B8F6BF-5375-455C-9EA6-DF929625EA0E}">
        <p15:presenceInfo xmlns:p15="http://schemas.microsoft.com/office/powerpoint/2012/main" userId="S-1-5-21-3112710511-792582312-1659743486-16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5B9A"/>
    <a:srgbClr val="4DB056"/>
    <a:srgbClr val="EE7F00"/>
    <a:srgbClr val="CC0824"/>
    <a:srgbClr val="99BF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90" autoAdjust="0"/>
  </p:normalViewPr>
  <p:slideViewPr>
    <p:cSldViewPr snapToGrid="0">
      <p:cViewPr varScale="1">
        <p:scale>
          <a:sx n="110" d="100"/>
          <a:sy n="110" d="100"/>
        </p:scale>
        <p:origin x="162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63E37-8624-4920-B97B-0D744A0D8F6F}" type="datetimeFigureOut">
              <a:rPr lang="de-DE" smtClean="0"/>
              <a:t>21.06.2018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3B0D4-81F1-4AB8-94F2-6E527BEC17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217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41920-ADF2-4157-AE2C-F99079BC47A9}" type="datetimeFigureOut">
              <a:rPr lang="de-DE" smtClean="0"/>
              <a:t>21.06.2018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FAFDA-4422-45E3-A399-FD5C754DD6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784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>
                <a:solidFill>
                  <a:prstClr val="black"/>
                </a:solidFill>
              </a:rPr>
              <a:pPr/>
              <a:t>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718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420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2875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582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2030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presents an analysis of the current research data management (RDM) landscape in Germany and makes recommendations on how to foster an infrastructure for data management, preservation, and sharing.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4334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901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98060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presents an analysis of the current research data management (RDM) landscape in Germany and makes recommendations on how to foster an infrastructure for data management, preservation, and sharing.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2949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fulfill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FAIR </a:t>
            </a:r>
            <a:r>
              <a:rPr lang="de-DE" dirty="0" err="1" smtClean="0"/>
              <a:t>principles</a:t>
            </a:r>
            <a:r>
              <a:rPr lang="de-DE" dirty="0" smtClean="0"/>
              <a:t>? RD Management</a:t>
            </a:r>
          </a:p>
          <a:p>
            <a:endParaRPr lang="de-DE" dirty="0"/>
          </a:p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a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center</a:t>
            </a:r>
            <a:r>
              <a:rPr lang="de-DE" dirty="0" smtClean="0"/>
              <a:t> like ZB MED do?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9006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Focus on </a:t>
            </a:r>
            <a:r>
              <a:rPr lang="de-DE" dirty="0" err="1" smtClean="0"/>
              <a:t>publication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possibiliy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sharing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Others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:</a:t>
            </a:r>
          </a:p>
          <a:p>
            <a:r>
              <a:rPr lang="de-DE" dirty="0" smtClean="0"/>
              <a:t>Access on </a:t>
            </a:r>
            <a:r>
              <a:rPr lang="de-DE" dirty="0" err="1" smtClean="0"/>
              <a:t>demand</a:t>
            </a:r>
            <a:r>
              <a:rPr lang="de-DE" dirty="0" smtClean="0"/>
              <a:t>, </a:t>
            </a:r>
            <a:r>
              <a:rPr lang="de-DE" dirty="0" err="1" smtClean="0"/>
              <a:t>clearing</a:t>
            </a:r>
            <a:r>
              <a:rPr lang="de-DE" dirty="0" smtClean="0"/>
              <a:t> </a:t>
            </a:r>
            <a:r>
              <a:rPr lang="de-DE" dirty="0" err="1" smtClean="0"/>
              <a:t>center</a:t>
            </a:r>
            <a:endParaRPr lang="de-DE" dirty="0" smtClean="0"/>
          </a:p>
          <a:p>
            <a:r>
              <a:rPr lang="de-DE" dirty="0" smtClean="0"/>
              <a:t>Sharing </a:t>
            </a:r>
            <a:r>
              <a:rPr lang="de-DE" dirty="0" err="1" smtClean="0"/>
              <a:t>within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working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endParaRPr lang="de-DE" dirty="0" smtClean="0"/>
          </a:p>
          <a:p>
            <a:r>
              <a:rPr lang="de-DE" dirty="0" smtClean="0"/>
              <a:t>Access on </a:t>
            </a:r>
            <a:r>
              <a:rPr lang="de-DE" dirty="0" err="1" smtClean="0"/>
              <a:t>screen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6116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32145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0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7810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23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8122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5626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presents an analysis of the current research data management (RDM) landscape in Germany and makes recommendations on how to foster an infrastructure for data management, preservation, and sharing.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149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73164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DOI – </a:t>
            </a:r>
            <a:r>
              <a:rPr lang="de-DE" dirty="0" err="1" smtClean="0"/>
              <a:t>retrieval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digital </a:t>
            </a:r>
            <a:r>
              <a:rPr lang="de-DE" dirty="0" err="1" smtClean="0"/>
              <a:t>objects</a:t>
            </a:r>
            <a:r>
              <a:rPr lang="de-DE" dirty="0" smtClean="0"/>
              <a:t>, </a:t>
            </a:r>
            <a:r>
              <a:rPr lang="de-DE" dirty="0" err="1" smtClean="0"/>
              <a:t>increase</a:t>
            </a:r>
            <a:r>
              <a:rPr lang="de-DE" dirty="0" smtClean="0"/>
              <a:t> </a:t>
            </a:r>
            <a:r>
              <a:rPr lang="de-DE" dirty="0" err="1" smtClean="0"/>
              <a:t>citations</a:t>
            </a:r>
            <a:r>
              <a:rPr lang="de-DE" dirty="0" smtClean="0"/>
              <a:t>, </a:t>
            </a:r>
            <a:r>
              <a:rPr lang="de-DE" dirty="0" err="1" smtClean="0"/>
              <a:t>referencing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FAFDA-4422-45E3-A399-FD5C754DD62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304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9"/>
            <a:ext cx="9144000" cy="5156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8161020" y="6640830"/>
            <a:ext cx="0" cy="201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548640" y="2712720"/>
            <a:ext cx="7620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682" y="3188811"/>
            <a:ext cx="7092000" cy="492443"/>
          </a:xfrm>
        </p:spPr>
        <p:txBody>
          <a:bodyPr anchor="ctr" anchorCtr="0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761682" y="3825200"/>
            <a:ext cx="7092000" cy="49244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5147485"/>
            <a:ext cx="9144000" cy="1157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"/>
          <a:stretch/>
        </p:blipFill>
        <p:spPr>
          <a:xfrm>
            <a:off x="5887945" y="5403598"/>
            <a:ext cx="3097793" cy="11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39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reportage-15.tif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2" t="32779" r="3987"/>
          <a:stretch/>
        </p:blipFill>
        <p:spPr>
          <a:xfrm>
            <a:off x="0" y="0"/>
            <a:ext cx="9144000" cy="5139268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8161020" y="6640830"/>
            <a:ext cx="0" cy="201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548640" y="2712720"/>
            <a:ext cx="7620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682" y="3188811"/>
            <a:ext cx="7092000" cy="492443"/>
          </a:xfrm>
        </p:spPr>
        <p:txBody>
          <a:bodyPr anchor="ctr" anchorCtr="0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761682" y="3825200"/>
            <a:ext cx="7092000" cy="49244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5147485"/>
            <a:ext cx="9144000" cy="1157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16979" y="5478017"/>
            <a:ext cx="1767844" cy="104546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0919" y="5478017"/>
            <a:ext cx="2319533" cy="104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87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Publi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4"/>
          <a:stretch/>
        </p:blipFill>
        <p:spPr>
          <a:xfrm>
            <a:off x="0" y="-21515"/>
            <a:ext cx="9144000" cy="5168999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8161020" y="6640830"/>
            <a:ext cx="0" cy="201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548640" y="2712720"/>
            <a:ext cx="7620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682" y="3188811"/>
            <a:ext cx="7092000" cy="492443"/>
          </a:xfrm>
        </p:spPr>
        <p:txBody>
          <a:bodyPr anchor="ctr" anchorCtr="0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761682" y="3911264"/>
            <a:ext cx="7092000" cy="49244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de-DE" dirty="0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6" t="4889" r="12526" b="4797"/>
          <a:stretch/>
        </p:blipFill>
        <p:spPr>
          <a:xfrm>
            <a:off x="6011256" y="5376333"/>
            <a:ext cx="3064411" cy="1264498"/>
          </a:xfrm>
          <a:prstGeom prst="rect">
            <a:avLst/>
          </a:prstGeom>
        </p:spPr>
      </p:pic>
      <p:cxnSp>
        <p:nvCxnSpPr>
          <p:cNvPr id="10" name="Straight Connector 11"/>
          <p:cNvCxnSpPr/>
          <p:nvPr userDrawn="1"/>
        </p:nvCxnSpPr>
        <p:spPr>
          <a:xfrm>
            <a:off x="0" y="5147485"/>
            <a:ext cx="9144000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986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Liv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6" b="-681"/>
          <a:stretch/>
        </p:blipFill>
        <p:spPr>
          <a:xfrm>
            <a:off x="0" y="-4731"/>
            <a:ext cx="9144000" cy="5168402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8161020" y="6640830"/>
            <a:ext cx="0" cy="201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548640" y="2712720"/>
            <a:ext cx="7620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1682" y="3188811"/>
            <a:ext cx="7092000" cy="492443"/>
          </a:xfrm>
        </p:spPr>
        <p:txBody>
          <a:bodyPr anchor="ctr" anchorCtr="0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761682" y="3911264"/>
            <a:ext cx="7092000" cy="49244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de-DE" dirty="0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49" y="5401912"/>
            <a:ext cx="2130972" cy="1194320"/>
          </a:xfrm>
          <a:prstGeom prst="rect">
            <a:avLst/>
          </a:prstGeom>
        </p:spPr>
      </p:pic>
      <p:cxnSp>
        <p:nvCxnSpPr>
          <p:cNvPr id="10" name="Straight Connector 11"/>
          <p:cNvCxnSpPr/>
          <p:nvPr userDrawn="1"/>
        </p:nvCxnSpPr>
        <p:spPr>
          <a:xfrm>
            <a:off x="0" y="5147485"/>
            <a:ext cx="9144000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06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99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</p:spPr>
        <p:txBody>
          <a:bodyPr>
            <a:spAutoFit/>
          </a:bodyPr>
          <a:lstStyle>
            <a:lvl1pPr>
              <a:defRPr b="1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07200"/>
            <a:ext cx="8010000" cy="1261884"/>
          </a:xfrm>
        </p:spPr>
        <p:txBody>
          <a:bodyPr lIns="0" tIns="0" rIns="0" bIns="0">
            <a:spAutoFit/>
          </a:bodyPr>
          <a:lstStyle>
            <a:lvl1pPr marL="450000" indent="-450000">
              <a:defRPr>
                <a:latin typeface="Arial Narrow" panose="020B0606020202030204" pitchFamily="34" charset="0"/>
              </a:defRPr>
            </a:lvl1pPr>
            <a:lvl2pPr marL="796925" indent="-339725">
              <a:defRPr>
                <a:latin typeface="Arial Narrow" panose="020B0606020202030204" pitchFamily="34" charset="0"/>
              </a:defRPr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ZB MED – Titel der Präsentation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781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</p:spPr>
        <p:txBody>
          <a:bodyPr>
            <a:spAutoFit/>
          </a:bodyPr>
          <a:lstStyle>
            <a:lvl1pPr>
              <a:defRPr b="1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07200"/>
            <a:ext cx="8010000" cy="1261884"/>
          </a:xfrm>
        </p:spPr>
        <p:txBody>
          <a:bodyPr lIns="0" tIns="0" rIns="0" bIns="0">
            <a:spAutoFit/>
          </a:bodyPr>
          <a:lstStyle>
            <a:lvl1pPr marL="450000" indent="-450000">
              <a:defRPr>
                <a:latin typeface="Arial Narrow" panose="020B0606020202030204" pitchFamily="34" charset="0"/>
              </a:defRPr>
            </a:lvl1pPr>
            <a:lvl2pPr marL="796925" indent="-339725">
              <a:defRPr>
                <a:latin typeface="Arial Narrow" panose="020B0606020202030204" pitchFamily="34" charset="0"/>
              </a:defRPr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ZB MED – Titel der Präsentation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4000" y="1807200"/>
            <a:ext cx="3779418" cy="1261884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824833" y="1807200"/>
            <a:ext cx="3783600" cy="1261884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>
                <a:solidFill>
                  <a:srgbClr val="FFFFFF"/>
                </a:solidFill>
              </a:rPr>
              <a:t>17.06.15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ZB MED – Titel der Präsentation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33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2353" y="6656070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 lang="de-DE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981483" y="6656070"/>
            <a:ext cx="1137139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dirty="0" smtClean="0"/>
              <a:t>23. Mai 2017</a:t>
            </a:r>
            <a:endParaRPr lang="de-DE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3768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fld id="{95C89DCB-AFD2-41C8-A6C6-E7FE93A28917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843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</p:spPr>
        <p:txBody>
          <a:bodyPr>
            <a:spAutoFit/>
          </a:bodyPr>
          <a:lstStyle>
            <a:lvl1pPr>
              <a:defRPr b="1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07200"/>
            <a:ext cx="8010000" cy="1261884"/>
          </a:xfrm>
        </p:spPr>
        <p:txBody>
          <a:bodyPr lIns="0" tIns="0" rIns="0" bIns="0">
            <a:spAutoFit/>
          </a:bodyPr>
          <a:lstStyle>
            <a:lvl1pPr marL="450000" indent="-450000">
              <a:defRPr>
                <a:latin typeface="Arial Narrow" panose="020B0606020202030204" pitchFamily="34" charset="0"/>
              </a:defRPr>
            </a:lvl1pPr>
            <a:lvl2pPr marL="796925" indent="-339725">
              <a:defRPr>
                <a:latin typeface="Arial Narrow" panose="020B0606020202030204" pitchFamily="34" charset="0"/>
              </a:defRPr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1120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fld id="{95C89DCB-AFD2-41C8-A6C6-E7FE93A28917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2353" y="6656070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 lang="de-DE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981483" y="6656070"/>
            <a:ext cx="1137139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dirty="0" smtClean="0"/>
              <a:t>23. Mai 2017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676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 smtClean="0"/>
              <a:t>13. Februar 2017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4000" y="1807200"/>
            <a:ext cx="3779418" cy="1261884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824833" y="1807200"/>
            <a:ext cx="3783600" cy="1261884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48646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166814" y="2037049"/>
            <a:ext cx="3462337" cy="2831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81550" y="2037049"/>
            <a:ext cx="3462338" cy="2831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8573106" y="6563737"/>
            <a:ext cx="360000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S.</a:t>
            </a:r>
            <a:fld id="{E8421AFC-5356-4E63-9BF9-A76AC9A6E0D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656552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" t="41230" r="-104" b="21253"/>
          <a:stretch/>
        </p:blipFill>
        <p:spPr>
          <a:xfrm>
            <a:off x="-1" y="0"/>
            <a:ext cx="9146947" cy="5147485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8161020" y="6640830"/>
            <a:ext cx="0" cy="201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548640" y="2712720"/>
            <a:ext cx="7620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682" y="3188811"/>
            <a:ext cx="7092000" cy="492443"/>
          </a:xfrm>
        </p:spPr>
        <p:txBody>
          <a:bodyPr anchor="ctr" anchorCtr="0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761682" y="3825200"/>
            <a:ext cx="7092000" cy="49244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5147485"/>
            <a:ext cx="9144000" cy="1157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"/>
          <a:stretch/>
        </p:blipFill>
        <p:spPr>
          <a:xfrm>
            <a:off x="5887945" y="5403598"/>
            <a:ext cx="3097793" cy="11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53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792687" y="6656070"/>
            <a:ext cx="132593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dirty="0" smtClean="0">
                <a:solidFill>
                  <a:srgbClr val="FFFFFF"/>
                </a:solidFill>
              </a:rPr>
              <a:t>27. September 2017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3768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772912" y="6673334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Arial Narrow" panose="020B0606020202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FFFFFF"/>
                </a:solidFill>
              </a:rPr>
              <a:t>Birte Lindstädt</a:t>
            </a:r>
            <a:r>
              <a:rPr lang="de-DE" baseline="0" dirty="0" smtClean="0">
                <a:solidFill>
                  <a:srgbClr val="FFFFFF"/>
                </a:solidFill>
              </a:rPr>
              <a:t> </a:t>
            </a:r>
            <a:r>
              <a:rPr lang="de-DE" dirty="0" smtClean="0">
                <a:solidFill>
                  <a:srgbClr val="FFFFFF"/>
                </a:solidFill>
              </a:rPr>
              <a:t>– ZB MED 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41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</p:spPr>
        <p:txBody>
          <a:bodyPr>
            <a:spAutoFit/>
          </a:bodyPr>
          <a:lstStyle>
            <a:lvl1pPr>
              <a:defRPr b="1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07200"/>
            <a:ext cx="8010000" cy="1261884"/>
          </a:xfrm>
        </p:spPr>
        <p:txBody>
          <a:bodyPr lIns="0" tIns="0" rIns="0" bIns="0">
            <a:spAutoFit/>
          </a:bodyPr>
          <a:lstStyle>
            <a:lvl1pPr marL="450000" indent="-450000">
              <a:defRPr>
                <a:latin typeface="Arial Narrow" panose="020B0606020202030204" pitchFamily="34" charset="0"/>
              </a:defRPr>
            </a:lvl1pPr>
            <a:lvl2pPr marL="796925" indent="-339725">
              <a:defRPr>
                <a:latin typeface="Arial Narrow" panose="020B0606020202030204" pitchFamily="34" charset="0"/>
              </a:defRPr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2353" y="6656070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r>
              <a:rPr lang="de-DE" dirty="0" smtClean="0">
                <a:solidFill>
                  <a:srgbClr val="FFFFFF"/>
                </a:solidFill>
              </a:rPr>
              <a:t>Birte Lindstädt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898821" y="6656070"/>
            <a:ext cx="1219801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r>
              <a:rPr lang="de-DE" dirty="0" smtClean="0">
                <a:solidFill>
                  <a:srgbClr val="FFFFFF"/>
                </a:solidFill>
              </a:rPr>
              <a:t>27. September 2017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1120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097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623538"/>
            <a:ext cx="9144000" cy="2344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 smtClean="0">
                <a:solidFill>
                  <a:srgbClr val="FFFFFF"/>
                </a:solidFill>
              </a:rPr>
              <a:t>13. Februar 2017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4000" y="1807200"/>
            <a:ext cx="3779418" cy="1261884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824833" y="1807200"/>
            <a:ext cx="3783600" cy="1261884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407618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805354"/>
            <a:ext cx="8010000" cy="126188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2353" y="6656070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 lang="de-DE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981483" y="6656070"/>
            <a:ext cx="1137139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smtClean="0"/>
              <a:t>13. Februar 2017</a:t>
            </a:r>
            <a:endParaRPr lang="de-DE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3106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fld id="{95C89DCB-AFD2-41C8-A6C6-E7FE93A28917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0" y="1498294"/>
            <a:ext cx="9144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224520" y="6656070"/>
            <a:ext cx="41656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Tablet Gothic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chemeClr val="bg1"/>
                </a:solidFill>
                <a:latin typeface="Arial Narrow"/>
                <a:cs typeface="Arial Narrow"/>
              </a:rPr>
              <a:t>Seite</a:t>
            </a:r>
            <a:endParaRPr lang="de-DE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8034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2" r:id="rId4"/>
    <p:sldLayoutId id="2147483665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accent2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450850" indent="-450850" algn="l" defTabSz="914400" rtl="0" eaLnBrk="1" latinLnBrk="0" hangingPunct="1">
        <a:spcBef>
          <a:spcPts val="600"/>
        </a:spcBef>
        <a:buClr>
          <a:schemeClr val="bg2"/>
        </a:buClr>
        <a:buFont typeface="Wingdings 3" panose="05040102010807070707" pitchFamily="18" charset="2"/>
        <a:buChar char="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2pPr>
      <a:lvl3pPr marL="1055688" indent="-293688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485775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600"/>
        </a:spcBef>
        <a:buFont typeface="Arial" panose="020B0604020202020204" pitchFamily="34" charset="0"/>
        <a:buChar char="»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805354"/>
            <a:ext cx="8010000" cy="126188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2353" y="6656070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981483" y="6656070"/>
            <a:ext cx="1137139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smtClean="0">
                <a:solidFill>
                  <a:srgbClr val="FFFFFF"/>
                </a:solidFill>
              </a:rPr>
              <a:t>13. Februar 2017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3106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0" y="1498294"/>
            <a:ext cx="9144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224520" y="6656070"/>
            <a:ext cx="41656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Tablet Gothic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FFFFFF"/>
                </a:solidFill>
                <a:latin typeface="Arial Narrow"/>
                <a:cs typeface="Arial Narrow"/>
              </a:rPr>
              <a:t>Seite</a:t>
            </a:r>
            <a:endParaRPr lang="de-DE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89505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accent2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450850" indent="-450850" algn="l" defTabSz="914400" rtl="0" eaLnBrk="1" latinLnBrk="0" hangingPunct="1">
        <a:spcBef>
          <a:spcPts val="600"/>
        </a:spcBef>
        <a:buClr>
          <a:schemeClr val="bg2"/>
        </a:buClr>
        <a:buFont typeface="Wingdings 3" panose="05040102010807070707" pitchFamily="18" charset="2"/>
        <a:buChar char="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2pPr>
      <a:lvl3pPr marL="1055688" indent="-293688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485775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600"/>
        </a:spcBef>
        <a:buFont typeface="Arial" panose="020B0604020202020204" pitchFamily="34" charset="0"/>
        <a:buChar char="»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805354"/>
            <a:ext cx="8010000" cy="126188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2353" y="6656070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dirty="0" smtClean="0">
                <a:solidFill>
                  <a:srgbClr val="FFFFFF"/>
                </a:solidFill>
              </a:rPr>
              <a:t>ZB MED – Strategie und Zukunftsperspektiven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981483" y="6656070"/>
            <a:ext cx="1137139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de-DE" smtClean="0">
                <a:solidFill>
                  <a:srgbClr val="FFFFFF"/>
                </a:solidFill>
              </a:rPr>
              <a:t>17.06.15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3106" y="6656070"/>
            <a:ext cx="36000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</a:lstStyle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‹Nr.›</a:t>
            </a:fld>
            <a:endParaRPr lang="de-DE" dirty="0">
              <a:solidFill>
                <a:srgbClr val="FFFFF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161020" y="6583680"/>
            <a:ext cx="0" cy="259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0" y="1498294"/>
            <a:ext cx="9144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224520" y="6656070"/>
            <a:ext cx="41656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Tablet Gothic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FFFFFF"/>
                </a:solidFill>
                <a:latin typeface="Arial Narrow"/>
                <a:cs typeface="Arial Narrow"/>
              </a:rPr>
              <a:t>Seite</a:t>
            </a:r>
            <a:endParaRPr lang="de-DE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0211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accent2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450850" indent="-450850" algn="l" defTabSz="914400" rtl="0" eaLnBrk="1" latinLnBrk="0" hangingPunct="1">
        <a:spcBef>
          <a:spcPts val="600"/>
        </a:spcBef>
        <a:buClr>
          <a:schemeClr val="bg2"/>
        </a:buClr>
        <a:buFont typeface="Wingdings 3" panose="05040102010807070707" pitchFamily="18" charset="2"/>
        <a:buChar char="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2pPr>
      <a:lvl3pPr marL="1055688" indent="-293688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485775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600"/>
        </a:spcBef>
        <a:buFont typeface="Arial" panose="020B0604020202020204" pitchFamily="34" charset="0"/>
        <a:buChar char="»"/>
        <a:defRPr sz="2400" kern="1200">
          <a:solidFill>
            <a:schemeClr val="accent2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esolver.sub.uni-goettingen.de/purl?isbn-978-3-86488-032-2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esolver.sub.uni-goettingen.de/purl?isbn-978-3-86488-032-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lindstaedt@zbmed.d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fii.en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sso.de/en/advice/publishing-advice-faqs/research-data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publisso.de/en/publishing/research-data/table-of-research-data-repositories/" TargetMode="External"/><Relationship Id="rId4" Type="http://schemas.openxmlformats.org/officeDocument/2006/relationships/hyperlink" Target="https://www.youtube.com/playlist?list=PLJYlS0FDTMq0XFz613jsBLmL4zRUYoWFx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ands.org.au/__data/assets/pdf_file/0003/383025/data_citation_poster.pdf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1682" y="2872968"/>
            <a:ext cx="7092000" cy="430887"/>
          </a:xfrm>
        </p:spPr>
        <p:txBody>
          <a:bodyPr/>
          <a:lstStyle/>
          <a:p>
            <a:r>
              <a:rPr lang="de-DE" sz="2800" dirty="0" smtClean="0"/>
              <a:t>ZB </a:t>
            </a:r>
            <a:r>
              <a:rPr lang="de-DE" sz="2800" dirty="0"/>
              <a:t>MED – </a:t>
            </a:r>
            <a:r>
              <a:rPr lang="de-DE" sz="2800" dirty="0" smtClean="0"/>
              <a:t>Information </a:t>
            </a:r>
            <a:r>
              <a:rPr lang="de-DE" sz="2800" dirty="0" err="1" smtClean="0"/>
              <a:t>Centre</a:t>
            </a:r>
            <a:r>
              <a:rPr lang="de-DE" sz="2800" dirty="0" smtClean="0"/>
              <a:t> Life </a:t>
            </a:r>
            <a:r>
              <a:rPr lang="de-DE" sz="2800" dirty="0" err="1" smtClean="0"/>
              <a:t>Sciences</a:t>
            </a:r>
            <a:endParaRPr lang="de-DE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61682" y="3412525"/>
            <a:ext cx="7092000" cy="1123384"/>
          </a:xfrm>
        </p:spPr>
        <p:txBody>
          <a:bodyPr/>
          <a:lstStyle/>
          <a:p>
            <a:r>
              <a:rPr lang="en-US" sz="2400" b="1" dirty="0"/>
              <a:t>The role of </a:t>
            </a:r>
            <a:r>
              <a:rPr lang="en-US" sz="2400" b="1" dirty="0" smtClean="0"/>
              <a:t>a National Library in </a:t>
            </a:r>
            <a:r>
              <a:rPr lang="en-US" sz="2400" b="1" dirty="0"/>
              <a:t>the approach to a FAIR Research Data Infrastructure in </a:t>
            </a:r>
            <a:r>
              <a:rPr lang="en-US" sz="2400" b="1" dirty="0" smtClean="0"/>
              <a:t>the </a:t>
            </a:r>
            <a:r>
              <a:rPr lang="en-US" sz="2400" b="1" dirty="0"/>
              <a:t>Life Sciences</a:t>
            </a:r>
            <a:endParaRPr lang="de-DE" sz="2400" b="1" dirty="0"/>
          </a:p>
          <a:p>
            <a:r>
              <a:rPr lang="de-DE" sz="2000" dirty="0" smtClean="0">
                <a:latin typeface="Arial Narrow" panose="020B0606020202030204" pitchFamily="34" charset="0"/>
                <a:ea typeface="+mj-ea"/>
              </a:rPr>
              <a:t>Birte Lindstädt</a:t>
            </a:r>
            <a:endParaRPr lang="de-DE" sz="2000" dirty="0">
              <a:latin typeface="Arial Narrow" panose="020B060602020203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223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168176"/>
            <a:ext cx="8010000" cy="1292662"/>
          </a:xfrm>
        </p:spPr>
        <p:txBody>
          <a:bodyPr/>
          <a:lstStyle/>
          <a:p>
            <a:r>
              <a:rPr lang="en-US" dirty="0" smtClean="0"/>
              <a:t>Rec. 7: Disciplinary interoperability frameworks</a:t>
            </a:r>
            <a:br>
              <a:rPr lang="en-US" dirty="0" smtClean="0"/>
            </a:br>
            <a:r>
              <a:rPr lang="en-US" dirty="0" smtClean="0"/>
              <a:t>Rec. 8: Cross-disciplinary </a:t>
            </a:r>
            <a:r>
              <a:rPr lang="en-US" dirty="0" err="1" smtClean="0"/>
              <a:t>FAIRness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National </a:t>
            </a:r>
            <a:r>
              <a:rPr lang="en-US" i="1" dirty="0"/>
              <a:t>research data </a:t>
            </a:r>
            <a:r>
              <a:rPr lang="en-US" i="1" dirty="0" smtClean="0"/>
              <a:t>infrastructure: NFDI4Life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10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392386" y="1791455"/>
            <a:ext cx="8010000" cy="4679014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NFDI4Life is an emerging consortium in the context of the planned National Research Data Infrastructure (NFDI) in Germany as recommended by the German Council for Scientific Information Infrastructures.</a:t>
            </a:r>
          </a:p>
          <a:p>
            <a:r>
              <a:rPr lang="en-US" sz="2000" dirty="0"/>
              <a:t>NDFI4Life consists </a:t>
            </a:r>
            <a:r>
              <a:rPr lang="en-US" sz="2000" dirty="0" smtClean="0"/>
              <a:t>of </a:t>
            </a:r>
            <a:r>
              <a:rPr lang="en-US" sz="2000" b="1" dirty="0"/>
              <a:t>research institutions and information infrastructures </a:t>
            </a:r>
            <a:r>
              <a:rPr lang="en-US" sz="2000" dirty="0"/>
              <a:t>mainly dedicated to medicine, agricultural and environmental science, nutrition, biodiversity and bioinformatics.</a:t>
            </a:r>
          </a:p>
          <a:p>
            <a:r>
              <a:rPr lang="en-US" sz="2000" dirty="0"/>
              <a:t>The NFDI is envisaged as a  network of networks respectively consortia, each representing specific scientific domains, and thus as a national infrastructural network providing services  for all sciences and humanities</a:t>
            </a:r>
            <a:r>
              <a:rPr lang="en-US" sz="2000" dirty="0" smtClean="0"/>
              <a:t>. Within </a:t>
            </a:r>
            <a:r>
              <a:rPr lang="en-US" sz="2000" dirty="0"/>
              <a:t>this framework NFDI4Life aims at covering the life sciences.</a:t>
            </a:r>
          </a:p>
          <a:p>
            <a:r>
              <a:rPr lang="en-US" sz="2000" dirty="0"/>
              <a:t>Currently  NFDI4Life is working on defining </a:t>
            </a:r>
            <a:r>
              <a:rPr lang="en-US" sz="2000" b="1" dirty="0"/>
              <a:t>the</a:t>
            </a:r>
            <a:r>
              <a:rPr lang="en-US" sz="2000" dirty="0"/>
              <a:t> </a:t>
            </a:r>
            <a:r>
              <a:rPr lang="en-US" sz="2000" b="1" dirty="0"/>
              <a:t>aims, the tasks, the international integration and the governance</a:t>
            </a:r>
            <a:r>
              <a:rPr lang="en-US" sz="2000" dirty="0"/>
              <a:t> of the network. </a:t>
            </a:r>
            <a:r>
              <a:rPr lang="en-US" sz="2000" b="1" dirty="0"/>
              <a:t>Use cases </a:t>
            </a:r>
            <a:r>
              <a:rPr lang="en-US" sz="2000" dirty="0"/>
              <a:t>are being developed in an attempt to capture the requirements of the users from the scientific communities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4589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168176"/>
            <a:ext cx="8010000" cy="1292662"/>
          </a:xfrm>
        </p:spPr>
        <p:txBody>
          <a:bodyPr/>
          <a:lstStyle/>
          <a:p>
            <a:r>
              <a:rPr lang="en-US" dirty="0" smtClean="0"/>
              <a:t>Rec. 7: Disciplinary interoperability frameworks</a:t>
            </a:r>
            <a:br>
              <a:rPr lang="en-US" dirty="0" smtClean="0"/>
            </a:br>
            <a:r>
              <a:rPr lang="en-US" dirty="0" smtClean="0"/>
              <a:t>Rec. 8: Cross-disciplinary </a:t>
            </a:r>
            <a:r>
              <a:rPr lang="en-US" dirty="0" err="1" smtClean="0"/>
              <a:t>FAIRness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National </a:t>
            </a:r>
            <a:r>
              <a:rPr lang="en-US" i="1" dirty="0"/>
              <a:t>research data </a:t>
            </a:r>
            <a:r>
              <a:rPr lang="en-US" i="1" dirty="0" smtClean="0"/>
              <a:t>infrastructure: NFDI4Life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11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392386" y="1791455"/>
            <a:ext cx="8010000" cy="3493264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In </a:t>
            </a:r>
            <a:r>
              <a:rPr lang="en-US" sz="2000" dirty="0"/>
              <a:t>order to achieve this seven working groups have been established covering the  following topics concerning research data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endParaRPr lang="en-US" sz="2000" dirty="0"/>
          </a:p>
          <a:p>
            <a:pPr lvl="1" fontAlgn="base"/>
            <a:r>
              <a:rPr lang="en-US" sz="2000" dirty="0" smtClean="0"/>
              <a:t>standards</a:t>
            </a:r>
            <a:r>
              <a:rPr lang="en-US" sz="2000" dirty="0"/>
              <a:t>, metadata, semantic resources, persistent identifiers</a:t>
            </a:r>
          </a:p>
          <a:p>
            <a:pPr lvl="1" fontAlgn="base"/>
            <a:r>
              <a:rPr lang="en-US" sz="2000" dirty="0"/>
              <a:t>information services</a:t>
            </a:r>
          </a:p>
          <a:p>
            <a:pPr lvl="1" fontAlgn="base"/>
            <a:r>
              <a:rPr lang="en-US" sz="2000" dirty="0"/>
              <a:t>teaching, training and qualification</a:t>
            </a:r>
          </a:p>
          <a:p>
            <a:pPr lvl="1" fontAlgn="base"/>
            <a:r>
              <a:rPr lang="en-US" sz="2000" dirty="0"/>
              <a:t>development and adjustment of methods</a:t>
            </a:r>
          </a:p>
          <a:p>
            <a:pPr lvl="1" fontAlgn="base"/>
            <a:r>
              <a:rPr lang="en-US" sz="2000" dirty="0"/>
              <a:t>reputation and rewarding</a:t>
            </a:r>
          </a:p>
          <a:p>
            <a:pPr lvl="1" fontAlgn="base"/>
            <a:r>
              <a:rPr lang="en-US" sz="2000" dirty="0"/>
              <a:t>archiving and publishing infrastructure</a:t>
            </a:r>
          </a:p>
          <a:p>
            <a:pPr lvl="1" fontAlgn="base"/>
            <a:r>
              <a:rPr lang="en-US" sz="2000" dirty="0"/>
              <a:t>privacy and sensitive data</a:t>
            </a:r>
          </a:p>
        </p:txBody>
      </p:sp>
    </p:spTree>
    <p:extLst>
      <p:ext uri="{BB962C8B-B14F-4D97-AF65-F5344CB8AC3E}">
        <p14:creationId xmlns:p14="http://schemas.microsoft.com/office/powerpoint/2010/main" val="2169740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24931"/>
            <a:ext cx="8010000" cy="861774"/>
          </a:xfrm>
        </p:spPr>
        <p:txBody>
          <a:bodyPr/>
          <a:lstStyle/>
          <a:p>
            <a:r>
              <a:rPr lang="en-US" dirty="0" smtClean="0"/>
              <a:t>Rec. 10: Trusted Digital Repositories</a:t>
            </a:r>
            <a:br>
              <a:rPr lang="en-US" dirty="0" smtClean="0"/>
            </a:br>
            <a:r>
              <a:rPr lang="en-US" i="1" dirty="0" smtClean="0"/>
              <a:t>Trusted Research Data </a:t>
            </a:r>
            <a:r>
              <a:rPr lang="en-US" i="1" dirty="0" smtClean="0"/>
              <a:t>Repositories </a:t>
            </a:r>
            <a:r>
              <a:rPr lang="en-US" i="1" dirty="0" smtClean="0"/>
              <a:t>in the Life Sciences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12</a:t>
            </a:fld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l="12285" t="10762" r="13334" b="3905"/>
          <a:stretch/>
        </p:blipFill>
        <p:spPr>
          <a:xfrm>
            <a:off x="2131712" y="1996793"/>
            <a:ext cx="6801394" cy="4389121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95795" y="1996793"/>
            <a:ext cx="2185851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Registry </a:t>
            </a:r>
            <a:r>
              <a:rPr lang="de-DE" sz="20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for</a:t>
            </a: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open </a:t>
            </a:r>
            <a:r>
              <a:rPr lang="de-DE" sz="20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access</a:t>
            </a: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0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research</a:t>
            </a: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0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data</a:t>
            </a: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0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repositories</a:t>
            </a: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0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based</a:t>
            </a:r>
            <a:r>
              <a:rPr lang="de-DE" sz="20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on re3data.org</a:t>
            </a:r>
            <a:endParaRPr lang="de-DE" sz="20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endParaRPr lang="de-DE" sz="20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endParaRPr lang="de-DE" sz="20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endParaRPr lang="de-DE" sz="20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885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24931"/>
            <a:ext cx="8010000" cy="861774"/>
          </a:xfrm>
        </p:spPr>
        <p:txBody>
          <a:bodyPr/>
          <a:lstStyle/>
          <a:p>
            <a:r>
              <a:rPr lang="en-US" dirty="0" smtClean="0"/>
              <a:t>Rec. 10: Trusted Digital Repositories</a:t>
            </a:r>
            <a:br>
              <a:rPr lang="en-US" dirty="0" smtClean="0"/>
            </a:br>
            <a:r>
              <a:rPr lang="en-US" i="1" dirty="0" smtClean="0"/>
              <a:t>Trusted Research Data </a:t>
            </a:r>
            <a:r>
              <a:rPr lang="en-US" i="1" dirty="0" smtClean="0"/>
              <a:t>Repositories </a:t>
            </a:r>
            <a:r>
              <a:rPr lang="en-US" i="1" dirty="0" smtClean="0"/>
              <a:t>in the Life Sciences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/>
          <a:srcRect t="4597" b="21258"/>
          <a:stretch/>
        </p:blipFill>
        <p:spPr>
          <a:xfrm>
            <a:off x="4160519" y="1106814"/>
            <a:ext cx="4983481" cy="5356208"/>
          </a:xfrm>
          <a:prstGeom prst="rect">
            <a:avLst/>
          </a:prstGeom>
        </p:spPr>
      </p:pic>
      <p:sp>
        <p:nvSpPr>
          <p:cNvPr id="9" name="Titel 5"/>
          <p:cNvSpPr txBox="1">
            <a:spLocks/>
          </p:cNvSpPr>
          <p:nvPr/>
        </p:nvSpPr>
        <p:spPr>
          <a:xfrm>
            <a:off x="460008" y="1818976"/>
            <a:ext cx="3451827" cy="101566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accent2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0" lvl="2" algn="l" rtl="0">
              <a:spcBef>
                <a:spcPct val="0"/>
              </a:spcBef>
            </a:pPr>
            <a:r>
              <a:rPr lang="de-DE" sz="2400" b="1" kern="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Life Science Repository </a:t>
            </a:r>
            <a:r>
              <a:rPr lang="de-DE" sz="2400" b="1" kern="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by</a:t>
            </a:r>
            <a:r>
              <a:rPr lang="de-DE" sz="2400" b="1" kern="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ZB MED</a:t>
            </a:r>
            <a:r>
              <a:rPr lang="de-DE" sz="2400" kern="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/>
            </a:r>
            <a:br>
              <a:rPr lang="de-DE" sz="2400" kern="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</a:br>
            <a:endParaRPr lang="de-DE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Inhaltsplatzhalter 5"/>
          <p:cNvSpPr txBox="1">
            <a:spLocks/>
          </p:cNvSpPr>
          <p:nvPr/>
        </p:nvSpPr>
        <p:spPr>
          <a:xfrm>
            <a:off x="194713" y="2834639"/>
            <a:ext cx="3965806" cy="1414564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de-DE" sz="1800" dirty="0" smtClean="0"/>
              <a:t>Assurance </a:t>
            </a:r>
            <a:r>
              <a:rPr lang="de-DE" sz="1800" dirty="0" err="1" smtClean="0"/>
              <a:t>for</a:t>
            </a:r>
            <a:r>
              <a:rPr lang="de-DE" sz="1800" dirty="0" smtClean="0"/>
              <a:t> subsequent </a:t>
            </a:r>
            <a:r>
              <a:rPr lang="de-DE" sz="1800" dirty="0" err="1" smtClean="0"/>
              <a:t>use</a:t>
            </a:r>
            <a:endParaRPr lang="de-DE" sz="1800" dirty="0" smtClean="0"/>
          </a:p>
          <a:p>
            <a:pPr lvl="0"/>
            <a:endParaRPr lang="de-DE" sz="1800" dirty="0" smtClean="0"/>
          </a:p>
          <a:p>
            <a:pPr lvl="0"/>
            <a:r>
              <a:rPr lang="de-DE" sz="1800" dirty="0" err="1" smtClean="0"/>
              <a:t>Publication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„</a:t>
            </a:r>
            <a:r>
              <a:rPr lang="de-DE" sz="1800" dirty="0" err="1" smtClean="0"/>
              <a:t>raw</a:t>
            </a:r>
            <a:r>
              <a:rPr lang="de-DE" sz="1800" dirty="0" smtClean="0"/>
              <a:t> </a:t>
            </a:r>
            <a:r>
              <a:rPr lang="de-DE" sz="1800" dirty="0" err="1" smtClean="0"/>
              <a:t>research</a:t>
            </a:r>
            <a:r>
              <a:rPr lang="de-DE" sz="1800" dirty="0" smtClean="0"/>
              <a:t> </a:t>
            </a:r>
            <a:r>
              <a:rPr lang="de-DE" sz="1800" dirty="0" err="1" smtClean="0"/>
              <a:t>data</a:t>
            </a:r>
            <a:r>
              <a:rPr lang="de-DE" sz="1800" dirty="0" smtClean="0"/>
              <a:t>“ </a:t>
            </a:r>
            <a:r>
              <a:rPr lang="de-DE" sz="1800" dirty="0" err="1" smtClean="0"/>
              <a:t>and</a:t>
            </a:r>
            <a:r>
              <a:rPr lang="de-DE" sz="1800" dirty="0" smtClean="0"/>
              <a:t> </a:t>
            </a:r>
            <a:r>
              <a:rPr lang="de-DE" sz="1800" dirty="0" err="1" smtClean="0"/>
              <a:t>data</a:t>
            </a:r>
            <a:r>
              <a:rPr lang="de-DE" sz="1800" dirty="0" smtClean="0"/>
              <a:t> </a:t>
            </a:r>
            <a:r>
              <a:rPr lang="de-DE" sz="1800" dirty="0" err="1" smtClean="0"/>
              <a:t>together</a:t>
            </a:r>
            <a:r>
              <a:rPr lang="de-DE" sz="1800" dirty="0" smtClean="0"/>
              <a:t> </a:t>
            </a:r>
            <a:r>
              <a:rPr lang="de-DE" sz="1800" dirty="0" err="1" smtClean="0"/>
              <a:t>with</a:t>
            </a:r>
            <a:r>
              <a:rPr lang="de-DE" sz="1800" dirty="0" smtClean="0"/>
              <a:t> a </a:t>
            </a:r>
            <a:r>
              <a:rPr lang="de-DE" sz="1800" dirty="0" err="1" smtClean="0"/>
              <a:t>text</a:t>
            </a:r>
            <a:r>
              <a:rPr lang="de-DE" sz="1800" dirty="0" smtClean="0"/>
              <a:t> </a:t>
            </a:r>
            <a:r>
              <a:rPr lang="de-DE" sz="1800" dirty="0" err="1" smtClean="0"/>
              <a:t>publication</a:t>
            </a:r>
            <a:r>
              <a:rPr lang="de-DE" sz="1800" dirty="0" smtClean="0"/>
              <a:t> („</a:t>
            </a:r>
            <a:r>
              <a:rPr lang="de-DE" sz="1800" dirty="0" err="1" smtClean="0"/>
              <a:t>enhanced</a:t>
            </a:r>
            <a:r>
              <a:rPr lang="de-DE" sz="1800" dirty="0" smtClean="0"/>
              <a:t> </a:t>
            </a:r>
            <a:r>
              <a:rPr lang="de-DE" sz="1800" dirty="0" err="1" smtClean="0"/>
              <a:t>publication</a:t>
            </a:r>
            <a:r>
              <a:rPr lang="de-DE" sz="1800" dirty="0" smtClean="0"/>
              <a:t>“)</a:t>
            </a:r>
            <a:r>
              <a:rPr lang="de-DE" sz="1800" dirty="0" smtClean="0"/>
              <a:t/>
            </a:r>
            <a:br>
              <a:rPr lang="de-DE" sz="1800" dirty="0" smtClean="0"/>
            </a:br>
            <a:endParaRPr lang="de-DE" sz="1800" dirty="0" smtClean="0"/>
          </a:p>
          <a:p>
            <a:r>
              <a:rPr lang="de-DE" sz="1800" dirty="0" smtClean="0"/>
              <a:t>Open </a:t>
            </a:r>
            <a:r>
              <a:rPr lang="de-DE" sz="1800" dirty="0" err="1" smtClean="0"/>
              <a:t>licence</a:t>
            </a:r>
            <a:r>
              <a:rPr lang="de-DE" sz="1800" dirty="0" smtClean="0"/>
              <a:t> </a:t>
            </a:r>
            <a:r>
              <a:rPr lang="de-DE" sz="1800" dirty="0" err="1" smtClean="0"/>
              <a:t>required</a:t>
            </a:r>
            <a:r>
              <a:rPr lang="de-DE" sz="1800" dirty="0" smtClean="0"/>
              <a:t> </a:t>
            </a:r>
            <a:r>
              <a:rPr lang="de-DE" sz="1800" dirty="0" err="1" smtClean="0"/>
              <a:t>to</a:t>
            </a:r>
            <a:r>
              <a:rPr lang="de-DE" sz="1800" dirty="0" smtClean="0"/>
              <a:t> </a:t>
            </a:r>
            <a:r>
              <a:rPr lang="de-DE" sz="1800" dirty="0" err="1" smtClean="0"/>
              <a:t>support</a:t>
            </a:r>
            <a:r>
              <a:rPr lang="de-DE" sz="1800" dirty="0" smtClean="0"/>
              <a:t> </a:t>
            </a:r>
            <a:r>
              <a:rPr lang="de-DE" sz="1800" dirty="0" err="1" smtClean="0"/>
              <a:t>further</a:t>
            </a:r>
            <a:r>
              <a:rPr lang="de-DE" sz="1800" dirty="0" smtClean="0"/>
              <a:t> </a:t>
            </a:r>
            <a:r>
              <a:rPr lang="de-DE" sz="1800" dirty="0" err="1" smtClean="0"/>
              <a:t>use</a:t>
            </a:r>
            <a:r>
              <a:rPr lang="de-DE" sz="1800" dirty="0" smtClean="0"/>
              <a:t/>
            </a:r>
            <a:br>
              <a:rPr lang="de-DE" sz="1800" dirty="0" smtClean="0"/>
            </a:br>
            <a:endParaRPr lang="de-DE" sz="1800" dirty="0" smtClean="0"/>
          </a:p>
          <a:p>
            <a:r>
              <a:rPr lang="de-DE" sz="1800" dirty="0" smtClean="0"/>
              <a:t>Long </a:t>
            </a:r>
            <a:r>
              <a:rPr lang="de-DE" sz="1800" dirty="0" err="1" smtClean="0"/>
              <a:t>term</a:t>
            </a:r>
            <a:r>
              <a:rPr lang="de-DE" sz="1800" dirty="0" smtClean="0"/>
              <a:t> </a:t>
            </a:r>
            <a:r>
              <a:rPr lang="de-DE" sz="1800" dirty="0" err="1" smtClean="0"/>
              <a:t>preservation</a:t>
            </a:r>
            <a:r>
              <a:rPr lang="de-DE" sz="1800" dirty="0" smtClean="0"/>
              <a:t> (</a:t>
            </a:r>
            <a:r>
              <a:rPr lang="de-DE" sz="1800" dirty="0" err="1" smtClean="0"/>
              <a:t>projected</a:t>
            </a:r>
            <a:r>
              <a:rPr lang="de-DE" sz="1800" dirty="0" smtClean="0"/>
              <a:t>)</a:t>
            </a:r>
            <a:endParaRPr lang="de-DE" sz="1800" dirty="0"/>
          </a:p>
          <a:p>
            <a:pPr lvl="0"/>
            <a:endParaRPr lang="de-DE" sz="1800" b="1" dirty="0"/>
          </a:p>
          <a:p>
            <a:pPr>
              <a:lnSpc>
                <a:spcPct val="150000"/>
              </a:lnSpc>
            </a:pPr>
            <a:endParaRPr lang="de-DE" sz="1800" dirty="0" smtClean="0"/>
          </a:p>
          <a:p>
            <a:pPr>
              <a:lnSpc>
                <a:spcPct val="150000"/>
              </a:lnSpc>
            </a:pPr>
            <a:endParaRPr lang="de-DE" sz="18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9851" y="6046237"/>
            <a:ext cx="1166998" cy="41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84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24931"/>
            <a:ext cx="8010000" cy="861774"/>
          </a:xfrm>
        </p:spPr>
        <p:txBody>
          <a:bodyPr/>
          <a:lstStyle/>
          <a:p>
            <a:r>
              <a:rPr lang="en-US" dirty="0" smtClean="0"/>
              <a:t>Rec. 10: Trusted Digital Repositories</a:t>
            </a:r>
            <a:br>
              <a:rPr lang="en-US" dirty="0" smtClean="0"/>
            </a:br>
            <a:r>
              <a:rPr lang="en-US" i="1" dirty="0" smtClean="0"/>
              <a:t>Trusted Research Data Repositories in the Life Sciences</a:t>
            </a:r>
            <a:endParaRPr lang="en-US" i="1" dirty="0"/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418126" y="1677870"/>
            <a:ext cx="8275442" cy="5493812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b="1" dirty="0" smtClean="0"/>
              <a:t>Data </a:t>
            </a:r>
            <a:r>
              <a:rPr lang="de-DE" b="1" dirty="0" err="1" smtClean="0"/>
              <a:t>Policy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kern="0" dirty="0"/>
              <a:t>Life Science Repository </a:t>
            </a:r>
            <a:r>
              <a:rPr lang="de-DE" sz="2000" b="1" kern="0" dirty="0" smtClean="0"/>
              <a:t/>
            </a:r>
            <a:br>
              <a:rPr lang="de-DE" sz="2000" b="1" kern="0" dirty="0" smtClean="0"/>
            </a:br>
            <a:endParaRPr lang="de-DE" sz="2000" b="1" dirty="0" smtClean="0"/>
          </a:p>
          <a:p>
            <a:r>
              <a:rPr lang="de-DE" sz="2000" b="1" dirty="0" smtClean="0"/>
              <a:t>Property </a:t>
            </a:r>
            <a:r>
              <a:rPr lang="de-DE" sz="2000" b="1" dirty="0" err="1" smtClean="0"/>
              <a:t>right</a:t>
            </a:r>
            <a:r>
              <a:rPr lang="de-DE" sz="2000" b="1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owner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research</a:t>
            </a:r>
            <a:r>
              <a:rPr lang="de-DE" sz="2000" dirty="0" smtClean="0"/>
              <a:t> </a:t>
            </a:r>
            <a:r>
              <a:rPr lang="de-DE" sz="2000" dirty="0" err="1" smtClean="0"/>
              <a:t>data</a:t>
            </a:r>
            <a:endParaRPr lang="de-DE" sz="2000" dirty="0" smtClean="0"/>
          </a:p>
          <a:p>
            <a:r>
              <a:rPr lang="de-DE" sz="2000" b="1" dirty="0" err="1" smtClean="0"/>
              <a:t>Licence</a:t>
            </a:r>
            <a:r>
              <a:rPr lang="de-DE" sz="2000" dirty="0" smtClean="0"/>
              <a:t>: open </a:t>
            </a:r>
            <a:r>
              <a:rPr lang="de-DE" sz="2000" dirty="0" err="1" smtClean="0"/>
              <a:t>licence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required</a:t>
            </a:r>
            <a:endParaRPr lang="de-DE" sz="2000" dirty="0" smtClean="0"/>
          </a:p>
          <a:p>
            <a:r>
              <a:rPr lang="de-DE" sz="2000" dirty="0" smtClean="0"/>
              <a:t>Description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research</a:t>
            </a:r>
            <a:r>
              <a:rPr lang="de-DE" sz="2000" dirty="0" smtClean="0"/>
              <a:t> </a:t>
            </a:r>
            <a:r>
              <a:rPr lang="de-DE" sz="2000" dirty="0" err="1" smtClean="0"/>
              <a:t>data</a:t>
            </a:r>
            <a:r>
              <a:rPr lang="de-DE" sz="2000" dirty="0" smtClean="0"/>
              <a:t> </a:t>
            </a:r>
            <a:r>
              <a:rPr lang="de-DE" sz="2000" dirty="0" err="1" smtClean="0"/>
              <a:t>through</a:t>
            </a:r>
            <a:r>
              <a:rPr lang="de-DE" sz="2000" dirty="0" smtClean="0"/>
              <a:t> </a:t>
            </a:r>
            <a:r>
              <a:rPr lang="de-DE" sz="2000" b="1" dirty="0" err="1" smtClean="0"/>
              <a:t>metadata</a:t>
            </a:r>
            <a:r>
              <a:rPr lang="de-DE" sz="2000" b="1" dirty="0" smtClean="0"/>
              <a:t> </a:t>
            </a:r>
            <a:r>
              <a:rPr lang="de-DE" sz="2000" dirty="0" smtClean="0"/>
              <a:t>(</a:t>
            </a:r>
            <a:r>
              <a:rPr lang="de-DE" sz="2000" dirty="0" err="1" smtClean="0"/>
              <a:t>mandatory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optional)</a:t>
            </a:r>
          </a:p>
          <a:p>
            <a:r>
              <a:rPr lang="de-DE" sz="2000" b="1" dirty="0" smtClean="0"/>
              <a:t>Embargo</a:t>
            </a:r>
            <a:r>
              <a:rPr lang="de-DE" sz="2000" dirty="0" smtClean="0"/>
              <a:t>: </a:t>
            </a:r>
            <a:r>
              <a:rPr lang="de-DE" sz="2000" dirty="0" err="1" smtClean="0"/>
              <a:t>two</a:t>
            </a:r>
            <a:r>
              <a:rPr lang="de-DE" sz="2000" dirty="0" smtClean="0"/>
              <a:t> </a:t>
            </a:r>
            <a:r>
              <a:rPr lang="de-DE" sz="2000" dirty="0" err="1" smtClean="0"/>
              <a:t>years</a:t>
            </a:r>
            <a:endParaRPr lang="de-DE" sz="2000" dirty="0" smtClean="0"/>
          </a:p>
          <a:p>
            <a:r>
              <a:rPr lang="de-DE" sz="2000" b="1" dirty="0" smtClean="0"/>
              <a:t>Digital </a:t>
            </a:r>
            <a:r>
              <a:rPr lang="de-DE" sz="2000" b="1" dirty="0" err="1" smtClean="0"/>
              <a:t>Object</a:t>
            </a:r>
            <a:r>
              <a:rPr lang="de-DE" sz="2000" b="1" dirty="0" smtClean="0"/>
              <a:t> Identifier </a:t>
            </a:r>
            <a:r>
              <a:rPr lang="de-DE" sz="2000" dirty="0" smtClean="0"/>
              <a:t>DOI</a:t>
            </a:r>
          </a:p>
          <a:p>
            <a:r>
              <a:rPr lang="de-DE" sz="2000" b="1" dirty="0" smtClean="0"/>
              <a:t>Privacy</a:t>
            </a:r>
            <a:r>
              <a:rPr lang="de-DE" sz="2000" dirty="0" smtClean="0"/>
              <a:t>: </a:t>
            </a:r>
            <a:r>
              <a:rPr lang="de-DE" sz="2000" dirty="0" err="1" smtClean="0"/>
              <a:t>anonymizing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research</a:t>
            </a:r>
            <a:r>
              <a:rPr lang="de-DE" sz="2000" dirty="0" smtClean="0"/>
              <a:t> </a:t>
            </a:r>
            <a:r>
              <a:rPr lang="de-DE" sz="2000" dirty="0" err="1" smtClean="0"/>
              <a:t>data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required</a:t>
            </a:r>
            <a:endParaRPr lang="de-DE" sz="2000" dirty="0" smtClean="0"/>
          </a:p>
          <a:p>
            <a:r>
              <a:rPr lang="de-DE" sz="2000" b="1" dirty="0" smtClean="0"/>
              <a:t>Long </a:t>
            </a:r>
            <a:r>
              <a:rPr lang="de-DE" sz="2000" b="1" dirty="0" err="1" smtClean="0"/>
              <a:t>term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preservation</a:t>
            </a:r>
            <a:r>
              <a:rPr lang="de-DE" sz="2000" dirty="0" smtClean="0"/>
              <a:t>: </a:t>
            </a:r>
            <a:r>
              <a:rPr lang="de-DE" sz="2000" dirty="0" err="1" smtClean="0"/>
              <a:t>bitstream</a:t>
            </a:r>
            <a:r>
              <a:rPr lang="de-DE" sz="2000" dirty="0" smtClean="0"/>
              <a:t> </a:t>
            </a:r>
            <a:r>
              <a:rPr lang="de-DE" sz="2000" dirty="0" err="1" smtClean="0"/>
              <a:t>preservation</a:t>
            </a:r>
            <a:r>
              <a:rPr lang="de-DE" sz="2000" dirty="0" smtClean="0"/>
              <a:t>, </a:t>
            </a:r>
            <a:r>
              <a:rPr lang="de-DE" sz="2000" dirty="0" err="1" smtClean="0"/>
              <a:t>long</a:t>
            </a:r>
            <a:r>
              <a:rPr lang="de-DE" sz="2000" dirty="0" smtClean="0"/>
              <a:t> </a:t>
            </a:r>
            <a:r>
              <a:rPr lang="de-DE" sz="2000" dirty="0" err="1" smtClean="0"/>
              <a:t>term</a:t>
            </a:r>
            <a:r>
              <a:rPr lang="de-DE" sz="2000" dirty="0" smtClean="0"/>
              <a:t> </a:t>
            </a:r>
            <a:r>
              <a:rPr lang="de-DE" sz="2000" dirty="0" err="1" smtClean="0"/>
              <a:t>projected</a:t>
            </a:r>
            <a:endParaRPr lang="de-DE" sz="2000" dirty="0" smtClean="0"/>
          </a:p>
          <a:p>
            <a:r>
              <a:rPr lang="de-DE" sz="2000" dirty="0" smtClean="0"/>
              <a:t>ZB MED </a:t>
            </a:r>
            <a:r>
              <a:rPr lang="de-DE" sz="2000" dirty="0" err="1" smtClean="0"/>
              <a:t>provides</a:t>
            </a:r>
            <a:r>
              <a:rPr lang="de-DE" sz="2000" dirty="0" smtClean="0"/>
              <a:t> </a:t>
            </a:r>
            <a:r>
              <a:rPr lang="de-DE" sz="2000" b="1" dirty="0" err="1" smtClean="0"/>
              <a:t>technical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infrastructure</a:t>
            </a:r>
            <a:r>
              <a:rPr lang="de-DE" sz="2000" b="1" dirty="0" smtClean="0"/>
              <a:t> </a:t>
            </a:r>
            <a:br>
              <a:rPr lang="de-DE" sz="2000" b="1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hosted</a:t>
            </a:r>
            <a:r>
              <a:rPr lang="de-DE" sz="2000" dirty="0" smtClean="0"/>
              <a:t> </a:t>
            </a:r>
            <a:r>
              <a:rPr lang="de-DE" sz="2000" dirty="0" err="1" smtClean="0"/>
              <a:t>by</a:t>
            </a:r>
            <a:r>
              <a:rPr lang="de-DE" sz="2000" dirty="0" smtClean="0"/>
              <a:t> hochschulbibliothekszentrum Nordrhein-Westfalen)</a:t>
            </a:r>
          </a:p>
          <a:p>
            <a:r>
              <a:rPr lang="de-DE" sz="2000" b="1" dirty="0" smtClean="0"/>
              <a:t>Quality </a:t>
            </a:r>
            <a:r>
              <a:rPr lang="de-DE" sz="2000" b="1" dirty="0" err="1" smtClean="0"/>
              <a:t>management</a:t>
            </a:r>
            <a:r>
              <a:rPr lang="de-DE" sz="2000" b="1" dirty="0" smtClean="0"/>
              <a:t> (ZB MED)</a:t>
            </a:r>
            <a:r>
              <a:rPr lang="de-DE" sz="2000" dirty="0" smtClean="0"/>
              <a:t>: </a:t>
            </a:r>
            <a:r>
              <a:rPr lang="de-DE" sz="2000" dirty="0" err="1" smtClean="0"/>
              <a:t>documentation</a:t>
            </a:r>
            <a:r>
              <a:rPr lang="de-DE" sz="2000" dirty="0" smtClean="0"/>
              <a:t>/</a:t>
            </a:r>
            <a:r>
              <a:rPr lang="de-DE" sz="2000" dirty="0" err="1" smtClean="0"/>
              <a:t>metadata</a:t>
            </a:r>
            <a:r>
              <a:rPr lang="de-DE" sz="2000" dirty="0" smtClean="0"/>
              <a:t>, </a:t>
            </a:r>
            <a:r>
              <a:rPr lang="de-DE" sz="2000" dirty="0" err="1" smtClean="0"/>
              <a:t>structured</a:t>
            </a:r>
            <a:r>
              <a:rPr lang="de-DE" sz="2000" dirty="0" smtClean="0"/>
              <a:t> </a:t>
            </a:r>
            <a:r>
              <a:rPr lang="de-DE" sz="2000" dirty="0" err="1" smtClean="0"/>
              <a:t>data</a:t>
            </a:r>
            <a:r>
              <a:rPr lang="de-DE" sz="2000" dirty="0" smtClean="0"/>
              <a:t>, </a:t>
            </a:r>
            <a:r>
              <a:rPr lang="de-DE" sz="2000" dirty="0" err="1" smtClean="0"/>
              <a:t>possibility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technical</a:t>
            </a:r>
            <a:r>
              <a:rPr lang="de-DE" sz="2000" dirty="0" smtClean="0"/>
              <a:t> </a:t>
            </a:r>
            <a:r>
              <a:rPr lang="de-DE" sz="2000" dirty="0" err="1" smtClean="0"/>
              <a:t>use</a:t>
            </a:r>
            <a:r>
              <a:rPr lang="de-DE" sz="2000" dirty="0" smtClean="0"/>
              <a:t>, </a:t>
            </a:r>
            <a:r>
              <a:rPr lang="de-DE" sz="2000" dirty="0" err="1" smtClean="0"/>
              <a:t>copy</a:t>
            </a:r>
            <a:r>
              <a:rPr lang="de-DE" sz="2000" dirty="0" smtClean="0"/>
              <a:t> </a:t>
            </a:r>
            <a:r>
              <a:rPr lang="de-DE" sz="2000" dirty="0" err="1" smtClean="0"/>
              <a:t>right</a:t>
            </a:r>
            <a:r>
              <a:rPr lang="de-DE" sz="2000" dirty="0" smtClean="0"/>
              <a:t>, </a:t>
            </a:r>
            <a:r>
              <a:rPr lang="de-DE" sz="2000" dirty="0" err="1" smtClean="0"/>
              <a:t>privacy</a:t>
            </a:r>
            <a:r>
              <a:rPr lang="de-DE" sz="2000" dirty="0" smtClean="0"/>
              <a:t>,</a:t>
            </a:r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629339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24931"/>
            <a:ext cx="8010000" cy="861774"/>
          </a:xfrm>
        </p:spPr>
        <p:txBody>
          <a:bodyPr/>
          <a:lstStyle/>
          <a:p>
            <a:r>
              <a:rPr lang="en-US" dirty="0" smtClean="0"/>
              <a:t>Rec. 12: Data Management via DMPs</a:t>
            </a:r>
            <a:br>
              <a:rPr lang="en-US" dirty="0" smtClean="0"/>
            </a:br>
            <a:r>
              <a:rPr lang="en-US" i="1" dirty="0" smtClean="0"/>
              <a:t>Data Librarian in research projects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Inhaltsplatzhalter 2"/>
          <p:cNvSpPr txBox="1">
            <a:spLocks/>
          </p:cNvSpPr>
          <p:nvPr/>
        </p:nvSpPr>
        <p:spPr>
          <a:xfrm>
            <a:off x="683568" y="1807200"/>
            <a:ext cx="8010000" cy="3708708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 smtClean="0"/>
              <a:t>EmiMin</a:t>
            </a:r>
            <a:r>
              <a:rPr lang="de-DE" dirty="0" smtClean="0"/>
              <a:t> - </a:t>
            </a:r>
            <a:r>
              <a:rPr lang="en-US" dirty="0" smtClean="0"/>
              <a:t>Investigation of the efficiency of process-integrated, structural and technical measures to reduce emissions of ammonia, </a:t>
            </a:r>
            <a:r>
              <a:rPr lang="en-US" dirty="0" err="1" smtClean="0"/>
              <a:t>odour</a:t>
            </a:r>
            <a:r>
              <a:rPr lang="en-US" dirty="0" smtClean="0"/>
              <a:t> and methane from pig and dairy cattle husbandry and implementation of a data platform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ZB MED working package: Research Data Management</a:t>
            </a:r>
          </a:p>
          <a:p>
            <a:endParaRPr lang="en-US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8412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24931"/>
            <a:ext cx="8010000" cy="861774"/>
          </a:xfrm>
        </p:spPr>
        <p:txBody>
          <a:bodyPr/>
          <a:lstStyle/>
          <a:p>
            <a:r>
              <a:rPr lang="en-US" dirty="0" smtClean="0"/>
              <a:t>Rec. 12: Data Management via DMPs</a:t>
            </a:r>
            <a:br>
              <a:rPr lang="en-US" dirty="0" smtClean="0"/>
            </a:br>
            <a:r>
              <a:rPr lang="en-US" i="1" dirty="0" smtClean="0"/>
              <a:t>Data Librarian in research projects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16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3367525" y="1708431"/>
            <a:ext cx="5556243" cy="1631216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de-D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s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oftware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to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support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the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setting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up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of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a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data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management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plan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together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with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the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researchers</a:t>
            </a:r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de-D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w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orkshops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and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consulting</a:t>
            </a:r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de-D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p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reparation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of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research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data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publication</a:t>
            </a:r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Repository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of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Life Science: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enhancement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of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metadata</a:t>
            </a:r>
            <a:endParaRPr lang="de-DE" sz="2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de-D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p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ublication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of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the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project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related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research</a:t>
            </a:r>
            <a:r>
              <a:rPr 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data</a:t>
            </a:r>
            <a:endParaRPr lang="de-DE" sz="2000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  <p:sp>
        <p:nvSpPr>
          <p:cNvPr id="9" name="Freihandform 8"/>
          <p:cNvSpPr/>
          <p:nvPr/>
        </p:nvSpPr>
        <p:spPr>
          <a:xfrm>
            <a:off x="410440" y="1920023"/>
            <a:ext cx="2589469" cy="910366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Research Data Management Organizer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Freihandform 9"/>
          <p:cNvSpPr/>
          <p:nvPr/>
        </p:nvSpPr>
        <p:spPr>
          <a:xfrm>
            <a:off x="410439" y="3512770"/>
            <a:ext cx="2589469" cy="910366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EmiMin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partner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Freihandform 10"/>
          <p:cNvSpPr/>
          <p:nvPr/>
        </p:nvSpPr>
        <p:spPr>
          <a:xfrm>
            <a:off x="410438" y="5105517"/>
            <a:ext cx="2589469" cy="910366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Repository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of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Life Science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061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24931"/>
            <a:ext cx="8010000" cy="861774"/>
          </a:xfrm>
        </p:spPr>
        <p:txBody>
          <a:bodyPr/>
          <a:lstStyle/>
          <a:p>
            <a:r>
              <a:rPr lang="en-US" dirty="0" smtClean="0"/>
              <a:t>Rec. 26: data science and data stewardship skills</a:t>
            </a:r>
            <a:br>
              <a:rPr lang="en-US" dirty="0" smtClean="0"/>
            </a:br>
            <a:r>
              <a:rPr lang="en-US" i="1" dirty="0"/>
              <a:t>P</a:t>
            </a:r>
            <a:r>
              <a:rPr lang="en-US" i="1" dirty="0" smtClean="0"/>
              <a:t>rofessorships at </a:t>
            </a:r>
            <a:r>
              <a:rPr lang="en-US" i="1" dirty="0" smtClean="0"/>
              <a:t>ZB </a:t>
            </a:r>
            <a:r>
              <a:rPr lang="en-US" i="1" dirty="0" smtClean="0"/>
              <a:t>MED</a:t>
            </a:r>
            <a:endParaRPr lang="en-US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17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683568" y="1807200"/>
            <a:ext cx="8010000" cy="3708708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 err="1" smtClean="0"/>
              <a:t>Director</a:t>
            </a:r>
            <a:r>
              <a:rPr lang="de-DE" b="1" dirty="0" smtClean="0"/>
              <a:t> </a:t>
            </a:r>
            <a:r>
              <a:rPr lang="de-DE" dirty="0" smtClean="0"/>
              <a:t>(Prof. Dietrich </a:t>
            </a:r>
            <a:r>
              <a:rPr lang="de-DE" dirty="0" err="1" smtClean="0"/>
              <a:t>Rebholz</a:t>
            </a:r>
            <a:r>
              <a:rPr lang="de-DE" dirty="0" smtClean="0"/>
              <a:t>-Schumann):</a:t>
            </a:r>
            <a:br>
              <a:rPr lang="de-DE" dirty="0" smtClean="0"/>
            </a:br>
            <a:r>
              <a:rPr lang="de-DE" dirty="0" smtClean="0"/>
              <a:t>University </a:t>
            </a:r>
            <a:r>
              <a:rPr lang="de-DE" dirty="0" err="1" smtClean="0"/>
              <a:t>of</a:t>
            </a:r>
            <a:r>
              <a:rPr lang="de-DE" dirty="0" smtClean="0"/>
              <a:t> Cologne: </a:t>
            </a:r>
            <a:r>
              <a:rPr lang="de-DE" dirty="0" err="1" smtClean="0"/>
              <a:t>Faculty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medicine</a:t>
            </a:r>
            <a:r>
              <a:rPr lang="de-DE" dirty="0" smtClean="0"/>
              <a:t> –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retrieval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life</a:t>
            </a:r>
            <a:r>
              <a:rPr lang="de-DE" dirty="0" smtClean="0"/>
              <a:t> </a:t>
            </a:r>
            <a:r>
              <a:rPr lang="de-DE" dirty="0" err="1" smtClean="0"/>
              <a:t>sciences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Head of information services </a:t>
            </a:r>
            <a:r>
              <a:rPr lang="en-US" dirty="0" smtClean="0"/>
              <a:t>(Prof. Konrad </a:t>
            </a:r>
            <a:r>
              <a:rPr lang="en-US" dirty="0" err="1" smtClean="0"/>
              <a:t>Förstner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err="1"/>
              <a:t>Technische</a:t>
            </a:r>
            <a:r>
              <a:rPr lang="en-US" dirty="0"/>
              <a:t> </a:t>
            </a:r>
            <a:r>
              <a:rPr lang="en-US" dirty="0" err="1"/>
              <a:t>Hochschule</a:t>
            </a:r>
            <a:r>
              <a:rPr lang="en-US" dirty="0"/>
              <a:t> Köln (</a:t>
            </a:r>
            <a:r>
              <a:rPr lang="en-US" dirty="0" smtClean="0"/>
              <a:t>TH Köln) </a:t>
            </a:r>
            <a:r>
              <a:rPr lang="en-US" dirty="0"/>
              <a:t>– University of Applied </a:t>
            </a:r>
            <a:r>
              <a:rPr lang="en-US" dirty="0" smtClean="0"/>
              <a:t>Sciences: </a:t>
            </a:r>
            <a:r>
              <a:rPr lang="de-DE" dirty="0"/>
              <a:t>Institute </a:t>
            </a:r>
            <a:r>
              <a:rPr lang="de-DE" dirty="0" err="1"/>
              <a:t>of</a:t>
            </a:r>
            <a:r>
              <a:rPr lang="de-DE" dirty="0"/>
              <a:t> Information Science -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 smtClean="0"/>
              <a:t>literacy</a:t>
            </a:r>
            <a:endParaRPr lang="de-DE" dirty="0" smtClean="0"/>
          </a:p>
          <a:p>
            <a:endParaRPr lang="de-DE" dirty="0"/>
          </a:p>
          <a:p>
            <a:r>
              <a:rPr lang="de-DE" b="1" dirty="0" smtClean="0"/>
              <a:t>Head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research</a:t>
            </a:r>
            <a:r>
              <a:rPr lang="de-DE" b="1" dirty="0" smtClean="0"/>
              <a:t> </a:t>
            </a:r>
            <a:r>
              <a:rPr lang="de-DE" dirty="0" smtClean="0"/>
              <a:t>(N.N.)</a:t>
            </a:r>
            <a:br>
              <a:rPr lang="de-DE" dirty="0" smtClean="0"/>
            </a:br>
            <a:r>
              <a:rPr lang="de-DE" dirty="0" smtClean="0"/>
              <a:t>University </a:t>
            </a:r>
            <a:r>
              <a:rPr lang="de-DE" dirty="0" err="1" smtClean="0"/>
              <a:t>of</a:t>
            </a:r>
            <a:r>
              <a:rPr lang="de-DE" dirty="0" smtClean="0"/>
              <a:t> Bonn: </a:t>
            </a:r>
            <a:r>
              <a:rPr lang="de-DE" dirty="0" err="1" smtClean="0"/>
              <a:t>Faculty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agricultural</a:t>
            </a:r>
            <a:r>
              <a:rPr lang="de-DE" dirty="0" smtClean="0"/>
              <a:t> </a:t>
            </a:r>
            <a:r>
              <a:rPr lang="de-DE" dirty="0" err="1" smtClean="0"/>
              <a:t>sciences</a:t>
            </a:r>
            <a:r>
              <a:rPr lang="de-DE" dirty="0" smtClean="0"/>
              <a:t> –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extraction</a:t>
            </a:r>
            <a:endParaRPr lang="en-US" dirty="0" smtClean="0"/>
          </a:p>
          <a:p>
            <a:endParaRPr lang="en-US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7279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6203" y="303924"/>
            <a:ext cx="8010000" cy="1292662"/>
          </a:xfrm>
        </p:spPr>
        <p:txBody>
          <a:bodyPr/>
          <a:lstStyle/>
          <a:p>
            <a:r>
              <a:rPr lang="de-DE" dirty="0" smtClean="0"/>
              <a:t>ZB MED </a:t>
            </a:r>
            <a:r>
              <a:rPr lang="de-DE" dirty="0" err="1" smtClean="0"/>
              <a:t>and</a:t>
            </a:r>
            <a:r>
              <a:rPr lang="de-DE" dirty="0" smtClean="0"/>
              <a:t> FAIR </a:t>
            </a:r>
            <a:r>
              <a:rPr lang="de-DE" dirty="0" err="1" smtClean="0"/>
              <a:t>data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Services </a:t>
            </a:r>
            <a:r>
              <a:rPr lang="de-DE" dirty="0" err="1" smtClean="0"/>
              <a:t>along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Research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life</a:t>
            </a:r>
            <a:r>
              <a:rPr lang="de-DE" dirty="0" smtClean="0"/>
              <a:t> </a:t>
            </a:r>
            <a:r>
              <a:rPr lang="de-DE" dirty="0" err="1" smtClean="0"/>
              <a:t>cycle</a:t>
            </a:r>
            <a:r>
              <a:rPr lang="de-DE" dirty="0" smtClean="0"/>
              <a:t> 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13059" y="6374262"/>
            <a:ext cx="9130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err="1" smtClean="0">
                <a:latin typeface="Arial Narrow" panose="020B0606020202030204" pitchFamily="34" charset="0"/>
              </a:rPr>
              <a:t>source</a:t>
            </a:r>
            <a:r>
              <a:rPr lang="de-DE" sz="1000" dirty="0" smtClean="0">
                <a:latin typeface="Arial Narrow" panose="020B0606020202030204" pitchFamily="34" charset="0"/>
              </a:rPr>
              <a:t>: Ludwig, J.; Enke, H. (</a:t>
            </a:r>
            <a:r>
              <a:rPr lang="de-DE" sz="1000" dirty="0" err="1" smtClean="0">
                <a:latin typeface="Arial Narrow" panose="020B0606020202030204" pitchFamily="34" charset="0"/>
              </a:rPr>
              <a:t>editors</a:t>
            </a:r>
            <a:r>
              <a:rPr lang="de-DE" sz="1000" dirty="0" smtClean="0">
                <a:latin typeface="Arial Narrow" panose="020B0606020202030204" pitchFamily="34" charset="0"/>
              </a:rPr>
              <a:t>) (2013): Leitfaden zum Forschungsdaten-Management; </a:t>
            </a:r>
            <a:r>
              <a:rPr lang="de-DE" sz="1000" dirty="0">
                <a:latin typeface="Arial Narrow" panose="020B0606020202030204" pitchFamily="34" charset="0"/>
                <a:hlinkClick r:id="rId3"/>
              </a:rPr>
              <a:t>http://resolver.sub.uni-goettingen.de/purl?isbn-978-3-86488-032-2</a:t>
            </a:r>
            <a:endParaRPr lang="de-DE" sz="1000" dirty="0">
              <a:latin typeface="Arial Narrow" panose="020B0606020202030204" pitchFamily="34" charset="0"/>
            </a:endParaRPr>
          </a:p>
          <a:p>
            <a:endParaRPr lang="de-DE" sz="1000" dirty="0">
              <a:latin typeface="Arial Narrow" panose="020B0606020202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18</a:t>
            </a:fld>
            <a:endParaRPr lang="de-DE" dirty="0">
              <a:solidFill>
                <a:srgbClr val="FFFFFF"/>
              </a:solidFill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2135765" y="1598888"/>
            <a:ext cx="4885528" cy="4739787"/>
            <a:chOff x="2135765" y="1598888"/>
            <a:chExt cx="4885528" cy="4739787"/>
          </a:xfrm>
        </p:grpSpPr>
        <p:sp>
          <p:nvSpPr>
            <p:cNvPr id="24" name="Ellipse 23"/>
            <p:cNvSpPr/>
            <p:nvPr/>
          </p:nvSpPr>
          <p:spPr>
            <a:xfrm>
              <a:off x="2710701" y="1971007"/>
              <a:ext cx="3961005" cy="4058297"/>
            </a:xfrm>
            <a:prstGeom prst="ellipse">
              <a:avLst/>
            </a:prstGeom>
            <a:noFill/>
            <a:ln w="76200">
              <a:solidFill>
                <a:srgbClr val="EE7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Abgerundetes Rechteck 24"/>
            <p:cNvSpPr/>
            <p:nvPr/>
          </p:nvSpPr>
          <p:spPr>
            <a:xfrm>
              <a:off x="3950141" y="1598888"/>
              <a:ext cx="1334780" cy="866821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Planning</a:t>
              </a:r>
              <a:endParaRPr lang="de-DE" dirty="0" smtClean="0">
                <a:solidFill>
                  <a:schemeClr val="tx1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de-DE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Creating</a:t>
              </a:r>
              <a:endParaRPr lang="de-DE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6" name="Abgerundetes Rechteck 25"/>
            <p:cNvSpPr/>
            <p:nvPr/>
          </p:nvSpPr>
          <p:spPr>
            <a:xfrm>
              <a:off x="5573836" y="2658332"/>
              <a:ext cx="1334780" cy="866821"/>
            </a:xfrm>
            <a:prstGeom prst="roundRect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Selection</a:t>
              </a:r>
              <a:endParaRPr lang="de-DE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7" name="Abgerundetes Rechteck 26"/>
            <p:cNvSpPr/>
            <p:nvPr/>
          </p:nvSpPr>
          <p:spPr>
            <a:xfrm>
              <a:off x="5686513" y="4196426"/>
              <a:ext cx="1334780" cy="866821"/>
            </a:xfrm>
            <a:prstGeom prst="roundRect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Ingest</a:t>
              </a:r>
              <a:r>
                <a:rPr lang="de-DE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4054150" y="5471854"/>
              <a:ext cx="1430122" cy="866821"/>
            </a:xfrm>
            <a:prstGeom prst="roundRect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Archiving</a:t>
              </a:r>
              <a:r>
                <a:rPr lang="de-DE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/</a:t>
              </a:r>
            </a:p>
            <a:p>
              <a:pPr algn="ctr"/>
              <a:r>
                <a:rPr lang="de-DE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Infrastructure</a:t>
              </a:r>
              <a:endParaRPr lang="de-DE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9" name="Abgerundetes Rechteck 28"/>
            <p:cNvSpPr/>
            <p:nvPr/>
          </p:nvSpPr>
          <p:spPr>
            <a:xfrm>
              <a:off x="2135765" y="4212477"/>
              <a:ext cx="1375228" cy="866821"/>
            </a:xfrm>
            <a:prstGeom prst="roundRect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Preservation</a:t>
              </a:r>
              <a:endParaRPr lang="de-DE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0" name="Abgerundetes Rechteck 29"/>
            <p:cNvSpPr/>
            <p:nvPr/>
          </p:nvSpPr>
          <p:spPr>
            <a:xfrm>
              <a:off x="2262886" y="2658332"/>
              <a:ext cx="1334780" cy="866821"/>
            </a:xfrm>
            <a:prstGeom prst="roundRect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Access / Sharing</a:t>
              </a:r>
              <a:endParaRPr lang="de-DE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5" name="Freihandform 14"/>
          <p:cNvSpPr/>
          <p:nvPr/>
        </p:nvSpPr>
        <p:spPr>
          <a:xfrm>
            <a:off x="7025646" y="3314343"/>
            <a:ext cx="1981277" cy="846496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„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advisory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service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“</a:t>
            </a: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d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ata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management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plan</a:t>
            </a: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e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lectronic </a:t>
            </a: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l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ab </a:t>
            </a: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n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otebooks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rgbClr val="375B9A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Freihandform 15"/>
          <p:cNvSpPr/>
          <p:nvPr/>
        </p:nvSpPr>
        <p:spPr>
          <a:xfrm>
            <a:off x="104639" y="3213158"/>
            <a:ext cx="1981277" cy="821437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publication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in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the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Repository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of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Life </a:t>
            </a: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Science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62" y="2718488"/>
            <a:ext cx="1028293" cy="459083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827" y="2770149"/>
            <a:ext cx="1028293" cy="459083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11" y="1667956"/>
            <a:ext cx="857759" cy="480737"/>
          </a:xfrm>
          <a:prstGeom prst="rect">
            <a:avLst/>
          </a:prstGeom>
        </p:spPr>
      </p:pic>
      <p:sp>
        <p:nvSpPr>
          <p:cNvPr id="20" name="Freihandform 19"/>
          <p:cNvSpPr/>
          <p:nvPr/>
        </p:nvSpPr>
        <p:spPr>
          <a:xfrm>
            <a:off x="1243970" y="1943912"/>
            <a:ext cx="1254046" cy="652110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>
            <a:defPPr>
              <a:defRPr lang="de-DE"/>
            </a:defPPr>
            <a:lvl1pPr marL="0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239789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479578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719368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959157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6198946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7438735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8678525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9918314" algn="l" defTabSz="2479578" rtl="0" eaLnBrk="1" latinLnBrk="0" hangingPunct="1">
              <a:defRPr sz="488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d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issemination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e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vidence</a:t>
            </a:r>
            <a:endParaRPr lang="de-DE" sz="1600" dirty="0" smtClean="0">
              <a:ln>
                <a:solidFill>
                  <a:srgbClr val="375B9A"/>
                </a:solidFill>
              </a:ln>
              <a:solidFill>
                <a:srgbClr val="375B9A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Footer Placeholder 4"/>
          <p:cNvSpPr txBox="1">
            <a:spLocks/>
          </p:cNvSpPr>
          <p:nvPr/>
        </p:nvSpPr>
        <p:spPr>
          <a:xfrm>
            <a:off x="772912" y="6673334"/>
            <a:ext cx="4812323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Arial Narrow" panose="020B0606020202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FFFFFF"/>
                </a:solidFill>
              </a:rPr>
              <a:t>Birte Lindstädt</a:t>
            </a:r>
            <a:r>
              <a:rPr lang="de-DE" baseline="0" dirty="0" smtClean="0">
                <a:solidFill>
                  <a:srgbClr val="FFFFFF"/>
                </a:solidFill>
              </a:rPr>
              <a:t> </a:t>
            </a:r>
            <a:r>
              <a:rPr lang="de-DE" dirty="0" smtClean="0">
                <a:solidFill>
                  <a:srgbClr val="FFFFFF"/>
                </a:solidFill>
              </a:rPr>
              <a:t>– ZB MED 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22" name="Freihandform 21"/>
          <p:cNvSpPr/>
          <p:nvPr/>
        </p:nvSpPr>
        <p:spPr>
          <a:xfrm>
            <a:off x="505516" y="5291643"/>
            <a:ext cx="1981277" cy="821437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d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igital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long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term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375B9A"/>
                </a:solidFill>
                <a:latin typeface="Arial Narrow" panose="020B0606020202030204" pitchFamily="34" charset="0"/>
              </a:rPr>
              <a:t>preservation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rgbClr val="375B9A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933" y="4766196"/>
            <a:ext cx="1028293" cy="459083"/>
          </a:xfrm>
          <a:prstGeom prst="rect">
            <a:avLst/>
          </a:prstGeom>
        </p:spPr>
      </p:pic>
      <p:sp>
        <p:nvSpPr>
          <p:cNvPr id="31" name="Freihandform 30"/>
          <p:cNvSpPr/>
          <p:nvPr/>
        </p:nvSpPr>
        <p:spPr>
          <a:xfrm>
            <a:off x="6683452" y="1227682"/>
            <a:ext cx="1981277" cy="821437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t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raining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and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education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3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768" y="333534"/>
            <a:ext cx="8010000" cy="861774"/>
          </a:xfrm>
        </p:spPr>
        <p:txBody>
          <a:bodyPr/>
          <a:lstStyle/>
          <a:p>
            <a:r>
              <a:rPr lang="de-DE" dirty="0"/>
              <a:t>ZB MED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smtClean="0"/>
              <a:t>FAIR </a:t>
            </a:r>
            <a:r>
              <a:rPr lang="de-DE" dirty="0" err="1" smtClean="0"/>
              <a:t>data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Further </a:t>
            </a:r>
            <a:r>
              <a:rPr lang="de-DE" dirty="0" err="1" smtClean="0"/>
              <a:t>tasks</a:t>
            </a:r>
            <a:r>
              <a:rPr lang="de-DE" dirty="0" smtClean="0"/>
              <a:t> </a:t>
            </a:r>
            <a:r>
              <a:rPr lang="de-DE" dirty="0" err="1" smtClean="0"/>
              <a:t>accompaning</a:t>
            </a:r>
            <a:r>
              <a:rPr lang="de-DE" dirty="0" smtClean="0"/>
              <a:t> </a:t>
            </a:r>
            <a:r>
              <a:rPr lang="de-DE" dirty="0" err="1" smtClean="0"/>
              <a:t>life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ycle</a:t>
            </a:r>
            <a:r>
              <a:rPr lang="de-DE" dirty="0" smtClean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 smtClean="0"/>
              <a:t>data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19</a:t>
            </a:fld>
            <a:endParaRPr lang="de-DE" dirty="0">
              <a:solidFill>
                <a:srgbClr val="FFFFFF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205993" y="1623281"/>
            <a:ext cx="4965149" cy="4568057"/>
            <a:chOff x="2983881" y="764283"/>
            <a:chExt cx="4965149" cy="4568057"/>
          </a:xfrm>
        </p:grpSpPr>
        <p:grpSp>
          <p:nvGrpSpPr>
            <p:cNvPr id="7" name="Gruppieren 6"/>
            <p:cNvGrpSpPr/>
            <p:nvPr/>
          </p:nvGrpSpPr>
          <p:grpSpPr>
            <a:xfrm>
              <a:off x="4587552" y="2332653"/>
              <a:ext cx="1785257" cy="1754155"/>
              <a:chOff x="2721429" y="942392"/>
              <a:chExt cx="5259355" cy="5050972"/>
            </a:xfrm>
          </p:grpSpPr>
          <p:sp>
            <p:nvSpPr>
              <p:cNvPr id="18" name="Ellipse 17"/>
              <p:cNvSpPr/>
              <p:nvPr/>
            </p:nvSpPr>
            <p:spPr>
              <a:xfrm>
                <a:off x="3340358" y="1338942"/>
                <a:ext cx="4264090" cy="4324740"/>
              </a:xfrm>
              <a:prstGeom prst="ellipse">
                <a:avLst/>
              </a:prstGeom>
              <a:noFill/>
              <a:ln w="762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Abgerundetes Rechteck 18"/>
              <p:cNvSpPr/>
              <p:nvPr/>
            </p:nvSpPr>
            <p:spPr>
              <a:xfrm>
                <a:off x="4674636" y="942392"/>
                <a:ext cx="1436914" cy="923731"/>
              </a:xfrm>
              <a:prstGeom prst="roundRect">
                <a:avLst/>
              </a:prstGeom>
              <a:solidFill>
                <a:srgbClr val="EE7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Abgerundetes Rechteck 19"/>
              <p:cNvSpPr/>
              <p:nvPr/>
            </p:nvSpPr>
            <p:spPr>
              <a:xfrm>
                <a:off x="6422572" y="2071392"/>
                <a:ext cx="1436914" cy="923731"/>
              </a:xfrm>
              <a:prstGeom prst="roundRect">
                <a:avLst/>
              </a:prstGeom>
              <a:solidFill>
                <a:srgbClr val="EE7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bgerundetes Rechteck 20"/>
              <p:cNvSpPr/>
              <p:nvPr/>
            </p:nvSpPr>
            <p:spPr>
              <a:xfrm>
                <a:off x="6543870" y="3710468"/>
                <a:ext cx="1436914" cy="923731"/>
              </a:xfrm>
              <a:prstGeom prst="roundRect">
                <a:avLst/>
              </a:prstGeom>
              <a:solidFill>
                <a:srgbClr val="EE7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Abgerundetes Rechteck 21"/>
              <p:cNvSpPr/>
              <p:nvPr/>
            </p:nvSpPr>
            <p:spPr>
              <a:xfrm>
                <a:off x="4786603" y="5069633"/>
                <a:ext cx="1539551" cy="923731"/>
              </a:xfrm>
              <a:prstGeom prst="roundRect">
                <a:avLst/>
              </a:prstGeom>
              <a:solidFill>
                <a:srgbClr val="EE7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Abgerundetes Rechteck 22"/>
              <p:cNvSpPr/>
              <p:nvPr/>
            </p:nvSpPr>
            <p:spPr>
              <a:xfrm>
                <a:off x="2721429" y="3727573"/>
                <a:ext cx="1480457" cy="923731"/>
              </a:xfrm>
              <a:prstGeom prst="roundRect">
                <a:avLst/>
              </a:prstGeom>
              <a:solidFill>
                <a:srgbClr val="EE7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bgerundetes Rechteck 23"/>
              <p:cNvSpPr/>
              <p:nvPr/>
            </p:nvSpPr>
            <p:spPr>
              <a:xfrm>
                <a:off x="2858277" y="2071392"/>
                <a:ext cx="1436914" cy="923731"/>
              </a:xfrm>
              <a:prstGeom prst="roundRect">
                <a:avLst/>
              </a:prstGeom>
              <a:solidFill>
                <a:srgbClr val="EE7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Ellipse 7"/>
            <p:cNvSpPr/>
            <p:nvPr/>
          </p:nvSpPr>
          <p:spPr>
            <a:xfrm>
              <a:off x="4877880" y="764283"/>
              <a:ext cx="1251053" cy="1222310"/>
            </a:xfrm>
            <a:prstGeom prst="ellipse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Organi-sation</a:t>
              </a:r>
              <a:endParaRPr lang="de-DE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" name="Ellipse 8"/>
            <p:cNvSpPr/>
            <p:nvPr/>
          </p:nvSpPr>
          <p:spPr>
            <a:xfrm>
              <a:off x="6697977" y="2042301"/>
              <a:ext cx="1251053" cy="1222310"/>
            </a:xfrm>
            <a:prstGeom prst="ellipse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L</a:t>
              </a:r>
              <a:r>
                <a:rPr lang="de-DE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aw</a:t>
              </a:r>
              <a:endParaRPr lang="de-DE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6072450" y="4086808"/>
              <a:ext cx="1251053" cy="1222310"/>
            </a:xfrm>
            <a:prstGeom prst="ellipse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Cost</a:t>
              </a:r>
              <a:endParaRPr lang="de-DE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" name="Ellipse 10"/>
            <p:cNvSpPr/>
            <p:nvPr/>
          </p:nvSpPr>
          <p:spPr>
            <a:xfrm>
              <a:off x="3666480" y="4110030"/>
              <a:ext cx="1251053" cy="1222310"/>
            </a:xfrm>
            <a:prstGeom prst="ellipse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Metadata</a:t>
              </a:r>
              <a:endParaRPr lang="de-DE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" name="Ellipse 11"/>
            <p:cNvSpPr/>
            <p:nvPr/>
          </p:nvSpPr>
          <p:spPr>
            <a:xfrm>
              <a:off x="2983881" y="1999031"/>
              <a:ext cx="1251053" cy="1222310"/>
            </a:xfrm>
            <a:prstGeom prst="ellipse">
              <a:avLst/>
            </a:prstGeom>
            <a:solidFill>
              <a:srgbClr val="EE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err="1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Identifi-cator</a:t>
              </a:r>
              <a:endParaRPr lang="de-DE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3" name="Gerader Verbinder 12"/>
            <p:cNvCxnSpPr>
              <a:stCxn id="19" idx="0"/>
              <a:endCxn id="8" idx="4"/>
            </p:cNvCxnSpPr>
            <p:nvPr/>
          </p:nvCxnSpPr>
          <p:spPr>
            <a:xfrm flipV="1">
              <a:off x="5494433" y="1986593"/>
              <a:ext cx="8974" cy="346060"/>
            </a:xfrm>
            <a:prstGeom prst="line">
              <a:avLst/>
            </a:prstGeom>
            <a:ln w="28575">
              <a:solidFill>
                <a:srgbClr val="EE7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/>
          </p:nvCxnSpPr>
          <p:spPr>
            <a:xfrm flipV="1">
              <a:off x="6283670" y="2821955"/>
              <a:ext cx="828612" cy="14683"/>
            </a:xfrm>
            <a:prstGeom prst="line">
              <a:avLst/>
            </a:prstGeom>
            <a:ln w="28575">
              <a:solidFill>
                <a:srgbClr val="EE7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/>
            <p:cNvCxnSpPr/>
            <p:nvPr/>
          </p:nvCxnSpPr>
          <p:spPr>
            <a:xfrm flipH="1" flipV="1">
              <a:off x="5952931" y="3851674"/>
              <a:ext cx="431022" cy="380685"/>
            </a:xfrm>
            <a:prstGeom prst="line">
              <a:avLst/>
            </a:prstGeom>
            <a:ln w="28575">
              <a:solidFill>
                <a:srgbClr val="EE7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/>
            <p:cNvCxnSpPr>
              <a:endCxn id="18" idx="3"/>
            </p:cNvCxnSpPr>
            <p:nvPr/>
          </p:nvCxnSpPr>
          <p:spPr>
            <a:xfrm flipV="1">
              <a:off x="4587552" y="3752358"/>
              <a:ext cx="422062" cy="474327"/>
            </a:xfrm>
            <a:prstGeom prst="line">
              <a:avLst/>
            </a:prstGeom>
            <a:ln w="28575">
              <a:solidFill>
                <a:srgbClr val="EE7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/>
            <p:cNvCxnSpPr>
              <a:stCxn id="24" idx="1"/>
            </p:cNvCxnSpPr>
            <p:nvPr/>
          </p:nvCxnSpPr>
          <p:spPr>
            <a:xfrm flipH="1" flipV="1">
              <a:off x="4125443" y="2794030"/>
              <a:ext cx="508561" cy="91116"/>
            </a:xfrm>
            <a:prstGeom prst="line">
              <a:avLst/>
            </a:prstGeom>
            <a:ln w="28575">
              <a:solidFill>
                <a:srgbClr val="EE7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ihandform 29"/>
          <p:cNvSpPr/>
          <p:nvPr/>
        </p:nvSpPr>
        <p:spPr>
          <a:xfrm>
            <a:off x="7042122" y="4106167"/>
            <a:ext cx="1981277" cy="725143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„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advisory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service</a:t>
            </a: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“</a:t>
            </a:r>
            <a:endParaRPr lang="de-DE" sz="1600" dirty="0" smtClean="0">
              <a:ln>
                <a:solidFill>
                  <a:srgbClr val="375B9A"/>
                </a:solidFill>
              </a:ln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Freihandform 30"/>
          <p:cNvSpPr/>
          <p:nvPr/>
        </p:nvSpPr>
        <p:spPr>
          <a:xfrm>
            <a:off x="683568" y="5370299"/>
            <a:ext cx="1981277" cy="792188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m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etadata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s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chema</a:t>
            </a:r>
            <a:endParaRPr lang="de-DE" sz="1600" dirty="0" smtClean="0">
              <a:ln>
                <a:solidFill>
                  <a:srgbClr val="375B9A"/>
                </a:solidFill>
              </a:ln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Repository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of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Life </a:t>
            </a:r>
            <a:r>
              <a:rPr lang="de-DE" sz="1600" dirty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Science</a:t>
            </a:r>
          </a:p>
        </p:txBody>
      </p:sp>
      <p:sp>
        <p:nvSpPr>
          <p:cNvPr id="32" name="Freihandform 31"/>
          <p:cNvSpPr/>
          <p:nvPr/>
        </p:nvSpPr>
        <p:spPr>
          <a:xfrm>
            <a:off x="149183" y="3130515"/>
            <a:ext cx="1981277" cy="565121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ysClr val="windowText" lastClr="000000"/>
                </a:solidFill>
                <a:latin typeface="Arial Narrow" panose="020B0606020202030204" pitchFamily="34" charset="0"/>
              </a:rPr>
              <a:t>DOI-Service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33" name="Grafik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74" y="2576442"/>
            <a:ext cx="1028293" cy="459083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700" y="4848519"/>
            <a:ext cx="1028293" cy="459083"/>
          </a:xfrm>
          <a:prstGeom prst="rect">
            <a:avLst/>
          </a:prstGeom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484" y="3583742"/>
            <a:ext cx="1028293" cy="459083"/>
          </a:xfrm>
          <a:prstGeom prst="rect">
            <a:avLst/>
          </a:prstGeom>
        </p:spPr>
      </p:pic>
      <p:pic>
        <p:nvPicPr>
          <p:cNvPr id="37" name="Grafik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119" y="2093736"/>
            <a:ext cx="1028293" cy="459083"/>
          </a:xfrm>
          <a:prstGeom prst="rect">
            <a:avLst/>
          </a:prstGeom>
        </p:spPr>
      </p:pic>
      <p:sp>
        <p:nvSpPr>
          <p:cNvPr id="38" name="Rechteck 37"/>
          <p:cNvSpPr/>
          <p:nvPr/>
        </p:nvSpPr>
        <p:spPr>
          <a:xfrm>
            <a:off x="13059" y="6374262"/>
            <a:ext cx="9130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err="1" smtClean="0">
                <a:latin typeface="Arial Narrow" panose="020B0606020202030204" pitchFamily="34" charset="0"/>
              </a:rPr>
              <a:t>source</a:t>
            </a:r>
            <a:r>
              <a:rPr lang="de-DE" sz="1000" dirty="0" smtClean="0">
                <a:latin typeface="Arial Narrow" panose="020B0606020202030204" pitchFamily="34" charset="0"/>
              </a:rPr>
              <a:t>: Ludwig, J.; Enke, H. (</a:t>
            </a:r>
            <a:r>
              <a:rPr lang="de-DE" sz="1000" dirty="0" err="1" smtClean="0">
                <a:latin typeface="Arial Narrow" panose="020B0606020202030204" pitchFamily="34" charset="0"/>
              </a:rPr>
              <a:t>editors</a:t>
            </a:r>
            <a:r>
              <a:rPr lang="de-DE" sz="1000" dirty="0" smtClean="0">
                <a:latin typeface="Arial Narrow" panose="020B0606020202030204" pitchFamily="34" charset="0"/>
              </a:rPr>
              <a:t>) (2013): Leitfaden zum Forschungsdaten-Management; </a:t>
            </a:r>
            <a:r>
              <a:rPr lang="de-DE" sz="1000" dirty="0">
                <a:latin typeface="Arial Narrow" panose="020B0606020202030204" pitchFamily="34" charset="0"/>
                <a:hlinkClick r:id="rId4"/>
              </a:rPr>
              <a:t>http://resolver.sub.uni-goettingen.de/purl?isbn-978-3-86488-032-2</a:t>
            </a:r>
            <a:endParaRPr lang="de-DE" sz="1000" dirty="0">
              <a:latin typeface="Arial Narrow" panose="020B0606020202030204" pitchFamily="34" charset="0"/>
            </a:endParaRPr>
          </a:p>
          <a:p>
            <a:endParaRPr lang="de-DE" sz="1000" dirty="0">
              <a:latin typeface="Arial Narrow" panose="020B0606020202030204" pitchFamily="34" charset="0"/>
            </a:endParaRPr>
          </a:p>
        </p:txBody>
      </p:sp>
      <p:sp>
        <p:nvSpPr>
          <p:cNvPr id="39" name="Freihandform 38"/>
          <p:cNvSpPr/>
          <p:nvPr/>
        </p:nvSpPr>
        <p:spPr>
          <a:xfrm>
            <a:off x="6762491" y="1201911"/>
            <a:ext cx="1981277" cy="821437"/>
          </a:xfrm>
          <a:custGeom>
            <a:avLst/>
            <a:gdLst>
              <a:gd name="connsiteX0" fmla="*/ 0 w 988317"/>
              <a:gd name="connsiteY0" fmla="*/ 0 h 900106"/>
              <a:gd name="connsiteX1" fmla="*/ 988317 w 988317"/>
              <a:gd name="connsiteY1" fmla="*/ 0 h 900106"/>
              <a:gd name="connsiteX2" fmla="*/ 988317 w 988317"/>
              <a:gd name="connsiteY2" fmla="*/ 900106 h 900106"/>
              <a:gd name="connsiteX3" fmla="*/ 0 w 988317"/>
              <a:gd name="connsiteY3" fmla="*/ 900106 h 900106"/>
              <a:gd name="connsiteX4" fmla="*/ 0 w 988317"/>
              <a:gd name="connsiteY4" fmla="*/ 0 h 90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8317" h="900106">
                <a:moveTo>
                  <a:pt x="0" y="0"/>
                </a:moveTo>
                <a:lnTo>
                  <a:pt x="988317" y="0"/>
                </a:lnTo>
                <a:lnTo>
                  <a:pt x="988317" y="900106"/>
                </a:lnTo>
                <a:lnTo>
                  <a:pt x="0" y="900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75B9A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600" dirty="0" err="1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t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raining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and</a:t>
            </a:r>
            <a:r>
              <a:rPr lang="de-DE" sz="1600" dirty="0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de-DE" sz="1600" dirty="0" err="1" smtClean="0">
                <a:ln>
                  <a:solidFill>
                    <a:srgbClr val="375B9A"/>
                  </a:solidFill>
                </a:ln>
                <a:solidFill>
                  <a:srgbClr val="0070C0"/>
                </a:solidFill>
                <a:latin typeface="Arial Narrow" panose="020B0606020202030204" pitchFamily="34" charset="0"/>
              </a:rPr>
              <a:t>education</a:t>
            </a:r>
            <a:endParaRPr lang="de-DE" sz="1600" dirty="0">
              <a:ln>
                <a:solidFill>
                  <a:srgbClr val="375B9A"/>
                </a:solidFill>
              </a:ln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430887"/>
          </a:xfrm>
        </p:spPr>
        <p:txBody>
          <a:bodyPr/>
          <a:lstStyle/>
          <a:p>
            <a:r>
              <a:rPr lang="de-DE" dirty="0" smtClean="0"/>
              <a:t>ZB MED – Information </a:t>
            </a:r>
            <a:r>
              <a:rPr lang="de-DE" dirty="0" err="1" smtClean="0"/>
              <a:t>Centre</a:t>
            </a:r>
            <a:r>
              <a:rPr lang="de-DE" dirty="0" smtClean="0"/>
              <a:t> Life </a:t>
            </a:r>
            <a:r>
              <a:rPr lang="de-DE" dirty="0" err="1" smtClean="0"/>
              <a:t>Sciences</a:t>
            </a:r>
            <a:endParaRPr lang="de-DE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53768" y="1776979"/>
            <a:ext cx="8010000" cy="1631216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altLang="de-DE" dirty="0" err="1"/>
              <a:t>p</a:t>
            </a:r>
            <a:r>
              <a:rPr lang="de-DE" altLang="de-DE" dirty="0" err="1" smtClean="0"/>
              <a:t>ublic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foundation</a:t>
            </a:r>
            <a:endParaRPr lang="de-DE" altLang="de-DE" dirty="0" smtClean="0"/>
          </a:p>
          <a:p>
            <a:r>
              <a:rPr lang="de-DE" altLang="de-DE" dirty="0" err="1"/>
              <a:t>s</a:t>
            </a:r>
            <a:r>
              <a:rPr lang="de-DE" altLang="de-DE" dirty="0" err="1" smtClean="0"/>
              <a:t>ervice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provider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scientific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information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life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science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research</a:t>
            </a:r>
            <a:r>
              <a:rPr lang="de-DE" altLang="de-DE" dirty="0" smtClean="0"/>
              <a:t> </a:t>
            </a:r>
            <a:endParaRPr lang="de-DE" altLang="de-DE" dirty="0"/>
          </a:p>
          <a:p>
            <a:r>
              <a:rPr lang="de-DE" altLang="de-DE" dirty="0" err="1"/>
              <a:t>l</a:t>
            </a:r>
            <a:r>
              <a:rPr lang="de-DE" altLang="de-DE" dirty="0" err="1" smtClean="0"/>
              <a:t>argest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library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en-US" dirty="0" smtClean="0"/>
              <a:t>information </a:t>
            </a:r>
            <a:r>
              <a:rPr lang="en-US" dirty="0"/>
              <a:t>and literature in the fields of medicine, health care, nutritional, environmental and agricultural sciences – including the relevant basic sciences and related subject </a:t>
            </a:r>
            <a:r>
              <a:rPr lang="en-US" dirty="0" smtClean="0"/>
              <a:t>areas- worldwide</a:t>
            </a:r>
            <a:endParaRPr lang="de-DE" altLang="de-DE" dirty="0" smtClean="0"/>
          </a:p>
          <a:p>
            <a:r>
              <a:rPr lang="en-US" dirty="0"/>
              <a:t>ZB MED is committed to the concept </a:t>
            </a:r>
            <a:r>
              <a:rPr lang="en-US" dirty="0" smtClean="0"/>
              <a:t>of</a:t>
            </a:r>
            <a:br>
              <a:rPr lang="en-US" dirty="0" smtClean="0"/>
            </a:br>
            <a:r>
              <a:rPr lang="en-US" dirty="0" smtClean="0"/>
              <a:t>Open </a:t>
            </a:r>
            <a:r>
              <a:rPr lang="en-US" dirty="0"/>
              <a:t>Access (OA</a:t>
            </a:r>
            <a:r>
              <a:rPr lang="en-US" dirty="0" smtClean="0"/>
              <a:t>) and FAIR Data </a:t>
            </a:r>
            <a:r>
              <a:rPr lang="en-US" dirty="0"/>
              <a:t>and </a:t>
            </a:r>
            <a:r>
              <a:rPr lang="en-US" dirty="0" smtClean="0"/>
              <a:t>provides</a:t>
            </a:r>
            <a:br>
              <a:rPr lang="en-US" dirty="0" smtClean="0"/>
            </a:br>
            <a:r>
              <a:rPr lang="en-US" dirty="0" smtClean="0"/>
              <a:t>comprehensive </a:t>
            </a:r>
            <a:r>
              <a:rPr lang="en-US" dirty="0"/>
              <a:t>support in this </a:t>
            </a:r>
            <a:r>
              <a:rPr lang="en-US" dirty="0" smtClean="0"/>
              <a:t>area.</a:t>
            </a:r>
          </a:p>
          <a:p>
            <a:r>
              <a:rPr lang="en-US" dirty="0" smtClean="0"/>
              <a:t>The foundation </a:t>
            </a:r>
            <a:r>
              <a:rPr lang="en-US" dirty="0"/>
              <a:t>also carries out research and development projects in the field of information </a:t>
            </a:r>
            <a:r>
              <a:rPr lang="en-US" dirty="0" smtClean="0"/>
              <a:t>science to support the services.</a:t>
            </a:r>
            <a:endParaRPr lang="de-DE" altLang="de-DE" dirty="0" smtClean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774184" y="4839540"/>
            <a:ext cx="5593665" cy="1573165"/>
          </a:xfrm>
          <a:prstGeom prst="rect">
            <a:avLst/>
          </a:prstGeom>
        </p:spPr>
        <p:txBody>
          <a:bodyPr lIns="0" tIns="0" rIns="0" bIns="0"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altLang="de-DE" dirty="0">
              <a:latin typeface="Arial Narrow" panose="020B0606020202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2</a:t>
            </a:fld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612" y="4227442"/>
            <a:ext cx="2319533" cy="104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7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6272817" cy="430887"/>
          </a:xfrm>
        </p:spPr>
        <p:txBody>
          <a:bodyPr/>
          <a:lstStyle/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!</a:t>
            </a:r>
            <a:endParaRPr lang="de-DE" dirty="0"/>
          </a:p>
        </p:txBody>
      </p:sp>
      <p:sp>
        <p:nvSpPr>
          <p:cNvPr id="8" name="Rectangle 7"/>
          <p:cNvSpPr/>
          <p:nvPr/>
        </p:nvSpPr>
        <p:spPr>
          <a:xfrm>
            <a:off x="0" y="-104172"/>
            <a:ext cx="9144000" cy="6713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0" y="1539433"/>
            <a:ext cx="9144000" cy="53185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570271" y="2115606"/>
            <a:ext cx="6765112" cy="4493538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i="0" kern="1200">
                <a:solidFill>
                  <a:schemeClr val="accent2"/>
                </a:solidFill>
                <a:latin typeface="Tablet Gothic" pitchFamily="50" charset="0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</a:pPr>
            <a:r>
              <a:rPr lang="de-D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Birte Lindstädt</a:t>
            </a:r>
          </a:p>
          <a:p>
            <a:pPr>
              <a:spcBef>
                <a:spcPts val="1200"/>
              </a:spcBef>
            </a:pPr>
            <a:r>
              <a:rPr lang="de-D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ZB MED Information </a:t>
            </a:r>
            <a:r>
              <a:rPr lang="de-DE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Centre</a:t>
            </a:r>
            <a:r>
              <a:rPr lang="de-D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br>
              <a:rPr lang="de-D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de-D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Life Science</a:t>
            </a:r>
          </a:p>
          <a:p>
            <a:pPr>
              <a:spcBef>
                <a:spcPts val="1200"/>
              </a:spcBef>
            </a:pP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Research 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D</a:t>
            </a: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ata 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M</a:t>
            </a: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anagement</a:t>
            </a:r>
          </a:p>
          <a:p>
            <a:pPr>
              <a:spcBef>
                <a:spcPts val="1200"/>
              </a:spcBef>
            </a:pPr>
            <a:r>
              <a:rPr lang="de-DE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Gleueler</a:t>
            </a: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de-DE" dirty="0">
                <a:solidFill>
                  <a:schemeClr val="bg1"/>
                </a:solidFill>
                <a:latin typeface="Arial Narrow" panose="020B0606020202030204" pitchFamily="34" charset="0"/>
              </a:rPr>
              <a:t>Straße </a:t>
            </a: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60</a:t>
            </a:r>
            <a:b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50931 Cologne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spcBef>
                <a:spcPts val="600"/>
              </a:spcBef>
            </a:pPr>
            <a:r>
              <a:rPr lang="de-DE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hlinkClick r:id="rId3"/>
              </a:rPr>
              <a:t>lindstaedt@zbmed.de</a:t>
            </a:r>
            <a:endParaRPr lang="de-DE" dirty="0" smtClean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>
              <a:spcBef>
                <a:spcPts val="600"/>
              </a:spcBef>
            </a:pPr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697" y="1612663"/>
            <a:ext cx="3330987" cy="499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4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861774"/>
          </a:xfrm>
        </p:spPr>
        <p:txBody>
          <a:bodyPr/>
          <a:lstStyle/>
          <a:p>
            <a:r>
              <a:rPr lang="de-DE" dirty="0" smtClean="0"/>
              <a:t>FAIR Data Action Plan </a:t>
            </a:r>
            <a:br>
              <a:rPr lang="de-DE" dirty="0" smtClean="0"/>
            </a:br>
            <a:r>
              <a:rPr lang="de-DE" i="1" dirty="0" err="1" smtClean="0"/>
              <a:t>Recommendations</a:t>
            </a:r>
            <a:r>
              <a:rPr lang="de-DE" i="1" dirty="0" smtClean="0"/>
              <a:t> </a:t>
            </a:r>
            <a:r>
              <a:rPr lang="de-DE" i="1" dirty="0" err="1" smtClean="0"/>
              <a:t>for</a:t>
            </a:r>
            <a:r>
              <a:rPr lang="de-DE" i="1" dirty="0" smtClean="0"/>
              <a:t> </a:t>
            </a:r>
            <a:r>
              <a:rPr lang="de-DE" i="1" dirty="0" err="1" smtClean="0"/>
              <a:t>the</a:t>
            </a:r>
            <a:r>
              <a:rPr lang="de-DE" i="1" dirty="0" smtClean="0"/>
              <a:t> EC Expert Group on FAIR </a:t>
            </a:r>
            <a:r>
              <a:rPr lang="de-DE" i="1" dirty="0" err="1" smtClean="0"/>
              <a:t>data</a:t>
            </a:r>
            <a:endParaRPr lang="de-DE" i="1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53768" y="1776979"/>
            <a:ext cx="8010000" cy="1631216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altLang="de-DE" dirty="0" err="1" smtClean="0"/>
              <a:t>Published</a:t>
            </a:r>
            <a:r>
              <a:rPr lang="de-DE" altLang="de-DE" dirty="0" smtClean="0"/>
              <a:t> June 2018</a:t>
            </a:r>
          </a:p>
          <a:p>
            <a:r>
              <a:rPr lang="de-DE" altLang="de-DE" dirty="0" err="1" smtClean="0"/>
              <a:t>Consultation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until</a:t>
            </a:r>
            <a:r>
              <a:rPr lang="de-DE" altLang="de-DE" dirty="0" smtClean="0"/>
              <a:t> 5th </a:t>
            </a:r>
            <a:r>
              <a:rPr lang="de-DE" altLang="de-DE" dirty="0" err="1" smtClean="0"/>
              <a:t>august</a:t>
            </a:r>
            <a:r>
              <a:rPr lang="de-DE" altLang="de-DE" dirty="0" smtClean="0"/>
              <a:t> 2018</a:t>
            </a:r>
          </a:p>
          <a:p>
            <a:r>
              <a:rPr lang="de-DE" altLang="de-DE" dirty="0" smtClean="0"/>
              <a:t>Definition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stakeholders</a:t>
            </a:r>
            <a:r>
              <a:rPr lang="de-DE" altLang="de-DE" dirty="0" smtClean="0"/>
              <a:t> like </a:t>
            </a:r>
            <a:r>
              <a:rPr lang="de-DE" altLang="de-DE" dirty="0" err="1" smtClean="0"/>
              <a:t>research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communities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data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services</a:t>
            </a:r>
            <a:r>
              <a:rPr lang="de-DE" altLang="de-DE" dirty="0" smtClean="0"/>
              <a:t>, </a:t>
            </a:r>
            <a:r>
              <a:rPr lang="de-DE" altLang="de-DE" dirty="0" err="1" smtClean="0"/>
              <a:t>data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stewards</a:t>
            </a:r>
            <a:r>
              <a:rPr lang="de-DE" altLang="de-DE" dirty="0" smtClean="0"/>
              <a:t> etc</a:t>
            </a:r>
            <a:r>
              <a:rPr lang="de-DE" altLang="de-DE" dirty="0" smtClean="0"/>
              <a:t>.</a:t>
            </a:r>
          </a:p>
          <a:p>
            <a:r>
              <a:rPr lang="de-DE" altLang="de-DE" dirty="0" smtClean="0"/>
              <a:t>Definition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4 </a:t>
            </a:r>
            <a:r>
              <a:rPr lang="de-DE" altLang="de-DE" dirty="0" err="1" smtClean="0"/>
              <a:t>steps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implementing</a:t>
            </a:r>
            <a:r>
              <a:rPr lang="de-DE" altLang="de-DE" dirty="0" smtClean="0"/>
              <a:t> FAIR </a:t>
            </a:r>
            <a:r>
              <a:rPr lang="de-DE" altLang="de-DE" dirty="0" err="1" smtClean="0"/>
              <a:t>data</a:t>
            </a:r>
            <a:endParaRPr lang="de-DE" altLang="de-DE" dirty="0" smtClean="0"/>
          </a:p>
          <a:p>
            <a:pPr lvl="1"/>
            <a:r>
              <a:rPr lang="de-DE" altLang="de-DE" dirty="0" err="1" smtClean="0"/>
              <a:t>Define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apply</a:t>
            </a:r>
            <a:r>
              <a:rPr lang="de-DE" altLang="de-DE" dirty="0" smtClean="0"/>
              <a:t> FAIR </a:t>
            </a:r>
            <a:r>
              <a:rPr lang="de-DE" altLang="de-DE" dirty="0" err="1" smtClean="0"/>
              <a:t>appropriately</a:t>
            </a:r>
            <a:endParaRPr lang="de-DE" altLang="de-DE" dirty="0" smtClean="0"/>
          </a:p>
          <a:p>
            <a:pPr lvl="1"/>
            <a:r>
              <a:rPr lang="de-DE" altLang="de-DE" dirty="0" err="1" smtClean="0"/>
              <a:t>Develop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support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sustainable</a:t>
            </a:r>
            <a:r>
              <a:rPr lang="de-DE" altLang="de-DE" dirty="0" smtClean="0"/>
              <a:t> FAIR </a:t>
            </a:r>
            <a:r>
              <a:rPr lang="de-DE" altLang="de-DE" dirty="0" err="1" smtClean="0"/>
              <a:t>data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ecosystem</a:t>
            </a:r>
            <a:endParaRPr lang="de-DE" altLang="de-DE" dirty="0" smtClean="0"/>
          </a:p>
          <a:p>
            <a:pPr lvl="1"/>
            <a:r>
              <a:rPr lang="de-DE" altLang="de-DE" dirty="0" err="1" smtClean="0"/>
              <a:t>Ensure</a:t>
            </a:r>
            <a:r>
              <a:rPr lang="de-DE" altLang="de-DE" dirty="0" smtClean="0"/>
              <a:t> FAIR </a:t>
            </a:r>
            <a:r>
              <a:rPr lang="de-DE" altLang="de-DE" dirty="0" err="1" smtClean="0"/>
              <a:t>data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certified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services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support</a:t>
            </a:r>
            <a:r>
              <a:rPr lang="de-DE" altLang="de-DE" dirty="0" smtClean="0"/>
              <a:t> FAIR</a:t>
            </a:r>
          </a:p>
          <a:p>
            <a:pPr lvl="1"/>
            <a:r>
              <a:rPr lang="de-DE" altLang="de-DE" dirty="0" err="1" smtClean="0"/>
              <a:t>Embed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culture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FAIR in </a:t>
            </a:r>
            <a:r>
              <a:rPr lang="de-DE" altLang="de-DE" dirty="0" err="1" smtClean="0"/>
              <a:t>research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practice</a:t>
            </a:r>
            <a:endParaRPr lang="de-DE" altLang="de-DE" dirty="0" smtClean="0"/>
          </a:p>
          <a:p>
            <a:r>
              <a:rPr lang="de-DE" altLang="de-DE" dirty="0" smtClean="0"/>
              <a:t>Definition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34 </a:t>
            </a:r>
            <a:r>
              <a:rPr lang="de-DE" altLang="de-DE" dirty="0" err="1" smtClean="0"/>
              <a:t>recommendations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within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steps</a:t>
            </a:r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774184" y="4839540"/>
            <a:ext cx="5593665" cy="1573165"/>
          </a:xfrm>
          <a:prstGeom prst="rect">
            <a:avLst/>
          </a:prstGeom>
        </p:spPr>
        <p:txBody>
          <a:bodyPr lIns="0" tIns="0" rIns="0" bIns="0"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altLang="de-DE" dirty="0">
              <a:latin typeface="Arial Narrow" panose="020B0606020202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02305" y="6212650"/>
            <a:ext cx="8712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Arial Narrow" panose="020B0606020202030204" pitchFamily="34" charset="0"/>
              </a:rPr>
              <a:t>Source: </a:t>
            </a:r>
            <a:r>
              <a:rPr lang="en-US" sz="1000" dirty="0" err="1" smtClean="0">
                <a:latin typeface="Arial Narrow" panose="020B0606020202030204" pitchFamily="34" charset="0"/>
              </a:rPr>
              <a:t>Hodson</a:t>
            </a:r>
            <a:r>
              <a:rPr lang="en-US" sz="1000" dirty="0">
                <a:latin typeface="Arial Narrow" panose="020B0606020202030204" pitchFamily="34" charset="0"/>
              </a:rPr>
              <a:t>, Jones et al. (2018) </a:t>
            </a:r>
            <a:r>
              <a:rPr lang="en-US" sz="1000" i="1" dirty="0">
                <a:latin typeface="Arial Narrow" panose="020B0606020202030204" pitchFamily="34" charset="0"/>
              </a:rPr>
              <a:t>FAIR Data Action Plan</a:t>
            </a:r>
            <a:r>
              <a:rPr lang="en-US" sz="1000" dirty="0">
                <a:latin typeface="Arial Narrow" panose="020B0606020202030204" pitchFamily="34" charset="0"/>
              </a:rPr>
              <a:t>. Interim recommendations and actions from the European Commission Expert Group on FAIR data https://doi.org/10.5281/zenodo.1285290 </a:t>
            </a:r>
            <a:endParaRPr lang="de-DE" sz="1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57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861774"/>
          </a:xfrm>
        </p:spPr>
        <p:txBody>
          <a:bodyPr/>
          <a:lstStyle/>
          <a:p>
            <a:r>
              <a:rPr lang="de-DE" dirty="0" smtClean="0"/>
              <a:t>FAIR Data Action Plan </a:t>
            </a:r>
            <a:br>
              <a:rPr lang="de-DE" dirty="0" smtClean="0"/>
            </a:br>
            <a:r>
              <a:rPr lang="en-US" b="0" i="1" dirty="0"/>
              <a:t>A model for FAIR Data Objects </a:t>
            </a:r>
            <a:endParaRPr lang="de-DE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774184" y="4839540"/>
            <a:ext cx="5593665" cy="1573165"/>
          </a:xfrm>
          <a:prstGeom prst="rect">
            <a:avLst/>
          </a:prstGeom>
        </p:spPr>
        <p:txBody>
          <a:bodyPr lIns="0" tIns="0" rIns="0" bIns="0"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altLang="de-DE" dirty="0">
              <a:latin typeface="Arial Narrow" panose="020B0606020202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02305" y="6212650"/>
            <a:ext cx="8712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Arial Narrow" panose="020B0606020202030204" pitchFamily="34" charset="0"/>
              </a:rPr>
              <a:t>Source: </a:t>
            </a:r>
            <a:r>
              <a:rPr lang="en-US" sz="1000" dirty="0" err="1" smtClean="0">
                <a:latin typeface="Arial Narrow" panose="020B0606020202030204" pitchFamily="34" charset="0"/>
              </a:rPr>
              <a:t>Hodson</a:t>
            </a:r>
            <a:r>
              <a:rPr lang="en-US" sz="1000" dirty="0">
                <a:latin typeface="Arial Narrow" panose="020B0606020202030204" pitchFamily="34" charset="0"/>
              </a:rPr>
              <a:t>, Jones et al. (2018) </a:t>
            </a:r>
            <a:r>
              <a:rPr lang="en-US" sz="1000" i="1" dirty="0">
                <a:latin typeface="Arial Narrow" panose="020B0606020202030204" pitchFamily="34" charset="0"/>
              </a:rPr>
              <a:t>FAIR Data Action Plan</a:t>
            </a:r>
            <a:r>
              <a:rPr lang="en-US" sz="1000" dirty="0">
                <a:latin typeface="Arial Narrow" panose="020B0606020202030204" pitchFamily="34" charset="0"/>
              </a:rPr>
              <a:t>. Interim recommendations and actions from the European Commission Expert Group on FAIR data https://doi.org/10.5281/zenodo.1285290 </a:t>
            </a:r>
            <a:endParaRPr lang="de-DE" sz="1000" dirty="0">
              <a:latin typeface="Arial Narrow" panose="020B060602020203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498" y="1903357"/>
            <a:ext cx="6008913" cy="410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6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10000" cy="861774"/>
          </a:xfrm>
        </p:spPr>
        <p:txBody>
          <a:bodyPr/>
          <a:lstStyle/>
          <a:p>
            <a:r>
              <a:rPr lang="de-DE" dirty="0" smtClean="0"/>
              <a:t>FAIR Data Action Plan </a:t>
            </a:r>
            <a:br>
              <a:rPr lang="de-DE" dirty="0" smtClean="0"/>
            </a:br>
            <a:r>
              <a:rPr lang="de-DE" b="0" i="1" dirty="0" smtClean="0"/>
              <a:t>I</a:t>
            </a:r>
            <a:r>
              <a:rPr lang="en-US" b="0" i="1" dirty="0" err="1" smtClean="0"/>
              <a:t>nteractions</a:t>
            </a:r>
            <a:r>
              <a:rPr lang="en-US" b="0" i="1" dirty="0" smtClean="0"/>
              <a:t> </a:t>
            </a:r>
            <a:r>
              <a:rPr lang="en-US" b="0" i="1" dirty="0"/>
              <a:t>between components in the FAIR data ecosystem </a:t>
            </a:r>
            <a:endParaRPr lang="de-DE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774184" y="4839540"/>
            <a:ext cx="5593665" cy="1573165"/>
          </a:xfrm>
          <a:prstGeom prst="rect">
            <a:avLst/>
          </a:prstGeom>
        </p:spPr>
        <p:txBody>
          <a:bodyPr lIns="0" tIns="0" rIns="0" bIns="0"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bril Tex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altLang="de-DE" dirty="0">
              <a:latin typeface="Arial Narrow" panose="020B0606020202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80386" y="5389661"/>
            <a:ext cx="18529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Arial Narrow" panose="020B0606020202030204" pitchFamily="34" charset="0"/>
              </a:rPr>
              <a:t>Source: </a:t>
            </a:r>
            <a:r>
              <a:rPr lang="en-US" sz="1000" dirty="0" err="1" smtClean="0">
                <a:latin typeface="Arial Narrow" panose="020B0606020202030204" pitchFamily="34" charset="0"/>
              </a:rPr>
              <a:t>Hodson</a:t>
            </a:r>
            <a:r>
              <a:rPr lang="en-US" sz="1000" dirty="0">
                <a:latin typeface="Arial Narrow" panose="020B0606020202030204" pitchFamily="34" charset="0"/>
              </a:rPr>
              <a:t>, Jones et al. (2018) </a:t>
            </a:r>
            <a:r>
              <a:rPr lang="en-US" sz="1000" i="1" dirty="0">
                <a:latin typeface="Arial Narrow" panose="020B0606020202030204" pitchFamily="34" charset="0"/>
              </a:rPr>
              <a:t>FAIR Data Action Plan</a:t>
            </a:r>
            <a:r>
              <a:rPr lang="en-US" sz="1000" dirty="0">
                <a:latin typeface="Arial Narrow" panose="020B0606020202030204" pitchFamily="34" charset="0"/>
              </a:rPr>
              <a:t>. Interim recommendations and actions from the European Commission Expert Group on FAIR data https://doi.org/10.5281/zenodo.1285290 </a:t>
            </a:r>
            <a:endParaRPr lang="de-DE" sz="1000" dirty="0">
              <a:latin typeface="Arial Narrow" panose="020B060602020203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304" y="1537339"/>
            <a:ext cx="6148250" cy="530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1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3106" y="383217"/>
            <a:ext cx="8010000" cy="861774"/>
          </a:xfrm>
        </p:spPr>
        <p:txBody>
          <a:bodyPr/>
          <a:lstStyle/>
          <a:p>
            <a:r>
              <a:rPr lang="de-DE" dirty="0" smtClean="0"/>
              <a:t>Political </a:t>
            </a:r>
            <a:r>
              <a:rPr lang="de-DE" dirty="0" err="1" smtClean="0"/>
              <a:t>framework</a:t>
            </a:r>
            <a:r>
              <a:rPr lang="de-DE" dirty="0" smtClean="0"/>
              <a:t> in Germany </a:t>
            </a:r>
            <a:r>
              <a:rPr lang="en-US" dirty="0" smtClean="0"/>
              <a:t>for </a:t>
            </a:r>
            <a:r>
              <a:rPr lang="en-US" dirty="0"/>
              <a:t>the digital transformation in the sciences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6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392386" y="1791455"/>
            <a:ext cx="8010000" cy="3493264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</a:t>
            </a:r>
            <a:r>
              <a:rPr lang="en-US" b="1" dirty="0"/>
              <a:t>German Council for Scientific Information Infrastructures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RfII</a:t>
            </a:r>
            <a:r>
              <a:rPr lang="en-US" dirty="0"/>
              <a:t> – Rat </a:t>
            </a:r>
            <a:r>
              <a:rPr lang="en-US" dirty="0" err="1"/>
              <a:t>für</a:t>
            </a:r>
            <a:r>
              <a:rPr lang="en-US" dirty="0"/>
              <a:t> </a:t>
            </a:r>
            <a:r>
              <a:rPr lang="en-US" dirty="0" err="1"/>
              <a:t>Informationsinfrastrukturen</a:t>
            </a:r>
            <a:r>
              <a:rPr lang="en-US" dirty="0"/>
              <a:t>) was established in 2014 by the state and federal governments to support “the strategic development of a contemporary infrastructure for access to scientific information</a:t>
            </a:r>
            <a:r>
              <a:rPr lang="en-US" dirty="0" smtClean="0"/>
              <a:t>”.</a:t>
            </a:r>
          </a:p>
          <a:p>
            <a:r>
              <a:rPr lang="de-DE" dirty="0" smtClean="0"/>
              <a:t>The </a:t>
            </a:r>
            <a:r>
              <a:rPr lang="de-DE" dirty="0" err="1" smtClean="0"/>
              <a:t>council</a:t>
            </a:r>
            <a:r>
              <a:rPr lang="de-DE" dirty="0" smtClean="0"/>
              <a:t> </a:t>
            </a:r>
            <a:r>
              <a:rPr lang="de-DE" dirty="0" err="1" smtClean="0"/>
              <a:t>identified</a:t>
            </a:r>
            <a:r>
              <a:rPr lang="de-DE" dirty="0" smtClean="0"/>
              <a:t> </a:t>
            </a:r>
            <a:r>
              <a:rPr lang="de-DE" b="1" dirty="0" err="1"/>
              <a:t>r</a:t>
            </a:r>
            <a:r>
              <a:rPr lang="de-DE" b="1" dirty="0" err="1" smtClean="0"/>
              <a:t>esearch</a:t>
            </a:r>
            <a:r>
              <a:rPr lang="de-DE" b="1" dirty="0" smtClean="0"/>
              <a:t> </a:t>
            </a:r>
            <a:r>
              <a:rPr lang="de-DE" b="1" dirty="0" err="1"/>
              <a:t>d</a:t>
            </a:r>
            <a:r>
              <a:rPr lang="de-DE" b="1" dirty="0" err="1" smtClean="0"/>
              <a:t>ata</a:t>
            </a:r>
            <a:r>
              <a:rPr lang="de-DE" b="1" dirty="0" smtClean="0"/>
              <a:t> </a:t>
            </a:r>
            <a:r>
              <a:rPr lang="de-DE" b="1" dirty="0" err="1"/>
              <a:t>m</a:t>
            </a:r>
            <a:r>
              <a:rPr lang="de-DE" b="1" dirty="0" err="1" smtClean="0"/>
              <a:t>anagement</a:t>
            </a:r>
            <a:r>
              <a:rPr lang="de-DE" b="1" dirty="0" smtClean="0"/>
              <a:t> RDM </a:t>
            </a:r>
            <a:r>
              <a:rPr lang="de-DE" dirty="0" err="1" smtClean="0"/>
              <a:t>as</a:t>
            </a:r>
            <a:r>
              <a:rPr lang="de-DE" dirty="0" smtClean="0"/>
              <a:t> a </a:t>
            </a:r>
            <a:r>
              <a:rPr lang="de-DE" b="1" dirty="0" err="1" smtClean="0"/>
              <a:t>core</a:t>
            </a:r>
            <a:r>
              <a:rPr lang="de-DE" b="1" dirty="0" smtClean="0"/>
              <a:t> </a:t>
            </a:r>
            <a:r>
              <a:rPr lang="de-DE" b="1" dirty="0" err="1" smtClean="0"/>
              <a:t>challenge</a:t>
            </a:r>
            <a:r>
              <a:rPr lang="de-DE" b="1" dirty="0" smtClean="0"/>
              <a:t> </a:t>
            </a:r>
            <a:r>
              <a:rPr lang="de-DE" dirty="0" smtClean="0"/>
              <a:t>on </a:t>
            </a:r>
            <a:r>
              <a:rPr lang="de-DE" dirty="0" err="1" smtClean="0"/>
              <a:t>the</a:t>
            </a:r>
            <a:r>
              <a:rPr lang="de-DE" dirty="0" smtClean="0"/>
              <a:t> digital </a:t>
            </a:r>
            <a:r>
              <a:rPr lang="de-DE" dirty="0" err="1" smtClean="0"/>
              <a:t>agenda</a:t>
            </a:r>
            <a:r>
              <a:rPr lang="de-DE" dirty="0" smtClean="0"/>
              <a:t>.</a:t>
            </a:r>
          </a:p>
          <a:p>
            <a:r>
              <a:rPr lang="en-US" dirty="0"/>
              <a:t>In </a:t>
            </a:r>
            <a:r>
              <a:rPr lang="en-US" dirty="0" err="1" smtClean="0"/>
              <a:t>june</a:t>
            </a:r>
            <a:r>
              <a:rPr lang="en-US" dirty="0" smtClean="0"/>
              <a:t> </a:t>
            </a:r>
            <a:r>
              <a:rPr lang="en-US" dirty="0"/>
              <a:t>2016 the </a:t>
            </a:r>
            <a:r>
              <a:rPr lang="en-US" dirty="0" err="1"/>
              <a:t>RfII</a:t>
            </a:r>
            <a:r>
              <a:rPr lang="en-US" dirty="0"/>
              <a:t> published a </a:t>
            </a:r>
            <a:r>
              <a:rPr lang="en-US" dirty="0" smtClean="0"/>
              <a:t>position paper with recommendations on the structure, processes and funding of RDM in Germany. 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165462" y="6146186"/>
            <a:ext cx="9144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err="1" smtClean="0">
                <a:latin typeface="Arial Narrow" panose="020B0606020202030204" pitchFamily="34" charset="0"/>
              </a:rPr>
              <a:t>source</a:t>
            </a:r>
            <a:r>
              <a:rPr lang="de-DE" sz="1000" dirty="0" smtClean="0">
                <a:latin typeface="Arial Narrow" panose="020B0606020202030204" pitchFamily="34" charset="0"/>
              </a:rPr>
              <a:t>: </a:t>
            </a:r>
            <a:r>
              <a:rPr lang="de-DE" sz="1000" dirty="0" smtClean="0">
                <a:latin typeface="Arial Narrow" panose="020B0606020202030204" pitchFamily="34" charset="0"/>
                <a:hlinkClick r:id="rId3"/>
              </a:rPr>
              <a:t>www.rfii.en</a:t>
            </a:r>
            <a:endParaRPr lang="de-DE" sz="1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37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455558"/>
            <a:ext cx="8010000" cy="430887"/>
          </a:xfrm>
        </p:spPr>
        <p:txBody>
          <a:bodyPr/>
          <a:lstStyle/>
          <a:p>
            <a:r>
              <a:rPr lang="en-US" dirty="0" smtClean="0"/>
              <a:t>Recommendations </a:t>
            </a:r>
            <a:r>
              <a:rPr lang="en-US" dirty="0"/>
              <a:t>made in the position paper 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7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504032" y="1991864"/>
            <a:ext cx="8010000" cy="3493264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implement long-term funding mechanisms for RDM </a:t>
            </a:r>
            <a:r>
              <a:rPr lang="en-US" dirty="0" smtClean="0"/>
              <a:t>infrastructures</a:t>
            </a:r>
            <a:endParaRPr lang="en-US" dirty="0"/>
          </a:p>
          <a:p>
            <a:r>
              <a:rPr lang="en-US" dirty="0"/>
              <a:t>establish a </a:t>
            </a:r>
            <a:r>
              <a:rPr lang="en-US" b="1" dirty="0"/>
              <a:t>national research data infrastructure (NFDI</a:t>
            </a:r>
            <a:r>
              <a:rPr lang="en-US" b="1" dirty="0" smtClean="0"/>
              <a:t>)</a:t>
            </a:r>
            <a:endParaRPr lang="en-US" dirty="0"/>
          </a:p>
          <a:p>
            <a:r>
              <a:rPr lang="en-US" dirty="0"/>
              <a:t>foster “responsible data culture</a:t>
            </a:r>
            <a:r>
              <a:rPr lang="en-US" dirty="0" smtClean="0"/>
              <a:t>”</a:t>
            </a:r>
            <a:endParaRPr lang="en-US" dirty="0"/>
          </a:p>
          <a:p>
            <a:r>
              <a:rPr lang="en-US" dirty="0"/>
              <a:t>invest in the development in human resources for data </a:t>
            </a:r>
            <a:r>
              <a:rPr lang="en-US" dirty="0" smtClean="0"/>
              <a:t>management</a:t>
            </a:r>
            <a:endParaRPr lang="en-US" dirty="0"/>
          </a:p>
          <a:p>
            <a:r>
              <a:rPr lang="en-US" dirty="0"/>
              <a:t>strengthen international </a:t>
            </a:r>
            <a:r>
              <a:rPr lang="en-US" dirty="0" smtClean="0"/>
              <a:t>cooperation</a:t>
            </a:r>
            <a:endParaRPr lang="en-US" dirty="0"/>
          </a:p>
          <a:p>
            <a:r>
              <a:rPr lang="en-US" dirty="0"/>
              <a:t>establish mechanism for actively steering the transition </a:t>
            </a:r>
            <a:r>
              <a:rPr lang="en-US" dirty="0" smtClean="0"/>
              <a:t>process</a:t>
            </a:r>
          </a:p>
          <a:p>
            <a:endParaRPr lang="en-US" dirty="0"/>
          </a:p>
          <a:p>
            <a:r>
              <a:rPr lang="en-US" b="1" dirty="0" smtClean="0"/>
              <a:t>Connection to the European structures</a:t>
            </a:r>
            <a:r>
              <a:rPr lang="en-US" dirty="0" smtClean="0"/>
              <a:t>, e.g. </a:t>
            </a:r>
            <a:r>
              <a:rPr lang="en-US" dirty="0" smtClean="0"/>
              <a:t>FAIR Data Action Plan and </a:t>
            </a:r>
            <a:r>
              <a:rPr lang="en-US" dirty="0" smtClean="0"/>
              <a:t>European Open Science Cloud EOSC Rules</a:t>
            </a:r>
            <a:endParaRPr lang="en-US" dirty="0"/>
          </a:p>
        </p:txBody>
      </p:sp>
      <p:sp>
        <p:nvSpPr>
          <p:cNvPr id="8" name="Rechteck 7"/>
          <p:cNvSpPr/>
          <p:nvPr/>
        </p:nvSpPr>
        <p:spPr>
          <a:xfrm>
            <a:off x="69668" y="6344326"/>
            <a:ext cx="9144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err="1" smtClean="0">
                <a:latin typeface="Arial Narrow" panose="020B0606020202030204" pitchFamily="34" charset="0"/>
              </a:rPr>
              <a:t>source</a:t>
            </a:r>
            <a:r>
              <a:rPr lang="de-DE" sz="1000" dirty="0" smtClean="0">
                <a:latin typeface="Arial Narrow" panose="020B0606020202030204" pitchFamily="34" charset="0"/>
              </a:rPr>
              <a:t>: </a:t>
            </a:r>
            <a:r>
              <a:rPr lang="en-US" sz="1000" dirty="0" err="1"/>
              <a:t>RfII</a:t>
            </a:r>
            <a:r>
              <a:rPr lang="en-US" sz="1000" dirty="0"/>
              <a:t> Recommendations 2016: Performance through Diversity, http://www.rfii.de/en/category/documents/</a:t>
            </a:r>
            <a:endParaRPr lang="de-DE" sz="1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204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455558"/>
            <a:ext cx="8010000" cy="861774"/>
          </a:xfrm>
        </p:spPr>
        <p:txBody>
          <a:bodyPr/>
          <a:lstStyle/>
          <a:p>
            <a:r>
              <a:rPr lang="en-US" dirty="0" smtClean="0"/>
              <a:t>ZB MED and research data management</a:t>
            </a:r>
            <a:br>
              <a:rPr lang="en-US" dirty="0" smtClean="0"/>
            </a:b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66277" y="2221964"/>
            <a:ext cx="1996339" cy="3600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spcFirstLastPara="0" vert="horz" wrap="square" lIns="34290" tIns="22860" rIns="34290" bIns="22860" numCol="1" spcCol="1270" anchor="ctr" anchorCtr="0">
            <a:noAutofit/>
          </a:bodyPr>
          <a:lstStyle/>
          <a:p>
            <a:pPr algn="ctr"/>
            <a:r>
              <a:rPr lang="de-DE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Advice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404315" y="2221964"/>
            <a:ext cx="1980000" cy="3600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spcFirstLastPara="0" vert="horz" wrap="square" lIns="34290" tIns="22860" rIns="34290" bIns="22860" numCol="1" spcCol="1270" anchor="ctr" anchorCtr="0">
            <a:no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Publishing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4526014" y="2221964"/>
            <a:ext cx="1980000" cy="3600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spcFirstLastPara="0" vert="horz" wrap="square" lIns="34290" tIns="22860" rIns="34290" bIns="22860" numCol="1" spcCol="1270" anchor="ctr" anchorCtr="0">
            <a:no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Networking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266276" y="2737214"/>
            <a:ext cx="1980000" cy="341392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FAQs </a:t>
            </a:r>
            <a:r>
              <a:rPr lang="de-DE" sz="1000" dirty="0" smtClean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https</a:t>
            </a:r>
            <a:r>
              <a:rPr lang="de-DE" sz="1000" dirty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://www.publisso.de/en/advice/publishing-advice-faqs/research-data</a:t>
            </a:r>
            <a:r>
              <a:rPr lang="de-DE" sz="1000" dirty="0" smtClean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/</a:t>
            </a:r>
            <a:endParaRPr lang="de-DE" sz="10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P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ersonal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advice</a:t>
            </a:r>
            <a:endParaRPr lang="de-DE" sz="13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W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orkshops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with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different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target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groups</a:t>
            </a:r>
            <a:endParaRPr lang="de-DE" sz="13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L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ectures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Tutorials</a:t>
            </a:r>
            <a:b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sz="1000" dirty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https://</a:t>
            </a:r>
            <a:r>
              <a:rPr lang="de-DE" sz="1000" dirty="0" smtClean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www.youtube.com/playlist?list=PLJYlS0FDTMq0XFz613jsBLmL4zRUYoWFx</a:t>
            </a:r>
            <a:endParaRPr lang="de-DE" sz="10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588">
              <a:spcBef>
                <a:spcPts val="1200"/>
              </a:spcBef>
              <a:buClr>
                <a:srgbClr val="EF7D00"/>
              </a:buClr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465120" indent="-462240">
              <a:lnSpc>
                <a:spcPct val="100000"/>
              </a:lnSpc>
              <a:spcBef>
                <a:spcPts val="601"/>
              </a:spcBef>
              <a:buClr>
                <a:srgbClr val="EF7D00"/>
              </a:buClr>
              <a:buFont typeface="Wingdings 3" charset="2"/>
              <a:buChar char=""/>
            </a:pP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2393422" y="2737213"/>
            <a:ext cx="1980000" cy="341392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DOI Service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Registry: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life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science-oriented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research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data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repositories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(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based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on re3data.org)</a:t>
            </a:r>
            <a:b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sz="1000" dirty="0">
                <a:solidFill>
                  <a:schemeClr val="tx1"/>
                </a:solidFill>
                <a:latin typeface="Arial Narrow" panose="020B0606020202030204" pitchFamily="34" charset="0"/>
                <a:hlinkClick r:id="rId5"/>
              </a:rPr>
              <a:t>https://www.publisso.de/en/publishing/research-data/table-of-research-data-repositories</a:t>
            </a:r>
            <a:r>
              <a:rPr lang="de-DE" sz="1000" dirty="0" smtClean="0">
                <a:solidFill>
                  <a:schemeClr val="tx1"/>
                </a:solidFill>
                <a:latin typeface="Arial Narrow" panose="020B0606020202030204" pitchFamily="34" charset="0"/>
                <a:hlinkClick r:id="rId5"/>
              </a:rPr>
              <a:t>/</a:t>
            </a:r>
            <a:endParaRPr lang="de-DE" sz="10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Publication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infrastructure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(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Specialist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Repository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for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Life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Sciences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)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520568" y="2737214"/>
            <a:ext cx="1980000" cy="34139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DINI/</a:t>
            </a:r>
            <a:r>
              <a:rPr lang="de-DE" sz="1300" dirty="0" err="1">
                <a:solidFill>
                  <a:schemeClr val="tx1"/>
                </a:solidFill>
                <a:latin typeface="Arial Narrow" panose="020B0606020202030204" pitchFamily="34" charset="0"/>
              </a:rPr>
              <a:t>nestor</a:t>
            </a: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working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group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Research Data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Talks at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life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science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and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library-oriented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conferences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Working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group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Research Data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of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the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Leibniz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Association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80000" indent="-180000">
              <a:spcBef>
                <a:spcPts val="12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647713" y="2737214"/>
            <a:ext cx="1980000" cy="34139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Automatical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annotation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Knowledge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graphs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Text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and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data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mining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err="1">
                <a:solidFill>
                  <a:schemeClr val="tx1"/>
                </a:solidFill>
                <a:latin typeface="Arial Narrow" panose="020B0606020202030204" pitchFamily="34" charset="0"/>
              </a:rPr>
              <a:t>I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nteroperability</a:t>
            </a:r>
            <a:endParaRPr lang="de-DE" sz="13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err="1">
                <a:solidFill>
                  <a:schemeClr val="tx1"/>
                </a:solidFill>
                <a:latin typeface="Arial Narrow" panose="020B0606020202030204" pitchFamily="34" charset="0"/>
              </a:rPr>
              <a:t>S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everal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pilot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projects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concerning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methodical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research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data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management</a:t>
            </a:r>
            <a:endParaRPr lang="de-DE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65113" indent="-263525">
              <a:spcBef>
                <a:spcPts val="1200"/>
              </a:spcBef>
              <a:buClr>
                <a:srgbClr val="EF7D00"/>
              </a:buClr>
              <a:buFont typeface="Wingdings 3" charset="2"/>
              <a:buChar char=""/>
            </a:pP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Contribution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to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research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data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3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consortia</a:t>
            </a: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/>
            </a:r>
            <a:b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(e.g. MI-I</a:t>
            </a:r>
            <a:r>
              <a:rPr lang="de-DE" sz="1300" dirty="0">
                <a:solidFill>
                  <a:schemeClr val="tx1"/>
                </a:solidFill>
                <a:latin typeface="Arial Narrow" panose="020B0606020202030204" pitchFamily="34" charset="0"/>
              </a:rPr>
              <a:t>, NFDI4Life)</a:t>
            </a:r>
          </a:p>
        </p:txBody>
      </p:sp>
      <p:sp>
        <p:nvSpPr>
          <p:cNvPr id="25" name="Rechteck 24"/>
          <p:cNvSpPr/>
          <p:nvPr/>
        </p:nvSpPr>
        <p:spPr>
          <a:xfrm>
            <a:off x="6647713" y="2221964"/>
            <a:ext cx="1980000" cy="360000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spcFirstLastPara="0" vert="horz" wrap="square" lIns="34290" tIns="22860" rIns="34290" bIns="22860" numCol="1" spcCol="1270" anchor="ctr" anchorCtr="0">
            <a:no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Research</a:t>
            </a:r>
            <a:endParaRPr lang="de-DE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266277" y="1685768"/>
            <a:ext cx="8329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 smtClean="0">
                <a:latin typeface="Arial Narrow" panose="020B0606020202030204" pitchFamily="34" charset="0"/>
              </a:rPr>
              <a:t>Aim</a:t>
            </a:r>
            <a:r>
              <a:rPr lang="de-DE" sz="2000" b="1" dirty="0" smtClean="0">
                <a:latin typeface="Arial Narrow" panose="020B0606020202030204" pitchFamily="34" charset="0"/>
              </a:rPr>
              <a:t>: Establishment </a:t>
            </a:r>
            <a:r>
              <a:rPr lang="de-DE" sz="2000" b="1" dirty="0" err="1" smtClean="0">
                <a:latin typeface="Arial Narrow" panose="020B0606020202030204" pitchFamily="34" charset="0"/>
              </a:rPr>
              <a:t>as</a:t>
            </a:r>
            <a:r>
              <a:rPr lang="de-DE" sz="2000" b="1" dirty="0" smtClean="0">
                <a:latin typeface="Arial Narrow" panose="020B0606020202030204" pitchFamily="34" charset="0"/>
              </a:rPr>
              <a:t> a </a:t>
            </a:r>
            <a:r>
              <a:rPr lang="de-DE" sz="2000" b="1" dirty="0" err="1" smtClean="0">
                <a:latin typeface="Arial Narrow" panose="020B0606020202030204" pitchFamily="34" charset="0"/>
              </a:rPr>
              <a:t>leading</a:t>
            </a:r>
            <a:r>
              <a:rPr lang="de-DE" sz="2000" b="1" dirty="0" smtClean="0">
                <a:latin typeface="Arial Narrow" panose="020B0606020202030204" pitchFamily="34" charset="0"/>
              </a:rPr>
              <a:t> </a:t>
            </a:r>
            <a:r>
              <a:rPr lang="de-DE" sz="2000" b="1" dirty="0" err="1" smtClean="0">
                <a:latin typeface="Arial Narrow" panose="020B0606020202030204" pitchFamily="34" charset="0"/>
              </a:rPr>
              <a:t>center</a:t>
            </a:r>
            <a:r>
              <a:rPr lang="de-DE" sz="2000" b="1" dirty="0" smtClean="0">
                <a:latin typeface="Arial Narrow" panose="020B0606020202030204" pitchFamily="34" charset="0"/>
              </a:rPr>
              <a:t> </a:t>
            </a:r>
            <a:r>
              <a:rPr lang="de-DE" sz="2000" b="1" dirty="0" err="1" smtClean="0">
                <a:latin typeface="Arial Narrow" panose="020B0606020202030204" pitchFamily="34" charset="0"/>
              </a:rPr>
              <a:t>for</a:t>
            </a:r>
            <a:r>
              <a:rPr lang="de-DE" sz="2000" b="1" dirty="0">
                <a:latin typeface="Arial Narrow" panose="020B0606020202030204" pitchFamily="34" charset="0"/>
              </a:rPr>
              <a:t> </a:t>
            </a:r>
            <a:r>
              <a:rPr lang="de-DE" sz="2000" b="1" dirty="0" err="1" smtClean="0">
                <a:latin typeface="Arial Narrow" panose="020B0606020202030204" pitchFamily="34" charset="0"/>
              </a:rPr>
              <a:t>competence</a:t>
            </a:r>
            <a:r>
              <a:rPr lang="de-DE" sz="2000" b="1" dirty="0" smtClean="0">
                <a:latin typeface="Arial Narrow" panose="020B0606020202030204" pitchFamily="34" charset="0"/>
              </a:rPr>
              <a:t>, </a:t>
            </a:r>
            <a:r>
              <a:rPr lang="de-DE" sz="2000" b="1" dirty="0" err="1" smtClean="0">
                <a:latin typeface="Arial Narrow" panose="020B0606020202030204" pitchFamily="34" charset="0"/>
              </a:rPr>
              <a:t>advice</a:t>
            </a:r>
            <a:r>
              <a:rPr lang="de-DE" sz="2000" b="1" dirty="0" smtClean="0">
                <a:latin typeface="Arial Narrow" panose="020B0606020202030204" pitchFamily="34" charset="0"/>
              </a:rPr>
              <a:t> </a:t>
            </a:r>
            <a:r>
              <a:rPr lang="de-DE" sz="2000" b="1" dirty="0" err="1" smtClean="0">
                <a:latin typeface="Arial Narrow" panose="020B0606020202030204" pitchFamily="34" charset="0"/>
              </a:rPr>
              <a:t>and</a:t>
            </a:r>
            <a:r>
              <a:rPr lang="de-DE" sz="2000" b="1" dirty="0" smtClean="0">
                <a:latin typeface="Arial Narrow" panose="020B0606020202030204" pitchFamily="34" charset="0"/>
              </a:rPr>
              <a:t> </a:t>
            </a:r>
            <a:r>
              <a:rPr lang="de-DE" sz="2000" b="1" dirty="0" err="1" smtClean="0">
                <a:latin typeface="Arial Narrow" panose="020B0606020202030204" pitchFamily="34" charset="0"/>
              </a:rPr>
              <a:t>networking</a:t>
            </a:r>
            <a:r>
              <a:rPr lang="de-DE" sz="2000" b="1" dirty="0" smtClean="0">
                <a:latin typeface="Arial Narrow" panose="020B0606020202030204" pitchFamily="34" charset="0"/>
              </a:rPr>
              <a:t> </a:t>
            </a:r>
            <a:endParaRPr lang="de-DE" sz="20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03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455558"/>
            <a:ext cx="8010000" cy="861774"/>
          </a:xfrm>
        </p:spPr>
        <p:txBody>
          <a:bodyPr/>
          <a:lstStyle/>
          <a:p>
            <a:r>
              <a:rPr lang="en-US" dirty="0" smtClean="0"/>
              <a:t>Rec. 3: A model for FAIR Data Objects</a:t>
            </a:r>
            <a:br>
              <a:rPr lang="en-US" dirty="0" smtClean="0"/>
            </a:br>
            <a:r>
              <a:rPr lang="en-US" i="1" dirty="0" smtClean="0"/>
              <a:t>Persistent Identifier: PID-Service</a:t>
            </a:r>
            <a:endParaRPr lang="de-DE" i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FFFF"/>
                </a:solidFill>
              </a:rPr>
              <a:t>Birte Lindstädt - ZB MED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89DCB-AFD2-41C8-A6C6-E7FE93A28917}" type="slidenum">
              <a:rPr lang="de-DE" smtClean="0">
                <a:solidFill>
                  <a:srgbClr val="FFFFFF"/>
                </a:solidFill>
              </a:rPr>
              <a:pPr/>
              <a:t>9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1356" y="1761032"/>
            <a:ext cx="8002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74" y="4783948"/>
            <a:ext cx="1461550" cy="145302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2302127"/>
            <a:ext cx="281829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r>
              <a:rPr lang="de-DE" sz="2400" dirty="0">
                <a:solidFill>
                  <a:schemeClr val="accent2"/>
                </a:solidFill>
                <a:latin typeface="Arial Narrow" panose="020B0606020202030204" pitchFamily="34" charset="0"/>
              </a:rPr>
              <a:t>ZB MED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is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member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of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DataCite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and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allocates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DOI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for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data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centers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of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the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life</a:t>
            </a:r>
            <a:r>
              <a:rPr lang="de-DE" sz="24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de-DE" sz="2400" dirty="0" err="1" smtClean="0">
                <a:solidFill>
                  <a:schemeClr val="accent2"/>
                </a:solidFill>
                <a:latin typeface="Arial Narrow" panose="020B0606020202030204" pitchFamily="34" charset="0"/>
              </a:rPr>
              <a:t>sciences</a:t>
            </a:r>
            <a:endParaRPr lang="de-DE" sz="24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endParaRPr lang="de-DE" sz="24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endParaRPr lang="de-DE" sz="24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marL="450850" lvl="2" indent="-450850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</a:pPr>
            <a:endParaRPr lang="de-DE" sz="2400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Inhaltsplatzhalter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37" y="1926117"/>
            <a:ext cx="5733831" cy="4029840"/>
          </a:xfrm>
          <a:prstGeom prst="rect">
            <a:avLst/>
          </a:prstGeom>
        </p:spPr>
      </p:pic>
      <p:sp>
        <p:nvSpPr>
          <p:cNvPr id="10" name="Content Placeholder 6"/>
          <p:cNvSpPr txBox="1">
            <a:spLocks/>
          </p:cNvSpPr>
          <p:nvPr/>
        </p:nvSpPr>
        <p:spPr>
          <a:xfrm>
            <a:off x="3009937" y="6152148"/>
            <a:ext cx="6046573" cy="307731"/>
          </a:xfrm>
          <a:prstGeom prst="rect">
            <a:avLst/>
          </a:prstGeom>
        </p:spPr>
        <p:txBody>
          <a:bodyPr/>
          <a:lstStyle>
            <a:lvl1pPr marL="450850" indent="-4508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Font typeface="Wingdings 3" panose="05040102010807070707" pitchFamily="18" charset="2"/>
              <a:buChar char="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055688" indent="-293688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485775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altLang="de-DE" sz="1000" dirty="0" smtClean="0">
                <a:solidFill>
                  <a:schemeClr val="tx1"/>
                </a:solidFill>
              </a:rPr>
              <a:t>Quelle: </a:t>
            </a:r>
            <a:r>
              <a:rPr lang="de-DE" sz="1000" dirty="0" smtClean="0">
                <a:solidFill>
                  <a:schemeClr val="tx1"/>
                </a:solidFill>
              </a:rPr>
              <a:t>Australian National Data Service</a:t>
            </a:r>
            <a:r>
              <a:rPr lang="de-DE" sz="1000" dirty="0">
                <a:solidFill>
                  <a:schemeClr val="tx1"/>
                </a:solidFill>
              </a:rPr>
              <a:t>:</a:t>
            </a:r>
            <a:r>
              <a:rPr lang="de-DE" sz="1000" dirty="0" smtClean="0">
                <a:solidFill>
                  <a:schemeClr val="tx1"/>
                </a:solidFill>
              </a:rPr>
              <a:t> </a:t>
            </a:r>
            <a:r>
              <a:rPr lang="de-DE" sz="1000" dirty="0">
                <a:solidFill>
                  <a:schemeClr val="tx1"/>
                </a:solidFill>
                <a:hlinkClick r:id="rId5"/>
              </a:rPr>
              <a:t>http://www.ands.org.au/__</a:t>
            </a:r>
            <a:r>
              <a:rPr lang="de-DE" sz="1000" dirty="0" smtClean="0">
                <a:solidFill>
                  <a:schemeClr val="tx1"/>
                </a:solidFill>
                <a:hlinkClick r:id="rId5"/>
              </a:rPr>
              <a:t>data/assets/pdf_file/0003/383025/data_citation_poster.pdf</a:t>
            </a:r>
            <a:r>
              <a:rPr lang="de-DE" sz="1000" dirty="0" smtClean="0">
                <a:solidFill>
                  <a:schemeClr val="tx1"/>
                </a:solidFill>
              </a:rPr>
              <a:t> (zuletzt abgerufen am 23.09.2016).</a:t>
            </a:r>
            <a:endParaRPr lang="de-DE" altLang="de-DE" sz="1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40646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8">
  <a:themeElements>
    <a:clrScheme name="Corporate Colors">
      <a:dk1>
        <a:sysClr val="windowText" lastClr="000000"/>
      </a:dk1>
      <a:lt1>
        <a:srgbClr val="FFFFFF"/>
      </a:lt1>
      <a:dk2>
        <a:srgbClr val="000000"/>
      </a:dk2>
      <a:lt2>
        <a:srgbClr val="EF7D00"/>
      </a:lt2>
      <a:accent1>
        <a:srgbClr val="CD1720"/>
      </a:accent1>
      <a:accent2>
        <a:srgbClr val="4A4A49"/>
      </a:accent2>
      <a:accent3>
        <a:srgbClr val="69BA7C"/>
      </a:accent3>
      <a:accent4>
        <a:srgbClr val="AAC811"/>
      </a:accent4>
      <a:accent5>
        <a:srgbClr val="7AC9DC"/>
      </a:accent5>
      <a:accent6>
        <a:srgbClr val="006FEA"/>
      </a:accent6>
      <a:hlink>
        <a:srgbClr val="4A4A49"/>
      </a:hlink>
      <a:folHlink>
        <a:srgbClr val="4A4A4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ZB MED PPT_Template_Forschende_extern.potx" id="{D4E48CCB-11D5-4EE3-A450-86660414F3A4}" vid="{A36BC1CC-7E56-4A28-BDD5-64EE8092B2E4}"/>
    </a:ext>
  </a:extLst>
</a:theme>
</file>

<file path=ppt/theme/theme2.xml><?xml version="1.0" encoding="utf-8"?>
<a:theme xmlns:a="http://schemas.openxmlformats.org/drawingml/2006/main" name="1_Presentation8">
  <a:themeElements>
    <a:clrScheme name="Corporate Colors">
      <a:dk1>
        <a:sysClr val="windowText" lastClr="000000"/>
      </a:dk1>
      <a:lt1>
        <a:srgbClr val="FFFFFF"/>
      </a:lt1>
      <a:dk2>
        <a:srgbClr val="000000"/>
      </a:dk2>
      <a:lt2>
        <a:srgbClr val="EF7D00"/>
      </a:lt2>
      <a:accent1>
        <a:srgbClr val="CD1720"/>
      </a:accent1>
      <a:accent2>
        <a:srgbClr val="4A4A49"/>
      </a:accent2>
      <a:accent3>
        <a:srgbClr val="69BA7C"/>
      </a:accent3>
      <a:accent4>
        <a:srgbClr val="AAC811"/>
      </a:accent4>
      <a:accent5>
        <a:srgbClr val="7AC9DC"/>
      </a:accent5>
      <a:accent6>
        <a:srgbClr val="006FEA"/>
      </a:accent6>
      <a:hlink>
        <a:srgbClr val="4A4A49"/>
      </a:hlink>
      <a:folHlink>
        <a:srgbClr val="4A4A4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2" id="{2580873B-539E-4FFB-A3B8-563D9202BE0F}" vid="{3B1A755A-93F0-41E5-A594-C0202BED18AA}"/>
    </a:ext>
  </a:extLst>
</a:theme>
</file>

<file path=ppt/theme/theme3.xml><?xml version="1.0" encoding="utf-8"?>
<a:theme xmlns:a="http://schemas.openxmlformats.org/drawingml/2006/main" name="2_Presentation8">
  <a:themeElements>
    <a:clrScheme name="Corporate Colors">
      <a:dk1>
        <a:sysClr val="windowText" lastClr="000000"/>
      </a:dk1>
      <a:lt1>
        <a:srgbClr val="FFFFFF"/>
      </a:lt1>
      <a:dk2>
        <a:srgbClr val="000000"/>
      </a:dk2>
      <a:lt2>
        <a:srgbClr val="EF7D00"/>
      </a:lt2>
      <a:accent1>
        <a:srgbClr val="CD1720"/>
      </a:accent1>
      <a:accent2>
        <a:srgbClr val="4A4A49"/>
      </a:accent2>
      <a:accent3>
        <a:srgbClr val="69BA7C"/>
      </a:accent3>
      <a:accent4>
        <a:srgbClr val="AAC811"/>
      </a:accent4>
      <a:accent5>
        <a:srgbClr val="7AC9DC"/>
      </a:accent5>
      <a:accent6>
        <a:srgbClr val="006FEA"/>
      </a:accent6>
      <a:hlink>
        <a:srgbClr val="4A4A49"/>
      </a:hlink>
      <a:folHlink>
        <a:srgbClr val="4A4A4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ZB MED PPT_Template_Forschende_extern.potx" id="{D4E48CCB-11D5-4EE3-A450-86660414F3A4}" vid="{A36BC1CC-7E56-4A28-BDD5-64EE8092B2E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ZB MED PPT_Template_Forschende_extern</Template>
  <TotalTime>0</TotalTime>
  <Words>1153</Words>
  <Application>Microsoft Office PowerPoint</Application>
  <PresentationFormat>Bildschirmpräsentation (4:3)</PresentationFormat>
  <Paragraphs>229</Paragraphs>
  <Slides>20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Calibri</vt:lpstr>
      <vt:lpstr>Times New Roman</vt:lpstr>
      <vt:lpstr>Wingdings</vt:lpstr>
      <vt:lpstr>Wingdings 3</vt:lpstr>
      <vt:lpstr>Presentation8</vt:lpstr>
      <vt:lpstr>1_Presentation8</vt:lpstr>
      <vt:lpstr>2_Presentation8</vt:lpstr>
      <vt:lpstr>ZB MED – Information Centre Life Sciences</vt:lpstr>
      <vt:lpstr>ZB MED – Information Centre Life Sciences</vt:lpstr>
      <vt:lpstr>FAIR Data Action Plan  Recommendations for the EC Expert Group on FAIR data</vt:lpstr>
      <vt:lpstr>FAIR Data Action Plan  A model for FAIR Data Objects </vt:lpstr>
      <vt:lpstr>FAIR Data Action Plan  Interactions between components in the FAIR data ecosystem </vt:lpstr>
      <vt:lpstr>Political framework in Germany for the digital transformation in the sciences</vt:lpstr>
      <vt:lpstr>Recommendations made in the position paper </vt:lpstr>
      <vt:lpstr>ZB MED and research data management </vt:lpstr>
      <vt:lpstr>Rec. 3: A model for FAIR Data Objects Persistent Identifier: PID-Service</vt:lpstr>
      <vt:lpstr>Rec. 7: Disciplinary interoperability frameworks Rec. 8: Cross-disciplinary FAIRness National research data infrastructure: NFDI4Life</vt:lpstr>
      <vt:lpstr>Rec. 7: Disciplinary interoperability frameworks Rec. 8: Cross-disciplinary FAIRness National research data infrastructure: NFDI4Life</vt:lpstr>
      <vt:lpstr>Rec. 10: Trusted Digital Repositories Trusted Research Data Repositories in the Life Sciences</vt:lpstr>
      <vt:lpstr>Rec. 10: Trusted Digital Repositories Trusted Research Data Repositories in the Life Sciences</vt:lpstr>
      <vt:lpstr>Rec. 10: Trusted Digital Repositories Trusted Research Data Repositories in the Life Sciences</vt:lpstr>
      <vt:lpstr>Rec. 12: Data Management via DMPs Data Librarian in research projects</vt:lpstr>
      <vt:lpstr>Rec. 12: Data Management via DMPs Data Librarian in research projects</vt:lpstr>
      <vt:lpstr>Rec. 26: data science and data stewardship skills Professorships at ZB MED</vt:lpstr>
      <vt:lpstr>ZB MED and FAIR data Services along the Research data life cycle  </vt:lpstr>
      <vt:lpstr>ZB MED and FAIR data Further tasks accompaning life cycle for research data</vt:lpstr>
      <vt:lpstr>Thank you!</vt:lpstr>
    </vt:vector>
  </TitlesOfParts>
  <Company>ZB MED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ZB MED – Leibniz-Informationszentrum Lebenswissenschaften</dc:title>
  <dc:creator>Ursula Arning</dc:creator>
  <cp:lastModifiedBy>Birte Lindstädt</cp:lastModifiedBy>
  <cp:revision>255</cp:revision>
  <cp:lastPrinted>2018-03-16T07:42:03Z</cp:lastPrinted>
  <dcterms:created xsi:type="dcterms:W3CDTF">2015-02-19T11:13:51Z</dcterms:created>
  <dcterms:modified xsi:type="dcterms:W3CDTF">2018-06-21T08:50:41Z</dcterms:modified>
</cp:coreProperties>
</file>