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2" r:id="rId1"/>
  </p:sldMasterIdLst>
  <p:notesMasterIdLst>
    <p:notesMasterId r:id="rId81"/>
  </p:notesMasterIdLst>
  <p:handoutMasterIdLst>
    <p:handoutMasterId r:id="rId82"/>
  </p:handoutMasterIdLst>
  <p:sldIdLst>
    <p:sldId id="348" r:id="rId2"/>
    <p:sldId id="416" r:id="rId3"/>
    <p:sldId id="454" r:id="rId4"/>
    <p:sldId id="429" r:id="rId5"/>
    <p:sldId id="419" r:id="rId6"/>
    <p:sldId id="432" r:id="rId7"/>
    <p:sldId id="422" r:id="rId8"/>
    <p:sldId id="434" r:id="rId9"/>
    <p:sldId id="436" r:id="rId10"/>
    <p:sldId id="438" r:id="rId11"/>
    <p:sldId id="423" r:id="rId12"/>
    <p:sldId id="449" r:id="rId13"/>
    <p:sldId id="450" r:id="rId14"/>
    <p:sldId id="425" r:id="rId15"/>
    <p:sldId id="424" r:id="rId16"/>
    <p:sldId id="426" r:id="rId17"/>
    <p:sldId id="430" r:id="rId18"/>
    <p:sldId id="460" r:id="rId19"/>
    <p:sldId id="455" r:id="rId20"/>
    <p:sldId id="457" r:id="rId21"/>
    <p:sldId id="451" r:id="rId22"/>
    <p:sldId id="431" r:id="rId23"/>
    <p:sldId id="459" r:id="rId24"/>
    <p:sldId id="458" r:id="rId25"/>
    <p:sldId id="452" r:id="rId26"/>
    <p:sldId id="413" r:id="rId27"/>
    <p:sldId id="412" r:id="rId28"/>
    <p:sldId id="407" r:id="rId29"/>
    <p:sldId id="367" r:id="rId30"/>
    <p:sldId id="370" r:id="rId31"/>
    <p:sldId id="371" r:id="rId32"/>
    <p:sldId id="410" r:id="rId33"/>
    <p:sldId id="390" r:id="rId34"/>
    <p:sldId id="389" r:id="rId35"/>
    <p:sldId id="385" r:id="rId36"/>
    <p:sldId id="405" r:id="rId37"/>
    <p:sldId id="377" r:id="rId38"/>
    <p:sldId id="399" r:id="rId39"/>
    <p:sldId id="406" r:id="rId40"/>
    <p:sldId id="395" r:id="rId41"/>
    <p:sldId id="396" r:id="rId42"/>
    <p:sldId id="398" r:id="rId43"/>
    <p:sldId id="402" r:id="rId44"/>
    <p:sldId id="372" r:id="rId45"/>
    <p:sldId id="414" r:id="rId46"/>
    <p:sldId id="262" r:id="rId47"/>
    <p:sldId id="285" r:id="rId48"/>
    <p:sldId id="265" r:id="rId49"/>
    <p:sldId id="264" r:id="rId50"/>
    <p:sldId id="286" r:id="rId51"/>
    <p:sldId id="287" r:id="rId52"/>
    <p:sldId id="289" r:id="rId53"/>
    <p:sldId id="290" r:id="rId54"/>
    <p:sldId id="322" r:id="rId55"/>
    <p:sldId id="291" r:id="rId56"/>
    <p:sldId id="295" r:id="rId57"/>
    <p:sldId id="270" r:id="rId58"/>
    <p:sldId id="323" r:id="rId59"/>
    <p:sldId id="297" r:id="rId60"/>
    <p:sldId id="316" r:id="rId61"/>
    <p:sldId id="317" r:id="rId62"/>
    <p:sldId id="315" r:id="rId63"/>
    <p:sldId id="328" r:id="rId64"/>
    <p:sldId id="306" r:id="rId65"/>
    <p:sldId id="336" r:id="rId66"/>
    <p:sldId id="281" r:id="rId67"/>
    <p:sldId id="283" r:id="rId68"/>
    <p:sldId id="313" r:id="rId69"/>
    <p:sldId id="284" r:id="rId70"/>
    <p:sldId id="411" r:id="rId71"/>
    <p:sldId id="327" r:id="rId72"/>
    <p:sldId id="320" r:id="rId73"/>
    <p:sldId id="340" r:id="rId74"/>
    <p:sldId id="341" r:id="rId75"/>
    <p:sldId id="335" r:id="rId76"/>
    <p:sldId id="337" r:id="rId77"/>
    <p:sldId id="338" r:id="rId78"/>
    <p:sldId id="339" r:id="rId79"/>
    <p:sldId id="343" r:id="rId80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CC"/>
    <a:srgbClr val="000000"/>
    <a:srgbClr val="008000"/>
    <a:srgbClr val="FF5050"/>
    <a:srgbClr val="FFFF99"/>
    <a:srgbClr val="99FF99"/>
    <a:srgbClr val="FF0000"/>
    <a:srgbClr val="6600FF"/>
    <a:srgbClr val="CC00FF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33" autoAdjust="0"/>
    <p:restoredTop sz="96767" autoAdjust="0"/>
  </p:normalViewPr>
  <p:slideViewPr>
    <p:cSldViewPr snapToGrid="0">
      <p:cViewPr varScale="1">
        <p:scale>
          <a:sx n="88" d="100"/>
          <a:sy n="88" d="100"/>
        </p:scale>
        <p:origin x="97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8352"/>
    </p:cViewPr>
  </p:sorterViewPr>
  <p:notesViewPr>
    <p:cSldViewPr snapToGrid="0">
      <p:cViewPr varScale="1">
        <p:scale>
          <a:sx n="98" d="100"/>
          <a:sy n="98" d="100"/>
        </p:scale>
        <p:origin x="3594" y="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handoutMaster" Target="handoutMasters/handoutMaster1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notesMaster" Target="notesMasters/notesMaster1.xml"/><Relationship Id="rId86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C58E07-CE4C-4476-B670-753251785B9D}" type="datetimeFigureOut">
              <a:rPr lang="en-GB" smtClean="0"/>
              <a:t>02/07/2018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46E467-299B-41CF-84A1-83CB82F89D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70732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75057927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69" name="Shape 6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645008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69" name="Shape 6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475175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69" name="Shape 6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994376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Emtpty Layout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Blue Layout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" name="Shape 39"/>
          <p:cNvSpPr txBox="1">
            <a:spLocks noGrp="1"/>
          </p:cNvSpPr>
          <p:nvPr>
            <p:ph type="title"/>
          </p:nvPr>
        </p:nvSpPr>
        <p:spPr>
          <a:xfrm>
            <a:off x="457200" y="2444814"/>
            <a:ext cx="8226854" cy="9404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4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1"/>
          </p:nvPr>
        </p:nvSpPr>
        <p:spPr>
          <a:xfrm>
            <a:off x="457200" y="3391123"/>
            <a:ext cx="2743199" cy="41965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28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lvl="1" indent="-285750" algn="l" rtl="0">
              <a:spcBef>
                <a:spcPts val="24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-228600" algn="l" rtl="0">
              <a:spcBef>
                <a:spcPts val="2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-22860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22860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1" name="Shape 41"/>
          <p:cNvSpPr/>
          <p:nvPr/>
        </p:nvSpPr>
        <p:spPr>
          <a:xfrm>
            <a:off x="0" y="6152400"/>
            <a:ext cx="9144000" cy="705600"/>
          </a:xfrm>
          <a:prstGeom prst="rect">
            <a:avLst/>
          </a:prstGeom>
          <a:solidFill>
            <a:srgbClr val="1E5AAE"/>
          </a:solidFill>
          <a:ln w="25400" cap="flat" cmpd="sng">
            <a:solidFill>
              <a:srgbClr val="1E5AAE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2" name="Shape 42" descr="LOGOfin.eps"/>
          <p:cNvPicPr preferRelativeResize="0"/>
          <p:nvPr/>
        </p:nvPicPr>
        <p:blipFill rotWithShape="1">
          <a:blip r:embed="rId2">
            <a:alphaModFix/>
          </a:blip>
          <a:srcRect b="19511"/>
          <a:stretch/>
        </p:blipFill>
        <p:spPr>
          <a:xfrm>
            <a:off x="123867" y="6281664"/>
            <a:ext cx="516932" cy="520611"/>
          </a:xfrm>
          <a:prstGeom prst="rect">
            <a:avLst/>
          </a:prstGeom>
          <a:noFill/>
          <a:ln>
            <a:noFill/>
          </a:ln>
        </p:spPr>
      </p:pic>
      <p:sp>
        <p:nvSpPr>
          <p:cNvPr id="43" name="Shape 43"/>
          <p:cNvSpPr/>
          <p:nvPr/>
        </p:nvSpPr>
        <p:spPr>
          <a:xfrm>
            <a:off x="8534400" y="6324600"/>
            <a:ext cx="457200" cy="38346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GB"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DarkBlue Layou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" name="Shape 46"/>
          <p:cNvSpPr/>
          <p:nvPr/>
        </p:nvSpPr>
        <p:spPr>
          <a:xfrm>
            <a:off x="0" y="6152400"/>
            <a:ext cx="9144000" cy="705600"/>
          </a:xfrm>
          <a:prstGeom prst="rect">
            <a:avLst/>
          </a:prstGeom>
          <a:solidFill>
            <a:srgbClr val="104282"/>
          </a:solidFill>
          <a:ln w="25400" cap="flat" cmpd="sng">
            <a:solidFill>
              <a:srgbClr val="10428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7" name="Shape 47" descr="LOGOfin.eps"/>
          <p:cNvPicPr preferRelativeResize="0"/>
          <p:nvPr/>
        </p:nvPicPr>
        <p:blipFill rotWithShape="1">
          <a:blip r:embed="rId2">
            <a:alphaModFix/>
          </a:blip>
          <a:srcRect b="19511"/>
          <a:stretch/>
        </p:blipFill>
        <p:spPr>
          <a:xfrm>
            <a:off x="123867" y="6281664"/>
            <a:ext cx="516932" cy="520611"/>
          </a:xfrm>
          <a:prstGeom prst="rect">
            <a:avLst/>
          </a:prstGeom>
          <a:noFill/>
          <a:ln>
            <a:noFill/>
          </a:ln>
        </p:spPr>
      </p:pic>
      <p:sp>
        <p:nvSpPr>
          <p:cNvPr id="48" name="Shape 48"/>
          <p:cNvSpPr txBox="1">
            <a:spLocks noGrp="1"/>
          </p:cNvSpPr>
          <p:nvPr>
            <p:ph type="title"/>
          </p:nvPr>
        </p:nvSpPr>
        <p:spPr>
          <a:xfrm>
            <a:off x="457200" y="2444814"/>
            <a:ext cx="8226854" cy="9404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4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body" idx="1"/>
          </p:nvPr>
        </p:nvSpPr>
        <p:spPr>
          <a:xfrm>
            <a:off x="457200" y="3391123"/>
            <a:ext cx="2743199" cy="41965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28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lvl="1" indent="-285750" algn="l" rtl="0">
              <a:spcBef>
                <a:spcPts val="24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-228600" algn="l" rtl="0">
              <a:spcBef>
                <a:spcPts val="2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-22860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22860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0" name="Shape 50"/>
          <p:cNvSpPr/>
          <p:nvPr/>
        </p:nvSpPr>
        <p:spPr>
          <a:xfrm>
            <a:off x="8534400" y="6324600"/>
            <a:ext cx="457200" cy="38346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GB"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ERN DarkBlue Layout">
    <p:bg>
      <p:bgPr>
        <a:solidFill>
          <a:srgbClr val="104282"/>
        </a:solidFill>
        <a:effectLst/>
      </p:bgPr>
    </p:bg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Shape 5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104282"/>
          </a:solidFill>
          <a:ln w="25400" cap="flat" cmpd="sng">
            <a:solidFill>
              <a:srgbClr val="1E5AAE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3" name="Shape 53" descr="logooutline.eps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312000" y="2181663"/>
            <a:ext cx="2519999" cy="2494673"/>
          </a:xfrm>
          <a:prstGeom prst="rect">
            <a:avLst/>
          </a:prstGeom>
          <a:noFill/>
          <a:ln>
            <a:noFill/>
          </a:ln>
        </p:spPr>
      </p:pic>
      <p:sp>
        <p:nvSpPr>
          <p:cNvPr id="54" name="Shape 54"/>
          <p:cNvSpPr/>
          <p:nvPr/>
        </p:nvSpPr>
        <p:spPr>
          <a:xfrm>
            <a:off x="8534400" y="6324600"/>
            <a:ext cx="457200" cy="38346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GB"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ERN DarkBlue Small Layout">
    <p:bg>
      <p:bgPr>
        <a:solidFill>
          <a:srgbClr val="104282"/>
        </a:solidFill>
        <a:effectLst/>
      </p:bgPr>
    </p:bg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104282"/>
          </a:solidFill>
          <a:ln w="25400" cap="flat" cmpd="sng">
            <a:solidFill>
              <a:srgbClr val="1E5AAE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7" name="Shape 57" descr="LOGOfin.eps"/>
          <p:cNvPicPr preferRelativeResize="0"/>
          <p:nvPr/>
        </p:nvPicPr>
        <p:blipFill rotWithShape="1">
          <a:blip r:embed="rId2">
            <a:alphaModFix/>
          </a:blip>
          <a:srcRect b="19511"/>
          <a:stretch/>
        </p:blipFill>
        <p:spPr>
          <a:xfrm>
            <a:off x="3521067" y="2976141"/>
            <a:ext cx="1172454" cy="1180799"/>
          </a:xfrm>
          <a:prstGeom prst="rect">
            <a:avLst/>
          </a:prstGeom>
          <a:noFill/>
          <a:ln>
            <a:noFill/>
          </a:ln>
        </p:spPr>
      </p:pic>
      <p:sp>
        <p:nvSpPr>
          <p:cNvPr id="58" name="Shape 58"/>
          <p:cNvSpPr/>
          <p:nvPr/>
        </p:nvSpPr>
        <p:spPr>
          <a:xfrm>
            <a:off x="8534400" y="6324600"/>
            <a:ext cx="457200" cy="38346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GB"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ERN White Layout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1" name="Shape 61" descr="LogoOutline.ai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312000" y="2169000"/>
            <a:ext cx="2519999" cy="2519999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Shape 62"/>
          <p:cNvSpPr/>
          <p:nvPr/>
        </p:nvSpPr>
        <p:spPr>
          <a:xfrm>
            <a:off x="8534400" y="6324600"/>
            <a:ext cx="457200" cy="38346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GB"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ERN White Small Layout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5" name="Shape 65" descr="logoBadgeWeb.eps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953089" y="2878268"/>
            <a:ext cx="1221946" cy="1535840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Shape 66"/>
          <p:cNvSpPr/>
          <p:nvPr/>
        </p:nvSpPr>
        <p:spPr>
          <a:xfrm>
            <a:off x="8534400" y="6324600"/>
            <a:ext cx="457200" cy="38346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GB"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xtra Small Layout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 txBox="1">
            <a:spLocks noGrp="1"/>
          </p:cNvSpPr>
          <p:nvPr>
            <p:ph type="title"/>
          </p:nvPr>
        </p:nvSpPr>
        <p:spPr>
          <a:xfrm>
            <a:off x="180000" y="197493"/>
            <a:ext cx="8791199" cy="73130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3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 dirty="0"/>
          </a:p>
        </p:txBody>
      </p:sp>
      <p:sp>
        <p:nvSpPr>
          <p:cNvPr id="14" name="Shape 14"/>
          <p:cNvSpPr txBox="1">
            <a:spLocks noGrp="1"/>
          </p:cNvSpPr>
          <p:nvPr>
            <p:ph type="body" idx="1"/>
          </p:nvPr>
        </p:nvSpPr>
        <p:spPr>
          <a:xfrm>
            <a:off x="180000" y="1144800"/>
            <a:ext cx="8791199" cy="484822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215900" algn="l" rtl="0">
              <a:spcBef>
                <a:spcPts val="400"/>
              </a:spcBef>
              <a:buClr>
                <a:srgbClr val="000000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lvl="1" indent="-171450" algn="l" rtl="0">
              <a:spcBef>
                <a:spcPts val="360"/>
              </a:spcBef>
              <a:buClr>
                <a:srgbClr val="000000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-127000" algn="l" rtl="0">
              <a:spcBef>
                <a:spcPts val="320"/>
              </a:spcBef>
              <a:buClr>
                <a:srgbClr val="000000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-139700" algn="l" rtl="0">
              <a:spcBef>
                <a:spcPts val="280"/>
              </a:spcBef>
              <a:buClr>
                <a:srgbClr val="000000"/>
              </a:buClr>
              <a:buSzPct val="100000"/>
              <a:buFont typeface="Arial"/>
              <a:buChar char="–"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139700" algn="l" rtl="0">
              <a:spcBef>
                <a:spcPts val="280"/>
              </a:spcBef>
              <a:buClr>
                <a:srgbClr val="000000"/>
              </a:buClr>
              <a:buSzPct val="100000"/>
              <a:buFont typeface="Arial"/>
              <a:buChar char="»"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en-US" dirty="0" smtClean="0"/>
          </a:p>
          <a:p>
            <a:pPr lvl="1"/>
            <a:endParaRPr lang="en-US" dirty="0" smtClean="0"/>
          </a:p>
          <a:p>
            <a:pPr lvl="2"/>
            <a:endParaRPr lang="en-US" dirty="0" smtClean="0"/>
          </a:p>
          <a:p>
            <a:pPr lvl="3"/>
            <a:endParaRPr lang="en-US" dirty="0" smtClean="0"/>
          </a:p>
          <a:p>
            <a:pPr lvl="4"/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7982490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y Small Layout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 txBox="1">
            <a:spLocks noGrp="1"/>
          </p:cNvSpPr>
          <p:nvPr>
            <p:ph type="title"/>
          </p:nvPr>
        </p:nvSpPr>
        <p:spPr>
          <a:xfrm>
            <a:off x="180000" y="197493"/>
            <a:ext cx="8791199" cy="73130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3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body" idx="1"/>
          </p:nvPr>
        </p:nvSpPr>
        <p:spPr>
          <a:xfrm>
            <a:off x="180000" y="1144800"/>
            <a:ext cx="8791199" cy="484822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215900" algn="l" rtl="0">
              <a:spcBef>
                <a:spcPts val="400"/>
              </a:spcBef>
              <a:buClr>
                <a:srgbClr val="000000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lvl="1" indent="-171450" algn="l" rtl="0">
              <a:spcBef>
                <a:spcPts val="360"/>
              </a:spcBef>
              <a:buClr>
                <a:srgbClr val="000000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-127000" algn="l" rtl="0">
              <a:spcBef>
                <a:spcPts val="320"/>
              </a:spcBef>
              <a:buClr>
                <a:srgbClr val="000000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-139700" algn="l" rtl="0">
              <a:spcBef>
                <a:spcPts val="280"/>
              </a:spcBef>
              <a:buClr>
                <a:srgbClr val="000000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139700" algn="l" rtl="0">
              <a:spcBef>
                <a:spcPts val="280"/>
              </a:spcBef>
              <a:buClr>
                <a:srgbClr val="000000"/>
              </a:buClr>
              <a:buSzPct val="100000"/>
              <a:buFont typeface="Arial"/>
              <a:buChar char="»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267728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-Only Layout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 txBox="1">
            <a:spLocks noGrp="1"/>
          </p:cNvSpPr>
          <p:nvPr>
            <p:ph type="title"/>
          </p:nvPr>
        </p:nvSpPr>
        <p:spPr>
          <a:xfrm>
            <a:off x="180000" y="197493"/>
            <a:ext cx="8791199" cy="73130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3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045999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mall Layou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 txBox="1">
            <a:spLocks noGrp="1"/>
          </p:cNvSpPr>
          <p:nvPr>
            <p:ph type="title"/>
          </p:nvPr>
        </p:nvSpPr>
        <p:spPr>
          <a:xfrm>
            <a:off x="180000" y="197493"/>
            <a:ext cx="8791199" cy="73130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3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body" idx="1"/>
          </p:nvPr>
        </p:nvSpPr>
        <p:spPr>
          <a:xfrm>
            <a:off x="180000" y="1144800"/>
            <a:ext cx="8791199" cy="484822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90500" algn="l" rtl="0">
              <a:spcBef>
                <a:spcPts val="480"/>
              </a:spcBef>
              <a:buClr>
                <a:srgbClr val="000000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lvl="1" indent="-158750" algn="l" rtl="0">
              <a:spcBef>
                <a:spcPts val="400"/>
              </a:spcBef>
              <a:buClr>
                <a:srgbClr val="000000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-114300" algn="l" rtl="0">
              <a:spcBef>
                <a:spcPts val="360"/>
              </a:spcBef>
              <a:buClr>
                <a:srgbClr val="000000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-127000" algn="l" rtl="0">
              <a:spcBef>
                <a:spcPts val="320"/>
              </a:spcBef>
              <a:buClr>
                <a:srgbClr val="000000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127000" algn="l" rtl="0">
              <a:spcBef>
                <a:spcPts val="320"/>
              </a:spcBef>
              <a:buClr>
                <a:srgbClr val="000000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0219179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edium Layout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hape 19"/>
          <p:cNvSpPr txBox="1">
            <a:spLocks noGrp="1"/>
          </p:cNvSpPr>
          <p:nvPr>
            <p:ph type="title"/>
          </p:nvPr>
        </p:nvSpPr>
        <p:spPr>
          <a:xfrm>
            <a:off x="180000" y="197493"/>
            <a:ext cx="8791199" cy="73130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4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body" idx="1"/>
          </p:nvPr>
        </p:nvSpPr>
        <p:spPr>
          <a:xfrm>
            <a:off x="152400" y="1143000"/>
            <a:ext cx="8791199" cy="484822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65100" algn="l" rtl="0">
              <a:spcBef>
                <a:spcPts val="560"/>
              </a:spcBef>
              <a:buClr>
                <a:srgbClr val="000000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lvl="1" indent="-133350" algn="l" rtl="0">
              <a:spcBef>
                <a:spcPts val="480"/>
              </a:spcBef>
              <a:buClr>
                <a:srgbClr val="000000"/>
              </a:buClr>
              <a:buSzPct val="100000"/>
              <a:buFont typeface="Arial"/>
              <a:buChar char="–"/>
              <a:def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-101600" algn="l" rtl="0">
              <a:spcBef>
                <a:spcPts val="400"/>
              </a:spcBef>
              <a:buClr>
                <a:srgbClr val="000000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-114300" algn="l" rtl="0">
              <a:spcBef>
                <a:spcPts val="360"/>
              </a:spcBef>
              <a:buClr>
                <a:srgbClr val="000000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114300" algn="l" rtl="0">
              <a:spcBef>
                <a:spcPts val="360"/>
              </a:spcBef>
              <a:buClr>
                <a:srgbClr val="000000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17379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Columns Layou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hape 25"/>
          <p:cNvSpPr txBox="1">
            <a:spLocks noGrp="1"/>
          </p:cNvSpPr>
          <p:nvPr>
            <p:ph type="body" idx="1"/>
          </p:nvPr>
        </p:nvSpPr>
        <p:spPr>
          <a:xfrm>
            <a:off x="4665600" y="1159200"/>
            <a:ext cx="4305599" cy="484222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90500" algn="l" rtl="0">
              <a:spcBef>
                <a:spcPts val="480"/>
              </a:spcBef>
              <a:buClr>
                <a:srgbClr val="000000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lvl="1" indent="-158750" algn="l" rtl="0">
              <a:spcBef>
                <a:spcPts val="400"/>
              </a:spcBef>
              <a:buClr>
                <a:srgbClr val="000000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-114300" algn="l" rtl="0">
              <a:spcBef>
                <a:spcPts val="360"/>
              </a:spcBef>
              <a:buClr>
                <a:srgbClr val="000000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-127000" algn="l" rtl="0">
              <a:spcBef>
                <a:spcPts val="320"/>
              </a:spcBef>
              <a:buClr>
                <a:srgbClr val="000000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127000" algn="l" rtl="0">
              <a:spcBef>
                <a:spcPts val="320"/>
              </a:spcBef>
              <a:buClr>
                <a:srgbClr val="000000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body" idx="2"/>
          </p:nvPr>
        </p:nvSpPr>
        <p:spPr>
          <a:xfrm>
            <a:off x="180000" y="1159200"/>
            <a:ext cx="4298400" cy="484222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90500" algn="l" rtl="0">
              <a:spcBef>
                <a:spcPts val="480"/>
              </a:spcBef>
              <a:buClr>
                <a:srgbClr val="000000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lvl="1" indent="-158750" algn="l" rtl="0">
              <a:spcBef>
                <a:spcPts val="400"/>
              </a:spcBef>
              <a:buClr>
                <a:srgbClr val="000000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-114300" algn="l" rtl="0">
              <a:spcBef>
                <a:spcPts val="360"/>
              </a:spcBef>
              <a:buClr>
                <a:srgbClr val="000000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-127000" algn="l" rtl="0">
              <a:spcBef>
                <a:spcPts val="320"/>
              </a:spcBef>
              <a:buClr>
                <a:srgbClr val="000000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127000" algn="l" rtl="0">
              <a:spcBef>
                <a:spcPts val="320"/>
              </a:spcBef>
              <a:buClr>
                <a:srgbClr val="000000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title"/>
          </p:nvPr>
        </p:nvSpPr>
        <p:spPr>
          <a:xfrm>
            <a:off x="180000" y="197493"/>
            <a:ext cx="8791199" cy="73130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4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695268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Columns Small Layou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body" idx="1"/>
          </p:nvPr>
        </p:nvSpPr>
        <p:spPr>
          <a:xfrm>
            <a:off x="4665600" y="1159200"/>
            <a:ext cx="4305599" cy="484222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215900" algn="l" rtl="0">
              <a:spcBef>
                <a:spcPts val="400"/>
              </a:spcBef>
              <a:buClr>
                <a:srgbClr val="000000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lvl="1" indent="-171450" algn="l" rtl="0">
              <a:spcBef>
                <a:spcPts val="360"/>
              </a:spcBef>
              <a:buClr>
                <a:srgbClr val="000000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-127000" algn="l" rtl="0">
              <a:spcBef>
                <a:spcPts val="320"/>
              </a:spcBef>
              <a:buClr>
                <a:srgbClr val="000000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-139700" algn="l" rtl="0">
              <a:spcBef>
                <a:spcPts val="280"/>
              </a:spcBef>
              <a:buClr>
                <a:srgbClr val="000000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139700" algn="l" rtl="0">
              <a:spcBef>
                <a:spcPts val="280"/>
              </a:spcBef>
              <a:buClr>
                <a:srgbClr val="000000"/>
              </a:buClr>
              <a:buSzPct val="100000"/>
              <a:buFont typeface="Arial"/>
              <a:buChar char="»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2"/>
          </p:nvPr>
        </p:nvSpPr>
        <p:spPr>
          <a:xfrm>
            <a:off x="180000" y="1159200"/>
            <a:ext cx="4298400" cy="484222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215900" algn="l" rtl="0">
              <a:spcBef>
                <a:spcPts val="400"/>
              </a:spcBef>
              <a:buClr>
                <a:srgbClr val="000000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lvl="1" indent="-171450" algn="l" rtl="0">
              <a:spcBef>
                <a:spcPts val="360"/>
              </a:spcBef>
              <a:buClr>
                <a:srgbClr val="000000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-127000" algn="l" rtl="0">
              <a:spcBef>
                <a:spcPts val="320"/>
              </a:spcBef>
              <a:buClr>
                <a:srgbClr val="000000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-139700" algn="l" rtl="0">
              <a:spcBef>
                <a:spcPts val="280"/>
              </a:spcBef>
              <a:buClr>
                <a:srgbClr val="000000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139700" algn="l" rtl="0">
              <a:spcBef>
                <a:spcPts val="280"/>
              </a:spcBef>
              <a:buClr>
                <a:srgbClr val="000000"/>
              </a:buClr>
              <a:buSzPct val="100000"/>
              <a:buFont typeface="Arial"/>
              <a:buChar char="»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title"/>
          </p:nvPr>
        </p:nvSpPr>
        <p:spPr>
          <a:xfrm>
            <a:off x="180000" y="197493"/>
            <a:ext cx="8791199" cy="73130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4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831961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White Layou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" name="Shape 34"/>
          <p:cNvSpPr txBox="1">
            <a:spLocks noGrp="1"/>
          </p:cNvSpPr>
          <p:nvPr>
            <p:ph type="title"/>
          </p:nvPr>
        </p:nvSpPr>
        <p:spPr>
          <a:xfrm>
            <a:off x="457200" y="2444814"/>
            <a:ext cx="8226854" cy="9404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4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body" idx="1"/>
          </p:nvPr>
        </p:nvSpPr>
        <p:spPr>
          <a:xfrm>
            <a:off x="457200" y="3391123"/>
            <a:ext cx="2743199" cy="41965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28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lvl="1" indent="-285750" algn="l" rtl="0">
              <a:spcBef>
                <a:spcPts val="24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-228600" algn="l" rtl="0">
              <a:spcBef>
                <a:spcPts val="2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-22860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22860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6" name="Shape 36"/>
          <p:cNvSpPr/>
          <p:nvPr/>
        </p:nvSpPr>
        <p:spPr>
          <a:xfrm>
            <a:off x="8534400" y="6324600"/>
            <a:ext cx="457200" cy="38346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GB"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/>
          <p:nvPr/>
        </p:nvSpPr>
        <p:spPr>
          <a:xfrm>
            <a:off x="0" y="6152400"/>
            <a:ext cx="9144000" cy="705600"/>
          </a:xfrm>
          <a:prstGeom prst="rect">
            <a:avLst/>
          </a:prstGeom>
          <a:solidFill>
            <a:srgbClr val="1E5AAE"/>
          </a:solidFill>
          <a:ln w="25400" cap="flat" cmpd="sng">
            <a:solidFill>
              <a:srgbClr val="1E5AAE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" name="Shape 7" descr="LOGOfin.eps"/>
          <p:cNvPicPr preferRelativeResize="0"/>
          <p:nvPr/>
        </p:nvPicPr>
        <p:blipFill rotWithShape="1">
          <a:blip r:embed="rId17">
            <a:alphaModFix/>
          </a:blip>
          <a:srcRect b="19511"/>
          <a:stretch/>
        </p:blipFill>
        <p:spPr>
          <a:xfrm>
            <a:off x="123867" y="6281664"/>
            <a:ext cx="516932" cy="520611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Shape 8"/>
          <p:cNvSpPr/>
          <p:nvPr/>
        </p:nvSpPr>
        <p:spPr>
          <a:xfrm>
            <a:off x="838200" y="6324600"/>
            <a:ext cx="4419599" cy="38346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GB" sz="14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A. Valassi – </a:t>
            </a:r>
            <a:r>
              <a:rPr lang="en-GB" sz="1400" b="0" i="0" u="none" strike="noStrike" cap="none" dirty="0" smtClean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Fisher</a:t>
            </a:r>
            <a:r>
              <a:rPr lang="en-GB" sz="1400" b="0" i="0" u="none" strike="noStrike" cap="none" baseline="0" dirty="0" smtClean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information metrics</a:t>
            </a:r>
            <a:endParaRPr lang="en-GB" sz="1400" b="0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Shape 9"/>
          <p:cNvSpPr/>
          <p:nvPr/>
        </p:nvSpPr>
        <p:spPr>
          <a:xfrm>
            <a:off x="4724400" y="6322130"/>
            <a:ext cx="3514725" cy="38346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r>
              <a:rPr lang="en-GB" sz="1400" b="0" i="0" u="none" strike="noStrike" cap="none" baseline="0" dirty="0" smtClean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CHEP 2018 </a:t>
            </a:r>
            <a:r>
              <a:rPr lang="en-GB" sz="1400" b="0" i="0" u="none" strike="noStrike" cap="none" dirty="0" smtClean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– 10</a:t>
            </a:r>
            <a:r>
              <a:rPr lang="en-GB" sz="1400" b="0" i="0" u="none" strike="noStrike" cap="none" baseline="30000" dirty="0" smtClean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th</a:t>
            </a:r>
            <a:r>
              <a:rPr lang="en-GB" sz="1400" b="0" i="0" u="none" strike="noStrike" cap="none" baseline="0" dirty="0" smtClean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July</a:t>
            </a:r>
            <a:r>
              <a:rPr lang="en-GB" sz="1400" b="0" i="0" u="none" strike="noStrike" cap="none" dirty="0" smtClean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2018</a:t>
            </a:r>
            <a:endParaRPr lang="en-GB" sz="1400" b="0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" name="Shape 10"/>
          <p:cNvSpPr/>
          <p:nvPr/>
        </p:nvSpPr>
        <p:spPr>
          <a:xfrm>
            <a:off x="8401049" y="6324600"/>
            <a:ext cx="657225" cy="38346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400" b="0" i="0" u="none" strike="noStrike" cap="none" smtClean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r>
              <a:rPr lang="en-GB" sz="1400" b="0" i="0" u="none" strike="noStrike" cap="none" dirty="0" smtClean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/16</a:t>
            </a:r>
            <a:endParaRPr lang="en-GB" sz="1400" b="0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70" r:id="rId2"/>
    <p:sldLayoutId id="2147483663" r:id="rId3"/>
    <p:sldLayoutId id="2147483669" r:id="rId4"/>
    <p:sldLayoutId id="2147483664" r:id="rId5"/>
    <p:sldLayoutId id="2147483667" r:id="rId6"/>
    <p:sldLayoutId id="2147483665" r:id="rId7"/>
    <p:sldLayoutId id="2147483666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</p:sldLayoutIdLst>
  <p:timing>
    <p:tnLst>
      <p:par>
        <p:cTn id="1" dur="indefinite" restart="never" nodeType="tmRoot"/>
      </p:par>
    </p:tnLst>
  </p:timing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indico.cern.ch/event/587955/sessions/266675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3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10" Type="http://schemas.openxmlformats.org/officeDocument/2006/relationships/image" Target="../media/image18.png"/><Relationship Id="rId4" Type="http://schemas.openxmlformats.org/officeDocument/2006/relationships/image" Target="../media/image33.png"/><Relationship Id="rId9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hyperlink" Target="https://github.com/thomaskeck/MultivariateClassificationLecture" TargetMode="External"/><Relationship Id="rId7" Type="http://schemas.openxmlformats.org/officeDocument/2006/relationships/image" Target="../media/image42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10" Type="http://schemas.openxmlformats.org/officeDocument/2006/relationships/image" Target="../media/image45.png"/><Relationship Id="rId4" Type="http://schemas.openxmlformats.org/officeDocument/2006/relationships/image" Target="../media/image39.png"/><Relationship Id="rId9" Type="http://schemas.openxmlformats.org/officeDocument/2006/relationships/image" Target="../media/image4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2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49.png"/><Relationship Id="rId7" Type="http://schemas.openxmlformats.org/officeDocument/2006/relationships/image" Target="../media/image54.png"/><Relationship Id="rId2" Type="http://schemas.openxmlformats.org/officeDocument/2006/relationships/image" Target="../media/image35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3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Relationship Id="rId9" Type="http://schemas.openxmlformats.org/officeDocument/2006/relationships/image" Target="../media/image56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9.png"/><Relationship Id="rId7" Type="http://schemas.openxmlformats.org/officeDocument/2006/relationships/image" Target="../media/image5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0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Relationship Id="rId9" Type="http://schemas.openxmlformats.org/officeDocument/2006/relationships/image" Target="../media/image331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indico.cern.ch/event/668017/contributions/2947015" TargetMode="External"/><Relationship Id="rId2" Type="http://schemas.openxmlformats.org/officeDocument/2006/relationships/hyperlink" Target="https://indico.cern.ch/event/679765/contributions/2814562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s://indico.cern.ch/event/679765/contributions/2814562" TargetMode="Externa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4" Type="http://schemas.openxmlformats.org/officeDocument/2006/relationships/image" Target="../media/image20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69.png"/><Relationship Id="rId2" Type="http://schemas.openxmlformats.org/officeDocument/2006/relationships/image" Target="../media/image19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png"/><Relationship Id="rId5" Type="http://schemas.openxmlformats.org/officeDocument/2006/relationships/image" Target="../media/image55.png"/><Relationship Id="rId4" Type="http://schemas.openxmlformats.org/officeDocument/2006/relationships/image" Target="../media/image56.png"/><Relationship Id="rId9" Type="http://schemas.openxmlformats.org/officeDocument/2006/relationships/image" Target="../media/image17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28.png"/><Relationship Id="rId7" Type="http://schemas.openxmlformats.org/officeDocument/2006/relationships/image" Target="../media/image30.png"/><Relationship Id="rId2" Type="http://schemas.openxmlformats.org/officeDocument/2006/relationships/image" Target="../media/image27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29.png"/><Relationship Id="rId9" Type="http://schemas.openxmlformats.org/officeDocument/2006/relationships/image" Target="../media/image23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7" Type="http://schemas.openxmlformats.org/officeDocument/2006/relationships/image" Target="../media/image73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32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5.png"/><Relationship Id="rId3" Type="http://schemas.openxmlformats.org/officeDocument/2006/relationships/image" Target="../media/image75.png"/><Relationship Id="rId7" Type="http://schemas.openxmlformats.org/officeDocument/2006/relationships/image" Target="../media/image76.png"/><Relationship Id="rId12" Type="http://schemas.openxmlformats.org/officeDocument/2006/relationships/image" Target="../media/image80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79.png"/><Relationship Id="rId5" Type="http://schemas.openxmlformats.org/officeDocument/2006/relationships/image" Target="../media/image36.png"/><Relationship Id="rId15" Type="http://schemas.openxmlformats.org/officeDocument/2006/relationships/image" Target="../media/image81.png"/><Relationship Id="rId10" Type="http://schemas.openxmlformats.org/officeDocument/2006/relationships/image" Target="../media/image78.png"/><Relationship Id="rId4" Type="http://schemas.openxmlformats.org/officeDocument/2006/relationships/image" Target="../media/image33.png"/><Relationship Id="rId9" Type="http://schemas.openxmlformats.org/officeDocument/2006/relationships/image" Target="../media/image77.png"/><Relationship Id="rId14" Type="http://schemas.openxmlformats.org/officeDocument/2006/relationships/image" Target="../media/image3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7" Type="http://schemas.openxmlformats.org/officeDocument/2006/relationships/image" Target="../media/image88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7.png"/><Relationship Id="rId5" Type="http://schemas.openxmlformats.org/officeDocument/2006/relationships/image" Target="../media/image86.png"/><Relationship Id="rId4" Type="http://schemas.openxmlformats.org/officeDocument/2006/relationships/image" Target="../media/image8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40.png"/><Relationship Id="rId7" Type="http://schemas.openxmlformats.org/officeDocument/2006/relationships/image" Target="../media/image39.png"/><Relationship Id="rId2" Type="http://schemas.openxmlformats.org/officeDocument/2006/relationships/hyperlink" Target="https://github.com/thomaskeck/MultivariateClassificationLecture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Relationship Id="rId9" Type="http://schemas.openxmlformats.org/officeDocument/2006/relationships/image" Target="../media/image45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67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2.png"/><Relationship Id="rId4" Type="http://schemas.openxmlformats.org/officeDocument/2006/relationships/image" Target="../media/image91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hyperlink" Target="https://indico.cern.ch/event/679765/contributions/2814562" TargetMode="Externa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0.png"/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9.png"/><Relationship Id="rId4" Type="http://schemas.openxmlformats.org/officeDocument/2006/relationships/image" Target="../media/image98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6.png"/><Relationship Id="rId3" Type="http://schemas.openxmlformats.org/officeDocument/2006/relationships/image" Target="../media/image102.png"/><Relationship Id="rId7" Type="http://schemas.openxmlformats.org/officeDocument/2006/relationships/image" Target="../media/image105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4.png"/><Relationship Id="rId5" Type="http://schemas.openxmlformats.org/officeDocument/2006/relationships/image" Target="../media/image103.png"/><Relationship Id="rId10" Type="http://schemas.openxmlformats.org/officeDocument/2006/relationships/image" Target="../media/image108.png"/><Relationship Id="rId4" Type="http://schemas.openxmlformats.org/officeDocument/2006/relationships/image" Target="../media/image65.png"/><Relationship Id="rId9" Type="http://schemas.openxmlformats.org/officeDocument/2006/relationships/image" Target="../media/image107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image" Target="../media/image290.png"/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3.png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0.png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4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0.png"/><Relationship Id="rId1" Type="http://schemas.openxmlformats.org/officeDocument/2006/relationships/slideLayout" Target="../slideLayouts/slideLayout4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6.png"/><Relationship Id="rId5" Type="http://schemas.openxmlformats.org/officeDocument/2006/relationships/image" Target="../media/image115.png"/><Relationship Id="rId4" Type="http://schemas.openxmlformats.org/officeDocument/2006/relationships/image" Target="../media/image69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3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image" Target="../media/image46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9.png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0.png"/><Relationship Id="rId3" Type="http://schemas.openxmlformats.org/officeDocument/2006/relationships/image" Target="../media/image120.png"/><Relationship Id="rId7" Type="http://schemas.openxmlformats.org/officeDocument/2006/relationships/image" Target="../media/image540.png"/><Relationship Id="rId2" Type="http://schemas.openxmlformats.org/officeDocument/2006/relationships/image" Target="../media/image49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31.png"/><Relationship Id="rId5" Type="http://schemas.openxmlformats.org/officeDocument/2006/relationships/image" Target="../media/image520.png"/><Relationship Id="rId4" Type="http://schemas.openxmlformats.org/officeDocument/2006/relationships/image" Target="../media/image121.png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8.png"/><Relationship Id="rId7" Type="http://schemas.openxmlformats.org/officeDocument/2006/relationships/image" Target="../media/image58.png"/><Relationship Id="rId2" Type="http://schemas.openxmlformats.org/officeDocument/2006/relationships/image" Target="../media/image51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7.png"/><Relationship Id="rId5" Type="http://schemas.openxmlformats.org/officeDocument/2006/relationships/image" Target="../media/image122.png"/><Relationship Id="rId4" Type="http://schemas.openxmlformats.org/officeDocument/2006/relationships/image" Target="../media/image29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image" Target="../media/image631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5.png"/><Relationship Id="rId4" Type="http://schemas.openxmlformats.org/officeDocument/2006/relationships/image" Target="../media/image124.png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2" Type="http://schemas.openxmlformats.org/officeDocument/2006/relationships/image" Target="../media/image420.png"/><Relationship Id="rId1" Type="http://schemas.openxmlformats.org/officeDocument/2006/relationships/slideLayout" Target="../slideLayouts/slideLayout3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30.png"/><Relationship Id="rId4" Type="http://schemas.openxmlformats.org/officeDocument/2006/relationships/image" Target="../media/image129.png"/></Relationships>
</file>

<file path=ppt/slides/_rels/slide7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7.png"/><Relationship Id="rId13" Type="http://schemas.openxmlformats.org/officeDocument/2006/relationships/image" Target="../media/image141.png"/><Relationship Id="rId3" Type="http://schemas.openxmlformats.org/officeDocument/2006/relationships/image" Target="../media/image132.png"/><Relationship Id="rId7" Type="http://schemas.openxmlformats.org/officeDocument/2006/relationships/image" Target="../media/image136.png"/><Relationship Id="rId12" Type="http://schemas.openxmlformats.org/officeDocument/2006/relationships/image" Target="../media/image139.png"/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5.png"/><Relationship Id="rId11" Type="http://schemas.openxmlformats.org/officeDocument/2006/relationships/image" Target="../media/image138.png"/><Relationship Id="rId5" Type="http://schemas.openxmlformats.org/officeDocument/2006/relationships/image" Target="../media/image134.png"/><Relationship Id="rId10" Type="http://schemas.openxmlformats.org/officeDocument/2006/relationships/image" Target="../media/image670.png"/><Relationship Id="rId4" Type="http://schemas.openxmlformats.org/officeDocument/2006/relationships/image" Target="../media/image133.png"/><Relationship Id="rId9" Type="http://schemas.openxmlformats.org/officeDocument/2006/relationships/image" Target="../media/image660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png"/><Relationship Id="rId2" Type="http://schemas.openxmlformats.org/officeDocument/2006/relationships/image" Target="../media/image142.png"/><Relationship Id="rId1" Type="http://schemas.openxmlformats.org/officeDocument/2006/relationships/slideLayout" Target="../slideLayouts/slideLayout3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0.png"/><Relationship Id="rId2" Type="http://schemas.openxmlformats.org/officeDocument/2006/relationships/image" Target="../media/image144.png"/><Relationship Id="rId1" Type="http://schemas.openxmlformats.org/officeDocument/2006/relationships/slideLayout" Target="../slideLayouts/slideLayout3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image" Target="../media/image53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9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image" Target="../media/image63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71.png"/><Relationship Id="rId5" Type="http://schemas.openxmlformats.org/officeDocument/2006/relationships/image" Target="../media/image146.png"/><Relationship Id="rId4" Type="http://schemas.openxmlformats.org/officeDocument/2006/relationships/image" Target="../media/image145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png"/><Relationship Id="rId2" Type="http://schemas.openxmlformats.org/officeDocument/2006/relationships/image" Target="../media/image68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8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png"/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8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 txBox="1"/>
          <p:nvPr/>
        </p:nvSpPr>
        <p:spPr>
          <a:xfrm>
            <a:off x="1" y="391886"/>
            <a:ext cx="9144000" cy="554787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lang="en-GB" sz="4400" dirty="0">
              <a:solidFill>
                <a:schemeClr val="dk1"/>
              </a:solidFill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lang="en-US" sz="3600" b="1" i="0" u="none" strike="noStrike" cap="none" dirty="0" smtClean="0">
              <a:solidFill>
                <a:schemeClr val="dk1"/>
              </a:solidFill>
              <a:sym typeface="Arial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lang="en-GB" sz="3600" b="1" i="0" u="none" strike="noStrike" cap="none" dirty="0" smtClean="0">
              <a:solidFill>
                <a:schemeClr val="dk1"/>
              </a:solidFill>
              <a:sym typeface="Arial"/>
            </a:endParaRPr>
          </a:p>
          <a:p>
            <a:pPr algn="ctr">
              <a:lnSpc>
                <a:spcPct val="90000"/>
              </a:lnSpc>
              <a:buClr>
                <a:schemeClr val="dk1"/>
              </a:buClr>
              <a:buSzPct val="25000"/>
            </a:pPr>
            <a:r>
              <a:rPr lang="en-US" sz="3200" b="1" dirty="0" smtClean="0">
                <a:solidFill>
                  <a:schemeClr val="dk1"/>
                </a:solidFill>
              </a:rPr>
              <a:t>Fisher information metrics</a:t>
            </a:r>
          </a:p>
          <a:p>
            <a:pPr algn="ctr">
              <a:lnSpc>
                <a:spcPct val="90000"/>
              </a:lnSpc>
              <a:buClr>
                <a:schemeClr val="dk1"/>
              </a:buClr>
              <a:buSzPct val="25000"/>
            </a:pPr>
            <a:r>
              <a:rPr lang="en-US" sz="3200" b="1" dirty="0" smtClean="0">
                <a:solidFill>
                  <a:schemeClr val="dk1"/>
                </a:solidFill>
              </a:rPr>
              <a:t>for binary classifier evaluation and training</a:t>
            </a:r>
            <a:endParaRPr lang="en-GB" sz="1800" b="1" i="1" dirty="0" smtClean="0">
              <a:solidFill>
                <a:schemeClr val="dk1"/>
              </a:solidFill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lang="en-US" sz="2000" b="1" i="1" dirty="0" smtClean="0">
              <a:solidFill>
                <a:schemeClr val="dk1"/>
              </a:solidFill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000" b="1" i="1" dirty="0">
                <a:solidFill>
                  <a:schemeClr val="dk1"/>
                </a:solidFill>
              </a:rPr>
              <a:t>E</a:t>
            </a:r>
            <a:r>
              <a:rPr lang="en-US" sz="2000" b="1" i="1" dirty="0" smtClean="0">
                <a:solidFill>
                  <a:schemeClr val="dk1"/>
                </a:solidFill>
              </a:rPr>
              <a:t>vent selection for HEP precision measurements</a:t>
            </a:r>
            <a:endParaRPr lang="en-GB" sz="2000" b="1" i="1" dirty="0" smtClean="0">
              <a:solidFill>
                <a:schemeClr val="dk1"/>
              </a:solidFill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lang="en-US" sz="2400" dirty="0"/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lang="en-GB" sz="2400" b="0" i="0" u="none" strike="noStrike" cap="none" dirty="0" smtClean="0"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GB" sz="2400" b="0" i="0" u="none" strike="noStrike" cap="none" dirty="0" smtClean="0">
                <a:latin typeface="Arial"/>
                <a:ea typeface="Arial"/>
                <a:cs typeface="Arial"/>
                <a:sym typeface="Arial"/>
              </a:rPr>
              <a:t>Andrea Valassi </a:t>
            </a: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lang="en-GB" sz="400" b="0" i="0" u="none" strike="noStrike" cap="none" dirty="0" smtClean="0"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GB" sz="1600" b="0" i="0" u="none" strike="noStrike" cap="none" dirty="0" smtClean="0">
                <a:latin typeface="Arial"/>
                <a:ea typeface="Arial"/>
                <a:cs typeface="Arial"/>
                <a:sym typeface="Arial"/>
              </a:rPr>
              <a:t>(CERN IT-DI-LCG)</a:t>
            </a: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lang="en-US" sz="1800" b="0" i="0" u="none" strike="noStrike" cap="none" dirty="0" smtClean="0">
              <a:sym typeface="Arial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lang="en-US" sz="1800" dirty="0"/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000" b="0" i="0" u="none" strike="noStrike" cap="none" dirty="0" smtClean="0">
                <a:sym typeface="Arial"/>
              </a:rPr>
              <a:t>CHEP 2018, Sofia – </a:t>
            </a:r>
            <a:r>
              <a:rPr lang="en-GB" sz="2000" b="0" i="0" u="none" strike="noStrike" cap="none" dirty="0" smtClean="0">
                <a:sym typeface="Arial"/>
                <a:hlinkClick r:id="rId3"/>
              </a:rPr>
              <a:t>Machine Learning and Physics Analysis</a:t>
            </a:r>
            <a:r>
              <a:rPr lang="en-GB" sz="2000" b="0" i="0" u="none" strike="noStrike" cap="none" dirty="0" smtClean="0">
                <a:sym typeface="Arial"/>
              </a:rPr>
              <a:t> </a:t>
            </a:r>
            <a:r>
              <a:rPr lang="en-US" sz="2000" b="0" i="0" u="none" strike="noStrike" cap="none" dirty="0" smtClean="0">
                <a:sym typeface="Arial"/>
              </a:rPr>
              <a:t>session</a:t>
            </a:r>
            <a:endParaRPr sz="2000" b="0" i="0" u="none" strike="noStrike" cap="none" dirty="0">
              <a:sym typeface="Arial"/>
            </a:endParaRPr>
          </a:p>
          <a:p>
            <a:pPr lvl="0" algn="ctr">
              <a:lnSpc>
                <a:spcPct val="90000"/>
              </a:lnSpc>
              <a:buClr>
                <a:schemeClr val="dk1"/>
              </a:buClr>
              <a:buSzPct val="25000"/>
            </a:pPr>
            <a:endParaRPr lang="en-US" sz="1600" i="1" dirty="0" smtClean="0">
              <a:solidFill>
                <a:schemeClr val="dk1"/>
              </a:solidFill>
            </a:endParaRPr>
          </a:p>
          <a:p>
            <a:pPr lvl="0" algn="ctr">
              <a:lnSpc>
                <a:spcPct val="90000"/>
              </a:lnSpc>
              <a:buClr>
                <a:schemeClr val="dk1"/>
              </a:buClr>
              <a:buSzPct val="25000"/>
            </a:pPr>
            <a:endParaRPr lang="en-US" sz="1600" i="1" dirty="0" smtClean="0">
              <a:solidFill>
                <a:schemeClr val="dk1"/>
              </a:solidFill>
            </a:endParaRPr>
          </a:p>
          <a:p>
            <a:pPr lvl="0" algn="ctr">
              <a:lnSpc>
                <a:spcPct val="90000"/>
              </a:lnSpc>
              <a:buClr>
                <a:schemeClr val="dk1"/>
              </a:buClr>
              <a:buSzPct val="25000"/>
            </a:pPr>
            <a:endParaRPr lang="en-US" sz="1600" i="1" dirty="0">
              <a:solidFill>
                <a:schemeClr val="dk1"/>
              </a:solidFill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endParaRPr lang="en-GB" sz="1200" b="0" i="1" u="none" strike="noStrike" cap="none" dirty="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71" y="55106"/>
            <a:ext cx="1905000" cy="145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924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92425" y="2495707"/>
            <a:ext cx="7479432" cy="59595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/>
          <p:cNvSpPr/>
          <p:nvPr/>
        </p:nvSpPr>
        <p:spPr>
          <a:xfrm>
            <a:off x="800997" y="4559880"/>
            <a:ext cx="8106657" cy="78500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/>
              <p:cNvSpPr>
                <a:spLocks noGrp="1"/>
              </p:cNvSpPr>
              <p:nvPr>
                <p:ph type="body" idx="1"/>
              </p:nvPr>
            </p:nvSpPr>
            <p:spPr>
              <a:xfrm>
                <a:off x="-43545" y="718458"/>
                <a:ext cx="9241971" cy="3178628"/>
              </a:xfrm>
            </p:spPr>
            <p:txBody>
              <a:bodyPr/>
              <a:lstStyle/>
              <a:p>
                <a:pPr>
                  <a:spcBef>
                    <a:spcPts val="600"/>
                  </a:spcBef>
                </a:pPr>
                <a:r>
                  <a:rPr lang="en-US" dirty="0" smtClean="0"/>
                  <a:t>Does                   increase if I </a:t>
                </a:r>
                <a:r>
                  <a:rPr lang="en-US" dirty="0"/>
                  <a:t>split y</a:t>
                </a:r>
                <a:r>
                  <a:rPr lang="en-US" baseline="-25000" dirty="0"/>
                  <a:t>i</a:t>
                </a:r>
                <a:r>
                  <a:rPr lang="en-US" dirty="0"/>
                  <a:t> into two bins</a:t>
                </a:r>
                <a:r>
                  <a:rPr lang="en-US" dirty="0" smtClean="0"/>
                  <a:t>?</a:t>
                </a:r>
              </a:p>
              <a:p>
                <a:pPr lvl="1">
                  <a:spcBef>
                    <a:spcPts val="600"/>
                  </a:spcBef>
                </a:pPr>
                <a:r>
                  <a:rPr lang="en-US" dirty="0"/>
                  <a:t>I</a:t>
                </a:r>
                <a:r>
                  <a:rPr lang="en-US" dirty="0" smtClean="0"/>
                  <a:t>nformation increases and error </a:t>
                </a:r>
                <a14:m>
                  <m:oMath xmlns:m="http://schemas.openxmlformats.org/officeDocument/2006/math">
                    <m:r>
                      <a:rPr lang="el-GR" i="1" dirty="0">
                        <a:latin typeface="Cambria Math" panose="02040503050406030204" pitchFamily="18" charset="0"/>
                        <a:sym typeface="Symbol" panose="05050102010706020507" pitchFamily="18" charset="2"/>
                      </a:rPr>
                      <m:t></m:t>
                    </m:r>
                    <m:acc>
                      <m:accPr>
                        <m:chr m:val="̂"/>
                        <m:ctrlPr>
                          <a:rPr lang="el-GR" i="1" dirty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el-GR" dirty="0"/>
                          <m:t>θ</m:t>
                        </m:r>
                      </m:e>
                    </m:acc>
                  </m:oMath>
                </a14:m>
                <a:r>
                  <a:rPr lang="en-US" dirty="0" smtClean="0"/>
                  <a:t> decreases if</a:t>
                </a:r>
                <a:endParaRPr lang="en-US" dirty="0"/>
              </a:p>
              <a:p>
                <a:pPr lvl="1">
                  <a:spcBef>
                    <a:spcPts val="600"/>
                  </a:spcBef>
                </a:pPr>
                <a:r>
                  <a:rPr lang="en-US" dirty="0" smtClean="0"/>
                  <a:t>In the presence of background, </a:t>
                </a:r>
                <a14:m>
                  <m:oMath xmlns:m="http://schemas.openxmlformats.org/officeDocument/2006/math">
                    <m:r>
                      <a:rPr lang="el-GR" i="1" dirty="0">
                        <a:latin typeface="Cambria Math" panose="02040503050406030204" pitchFamily="18" charset="0"/>
                        <a:sym typeface="Symbol" panose="05050102010706020507" pitchFamily="18" charset="2"/>
                      </a:rPr>
                      <m:t></m:t>
                    </m:r>
                    <m:acc>
                      <m:accPr>
                        <m:chr m:val="̂"/>
                        <m:ctrlPr>
                          <a:rPr lang="el-GR" i="1" dirty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el-GR" dirty="0"/>
                          <m:t>θ</m:t>
                        </m:r>
                      </m:e>
                    </m:acc>
                  </m:oMath>
                </a14:m>
                <a:r>
                  <a:rPr lang="en-US" dirty="0"/>
                  <a:t> </a:t>
                </a:r>
                <a:r>
                  <a:rPr lang="en-US" dirty="0" smtClean="0"/>
                  <a:t>decreases if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sz="1800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l-GR" sz="18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1800" b="0" i="0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w</m:t>
                        </m:r>
                      </m:sub>
                    </m:sSub>
                    <m:f>
                      <m:fPr>
                        <m:ctrlPr>
                          <a:rPr lang="en-US" sz="18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en-US" sz="18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sz="1800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sym typeface="Symbol" panose="05050102010706020507" pitchFamily="18" charset="2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1800" b="0" i="0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sym typeface="Symbol" panose="05050102010706020507" pitchFamily="18" charset="2"/>
                              </a:rPr>
                              <m:t>s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sz="1800" b="0" i="0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sym typeface="Symbol" panose="05050102010706020507" pitchFamily="18" charset="2"/>
                              </a:rPr>
                              <m:t>w</m:t>
                            </m:r>
                          </m:sub>
                        </m:sSub>
                      </m:den>
                    </m:f>
                    <m:f>
                      <m:fPr>
                        <m:ctrlPr>
                          <a:rPr lang="en-US" sz="18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en-US" sz="18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𝜕</m:t>
                        </m:r>
                        <m:sSub>
                          <m:sSubPr>
                            <m:ctrlPr>
                              <a:rPr lang="en-US" sz="1800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Symbol" panose="05050102010706020507" pitchFamily="18" charset="2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1800" b="0" i="0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Symbol" panose="05050102010706020507" pitchFamily="18" charset="2"/>
                              </a:rPr>
                              <m:t>s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sz="1800" b="0" i="0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Symbol" panose="05050102010706020507" pitchFamily="18" charset="2"/>
                              </a:rPr>
                              <m:t>w</m:t>
                            </m:r>
                          </m:sub>
                        </m:sSub>
                      </m:num>
                      <m:den>
                        <m:r>
                          <a:rPr lang="en-US" sz="18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𝜕</m:t>
                        </m:r>
                        <m:r>
                          <m:rPr>
                            <m:sty m:val="p"/>
                          </m:rPr>
                          <a:rPr lang="el-GR" sz="18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θ</m:t>
                        </m:r>
                      </m:den>
                    </m:f>
                    <m:r>
                      <a:rPr lang="el-GR" sz="1800" b="0" i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sym typeface="Symbol" panose="05050102010706020507" pitchFamily="18" charset="2"/>
                      </a:rPr>
                      <m:t>≠</m:t>
                    </m:r>
                    <m:sSub>
                      <m:sSubPr>
                        <m:ctrlPr>
                          <a:rPr lang="el-GR" sz="1800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l-GR" sz="18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1800" b="0" i="0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z</m:t>
                        </m:r>
                      </m:sub>
                    </m:sSub>
                    <m:f>
                      <m:fPr>
                        <m:ctrlPr>
                          <a:rPr lang="en-US" sz="18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en-US" sz="18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sz="1800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sym typeface="Symbol" panose="05050102010706020507" pitchFamily="18" charset="2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1800" b="0" i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sym typeface="Symbol" panose="05050102010706020507" pitchFamily="18" charset="2"/>
                              </a:rPr>
                              <m:t>s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sz="1800" b="0" i="0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sym typeface="Symbol" panose="05050102010706020507" pitchFamily="18" charset="2"/>
                              </a:rPr>
                              <m:t>z</m:t>
                            </m:r>
                          </m:sub>
                        </m:sSub>
                      </m:den>
                    </m:f>
                    <m:f>
                      <m:fPr>
                        <m:ctrlPr>
                          <a:rPr lang="en-US" sz="18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en-US" sz="18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𝜕</m:t>
                        </m:r>
                        <m:sSub>
                          <m:sSubPr>
                            <m:ctrlPr>
                              <a:rPr lang="en-US" sz="18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Symbol" panose="05050102010706020507" pitchFamily="18" charset="2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1800" b="0" i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Symbol" panose="05050102010706020507" pitchFamily="18" charset="2"/>
                              </a:rPr>
                              <m:t>s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sz="1800" b="0" i="0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Symbol" panose="05050102010706020507" pitchFamily="18" charset="2"/>
                              </a:rPr>
                              <m:t>z</m:t>
                            </m:r>
                          </m:sub>
                        </m:sSub>
                      </m:num>
                      <m:den>
                        <m:r>
                          <a:rPr lang="en-US" sz="18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𝜕</m:t>
                        </m:r>
                        <m:r>
                          <m:rPr>
                            <m:sty m:val="p"/>
                          </m:rPr>
                          <a:rPr lang="el-GR" sz="18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θ</m:t>
                        </m:r>
                      </m:den>
                    </m:f>
                  </m:oMath>
                </a14:m>
                <a:endParaRPr lang="en-US" b="0" dirty="0" smtClean="0">
                  <a:solidFill>
                    <a:srgbClr val="FF0000"/>
                  </a:solidFill>
                  <a:effectLst/>
                  <a:ea typeface="Cambria Math" panose="02040503050406030204" pitchFamily="18" charset="0"/>
                  <a:sym typeface="Symbol" panose="05050102010706020507" pitchFamily="18" charset="2"/>
                </a:endParaRPr>
              </a:p>
              <a:p>
                <a:pPr lvl="3">
                  <a:spcBef>
                    <a:spcPts val="600"/>
                  </a:spcBef>
                </a:pPr>
                <a:endParaRPr lang="en-US" b="0" dirty="0" smtClean="0">
                  <a:solidFill>
                    <a:srgbClr val="FF0000"/>
                  </a:solidFill>
                  <a:effectLst/>
                  <a:ea typeface="Cambria Math" panose="02040503050406030204" pitchFamily="18" charset="0"/>
                  <a:sym typeface="Symbol" panose="05050102010706020507" pitchFamily="18" charset="2"/>
                </a:endParaRPr>
              </a:p>
              <a:p>
                <a:pPr>
                  <a:spcBef>
                    <a:spcPts val="600"/>
                  </a:spcBef>
                </a:pPr>
                <a:r>
                  <a:rPr lang="en-US" dirty="0" smtClean="0">
                    <a:sym typeface="Symbol" panose="05050102010706020507" pitchFamily="18" charset="2"/>
                  </a:rPr>
                  <a:t>Hence: </a:t>
                </a:r>
                <a:r>
                  <a:rPr lang="en-US" b="1" dirty="0" smtClean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sym typeface="Symbol" panose="05050102010706020507" pitchFamily="18" charset="2"/>
                  </a:rPr>
                  <a:t>try to partition the data into bins of different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l-GR" b="1" dirty="0" smtClean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m:t>ρ</m:t>
                    </m:r>
                    <m:r>
                      <m:rPr>
                        <m:nor/>
                      </m:rPr>
                      <a:rPr lang="en-US" b="1" baseline="-25000" dirty="0" smtClean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m:t>i</m:t>
                    </m:r>
                  </m:oMath>
                </a14:m>
                <a:r>
                  <a:rPr lang="en-US" b="1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1" i="1">
                            <a:solidFill>
                              <a:srgbClr val="FF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en-US" b="1" i="1">
                            <a:solidFill>
                              <a:srgbClr val="FF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𝟏</m:t>
                        </m:r>
                      </m:num>
                      <m:den>
                        <m:r>
                          <a:rPr lang="en-US" b="1" i="1">
                            <a:solidFill>
                              <a:srgbClr val="FF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𝒔</m:t>
                        </m:r>
                        <m:r>
                          <a:rPr lang="en-US" b="1" i="1" baseline="-25000">
                            <a:solidFill>
                              <a:srgbClr val="FF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𝒊</m:t>
                        </m:r>
                      </m:den>
                    </m:f>
                    <m:f>
                      <m:fPr>
                        <m:ctrlPr>
                          <a:rPr lang="en-US" b="1" i="1">
                            <a:solidFill>
                              <a:srgbClr val="FF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en-US" b="1" i="1">
                            <a:solidFill>
                              <a:srgbClr val="FF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𝝏</m:t>
                        </m:r>
                        <m:sSub>
                          <m:sSubPr>
                            <m:ctrlPr>
                              <a:rPr lang="en-US" b="1" i="1" smtClean="0">
                                <a:solidFill>
                                  <a:srgbClr val="FF0000"/>
                                </a:solidFill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Symbol" panose="05050102010706020507" pitchFamily="18" charset="2"/>
                              </a:rPr>
                            </m:ctrlPr>
                          </m:sSubPr>
                          <m:e>
                            <m:r>
                              <a:rPr lang="en-US" b="1" i="1" smtClean="0">
                                <a:solidFill>
                                  <a:srgbClr val="FF0000"/>
                                </a:solidFill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Symbol" panose="05050102010706020507" pitchFamily="18" charset="2"/>
                              </a:rPr>
                              <m:t>𝒔</m:t>
                            </m:r>
                          </m:e>
                          <m:sub>
                            <m:r>
                              <a:rPr lang="en-US" b="1" i="1" smtClean="0">
                                <a:solidFill>
                                  <a:srgbClr val="FF0000"/>
                                </a:solidFill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Symbol" panose="05050102010706020507" pitchFamily="18" charset="2"/>
                              </a:rPr>
                              <m:t>𝒊</m:t>
                            </m:r>
                          </m:sub>
                        </m:sSub>
                      </m:num>
                      <m:den>
                        <m:r>
                          <a:rPr lang="en-US" b="1" i="1">
                            <a:solidFill>
                              <a:srgbClr val="FF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𝝏</m:t>
                        </m:r>
                        <m:r>
                          <m:rPr>
                            <m:sty m:val="p"/>
                          </m:rPr>
                          <a:rPr lang="el-GR" b="1" i="1" smtClean="0">
                            <a:solidFill>
                              <a:srgbClr val="FF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θ</m:t>
                        </m:r>
                      </m:den>
                    </m:f>
                  </m:oMath>
                </a14:m>
                <a:endParaRPr lang="en-US" sz="400" dirty="0" smtClean="0">
                  <a:sym typeface="Symbol" panose="05050102010706020507" pitchFamily="18" charset="2"/>
                </a:endParaRPr>
              </a:p>
              <a:p>
                <a:pPr lvl="1">
                  <a:spcBef>
                    <a:spcPts val="600"/>
                  </a:spcBef>
                </a:pPr>
                <a:r>
                  <a:rPr lang="en-US" dirty="0">
                    <a:sym typeface="Symbol" panose="05050102010706020507" pitchFamily="18" charset="2"/>
                  </a:rPr>
                  <a:t>F</a:t>
                </a:r>
                <a:r>
                  <a:rPr lang="en-US" dirty="0" smtClean="0">
                    <a:sym typeface="Symbol" panose="05050102010706020507" pitchFamily="18" charset="2"/>
                  </a:rPr>
                  <a:t>or cross-section measurements</a:t>
                </a:r>
                <a:r>
                  <a:rPr lang="en-US" dirty="0">
                    <a:sym typeface="Symbol" panose="05050102010706020507" pitchFamily="18" charset="2"/>
                  </a:rPr>
                  <a:t>,</a:t>
                </a:r>
                <a:r>
                  <a:rPr lang="en-US" dirty="0" smtClean="0">
                    <a:sym typeface="Symbol" panose="05050102010706020507" pitchFamily="18" charset="2"/>
                  </a:rPr>
                  <a:t>               : </a:t>
                </a:r>
                <a:r>
                  <a:rPr lang="en-US" i="1" dirty="0" smtClean="0">
                    <a:sym typeface="Symbol" panose="05050102010706020507" pitchFamily="18" charset="2"/>
                  </a:rPr>
                  <a:t>split into bins of different</a:t>
                </a:r>
                <a:r>
                  <a:rPr lang="en-US" i="1" dirty="0" smtClean="0">
                    <a:solidFill>
                      <a:srgbClr val="000000"/>
                    </a:solidFill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l-GR" i="1" dirty="0">
                        <a:solidFill>
                          <a:srgbClr val="000000"/>
                        </a:solidFill>
                      </a:rPr>
                      <m:t>ρ</m:t>
                    </m:r>
                    <m:r>
                      <m:rPr>
                        <m:nor/>
                      </m:rPr>
                      <a:rPr lang="en-US" i="1" baseline="-25000" dirty="0" smtClean="0">
                        <a:solidFill>
                          <a:srgbClr val="000000"/>
                        </a:solidFill>
                      </a:rPr>
                      <m:t>i</m:t>
                    </m:r>
                  </m:oMath>
                </a14:m>
                <a:endParaRPr lang="en-US" dirty="0" smtClean="0"/>
              </a:p>
              <a:p>
                <a:pPr lvl="2">
                  <a:spcBef>
                    <a:spcPts val="600"/>
                  </a:spcBef>
                </a:pPr>
                <a:r>
                  <a:rPr lang="en-US" dirty="0" smtClean="0"/>
                  <a:t>As the scoring classifier represents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l-GR" dirty="0"/>
                      <m:t>ρ</m:t>
                    </m:r>
                  </m:oMath>
                </a14:m>
                <a:r>
                  <a:rPr lang="en-US" dirty="0" smtClean="0"/>
                  <a:t>, fit its distribution! (next slide: FIP2)</a:t>
                </a:r>
              </a:p>
              <a:p>
                <a:pPr lvl="3">
                  <a:spcBef>
                    <a:spcPts val="600"/>
                  </a:spcBef>
                </a:pPr>
                <a:endParaRPr lang="en-US" dirty="0" smtClean="0"/>
              </a:p>
              <a:p>
                <a:pPr>
                  <a:spcBef>
                    <a:spcPts val="600"/>
                  </a:spcBef>
                </a:pPr>
                <a:r>
                  <a:rPr lang="en-US" dirty="0" smtClean="0"/>
                  <a:t>Two important practical consequences:</a:t>
                </a:r>
                <a:endParaRPr lang="en-US" dirty="0"/>
              </a:p>
              <a:p>
                <a:pPr lvl="1">
                  <a:spcBef>
                    <a:spcPts val="600"/>
                  </a:spcBef>
                </a:pPr>
                <a:r>
                  <a:rPr lang="en-US" i="1" dirty="0" smtClean="0">
                    <a:solidFill>
                      <a:srgbClr val="FF0000"/>
                    </a:solidFill>
                  </a:rPr>
                  <a:t>1. use scoring classifiers </a:t>
                </a:r>
                <a:r>
                  <a:rPr lang="en-US" i="1" dirty="0">
                    <a:solidFill>
                      <a:srgbClr val="FF0000"/>
                    </a:solidFill>
                  </a:rPr>
                  <a:t>to partition </a:t>
                </a:r>
                <a:r>
                  <a:rPr lang="en-US" i="1" dirty="0" smtClean="0">
                    <a:solidFill>
                      <a:srgbClr val="FF0000"/>
                    </a:solidFill>
                  </a:rPr>
                  <a:t>the data</a:t>
                </a:r>
                <a:r>
                  <a:rPr lang="en-US" i="1" dirty="0">
                    <a:solidFill>
                      <a:srgbClr val="FF0000"/>
                    </a:solidFill>
                  </a:rPr>
                  <a:t>, not to reject </a:t>
                </a:r>
                <a:r>
                  <a:rPr lang="en-US" i="1" dirty="0" smtClean="0">
                    <a:solidFill>
                      <a:srgbClr val="FF0000"/>
                    </a:solidFill>
                  </a:rPr>
                  <a:t>events</a:t>
                </a:r>
              </a:p>
              <a:p>
                <a:pPr lvl="1">
                  <a:spcBef>
                    <a:spcPts val="600"/>
                  </a:spcBef>
                </a:pPr>
                <a:r>
                  <a:rPr lang="en-US" i="1" dirty="0" smtClean="0">
                    <a:solidFill>
                      <a:srgbClr val="FF0000"/>
                    </a:solidFill>
                  </a:rPr>
                  <a:t>2. information can be used also for training classifiers like decision trees</a:t>
                </a:r>
              </a:p>
              <a:p>
                <a:pPr lvl="2">
                  <a:spcBef>
                    <a:spcPts val="600"/>
                  </a:spcBef>
                </a:pPr>
                <a:endParaRPr lang="en-US" i="1" dirty="0"/>
              </a:p>
              <a:p>
                <a:pPr lvl="1">
                  <a:spcBef>
                    <a:spcPts val="600"/>
                  </a:spcBef>
                </a:pPr>
                <a:endParaRPr lang="en-US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3" name="Tex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-43545" y="718458"/>
                <a:ext cx="9241971" cy="3178628"/>
              </a:xfrm>
              <a:blipFill>
                <a:blip r:embed="rId2"/>
                <a:stretch>
                  <a:fillRect b="-4856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000" y="121293"/>
            <a:ext cx="8791199" cy="433878"/>
          </a:xfrm>
        </p:spPr>
        <p:txBody>
          <a:bodyPr/>
          <a:lstStyle/>
          <a:p>
            <a:r>
              <a:rPr lang="en-US" sz="3200" dirty="0" smtClean="0"/>
              <a:t>Optimal partitioning – information inflow</a:t>
            </a:r>
            <a:endParaRPr lang="en-GB" sz="32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9139" y="772441"/>
            <a:ext cx="1410731" cy="48138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77997" y="858149"/>
            <a:ext cx="1221006" cy="28395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92552" y="1240997"/>
            <a:ext cx="1039873" cy="38345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62200" y="3081204"/>
            <a:ext cx="864628" cy="391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3549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000" y="197493"/>
            <a:ext cx="8791199" cy="526897"/>
          </a:xfrm>
        </p:spPr>
        <p:txBody>
          <a:bodyPr/>
          <a:lstStyle/>
          <a:p>
            <a:r>
              <a:rPr lang="en-US" sz="3200" dirty="0"/>
              <a:t>[FIP2] cross-section measurement by fitting </a:t>
            </a:r>
            <a:br>
              <a:rPr lang="en-US" sz="3200" dirty="0"/>
            </a:br>
            <a:r>
              <a:rPr lang="en-US" sz="3200" dirty="0"/>
              <a:t>the 1-D scoring classifier distribution</a:t>
            </a:r>
            <a:endParaRPr lang="en-GB" sz="3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000" y="981514"/>
            <a:ext cx="8791199" cy="5147143"/>
          </a:xfrm>
        </p:spPr>
        <p:txBody>
          <a:bodyPr/>
          <a:lstStyle/>
          <a:p>
            <a:r>
              <a:rPr lang="en-US" dirty="0" smtClean="0"/>
              <a:t>FIP special case</a:t>
            </a:r>
          </a:p>
          <a:p>
            <a:pPr lvl="1"/>
            <a:r>
              <a:rPr lang="en-US" dirty="0" smtClean="0"/>
              <a:t>Cross-section: constant</a:t>
            </a:r>
          </a:p>
          <a:p>
            <a:pPr lvl="1"/>
            <a:r>
              <a:rPr lang="en-US" dirty="0" smtClean="0"/>
              <a:t>Fit on all events: </a:t>
            </a:r>
            <a:r>
              <a:rPr lang="el-GR" dirty="0" smtClean="0"/>
              <a:t>ε</a:t>
            </a:r>
            <a:r>
              <a:rPr lang="en-US" baseline="-25000" dirty="0" smtClean="0"/>
              <a:t>i</a:t>
            </a:r>
            <a:r>
              <a:rPr lang="en-US" dirty="0" smtClean="0"/>
              <a:t>=1 in all bins</a:t>
            </a:r>
          </a:p>
          <a:p>
            <a:pPr lvl="1"/>
            <a:r>
              <a:rPr lang="en-US" dirty="0" smtClean="0"/>
              <a:t>Fit the scoring classifier: use ROC</a:t>
            </a:r>
            <a:r>
              <a:rPr lang="en-US" baseline="30000" dirty="0" smtClean="0"/>
              <a:t>*</a:t>
            </a:r>
            <a:r>
              <a:rPr lang="en-US" dirty="0" smtClean="0"/>
              <a:t> </a:t>
            </a:r>
            <a:r>
              <a:rPr lang="en-US" i="1" dirty="0" smtClean="0"/>
              <a:t>and</a:t>
            </a:r>
            <a:r>
              <a:rPr lang="en-US" dirty="0" smtClean="0"/>
              <a:t> prevalence to determine the local purity                  in a bin with</a:t>
            </a:r>
          </a:p>
          <a:p>
            <a:pPr lvl="2"/>
            <a:r>
              <a:rPr lang="en-US" dirty="0" smtClean="0">
                <a:solidFill>
                  <a:srgbClr val="FF0000"/>
                </a:solidFill>
              </a:rPr>
              <a:t>Region of constant ROC slope is a region of constant signal purity</a:t>
            </a:r>
          </a:p>
          <a:p>
            <a:pPr lvl="2"/>
            <a:endParaRPr lang="en-US" dirty="0" smtClean="0">
              <a:solidFill>
                <a:srgbClr val="FF0000"/>
              </a:solidFill>
            </a:endParaRP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1009" y="1437288"/>
            <a:ext cx="804590" cy="38553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14593" y="1592467"/>
            <a:ext cx="2421829" cy="460708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7" name="Right Brace 6"/>
          <p:cNvSpPr/>
          <p:nvPr/>
        </p:nvSpPr>
        <p:spPr>
          <a:xfrm>
            <a:off x="4691743" y="1459060"/>
            <a:ext cx="193348" cy="665002"/>
          </a:xfrm>
          <a:prstGeom prst="rightBrace">
            <a:avLst/>
          </a:prstGeom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4149" y="2482765"/>
            <a:ext cx="1130078" cy="456378"/>
          </a:xfrm>
          <a:prstGeom prst="rect">
            <a:avLst/>
          </a:prstGeom>
          <a:ln>
            <a:noFill/>
          </a:ln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20102" y="2530551"/>
            <a:ext cx="1151844" cy="288924"/>
          </a:xfrm>
          <a:prstGeom prst="rect">
            <a:avLst/>
          </a:prstGeom>
        </p:spPr>
      </p:pic>
      <p:grpSp>
        <p:nvGrpSpPr>
          <p:cNvPr id="15" name="Group 14"/>
          <p:cNvGrpSpPr>
            <a:grpSpLocks noChangeAspect="1"/>
          </p:cNvGrpSpPr>
          <p:nvPr/>
        </p:nvGrpSpPr>
        <p:grpSpPr>
          <a:xfrm>
            <a:off x="5712650" y="3403169"/>
            <a:ext cx="3302093" cy="2707852"/>
            <a:chOff x="98651" y="3309257"/>
            <a:chExt cx="3302093" cy="2707852"/>
          </a:xfrm>
        </p:grpSpPr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8651" y="3309257"/>
              <a:ext cx="3302093" cy="2707852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/>
          </p:nvSpPr>
          <p:spPr>
            <a:xfrm>
              <a:off x="1887780" y="3713687"/>
              <a:ext cx="134527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smtClean="0">
                  <a:solidFill>
                    <a:srgbClr val="3333CC"/>
                  </a:solidFill>
                </a:rPr>
                <a:t>d</a:t>
              </a:r>
              <a:r>
                <a:rPr lang="el-GR" sz="1000" dirty="0" smtClean="0">
                  <a:solidFill>
                    <a:srgbClr val="3333CC"/>
                  </a:solidFill>
                </a:rPr>
                <a:t>ε</a:t>
              </a:r>
              <a:r>
                <a:rPr lang="en-US" sz="1000" baseline="-25000" dirty="0" smtClean="0">
                  <a:solidFill>
                    <a:srgbClr val="3333CC"/>
                  </a:solidFill>
                </a:rPr>
                <a:t>s</a:t>
              </a:r>
              <a:r>
                <a:rPr lang="en-US" sz="1000" dirty="0" smtClean="0">
                  <a:solidFill>
                    <a:srgbClr val="3333CC"/>
                  </a:solidFill>
                </a:rPr>
                <a:t>: proportional to</a:t>
              </a:r>
              <a:r>
                <a:rPr lang="en-US" sz="1000" dirty="0">
                  <a:solidFill>
                    <a:srgbClr val="3333CC"/>
                  </a:solidFill>
                </a:rPr>
                <a:t> </a:t>
              </a:r>
              <a:r>
                <a:rPr lang="en-US" sz="1000" dirty="0" smtClean="0">
                  <a:solidFill>
                    <a:srgbClr val="3333CC"/>
                  </a:solidFill>
                </a:rPr>
                <a:t>#signal events in bin</a:t>
              </a:r>
            </a:p>
            <a:p>
              <a:pPr algn="ctr"/>
              <a:endParaRPr lang="en-US" sz="1000" dirty="0" smtClean="0">
                <a:solidFill>
                  <a:srgbClr val="3333CC"/>
                </a:solidFill>
              </a:endParaRPr>
            </a:p>
            <a:p>
              <a:pPr algn="ctr"/>
              <a:r>
                <a:rPr lang="en-US" sz="1000" dirty="0" smtClean="0">
                  <a:solidFill>
                    <a:srgbClr val="3333CC"/>
                  </a:solidFill>
                </a:rPr>
                <a:t>d</a:t>
              </a:r>
              <a:r>
                <a:rPr lang="el-GR" sz="1000" dirty="0" smtClean="0">
                  <a:solidFill>
                    <a:srgbClr val="3333CC"/>
                  </a:solidFill>
                </a:rPr>
                <a:t>ε</a:t>
              </a:r>
              <a:r>
                <a:rPr lang="en-US" sz="1000" baseline="-25000" dirty="0" smtClean="0">
                  <a:solidFill>
                    <a:srgbClr val="3333CC"/>
                  </a:solidFill>
                </a:rPr>
                <a:t>s</a:t>
              </a:r>
              <a:r>
                <a:rPr lang="en-US" sz="1000" dirty="0" smtClean="0">
                  <a:solidFill>
                    <a:srgbClr val="3333CC"/>
                  </a:solidFill>
                </a:rPr>
                <a:t>/d</a:t>
              </a:r>
              <a:r>
                <a:rPr lang="el-GR" sz="1000" dirty="0" smtClean="0">
                  <a:solidFill>
                    <a:srgbClr val="3333CC"/>
                  </a:solidFill>
                </a:rPr>
                <a:t>ε</a:t>
              </a:r>
              <a:r>
                <a:rPr lang="en-US" sz="1000" baseline="-25000" dirty="0" smtClean="0">
                  <a:solidFill>
                    <a:srgbClr val="3333CC"/>
                  </a:solidFill>
                </a:rPr>
                <a:t>b</a:t>
              </a:r>
              <a:r>
                <a:rPr lang="en-US" sz="1000" dirty="0" smtClean="0">
                  <a:solidFill>
                    <a:srgbClr val="3333CC"/>
                  </a:solidFill>
                </a:rPr>
                <a:t>: related </a:t>
              </a:r>
            </a:p>
            <a:p>
              <a:pPr algn="ctr"/>
              <a:r>
                <a:rPr lang="en-US" sz="1000" dirty="0" smtClean="0">
                  <a:solidFill>
                    <a:srgbClr val="3333CC"/>
                  </a:solidFill>
                </a:rPr>
                <a:t>to purity in bin</a:t>
              </a:r>
              <a:endParaRPr lang="en-US" sz="1000" dirty="0">
                <a:solidFill>
                  <a:srgbClr val="3333CC"/>
                </a:solidFill>
              </a:endParaRPr>
            </a:p>
            <a:p>
              <a:pPr algn="ctr"/>
              <a:endParaRPr lang="en-US" sz="1000" dirty="0">
                <a:solidFill>
                  <a:srgbClr val="3333CC"/>
                </a:solidFill>
              </a:endParaRPr>
            </a:p>
          </p:txBody>
        </p:sp>
      </p:grpSp>
      <p:pic>
        <p:nvPicPr>
          <p:cNvPr id="16" name="Picture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24649" y="3313186"/>
            <a:ext cx="2667837" cy="817261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17" name="Right Arrow 16"/>
          <p:cNvSpPr/>
          <p:nvPr/>
        </p:nvSpPr>
        <p:spPr>
          <a:xfrm>
            <a:off x="1710570" y="3517928"/>
            <a:ext cx="587829" cy="252772"/>
          </a:xfrm>
          <a:prstGeom prst="rightArrow">
            <a:avLst/>
          </a:prstGeom>
          <a:solidFill>
            <a:srgbClr val="FFFF00"/>
          </a:solidFill>
          <a:ln>
            <a:solidFill>
              <a:srgbClr val="FF5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5171" y="5127687"/>
            <a:ext cx="1205714" cy="1000970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95508" y="5170775"/>
            <a:ext cx="42370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*Technicality (my Python code): </a:t>
            </a:r>
            <a:r>
              <a:rPr lang="en-US" sz="1200" dirty="0"/>
              <a:t>c</a:t>
            </a:r>
            <a:r>
              <a:rPr lang="en-US" sz="1200" dirty="0" smtClean="0"/>
              <a:t>onvert ROC to </a:t>
            </a:r>
            <a:r>
              <a:rPr lang="en-US" sz="1200" i="1" dirty="0" smtClean="0"/>
              <a:t>convex hull</a:t>
            </a:r>
          </a:p>
          <a:p>
            <a:r>
              <a:rPr lang="en-US" sz="1200" dirty="0" smtClean="0"/>
              <a:t>- ensure decreasing slope, i.e. decreasing purity</a:t>
            </a:r>
          </a:p>
          <a:p>
            <a:r>
              <a:rPr lang="en-US" sz="1200" dirty="0" smtClean="0"/>
              <a:t>- avoid staircase effect that would artificially inflate FIP2</a:t>
            </a:r>
          </a:p>
          <a:p>
            <a:r>
              <a:rPr lang="en-US" sz="1200" dirty="0" smtClean="0"/>
              <a:t>  (bins of 100% purity: only signal or only background)</a:t>
            </a:r>
            <a:endParaRPr lang="en-US" sz="1200" dirty="0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178380" y="4343567"/>
            <a:ext cx="2225714" cy="466281"/>
          </a:xfrm>
          <a:prstGeom prst="rect">
            <a:avLst/>
          </a:prstGeom>
          <a:ln>
            <a:solidFill>
              <a:srgbClr val="000000"/>
            </a:solidFill>
          </a:ln>
        </p:spPr>
      </p:pic>
      <p:sp>
        <p:nvSpPr>
          <p:cNvPr id="21" name="TextBox 20"/>
          <p:cNvSpPr txBox="1"/>
          <p:nvPr/>
        </p:nvSpPr>
        <p:spPr>
          <a:xfrm>
            <a:off x="900176" y="4409048"/>
            <a:ext cx="26119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Compare FIP2 to AUC:</a:t>
            </a:r>
            <a:endParaRPr lang="en-US" sz="1600" dirty="0"/>
          </a:p>
        </p:txBody>
      </p:sp>
      <p:cxnSp>
        <p:nvCxnSpPr>
          <p:cNvPr id="23" name="Straight Connector 22"/>
          <p:cNvCxnSpPr/>
          <p:nvPr/>
        </p:nvCxnSpPr>
        <p:spPr>
          <a:xfrm flipV="1">
            <a:off x="0" y="5055232"/>
            <a:ext cx="5712650" cy="0"/>
          </a:xfrm>
          <a:prstGeom prst="line">
            <a:avLst/>
          </a:prstGeom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5712650" y="5055232"/>
            <a:ext cx="0" cy="1073425"/>
          </a:xfrm>
          <a:prstGeom prst="line">
            <a:avLst/>
          </a:prstGeom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2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024143" y="911741"/>
            <a:ext cx="2008028" cy="608272"/>
          </a:xfrm>
          <a:prstGeom prst="rect">
            <a:avLst/>
          </a:prstGeom>
          <a:ln w="28575">
            <a:noFill/>
          </a:ln>
        </p:spPr>
      </p:pic>
      <p:sp>
        <p:nvSpPr>
          <p:cNvPr id="24" name="TextBox 23"/>
          <p:cNvSpPr txBox="1"/>
          <p:nvPr/>
        </p:nvSpPr>
        <p:spPr>
          <a:xfrm>
            <a:off x="4928635" y="1627509"/>
            <a:ext cx="4680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ym typeface="Symbol" panose="05050102010706020507" pitchFamily="18" charset="2"/>
              </a:rPr>
              <a:t>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38558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000" y="153949"/>
            <a:ext cx="8791199" cy="346793"/>
          </a:xfrm>
        </p:spPr>
        <p:txBody>
          <a:bodyPr/>
          <a:lstStyle/>
          <a:p>
            <a:r>
              <a:rPr lang="en-US" sz="3200" dirty="0" smtClean="0"/>
              <a:t>FIP2 for training decision trees</a:t>
            </a:r>
            <a:endParaRPr lang="en-GB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/>
              <p:cNvSpPr>
                <a:spLocks noGrp="1"/>
              </p:cNvSpPr>
              <p:nvPr>
                <p:ph type="body" idx="1"/>
              </p:nvPr>
            </p:nvSpPr>
            <p:spPr>
              <a:xfrm>
                <a:off x="0" y="609598"/>
                <a:ext cx="9144000" cy="5307226"/>
              </a:xfrm>
            </p:spPr>
            <p:txBody>
              <a:bodyPr/>
              <a:lstStyle/>
              <a:p>
                <a:pPr>
                  <a:spcBef>
                    <a:spcPts val="0"/>
                  </a:spcBef>
                </a:pPr>
                <a:r>
                  <a:rPr lang="en-US" dirty="0" smtClean="0"/>
                  <a:t>Decision Tree </a:t>
                </a:r>
                <a:r>
                  <a:rPr lang="en-US" dirty="0">
                    <a:sym typeface="Symbol" panose="05050102010706020507" pitchFamily="18" charset="2"/>
                  </a:rPr>
                  <a:t></a:t>
                </a:r>
                <a:r>
                  <a:rPr lang="en-US" dirty="0"/>
                  <a:t> </a:t>
                </a:r>
                <a:r>
                  <a:rPr lang="en-US" dirty="0" smtClean="0">
                    <a:solidFill>
                      <a:srgbClr val="FF0000"/>
                    </a:solidFill>
                  </a:rPr>
                  <a:t>partition training set </a:t>
                </a:r>
                <a:r>
                  <a:rPr lang="en-US" i="1" dirty="0">
                    <a:solidFill>
                      <a:srgbClr val="FF0000"/>
                    </a:solidFill>
                  </a:rPr>
                  <a:t>into </a:t>
                </a:r>
                <a:r>
                  <a:rPr lang="en-US" i="1" dirty="0" smtClean="0">
                    <a:solidFill>
                      <a:srgbClr val="FF0000"/>
                    </a:solidFill>
                  </a:rPr>
                  <a:t>nodes of different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l-GR" i="1" dirty="0">
                        <a:solidFill>
                          <a:srgbClr val="FF0000"/>
                        </a:solidFill>
                      </a:rPr>
                      <m:t>ρ</m:t>
                    </m:r>
                    <m:r>
                      <m:rPr>
                        <m:nor/>
                      </m:rPr>
                      <a:rPr lang="en-US" i="1" baseline="-25000" dirty="0">
                        <a:solidFill>
                          <a:srgbClr val="FF0000"/>
                        </a:solidFill>
                      </a:rPr>
                      <m:t>i</m:t>
                    </m:r>
                  </m:oMath>
                </a14:m>
                <a:r>
                  <a:rPr lang="en-US" i="1" dirty="0" smtClean="0">
                    <a:solidFill>
                      <a:srgbClr val="FF0000"/>
                    </a:solidFill>
                  </a:rPr>
                  <a:t>  </a:t>
                </a:r>
                <a:endParaRPr lang="en-US" i="1" dirty="0" smtClean="0"/>
              </a:p>
              <a:p>
                <a:pPr lvl="1">
                  <a:spcBef>
                    <a:spcPts val="0"/>
                  </a:spcBef>
                </a:pPr>
                <a:r>
                  <a:rPr lang="en-US" dirty="0"/>
                  <a:t>The best split (n,s)=(n</a:t>
                </a:r>
                <a:r>
                  <a:rPr lang="en-US" baseline="-25000" dirty="0"/>
                  <a:t>L</a:t>
                </a:r>
                <a:r>
                  <a:rPr lang="en-US" dirty="0"/>
                  <a:t>,s</a:t>
                </a:r>
                <a:r>
                  <a:rPr lang="en-US" baseline="-25000" dirty="0"/>
                  <a:t>L</a:t>
                </a:r>
                <a:r>
                  <a:rPr lang="en-US" dirty="0"/>
                  <a:t>)+(n</a:t>
                </a:r>
                <a:r>
                  <a:rPr lang="en-US" baseline="-25000" dirty="0"/>
                  <a:t>R</a:t>
                </a:r>
                <a:r>
                  <a:rPr lang="en-US" dirty="0"/>
                  <a:t>,s</a:t>
                </a:r>
                <a:r>
                  <a:rPr lang="en-US" baseline="-25000" dirty="0"/>
                  <a:t>R</a:t>
                </a:r>
                <a:r>
                  <a:rPr lang="en-US" dirty="0"/>
                  <a:t>) </a:t>
                </a:r>
                <a:r>
                  <a:rPr lang="en-US" dirty="0" smtClean="0"/>
                  <a:t>maximizes</a:t>
                </a:r>
              </a:p>
              <a:p>
                <a:pPr lvl="3">
                  <a:spcBef>
                    <a:spcPts val="0"/>
                  </a:spcBef>
                </a:pPr>
                <a:endParaRPr lang="en-US" dirty="0"/>
              </a:p>
              <a:p>
                <a:pPr>
                  <a:spcBef>
                    <a:spcPts val="0"/>
                  </a:spcBef>
                </a:pPr>
                <a:r>
                  <a:rPr lang="en-US" dirty="0" smtClean="0"/>
                  <a:t>Current metrics are Gini and entropy: add Fisher information!</a:t>
                </a:r>
              </a:p>
              <a:p>
                <a:pPr lvl="1">
                  <a:spcBef>
                    <a:spcPts val="0"/>
                  </a:spcBef>
                </a:pPr>
                <a:r>
                  <a:rPr lang="en-US" dirty="0" smtClean="0"/>
                  <a:t>negative </a:t>
                </a:r>
                <a:r>
                  <a:rPr lang="en-US" dirty="0"/>
                  <a:t>Gini impurity</a:t>
                </a:r>
                <a:r>
                  <a:rPr lang="en-US" dirty="0">
                    <a:sym typeface="Symbol" panose="05050102010706020507" pitchFamily="18" charset="2"/>
                  </a:rPr>
                  <a:t>     </a:t>
                </a:r>
                <a:r>
                  <a:rPr lang="en-US" dirty="0" smtClean="0">
                    <a:sym typeface="Symbol" panose="05050102010706020507" pitchFamily="18" charset="2"/>
                  </a:rPr>
                  <a:t></a:t>
                </a:r>
                <a:endParaRPr lang="en-US" dirty="0"/>
              </a:p>
              <a:p>
                <a:pPr lvl="1">
                  <a:spcBef>
                    <a:spcPts val="0"/>
                  </a:spcBef>
                </a:pPr>
                <a:r>
                  <a:rPr lang="en-US" dirty="0" smtClean="0"/>
                  <a:t>Shannon information</a:t>
                </a:r>
                <a:r>
                  <a:rPr lang="en-US" dirty="0" smtClean="0">
                    <a:sym typeface="Symbol" panose="05050102010706020507" pitchFamily="18" charset="2"/>
                  </a:rPr>
                  <a:t>       </a:t>
                </a:r>
                <a:endParaRPr lang="en-US" dirty="0"/>
              </a:p>
              <a:p>
                <a:pPr lvl="1">
                  <a:spcBef>
                    <a:spcPts val="0"/>
                  </a:spcBef>
                </a:pPr>
                <a:r>
                  <a:rPr lang="en-US" dirty="0" smtClean="0"/>
                  <a:t>Fisher information on </a:t>
                </a:r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σ</a:t>
                </a:r>
                <a:r>
                  <a:rPr lang="en-US" baseline="-25000" dirty="0"/>
                  <a:t>s</a:t>
                </a:r>
                <a:r>
                  <a:rPr lang="en-US" dirty="0"/>
                  <a:t>  </a:t>
                </a:r>
                <a:r>
                  <a:rPr lang="en-US" dirty="0">
                    <a:sym typeface="Symbol" panose="05050102010706020507" pitchFamily="18" charset="2"/>
                  </a:rPr>
                  <a:t></a:t>
                </a:r>
              </a:p>
              <a:p>
                <a:pPr lvl="3">
                  <a:spcBef>
                    <a:spcPts val="0"/>
                  </a:spcBef>
                </a:pPr>
                <a:endParaRPr lang="en-US" dirty="0" smtClean="0"/>
              </a:p>
              <a:p>
                <a:pPr>
                  <a:spcBef>
                    <a:spcPts val="0"/>
                  </a:spcBef>
                </a:pPr>
                <a:r>
                  <a:rPr lang="en-US" dirty="0">
                    <a:solidFill>
                      <a:srgbClr val="FF0000"/>
                    </a:solidFill>
                  </a:rPr>
                  <a:t>F</a:t>
                </a:r>
                <a:r>
                  <a:rPr lang="en-US" dirty="0" smtClean="0">
                    <a:solidFill>
                      <a:srgbClr val="FF0000"/>
                    </a:solidFill>
                  </a:rPr>
                  <a:t>unctions look different, but </a:t>
                </a:r>
                <a:r>
                  <a:rPr lang="en-US" sz="1400" dirty="0" smtClean="0"/>
                  <a:t>(modulo a constant factor)…</a:t>
                </a:r>
              </a:p>
              <a:p>
                <a:pPr lvl="1">
                  <a:spcBef>
                    <a:spcPts val="0"/>
                  </a:spcBef>
                </a:pPr>
                <a:r>
                  <a:rPr lang="en-US" dirty="0" smtClean="0"/>
                  <a:t>… </a:t>
                </a:r>
                <a:r>
                  <a:rPr lang="en-US" dirty="0" smtClean="0">
                    <a:solidFill>
                      <a:srgbClr val="FF0000"/>
                    </a:solidFill>
                  </a:rPr>
                  <a:t>information gain is the same for Fisher and Gini!</a:t>
                </a:r>
                <a:endParaRPr lang="en-US" dirty="0">
                  <a:solidFill>
                    <a:srgbClr val="FF0000"/>
                  </a:solidFill>
                </a:endParaRPr>
              </a:p>
              <a:p>
                <a:pPr lvl="3">
                  <a:spcBef>
                    <a:spcPts val="0"/>
                  </a:spcBef>
                </a:pPr>
                <a:endParaRPr lang="en-US" dirty="0" smtClean="0"/>
              </a:p>
              <a:p>
                <a:pPr lvl="3">
                  <a:spcBef>
                    <a:spcPts val="0"/>
                  </a:spcBef>
                </a:pPr>
                <a:endParaRPr lang="en-US" dirty="0"/>
              </a:p>
              <a:p>
                <a:pPr lvl="3">
                  <a:spcBef>
                    <a:spcPts val="0"/>
                  </a:spcBef>
                </a:pPr>
                <a:endParaRPr lang="en-US" dirty="0" smtClean="0"/>
              </a:p>
              <a:p>
                <a:pPr>
                  <a:spcBef>
                    <a:spcPts val="0"/>
                  </a:spcBef>
                </a:pPr>
                <a:r>
                  <a:rPr lang="en-US" dirty="0" smtClean="0"/>
                  <a:t>But interpretation is clearer for Fisher: reduce the error on the fit</a:t>
                </a:r>
              </a:p>
              <a:p>
                <a:pPr lvl="1">
                  <a:spcBef>
                    <a:spcPts val="0"/>
                  </a:spcBef>
                </a:pPr>
                <a:r>
                  <a:rPr lang="en-US" dirty="0" smtClean="0"/>
                  <a:t>And this is a proof-of-concept for FIP3: split </a:t>
                </a:r>
                <a:r>
                  <a:rPr lang="en-US" i="1" dirty="0" smtClean="0"/>
                  <a:t>into nodes of different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l-GR" i="1" dirty="0" smtClean="0">
                        <a:solidFill>
                          <a:srgbClr val="000000"/>
                        </a:solidFill>
                        <a:effectLst/>
                      </a:rPr>
                      <m:t>ρ</m:t>
                    </m:r>
                    <m:r>
                      <m:rPr>
                        <m:nor/>
                      </m:rPr>
                      <a:rPr lang="en-US" i="1" baseline="-25000" dirty="0" smtClean="0">
                        <a:solidFill>
                          <a:srgbClr val="000000"/>
                        </a:solidFill>
                        <a:effectLst/>
                      </a:rPr>
                      <m:t>i</m:t>
                    </m:r>
                  </m:oMath>
                </a14:m>
                <a:r>
                  <a:rPr lang="en-US" i="1" dirty="0">
                    <a:solidFill>
                      <a:srgbClr val="000000"/>
                    </a:solidFill>
                    <a:effectLst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en-US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1</m:t>
                        </m:r>
                      </m:num>
                      <m:den>
                        <m:r>
                          <a:rPr lang="en-US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𝑠</m:t>
                        </m:r>
                        <m:r>
                          <a:rPr lang="en-US" b="0" i="1" baseline="-250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𝑖</m:t>
                        </m:r>
                      </m:den>
                    </m:f>
                    <m:f>
                      <m:fPr>
                        <m:ctrlPr>
                          <a:rPr lang="en-US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en-US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𝜕</m:t>
                        </m:r>
                        <m:r>
                          <a:rPr lang="en-US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𝑠𝑖</m:t>
                        </m:r>
                      </m:num>
                      <m:den>
                        <m:r>
                          <a:rPr lang="en-US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𝜕</m:t>
                        </m:r>
                        <m:r>
                          <a:rPr lang="el-GR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𝜃</m:t>
                        </m:r>
                      </m:den>
                    </m:f>
                  </m:oMath>
                </a14:m>
                <a:r>
                  <a:rPr lang="en-US" dirty="0" smtClean="0"/>
                  <a:t>  </a:t>
                </a:r>
                <a:endParaRPr lang="en-GB" dirty="0"/>
              </a:p>
            </p:txBody>
          </p:sp>
        </mc:Choice>
        <mc:Fallback xmlns="">
          <p:sp>
            <p:nvSpPr>
              <p:cNvPr id="3" name="Tex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0" y="609598"/>
                <a:ext cx="9144000" cy="5307226"/>
              </a:xfrm>
              <a:blipFill>
                <a:blip r:embed="rId2"/>
                <a:stretch>
                  <a:fillRect t="-115" r="-93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/>
          <p:cNvSpPr txBox="1"/>
          <p:nvPr/>
        </p:nvSpPr>
        <p:spPr>
          <a:xfrm>
            <a:off x="-87085" y="5529942"/>
            <a:ext cx="940525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0"/>
            <a:r>
              <a:rPr lang="en-US" sz="1600" i="1" dirty="0"/>
              <a:t>Technicality: user-defined criteria for DecisionTree’s will only be available in </a:t>
            </a:r>
            <a:r>
              <a:rPr lang="en-US" sz="1600" i="1" dirty="0" smtClean="0"/>
              <a:t>future </a:t>
            </a:r>
            <a:r>
              <a:rPr lang="en-US" sz="1600" i="1" dirty="0"/>
              <a:t>sklearn </a:t>
            </a:r>
            <a:r>
              <a:rPr lang="en-US" sz="1600" i="1" dirty="0" smtClean="0"/>
              <a:t>releases</a:t>
            </a:r>
            <a:endParaRPr lang="en-US" sz="1600" i="1" dirty="0"/>
          </a:p>
          <a:p>
            <a:pPr marL="127000"/>
            <a:r>
              <a:rPr lang="en-US" i="1" dirty="0">
                <a:sym typeface="Symbol" panose="05050102010706020507" pitchFamily="18" charset="2"/>
              </a:rPr>
              <a:t> </a:t>
            </a:r>
            <a:r>
              <a:rPr lang="en-US" i="1" dirty="0"/>
              <a:t>I implemented a DecisionTree from scratch, </a:t>
            </a:r>
            <a:r>
              <a:rPr lang="en-US" i="1" dirty="0" smtClean="0"/>
              <a:t>reusing </a:t>
            </a:r>
            <a:r>
              <a:rPr lang="en-US" i="1" dirty="0"/>
              <a:t>the excellent iCSC </a:t>
            </a:r>
            <a:r>
              <a:rPr lang="en-US" i="1" dirty="0">
                <a:hlinkClick r:id="rId3"/>
              </a:rPr>
              <a:t>notebooks</a:t>
            </a:r>
            <a:r>
              <a:rPr lang="en-US" i="1" dirty="0"/>
              <a:t> by Thomas Keck (</a:t>
            </a:r>
            <a:r>
              <a:rPr lang="en-US" i="1" dirty="0" smtClean="0"/>
              <a:t>thanks</a:t>
            </a:r>
            <a:r>
              <a:rPr lang="en-US" i="1" dirty="0"/>
              <a:t>!</a:t>
            </a:r>
            <a:r>
              <a:rPr lang="en-US" sz="1200" i="1" dirty="0"/>
              <a:t>) </a:t>
            </a:r>
            <a:endParaRPr lang="en-US" sz="16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25104" y="1143017"/>
            <a:ext cx="2731647" cy="28300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90182" y="2113476"/>
            <a:ext cx="2280552" cy="24569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92272" y="2405125"/>
            <a:ext cx="3660226" cy="27719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90182" y="2683718"/>
            <a:ext cx="1581268" cy="27719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6664" y="2658568"/>
            <a:ext cx="2277336" cy="182044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5316" y="3903204"/>
            <a:ext cx="2854260" cy="31714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941345" y="4103801"/>
            <a:ext cx="4037951" cy="375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9217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000" y="164835"/>
            <a:ext cx="8791199" cy="488307"/>
          </a:xfrm>
        </p:spPr>
        <p:txBody>
          <a:bodyPr/>
          <a:lstStyle/>
          <a:p>
            <a:r>
              <a:rPr lang="en-US" sz="3200" dirty="0" smtClean="0"/>
              <a:t>Limits to knowledge</a:t>
            </a:r>
            <a:endParaRPr lang="en-GB" sz="3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0" y="903514"/>
            <a:ext cx="9144000" cy="5089512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dirty="0" smtClean="0"/>
              <a:t>FIP2 range is [0,1] </a:t>
            </a:r>
            <a:r>
              <a:rPr lang="en-US" dirty="0" smtClean="0">
                <a:sym typeface="Symbol" panose="05050102010706020507" pitchFamily="18" charset="2"/>
              </a:rPr>
              <a:t> but it does not mean that 1 is achievable</a:t>
            </a:r>
          </a:p>
          <a:p>
            <a:pPr lvl="1">
              <a:spcBef>
                <a:spcPts val="0"/>
              </a:spcBef>
            </a:pPr>
            <a:r>
              <a:rPr lang="en-US" dirty="0" smtClean="0">
                <a:sym typeface="Symbol" panose="05050102010706020507" pitchFamily="18" charset="2"/>
              </a:rPr>
              <a:t>1 represents the </a:t>
            </a:r>
            <a:r>
              <a:rPr lang="en-US" i="1" dirty="0" smtClean="0">
                <a:sym typeface="Symbol" panose="05050102010706020507" pitchFamily="18" charset="2"/>
              </a:rPr>
              <a:t>ideal</a:t>
            </a:r>
            <a:r>
              <a:rPr lang="en-US" dirty="0" smtClean="0">
                <a:sym typeface="Symbol" panose="05050102010706020507" pitchFamily="18" charset="2"/>
              </a:rPr>
              <a:t> case where there is no background</a:t>
            </a:r>
            <a:endParaRPr lang="en-US" dirty="0">
              <a:sym typeface="Symbol" panose="05050102010706020507" pitchFamily="18" charset="2"/>
            </a:endParaRPr>
          </a:p>
          <a:p>
            <a:pPr lvl="3">
              <a:spcBef>
                <a:spcPts val="0"/>
              </a:spcBef>
            </a:pPr>
            <a:endParaRPr lang="en-US" dirty="0" smtClean="0"/>
          </a:p>
          <a:p>
            <a:pPr>
              <a:spcBef>
                <a:spcPts val="0"/>
              </a:spcBef>
            </a:pPr>
            <a:r>
              <a:rPr lang="en-US" dirty="0" smtClean="0"/>
              <a:t>In </a:t>
            </a:r>
            <a:r>
              <a:rPr lang="en-US" dirty="0"/>
              <a:t>some regions of phase </a:t>
            </a:r>
            <a:r>
              <a:rPr lang="en-US" dirty="0" smtClean="0"/>
              <a:t>space, </a:t>
            </a:r>
            <a:r>
              <a:rPr lang="en-US" dirty="0"/>
              <a:t>signal and background events may be undistinguishable based on the available </a:t>
            </a:r>
            <a:r>
              <a:rPr lang="en-US" dirty="0" smtClean="0"/>
              <a:t>observations</a:t>
            </a:r>
          </a:p>
          <a:p>
            <a:pPr lvl="1">
              <a:spcBef>
                <a:spcPts val="0"/>
              </a:spcBef>
            </a:pPr>
            <a:r>
              <a:rPr lang="en-US" dirty="0" smtClean="0"/>
              <a:t>There is a </a:t>
            </a:r>
            <a:r>
              <a:rPr lang="en-US" dirty="0" smtClean="0">
                <a:solidFill>
                  <a:srgbClr val="FF0000"/>
                </a:solidFill>
              </a:rPr>
              <a:t>limit ROC </a:t>
            </a:r>
            <a:r>
              <a:rPr lang="en-US" dirty="0" smtClean="0"/>
              <a:t>which depends on the signal and background pdf’s</a:t>
            </a:r>
          </a:p>
          <a:p>
            <a:pPr lvl="1">
              <a:spcBef>
                <a:spcPts val="0"/>
              </a:spcBef>
            </a:pPr>
            <a:r>
              <a:rPr lang="en-US" dirty="0" smtClean="0"/>
              <a:t>There is a </a:t>
            </a:r>
            <a:r>
              <a:rPr lang="en-US" dirty="0" smtClean="0">
                <a:solidFill>
                  <a:srgbClr val="FF0000"/>
                </a:solidFill>
              </a:rPr>
              <a:t>limit FIP2 </a:t>
            </a:r>
            <a:r>
              <a:rPr lang="en-US" dirty="0" smtClean="0"/>
              <a:t>which depends on prevalence and the limit ROC</a:t>
            </a:r>
          </a:p>
          <a:p>
            <a:pPr lvl="3">
              <a:spcBef>
                <a:spcPts val="0"/>
              </a:spcBef>
            </a:pPr>
            <a:endParaRPr lang="en-US" dirty="0" smtClean="0"/>
          </a:p>
          <a:p>
            <a:pPr>
              <a:spcBef>
                <a:spcPts val="0"/>
              </a:spcBef>
            </a:pPr>
            <a:r>
              <a:rPr lang="en-US" dirty="0" smtClean="0"/>
              <a:t>Example – toy model, you know the real pdf’s and prevalence</a:t>
            </a:r>
          </a:p>
          <a:p>
            <a:pPr lvl="1">
              <a:spcBef>
                <a:spcPts val="0"/>
              </a:spcBef>
            </a:pPr>
            <a:r>
              <a:rPr lang="en-US" dirty="0" smtClean="0"/>
              <a:t>See next slide about overtraining</a:t>
            </a:r>
            <a:endParaRPr lang="en-US" dirty="0"/>
          </a:p>
          <a:p>
            <a:pPr>
              <a:spcBef>
                <a:spcPts val="0"/>
              </a:spcBef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128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000" y="197493"/>
            <a:ext cx="8791199" cy="422993"/>
          </a:xfrm>
        </p:spPr>
        <p:txBody>
          <a:bodyPr/>
          <a:lstStyle/>
          <a:p>
            <a:r>
              <a:rPr lang="en-US" sz="3200" dirty="0" smtClean="0"/>
              <a:t>Overtraining</a:t>
            </a:r>
            <a:endParaRPr lang="en-GB" sz="3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000" y="729344"/>
            <a:ext cx="8791199" cy="903514"/>
          </a:xfrm>
        </p:spPr>
        <p:txBody>
          <a:bodyPr/>
          <a:lstStyle/>
          <a:p>
            <a:r>
              <a:rPr lang="en-US" dirty="0" smtClean="0"/>
              <a:t>Using the same metric for training and evaluation also simplifies the interpretation of overtraining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71" y="1752598"/>
            <a:ext cx="4694134" cy="4283967"/>
          </a:xfrm>
          <a:prstGeom prst="rect">
            <a:avLst/>
          </a:prstGeom>
        </p:spPr>
      </p:pic>
      <p:sp>
        <p:nvSpPr>
          <p:cNvPr id="6" name="Text Placeholder 2"/>
          <p:cNvSpPr txBox="1">
            <a:spLocks/>
          </p:cNvSpPr>
          <p:nvPr/>
        </p:nvSpPr>
        <p:spPr>
          <a:xfrm>
            <a:off x="4874134" y="1654629"/>
            <a:ext cx="4269866" cy="4572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342900" marR="0" lvl="0" indent="-1905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lvl="1" indent="-1587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-1143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-1270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1270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lvl="6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lvl="7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lvl="8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spcBef>
                <a:spcPts val="0"/>
              </a:spcBef>
            </a:pPr>
            <a:r>
              <a:rPr lang="en-US" dirty="0" smtClean="0"/>
              <a:t>Example: toy model where you know the real pdf</a:t>
            </a:r>
          </a:p>
          <a:p>
            <a:pPr lvl="1">
              <a:spcBef>
                <a:spcPts val="0"/>
              </a:spcBef>
            </a:pPr>
            <a:r>
              <a:rPr lang="en-US" dirty="0" smtClean="0"/>
              <a:t>You know the limit ROC</a:t>
            </a:r>
          </a:p>
          <a:p>
            <a:pPr lvl="1">
              <a:spcBef>
                <a:spcPts val="0"/>
              </a:spcBef>
            </a:pPr>
            <a:r>
              <a:rPr lang="en-US" dirty="0" smtClean="0"/>
              <a:t>You know the limit FIP2</a:t>
            </a:r>
          </a:p>
          <a:p>
            <a:pPr lvl="1">
              <a:spcBef>
                <a:spcPts val="0"/>
              </a:spcBef>
            </a:pPr>
            <a:r>
              <a:rPr lang="en-US" dirty="0" smtClean="0"/>
              <a:t>You want your validation FIP2 as close as possible to the limit, but it will be </a:t>
            </a:r>
            <a:r>
              <a:rPr lang="en-US" dirty="0" smtClean="0">
                <a:solidFill>
                  <a:srgbClr val="008000"/>
                </a:solidFill>
              </a:rPr>
              <a:t>lower</a:t>
            </a:r>
            <a:endParaRPr lang="en-US" dirty="0" smtClean="0"/>
          </a:p>
          <a:p>
            <a:pPr lvl="1">
              <a:spcBef>
                <a:spcPts val="0"/>
              </a:spcBef>
            </a:pPr>
            <a:r>
              <a:rPr lang="en-US" dirty="0" smtClean="0"/>
              <a:t>To get there you maximize your training FIP2, but it will be </a:t>
            </a:r>
            <a:r>
              <a:rPr lang="en-US" dirty="0" smtClean="0">
                <a:solidFill>
                  <a:srgbClr val="FF0000"/>
                </a:solidFill>
              </a:rPr>
              <a:t>higher</a:t>
            </a:r>
            <a:r>
              <a:rPr lang="en-US" dirty="0" smtClean="0"/>
              <a:t> than the real limit</a:t>
            </a:r>
          </a:p>
          <a:p>
            <a:pPr lvl="2">
              <a:spcBef>
                <a:spcPts val="0"/>
              </a:spcBef>
            </a:pPr>
            <a:r>
              <a:rPr lang="en-US" dirty="0" smtClean="0"/>
              <a:t>You may trace back every increase to one node split</a:t>
            </a:r>
          </a:p>
          <a:p>
            <a:pPr lvl="1">
              <a:spcBef>
                <a:spcPts val="0"/>
              </a:spcBef>
            </a:pPr>
            <a:r>
              <a:rPr lang="en-US" dirty="0"/>
              <a:t>You </a:t>
            </a:r>
            <a:r>
              <a:rPr lang="en-US" dirty="0" smtClean="0"/>
              <a:t>may study the effects of things like min_sample_leaf</a:t>
            </a:r>
          </a:p>
        </p:txBody>
      </p:sp>
      <p:cxnSp>
        <p:nvCxnSpPr>
          <p:cNvPr id="9" name="Straight Arrow Connector 8"/>
          <p:cNvCxnSpPr>
            <a:stCxn id="19" idx="1"/>
          </p:cNvCxnSpPr>
          <p:nvPr/>
        </p:nvCxnSpPr>
        <p:spPr>
          <a:xfrm flipH="1" flipV="1">
            <a:off x="4402635" y="2876095"/>
            <a:ext cx="1732177" cy="1737801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>
            <a:endCxn id="20" idx="3"/>
          </p:cNvCxnSpPr>
          <p:nvPr/>
        </p:nvCxnSpPr>
        <p:spPr>
          <a:xfrm flipV="1">
            <a:off x="4147457" y="4024197"/>
            <a:ext cx="3962713" cy="341617"/>
          </a:xfrm>
          <a:prstGeom prst="straightConnector1">
            <a:avLst/>
          </a:prstGeom>
          <a:ln>
            <a:solidFill>
              <a:srgbClr val="008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/>
          <p:cNvSpPr/>
          <p:nvPr/>
        </p:nvSpPr>
        <p:spPr>
          <a:xfrm>
            <a:off x="6023806" y="4544509"/>
            <a:ext cx="757994" cy="473803"/>
          </a:xfrm>
          <a:prstGeom prst="ellipse">
            <a:avLst/>
          </a:prstGeom>
          <a:noFill/>
          <a:ln>
            <a:solidFill>
              <a:srgbClr val="FF5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Oval 19"/>
          <p:cNvSpPr/>
          <p:nvPr/>
        </p:nvSpPr>
        <p:spPr>
          <a:xfrm>
            <a:off x="7999164" y="3619781"/>
            <a:ext cx="757994" cy="473803"/>
          </a:xfrm>
          <a:prstGeom prst="ellipse">
            <a:avLst/>
          </a:prstGeom>
          <a:noFill/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Oval 22"/>
          <p:cNvSpPr/>
          <p:nvPr/>
        </p:nvSpPr>
        <p:spPr>
          <a:xfrm>
            <a:off x="7282544" y="2455006"/>
            <a:ext cx="1230086" cy="365083"/>
          </a:xfrm>
          <a:prstGeom prst="ellipse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6" name="Straight Arrow Connector 25"/>
          <p:cNvCxnSpPr>
            <a:stCxn id="23" idx="2"/>
          </p:cNvCxnSpPr>
          <p:nvPr/>
        </p:nvCxnSpPr>
        <p:spPr>
          <a:xfrm flipH="1">
            <a:off x="642258" y="2637548"/>
            <a:ext cx="6640286" cy="2143862"/>
          </a:xfrm>
          <a:prstGeom prst="straightConnector1">
            <a:avLst/>
          </a:prstGeom>
          <a:ln>
            <a:solidFill>
              <a:srgbClr val="00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Oval 26"/>
          <p:cNvSpPr/>
          <p:nvPr/>
        </p:nvSpPr>
        <p:spPr>
          <a:xfrm>
            <a:off x="7282543" y="2781531"/>
            <a:ext cx="1193739" cy="365083"/>
          </a:xfrm>
          <a:prstGeom prst="ellipse">
            <a:avLst/>
          </a:prstGeom>
          <a:noFill/>
          <a:ln>
            <a:solidFill>
              <a:srgbClr val="33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9" name="Straight Arrow Connector 28"/>
          <p:cNvCxnSpPr>
            <a:stCxn id="27" idx="2"/>
          </p:cNvCxnSpPr>
          <p:nvPr/>
        </p:nvCxnSpPr>
        <p:spPr>
          <a:xfrm flipH="1" flipV="1">
            <a:off x="4252033" y="2304437"/>
            <a:ext cx="3030510" cy="659636"/>
          </a:xfrm>
          <a:prstGeom prst="straightConnector1">
            <a:avLst/>
          </a:prstGeom>
          <a:ln>
            <a:solidFill>
              <a:srgbClr val="3333CC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H="1">
            <a:off x="4252032" y="2944533"/>
            <a:ext cx="3030511" cy="1011226"/>
          </a:xfrm>
          <a:prstGeom prst="straightConnector1">
            <a:avLst/>
          </a:prstGeom>
          <a:ln>
            <a:solidFill>
              <a:srgbClr val="3333CC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0797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/>
              <p:cNvSpPr>
                <a:spLocks noGrp="1"/>
              </p:cNvSpPr>
              <p:nvPr>
                <p:ph type="body" idx="1"/>
              </p:nvPr>
            </p:nvSpPr>
            <p:spPr>
              <a:xfrm>
                <a:off x="0" y="1121229"/>
                <a:ext cx="9144000" cy="4871797"/>
              </a:xfrm>
            </p:spPr>
            <p:txBody>
              <a:bodyPr/>
              <a:lstStyle/>
              <a:p>
                <a:pPr>
                  <a:spcBef>
                    <a:spcPts val="0"/>
                  </a:spcBef>
                </a:pPr>
                <a:r>
                  <a:rPr lang="en-US" dirty="0" smtClean="0"/>
                  <a:t>FIP2 for </a:t>
                </a:r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σ</a:t>
                </a:r>
                <a:r>
                  <a:rPr lang="en-US" baseline="-25000" dirty="0" smtClean="0"/>
                  <a:t>s</a:t>
                </a:r>
                <a:r>
                  <a:rPr lang="en-US" dirty="0" smtClean="0"/>
                  <a:t> fits: one metric for training, evaluation, physics</a:t>
                </a:r>
              </a:p>
              <a:p>
                <a:pPr lvl="1">
                  <a:spcBef>
                    <a:spcPts val="0"/>
                  </a:spcBef>
                </a:pPr>
                <a:r>
                  <a:rPr lang="en-US" dirty="0" smtClean="0"/>
                  <a:t>FIP3: </a:t>
                </a:r>
                <a:r>
                  <a:rPr lang="en-US" dirty="0"/>
                  <a:t>one metric for training, evaluation, physics </a:t>
                </a:r>
                <a:r>
                  <a:rPr lang="en-US" dirty="0" smtClean="0"/>
                  <a:t>in fits of a generic </a:t>
                </a:r>
                <a:r>
                  <a:rPr lang="el-GR" dirty="0" smtClean="0"/>
                  <a:t>θ</a:t>
                </a:r>
                <a:endParaRPr lang="en-US" dirty="0" smtClean="0"/>
              </a:p>
              <a:p>
                <a:pPr lvl="3">
                  <a:spcBef>
                    <a:spcPts val="0"/>
                  </a:spcBef>
                </a:pPr>
                <a:endParaRPr lang="en-US" dirty="0" smtClean="0"/>
              </a:p>
              <a:p>
                <a:pPr>
                  <a:spcBef>
                    <a:spcPts val="0"/>
                  </a:spcBef>
                </a:pPr>
                <a:r>
                  <a:rPr lang="en-US" dirty="0" smtClean="0"/>
                  <a:t>Difference with FIP2: include event-by-event sensitivities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en-US"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1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s</m:t>
                        </m:r>
                        <m:r>
                          <m:rPr>
                            <m:sty m:val="p"/>
                          </m:rPr>
                          <a:rPr lang="en-US" baseline="-25000"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i</m:t>
                        </m:r>
                      </m:den>
                    </m:f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en-US"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𝜕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Symbol" panose="05050102010706020507" pitchFamily="18" charset="2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Symbol" panose="05050102010706020507" pitchFamily="18" charset="2"/>
                              </a:rPr>
                              <m:t>s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Symbol" panose="05050102010706020507" pitchFamily="18" charset="2"/>
                              </a:rPr>
                              <m:t>i</m:t>
                            </m:r>
                          </m:sub>
                        </m:sSub>
                      </m:num>
                      <m:den>
                        <m:r>
                          <a:rPr lang="en-US"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𝜕</m:t>
                        </m:r>
                        <m:r>
                          <m:rPr>
                            <m:sty m:val="p"/>
                          </m:rPr>
                          <a:rPr lang="el-GR"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θ</m:t>
                        </m:r>
                      </m:den>
                    </m:f>
                  </m:oMath>
                </a14:m>
                <a:endParaRPr lang="en-US" dirty="0" smtClean="0"/>
              </a:p>
              <a:p>
                <a:pPr lvl="1">
                  <a:spcBef>
                    <a:spcPts val="0"/>
                  </a:spcBef>
                </a:pPr>
                <a:r>
                  <a:rPr lang="en-US" dirty="0" smtClean="0"/>
                  <a:t>[FIP2] Fit </a:t>
                </a:r>
                <a:r>
                  <a:rPr lang="en-US" dirty="0"/>
                  <a:t>for </a:t>
                </a:r>
                <a:r>
                  <a:rPr lang="el-GR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σ</a:t>
                </a:r>
                <a:r>
                  <a:rPr lang="en-US" baseline="-25000" dirty="0" smtClean="0"/>
                  <a:t>s</a:t>
                </a:r>
                <a:r>
                  <a:rPr lang="el-GR" dirty="0" smtClean="0"/>
                  <a:t> </a:t>
                </a:r>
                <a:r>
                  <a:rPr lang="el-GR" dirty="0">
                    <a:sym typeface="Symbol" panose="05050102010706020507" pitchFamily="18" charset="2"/>
                  </a:rPr>
                  <a:t></a:t>
                </a:r>
                <a:r>
                  <a:rPr lang="en-US" dirty="0">
                    <a:sym typeface="Symbol" panose="05050102010706020507" pitchFamily="18" charset="2"/>
                  </a:rPr>
                  <a:t> </a:t>
                </a:r>
                <a:r>
                  <a:rPr lang="en-US" dirty="0"/>
                  <a:t>should partition events into bins of different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l-GR" dirty="0"/>
                      <m:t>ρ</m:t>
                    </m:r>
                    <m:r>
                      <m:rPr>
                        <m:nor/>
                      </m:rPr>
                      <a:rPr lang="en-US" baseline="-25000" dirty="0"/>
                      <m:t>i</m:t>
                    </m:r>
                  </m:oMath>
                </a14:m>
                <a:endParaRPr lang="en-US" dirty="0">
                  <a:ea typeface="Cambria Math" panose="02040503050406030204" pitchFamily="18" charset="0"/>
                  <a:sym typeface="Symbol" panose="05050102010706020507" pitchFamily="18" charset="2"/>
                </a:endParaRPr>
              </a:p>
              <a:p>
                <a:pPr lvl="1">
                  <a:spcBef>
                    <a:spcPts val="0"/>
                  </a:spcBef>
                </a:pPr>
                <a:r>
                  <a:rPr lang="en-US" dirty="0" smtClean="0"/>
                  <a:t>[FIP3] Fit </a:t>
                </a:r>
                <a:r>
                  <a:rPr lang="en-US" dirty="0"/>
                  <a:t>for </a:t>
                </a:r>
                <a:r>
                  <a:rPr lang="el-GR" dirty="0"/>
                  <a:t>θ </a:t>
                </a:r>
                <a:r>
                  <a:rPr lang="en-US" dirty="0" smtClean="0"/>
                  <a:t> </a:t>
                </a:r>
                <a:r>
                  <a:rPr lang="el-GR" dirty="0" smtClean="0">
                    <a:sym typeface="Symbol" panose="05050102010706020507" pitchFamily="18" charset="2"/>
                  </a:rPr>
                  <a:t></a:t>
                </a:r>
                <a:r>
                  <a:rPr lang="en-US" dirty="0" smtClean="0">
                    <a:sym typeface="Symbol" panose="05050102010706020507" pitchFamily="18" charset="2"/>
                  </a:rPr>
                  <a:t> </a:t>
                </a:r>
                <a:r>
                  <a:rPr lang="en-US" dirty="0" smtClean="0">
                    <a:solidFill>
                      <a:srgbClr val="FF0000"/>
                    </a:solidFill>
                  </a:rPr>
                  <a:t>should </a:t>
                </a:r>
                <a:r>
                  <a:rPr lang="en-US" dirty="0">
                    <a:solidFill>
                      <a:srgbClr val="FF0000"/>
                    </a:solidFill>
                  </a:rPr>
                  <a:t>partition events into bins of different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l-GR" dirty="0">
                        <a:solidFill>
                          <a:srgbClr val="FF0000"/>
                        </a:solidFill>
                      </a:rPr>
                      <m:t>ρ</m:t>
                    </m:r>
                    <m:r>
                      <m:rPr>
                        <m:nor/>
                      </m:rPr>
                      <a:rPr lang="en-US" baseline="-25000" dirty="0">
                        <a:solidFill>
                          <a:srgbClr val="FF0000"/>
                        </a:solidFill>
                      </a:rPr>
                      <m:t>i</m:t>
                    </m:r>
                  </m:oMath>
                </a14:m>
                <a:r>
                  <a:rPr lang="en-US" dirty="0">
                    <a:solidFill>
                      <a:srgbClr val="FF000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en-US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1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s</m:t>
                        </m:r>
                        <m:r>
                          <m:rPr>
                            <m:sty m:val="p"/>
                          </m:rPr>
                          <a:rPr lang="en-US" baseline="-25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i</m:t>
                        </m:r>
                      </m:den>
                    </m:f>
                    <m:f>
                      <m:fPr>
                        <m:ctrlPr>
                          <a:rPr lang="en-US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en-US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𝜕</m:t>
                        </m:r>
                        <m:sSub>
                          <m:sSubPr>
                            <m:ctrlPr>
                              <a:rPr lang="en-US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Symbol" panose="05050102010706020507" pitchFamily="18" charset="2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Symbol" panose="05050102010706020507" pitchFamily="18" charset="2"/>
                              </a:rPr>
                              <m:t>s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Symbol" panose="05050102010706020507" pitchFamily="18" charset="2"/>
                              </a:rPr>
                              <m:t>i</m:t>
                            </m:r>
                          </m:sub>
                        </m:sSub>
                      </m:num>
                      <m:den>
                        <m:r>
                          <a:rPr lang="en-US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𝜕</m:t>
                        </m:r>
                        <m:r>
                          <m:rPr>
                            <m:sty m:val="p"/>
                          </m:rPr>
                          <a:rPr lang="el-GR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θ</m:t>
                        </m:r>
                      </m:den>
                    </m:f>
                  </m:oMath>
                </a14:m>
                <a:endParaRPr lang="en-US" dirty="0" smtClean="0">
                  <a:ea typeface="Cambria Math" panose="02040503050406030204" pitchFamily="18" charset="0"/>
                  <a:sym typeface="Symbol" panose="05050102010706020507" pitchFamily="18" charset="2"/>
                </a:endParaRPr>
              </a:p>
              <a:p>
                <a:pPr lvl="2">
                  <a:spcBef>
                    <a:spcPts val="0"/>
                  </a:spcBef>
                </a:pPr>
                <a:r>
                  <a:rPr lang="en-US" dirty="0" smtClean="0">
                    <a:ea typeface="Cambria Math" panose="02040503050406030204" pitchFamily="18" charset="0"/>
                    <a:sym typeface="Symbol" panose="05050102010706020507" pitchFamily="18" charset="2"/>
                  </a:rPr>
                  <a:t>Example: a 1-D fit on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l-GR" dirty="0"/>
                      <m:t>ρ</m:t>
                    </m:r>
                    <m:r>
                      <m:rPr>
                        <m:nor/>
                      </m:rPr>
                      <a:rPr lang="en-US" baseline="-25000" dirty="0"/>
                      <m:t>i</m:t>
                    </m:r>
                  </m:oMath>
                </a14:m>
                <a:r>
                  <a:rPr lang="en-US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en-US"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1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s</m:t>
                        </m:r>
                        <m:r>
                          <m:rPr>
                            <m:sty m:val="p"/>
                          </m:rPr>
                          <a:rPr lang="en-US" baseline="-25000"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i</m:t>
                        </m:r>
                      </m:den>
                    </m:f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en-US"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𝜕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Symbol" panose="05050102010706020507" pitchFamily="18" charset="2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Symbol" panose="05050102010706020507" pitchFamily="18" charset="2"/>
                              </a:rPr>
                              <m:t>s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Symbol" panose="05050102010706020507" pitchFamily="18" charset="2"/>
                              </a:rPr>
                              <m:t>i</m:t>
                            </m:r>
                          </m:sub>
                        </m:sSub>
                      </m:num>
                      <m:den>
                        <m:r>
                          <a:rPr lang="en-US"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𝜕</m:t>
                        </m:r>
                        <m:r>
                          <m:rPr>
                            <m:sty m:val="p"/>
                          </m:rPr>
                          <a:rPr lang="el-GR"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θ</m:t>
                        </m:r>
                      </m:den>
                    </m:f>
                  </m:oMath>
                </a14:m>
                <a:r>
                  <a:rPr lang="en-US" dirty="0" smtClean="0">
                    <a:ea typeface="Cambria Math" panose="02040503050406030204" pitchFamily="18" charset="0"/>
                    <a:sym typeface="Symbol" panose="05050102010706020507" pitchFamily="18" charset="2"/>
                  </a:rPr>
                  <a:t> or (better) a 2-D fit on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l-GR" dirty="0"/>
                      <m:t>ρ</m:t>
                    </m:r>
                    <m:r>
                      <m:rPr>
                        <m:nor/>
                      </m:rPr>
                      <a:rPr lang="en-US" baseline="-25000" dirty="0"/>
                      <m:t>i</m:t>
                    </m:r>
                  </m:oMath>
                </a14:m>
                <a:r>
                  <a:rPr lang="en-US" dirty="0" smtClean="0">
                    <a:ea typeface="Cambria Math" panose="02040503050406030204" pitchFamily="18" charset="0"/>
                    <a:sym typeface="Symbol" panose="05050102010706020507" pitchFamily="18" charset="2"/>
                  </a:rPr>
                  <a:t> and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en-US"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1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s</m:t>
                        </m:r>
                        <m:r>
                          <m:rPr>
                            <m:sty m:val="p"/>
                          </m:rPr>
                          <a:rPr lang="en-US" baseline="-25000"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i</m:t>
                        </m:r>
                      </m:den>
                    </m:f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en-US"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𝜕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Symbol" panose="05050102010706020507" pitchFamily="18" charset="2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Symbol" panose="05050102010706020507" pitchFamily="18" charset="2"/>
                              </a:rPr>
                              <m:t>s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Symbol" panose="05050102010706020507" pitchFamily="18" charset="2"/>
                              </a:rPr>
                              <m:t>i</m:t>
                            </m:r>
                          </m:sub>
                        </m:sSub>
                      </m:num>
                      <m:den>
                        <m:r>
                          <a:rPr lang="en-US"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𝜕</m:t>
                        </m:r>
                        <m:r>
                          <m:rPr>
                            <m:sty m:val="p"/>
                          </m:rPr>
                          <a:rPr lang="el-GR"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θ</m:t>
                        </m:r>
                      </m:den>
                    </m:f>
                  </m:oMath>
                </a14:m>
                <a:endParaRPr lang="en-US" dirty="0" smtClean="0">
                  <a:ea typeface="Cambria Math" panose="02040503050406030204" pitchFamily="18" charset="0"/>
                  <a:sym typeface="Symbol" panose="05050102010706020507" pitchFamily="18" charset="2"/>
                </a:endParaRPr>
              </a:p>
              <a:p>
                <a:pPr lvl="3">
                  <a:spcBef>
                    <a:spcPts val="0"/>
                  </a:spcBef>
                </a:pPr>
                <a:endParaRPr lang="en-US" dirty="0" smtClean="0">
                  <a:ea typeface="Cambria Math" panose="02040503050406030204" pitchFamily="18" charset="0"/>
                  <a:sym typeface="Symbol" panose="05050102010706020507" pitchFamily="18" charset="2"/>
                </a:endParaRPr>
              </a:p>
              <a:p>
                <a:pPr>
                  <a:spcBef>
                    <a:spcPts val="0"/>
                  </a:spcBef>
                </a:pPr>
                <a:r>
                  <a:rPr lang="en-US" dirty="0" smtClean="0">
                    <a:ea typeface="Cambria Math" panose="02040503050406030204" pitchFamily="18" charset="0"/>
                    <a:sym typeface="Symbol" panose="05050102010706020507" pitchFamily="18" charset="2"/>
                  </a:rPr>
                  <a:t>Challenge: what is the value of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en-US"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1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s</m:t>
                        </m:r>
                        <m:r>
                          <m:rPr>
                            <m:sty m:val="p"/>
                          </m:rPr>
                          <a:rPr lang="en-US" baseline="-25000"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i</m:t>
                        </m:r>
                      </m:den>
                    </m:f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en-US"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𝜕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Symbol" panose="05050102010706020507" pitchFamily="18" charset="2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Symbol" panose="05050102010706020507" pitchFamily="18" charset="2"/>
                              </a:rPr>
                              <m:t>s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Symbol" panose="05050102010706020507" pitchFamily="18" charset="2"/>
                              </a:rPr>
                              <m:t>i</m:t>
                            </m:r>
                          </m:sub>
                        </m:sSub>
                      </m:num>
                      <m:den>
                        <m:r>
                          <a:rPr lang="en-US"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𝜕</m:t>
                        </m:r>
                        <m:r>
                          <m:rPr>
                            <m:sty m:val="p"/>
                          </m:rPr>
                          <a:rPr lang="el-GR"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θ</m:t>
                        </m:r>
                      </m:den>
                    </m:f>
                  </m:oMath>
                </a14:m>
                <a:r>
                  <a:rPr lang="en-US" dirty="0" smtClean="0">
                    <a:ea typeface="Cambria Math" panose="02040503050406030204" pitchFamily="18" charset="0"/>
                    <a:sym typeface="Symbol" panose="05050102010706020507" pitchFamily="18" charset="2"/>
                  </a:rPr>
                  <a:t> for real events?</a:t>
                </a:r>
              </a:p>
              <a:p>
                <a:pPr lvl="1">
                  <a:spcBef>
                    <a:spcPts val="0"/>
                  </a:spcBef>
                </a:pPr>
                <a:r>
                  <a:rPr lang="en-US" dirty="0">
                    <a:ea typeface="Cambria Math" panose="02040503050406030204" pitchFamily="18" charset="0"/>
                    <a:sym typeface="Symbol" panose="05050102010706020507" pitchFamily="18" charset="2"/>
                  </a:rPr>
                  <a:t>T</a:t>
                </a:r>
                <a:r>
                  <a:rPr lang="en-US" dirty="0" smtClean="0">
                    <a:ea typeface="Cambria Math" panose="02040503050406030204" pitchFamily="18" charset="0"/>
                    <a:sym typeface="Symbol" panose="05050102010706020507" pitchFamily="18" charset="2"/>
                  </a:rPr>
                  <a:t>rain a regression tree for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en-US"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1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s</m:t>
                        </m:r>
                        <m:r>
                          <m:rPr>
                            <m:sty m:val="p"/>
                          </m:rPr>
                          <a:rPr lang="en-US" baseline="-25000"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i</m:t>
                        </m:r>
                      </m:den>
                    </m:f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en-US"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𝜕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Symbol" panose="05050102010706020507" pitchFamily="18" charset="2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Symbol" panose="05050102010706020507" pitchFamily="18" charset="2"/>
                              </a:rPr>
                              <m:t>s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Symbol" panose="05050102010706020507" pitchFamily="18" charset="2"/>
                              </a:rPr>
                              <m:t>i</m:t>
                            </m:r>
                          </m:sub>
                        </m:sSub>
                      </m:num>
                      <m:den>
                        <m:r>
                          <a:rPr lang="en-US"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𝜕</m:t>
                        </m:r>
                        <m:r>
                          <m:rPr>
                            <m:sty m:val="p"/>
                          </m:rPr>
                          <a:rPr lang="el-GR"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θ</m:t>
                        </m:r>
                      </m:den>
                    </m:f>
                  </m:oMath>
                </a14:m>
                <a:r>
                  <a:rPr lang="en-US" dirty="0" smtClean="0">
                    <a:ea typeface="Cambria Math" panose="02040503050406030204" pitchFamily="18" charset="0"/>
                    <a:sym typeface="Symbol" panose="05050102010706020507" pitchFamily="18" charset="2"/>
                  </a:rPr>
                  <a:t> using signal only and a decision tree for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l-GR" dirty="0"/>
                      <m:t>ρ</m:t>
                    </m:r>
                    <m:r>
                      <m:rPr>
                        <m:nor/>
                      </m:rPr>
                      <a:rPr lang="en-US" baseline="-25000" dirty="0"/>
                      <m:t>i</m:t>
                    </m:r>
                  </m:oMath>
                </a14:m>
                <a:r>
                  <a:rPr lang="en-US" dirty="0" smtClean="0">
                    <a:ea typeface="Cambria Math" panose="02040503050406030204" pitchFamily="18" charset="0"/>
                    <a:sym typeface="Symbol" panose="05050102010706020507" pitchFamily="18" charset="2"/>
                  </a:rPr>
                  <a:t> including background: use Fisher Information as splitting criterion in both</a:t>
                </a:r>
              </a:p>
              <a:p>
                <a:pPr lvl="3">
                  <a:spcBef>
                    <a:spcPts val="0"/>
                  </a:spcBef>
                </a:pPr>
                <a:endParaRPr lang="en-US" dirty="0" smtClean="0">
                  <a:ea typeface="Cambria Math" panose="02040503050406030204" pitchFamily="18" charset="0"/>
                  <a:sym typeface="Symbol" panose="05050102010706020507" pitchFamily="18" charset="2"/>
                </a:endParaRPr>
              </a:p>
              <a:p>
                <a:pPr>
                  <a:spcBef>
                    <a:spcPts val="0"/>
                  </a:spcBef>
                </a:pPr>
                <a:r>
                  <a:rPr lang="en-US" i="1" dirty="0" smtClean="0">
                    <a:solidFill>
                      <a:srgbClr val="FF0000"/>
                    </a:solidFill>
                    <a:ea typeface="Cambria Math" panose="02040503050406030204" pitchFamily="18" charset="0"/>
                    <a:sym typeface="Symbol" panose="05050102010706020507" pitchFamily="18" charset="2"/>
                  </a:rPr>
                  <a:t>The boundary between classification and regression is blurred!</a:t>
                </a:r>
                <a:endParaRPr lang="en-US" i="1" dirty="0">
                  <a:solidFill>
                    <a:srgbClr val="FF0000"/>
                  </a:solidFill>
                  <a:ea typeface="Cambria Math" panose="02040503050406030204" pitchFamily="18" charset="0"/>
                  <a:sym typeface="Symbol" panose="05050102010706020507" pitchFamily="18" charset="2"/>
                </a:endParaRPr>
              </a:p>
            </p:txBody>
          </p:sp>
        </mc:Choice>
        <mc:Fallback xmlns="">
          <p:sp>
            <p:nvSpPr>
              <p:cNvPr id="3" name="Tex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0" y="1121229"/>
                <a:ext cx="9144000" cy="4871797"/>
              </a:xfrm>
              <a:blipFill>
                <a:blip r:embed="rId2"/>
                <a:stretch>
                  <a:fillRect t="-125" b="-325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80000" y="197494"/>
            <a:ext cx="8791199" cy="597164"/>
          </a:xfrm>
        </p:spPr>
        <p:txBody>
          <a:bodyPr/>
          <a:lstStyle/>
          <a:p>
            <a:r>
              <a:rPr lang="en-US" sz="3200" dirty="0"/>
              <a:t>[</a:t>
            </a:r>
            <a:r>
              <a:rPr lang="en-US" sz="3200" dirty="0" smtClean="0"/>
              <a:t>FIP3] parameter fits including the scoring </a:t>
            </a:r>
            <a:r>
              <a:rPr lang="en-US" sz="3200" dirty="0"/>
              <a:t>classifier </a:t>
            </a:r>
            <a:r>
              <a:rPr lang="en-US" sz="3200" dirty="0" smtClean="0"/>
              <a:t>distribution – </a:t>
            </a:r>
            <a:r>
              <a:rPr lang="en-US" sz="3200" i="1" dirty="0" smtClean="0"/>
              <a:t>work in progress</a:t>
            </a:r>
            <a:endParaRPr lang="en-GB" sz="3200" i="1" dirty="0"/>
          </a:p>
        </p:txBody>
      </p:sp>
    </p:spTree>
    <p:extLst>
      <p:ext uri="{BB962C8B-B14F-4D97-AF65-F5344CB8AC3E}">
        <p14:creationId xmlns:p14="http://schemas.microsoft.com/office/powerpoint/2010/main" val="3821080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/>
          <p:cNvGrpSpPr/>
          <p:nvPr/>
        </p:nvGrpSpPr>
        <p:grpSpPr>
          <a:xfrm>
            <a:off x="0" y="739433"/>
            <a:ext cx="8962218" cy="2049451"/>
            <a:chOff x="0" y="1392578"/>
            <a:chExt cx="8962218" cy="2049451"/>
          </a:xfrm>
        </p:grpSpPr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64747" y="1392578"/>
              <a:ext cx="2397471" cy="2049451"/>
            </a:xfrm>
            <a:prstGeom prst="rect">
              <a:avLst/>
            </a:prstGeom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458300"/>
              <a:ext cx="2277336" cy="1820441"/>
            </a:xfrm>
            <a:prstGeom prst="rect">
              <a:avLst/>
            </a:prstGeom>
          </p:spPr>
        </p:pic>
        <p:sp>
          <p:nvSpPr>
            <p:cNvPr id="8" name="Right Arrow 7"/>
            <p:cNvSpPr/>
            <p:nvPr/>
          </p:nvSpPr>
          <p:spPr>
            <a:xfrm rot="10800000">
              <a:off x="2307771" y="2208391"/>
              <a:ext cx="522514" cy="164758"/>
            </a:xfrm>
            <a:prstGeom prst="rightArrow">
              <a:avLst/>
            </a:prstGeom>
            <a:solidFill>
              <a:srgbClr val="FFFF00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ight Arrow 8"/>
            <p:cNvSpPr/>
            <p:nvPr/>
          </p:nvSpPr>
          <p:spPr>
            <a:xfrm rot="10800000">
              <a:off x="5876914" y="2208391"/>
              <a:ext cx="522514" cy="164758"/>
            </a:xfrm>
            <a:prstGeom prst="rightArrow">
              <a:avLst/>
            </a:prstGeom>
            <a:solidFill>
              <a:srgbClr val="FFFF00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881058" y="1467487"/>
              <a:ext cx="2221597" cy="1821801"/>
            </a:xfrm>
            <a:prstGeom prst="rect">
              <a:avLst/>
            </a:prstGeom>
          </p:spPr>
        </p:pic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171713" y="2396585"/>
              <a:ext cx="1496911" cy="458561"/>
            </a:xfrm>
            <a:prstGeom prst="rect">
              <a:avLst/>
            </a:prstGeom>
            <a:ln w="38100">
              <a:solidFill>
                <a:srgbClr val="FF0000"/>
              </a:solidFill>
            </a:ln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000" y="197494"/>
            <a:ext cx="8791199" cy="372818"/>
          </a:xfrm>
        </p:spPr>
        <p:txBody>
          <a:bodyPr/>
          <a:lstStyle/>
          <a:p>
            <a:r>
              <a:rPr lang="en-US" sz="3200" dirty="0" smtClean="0"/>
              <a:t>Conclusions: one metric to bind them all</a:t>
            </a:r>
            <a:endParaRPr lang="en-GB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/>
              <p:cNvSpPr>
                <a:spLocks noGrp="1"/>
              </p:cNvSpPr>
              <p:nvPr>
                <p:ph type="body" idx="1"/>
              </p:nvPr>
            </p:nvSpPr>
            <p:spPr>
              <a:xfrm>
                <a:off x="87086" y="3493132"/>
                <a:ext cx="9056914" cy="2521666"/>
              </a:xfrm>
            </p:spPr>
            <p:txBody>
              <a:bodyPr/>
              <a:lstStyle/>
              <a:p>
                <a:pPr>
                  <a:spcBef>
                    <a:spcPts val="0"/>
                  </a:spcBef>
                </a:pPr>
                <a:r>
                  <a:rPr lang="en-US" dirty="0" smtClean="0"/>
                  <a:t>One metric for training, evaluation, physics: Fisher Information</a:t>
                </a:r>
              </a:p>
              <a:p>
                <a:pPr lvl="3">
                  <a:spcBef>
                    <a:spcPts val="0"/>
                  </a:spcBef>
                </a:pPr>
                <a:endParaRPr lang="en-US" sz="1000" dirty="0" smtClean="0"/>
              </a:p>
              <a:p>
                <a:pPr>
                  <a:spcBef>
                    <a:spcPts val="0"/>
                  </a:spcBef>
                </a:pPr>
                <a:r>
                  <a:rPr lang="en-US" dirty="0" smtClean="0"/>
                  <a:t>FI meets HEP specificities for evaluation: focuses on signal; describes distribution fits; describes event-by-event sensitivity</a:t>
                </a:r>
              </a:p>
              <a:p>
                <a:pPr lvl="1">
                  <a:spcBef>
                    <a:spcPts val="0"/>
                  </a:spcBef>
                </a:pPr>
                <a:r>
                  <a:rPr lang="en-US" dirty="0" smtClean="0"/>
                  <a:t>Different problems need different metrics: HEP needs its own metrics</a:t>
                </a:r>
              </a:p>
              <a:p>
                <a:pPr lvl="3">
                  <a:spcBef>
                    <a:spcPts val="0"/>
                  </a:spcBef>
                </a:pPr>
                <a:endParaRPr lang="en-US" sz="1000" dirty="0" smtClean="0"/>
              </a:p>
              <a:p>
                <a:pPr>
                  <a:spcBef>
                    <a:spcPts val="0"/>
                  </a:spcBef>
                </a:pPr>
                <a:r>
                  <a:rPr lang="en-US" dirty="0" smtClean="0"/>
                  <a:t>The boundary between binary classification and regression is blurred: should partition events into bins of different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l-GR" sz="2000" dirty="0"/>
                      <m:t>ρ</m:t>
                    </m:r>
                    <m:r>
                      <m:rPr>
                        <m:nor/>
                      </m:rPr>
                      <a:rPr lang="en-US" sz="2000" baseline="-25000" dirty="0"/>
                      <m:t>i</m:t>
                    </m:r>
                  </m:oMath>
                </a14:m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en-US" sz="2000" i="0"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1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sz="2000" i="0"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s</m:t>
                        </m:r>
                        <m:r>
                          <m:rPr>
                            <m:sty m:val="p"/>
                          </m:rPr>
                          <a:rPr lang="en-US" sz="2000" i="0" baseline="-25000"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i</m:t>
                        </m:r>
                      </m:den>
                    </m:f>
                    <m:f>
                      <m:fPr>
                        <m:ctrlPr>
                          <a:rPr lang="en-US" sz="2000" i="1"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en-US" sz="2000" i="0"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𝜕</m:t>
                        </m:r>
                        <m:sSub>
                          <m:sSubPr>
                            <m:ctrlPr>
                              <a:rPr lang="en-US" sz="200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Symbol" panose="05050102010706020507" pitchFamily="18" charset="2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2000" b="0" i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Symbol" panose="05050102010706020507" pitchFamily="18" charset="2"/>
                              </a:rPr>
                              <m:t>s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sz="2000" b="0" i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Symbol" panose="05050102010706020507" pitchFamily="18" charset="2"/>
                              </a:rPr>
                              <m:t>i</m:t>
                            </m:r>
                          </m:sub>
                        </m:sSub>
                      </m:num>
                      <m:den>
                        <m:r>
                          <a:rPr lang="en-US" sz="2000" i="0"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𝜕</m:t>
                        </m:r>
                        <m:r>
                          <m:rPr>
                            <m:sty m:val="p"/>
                          </m:rPr>
                          <a:rPr lang="el-GR" sz="2000" i="0"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θ</m:t>
                        </m:r>
                      </m:den>
                    </m:f>
                  </m:oMath>
                </a14:m>
                <a:r>
                  <a:rPr lang="en-US" sz="2000" dirty="0"/>
                  <a:t>  </a:t>
                </a:r>
                <a:endParaRPr lang="en-GB" sz="2000" dirty="0"/>
              </a:p>
              <a:p>
                <a:pPr>
                  <a:spcBef>
                    <a:spcPts val="0"/>
                  </a:spcBef>
                </a:pPr>
                <a:endParaRPr lang="en-US" dirty="0"/>
              </a:p>
            </p:txBody>
          </p:sp>
        </mc:Choice>
        <mc:Fallback xmlns="">
          <p:sp>
            <p:nvSpPr>
              <p:cNvPr id="3" name="Tex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87086" y="3493132"/>
                <a:ext cx="9056914" cy="2521666"/>
              </a:xfrm>
              <a:blipFill>
                <a:blip r:embed="rId6"/>
                <a:stretch>
                  <a:fillRect b="-869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0" name="Group 9"/>
          <p:cNvGrpSpPr/>
          <p:nvPr/>
        </p:nvGrpSpPr>
        <p:grpSpPr>
          <a:xfrm>
            <a:off x="87086" y="2668805"/>
            <a:ext cx="8916864" cy="795785"/>
            <a:chOff x="87086" y="3517894"/>
            <a:chExt cx="8916864" cy="837565"/>
          </a:xfrm>
        </p:grpSpPr>
        <p:sp>
          <p:nvSpPr>
            <p:cNvPr id="11" name="TextBox 10"/>
            <p:cNvSpPr txBox="1"/>
            <p:nvPr/>
          </p:nvSpPr>
          <p:spPr>
            <a:xfrm>
              <a:off x="87086" y="3528778"/>
              <a:ext cx="2623457" cy="777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FF0000"/>
                  </a:solidFill>
                </a:rPr>
                <a:t>TRAINING</a:t>
              </a:r>
            </a:p>
            <a:p>
              <a:r>
                <a:rPr lang="en-US" dirty="0" smtClean="0"/>
                <a:t>- </a:t>
              </a:r>
              <a:r>
                <a:rPr lang="en-US" b="1" dirty="0" smtClean="0"/>
                <a:t>Fisher Information</a:t>
              </a:r>
            </a:p>
            <a:p>
              <a:r>
                <a:rPr lang="en-US" b="1" i="1" dirty="0" smtClean="0">
                  <a:solidFill>
                    <a:srgbClr val="008000"/>
                  </a:solidFill>
                </a:rPr>
                <a:t>   = </a:t>
              </a:r>
              <a:r>
                <a:rPr lang="en-US" b="1" i="1" dirty="0">
                  <a:solidFill>
                    <a:srgbClr val="008000"/>
                  </a:solidFill>
                </a:rPr>
                <a:t>measurement error</a:t>
              </a:r>
              <a:endParaRPr lang="en-US" b="1" dirty="0" smtClean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911969" y="3517894"/>
              <a:ext cx="3750088" cy="777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FF0000"/>
                  </a:solidFill>
                </a:rPr>
                <a:t>EVALUATION</a:t>
              </a:r>
            </a:p>
            <a:p>
              <a:r>
                <a:rPr lang="en-US" dirty="0" smtClean="0"/>
                <a:t>- </a:t>
              </a:r>
              <a:r>
                <a:rPr lang="en-US" b="1" dirty="0" smtClean="0"/>
                <a:t>Fisher Information</a:t>
              </a:r>
            </a:p>
            <a:p>
              <a:r>
                <a:rPr lang="en-US" b="1" i="1" dirty="0" smtClean="0">
                  <a:solidFill>
                    <a:srgbClr val="008000"/>
                  </a:solidFill>
                </a:rPr>
                <a:t>    = </a:t>
              </a:r>
              <a:r>
                <a:rPr lang="en-US" b="1" i="1" dirty="0">
                  <a:solidFill>
                    <a:srgbClr val="008000"/>
                  </a:solidFill>
                </a:rPr>
                <a:t>measurement error</a:t>
              </a:r>
              <a:endParaRPr lang="en-US" b="1" dirty="0" smtClean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776761" y="3578014"/>
              <a:ext cx="2227189" cy="777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FF0000"/>
                  </a:solidFill>
                </a:rPr>
                <a:t>PHYSICS</a:t>
              </a:r>
            </a:p>
            <a:p>
              <a:r>
                <a:rPr lang="en-US" dirty="0" smtClean="0"/>
                <a:t>- </a:t>
              </a:r>
              <a:r>
                <a:rPr lang="en-US" b="1" dirty="0" smtClean="0"/>
                <a:t>Fisher Information</a:t>
              </a:r>
              <a:endParaRPr lang="en-US" i="1" dirty="0" smtClean="0"/>
            </a:p>
            <a:p>
              <a:pPr lvl="1"/>
              <a:r>
                <a:rPr lang="en-US" i="1" dirty="0"/>
                <a:t> </a:t>
              </a:r>
              <a:r>
                <a:rPr lang="en-US" i="1" dirty="0" smtClean="0"/>
                <a:t>   </a:t>
              </a:r>
              <a:r>
                <a:rPr lang="en-US" b="1" i="1" dirty="0" smtClean="0">
                  <a:solidFill>
                    <a:srgbClr val="008000"/>
                  </a:solidFill>
                </a:rPr>
                <a:t>= measurement error</a:t>
              </a: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7206346" y="903513"/>
            <a:ext cx="1549088" cy="2343941"/>
            <a:chOff x="7206345" y="1433644"/>
            <a:chExt cx="1549088" cy="2343941"/>
          </a:xfrm>
        </p:grpSpPr>
        <p:sp>
          <p:nvSpPr>
            <p:cNvPr id="14" name="Rectangle 13"/>
            <p:cNvSpPr/>
            <p:nvPr/>
          </p:nvSpPr>
          <p:spPr>
            <a:xfrm>
              <a:off x="7206345" y="1433644"/>
              <a:ext cx="1549088" cy="188327"/>
            </a:xfrm>
            <a:prstGeom prst="rect">
              <a:avLst/>
            </a:prstGeom>
            <a:noFill/>
            <a:ln w="38100">
              <a:solidFill>
                <a:srgbClr val="008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5" name="Straight Arrow Connector 14"/>
            <p:cNvCxnSpPr>
              <a:stCxn id="14" idx="2"/>
            </p:cNvCxnSpPr>
            <p:nvPr/>
          </p:nvCxnSpPr>
          <p:spPr>
            <a:xfrm>
              <a:off x="7980889" y="1621971"/>
              <a:ext cx="774544" cy="2155614"/>
            </a:xfrm>
            <a:prstGeom prst="straightConnector1">
              <a:avLst/>
            </a:prstGeom>
            <a:ln w="12700">
              <a:solidFill>
                <a:srgbClr val="008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20684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27000" indent="0" algn="ctr">
              <a:buNone/>
            </a:pPr>
            <a:endParaRPr lang="en-US" sz="4800" dirty="0" smtClean="0"/>
          </a:p>
          <a:p>
            <a:pPr marL="127000" indent="0" algn="ctr">
              <a:buNone/>
            </a:pPr>
            <a:endParaRPr lang="en-US" sz="4800" dirty="0"/>
          </a:p>
          <a:p>
            <a:pPr marL="127000" indent="0" algn="ctr">
              <a:buNone/>
            </a:pPr>
            <a:r>
              <a:rPr lang="en-US" sz="4800" dirty="0" smtClean="0"/>
              <a:t>Backup slides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1834404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000" y="111528"/>
            <a:ext cx="8791199" cy="505892"/>
          </a:xfrm>
        </p:spPr>
        <p:txBody>
          <a:bodyPr/>
          <a:lstStyle/>
          <a:p>
            <a:r>
              <a:rPr lang="en-US" sz="2400" dirty="0" smtClean="0"/>
              <a:t>Backup – statistical error in binned fits</a:t>
            </a:r>
            <a:endParaRPr lang="en-GB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/>
              <p:cNvSpPr>
                <a:spLocks noGrp="1"/>
              </p:cNvSpPr>
              <p:nvPr>
                <p:ph type="body" idx="1"/>
              </p:nvPr>
            </p:nvSpPr>
            <p:spPr>
              <a:xfrm>
                <a:off x="70338" y="703385"/>
                <a:ext cx="9011139" cy="4953580"/>
              </a:xfrm>
            </p:spPr>
            <p:txBody>
              <a:bodyPr/>
              <a:lstStyle/>
              <a:p>
                <a:r>
                  <a:rPr lang="en-US" dirty="0" smtClean="0"/>
                  <a:t>Data: </a:t>
                </a:r>
                <a:r>
                  <a:rPr lang="en-US" i="1" dirty="0" smtClean="0"/>
                  <a:t>observed event counts n</a:t>
                </a:r>
                <a:r>
                  <a:rPr lang="en-US" i="1" baseline="-25000" dirty="0" smtClean="0"/>
                  <a:t>i</a:t>
                </a:r>
                <a:r>
                  <a:rPr lang="en-US" i="1" dirty="0" smtClean="0"/>
                  <a:t> </a:t>
                </a:r>
                <a:r>
                  <a:rPr lang="en-US" dirty="0" smtClean="0"/>
                  <a:t>in m bins of a (multi-D) distribution f(x)</a:t>
                </a:r>
              </a:p>
              <a:p>
                <a:pPr lvl="1"/>
                <a:r>
                  <a:rPr lang="en-US" i="1" dirty="0" smtClean="0"/>
                  <a:t>expected event counts y</a:t>
                </a:r>
                <a:r>
                  <a:rPr lang="en-US" i="1" baseline="-25000" dirty="0" smtClean="0"/>
                  <a:t>i</a:t>
                </a:r>
                <a:r>
                  <a:rPr lang="en-US" i="1" dirty="0" smtClean="0"/>
                  <a:t> </a:t>
                </a:r>
                <a:r>
                  <a:rPr lang="en-US" dirty="0" smtClean="0"/>
                  <a:t>= f(x</a:t>
                </a:r>
                <a:r>
                  <a:rPr lang="en-US" baseline="-25000" dirty="0" smtClean="0"/>
                  <a:t>i</a:t>
                </a:r>
                <a:r>
                  <a:rPr lang="en-US" dirty="0" smtClean="0"/>
                  <a:t>,</a:t>
                </a:r>
                <a:r>
                  <a:rPr lang="el-GR" dirty="0" smtClean="0"/>
                  <a:t>θ</a:t>
                </a:r>
                <a:r>
                  <a:rPr lang="en-US" dirty="0" smtClean="0"/>
                  <a:t>)dx depend on a parameter </a:t>
                </a:r>
                <a:r>
                  <a:rPr lang="el-GR" dirty="0" smtClean="0"/>
                  <a:t>θ</a:t>
                </a:r>
                <a:r>
                  <a:rPr lang="en-US" dirty="0" smtClean="0"/>
                  <a:t> that we want to fit</a:t>
                </a:r>
              </a:p>
              <a:p>
                <a:pPr lvl="1"/>
                <a:r>
                  <a:rPr lang="en-US" dirty="0" smtClean="0"/>
                  <a:t>[NB here f is a differential cross section, it is not normalized to 1 like a pdf]</a:t>
                </a:r>
              </a:p>
              <a:p>
                <a:pPr lvl="2"/>
                <a:endParaRPr lang="en-US" dirty="0" smtClean="0"/>
              </a:p>
              <a:p>
                <a:r>
                  <a:rPr lang="en-US" dirty="0" smtClean="0"/>
                  <a:t>Fitting </a:t>
                </a:r>
                <a:r>
                  <a:rPr lang="el-GR" dirty="0"/>
                  <a:t>θ</a:t>
                </a:r>
                <a:r>
                  <a:rPr lang="en-US" dirty="0" smtClean="0"/>
                  <a:t> is like combining the independent measurements in the m bins</a:t>
                </a:r>
              </a:p>
              <a:p>
                <a:pPr lvl="1"/>
                <a:r>
                  <a:rPr lang="en-US" dirty="0" smtClean="0"/>
                  <a:t>expected error on n</a:t>
                </a:r>
                <a:r>
                  <a:rPr lang="en-US" baseline="-25000" dirty="0" smtClean="0"/>
                  <a:t>i</a:t>
                </a:r>
                <a:r>
                  <a:rPr lang="en-US" dirty="0" smtClean="0"/>
                  <a:t> in bin x</a:t>
                </a:r>
                <a:r>
                  <a:rPr lang="en-US" baseline="-25000" dirty="0" smtClean="0"/>
                  <a:t>i </a:t>
                </a:r>
                <a:r>
                  <a:rPr lang="en-US" dirty="0" smtClean="0"/>
                  <a:t>is </a:t>
                </a:r>
                <a:r>
                  <a:rPr lang="el-GR" dirty="0" smtClean="0"/>
                  <a:t>Δ</a:t>
                </a:r>
                <a:r>
                  <a:rPr lang="en-US" dirty="0" smtClean="0"/>
                  <a:t>n</a:t>
                </a:r>
                <a:r>
                  <a:rPr lang="en-US" baseline="-25000" dirty="0" smtClean="0"/>
                  <a:t>i</a:t>
                </a:r>
                <a:r>
                  <a:rPr lang="en-US" dirty="0" smtClean="0"/>
                  <a:t> </a:t>
                </a:r>
                <a14:m>
                  <m:oMath xmlns:m="http://schemas.openxmlformats.org/officeDocument/2006/math">
                    <m:r>
                      <a:rPr lang="en-US" b="0" i="0" smtClean="0">
                        <a:latin typeface="Cambria Math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/>
                          <m:t>y</m:t>
                        </m:r>
                        <m:r>
                          <m:rPr>
                            <m:nor/>
                          </m:rPr>
                          <a:rPr lang="en-US" baseline="-25000"/>
                          <m:t>i</m:t>
                        </m:r>
                      </m:e>
                    </m:rad>
                    <m:r>
                      <m:rPr>
                        <m:nor/>
                      </m:rPr>
                      <a:rPr lang="en-US" dirty="0"/>
                      <m:t> =</m:t>
                    </m:r>
                    <m:rad>
                      <m:radPr>
                        <m:degHide m:val="on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dirty="0"/>
                          <m:t>f</m:t>
                        </m:r>
                        <m:r>
                          <m:rPr>
                            <m:nor/>
                          </m:rPr>
                          <a:rPr lang="en-US" dirty="0"/>
                          <m:t>(</m:t>
                        </m:r>
                        <m:r>
                          <m:rPr>
                            <m:nor/>
                          </m:rPr>
                          <a:rPr lang="en-US" dirty="0"/>
                          <m:t>xi</m:t>
                        </m:r>
                        <m:r>
                          <m:rPr>
                            <m:nor/>
                          </m:rPr>
                          <a:rPr lang="en-US" dirty="0"/>
                          <m:t>,</m:t>
                        </m:r>
                        <m:r>
                          <m:rPr>
                            <m:nor/>
                          </m:rPr>
                          <a:rPr lang="el-GR" dirty="0"/>
                          <m:t>θ</m:t>
                        </m:r>
                        <m:r>
                          <m:rPr>
                            <m:nor/>
                          </m:rPr>
                          <a:rPr lang="en-US" dirty="0"/>
                          <m:t>)</m:t>
                        </m:r>
                        <m:r>
                          <m:rPr>
                            <m:nor/>
                          </m:rPr>
                          <a:rPr lang="en-US" b="0" i="0" dirty="0" smtClean="0"/>
                          <m:t> </m:t>
                        </m:r>
                        <m:r>
                          <m:rPr>
                            <m:nor/>
                          </m:rPr>
                          <a:rPr lang="en-US" dirty="0"/>
                          <m:t>dx</m:t>
                        </m:r>
                        <m:r>
                          <m:rPr>
                            <m:nor/>
                          </m:rPr>
                          <a:rPr lang="en-US" dirty="0"/>
                          <m:t> </m:t>
                        </m:r>
                      </m:e>
                    </m:rad>
                  </m:oMath>
                </a14:m>
                <a:endParaRPr lang="en-US" dirty="0" smtClean="0"/>
              </a:p>
              <a:p>
                <a:pPr lvl="1"/>
                <a:r>
                  <a:rPr lang="en-US" dirty="0" smtClean="0"/>
                  <a:t>expected error on </a:t>
                </a:r>
                <a:r>
                  <a:rPr lang="en-US" dirty="0"/>
                  <a:t>f(x</a:t>
                </a:r>
                <a:r>
                  <a:rPr lang="en-US" baseline="-25000" dirty="0"/>
                  <a:t>i</a:t>
                </a:r>
                <a:r>
                  <a:rPr lang="en-US" dirty="0"/>
                  <a:t>,</a:t>
                </a:r>
                <a:r>
                  <a:rPr lang="el-GR" dirty="0"/>
                  <a:t>θ</a:t>
                </a:r>
                <a:r>
                  <a:rPr lang="en-US" dirty="0"/>
                  <a:t>)</a:t>
                </a:r>
                <a:r>
                  <a:rPr lang="en-US" dirty="0" smtClean="0"/>
                  <a:t> in bin </a:t>
                </a:r>
                <a:r>
                  <a:rPr lang="en-US" dirty="0"/>
                  <a:t>x</a:t>
                </a:r>
                <a:r>
                  <a:rPr lang="en-US" baseline="-25000" dirty="0"/>
                  <a:t>i</a:t>
                </a:r>
                <a:r>
                  <a:rPr lang="en-US" dirty="0" smtClean="0"/>
                  <a:t> is </a:t>
                </a:r>
                <a:r>
                  <a:rPr lang="el-GR" dirty="0" smtClean="0"/>
                  <a:t>Δ</a:t>
                </a:r>
                <a:r>
                  <a:rPr lang="en-US" dirty="0" smtClean="0"/>
                  <a:t>f = f * </a:t>
                </a:r>
                <a:r>
                  <a:rPr lang="el-GR" dirty="0" smtClean="0"/>
                  <a:t>Δ</a:t>
                </a:r>
                <a:r>
                  <a:rPr lang="en-US" dirty="0" smtClean="0"/>
                  <a:t>n</a:t>
                </a:r>
                <a:r>
                  <a:rPr lang="en-US" baseline="-25000" dirty="0" smtClean="0"/>
                  <a:t>i</a:t>
                </a:r>
                <a:r>
                  <a:rPr lang="en-US" dirty="0" smtClean="0"/>
                  <a:t>/n</a:t>
                </a:r>
                <a:r>
                  <a:rPr lang="en-US" baseline="-25000" dirty="0" smtClean="0"/>
                  <a:t>i </a:t>
                </a:r>
                <a:r>
                  <a:rPr lang="en-US" dirty="0" smtClean="0"/>
                  <a:t>=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b="0" i="0" dirty="0" smtClean="0"/>
                          <m:t>f</m:t>
                        </m:r>
                        <m:r>
                          <m:rPr>
                            <m:nor/>
                          </m:rPr>
                          <a:rPr lang="en-US" b="0" i="0" dirty="0" smtClean="0"/>
                          <m:t> / </m:t>
                        </m:r>
                        <m:r>
                          <m:rPr>
                            <m:nor/>
                          </m:rPr>
                          <a:rPr lang="en-US" b="0" i="0" dirty="0" smtClean="0"/>
                          <m:t>dx</m:t>
                        </m:r>
                        <m:r>
                          <m:rPr>
                            <m:nor/>
                          </m:rPr>
                          <a:rPr lang="en-US" dirty="0"/>
                          <m:t> </m:t>
                        </m:r>
                      </m:e>
                    </m:rad>
                  </m:oMath>
                </a14:m>
                <a:r>
                  <a:rPr lang="en-US" dirty="0" smtClean="0"/>
                  <a:t> </a:t>
                </a:r>
              </a:p>
              <a:p>
                <a:pPr lvl="2"/>
                <a:endParaRPr lang="en-US" sz="200" dirty="0" smtClean="0"/>
              </a:p>
              <a:p>
                <a:pPr lvl="1"/>
                <a:r>
                  <a:rPr lang="en-US" dirty="0" smtClean="0"/>
                  <a:t>expected error on estimated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l-GR" i="1" dirty="0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el-GR" dirty="0"/>
                          <m:t>θ</m:t>
                        </m:r>
                        <m:r>
                          <m:rPr>
                            <m:nor/>
                          </m:rPr>
                          <a:rPr lang="en-US" baseline="-25000" dirty="0"/>
                          <m:t>i</m:t>
                        </m:r>
                      </m:e>
                    </m:acc>
                  </m:oMath>
                </a14:m>
                <a:r>
                  <a:rPr lang="en-US" dirty="0" smtClean="0"/>
                  <a:t> in bin </a:t>
                </a:r>
                <a:r>
                  <a:rPr lang="en-US" dirty="0"/>
                  <a:t>x</a:t>
                </a:r>
                <a:r>
                  <a:rPr lang="en-US" baseline="-25000" dirty="0"/>
                  <a:t>i</a:t>
                </a:r>
                <a:r>
                  <a:rPr lang="en-US" dirty="0" smtClean="0"/>
                  <a:t> is </a:t>
                </a:r>
              </a:p>
              <a:p>
                <a:pPr lvl="2"/>
                <a:endParaRPr lang="en-US" sz="200" dirty="0"/>
              </a:p>
              <a:p>
                <a:pPr lvl="1"/>
                <a:r>
                  <a:rPr lang="en-US" dirty="0"/>
                  <a:t>expected error on estimated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l-GR" i="1" dirty="0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el-GR" dirty="0"/>
                          <m:t>θ</m:t>
                        </m:r>
                      </m:e>
                    </m:acc>
                  </m:oMath>
                </a14:m>
                <a:r>
                  <a:rPr lang="en-US" dirty="0"/>
                  <a:t> </a:t>
                </a:r>
                <a:r>
                  <a:rPr lang="en-US" dirty="0" smtClean="0"/>
                  <a:t>by combining the m bins is </a:t>
                </a:r>
              </a:p>
              <a:p>
                <a:pPr marL="571500" lvl="1" indent="0">
                  <a:buNone/>
                </a:pPr>
                <a:endParaRPr lang="en-US" dirty="0" smtClean="0"/>
              </a:p>
              <a:p>
                <a:r>
                  <a:rPr lang="en-US" dirty="0" smtClean="0"/>
                  <a:t>A bit more formally, joint probability for observing the n</a:t>
                </a:r>
                <a:r>
                  <a:rPr lang="en-US" baseline="-25000" dirty="0" smtClean="0"/>
                  <a:t>i</a:t>
                </a:r>
                <a:r>
                  <a:rPr lang="en-US" dirty="0" smtClean="0"/>
                  <a:t> is</a:t>
                </a:r>
                <a:endParaRPr lang="en-US" dirty="0"/>
              </a:p>
              <a:p>
                <a:pPr lvl="1"/>
                <a:r>
                  <a:rPr lang="en-US" dirty="0" smtClean="0"/>
                  <a:t>Fisher information on </a:t>
                </a:r>
                <a:r>
                  <a:rPr lang="el-GR" dirty="0"/>
                  <a:t>θ </a:t>
                </a:r>
                <a:r>
                  <a:rPr lang="en-US" dirty="0" smtClean="0"/>
                  <a:t>from the data available is then</a:t>
                </a:r>
              </a:p>
              <a:p>
                <a:pPr lvl="2"/>
                <a:endParaRPr lang="en-US" sz="300" dirty="0" smtClean="0"/>
              </a:p>
              <a:p>
                <a:pPr lvl="2"/>
                <a:r>
                  <a:rPr lang="en-US" dirty="0" smtClean="0"/>
                  <a:t>                        i.e.</a:t>
                </a:r>
                <a:endParaRPr lang="en-US" dirty="0"/>
              </a:p>
              <a:p>
                <a:pPr lvl="1"/>
                <a:endParaRPr lang="en-US" dirty="0" smtClean="0"/>
              </a:p>
              <a:p>
                <a:pPr lvl="1"/>
                <a:r>
                  <a:rPr lang="en-US" dirty="0" smtClean="0"/>
                  <a:t>The minimum variance achievable (Cramer-Rao lower bound) is </a:t>
                </a:r>
              </a:p>
            </p:txBody>
          </p:sp>
        </mc:Choice>
        <mc:Fallback xmlns="">
          <p:sp>
            <p:nvSpPr>
              <p:cNvPr id="3" name="Tex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70338" y="703385"/>
                <a:ext cx="9011139" cy="4953580"/>
              </a:xfrm>
              <a:blipFill rotWithShape="0">
                <a:blip r:embed="rId2"/>
                <a:stretch>
                  <a:fillRect b="-94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6712" y="4251090"/>
            <a:ext cx="1589560" cy="52071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52895" y="3167312"/>
            <a:ext cx="3873874" cy="486486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6891777" y="3638168"/>
            <a:ext cx="1642624" cy="441499"/>
            <a:chOff x="6891777" y="3653794"/>
            <a:chExt cx="1642624" cy="441499"/>
          </a:xfrm>
        </p:grpSpPr>
        <p:grpSp>
          <p:nvGrpSpPr>
            <p:cNvPr id="13" name="Group 12"/>
            <p:cNvGrpSpPr/>
            <p:nvPr/>
          </p:nvGrpSpPr>
          <p:grpSpPr>
            <a:xfrm>
              <a:off x="6915222" y="3669424"/>
              <a:ext cx="1576577" cy="409910"/>
              <a:chOff x="1803960" y="4389346"/>
              <a:chExt cx="1576577" cy="409910"/>
            </a:xfrm>
          </p:grpSpPr>
          <p:pic>
            <p:nvPicPr>
              <p:cNvPr id="11" name="Picture 10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803960" y="4407364"/>
                <a:ext cx="495496" cy="373874"/>
              </a:xfrm>
              <a:prstGeom prst="rect">
                <a:avLst/>
              </a:prstGeom>
            </p:spPr>
          </p:pic>
          <p:pic>
            <p:nvPicPr>
              <p:cNvPr id="12" name="Picture 11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299456" y="4389346"/>
                <a:ext cx="1081081" cy="409910"/>
              </a:xfrm>
              <a:prstGeom prst="rect">
                <a:avLst/>
              </a:prstGeom>
            </p:spPr>
          </p:pic>
        </p:grpSp>
        <p:sp>
          <p:nvSpPr>
            <p:cNvPr id="14" name="Rectangle 13"/>
            <p:cNvSpPr/>
            <p:nvPr/>
          </p:nvSpPr>
          <p:spPr>
            <a:xfrm>
              <a:off x="6891777" y="3653794"/>
              <a:ext cx="1642624" cy="441499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17" name="Picture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61442" y="5049534"/>
            <a:ext cx="1495496" cy="400901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67695" y="5017809"/>
            <a:ext cx="2632427" cy="456867"/>
          </a:xfrm>
          <a:prstGeom prst="rect">
            <a:avLst/>
          </a:prstGeom>
          <a:ln w="19050">
            <a:solidFill>
              <a:srgbClr val="FF0000"/>
            </a:solidFill>
          </a:ln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511154" y="5691971"/>
            <a:ext cx="1171171" cy="355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4695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000" y="197493"/>
            <a:ext cx="8791199" cy="629821"/>
          </a:xfrm>
        </p:spPr>
        <p:txBody>
          <a:bodyPr/>
          <a:lstStyle/>
          <a:p>
            <a:r>
              <a:rPr lang="en-US" sz="3200" dirty="0"/>
              <a:t>L</a:t>
            </a:r>
            <a:r>
              <a:rPr lang="en-US" sz="3200" dirty="0" smtClean="0"/>
              <a:t>imited scope of this talk</a:t>
            </a:r>
            <a:endParaRPr lang="en-GB" sz="3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-48606" y="992397"/>
            <a:ext cx="9214374" cy="4848226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dirty="0">
                <a:solidFill>
                  <a:srgbClr val="FF0000"/>
                </a:solidFill>
              </a:rPr>
              <a:t>Different </a:t>
            </a:r>
            <a:r>
              <a:rPr lang="en-US" dirty="0" smtClean="0">
                <a:solidFill>
                  <a:srgbClr val="FF0000"/>
                </a:solidFill>
              </a:rPr>
              <a:t>problems </a:t>
            </a:r>
            <a:r>
              <a:rPr lang="en-US" i="1" dirty="0" smtClean="0">
                <a:solidFill>
                  <a:srgbClr val="FF0000"/>
                </a:solidFill>
              </a:rPr>
              <a:t>also within HEP </a:t>
            </a:r>
            <a:r>
              <a:rPr lang="en-US" dirty="0" smtClean="0">
                <a:solidFill>
                  <a:srgbClr val="FF0000"/>
                </a:solidFill>
              </a:rPr>
              <a:t>require </a:t>
            </a:r>
            <a:r>
              <a:rPr lang="en-US" dirty="0">
                <a:solidFill>
                  <a:srgbClr val="FF0000"/>
                </a:solidFill>
              </a:rPr>
              <a:t>different metrics</a:t>
            </a:r>
            <a:endParaRPr lang="en-US" dirty="0" smtClean="0"/>
          </a:p>
          <a:p>
            <a:pPr lvl="2">
              <a:spcBef>
                <a:spcPts val="0"/>
              </a:spcBef>
            </a:pPr>
            <a:endParaRPr lang="en-US" dirty="0"/>
          </a:p>
          <a:p>
            <a:pPr>
              <a:spcBef>
                <a:spcPts val="0"/>
              </a:spcBef>
            </a:pPr>
            <a:r>
              <a:rPr lang="en-US" dirty="0" smtClean="0"/>
              <a:t>Except when explicitly stated, I will only cover these areas </a:t>
            </a:r>
          </a:p>
          <a:p>
            <a:pPr marL="152400" indent="0">
              <a:spcBef>
                <a:spcPts val="0"/>
              </a:spcBef>
              <a:buNone/>
            </a:pPr>
            <a:r>
              <a:rPr lang="en-US" sz="2000" i="1" dirty="0"/>
              <a:t> </a:t>
            </a:r>
            <a:r>
              <a:rPr lang="en-US" sz="2000" i="1" dirty="0" smtClean="0"/>
              <a:t>  (but in HEP we should research our own metrics for them all…)</a:t>
            </a:r>
          </a:p>
          <a:p>
            <a:pPr lvl="1">
              <a:spcBef>
                <a:spcPts val="0"/>
              </a:spcBef>
            </a:pPr>
            <a:r>
              <a:rPr lang="en-US" dirty="0" smtClean="0"/>
              <a:t>Event selection (not tracking or particle ID)</a:t>
            </a:r>
          </a:p>
          <a:p>
            <a:pPr lvl="1">
              <a:spcBef>
                <a:spcPts val="0"/>
              </a:spcBef>
            </a:pPr>
            <a:r>
              <a:rPr lang="en-US" dirty="0" smtClean="0"/>
              <a:t>Binary classification signal vs background (not multi-class)</a:t>
            </a:r>
          </a:p>
          <a:p>
            <a:pPr lvl="1">
              <a:spcBef>
                <a:spcPts val="0"/>
              </a:spcBef>
            </a:pPr>
            <a:r>
              <a:rPr lang="en-US" dirty="0"/>
              <a:t>P</a:t>
            </a:r>
            <a:r>
              <a:rPr lang="en-US" dirty="0" smtClean="0"/>
              <a:t>hysics analyses (not trigger or preselection)</a:t>
            </a:r>
          </a:p>
          <a:p>
            <a:pPr lvl="1">
              <a:spcBef>
                <a:spcPts val="0"/>
              </a:spcBef>
            </a:pPr>
            <a:r>
              <a:rPr lang="en-US" dirty="0" smtClean="0"/>
              <a:t>Errors in parameter estimation (not limits in searches)</a:t>
            </a:r>
          </a:p>
          <a:p>
            <a:pPr lvl="1">
              <a:spcBef>
                <a:spcPts val="0"/>
              </a:spcBef>
            </a:pPr>
            <a:r>
              <a:rPr lang="en-US" b="1" i="1" dirty="0" smtClean="0"/>
              <a:t>Statistical errors </a:t>
            </a:r>
            <a:r>
              <a:rPr lang="en-US" dirty="0" smtClean="0"/>
              <a:t>(not systematic errors)</a:t>
            </a:r>
          </a:p>
          <a:p>
            <a:pPr lvl="2">
              <a:spcBef>
                <a:spcPts val="0"/>
              </a:spcBef>
            </a:pPr>
            <a:endParaRPr lang="en-US" dirty="0" smtClean="0"/>
          </a:p>
          <a:p>
            <a:pPr>
              <a:spcBef>
                <a:spcPts val="0"/>
              </a:spcBef>
            </a:pPr>
            <a:r>
              <a:rPr lang="en-US" dirty="0" smtClean="0"/>
              <a:t>Three specific examples, of increasing complexity</a:t>
            </a:r>
          </a:p>
          <a:p>
            <a:pPr lvl="1">
              <a:spcBef>
                <a:spcPts val="0"/>
              </a:spcBef>
            </a:pPr>
            <a:r>
              <a:rPr lang="en-US" dirty="0" smtClean="0"/>
              <a:t>[FIP1] Total </a:t>
            </a:r>
            <a:r>
              <a:rPr lang="en-US" dirty="0"/>
              <a:t>cross-section measurement in a counting experiment</a:t>
            </a:r>
          </a:p>
          <a:p>
            <a:pPr lvl="1">
              <a:spcBef>
                <a:spcPts val="0"/>
              </a:spcBef>
            </a:pPr>
            <a:r>
              <a:rPr lang="en-US" b="1" i="1" dirty="0" smtClean="0"/>
              <a:t>[FIP2] Total </a:t>
            </a:r>
            <a:r>
              <a:rPr lang="en-US" b="1" i="1" dirty="0"/>
              <a:t>cross-section measurement </a:t>
            </a:r>
            <a:r>
              <a:rPr lang="en-US" b="1" i="1" dirty="0" smtClean="0"/>
              <a:t>by distribution fits</a:t>
            </a:r>
            <a:endParaRPr lang="en-US" b="1" i="1" dirty="0"/>
          </a:p>
          <a:p>
            <a:pPr lvl="1">
              <a:spcBef>
                <a:spcPts val="0"/>
              </a:spcBef>
            </a:pPr>
            <a:r>
              <a:rPr lang="en-US" dirty="0" smtClean="0"/>
              <a:t>[FIP3] Model parameter fit (e.g. mass or coupling) by distribution fits</a:t>
            </a:r>
          </a:p>
          <a:p>
            <a:pPr lvl="2">
              <a:spcBef>
                <a:spcPts val="0"/>
              </a:spcBef>
            </a:pPr>
            <a:r>
              <a:rPr lang="en-US" dirty="0"/>
              <a:t>Even more specific: FIP2 and FIP3 use fits of the scoring classifier distribution</a:t>
            </a:r>
          </a:p>
          <a:p>
            <a:pPr lvl="2">
              <a:spcBef>
                <a:spcPts val="0"/>
              </a:spcBef>
            </a:pPr>
            <a:r>
              <a:rPr lang="en-US" dirty="0" smtClean="0"/>
              <a:t>FIP1 is trivial; FIP2 is what I will focus on; FIP3 is work in progress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06432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468086" y="5218754"/>
            <a:ext cx="8327571" cy="779276"/>
          </a:xfrm>
          <a:prstGeom prst="rect">
            <a:avLst/>
          </a:prstGeom>
          <a:solidFill>
            <a:srgbClr val="FFFF0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 17"/>
          <p:cNvSpPr/>
          <p:nvPr/>
        </p:nvSpPr>
        <p:spPr>
          <a:xfrm>
            <a:off x="6776761" y="3487927"/>
            <a:ext cx="2194437" cy="1021827"/>
          </a:xfrm>
          <a:prstGeom prst="rect">
            <a:avLst/>
          </a:prstGeom>
          <a:solidFill>
            <a:srgbClr val="FFFF00"/>
          </a:solidFill>
          <a:ln w="38100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-108857" y="952200"/>
            <a:ext cx="9252857" cy="2484738"/>
          </a:xfrm>
        </p:spPr>
        <p:txBody>
          <a:bodyPr/>
          <a:lstStyle/>
          <a:p>
            <a:pPr marL="152400" indent="0" algn="ctr">
              <a:buNone/>
            </a:pPr>
            <a:r>
              <a:rPr lang="en-US" dirty="0" smtClean="0"/>
              <a:t>An </a:t>
            </a:r>
            <a:r>
              <a:rPr lang="en-US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oversimplified example</a:t>
            </a:r>
            <a:r>
              <a:rPr lang="en-US" dirty="0" smtClean="0"/>
              <a:t>: Decision Tree for a cross-section fit</a:t>
            </a:r>
          </a:p>
          <a:p>
            <a:pPr marL="152400" indent="0" algn="ctr">
              <a:buNone/>
            </a:pPr>
            <a:endParaRPr lang="en-US" sz="1600" dirty="0" smtClean="0"/>
          </a:p>
          <a:p>
            <a:pPr marL="152400" indent="0" algn="ctr">
              <a:buNone/>
            </a:pPr>
            <a:endParaRPr lang="en-US" sz="1600" dirty="0"/>
          </a:p>
          <a:p>
            <a:pPr marL="152400" indent="0" algn="ctr">
              <a:buNone/>
            </a:pPr>
            <a:endParaRPr lang="en-US" sz="1600" dirty="0" smtClean="0"/>
          </a:p>
          <a:p>
            <a:pPr marL="152400" indent="0" algn="ctr">
              <a:buNone/>
            </a:pPr>
            <a:endParaRPr lang="en-US" sz="1600" dirty="0"/>
          </a:p>
          <a:p>
            <a:pPr marL="152400" indent="0" algn="ctr">
              <a:buNone/>
            </a:pPr>
            <a:endParaRPr lang="en-US" sz="1600" dirty="0" smtClean="0"/>
          </a:p>
          <a:p>
            <a:pPr marL="152400" indent="0" algn="ctr">
              <a:buNone/>
            </a:pPr>
            <a:endParaRPr lang="en-US" sz="1600" dirty="0"/>
          </a:p>
          <a:p>
            <a:pPr marL="152400" indent="0" algn="ctr">
              <a:buNone/>
            </a:pPr>
            <a:endParaRPr lang="en-US" sz="1600" dirty="0" smtClean="0"/>
          </a:p>
          <a:p>
            <a:pPr marL="152400" indent="0" algn="ctr">
              <a:buNone/>
            </a:pPr>
            <a:endParaRPr lang="en-US" sz="1600" dirty="0"/>
          </a:p>
          <a:p>
            <a:pPr marL="152400" indent="0" algn="ctr">
              <a:buNone/>
            </a:pPr>
            <a:endParaRPr lang="en-US" sz="1600" dirty="0" smtClean="0"/>
          </a:p>
          <a:p>
            <a:pPr marL="152400" indent="0" algn="ctr">
              <a:buNone/>
            </a:pPr>
            <a:endParaRPr lang="en-US" sz="1600" dirty="0"/>
          </a:p>
          <a:p>
            <a:pPr marL="152400" indent="0" algn="ctr">
              <a:buNone/>
            </a:pPr>
            <a:endParaRPr lang="en-US" sz="1600" dirty="0"/>
          </a:p>
          <a:p>
            <a:pPr marL="152400" indent="0" algn="ctr">
              <a:buNone/>
            </a:pPr>
            <a:r>
              <a:rPr lang="en-US" sz="20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r>
              <a:rPr lang="en-US" sz="20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ifferent problems need </a:t>
            </a:r>
            <a:r>
              <a:rPr lang="en-US" sz="20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different </a:t>
            </a:r>
            <a:r>
              <a:rPr lang="en-US" sz="20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metrics </a:t>
            </a:r>
            <a:r>
              <a:rPr lang="en-US" sz="20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 panose="05050102010706020507" pitchFamily="18" charset="2"/>
              </a:rPr>
              <a:t> </a:t>
            </a:r>
            <a:r>
              <a:rPr lang="en-US" sz="20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Always keep the </a:t>
            </a:r>
            <a:r>
              <a:rPr lang="en-US" sz="20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final goal in </a:t>
            </a:r>
            <a:r>
              <a:rPr lang="en-US" sz="20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mind!</a:t>
            </a:r>
            <a:endParaRPr lang="en-GB" sz="20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52400" indent="0" algn="ctr">
              <a:buNone/>
            </a:pPr>
            <a:r>
              <a:rPr lang="en-US" sz="2000" i="1" u="sng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Main idea of this talk: use physics precision (Fisher information) </a:t>
            </a:r>
          </a:p>
          <a:p>
            <a:pPr marL="152400" indent="0" algn="ctr">
              <a:buNone/>
            </a:pPr>
            <a:r>
              <a:rPr lang="en-US" sz="2000" i="1" u="sng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also for evaluation and training: MINIMIZE MEASUREMENT ERRORS!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87086" y="3343718"/>
            <a:ext cx="8916864" cy="1326249"/>
            <a:chOff x="87086" y="3517894"/>
            <a:chExt cx="8916864" cy="1395880"/>
          </a:xfrm>
        </p:grpSpPr>
        <p:sp>
          <p:nvSpPr>
            <p:cNvPr id="12" name="TextBox 11"/>
            <p:cNvSpPr txBox="1"/>
            <p:nvPr/>
          </p:nvSpPr>
          <p:spPr>
            <a:xfrm>
              <a:off x="87086" y="3528779"/>
              <a:ext cx="2623457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FF0000"/>
                  </a:solidFill>
                </a:rPr>
                <a:t>TRAINING</a:t>
              </a:r>
            </a:p>
            <a:p>
              <a:r>
                <a:rPr lang="en-US" dirty="0" smtClean="0"/>
                <a:t>- (either) </a:t>
              </a:r>
              <a:r>
                <a:rPr lang="en-US" b="1" dirty="0" smtClean="0"/>
                <a:t>Gini impurity</a:t>
              </a:r>
            </a:p>
            <a:p>
              <a:pPr lvl="1"/>
              <a:r>
                <a:rPr lang="en-US" dirty="0" smtClean="0"/>
                <a:t>     </a:t>
              </a:r>
              <a:r>
                <a:rPr lang="en-US" i="1" u="sng" dirty="0" smtClean="0">
                  <a:solidFill>
                    <a:srgbClr val="3333CC"/>
                  </a:solidFill>
                </a:rPr>
                <a:t>Economics</a:t>
              </a:r>
              <a:r>
                <a:rPr lang="en-US" i="1" dirty="0" smtClean="0"/>
                <a:t>: inequality</a:t>
              </a:r>
            </a:p>
            <a:p>
              <a:pPr lvl="1"/>
              <a:r>
                <a:rPr lang="en-US" i="1" dirty="0"/>
                <a:t> </a:t>
              </a:r>
              <a:r>
                <a:rPr lang="en-US" i="1" dirty="0" smtClean="0"/>
                <a:t>    </a:t>
              </a:r>
              <a:r>
                <a:rPr lang="en-US" i="1" u="sng" dirty="0" smtClean="0">
                  <a:solidFill>
                    <a:srgbClr val="3333CC"/>
                  </a:solidFill>
                </a:rPr>
                <a:t>Ecology</a:t>
              </a:r>
              <a:r>
                <a:rPr lang="en-US" i="1" dirty="0" smtClean="0"/>
                <a:t>: diversity</a:t>
              </a:r>
            </a:p>
            <a:p>
              <a:r>
                <a:rPr lang="en-US" dirty="0" smtClean="0"/>
                <a:t>- (or) </a:t>
              </a:r>
              <a:r>
                <a:rPr lang="en-US" b="1" dirty="0" smtClean="0"/>
                <a:t>Shannon information</a:t>
              </a:r>
            </a:p>
            <a:p>
              <a:r>
                <a:rPr lang="en-US" dirty="0"/>
                <a:t> </a:t>
              </a:r>
              <a:r>
                <a:rPr lang="en-US" dirty="0" smtClean="0"/>
                <a:t>    </a:t>
              </a:r>
              <a:r>
                <a:rPr lang="en-US" i="1" u="sng" dirty="0" smtClean="0">
                  <a:solidFill>
                    <a:srgbClr val="3333CC"/>
                  </a:solidFill>
                </a:rPr>
                <a:t>Information theory</a:t>
              </a:r>
              <a:r>
                <a:rPr lang="en-US" i="1" dirty="0" smtClean="0"/>
                <a:t>: entropy </a:t>
              </a:r>
              <a:endParaRPr lang="en-GB" i="1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911969" y="3517894"/>
              <a:ext cx="3750088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FF0000"/>
                  </a:solidFill>
                </a:rPr>
                <a:t>EVALUATION</a:t>
              </a:r>
            </a:p>
            <a:p>
              <a:r>
                <a:rPr lang="en-US" dirty="0" smtClean="0"/>
                <a:t>- </a:t>
              </a:r>
              <a:r>
                <a:rPr lang="en-US" b="1" dirty="0" smtClean="0"/>
                <a:t>ROC Curve </a:t>
              </a:r>
              <a:r>
                <a:rPr lang="en-US" sz="1000" b="1" dirty="0" smtClean="0"/>
                <a:t>(Receiver Operating Characteristic)</a:t>
              </a:r>
              <a:endParaRPr lang="en-US" sz="1100" b="1" dirty="0" smtClean="0"/>
            </a:p>
            <a:p>
              <a:pPr lvl="1"/>
              <a:r>
                <a:rPr lang="en-US" dirty="0" smtClean="0"/>
                <a:t>     </a:t>
              </a:r>
              <a:r>
                <a:rPr lang="en-US" i="1" u="sng" dirty="0" smtClean="0">
                  <a:solidFill>
                    <a:srgbClr val="3333CC"/>
                  </a:solidFill>
                </a:rPr>
                <a:t>Signal detection</a:t>
              </a:r>
              <a:r>
                <a:rPr lang="en-US" i="1" dirty="0" smtClean="0"/>
                <a:t>: radar detection</a:t>
              </a:r>
            </a:p>
            <a:p>
              <a:pPr lvl="1"/>
              <a:r>
                <a:rPr lang="en-US" i="1" dirty="0" smtClean="0"/>
                <a:t>     </a:t>
              </a:r>
              <a:r>
                <a:rPr lang="en-US" i="1" u="sng" dirty="0">
                  <a:solidFill>
                    <a:srgbClr val="3333CC"/>
                  </a:solidFill>
                </a:rPr>
                <a:t>Psychophysics</a:t>
              </a:r>
              <a:r>
                <a:rPr lang="en-US" i="1" dirty="0"/>
                <a:t>: </a:t>
              </a:r>
              <a:r>
                <a:rPr lang="en-US" i="1" dirty="0" smtClean="0"/>
                <a:t>sensory detection</a:t>
              </a:r>
              <a:endParaRPr lang="en-US" b="1" dirty="0"/>
            </a:p>
            <a:p>
              <a:pPr lvl="1"/>
              <a:r>
                <a:rPr lang="en-US" dirty="0" smtClean="0"/>
                <a:t>- </a:t>
              </a:r>
              <a:r>
                <a:rPr lang="en-US" b="1" dirty="0" smtClean="0"/>
                <a:t>AUC </a:t>
              </a:r>
              <a:r>
                <a:rPr lang="en-US" b="1" dirty="0"/>
                <a:t>(Area Under </a:t>
              </a:r>
              <a:r>
                <a:rPr lang="en-US" b="1" dirty="0" smtClean="0"/>
                <a:t>the ROC </a:t>
              </a:r>
              <a:r>
                <a:rPr lang="en-US" b="1" dirty="0"/>
                <a:t>Curve</a:t>
              </a:r>
              <a:r>
                <a:rPr lang="en-US" b="1" dirty="0" smtClean="0"/>
                <a:t>)</a:t>
              </a:r>
              <a:endParaRPr lang="en-US" dirty="0"/>
            </a:p>
            <a:p>
              <a:pPr lvl="1"/>
              <a:r>
                <a:rPr lang="en-US" dirty="0" smtClean="0"/>
                <a:t>     </a:t>
              </a:r>
              <a:r>
                <a:rPr lang="en-US" i="1" u="sng" dirty="0">
                  <a:solidFill>
                    <a:srgbClr val="3333CC"/>
                  </a:solidFill>
                </a:rPr>
                <a:t>R</a:t>
              </a:r>
              <a:r>
                <a:rPr lang="en-US" i="1" u="sng" dirty="0" smtClean="0">
                  <a:solidFill>
                    <a:srgbClr val="3333CC"/>
                  </a:solidFill>
                </a:rPr>
                <a:t>adiology</a:t>
              </a:r>
              <a:r>
                <a:rPr lang="en-US" i="1" dirty="0" smtClean="0"/>
                <a:t>, </a:t>
              </a:r>
              <a:r>
                <a:rPr lang="en-US" i="1" u="sng" dirty="0" smtClean="0">
                  <a:solidFill>
                    <a:srgbClr val="3333CC"/>
                  </a:solidFill>
                </a:rPr>
                <a:t>Medicine</a:t>
              </a:r>
              <a:r>
                <a:rPr lang="en-US" i="1" dirty="0" smtClean="0"/>
                <a:t>: diagnostic accuracy</a:t>
              </a:r>
              <a:endParaRPr lang="en-US" i="1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776761" y="3692589"/>
              <a:ext cx="2227189" cy="10042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FF0000"/>
                  </a:solidFill>
                </a:rPr>
                <a:t>PHYSICS</a:t>
              </a:r>
            </a:p>
            <a:p>
              <a:r>
                <a:rPr lang="en-US" dirty="0" smtClean="0"/>
                <a:t>- </a:t>
              </a:r>
              <a:r>
                <a:rPr lang="en-US" b="1" dirty="0" smtClean="0"/>
                <a:t>Precision</a:t>
              </a:r>
            </a:p>
            <a:p>
              <a:pPr lvl="1"/>
              <a:r>
                <a:rPr lang="en-US" dirty="0" smtClean="0"/>
                <a:t>     </a:t>
              </a:r>
              <a:r>
                <a:rPr lang="en-US" i="1" u="sng" dirty="0" smtClean="0">
                  <a:solidFill>
                    <a:srgbClr val="3333CC"/>
                  </a:solidFill>
                </a:rPr>
                <a:t>Parameter estimation:</a:t>
              </a:r>
              <a:r>
                <a:rPr lang="en-US" i="1" dirty="0" smtClean="0"/>
                <a:t> </a:t>
              </a:r>
            </a:p>
            <a:p>
              <a:pPr lvl="1"/>
              <a:r>
                <a:rPr lang="en-US" i="1" dirty="0"/>
                <a:t> </a:t>
              </a:r>
              <a:r>
                <a:rPr lang="en-US" i="1" dirty="0" smtClean="0"/>
                <a:t>    </a:t>
              </a:r>
              <a:r>
                <a:rPr lang="en-US" b="1" i="1" dirty="0" smtClean="0">
                  <a:solidFill>
                    <a:srgbClr val="008000"/>
                  </a:solidFill>
                </a:rPr>
                <a:t>measurement error</a:t>
              </a: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000" y="197494"/>
            <a:ext cx="8791199" cy="531849"/>
          </a:xfrm>
        </p:spPr>
        <p:txBody>
          <a:bodyPr/>
          <a:lstStyle/>
          <a:p>
            <a:r>
              <a:rPr lang="en-US" sz="3200" dirty="0" smtClean="0"/>
              <a:t>Training</a:t>
            </a:r>
            <a:r>
              <a:rPr lang="en-US" sz="3200" dirty="0"/>
              <a:t>, </a:t>
            </a:r>
            <a:r>
              <a:rPr lang="en-US" sz="3200" dirty="0" smtClean="0"/>
              <a:t>Evaluation</a:t>
            </a:r>
            <a:r>
              <a:rPr lang="en-US" sz="3200" dirty="0"/>
              <a:t>, P</a:t>
            </a:r>
            <a:r>
              <a:rPr lang="en-US" sz="3200" dirty="0" smtClean="0"/>
              <a:t>hysics:</a:t>
            </a:r>
            <a:br>
              <a:rPr lang="en-US" sz="3200" dirty="0" smtClean="0"/>
            </a:br>
            <a:r>
              <a:rPr lang="en-US" sz="3200" dirty="0" smtClean="0"/>
              <a:t>one metric to bind them all?</a:t>
            </a:r>
            <a:endParaRPr lang="en-GB" sz="3200" dirty="0"/>
          </a:p>
        </p:txBody>
      </p:sp>
      <p:grpSp>
        <p:nvGrpSpPr>
          <p:cNvPr id="15" name="Group 14"/>
          <p:cNvGrpSpPr/>
          <p:nvPr/>
        </p:nvGrpSpPr>
        <p:grpSpPr>
          <a:xfrm>
            <a:off x="180000" y="1462998"/>
            <a:ext cx="8900059" cy="1957297"/>
            <a:chOff x="180000" y="1655598"/>
            <a:chExt cx="8900059" cy="219845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0000" y="1730251"/>
              <a:ext cx="2413793" cy="1871320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46371" y="1755391"/>
              <a:ext cx="2428542" cy="1874147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08288" y="1655598"/>
              <a:ext cx="2571771" cy="2198450"/>
            </a:xfrm>
            <a:prstGeom prst="rect">
              <a:avLst/>
            </a:prstGeom>
          </p:spPr>
        </p:pic>
        <p:sp>
          <p:nvSpPr>
            <p:cNvPr id="8" name="Right Arrow 7"/>
            <p:cNvSpPr/>
            <p:nvPr/>
          </p:nvSpPr>
          <p:spPr>
            <a:xfrm>
              <a:off x="2710543" y="2492829"/>
              <a:ext cx="522514" cy="185057"/>
            </a:xfrm>
            <a:prstGeom prst="rightArrow">
              <a:avLst/>
            </a:prstGeom>
            <a:solidFill>
              <a:srgbClr val="FFFF00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ight Arrow 8"/>
            <p:cNvSpPr/>
            <p:nvPr/>
          </p:nvSpPr>
          <p:spPr>
            <a:xfrm>
              <a:off x="5876914" y="2492829"/>
              <a:ext cx="522514" cy="185057"/>
            </a:xfrm>
            <a:prstGeom prst="rightArrow">
              <a:avLst/>
            </a:prstGeom>
            <a:solidFill>
              <a:srgbClr val="FFFF00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7" name="Rectangle 16"/>
          <p:cNvSpPr/>
          <p:nvPr/>
        </p:nvSpPr>
        <p:spPr>
          <a:xfrm>
            <a:off x="7206344" y="1573618"/>
            <a:ext cx="1132114" cy="135440"/>
          </a:xfrm>
          <a:prstGeom prst="rect">
            <a:avLst/>
          </a:prstGeom>
          <a:noFill/>
          <a:ln w="38100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9" name="Straight Arrow Connector 18"/>
          <p:cNvCxnSpPr>
            <a:stCxn id="17" idx="2"/>
          </p:cNvCxnSpPr>
          <p:nvPr/>
        </p:nvCxnSpPr>
        <p:spPr>
          <a:xfrm>
            <a:off x="7772401" y="1709058"/>
            <a:ext cx="348342" cy="2536371"/>
          </a:xfrm>
          <a:prstGeom prst="straightConnector1">
            <a:avLst/>
          </a:prstGeom>
          <a:ln w="12700">
            <a:solidFill>
              <a:srgbClr val="008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92137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937656" y="3929742"/>
            <a:ext cx="6226629" cy="483599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000" y="121293"/>
            <a:ext cx="8791199" cy="433878"/>
          </a:xfrm>
        </p:spPr>
        <p:txBody>
          <a:bodyPr/>
          <a:lstStyle/>
          <a:p>
            <a:r>
              <a:rPr lang="en-US" sz="3200" dirty="0" smtClean="0"/>
              <a:t>Optimal partitioning – information inflow</a:t>
            </a:r>
            <a:endParaRPr lang="en-GB" sz="32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8074" y="739754"/>
            <a:ext cx="1410731" cy="48138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1170" y="1463890"/>
            <a:ext cx="1221006" cy="283955"/>
          </a:xfrm>
          <a:prstGeom prst="rect">
            <a:avLst/>
          </a:prstGeom>
        </p:spPr>
      </p:pic>
      <p:grpSp>
        <p:nvGrpSpPr>
          <p:cNvPr id="11" name="Group 10"/>
          <p:cNvGrpSpPr>
            <a:grpSpLocks noChangeAspect="1"/>
          </p:cNvGrpSpPr>
          <p:nvPr/>
        </p:nvGrpSpPr>
        <p:grpSpPr>
          <a:xfrm>
            <a:off x="5004314" y="1856367"/>
            <a:ext cx="3946884" cy="349670"/>
            <a:chOff x="1743139" y="2756451"/>
            <a:chExt cx="4473495" cy="396324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43139" y="2756451"/>
              <a:ext cx="2910321" cy="396324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669691" y="2756451"/>
              <a:ext cx="1546943" cy="396324"/>
            </a:xfrm>
            <a:prstGeom prst="rect">
              <a:avLst/>
            </a:prstGeom>
          </p:spPr>
        </p:pic>
      </p:grpSp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09524" y="2347680"/>
            <a:ext cx="1039873" cy="38345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12373" y="2967949"/>
            <a:ext cx="1160557" cy="40536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73085" y="4413341"/>
            <a:ext cx="864628" cy="391965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844541" y="5321889"/>
            <a:ext cx="8106657" cy="66407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/>
              <p:cNvSpPr>
                <a:spLocks noGrp="1"/>
              </p:cNvSpPr>
              <p:nvPr>
                <p:ph type="body" idx="1"/>
              </p:nvPr>
            </p:nvSpPr>
            <p:spPr>
              <a:xfrm>
                <a:off x="0" y="674914"/>
                <a:ext cx="9144000" cy="5318112"/>
              </a:xfrm>
            </p:spPr>
            <p:txBody>
              <a:bodyPr/>
              <a:lstStyle/>
              <a:p>
                <a:pPr>
                  <a:spcBef>
                    <a:spcPts val="0"/>
                  </a:spcBef>
                </a:pPr>
                <a:r>
                  <a:rPr lang="en-US" dirty="0" smtClean="0"/>
                  <a:t>Information about </a:t>
                </a:r>
                <a:r>
                  <a:rPr lang="el-GR" dirty="0" smtClean="0">
                    <a:sym typeface="Symbol" panose="05050102010706020507" pitchFamily="18" charset="2"/>
                  </a:rPr>
                  <a:t>θ</a:t>
                </a:r>
                <a:r>
                  <a:rPr lang="en-US" dirty="0" smtClean="0"/>
                  <a:t> in a binned fit </a:t>
                </a:r>
                <a:r>
                  <a:rPr lang="en-US" dirty="0" smtClean="0">
                    <a:sym typeface="Symbol" panose="05050102010706020507" pitchFamily="18" charset="2"/>
                  </a:rPr>
                  <a:t></a:t>
                </a:r>
                <a:endParaRPr lang="en-US" dirty="0" smtClean="0"/>
              </a:p>
              <a:p>
                <a:pPr lvl="3">
                  <a:spcBef>
                    <a:spcPts val="0"/>
                  </a:spcBef>
                </a:pPr>
                <a:endParaRPr lang="en-US" dirty="0" smtClean="0"/>
              </a:p>
              <a:p>
                <a:pPr>
                  <a:spcBef>
                    <a:spcPts val="0"/>
                  </a:spcBef>
                </a:pPr>
                <a:r>
                  <a:rPr lang="en-US" dirty="0" smtClean="0"/>
                  <a:t>Can I reduce</a:t>
                </a:r>
                <a:r>
                  <a:rPr lang="en-US" dirty="0" smtClean="0">
                    <a:solidFill>
                      <a:srgbClr val="00000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l-GR" i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sym typeface="Symbol" panose="05050102010706020507" pitchFamily="18" charset="2"/>
                      </a:rPr>
                      <m:t></m:t>
                    </m:r>
                    <m:acc>
                      <m:accPr>
                        <m:chr m:val="̂"/>
                        <m:ctrlPr>
                          <a:rPr lang="el-GR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el-GR" dirty="0">
                            <a:solidFill>
                              <a:srgbClr val="000000"/>
                            </a:solidFill>
                          </a:rPr>
                          <m:t>θ</m:t>
                        </m:r>
                      </m:e>
                    </m:acc>
                  </m:oMath>
                </a14:m>
                <a:r>
                  <a:rPr lang="en-US" dirty="0" smtClean="0">
                    <a:solidFill>
                      <a:srgbClr val="000000"/>
                    </a:solidFill>
                  </a:rPr>
                  <a:t> by splitting </a:t>
                </a:r>
                <a:r>
                  <a:rPr lang="en-US" dirty="0" smtClean="0"/>
                  <a:t>bin y</a:t>
                </a:r>
                <a:r>
                  <a:rPr lang="en-US" baseline="-25000" dirty="0" smtClean="0"/>
                  <a:t>i</a:t>
                </a:r>
                <a:r>
                  <a:rPr lang="en-US" dirty="0" smtClean="0"/>
                  <a:t> into two bins?</a:t>
                </a:r>
              </a:p>
              <a:p>
                <a:pPr marL="1028700" lvl="2" indent="0">
                  <a:spcBef>
                    <a:spcPts val="0"/>
                  </a:spcBef>
                  <a:buNone/>
                </a:pPr>
                <a:endParaRPr lang="en-US" sz="1000" dirty="0"/>
              </a:p>
              <a:p>
                <a:pPr lvl="1">
                  <a:spcBef>
                    <a:spcPts val="0"/>
                  </a:spcBef>
                </a:pPr>
                <a:r>
                  <a:rPr lang="en-US" dirty="0"/>
                  <a:t>Is the “information inflow” positive?</a:t>
                </a:r>
              </a:p>
              <a:p>
                <a:pPr marL="1028700" lvl="2" indent="0">
                  <a:spcBef>
                    <a:spcPts val="0"/>
                  </a:spcBef>
                  <a:buNone/>
                </a:pPr>
                <a:endParaRPr lang="en-US" sz="1000" dirty="0"/>
              </a:p>
              <a:p>
                <a:pPr lvl="1">
                  <a:spcBef>
                    <a:spcPts val="0"/>
                  </a:spcBef>
                </a:pPr>
                <a:r>
                  <a:rPr lang="en-US" dirty="0" smtClean="0"/>
                  <a:t>information increases (error </a:t>
                </a:r>
                <a14:m>
                  <m:oMath xmlns:m="http://schemas.openxmlformats.org/officeDocument/2006/math">
                    <m:r>
                      <a:rPr lang="el-GR" i="1" dirty="0">
                        <a:latin typeface="Cambria Math" panose="02040503050406030204" pitchFamily="18" charset="0"/>
                        <a:sym typeface="Symbol" panose="05050102010706020507" pitchFamily="18" charset="2"/>
                      </a:rPr>
                      <m:t></m:t>
                    </m:r>
                    <m:acc>
                      <m:accPr>
                        <m:chr m:val="̂"/>
                        <m:ctrlPr>
                          <a:rPr lang="el-GR" i="1" dirty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el-GR" dirty="0"/>
                          <m:t>θ</m:t>
                        </m:r>
                      </m:e>
                    </m:acc>
                  </m:oMath>
                </a14:m>
                <a:r>
                  <a:rPr lang="en-US" dirty="0" smtClean="0"/>
                  <a:t> decreases) if</a:t>
                </a:r>
              </a:p>
              <a:p>
                <a:pPr lvl="3">
                  <a:spcBef>
                    <a:spcPts val="0"/>
                  </a:spcBef>
                </a:pPr>
                <a:endParaRPr lang="en-US" dirty="0"/>
              </a:p>
              <a:p>
                <a:pPr>
                  <a:spcBef>
                    <a:spcPts val="0"/>
                  </a:spcBef>
                </a:pPr>
                <a:r>
                  <a:rPr lang="en-US" dirty="0" smtClean="0"/>
                  <a:t>In the presence of background:</a:t>
                </a:r>
              </a:p>
              <a:p>
                <a:pPr lvl="2">
                  <a:spcBef>
                    <a:spcPts val="0"/>
                  </a:spcBef>
                </a:pPr>
                <a:endParaRPr lang="en-US" sz="800" dirty="0">
                  <a:solidFill>
                    <a:srgbClr val="FF0000"/>
                  </a:solidFill>
                  <a:sym typeface="Symbol" panose="05050102010706020507" pitchFamily="18" charset="2"/>
                </a:endParaRPr>
              </a:p>
              <a:p>
                <a:pPr lvl="1">
                  <a:spcBef>
                    <a:spcPts val="0"/>
                  </a:spcBef>
                </a:pPr>
                <a:r>
                  <a:rPr lang="en-US" dirty="0" smtClean="0">
                    <a:solidFill>
                      <a:srgbClr val="000000"/>
                    </a:solidFill>
                  </a:rPr>
                  <a:t>information increases if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l-GR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b="0" i="0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w</m:t>
                        </m:r>
                      </m:sub>
                    </m:sSub>
                    <m:f>
                      <m:fPr>
                        <m:ctrlPr>
                          <a:rPr lang="en-US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en-US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sym typeface="Symbol" panose="05050102010706020507" pitchFamily="18" charset="2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b="0" i="0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sym typeface="Symbol" panose="05050102010706020507" pitchFamily="18" charset="2"/>
                              </a:rPr>
                              <m:t>s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b="0" i="0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sym typeface="Symbol" panose="05050102010706020507" pitchFamily="18" charset="2"/>
                              </a:rPr>
                              <m:t>w</m:t>
                            </m:r>
                          </m:sub>
                        </m:sSub>
                      </m:den>
                    </m:f>
                    <m:f>
                      <m:fPr>
                        <m:ctrlPr>
                          <a:rPr lang="en-US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en-US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𝜕</m:t>
                        </m:r>
                        <m:sSub>
                          <m:sSubPr>
                            <m:ctrlPr>
                              <a:rPr lang="en-US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Symbol" panose="05050102010706020507" pitchFamily="18" charset="2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b="0" i="0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Symbol" panose="05050102010706020507" pitchFamily="18" charset="2"/>
                              </a:rPr>
                              <m:t>s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b="0" i="0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Symbol" panose="05050102010706020507" pitchFamily="18" charset="2"/>
                              </a:rPr>
                              <m:t>w</m:t>
                            </m:r>
                          </m:sub>
                        </m:sSub>
                      </m:num>
                      <m:den>
                        <m:r>
                          <a:rPr lang="en-US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𝜕</m:t>
                        </m:r>
                        <m:r>
                          <m:rPr>
                            <m:sty m:val="p"/>
                          </m:rPr>
                          <a:rPr lang="el-GR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θ</m:t>
                        </m:r>
                      </m:den>
                    </m:f>
                    <m:r>
                      <a:rPr lang="el-GR" b="0" i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sym typeface="Symbol" panose="05050102010706020507" pitchFamily="18" charset="2"/>
                      </a:rPr>
                      <m:t>≠</m:t>
                    </m:r>
                    <m:sSub>
                      <m:sSubPr>
                        <m:ctrlPr>
                          <a:rPr lang="el-GR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l-GR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b="0" i="0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z</m:t>
                        </m:r>
                      </m:sub>
                    </m:sSub>
                    <m:f>
                      <m:fPr>
                        <m:ctrlPr>
                          <a:rPr lang="en-US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en-US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sym typeface="Symbol" panose="05050102010706020507" pitchFamily="18" charset="2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b="0" i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sym typeface="Symbol" panose="05050102010706020507" pitchFamily="18" charset="2"/>
                              </a:rPr>
                              <m:t>s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b="0" i="0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sym typeface="Symbol" panose="05050102010706020507" pitchFamily="18" charset="2"/>
                              </a:rPr>
                              <m:t>z</m:t>
                            </m:r>
                          </m:sub>
                        </m:sSub>
                      </m:den>
                    </m:f>
                    <m:f>
                      <m:fPr>
                        <m:ctrlPr>
                          <a:rPr lang="en-US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en-US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𝜕</m:t>
                        </m:r>
                        <m:sSub>
                          <m:sSubPr>
                            <m:ctrlPr>
                              <a:rPr lang="en-US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Symbol" panose="05050102010706020507" pitchFamily="18" charset="2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b="0" i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Symbol" panose="05050102010706020507" pitchFamily="18" charset="2"/>
                              </a:rPr>
                              <m:t>s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b="0" i="0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Symbol" panose="05050102010706020507" pitchFamily="18" charset="2"/>
                              </a:rPr>
                              <m:t>z</m:t>
                            </m:r>
                          </m:sub>
                        </m:sSub>
                      </m:num>
                      <m:den>
                        <m:r>
                          <a:rPr lang="en-US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𝜕</m:t>
                        </m:r>
                        <m:r>
                          <m:rPr>
                            <m:sty m:val="p"/>
                          </m:rPr>
                          <a:rPr lang="el-GR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θ</m:t>
                        </m:r>
                      </m:den>
                    </m:f>
                  </m:oMath>
                </a14:m>
                <a:endParaRPr lang="en-US" b="0" dirty="0" smtClean="0">
                  <a:solidFill>
                    <a:srgbClr val="FF0000"/>
                  </a:solidFill>
                  <a:effectLst/>
                  <a:ea typeface="Cambria Math" panose="02040503050406030204" pitchFamily="18" charset="0"/>
                  <a:sym typeface="Symbol" panose="05050102010706020507" pitchFamily="18" charset="2"/>
                </a:endParaRPr>
              </a:p>
              <a:p>
                <a:pPr lvl="1">
                  <a:spcBef>
                    <a:spcPts val="0"/>
                  </a:spcBef>
                </a:pPr>
                <a:r>
                  <a:rPr lang="en-US" dirty="0" smtClean="0">
                    <a:sym typeface="Symbol" panose="05050102010706020507" pitchFamily="18" charset="2"/>
                  </a:rPr>
                  <a:t>therefore: </a:t>
                </a:r>
                <a:r>
                  <a:rPr lang="en-US" b="1" dirty="0" smtClean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sym typeface="Symbol" panose="05050102010706020507" pitchFamily="18" charset="2"/>
                  </a:rPr>
                  <a:t>try to partition the data into bins of different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l-GR" b="1" dirty="0" smtClean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m:t>ρ</m:t>
                    </m:r>
                    <m:r>
                      <m:rPr>
                        <m:nor/>
                      </m:rPr>
                      <a:rPr lang="en-US" b="1" baseline="-25000" dirty="0" smtClean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m:t>i</m:t>
                    </m:r>
                  </m:oMath>
                </a14:m>
                <a:r>
                  <a:rPr lang="en-US" b="1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1" i="1">
                            <a:solidFill>
                              <a:srgbClr val="FF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en-US" b="1" i="1">
                            <a:solidFill>
                              <a:srgbClr val="FF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𝟏</m:t>
                        </m:r>
                      </m:num>
                      <m:den>
                        <m:r>
                          <a:rPr lang="en-US" b="1" i="1">
                            <a:solidFill>
                              <a:srgbClr val="FF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𝒔</m:t>
                        </m:r>
                        <m:r>
                          <a:rPr lang="en-US" b="1" i="1" baseline="-25000">
                            <a:solidFill>
                              <a:srgbClr val="FF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𝒊</m:t>
                        </m:r>
                      </m:den>
                    </m:f>
                    <m:f>
                      <m:fPr>
                        <m:ctrlPr>
                          <a:rPr lang="en-US" b="1" i="1">
                            <a:solidFill>
                              <a:srgbClr val="FF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en-US" b="1" i="1">
                            <a:solidFill>
                              <a:srgbClr val="FF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𝝏</m:t>
                        </m:r>
                        <m:r>
                          <a:rPr lang="en-US" b="1" i="1">
                            <a:solidFill>
                              <a:srgbClr val="FF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𝒔𝒊</m:t>
                        </m:r>
                      </m:num>
                      <m:den>
                        <m:r>
                          <a:rPr lang="en-US" b="1" i="1">
                            <a:solidFill>
                              <a:srgbClr val="FF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𝝏</m:t>
                        </m:r>
                        <m:r>
                          <m:rPr>
                            <m:sty m:val="p"/>
                          </m:rPr>
                          <a:rPr lang="el-GR" b="1" i="1" smtClean="0">
                            <a:solidFill>
                              <a:srgbClr val="FF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θ</m:t>
                        </m:r>
                      </m:den>
                    </m:f>
                  </m:oMath>
                </a14:m>
                <a:r>
                  <a:rPr lang="en-US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sym typeface="Symbol" panose="05050102010706020507" pitchFamily="18" charset="2"/>
                  </a:rPr>
                  <a:t>   </a:t>
                </a:r>
              </a:p>
              <a:p>
                <a:pPr lvl="1">
                  <a:spcBef>
                    <a:spcPts val="0"/>
                  </a:spcBef>
                </a:pPr>
                <a:endParaRPr lang="en-US" sz="400" dirty="0" smtClean="0">
                  <a:sym typeface="Symbol" panose="05050102010706020507" pitchFamily="18" charset="2"/>
                </a:endParaRPr>
              </a:p>
              <a:p>
                <a:pPr lvl="2">
                  <a:spcBef>
                    <a:spcPts val="0"/>
                  </a:spcBef>
                </a:pPr>
                <a:r>
                  <a:rPr lang="en-US" dirty="0" smtClean="0">
                    <a:sym typeface="Symbol" panose="05050102010706020507" pitchFamily="18" charset="2"/>
                  </a:rPr>
                  <a:t>for cross-section measurements</a:t>
                </a:r>
                <a:r>
                  <a:rPr lang="en-US" dirty="0">
                    <a:sym typeface="Symbol" panose="05050102010706020507" pitchFamily="18" charset="2"/>
                  </a:rPr>
                  <a:t>,</a:t>
                </a:r>
                <a:r>
                  <a:rPr lang="en-US" dirty="0" smtClean="0">
                    <a:sym typeface="Symbol" panose="05050102010706020507" pitchFamily="18" charset="2"/>
                  </a:rPr>
                  <a:t>                : </a:t>
                </a:r>
                <a:r>
                  <a:rPr lang="en-US" i="1" dirty="0" smtClean="0">
                    <a:sym typeface="Symbol" panose="05050102010706020507" pitchFamily="18" charset="2"/>
                  </a:rPr>
                  <a:t>split into bins of different</a:t>
                </a:r>
                <a:r>
                  <a:rPr lang="en-US" i="1" dirty="0" smtClean="0">
                    <a:solidFill>
                      <a:srgbClr val="000000"/>
                    </a:solidFill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l-GR" i="1" dirty="0">
                        <a:solidFill>
                          <a:srgbClr val="000000"/>
                        </a:solidFill>
                      </a:rPr>
                      <m:t>ρ</m:t>
                    </m:r>
                    <m:r>
                      <m:rPr>
                        <m:nor/>
                      </m:rPr>
                      <a:rPr lang="en-US" i="1" baseline="-25000" dirty="0" smtClean="0">
                        <a:solidFill>
                          <a:srgbClr val="000000"/>
                        </a:solidFill>
                      </a:rPr>
                      <m:t>i</m:t>
                    </m:r>
                  </m:oMath>
                </a14:m>
                <a:endParaRPr lang="en-US" i="1" dirty="0" smtClean="0">
                  <a:solidFill>
                    <a:srgbClr val="000000"/>
                  </a:solidFill>
                </a:endParaRPr>
              </a:p>
              <a:p>
                <a:pPr marL="1028700" lvl="2" indent="0">
                  <a:spcBef>
                    <a:spcPts val="0"/>
                  </a:spcBef>
                  <a:buNone/>
                </a:pPr>
                <a:endParaRPr lang="en-US" dirty="0" smtClean="0"/>
              </a:p>
              <a:p>
                <a:pPr>
                  <a:spcBef>
                    <a:spcPts val="0"/>
                  </a:spcBef>
                </a:pPr>
                <a:r>
                  <a:rPr lang="en-US" dirty="0" smtClean="0"/>
                  <a:t>Two important practical consequences:</a:t>
                </a:r>
                <a:endParaRPr lang="en-US" dirty="0"/>
              </a:p>
              <a:p>
                <a:pPr lvl="1">
                  <a:spcBef>
                    <a:spcPts val="0"/>
                  </a:spcBef>
                </a:pPr>
                <a:r>
                  <a:rPr lang="en-US" i="1" dirty="0" smtClean="0">
                    <a:solidFill>
                      <a:srgbClr val="FF0000"/>
                    </a:solidFill>
                  </a:rPr>
                  <a:t>1. use scoring classifiers </a:t>
                </a:r>
                <a:r>
                  <a:rPr lang="en-US" i="1" dirty="0">
                    <a:solidFill>
                      <a:srgbClr val="FF0000"/>
                    </a:solidFill>
                  </a:rPr>
                  <a:t>to partition </a:t>
                </a:r>
                <a:r>
                  <a:rPr lang="en-US" i="1" dirty="0" smtClean="0">
                    <a:solidFill>
                      <a:srgbClr val="FF0000"/>
                    </a:solidFill>
                  </a:rPr>
                  <a:t>the data</a:t>
                </a:r>
                <a:r>
                  <a:rPr lang="en-US" i="1" dirty="0">
                    <a:solidFill>
                      <a:srgbClr val="FF0000"/>
                    </a:solidFill>
                  </a:rPr>
                  <a:t>, not to reject </a:t>
                </a:r>
                <a:r>
                  <a:rPr lang="en-US" i="1" dirty="0" smtClean="0">
                    <a:solidFill>
                      <a:srgbClr val="FF0000"/>
                    </a:solidFill>
                  </a:rPr>
                  <a:t>events</a:t>
                </a:r>
              </a:p>
              <a:p>
                <a:pPr lvl="1">
                  <a:spcBef>
                    <a:spcPts val="0"/>
                  </a:spcBef>
                </a:pPr>
                <a:r>
                  <a:rPr lang="en-US" i="1" dirty="0" smtClean="0">
                    <a:solidFill>
                      <a:srgbClr val="FF0000"/>
                    </a:solidFill>
                  </a:rPr>
                  <a:t>2. information can be used also for training classifiers like decision trees</a:t>
                </a:r>
              </a:p>
              <a:p>
                <a:pPr lvl="2">
                  <a:spcBef>
                    <a:spcPts val="0"/>
                  </a:spcBef>
                </a:pPr>
                <a:endParaRPr lang="en-US" i="1" dirty="0"/>
              </a:p>
              <a:p>
                <a:pPr lvl="1">
                  <a:spcBef>
                    <a:spcPts val="0"/>
                  </a:spcBef>
                </a:pPr>
                <a:endParaRPr lang="en-US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3" name="Tex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0" y="674914"/>
                <a:ext cx="9144000" cy="5318112"/>
              </a:xfrm>
              <a:blipFill>
                <a:blip r:embed="rId9"/>
                <a:stretch>
                  <a:fillRect t="-115" b="-229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11469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27000" indent="0" algn="ctr">
              <a:buNone/>
            </a:pPr>
            <a:endParaRPr lang="en-US" sz="4800" dirty="0" smtClean="0"/>
          </a:p>
          <a:p>
            <a:pPr marL="127000" indent="0" algn="ctr">
              <a:buNone/>
            </a:pPr>
            <a:endParaRPr lang="en-US" sz="4800" dirty="0"/>
          </a:p>
          <a:p>
            <a:pPr marL="127000" indent="0" algn="ctr">
              <a:buNone/>
            </a:pPr>
            <a:r>
              <a:rPr lang="en-US" sz="4800" dirty="0" smtClean="0"/>
              <a:t>Old draft slides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4078945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000" y="60605"/>
            <a:ext cx="8791199" cy="572902"/>
          </a:xfrm>
        </p:spPr>
        <p:txBody>
          <a:bodyPr/>
          <a:lstStyle/>
          <a:p>
            <a:r>
              <a:rPr lang="en-US" dirty="0" smtClean="0"/>
              <a:t>Binary classifier evaluation – reminder</a:t>
            </a:r>
            <a:endParaRPr lang="en-US" dirty="0"/>
          </a:p>
        </p:txBody>
      </p:sp>
      <p:sp>
        <p:nvSpPr>
          <p:cNvPr id="18" name="Title 1"/>
          <p:cNvSpPr txBox="1">
            <a:spLocks/>
          </p:cNvSpPr>
          <p:nvPr/>
        </p:nvSpPr>
        <p:spPr>
          <a:xfrm>
            <a:off x="0" y="762392"/>
            <a:ext cx="9144000" cy="39803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3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r>
              <a:rPr lang="en-US" sz="2400" dirty="0" smtClean="0"/>
              <a:t>Discrete classifiers: the confusion matrix</a:t>
            </a:r>
            <a:endParaRPr lang="en-US" sz="2400" dirty="0"/>
          </a:p>
        </p:txBody>
      </p:sp>
      <p:sp>
        <p:nvSpPr>
          <p:cNvPr id="19" name="Title 1"/>
          <p:cNvSpPr txBox="1">
            <a:spLocks/>
          </p:cNvSpPr>
          <p:nvPr/>
        </p:nvSpPr>
        <p:spPr>
          <a:xfrm>
            <a:off x="0" y="3545676"/>
            <a:ext cx="9144000" cy="39803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3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r>
              <a:rPr lang="en-US" sz="2400" dirty="0" smtClean="0"/>
              <a:t>Scoring classifiers: ROC and PRC curves</a:t>
            </a:r>
            <a:endParaRPr lang="en-US" sz="2400" dirty="0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3942" y="4158101"/>
            <a:ext cx="2723152" cy="1878186"/>
          </a:xfrm>
          <a:prstGeom prst="rect">
            <a:avLst/>
          </a:prstGeom>
        </p:spPr>
      </p:pic>
      <p:grpSp>
        <p:nvGrpSpPr>
          <p:cNvPr id="4" name="Group 3"/>
          <p:cNvGrpSpPr>
            <a:grpSpLocks noChangeAspect="1"/>
          </p:cNvGrpSpPr>
          <p:nvPr/>
        </p:nvGrpSpPr>
        <p:grpSpPr>
          <a:xfrm>
            <a:off x="3037031" y="4156358"/>
            <a:ext cx="2687976" cy="1879826"/>
            <a:chOff x="6247761" y="1328218"/>
            <a:chExt cx="2687976" cy="1879826"/>
          </a:xfrm>
        </p:grpSpPr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247761" y="1328218"/>
              <a:ext cx="2687976" cy="1879826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8067308" y="1578075"/>
              <a:ext cx="734818" cy="22178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6" name="Straight Connector 5"/>
          <p:cNvCxnSpPr/>
          <p:nvPr/>
        </p:nvCxnSpPr>
        <p:spPr>
          <a:xfrm>
            <a:off x="0" y="697949"/>
            <a:ext cx="9144000" cy="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0" y="3473801"/>
            <a:ext cx="9144000" cy="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Group 38"/>
          <p:cNvGrpSpPr/>
          <p:nvPr/>
        </p:nvGrpSpPr>
        <p:grpSpPr>
          <a:xfrm>
            <a:off x="1763488" y="1312575"/>
            <a:ext cx="7228114" cy="1895231"/>
            <a:chOff x="-131694" y="3137876"/>
            <a:chExt cx="6200337" cy="1895231"/>
          </a:xfrm>
        </p:grpSpPr>
        <p:grpSp>
          <p:nvGrpSpPr>
            <p:cNvPr id="41" name="Group 40"/>
            <p:cNvGrpSpPr/>
            <p:nvPr/>
          </p:nvGrpSpPr>
          <p:grpSpPr>
            <a:xfrm>
              <a:off x="-131694" y="3137876"/>
              <a:ext cx="6200337" cy="1891324"/>
              <a:chOff x="-131694" y="3137876"/>
              <a:chExt cx="6200337" cy="1891324"/>
            </a:xfrm>
          </p:grpSpPr>
          <p:sp>
            <p:nvSpPr>
              <p:cNvPr id="47" name="Rectangle 46"/>
              <p:cNvSpPr/>
              <p:nvPr/>
            </p:nvSpPr>
            <p:spPr>
              <a:xfrm>
                <a:off x="1996833" y="3137876"/>
                <a:ext cx="2032000" cy="633046"/>
              </a:xfrm>
              <a:prstGeom prst="rect">
                <a:avLst/>
              </a:prstGeom>
              <a:solidFill>
                <a:schemeClr val="tx1">
                  <a:lumMod val="20000"/>
                  <a:lumOff val="80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i="1" u="sng" dirty="0" smtClean="0">
                    <a:solidFill>
                      <a:srgbClr val="CC00FF"/>
                    </a:solidFill>
                  </a:rPr>
                  <a:t>true class</a:t>
                </a:r>
                <a:r>
                  <a:rPr lang="en-US" dirty="0" smtClean="0">
                    <a:solidFill>
                      <a:srgbClr val="000000"/>
                    </a:solidFill>
                  </a:rPr>
                  <a:t>: </a:t>
                </a:r>
                <a:r>
                  <a:rPr lang="en-US" b="1" dirty="0" smtClean="0">
                    <a:solidFill>
                      <a:srgbClr val="000000"/>
                    </a:solidFill>
                  </a:rPr>
                  <a:t>P</a:t>
                </a:r>
                <a:r>
                  <a:rPr lang="en-US" dirty="0" smtClean="0">
                    <a:solidFill>
                      <a:srgbClr val="000000"/>
                    </a:solidFill>
                  </a:rPr>
                  <a:t>ositives</a:t>
                </a:r>
                <a:endParaRPr lang="en-US" b="1" dirty="0" smtClean="0">
                  <a:solidFill>
                    <a:srgbClr val="000000"/>
                  </a:solidFill>
                </a:endParaRPr>
              </a:p>
              <a:p>
                <a:pPr algn="ctr"/>
                <a:r>
                  <a:rPr lang="en-US" dirty="0" smtClean="0">
                    <a:solidFill>
                      <a:srgbClr val="000000"/>
                    </a:solidFill>
                  </a:rPr>
                  <a:t>(HEP: </a:t>
                </a:r>
                <a:r>
                  <a:rPr lang="en-US" b="1" dirty="0" smtClean="0">
                    <a:solidFill>
                      <a:srgbClr val="000000"/>
                    </a:solidFill>
                  </a:rPr>
                  <a:t>signal </a:t>
                </a:r>
                <a:r>
                  <a:rPr lang="en-US" b="1" dirty="0">
                    <a:solidFill>
                      <a:srgbClr val="0055A0"/>
                    </a:solidFill>
                  </a:rPr>
                  <a:t>Stot</a:t>
                </a:r>
                <a:r>
                  <a:rPr lang="en-US" dirty="0" smtClean="0">
                    <a:solidFill>
                      <a:srgbClr val="000000"/>
                    </a:solidFill>
                  </a:rPr>
                  <a:t>)</a:t>
                </a:r>
              </a:p>
            </p:txBody>
          </p:sp>
          <p:sp>
            <p:nvSpPr>
              <p:cNvPr id="48" name="Rectangle 47"/>
              <p:cNvSpPr/>
              <p:nvPr/>
            </p:nvSpPr>
            <p:spPr>
              <a:xfrm>
                <a:off x="4036643" y="3137876"/>
                <a:ext cx="2032000" cy="633046"/>
              </a:xfrm>
              <a:prstGeom prst="rect">
                <a:avLst/>
              </a:prstGeom>
              <a:solidFill>
                <a:schemeClr val="tx1">
                  <a:lumMod val="20000"/>
                  <a:lumOff val="80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i="1" u="sng" dirty="0">
                    <a:solidFill>
                      <a:srgbClr val="CC00FF"/>
                    </a:solidFill>
                  </a:rPr>
                  <a:t>t</a:t>
                </a:r>
                <a:r>
                  <a:rPr lang="en-US" b="1" i="1" u="sng" dirty="0" smtClean="0">
                    <a:solidFill>
                      <a:srgbClr val="CC00FF"/>
                    </a:solidFill>
                  </a:rPr>
                  <a:t>rue class</a:t>
                </a:r>
                <a:r>
                  <a:rPr lang="en-US" dirty="0" smtClean="0">
                    <a:solidFill>
                      <a:srgbClr val="000000"/>
                    </a:solidFill>
                  </a:rPr>
                  <a:t>: </a:t>
                </a:r>
                <a:r>
                  <a:rPr lang="en-US" b="1" dirty="0" smtClean="0">
                    <a:solidFill>
                      <a:srgbClr val="000000"/>
                    </a:solidFill>
                  </a:rPr>
                  <a:t>N</a:t>
                </a:r>
                <a:r>
                  <a:rPr lang="en-US" dirty="0" smtClean="0">
                    <a:solidFill>
                      <a:srgbClr val="000000"/>
                    </a:solidFill>
                  </a:rPr>
                  <a:t>egatives</a:t>
                </a:r>
                <a:endParaRPr lang="en-US" b="1" dirty="0" smtClean="0">
                  <a:solidFill>
                    <a:srgbClr val="000000"/>
                  </a:solidFill>
                </a:endParaRPr>
              </a:p>
              <a:p>
                <a:pPr algn="ctr"/>
                <a:r>
                  <a:rPr lang="en-US" dirty="0" smtClean="0">
                    <a:solidFill>
                      <a:srgbClr val="000000"/>
                    </a:solidFill>
                  </a:rPr>
                  <a:t>(HEP: </a:t>
                </a:r>
                <a:r>
                  <a:rPr lang="en-US" b="1" dirty="0" smtClean="0">
                    <a:solidFill>
                      <a:srgbClr val="000000"/>
                    </a:solidFill>
                  </a:rPr>
                  <a:t>background </a:t>
                </a:r>
                <a:r>
                  <a:rPr lang="en-US" b="1" dirty="0" smtClean="0">
                    <a:solidFill>
                      <a:srgbClr val="0055A0"/>
                    </a:solidFill>
                  </a:rPr>
                  <a:t>Btot</a:t>
                </a:r>
                <a:r>
                  <a:rPr lang="en-US" dirty="0" smtClean="0">
                    <a:solidFill>
                      <a:srgbClr val="000000"/>
                    </a:solidFill>
                  </a:rPr>
                  <a:t>)</a:t>
                </a:r>
                <a:endParaRPr lang="en-GB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9" name="Rectangle 48"/>
              <p:cNvSpPr/>
              <p:nvPr/>
            </p:nvSpPr>
            <p:spPr>
              <a:xfrm>
                <a:off x="-127792" y="3767015"/>
                <a:ext cx="2120720" cy="633046"/>
              </a:xfrm>
              <a:prstGeom prst="rect">
                <a:avLst/>
              </a:prstGeom>
              <a:solidFill>
                <a:schemeClr val="tx1">
                  <a:lumMod val="20000"/>
                  <a:lumOff val="80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i="1" u="sng" dirty="0" smtClean="0">
                    <a:solidFill>
                      <a:srgbClr val="CC00FF"/>
                    </a:solidFill>
                  </a:rPr>
                  <a:t>classified as</a:t>
                </a:r>
                <a:r>
                  <a:rPr lang="en-US" dirty="0" smtClean="0">
                    <a:solidFill>
                      <a:srgbClr val="000000"/>
                    </a:solidFill>
                  </a:rPr>
                  <a:t>: positives</a:t>
                </a:r>
              </a:p>
              <a:p>
                <a:pPr algn="ctr"/>
                <a:r>
                  <a:rPr lang="en-US" dirty="0" smtClean="0">
                    <a:solidFill>
                      <a:srgbClr val="000000"/>
                    </a:solidFill>
                  </a:rPr>
                  <a:t>(HEP: </a:t>
                </a:r>
                <a:r>
                  <a:rPr lang="en-US" b="1" dirty="0" smtClean="0">
                    <a:solidFill>
                      <a:srgbClr val="000000"/>
                    </a:solidFill>
                  </a:rPr>
                  <a:t>selected</a:t>
                </a:r>
                <a:r>
                  <a:rPr lang="en-US" dirty="0" smtClean="0">
                    <a:solidFill>
                      <a:srgbClr val="000000"/>
                    </a:solidFill>
                  </a:rPr>
                  <a:t>)</a:t>
                </a:r>
                <a:endParaRPr lang="en-GB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0" name="Rectangle 49"/>
              <p:cNvSpPr/>
              <p:nvPr/>
            </p:nvSpPr>
            <p:spPr>
              <a:xfrm>
                <a:off x="-131694" y="4396154"/>
                <a:ext cx="2120720" cy="633046"/>
              </a:xfrm>
              <a:prstGeom prst="rect">
                <a:avLst/>
              </a:prstGeom>
              <a:solidFill>
                <a:schemeClr val="tx1">
                  <a:lumMod val="20000"/>
                  <a:lumOff val="80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i="1" u="sng" dirty="0">
                    <a:solidFill>
                      <a:srgbClr val="CC00FF"/>
                    </a:solidFill>
                  </a:rPr>
                  <a:t>classified </a:t>
                </a:r>
                <a:r>
                  <a:rPr lang="en-US" b="1" i="1" u="sng" dirty="0" smtClean="0">
                    <a:solidFill>
                      <a:srgbClr val="CC00FF"/>
                    </a:solidFill>
                  </a:rPr>
                  <a:t>as</a:t>
                </a:r>
                <a:r>
                  <a:rPr lang="en-US" dirty="0" smtClean="0">
                    <a:solidFill>
                      <a:srgbClr val="000000"/>
                    </a:solidFill>
                  </a:rPr>
                  <a:t>: negatives</a:t>
                </a:r>
              </a:p>
              <a:p>
                <a:pPr algn="ctr"/>
                <a:r>
                  <a:rPr lang="en-US" dirty="0" smtClean="0">
                    <a:solidFill>
                      <a:srgbClr val="000000"/>
                    </a:solidFill>
                  </a:rPr>
                  <a:t>(HEP: </a:t>
                </a:r>
                <a:r>
                  <a:rPr lang="en-US" b="1" dirty="0" smtClean="0">
                    <a:solidFill>
                      <a:srgbClr val="000000"/>
                    </a:solidFill>
                  </a:rPr>
                  <a:t>rejected</a:t>
                </a:r>
                <a:r>
                  <a:rPr lang="en-US" dirty="0" smtClean="0">
                    <a:solidFill>
                      <a:srgbClr val="000000"/>
                    </a:solidFill>
                  </a:rPr>
                  <a:t>)</a:t>
                </a:r>
                <a:endParaRPr lang="en-GB" dirty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42" name="Group 41"/>
            <p:cNvGrpSpPr/>
            <p:nvPr/>
          </p:nvGrpSpPr>
          <p:grpSpPr>
            <a:xfrm>
              <a:off x="2000738" y="3767015"/>
              <a:ext cx="4064000" cy="1266092"/>
              <a:chOff x="2000738" y="3767015"/>
              <a:chExt cx="4064000" cy="1266092"/>
            </a:xfrm>
          </p:grpSpPr>
          <p:sp>
            <p:nvSpPr>
              <p:cNvPr id="43" name="Rectangle 42"/>
              <p:cNvSpPr/>
              <p:nvPr/>
            </p:nvSpPr>
            <p:spPr>
              <a:xfrm>
                <a:off x="2000738" y="3767015"/>
                <a:ext cx="2032000" cy="633046"/>
              </a:xfrm>
              <a:prstGeom prst="rect">
                <a:avLst/>
              </a:prstGeom>
              <a:solidFill>
                <a:srgbClr val="92D050"/>
              </a:solidFill>
              <a:ln w="28575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dirty="0" smtClean="0">
                    <a:solidFill>
                      <a:srgbClr val="000000"/>
                    </a:solidFill>
                  </a:rPr>
                  <a:t>True Positives (TP)</a:t>
                </a:r>
              </a:p>
              <a:p>
                <a:pPr algn="ctr"/>
                <a:r>
                  <a:rPr lang="en-US" dirty="0" smtClean="0">
                    <a:solidFill>
                      <a:srgbClr val="000000"/>
                    </a:solidFill>
                  </a:rPr>
                  <a:t>(HEP: selected signal </a:t>
                </a:r>
                <a:r>
                  <a:rPr lang="en-US" b="1" dirty="0" smtClean="0">
                    <a:solidFill>
                      <a:srgbClr val="0055A0"/>
                    </a:solidFill>
                  </a:rPr>
                  <a:t>Ssel</a:t>
                </a:r>
                <a:r>
                  <a:rPr lang="en-US" dirty="0" smtClean="0">
                    <a:solidFill>
                      <a:srgbClr val="000000"/>
                    </a:solidFill>
                  </a:rPr>
                  <a:t>)</a:t>
                </a:r>
                <a:endParaRPr lang="en-GB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4" name="Rectangle 43"/>
              <p:cNvSpPr/>
              <p:nvPr/>
            </p:nvSpPr>
            <p:spPr>
              <a:xfrm>
                <a:off x="4032738" y="3767015"/>
                <a:ext cx="2032000" cy="633046"/>
              </a:xfrm>
              <a:prstGeom prst="rect">
                <a:avLst/>
              </a:prstGeom>
              <a:solidFill>
                <a:srgbClr val="FF5050"/>
              </a:solidFill>
              <a:ln w="28575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dirty="0" smtClean="0">
                    <a:solidFill>
                      <a:srgbClr val="000000"/>
                    </a:solidFill>
                  </a:rPr>
                  <a:t>False Positives (FP)</a:t>
                </a:r>
              </a:p>
              <a:p>
                <a:pPr algn="ctr"/>
                <a:r>
                  <a:rPr lang="en-US" dirty="0">
                    <a:solidFill>
                      <a:srgbClr val="000000"/>
                    </a:solidFill>
                  </a:rPr>
                  <a:t>(</a:t>
                </a:r>
                <a:r>
                  <a:rPr lang="en-US" dirty="0" smtClean="0">
                    <a:solidFill>
                      <a:srgbClr val="000000"/>
                    </a:solidFill>
                  </a:rPr>
                  <a:t>HEP: selected bkg </a:t>
                </a:r>
                <a:r>
                  <a:rPr lang="en-US" b="1" dirty="0" smtClean="0">
                    <a:solidFill>
                      <a:srgbClr val="0055A0"/>
                    </a:solidFill>
                  </a:rPr>
                  <a:t>Bsel</a:t>
                </a:r>
                <a:r>
                  <a:rPr lang="en-US" dirty="0" smtClean="0">
                    <a:solidFill>
                      <a:srgbClr val="000000"/>
                    </a:solidFill>
                  </a:rPr>
                  <a:t>)</a:t>
                </a:r>
                <a:endParaRPr lang="en-GB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5" name="Rectangle 44"/>
              <p:cNvSpPr/>
              <p:nvPr/>
            </p:nvSpPr>
            <p:spPr>
              <a:xfrm>
                <a:off x="2000738" y="4400061"/>
                <a:ext cx="2032000" cy="633046"/>
              </a:xfrm>
              <a:prstGeom prst="rect">
                <a:avLst/>
              </a:prstGeom>
              <a:solidFill>
                <a:srgbClr val="FF5050"/>
              </a:solidFill>
              <a:ln w="28575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dirty="0" smtClean="0">
                    <a:solidFill>
                      <a:srgbClr val="000000"/>
                    </a:solidFill>
                  </a:rPr>
                  <a:t>False Negatives (FN)</a:t>
                </a:r>
              </a:p>
              <a:p>
                <a:pPr algn="ctr"/>
                <a:r>
                  <a:rPr lang="en-US" dirty="0">
                    <a:solidFill>
                      <a:srgbClr val="000000"/>
                    </a:solidFill>
                  </a:rPr>
                  <a:t>(</a:t>
                </a:r>
                <a:r>
                  <a:rPr lang="en-US" dirty="0" smtClean="0">
                    <a:solidFill>
                      <a:srgbClr val="000000"/>
                    </a:solidFill>
                  </a:rPr>
                  <a:t>HEP: rejected signal </a:t>
                </a:r>
                <a:r>
                  <a:rPr lang="en-US" b="1" dirty="0" smtClean="0">
                    <a:solidFill>
                      <a:srgbClr val="0055A0"/>
                    </a:solidFill>
                  </a:rPr>
                  <a:t>Srej</a:t>
                </a:r>
                <a:r>
                  <a:rPr lang="en-US" dirty="0" smtClean="0">
                    <a:solidFill>
                      <a:srgbClr val="000000"/>
                    </a:solidFill>
                  </a:rPr>
                  <a:t>)</a:t>
                </a:r>
                <a:endParaRPr lang="en-GB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6" name="Rectangle 45"/>
              <p:cNvSpPr/>
              <p:nvPr/>
            </p:nvSpPr>
            <p:spPr>
              <a:xfrm>
                <a:off x="4032738" y="4400061"/>
                <a:ext cx="2032000" cy="633046"/>
              </a:xfrm>
              <a:prstGeom prst="rect">
                <a:avLst/>
              </a:prstGeom>
              <a:solidFill>
                <a:srgbClr val="92D050"/>
              </a:solidFill>
              <a:ln w="28575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dirty="0" smtClean="0">
                    <a:solidFill>
                      <a:srgbClr val="000000"/>
                    </a:solidFill>
                  </a:rPr>
                  <a:t>True Negatives (TN)</a:t>
                </a:r>
              </a:p>
              <a:p>
                <a:pPr algn="ctr"/>
                <a:r>
                  <a:rPr lang="en-US" dirty="0">
                    <a:solidFill>
                      <a:srgbClr val="000000"/>
                    </a:solidFill>
                  </a:rPr>
                  <a:t>(</a:t>
                </a:r>
                <a:r>
                  <a:rPr lang="en-US" dirty="0" smtClean="0">
                    <a:solidFill>
                      <a:srgbClr val="000000"/>
                    </a:solidFill>
                  </a:rPr>
                  <a:t>HEP: rejected bkg </a:t>
                </a:r>
                <a:r>
                  <a:rPr lang="en-US" b="1" dirty="0" smtClean="0">
                    <a:solidFill>
                      <a:srgbClr val="0055A0"/>
                    </a:solidFill>
                  </a:rPr>
                  <a:t>Brej</a:t>
                </a:r>
                <a:r>
                  <a:rPr lang="en-US" dirty="0" smtClean="0">
                    <a:solidFill>
                      <a:srgbClr val="000000"/>
                    </a:solidFill>
                  </a:rPr>
                  <a:t>)</a:t>
                </a:r>
                <a:endParaRPr lang="en-GB" dirty="0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21" name="TextBox 20"/>
          <p:cNvSpPr txBox="1"/>
          <p:nvPr/>
        </p:nvSpPr>
        <p:spPr>
          <a:xfrm>
            <a:off x="696688" y="1240160"/>
            <a:ext cx="21335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solidFill>
                  <a:srgbClr val="FF0000"/>
                </a:solidFill>
              </a:rPr>
              <a:t>Binary decision: </a:t>
            </a:r>
          </a:p>
          <a:p>
            <a:pPr algn="ctr"/>
            <a:r>
              <a:rPr lang="en-US" sz="1600" dirty="0" smtClean="0">
                <a:solidFill>
                  <a:srgbClr val="FF0000"/>
                </a:solidFill>
              </a:rPr>
              <a:t>signal or background</a:t>
            </a:r>
            <a:endParaRPr lang="en-GB" sz="1600" dirty="0">
              <a:solidFill>
                <a:srgbClr val="FF0000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7343" y="4322805"/>
            <a:ext cx="277294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solidFill>
                  <a:srgbClr val="FF0000"/>
                </a:solidFill>
              </a:rPr>
              <a:t>Continuous output: </a:t>
            </a:r>
          </a:p>
          <a:p>
            <a:pPr algn="ctr"/>
            <a:r>
              <a:rPr lang="en-US" sz="1600" dirty="0">
                <a:solidFill>
                  <a:srgbClr val="FF0000"/>
                </a:solidFill>
              </a:rPr>
              <a:t>p</a:t>
            </a:r>
            <a:r>
              <a:rPr lang="en-US" sz="1600" dirty="0" smtClean="0">
                <a:solidFill>
                  <a:srgbClr val="FF0000"/>
                </a:solidFill>
              </a:rPr>
              <a:t>robability to be signal</a:t>
            </a:r>
          </a:p>
          <a:p>
            <a:pPr algn="ctr"/>
            <a:endParaRPr lang="en-US" sz="1600" dirty="0">
              <a:solidFill>
                <a:srgbClr val="FF0000"/>
              </a:solidFill>
            </a:endParaRPr>
          </a:p>
          <a:p>
            <a:pPr algn="ctr"/>
            <a:r>
              <a:rPr lang="en-US" dirty="0" smtClean="0"/>
              <a:t>Vary the binary decision</a:t>
            </a:r>
          </a:p>
          <a:p>
            <a:pPr algn="ctr"/>
            <a:r>
              <a:rPr lang="en-US" dirty="0"/>
              <a:t>b</a:t>
            </a:r>
            <a:r>
              <a:rPr lang="en-US" dirty="0" smtClean="0"/>
              <a:t>y varying the cut</a:t>
            </a:r>
          </a:p>
          <a:p>
            <a:pPr algn="ctr"/>
            <a:r>
              <a:rPr lang="en-US" dirty="0"/>
              <a:t>o</a:t>
            </a:r>
            <a:r>
              <a:rPr lang="en-US" dirty="0" smtClean="0"/>
              <a:t>n the scoring classifier </a:t>
            </a:r>
            <a:endParaRPr lang="en-GB" dirty="0"/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514" y="2339686"/>
            <a:ext cx="994175" cy="348441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0652" y="1981443"/>
            <a:ext cx="875897" cy="316474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4060" y="2728301"/>
            <a:ext cx="1416140" cy="338851"/>
          </a:xfrm>
          <a:prstGeom prst="rect">
            <a:avLst/>
          </a:prstGeom>
        </p:spPr>
      </p:pic>
      <p:grpSp>
        <p:nvGrpSpPr>
          <p:cNvPr id="54" name="Group 53"/>
          <p:cNvGrpSpPr/>
          <p:nvPr/>
        </p:nvGrpSpPr>
        <p:grpSpPr>
          <a:xfrm>
            <a:off x="141514" y="3115350"/>
            <a:ext cx="1426920" cy="264241"/>
            <a:chOff x="4726857" y="5464404"/>
            <a:chExt cx="1426920" cy="264241"/>
          </a:xfrm>
        </p:grpSpPr>
        <p:pic>
          <p:nvPicPr>
            <p:cNvPr id="55" name="Picture 54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399809" y="5464404"/>
              <a:ext cx="753968" cy="264241"/>
            </a:xfrm>
            <a:prstGeom prst="rect">
              <a:avLst/>
            </a:prstGeom>
            <a:ln>
              <a:noFill/>
            </a:ln>
          </p:spPr>
        </p:pic>
        <p:sp>
          <p:nvSpPr>
            <p:cNvPr id="56" name="TextBox 55"/>
            <p:cNvSpPr txBox="1"/>
            <p:nvPr/>
          </p:nvSpPr>
          <p:spPr>
            <a:xfrm>
              <a:off x="4726857" y="5485197"/>
              <a:ext cx="106926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dirty="0"/>
                <a:t>P</a:t>
              </a:r>
              <a:r>
                <a:rPr lang="en-US" sz="800" dirty="0" smtClean="0"/>
                <a:t>revalence</a:t>
              </a:r>
              <a:endParaRPr lang="en-GB" sz="800" dirty="0"/>
            </a:p>
          </p:txBody>
        </p:sp>
      </p:grpSp>
    </p:spTree>
    <p:extLst>
      <p:ext uri="{BB962C8B-B14F-4D97-AF65-F5344CB8AC3E}">
        <p14:creationId xmlns:p14="http://schemas.microsoft.com/office/powerpoint/2010/main" val="8204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5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97493"/>
            <a:ext cx="9144000" cy="346793"/>
          </a:xfrm>
        </p:spPr>
        <p:txBody>
          <a:bodyPr/>
          <a:lstStyle/>
          <a:p>
            <a:r>
              <a:rPr lang="en-US" sz="3200" dirty="0"/>
              <a:t>E</a:t>
            </a:r>
            <a:r>
              <a:rPr lang="en-US" sz="3200" dirty="0" smtClean="0"/>
              <a:t>valuation: (main) specificities of HEP</a:t>
            </a:r>
            <a:endParaRPr lang="en-US" sz="3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-141514" y="761996"/>
            <a:ext cx="9285514" cy="5067740"/>
          </a:xfrm>
        </p:spPr>
        <p:txBody>
          <a:bodyPr/>
          <a:lstStyle/>
          <a:p>
            <a:pPr marL="152400" indent="0">
              <a:spcBef>
                <a:spcPts val="0"/>
              </a:spcBef>
              <a:buNone/>
            </a:pPr>
            <a:r>
              <a:rPr lang="en-US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Qualitative asymmetry</a:t>
            </a:r>
            <a:r>
              <a:rPr lang="en-US" dirty="0" smtClean="0"/>
              <a:t>: only the signal has interesting physics</a:t>
            </a:r>
          </a:p>
          <a:p>
            <a:pPr lvl="1">
              <a:spcBef>
                <a:spcPts val="0"/>
              </a:spcBef>
            </a:pPr>
            <a:r>
              <a:rPr lang="en-US" dirty="0" smtClean="0"/>
              <a:t>HEP event selection is like Information Retrieval: background is irrelevant</a:t>
            </a:r>
          </a:p>
          <a:p>
            <a:pPr lvl="2">
              <a:spcBef>
                <a:spcPts val="0"/>
              </a:spcBef>
            </a:pPr>
            <a:r>
              <a:rPr lang="en-US" i="1" dirty="0" smtClean="0"/>
              <a:t>True Negatives and the AUC are irrelevant in HEP event selection</a:t>
            </a:r>
          </a:p>
          <a:p>
            <a:pPr lvl="1">
              <a:spcBef>
                <a:spcPts val="0"/>
              </a:spcBef>
            </a:pPr>
            <a:r>
              <a:rPr lang="en-US" dirty="0" smtClean="0"/>
              <a:t>Classical evaluation metrics: signal efficiency and purity (the PRC in IR!)</a:t>
            </a:r>
          </a:p>
          <a:p>
            <a:pPr lvl="2">
              <a:spcBef>
                <a:spcPts val="0"/>
              </a:spcBef>
            </a:pPr>
            <a:r>
              <a:rPr lang="en-US" i="1" dirty="0" smtClean="0"/>
              <a:t>ROC alone is not enough – also need prevalence to interpret the ROC</a:t>
            </a:r>
          </a:p>
          <a:p>
            <a:pPr lvl="1">
              <a:spcBef>
                <a:spcPts val="0"/>
              </a:spcBef>
            </a:pPr>
            <a:r>
              <a:rPr lang="en-US" dirty="0" smtClean="0"/>
              <a:t>Example: FIP1=efficiency*purity for cross-section (counting experiment)</a:t>
            </a:r>
          </a:p>
          <a:p>
            <a:pPr lvl="2">
              <a:spcBef>
                <a:spcPts val="0"/>
              </a:spcBef>
            </a:pPr>
            <a:endParaRPr lang="en-US" dirty="0" smtClean="0"/>
          </a:p>
          <a:p>
            <a:pPr marL="152400" indent="0">
              <a:spcBef>
                <a:spcPts val="0"/>
              </a:spcBef>
              <a:buNone/>
            </a:pPr>
            <a:r>
              <a:rPr lang="en-US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Distribution fits</a:t>
            </a:r>
            <a:r>
              <a:rPr lang="en-US" dirty="0" smtClean="0"/>
              <a:t>: several disjoint bins, not just a global selection</a:t>
            </a:r>
          </a:p>
          <a:p>
            <a:pPr lvl="1">
              <a:spcBef>
                <a:spcPts val="0"/>
              </a:spcBef>
            </a:pPr>
            <a:r>
              <a:rPr lang="en-US" dirty="0" smtClean="0"/>
              <a:t>Analyze </a:t>
            </a:r>
            <a:r>
              <a:rPr lang="en-US" i="1" dirty="0" smtClean="0"/>
              <a:t>local signal efficiency and purity in each bin</a:t>
            </a:r>
            <a:r>
              <a:rPr lang="en-US" dirty="0" smtClean="0"/>
              <a:t>, not just global ones</a:t>
            </a:r>
          </a:p>
          <a:p>
            <a:pPr lvl="1">
              <a:spcBef>
                <a:spcPts val="0"/>
              </a:spcBef>
            </a:pPr>
            <a:r>
              <a:rPr lang="en-US" dirty="0" smtClean="0"/>
              <a:t>Also: we often use scoring classifiers to sub-partition the selected sample</a:t>
            </a:r>
          </a:p>
          <a:p>
            <a:pPr lvl="2">
              <a:spcBef>
                <a:spcPts val="0"/>
              </a:spcBef>
            </a:pPr>
            <a:r>
              <a:rPr lang="en-US" i="1" dirty="0" smtClean="0"/>
              <a:t>Event selection is a regression task, not just a binary classification task</a:t>
            </a:r>
          </a:p>
          <a:p>
            <a:pPr lvl="1">
              <a:spcBef>
                <a:spcPts val="0"/>
              </a:spcBef>
            </a:pPr>
            <a:r>
              <a:rPr lang="en-US" dirty="0" smtClean="0"/>
              <a:t>HEP-specific (not IR/MD): e.g. FIP2 for cross-section (distribution fits)</a:t>
            </a:r>
          </a:p>
          <a:p>
            <a:pPr lvl="2">
              <a:spcBef>
                <a:spcPts val="0"/>
              </a:spcBef>
            </a:pPr>
            <a:endParaRPr lang="en-US" dirty="0" smtClean="0"/>
          </a:p>
          <a:p>
            <a:pPr marL="152400" indent="0">
              <a:spcBef>
                <a:spcPts val="0"/>
              </a:spcBef>
              <a:buNone/>
            </a:pPr>
            <a:r>
              <a:rPr lang="en-US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Signal events are not all equal</a:t>
            </a:r>
            <a:r>
              <a:rPr lang="en-US" dirty="0" smtClean="0"/>
              <a:t>: they have different sensitivities</a:t>
            </a:r>
            <a:endParaRPr lang="en-US" dirty="0"/>
          </a:p>
          <a:p>
            <a:pPr lvl="1">
              <a:spcBef>
                <a:spcPts val="0"/>
              </a:spcBef>
            </a:pPr>
            <a:r>
              <a:rPr lang="en-US" dirty="0" smtClean="0"/>
              <a:t>Example: only events close to a mass peak are sensitive to the mass</a:t>
            </a:r>
          </a:p>
          <a:p>
            <a:pPr lvl="1">
              <a:spcBef>
                <a:spcPts val="0"/>
              </a:spcBef>
            </a:pPr>
            <a:r>
              <a:rPr lang="en-US" dirty="0" smtClean="0"/>
              <a:t>Not true for absolute scale measurements (and searches based on them) </a:t>
            </a:r>
          </a:p>
          <a:p>
            <a:pPr lvl="1">
              <a:spcBef>
                <a:spcPts val="0"/>
              </a:spcBef>
            </a:pPr>
            <a:r>
              <a:rPr lang="en-US" dirty="0"/>
              <a:t>HEP-specific (not IR/MD): </a:t>
            </a:r>
            <a:r>
              <a:rPr lang="en-US" dirty="0" smtClean="0"/>
              <a:t>e.g. FIP3 </a:t>
            </a:r>
            <a:r>
              <a:rPr lang="en-US" dirty="0"/>
              <a:t>for </a:t>
            </a:r>
            <a:r>
              <a:rPr lang="en-US" dirty="0" smtClean="0"/>
              <a:t>generic parameter (distribution </a:t>
            </a:r>
            <a:r>
              <a:rPr lang="en-US" dirty="0"/>
              <a:t>fits)</a:t>
            </a:r>
          </a:p>
        </p:txBody>
      </p:sp>
    </p:spTree>
    <p:extLst>
      <p:ext uri="{BB962C8B-B14F-4D97-AF65-F5344CB8AC3E}">
        <p14:creationId xmlns:p14="http://schemas.microsoft.com/office/powerpoint/2010/main" val="1668832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97493"/>
            <a:ext cx="9144000" cy="477421"/>
          </a:xfrm>
        </p:spPr>
        <p:txBody>
          <a:bodyPr/>
          <a:lstStyle/>
          <a:p>
            <a:r>
              <a:rPr lang="en-US" sz="3200" dirty="0" smtClean="0"/>
              <a:t>Binary classifier evaluation in other domains</a:t>
            </a:r>
            <a:endParaRPr lang="en-US" sz="3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0" y="774684"/>
            <a:ext cx="9144000" cy="4537545"/>
          </a:xfrm>
        </p:spPr>
        <p:txBody>
          <a:bodyPr/>
          <a:lstStyle/>
          <a:p>
            <a:pPr>
              <a:spcBef>
                <a:spcPts val="300"/>
              </a:spcBef>
            </a:pPr>
            <a:r>
              <a:rPr lang="en-US" b="1" dirty="0" smtClean="0"/>
              <a:t>Medical Diagnostics (MD) </a:t>
            </a:r>
            <a:r>
              <a:rPr lang="en-US" dirty="0">
                <a:sym typeface="Symbol" panose="05050102010706020507" pitchFamily="18" charset="2"/>
              </a:rPr>
              <a:t></a:t>
            </a:r>
            <a:r>
              <a:rPr lang="en-US" dirty="0"/>
              <a:t> maximize diagnostic </a:t>
            </a:r>
            <a:r>
              <a:rPr lang="en-US" dirty="0" smtClean="0"/>
              <a:t>accuracy</a:t>
            </a:r>
          </a:p>
          <a:p>
            <a:pPr lvl="1">
              <a:spcBef>
                <a:spcPts val="300"/>
              </a:spcBef>
            </a:pPr>
            <a:r>
              <a:rPr lang="en-US" i="1" u="sng" dirty="0" smtClean="0"/>
              <a:t>Symmetric: all patients important</a:t>
            </a:r>
            <a:r>
              <a:rPr lang="en-US" i="1" u="sng" dirty="0"/>
              <a:t>, both truly ill (TP) and truly healthy (</a:t>
            </a:r>
            <a:r>
              <a:rPr lang="en-US" i="1" u="sng" dirty="0" smtClean="0"/>
              <a:t>TN)</a:t>
            </a:r>
          </a:p>
          <a:p>
            <a:pPr lvl="1">
              <a:spcBef>
                <a:spcPts val="300"/>
              </a:spcBef>
            </a:pPr>
            <a:r>
              <a:rPr lang="en-US" dirty="0" smtClean="0"/>
              <a:t>Old metric was “probability </a:t>
            </a:r>
            <a:r>
              <a:rPr lang="en-US" dirty="0"/>
              <a:t>of correct test result</a:t>
            </a:r>
            <a:r>
              <a:rPr lang="en-US" dirty="0" smtClean="0"/>
              <a:t>” </a:t>
            </a:r>
            <a:endParaRPr lang="en-US" sz="800" dirty="0"/>
          </a:p>
          <a:p>
            <a:pPr lvl="1">
              <a:spcBef>
                <a:spcPts val="300"/>
              </a:spcBef>
            </a:pPr>
            <a:r>
              <a:rPr lang="en-US" dirty="0" smtClean="0"/>
              <a:t>Moved to ROC and AUC because they are insensitive to prevalence</a:t>
            </a:r>
          </a:p>
          <a:p>
            <a:pPr lvl="2">
              <a:spcBef>
                <a:spcPts val="300"/>
              </a:spcBef>
            </a:pPr>
            <a:r>
              <a:rPr lang="en-US" dirty="0" smtClean="0"/>
              <a:t>AUC interpretation: </a:t>
            </a:r>
            <a:r>
              <a:rPr lang="en-GB" dirty="0" smtClean="0"/>
              <a:t>probability </a:t>
            </a:r>
            <a:r>
              <a:rPr lang="en-GB" dirty="0"/>
              <a:t>that </a:t>
            </a:r>
            <a:r>
              <a:rPr lang="en-GB" dirty="0" smtClean="0"/>
              <a:t>diagnosis gives </a:t>
            </a:r>
            <a:r>
              <a:rPr lang="en-GB" dirty="0"/>
              <a:t>greater </a:t>
            </a:r>
            <a:r>
              <a:rPr lang="en-GB" dirty="0" smtClean="0"/>
              <a:t>suspicion to a randomly chosen </a:t>
            </a:r>
            <a:r>
              <a:rPr lang="en-GB" dirty="0"/>
              <a:t>sick subject </a:t>
            </a:r>
            <a:r>
              <a:rPr lang="en-GB" dirty="0" smtClean="0"/>
              <a:t>than to a randomly </a:t>
            </a:r>
            <a:r>
              <a:rPr lang="en-GB" dirty="0"/>
              <a:t>chosen healthy </a:t>
            </a:r>
            <a:r>
              <a:rPr lang="en-GB" dirty="0" smtClean="0"/>
              <a:t>subject</a:t>
            </a:r>
            <a:endParaRPr lang="en-US" dirty="0" smtClean="0"/>
          </a:p>
          <a:p>
            <a:pPr lvl="1">
              <a:spcBef>
                <a:spcPts val="300"/>
              </a:spcBef>
            </a:pPr>
            <a:r>
              <a:rPr lang="en-US" dirty="0" smtClean="0"/>
              <a:t>ROC-based analysis now questioned for highly imbalanced data sets</a:t>
            </a:r>
          </a:p>
          <a:p>
            <a:pPr lvl="3">
              <a:spcBef>
                <a:spcPts val="300"/>
              </a:spcBef>
            </a:pPr>
            <a:endParaRPr lang="en-US" dirty="0" smtClean="0"/>
          </a:p>
          <a:p>
            <a:pPr>
              <a:spcBef>
                <a:spcPts val="300"/>
              </a:spcBef>
            </a:pPr>
            <a:r>
              <a:rPr lang="en-US" b="1" dirty="0" smtClean="0"/>
              <a:t>Information Retrieval (IR)</a:t>
            </a:r>
            <a:r>
              <a:rPr lang="en-US" b="1" dirty="0">
                <a:sym typeface="Symbol" panose="05050102010706020507" pitchFamily="18" charset="2"/>
              </a:rPr>
              <a:t> </a:t>
            </a:r>
            <a:r>
              <a:rPr lang="en-US" dirty="0">
                <a:sym typeface="Symbol" panose="05050102010706020507" pitchFamily="18" charset="2"/>
              </a:rPr>
              <a:t></a:t>
            </a:r>
            <a:r>
              <a:rPr lang="en-US" dirty="0"/>
              <a:t> </a:t>
            </a:r>
            <a:r>
              <a:rPr lang="en-US" dirty="0" smtClean="0"/>
              <a:t>retrieve relevant documents</a:t>
            </a:r>
          </a:p>
          <a:p>
            <a:pPr lvl="1">
              <a:spcBef>
                <a:spcPts val="300"/>
              </a:spcBef>
            </a:pPr>
            <a:r>
              <a:rPr lang="en-US" i="1" u="sng" dirty="0" smtClean="0"/>
              <a:t>Asymmetric: distinction between relevant and non-relevant documents</a:t>
            </a:r>
          </a:p>
          <a:p>
            <a:pPr lvl="1">
              <a:spcBef>
                <a:spcPts val="300"/>
              </a:spcBef>
            </a:pPr>
            <a:r>
              <a:rPr lang="en-US" dirty="0" smtClean="0"/>
              <a:t>PRC-based evaluation: precision and recall (signal purity and efficiency)</a:t>
            </a:r>
            <a:endParaRPr lang="en-US" dirty="0"/>
          </a:p>
          <a:p>
            <a:pPr lvl="2">
              <a:spcBef>
                <a:spcPts val="300"/>
              </a:spcBef>
            </a:pPr>
            <a:r>
              <a:rPr lang="en-US" dirty="0"/>
              <a:t>unranked: F-measures, e.g. F1-score</a:t>
            </a:r>
          </a:p>
          <a:p>
            <a:pPr lvl="2">
              <a:spcBef>
                <a:spcPts val="300"/>
              </a:spcBef>
            </a:pPr>
            <a:r>
              <a:rPr lang="en-US" dirty="0"/>
              <a:t>ranked: precision at k, Mean Average Precision, area under </a:t>
            </a:r>
            <a:r>
              <a:rPr lang="en-US" dirty="0" smtClean="0"/>
              <a:t>PRC </a:t>
            </a:r>
            <a:r>
              <a:rPr lang="en-US" dirty="0"/>
              <a:t>(AUCPR</a:t>
            </a:r>
            <a:r>
              <a:rPr lang="en-US" dirty="0" smtClean="0"/>
              <a:t>)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1943" y="1611080"/>
            <a:ext cx="2009216" cy="370119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163286" y="5453745"/>
            <a:ext cx="8137873" cy="543994"/>
            <a:chOff x="163286" y="5453745"/>
            <a:chExt cx="8137873" cy="543994"/>
          </a:xfrm>
        </p:grpSpPr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31794" y="5453745"/>
              <a:ext cx="2596665" cy="543994"/>
            </a:xfrm>
            <a:prstGeom prst="rect">
              <a:avLst/>
            </a:prstGeom>
            <a:ln>
              <a:solidFill>
                <a:srgbClr val="000000"/>
              </a:solidFill>
            </a:ln>
          </p:spPr>
        </p:pic>
        <p:pic>
          <p:nvPicPr>
            <p:cNvPr id="30" name="Picture 2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126641" y="5464629"/>
              <a:ext cx="1736658" cy="523273"/>
            </a:xfrm>
            <a:prstGeom prst="rect">
              <a:avLst/>
            </a:prstGeom>
            <a:ln>
              <a:solidFill>
                <a:srgbClr val="000000"/>
              </a:solidFill>
            </a:ln>
          </p:spPr>
        </p:pic>
        <p:sp>
          <p:nvSpPr>
            <p:cNvPr id="8" name="TextBox 7"/>
            <p:cNvSpPr txBox="1"/>
            <p:nvPr/>
          </p:nvSpPr>
          <p:spPr>
            <a:xfrm>
              <a:off x="163286" y="5560967"/>
              <a:ext cx="813787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Oversimplification:                                                           (MD)      vs.     (IR) </a:t>
              </a:r>
              <a:endParaRPr lang="en-GB" dirty="0"/>
            </a:p>
          </p:txBody>
        </p:sp>
      </p:grpSp>
    </p:spTree>
    <p:extLst>
      <p:ext uri="{BB962C8B-B14F-4D97-AF65-F5344CB8AC3E}">
        <p14:creationId xmlns:p14="http://schemas.microsoft.com/office/powerpoint/2010/main" val="4278123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Limits to knowledge</a:t>
            </a:r>
            <a:endParaRPr lang="en-GB" sz="3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0" y="1144800"/>
            <a:ext cx="9144000" cy="4848226"/>
          </a:xfrm>
        </p:spPr>
        <p:txBody>
          <a:bodyPr/>
          <a:lstStyle/>
          <a:p>
            <a:r>
              <a:rPr lang="en-US" dirty="0" smtClean="0"/>
              <a:t>FIP2 range is [0,1] </a:t>
            </a:r>
            <a:r>
              <a:rPr lang="en-US" dirty="0" smtClean="0">
                <a:sym typeface="Symbol" panose="05050102010706020507" pitchFamily="18" charset="2"/>
              </a:rPr>
              <a:t> but it does not mean that 1 is achievable</a:t>
            </a:r>
          </a:p>
          <a:p>
            <a:pPr lvl="1"/>
            <a:r>
              <a:rPr lang="en-US" dirty="0" smtClean="0">
                <a:sym typeface="Symbol" panose="05050102010706020507" pitchFamily="18" charset="2"/>
              </a:rPr>
              <a:t>1 represents the </a:t>
            </a:r>
            <a:r>
              <a:rPr lang="en-US" i="1" dirty="0" smtClean="0">
                <a:sym typeface="Symbol" panose="05050102010706020507" pitchFamily="18" charset="2"/>
              </a:rPr>
              <a:t>ideal</a:t>
            </a:r>
            <a:r>
              <a:rPr lang="en-US" dirty="0" smtClean="0">
                <a:sym typeface="Symbol" panose="05050102010706020507" pitchFamily="18" charset="2"/>
              </a:rPr>
              <a:t> case where there is no background</a:t>
            </a:r>
            <a:endParaRPr lang="en-US" dirty="0">
              <a:sym typeface="Symbol" panose="05050102010706020507" pitchFamily="18" charset="2"/>
            </a:endParaRPr>
          </a:p>
          <a:p>
            <a:pPr lvl="3"/>
            <a:endParaRPr lang="en-US" dirty="0" smtClean="0"/>
          </a:p>
          <a:p>
            <a:r>
              <a:rPr lang="en-US" dirty="0" smtClean="0"/>
              <a:t>In </a:t>
            </a:r>
            <a:r>
              <a:rPr lang="en-US" dirty="0"/>
              <a:t>some regions of phase </a:t>
            </a:r>
            <a:r>
              <a:rPr lang="en-US" dirty="0" smtClean="0"/>
              <a:t>space, </a:t>
            </a:r>
            <a:r>
              <a:rPr lang="en-US" dirty="0"/>
              <a:t>signal and background events may be undistinguishable based on the available </a:t>
            </a:r>
            <a:r>
              <a:rPr lang="en-US" dirty="0" smtClean="0"/>
              <a:t>observations</a:t>
            </a:r>
          </a:p>
          <a:p>
            <a:pPr lvl="1"/>
            <a:r>
              <a:rPr lang="en-US" dirty="0" smtClean="0"/>
              <a:t>The best you can hope to know is a likelihood ratio (~Neyman-Pearson)</a:t>
            </a:r>
          </a:p>
          <a:p>
            <a:endParaRPr lang="en-US" dirty="0" smtClean="0"/>
          </a:p>
          <a:p>
            <a:r>
              <a:rPr lang="en-US" dirty="0" smtClean="0"/>
              <a:t>Useful example for toy model studies</a:t>
            </a:r>
          </a:p>
          <a:p>
            <a:pPr lvl="1"/>
            <a:r>
              <a:rPr lang="en-US" dirty="0" smtClean="0"/>
              <a:t>If you do know the real pdf’s for signal and background, then you can derive the limit ROC</a:t>
            </a:r>
          </a:p>
          <a:p>
            <a:pPr lvl="1"/>
            <a:r>
              <a:rPr lang="en-US" dirty="0" smtClean="0"/>
              <a:t>If you also know the prevalence, you can derive the limit FIP2</a:t>
            </a:r>
          </a:p>
          <a:p>
            <a:endParaRPr lang="en-US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79245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000" y="152400"/>
            <a:ext cx="8791199" cy="5840626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pPr marL="127000" indent="0" algn="ctr">
              <a:buNone/>
            </a:pPr>
            <a:endParaRPr lang="en-US" sz="4400" dirty="0" smtClean="0"/>
          </a:p>
          <a:p>
            <a:pPr marL="127000" indent="0" algn="ctr">
              <a:buNone/>
            </a:pPr>
            <a:endParaRPr lang="en-US" sz="4400" dirty="0" smtClean="0"/>
          </a:p>
          <a:p>
            <a:pPr marL="127000" indent="0" algn="ctr">
              <a:buNone/>
            </a:pPr>
            <a:endParaRPr lang="en-US" sz="4400" dirty="0"/>
          </a:p>
          <a:p>
            <a:pPr marL="127000" indent="0" algn="ctr">
              <a:buNone/>
            </a:pPr>
            <a:r>
              <a:rPr lang="en-US" sz="4800" dirty="0" smtClean="0"/>
              <a:t>Slides from the </a:t>
            </a:r>
          </a:p>
          <a:p>
            <a:pPr marL="127000" indent="0" algn="ctr">
              <a:buNone/>
            </a:pPr>
            <a:r>
              <a:rPr lang="en-US" sz="4800" dirty="0" smtClean="0"/>
              <a:t>April IML talk</a:t>
            </a:r>
          </a:p>
          <a:p>
            <a:pPr marL="127000" indent="0" algn="ctr">
              <a:buNone/>
            </a:pPr>
            <a:endParaRPr lang="en-US" dirty="0" smtClean="0">
              <a:hlinkClick r:id="rId2"/>
            </a:endParaRPr>
          </a:p>
          <a:p>
            <a:pPr marL="127000" indent="0" algn="ctr">
              <a:buNone/>
            </a:pPr>
            <a:r>
              <a:rPr lang="en-US" dirty="0" smtClean="0">
                <a:hlinkClick r:id="rId3"/>
              </a:rPr>
              <a:t>https://indico.cern.ch/event/668017/contributions/2947015</a:t>
            </a:r>
            <a:endParaRPr lang="en-US" dirty="0" smtClean="0"/>
          </a:p>
          <a:p>
            <a:pPr marL="127000" indent="0" algn="ctr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688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 txBox="1"/>
          <p:nvPr/>
        </p:nvSpPr>
        <p:spPr>
          <a:xfrm>
            <a:off x="1" y="391886"/>
            <a:ext cx="9144000" cy="554787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lang="en-GB" sz="4400" dirty="0">
              <a:solidFill>
                <a:schemeClr val="dk1"/>
              </a:solidFill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lang="en-GB" sz="3600" b="1" i="0" u="none" strike="noStrike" cap="none" dirty="0" smtClean="0">
              <a:solidFill>
                <a:schemeClr val="dk1"/>
              </a:solidFill>
              <a:sym typeface="Arial"/>
            </a:endParaRPr>
          </a:p>
          <a:p>
            <a:pPr algn="ctr">
              <a:lnSpc>
                <a:spcPct val="90000"/>
              </a:lnSpc>
              <a:buClr>
                <a:schemeClr val="dk1"/>
              </a:buClr>
              <a:buSzPct val="25000"/>
            </a:pPr>
            <a:r>
              <a:rPr lang="en-US" sz="3200" b="1" dirty="0" smtClean="0">
                <a:solidFill>
                  <a:schemeClr val="dk1"/>
                </a:solidFill>
              </a:rPr>
              <a:t>Fisher information metrics</a:t>
            </a:r>
          </a:p>
          <a:p>
            <a:pPr algn="ctr">
              <a:lnSpc>
                <a:spcPct val="90000"/>
              </a:lnSpc>
              <a:buClr>
                <a:schemeClr val="dk1"/>
              </a:buClr>
              <a:buSzPct val="25000"/>
            </a:pPr>
            <a:r>
              <a:rPr lang="en-US" sz="3200" b="1" dirty="0" smtClean="0">
                <a:solidFill>
                  <a:schemeClr val="dk1"/>
                </a:solidFill>
              </a:rPr>
              <a:t>for binary classifier evaluation and training</a:t>
            </a:r>
            <a:endParaRPr lang="en-GB" sz="1800" b="1" i="1" dirty="0" smtClean="0">
              <a:solidFill>
                <a:schemeClr val="dk1"/>
              </a:solidFill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lang="en-US" sz="2000" b="1" i="1" dirty="0" smtClean="0">
              <a:solidFill>
                <a:schemeClr val="dk1"/>
              </a:solidFill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000" b="1" i="1" dirty="0">
                <a:solidFill>
                  <a:schemeClr val="dk1"/>
                </a:solidFill>
              </a:rPr>
              <a:t>E</a:t>
            </a:r>
            <a:r>
              <a:rPr lang="en-US" sz="2000" b="1" i="1" dirty="0" smtClean="0">
                <a:solidFill>
                  <a:schemeClr val="dk1"/>
                </a:solidFill>
              </a:rPr>
              <a:t>vent selection for HEP precision measurements</a:t>
            </a:r>
            <a:endParaRPr lang="en-GB" sz="2000" b="1" i="1" dirty="0" smtClean="0">
              <a:solidFill>
                <a:schemeClr val="dk1"/>
              </a:solidFill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lang="en-US" sz="2400" b="0" i="0" u="none" strike="noStrike" cap="none" dirty="0" smtClean="0"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lang="en-US" sz="2400" dirty="0"/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lang="en-US" sz="2400" b="0" i="0" u="none" strike="noStrike" cap="none" dirty="0" smtClean="0"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lang="en-GB" sz="2400" b="0" i="0" u="none" strike="noStrike" cap="none" dirty="0" smtClean="0"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GB" sz="2400" b="0" i="0" u="none" strike="noStrike" cap="none" dirty="0" smtClean="0">
                <a:latin typeface="Arial"/>
                <a:ea typeface="Arial"/>
                <a:cs typeface="Arial"/>
                <a:sym typeface="Arial"/>
              </a:rPr>
              <a:t>Andrea Valassi </a:t>
            </a: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lang="en-GB" sz="400" b="0" i="0" u="none" strike="noStrike" cap="none" dirty="0" smtClean="0"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GB" sz="1600" b="0" i="0" u="none" strike="noStrike" cap="none" dirty="0" smtClean="0">
                <a:latin typeface="Arial"/>
                <a:ea typeface="Arial"/>
                <a:cs typeface="Arial"/>
                <a:sym typeface="Arial"/>
              </a:rPr>
              <a:t>(CERN IT-DI-LCG)</a:t>
            </a: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sz="1800" b="0" i="0" u="none" strike="noStrike" cap="none" dirty="0">
              <a:sym typeface="Arial"/>
            </a:endParaRPr>
          </a:p>
          <a:p>
            <a:pPr lvl="0" algn="ctr">
              <a:lnSpc>
                <a:spcPct val="90000"/>
              </a:lnSpc>
              <a:buClr>
                <a:schemeClr val="dk1"/>
              </a:buClr>
              <a:buSzPct val="25000"/>
            </a:pPr>
            <a:endParaRPr lang="en-US" sz="1600" i="1" dirty="0" smtClean="0">
              <a:solidFill>
                <a:schemeClr val="dk1"/>
              </a:solidFill>
            </a:endParaRPr>
          </a:p>
          <a:p>
            <a:pPr lvl="0" algn="ctr">
              <a:lnSpc>
                <a:spcPct val="90000"/>
              </a:lnSpc>
              <a:buClr>
                <a:schemeClr val="dk1"/>
              </a:buClr>
              <a:buSzPct val="25000"/>
            </a:pPr>
            <a:endParaRPr lang="en-US" sz="1600" i="1" dirty="0" smtClean="0">
              <a:solidFill>
                <a:schemeClr val="dk1"/>
              </a:solidFill>
            </a:endParaRPr>
          </a:p>
          <a:p>
            <a:pPr lvl="0" algn="ctr">
              <a:lnSpc>
                <a:spcPct val="90000"/>
              </a:lnSpc>
              <a:buClr>
                <a:schemeClr val="dk1"/>
              </a:buClr>
              <a:buSzPct val="25000"/>
            </a:pPr>
            <a:endParaRPr lang="en-US" sz="1600" i="1" dirty="0">
              <a:solidFill>
                <a:schemeClr val="dk1"/>
              </a:solidFill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endParaRPr lang="en-GB" sz="1200" b="0" i="1" u="none" strike="noStrike" cap="none" dirty="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234" y="7496"/>
            <a:ext cx="1290958" cy="771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3634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80000" y="197493"/>
            <a:ext cx="8791199" cy="568415"/>
          </a:xfrm>
        </p:spPr>
        <p:txBody>
          <a:bodyPr/>
          <a:lstStyle/>
          <a:p>
            <a:r>
              <a:rPr lang="en-US" sz="3200" dirty="0" smtClean="0"/>
              <a:t>Overview – scope of this talk</a:t>
            </a:r>
            <a:endParaRPr lang="en-US" sz="3200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-128337" y="1106129"/>
            <a:ext cx="9272337" cy="4953442"/>
          </a:xfrm>
        </p:spPr>
        <p:txBody>
          <a:bodyPr/>
          <a:lstStyle/>
          <a:p>
            <a:pPr marL="127000" indent="0" algn="ctr">
              <a:buNone/>
            </a:pPr>
            <a:r>
              <a:rPr lang="en-US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Different </a:t>
            </a:r>
            <a:r>
              <a:rPr lang="en-US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domains </a:t>
            </a:r>
            <a:r>
              <a:rPr lang="en-US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(or </a:t>
            </a:r>
            <a:r>
              <a:rPr lang="en-US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different </a:t>
            </a:r>
            <a:r>
              <a:rPr lang="en-US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ML problems </a:t>
            </a:r>
            <a:r>
              <a:rPr lang="en-US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a </a:t>
            </a:r>
            <a:r>
              <a:rPr lang="en-US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domain) </a:t>
            </a:r>
            <a:r>
              <a:rPr lang="en-US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 panose="05050102010706020507" pitchFamily="18" charset="2"/>
              </a:rPr>
              <a:t></a:t>
            </a:r>
            <a:r>
              <a:rPr lang="en-US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different metrics</a:t>
            </a:r>
          </a:p>
          <a:p>
            <a:pPr marL="127000" indent="0" algn="ctr">
              <a:buNone/>
            </a:pPr>
            <a:endParaRPr lang="en-US" sz="1200" dirty="0" smtClean="0"/>
          </a:p>
          <a:p>
            <a:pPr marL="127000" indent="0" algn="ctr">
              <a:buNone/>
            </a:pPr>
            <a:endParaRPr lang="en-US" sz="1200" dirty="0"/>
          </a:p>
          <a:p>
            <a:pPr marL="127000" indent="0" algn="ctr">
              <a:buNone/>
            </a:pPr>
            <a:r>
              <a:rPr lang="en-US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r>
              <a:rPr lang="en-US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his talk: </a:t>
            </a:r>
            <a:r>
              <a:rPr lang="en-US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event </a:t>
            </a:r>
            <a:r>
              <a:rPr lang="en-US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selection</a:t>
            </a:r>
            <a:r>
              <a:rPr lang="en-US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to </a:t>
            </a:r>
            <a:r>
              <a:rPr lang="en-US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minimize </a:t>
            </a:r>
            <a:r>
              <a:rPr lang="en-US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statistical errors</a:t>
            </a:r>
            <a:r>
              <a:rPr lang="en-US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in </a:t>
            </a:r>
            <a:r>
              <a:rPr lang="en-US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HEP </a:t>
            </a:r>
            <a:r>
              <a:rPr lang="en-US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point </a:t>
            </a:r>
            <a:r>
              <a:rPr lang="en-US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estimation</a:t>
            </a:r>
            <a:r>
              <a:rPr lang="en-US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analyses</a:t>
            </a:r>
            <a:r>
              <a:rPr lang="en-US" sz="1400" dirty="0" smtClean="0"/>
              <a:t>*</a:t>
            </a:r>
          </a:p>
          <a:p>
            <a:pPr marL="171450" indent="0" algn="ctr">
              <a:buNone/>
            </a:pPr>
            <a:r>
              <a:rPr lang="en-US" sz="1400" dirty="0" smtClean="0"/>
              <a:t>(not tracking – not systematic errors – not searches for new physics – </a:t>
            </a:r>
            <a:r>
              <a:rPr lang="en-GB" sz="1400" dirty="0" smtClean="0"/>
              <a:t>not trigger)</a:t>
            </a:r>
            <a:endParaRPr lang="en-GB" sz="1400" dirty="0"/>
          </a:p>
          <a:p>
            <a:pPr marL="171450" indent="0" algn="ctr">
              <a:buNone/>
            </a:pPr>
            <a:r>
              <a:rPr lang="en-US" sz="1400" dirty="0" smtClean="0"/>
              <a:t>(</a:t>
            </a:r>
            <a:r>
              <a:rPr lang="en-US" sz="1400" dirty="0"/>
              <a:t>e.g. cross-section measurements by counting or </a:t>
            </a:r>
            <a:r>
              <a:rPr lang="en-US" sz="1400" dirty="0" smtClean="0"/>
              <a:t>by distribution </a:t>
            </a:r>
            <a:r>
              <a:rPr lang="en-US" sz="1400" dirty="0"/>
              <a:t>fits; mass measurements by distribution </a:t>
            </a:r>
            <a:r>
              <a:rPr lang="en-US" sz="1400" dirty="0" smtClean="0"/>
              <a:t>fits)</a:t>
            </a:r>
            <a:endParaRPr lang="en-US" dirty="0" smtClean="0"/>
          </a:p>
          <a:p>
            <a:pPr marL="127000" indent="0" algn="ctr">
              <a:buNone/>
            </a:pPr>
            <a:endParaRPr lang="en-US" dirty="0" smtClean="0"/>
          </a:p>
          <a:p>
            <a:pPr marL="127000" indent="0" algn="ctr">
              <a:buNone/>
            </a:pPr>
            <a:r>
              <a:rPr lang="en-US" dirty="0"/>
              <a:t>M</a:t>
            </a:r>
            <a:r>
              <a:rPr lang="en-US" dirty="0" smtClean="0"/>
              <a:t>etrics based on </a:t>
            </a:r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Fisher information </a:t>
            </a:r>
            <a:r>
              <a:rPr lang="en-US" dirty="0" smtClean="0"/>
              <a:t>are appropriate for this specific HEP problem</a:t>
            </a:r>
            <a:endParaRPr lang="en-US" sz="1600" dirty="0" smtClean="0"/>
          </a:p>
          <a:p>
            <a:pPr marL="127000" indent="0" algn="ctr">
              <a:buNone/>
            </a:pPr>
            <a:r>
              <a:rPr lang="en-US" sz="1600" dirty="0" smtClean="0"/>
              <a:t>- </a:t>
            </a:r>
            <a:r>
              <a:rPr lang="en-US" sz="1400" dirty="0" smtClean="0"/>
              <a:t>directly related to the ultimate goal, statistical errors on parameter estimates</a:t>
            </a:r>
          </a:p>
          <a:p>
            <a:pPr marL="127000" indent="0" algn="ctr">
              <a:buNone/>
            </a:pPr>
            <a:endParaRPr lang="en-US" dirty="0" smtClean="0"/>
          </a:p>
          <a:p>
            <a:pPr marL="127000" indent="0" algn="ctr">
              <a:buNone/>
            </a:pPr>
            <a:r>
              <a:rPr lang="en-US" dirty="0" smtClean="0"/>
              <a:t>They also meet some more general specificities of the HEP domain</a:t>
            </a:r>
          </a:p>
          <a:p>
            <a:pPr marL="127000" indent="0" algn="ctr">
              <a:buNone/>
            </a:pPr>
            <a:r>
              <a:rPr lang="en-US" dirty="0" smtClean="0"/>
              <a:t> </a:t>
            </a:r>
            <a:r>
              <a:rPr lang="en-US" sz="1400" dirty="0" smtClean="0"/>
              <a:t>- focus only on the signal and treat the background as a nuisance</a:t>
            </a:r>
          </a:p>
          <a:p>
            <a:pPr marL="127000" indent="0" algn="ctr">
              <a:buNone/>
            </a:pPr>
            <a:r>
              <a:rPr lang="en-US" sz="1400" dirty="0" smtClean="0"/>
              <a:t>- can be used in fits of differential distributions</a:t>
            </a:r>
          </a:p>
          <a:p>
            <a:pPr marL="127000" indent="0" algn="ctr">
              <a:buNone/>
            </a:pPr>
            <a:endParaRPr lang="en-US" sz="1400" dirty="0"/>
          </a:p>
          <a:p>
            <a:pPr marL="127000" indent="0" algn="ctr">
              <a:buNone/>
            </a:pPr>
            <a:endParaRPr lang="en-US" sz="1400" dirty="0" smtClean="0"/>
          </a:p>
          <a:p>
            <a:pPr marL="127000" indent="0" algn="ctr">
              <a:buNone/>
            </a:pPr>
            <a:endParaRPr lang="en-US" sz="1400" dirty="0" smtClean="0"/>
          </a:p>
          <a:p>
            <a:pPr marL="127000" indent="0" algn="ctr">
              <a:buNone/>
            </a:pPr>
            <a:r>
              <a:rPr lang="en-US" sz="1400" dirty="0" smtClean="0"/>
              <a:t>*I discussed </a:t>
            </a:r>
            <a:r>
              <a:rPr lang="en-US" sz="1400" dirty="0"/>
              <a:t>other domains and other HEP problems in an </a:t>
            </a:r>
            <a:r>
              <a:rPr lang="en-US" sz="1400" dirty="0" smtClean="0">
                <a:hlinkClick r:id="rId2"/>
              </a:rPr>
              <a:t>IML talk</a:t>
            </a:r>
            <a:r>
              <a:rPr lang="en-US" sz="1400" dirty="0" smtClean="0"/>
              <a:t> I gave in January (see backup slides)</a:t>
            </a:r>
          </a:p>
        </p:txBody>
      </p:sp>
    </p:spTree>
    <p:extLst>
      <p:ext uri="{BB962C8B-B14F-4D97-AF65-F5344CB8AC3E}">
        <p14:creationId xmlns:p14="http://schemas.microsoft.com/office/powerpoint/2010/main" val="234424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148740" y="1144800"/>
            <a:ext cx="8964000" cy="4848226"/>
          </a:xfrm>
        </p:spPr>
        <p:txBody>
          <a:bodyPr/>
          <a:lstStyle/>
          <a:p>
            <a:r>
              <a:rPr lang="en-US" b="1" u="sng" dirty="0" smtClean="0"/>
              <a:t>Evaluation</a:t>
            </a:r>
            <a:r>
              <a:rPr lang="en-US" dirty="0" smtClean="0"/>
              <a:t> (for generic binary classifiers)</a:t>
            </a:r>
          </a:p>
          <a:p>
            <a:pPr lvl="1"/>
            <a:r>
              <a:rPr lang="en-US" dirty="0" smtClean="0"/>
              <a:t>ROC AUCs vs. </a:t>
            </a:r>
            <a:r>
              <a:rPr lang="en-US" i="1" dirty="0" smtClean="0"/>
              <a:t>Fisher information metrics</a:t>
            </a:r>
          </a:p>
          <a:p>
            <a:endParaRPr lang="en-US" dirty="0"/>
          </a:p>
          <a:p>
            <a:r>
              <a:rPr lang="en-US" b="1" u="sng" dirty="0"/>
              <a:t>T</a:t>
            </a:r>
            <a:r>
              <a:rPr lang="en-US" b="1" u="sng" dirty="0" smtClean="0"/>
              <a:t>raining</a:t>
            </a:r>
            <a:r>
              <a:rPr lang="en-US" dirty="0" smtClean="0"/>
              <a:t> (for Decision Trees)</a:t>
            </a:r>
          </a:p>
          <a:p>
            <a:pPr lvl="1"/>
            <a:r>
              <a:rPr lang="en-US" dirty="0" smtClean="0"/>
              <a:t>Gini impurity and Shannon entropy vs. </a:t>
            </a:r>
            <a:r>
              <a:rPr lang="en-US" i="1" dirty="0" smtClean="0"/>
              <a:t>Fisher information metrics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pPr marL="127000" indent="0">
              <a:buNone/>
            </a:pPr>
            <a:endParaRPr lang="en-US" dirty="0" smtClean="0"/>
          </a:p>
          <a:p>
            <a:pPr marL="127000" indent="0">
              <a:buNone/>
            </a:pPr>
            <a:r>
              <a:rPr lang="en-US" dirty="0" smtClean="0"/>
              <a:t>The same Fisher information metrics can be used for both evaluation and training</a:t>
            </a:r>
          </a:p>
        </p:txBody>
      </p:sp>
    </p:spTree>
    <p:extLst>
      <p:ext uri="{BB962C8B-B14F-4D97-AF65-F5344CB8AC3E}">
        <p14:creationId xmlns:p14="http://schemas.microsoft.com/office/powerpoint/2010/main" val="1929125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000" y="197493"/>
            <a:ext cx="8791199" cy="629821"/>
          </a:xfrm>
        </p:spPr>
        <p:txBody>
          <a:bodyPr/>
          <a:lstStyle/>
          <a:p>
            <a:r>
              <a:rPr lang="en-US" sz="3200" dirty="0"/>
              <a:t>L</a:t>
            </a:r>
            <a:r>
              <a:rPr lang="en-US" sz="3200" dirty="0" smtClean="0"/>
              <a:t>imited scope of this talk</a:t>
            </a:r>
            <a:endParaRPr lang="en-GB" sz="3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-10887" y="992397"/>
            <a:ext cx="9263743" cy="4848226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dirty="0">
                <a:solidFill>
                  <a:srgbClr val="FF0000"/>
                </a:solidFill>
              </a:rPr>
              <a:t>Different </a:t>
            </a:r>
            <a:r>
              <a:rPr lang="en-US" dirty="0" smtClean="0">
                <a:solidFill>
                  <a:srgbClr val="FF0000"/>
                </a:solidFill>
              </a:rPr>
              <a:t>problems </a:t>
            </a:r>
            <a:r>
              <a:rPr lang="en-US" i="1" dirty="0" smtClean="0">
                <a:solidFill>
                  <a:srgbClr val="FF0000"/>
                </a:solidFill>
              </a:rPr>
              <a:t>also within HEP </a:t>
            </a:r>
            <a:r>
              <a:rPr lang="en-US" dirty="0" smtClean="0">
                <a:solidFill>
                  <a:srgbClr val="FF0000"/>
                </a:solidFill>
              </a:rPr>
              <a:t>require </a:t>
            </a:r>
            <a:r>
              <a:rPr lang="en-US" dirty="0">
                <a:solidFill>
                  <a:srgbClr val="FF0000"/>
                </a:solidFill>
              </a:rPr>
              <a:t>different metrics</a:t>
            </a:r>
            <a:endParaRPr lang="en-US" dirty="0" smtClean="0"/>
          </a:p>
          <a:p>
            <a:pPr lvl="2">
              <a:spcBef>
                <a:spcPts val="0"/>
              </a:spcBef>
            </a:pPr>
            <a:endParaRPr lang="en-US" dirty="0"/>
          </a:p>
          <a:p>
            <a:pPr>
              <a:spcBef>
                <a:spcPts val="0"/>
              </a:spcBef>
            </a:pPr>
            <a:r>
              <a:rPr lang="en-US" dirty="0" smtClean="0"/>
              <a:t>In this talk, I will focus on one specific problem:</a:t>
            </a:r>
          </a:p>
          <a:p>
            <a:pPr lvl="1">
              <a:spcBef>
                <a:spcPts val="0"/>
              </a:spcBef>
            </a:pPr>
            <a:r>
              <a:rPr lang="en-US" dirty="0" smtClean="0"/>
              <a:t>Optimize </a:t>
            </a:r>
            <a:r>
              <a:rPr lang="en-US" u="sng" dirty="0" smtClean="0"/>
              <a:t>event selection</a:t>
            </a:r>
            <a:r>
              <a:rPr lang="en-US" dirty="0" smtClean="0"/>
              <a:t> to minimize </a:t>
            </a:r>
            <a:r>
              <a:rPr lang="en-US" u="sng" dirty="0" smtClean="0"/>
              <a:t>statistical errors</a:t>
            </a:r>
            <a:r>
              <a:rPr lang="en-US" dirty="0" smtClean="0"/>
              <a:t> in </a:t>
            </a:r>
            <a:r>
              <a:rPr lang="en-US" u="sng" dirty="0" smtClean="0"/>
              <a:t>point estimation </a:t>
            </a:r>
          </a:p>
          <a:p>
            <a:pPr lvl="2">
              <a:spcBef>
                <a:spcPts val="0"/>
              </a:spcBef>
            </a:pPr>
            <a:endParaRPr lang="en-US" dirty="0" smtClean="0"/>
          </a:p>
          <a:p>
            <a:pPr>
              <a:spcBef>
                <a:spcPts val="0"/>
              </a:spcBef>
            </a:pPr>
            <a:r>
              <a:rPr lang="en-US" dirty="0" smtClean="0"/>
              <a:t>Three specific examples (I will focus on the second one)</a:t>
            </a:r>
            <a:endParaRPr lang="en-US" dirty="0"/>
          </a:p>
          <a:p>
            <a:pPr lvl="1">
              <a:spcBef>
                <a:spcPts val="0"/>
              </a:spcBef>
            </a:pPr>
            <a:r>
              <a:rPr lang="en-US" dirty="0" smtClean="0"/>
              <a:t>[FIP1] </a:t>
            </a:r>
            <a:r>
              <a:rPr lang="en-US" i="1" dirty="0" smtClean="0"/>
              <a:t>Total </a:t>
            </a:r>
            <a:r>
              <a:rPr lang="en-US" i="1" dirty="0"/>
              <a:t>cross-section </a:t>
            </a:r>
            <a:r>
              <a:rPr lang="en-US" dirty="0"/>
              <a:t>measurement in a </a:t>
            </a:r>
            <a:r>
              <a:rPr lang="en-US" i="1" dirty="0"/>
              <a:t>counting experiment</a:t>
            </a:r>
          </a:p>
          <a:p>
            <a:pPr lvl="1">
              <a:spcBef>
                <a:spcPts val="0"/>
              </a:spcBef>
            </a:pPr>
            <a:r>
              <a:rPr lang="en-US" dirty="0" smtClean="0"/>
              <a:t>[FIP2] </a:t>
            </a:r>
            <a:r>
              <a:rPr lang="en-US" i="1" dirty="0" smtClean="0"/>
              <a:t>Total </a:t>
            </a:r>
            <a:r>
              <a:rPr lang="en-US" i="1" dirty="0"/>
              <a:t>cross-section </a:t>
            </a:r>
            <a:r>
              <a:rPr lang="en-US" dirty="0"/>
              <a:t>measurement </a:t>
            </a:r>
            <a:r>
              <a:rPr lang="en-US" dirty="0" smtClean="0"/>
              <a:t>by </a:t>
            </a:r>
            <a:r>
              <a:rPr lang="en-US" i="1" dirty="0" smtClean="0"/>
              <a:t>distribution fit</a:t>
            </a:r>
            <a:endParaRPr lang="en-US" i="1" dirty="0"/>
          </a:p>
          <a:p>
            <a:pPr lvl="1">
              <a:spcBef>
                <a:spcPts val="0"/>
              </a:spcBef>
            </a:pPr>
            <a:r>
              <a:rPr lang="en-US" dirty="0" smtClean="0"/>
              <a:t>[FIP3] </a:t>
            </a:r>
            <a:r>
              <a:rPr lang="en-US" i="1" dirty="0" smtClean="0"/>
              <a:t>Generic </a:t>
            </a:r>
            <a:r>
              <a:rPr lang="en-US" i="1" dirty="0"/>
              <a:t>m</a:t>
            </a:r>
            <a:r>
              <a:rPr lang="en-US" i="1" dirty="0" smtClean="0"/>
              <a:t>odel parameter fit </a:t>
            </a:r>
            <a:r>
              <a:rPr lang="en-US" dirty="0" smtClean="0"/>
              <a:t>(e.g. mass/coupling) by </a:t>
            </a:r>
            <a:r>
              <a:rPr lang="en-US" i="1" dirty="0" smtClean="0"/>
              <a:t>distribution fit</a:t>
            </a:r>
          </a:p>
          <a:p>
            <a:pPr lvl="2">
              <a:spcBef>
                <a:spcPts val="0"/>
              </a:spcBef>
            </a:pPr>
            <a:r>
              <a:rPr lang="en-US" dirty="0" smtClean="0"/>
              <a:t>Even more specific: FIP2 and FIP3 use fits of the scoring classifier distribution</a:t>
            </a:r>
          </a:p>
        </p:txBody>
      </p:sp>
    </p:spTree>
    <p:extLst>
      <p:ext uri="{BB962C8B-B14F-4D97-AF65-F5344CB8AC3E}">
        <p14:creationId xmlns:p14="http://schemas.microsoft.com/office/powerpoint/2010/main" val="4002186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000" y="60605"/>
            <a:ext cx="8791199" cy="473228"/>
          </a:xfrm>
        </p:spPr>
        <p:txBody>
          <a:bodyPr/>
          <a:lstStyle/>
          <a:p>
            <a:r>
              <a:rPr lang="en-US" sz="2800" dirty="0" smtClean="0"/>
              <a:t>Binary classifier evaluation – reminder</a:t>
            </a:r>
            <a:endParaRPr lang="en-US" sz="2000" dirty="0"/>
          </a:p>
        </p:txBody>
      </p:sp>
      <p:grpSp>
        <p:nvGrpSpPr>
          <p:cNvPr id="5" name="Group 4"/>
          <p:cNvGrpSpPr/>
          <p:nvPr/>
        </p:nvGrpSpPr>
        <p:grpSpPr>
          <a:xfrm>
            <a:off x="55881" y="1434417"/>
            <a:ext cx="4729969" cy="1425563"/>
            <a:chOff x="138160" y="3137876"/>
            <a:chExt cx="5930483" cy="1895231"/>
          </a:xfrm>
        </p:grpSpPr>
        <p:grpSp>
          <p:nvGrpSpPr>
            <p:cNvPr id="7" name="Group 6"/>
            <p:cNvGrpSpPr/>
            <p:nvPr/>
          </p:nvGrpSpPr>
          <p:grpSpPr>
            <a:xfrm>
              <a:off x="138160" y="3137876"/>
              <a:ext cx="5930483" cy="1891325"/>
              <a:chOff x="138160" y="3137876"/>
              <a:chExt cx="5930483" cy="1891325"/>
            </a:xfrm>
          </p:grpSpPr>
          <p:sp>
            <p:nvSpPr>
              <p:cNvPr id="13" name="Rectangle 12"/>
              <p:cNvSpPr/>
              <p:nvPr/>
            </p:nvSpPr>
            <p:spPr>
              <a:xfrm>
                <a:off x="1996833" y="3137876"/>
                <a:ext cx="2032000" cy="633046"/>
              </a:xfrm>
              <a:prstGeom prst="rect">
                <a:avLst/>
              </a:prstGeom>
              <a:solidFill>
                <a:schemeClr val="tx1">
                  <a:lumMod val="20000"/>
                  <a:lumOff val="80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000" i="1" u="sng" dirty="0" smtClean="0">
                    <a:solidFill>
                      <a:srgbClr val="CC00FF"/>
                    </a:solidFill>
                  </a:rPr>
                  <a:t>true class</a:t>
                </a:r>
                <a:r>
                  <a:rPr lang="en-US" sz="1000" dirty="0" smtClean="0">
                    <a:solidFill>
                      <a:srgbClr val="000000"/>
                    </a:solidFill>
                  </a:rPr>
                  <a:t>: </a:t>
                </a:r>
                <a:r>
                  <a:rPr lang="en-US" sz="1000" b="1" dirty="0" smtClean="0">
                    <a:solidFill>
                      <a:srgbClr val="000000"/>
                    </a:solidFill>
                  </a:rPr>
                  <a:t>P</a:t>
                </a:r>
                <a:r>
                  <a:rPr lang="en-US" sz="1000" dirty="0" smtClean="0">
                    <a:solidFill>
                      <a:srgbClr val="000000"/>
                    </a:solidFill>
                  </a:rPr>
                  <a:t>ositives</a:t>
                </a:r>
                <a:endParaRPr lang="en-US" sz="1000" b="1" dirty="0" smtClean="0">
                  <a:solidFill>
                    <a:srgbClr val="000000"/>
                  </a:solidFill>
                </a:endParaRPr>
              </a:p>
              <a:p>
                <a:pPr algn="ctr"/>
                <a:r>
                  <a:rPr lang="en-US" sz="1000" dirty="0" smtClean="0">
                    <a:solidFill>
                      <a:srgbClr val="000000"/>
                    </a:solidFill>
                  </a:rPr>
                  <a:t>(HEP: </a:t>
                </a:r>
                <a:r>
                  <a:rPr lang="en-US" sz="1000" b="1" dirty="0" smtClean="0">
                    <a:solidFill>
                      <a:srgbClr val="000000"/>
                    </a:solidFill>
                  </a:rPr>
                  <a:t>signal </a:t>
                </a:r>
                <a:r>
                  <a:rPr lang="en-US" sz="1000" b="1" dirty="0" smtClean="0">
                    <a:solidFill>
                      <a:srgbClr val="0055A0"/>
                    </a:solidFill>
                  </a:rPr>
                  <a:t>Stot</a:t>
                </a:r>
                <a:r>
                  <a:rPr lang="en-US" sz="1000" dirty="0" smtClean="0">
                    <a:solidFill>
                      <a:srgbClr val="000000"/>
                    </a:solidFill>
                  </a:rPr>
                  <a:t>)</a:t>
                </a:r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4036643" y="3137876"/>
                <a:ext cx="2032000" cy="633046"/>
              </a:xfrm>
              <a:prstGeom prst="rect">
                <a:avLst/>
              </a:prstGeom>
              <a:solidFill>
                <a:schemeClr val="tx1">
                  <a:lumMod val="20000"/>
                  <a:lumOff val="80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000" i="1" u="sng" dirty="0">
                    <a:solidFill>
                      <a:srgbClr val="CC00FF"/>
                    </a:solidFill>
                  </a:rPr>
                  <a:t>t</a:t>
                </a:r>
                <a:r>
                  <a:rPr lang="en-US" sz="1000" i="1" u="sng" dirty="0" smtClean="0">
                    <a:solidFill>
                      <a:srgbClr val="CC00FF"/>
                    </a:solidFill>
                  </a:rPr>
                  <a:t>rue class</a:t>
                </a:r>
                <a:r>
                  <a:rPr lang="en-US" sz="1000" dirty="0" smtClean="0">
                    <a:solidFill>
                      <a:srgbClr val="000000"/>
                    </a:solidFill>
                  </a:rPr>
                  <a:t>: </a:t>
                </a:r>
                <a:r>
                  <a:rPr lang="en-US" sz="1000" b="1" dirty="0" smtClean="0">
                    <a:solidFill>
                      <a:srgbClr val="000000"/>
                    </a:solidFill>
                  </a:rPr>
                  <a:t>N</a:t>
                </a:r>
                <a:r>
                  <a:rPr lang="en-US" sz="1000" dirty="0" smtClean="0">
                    <a:solidFill>
                      <a:srgbClr val="000000"/>
                    </a:solidFill>
                  </a:rPr>
                  <a:t>egatives</a:t>
                </a:r>
                <a:endParaRPr lang="en-US" sz="1000" b="1" dirty="0" smtClean="0">
                  <a:solidFill>
                    <a:srgbClr val="000000"/>
                  </a:solidFill>
                </a:endParaRPr>
              </a:p>
              <a:p>
                <a:pPr algn="ctr"/>
                <a:r>
                  <a:rPr lang="en-US" sz="1000" dirty="0" smtClean="0">
                    <a:solidFill>
                      <a:srgbClr val="000000"/>
                    </a:solidFill>
                  </a:rPr>
                  <a:t>(HEP: </a:t>
                </a:r>
                <a:r>
                  <a:rPr lang="en-US" sz="1000" b="1" dirty="0" smtClean="0">
                    <a:solidFill>
                      <a:srgbClr val="000000"/>
                    </a:solidFill>
                  </a:rPr>
                  <a:t>background </a:t>
                </a:r>
                <a:r>
                  <a:rPr lang="en-US" sz="1000" b="1" dirty="0" smtClean="0">
                    <a:solidFill>
                      <a:srgbClr val="0055A0"/>
                    </a:solidFill>
                  </a:rPr>
                  <a:t>Btot</a:t>
                </a:r>
                <a:r>
                  <a:rPr lang="en-US" sz="1000" dirty="0" smtClean="0">
                    <a:solidFill>
                      <a:srgbClr val="000000"/>
                    </a:solidFill>
                  </a:rPr>
                  <a:t>)</a:t>
                </a:r>
                <a:endParaRPr lang="en-GB" sz="10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" name="Rectangle 14"/>
              <p:cNvSpPr/>
              <p:nvPr/>
            </p:nvSpPr>
            <p:spPr>
              <a:xfrm>
                <a:off x="142062" y="3767014"/>
                <a:ext cx="1850864" cy="633047"/>
              </a:xfrm>
              <a:prstGeom prst="rect">
                <a:avLst/>
              </a:prstGeom>
              <a:solidFill>
                <a:schemeClr val="tx1">
                  <a:lumMod val="20000"/>
                  <a:lumOff val="80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000" i="1" u="sng" dirty="0" smtClean="0">
                    <a:solidFill>
                      <a:srgbClr val="CC00FF"/>
                    </a:solidFill>
                  </a:rPr>
                  <a:t>classified as</a:t>
                </a:r>
                <a:r>
                  <a:rPr lang="en-US" sz="1000" dirty="0" smtClean="0">
                    <a:solidFill>
                      <a:srgbClr val="000000"/>
                    </a:solidFill>
                  </a:rPr>
                  <a:t> </a:t>
                </a:r>
                <a:r>
                  <a:rPr lang="en-US" sz="1000" b="1" dirty="0" smtClean="0">
                    <a:solidFill>
                      <a:srgbClr val="000000"/>
                    </a:solidFill>
                  </a:rPr>
                  <a:t>P</a:t>
                </a:r>
                <a:r>
                  <a:rPr lang="en-US" sz="1000" dirty="0" smtClean="0">
                    <a:solidFill>
                      <a:srgbClr val="000000"/>
                    </a:solidFill>
                  </a:rPr>
                  <a:t>ositives</a:t>
                </a:r>
              </a:p>
              <a:p>
                <a:pPr algn="ctr"/>
                <a:r>
                  <a:rPr lang="en-US" sz="1000" dirty="0" smtClean="0">
                    <a:solidFill>
                      <a:srgbClr val="000000"/>
                    </a:solidFill>
                  </a:rPr>
                  <a:t>(HEP: </a:t>
                </a:r>
                <a:r>
                  <a:rPr lang="en-US" sz="1000" b="1" dirty="0" smtClean="0">
                    <a:solidFill>
                      <a:srgbClr val="000000"/>
                    </a:solidFill>
                  </a:rPr>
                  <a:t>selected</a:t>
                </a:r>
                <a:r>
                  <a:rPr lang="en-US" sz="1000" dirty="0" smtClean="0">
                    <a:solidFill>
                      <a:srgbClr val="000000"/>
                    </a:solidFill>
                  </a:rPr>
                  <a:t>)</a:t>
                </a:r>
                <a:endParaRPr lang="en-GB" sz="10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6" name="Rectangle 15"/>
              <p:cNvSpPr/>
              <p:nvPr/>
            </p:nvSpPr>
            <p:spPr>
              <a:xfrm>
                <a:off x="138160" y="4396154"/>
                <a:ext cx="1850864" cy="633047"/>
              </a:xfrm>
              <a:prstGeom prst="rect">
                <a:avLst/>
              </a:prstGeom>
              <a:solidFill>
                <a:schemeClr val="tx1">
                  <a:lumMod val="20000"/>
                  <a:lumOff val="80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000" i="1" u="sng" dirty="0">
                    <a:solidFill>
                      <a:srgbClr val="CC00FF"/>
                    </a:solidFill>
                  </a:rPr>
                  <a:t>classified </a:t>
                </a:r>
                <a:r>
                  <a:rPr lang="en-US" sz="1000" i="1" u="sng" dirty="0" smtClean="0">
                    <a:solidFill>
                      <a:srgbClr val="CC00FF"/>
                    </a:solidFill>
                  </a:rPr>
                  <a:t>as</a:t>
                </a:r>
                <a:r>
                  <a:rPr lang="en-US" sz="1000" dirty="0" smtClean="0">
                    <a:solidFill>
                      <a:srgbClr val="000000"/>
                    </a:solidFill>
                  </a:rPr>
                  <a:t> </a:t>
                </a:r>
                <a:r>
                  <a:rPr lang="en-US" sz="1000" b="1" dirty="0" smtClean="0">
                    <a:solidFill>
                      <a:srgbClr val="000000"/>
                    </a:solidFill>
                  </a:rPr>
                  <a:t>N</a:t>
                </a:r>
                <a:r>
                  <a:rPr lang="en-US" sz="1000" dirty="0" smtClean="0">
                    <a:solidFill>
                      <a:srgbClr val="000000"/>
                    </a:solidFill>
                  </a:rPr>
                  <a:t>egatives</a:t>
                </a:r>
              </a:p>
              <a:p>
                <a:pPr algn="ctr"/>
                <a:r>
                  <a:rPr lang="en-US" sz="1000" dirty="0" smtClean="0">
                    <a:solidFill>
                      <a:srgbClr val="000000"/>
                    </a:solidFill>
                  </a:rPr>
                  <a:t>(HEP: </a:t>
                </a:r>
                <a:r>
                  <a:rPr lang="en-US" sz="1000" b="1" dirty="0" smtClean="0">
                    <a:solidFill>
                      <a:srgbClr val="000000"/>
                    </a:solidFill>
                  </a:rPr>
                  <a:t>rejected</a:t>
                </a:r>
                <a:r>
                  <a:rPr lang="en-US" sz="1000" dirty="0" smtClean="0">
                    <a:solidFill>
                      <a:srgbClr val="000000"/>
                    </a:solidFill>
                  </a:rPr>
                  <a:t>)</a:t>
                </a:r>
                <a:endParaRPr lang="en-GB" sz="1000" dirty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8" name="Group 7"/>
            <p:cNvGrpSpPr/>
            <p:nvPr/>
          </p:nvGrpSpPr>
          <p:grpSpPr>
            <a:xfrm>
              <a:off x="2000738" y="3767015"/>
              <a:ext cx="4064000" cy="1266092"/>
              <a:chOff x="2000738" y="3767015"/>
              <a:chExt cx="4064000" cy="1266092"/>
            </a:xfrm>
          </p:grpSpPr>
          <p:sp>
            <p:nvSpPr>
              <p:cNvPr id="9" name="Rectangle 8"/>
              <p:cNvSpPr/>
              <p:nvPr/>
            </p:nvSpPr>
            <p:spPr>
              <a:xfrm>
                <a:off x="2000738" y="3767015"/>
                <a:ext cx="2032000" cy="633046"/>
              </a:xfrm>
              <a:prstGeom prst="rect">
                <a:avLst/>
              </a:prstGeom>
              <a:solidFill>
                <a:srgbClr val="92D050"/>
              </a:solidFill>
              <a:ln w="28575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000" b="1" dirty="0" smtClean="0">
                    <a:solidFill>
                      <a:srgbClr val="000000"/>
                    </a:solidFill>
                  </a:rPr>
                  <a:t>True Positives (TP)</a:t>
                </a:r>
              </a:p>
              <a:p>
                <a:pPr algn="ctr"/>
                <a:r>
                  <a:rPr lang="en-US" sz="800" dirty="0" smtClean="0">
                    <a:solidFill>
                      <a:srgbClr val="000000"/>
                    </a:solidFill>
                  </a:rPr>
                  <a:t>(HEP: selected signal </a:t>
                </a:r>
                <a:r>
                  <a:rPr lang="en-US" sz="1000" b="1" dirty="0" smtClean="0">
                    <a:solidFill>
                      <a:srgbClr val="0055A0"/>
                    </a:solidFill>
                  </a:rPr>
                  <a:t>Ssel</a:t>
                </a:r>
                <a:r>
                  <a:rPr lang="en-US" sz="800" dirty="0" smtClean="0">
                    <a:solidFill>
                      <a:srgbClr val="000000"/>
                    </a:solidFill>
                  </a:rPr>
                  <a:t>)</a:t>
                </a:r>
                <a:endParaRPr lang="en-GB" sz="8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" name="Rectangle 9"/>
              <p:cNvSpPr/>
              <p:nvPr/>
            </p:nvSpPr>
            <p:spPr>
              <a:xfrm>
                <a:off x="4032738" y="3767015"/>
                <a:ext cx="2032000" cy="633046"/>
              </a:xfrm>
              <a:prstGeom prst="rect">
                <a:avLst/>
              </a:prstGeom>
              <a:solidFill>
                <a:srgbClr val="FF5050"/>
              </a:solidFill>
              <a:ln w="28575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000" b="1" dirty="0" smtClean="0">
                    <a:solidFill>
                      <a:srgbClr val="000000"/>
                    </a:solidFill>
                  </a:rPr>
                  <a:t>False Positives (FP)</a:t>
                </a:r>
              </a:p>
              <a:p>
                <a:pPr algn="ctr"/>
                <a:r>
                  <a:rPr lang="en-US" sz="800" dirty="0">
                    <a:solidFill>
                      <a:srgbClr val="000000"/>
                    </a:solidFill>
                  </a:rPr>
                  <a:t>(</a:t>
                </a:r>
                <a:r>
                  <a:rPr lang="en-US" sz="800" dirty="0" smtClean="0">
                    <a:solidFill>
                      <a:srgbClr val="000000"/>
                    </a:solidFill>
                  </a:rPr>
                  <a:t>HEP: selected bkg </a:t>
                </a:r>
                <a:r>
                  <a:rPr lang="en-US" sz="1000" b="1" dirty="0" smtClean="0">
                    <a:solidFill>
                      <a:srgbClr val="0055A0"/>
                    </a:solidFill>
                  </a:rPr>
                  <a:t>Bsel</a:t>
                </a:r>
                <a:r>
                  <a:rPr lang="en-US" sz="800" dirty="0" smtClean="0">
                    <a:solidFill>
                      <a:srgbClr val="000000"/>
                    </a:solidFill>
                  </a:rPr>
                  <a:t>)</a:t>
                </a:r>
                <a:endParaRPr lang="en-GB" sz="8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" name="Rectangle 10"/>
              <p:cNvSpPr/>
              <p:nvPr/>
            </p:nvSpPr>
            <p:spPr>
              <a:xfrm>
                <a:off x="2000738" y="4400061"/>
                <a:ext cx="2032000" cy="633046"/>
              </a:xfrm>
              <a:prstGeom prst="rect">
                <a:avLst/>
              </a:prstGeom>
              <a:solidFill>
                <a:srgbClr val="FF5050"/>
              </a:solidFill>
              <a:ln w="28575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000" b="1" dirty="0" smtClean="0">
                    <a:solidFill>
                      <a:srgbClr val="000000"/>
                    </a:solidFill>
                  </a:rPr>
                  <a:t>False Negatives (FN)</a:t>
                </a:r>
              </a:p>
              <a:p>
                <a:pPr algn="ctr"/>
                <a:r>
                  <a:rPr lang="en-US" sz="800" dirty="0">
                    <a:solidFill>
                      <a:srgbClr val="000000"/>
                    </a:solidFill>
                  </a:rPr>
                  <a:t>(</a:t>
                </a:r>
                <a:r>
                  <a:rPr lang="en-US" sz="800" dirty="0" smtClean="0">
                    <a:solidFill>
                      <a:srgbClr val="000000"/>
                    </a:solidFill>
                  </a:rPr>
                  <a:t>HEP: rejected signal </a:t>
                </a:r>
                <a:r>
                  <a:rPr lang="en-US" sz="1000" b="1" dirty="0" smtClean="0">
                    <a:solidFill>
                      <a:srgbClr val="0055A0"/>
                    </a:solidFill>
                  </a:rPr>
                  <a:t>Srej</a:t>
                </a:r>
                <a:r>
                  <a:rPr lang="en-US" sz="800" dirty="0" smtClean="0">
                    <a:solidFill>
                      <a:srgbClr val="000000"/>
                    </a:solidFill>
                  </a:rPr>
                  <a:t>)</a:t>
                </a:r>
                <a:endParaRPr lang="en-GB" sz="8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" name="Rectangle 11"/>
              <p:cNvSpPr/>
              <p:nvPr/>
            </p:nvSpPr>
            <p:spPr>
              <a:xfrm>
                <a:off x="4032738" y="4400061"/>
                <a:ext cx="2032000" cy="633046"/>
              </a:xfrm>
              <a:prstGeom prst="rect">
                <a:avLst/>
              </a:prstGeom>
              <a:solidFill>
                <a:srgbClr val="92D050"/>
              </a:solidFill>
              <a:ln w="28575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000" b="1" dirty="0" smtClean="0">
                    <a:solidFill>
                      <a:srgbClr val="000000"/>
                    </a:solidFill>
                  </a:rPr>
                  <a:t>True Negatives (TN)</a:t>
                </a:r>
              </a:p>
              <a:p>
                <a:pPr algn="ctr"/>
                <a:r>
                  <a:rPr lang="en-US" sz="800" dirty="0">
                    <a:solidFill>
                      <a:srgbClr val="000000"/>
                    </a:solidFill>
                  </a:rPr>
                  <a:t>(</a:t>
                </a:r>
                <a:r>
                  <a:rPr lang="en-US" sz="800" dirty="0" smtClean="0">
                    <a:solidFill>
                      <a:srgbClr val="000000"/>
                    </a:solidFill>
                  </a:rPr>
                  <a:t>HEP: rejected bkg </a:t>
                </a:r>
                <a:r>
                  <a:rPr lang="en-US" sz="1000" b="1" dirty="0" smtClean="0">
                    <a:solidFill>
                      <a:srgbClr val="0055A0"/>
                    </a:solidFill>
                  </a:rPr>
                  <a:t>Brej</a:t>
                </a:r>
                <a:r>
                  <a:rPr lang="en-US" sz="800" dirty="0" smtClean="0">
                    <a:solidFill>
                      <a:srgbClr val="000000"/>
                    </a:solidFill>
                  </a:rPr>
                  <a:t>)</a:t>
                </a:r>
                <a:endParaRPr lang="en-GB" sz="800" dirty="0">
                  <a:solidFill>
                    <a:srgbClr val="000000"/>
                  </a:solidFill>
                </a:endParaRPr>
              </a:p>
            </p:txBody>
          </p:sp>
        </p:grpSp>
      </p:grpSp>
      <p:pic>
        <p:nvPicPr>
          <p:cNvPr id="17" name="Picture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92" y="2994780"/>
            <a:ext cx="4186705" cy="3046140"/>
          </a:xfrm>
          <a:prstGeom prst="rect">
            <a:avLst/>
          </a:prstGeom>
        </p:spPr>
      </p:pic>
      <p:grpSp>
        <p:nvGrpSpPr>
          <p:cNvPr id="20" name="Group 19"/>
          <p:cNvGrpSpPr/>
          <p:nvPr/>
        </p:nvGrpSpPr>
        <p:grpSpPr>
          <a:xfrm>
            <a:off x="172068" y="762391"/>
            <a:ext cx="8971931" cy="398032"/>
            <a:chOff x="172069" y="629536"/>
            <a:chExt cx="8448305" cy="778496"/>
          </a:xfrm>
        </p:grpSpPr>
        <p:sp>
          <p:nvSpPr>
            <p:cNvPr id="18" name="Title 1"/>
            <p:cNvSpPr txBox="1">
              <a:spLocks/>
            </p:cNvSpPr>
            <p:nvPr/>
          </p:nvSpPr>
          <p:spPr>
            <a:xfrm>
              <a:off x="172069" y="629538"/>
              <a:ext cx="4016336" cy="778494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91425" rIns="91425" bIns="91425" anchor="ctr" anchorCtr="0"/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Font typeface="Arial"/>
                <a:buNone/>
                <a:defRPr sz="3200" b="1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lvl="1" indent="0">
                <a:spcBef>
                  <a:spcPts val="0"/>
                </a:spcBef>
                <a:buNone/>
                <a:defRPr sz="1800"/>
              </a:lvl2pPr>
              <a:lvl3pPr lvl="2" indent="0">
                <a:spcBef>
                  <a:spcPts val="0"/>
                </a:spcBef>
                <a:buNone/>
                <a:defRPr sz="1800"/>
              </a:lvl3pPr>
              <a:lvl4pPr lvl="3" indent="0">
                <a:spcBef>
                  <a:spcPts val="0"/>
                </a:spcBef>
                <a:buNone/>
                <a:defRPr sz="1800"/>
              </a:lvl4pPr>
              <a:lvl5pPr lvl="4" indent="0">
                <a:spcBef>
                  <a:spcPts val="0"/>
                </a:spcBef>
                <a:buNone/>
                <a:defRPr sz="1800"/>
              </a:lvl5pPr>
              <a:lvl6pPr lvl="5" indent="0">
                <a:spcBef>
                  <a:spcPts val="0"/>
                </a:spcBef>
                <a:buNone/>
                <a:defRPr sz="1800"/>
              </a:lvl6pPr>
              <a:lvl7pPr lvl="6" indent="0">
                <a:spcBef>
                  <a:spcPts val="0"/>
                </a:spcBef>
                <a:buNone/>
                <a:defRPr sz="1800"/>
              </a:lvl7pPr>
              <a:lvl8pPr lvl="7" indent="0">
                <a:spcBef>
                  <a:spcPts val="0"/>
                </a:spcBef>
                <a:buNone/>
                <a:defRPr sz="1800"/>
              </a:lvl8pPr>
              <a:lvl9pPr lvl="8" indent="0">
                <a:spcBef>
                  <a:spcPts val="0"/>
                </a:spcBef>
                <a:buNone/>
                <a:defRPr sz="1800"/>
              </a:lvl9pPr>
            </a:lstStyle>
            <a:p>
              <a:r>
                <a:rPr lang="en-US" sz="2000" dirty="0" smtClean="0"/>
                <a:t>Discrete classifiers:</a:t>
              </a:r>
            </a:p>
            <a:p>
              <a:r>
                <a:rPr lang="en-US" sz="2000" dirty="0" smtClean="0"/>
                <a:t>the confusion matrix</a:t>
              </a:r>
              <a:endParaRPr lang="en-US" sz="2000" dirty="0"/>
            </a:p>
          </p:txBody>
        </p:sp>
        <p:sp>
          <p:nvSpPr>
            <p:cNvPr id="19" name="Title 1"/>
            <p:cNvSpPr txBox="1">
              <a:spLocks/>
            </p:cNvSpPr>
            <p:nvPr/>
          </p:nvSpPr>
          <p:spPr>
            <a:xfrm>
              <a:off x="5736966" y="629536"/>
              <a:ext cx="2883408" cy="778494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91425" rIns="91425" bIns="91425" anchor="ctr" anchorCtr="0"/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Font typeface="Arial"/>
                <a:buNone/>
                <a:defRPr sz="3200" b="1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lvl="1" indent="0">
                <a:spcBef>
                  <a:spcPts val="0"/>
                </a:spcBef>
                <a:buNone/>
                <a:defRPr sz="1800"/>
              </a:lvl2pPr>
              <a:lvl3pPr lvl="2" indent="0">
                <a:spcBef>
                  <a:spcPts val="0"/>
                </a:spcBef>
                <a:buNone/>
                <a:defRPr sz="1800"/>
              </a:lvl3pPr>
              <a:lvl4pPr lvl="3" indent="0">
                <a:spcBef>
                  <a:spcPts val="0"/>
                </a:spcBef>
                <a:buNone/>
                <a:defRPr sz="1800"/>
              </a:lvl4pPr>
              <a:lvl5pPr lvl="4" indent="0">
                <a:spcBef>
                  <a:spcPts val="0"/>
                </a:spcBef>
                <a:buNone/>
                <a:defRPr sz="1800"/>
              </a:lvl5pPr>
              <a:lvl6pPr lvl="5" indent="0">
                <a:spcBef>
                  <a:spcPts val="0"/>
                </a:spcBef>
                <a:buNone/>
                <a:defRPr sz="1800"/>
              </a:lvl6pPr>
              <a:lvl7pPr lvl="6" indent="0">
                <a:spcBef>
                  <a:spcPts val="0"/>
                </a:spcBef>
                <a:buNone/>
                <a:defRPr sz="1800"/>
              </a:lvl7pPr>
              <a:lvl8pPr lvl="7" indent="0">
                <a:spcBef>
                  <a:spcPts val="0"/>
                </a:spcBef>
                <a:buNone/>
                <a:defRPr sz="1800"/>
              </a:lvl8pPr>
              <a:lvl9pPr lvl="8" indent="0">
                <a:spcBef>
                  <a:spcPts val="0"/>
                </a:spcBef>
                <a:buNone/>
                <a:defRPr sz="1800"/>
              </a:lvl9pPr>
            </a:lstStyle>
            <a:p>
              <a:r>
                <a:rPr lang="en-US" sz="2000" dirty="0" smtClean="0"/>
                <a:t>Scoring classifiers:</a:t>
              </a:r>
            </a:p>
            <a:p>
              <a:r>
                <a:rPr lang="en-US" sz="2000" dirty="0" smtClean="0"/>
                <a:t>ROC and PRC curves</a:t>
              </a:r>
              <a:endParaRPr lang="en-US" sz="2000" dirty="0"/>
            </a:p>
          </p:txBody>
        </p:sp>
      </p:grpSp>
      <p:grpSp>
        <p:nvGrpSpPr>
          <p:cNvPr id="27" name="Group 26"/>
          <p:cNvGrpSpPr>
            <a:grpSpLocks noChangeAspect="1"/>
          </p:cNvGrpSpPr>
          <p:nvPr/>
        </p:nvGrpSpPr>
        <p:grpSpPr>
          <a:xfrm>
            <a:off x="6247761" y="1328218"/>
            <a:ext cx="2785309" cy="3798419"/>
            <a:chOff x="6017343" y="1410663"/>
            <a:chExt cx="2934929" cy="4002461"/>
          </a:xfrm>
        </p:grpSpPr>
        <p:grpSp>
          <p:nvGrpSpPr>
            <p:cNvPr id="25" name="Group 24"/>
            <p:cNvGrpSpPr/>
            <p:nvPr/>
          </p:nvGrpSpPr>
          <p:grpSpPr>
            <a:xfrm>
              <a:off x="6017343" y="1410663"/>
              <a:ext cx="2934929" cy="4002461"/>
              <a:chOff x="5324168" y="1816239"/>
              <a:chExt cx="2934929" cy="4002461"/>
            </a:xfrm>
          </p:grpSpPr>
          <p:pic>
            <p:nvPicPr>
              <p:cNvPr id="22" name="Picture 2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324168" y="1816239"/>
                <a:ext cx="2832367" cy="1980806"/>
              </a:xfrm>
              <a:prstGeom prst="rect">
                <a:avLst/>
              </a:prstGeom>
            </p:spPr>
          </p:pic>
          <p:pic>
            <p:nvPicPr>
              <p:cNvPr id="23" name="Picture 22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389664" y="3839622"/>
                <a:ext cx="2869433" cy="1979078"/>
              </a:xfrm>
              <a:prstGeom prst="rect">
                <a:avLst/>
              </a:prstGeom>
            </p:spPr>
          </p:pic>
        </p:grpSp>
        <p:sp>
          <p:nvSpPr>
            <p:cNvPr id="26" name="Rectangle 25"/>
            <p:cNvSpPr/>
            <p:nvPr/>
          </p:nvSpPr>
          <p:spPr>
            <a:xfrm>
              <a:off x="7934632" y="1673942"/>
              <a:ext cx="774291" cy="2337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4361762" y="4461678"/>
            <a:ext cx="1720115" cy="1538883"/>
          </a:xfrm>
          <a:prstGeom prst="rect">
            <a:avLst/>
          </a:prstGeom>
          <a:solidFill>
            <a:srgbClr val="FFFF00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rgbClr val="FF0000"/>
                </a:solidFill>
              </a:rPr>
              <a:t>Different domains</a:t>
            </a:r>
          </a:p>
          <a:p>
            <a:r>
              <a:rPr lang="en-US" sz="800" dirty="0" smtClean="0">
                <a:solidFill>
                  <a:srgbClr val="FF0000"/>
                </a:solidFill>
                <a:sym typeface="Symbol" panose="05050102010706020507" pitchFamily="18" charset="2"/>
              </a:rPr>
              <a:t> </a:t>
            </a:r>
            <a:r>
              <a:rPr lang="en-US" sz="800" dirty="0">
                <a:solidFill>
                  <a:srgbClr val="FF0000"/>
                </a:solidFill>
              </a:rPr>
              <a:t>F</a:t>
            </a:r>
            <a:r>
              <a:rPr lang="en-US" sz="800" dirty="0" smtClean="0">
                <a:solidFill>
                  <a:srgbClr val="FF0000"/>
                </a:solidFill>
              </a:rPr>
              <a:t>ocus on different concepts</a:t>
            </a:r>
          </a:p>
          <a:p>
            <a:r>
              <a:rPr lang="en-US" sz="800" dirty="0">
                <a:solidFill>
                  <a:srgbClr val="FF0000"/>
                </a:solidFill>
                <a:sym typeface="Symbol" panose="05050102010706020507" pitchFamily="18" charset="2"/>
              </a:rPr>
              <a:t> </a:t>
            </a:r>
            <a:r>
              <a:rPr lang="en-US" sz="800" dirty="0">
                <a:solidFill>
                  <a:srgbClr val="FF0000"/>
                </a:solidFill>
              </a:rPr>
              <a:t>D</a:t>
            </a:r>
            <a:r>
              <a:rPr lang="en-US" sz="800" dirty="0" smtClean="0">
                <a:solidFill>
                  <a:srgbClr val="FF0000"/>
                </a:solidFill>
              </a:rPr>
              <a:t>ifferent terminologies</a:t>
            </a:r>
          </a:p>
          <a:p>
            <a:endParaRPr lang="en-US" sz="800" dirty="0"/>
          </a:p>
          <a:p>
            <a:r>
              <a:rPr lang="en-US" sz="800" dirty="0" smtClean="0"/>
              <a:t>Examples from three domains:</a:t>
            </a:r>
          </a:p>
          <a:p>
            <a:endParaRPr lang="en-US" sz="200" dirty="0"/>
          </a:p>
          <a:p>
            <a:r>
              <a:rPr lang="en-US" sz="800" dirty="0" smtClean="0"/>
              <a:t>- </a:t>
            </a:r>
            <a:r>
              <a:rPr lang="en-US" sz="800" b="1" dirty="0" smtClean="0"/>
              <a:t>Medical Diagnostics (MED)</a:t>
            </a:r>
          </a:p>
          <a:p>
            <a:r>
              <a:rPr lang="en-US" sz="800" dirty="0" smtClean="0"/>
              <a:t>  </a:t>
            </a:r>
            <a:r>
              <a:rPr lang="en-US" sz="800" i="1" dirty="0" smtClean="0"/>
              <a:t>does Mr. A. have cancer?</a:t>
            </a:r>
          </a:p>
          <a:p>
            <a:endParaRPr lang="en-US" sz="200" dirty="0" smtClean="0"/>
          </a:p>
          <a:p>
            <a:r>
              <a:rPr lang="en-US" sz="800" dirty="0" smtClean="0"/>
              <a:t>- </a:t>
            </a:r>
            <a:r>
              <a:rPr lang="en-US" sz="800" b="1" dirty="0" smtClean="0"/>
              <a:t>Information Retrieval (IR)</a:t>
            </a:r>
          </a:p>
          <a:p>
            <a:r>
              <a:rPr lang="en-US" sz="800" i="1" dirty="0" smtClean="0"/>
              <a:t>  Google documents about “ROC”</a:t>
            </a:r>
          </a:p>
          <a:p>
            <a:endParaRPr lang="en-US" sz="200" dirty="0" smtClean="0"/>
          </a:p>
          <a:p>
            <a:r>
              <a:rPr lang="en-US" sz="800" dirty="0" smtClean="0"/>
              <a:t>- </a:t>
            </a:r>
            <a:r>
              <a:rPr lang="en-US" sz="800" b="1" dirty="0" smtClean="0"/>
              <a:t>HEP event selection (HEP)</a:t>
            </a:r>
          </a:p>
          <a:p>
            <a:r>
              <a:rPr lang="en-US" sz="800" i="1" dirty="0"/>
              <a:t> </a:t>
            </a:r>
            <a:r>
              <a:rPr lang="en-US" sz="800" i="1" dirty="0" smtClean="0"/>
              <a:t> select Higgs event candidates</a:t>
            </a:r>
          </a:p>
        </p:txBody>
      </p:sp>
      <p:grpSp>
        <p:nvGrpSpPr>
          <p:cNvPr id="33" name="Group 32"/>
          <p:cNvGrpSpPr/>
          <p:nvPr/>
        </p:nvGrpSpPr>
        <p:grpSpPr>
          <a:xfrm>
            <a:off x="4290042" y="3862906"/>
            <a:ext cx="1069260" cy="471921"/>
            <a:chOff x="4726857" y="5485197"/>
            <a:chExt cx="1069260" cy="471921"/>
          </a:xfrm>
        </p:grpSpPr>
        <p:pic>
          <p:nvPicPr>
            <p:cNvPr id="30" name="Picture 2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896465" y="5670754"/>
              <a:ext cx="753968" cy="264241"/>
            </a:xfrm>
            <a:prstGeom prst="rect">
              <a:avLst/>
            </a:prstGeom>
            <a:ln>
              <a:noFill/>
            </a:ln>
          </p:spPr>
        </p:pic>
        <p:sp>
          <p:nvSpPr>
            <p:cNvPr id="31" name="TextBox 30"/>
            <p:cNvSpPr txBox="1"/>
            <p:nvPr/>
          </p:nvSpPr>
          <p:spPr>
            <a:xfrm>
              <a:off x="4726857" y="5485197"/>
              <a:ext cx="106926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 smtClean="0"/>
                <a:t>MED: prevalence</a:t>
              </a:r>
              <a:endParaRPr lang="en-GB" sz="800" dirty="0"/>
            </a:p>
          </p:txBody>
        </p:sp>
        <p:sp>
          <p:nvSpPr>
            <p:cNvPr id="32" name="Rectangle 31"/>
            <p:cNvSpPr/>
            <p:nvPr/>
          </p:nvSpPr>
          <p:spPr>
            <a:xfrm>
              <a:off x="4830097" y="5485198"/>
              <a:ext cx="870155" cy="471920"/>
            </a:xfrm>
            <a:prstGeom prst="rect">
              <a:avLst/>
            </a:prstGeom>
            <a:noFill/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5" name="Picture 3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16743" y="5523229"/>
            <a:ext cx="1971689" cy="347665"/>
          </a:xfrm>
          <a:prstGeom prst="rect">
            <a:avLst/>
          </a:prstGeom>
        </p:spPr>
      </p:pic>
      <p:sp>
        <p:nvSpPr>
          <p:cNvPr id="36" name="TextBox 35"/>
          <p:cNvSpPr txBox="1"/>
          <p:nvPr/>
        </p:nvSpPr>
        <p:spPr>
          <a:xfrm>
            <a:off x="6149742" y="5188296"/>
            <a:ext cx="299425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dirty="0" smtClean="0"/>
              <a:t>Purity can be studied using ROC </a:t>
            </a:r>
          </a:p>
          <a:p>
            <a:pPr algn="ctr"/>
            <a:r>
              <a:rPr lang="en-US" sz="800" dirty="0" smtClean="0"/>
              <a:t>only if prevalence is also known:</a:t>
            </a:r>
          </a:p>
          <a:p>
            <a:pPr algn="ctr"/>
            <a:endParaRPr lang="en-US" sz="800" dirty="0"/>
          </a:p>
          <a:p>
            <a:pPr algn="ctr"/>
            <a:endParaRPr lang="en-US" sz="800" dirty="0" smtClean="0"/>
          </a:p>
          <a:p>
            <a:pPr algn="ctr"/>
            <a:endParaRPr lang="en-US" sz="800" dirty="0"/>
          </a:p>
          <a:p>
            <a:pPr algn="ctr"/>
            <a:endParaRPr lang="en-US" sz="800" dirty="0" smtClean="0"/>
          </a:p>
          <a:p>
            <a:pPr algn="ctr"/>
            <a:r>
              <a:rPr lang="en-US" sz="800" dirty="0" smtClean="0"/>
              <a:t>Alternative: PN curve – TP vs FP (less used) </a:t>
            </a:r>
            <a:endParaRPr lang="en-US" sz="800" dirty="0"/>
          </a:p>
        </p:txBody>
      </p:sp>
      <p:sp>
        <p:nvSpPr>
          <p:cNvPr id="3" name="Rectangle 2"/>
          <p:cNvSpPr/>
          <p:nvPr/>
        </p:nvSpPr>
        <p:spPr>
          <a:xfrm>
            <a:off x="1570760" y="4616245"/>
            <a:ext cx="803730" cy="52356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>
            <a:off x="0" y="599975"/>
            <a:ext cx="9144000" cy="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6149742" y="599974"/>
            <a:ext cx="0" cy="5544152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8020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890" y="715297"/>
            <a:ext cx="9104110" cy="5277729"/>
          </a:xfrm>
        </p:spPr>
        <p:txBody>
          <a:bodyPr/>
          <a:lstStyle/>
          <a:p>
            <a:pPr>
              <a:spcBef>
                <a:spcPts val="300"/>
              </a:spcBef>
            </a:pPr>
            <a:r>
              <a:rPr lang="en-US" sz="1600" b="1" dirty="0" smtClean="0"/>
              <a:t>Medical Diagnostics </a:t>
            </a:r>
            <a:r>
              <a:rPr lang="en-US" sz="1600" dirty="0" smtClean="0">
                <a:sym typeface="Symbol" panose="05050102010706020507" pitchFamily="18" charset="2"/>
              </a:rPr>
              <a:t></a:t>
            </a:r>
            <a:r>
              <a:rPr lang="en-US" sz="1600" dirty="0" smtClean="0"/>
              <a:t> maximize diagnostic accuracy</a:t>
            </a:r>
          </a:p>
          <a:p>
            <a:pPr lvl="1">
              <a:spcBef>
                <a:spcPts val="300"/>
              </a:spcBef>
            </a:pPr>
            <a:r>
              <a:rPr lang="en-US" sz="1400" u="sng" dirty="0" smtClean="0"/>
              <a:t>qualitatively symmetric </a:t>
            </a:r>
            <a:r>
              <a:rPr lang="en-US" sz="1400" u="sng" dirty="0">
                <a:sym typeface="Symbol" panose="05050102010706020507" pitchFamily="18" charset="2"/>
              </a:rPr>
              <a:t> </a:t>
            </a:r>
            <a:r>
              <a:rPr lang="en-US" sz="1400" u="sng" dirty="0"/>
              <a:t>all patients important, both truly ill (TP) and truly healthy (TN</a:t>
            </a:r>
            <a:r>
              <a:rPr lang="en-US" sz="1400" u="sng" dirty="0" smtClean="0"/>
              <a:t>)</a:t>
            </a:r>
            <a:endParaRPr lang="en-US" sz="1000" u="sng" dirty="0" smtClean="0"/>
          </a:p>
          <a:p>
            <a:pPr lvl="2">
              <a:spcBef>
                <a:spcPts val="300"/>
              </a:spcBef>
            </a:pPr>
            <a:r>
              <a:rPr lang="en-US" sz="1200" dirty="0" smtClean="0"/>
              <a:t>quantitatively: prevalence may be unknown, varying in time, from very balanced to extremely unbalanced</a:t>
            </a:r>
          </a:p>
          <a:p>
            <a:pPr lvl="1">
              <a:spcBef>
                <a:spcPts val="300"/>
              </a:spcBef>
            </a:pPr>
            <a:r>
              <a:rPr lang="en-US" sz="1400" dirty="0" smtClean="0"/>
              <a:t>evaluation now based on ROC because insensitive to prevalence – now questioned for imbalanced data</a:t>
            </a:r>
          </a:p>
          <a:p>
            <a:pPr lvl="2">
              <a:spcBef>
                <a:spcPts val="300"/>
              </a:spcBef>
            </a:pPr>
            <a:r>
              <a:rPr lang="en-US" sz="1200" dirty="0" smtClean="0"/>
              <a:t>simplest accuracy definition (ACC): “probability of correct test result”</a:t>
            </a:r>
            <a:endParaRPr lang="en-US" sz="600" dirty="0" smtClean="0"/>
          </a:p>
          <a:p>
            <a:pPr lvl="2">
              <a:spcBef>
                <a:spcPts val="300"/>
              </a:spcBef>
            </a:pPr>
            <a:r>
              <a:rPr lang="en-US" sz="1200" i="1" dirty="0" smtClean="0"/>
              <a:t>area </a:t>
            </a:r>
            <a:r>
              <a:rPr lang="en-US" sz="1200" i="1" dirty="0"/>
              <a:t>u</a:t>
            </a:r>
            <a:r>
              <a:rPr lang="en-US" sz="1200" i="1" dirty="0" smtClean="0"/>
              <a:t>nder the ROC curve (ROC AUC): </a:t>
            </a:r>
            <a:r>
              <a:rPr lang="en-US" sz="1200" dirty="0" smtClean="0"/>
              <a:t>“</a:t>
            </a:r>
            <a:r>
              <a:rPr lang="en-GB" sz="1200" dirty="0" smtClean="0"/>
              <a:t>probability </a:t>
            </a:r>
            <a:r>
              <a:rPr lang="en-GB" sz="1200" dirty="0"/>
              <a:t>that test result of randomly </a:t>
            </a:r>
            <a:r>
              <a:rPr lang="en-GB" sz="1200" dirty="0" smtClean="0"/>
              <a:t>chosen </a:t>
            </a:r>
          </a:p>
          <a:p>
            <a:pPr marL="1016000" lvl="2" indent="0">
              <a:spcBef>
                <a:spcPts val="300"/>
              </a:spcBef>
              <a:buNone/>
            </a:pPr>
            <a:r>
              <a:rPr lang="en-GB" sz="1200" dirty="0"/>
              <a:t> </a:t>
            </a:r>
            <a:r>
              <a:rPr lang="en-GB" sz="1200" dirty="0" smtClean="0"/>
              <a:t>  sick </a:t>
            </a:r>
            <a:r>
              <a:rPr lang="en-GB" sz="1200" dirty="0"/>
              <a:t>subject  indicates greater suspicion than that of randomly chosen healthy </a:t>
            </a:r>
            <a:r>
              <a:rPr lang="en-GB" sz="1200" dirty="0" smtClean="0"/>
              <a:t>subject”</a:t>
            </a:r>
            <a:endParaRPr lang="en-US" sz="1200" dirty="0" smtClean="0"/>
          </a:p>
          <a:p>
            <a:pPr>
              <a:spcBef>
                <a:spcPts val="300"/>
              </a:spcBef>
            </a:pPr>
            <a:endParaRPr lang="en-US" sz="1600" b="1" dirty="0" smtClean="0"/>
          </a:p>
          <a:p>
            <a:pPr>
              <a:spcBef>
                <a:spcPts val="300"/>
              </a:spcBef>
            </a:pPr>
            <a:r>
              <a:rPr lang="en-US" sz="1600" b="1" dirty="0" smtClean="0"/>
              <a:t>Information Retrieval (IR) </a:t>
            </a:r>
            <a:r>
              <a:rPr lang="en-US" sz="1600" dirty="0" smtClean="0">
                <a:sym typeface="Symbol" panose="05050102010706020507" pitchFamily="18" charset="2"/>
              </a:rPr>
              <a:t></a:t>
            </a:r>
            <a:r>
              <a:rPr lang="en-US" sz="1600" dirty="0" smtClean="0"/>
              <a:t> maximize effectiveness in retrieving relevant documents</a:t>
            </a:r>
          </a:p>
          <a:p>
            <a:pPr lvl="1">
              <a:spcBef>
                <a:spcPts val="300"/>
              </a:spcBef>
            </a:pPr>
            <a:r>
              <a:rPr lang="en-US" sz="1400" u="sng" dirty="0" smtClean="0"/>
              <a:t>qualitatively asymmetric</a:t>
            </a:r>
            <a:r>
              <a:rPr lang="en-US" sz="1400" u="sng" dirty="0">
                <a:sym typeface="Symbol" panose="05050102010706020507" pitchFamily="18" charset="2"/>
              </a:rPr>
              <a:t>  </a:t>
            </a:r>
            <a:r>
              <a:rPr lang="en-US" sz="1400" u="sng" dirty="0" smtClean="0"/>
              <a:t>distinction between relevant and non-relevant documents</a:t>
            </a:r>
            <a:endParaRPr lang="en-US" sz="1400" dirty="0" smtClean="0"/>
          </a:p>
          <a:p>
            <a:pPr lvl="2">
              <a:spcBef>
                <a:spcPts val="300"/>
              </a:spcBef>
            </a:pPr>
            <a:r>
              <a:rPr lang="en-US" sz="1200" dirty="0"/>
              <a:t>quantitatively: </a:t>
            </a:r>
            <a:r>
              <a:rPr lang="en-US" sz="1200" dirty="0" smtClean="0"/>
              <a:t>large class imbalance, irrelevant documents outnumber relevant documents</a:t>
            </a:r>
          </a:p>
          <a:p>
            <a:pPr lvl="1">
              <a:spcBef>
                <a:spcPts val="300"/>
              </a:spcBef>
            </a:pPr>
            <a:r>
              <a:rPr lang="en-US" sz="1400" dirty="0" smtClean="0"/>
              <a:t>evaluation based on the PRC: precision and recall (purity and signal efficiency)</a:t>
            </a:r>
          </a:p>
          <a:p>
            <a:pPr lvl="2">
              <a:spcBef>
                <a:spcPts val="300"/>
              </a:spcBef>
            </a:pPr>
            <a:r>
              <a:rPr lang="en-US" sz="1200" dirty="0" smtClean="0"/>
              <a:t>unranked: F-measures, e.g. F1-score</a:t>
            </a:r>
          </a:p>
          <a:p>
            <a:pPr lvl="2">
              <a:spcBef>
                <a:spcPts val="300"/>
              </a:spcBef>
            </a:pPr>
            <a:r>
              <a:rPr lang="en-US" sz="1200" dirty="0" smtClean="0"/>
              <a:t>ranked: precision at k, Mean Average Precision, area under the PRC curve (AUCPR)</a:t>
            </a:r>
          </a:p>
          <a:p>
            <a:pPr>
              <a:spcBef>
                <a:spcPts val="300"/>
              </a:spcBef>
            </a:pPr>
            <a:endParaRPr lang="en-US" sz="1600" dirty="0"/>
          </a:p>
          <a:p>
            <a:pPr>
              <a:spcBef>
                <a:spcPts val="300"/>
              </a:spcBef>
            </a:pPr>
            <a:r>
              <a:rPr lang="en-US" sz="1600" b="1" dirty="0" smtClean="0"/>
              <a:t>HEP event selection</a:t>
            </a:r>
            <a:r>
              <a:rPr lang="en-US" sz="1600" b="1" dirty="0">
                <a:sym typeface="Symbol" panose="05050102010706020507" pitchFamily="18" charset="2"/>
              </a:rPr>
              <a:t> </a:t>
            </a:r>
            <a:r>
              <a:rPr lang="en-US" sz="1600" dirty="0">
                <a:sym typeface="Symbol" panose="05050102010706020507" pitchFamily="18" charset="2"/>
              </a:rPr>
              <a:t></a:t>
            </a:r>
            <a:r>
              <a:rPr lang="en-US" sz="1600" dirty="0"/>
              <a:t> </a:t>
            </a:r>
            <a:r>
              <a:rPr lang="en-US" sz="1600" dirty="0" smtClean="0"/>
              <a:t>minimize measurement errors</a:t>
            </a:r>
          </a:p>
          <a:p>
            <a:pPr lvl="1">
              <a:spcBef>
                <a:spcPts val="300"/>
              </a:spcBef>
            </a:pPr>
            <a:r>
              <a:rPr lang="en-US" sz="1400" u="sng" dirty="0"/>
              <a:t>qualitatively asymmetric</a:t>
            </a:r>
            <a:r>
              <a:rPr lang="en-US" sz="1400" u="sng" dirty="0">
                <a:sym typeface="Symbol" panose="05050102010706020507" pitchFamily="18" charset="2"/>
              </a:rPr>
              <a:t>  </a:t>
            </a:r>
            <a:r>
              <a:rPr lang="en-US" sz="1400" u="sng" dirty="0" smtClean="0"/>
              <a:t>only signal is important, background is a nuisance</a:t>
            </a:r>
            <a:endParaRPr lang="en-US" sz="1400" dirty="0"/>
          </a:p>
          <a:p>
            <a:pPr lvl="2">
              <a:spcBef>
                <a:spcPts val="300"/>
              </a:spcBef>
            </a:pPr>
            <a:r>
              <a:rPr lang="en-US" sz="1200" dirty="0"/>
              <a:t>quantitatively: large class imbalance, </a:t>
            </a:r>
            <a:r>
              <a:rPr lang="en-US" sz="1200" dirty="0" smtClean="0"/>
              <a:t>background outnumbers signal, prevalence fixed by physics cross-sections</a:t>
            </a:r>
            <a:endParaRPr lang="en-US" sz="1600" dirty="0" smtClean="0"/>
          </a:p>
          <a:p>
            <a:pPr lvl="1">
              <a:spcBef>
                <a:spcPts val="300"/>
              </a:spcBef>
            </a:pPr>
            <a:r>
              <a:rPr lang="en-US" sz="1400" i="1" dirty="0" smtClean="0">
                <a:solidFill>
                  <a:srgbClr val="FF0000"/>
                </a:solidFill>
              </a:rPr>
              <a:t>IMO evaluation metrics must include purity and prevalence (as in IR): TN and AUC are irrelevant</a:t>
            </a:r>
          </a:p>
          <a:p>
            <a:pPr lvl="1">
              <a:spcBef>
                <a:spcPts val="300"/>
              </a:spcBef>
            </a:pPr>
            <a:r>
              <a:rPr lang="en-US" sz="1400" i="1" dirty="0" smtClean="0">
                <a:solidFill>
                  <a:srgbClr val="FF0000"/>
                </a:solidFill>
              </a:rPr>
              <a:t>fits to differential distributions are largely a specificity of HEP – existing metrics do not describe them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123360"/>
            <a:ext cx="9144000" cy="47322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3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r>
              <a:rPr lang="en-US" sz="2400" dirty="0" smtClean="0"/>
              <a:t>Binary classifier evaluation – HEP vs. other domains</a:t>
            </a:r>
            <a:endParaRPr lang="en-US" sz="1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2299" y="1765524"/>
            <a:ext cx="2573589" cy="268272"/>
          </a:xfrm>
          <a:prstGeom prst="rect">
            <a:avLst/>
          </a:prstGeom>
          <a:ln w="9525">
            <a:solidFill>
              <a:srgbClr val="000000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2249" y="2123579"/>
            <a:ext cx="1567791" cy="328448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17242" y="3870262"/>
            <a:ext cx="1090620" cy="328615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  <p:extLst>
      <p:ext uri="{BB962C8B-B14F-4D97-AF65-F5344CB8AC3E}">
        <p14:creationId xmlns:p14="http://schemas.microsoft.com/office/powerpoint/2010/main" val="1989894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000" y="57386"/>
            <a:ext cx="8791199" cy="444062"/>
          </a:xfrm>
        </p:spPr>
        <p:txBody>
          <a:bodyPr/>
          <a:lstStyle/>
          <a:p>
            <a:r>
              <a:rPr lang="en-US" sz="2400" dirty="0"/>
              <a:t>[FIP1] Simplest HEP example: cross-section by counting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/>
              <p:cNvSpPr>
                <a:spLocks noGrp="1"/>
              </p:cNvSpPr>
              <p:nvPr>
                <p:ph type="body" idx="1"/>
              </p:nvPr>
            </p:nvSpPr>
            <p:spPr>
              <a:xfrm>
                <a:off x="0" y="671052"/>
                <a:ext cx="9077632" cy="5321974"/>
              </a:xfrm>
            </p:spPr>
            <p:txBody>
              <a:bodyPr/>
              <a:lstStyle/>
              <a:p>
                <a:pPr>
                  <a:spcBef>
                    <a:spcPts val="300"/>
                  </a:spcBef>
                </a:pPr>
                <a:r>
                  <a:rPr lang="en-US" dirty="0"/>
                  <a:t>Counting experiment: measure a single number </a:t>
                </a:r>
                <a:r>
                  <a:rPr lang="en-US" dirty="0" smtClean="0"/>
                  <a:t>N</a:t>
                </a:r>
                <a:r>
                  <a:rPr lang="en-US" baseline="-25000" dirty="0" smtClean="0"/>
                  <a:t>meas</a:t>
                </a:r>
                <a:endParaRPr lang="en-US" dirty="0" smtClean="0"/>
              </a:p>
              <a:p>
                <a:pPr>
                  <a:spcBef>
                    <a:spcPts val="300"/>
                  </a:spcBef>
                </a:pPr>
                <a:endParaRPr lang="en-US" dirty="0" smtClean="0"/>
              </a:p>
              <a:p>
                <a:pPr>
                  <a:spcBef>
                    <a:spcPts val="300"/>
                  </a:spcBef>
                </a:pPr>
                <a:r>
                  <a:rPr lang="en-US" dirty="0" smtClean="0"/>
                  <a:t>Well-known since decades: </a:t>
                </a:r>
                <a:r>
                  <a:rPr lang="en-US" i="1" dirty="0">
                    <a:solidFill>
                      <a:srgbClr val="FF0000"/>
                    </a:solidFill>
                  </a:rPr>
                  <a:t>maximize </a:t>
                </a:r>
                <a:r>
                  <a:rPr lang="el-GR" i="1" dirty="0">
                    <a:solidFill>
                      <a:srgbClr val="FF0000"/>
                    </a:solidFill>
                  </a:rPr>
                  <a:t>ε</a:t>
                </a:r>
                <a:r>
                  <a:rPr lang="en-US" i="1" baseline="-25000" dirty="0">
                    <a:solidFill>
                      <a:srgbClr val="FF0000"/>
                    </a:solidFill>
                  </a:rPr>
                  <a:t>s</a:t>
                </a:r>
                <a:r>
                  <a:rPr lang="en-US" i="1" dirty="0">
                    <a:solidFill>
                      <a:srgbClr val="FF0000"/>
                    </a:solidFill>
                  </a:rPr>
                  <a:t>*</a:t>
                </a:r>
                <a:r>
                  <a:rPr lang="el-GR" i="1" dirty="0" smtClean="0">
                    <a:solidFill>
                      <a:srgbClr val="FF0000"/>
                    </a:solidFill>
                  </a:rPr>
                  <a:t>ρ</a:t>
                </a:r>
                <a:r>
                  <a:rPr lang="en-US" dirty="0"/>
                  <a:t> </a:t>
                </a:r>
                <a:r>
                  <a:rPr lang="en-US" dirty="0" smtClean="0"/>
                  <a:t>to </a:t>
                </a:r>
                <a:r>
                  <a:rPr lang="en-US" dirty="0"/>
                  <a:t>minimize statistical </a:t>
                </a:r>
                <a:r>
                  <a:rPr lang="en-US" dirty="0" smtClean="0"/>
                  <a:t>errors</a:t>
                </a:r>
                <a:endParaRPr lang="en-US" dirty="0"/>
              </a:p>
              <a:p>
                <a:pPr lvl="1">
                  <a:spcBef>
                    <a:spcPts val="300"/>
                  </a:spcBef>
                </a:pPr>
                <a:r>
                  <a:rPr lang="en-US" i="1" u="sng" dirty="0"/>
                  <a:t>global</a:t>
                </a:r>
                <a:r>
                  <a:rPr lang="en-US" u="sng" dirty="0"/>
                  <a:t> signal efficiency</a:t>
                </a:r>
                <a:r>
                  <a:rPr lang="en-US" dirty="0"/>
                  <a:t> </a:t>
                </a:r>
                <a:r>
                  <a:rPr lang="en-US" dirty="0" smtClean="0"/>
                  <a:t>and </a:t>
                </a:r>
                <a:r>
                  <a:rPr lang="en-US" i="1" u="sng" dirty="0"/>
                  <a:t>global</a:t>
                </a:r>
                <a:r>
                  <a:rPr lang="en-US" u="sng" dirty="0"/>
                  <a:t> </a:t>
                </a:r>
                <a:r>
                  <a:rPr lang="en-US" u="sng" dirty="0" smtClean="0"/>
                  <a:t>purity</a:t>
                </a:r>
                <a:r>
                  <a:rPr lang="en-US" dirty="0"/>
                  <a:t> (“1 single bin</a:t>
                </a:r>
                <a:r>
                  <a:rPr lang="en-US" dirty="0" smtClean="0"/>
                  <a:t>”)</a:t>
                </a:r>
                <a:endParaRPr lang="en-US" sz="1800" dirty="0"/>
              </a:p>
              <a:p>
                <a:pPr marL="571500" lvl="1" indent="0">
                  <a:spcBef>
                    <a:spcPts val="300"/>
                  </a:spcBef>
                  <a:buNone/>
                </a:pPr>
                <a:r>
                  <a:rPr lang="en-US" dirty="0"/>
                  <a:t>   </a:t>
                </a:r>
                <a:r>
                  <a:rPr lang="en-US" dirty="0" smtClean="0"/>
                  <a:t>                                            </a:t>
                </a:r>
              </a:p>
              <a:p>
                <a:pPr marL="571500" lvl="1" indent="0">
                  <a:spcBef>
                    <a:spcPts val="300"/>
                  </a:spcBef>
                  <a:buNone/>
                </a:pPr>
                <a:endParaRPr lang="en-US" dirty="0"/>
              </a:p>
              <a:p>
                <a:pPr>
                  <a:spcBef>
                    <a:spcPts val="300"/>
                  </a:spcBef>
                </a:pPr>
                <a:endParaRPr lang="en-US" dirty="0"/>
              </a:p>
              <a:p>
                <a:pPr>
                  <a:spcBef>
                    <a:spcPts val="300"/>
                  </a:spcBef>
                </a:pPr>
                <a:r>
                  <a:rPr lang="en-US" dirty="0" smtClean="0"/>
                  <a:t>Relevant metric is </a:t>
                </a:r>
                <a:r>
                  <a:rPr lang="el-GR" dirty="0" smtClean="0"/>
                  <a:t>ε</a:t>
                </a:r>
                <a:r>
                  <a:rPr lang="en-US" baseline="-25000" dirty="0"/>
                  <a:t>s</a:t>
                </a:r>
                <a:r>
                  <a:rPr lang="en-US" dirty="0"/>
                  <a:t>*</a:t>
                </a:r>
                <a:r>
                  <a:rPr lang="el-GR" dirty="0" smtClean="0"/>
                  <a:t>ρ</a:t>
                </a:r>
                <a:r>
                  <a:rPr lang="en-US" dirty="0"/>
                  <a:t> </a:t>
                </a:r>
                <a:r>
                  <a:rPr lang="en-US" dirty="0" smtClean="0"/>
                  <a:t>  </a:t>
                </a:r>
                <a:r>
                  <a:rPr lang="en-US" sz="1200" i="1" dirty="0" smtClean="0"/>
                  <a:t>[</a:t>
                </a:r>
                <a:r>
                  <a:rPr lang="en-US" sz="1200" i="1" dirty="0"/>
                  <a:t>NB: relevant only for </a:t>
                </a:r>
                <a:r>
                  <a:rPr lang="el-GR" sz="1200" i="1" dirty="0"/>
                  <a:t>σ</a:t>
                </a:r>
                <a:r>
                  <a:rPr lang="en-US" sz="1200" i="1" baseline="-25000" dirty="0"/>
                  <a:t>s</a:t>
                </a:r>
                <a:r>
                  <a:rPr lang="en-US" sz="1200" i="1" dirty="0"/>
                  <a:t> by counting, should not be misused for other cases</a:t>
                </a:r>
                <a:r>
                  <a:rPr lang="en-US" sz="1200" i="1" dirty="0" smtClean="0"/>
                  <a:t>]</a:t>
                </a:r>
                <a:endParaRPr lang="en-US" dirty="0" smtClean="0"/>
              </a:p>
              <a:p>
                <a:pPr lvl="1">
                  <a:spcBef>
                    <a:spcPts val="300"/>
                  </a:spcBef>
                </a:pPr>
                <a:r>
                  <a:rPr lang="en-US" dirty="0" smtClean="0">
                    <a:solidFill>
                      <a:srgbClr val="FF0000"/>
                    </a:solidFill>
                  </a:rPr>
                  <a:t>metric in [0, 1]</a:t>
                </a:r>
                <a:r>
                  <a:rPr lang="en-US" dirty="0">
                    <a:sym typeface="Symbol" panose="05050102010706020507" pitchFamily="18" charset="2"/>
                  </a:rPr>
                  <a:t>  1 if keep all signal and no </a:t>
                </a:r>
                <a:r>
                  <a:rPr lang="en-US" dirty="0" smtClean="0">
                    <a:sym typeface="Symbol" panose="05050102010706020507" pitchFamily="18" charset="2"/>
                  </a:rPr>
                  <a:t>background</a:t>
                </a:r>
                <a:endParaRPr lang="en-US" dirty="0">
                  <a:solidFill>
                    <a:srgbClr val="FF0000"/>
                  </a:solidFill>
                </a:endParaRPr>
              </a:p>
              <a:p>
                <a:pPr lvl="1">
                  <a:spcBef>
                    <a:spcPts val="300"/>
                  </a:spcBef>
                </a:pPr>
                <a:r>
                  <a:rPr lang="en-US" dirty="0" smtClean="0">
                    <a:solidFill>
                      <a:srgbClr val="FF0000"/>
                    </a:solidFill>
                  </a:rPr>
                  <a:t>higher is better</a:t>
                </a:r>
                <a:r>
                  <a:rPr lang="en-US" dirty="0"/>
                  <a:t> </a:t>
                </a:r>
                <a:r>
                  <a:rPr lang="en-US" dirty="0" smtClean="0"/>
                  <a:t>(qualitatively relevant)</a:t>
                </a:r>
                <a:endParaRPr lang="en-US" dirty="0"/>
              </a:p>
              <a:p>
                <a:pPr lvl="1">
                  <a:spcBef>
                    <a:spcPts val="300"/>
                  </a:spcBef>
                </a:pPr>
                <a:r>
                  <a:rPr lang="en-US" dirty="0">
                    <a:solidFill>
                      <a:srgbClr val="FF0000"/>
                    </a:solidFill>
                    <a:sym typeface="Symbol" panose="05050102010706020507" pitchFamily="18" charset="2"/>
                  </a:rPr>
                  <a:t>directly related to </a:t>
                </a:r>
                <a14:m>
                  <m:oMath xmlns:m="http://schemas.openxmlformats.org/officeDocument/2006/math">
                    <m:r>
                      <a:rPr lang="el-GR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sym typeface="Symbol" panose="05050102010706020507" pitchFamily="18" charset="2"/>
                      </a:rPr>
                      <m:t></m:t>
                    </m:r>
                    <m:acc>
                      <m:accPr>
                        <m:chr m:val="̂"/>
                        <m:ctrlPr>
                          <a:rPr lang="el-GR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l-GR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σ</m:t>
                        </m:r>
                      </m:e>
                    </m:acc>
                  </m:oMath>
                </a14:m>
                <a:r>
                  <a:rPr lang="en-US" dirty="0" smtClean="0"/>
                  <a:t> (numerically relevant): ratio </a:t>
                </a:r>
                <a:r>
                  <a:rPr lang="en-US" dirty="0" smtClean="0">
                    <a:solidFill>
                      <a:srgbClr val="000000"/>
                    </a:solidFill>
                  </a:rPr>
                  <a:t>of 1/</a:t>
                </a:r>
                <a14:m>
                  <m:oMath xmlns:m="http://schemas.openxmlformats.org/officeDocument/2006/math">
                    <m:r>
                      <a:rPr lang="el-GR" i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sym typeface="Symbol" panose="05050102010706020507" pitchFamily="18" charset="2"/>
                      </a:rPr>
                      <m:t></m:t>
                    </m:r>
                    <m:acc>
                      <m:accPr>
                        <m:chr m:val="̂"/>
                        <m:ctrlPr>
                          <a:rPr lang="el-GR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l-GR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σ</m:t>
                        </m:r>
                      </m:e>
                    </m:acc>
                  </m:oMath>
                </a14:m>
                <a:r>
                  <a:rPr lang="en-US" baseline="30000" dirty="0" smtClean="0">
                    <a:solidFill>
                      <a:srgbClr val="000000"/>
                    </a:solidFill>
                  </a:rPr>
                  <a:t>2</a:t>
                </a:r>
                <a:r>
                  <a:rPr lang="en-US" dirty="0" smtClean="0">
                    <a:solidFill>
                      <a:srgbClr val="000000"/>
                    </a:solidFill>
                  </a:rPr>
                  <a:t> to 1/</a:t>
                </a:r>
                <a14:m>
                  <m:oMath xmlns:m="http://schemas.openxmlformats.org/officeDocument/2006/math">
                    <m:r>
                      <a:rPr lang="el-GR" i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sym typeface="Symbol" panose="05050102010706020507" pitchFamily="18" charset="2"/>
                      </a:rPr>
                      <m:t></m:t>
                    </m:r>
                    <m:acc>
                      <m:accPr>
                        <m:chr m:val="̂"/>
                        <m:ctrlPr>
                          <a:rPr lang="el-GR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l-GR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σ</m:t>
                        </m:r>
                      </m:e>
                    </m:acc>
                  </m:oMath>
                </a14:m>
                <a:r>
                  <a:rPr lang="en-US" baseline="30000" dirty="0" smtClean="0">
                    <a:solidFill>
                      <a:srgbClr val="000000"/>
                    </a:solidFill>
                  </a:rPr>
                  <a:t>2</a:t>
                </a:r>
                <a:r>
                  <a:rPr lang="en-US" dirty="0" smtClean="0">
                    <a:solidFill>
                      <a:srgbClr val="000000"/>
                    </a:solidFill>
                  </a:rPr>
                  <a:t> if background </a:t>
                </a:r>
                <a:r>
                  <a:rPr lang="en-US" dirty="0" smtClean="0"/>
                  <a:t>were 0</a:t>
                </a:r>
              </a:p>
              <a:p>
                <a:pPr lvl="2">
                  <a:spcBef>
                    <a:spcPts val="300"/>
                  </a:spcBef>
                </a:pPr>
                <a:r>
                  <a:rPr lang="en-US" dirty="0" smtClean="0"/>
                  <a:t>first example of Fisher Information Part metric: ‘FIP1’</a:t>
                </a:r>
              </a:p>
              <a:p>
                <a:pPr>
                  <a:spcBef>
                    <a:spcPts val="300"/>
                  </a:spcBef>
                </a:pPr>
                <a:endParaRPr lang="en-US" dirty="0"/>
              </a:p>
              <a:p>
                <a:pPr>
                  <a:spcBef>
                    <a:spcPts val="300"/>
                  </a:spcBef>
                </a:pPr>
                <a:r>
                  <a:rPr lang="en-US" dirty="0" smtClean="0"/>
                  <a:t>Single “operating point” used (cut on scoring classifiers) – to compare classifiers:</a:t>
                </a:r>
              </a:p>
              <a:p>
                <a:pPr lvl="1">
                  <a:spcBef>
                    <a:spcPts val="300"/>
                  </a:spcBef>
                </a:pPr>
                <a:r>
                  <a:rPr lang="en-US" dirty="0" smtClean="0">
                    <a:sym typeface="Symbol" panose="05050102010706020507" pitchFamily="18" charset="2"/>
                  </a:rPr>
                  <a:t>find max </a:t>
                </a:r>
                <a:r>
                  <a:rPr lang="el-GR" dirty="0" smtClean="0"/>
                  <a:t>ε</a:t>
                </a:r>
                <a:r>
                  <a:rPr lang="en-US" baseline="-25000" dirty="0" smtClean="0"/>
                  <a:t>s</a:t>
                </a:r>
                <a:r>
                  <a:rPr lang="en-US" dirty="0" smtClean="0"/>
                  <a:t>*</a:t>
                </a:r>
                <a:r>
                  <a:rPr lang="el-GR" dirty="0" smtClean="0"/>
                  <a:t>ρ</a:t>
                </a:r>
                <a:r>
                  <a:rPr lang="en-US" dirty="0" smtClean="0"/>
                  <a:t> for each classifier </a:t>
                </a:r>
                <a:r>
                  <a:rPr lang="en-US" dirty="0" smtClean="0">
                    <a:sym typeface="Symbol" panose="05050102010706020507" pitchFamily="18" charset="2"/>
                  </a:rPr>
                  <a:t> </a:t>
                </a:r>
                <a:r>
                  <a:rPr lang="en-US" dirty="0" smtClean="0"/>
                  <a:t>chose </a:t>
                </a:r>
                <a:r>
                  <a:rPr lang="en-US" dirty="0"/>
                  <a:t>classifier with highest </a:t>
                </a:r>
                <a:r>
                  <a:rPr lang="en-US" dirty="0" smtClean="0"/>
                  <a:t>max</a:t>
                </a:r>
                <a:r>
                  <a:rPr lang="en-US" dirty="0" smtClean="0">
                    <a:sym typeface="Symbol" panose="05050102010706020507" pitchFamily="18" charset="2"/>
                  </a:rPr>
                  <a:t> </a:t>
                </a:r>
                <a:r>
                  <a:rPr lang="el-GR" dirty="0"/>
                  <a:t>ε</a:t>
                </a:r>
                <a:r>
                  <a:rPr lang="en-US" baseline="-25000" dirty="0"/>
                  <a:t>s</a:t>
                </a:r>
                <a:r>
                  <a:rPr lang="en-US" dirty="0"/>
                  <a:t>*</a:t>
                </a:r>
                <a:r>
                  <a:rPr lang="el-GR" dirty="0"/>
                  <a:t>ρ</a:t>
                </a:r>
                <a:endParaRPr lang="en-US" sz="800" dirty="0"/>
              </a:p>
              <a:p>
                <a:pPr lvl="2">
                  <a:spcBef>
                    <a:spcPts val="300"/>
                  </a:spcBef>
                </a:pPr>
                <a:endParaRPr lang="en-US" sz="600" dirty="0"/>
              </a:p>
              <a:p>
                <a:pPr lvl="1">
                  <a:spcBef>
                    <a:spcPts val="300"/>
                  </a:spcBef>
                </a:pPr>
                <a:r>
                  <a:rPr lang="en-US" dirty="0"/>
                  <a:t>from PRC: </a:t>
                </a:r>
              </a:p>
              <a:p>
                <a:pPr lvl="2">
                  <a:spcBef>
                    <a:spcPts val="300"/>
                  </a:spcBef>
                </a:pPr>
                <a:endParaRPr lang="en-US" sz="600" dirty="0"/>
              </a:p>
              <a:p>
                <a:pPr lvl="1">
                  <a:spcBef>
                    <a:spcPts val="300"/>
                  </a:spcBef>
                </a:pPr>
                <a:r>
                  <a:rPr lang="en-US" dirty="0"/>
                  <a:t>from ROC (plus prevalence): </a:t>
                </a:r>
              </a:p>
              <a:p>
                <a:pPr>
                  <a:spcBef>
                    <a:spcPts val="300"/>
                  </a:spcBef>
                </a:pPr>
                <a:endParaRPr lang="en-US" dirty="0"/>
              </a:p>
            </p:txBody>
          </p:sp>
        </mc:Choice>
        <mc:Fallback xmlns="">
          <p:sp>
            <p:nvSpPr>
              <p:cNvPr id="3" name="Tex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0" y="671052"/>
                <a:ext cx="9077632" cy="5321974"/>
              </a:xfrm>
              <a:blipFill rotWithShape="0">
                <a:blip r:embed="rId2"/>
                <a:stretch>
                  <a:fillRect b="-18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0311" y="1997702"/>
            <a:ext cx="2320443" cy="541829"/>
          </a:xfrm>
          <a:prstGeom prst="rect">
            <a:avLst/>
          </a:prstGeom>
          <a:ln w="28575">
            <a:solidFill>
              <a:srgbClr val="FF0000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8470" y="2075397"/>
            <a:ext cx="1727351" cy="42608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324213" y="2124078"/>
            <a:ext cx="3908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ym typeface="Symbol" panose="05050102010706020507" pitchFamily="18" charset="2"/>
              </a:rPr>
              <a:t>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01111" y="5264304"/>
            <a:ext cx="1317810" cy="376517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19629" y="5640821"/>
            <a:ext cx="1603342" cy="434067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  <p:extLst>
      <p:ext uri="{BB962C8B-B14F-4D97-AF65-F5344CB8AC3E}">
        <p14:creationId xmlns:p14="http://schemas.microsoft.com/office/powerpoint/2010/main" val="3322053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2136"/>
            <a:ext cx="9144000" cy="340448"/>
          </a:xfrm>
        </p:spPr>
        <p:txBody>
          <a:bodyPr/>
          <a:lstStyle/>
          <a:p>
            <a:r>
              <a:rPr lang="en-US" sz="2400" dirty="0" smtClean="0"/>
              <a:t>More generally – </a:t>
            </a:r>
            <a:r>
              <a:rPr lang="en-US" sz="2400" dirty="0"/>
              <a:t>Fisher </a:t>
            </a:r>
            <a:r>
              <a:rPr lang="en-US" sz="2400" dirty="0" smtClean="0"/>
              <a:t>Information Part metrics</a:t>
            </a:r>
            <a:endParaRPr lang="en-GB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/>
              <p:cNvSpPr>
                <a:spLocks noGrp="1"/>
              </p:cNvSpPr>
              <p:nvPr>
                <p:ph type="body" idx="1"/>
              </p:nvPr>
            </p:nvSpPr>
            <p:spPr>
              <a:xfrm>
                <a:off x="66368" y="464577"/>
                <a:ext cx="9144000" cy="5410465"/>
              </a:xfrm>
            </p:spPr>
            <p:txBody>
              <a:bodyPr/>
              <a:lstStyle/>
              <a:p>
                <a:pPr>
                  <a:spcBef>
                    <a:spcPts val="0"/>
                  </a:spcBef>
                </a:pPr>
                <a:r>
                  <a:rPr lang="en-US" sz="1800" dirty="0" smtClean="0"/>
                  <a:t>Fit </a:t>
                </a:r>
                <a:r>
                  <a:rPr lang="el-GR" sz="1800" dirty="0"/>
                  <a:t>θ </a:t>
                </a:r>
                <a:r>
                  <a:rPr lang="en-US" sz="1800" dirty="0" smtClean="0"/>
                  <a:t>from a binned multi-dimensional distribution</a:t>
                </a:r>
                <a:endParaRPr lang="en-US" sz="1800" dirty="0"/>
              </a:p>
              <a:p>
                <a:pPr lvl="1">
                  <a:spcBef>
                    <a:spcPts val="0"/>
                  </a:spcBef>
                </a:pPr>
                <a:r>
                  <a:rPr lang="en-US" sz="1600" dirty="0" smtClean="0"/>
                  <a:t>expected </a:t>
                </a:r>
                <a:r>
                  <a:rPr lang="en-US" sz="1600" dirty="0"/>
                  <a:t>counts y</a:t>
                </a:r>
                <a:r>
                  <a:rPr lang="en-US" sz="1600" baseline="-25000" dirty="0"/>
                  <a:t>i</a:t>
                </a:r>
                <a:r>
                  <a:rPr lang="en-US" sz="1600" dirty="0"/>
                  <a:t> = f(x</a:t>
                </a:r>
                <a:r>
                  <a:rPr lang="en-US" sz="1600" baseline="-25000" dirty="0"/>
                  <a:t>i</a:t>
                </a:r>
                <a:r>
                  <a:rPr lang="en-US" sz="1600" dirty="0"/>
                  <a:t>,</a:t>
                </a:r>
                <a:r>
                  <a:rPr lang="el-GR" sz="1600" dirty="0"/>
                  <a:t>θ</a:t>
                </a:r>
                <a:r>
                  <a:rPr lang="en-US" sz="1600" dirty="0"/>
                  <a:t>)dx </a:t>
                </a:r>
                <a:r>
                  <a:rPr lang="en-US" sz="1600" dirty="0" smtClean="0"/>
                  <a:t>= </a:t>
                </a:r>
                <a:r>
                  <a:rPr lang="el-GR" sz="1600" dirty="0" smtClean="0"/>
                  <a:t>ε</a:t>
                </a:r>
                <a:r>
                  <a:rPr lang="en-US" sz="1600" baseline="-25000" dirty="0" smtClean="0"/>
                  <a:t>i</a:t>
                </a:r>
                <a:r>
                  <a:rPr lang="en-US" sz="1600" dirty="0" smtClean="0"/>
                  <a:t>*S</a:t>
                </a:r>
                <a:r>
                  <a:rPr lang="en-US" sz="1600" baseline="-25000" dirty="0" smtClean="0"/>
                  <a:t>i</a:t>
                </a:r>
                <a:r>
                  <a:rPr lang="en-US" sz="1600" dirty="0" smtClean="0"/>
                  <a:t>(</a:t>
                </a:r>
                <a:r>
                  <a:rPr lang="el-GR" sz="1600" dirty="0" smtClean="0"/>
                  <a:t>θ</a:t>
                </a:r>
                <a:r>
                  <a:rPr lang="en-US" sz="1600" dirty="0" smtClean="0"/>
                  <a:t>)+b</a:t>
                </a:r>
                <a:r>
                  <a:rPr lang="en-US" sz="1600" baseline="-25000" dirty="0" smtClean="0"/>
                  <a:t>i</a:t>
                </a:r>
                <a:r>
                  <a:rPr lang="en-US" sz="1600" dirty="0">
                    <a:sym typeface="Symbol" panose="05050102010706020507" pitchFamily="18" charset="2"/>
                  </a:rPr>
                  <a:t> </a:t>
                </a:r>
                <a:r>
                  <a:rPr lang="en-US" sz="1600" dirty="0" smtClean="0">
                    <a:sym typeface="Symbol" panose="05050102010706020507" pitchFamily="18" charset="2"/>
                  </a:rPr>
                  <a:t> </a:t>
                </a:r>
                <a:r>
                  <a:rPr lang="en-US" sz="1600" dirty="0" smtClean="0"/>
                  <a:t>depend </a:t>
                </a:r>
                <a:r>
                  <a:rPr lang="en-US" sz="1600" dirty="0"/>
                  <a:t>on </a:t>
                </a:r>
                <a:r>
                  <a:rPr lang="en-US" sz="1600" dirty="0" smtClean="0"/>
                  <a:t>parameter </a:t>
                </a:r>
                <a:r>
                  <a:rPr lang="el-GR" sz="1600" dirty="0"/>
                  <a:t>θ</a:t>
                </a:r>
                <a:r>
                  <a:rPr lang="en-US" sz="1600" dirty="0"/>
                  <a:t> </a:t>
                </a:r>
                <a:r>
                  <a:rPr lang="en-US" sz="1600" dirty="0" smtClean="0"/>
                  <a:t>to fit</a:t>
                </a:r>
              </a:p>
              <a:p>
                <a:pPr lvl="3">
                  <a:spcBef>
                    <a:spcPts val="0"/>
                  </a:spcBef>
                </a:pPr>
                <a:endParaRPr lang="en-US" dirty="0" smtClean="0"/>
              </a:p>
              <a:p>
                <a:pPr lvl="3">
                  <a:spcBef>
                    <a:spcPts val="0"/>
                  </a:spcBef>
                </a:pPr>
                <a:endParaRPr lang="en-US" dirty="0" smtClean="0"/>
              </a:p>
              <a:p>
                <a:pPr>
                  <a:spcBef>
                    <a:spcPts val="0"/>
                  </a:spcBef>
                </a:pPr>
                <a:r>
                  <a:rPr lang="en-US" dirty="0" smtClean="0"/>
                  <a:t>Statistical error related to Fisher information (Cramer-Rao lower bound)</a:t>
                </a:r>
              </a:p>
              <a:p>
                <a:pPr lvl="2">
                  <a:spcBef>
                    <a:spcPts val="0"/>
                  </a:spcBef>
                </a:pPr>
                <a:endParaRPr lang="en-US" dirty="0" smtClean="0"/>
              </a:p>
              <a:p>
                <a:pPr lvl="3">
                  <a:spcBef>
                    <a:spcPts val="0"/>
                  </a:spcBef>
                </a:pPr>
                <a:endParaRPr lang="en-US" dirty="0"/>
              </a:p>
              <a:p>
                <a:pPr lvl="1">
                  <a:spcBef>
                    <a:spcPts val="0"/>
                  </a:spcBef>
                </a:pPr>
                <a:r>
                  <a:rPr lang="en-US" dirty="0" smtClean="0"/>
                  <a:t>binned fit </a:t>
                </a:r>
                <a:r>
                  <a:rPr lang="en-US" dirty="0" smtClean="0">
                    <a:sym typeface="Symbol" panose="05050102010706020507" pitchFamily="18" charset="2"/>
                  </a:rPr>
                  <a:t> combine independent measurements in each bin, weighted by information</a:t>
                </a:r>
                <a:endParaRPr lang="en-US" u="sng" dirty="0"/>
              </a:p>
              <a:p>
                <a:pPr lvl="3">
                  <a:spcBef>
                    <a:spcPts val="0"/>
                  </a:spcBef>
                </a:pPr>
                <a:endParaRPr lang="en-US" u="sng" dirty="0" smtClean="0"/>
              </a:p>
              <a:p>
                <a:pPr lvl="3">
                  <a:spcBef>
                    <a:spcPts val="0"/>
                  </a:spcBef>
                </a:pPr>
                <a:endParaRPr lang="en-US" u="sng" dirty="0" smtClean="0"/>
              </a:p>
              <a:p>
                <a:pPr>
                  <a:spcBef>
                    <a:spcPts val="0"/>
                  </a:spcBef>
                </a:pPr>
                <a:r>
                  <a:rPr lang="en-US" dirty="0" smtClean="0">
                    <a:solidFill>
                      <a:srgbClr val="FF0000"/>
                    </a:solidFill>
                  </a:rPr>
                  <a:t>Compare classifier to “ideal classifier” that keeps all signal and rejects all background</a:t>
                </a:r>
              </a:p>
              <a:p>
                <a:pPr lvl="1">
                  <a:spcBef>
                    <a:spcPts val="0"/>
                  </a:spcBef>
                </a:pPr>
                <a:endParaRPr lang="en-US" i="1" dirty="0" smtClean="0"/>
              </a:p>
              <a:p>
                <a:pPr lvl="2">
                  <a:spcBef>
                    <a:spcPts val="0"/>
                  </a:spcBef>
                </a:pPr>
                <a:endParaRPr lang="en-US" i="1" dirty="0" smtClean="0"/>
              </a:p>
              <a:p>
                <a:pPr lvl="1">
                  <a:spcBef>
                    <a:spcPts val="0"/>
                  </a:spcBef>
                </a:pPr>
                <a:r>
                  <a:rPr lang="el-GR" i="1" dirty="0" smtClean="0"/>
                  <a:t>ε</a:t>
                </a:r>
                <a:r>
                  <a:rPr lang="en-US" i="1" baseline="-25000" dirty="0"/>
                  <a:t>i</a:t>
                </a:r>
                <a:r>
                  <a:rPr lang="en-US" i="1" dirty="0"/>
                  <a:t> </a:t>
                </a:r>
                <a:r>
                  <a:rPr lang="en-US" i="1" dirty="0" smtClean="0"/>
                  <a:t>and </a:t>
                </a:r>
                <a:r>
                  <a:rPr lang="el-GR" i="1" dirty="0" smtClean="0"/>
                  <a:t>ρ</a:t>
                </a:r>
                <a:r>
                  <a:rPr lang="en-US" i="1" baseline="-25000" dirty="0" smtClean="0"/>
                  <a:t>i</a:t>
                </a:r>
                <a:r>
                  <a:rPr lang="en-US" i="1" dirty="0" smtClean="0"/>
                  <a:t> </a:t>
                </a:r>
                <a:r>
                  <a:rPr lang="en-US" i="1" dirty="0" smtClean="0">
                    <a:sym typeface="Symbol" panose="05050102010706020507" pitchFamily="18" charset="2"/>
                  </a:rPr>
                  <a:t> </a:t>
                </a:r>
                <a:r>
                  <a:rPr lang="en-US" i="1" u="sng" dirty="0" smtClean="0">
                    <a:sym typeface="Symbol" panose="05050102010706020507" pitchFamily="18" charset="2"/>
                  </a:rPr>
                  <a:t>local signal efficiency</a:t>
                </a:r>
                <a:r>
                  <a:rPr lang="en-US" i="1" dirty="0" smtClean="0">
                    <a:sym typeface="Symbol" panose="05050102010706020507" pitchFamily="18" charset="2"/>
                  </a:rPr>
                  <a:t> and </a:t>
                </a:r>
                <a:r>
                  <a:rPr lang="en-US" i="1" u="sng" dirty="0" smtClean="0">
                    <a:sym typeface="Symbol" panose="05050102010706020507" pitchFamily="18" charset="2"/>
                  </a:rPr>
                  <a:t>local purity</a:t>
                </a:r>
                <a:r>
                  <a:rPr lang="en-US" i="1" dirty="0" smtClean="0">
                    <a:sym typeface="Symbol" panose="05050102010706020507" pitchFamily="18" charset="2"/>
                  </a:rPr>
                  <a:t> in the </a:t>
                </a:r>
                <a:r>
                  <a:rPr lang="en-US" i="1" u="sng" dirty="0" smtClean="0">
                    <a:sym typeface="Symbol" panose="05050102010706020507" pitchFamily="18" charset="2"/>
                  </a:rPr>
                  <a:t>i</a:t>
                </a:r>
                <a:r>
                  <a:rPr lang="en-US" i="1" u="sng" baseline="30000" dirty="0" smtClean="0">
                    <a:sym typeface="Symbol" panose="05050102010706020507" pitchFamily="18" charset="2"/>
                  </a:rPr>
                  <a:t>th</a:t>
                </a:r>
                <a:r>
                  <a:rPr lang="en-US" i="1" u="sng" dirty="0" smtClean="0">
                    <a:sym typeface="Symbol" panose="05050102010706020507" pitchFamily="18" charset="2"/>
                  </a:rPr>
                  <a:t> bin </a:t>
                </a:r>
                <a:endParaRPr lang="en-US" dirty="0" smtClean="0"/>
              </a:p>
              <a:p>
                <a:pPr lvl="3">
                  <a:spcBef>
                    <a:spcPts val="0"/>
                  </a:spcBef>
                </a:pPr>
                <a:endParaRPr lang="en-US" sz="1200" b="1" u="sng" dirty="0" smtClean="0">
                  <a:solidFill>
                    <a:srgbClr val="FF0000"/>
                  </a:solidFill>
                </a:endParaRPr>
              </a:p>
              <a:p>
                <a:pPr lvl="3">
                  <a:spcBef>
                    <a:spcPts val="0"/>
                  </a:spcBef>
                </a:pPr>
                <a:endParaRPr lang="en-US" sz="1200" b="1" u="sng" dirty="0" smtClean="0">
                  <a:solidFill>
                    <a:srgbClr val="FF0000"/>
                  </a:solidFill>
                </a:endParaRPr>
              </a:p>
              <a:p>
                <a:pPr>
                  <a:spcBef>
                    <a:spcPts val="0"/>
                  </a:spcBef>
                </a:pPr>
                <a:r>
                  <a:rPr lang="en-US" sz="1800" b="1" u="sng" dirty="0" smtClean="0">
                    <a:solidFill>
                      <a:srgbClr val="FF0000"/>
                    </a:solidFill>
                  </a:rPr>
                  <a:t>Fisher Information Part</a:t>
                </a:r>
                <a:r>
                  <a:rPr lang="en-US" sz="1800" dirty="0" smtClean="0"/>
                  <a:t>: available information retained by the classifier</a:t>
                </a:r>
              </a:p>
              <a:p>
                <a:pPr lvl="1">
                  <a:spcBef>
                    <a:spcPts val="0"/>
                  </a:spcBef>
                </a:pPr>
                <a:r>
                  <a:rPr lang="en-US" sz="1600" dirty="0" smtClean="0">
                    <a:solidFill>
                      <a:srgbClr val="FF0000"/>
                    </a:solidFill>
                  </a:rPr>
                  <a:t>FIP in [0,1] </a:t>
                </a:r>
                <a:r>
                  <a:rPr lang="en-US" sz="1600" dirty="0">
                    <a:sym typeface="Symbol" panose="05050102010706020507" pitchFamily="18" charset="2"/>
                  </a:rPr>
                  <a:t> </a:t>
                </a:r>
                <a:r>
                  <a:rPr lang="en-US" sz="1600" dirty="0" smtClean="0">
                    <a:sym typeface="Symbol" panose="05050102010706020507" pitchFamily="18" charset="2"/>
                  </a:rPr>
                  <a:t>1 if keep all signal and no background</a:t>
                </a:r>
                <a:endParaRPr lang="en-US" sz="1600" dirty="0">
                  <a:sym typeface="Symbol" panose="05050102010706020507" pitchFamily="18" charset="2"/>
                </a:endParaRPr>
              </a:p>
              <a:p>
                <a:pPr lvl="1">
                  <a:spcBef>
                    <a:spcPts val="0"/>
                  </a:spcBef>
                </a:pPr>
                <a:r>
                  <a:rPr lang="en-US" sz="1600" dirty="0" smtClean="0">
                    <a:solidFill>
                      <a:srgbClr val="FF0000"/>
                    </a:solidFill>
                    <a:sym typeface="Symbol" panose="05050102010706020507" pitchFamily="18" charset="2"/>
                  </a:rPr>
                  <a:t>higher is better </a:t>
                </a:r>
                <a:r>
                  <a:rPr lang="en-US" sz="1600" dirty="0" smtClean="0">
                    <a:sym typeface="Symbol" panose="05050102010706020507" pitchFamily="18" charset="2"/>
                  </a:rPr>
                  <a:t> maximize FIP</a:t>
                </a:r>
              </a:p>
              <a:p>
                <a:pPr lvl="1">
                  <a:spcBef>
                    <a:spcPts val="0"/>
                  </a:spcBef>
                </a:pPr>
                <a:r>
                  <a:rPr lang="en-US" sz="1600" dirty="0" smtClean="0">
                    <a:solidFill>
                      <a:srgbClr val="FF0000"/>
                    </a:solidFill>
                    <a:sym typeface="Symbol" panose="05050102010706020507" pitchFamily="18" charset="2"/>
                  </a:rPr>
                  <a:t>directly related to </a:t>
                </a:r>
                <a14:m>
                  <m:oMath xmlns:m="http://schemas.openxmlformats.org/officeDocument/2006/math">
                    <m:r>
                      <a:rPr lang="el-GR" sz="1600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sym typeface="Symbol" panose="05050102010706020507" pitchFamily="18" charset="2"/>
                      </a:rPr>
                      <m:t></m:t>
                    </m:r>
                    <m:acc>
                      <m:accPr>
                        <m:chr m:val="̂"/>
                        <m:ctrlPr>
                          <a:rPr lang="el-GR" sz="16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el-GR" sz="1600" dirty="0">
                            <a:solidFill>
                              <a:srgbClr val="FF0000"/>
                            </a:solidFill>
                          </a:rPr>
                          <m:t>θ</m:t>
                        </m:r>
                      </m:e>
                    </m:acc>
                  </m:oMath>
                </a14:m>
                <a:r>
                  <a:rPr lang="en-US" sz="1600" dirty="0" smtClean="0">
                    <a:sym typeface="Symbol" panose="05050102010706020507" pitchFamily="18" charset="2"/>
                  </a:rPr>
                  <a:t>:</a:t>
                </a:r>
                <a:endParaRPr lang="en-US" sz="1400" dirty="0" smtClean="0">
                  <a:sym typeface="Symbol" panose="05050102010706020507" pitchFamily="18" charset="2"/>
                </a:endParaRPr>
              </a:p>
              <a:p>
                <a:pPr lvl="3">
                  <a:spcBef>
                    <a:spcPts val="0"/>
                  </a:spcBef>
                </a:pPr>
                <a:endParaRPr lang="en-US" sz="1200" dirty="0" smtClean="0">
                  <a:sym typeface="Symbol" panose="05050102010706020507" pitchFamily="18" charset="2"/>
                </a:endParaRPr>
              </a:p>
              <a:p>
                <a:pPr lvl="3">
                  <a:spcBef>
                    <a:spcPts val="0"/>
                  </a:spcBef>
                </a:pPr>
                <a:endParaRPr lang="en-US" sz="1200" dirty="0" smtClean="0">
                  <a:sym typeface="Symbol" panose="05050102010706020507" pitchFamily="18" charset="2"/>
                </a:endParaRPr>
              </a:p>
              <a:p>
                <a:pPr>
                  <a:spcBef>
                    <a:spcPts val="0"/>
                  </a:spcBef>
                </a:pPr>
                <a:r>
                  <a:rPr lang="en-US" sz="1800" dirty="0" smtClean="0">
                    <a:sym typeface="Symbol" panose="05050102010706020507" pitchFamily="18" charset="2"/>
                  </a:rPr>
                  <a:t>Special case: cross-section measurements </a:t>
                </a:r>
                <a:r>
                  <a:rPr lang="el-GR" sz="1800" i="1" dirty="0"/>
                  <a:t>θ</a:t>
                </a:r>
                <a:r>
                  <a:rPr lang="en-US" sz="1800" i="1" dirty="0"/>
                  <a:t>=</a:t>
                </a:r>
                <a:r>
                  <a:rPr lang="el-GR" sz="1800" i="1" dirty="0"/>
                  <a:t>σ</a:t>
                </a:r>
                <a:r>
                  <a:rPr lang="en-US" sz="1800" i="1" baseline="-25000" dirty="0"/>
                  <a:t>s</a:t>
                </a:r>
                <a:r>
                  <a:rPr lang="en-US" sz="1800" i="1" dirty="0"/>
                  <a:t> </a:t>
                </a:r>
                <a:r>
                  <a:rPr lang="en-US" sz="1800" dirty="0" smtClean="0">
                    <a:sym typeface="Symbol" panose="05050102010706020507" pitchFamily="18" charset="2"/>
                  </a:rPr>
                  <a:t></a:t>
                </a:r>
              </a:p>
              <a:p>
                <a:pPr lvl="2">
                  <a:spcBef>
                    <a:spcPts val="0"/>
                  </a:spcBef>
                </a:pPr>
                <a:endParaRPr lang="en-US" sz="400" i="1" dirty="0"/>
              </a:p>
              <a:p>
                <a:pPr lvl="1">
                  <a:spcBef>
                    <a:spcPts val="0"/>
                  </a:spcBef>
                </a:pPr>
                <a:r>
                  <a:rPr lang="en-US" sz="1400" dirty="0" smtClean="0">
                    <a:sym typeface="Symbol" panose="05050102010706020507" pitchFamily="18" charset="2"/>
                  </a:rPr>
                  <a:t>global </a:t>
                </a:r>
                <a:r>
                  <a:rPr lang="el-GR" sz="1400" dirty="0" smtClean="0"/>
                  <a:t>ε</a:t>
                </a:r>
                <a:r>
                  <a:rPr lang="en-US" sz="1400" dirty="0" smtClean="0"/>
                  <a:t>*</a:t>
                </a:r>
                <a:r>
                  <a:rPr lang="el-GR" sz="1400" dirty="0" smtClean="0"/>
                  <a:t>ρ</a:t>
                </a:r>
                <a:r>
                  <a:rPr lang="en-US" sz="1400" dirty="0" smtClean="0"/>
                  <a:t> is the FIP (‘FIP1’) for measuring </a:t>
                </a:r>
                <a:r>
                  <a:rPr lang="el-GR" sz="1400" dirty="0" smtClean="0"/>
                  <a:t>θ</a:t>
                </a:r>
                <a:r>
                  <a:rPr lang="en-US" sz="1400" dirty="0" smtClean="0"/>
                  <a:t>=</a:t>
                </a:r>
                <a:r>
                  <a:rPr lang="el-GR" sz="1400" dirty="0" smtClean="0"/>
                  <a:t>σ</a:t>
                </a:r>
                <a:r>
                  <a:rPr lang="en-US" sz="1400" baseline="-25000" dirty="0" smtClean="0"/>
                  <a:t>s</a:t>
                </a:r>
                <a:r>
                  <a:rPr lang="en-US" sz="1400" dirty="0" smtClean="0"/>
                  <a:t> in a 1-bin fit (counting experiment)</a:t>
                </a:r>
                <a:endParaRPr lang="en-GB" sz="1400" dirty="0"/>
              </a:p>
            </p:txBody>
          </p:sp>
        </mc:Choice>
        <mc:Fallback xmlns="">
          <p:sp>
            <p:nvSpPr>
              <p:cNvPr id="3" name="Tex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66368" y="464577"/>
                <a:ext cx="9144000" cy="5410465"/>
              </a:xfrm>
              <a:blipFill rotWithShape="0">
                <a:blip r:embed="rId2"/>
                <a:stretch>
                  <a:fillRect r="-467" b="-43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4914" y="4343456"/>
            <a:ext cx="2713900" cy="822094"/>
          </a:xfrm>
          <a:prstGeom prst="rect">
            <a:avLst/>
          </a:prstGeom>
          <a:ln w="28575">
            <a:solidFill>
              <a:srgbClr val="FF0000"/>
            </a:solidFill>
          </a:ln>
        </p:spPr>
      </p:pic>
      <p:grpSp>
        <p:nvGrpSpPr>
          <p:cNvPr id="7" name="Group 6"/>
          <p:cNvGrpSpPr/>
          <p:nvPr/>
        </p:nvGrpSpPr>
        <p:grpSpPr>
          <a:xfrm>
            <a:off x="1138455" y="1702440"/>
            <a:ext cx="4854240" cy="413955"/>
            <a:chOff x="1263813" y="1786189"/>
            <a:chExt cx="5115015" cy="471158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63813" y="1804119"/>
              <a:ext cx="1490440" cy="452865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664058" y="1786189"/>
              <a:ext cx="2714770" cy="471158"/>
            </a:xfrm>
            <a:prstGeom prst="rect">
              <a:avLst/>
            </a:prstGeom>
            <a:ln w="12700">
              <a:solidFill>
                <a:srgbClr val="FF0000"/>
              </a:solidFill>
            </a:ln>
          </p:spPr>
        </p:pic>
        <p:sp>
          <p:nvSpPr>
            <p:cNvPr id="4" name="TextBox 3"/>
            <p:cNvSpPr txBox="1"/>
            <p:nvPr/>
          </p:nvSpPr>
          <p:spPr>
            <a:xfrm>
              <a:off x="2832845" y="1864656"/>
              <a:ext cx="73510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where</a:t>
              </a:r>
              <a:endParaRPr lang="en-US" dirty="0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1555955" y="3017069"/>
            <a:ext cx="5390535" cy="463550"/>
            <a:chOff x="1263813" y="3183788"/>
            <a:chExt cx="5716484" cy="494418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263813" y="3183788"/>
              <a:ext cx="2222038" cy="494418"/>
            </a:xfrm>
            <a:prstGeom prst="rect">
              <a:avLst/>
            </a:prstGeom>
            <a:ln>
              <a:noFill/>
            </a:ln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421712" y="3183788"/>
              <a:ext cx="2558585" cy="481101"/>
            </a:xfrm>
            <a:prstGeom prst="rect">
              <a:avLst/>
            </a:prstGeom>
            <a:ln>
              <a:noFill/>
            </a:ln>
          </p:spPr>
        </p:pic>
        <p:sp>
          <p:nvSpPr>
            <p:cNvPr id="17" name="TextBox 16"/>
            <p:cNvSpPr txBox="1"/>
            <p:nvPr/>
          </p:nvSpPr>
          <p:spPr>
            <a:xfrm>
              <a:off x="3690620" y="3253776"/>
              <a:ext cx="73510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vs.</a:t>
              </a:r>
              <a:endParaRPr lang="en-US" dirty="0"/>
            </a:p>
          </p:txBody>
        </p:sp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42187" y="5402111"/>
            <a:ext cx="835595" cy="37880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916849" y="4817885"/>
            <a:ext cx="2509856" cy="347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365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97493"/>
            <a:ext cx="9144000" cy="483825"/>
          </a:xfrm>
        </p:spPr>
        <p:txBody>
          <a:bodyPr/>
          <a:lstStyle/>
          <a:p>
            <a:r>
              <a:rPr lang="en-US" sz="2400" dirty="0" smtClean="0"/>
              <a:t>Optimal partitioning in binned fits  – information inflow</a:t>
            </a:r>
            <a:endParaRPr lang="en-GB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/>
              <p:cNvSpPr>
                <a:spLocks noGrp="1"/>
              </p:cNvSpPr>
              <p:nvPr>
                <p:ph type="body" idx="1"/>
              </p:nvPr>
            </p:nvSpPr>
            <p:spPr>
              <a:xfrm>
                <a:off x="180000" y="842682"/>
                <a:ext cx="8791199" cy="5150344"/>
              </a:xfrm>
            </p:spPr>
            <p:txBody>
              <a:bodyPr/>
              <a:lstStyle/>
              <a:p>
                <a:pPr>
                  <a:spcBef>
                    <a:spcPts val="0"/>
                  </a:spcBef>
                </a:pPr>
                <a:r>
                  <a:rPr lang="en-US" dirty="0" smtClean="0"/>
                  <a:t>Information about </a:t>
                </a:r>
                <a:r>
                  <a:rPr lang="el-GR" dirty="0" smtClean="0">
                    <a:sym typeface="Symbol" panose="05050102010706020507" pitchFamily="18" charset="2"/>
                  </a:rPr>
                  <a:t>θ</a:t>
                </a:r>
                <a:r>
                  <a:rPr lang="en-US" dirty="0" smtClean="0"/>
                  <a:t> in a binned fit </a:t>
                </a:r>
                <a:r>
                  <a:rPr lang="en-US" dirty="0" smtClean="0">
                    <a:sym typeface="Symbol" panose="05050102010706020507" pitchFamily="18" charset="2"/>
                  </a:rPr>
                  <a:t></a:t>
                </a:r>
                <a:endParaRPr lang="en-US" dirty="0"/>
              </a:p>
              <a:p>
                <a:pPr lvl="2">
                  <a:spcBef>
                    <a:spcPts val="0"/>
                  </a:spcBef>
                </a:pPr>
                <a:endParaRPr lang="en-US" dirty="0" smtClean="0"/>
              </a:p>
              <a:p>
                <a:pPr lvl="2">
                  <a:spcBef>
                    <a:spcPts val="0"/>
                  </a:spcBef>
                </a:pPr>
                <a:endParaRPr lang="en-US" dirty="0" smtClean="0"/>
              </a:p>
              <a:p>
                <a:pPr>
                  <a:spcBef>
                    <a:spcPts val="0"/>
                  </a:spcBef>
                </a:pPr>
                <a:r>
                  <a:rPr lang="en-US" dirty="0" smtClean="0"/>
                  <a:t>Can I reduce the </a:t>
                </a:r>
                <a:r>
                  <a:rPr lang="en-US" dirty="0" smtClean="0">
                    <a:solidFill>
                      <a:srgbClr val="000000"/>
                    </a:solidFill>
                  </a:rPr>
                  <a:t>error </a:t>
                </a:r>
                <a14:m>
                  <m:oMath xmlns:m="http://schemas.openxmlformats.org/officeDocument/2006/math">
                    <m:r>
                      <a:rPr lang="el-GR" i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sym typeface="Symbol" panose="05050102010706020507" pitchFamily="18" charset="2"/>
                      </a:rPr>
                      <m:t></m:t>
                    </m:r>
                    <m:acc>
                      <m:accPr>
                        <m:chr m:val="̂"/>
                        <m:ctrlPr>
                          <a:rPr lang="el-GR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el-GR" dirty="0">
                            <a:solidFill>
                              <a:srgbClr val="000000"/>
                            </a:solidFill>
                          </a:rPr>
                          <m:t>θ</m:t>
                        </m:r>
                      </m:e>
                    </m:acc>
                  </m:oMath>
                </a14:m>
                <a:r>
                  <a:rPr lang="en-US" dirty="0" smtClean="0">
                    <a:solidFill>
                      <a:srgbClr val="000000"/>
                    </a:solidFill>
                  </a:rPr>
                  <a:t> by splitting </a:t>
                </a:r>
                <a:r>
                  <a:rPr lang="en-US" dirty="0" smtClean="0"/>
                  <a:t>bin y</a:t>
                </a:r>
                <a:r>
                  <a:rPr lang="en-US" baseline="-25000" dirty="0" smtClean="0"/>
                  <a:t>i</a:t>
                </a:r>
                <a:r>
                  <a:rPr lang="en-US" dirty="0" smtClean="0"/>
                  <a:t> into two separate bins?</a:t>
                </a:r>
              </a:p>
              <a:p>
                <a:pPr lvl="2">
                  <a:spcBef>
                    <a:spcPts val="0"/>
                  </a:spcBef>
                </a:pPr>
                <a:endParaRPr lang="en-US" sz="1000" dirty="0" smtClean="0"/>
              </a:p>
              <a:p>
                <a:pPr lvl="1">
                  <a:spcBef>
                    <a:spcPts val="0"/>
                  </a:spcBef>
                </a:pPr>
                <a:r>
                  <a:rPr lang="en-US" dirty="0" smtClean="0"/>
                  <a:t>i.e. is the “information inflow” positive?</a:t>
                </a:r>
                <a:endParaRPr lang="en-US" dirty="0"/>
              </a:p>
              <a:p>
                <a:pPr lvl="2">
                  <a:spcBef>
                    <a:spcPts val="0"/>
                  </a:spcBef>
                </a:pPr>
                <a:endParaRPr lang="en-US" dirty="0" smtClean="0"/>
              </a:p>
              <a:p>
                <a:pPr lvl="1">
                  <a:spcBef>
                    <a:spcPts val="0"/>
                  </a:spcBef>
                </a:pPr>
                <a:r>
                  <a:rPr lang="en-US" dirty="0" smtClean="0"/>
                  <a:t>information increases (errors on parameters decrease) if</a:t>
                </a:r>
              </a:p>
              <a:p>
                <a:pPr lvl="2">
                  <a:spcBef>
                    <a:spcPts val="0"/>
                  </a:spcBef>
                </a:pPr>
                <a:endParaRPr lang="en-US" dirty="0" smtClean="0"/>
              </a:p>
              <a:p>
                <a:pPr lvl="2">
                  <a:spcBef>
                    <a:spcPts val="0"/>
                  </a:spcBef>
                </a:pPr>
                <a:endParaRPr lang="en-US" dirty="0"/>
              </a:p>
              <a:p>
                <a:pPr>
                  <a:spcBef>
                    <a:spcPts val="0"/>
                  </a:spcBef>
                </a:pPr>
                <a:r>
                  <a:rPr lang="en-US" dirty="0"/>
                  <a:t>E</a:t>
                </a:r>
                <a:r>
                  <a:rPr lang="en-US" dirty="0" smtClean="0"/>
                  <a:t>ffect of background: </a:t>
                </a:r>
                <a:r>
                  <a:rPr lang="en-US" dirty="0"/>
                  <a:t>y</a:t>
                </a:r>
                <a:r>
                  <a:rPr lang="en-US" baseline="-25000" dirty="0"/>
                  <a:t>i</a:t>
                </a:r>
                <a:r>
                  <a:rPr lang="en-US" dirty="0"/>
                  <a:t>=</a:t>
                </a:r>
                <a:r>
                  <a:rPr lang="el-GR" dirty="0"/>
                  <a:t>ε</a:t>
                </a:r>
                <a:r>
                  <a:rPr lang="en-US" baseline="-25000" dirty="0"/>
                  <a:t>i</a:t>
                </a:r>
                <a:r>
                  <a:rPr lang="en-US" dirty="0"/>
                  <a:t>S</a:t>
                </a:r>
                <a:r>
                  <a:rPr lang="en-US" baseline="-25000" dirty="0"/>
                  <a:t>i</a:t>
                </a:r>
                <a:r>
                  <a:rPr lang="en-US" dirty="0"/>
                  <a:t>(</a:t>
                </a:r>
                <a:r>
                  <a:rPr lang="el-GR" dirty="0"/>
                  <a:t>θ</a:t>
                </a:r>
                <a:r>
                  <a:rPr lang="en-US" dirty="0"/>
                  <a:t>)+b</a:t>
                </a:r>
                <a:r>
                  <a:rPr lang="en-US" baseline="-25000" dirty="0"/>
                  <a:t>i</a:t>
                </a:r>
                <a:r>
                  <a:rPr lang="en-US" dirty="0"/>
                  <a:t> </a:t>
                </a:r>
                <a:r>
                  <a:rPr lang="en-US" dirty="0" smtClean="0">
                    <a:sym typeface="Symbol" panose="05050102010706020507" pitchFamily="18" charset="2"/>
                  </a:rPr>
                  <a:t> </a:t>
                </a:r>
              </a:p>
              <a:p>
                <a:pPr lvl="2">
                  <a:spcBef>
                    <a:spcPts val="0"/>
                  </a:spcBef>
                </a:pPr>
                <a:endParaRPr lang="en-US" sz="800" dirty="0">
                  <a:solidFill>
                    <a:srgbClr val="FF0000"/>
                  </a:solidFill>
                  <a:sym typeface="Symbol" panose="05050102010706020507" pitchFamily="18" charset="2"/>
                </a:endParaRPr>
              </a:p>
              <a:p>
                <a:pPr lvl="1">
                  <a:spcBef>
                    <a:spcPts val="0"/>
                  </a:spcBef>
                </a:pPr>
                <a:r>
                  <a:rPr lang="en-US" dirty="0" smtClean="0">
                    <a:solidFill>
                      <a:srgbClr val="000000"/>
                    </a:solidFill>
                  </a:rPr>
                  <a:t>information increases if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l-GR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b="0" i="0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w</m:t>
                        </m:r>
                      </m:sub>
                    </m:sSub>
                    <m:f>
                      <m:fPr>
                        <m:ctrlPr>
                          <a:rPr lang="en-US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en-US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sym typeface="Symbol" panose="05050102010706020507" pitchFamily="18" charset="2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b="0" i="0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sym typeface="Symbol" panose="05050102010706020507" pitchFamily="18" charset="2"/>
                              </a:rPr>
                              <m:t>s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b="0" i="0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sym typeface="Symbol" panose="05050102010706020507" pitchFamily="18" charset="2"/>
                              </a:rPr>
                              <m:t>w</m:t>
                            </m:r>
                          </m:sub>
                        </m:sSub>
                      </m:den>
                    </m:f>
                    <m:f>
                      <m:fPr>
                        <m:ctrlPr>
                          <a:rPr lang="en-US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en-US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𝜕</m:t>
                        </m:r>
                        <m:sSub>
                          <m:sSubPr>
                            <m:ctrlPr>
                              <a:rPr lang="en-US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Symbol" panose="05050102010706020507" pitchFamily="18" charset="2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b="0" i="0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Symbol" panose="05050102010706020507" pitchFamily="18" charset="2"/>
                              </a:rPr>
                              <m:t>s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b="0" i="0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Symbol" panose="05050102010706020507" pitchFamily="18" charset="2"/>
                              </a:rPr>
                              <m:t>w</m:t>
                            </m:r>
                          </m:sub>
                        </m:sSub>
                      </m:num>
                      <m:den>
                        <m:r>
                          <a:rPr lang="en-US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𝜕</m:t>
                        </m:r>
                        <m:r>
                          <m:rPr>
                            <m:sty m:val="p"/>
                          </m:rPr>
                          <a:rPr lang="el-GR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θ</m:t>
                        </m:r>
                      </m:den>
                    </m:f>
                    <m:r>
                      <a:rPr lang="el-GR" b="0" i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sym typeface="Symbol" panose="05050102010706020507" pitchFamily="18" charset="2"/>
                      </a:rPr>
                      <m:t>≠</m:t>
                    </m:r>
                    <m:sSub>
                      <m:sSubPr>
                        <m:ctrlPr>
                          <a:rPr lang="el-GR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l-GR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b="0" i="0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z</m:t>
                        </m:r>
                      </m:sub>
                    </m:sSub>
                    <m:f>
                      <m:fPr>
                        <m:ctrlPr>
                          <a:rPr lang="en-US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en-US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sym typeface="Symbol" panose="05050102010706020507" pitchFamily="18" charset="2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b="0" i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sym typeface="Symbol" panose="05050102010706020507" pitchFamily="18" charset="2"/>
                              </a:rPr>
                              <m:t>s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b="0" i="0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sym typeface="Symbol" panose="05050102010706020507" pitchFamily="18" charset="2"/>
                              </a:rPr>
                              <m:t>z</m:t>
                            </m:r>
                          </m:sub>
                        </m:sSub>
                      </m:den>
                    </m:f>
                    <m:f>
                      <m:fPr>
                        <m:ctrlPr>
                          <a:rPr lang="en-US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en-US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𝜕</m:t>
                        </m:r>
                        <m:sSub>
                          <m:sSubPr>
                            <m:ctrlPr>
                              <a:rPr lang="en-US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Symbol" panose="05050102010706020507" pitchFamily="18" charset="2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b="0" i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Symbol" panose="05050102010706020507" pitchFamily="18" charset="2"/>
                              </a:rPr>
                              <m:t>s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b="0" i="0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Symbol" panose="05050102010706020507" pitchFamily="18" charset="2"/>
                              </a:rPr>
                              <m:t>z</m:t>
                            </m:r>
                          </m:sub>
                        </m:sSub>
                      </m:num>
                      <m:den>
                        <m:r>
                          <a:rPr lang="en-US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𝜕</m:t>
                        </m:r>
                        <m:r>
                          <m:rPr>
                            <m:sty m:val="p"/>
                          </m:rPr>
                          <a:rPr lang="el-GR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θ</m:t>
                        </m:r>
                      </m:den>
                    </m:f>
                  </m:oMath>
                </a14:m>
                <a:endParaRPr lang="en-US" b="0" dirty="0" smtClean="0">
                  <a:solidFill>
                    <a:srgbClr val="FF0000"/>
                  </a:solidFill>
                  <a:effectLst/>
                  <a:ea typeface="Cambria Math" panose="02040503050406030204" pitchFamily="18" charset="0"/>
                  <a:sym typeface="Symbol" panose="05050102010706020507" pitchFamily="18" charset="2"/>
                </a:endParaRPr>
              </a:p>
              <a:p>
                <a:pPr lvl="1">
                  <a:spcBef>
                    <a:spcPts val="0"/>
                  </a:spcBef>
                </a:pPr>
                <a:r>
                  <a:rPr lang="en-US" dirty="0" smtClean="0">
                    <a:sym typeface="Symbol" panose="05050102010706020507" pitchFamily="18" charset="2"/>
                  </a:rPr>
                  <a:t>therefore: </a:t>
                </a:r>
                <a:r>
                  <a:rPr lang="en-US" b="1" dirty="0" smtClean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sym typeface="Symbol" panose="05050102010706020507" pitchFamily="18" charset="2"/>
                  </a:rPr>
                  <a:t>try to partition the data into bins of equal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l-GR" b="1" dirty="0" smtClean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m:t>ρ</m:t>
                    </m:r>
                    <m:r>
                      <m:rPr>
                        <m:nor/>
                      </m:rPr>
                      <a:rPr lang="en-US" b="1" baseline="-25000" dirty="0" smtClean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m:t>i</m:t>
                    </m:r>
                  </m:oMath>
                </a14:m>
                <a:r>
                  <a:rPr lang="en-US" b="1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1" i="1">
                            <a:solidFill>
                              <a:srgbClr val="FF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en-US" b="1" i="1">
                            <a:solidFill>
                              <a:srgbClr val="FF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𝟏</m:t>
                        </m:r>
                      </m:num>
                      <m:den>
                        <m:r>
                          <a:rPr lang="en-US" b="1" i="1">
                            <a:solidFill>
                              <a:srgbClr val="FF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𝒔</m:t>
                        </m:r>
                        <m:r>
                          <a:rPr lang="en-US" b="1" i="1" baseline="-25000">
                            <a:solidFill>
                              <a:srgbClr val="FF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𝒊</m:t>
                        </m:r>
                      </m:den>
                    </m:f>
                    <m:f>
                      <m:fPr>
                        <m:ctrlPr>
                          <a:rPr lang="en-US" b="1" i="1">
                            <a:solidFill>
                              <a:srgbClr val="FF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en-US" b="1" i="1">
                            <a:solidFill>
                              <a:srgbClr val="FF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𝝏</m:t>
                        </m:r>
                        <m:r>
                          <a:rPr lang="en-US" b="1" i="1">
                            <a:solidFill>
                              <a:srgbClr val="FF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𝒔𝒊</m:t>
                        </m:r>
                      </m:num>
                      <m:den>
                        <m:r>
                          <a:rPr lang="en-US" b="1" i="1">
                            <a:solidFill>
                              <a:srgbClr val="FF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𝝏</m:t>
                        </m:r>
                        <m:r>
                          <m:rPr>
                            <m:sty m:val="p"/>
                          </m:rPr>
                          <a:rPr lang="el-GR" b="1" i="1" smtClean="0">
                            <a:solidFill>
                              <a:srgbClr val="FF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θ</m:t>
                        </m:r>
                      </m:den>
                    </m:f>
                  </m:oMath>
                </a14:m>
                <a:r>
                  <a:rPr lang="en-US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sym typeface="Symbol" panose="05050102010706020507" pitchFamily="18" charset="2"/>
                  </a:rPr>
                  <a:t>   </a:t>
                </a:r>
              </a:p>
              <a:p>
                <a:pPr lvl="1">
                  <a:spcBef>
                    <a:spcPts val="0"/>
                  </a:spcBef>
                </a:pPr>
                <a:endParaRPr lang="en-US" sz="400" dirty="0" smtClean="0">
                  <a:sym typeface="Symbol" panose="05050102010706020507" pitchFamily="18" charset="2"/>
                </a:endParaRPr>
              </a:p>
              <a:p>
                <a:pPr lvl="2">
                  <a:spcBef>
                    <a:spcPts val="0"/>
                  </a:spcBef>
                </a:pPr>
                <a:r>
                  <a:rPr lang="en-US" dirty="0" smtClean="0">
                    <a:sym typeface="Symbol" panose="05050102010706020507" pitchFamily="18" charset="2"/>
                  </a:rPr>
                  <a:t>for cross-section measurements</a:t>
                </a:r>
                <a:r>
                  <a:rPr lang="en-US" dirty="0">
                    <a:sym typeface="Symbol" panose="05050102010706020507" pitchFamily="18" charset="2"/>
                  </a:rPr>
                  <a:t>,</a:t>
                </a:r>
                <a:r>
                  <a:rPr lang="en-US" dirty="0" smtClean="0">
                    <a:sym typeface="Symbol" panose="05050102010706020507" pitchFamily="18" charset="2"/>
                  </a:rPr>
                  <a:t>                       : split into bins of equal</a:t>
                </a:r>
                <a:r>
                  <a:rPr lang="en-US" dirty="0" smtClean="0">
                    <a:solidFill>
                      <a:srgbClr val="000000"/>
                    </a:solidFill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l-GR" dirty="0">
                        <a:solidFill>
                          <a:srgbClr val="000000"/>
                        </a:solidFill>
                      </a:rPr>
                      <m:t>ρ</m:t>
                    </m:r>
                    <m:r>
                      <m:rPr>
                        <m:nor/>
                      </m:rPr>
                      <a:rPr lang="en-US" baseline="-25000" dirty="0" smtClean="0">
                        <a:solidFill>
                          <a:srgbClr val="000000"/>
                        </a:solidFill>
                      </a:rPr>
                      <m:t>i</m:t>
                    </m:r>
                  </m:oMath>
                </a14:m>
                <a:endParaRPr lang="en-US" dirty="0" smtClean="0">
                  <a:solidFill>
                    <a:srgbClr val="000000"/>
                  </a:solidFill>
                </a:endParaRPr>
              </a:p>
              <a:p>
                <a:pPr lvl="2">
                  <a:spcBef>
                    <a:spcPts val="0"/>
                  </a:spcBef>
                </a:pPr>
                <a:endParaRPr lang="en-US" dirty="0" smtClean="0"/>
              </a:p>
              <a:p>
                <a:pPr lvl="2">
                  <a:spcBef>
                    <a:spcPts val="0"/>
                  </a:spcBef>
                </a:pPr>
                <a:endParaRPr lang="en-US" dirty="0" smtClean="0"/>
              </a:p>
              <a:p>
                <a:pPr>
                  <a:spcBef>
                    <a:spcPts val="0"/>
                  </a:spcBef>
                </a:pPr>
                <a:r>
                  <a:rPr lang="en-US" dirty="0" smtClean="0"/>
                  <a:t>Two important practical consequences:</a:t>
                </a:r>
                <a:endParaRPr lang="en-US" dirty="0"/>
              </a:p>
              <a:p>
                <a:pPr lvl="1">
                  <a:spcBef>
                    <a:spcPts val="0"/>
                  </a:spcBef>
                </a:pPr>
                <a:r>
                  <a:rPr lang="en-US" i="1" dirty="0" smtClean="0">
                    <a:solidFill>
                      <a:srgbClr val="FF0000"/>
                    </a:solidFill>
                  </a:rPr>
                  <a:t>1. use </a:t>
                </a:r>
                <a:r>
                  <a:rPr lang="en-US" i="1" dirty="0">
                    <a:solidFill>
                      <a:srgbClr val="FF0000"/>
                    </a:solidFill>
                  </a:rPr>
                  <a:t>the scoring </a:t>
                </a:r>
                <a:r>
                  <a:rPr lang="en-US" i="1" dirty="0" smtClean="0">
                    <a:solidFill>
                      <a:srgbClr val="FF0000"/>
                    </a:solidFill>
                  </a:rPr>
                  <a:t>classifier </a:t>
                </a:r>
                <a:r>
                  <a:rPr lang="en-US" i="1" dirty="0">
                    <a:solidFill>
                      <a:srgbClr val="FF0000"/>
                    </a:solidFill>
                  </a:rPr>
                  <a:t>to partition </a:t>
                </a:r>
                <a:r>
                  <a:rPr lang="en-US" i="1" dirty="0" smtClean="0">
                    <a:solidFill>
                      <a:srgbClr val="FF0000"/>
                    </a:solidFill>
                  </a:rPr>
                  <a:t>the data</a:t>
                </a:r>
                <a:r>
                  <a:rPr lang="en-US" i="1" dirty="0">
                    <a:solidFill>
                      <a:srgbClr val="FF0000"/>
                    </a:solidFill>
                  </a:rPr>
                  <a:t>, not to reject </a:t>
                </a:r>
                <a:r>
                  <a:rPr lang="en-US" i="1" dirty="0" smtClean="0">
                    <a:solidFill>
                      <a:srgbClr val="FF0000"/>
                    </a:solidFill>
                  </a:rPr>
                  <a:t>events</a:t>
                </a:r>
              </a:p>
              <a:p>
                <a:pPr lvl="1">
                  <a:spcBef>
                    <a:spcPts val="0"/>
                  </a:spcBef>
                </a:pPr>
                <a:r>
                  <a:rPr lang="en-US" i="1" dirty="0" smtClean="0">
                    <a:solidFill>
                      <a:srgbClr val="FF0000"/>
                    </a:solidFill>
                  </a:rPr>
                  <a:t>2. information can be used also for training classifiers like decision trees</a:t>
                </a:r>
              </a:p>
              <a:p>
                <a:pPr lvl="2">
                  <a:spcBef>
                    <a:spcPts val="0"/>
                  </a:spcBef>
                </a:pPr>
                <a:endParaRPr lang="en-US" i="1" dirty="0"/>
              </a:p>
              <a:p>
                <a:pPr lvl="1">
                  <a:spcBef>
                    <a:spcPts val="0"/>
                  </a:spcBef>
                </a:pPr>
                <a:endParaRPr lang="en-US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3" name="Tex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180000" y="842682"/>
                <a:ext cx="8791199" cy="5150344"/>
              </a:xfr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2045" y="850056"/>
            <a:ext cx="1410731" cy="48138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89759" y="1639148"/>
            <a:ext cx="1221006" cy="283955"/>
          </a:xfrm>
          <a:prstGeom prst="rect">
            <a:avLst/>
          </a:prstGeom>
        </p:spPr>
      </p:pic>
      <p:grpSp>
        <p:nvGrpSpPr>
          <p:cNvPr id="11" name="Group 10"/>
          <p:cNvGrpSpPr>
            <a:grpSpLocks noChangeAspect="1"/>
          </p:cNvGrpSpPr>
          <p:nvPr/>
        </p:nvGrpSpPr>
        <p:grpSpPr>
          <a:xfrm>
            <a:off x="4600152" y="2033281"/>
            <a:ext cx="4197266" cy="371852"/>
            <a:chOff x="1743139" y="2756451"/>
            <a:chExt cx="4473495" cy="396324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743139" y="2756451"/>
              <a:ext cx="2910321" cy="396324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669691" y="2756451"/>
              <a:ext cx="1546943" cy="396324"/>
            </a:xfrm>
            <a:prstGeom prst="rect">
              <a:avLst/>
            </a:prstGeom>
          </p:spPr>
        </p:pic>
      </p:grpSp>
      <p:pic>
        <p:nvPicPr>
          <p:cNvPr id="12" name="Picture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27240" y="2521852"/>
            <a:ext cx="1039873" cy="38345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364030" y="3190370"/>
            <a:ext cx="1160557" cy="40536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139686" y="4326253"/>
            <a:ext cx="864628" cy="391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300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000" y="57386"/>
            <a:ext cx="8791199" cy="480933"/>
          </a:xfrm>
        </p:spPr>
        <p:txBody>
          <a:bodyPr/>
          <a:lstStyle/>
          <a:p>
            <a:r>
              <a:rPr lang="en-US" sz="2400" dirty="0" smtClean="0"/>
              <a:t>Three examples – FIP1, FIP2, FIP3</a:t>
            </a:r>
            <a:endParaRPr lang="en-US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/>
              <p:cNvSpPr>
                <a:spLocks noGrp="1"/>
              </p:cNvSpPr>
              <p:nvPr>
                <p:ph type="body" idx="1"/>
              </p:nvPr>
            </p:nvSpPr>
            <p:spPr>
              <a:xfrm>
                <a:off x="73742" y="678426"/>
                <a:ext cx="8967019" cy="5314600"/>
              </a:xfrm>
            </p:spPr>
            <p:txBody>
              <a:bodyPr/>
              <a:lstStyle/>
              <a:p>
                <a:r>
                  <a:rPr lang="en-US" sz="1600" b="1" u="sng" dirty="0" smtClean="0"/>
                  <a:t>[</a:t>
                </a:r>
                <a:r>
                  <a:rPr lang="en-US" sz="1600" b="1" u="sng" dirty="0"/>
                  <a:t>FIP1] </a:t>
                </a:r>
                <a:r>
                  <a:rPr lang="en-US" sz="1600" u="sng" dirty="0"/>
                  <a:t>cross-section measurements by </a:t>
                </a:r>
                <a:r>
                  <a:rPr lang="en-US" sz="1600" u="sng" dirty="0" smtClean="0"/>
                  <a:t>counting</a:t>
                </a:r>
              </a:p>
              <a:p>
                <a:pPr lvl="1"/>
                <a:r>
                  <a:rPr lang="en-US" sz="1400" dirty="0" smtClean="0"/>
                  <a:t>Global </a:t>
                </a:r>
                <a:r>
                  <a:rPr lang="en-US" sz="1400" dirty="0" smtClean="0">
                    <a:solidFill>
                      <a:srgbClr val="FF0000"/>
                    </a:solidFill>
                  </a:rPr>
                  <a:t>event selection/cut </a:t>
                </a:r>
                <a:r>
                  <a:rPr lang="en-US" sz="1400" dirty="0">
                    <a:sym typeface="Symbol" panose="05050102010706020507" pitchFamily="18" charset="2"/>
                  </a:rPr>
                  <a:t></a:t>
                </a:r>
                <a:r>
                  <a:rPr lang="en-US" sz="1400" dirty="0" smtClean="0"/>
                  <a:t> discrete classifier (one single “operating point” of the scoring classifier)</a:t>
                </a:r>
              </a:p>
              <a:p>
                <a:pPr lvl="1"/>
                <a:r>
                  <a:rPr lang="en-US" sz="1400" dirty="0" smtClean="0"/>
                  <a:t>Counting experiment with one single bin </a:t>
                </a:r>
                <a:r>
                  <a:rPr lang="en-US" sz="1400" dirty="0">
                    <a:sym typeface="Symbol" panose="05050102010706020507" pitchFamily="18" charset="2"/>
                  </a:rPr>
                  <a:t></a:t>
                </a:r>
                <a:r>
                  <a:rPr lang="en-US" sz="1400" dirty="0" smtClean="0"/>
                  <a:t> global efficiency and purity are relevant</a:t>
                </a:r>
              </a:p>
              <a:p>
                <a:pPr lvl="1"/>
                <a:r>
                  <a:rPr lang="en-US" sz="1400" dirty="0" smtClean="0"/>
                  <a:t>Cross-section: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1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sz="14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  <m:t>𝑆</m:t>
                            </m:r>
                          </m:e>
                          <m:sub>
                            <m: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den>
                    </m:f>
                    <m:f>
                      <m:fPr>
                        <m:ctrlPr>
                          <a:rPr lang="en-US" sz="1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𝜕</m:t>
                        </m:r>
                        <m:sSub>
                          <m:sSubPr>
                            <m:ctrlPr>
                              <a:rPr lang="en-US" sz="1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𝑆</m:t>
                            </m:r>
                          </m:e>
                          <m:sub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num>
                      <m:den>
                        <m:r>
                          <a:rPr lang="en-US" sz="1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𝜕𝜃</m:t>
                        </m:r>
                      </m:den>
                    </m:f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1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𝜎</m:t>
                            </m:r>
                          </m:e>
                          <m:sub>
                            <m:r>
                              <a:rPr lang="en-US" sz="1400" b="0" i="1" smtClean="0">
                                <a:latin typeface="Cambria Math" panose="02040503050406030204" pitchFamily="18" charset="0"/>
                              </a:rPr>
                              <m:t>𝑠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sz="1400" dirty="0" smtClean="0"/>
                  <a:t> </a:t>
                </a:r>
                <a:r>
                  <a:rPr lang="en-US" sz="1400" dirty="0" smtClean="0">
                    <a:sym typeface="Symbol" panose="05050102010706020507" pitchFamily="18" charset="2"/>
                  </a:rPr>
                  <a:t></a:t>
                </a:r>
                <a:r>
                  <a:rPr lang="en-US" sz="1400" dirty="0" smtClean="0"/>
                  <a:t> signal events all have the same weight, </a:t>
                </a:r>
                <a:r>
                  <a:rPr lang="en-US" sz="1400" dirty="0" smtClean="0">
                    <a:solidFill>
                      <a:srgbClr val="FF0000"/>
                    </a:solidFill>
                  </a:rPr>
                  <a:t>only event counts matter</a:t>
                </a:r>
              </a:p>
              <a:p>
                <a:pPr lvl="1"/>
                <a:r>
                  <a:rPr lang="en-US" sz="1400" i="1" dirty="0" smtClean="0"/>
                  <a:t>In this talk: described in the previous slides</a:t>
                </a:r>
              </a:p>
              <a:p>
                <a:endParaRPr lang="en-US" sz="1600" dirty="0"/>
              </a:p>
              <a:p>
                <a:r>
                  <a:rPr lang="en-US" sz="1600" b="1" u="sng" dirty="0"/>
                  <a:t>[FIP2] </a:t>
                </a:r>
                <a:r>
                  <a:rPr lang="en-US" sz="1600" u="sng" dirty="0"/>
                  <a:t>cross-section measurements by fits to 1-D </a:t>
                </a:r>
                <a:r>
                  <a:rPr lang="en-US" sz="1600" u="sng" dirty="0" smtClean="0"/>
                  <a:t>scoring classifier distributions</a:t>
                </a:r>
                <a:endParaRPr lang="en-US" sz="1600" u="sng" dirty="0"/>
              </a:p>
              <a:p>
                <a:pPr lvl="1"/>
                <a:r>
                  <a:rPr lang="en-US" sz="1400" dirty="0" smtClean="0"/>
                  <a:t>Keep all (preselected) events </a:t>
                </a:r>
                <a:r>
                  <a:rPr lang="en-US" sz="1400" dirty="0">
                    <a:sym typeface="Symbol" panose="05050102010706020507" pitchFamily="18" charset="2"/>
                  </a:rPr>
                  <a:t></a:t>
                </a:r>
                <a:r>
                  <a:rPr lang="en-US" sz="1400" dirty="0"/>
                  <a:t> </a:t>
                </a:r>
                <a:r>
                  <a:rPr lang="en-US" sz="1400" dirty="0" smtClean="0">
                    <a:solidFill>
                      <a:srgbClr val="FF0000"/>
                    </a:solidFill>
                  </a:rPr>
                  <a:t>scoring classifier partitions events into bins </a:t>
                </a:r>
                <a:r>
                  <a:rPr lang="en-US" sz="1400" dirty="0" smtClean="0"/>
                  <a:t>(use all </a:t>
                </a:r>
                <a:r>
                  <a:rPr lang="en-US" sz="1400" dirty="0"/>
                  <a:t>“operating </a:t>
                </a:r>
                <a:r>
                  <a:rPr lang="en-US" sz="1400" dirty="0" smtClean="0"/>
                  <a:t>points”)</a:t>
                </a:r>
                <a:endParaRPr lang="en-US" sz="1400" dirty="0"/>
              </a:p>
              <a:p>
                <a:pPr lvl="1"/>
                <a:r>
                  <a:rPr lang="en-US" sz="1400" dirty="0" smtClean="0"/>
                  <a:t>Distribution fit </a:t>
                </a:r>
                <a:r>
                  <a:rPr lang="en-US" sz="1400" dirty="0" smtClean="0">
                    <a:sym typeface="Symbol" panose="05050102010706020507" pitchFamily="18" charset="2"/>
                  </a:rPr>
                  <a:t></a:t>
                </a:r>
                <a:r>
                  <a:rPr lang="en-US" sz="1400" dirty="0" smtClean="0"/>
                  <a:t> local purity in each bin is relevant (local efficiency = 1, keep all events)</a:t>
                </a:r>
                <a:endParaRPr lang="en-US" sz="1400" dirty="0"/>
              </a:p>
              <a:p>
                <a:pPr lvl="1"/>
                <a:r>
                  <a:rPr lang="en-US" sz="1400" dirty="0" smtClean="0"/>
                  <a:t>Cross-section: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sz="1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𝑆</m:t>
                            </m:r>
                          </m:e>
                          <m:sub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den>
                    </m:f>
                    <m:f>
                      <m:fPr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𝜕</m:t>
                        </m:r>
                        <m:sSub>
                          <m:sSubPr>
                            <m:ctrlPr>
                              <a:rPr lang="en-US" sz="1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𝑆</m:t>
                            </m:r>
                          </m:e>
                          <m:sub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num>
                      <m:den>
                        <m:r>
                          <a:rPr lang="en-US" sz="1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𝜕𝜃</m:t>
                        </m:r>
                      </m:den>
                    </m:f>
                    <m:r>
                      <a:rPr lang="en-US" sz="140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sz="1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𝜎</m:t>
                            </m:r>
                          </m:e>
                          <m:sub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sz="1400" dirty="0"/>
                  <a:t> </a:t>
                </a:r>
                <a:r>
                  <a:rPr lang="en-US" sz="1400" dirty="0">
                    <a:sym typeface="Symbol" panose="05050102010706020507" pitchFamily="18" charset="2"/>
                  </a:rPr>
                  <a:t></a:t>
                </a:r>
                <a:r>
                  <a:rPr lang="en-US" sz="1400" dirty="0"/>
                  <a:t> signal events all have the same weight, </a:t>
                </a:r>
                <a:r>
                  <a:rPr lang="en-US" sz="1400" dirty="0">
                    <a:solidFill>
                      <a:srgbClr val="FF0000"/>
                    </a:solidFill>
                  </a:rPr>
                  <a:t>only </a:t>
                </a:r>
                <a:r>
                  <a:rPr lang="en-US" sz="1400" dirty="0" smtClean="0">
                    <a:solidFill>
                      <a:srgbClr val="FF0000"/>
                    </a:solidFill>
                  </a:rPr>
                  <a:t>event counts matter</a:t>
                </a:r>
              </a:p>
              <a:p>
                <a:pPr lvl="1"/>
                <a:r>
                  <a:rPr lang="en-US" sz="1400" b="1" i="1" dirty="0"/>
                  <a:t>In this talk: </a:t>
                </a:r>
                <a:r>
                  <a:rPr lang="en-US" sz="1400" b="1" i="1" dirty="0" smtClean="0"/>
                  <a:t>main focus of the following slides</a:t>
                </a:r>
                <a:endParaRPr lang="en-US" sz="1400" b="1" i="1" dirty="0">
                  <a:solidFill>
                    <a:srgbClr val="FF0000"/>
                  </a:solidFill>
                </a:endParaRPr>
              </a:p>
              <a:p>
                <a:endParaRPr lang="en-US" sz="1600" dirty="0" smtClean="0"/>
              </a:p>
              <a:p>
                <a:r>
                  <a:rPr lang="en-US" sz="1600" b="1" u="sng" dirty="0" smtClean="0"/>
                  <a:t>[</a:t>
                </a:r>
                <a:r>
                  <a:rPr lang="en-US" sz="1600" b="1" u="sng" dirty="0"/>
                  <a:t>FIP3] </a:t>
                </a:r>
                <a:r>
                  <a:rPr lang="en-US" sz="1600" u="sng" dirty="0"/>
                  <a:t>other parameter measurements by fits to distributions</a:t>
                </a:r>
              </a:p>
              <a:p>
                <a:pPr lvl="1"/>
                <a:r>
                  <a:rPr lang="en-US" sz="1400" dirty="0"/>
                  <a:t>Keep all (preselected) events </a:t>
                </a:r>
                <a:r>
                  <a:rPr lang="en-US" sz="1400" dirty="0">
                    <a:sym typeface="Symbol" panose="05050102010706020507" pitchFamily="18" charset="2"/>
                  </a:rPr>
                  <a:t></a:t>
                </a:r>
                <a:r>
                  <a:rPr lang="en-US" sz="1400" dirty="0"/>
                  <a:t> </a:t>
                </a:r>
                <a:r>
                  <a:rPr lang="en-US" sz="1400" dirty="0">
                    <a:solidFill>
                      <a:srgbClr val="FF0000"/>
                    </a:solidFill>
                  </a:rPr>
                  <a:t>scoring classifier partitions events into bins </a:t>
                </a:r>
                <a:r>
                  <a:rPr lang="en-US" sz="1400" dirty="0"/>
                  <a:t>(use all “operating points”)</a:t>
                </a:r>
              </a:p>
              <a:p>
                <a:pPr lvl="1"/>
                <a:r>
                  <a:rPr lang="en-US" sz="1400" dirty="0"/>
                  <a:t>Distribution fit </a:t>
                </a:r>
                <a:r>
                  <a:rPr lang="en-US" sz="1400" dirty="0">
                    <a:sym typeface="Symbol" panose="05050102010706020507" pitchFamily="18" charset="2"/>
                  </a:rPr>
                  <a:t></a:t>
                </a:r>
                <a:r>
                  <a:rPr lang="en-US" sz="1400" dirty="0"/>
                  <a:t> local purity in each bin is relevant (local efficiency = 1, keep all events)</a:t>
                </a:r>
              </a:p>
              <a:p>
                <a:pPr lvl="1"/>
                <a:r>
                  <a:rPr lang="en-US" sz="1400" dirty="0" smtClean="0"/>
                  <a:t>Example: mass fit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sz="1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𝑆</m:t>
                            </m:r>
                          </m:e>
                          <m:sub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den>
                    </m:f>
                    <m:f>
                      <m:fPr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𝜕</m:t>
                        </m:r>
                        <m:sSub>
                          <m:sSubPr>
                            <m:ctrlPr>
                              <a:rPr lang="en-US" sz="1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𝑆</m:t>
                            </m:r>
                          </m:e>
                          <m:sub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num>
                      <m:den>
                        <m:r>
                          <a:rPr lang="en-US" sz="1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𝜕</m:t>
                        </m:r>
                        <m:r>
                          <a:rPr lang="en-US" sz="1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𝑀</m:t>
                        </m:r>
                      </m:den>
                    </m:f>
                  </m:oMath>
                </a14:m>
                <a:r>
                  <a:rPr lang="en-US" sz="1400" dirty="0" smtClean="0">
                    <a:sym typeface="Symbol" panose="05050102010706020507" pitchFamily="18" charset="2"/>
                  </a:rPr>
                  <a:t> varies bin by bin </a:t>
                </a:r>
                <a:r>
                  <a:rPr lang="en-US" sz="1400" dirty="0" smtClean="0"/>
                  <a:t> </a:t>
                </a:r>
                <a:r>
                  <a:rPr lang="en-US" sz="1400" dirty="0">
                    <a:solidFill>
                      <a:srgbClr val="FF0000"/>
                    </a:solidFill>
                  </a:rPr>
                  <a:t>signal events </a:t>
                </a:r>
                <a:r>
                  <a:rPr lang="en-US" sz="1400" dirty="0" smtClean="0">
                    <a:solidFill>
                      <a:srgbClr val="FF0000"/>
                    </a:solidFill>
                  </a:rPr>
                  <a:t>have different event-by-event weights</a:t>
                </a:r>
              </a:p>
              <a:p>
                <a:pPr lvl="1"/>
                <a:r>
                  <a:rPr lang="en-US" sz="1400" i="1" dirty="0"/>
                  <a:t>In this talk: </a:t>
                </a:r>
                <a:r>
                  <a:rPr lang="en-US" sz="1400" i="1" dirty="0" smtClean="0"/>
                  <a:t>just a few comments at the end (work in progress)</a:t>
                </a:r>
                <a:endParaRPr lang="en-US" sz="1400" i="1" dirty="0"/>
              </a:p>
            </p:txBody>
          </p:sp>
        </mc:Choice>
        <mc:Fallback xmlns="">
          <p:sp>
            <p:nvSpPr>
              <p:cNvPr id="3" name="Tex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73742" y="678426"/>
                <a:ext cx="8967019" cy="5314600"/>
              </a:xfrm>
              <a:blipFill rotWithShape="0">
                <a:blip r:embed="rId2"/>
                <a:stretch>
                  <a:fillRect r="-2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48754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80000" y="86883"/>
            <a:ext cx="8791199" cy="510427"/>
          </a:xfrm>
        </p:spPr>
        <p:txBody>
          <a:bodyPr/>
          <a:lstStyle/>
          <a:p>
            <a:r>
              <a:rPr lang="en-US" sz="2400" dirty="0"/>
              <a:t>[FIP2] cross-section </a:t>
            </a:r>
            <a:r>
              <a:rPr lang="en-US" sz="2400" dirty="0" smtClean="0"/>
              <a:t>measurement by fitting </a:t>
            </a:r>
            <a:br>
              <a:rPr lang="en-US" sz="2400" dirty="0" smtClean="0"/>
            </a:br>
            <a:r>
              <a:rPr lang="en-US" sz="2400" dirty="0" smtClean="0"/>
              <a:t>the 1-D </a:t>
            </a:r>
            <a:r>
              <a:rPr lang="en-US" sz="2400" dirty="0"/>
              <a:t>scoring classifier </a:t>
            </a:r>
            <a:r>
              <a:rPr lang="en-US" sz="2400" dirty="0" smtClean="0"/>
              <a:t>distribution</a:t>
            </a:r>
            <a:endParaRPr lang="en-US" sz="24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0" y="848033"/>
            <a:ext cx="9202994" cy="5144994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dirty="0" smtClean="0"/>
              <a:t>Information and FIP in fit for </a:t>
            </a:r>
            <a:r>
              <a:rPr lang="el-GR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σ</a:t>
            </a:r>
            <a:r>
              <a:rPr lang="en-US" baseline="-25000" dirty="0" smtClean="0"/>
              <a:t>s</a:t>
            </a:r>
            <a:r>
              <a:rPr lang="en-US" dirty="0" smtClean="0"/>
              <a:t> of a (generic) binned distribution:</a:t>
            </a:r>
          </a:p>
          <a:p>
            <a:pPr lvl="3">
              <a:spcBef>
                <a:spcPts val="0"/>
              </a:spcBef>
            </a:pPr>
            <a:endParaRPr lang="en-US" dirty="0" smtClean="0"/>
          </a:p>
          <a:p>
            <a:pPr lvl="1">
              <a:spcBef>
                <a:spcPts val="0"/>
              </a:spcBef>
            </a:pPr>
            <a:r>
              <a:rPr lang="en-US" dirty="0" smtClean="0"/>
              <a:t>If all events are kept and partitioned into bins (local efficiency in each bin = 1):</a:t>
            </a:r>
          </a:p>
          <a:p>
            <a:pPr lvl="3">
              <a:spcBef>
                <a:spcPts val="0"/>
              </a:spcBef>
            </a:pPr>
            <a:endParaRPr lang="en-US" dirty="0" smtClean="0"/>
          </a:p>
          <a:p>
            <a:pPr lvl="1">
              <a:spcBef>
                <a:spcPts val="0"/>
              </a:spcBef>
            </a:pPr>
            <a:r>
              <a:rPr lang="en-US" dirty="0" smtClean="0"/>
              <a:t>Cross-section measurement:</a:t>
            </a:r>
          </a:p>
          <a:p>
            <a:pPr lvl="3">
              <a:spcBef>
                <a:spcPts val="0"/>
              </a:spcBef>
            </a:pPr>
            <a:endParaRPr lang="en-US" dirty="0" smtClean="0"/>
          </a:p>
          <a:p>
            <a:pPr lvl="1">
              <a:spcBef>
                <a:spcPts val="0"/>
              </a:spcBef>
            </a:pPr>
            <a:r>
              <a:rPr lang="en-US" dirty="0" smtClean="0"/>
              <a:t>Information:</a:t>
            </a:r>
          </a:p>
          <a:p>
            <a:pPr lvl="3">
              <a:spcBef>
                <a:spcPts val="0"/>
              </a:spcBef>
            </a:pPr>
            <a:endParaRPr lang="en-US" dirty="0" smtClean="0"/>
          </a:p>
          <a:p>
            <a:pPr lvl="1">
              <a:spcBef>
                <a:spcPts val="0"/>
              </a:spcBef>
            </a:pPr>
            <a:r>
              <a:rPr lang="en-US" dirty="0" smtClean="0"/>
              <a:t>Ratio to no-background case:</a:t>
            </a:r>
            <a:endParaRPr lang="en-US" dirty="0"/>
          </a:p>
          <a:p>
            <a:pPr lvl="3">
              <a:spcBef>
                <a:spcPts val="0"/>
              </a:spcBef>
            </a:pPr>
            <a:endParaRPr lang="en-US" dirty="0" smtClean="0"/>
          </a:p>
          <a:p>
            <a:pPr lvl="3">
              <a:spcBef>
                <a:spcPts val="0"/>
              </a:spcBef>
            </a:pPr>
            <a:endParaRPr lang="en-US" dirty="0" smtClean="0"/>
          </a:p>
          <a:p>
            <a:pPr>
              <a:spcBef>
                <a:spcPts val="0"/>
              </a:spcBef>
            </a:pPr>
            <a:r>
              <a:rPr lang="en-US" dirty="0" smtClean="0"/>
              <a:t>These formulas are valid </a:t>
            </a:r>
            <a:r>
              <a:rPr lang="en-US" dirty="0"/>
              <a:t>for </a:t>
            </a:r>
            <a:r>
              <a:rPr lang="el-GR" dirty="0">
                <a:latin typeface="Cambria Math" panose="02040503050406030204" pitchFamily="18" charset="0"/>
                <a:ea typeface="Cambria Math" panose="02040503050406030204" pitchFamily="18" charset="0"/>
              </a:rPr>
              <a:t>σ</a:t>
            </a:r>
            <a:r>
              <a:rPr lang="en-US" baseline="-25000" dirty="0"/>
              <a:t>s </a:t>
            </a:r>
            <a:r>
              <a:rPr lang="en-US" dirty="0" smtClean="0"/>
              <a:t>fits irrespective of the variable used for binning</a:t>
            </a:r>
          </a:p>
          <a:p>
            <a:pPr lvl="1">
              <a:spcBef>
                <a:spcPts val="0"/>
              </a:spcBef>
            </a:pPr>
            <a:r>
              <a:rPr lang="en-US" u="sng" dirty="0" smtClean="0"/>
              <a:t>If events are binned according to the scoring classifier D (FIP2): use the ROC and/or PRC!</a:t>
            </a:r>
          </a:p>
          <a:p>
            <a:pPr lvl="1">
              <a:spcBef>
                <a:spcPts val="0"/>
              </a:spcBef>
            </a:pPr>
            <a:r>
              <a:rPr lang="en-US" i="1" dirty="0" smtClean="0"/>
              <a:t>By definition, ROCs (PRCs) describe </a:t>
            </a:r>
            <a:r>
              <a:rPr lang="en-US" i="1" dirty="0"/>
              <a:t>how </a:t>
            </a:r>
            <a:r>
              <a:rPr lang="el-GR" i="1" dirty="0"/>
              <a:t>ε</a:t>
            </a:r>
            <a:r>
              <a:rPr lang="en-US" i="1" baseline="-25000" dirty="0" smtClean="0"/>
              <a:t>s</a:t>
            </a:r>
            <a:r>
              <a:rPr lang="en-US" i="1" dirty="0" smtClean="0"/>
              <a:t>/</a:t>
            </a:r>
            <a:r>
              <a:rPr lang="el-GR" i="1" dirty="0" smtClean="0"/>
              <a:t>ε</a:t>
            </a:r>
            <a:r>
              <a:rPr lang="en-US" i="1" baseline="-25000" dirty="0" smtClean="0"/>
              <a:t>b</a:t>
            </a:r>
            <a:r>
              <a:rPr lang="en-US" i="1" dirty="0" smtClean="0"/>
              <a:t> (</a:t>
            </a:r>
            <a:r>
              <a:rPr lang="el-GR" i="1" dirty="0" smtClean="0"/>
              <a:t>ρ</a:t>
            </a:r>
            <a:r>
              <a:rPr lang="en-US" i="1" dirty="0" smtClean="0"/>
              <a:t>/</a:t>
            </a:r>
            <a:r>
              <a:rPr lang="el-GR" i="1" dirty="0" smtClean="0"/>
              <a:t>ε</a:t>
            </a:r>
            <a:r>
              <a:rPr lang="en-US" i="1" baseline="-25000" dirty="0" smtClean="0"/>
              <a:t>s</a:t>
            </a:r>
            <a:r>
              <a:rPr lang="en-US" i="1" dirty="0" smtClean="0"/>
              <a:t>) are </a:t>
            </a:r>
            <a:r>
              <a:rPr lang="en-US" i="1" dirty="0"/>
              <a:t>related when </a:t>
            </a:r>
            <a:r>
              <a:rPr lang="en-US" i="1" dirty="0" smtClean="0"/>
              <a:t>varying the cut on D</a:t>
            </a:r>
            <a:endParaRPr lang="en-US" sz="1800" i="1" dirty="0"/>
          </a:p>
          <a:p>
            <a:pPr lvl="2">
              <a:spcBef>
                <a:spcPts val="0"/>
              </a:spcBef>
            </a:pPr>
            <a:r>
              <a:rPr lang="en-US" dirty="0" smtClean="0"/>
              <a:t>See details in the next slide</a:t>
            </a:r>
          </a:p>
          <a:p>
            <a:pPr lvl="1">
              <a:spcBef>
                <a:spcPts val="0"/>
              </a:spcBef>
            </a:pPr>
            <a:endParaRPr lang="en-US" dirty="0" smtClean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1284" y="1720316"/>
            <a:ext cx="804590" cy="38553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44431" y="1417732"/>
            <a:ext cx="1174253" cy="22671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36165" y="2660181"/>
            <a:ext cx="1927216" cy="366617"/>
          </a:xfrm>
          <a:prstGeom prst="rect">
            <a:avLst/>
          </a:prstGeom>
          <a:ln>
            <a:solidFill>
              <a:srgbClr val="FF0000"/>
            </a:solidFill>
          </a:ln>
        </p:spPr>
      </p:pic>
      <p:grpSp>
        <p:nvGrpSpPr>
          <p:cNvPr id="23" name="Group 22"/>
          <p:cNvGrpSpPr/>
          <p:nvPr/>
        </p:nvGrpSpPr>
        <p:grpSpPr>
          <a:xfrm>
            <a:off x="4356883" y="4570035"/>
            <a:ext cx="3889890" cy="1321225"/>
            <a:chOff x="4961500" y="4583389"/>
            <a:chExt cx="4009699" cy="1403250"/>
          </a:xfrm>
        </p:grpSpPr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61500" y="4583389"/>
              <a:ext cx="4009699" cy="1403250"/>
            </a:xfrm>
            <a:prstGeom prst="rect">
              <a:avLst/>
            </a:prstGeom>
          </p:spPr>
        </p:pic>
        <p:sp>
          <p:nvSpPr>
            <p:cNvPr id="22" name="Rectangle 21"/>
            <p:cNvSpPr/>
            <p:nvPr/>
          </p:nvSpPr>
          <p:spPr>
            <a:xfrm>
              <a:off x="6327058" y="4800600"/>
              <a:ext cx="508819" cy="1474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5765352" y="4636413"/>
            <a:ext cx="5751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rgbClr val="6600FF"/>
                </a:solidFill>
              </a:rPr>
              <a:t>D </a:t>
            </a:r>
            <a:r>
              <a:rPr lang="en-US" sz="1200" dirty="0" smtClean="0">
                <a:solidFill>
                  <a:srgbClr val="6600FF"/>
                </a:solidFill>
                <a:sym typeface="Symbol" panose="05050102010706020507" pitchFamily="18" charset="2"/>
              </a:rPr>
              <a:t> 1</a:t>
            </a:r>
            <a:endParaRPr lang="en-US" sz="1200" dirty="0">
              <a:solidFill>
                <a:srgbClr val="6600FF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356883" y="5730056"/>
            <a:ext cx="5751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rgbClr val="6600FF"/>
                </a:solidFill>
              </a:rPr>
              <a:t>D </a:t>
            </a:r>
            <a:r>
              <a:rPr lang="en-US" sz="1200" dirty="0" smtClean="0">
                <a:solidFill>
                  <a:srgbClr val="6600FF"/>
                </a:solidFill>
                <a:sym typeface="Symbol" panose="05050102010706020507" pitchFamily="18" charset="2"/>
              </a:rPr>
              <a:t> 0</a:t>
            </a:r>
            <a:endParaRPr lang="en-US" sz="1200" dirty="0">
              <a:solidFill>
                <a:srgbClr val="6600FF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525523" y="4359414"/>
            <a:ext cx="5751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rgbClr val="6600FF"/>
                </a:solidFill>
              </a:rPr>
              <a:t>D </a:t>
            </a:r>
            <a:r>
              <a:rPr lang="en-US" sz="1200" dirty="0" smtClean="0">
                <a:solidFill>
                  <a:srgbClr val="6600FF"/>
                </a:solidFill>
                <a:sym typeface="Symbol" panose="05050102010706020507" pitchFamily="18" charset="2"/>
              </a:rPr>
              <a:t> 0</a:t>
            </a:r>
            <a:endParaRPr lang="en-US" sz="1200" dirty="0">
              <a:solidFill>
                <a:srgbClr val="6600FF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950836" y="5723042"/>
            <a:ext cx="5751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rgbClr val="6600FF"/>
                </a:solidFill>
              </a:rPr>
              <a:t>D </a:t>
            </a:r>
            <a:r>
              <a:rPr lang="en-US" sz="1200" dirty="0" smtClean="0">
                <a:solidFill>
                  <a:srgbClr val="6600FF"/>
                </a:solidFill>
                <a:sym typeface="Symbol" panose="05050102010706020507" pitchFamily="18" charset="2"/>
              </a:rPr>
              <a:t> 1</a:t>
            </a:r>
            <a:endParaRPr lang="en-US" sz="1200" dirty="0">
              <a:solidFill>
                <a:srgbClr val="6600FF"/>
              </a:solidFill>
            </a:endParaRP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47533" y="2187751"/>
            <a:ext cx="3457600" cy="39052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5800" y="4373144"/>
            <a:ext cx="3493320" cy="1516698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462140" y="5862222"/>
            <a:ext cx="36329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simple example: D distribution flat for signal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151404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000" y="27887"/>
            <a:ext cx="8791199" cy="488307"/>
          </a:xfrm>
        </p:spPr>
        <p:txBody>
          <a:bodyPr/>
          <a:lstStyle/>
          <a:p>
            <a:r>
              <a:rPr lang="en-US" sz="2400" dirty="0" smtClean="0"/>
              <a:t>FIP2 from the ROC (+prevalence) or from the PRC</a:t>
            </a:r>
            <a:endParaRPr lang="en-US" sz="24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180000" y="545692"/>
            <a:ext cx="8791199" cy="5380968"/>
          </a:xfrm>
          <a:ln w="28575"/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dirty="0" smtClean="0"/>
              <a:t>From the previous slide:</a:t>
            </a:r>
          </a:p>
          <a:p>
            <a:pPr lvl="3">
              <a:spcBef>
                <a:spcPts val="0"/>
              </a:spcBef>
            </a:pPr>
            <a:endParaRPr lang="en-US" dirty="0" smtClean="0"/>
          </a:p>
          <a:p>
            <a:pPr>
              <a:spcBef>
                <a:spcPts val="0"/>
              </a:spcBef>
            </a:pPr>
            <a:r>
              <a:rPr lang="en-US" dirty="0" smtClean="0"/>
              <a:t>FIP2 from the ROC (+prevalence             ):</a:t>
            </a:r>
          </a:p>
          <a:p>
            <a:pPr lvl="1">
              <a:spcBef>
                <a:spcPts val="0"/>
              </a:spcBef>
            </a:pPr>
            <a:endParaRPr lang="en-US" dirty="0"/>
          </a:p>
          <a:p>
            <a:pPr lvl="1">
              <a:spcBef>
                <a:spcPts val="0"/>
              </a:spcBef>
            </a:pPr>
            <a:endParaRPr lang="en-US" dirty="0" smtClean="0"/>
          </a:p>
          <a:p>
            <a:pPr lvl="1">
              <a:spcBef>
                <a:spcPts val="0"/>
              </a:spcBef>
            </a:pPr>
            <a:endParaRPr lang="en-US" dirty="0"/>
          </a:p>
          <a:p>
            <a:pPr>
              <a:spcBef>
                <a:spcPts val="0"/>
              </a:spcBef>
            </a:pPr>
            <a:r>
              <a:rPr lang="en-US" dirty="0"/>
              <a:t>FIP2 from the </a:t>
            </a:r>
            <a:r>
              <a:rPr lang="en-US" dirty="0" smtClean="0"/>
              <a:t>PRC:</a:t>
            </a:r>
          </a:p>
          <a:p>
            <a:pPr lvl="1">
              <a:spcBef>
                <a:spcPts val="0"/>
              </a:spcBef>
            </a:pPr>
            <a:endParaRPr lang="en-US" dirty="0"/>
          </a:p>
          <a:p>
            <a:pPr lvl="1">
              <a:spcBef>
                <a:spcPts val="0"/>
              </a:spcBef>
            </a:pPr>
            <a:endParaRPr lang="en-US" dirty="0" smtClean="0"/>
          </a:p>
          <a:p>
            <a:pPr lvl="2">
              <a:spcBef>
                <a:spcPts val="0"/>
              </a:spcBef>
            </a:pPr>
            <a:endParaRPr lang="en-US" dirty="0" smtClean="0"/>
          </a:p>
          <a:p>
            <a:pPr lvl="2">
              <a:spcBef>
                <a:spcPts val="0"/>
              </a:spcBef>
            </a:pPr>
            <a:endParaRPr lang="en-US" dirty="0"/>
          </a:p>
          <a:p>
            <a:pPr>
              <a:spcBef>
                <a:spcPts val="0"/>
              </a:spcBef>
            </a:pPr>
            <a:r>
              <a:rPr lang="en-US" dirty="0" smtClean="0"/>
              <a:t>Easier calculation and interpretation from ROC (+prevalence) than from PRC</a:t>
            </a:r>
            <a:endParaRPr lang="en-US" dirty="0"/>
          </a:p>
          <a:p>
            <a:pPr lvl="1">
              <a:spcBef>
                <a:spcPts val="0"/>
              </a:spcBef>
            </a:pPr>
            <a:r>
              <a:rPr lang="en-US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region of constant ROC slope</a:t>
            </a:r>
            <a:r>
              <a:rPr lang="en-US" dirty="0" smtClean="0"/>
              <a:t>*</a:t>
            </a:r>
            <a:r>
              <a:rPr lang="en-US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= region of constant signal purity</a:t>
            </a:r>
          </a:p>
          <a:p>
            <a:pPr lvl="1">
              <a:spcBef>
                <a:spcPts val="0"/>
              </a:spcBef>
            </a:pPr>
            <a:r>
              <a:rPr lang="en-US" dirty="0" smtClean="0"/>
              <a:t>decreasing ROC slope = decreasing purity</a:t>
            </a:r>
          </a:p>
          <a:p>
            <a:pPr lvl="2">
              <a:spcBef>
                <a:spcPts val="0"/>
              </a:spcBef>
            </a:pPr>
            <a:r>
              <a:rPr lang="en-US" dirty="0" smtClean="0"/>
              <a:t>technicality (my Python code): convert ROC to convex hull** first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804551" y="1439431"/>
            <a:ext cx="5479926" cy="414341"/>
            <a:chOff x="804551" y="1085465"/>
            <a:chExt cx="5479926" cy="414341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04551" y="1085465"/>
              <a:ext cx="809631" cy="395290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7132" y="1085465"/>
              <a:ext cx="1209684" cy="371478"/>
            </a:xfrm>
            <a:prstGeom prst="rect">
              <a:avLst/>
            </a:prstGeom>
          </p:spPr>
        </p:pic>
        <p:sp>
          <p:nvSpPr>
            <p:cNvPr id="8" name="Right Arrow 7"/>
            <p:cNvSpPr/>
            <p:nvPr/>
          </p:nvSpPr>
          <p:spPr>
            <a:xfrm>
              <a:off x="1669409" y="1257300"/>
              <a:ext cx="192495" cy="51620"/>
            </a:xfrm>
            <a:prstGeom prst="rightArrow">
              <a:avLst/>
            </a:prstGeom>
            <a:solidFill>
              <a:srgbClr val="FFFF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ight Arrow 8"/>
            <p:cNvSpPr/>
            <p:nvPr/>
          </p:nvSpPr>
          <p:spPr>
            <a:xfrm>
              <a:off x="3237271" y="1257300"/>
              <a:ext cx="192495" cy="51620"/>
            </a:xfrm>
            <a:prstGeom prst="rightArrow">
              <a:avLst/>
            </a:prstGeom>
            <a:solidFill>
              <a:srgbClr val="FFFF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540221" y="1085925"/>
              <a:ext cx="990607" cy="400053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</p:pic>
        <p:sp>
          <p:nvSpPr>
            <p:cNvPr id="11" name="Right Arrow 10"/>
            <p:cNvSpPr/>
            <p:nvPr/>
          </p:nvSpPr>
          <p:spPr>
            <a:xfrm>
              <a:off x="4635125" y="1242552"/>
              <a:ext cx="192495" cy="51620"/>
            </a:xfrm>
            <a:prstGeom prst="rightArrow">
              <a:avLst/>
            </a:prstGeom>
            <a:solidFill>
              <a:srgbClr val="FFFF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931917" y="1085465"/>
              <a:ext cx="1352560" cy="414341"/>
            </a:xfrm>
            <a:prstGeom prst="rect">
              <a:avLst/>
            </a:prstGeom>
            <a:ln w="28575">
              <a:solidFill>
                <a:srgbClr val="FF0000"/>
              </a:solidFill>
            </a:ln>
          </p:spPr>
        </p:pic>
      </p:grpSp>
      <p:pic>
        <p:nvPicPr>
          <p:cNvPr id="14" name="Picture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00125" y="1498662"/>
            <a:ext cx="1567791" cy="328448"/>
          </a:xfrm>
          <a:prstGeom prst="rect">
            <a:avLst/>
          </a:prstGeom>
          <a:ln>
            <a:solidFill>
              <a:srgbClr val="000000"/>
            </a:solidFill>
          </a:ln>
        </p:spPr>
      </p:pic>
      <p:sp>
        <p:nvSpPr>
          <p:cNvPr id="15" name="TextBox 14"/>
          <p:cNvSpPr txBox="1"/>
          <p:nvPr/>
        </p:nvSpPr>
        <p:spPr>
          <a:xfrm>
            <a:off x="7034981" y="1221663"/>
            <a:ext cx="204051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i="1" dirty="0" smtClean="0"/>
              <a:t>Compare FIP2(ROC) to AUC</a:t>
            </a:r>
            <a:endParaRPr lang="en-US" sz="1100" i="1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82728" y="626076"/>
            <a:ext cx="1038233" cy="36671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14260" y="1119884"/>
            <a:ext cx="753968" cy="264241"/>
          </a:xfrm>
          <a:prstGeom prst="rect">
            <a:avLst/>
          </a:prstGeom>
          <a:ln>
            <a:noFill/>
          </a:ln>
        </p:spPr>
      </p:pic>
      <p:grpSp>
        <p:nvGrpSpPr>
          <p:cNvPr id="25" name="Group 24"/>
          <p:cNvGrpSpPr/>
          <p:nvPr/>
        </p:nvGrpSpPr>
        <p:grpSpPr>
          <a:xfrm>
            <a:off x="362106" y="2433183"/>
            <a:ext cx="6410398" cy="542929"/>
            <a:chOff x="804551" y="2499549"/>
            <a:chExt cx="6410398" cy="542929"/>
          </a:xfrm>
        </p:grpSpPr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804551" y="2499549"/>
              <a:ext cx="1171584" cy="542929"/>
            </a:xfrm>
            <a:prstGeom prst="rect">
              <a:avLst/>
            </a:prstGeom>
          </p:spPr>
        </p:pic>
        <p:sp>
          <p:nvSpPr>
            <p:cNvPr id="19" name="Right Arrow 18"/>
            <p:cNvSpPr/>
            <p:nvPr/>
          </p:nvSpPr>
          <p:spPr>
            <a:xfrm>
              <a:off x="2020913" y="2719393"/>
              <a:ext cx="192495" cy="51620"/>
            </a:xfrm>
            <a:prstGeom prst="rightArrow">
              <a:avLst/>
            </a:prstGeom>
            <a:solidFill>
              <a:srgbClr val="FFFF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2286841" y="2551937"/>
              <a:ext cx="2209816" cy="490541"/>
            </a:xfrm>
            <a:prstGeom prst="rect">
              <a:avLst/>
            </a:prstGeom>
          </p:spPr>
        </p:pic>
        <p:sp>
          <p:nvSpPr>
            <p:cNvPr id="21" name="Right Arrow 20"/>
            <p:cNvSpPr/>
            <p:nvPr/>
          </p:nvSpPr>
          <p:spPr>
            <a:xfrm>
              <a:off x="4578303" y="2719393"/>
              <a:ext cx="192495" cy="51620"/>
            </a:xfrm>
            <a:prstGeom prst="rightArrow">
              <a:avLst/>
            </a:prstGeom>
            <a:solidFill>
              <a:srgbClr val="FFFF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4822948" y="2612446"/>
              <a:ext cx="862019" cy="304802"/>
            </a:xfrm>
            <a:prstGeom prst="rect">
              <a:avLst/>
            </a:prstGeom>
          </p:spPr>
        </p:pic>
        <p:sp>
          <p:nvSpPr>
            <p:cNvPr id="23" name="Right Arrow 22"/>
            <p:cNvSpPr/>
            <p:nvPr/>
          </p:nvSpPr>
          <p:spPr>
            <a:xfrm>
              <a:off x="5767369" y="2693583"/>
              <a:ext cx="192495" cy="51620"/>
            </a:xfrm>
            <a:prstGeom prst="rightArrow">
              <a:avLst/>
            </a:prstGeom>
            <a:solidFill>
              <a:srgbClr val="FFFF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6048128" y="2559116"/>
              <a:ext cx="1166821" cy="385765"/>
            </a:xfrm>
            <a:prstGeom prst="rect">
              <a:avLst/>
            </a:prstGeom>
            <a:ln w="28575">
              <a:solidFill>
                <a:srgbClr val="FF0000"/>
              </a:solidFill>
            </a:ln>
          </p:spPr>
        </p:pic>
      </p:grpSp>
      <p:sp>
        <p:nvSpPr>
          <p:cNvPr id="26" name="TextBox 25"/>
          <p:cNvSpPr txBox="1"/>
          <p:nvPr/>
        </p:nvSpPr>
        <p:spPr>
          <a:xfrm>
            <a:off x="6956630" y="2236840"/>
            <a:ext cx="21754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i="1" dirty="0" smtClean="0"/>
              <a:t>Compare FIP2(PRC) to AUCPR</a:t>
            </a:r>
            <a:endParaRPr lang="en-US" sz="1100" i="1" dirty="0"/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427332" y="2492750"/>
            <a:ext cx="1090620" cy="328615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0831" y="3642223"/>
            <a:ext cx="1745028" cy="1448702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5826662" y="4799225"/>
            <a:ext cx="33439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**Convert ROC to convex hull</a:t>
            </a:r>
          </a:p>
          <a:p>
            <a:r>
              <a:rPr lang="en-US" sz="900" dirty="0" smtClean="0"/>
              <a:t>- ensure decreasing slope</a:t>
            </a:r>
          </a:p>
          <a:p>
            <a:r>
              <a:rPr lang="en-US" sz="900" dirty="0" smtClean="0"/>
              <a:t>- avoid staircase effect that would artificially inflate FIP2</a:t>
            </a:r>
          </a:p>
          <a:p>
            <a:r>
              <a:rPr lang="en-US" sz="900" dirty="0" smtClean="0"/>
              <a:t>  (bins of 100% purity: only signal or only background)</a:t>
            </a:r>
            <a:endParaRPr lang="en-US" sz="900" dirty="0"/>
          </a:p>
        </p:txBody>
      </p:sp>
      <p:sp>
        <p:nvSpPr>
          <p:cNvPr id="30" name="TextBox 29"/>
          <p:cNvSpPr txBox="1"/>
          <p:nvPr/>
        </p:nvSpPr>
        <p:spPr>
          <a:xfrm>
            <a:off x="6284477" y="5623694"/>
            <a:ext cx="334396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*ROC slopes are also discussed in medical literature </a:t>
            </a:r>
          </a:p>
          <a:p>
            <a:r>
              <a:rPr lang="en-US" sz="900" dirty="0" smtClean="0"/>
              <a:t>in relation to diagnostic likelihood ratios [Choi 1998],</a:t>
            </a:r>
          </a:p>
          <a:p>
            <a:r>
              <a:rPr lang="en-US" sz="900" dirty="0" smtClean="0"/>
              <a:t>but their use does not seem to be widespread(?)</a:t>
            </a:r>
          </a:p>
        </p:txBody>
      </p:sp>
      <p:grpSp>
        <p:nvGrpSpPr>
          <p:cNvPr id="32" name="Group 31"/>
          <p:cNvGrpSpPr/>
          <p:nvPr/>
        </p:nvGrpSpPr>
        <p:grpSpPr>
          <a:xfrm>
            <a:off x="568372" y="4308911"/>
            <a:ext cx="4243140" cy="1744842"/>
            <a:chOff x="1109535" y="4281828"/>
            <a:chExt cx="4243140" cy="1744842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09535" y="4281828"/>
              <a:ext cx="4243140" cy="1744842"/>
            </a:xfrm>
            <a:prstGeom prst="rect">
              <a:avLst/>
            </a:prstGeom>
          </p:spPr>
        </p:pic>
        <p:sp>
          <p:nvSpPr>
            <p:cNvPr id="31" name="TextBox 30"/>
            <p:cNvSpPr txBox="1"/>
            <p:nvPr/>
          </p:nvSpPr>
          <p:spPr>
            <a:xfrm>
              <a:off x="2295924" y="4599170"/>
              <a:ext cx="886804" cy="846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700" dirty="0" smtClean="0">
                  <a:solidFill>
                    <a:srgbClr val="3333CC"/>
                  </a:solidFill>
                </a:rPr>
                <a:t>d</a:t>
              </a:r>
              <a:r>
                <a:rPr lang="el-GR" sz="700" dirty="0" smtClean="0">
                  <a:solidFill>
                    <a:srgbClr val="3333CC"/>
                  </a:solidFill>
                </a:rPr>
                <a:t>ε</a:t>
              </a:r>
              <a:r>
                <a:rPr lang="en-US" sz="700" baseline="-25000" dirty="0" smtClean="0">
                  <a:solidFill>
                    <a:srgbClr val="3333CC"/>
                  </a:solidFill>
                </a:rPr>
                <a:t>s</a:t>
              </a:r>
              <a:r>
                <a:rPr lang="en-US" sz="700" dirty="0" smtClean="0">
                  <a:solidFill>
                    <a:srgbClr val="3333CC"/>
                  </a:solidFill>
                </a:rPr>
                <a:t>: proportional to</a:t>
              </a:r>
              <a:r>
                <a:rPr lang="en-US" sz="700" dirty="0">
                  <a:solidFill>
                    <a:srgbClr val="3333CC"/>
                  </a:solidFill>
                </a:rPr>
                <a:t> </a:t>
              </a:r>
              <a:r>
                <a:rPr lang="en-US" sz="700" dirty="0" smtClean="0">
                  <a:solidFill>
                    <a:srgbClr val="3333CC"/>
                  </a:solidFill>
                </a:rPr>
                <a:t>#signal events </a:t>
              </a:r>
            </a:p>
            <a:p>
              <a:r>
                <a:rPr lang="en-US" sz="700" dirty="0" smtClean="0">
                  <a:solidFill>
                    <a:srgbClr val="3333CC"/>
                  </a:solidFill>
                </a:rPr>
                <a:t>in bin</a:t>
              </a:r>
            </a:p>
            <a:p>
              <a:endParaRPr lang="en-US" sz="700" dirty="0" smtClean="0">
                <a:solidFill>
                  <a:srgbClr val="3333CC"/>
                </a:solidFill>
              </a:endParaRPr>
            </a:p>
            <a:p>
              <a:r>
                <a:rPr lang="en-US" sz="700" dirty="0" smtClean="0">
                  <a:solidFill>
                    <a:srgbClr val="3333CC"/>
                  </a:solidFill>
                </a:rPr>
                <a:t>d</a:t>
              </a:r>
              <a:r>
                <a:rPr lang="el-GR" sz="700" dirty="0" smtClean="0">
                  <a:solidFill>
                    <a:srgbClr val="3333CC"/>
                  </a:solidFill>
                </a:rPr>
                <a:t>ε</a:t>
              </a:r>
              <a:r>
                <a:rPr lang="en-US" sz="700" baseline="-25000" dirty="0" smtClean="0">
                  <a:solidFill>
                    <a:srgbClr val="3333CC"/>
                  </a:solidFill>
                </a:rPr>
                <a:t>s</a:t>
              </a:r>
              <a:r>
                <a:rPr lang="en-US" sz="700" dirty="0" smtClean="0">
                  <a:solidFill>
                    <a:srgbClr val="3333CC"/>
                  </a:solidFill>
                </a:rPr>
                <a:t>/d</a:t>
              </a:r>
              <a:r>
                <a:rPr lang="el-GR" sz="700" dirty="0" smtClean="0">
                  <a:solidFill>
                    <a:srgbClr val="3333CC"/>
                  </a:solidFill>
                </a:rPr>
                <a:t>ε</a:t>
              </a:r>
              <a:r>
                <a:rPr lang="en-US" sz="700" baseline="-25000" dirty="0" smtClean="0">
                  <a:solidFill>
                    <a:srgbClr val="3333CC"/>
                  </a:solidFill>
                </a:rPr>
                <a:t>b</a:t>
              </a:r>
              <a:r>
                <a:rPr lang="en-US" sz="700" dirty="0" smtClean="0">
                  <a:solidFill>
                    <a:srgbClr val="3333CC"/>
                  </a:solidFill>
                </a:rPr>
                <a:t>: related </a:t>
              </a:r>
            </a:p>
            <a:p>
              <a:r>
                <a:rPr lang="en-US" sz="700" dirty="0" smtClean="0">
                  <a:solidFill>
                    <a:srgbClr val="3333CC"/>
                  </a:solidFill>
                </a:rPr>
                <a:t>to purity in bin</a:t>
              </a:r>
              <a:endParaRPr lang="en-US" sz="700" dirty="0">
                <a:solidFill>
                  <a:srgbClr val="3333CC"/>
                </a:solidFill>
              </a:endParaRPr>
            </a:p>
            <a:p>
              <a:endParaRPr lang="en-US" sz="700" dirty="0">
                <a:solidFill>
                  <a:srgbClr val="3333CC"/>
                </a:solidFill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5573389" y="513184"/>
            <a:ext cx="3164648" cy="646331"/>
          </a:xfrm>
          <a:prstGeom prst="rect">
            <a:avLst/>
          </a:prstGeom>
          <a:solidFill>
            <a:srgbClr val="FFFF00"/>
          </a:solidFill>
          <a:ln w="1270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/>
              <a:t>FIP2: integrals on ROC and PRC,</a:t>
            </a:r>
          </a:p>
          <a:p>
            <a:pPr algn="ctr"/>
            <a:r>
              <a:rPr lang="en-US" sz="1200" dirty="0" smtClean="0"/>
              <a:t>more relevant to HEP than AUC or AUCPR!</a:t>
            </a:r>
          </a:p>
          <a:p>
            <a:pPr algn="ctr"/>
            <a:r>
              <a:rPr lang="en-US" sz="1200" dirty="0" smtClean="0"/>
              <a:t>(well-defined meaning for distribution fits)</a:t>
            </a:r>
          </a:p>
        </p:txBody>
      </p:sp>
    </p:spTree>
    <p:extLst>
      <p:ext uri="{BB962C8B-B14F-4D97-AF65-F5344CB8AC3E}">
        <p14:creationId xmlns:p14="http://schemas.microsoft.com/office/powerpoint/2010/main" val="600117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83835" y="197493"/>
            <a:ext cx="3387363" cy="731307"/>
          </a:xfrm>
        </p:spPr>
        <p:txBody>
          <a:bodyPr/>
          <a:lstStyle/>
          <a:p>
            <a:r>
              <a:rPr lang="en-US" sz="2400" dirty="0" smtClean="0"/>
              <a:t>Sanity check</a:t>
            </a:r>
            <a:endParaRPr lang="en-US" sz="2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11252" y="1144800"/>
            <a:ext cx="3365292" cy="4848226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dirty="0" smtClean="0"/>
              <a:t>Three random forests      (on the same 2-D pdf)</a:t>
            </a:r>
          </a:p>
          <a:p>
            <a:pPr lvl="1">
              <a:spcBef>
                <a:spcPts val="0"/>
              </a:spcBef>
            </a:pPr>
            <a:r>
              <a:rPr lang="en-US" dirty="0" smtClean="0"/>
              <a:t>reasonable</a:t>
            </a:r>
          </a:p>
          <a:p>
            <a:pPr lvl="1">
              <a:spcBef>
                <a:spcPts val="0"/>
              </a:spcBef>
            </a:pPr>
            <a:r>
              <a:rPr lang="en-US" dirty="0" smtClean="0"/>
              <a:t>undertrained</a:t>
            </a:r>
          </a:p>
          <a:p>
            <a:pPr lvl="1">
              <a:spcBef>
                <a:spcPts val="0"/>
              </a:spcBef>
            </a:pPr>
            <a:r>
              <a:rPr lang="en-US" dirty="0" smtClean="0"/>
              <a:t>overtrained</a:t>
            </a:r>
          </a:p>
          <a:p>
            <a:pPr lvl="1">
              <a:spcBef>
                <a:spcPts val="0"/>
              </a:spcBef>
            </a:pPr>
            <a:endParaRPr lang="en-US" dirty="0"/>
          </a:p>
          <a:p>
            <a:pPr>
              <a:spcBef>
                <a:spcPts val="0"/>
              </a:spcBef>
            </a:pPr>
            <a:r>
              <a:rPr lang="en-US" dirty="0" smtClean="0"/>
              <a:t>Fit </a:t>
            </a:r>
            <a:r>
              <a:rPr lang="el-GR" dirty="0" smtClean="0"/>
              <a:t>σ</a:t>
            </a:r>
            <a:r>
              <a:rPr lang="en-US" baseline="-25000" dirty="0" smtClean="0"/>
              <a:t>s</a:t>
            </a:r>
            <a:r>
              <a:rPr lang="en-US" dirty="0" smtClean="0"/>
              <a:t> from the distribution of the classifier output</a:t>
            </a:r>
          </a:p>
          <a:p>
            <a:pPr lvl="1">
              <a:spcBef>
                <a:spcPts val="0"/>
              </a:spcBef>
            </a:pPr>
            <a:r>
              <a:rPr lang="en-US" dirty="0" smtClean="0"/>
              <a:t>Errors consistent with FIP2</a:t>
            </a:r>
          </a:p>
          <a:p>
            <a:pPr lvl="1">
              <a:spcBef>
                <a:spcPts val="0"/>
              </a:spcBef>
            </a:pPr>
            <a:endParaRPr lang="en-US" dirty="0"/>
          </a:p>
          <a:p>
            <a:pPr lvl="1">
              <a:spcBef>
                <a:spcPts val="0"/>
              </a:spcBef>
            </a:pPr>
            <a:endParaRPr lang="en-US" dirty="0" smtClean="0"/>
          </a:p>
          <a:p>
            <a:pPr lvl="1">
              <a:spcBef>
                <a:spcPts val="0"/>
              </a:spcBef>
            </a:pPr>
            <a:endParaRPr lang="en-US" dirty="0"/>
          </a:p>
          <a:p>
            <a:pPr lvl="1">
              <a:spcBef>
                <a:spcPts val="0"/>
              </a:spcBef>
            </a:pPr>
            <a:endParaRPr lang="en-US" dirty="0" smtClean="0"/>
          </a:p>
          <a:p>
            <a:pPr lvl="1">
              <a:spcBef>
                <a:spcPts val="0"/>
              </a:spcBef>
            </a:pPr>
            <a:endParaRPr lang="en-US" dirty="0"/>
          </a:p>
          <a:p>
            <a:pPr lvl="1">
              <a:spcBef>
                <a:spcPts val="0"/>
              </a:spcBef>
            </a:pPr>
            <a:endParaRPr lang="en-US" dirty="0" smtClean="0"/>
          </a:p>
          <a:p>
            <a:pPr marL="127000" indent="0">
              <a:spcBef>
                <a:spcPts val="0"/>
              </a:spcBef>
              <a:buNone/>
            </a:pPr>
            <a:endParaRPr lang="en-US" sz="1100" dirty="0" smtClean="0"/>
          </a:p>
          <a:p>
            <a:pPr marL="127000" indent="0">
              <a:spcBef>
                <a:spcPts val="0"/>
              </a:spcBef>
              <a:buNone/>
            </a:pPr>
            <a:endParaRPr lang="en-US" sz="1100" dirty="0"/>
          </a:p>
          <a:p>
            <a:pPr marL="127000" indent="0">
              <a:spcBef>
                <a:spcPts val="0"/>
              </a:spcBef>
              <a:buNone/>
            </a:pPr>
            <a:endParaRPr lang="en-US" sz="1100" dirty="0" smtClean="0"/>
          </a:p>
          <a:p>
            <a:pPr marL="127000" indent="0" algn="ctr">
              <a:spcBef>
                <a:spcPts val="0"/>
              </a:spcBef>
              <a:buNone/>
            </a:pPr>
            <a:r>
              <a:rPr lang="en-US" sz="1100" i="1" dirty="0" smtClean="0"/>
              <a:t>My development environment: SciPy ecosystem, iminuit and bits of rootpy, on SWAN at CERN.</a:t>
            </a:r>
          </a:p>
          <a:p>
            <a:pPr marL="127000" indent="0" algn="ctr">
              <a:spcBef>
                <a:spcPts val="0"/>
              </a:spcBef>
              <a:buNone/>
            </a:pPr>
            <a:r>
              <a:rPr lang="en-US" sz="1100" i="1" dirty="0" smtClean="0"/>
              <a:t>Thanks to all involved in these projects!</a:t>
            </a:r>
          </a:p>
          <a:p>
            <a:pPr marL="127000" indent="0">
              <a:spcBef>
                <a:spcPts val="0"/>
              </a:spcBef>
              <a:buNone/>
            </a:pPr>
            <a:endParaRPr lang="en-US" sz="1100" i="1" dirty="0" smtClean="0"/>
          </a:p>
          <a:p>
            <a:pPr lvl="1">
              <a:spcBef>
                <a:spcPts val="0"/>
              </a:spcBef>
            </a:pPr>
            <a:endParaRPr lang="en-US" dirty="0"/>
          </a:p>
          <a:p>
            <a:pPr lvl="1">
              <a:spcBef>
                <a:spcPts val="0"/>
              </a:spcBef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259" y="193961"/>
            <a:ext cx="5409575" cy="579906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3867" y="3578981"/>
            <a:ext cx="2509856" cy="347665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>
            <a:off x="3473245" y="331839"/>
            <a:ext cx="2072147" cy="361335"/>
          </a:xfrm>
          <a:prstGeom prst="ellipse">
            <a:avLst/>
          </a:prstGeom>
          <a:noFill/>
          <a:ln>
            <a:solidFill>
              <a:srgbClr val="66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3463415" y="2261420"/>
            <a:ext cx="2072147" cy="361335"/>
          </a:xfrm>
          <a:prstGeom prst="ellipse">
            <a:avLst/>
          </a:prstGeom>
          <a:noFill/>
          <a:ln>
            <a:solidFill>
              <a:srgbClr val="66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450236" y="4191001"/>
            <a:ext cx="2072147" cy="361335"/>
          </a:xfrm>
          <a:prstGeom prst="ellipse">
            <a:avLst/>
          </a:prstGeom>
          <a:noFill/>
          <a:ln>
            <a:solidFill>
              <a:srgbClr val="66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Arrow Connector 9"/>
          <p:cNvCxnSpPr>
            <a:stCxn id="6" idx="5"/>
          </p:cNvCxnSpPr>
          <p:nvPr/>
        </p:nvCxnSpPr>
        <p:spPr>
          <a:xfrm>
            <a:off x="5241933" y="640258"/>
            <a:ext cx="1239983" cy="2928655"/>
          </a:xfrm>
          <a:prstGeom prst="straightConnector1">
            <a:avLst/>
          </a:prstGeom>
          <a:ln>
            <a:solidFill>
              <a:srgbClr val="66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>
            <a:stCxn id="7" idx="5"/>
          </p:cNvCxnSpPr>
          <p:nvPr/>
        </p:nvCxnSpPr>
        <p:spPr>
          <a:xfrm>
            <a:off x="5232103" y="2569839"/>
            <a:ext cx="1182488" cy="1061952"/>
          </a:xfrm>
          <a:prstGeom prst="straightConnector1">
            <a:avLst/>
          </a:prstGeom>
          <a:ln>
            <a:solidFill>
              <a:srgbClr val="66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stCxn id="8" idx="6"/>
          </p:cNvCxnSpPr>
          <p:nvPr/>
        </p:nvCxnSpPr>
        <p:spPr>
          <a:xfrm flipV="1">
            <a:off x="5522383" y="3752813"/>
            <a:ext cx="892208" cy="618856"/>
          </a:xfrm>
          <a:prstGeom prst="straightConnector1">
            <a:avLst/>
          </a:prstGeom>
          <a:ln>
            <a:solidFill>
              <a:srgbClr val="66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6967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24" y="3199397"/>
            <a:ext cx="3293529" cy="145242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69172" y="5397955"/>
            <a:ext cx="2795666" cy="557318"/>
          </a:xfrm>
        </p:spPr>
        <p:txBody>
          <a:bodyPr/>
          <a:lstStyle/>
          <a:p>
            <a:r>
              <a:rPr lang="en-US" sz="2400" dirty="0" smtClean="0"/>
              <a:t>FIP2 vs AUC</a:t>
            </a:r>
            <a:endParaRPr lang="en-GB" sz="2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-37508" y="3851"/>
            <a:ext cx="6708823" cy="3151579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sz="1600" dirty="0" smtClean="0"/>
              <a:t>Prepared a model just to show that AUC is misleading</a:t>
            </a:r>
            <a:endParaRPr lang="en-US" sz="1400" dirty="0" smtClean="0"/>
          </a:p>
          <a:p>
            <a:pPr lvl="1">
              <a:spcBef>
                <a:spcPts val="0"/>
              </a:spcBef>
            </a:pPr>
            <a:r>
              <a:rPr lang="en-US" sz="1400" dirty="0" smtClean="0"/>
              <a:t>pdf with two useful features and a third random one</a:t>
            </a:r>
          </a:p>
          <a:p>
            <a:pPr lvl="1">
              <a:spcBef>
                <a:spcPts val="0"/>
              </a:spcBef>
            </a:pPr>
            <a:r>
              <a:rPr lang="en-US" sz="1400" dirty="0" smtClean="0"/>
              <a:t>two classifiers, each trained only one useful feature</a:t>
            </a:r>
            <a:endParaRPr lang="en-US" sz="1200" dirty="0" smtClean="0"/>
          </a:p>
          <a:p>
            <a:pPr lvl="1">
              <a:spcBef>
                <a:spcPts val="0"/>
              </a:spcBef>
            </a:pPr>
            <a:r>
              <a:rPr lang="en-US" sz="1400" dirty="0" smtClean="0"/>
              <a:t>two prevalence scenarios: S/B=5 and S/B=1/5</a:t>
            </a:r>
          </a:p>
          <a:p>
            <a:pPr lvl="3">
              <a:spcBef>
                <a:spcPts val="0"/>
              </a:spcBef>
            </a:pPr>
            <a:endParaRPr lang="en-US" sz="1000" dirty="0"/>
          </a:p>
          <a:p>
            <a:pPr>
              <a:spcBef>
                <a:spcPts val="0"/>
              </a:spcBef>
            </a:pPr>
            <a:r>
              <a:rPr lang="en-US" sz="1600" dirty="0" smtClean="0"/>
              <a:t>Same AUC (0.80) in all four cases</a:t>
            </a:r>
          </a:p>
          <a:p>
            <a:pPr lvl="1">
              <a:spcBef>
                <a:spcPts val="0"/>
              </a:spcBef>
            </a:pPr>
            <a:r>
              <a:rPr lang="en-US" sz="1400" dirty="0" smtClean="0"/>
              <a:t>it is well known that AUC is insensitive to prevalence</a:t>
            </a:r>
          </a:p>
          <a:p>
            <a:pPr lvl="1">
              <a:spcBef>
                <a:spcPts val="0"/>
              </a:spcBef>
            </a:pPr>
            <a:r>
              <a:rPr lang="en-US" sz="1400" i="1" dirty="0" smtClean="0">
                <a:solidFill>
                  <a:srgbClr val="FF0000"/>
                </a:solidFill>
              </a:rPr>
              <a:t>ROC curves of the two classifiers cross</a:t>
            </a:r>
            <a:endParaRPr lang="en-US" sz="1400" dirty="0" smtClean="0"/>
          </a:p>
          <a:p>
            <a:pPr lvl="3">
              <a:spcBef>
                <a:spcPts val="0"/>
              </a:spcBef>
            </a:pPr>
            <a:endParaRPr lang="en-US" sz="850" dirty="0"/>
          </a:p>
          <a:p>
            <a:pPr>
              <a:spcBef>
                <a:spcPts val="0"/>
              </a:spcBef>
            </a:pPr>
            <a:r>
              <a:rPr lang="en-US" sz="1600" dirty="0" smtClean="0"/>
              <a:t>Low </a:t>
            </a:r>
            <a:r>
              <a:rPr lang="en-US" sz="1600" dirty="0"/>
              <a:t>prevalence: FIP2 favors classifier #</a:t>
            </a:r>
            <a:r>
              <a:rPr lang="en-US" sz="1600" dirty="0" smtClean="0"/>
              <a:t>1 (0.63 &gt; 0.33) </a:t>
            </a:r>
            <a:endParaRPr lang="en-US" sz="1600" dirty="0"/>
          </a:p>
          <a:p>
            <a:pPr lvl="3">
              <a:spcBef>
                <a:spcPts val="0"/>
              </a:spcBef>
            </a:pPr>
            <a:endParaRPr lang="en-US" sz="850" dirty="0" smtClean="0"/>
          </a:p>
          <a:p>
            <a:pPr>
              <a:spcBef>
                <a:spcPts val="0"/>
              </a:spcBef>
            </a:pPr>
            <a:r>
              <a:rPr lang="en-US" sz="1600" dirty="0" smtClean="0"/>
              <a:t>High </a:t>
            </a:r>
            <a:r>
              <a:rPr lang="en-US" sz="1600" dirty="0"/>
              <a:t>prevalence: FIP2 favors classifier </a:t>
            </a:r>
            <a:r>
              <a:rPr lang="en-US" sz="1600" dirty="0" smtClean="0"/>
              <a:t>#2 (0.87 &lt; 0.93)</a:t>
            </a:r>
            <a:endParaRPr lang="en-US" sz="1600" dirty="0"/>
          </a:p>
          <a:p>
            <a:pPr lvl="3">
              <a:spcBef>
                <a:spcPts val="0"/>
              </a:spcBef>
            </a:pPr>
            <a:endParaRPr lang="en-US" sz="1000" dirty="0"/>
          </a:p>
          <a:p>
            <a:pPr>
              <a:spcBef>
                <a:spcPts val="0"/>
              </a:spcBef>
            </a:pPr>
            <a:r>
              <a:rPr lang="en-US" sz="1600" dirty="0" smtClean="0">
                <a:solidFill>
                  <a:srgbClr val="FF0000"/>
                </a:solidFill>
              </a:rPr>
              <a:t>Do not choose the best classifier based on AUC</a:t>
            </a:r>
          </a:p>
          <a:p>
            <a:pPr lvl="1">
              <a:spcBef>
                <a:spcPts val="0"/>
              </a:spcBef>
            </a:pPr>
            <a:r>
              <a:rPr lang="en-US" sz="1100" dirty="0" smtClean="0"/>
              <a:t>not for a cross-section fit on the classifier output, nor in general!</a:t>
            </a:r>
          </a:p>
          <a:p>
            <a:pPr lvl="1">
              <a:spcBef>
                <a:spcPts val="0"/>
              </a:spcBef>
            </a:pPr>
            <a:endParaRPr lang="en-US" sz="1100" dirty="0" smtClean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1315" y="3089149"/>
            <a:ext cx="2425600" cy="200544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6311" y="70131"/>
            <a:ext cx="3290604" cy="145113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6311" y="1579640"/>
            <a:ext cx="3290605" cy="145113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990" y="4670793"/>
            <a:ext cx="3297835" cy="145432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0711" y="4091871"/>
            <a:ext cx="2425600" cy="2005445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6169172" y="3257896"/>
            <a:ext cx="1543987" cy="30777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High prevalence</a:t>
            </a:r>
            <a:endParaRPr lang="en-GB" dirty="0"/>
          </a:p>
        </p:txBody>
      </p:sp>
      <p:sp>
        <p:nvSpPr>
          <p:cNvPr id="14" name="TextBox 13"/>
          <p:cNvSpPr txBox="1"/>
          <p:nvPr/>
        </p:nvSpPr>
        <p:spPr>
          <a:xfrm>
            <a:off x="2882188" y="3894795"/>
            <a:ext cx="1543987" cy="30777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Low prevalence</a:t>
            </a:r>
            <a:endParaRPr lang="en-GB" dirty="0"/>
          </a:p>
        </p:txBody>
      </p:sp>
      <p:sp>
        <p:nvSpPr>
          <p:cNvPr id="15" name="TextBox 14"/>
          <p:cNvSpPr txBox="1"/>
          <p:nvPr/>
        </p:nvSpPr>
        <p:spPr>
          <a:xfrm>
            <a:off x="1051458" y="3961066"/>
            <a:ext cx="1164937" cy="261610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/>
              <a:t>Classifier #1</a:t>
            </a:r>
            <a:endParaRPr lang="en-GB" sz="1100" dirty="0"/>
          </a:p>
        </p:txBody>
      </p:sp>
      <p:sp>
        <p:nvSpPr>
          <p:cNvPr id="16" name="TextBox 15"/>
          <p:cNvSpPr txBox="1"/>
          <p:nvPr/>
        </p:nvSpPr>
        <p:spPr>
          <a:xfrm>
            <a:off x="934035" y="4984345"/>
            <a:ext cx="1164937" cy="261610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/>
              <a:t>Classifier #2</a:t>
            </a:r>
            <a:endParaRPr lang="en-GB" sz="1100" dirty="0"/>
          </a:p>
        </p:txBody>
      </p:sp>
      <p:sp>
        <p:nvSpPr>
          <p:cNvPr id="17" name="TextBox 16"/>
          <p:cNvSpPr txBox="1"/>
          <p:nvPr/>
        </p:nvSpPr>
        <p:spPr>
          <a:xfrm>
            <a:off x="6869144" y="171053"/>
            <a:ext cx="1164937" cy="261610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/>
              <a:t>Classifier #1</a:t>
            </a:r>
            <a:endParaRPr lang="en-GB" sz="1100" dirty="0"/>
          </a:p>
        </p:txBody>
      </p:sp>
      <p:sp>
        <p:nvSpPr>
          <p:cNvPr id="18" name="TextBox 17"/>
          <p:cNvSpPr txBox="1"/>
          <p:nvPr/>
        </p:nvSpPr>
        <p:spPr>
          <a:xfrm>
            <a:off x="6730126" y="1728975"/>
            <a:ext cx="1164937" cy="261610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/>
              <a:t>Classifier #2</a:t>
            </a:r>
            <a:endParaRPr lang="en-GB" sz="1100" dirty="0"/>
          </a:p>
        </p:txBody>
      </p:sp>
      <p:sp>
        <p:nvSpPr>
          <p:cNvPr id="19" name="Oval 18"/>
          <p:cNvSpPr/>
          <p:nvPr/>
        </p:nvSpPr>
        <p:spPr>
          <a:xfrm>
            <a:off x="2098972" y="4266643"/>
            <a:ext cx="1183873" cy="24948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2098971" y="5757138"/>
            <a:ext cx="1183873" cy="24948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1" name="Oval 20"/>
          <p:cNvSpPr/>
          <p:nvPr/>
        </p:nvSpPr>
        <p:spPr>
          <a:xfrm>
            <a:off x="7904808" y="2661047"/>
            <a:ext cx="1183873" cy="24948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7913042" y="1151538"/>
            <a:ext cx="1183873" cy="24948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8815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000" y="60605"/>
            <a:ext cx="8791199" cy="473228"/>
          </a:xfrm>
        </p:spPr>
        <p:txBody>
          <a:bodyPr/>
          <a:lstStyle/>
          <a:p>
            <a:r>
              <a:rPr lang="en-US" dirty="0" smtClean="0"/>
              <a:t>Binary classifier evaluation – reminder</a:t>
            </a:r>
            <a:endParaRPr lang="en-US" sz="2400" dirty="0"/>
          </a:p>
        </p:txBody>
      </p:sp>
      <p:grpSp>
        <p:nvGrpSpPr>
          <p:cNvPr id="5" name="Group 4"/>
          <p:cNvGrpSpPr/>
          <p:nvPr/>
        </p:nvGrpSpPr>
        <p:grpSpPr>
          <a:xfrm>
            <a:off x="469541" y="1575931"/>
            <a:ext cx="4729969" cy="1425563"/>
            <a:chOff x="138160" y="3137876"/>
            <a:chExt cx="5930483" cy="1895231"/>
          </a:xfrm>
        </p:grpSpPr>
        <p:grpSp>
          <p:nvGrpSpPr>
            <p:cNvPr id="7" name="Group 6"/>
            <p:cNvGrpSpPr/>
            <p:nvPr/>
          </p:nvGrpSpPr>
          <p:grpSpPr>
            <a:xfrm>
              <a:off x="138160" y="3137876"/>
              <a:ext cx="5930483" cy="1891325"/>
              <a:chOff x="138160" y="3137876"/>
              <a:chExt cx="5930483" cy="1891325"/>
            </a:xfrm>
          </p:grpSpPr>
          <p:sp>
            <p:nvSpPr>
              <p:cNvPr id="13" name="Rectangle 12"/>
              <p:cNvSpPr/>
              <p:nvPr/>
            </p:nvSpPr>
            <p:spPr>
              <a:xfrm>
                <a:off x="1996833" y="3137876"/>
                <a:ext cx="2032000" cy="633046"/>
              </a:xfrm>
              <a:prstGeom prst="rect">
                <a:avLst/>
              </a:prstGeom>
              <a:solidFill>
                <a:schemeClr val="tx1">
                  <a:lumMod val="20000"/>
                  <a:lumOff val="80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000" i="1" u="sng" dirty="0" smtClean="0">
                    <a:solidFill>
                      <a:srgbClr val="CC00FF"/>
                    </a:solidFill>
                  </a:rPr>
                  <a:t>true class</a:t>
                </a:r>
                <a:r>
                  <a:rPr lang="en-US" sz="1000" dirty="0" smtClean="0">
                    <a:solidFill>
                      <a:srgbClr val="000000"/>
                    </a:solidFill>
                  </a:rPr>
                  <a:t>: </a:t>
                </a:r>
                <a:r>
                  <a:rPr lang="en-US" sz="1000" b="1" dirty="0" smtClean="0">
                    <a:solidFill>
                      <a:srgbClr val="000000"/>
                    </a:solidFill>
                  </a:rPr>
                  <a:t>P</a:t>
                </a:r>
                <a:r>
                  <a:rPr lang="en-US" sz="1000" dirty="0" smtClean="0">
                    <a:solidFill>
                      <a:srgbClr val="000000"/>
                    </a:solidFill>
                  </a:rPr>
                  <a:t>ositives</a:t>
                </a:r>
                <a:endParaRPr lang="en-US" sz="1000" b="1" dirty="0" smtClean="0">
                  <a:solidFill>
                    <a:srgbClr val="000000"/>
                  </a:solidFill>
                </a:endParaRPr>
              </a:p>
              <a:p>
                <a:pPr algn="ctr"/>
                <a:r>
                  <a:rPr lang="en-US" sz="1000" dirty="0" smtClean="0">
                    <a:solidFill>
                      <a:srgbClr val="000000"/>
                    </a:solidFill>
                  </a:rPr>
                  <a:t>(HEP: </a:t>
                </a:r>
                <a:r>
                  <a:rPr lang="en-US" sz="1000" b="1" dirty="0" smtClean="0">
                    <a:solidFill>
                      <a:srgbClr val="000000"/>
                    </a:solidFill>
                  </a:rPr>
                  <a:t>signal </a:t>
                </a:r>
                <a:r>
                  <a:rPr lang="en-US" sz="1000" b="1" dirty="0" smtClean="0">
                    <a:solidFill>
                      <a:srgbClr val="0055A0"/>
                    </a:solidFill>
                  </a:rPr>
                  <a:t>Stot</a:t>
                </a:r>
                <a:r>
                  <a:rPr lang="en-US" sz="1000" dirty="0" smtClean="0">
                    <a:solidFill>
                      <a:srgbClr val="000000"/>
                    </a:solidFill>
                  </a:rPr>
                  <a:t>)</a:t>
                </a:r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4036643" y="3137876"/>
                <a:ext cx="2032000" cy="633046"/>
              </a:xfrm>
              <a:prstGeom prst="rect">
                <a:avLst/>
              </a:prstGeom>
              <a:solidFill>
                <a:schemeClr val="tx1">
                  <a:lumMod val="20000"/>
                  <a:lumOff val="80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000" i="1" u="sng" dirty="0">
                    <a:solidFill>
                      <a:srgbClr val="CC00FF"/>
                    </a:solidFill>
                  </a:rPr>
                  <a:t>t</a:t>
                </a:r>
                <a:r>
                  <a:rPr lang="en-US" sz="1000" i="1" u="sng" dirty="0" smtClean="0">
                    <a:solidFill>
                      <a:srgbClr val="CC00FF"/>
                    </a:solidFill>
                  </a:rPr>
                  <a:t>rue class</a:t>
                </a:r>
                <a:r>
                  <a:rPr lang="en-US" sz="1000" dirty="0" smtClean="0">
                    <a:solidFill>
                      <a:srgbClr val="000000"/>
                    </a:solidFill>
                  </a:rPr>
                  <a:t>: </a:t>
                </a:r>
                <a:r>
                  <a:rPr lang="en-US" sz="1000" b="1" dirty="0" smtClean="0">
                    <a:solidFill>
                      <a:srgbClr val="000000"/>
                    </a:solidFill>
                  </a:rPr>
                  <a:t>N</a:t>
                </a:r>
                <a:r>
                  <a:rPr lang="en-US" sz="1000" dirty="0" smtClean="0">
                    <a:solidFill>
                      <a:srgbClr val="000000"/>
                    </a:solidFill>
                  </a:rPr>
                  <a:t>egatives</a:t>
                </a:r>
                <a:endParaRPr lang="en-US" sz="1000" b="1" dirty="0" smtClean="0">
                  <a:solidFill>
                    <a:srgbClr val="000000"/>
                  </a:solidFill>
                </a:endParaRPr>
              </a:p>
              <a:p>
                <a:pPr algn="ctr"/>
                <a:r>
                  <a:rPr lang="en-US" sz="1000" dirty="0" smtClean="0">
                    <a:solidFill>
                      <a:srgbClr val="000000"/>
                    </a:solidFill>
                  </a:rPr>
                  <a:t>(HEP: </a:t>
                </a:r>
                <a:r>
                  <a:rPr lang="en-US" sz="1000" b="1" dirty="0" smtClean="0">
                    <a:solidFill>
                      <a:srgbClr val="000000"/>
                    </a:solidFill>
                  </a:rPr>
                  <a:t>background </a:t>
                </a:r>
                <a:r>
                  <a:rPr lang="en-US" sz="1000" b="1" dirty="0" smtClean="0">
                    <a:solidFill>
                      <a:srgbClr val="0055A0"/>
                    </a:solidFill>
                  </a:rPr>
                  <a:t>Btot</a:t>
                </a:r>
                <a:r>
                  <a:rPr lang="en-US" sz="1000" dirty="0" smtClean="0">
                    <a:solidFill>
                      <a:srgbClr val="000000"/>
                    </a:solidFill>
                  </a:rPr>
                  <a:t>)</a:t>
                </a:r>
                <a:endParaRPr lang="en-GB" sz="10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" name="Rectangle 14"/>
              <p:cNvSpPr/>
              <p:nvPr/>
            </p:nvSpPr>
            <p:spPr>
              <a:xfrm>
                <a:off x="142062" y="3767014"/>
                <a:ext cx="1850864" cy="633047"/>
              </a:xfrm>
              <a:prstGeom prst="rect">
                <a:avLst/>
              </a:prstGeom>
              <a:solidFill>
                <a:schemeClr val="tx1">
                  <a:lumMod val="20000"/>
                  <a:lumOff val="80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000" i="1" u="sng" dirty="0" smtClean="0">
                    <a:solidFill>
                      <a:srgbClr val="CC00FF"/>
                    </a:solidFill>
                  </a:rPr>
                  <a:t>classified as</a:t>
                </a:r>
                <a:r>
                  <a:rPr lang="en-US" sz="1000" dirty="0" smtClean="0">
                    <a:solidFill>
                      <a:srgbClr val="000000"/>
                    </a:solidFill>
                  </a:rPr>
                  <a:t> </a:t>
                </a:r>
                <a:r>
                  <a:rPr lang="en-US" sz="1000" b="1" dirty="0" smtClean="0">
                    <a:solidFill>
                      <a:srgbClr val="000000"/>
                    </a:solidFill>
                  </a:rPr>
                  <a:t>P</a:t>
                </a:r>
                <a:r>
                  <a:rPr lang="en-US" sz="1000" dirty="0" smtClean="0">
                    <a:solidFill>
                      <a:srgbClr val="000000"/>
                    </a:solidFill>
                  </a:rPr>
                  <a:t>ositives</a:t>
                </a:r>
              </a:p>
              <a:p>
                <a:pPr algn="ctr"/>
                <a:r>
                  <a:rPr lang="en-US" sz="1000" dirty="0" smtClean="0">
                    <a:solidFill>
                      <a:srgbClr val="000000"/>
                    </a:solidFill>
                  </a:rPr>
                  <a:t>(HEP: </a:t>
                </a:r>
                <a:r>
                  <a:rPr lang="en-US" sz="1000" b="1" dirty="0" smtClean="0">
                    <a:solidFill>
                      <a:srgbClr val="000000"/>
                    </a:solidFill>
                  </a:rPr>
                  <a:t>selected</a:t>
                </a:r>
                <a:r>
                  <a:rPr lang="en-US" sz="1000" dirty="0" smtClean="0">
                    <a:solidFill>
                      <a:srgbClr val="000000"/>
                    </a:solidFill>
                  </a:rPr>
                  <a:t>)</a:t>
                </a:r>
                <a:endParaRPr lang="en-GB" sz="10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6" name="Rectangle 15"/>
              <p:cNvSpPr/>
              <p:nvPr/>
            </p:nvSpPr>
            <p:spPr>
              <a:xfrm>
                <a:off x="138160" y="4396154"/>
                <a:ext cx="1850864" cy="633047"/>
              </a:xfrm>
              <a:prstGeom prst="rect">
                <a:avLst/>
              </a:prstGeom>
              <a:solidFill>
                <a:schemeClr val="tx1">
                  <a:lumMod val="20000"/>
                  <a:lumOff val="80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000" i="1" u="sng" dirty="0">
                    <a:solidFill>
                      <a:srgbClr val="CC00FF"/>
                    </a:solidFill>
                  </a:rPr>
                  <a:t>classified </a:t>
                </a:r>
                <a:r>
                  <a:rPr lang="en-US" sz="1000" i="1" u="sng" dirty="0" smtClean="0">
                    <a:solidFill>
                      <a:srgbClr val="CC00FF"/>
                    </a:solidFill>
                  </a:rPr>
                  <a:t>as</a:t>
                </a:r>
                <a:r>
                  <a:rPr lang="en-US" sz="1000" dirty="0" smtClean="0">
                    <a:solidFill>
                      <a:srgbClr val="000000"/>
                    </a:solidFill>
                  </a:rPr>
                  <a:t> </a:t>
                </a:r>
                <a:r>
                  <a:rPr lang="en-US" sz="1000" b="1" dirty="0" smtClean="0">
                    <a:solidFill>
                      <a:srgbClr val="000000"/>
                    </a:solidFill>
                  </a:rPr>
                  <a:t>N</a:t>
                </a:r>
                <a:r>
                  <a:rPr lang="en-US" sz="1000" dirty="0" smtClean="0">
                    <a:solidFill>
                      <a:srgbClr val="000000"/>
                    </a:solidFill>
                  </a:rPr>
                  <a:t>egatives</a:t>
                </a:r>
              </a:p>
              <a:p>
                <a:pPr algn="ctr"/>
                <a:r>
                  <a:rPr lang="en-US" sz="1000" dirty="0" smtClean="0">
                    <a:solidFill>
                      <a:srgbClr val="000000"/>
                    </a:solidFill>
                  </a:rPr>
                  <a:t>(HEP: </a:t>
                </a:r>
                <a:r>
                  <a:rPr lang="en-US" sz="1000" b="1" dirty="0" smtClean="0">
                    <a:solidFill>
                      <a:srgbClr val="000000"/>
                    </a:solidFill>
                  </a:rPr>
                  <a:t>rejected</a:t>
                </a:r>
                <a:r>
                  <a:rPr lang="en-US" sz="1000" dirty="0" smtClean="0">
                    <a:solidFill>
                      <a:srgbClr val="000000"/>
                    </a:solidFill>
                  </a:rPr>
                  <a:t>)</a:t>
                </a:r>
                <a:endParaRPr lang="en-GB" sz="1000" dirty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8" name="Group 7"/>
            <p:cNvGrpSpPr/>
            <p:nvPr/>
          </p:nvGrpSpPr>
          <p:grpSpPr>
            <a:xfrm>
              <a:off x="2000738" y="3767015"/>
              <a:ext cx="4064000" cy="1266092"/>
              <a:chOff x="2000738" y="3767015"/>
              <a:chExt cx="4064000" cy="1266092"/>
            </a:xfrm>
          </p:grpSpPr>
          <p:sp>
            <p:nvSpPr>
              <p:cNvPr id="9" name="Rectangle 8"/>
              <p:cNvSpPr/>
              <p:nvPr/>
            </p:nvSpPr>
            <p:spPr>
              <a:xfrm>
                <a:off x="2000738" y="3767015"/>
                <a:ext cx="2032000" cy="633046"/>
              </a:xfrm>
              <a:prstGeom prst="rect">
                <a:avLst/>
              </a:prstGeom>
              <a:solidFill>
                <a:srgbClr val="92D050"/>
              </a:solidFill>
              <a:ln w="28575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000" b="1" dirty="0" smtClean="0">
                    <a:solidFill>
                      <a:srgbClr val="000000"/>
                    </a:solidFill>
                  </a:rPr>
                  <a:t>True Positives (TP)</a:t>
                </a:r>
              </a:p>
              <a:p>
                <a:pPr algn="ctr"/>
                <a:r>
                  <a:rPr lang="en-US" sz="800" dirty="0" smtClean="0">
                    <a:solidFill>
                      <a:srgbClr val="000000"/>
                    </a:solidFill>
                  </a:rPr>
                  <a:t>(HEP: selected signal </a:t>
                </a:r>
                <a:r>
                  <a:rPr lang="en-US" sz="1000" b="1" dirty="0" smtClean="0">
                    <a:solidFill>
                      <a:srgbClr val="0055A0"/>
                    </a:solidFill>
                  </a:rPr>
                  <a:t>Ssel</a:t>
                </a:r>
                <a:r>
                  <a:rPr lang="en-US" sz="800" dirty="0" smtClean="0">
                    <a:solidFill>
                      <a:srgbClr val="000000"/>
                    </a:solidFill>
                  </a:rPr>
                  <a:t>)</a:t>
                </a:r>
                <a:endParaRPr lang="en-GB" sz="8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" name="Rectangle 9"/>
              <p:cNvSpPr/>
              <p:nvPr/>
            </p:nvSpPr>
            <p:spPr>
              <a:xfrm>
                <a:off x="4032738" y="3767015"/>
                <a:ext cx="2032000" cy="633046"/>
              </a:xfrm>
              <a:prstGeom prst="rect">
                <a:avLst/>
              </a:prstGeom>
              <a:solidFill>
                <a:srgbClr val="FF5050"/>
              </a:solidFill>
              <a:ln w="28575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000" b="1" dirty="0" smtClean="0">
                    <a:solidFill>
                      <a:srgbClr val="000000"/>
                    </a:solidFill>
                  </a:rPr>
                  <a:t>False Positives (FP)</a:t>
                </a:r>
              </a:p>
              <a:p>
                <a:pPr algn="ctr"/>
                <a:r>
                  <a:rPr lang="en-US" sz="800" dirty="0">
                    <a:solidFill>
                      <a:srgbClr val="000000"/>
                    </a:solidFill>
                  </a:rPr>
                  <a:t>(</a:t>
                </a:r>
                <a:r>
                  <a:rPr lang="en-US" sz="800" dirty="0" smtClean="0">
                    <a:solidFill>
                      <a:srgbClr val="000000"/>
                    </a:solidFill>
                  </a:rPr>
                  <a:t>HEP: selected bkg </a:t>
                </a:r>
                <a:r>
                  <a:rPr lang="en-US" sz="1000" b="1" dirty="0" smtClean="0">
                    <a:solidFill>
                      <a:srgbClr val="0055A0"/>
                    </a:solidFill>
                  </a:rPr>
                  <a:t>Bsel</a:t>
                </a:r>
                <a:r>
                  <a:rPr lang="en-US" sz="800" dirty="0" smtClean="0">
                    <a:solidFill>
                      <a:srgbClr val="000000"/>
                    </a:solidFill>
                  </a:rPr>
                  <a:t>)</a:t>
                </a:r>
                <a:endParaRPr lang="en-GB" sz="8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" name="Rectangle 10"/>
              <p:cNvSpPr/>
              <p:nvPr/>
            </p:nvSpPr>
            <p:spPr>
              <a:xfrm>
                <a:off x="2000738" y="4400061"/>
                <a:ext cx="2032000" cy="633046"/>
              </a:xfrm>
              <a:prstGeom prst="rect">
                <a:avLst/>
              </a:prstGeom>
              <a:solidFill>
                <a:srgbClr val="FF5050"/>
              </a:solidFill>
              <a:ln w="28575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000" b="1" dirty="0" smtClean="0">
                    <a:solidFill>
                      <a:srgbClr val="000000"/>
                    </a:solidFill>
                  </a:rPr>
                  <a:t>False Negatives (FN)</a:t>
                </a:r>
              </a:p>
              <a:p>
                <a:pPr algn="ctr"/>
                <a:r>
                  <a:rPr lang="en-US" sz="800" dirty="0">
                    <a:solidFill>
                      <a:srgbClr val="000000"/>
                    </a:solidFill>
                  </a:rPr>
                  <a:t>(</a:t>
                </a:r>
                <a:r>
                  <a:rPr lang="en-US" sz="800" dirty="0" smtClean="0">
                    <a:solidFill>
                      <a:srgbClr val="000000"/>
                    </a:solidFill>
                  </a:rPr>
                  <a:t>HEP: rejected signal </a:t>
                </a:r>
                <a:r>
                  <a:rPr lang="en-US" sz="1000" b="1" dirty="0" smtClean="0">
                    <a:solidFill>
                      <a:srgbClr val="0055A0"/>
                    </a:solidFill>
                  </a:rPr>
                  <a:t>Srej</a:t>
                </a:r>
                <a:r>
                  <a:rPr lang="en-US" sz="800" dirty="0" smtClean="0">
                    <a:solidFill>
                      <a:srgbClr val="000000"/>
                    </a:solidFill>
                  </a:rPr>
                  <a:t>)</a:t>
                </a:r>
                <a:endParaRPr lang="en-GB" sz="8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" name="Rectangle 11"/>
              <p:cNvSpPr/>
              <p:nvPr/>
            </p:nvSpPr>
            <p:spPr>
              <a:xfrm>
                <a:off x="4032738" y="4400061"/>
                <a:ext cx="2032000" cy="633046"/>
              </a:xfrm>
              <a:prstGeom prst="rect">
                <a:avLst/>
              </a:prstGeom>
              <a:solidFill>
                <a:srgbClr val="92D050"/>
              </a:solidFill>
              <a:ln w="28575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000" b="1" dirty="0" smtClean="0">
                    <a:solidFill>
                      <a:srgbClr val="000000"/>
                    </a:solidFill>
                  </a:rPr>
                  <a:t>True Negatives (TN)</a:t>
                </a:r>
              </a:p>
              <a:p>
                <a:pPr algn="ctr"/>
                <a:r>
                  <a:rPr lang="en-US" sz="800" dirty="0">
                    <a:solidFill>
                      <a:srgbClr val="000000"/>
                    </a:solidFill>
                  </a:rPr>
                  <a:t>(</a:t>
                </a:r>
                <a:r>
                  <a:rPr lang="en-US" sz="800" dirty="0" smtClean="0">
                    <a:solidFill>
                      <a:srgbClr val="000000"/>
                    </a:solidFill>
                  </a:rPr>
                  <a:t>HEP: rejected bkg </a:t>
                </a:r>
                <a:r>
                  <a:rPr lang="en-US" sz="1000" b="1" dirty="0" smtClean="0">
                    <a:solidFill>
                      <a:srgbClr val="0055A0"/>
                    </a:solidFill>
                  </a:rPr>
                  <a:t>Brej</a:t>
                </a:r>
                <a:r>
                  <a:rPr lang="en-US" sz="800" dirty="0" smtClean="0">
                    <a:solidFill>
                      <a:srgbClr val="000000"/>
                    </a:solidFill>
                  </a:rPr>
                  <a:t>)</a:t>
                </a:r>
                <a:endParaRPr lang="en-GB" sz="800" dirty="0">
                  <a:solidFill>
                    <a:srgbClr val="000000"/>
                  </a:solidFill>
                </a:endParaRPr>
              </a:p>
            </p:txBody>
          </p:sp>
        </p:grpSp>
      </p:grpSp>
      <p:pic>
        <p:nvPicPr>
          <p:cNvPr id="17" name="Picture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92" y="3223386"/>
            <a:ext cx="3841085" cy="2794676"/>
          </a:xfrm>
          <a:prstGeom prst="rect">
            <a:avLst/>
          </a:prstGeom>
        </p:spPr>
      </p:pic>
      <p:sp>
        <p:nvSpPr>
          <p:cNvPr id="18" name="Title 1"/>
          <p:cNvSpPr txBox="1">
            <a:spLocks/>
          </p:cNvSpPr>
          <p:nvPr/>
        </p:nvSpPr>
        <p:spPr>
          <a:xfrm>
            <a:off x="172068" y="827707"/>
            <a:ext cx="3776209" cy="39803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3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r>
              <a:rPr lang="en-US" sz="2000" dirty="0" smtClean="0"/>
              <a:t>Discrete classifiers:</a:t>
            </a:r>
          </a:p>
          <a:p>
            <a:r>
              <a:rPr lang="en-US" sz="2000" dirty="0" smtClean="0"/>
              <a:t>the confusion matrix</a:t>
            </a:r>
            <a:endParaRPr lang="en-US" sz="2000" dirty="0"/>
          </a:p>
        </p:txBody>
      </p:sp>
      <p:sp>
        <p:nvSpPr>
          <p:cNvPr id="19" name="Title 1"/>
          <p:cNvSpPr txBox="1">
            <a:spLocks/>
          </p:cNvSpPr>
          <p:nvPr/>
        </p:nvSpPr>
        <p:spPr>
          <a:xfrm>
            <a:off x="6081877" y="827706"/>
            <a:ext cx="3062122" cy="39803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3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r>
              <a:rPr lang="en-US" sz="2000" dirty="0" smtClean="0"/>
              <a:t>Scoring classifiers:</a:t>
            </a:r>
          </a:p>
          <a:p>
            <a:r>
              <a:rPr lang="en-US" sz="2000" dirty="0" smtClean="0"/>
              <a:t>ROC and PRC curves</a:t>
            </a:r>
            <a:endParaRPr lang="en-US" sz="2000" dirty="0"/>
          </a:p>
        </p:txBody>
      </p:sp>
      <p:grpSp>
        <p:nvGrpSpPr>
          <p:cNvPr id="27" name="Group 26"/>
          <p:cNvGrpSpPr>
            <a:grpSpLocks noChangeAspect="1"/>
          </p:cNvGrpSpPr>
          <p:nvPr/>
        </p:nvGrpSpPr>
        <p:grpSpPr>
          <a:xfrm>
            <a:off x="6247761" y="2318817"/>
            <a:ext cx="2785309" cy="3798419"/>
            <a:chOff x="6017343" y="1410663"/>
            <a:chExt cx="2934929" cy="4002461"/>
          </a:xfrm>
        </p:grpSpPr>
        <p:grpSp>
          <p:nvGrpSpPr>
            <p:cNvPr id="25" name="Group 24"/>
            <p:cNvGrpSpPr/>
            <p:nvPr/>
          </p:nvGrpSpPr>
          <p:grpSpPr>
            <a:xfrm>
              <a:off x="6017343" y="1410663"/>
              <a:ext cx="2934929" cy="4002461"/>
              <a:chOff x="5324168" y="1816239"/>
              <a:chExt cx="2934929" cy="4002461"/>
            </a:xfrm>
          </p:grpSpPr>
          <p:pic>
            <p:nvPicPr>
              <p:cNvPr id="22" name="Picture 2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324168" y="1816239"/>
                <a:ext cx="2832367" cy="1980806"/>
              </a:xfrm>
              <a:prstGeom prst="rect">
                <a:avLst/>
              </a:prstGeom>
            </p:spPr>
          </p:pic>
          <p:pic>
            <p:nvPicPr>
              <p:cNvPr id="23" name="Picture 22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389664" y="3839622"/>
                <a:ext cx="2869433" cy="1979078"/>
              </a:xfrm>
              <a:prstGeom prst="rect">
                <a:avLst/>
              </a:prstGeom>
            </p:spPr>
          </p:pic>
        </p:grpSp>
        <p:sp>
          <p:nvSpPr>
            <p:cNvPr id="26" name="Rectangle 25"/>
            <p:cNvSpPr/>
            <p:nvPr/>
          </p:nvSpPr>
          <p:spPr>
            <a:xfrm>
              <a:off x="7934632" y="1673942"/>
              <a:ext cx="774291" cy="2337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4082143" y="3320390"/>
            <a:ext cx="1934420" cy="1754326"/>
          </a:xfrm>
          <a:prstGeom prst="rect">
            <a:avLst/>
          </a:prstGeom>
          <a:solidFill>
            <a:srgbClr val="FFFF00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900" dirty="0" smtClean="0">
                <a:solidFill>
                  <a:srgbClr val="FF0000"/>
                </a:solidFill>
              </a:rPr>
              <a:t>Different domains</a:t>
            </a:r>
          </a:p>
          <a:p>
            <a:r>
              <a:rPr lang="en-US" sz="900" dirty="0" smtClean="0">
                <a:solidFill>
                  <a:srgbClr val="FF0000"/>
                </a:solidFill>
                <a:sym typeface="Symbol" panose="05050102010706020507" pitchFamily="18" charset="2"/>
              </a:rPr>
              <a:t> </a:t>
            </a:r>
            <a:r>
              <a:rPr lang="en-US" sz="900" dirty="0">
                <a:solidFill>
                  <a:srgbClr val="FF0000"/>
                </a:solidFill>
              </a:rPr>
              <a:t>F</a:t>
            </a:r>
            <a:r>
              <a:rPr lang="en-US" sz="900" dirty="0" smtClean="0">
                <a:solidFill>
                  <a:srgbClr val="FF0000"/>
                </a:solidFill>
              </a:rPr>
              <a:t>ocus on different concepts</a:t>
            </a:r>
          </a:p>
          <a:p>
            <a:r>
              <a:rPr lang="en-US" sz="900" dirty="0">
                <a:solidFill>
                  <a:srgbClr val="FF0000"/>
                </a:solidFill>
                <a:sym typeface="Symbol" panose="05050102010706020507" pitchFamily="18" charset="2"/>
              </a:rPr>
              <a:t> </a:t>
            </a:r>
            <a:r>
              <a:rPr lang="en-US" sz="900" dirty="0" smtClean="0">
                <a:solidFill>
                  <a:srgbClr val="FF0000"/>
                </a:solidFill>
              </a:rPr>
              <a:t>Use different terminologies</a:t>
            </a:r>
          </a:p>
          <a:p>
            <a:endParaRPr lang="en-US" sz="900" dirty="0"/>
          </a:p>
          <a:p>
            <a:r>
              <a:rPr lang="en-US" sz="900" dirty="0" smtClean="0"/>
              <a:t>Examples from three domains:</a:t>
            </a:r>
          </a:p>
          <a:p>
            <a:endParaRPr lang="en-US" sz="300" dirty="0"/>
          </a:p>
          <a:p>
            <a:r>
              <a:rPr lang="en-US" sz="900" dirty="0" smtClean="0"/>
              <a:t>- </a:t>
            </a:r>
            <a:r>
              <a:rPr lang="en-US" sz="900" b="1" dirty="0" smtClean="0"/>
              <a:t>Medical Diagnostics (MED)</a:t>
            </a:r>
          </a:p>
          <a:p>
            <a:r>
              <a:rPr lang="en-US" sz="900" dirty="0" smtClean="0"/>
              <a:t>  </a:t>
            </a:r>
            <a:r>
              <a:rPr lang="en-US" sz="900" i="1" dirty="0" smtClean="0"/>
              <a:t>does Mr. A. have cancer?</a:t>
            </a:r>
          </a:p>
          <a:p>
            <a:endParaRPr lang="en-US" sz="300" dirty="0" smtClean="0"/>
          </a:p>
          <a:p>
            <a:r>
              <a:rPr lang="en-US" sz="900" dirty="0" smtClean="0"/>
              <a:t>- </a:t>
            </a:r>
            <a:r>
              <a:rPr lang="en-US" sz="900" b="1" dirty="0" smtClean="0"/>
              <a:t>Information Retrieval (IR)</a:t>
            </a:r>
          </a:p>
          <a:p>
            <a:r>
              <a:rPr lang="en-US" sz="900" i="1" dirty="0" smtClean="0"/>
              <a:t>  Google documents about “ROC”</a:t>
            </a:r>
          </a:p>
          <a:p>
            <a:endParaRPr lang="en-US" sz="300" dirty="0" smtClean="0"/>
          </a:p>
          <a:p>
            <a:r>
              <a:rPr lang="en-US" sz="900" dirty="0" smtClean="0"/>
              <a:t>- </a:t>
            </a:r>
            <a:r>
              <a:rPr lang="en-US" sz="900" b="1" dirty="0" smtClean="0"/>
              <a:t>HEP event selection (HEP)</a:t>
            </a:r>
          </a:p>
          <a:p>
            <a:r>
              <a:rPr lang="en-US" sz="900" i="1" dirty="0"/>
              <a:t> </a:t>
            </a:r>
            <a:r>
              <a:rPr lang="en-US" sz="900" i="1" dirty="0" smtClean="0"/>
              <a:t> select Higgs event candidates</a:t>
            </a:r>
          </a:p>
        </p:txBody>
      </p:sp>
      <p:grpSp>
        <p:nvGrpSpPr>
          <p:cNvPr id="33" name="Group 32"/>
          <p:cNvGrpSpPr/>
          <p:nvPr/>
        </p:nvGrpSpPr>
        <p:grpSpPr>
          <a:xfrm>
            <a:off x="4016141" y="5568264"/>
            <a:ext cx="1069260" cy="449798"/>
            <a:chOff x="4726857" y="5485197"/>
            <a:chExt cx="1069260" cy="449798"/>
          </a:xfrm>
        </p:grpSpPr>
        <p:pic>
          <p:nvPicPr>
            <p:cNvPr id="30" name="Picture 2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896465" y="5670754"/>
              <a:ext cx="753968" cy="264241"/>
            </a:xfrm>
            <a:prstGeom prst="rect">
              <a:avLst/>
            </a:prstGeom>
            <a:ln>
              <a:noFill/>
            </a:ln>
          </p:spPr>
        </p:pic>
        <p:sp>
          <p:nvSpPr>
            <p:cNvPr id="31" name="TextBox 30"/>
            <p:cNvSpPr txBox="1"/>
            <p:nvPr/>
          </p:nvSpPr>
          <p:spPr>
            <a:xfrm>
              <a:off x="4726857" y="5485197"/>
              <a:ext cx="106926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 smtClean="0"/>
                <a:t>MED: prevalence</a:t>
              </a:r>
              <a:endParaRPr lang="en-GB" sz="800" dirty="0"/>
            </a:p>
          </p:txBody>
        </p:sp>
      </p:grpSp>
      <p:cxnSp>
        <p:nvCxnSpPr>
          <p:cNvPr id="6" name="Straight Connector 5"/>
          <p:cNvCxnSpPr/>
          <p:nvPr/>
        </p:nvCxnSpPr>
        <p:spPr>
          <a:xfrm>
            <a:off x="0" y="599975"/>
            <a:ext cx="9144000" cy="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6103649" y="599975"/>
            <a:ext cx="0" cy="5544151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6217608" y="1367934"/>
            <a:ext cx="2772944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Continuous output: </a:t>
            </a:r>
          </a:p>
          <a:p>
            <a:pPr algn="ctr"/>
            <a:r>
              <a:rPr lang="en-US" dirty="0">
                <a:solidFill>
                  <a:srgbClr val="FF0000"/>
                </a:solidFill>
              </a:rPr>
              <a:t>p</a:t>
            </a:r>
            <a:r>
              <a:rPr lang="en-US" dirty="0" smtClean="0">
                <a:solidFill>
                  <a:srgbClr val="FF0000"/>
                </a:solidFill>
              </a:rPr>
              <a:t>robability to be signal</a:t>
            </a:r>
          </a:p>
          <a:p>
            <a:pPr algn="ctr"/>
            <a:endParaRPr lang="en-US" sz="300" dirty="0">
              <a:solidFill>
                <a:srgbClr val="FF0000"/>
              </a:solidFill>
            </a:endParaRPr>
          </a:p>
          <a:p>
            <a:pPr algn="ctr"/>
            <a:r>
              <a:rPr lang="en-US" sz="1200" dirty="0" smtClean="0"/>
              <a:t>Vary the binary decision by varying the cut on the scoring classifier </a:t>
            </a:r>
            <a:endParaRPr lang="en-GB" sz="1200" dirty="0"/>
          </a:p>
        </p:txBody>
      </p:sp>
      <p:sp>
        <p:nvSpPr>
          <p:cNvPr id="38" name="TextBox 37"/>
          <p:cNvSpPr txBox="1"/>
          <p:nvPr/>
        </p:nvSpPr>
        <p:spPr>
          <a:xfrm>
            <a:off x="3878207" y="760311"/>
            <a:ext cx="21335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Binary decision: </a:t>
            </a:r>
          </a:p>
          <a:p>
            <a:pPr algn="ctr"/>
            <a:r>
              <a:rPr lang="en-US" dirty="0" smtClean="0">
                <a:solidFill>
                  <a:srgbClr val="FF0000"/>
                </a:solidFill>
              </a:rPr>
              <a:t>signal or background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911113" y="3444012"/>
            <a:ext cx="10692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dirty="0" smtClean="0"/>
              <a:t>Insensitive to prevalence!</a:t>
            </a:r>
            <a:endParaRPr lang="en-GB" sz="800" dirty="0"/>
          </a:p>
        </p:txBody>
      </p:sp>
    </p:spTree>
    <p:extLst>
      <p:ext uri="{BB962C8B-B14F-4D97-AF65-F5344CB8AC3E}">
        <p14:creationId xmlns:p14="http://schemas.microsoft.com/office/powerpoint/2010/main" val="2331452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9" grpId="0" animBg="1"/>
      <p:bldP spid="37" grpId="0"/>
      <p:bldP spid="3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000" y="42639"/>
            <a:ext cx="8791199" cy="576797"/>
          </a:xfrm>
        </p:spPr>
        <p:txBody>
          <a:bodyPr/>
          <a:lstStyle/>
          <a:p>
            <a:r>
              <a:rPr lang="en-US" sz="2400" dirty="0" smtClean="0"/>
              <a:t>FIP2 for training decision trees</a:t>
            </a:r>
            <a:endParaRPr lang="en-US" sz="2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0" y="752168"/>
            <a:ext cx="9144000" cy="5240858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dirty="0" smtClean="0"/>
              <a:t>Decision tree </a:t>
            </a:r>
            <a:r>
              <a:rPr lang="en-US" dirty="0" smtClean="0">
                <a:sym typeface="Symbol" panose="05050102010706020507" pitchFamily="18" charset="2"/>
              </a:rPr>
              <a:t></a:t>
            </a:r>
            <a:r>
              <a:rPr lang="en-US" dirty="0" smtClean="0"/>
              <a:t> recursively partition the training set into nodes of different purities</a:t>
            </a:r>
          </a:p>
          <a:p>
            <a:pPr lvl="3">
              <a:spcBef>
                <a:spcPts val="0"/>
              </a:spcBef>
            </a:pPr>
            <a:endParaRPr lang="en-US" dirty="0" smtClean="0"/>
          </a:p>
          <a:p>
            <a:pPr>
              <a:spcBef>
                <a:spcPts val="0"/>
              </a:spcBef>
            </a:pPr>
            <a:r>
              <a:rPr lang="en-US" dirty="0" smtClean="0"/>
              <a:t>Given a node (n,s) with n total events and s signal events:</a:t>
            </a:r>
          </a:p>
          <a:p>
            <a:pPr lvl="1">
              <a:spcBef>
                <a:spcPts val="0"/>
              </a:spcBef>
            </a:pPr>
            <a:r>
              <a:rPr lang="en-US" dirty="0" smtClean="0"/>
              <a:t>(if I do decide to split it) </a:t>
            </a:r>
            <a:r>
              <a:rPr lang="en-US" b="1" dirty="0" smtClean="0">
                <a:solidFill>
                  <a:srgbClr val="FF0000"/>
                </a:solidFill>
              </a:rPr>
              <a:t>how do I best split node </a:t>
            </a:r>
            <a:r>
              <a:rPr lang="en-US" b="1" dirty="0">
                <a:solidFill>
                  <a:srgbClr val="FF0000"/>
                </a:solidFill>
              </a:rPr>
              <a:t>(n,s)</a:t>
            </a:r>
            <a:r>
              <a:rPr lang="en-US" b="1" dirty="0" smtClean="0">
                <a:solidFill>
                  <a:srgbClr val="FF0000"/>
                </a:solidFill>
              </a:rPr>
              <a:t> into two nodes (n</a:t>
            </a:r>
            <a:r>
              <a:rPr lang="en-US" b="1" baseline="-25000" dirty="0" smtClean="0">
                <a:solidFill>
                  <a:srgbClr val="FF0000"/>
                </a:solidFill>
              </a:rPr>
              <a:t>L</a:t>
            </a:r>
            <a:r>
              <a:rPr lang="en-US" b="1" dirty="0" smtClean="0">
                <a:solidFill>
                  <a:srgbClr val="FF0000"/>
                </a:solidFill>
              </a:rPr>
              <a:t>,s</a:t>
            </a:r>
            <a:r>
              <a:rPr lang="en-US" b="1" baseline="-25000" dirty="0" smtClean="0">
                <a:solidFill>
                  <a:srgbClr val="FF0000"/>
                </a:solidFill>
              </a:rPr>
              <a:t>L</a:t>
            </a:r>
            <a:r>
              <a:rPr lang="en-US" b="1" dirty="0" smtClean="0">
                <a:solidFill>
                  <a:srgbClr val="FF0000"/>
                </a:solidFill>
              </a:rPr>
              <a:t>) + </a:t>
            </a:r>
            <a:r>
              <a:rPr lang="en-US" b="1" dirty="0">
                <a:solidFill>
                  <a:srgbClr val="FF0000"/>
                </a:solidFill>
              </a:rPr>
              <a:t>(</a:t>
            </a:r>
            <a:r>
              <a:rPr lang="en-US" b="1" dirty="0" smtClean="0">
                <a:solidFill>
                  <a:srgbClr val="FF0000"/>
                </a:solidFill>
              </a:rPr>
              <a:t>n</a:t>
            </a:r>
            <a:r>
              <a:rPr lang="en-US" b="1" baseline="-25000" dirty="0" smtClean="0">
                <a:solidFill>
                  <a:srgbClr val="FF0000"/>
                </a:solidFill>
              </a:rPr>
              <a:t>R</a:t>
            </a:r>
            <a:r>
              <a:rPr lang="en-US" b="1" dirty="0" smtClean="0">
                <a:solidFill>
                  <a:srgbClr val="FF0000"/>
                </a:solidFill>
              </a:rPr>
              <a:t>,s</a:t>
            </a:r>
            <a:r>
              <a:rPr lang="en-US" b="1" baseline="-25000" dirty="0" smtClean="0">
                <a:solidFill>
                  <a:srgbClr val="FF0000"/>
                </a:solidFill>
              </a:rPr>
              <a:t>R</a:t>
            </a:r>
            <a:r>
              <a:rPr lang="en-US" b="1" dirty="0" smtClean="0">
                <a:solidFill>
                  <a:srgbClr val="FF0000"/>
                </a:solidFill>
              </a:rPr>
              <a:t>)?</a:t>
            </a:r>
          </a:p>
          <a:p>
            <a:pPr lvl="1">
              <a:spcBef>
                <a:spcPts val="0"/>
              </a:spcBef>
            </a:pPr>
            <a:r>
              <a:rPr lang="en-US" dirty="0" smtClean="0"/>
              <a:t>choose the Left/Right splitting that maximizes the gain in a appropriate figure of merit</a:t>
            </a:r>
          </a:p>
          <a:p>
            <a:pPr lvl="3">
              <a:spcBef>
                <a:spcPts val="0"/>
              </a:spcBef>
            </a:pPr>
            <a:endParaRPr lang="en-US" dirty="0" smtClean="0"/>
          </a:p>
          <a:p>
            <a:pPr>
              <a:spcBef>
                <a:spcPts val="0"/>
              </a:spcBef>
            </a:pPr>
            <a:r>
              <a:rPr lang="en-US" dirty="0" smtClean="0"/>
              <a:t>Two criteria are most often used (e.g. in sklearn):</a:t>
            </a:r>
          </a:p>
          <a:p>
            <a:pPr lvl="1">
              <a:spcBef>
                <a:spcPts val="0"/>
              </a:spcBef>
            </a:pPr>
            <a:r>
              <a:rPr lang="en-US" u="sng" dirty="0" smtClean="0"/>
              <a:t>Gini impurity</a:t>
            </a:r>
            <a:r>
              <a:rPr lang="en-US" dirty="0" smtClean="0"/>
              <a:t> – “Gini diversity index” in CART algorithm (Breiman et al. 1984)</a:t>
            </a:r>
          </a:p>
          <a:p>
            <a:pPr lvl="2">
              <a:spcBef>
                <a:spcPts val="0"/>
              </a:spcBef>
            </a:pPr>
            <a:r>
              <a:rPr lang="en-US" dirty="0" smtClean="0"/>
              <a:t> derived from a metric for </a:t>
            </a:r>
            <a:r>
              <a:rPr lang="en-US" i="1" dirty="0" smtClean="0"/>
              <a:t>economic inequality</a:t>
            </a:r>
            <a:r>
              <a:rPr lang="en-US" dirty="0" smtClean="0"/>
              <a:t>, adapted for </a:t>
            </a:r>
            <a:r>
              <a:rPr lang="en-US" i="1" dirty="0" smtClean="0"/>
              <a:t>ecological diversity </a:t>
            </a:r>
            <a:r>
              <a:rPr lang="en-US" dirty="0" smtClean="0"/>
              <a:t>(Simpson-Gini index)  </a:t>
            </a:r>
          </a:p>
          <a:p>
            <a:pPr lvl="1">
              <a:spcBef>
                <a:spcPts val="0"/>
              </a:spcBef>
            </a:pPr>
            <a:r>
              <a:rPr lang="en-US" u="sng" dirty="0" smtClean="0"/>
              <a:t>Shannon information</a:t>
            </a:r>
            <a:r>
              <a:rPr lang="en-US" dirty="0" smtClean="0"/>
              <a:t> (Shannon entropy) – a concept from information theory</a:t>
            </a:r>
          </a:p>
          <a:p>
            <a:pPr lvl="1">
              <a:spcBef>
                <a:spcPts val="0"/>
              </a:spcBef>
            </a:pPr>
            <a:r>
              <a:rPr lang="en-US" dirty="0" smtClean="0"/>
              <a:t>Maximize loss of impurity or entropy at each split</a:t>
            </a:r>
          </a:p>
          <a:p>
            <a:pPr lvl="3">
              <a:spcBef>
                <a:spcPts val="0"/>
              </a:spcBef>
            </a:pPr>
            <a:endParaRPr lang="en-US" dirty="0" smtClean="0"/>
          </a:p>
          <a:p>
            <a:pPr>
              <a:spcBef>
                <a:spcPts val="0"/>
              </a:spcBef>
            </a:pPr>
            <a:r>
              <a:rPr lang="en-US" u="sng" dirty="0" smtClean="0">
                <a:solidFill>
                  <a:srgbClr val="FF0000"/>
                </a:solidFill>
              </a:rPr>
              <a:t>Fisher information</a:t>
            </a:r>
            <a:r>
              <a:rPr lang="en-US" dirty="0" smtClean="0">
                <a:solidFill>
                  <a:srgbClr val="FF0000"/>
                </a:solidFill>
              </a:rPr>
              <a:t> metrics (e.g. FIP2) can also be used for training decision trees</a:t>
            </a:r>
          </a:p>
          <a:p>
            <a:pPr lvl="1">
              <a:spcBef>
                <a:spcPts val="0"/>
              </a:spcBef>
            </a:pPr>
            <a:r>
              <a:rPr lang="en-US" dirty="0" smtClean="0"/>
              <a:t>Maximize the total information (about signal event cross-section) in the whole system</a:t>
            </a:r>
          </a:p>
          <a:p>
            <a:pPr lvl="1">
              <a:spcBef>
                <a:spcPts val="0"/>
              </a:spcBef>
            </a:pPr>
            <a:r>
              <a:rPr lang="en-US" i="1" dirty="0" smtClean="0"/>
              <a:t>Advantage: use the same metric for evaluation and training</a:t>
            </a:r>
          </a:p>
          <a:p>
            <a:pPr lvl="1">
              <a:spcBef>
                <a:spcPts val="0"/>
              </a:spcBef>
            </a:pPr>
            <a:r>
              <a:rPr lang="en-US" i="1" dirty="0" smtClean="0"/>
              <a:t>Advantage: train the classifier to minimize measurement errors on physics parameters</a:t>
            </a:r>
          </a:p>
          <a:p>
            <a:pPr lvl="1">
              <a:spcBef>
                <a:spcPts val="0"/>
              </a:spcBef>
            </a:pPr>
            <a:r>
              <a:rPr lang="en-US" i="1" dirty="0" smtClean="0"/>
              <a:t>Advantage: total sum over all bins is a well defined meaningful concept</a:t>
            </a:r>
          </a:p>
          <a:p>
            <a:pPr>
              <a:spcBef>
                <a:spcPts val="0"/>
              </a:spcBef>
            </a:pPr>
            <a:endParaRPr lang="en-US" i="1" dirty="0"/>
          </a:p>
          <a:p>
            <a:pPr>
              <a:spcBef>
                <a:spcPts val="0"/>
              </a:spcBef>
            </a:pPr>
            <a:r>
              <a:rPr lang="en-US" dirty="0" smtClean="0"/>
              <a:t>Note a conceptual difference setting HEP apart (again): qualitative class asymmetry</a:t>
            </a:r>
          </a:p>
          <a:p>
            <a:pPr lvl="1">
              <a:spcBef>
                <a:spcPts val="0"/>
              </a:spcBef>
            </a:pPr>
            <a:r>
              <a:rPr lang="en-US" i="1" dirty="0" smtClean="0">
                <a:solidFill>
                  <a:srgbClr val="FF0000"/>
                </a:solidFill>
              </a:rPr>
              <a:t>Gini and Shannon impurity/diversity/entropy indices consider all classes as equal </a:t>
            </a:r>
          </a:p>
          <a:p>
            <a:pPr lvl="1">
              <a:spcBef>
                <a:spcPts val="0"/>
              </a:spcBef>
            </a:pPr>
            <a:r>
              <a:rPr lang="en-US" i="1" u="sng" dirty="0" smtClean="0">
                <a:solidFill>
                  <a:srgbClr val="FF0000"/>
                </a:solidFill>
              </a:rPr>
              <a:t>Fisher information (about a property of the signal) focuses only on the signal</a:t>
            </a:r>
            <a:endParaRPr lang="en-US" i="1" u="sng" dirty="0">
              <a:solidFill>
                <a:srgbClr val="FF0000"/>
              </a:solidFill>
            </a:endParaRPr>
          </a:p>
          <a:p>
            <a:pPr>
              <a:spcBef>
                <a:spcPts val="0"/>
              </a:spcBef>
            </a:pPr>
            <a:endParaRPr lang="en-US" i="1" dirty="0" smtClean="0"/>
          </a:p>
        </p:txBody>
      </p:sp>
    </p:spTree>
    <p:extLst>
      <p:ext uri="{BB962C8B-B14F-4D97-AF65-F5344CB8AC3E}">
        <p14:creationId xmlns:p14="http://schemas.microsoft.com/office/powerpoint/2010/main" val="997750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000" y="138501"/>
            <a:ext cx="8791199" cy="267081"/>
          </a:xfrm>
        </p:spPr>
        <p:txBody>
          <a:bodyPr/>
          <a:lstStyle/>
          <a:p>
            <a:r>
              <a:rPr lang="en-US" sz="2400" dirty="0" smtClean="0"/>
              <a:t>Training decision trees: FIP2 vs Gini vs entropy</a:t>
            </a:r>
            <a:endParaRPr lang="en-US" sz="2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0" y="811161"/>
            <a:ext cx="8971199" cy="5259855"/>
          </a:xfrm>
        </p:spPr>
        <p:txBody>
          <a:bodyPr/>
          <a:lstStyle/>
          <a:p>
            <a:r>
              <a:rPr lang="en-US" dirty="0" smtClean="0"/>
              <a:t>Information or negative impurity in one node (higher is better):</a:t>
            </a:r>
          </a:p>
          <a:p>
            <a:pPr lvl="1"/>
            <a:r>
              <a:rPr lang="en-US" dirty="0" smtClean="0"/>
              <a:t>negative Gini impurity</a:t>
            </a:r>
            <a:r>
              <a:rPr lang="en-US" dirty="0" smtClean="0">
                <a:sym typeface="Symbol" panose="05050102010706020507" pitchFamily="18" charset="2"/>
              </a:rPr>
              <a:t>        </a:t>
            </a:r>
            <a:endParaRPr lang="en-US" dirty="0" smtClean="0"/>
          </a:p>
          <a:p>
            <a:pPr lvl="1"/>
            <a:r>
              <a:rPr lang="en-US" dirty="0" smtClean="0"/>
              <a:t>negative Shannon entropy</a:t>
            </a:r>
            <a:r>
              <a:rPr lang="en-US" dirty="0">
                <a:sym typeface="Symbol" panose="05050102010706020507" pitchFamily="18" charset="2"/>
              </a:rPr>
              <a:t> </a:t>
            </a:r>
            <a:r>
              <a:rPr lang="en-US" dirty="0" smtClean="0">
                <a:sym typeface="Symbol" panose="05050102010706020507" pitchFamily="18" charset="2"/>
              </a:rPr>
              <a:t>  </a:t>
            </a:r>
            <a:endParaRPr lang="en-US" dirty="0" smtClean="0"/>
          </a:p>
          <a:p>
            <a:pPr lvl="1"/>
            <a:r>
              <a:rPr lang="en-US" dirty="0" smtClean="0"/>
              <a:t>Fisher information about </a:t>
            </a:r>
            <a:r>
              <a:rPr lang="el-GR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σ</a:t>
            </a:r>
            <a:r>
              <a:rPr lang="en-US" baseline="-25000" dirty="0" smtClean="0"/>
              <a:t>s</a:t>
            </a:r>
            <a:r>
              <a:rPr lang="en-US" dirty="0" smtClean="0"/>
              <a:t>  </a:t>
            </a:r>
            <a:r>
              <a:rPr lang="en-US" dirty="0" smtClean="0">
                <a:sym typeface="Symbol" panose="05050102010706020507" pitchFamily="18" charset="2"/>
              </a:rPr>
              <a:t></a:t>
            </a:r>
          </a:p>
          <a:p>
            <a:pPr lvl="3"/>
            <a:endParaRPr lang="en-US" dirty="0">
              <a:sym typeface="Symbol" panose="05050102010706020507" pitchFamily="18" charset="2"/>
            </a:endParaRPr>
          </a:p>
          <a:p>
            <a:r>
              <a:rPr lang="en-US" dirty="0" smtClean="0"/>
              <a:t>The best split </a:t>
            </a:r>
            <a:r>
              <a:rPr lang="en-US" dirty="0"/>
              <a:t>(</a:t>
            </a:r>
            <a:r>
              <a:rPr lang="en-US" dirty="0" smtClean="0"/>
              <a:t>n,s)=(</a:t>
            </a:r>
            <a:r>
              <a:rPr lang="en-US" dirty="0"/>
              <a:t>n</a:t>
            </a:r>
            <a:r>
              <a:rPr lang="en-US" baseline="-25000" dirty="0"/>
              <a:t>L</a:t>
            </a:r>
            <a:r>
              <a:rPr lang="en-US" dirty="0"/>
              <a:t>,s</a:t>
            </a:r>
            <a:r>
              <a:rPr lang="en-US" baseline="-25000" dirty="0"/>
              <a:t>L</a:t>
            </a:r>
            <a:r>
              <a:rPr lang="en-US" dirty="0" smtClean="0"/>
              <a:t>)+(</a:t>
            </a:r>
            <a:r>
              <a:rPr lang="en-US" dirty="0"/>
              <a:t>n</a:t>
            </a:r>
            <a:r>
              <a:rPr lang="en-US" baseline="-25000" dirty="0"/>
              <a:t>R</a:t>
            </a:r>
            <a:r>
              <a:rPr lang="en-US" dirty="0"/>
              <a:t>,s</a:t>
            </a:r>
            <a:r>
              <a:rPr lang="en-US" baseline="-25000" dirty="0"/>
              <a:t>R</a:t>
            </a:r>
            <a:r>
              <a:rPr lang="en-US" dirty="0" smtClean="0"/>
              <a:t>) maximizes information gain (impurity loss):</a:t>
            </a:r>
          </a:p>
          <a:p>
            <a:pPr lvl="1"/>
            <a:r>
              <a:rPr lang="en-US" dirty="0" smtClean="0"/>
              <a:t>information gain (higher is better) </a:t>
            </a:r>
            <a:r>
              <a:rPr lang="en-US" dirty="0" smtClean="0">
                <a:sym typeface="Symbol" panose="05050102010706020507" pitchFamily="18" charset="2"/>
              </a:rPr>
              <a:t> </a:t>
            </a:r>
            <a:endParaRPr lang="en-US" dirty="0" smtClean="0"/>
          </a:p>
          <a:p>
            <a:pPr lvl="3"/>
            <a:endParaRPr lang="en-US" dirty="0" smtClean="0"/>
          </a:p>
          <a:p>
            <a:r>
              <a:rPr lang="en-US" dirty="0" smtClean="0"/>
              <a:t>The shapes of the impurity functions look very different, but...</a:t>
            </a:r>
          </a:p>
          <a:p>
            <a:pPr lvl="1"/>
            <a:r>
              <a:rPr lang="en-US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...information gain is the same for Gini and Fisher! </a:t>
            </a:r>
            <a:r>
              <a:rPr lang="en-US" dirty="0" smtClean="0"/>
              <a:t>(modulo a constant factor)</a:t>
            </a:r>
          </a:p>
          <a:p>
            <a:pPr lvl="3"/>
            <a:endParaRPr lang="en-US" dirty="0"/>
          </a:p>
          <a:p>
            <a:pPr lvl="3"/>
            <a:endParaRPr lang="en-US" dirty="0" smtClean="0"/>
          </a:p>
          <a:p>
            <a:pPr lvl="1"/>
            <a:r>
              <a:rPr lang="en-US" dirty="0" smtClean="0"/>
              <a:t>the interpretation is clearer for Fisher: extra reduction in measurement error on </a:t>
            </a:r>
            <a:r>
              <a:rPr lang="el-GR" dirty="0">
                <a:latin typeface="Cambria Math" panose="02040503050406030204" pitchFamily="18" charset="0"/>
                <a:ea typeface="Cambria Math" panose="02040503050406030204" pitchFamily="18" charset="0"/>
              </a:rPr>
              <a:t>σ</a:t>
            </a:r>
            <a:r>
              <a:rPr lang="en-US" baseline="-25000" dirty="0" smtClean="0"/>
              <a:t>s</a:t>
            </a:r>
          </a:p>
          <a:p>
            <a:pPr lvl="2"/>
            <a:r>
              <a:rPr lang="en-US" dirty="0" smtClean="0"/>
              <a:t>unless this is overtraining</a:t>
            </a:r>
            <a:r>
              <a:rPr lang="en-US" dirty="0"/>
              <a:t> </a:t>
            </a:r>
            <a:r>
              <a:rPr lang="en-US" dirty="0" smtClean="0"/>
              <a:t>(briefly discussed in the next slide)</a:t>
            </a:r>
          </a:p>
          <a:p>
            <a:endParaRPr lang="en-US" dirty="0" smtClean="0"/>
          </a:p>
          <a:p>
            <a:endParaRPr lang="en-US" sz="1400" dirty="0" smtClean="0"/>
          </a:p>
          <a:p>
            <a:endParaRPr lang="en-US" sz="1400" dirty="0" smtClean="0"/>
          </a:p>
          <a:p>
            <a:pPr marL="127000" indent="0">
              <a:buNone/>
            </a:pPr>
            <a:r>
              <a:rPr lang="en-US" sz="1200" i="1" dirty="0" smtClean="0"/>
              <a:t>Technicality: user-defined criteria for DecisionTree’s will only be available in the next sklearn release</a:t>
            </a:r>
          </a:p>
          <a:p>
            <a:pPr marL="127000" indent="0">
              <a:buNone/>
            </a:pPr>
            <a:r>
              <a:rPr lang="en-US" sz="1100" i="1" dirty="0" smtClean="0">
                <a:sym typeface="Symbol" panose="05050102010706020507" pitchFamily="18" charset="2"/>
              </a:rPr>
              <a:t> </a:t>
            </a:r>
            <a:r>
              <a:rPr lang="en-US" sz="1100" i="1" dirty="0" smtClean="0"/>
              <a:t>I implemented a DecisionTree from scratch, heavily reusing the excellent iCSC </a:t>
            </a:r>
            <a:r>
              <a:rPr lang="en-US" sz="1100" i="1" dirty="0" smtClean="0">
                <a:hlinkClick r:id="rId2"/>
              </a:rPr>
              <a:t>notebooks</a:t>
            </a:r>
            <a:r>
              <a:rPr lang="en-US" sz="1100" i="1" dirty="0" smtClean="0"/>
              <a:t> by Thomas Keck (many thanks!) </a:t>
            </a:r>
          </a:p>
          <a:p>
            <a:pPr lvl="1"/>
            <a:endParaRPr lang="en-US" sz="1400" dirty="0" smtClean="0"/>
          </a:p>
          <a:p>
            <a:pPr lvl="1"/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0954" y="1279665"/>
            <a:ext cx="1724038" cy="18573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33044" y="1571315"/>
            <a:ext cx="2767033" cy="20955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30954" y="1849908"/>
            <a:ext cx="1195396" cy="20955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1131" y="579921"/>
            <a:ext cx="2190135" cy="175073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63646" y="2677906"/>
            <a:ext cx="2114565" cy="21907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6667" y="3805621"/>
            <a:ext cx="3043260" cy="33814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125545" y="3763449"/>
            <a:ext cx="4305331" cy="40005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 rot="19957788">
            <a:off x="7678954" y="1094999"/>
            <a:ext cx="12789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>
                <a:solidFill>
                  <a:srgbClr val="FF0000"/>
                </a:solidFill>
              </a:rPr>
              <a:t>Fisher is asymmetric: focuses on the signal</a:t>
            </a:r>
            <a:endParaRPr lang="en-US" sz="9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2069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000" y="197494"/>
            <a:ext cx="8791199" cy="355572"/>
          </a:xfrm>
        </p:spPr>
        <p:txBody>
          <a:bodyPr/>
          <a:lstStyle/>
          <a:p>
            <a:r>
              <a:rPr lang="en-US" sz="2400" dirty="0" smtClean="0"/>
              <a:t>FIP2: same metric for evaluation and training</a:t>
            </a:r>
            <a:endParaRPr lang="en-US" sz="2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63914" y="906905"/>
            <a:ext cx="3680085" cy="5086121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dirty="0" smtClean="0"/>
              <a:t>Using the same metric for evaluation and training eases the interpretation of results</a:t>
            </a:r>
          </a:p>
          <a:p>
            <a:pPr>
              <a:spcBef>
                <a:spcPts val="0"/>
              </a:spcBef>
            </a:pPr>
            <a:endParaRPr lang="en-US" dirty="0"/>
          </a:p>
          <a:p>
            <a:pPr>
              <a:spcBef>
                <a:spcPts val="0"/>
              </a:spcBef>
            </a:pPr>
            <a:r>
              <a:rPr lang="en-US" dirty="0" smtClean="0"/>
              <a:t>Example: overtraining</a:t>
            </a:r>
          </a:p>
          <a:p>
            <a:pPr lvl="1">
              <a:spcBef>
                <a:spcPts val="0"/>
              </a:spcBef>
            </a:pPr>
            <a:r>
              <a:rPr lang="en-US" dirty="0" smtClean="0"/>
              <a:t>FIP2 from training is systematically above the theoretical limit of the pdf</a:t>
            </a:r>
          </a:p>
          <a:p>
            <a:pPr lvl="1">
              <a:spcBef>
                <a:spcPts val="0"/>
              </a:spcBef>
            </a:pPr>
            <a:r>
              <a:rPr lang="en-US" i="1" dirty="0" smtClean="0">
                <a:solidFill>
                  <a:srgbClr val="FF0000"/>
                </a:solidFill>
              </a:rPr>
              <a:t>you may trace back every increase in FIP2 from training to one node split in the tree</a:t>
            </a:r>
          </a:p>
          <a:p>
            <a:pPr lvl="2">
              <a:spcBef>
                <a:spcPts val="0"/>
              </a:spcBef>
            </a:pPr>
            <a:r>
              <a:rPr lang="en-US" dirty="0" smtClean="0"/>
              <a:t>splitting a node (n,s) gives in average an information gain: </a:t>
            </a:r>
          </a:p>
          <a:p>
            <a:pPr lvl="1">
              <a:spcBef>
                <a:spcPts val="0"/>
              </a:spcBef>
            </a:pPr>
            <a:endParaRPr lang="en-US" dirty="0"/>
          </a:p>
          <a:p>
            <a:pPr lvl="1">
              <a:spcBef>
                <a:spcPts val="0"/>
              </a:spcBef>
            </a:pPr>
            <a:endParaRPr lang="en-US" dirty="0" smtClean="0"/>
          </a:p>
          <a:p>
            <a:pPr lvl="1">
              <a:spcBef>
                <a:spcPts val="0"/>
              </a:spcBef>
            </a:pPr>
            <a:endParaRPr lang="en-US" sz="1050" i="1" dirty="0" smtClean="0"/>
          </a:p>
          <a:p>
            <a:pPr lvl="1">
              <a:spcBef>
                <a:spcPts val="0"/>
              </a:spcBef>
            </a:pPr>
            <a:endParaRPr lang="en-US" sz="1050" i="1" dirty="0"/>
          </a:p>
          <a:p>
            <a:pPr lvl="1">
              <a:spcBef>
                <a:spcPts val="0"/>
              </a:spcBef>
            </a:pPr>
            <a:endParaRPr lang="en-US" sz="1050" i="1" dirty="0" smtClean="0"/>
          </a:p>
          <a:p>
            <a:pPr lvl="1">
              <a:spcBef>
                <a:spcPts val="0"/>
              </a:spcBef>
            </a:pPr>
            <a:endParaRPr lang="en-US" sz="1050" i="1" dirty="0"/>
          </a:p>
          <a:p>
            <a:pPr lvl="1">
              <a:spcBef>
                <a:spcPts val="0"/>
              </a:spcBef>
            </a:pPr>
            <a:r>
              <a:rPr lang="en-US" sz="1050" i="1" dirty="0" smtClean="0"/>
              <a:t>Note: what really matters is that FIP2 from validation is as close as possible to the limit</a:t>
            </a:r>
          </a:p>
          <a:p>
            <a:pPr lvl="2">
              <a:spcBef>
                <a:spcPts val="0"/>
              </a:spcBef>
            </a:pPr>
            <a:r>
              <a:rPr lang="en-US" sz="1000" i="1" dirty="0"/>
              <a:t>s</a:t>
            </a:r>
            <a:r>
              <a:rPr lang="en-US" sz="1000" i="1" dirty="0" smtClean="0"/>
              <a:t>ome overtraining (a value of FIP2 from training higher than the limit) is necessary</a:t>
            </a:r>
            <a:endParaRPr lang="en-US" sz="1000" i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831954"/>
            <a:ext cx="5338252" cy="487180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4952" y="5771213"/>
            <a:ext cx="56887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</a:rPr>
              <a:t>OVERTRAINING example </a:t>
            </a:r>
            <a:r>
              <a:rPr lang="en-US" sz="1200" dirty="0" smtClean="0"/>
              <a:t>– random forests with min_samples_leaf=1  </a:t>
            </a:r>
            <a:endParaRPr lang="en-GB" sz="1200" dirty="0"/>
          </a:p>
        </p:txBody>
      </p:sp>
      <p:sp>
        <p:nvSpPr>
          <p:cNvPr id="7" name="Oval 6"/>
          <p:cNvSpPr/>
          <p:nvPr/>
        </p:nvSpPr>
        <p:spPr>
          <a:xfrm>
            <a:off x="3657600" y="1289154"/>
            <a:ext cx="1903751" cy="1169233"/>
          </a:xfrm>
          <a:prstGeom prst="ellipse">
            <a:avLst/>
          </a:prstGeom>
          <a:noFill/>
          <a:ln>
            <a:solidFill>
              <a:srgbClr val="CC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4563" y="4259859"/>
            <a:ext cx="1514486" cy="361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44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80000" y="197494"/>
            <a:ext cx="8791199" cy="394618"/>
          </a:xfrm>
        </p:spPr>
        <p:txBody>
          <a:bodyPr/>
          <a:lstStyle/>
          <a:p>
            <a:r>
              <a:rPr lang="en-US" sz="2400" dirty="0"/>
              <a:t>[</a:t>
            </a:r>
            <a:r>
              <a:rPr lang="en-US" sz="2400" dirty="0" smtClean="0"/>
              <a:t>FIP3] other parameter fits – just a few ideas</a:t>
            </a:r>
            <a:endParaRPr lang="en-US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/>
              <p:cNvSpPr>
                <a:spLocks noGrp="1"/>
              </p:cNvSpPr>
              <p:nvPr>
                <p:ph type="body" idx="1"/>
              </p:nvPr>
            </p:nvSpPr>
            <p:spPr>
              <a:xfrm>
                <a:off x="51620" y="785040"/>
                <a:ext cx="9092380" cy="4978678"/>
              </a:xfrm>
            </p:spPr>
            <p:txBody>
              <a:bodyPr/>
              <a:lstStyle/>
              <a:p>
                <a:pPr>
                  <a:spcBef>
                    <a:spcPts val="200"/>
                  </a:spcBef>
                </a:pPr>
                <a:r>
                  <a:rPr lang="en-US" dirty="0" smtClean="0"/>
                  <a:t>The general ideas for </a:t>
                </a:r>
                <a:r>
                  <a:rPr lang="el-GR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σ</a:t>
                </a:r>
                <a:r>
                  <a:rPr lang="en-US" baseline="-2500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s</a:t>
                </a:r>
                <a:r>
                  <a:rPr lang="en-US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dirty="0" smtClean="0"/>
                  <a:t>fits apply to fits for other parameters </a:t>
                </a:r>
                <a:r>
                  <a:rPr lang="el-GR" dirty="0" smtClean="0"/>
                  <a:t>θ</a:t>
                </a:r>
                <a:r>
                  <a:rPr lang="en-US" dirty="0" smtClean="0"/>
                  <a:t>, e.g. mass fits</a:t>
                </a:r>
              </a:p>
              <a:p>
                <a:pPr lvl="1">
                  <a:spcBef>
                    <a:spcPts val="200"/>
                  </a:spcBef>
                </a:pPr>
                <a:endParaRPr lang="en-US" dirty="0"/>
              </a:p>
              <a:p>
                <a:pPr>
                  <a:spcBef>
                    <a:spcPts val="200"/>
                  </a:spcBef>
                </a:pPr>
                <a:r>
                  <a:rPr lang="en-US" dirty="0" smtClean="0"/>
                  <a:t>The difference is that different events have </a:t>
                </a:r>
                <a:r>
                  <a:rPr lang="en-US" i="1" dirty="0" smtClean="0">
                    <a:solidFill>
                      <a:srgbClr val="FF0000"/>
                    </a:solidFill>
                  </a:rPr>
                  <a:t>different event-by-event sensitivities to </a:t>
                </a:r>
                <a:r>
                  <a:rPr lang="el-GR" i="1" dirty="0" smtClean="0">
                    <a:solidFill>
                      <a:srgbClr val="FF0000"/>
                    </a:solidFill>
                  </a:rPr>
                  <a:t>θ</a:t>
                </a:r>
                <a:endParaRPr lang="en-US" i="1" dirty="0" smtClean="0">
                  <a:solidFill>
                    <a:srgbClr val="FF0000"/>
                  </a:solidFill>
                </a:endParaRPr>
              </a:p>
              <a:p>
                <a:pPr lvl="3">
                  <a:spcBef>
                    <a:spcPts val="200"/>
                  </a:spcBef>
                </a:pPr>
                <a:endParaRPr lang="en-US" sz="100" dirty="0" smtClean="0"/>
              </a:p>
              <a:p>
                <a:pPr lvl="1">
                  <a:spcBef>
                    <a:spcPts val="200"/>
                  </a:spcBef>
                </a:pPr>
                <a:r>
                  <a:rPr lang="en-US" dirty="0" smtClean="0"/>
                  <a:t>for instance, should compute                          from the MC generator for each event </a:t>
                </a:r>
                <a:r>
                  <a:rPr lang="el-GR" dirty="0" smtClean="0"/>
                  <a:t>α</a:t>
                </a:r>
                <a:endParaRPr lang="en-US" dirty="0" smtClean="0"/>
              </a:p>
              <a:p>
                <a:pPr marL="1460500" lvl="3" indent="0">
                  <a:spcBef>
                    <a:spcPts val="200"/>
                  </a:spcBef>
                  <a:buNone/>
                </a:pPr>
                <a:endParaRPr lang="en-US" sz="100" dirty="0" smtClean="0"/>
              </a:p>
              <a:p>
                <a:pPr lvl="2">
                  <a:spcBef>
                    <a:spcPts val="200"/>
                  </a:spcBef>
                </a:pPr>
                <a:r>
                  <a:rPr lang="en-US" dirty="0" smtClean="0"/>
                  <a:t>this can be positive or negative (e.g. left and right of a mass peak)</a:t>
                </a:r>
              </a:p>
              <a:p>
                <a:pPr lvl="1">
                  <a:spcBef>
                    <a:spcPts val="200"/>
                  </a:spcBef>
                </a:pPr>
                <a:r>
                  <a:rPr lang="en-US" dirty="0"/>
                  <a:t>r</a:t>
                </a:r>
                <a:r>
                  <a:rPr lang="en-US" dirty="0" smtClean="0"/>
                  <a:t>emember, </a:t>
                </a:r>
                <a:r>
                  <a:rPr lang="en-US" b="1" i="1" dirty="0" smtClean="0">
                    <a:solidFill>
                      <a:srgbClr val="FF0000"/>
                    </a:solidFill>
                    <a:effectLst/>
                    <a:sym typeface="Symbol" panose="05050102010706020507" pitchFamily="18" charset="2"/>
                  </a:rPr>
                  <a:t>partition the data into bins of equal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l-GR" b="1" i="1" dirty="0">
                        <a:solidFill>
                          <a:srgbClr val="FF0000"/>
                        </a:solidFill>
                        <a:effectLst/>
                      </a:rPr>
                      <m:t>ρ</m:t>
                    </m:r>
                    <m:r>
                      <m:rPr>
                        <m:nor/>
                      </m:rPr>
                      <a:rPr lang="en-US" b="1" i="1" baseline="-25000" dirty="0">
                        <a:solidFill>
                          <a:srgbClr val="FF0000"/>
                        </a:solidFill>
                        <a:effectLst/>
                      </a:rPr>
                      <m:t>i</m:t>
                    </m:r>
                  </m:oMath>
                </a14:m>
                <a:r>
                  <a:rPr lang="en-US" b="1" i="1" dirty="0">
                    <a:solidFill>
                      <a:srgbClr val="FF0000"/>
                    </a:solidFill>
                    <a:effectLst/>
                  </a:rPr>
                  <a:t> </a:t>
                </a:r>
                <a14:m>
                  <m:oMath xmlns:m="http://schemas.openxmlformats.org/officeDocument/2006/math">
                    <m:r>
                      <a:rPr lang="en-US" b="1" i="1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sym typeface="Symbol" panose="05050102010706020507" pitchFamily="18" charset="2"/>
                      </a:rPr>
                      <m:t>(</m:t>
                    </m:r>
                    <m:f>
                      <m:fPr>
                        <m:ctrlPr>
                          <a:rPr lang="en-US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en-US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𝟏</m:t>
                        </m:r>
                      </m:num>
                      <m:den>
                        <m:r>
                          <a:rPr lang="en-US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𝒔</m:t>
                        </m:r>
                        <m:r>
                          <a:rPr lang="en-US" b="1" i="1" baseline="-2500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𝒊</m:t>
                        </m:r>
                      </m:den>
                    </m:f>
                    <m:f>
                      <m:fPr>
                        <m:ctrlPr>
                          <a:rPr lang="en-US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en-US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𝝏</m:t>
                        </m:r>
                        <m:sSub>
                          <m:sSubPr>
                            <m:ctrlPr>
                              <a:rPr lang="en-US" b="1" i="1" smtClean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Symbol" panose="05050102010706020507" pitchFamily="18" charset="2"/>
                              </a:rPr>
                            </m:ctrlPr>
                          </m:sSubPr>
                          <m:e>
                            <m:r>
                              <a:rPr lang="en-US" b="1" i="1" smtClean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Symbol" panose="05050102010706020507" pitchFamily="18" charset="2"/>
                              </a:rPr>
                              <m:t>𝒔</m:t>
                            </m:r>
                          </m:e>
                          <m:sub>
                            <m:r>
                              <a:rPr lang="en-US" b="1" i="1" smtClean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Symbol" panose="05050102010706020507" pitchFamily="18" charset="2"/>
                              </a:rPr>
                              <m:t>𝒊</m:t>
                            </m:r>
                          </m:sub>
                        </m:sSub>
                      </m:num>
                      <m:den>
                        <m:r>
                          <a:rPr lang="en-US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𝝏</m:t>
                        </m:r>
                        <m:r>
                          <a:rPr lang="el-GR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𝜽</m:t>
                        </m:r>
                      </m:den>
                    </m:f>
                    <m:r>
                      <a:rPr lang="en-US" b="1" i="1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sym typeface="Symbol" panose="05050102010706020507" pitchFamily="18" charset="2"/>
                      </a:rPr>
                      <m:t>)</m:t>
                    </m:r>
                  </m:oMath>
                </a14:m>
                <a:r>
                  <a:rPr lang="en-US" b="1" dirty="0" smtClean="0"/>
                  <a:t> </a:t>
                </a:r>
                <a:endParaRPr lang="en-US" sz="100" dirty="0" smtClean="0"/>
              </a:p>
              <a:p>
                <a:pPr lvl="2">
                  <a:spcBef>
                    <a:spcPts val="200"/>
                  </a:spcBef>
                </a:pPr>
                <a:r>
                  <a:rPr lang="en-US" dirty="0" smtClean="0"/>
                  <a:t>for unweighted MC events                            and this is equal to</a:t>
                </a:r>
              </a:p>
              <a:p>
                <a:pPr lvl="3">
                  <a:spcBef>
                    <a:spcPts val="200"/>
                  </a:spcBef>
                </a:pPr>
                <a:endParaRPr lang="en-US" dirty="0" smtClean="0"/>
              </a:p>
              <a:p>
                <a:pPr lvl="3">
                  <a:spcBef>
                    <a:spcPts val="200"/>
                  </a:spcBef>
                </a:pPr>
                <a:endParaRPr lang="en-US" sz="600" dirty="0" smtClean="0"/>
              </a:p>
              <a:p>
                <a:pPr>
                  <a:spcBef>
                    <a:spcPts val="200"/>
                  </a:spcBef>
                </a:pPr>
                <a:r>
                  <a:rPr lang="en-US" dirty="0" smtClean="0"/>
                  <a:t>For instance, </a:t>
                </a:r>
                <a:r>
                  <a:rPr lang="en-US" dirty="0"/>
                  <a:t>perform a 2-D fit for </a:t>
                </a:r>
                <a:r>
                  <a:rPr lang="el-GR" dirty="0"/>
                  <a:t>θ</a:t>
                </a:r>
                <a:r>
                  <a:rPr lang="en-US" dirty="0"/>
                  <a:t> on the distributions of 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en-US"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1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s</m:t>
                        </m:r>
                        <m:r>
                          <m:rPr>
                            <m:sty m:val="p"/>
                          </m:rPr>
                          <a:rPr lang="en-US" baseline="-25000"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i</m:t>
                        </m:r>
                      </m:den>
                    </m:f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en-US"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𝜕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Symbol" panose="05050102010706020507" pitchFamily="18" charset="2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Symbol" panose="05050102010706020507" pitchFamily="18" charset="2"/>
                              </a:rPr>
                              <m:t>𝑠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Symbol" panose="05050102010706020507" pitchFamily="18" charset="2"/>
                              </a:rPr>
                              <m:t>𝑖</m:t>
                            </m:r>
                          </m:sub>
                        </m:sSub>
                      </m:num>
                      <m:den>
                        <m:r>
                          <a:rPr lang="en-US"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𝜕</m:t>
                        </m:r>
                        <m:r>
                          <m:rPr>
                            <m:sty m:val="p"/>
                          </m:rPr>
                          <a:rPr lang="el-GR"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θ</m:t>
                        </m:r>
                      </m:den>
                    </m:f>
                  </m:oMath>
                </a14:m>
                <a:r>
                  <a:rPr lang="en-US" dirty="0"/>
                  <a:t>) and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l-GR" dirty="0"/>
                      <m:t>ρ</m:t>
                    </m:r>
                    <m:r>
                      <m:rPr>
                        <m:nor/>
                      </m:rPr>
                      <a:rPr lang="en-US" baseline="-25000" dirty="0"/>
                      <m:t>i</m:t>
                    </m:r>
                  </m:oMath>
                </a14:m>
                <a:endParaRPr lang="en-US" dirty="0" smtClean="0"/>
              </a:p>
              <a:p>
                <a:pPr lvl="1">
                  <a:spcBef>
                    <a:spcPts val="200"/>
                  </a:spcBef>
                </a:pPr>
                <a:r>
                  <a:rPr lang="en-US" dirty="0" smtClean="0"/>
                  <a:t>train a regression tree for </a:t>
                </a:r>
                <a:r>
                  <a:rPr lang="en-US" dirty="0"/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en-US"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1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s</m:t>
                        </m:r>
                        <m:r>
                          <m:rPr>
                            <m:sty m:val="p"/>
                          </m:rPr>
                          <a:rPr lang="en-US" baseline="-25000"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i</m:t>
                        </m:r>
                      </m:den>
                    </m:f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en-US"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𝜕</m:t>
                        </m:r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si</m:t>
                        </m:r>
                      </m:num>
                      <m:den>
                        <m:r>
                          <a:rPr lang="en-US"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𝜕</m:t>
                        </m:r>
                        <m:r>
                          <m:rPr>
                            <m:sty m:val="p"/>
                          </m:rPr>
                          <a:rPr lang="el-GR"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θ</m:t>
                        </m:r>
                      </m:den>
                    </m:f>
                  </m:oMath>
                </a14:m>
                <a:r>
                  <a:rPr lang="en-US" dirty="0" smtClean="0"/>
                  <a:t>) to partition signal events in bins of  </a:t>
                </a:r>
                <a:r>
                  <a:rPr lang="en-US" dirty="0"/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en-US"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1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s</m:t>
                        </m:r>
                        <m:r>
                          <m:rPr>
                            <m:sty m:val="p"/>
                          </m:rPr>
                          <a:rPr lang="en-US" baseline="-25000"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i</m:t>
                        </m:r>
                      </m:den>
                    </m:f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en-US"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𝜕</m:t>
                        </m:r>
                        <m:sSub>
                          <m:sSubPr>
                            <m:ctrlPr>
                              <a:rPr lang="en-US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Symbol" panose="05050102010706020507" pitchFamily="18" charset="2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Symbol" panose="05050102010706020507" pitchFamily="18" charset="2"/>
                              </a:rPr>
                              <m:t>𝑠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Symbol" panose="05050102010706020507" pitchFamily="18" charset="2"/>
                              </a:rPr>
                              <m:t>𝑖</m:t>
                            </m:r>
                          </m:sub>
                        </m:sSub>
                      </m:num>
                      <m:den>
                        <m:r>
                          <a:rPr lang="en-US"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𝜕</m:t>
                        </m:r>
                        <m:r>
                          <m:rPr>
                            <m:sty m:val="p"/>
                          </m:rPr>
                          <a:rPr lang="el-GR"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θ</m:t>
                        </m:r>
                      </m:den>
                    </m:f>
                  </m:oMath>
                </a14:m>
                <a:r>
                  <a:rPr lang="en-US" dirty="0"/>
                  <a:t>)</a:t>
                </a:r>
              </a:p>
              <a:p>
                <a:pPr lvl="1">
                  <a:spcBef>
                    <a:spcPts val="200"/>
                  </a:spcBef>
                </a:pPr>
                <a:r>
                  <a:rPr lang="en-US" dirty="0" smtClean="0">
                    <a:solidFill>
                      <a:srgbClr val="000000"/>
                    </a:solidFill>
                  </a:rPr>
                  <a:t>train a classification tree for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l-GR" dirty="0">
                        <a:solidFill>
                          <a:srgbClr val="000000"/>
                        </a:solidFill>
                      </a:rPr>
                      <m:t>ρ</m:t>
                    </m:r>
                    <m:r>
                      <m:rPr>
                        <m:nor/>
                      </m:rPr>
                      <a:rPr lang="en-US" baseline="-25000" dirty="0">
                        <a:solidFill>
                          <a:srgbClr val="000000"/>
                        </a:solidFill>
                      </a:rPr>
                      <m:t>i</m:t>
                    </m:r>
                    <m:r>
                      <a:rPr lang="en-US" i="0" baseline="-250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 smtClean="0">
                    <a:solidFill>
                      <a:srgbClr val="000000"/>
                    </a:solidFill>
                  </a:rPr>
                  <a:t> to partition signal and background events in bins of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l-GR" dirty="0">
                        <a:solidFill>
                          <a:srgbClr val="000000"/>
                        </a:solidFill>
                      </a:rPr>
                      <m:t>ρ</m:t>
                    </m:r>
                    <m:r>
                      <m:rPr>
                        <m:nor/>
                      </m:rPr>
                      <a:rPr lang="en-US" baseline="-25000" dirty="0">
                        <a:solidFill>
                          <a:srgbClr val="000000"/>
                        </a:solidFill>
                      </a:rPr>
                      <m:t>i</m:t>
                    </m:r>
                  </m:oMath>
                </a14:m>
                <a:r>
                  <a:rPr lang="en-US" dirty="0" smtClean="0">
                    <a:solidFill>
                      <a:srgbClr val="000000"/>
                    </a:solidFill>
                  </a:rPr>
                  <a:t> </a:t>
                </a:r>
                <a:r>
                  <a:rPr lang="en-US" dirty="0"/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en-US"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1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s</m:t>
                        </m:r>
                        <m:r>
                          <m:rPr>
                            <m:sty m:val="p"/>
                          </m:rPr>
                          <a:rPr lang="en-US" baseline="-25000"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i</m:t>
                        </m:r>
                      </m:den>
                    </m:f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en-US"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𝜕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Symbol" panose="05050102010706020507" pitchFamily="18" charset="2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Symbol" panose="05050102010706020507" pitchFamily="18" charset="2"/>
                              </a:rPr>
                              <m:t>𝑠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Symbol" panose="05050102010706020507" pitchFamily="18" charset="2"/>
                              </a:rPr>
                              <m:t>𝑖</m:t>
                            </m:r>
                          </m:sub>
                        </m:sSub>
                      </m:num>
                      <m:den>
                        <m:r>
                          <a:rPr lang="en-US"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𝜕</m:t>
                        </m:r>
                        <m:r>
                          <m:rPr>
                            <m:sty m:val="p"/>
                          </m:rPr>
                          <a:rPr lang="el-GR"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θ</m:t>
                        </m:r>
                      </m:den>
                    </m:f>
                  </m:oMath>
                </a14:m>
                <a:r>
                  <a:rPr lang="en-US" dirty="0" smtClean="0"/>
                  <a:t>)</a:t>
                </a:r>
              </a:p>
              <a:p>
                <a:pPr lvl="2">
                  <a:spcBef>
                    <a:spcPts val="200"/>
                  </a:spcBef>
                </a:pPr>
                <a:r>
                  <a:rPr lang="en-US" dirty="0" smtClean="0">
                    <a:solidFill>
                      <a:srgbClr val="000000"/>
                    </a:solidFill>
                  </a:rPr>
                  <a:t>taking into account the event-by-event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en-US"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𝜕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Symbol" panose="05050102010706020507" pitchFamily="18" charset="2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Symbol" panose="05050102010706020507" pitchFamily="18" charset="2"/>
                              </a:rPr>
                              <m:t>𝑤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l-GR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Symbol" panose="05050102010706020507" pitchFamily="18" charset="2"/>
                              </a:rPr>
                              <m:t>α</m:t>
                            </m:r>
                          </m:sub>
                        </m:sSub>
                      </m:num>
                      <m:den>
                        <m:r>
                          <a:rPr lang="en-US"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𝜕</m:t>
                        </m:r>
                        <m:r>
                          <m:rPr>
                            <m:sty m:val="p"/>
                          </m:rPr>
                          <a:rPr lang="el-GR"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θ</m:t>
                        </m:r>
                      </m:den>
                    </m:f>
                  </m:oMath>
                </a14:m>
                <a:r>
                  <a:rPr lang="en-US" dirty="0" smtClean="0">
                    <a:solidFill>
                      <a:srgbClr val="000000"/>
                    </a:solidFill>
                  </a:rPr>
                  <a:t> when computing the separation gain at each node split</a:t>
                </a:r>
              </a:p>
              <a:p>
                <a:pPr lvl="3">
                  <a:spcBef>
                    <a:spcPts val="200"/>
                  </a:spcBef>
                </a:pPr>
                <a:endParaRPr lang="en-US" dirty="0" smtClean="0">
                  <a:solidFill>
                    <a:srgbClr val="000000"/>
                  </a:solidFill>
                </a:endParaRPr>
              </a:p>
              <a:p>
                <a:pPr lvl="3">
                  <a:spcBef>
                    <a:spcPts val="200"/>
                  </a:spcBef>
                </a:pPr>
                <a:endParaRPr lang="en-US" dirty="0">
                  <a:solidFill>
                    <a:srgbClr val="000000"/>
                  </a:solidFill>
                </a:endParaRPr>
              </a:p>
              <a:p>
                <a:pPr>
                  <a:spcBef>
                    <a:spcPts val="200"/>
                  </a:spcBef>
                </a:pPr>
                <a:r>
                  <a:rPr lang="en-US" dirty="0" smtClean="0">
                    <a:solidFill>
                      <a:srgbClr val="000000"/>
                    </a:solidFill>
                  </a:rPr>
                  <a:t>In summary: </a:t>
                </a:r>
                <a:r>
                  <a:rPr lang="en-US" dirty="0" smtClean="0">
                    <a:solidFill>
                      <a:srgbClr val="FF0000"/>
                    </a:solidFill>
                  </a:rPr>
                  <a:t>the distinction between classification and regression blurs even further</a:t>
                </a:r>
              </a:p>
              <a:p>
                <a:pPr lvl="1">
                  <a:spcBef>
                    <a:spcPts val="200"/>
                  </a:spcBef>
                </a:pPr>
                <a:r>
                  <a:rPr lang="en-US" dirty="0" smtClean="0"/>
                  <a:t>not simply “select signal, reject background”</a:t>
                </a:r>
              </a:p>
              <a:p>
                <a:pPr lvl="1">
                  <a:spcBef>
                    <a:spcPts val="200"/>
                  </a:spcBef>
                </a:pPr>
                <a:r>
                  <a:rPr lang="en-US" dirty="0" smtClean="0">
                    <a:solidFill>
                      <a:srgbClr val="000000"/>
                    </a:solidFill>
                  </a:rPr>
                  <a:t>keep all events, in different partitions according to </a:t>
                </a:r>
                <a:r>
                  <a:rPr lang="en-US" i="1" dirty="0" smtClean="0">
                    <a:solidFill>
                      <a:srgbClr val="000000"/>
                    </a:solidFill>
                  </a:rPr>
                  <a:t>signal purity </a:t>
                </a:r>
                <a:r>
                  <a:rPr lang="en-US" i="1" u="sng" dirty="0" smtClean="0">
                    <a:solidFill>
                      <a:srgbClr val="000000"/>
                    </a:solidFill>
                  </a:rPr>
                  <a:t>and</a:t>
                </a:r>
                <a:r>
                  <a:rPr lang="en-US" i="1" dirty="0" smtClean="0">
                    <a:solidFill>
                      <a:srgbClr val="000000"/>
                    </a:solidFill>
                  </a:rPr>
                  <a:t> sensitivity to </a:t>
                </a:r>
                <a:r>
                  <a:rPr lang="el-GR" i="1" dirty="0"/>
                  <a:t>θ</a:t>
                </a:r>
                <a:r>
                  <a:rPr lang="en-US" i="1" dirty="0" smtClean="0">
                    <a:solidFill>
                      <a:srgbClr val="000000"/>
                    </a:solidFill>
                  </a:rPr>
                  <a:t> </a:t>
                </a:r>
                <a:endParaRPr lang="en-US" i="1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3" name="Tex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51620" y="785040"/>
                <a:ext cx="9092380" cy="4978678"/>
              </a:xfrm>
              <a:blipFill rotWithShape="0">
                <a:blip r:embed="rId2"/>
                <a:stretch>
                  <a:fillRect b="-82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4418" y="2669569"/>
            <a:ext cx="1233497" cy="36671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7732" y="1747984"/>
            <a:ext cx="1423998" cy="33337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69397" y="2663051"/>
            <a:ext cx="1971689" cy="347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030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80000" y="197494"/>
            <a:ext cx="8791199" cy="468254"/>
          </a:xfrm>
        </p:spPr>
        <p:txBody>
          <a:bodyPr/>
          <a:lstStyle/>
          <a:p>
            <a:r>
              <a:rPr lang="en-US" sz="3200" dirty="0" smtClean="0"/>
              <a:t>Conclusions</a:t>
            </a:r>
            <a:endParaRPr lang="en-US" sz="3200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0" y="818148"/>
            <a:ext cx="9144000" cy="5285668"/>
          </a:xfrm>
        </p:spPr>
        <p:txBody>
          <a:bodyPr/>
          <a:lstStyle/>
          <a:p>
            <a:r>
              <a:rPr lang="en-US" sz="1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Different </a:t>
            </a:r>
            <a:r>
              <a:rPr lang="en-US" sz="1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domains </a:t>
            </a:r>
            <a:r>
              <a:rPr lang="en-US" sz="1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(or </a:t>
            </a:r>
            <a:r>
              <a:rPr lang="en-US" sz="1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different </a:t>
            </a:r>
            <a:r>
              <a:rPr lang="en-US" sz="1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ML problems </a:t>
            </a:r>
            <a:r>
              <a:rPr lang="en-US" sz="1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a </a:t>
            </a:r>
            <a:r>
              <a:rPr lang="en-US" sz="1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domain) need different metrics</a:t>
            </a:r>
          </a:p>
          <a:p>
            <a:pPr lvl="1"/>
            <a:endParaRPr lang="en-US" sz="1400" dirty="0"/>
          </a:p>
          <a:p>
            <a:r>
              <a:rPr lang="en-US" sz="1600" dirty="0" smtClean="0"/>
              <a:t>I discussed some general properties of HEP event selection – two, in particular:</a:t>
            </a:r>
          </a:p>
          <a:p>
            <a:pPr lvl="1"/>
            <a:r>
              <a:rPr lang="en-US" sz="1400" dirty="0" smtClean="0"/>
              <a:t>signal is relevant, background is a nuisance: use asymmetric metrics, TN and AUC are irrelevant</a:t>
            </a:r>
            <a:endParaRPr lang="en-US" sz="1400" dirty="0"/>
          </a:p>
          <a:p>
            <a:pPr lvl="1"/>
            <a:r>
              <a:rPr lang="en-US" sz="1400" dirty="0" smtClean="0"/>
              <a:t>we use distribution fits: need (the right) integrals over all operating points of scoring classifiers, e.g. FIP2</a:t>
            </a:r>
            <a:endParaRPr lang="en-US" sz="1200" dirty="0" smtClean="0"/>
          </a:p>
          <a:p>
            <a:pPr lvl="1"/>
            <a:endParaRPr lang="en-US" sz="1400" dirty="0" smtClean="0"/>
          </a:p>
          <a:p>
            <a:r>
              <a:rPr lang="en-US" sz="1600" dirty="0" smtClean="0"/>
              <a:t>I discussed Fisher information metrics relevant to statistical errors in HEP point estimation</a:t>
            </a:r>
          </a:p>
          <a:p>
            <a:pPr lvl="1"/>
            <a:r>
              <a:rPr lang="en-US" sz="1400" dirty="0" smtClean="0"/>
              <a:t>qualitatively (higher is better) and numerically (related to parameter errors) relevant – unlike AUC</a:t>
            </a:r>
          </a:p>
          <a:p>
            <a:pPr lvl="1"/>
            <a:r>
              <a:rPr lang="en-US" sz="1400" dirty="0" smtClean="0"/>
              <a:t>can be used both for evaluation and training</a:t>
            </a:r>
          </a:p>
          <a:p>
            <a:pPr lvl="1"/>
            <a:endParaRPr lang="en-US" sz="1400" dirty="0" smtClean="0"/>
          </a:p>
          <a:p>
            <a:r>
              <a:rPr lang="en-US" sz="1600" dirty="0"/>
              <a:t>Distribution fits are a specialty of HEP – decision trees are their natural ML companions</a:t>
            </a:r>
          </a:p>
          <a:p>
            <a:pPr lvl="1"/>
            <a:r>
              <a:rPr lang="en-US" sz="1400" dirty="0" smtClean="0"/>
              <a:t>we </a:t>
            </a:r>
            <a:r>
              <a:rPr lang="en-US" sz="1400" dirty="0"/>
              <a:t>could probably gain by developing and using the right metrics for evaluating and training </a:t>
            </a:r>
            <a:r>
              <a:rPr lang="en-US" sz="1400" dirty="0" smtClean="0"/>
              <a:t>them</a:t>
            </a:r>
          </a:p>
          <a:p>
            <a:pPr lvl="1"/>
            <a:endParaRPr lang="en-US" sz="1400" dirty="0"/>
          </a:p>
          <a:p>
            <a:r>
              <a:rPr lang="en-US" sz="1600" i="1" dirty="0" smtClean="0"/>
              <a:t>More generally, it would be useful IMO to do more research on ML fundamentals for HEP</a:t>
            </a:r>
          </a:p>
          <a:p>
            <a:pPr lvl="1"/>
            <a:r>
              <a:rPr lang="en-US" sz="1400" dirty="0" smtClean="0"/>
              <a:t>define the ultimate quantitative goals first, then choose metrics for evaluation, and possibly training too</a:t>
            </a:r>
          </a:p>
          <a:p>
            <a:pPr lvl="1"/>
            <a:r>
              <a:rPr lang="en-US" sz="1400" dirty="0" smtClean="0"/>
              <a:t>which relevant ML metrics should be used for searches, for systematic errors, for event reconstruction...</a:t>
            </a:r>
          </a:p>
          <a:p>
            <a:pPr marL="571500" lvl="1" indent="0">
              <a:buNone/>
            </a:pPr>
            <a:endParaRPr lang="en-US" sz="1400" dirty="0" smtClean="0"/>
          </a:p>
          <a:p>
            <a:pPr lvl="1"/>
            <a:endParaRPr lang="en-US" dirty="0"/>
          </a:p>
          <a:p>
            <a:pPr marL="127000" indent="0">
              <a:buNone/>
            </a:pPr>
            <a:r>
              <a:rPr lang="en-US" sz="1200" i="1" dirty="0" smtClean="0"/>
              <a:t>I am preparing a paper on this, thank you for your feedback on this presentation!</a:t>
            </a:r>
          </a:p>
        </p:txBody>
      </p:sp>
    </p:spTree>
    <p:extLst>
      <p:ext uri="{BB962C8B-B14F-4D97-AF65-F5344CB8AC3E}">
        <p14:creationId xmlns:p14="http://schemas.microsoft.com/office/powerpoint/2010/main" val="3088945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000" y="152400"/>
            <a:ext cx="8791199" cy="5840626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pPr marL="127000" indent="0" algn="ctr">
              <a:buNone/>
            </a:pPr>
            <a:endParaRPr lang="en-US" sz="4400" dirty="0" smtClean="0"/>
          </a:p>
          <a:p>
            <a:pPr marL="127000" indent="0" algn="ctr">
              <a:buNone/>
            </a:pPr>
            <a:endParaRPr lang="en-US" sz="4400" dirty="0" smtClean="0"/>
          </a:p>
          <a:p>
            <a:pPr marL="127000" indent="0" algn="ctr">
              <a:buNone/>
            </a:pPr>
            <a:endParaRPr lang="en-US" sz="4400" dirty="0"/>
          </a:p>
          <a:p>
            <a:pPr marL="127000" indent="0" algn="ctr">
              <a:buNone/>
            </a:pPr>
            <a:r>
              <a:rPr lang="en-US" sz="4800" dirty="0" smtClean="0"/>
              <a:t>Slides from the </a:t>
            </a:r>
          </a:p>
          <a:p>
            <a:pPr marL="127000" indent="0" algn="ctr">
              <a:buNone/>
            </a:pPr>
            <a:r>
              <a:rPr lang="en-US" sz="4800" dirty="0" smtClean="0"/>
              <a:t>January IML talk</a:t>
            </a:r>
          </a:p>
          <a:p>
            <a:pPr marL="127000" indent="0" algn="ctr">
              <a:buNone/>
            </a:pPr>
            <a:endParaRPr lang="en-US" dirty="0" smtClean="0">
              <a:hlinkClick r:id="rId2"/>
            </a:endParaRPr>
          </a:p>
          <a:p>
            <a:pPr marL="127000" indent="0" algn="ctr">
              <a:buNone/>
            </a:pPr>
            <a:r>
              <a:rPr lang="en-US" dirty="0" smtClean="0">
                <a:hlinkClick r:id="rId2"/>
              </a:rPr>
              <a:t>https</a:t>
            </a:r>
            <a:r>
              <a:rPr lang="en-US" dirty="0">
                <a:hlinkClick r:id="rId2"/>
              </a:rPr>
              <a:t>://</a:t>
            </a:r>
            <a:r>
              <a:rPr lang="en-US" dirty="0" smtClean="0">
                <a:hlinkClick r:id="rId2"/>
              </a:rPr>
              <a:t>indico.cern.ch/event/679765/contributions/2814562</a:t>
            </a:r>
            <a:endParaRPr lang="en-US" dirty="0" smtClean="0"/>
          </a:p>
          <a:p>
            <a:pPr marL="127000" indent="0" algn="ctr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2523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 txBox="1"/>
          <p:nvPr/>
        </p:nvSpPr>
        <p:spPr>
          <a:xfrm>
            <a:off x="1" y="391886"/>
            <a:ext cx="9144000" cy="554787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lang="en-GB" sz="4600" dirty="0">
              <a:solidFill>
                <a:schemeClr val="dk1"/>
              </a:solidFill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lang="en-GB" sz="4000" b="1" i="0" u="none" strike="noStrike" cap="none" dirty="0" smtClean="0">
              <a:solidFill>
                <a:schemeClr val="dk1"/>
              </a:solidFill>
              <a:sym typeface="Arial"/>
            </a:endParaRPr>
          </a:p>
          <a:p>
            <a:pPr algn="ctr">
              <a:lnSpc>
                <a:spcPct val="90000"/>
              </a:lnSpc>
              <a:buClr>
                <a:schemeClr val="dk1"/>
              </a:buClr>
              <a:buSzPct val="25000"/>
            </a:pPr>
            <a:r>
              <a:rPr lang="en-GB" sz="3600" b="1" dirty="0" smtClean="0">
                <a:solidFill>
                  <a:schemeClr val="dk1"/>
                </a:solidFill>
              </a:rPr>
              <a:t>ROC </a:t>
            </a:r>
            <a:r>
              <a:rPr lang="en-GB" sz="3600" b="1" dirty="0">
                <a:solidFill>
                  <a:schemeClr val="dk1"/>
                </a:solidFill>
              </a:rPr>
              <a:t>curves, AUC’s and alternatives</a:t>
            </a: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3600" b="1" dirty="0" smtClean="0">
                <a:solidFill>
                  <a:schemeClr val="dk1"/>
                </a:solidFill>
              </a:rPr>
              <a:t>in HEP event selection </a:t>
            </a: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3600" b="1" dirty="0" smtClean="0">
                <a:solidFill>
                  <a:schemeClr val="dk1"/>
                </a:solidFill>
              </a:rPr>
              <a:t>and in other domains</a:t>
            </a:r>
            <a:endParaRPr lang="en-GB" sz="2000" b="1" i="1" dirty="0" smtClean="0">
              <a:solidFill>
                <a:schemeClr val="dk1"/>
              </a:solidFill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lang="en-GB" sz="3200" b="1" i="1" dirty="0" smtClean="0">
              <a:solidFill>
                <a:schemeClr val="dk1"/>
              </a:solidFill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lang="en-GB" sz="2600" b="0" i="0" u="none" strike="noStrike" cap="none" dirty="0" smtClean="0"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GB" sz="2600" b="0" i="0" u="none" strike="noStrike" cap="none" dirty="0" smtClean="0">
                <a:latin typeface="Arial"/>
                <a:ea typeface="Arial"/>
                <a:cs typeface="Arial"/>
                <a:sym typeface="Arial"/>
              </a:rPr>
              <a:t>Andrea Valassi (IT-DI-LCG)</a:t>
            </a:r>
            <a:endParaRPr sz="2000" b="0" i="0" u="none" strike="noStrike" cap="none" dirty="0">
              <a:latin typeface="Arial"/>
              <a:ea typeface="Arial"/>
              <a:cs typeface="Arial"/>
              <a:sym typeface="Arial"/>
            </a:endParaRPr>
          </a:p>
          <a:p>
            <a:pPr algn="ctr">
              <a:lnSpc>
                <a:spcPct val="90000"/>
              </a:lnSpc>
              <a:buClr>
                <a:schemeClr val="dk1"/>
              </a:buClr>
              <a:buSzPct val="25000"/>
            </a:pPr>
            <a:r>
              <a:rPr lang="en-GB" sz="2000" dirty="0" smtClean="0"/>
              <a:t>Inter-Experimental </a:t>
            </a:r>
            <a:r>
              <a:rPr lang="en-GB" sz="2000" dirty="0"/>
              <a:t>LHC Machine Learning </a:t>
            </a:r>
            <a:r>
              <a:rPr lang="en-GB" sz="2000" dirty="0" smtClean="0"/>
              <a:t>WG </a:t>
            </a:r>
            <a:r>
              <a:rPr lang="en-GB" sz="2000" i="0" u="none" strike="noStrike" cap="none" dirty="0" smtClean="0">
                <a:sym typeface="Arial"/>
              </a:rPr>
              <a:t>– </a:t>
            </a:r>
            <a:r>
              <a:rPr lang="en-GB" sz="2000" dirty="0" smtClean="0"/>
              <a:t>26</a:t>
            </a:r>
            <a:r>
              <a:rPr lang="en-GB" sz="2000" baseline="30000" dirty="0" smtClean="0"/>
              <a:t>th</a:t>
            </a:r>
            <a:r>
              <a:rPr lang="en-GB" sz="2000" i="0" u="none" strike="noStrike" cap="none" dirty="0" smtClean="0">
                <a:sym typeface="Arial"/>
              </a:rPr>
              <a:t> January 2018</a:t>
            </a:r>
            <a:endParaRPr lang="en-US" sz="2000" dirty="0" smtClean="0">
              <a:solidFill>
                <a:schemeClr val="dk1"/>
              </a:solidFill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endParaRPr lang="en-US" sz="2000" dirty="0">
              <a:solidFill>
                <a:schemeClr val="dk1"/>
              </a:solidFill>
            </a:endParaRPr>
          </a:p>
          <a:p>
            <a:pPr lvl="0" algn="ctr">
              <a:lnSpc>
                <a:spcPct val="90000"/>
              </a:lnSpc>
              <a:buClr>
                <a:schemeClr val="dk1"/>
              </a:buClr>
              <a:buSzPct val="25000"/>
            </a:pPr>
            <a:endParaRPr lang="en-US" sz="2400" dirty="0">
              <a:solidFill>
                <a:schemeClr val="dk1"/>
              </a:solidFill>
            </a:endParaRPr>
          </a:p>
          <a:p>
            <a:pPr lvl="0" algn="ctr">
              <a:lnSpc>
                <a:spcPct val="90000"/>
              </a:lnSpc>
              <a:buClr>
                <a:schemeClr val="dk1"/>
              </a:buClr>
              <a:buSzPct val="25000"/>
            </a:pPr>
            <a:r>
              <a:rPr lang="en-US" sz="1800" i="1" dirty="0" smtClean="0">
                <a:solidFill>
                  <a:srgbClr val="FF0000"/>
                </a:solidFill>
              </a:rPr>
              <a:t>Disclaimer: I </a:t>
            </a:r>
            <a:r>
              <a:rPr lang="en-US" sz="1800" i="1" dirty="0">
                <a:solidFill>
                  <a:srgbClr val="FF0000"/>
                </a:solidFill>
              </a:rPr>
              <a:t>last did physics analyses more than 15 years ago</a:t>
            </a:r>
          </a:p>
          <a:p>
            <a:pPr lvl="0" algn="ctr">
              <a:lnSpc>
                <a:spcPct val="90000"/>
              </a:lnSpc>
              <a:buClr>
                <a:schemeClr val="dk1"/>
              </a:buClr>
              <a:buSzPct val="25000"/>
            </a:pPr>
            <a:r>
              <a:rPr lang="en-US" sz="1600" i="1" dirty="0">
                <a:solidFill>
                  <a:srgbClr val="FF0000"/>
                </a:solidFill>
              </a:rPr>
              <a:t>(mainly statistically-limited precision measurements and combinations – e.g. no searches)</a:t>
            </a: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endParaRPr lang="en-US" sz="2000" dirty="0" smtClean="0">
              <a:solidFill>
                <a:schemeClr val="dk1"/>
              </a:solidFill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endParaRPr lang="en-US" sz="2000" dirty="0">
              <a:solidFill>
                <a:schemeClr val="dk1"/>
              </a:solidFill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endParaRPr lang="en-GB" sz="1600" b="0" i="1" u="none" strike="noStrike" cap="none" dirty="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234" y="7496"/>
            <a:ext cx="1290958" cy="771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237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000" y="197494"/>
            <a:ext cx="8791199" cy="436724"/>
          </a:xfrm>
        </p:spPr>
        <p:txBody>
          <a:bodyPr/>
          <a:lstStyle/>
          <a:p>
            <a:r>
              <a:rPr lang="en-US" sz="3200" dirty="0" smtClean="0"/>
              <a:t>Why and when I got interested in this topic </a:t>
            </a:r>
            <a:endParaRPr lang="en-GB" sz="3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-1" y="3786508"/>
            <a:ext cx="9305925" cy="2210632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dirty="0" smtClean="0"/>
              <a:t>First time I saw an </a:t>
            </a:r>
            <a:r>
              <a:rPr lang="en-US" i="1" dirty="0" smtClean="0">
                <a:solidFill>
                  <a:srgbClr val="FF0000"/>
                </a:solidFill>
              </a:rPr>
              <a:t>Area Under the Roc Curve (AUC)</a:t>
            </a:r>
          </a:p>
          <a:p>
            <a:pPr lvl="2">
              <a:spcBef>
                <a:spcPts val="0"/>
              </a:spcBef>
            </a:pPr>
            <a:endParaRPr lang="en-US" dirty="0" smtClean="0"/>
          </a:p>
          <a:p>
            <a:pPr>
              <a:spcBef>
                <a:spcPts val="0"/>
              </a:spcBef>
            </a:pPr>
            <a:r>
              <a:rPr lang="en-US" dirty="0" smtClean="0"/>
              <a:t>My reaction: what is this? is this relevant in HEP?</a:t>
            </a:r>
          </a:p>
          <a:p>
            <a:pPr lvl="1">
              <a:spcBef>
                <a:spcPts val="0"/>
              </a:spcBef>
            </a:pPr>
            <a:r>
              <a:rPr lang="en-US" dirty="0" smtClean="0"/>
              <a:t>try to understand why the AUC was introduced in other scientific domains</a:t>
            </a:r>
          </a:p>
          <a:p>
            <a:pPr lvl="1">
              <a:spcBef>
                <a:spcPts val="0"/>
              </a:spcBef>
            </a:pPr>
            <a:r>
              <a:rPr lang="en-US" dirty="0" smtClean="0"/>
              <a:t>review </a:t>
            </a:r>
            <a:r>
              <a:rPr lang="en-US" i="1" dirty="0" smtClean="0"/>
              <a:t>common knowledge </a:t>
            </a:r>
            <a:r>
              <a:rPr lang="en-US" dirty="0" smtClean="0"/>
              <a:t>for optimizing several types of HEP analyses</a:t>
            </a:r>
          </a:p>
          <a:p>
            <a:pPr lvl="2">
              <a:spcBef>
                <a:spcPts val="0"/>
              </a:spcBef>
            </a:pPr>
            <a:endParaRPr lang="en-US" dirty="0"/>
          </a:p>
          <a:p>
            <a:pPr marL="127000" indent="0" algn="ctr">
              <a:spcBef>
                <a:spcPts val="0"/>
              </a:spcBef>
              <a:buNone/>
            </a:pPr>
            <a:r>
              <a:rPr lang="en-US" sz="1600" i="1" dirty="0" smtClean="0"/>
              <a:t>Questions for you – How extensively are AUC’s used in HEP, particularly in event selection? </a:t>
            </a:r>
          </a:p>
          <a:p>
            <a:pPr marL="127000" indent="0" algn="ctr">
              <a:spcBef>
                <a:spcPts val="0"/>
              </a:spcBef>
              <a:buNone/>
            </a:pPr>
            <a:r>
              <a:rPr lang="en-US" sz="1600" i="1" dirty="0"/>
              <a:t>A</a:t>
            </a:r>
            <a:r>
              <a:rPr lang="en-US" sz="1600" i="1" dirty="0" smtClean="0"/>
              <a:t>re there specific HEP problems where it can be shown that AUC’s are relevant?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073" y="764041"/>
            <a:ext cx="3533096" cy="289264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7681" y="823364"/>
            <a:ext cx="2454879" cy="54344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937681" y="1523996"/>
            <a:ext cx="502508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The 2015 LHCb Kaggle ML Challenge</a:t>
            </a:r>
          </a:p>
          <a:p>
            <a:r>
              <a:rPr lang="en-US" sz="1600" dirty="0" smtClean="0"/>
              <a:t>- </a:t>
            </a:r>
            <a:r>
              <a:rPr lang="en-US" sz="1600" u="sng" dirty="0" smtClean="0"/>
              <a:t>Event selection</a:t>
            </a:r>
            <a:r>
              <a:rPr lang="en-US" sz="1600" dirty="0" smtClean="0"/>
              <a:t> in search for </a:t>
            </a:r>
            <a:r>
              <a:rPr lang="en-US" sz="1600" dirty="0" smtClean="0">
                <a:sym typeface="Symbol" panose="05050102010706020507" pitchFamily="18" charset="2"/>
              </a:rPr>
              <a:t></a:t>
            </a:r>
            <a:r>
              <a:rPr lang="en-US" sz="1600" dirty="0" smtClean="0"/>
              <a:t> </a:t>
            </a:r>
          </a:p>
          <a:p>
            <a:r>
              <a:rPr lang="en-US" sz="1600" dirty="0" smtClean="0"/>
              <a:t>- </a:t>
            </a:r>
            <a:r>
              <a:rPr lang="en-US" sz="1600" i="1" dirty="0">
                <a:solidFill>
                  <a:srgbClr val="FF0000"/>
                </a:solidFill>
              </a:rPr>
              <a:t>C</a:t>
            </a:r>
            <a:r>
              <a:rPr lang="en-US" sz="1600" i="1" dirty="0" smtClean="0">
                <a:solidFill>
                  <a:srgbClr val="FF0000"/>
                </a:solidFill>
              </a:rPr>
              <a:t>lassifier wins if it maximises a weighted ROC AUC</a:t>
            </a:r>
          </a:p>
          <a:p>
            <a:r>
              <a:rPr lang="en-US" sz="1600" dirty="0" smtClean="0"/>
              <a:t>- Simplified for Kaggle – real analysis uses CLs</a:t>
            </a:r>
          </a:p>
        </p:txBody>
      </p:sp>
    </p:spTree>
    <p:extLst>
      <p:ext uri="{BB962C8B-B14F-4D97-AF65-F5344CB8AC3E}">
        <p14:creationId xmlns:p14="http://schemas.microsoft.com/office/powerpoint/2010/main" val="4166392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000" y="197494"/>
            <a:ext cx="8791199" cy="531712"/>
          </a:xfrm>
        </p:spPr>
        <p:txBody>
          <a:bodyPr/>
          <a:lstStyle/>
          <a:p>
            <a:r>
              <a:rPr lang="en-US" dirty="0" smtClean="0"/>
              <a:t>Spoiler! – What I will argue in this talk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/>
              <p:cNvSpPr>
                <a:spLocks noGrp="1"/>
              </p:cNvSpPr>
              <p:nvPr>
                <p:ph type="body" idx="1"/>
              </p:nvPr>
            </p:nvSpPr>
            <p:spPr>
              <a:xfrm>
                <a:off x="-76199" y="1030148"/>
                <a:ext cx="9305924" cy="4103828"/>
              </a:xfrm>
            </p:spPr>
            <p:txBody>
              <a:bodyPr/>
              <a:lstStyle/>
              <a:p>
                <a:pPr>
                  <a:spcBef>
                    <a:spcPts val="0"/>
                  </a:spcBef>
                </a:pPr>
                <a:r>
                  <a:rPr lang="en-US" dirty="0" smtClean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Different disciplines / problems </a:t>
                </a:r>
                <a:r>
                  <a:rPr lang="en-US" dirty="0" smtClean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sym typeface="Symbol" panose="05050102010706020507" pitchFamily="18" charset="2"/>
                  </a:rPr>
                  <a:t></a:t>
                </a:r>
                <a:r>
                  <a:rPr lang="en-US" dirty="0" smtClean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 different challenges </a:t>
                </a:r>
                <a:r>
                  <a:rPr lang="en-US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sym typeface="Symbol" panose="05050102010706020507" pitchFamily="18" charset="2"/>
                  </a:rPr>
                  <a:t></a:t>
                </a:r>
                <a:r>
                  <a:rPr lang="en-US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 </a:t>
                </a:r>
                <a:r>
                  <a:rPr lang="en-US" dirty="0" smtClean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different metrics</a:t>
                </a:r>
              </a:p>
              <a:p>
                <a:pPr lvl="1">
                  <a:spcBef>
                    <a:spcPts val="0"/>
                  </a:spcBef>
                </a:pPr>
                <a:r>
                  <a:rPr lang="en-US" dirty="0" smtClean="0"/>
                  <a:t>Tools from other domains </a:t>
                </a:r>
                <a:r>
                  <a:rPr lang="en-US" dirty="0" smtClean="0">
                    <a:sym typeface="Symbol" panose="05050102010706020507" pitchFamily="18" charset="2"/>
                  </a:rPr>
                  <a:t> assess their relevance before using them in HEP</a:t>
                </a:r>
              </a:p>
              <a:p>
                <a:pPr>
                  <a:spcBef>
                    <a:spcPts val="0"/>
                  </a:spcBef>
                </a:pPr>
                <a:endParaRPr lang="en-US" dirty="0" smtClean="0"/>
              </a:p>
              <a:p>
                <a:pPr>
                  <a:spcBef>
                    <a:spcPts val="0"/>
                  </a:spcBef>
                </a:pPr>
                <a:r>
                  <a:rPr lang="en-US" dirty="0" smtClean="0">
                    <a:solidFill>
                      <a:srgbClr val="FF0000"/>
                    </a:solidFill>
                  </a:rPr>
                  <a:t>Most relevant metrics in HEP event selection: purity </a:t>
                </a:r>
                <a:r>
                  <a:rPr lang="el-GR" dirty="0" smtClean="0">
                    <a:solidFill>
                      <a:srgbClr val="FF0000"/>
                    </a:solidFill>
                  </a:rPr>
                  <a:t>ρ</a:t>
                </a:r>
                <a:r>
                  <a:rPr lang="en-US" dirty="0" smtClean="0">
                    <a:solidFill>
                      <a:srgbClr val="FF0000"/>
                    </a:solidFill>
                  </a:rPr>
                  <a:t> and signal efficiency </a:t>
                </a:r>
                <a:r>
                  <a:rPr lang="el-GR" dirty="0">
                    <a:solidFill>
                      <a:srgbClr val="FF0000"/>
                    </a:solidFill>
                  </a:rPr>
                  <a:t>ε</a:t>
                </a:r>
                <a:r>
                  <a:rPr lang="en-US" baseline="-25000" dirty="0" smtClean="0">
                    <a:solidFill>
                      <a:srgbClr val="FF0000"/>
                    </a:solidFill>
                  </a:rPr>
                  <a:t>s</a:t>
                </a:r>
                <a:endParaRPr lang="en-US" dirty="0" smtClean="0">
                  <a:solidFill>
                    <a:srgbClr val="FF0000"/>
                  </a:solidFill>
                </a:endParaRPr>
              </a:p>
              <a:p>
                <a:pPr lvl="1">
                  <a:spcBef>
                    <a:spcPts val="0"/>
                  </a:spcBef>
                </a:pPr>
                <a:r>
                  <a:rPr lang="en-US" dirty="0" smtClean="0"/>
                  <a:t>“Precision and Recall” – HEP closer to Information Retrieval than to Medicine</a:t>
                </a:r>
                <a:endParaRPr lang="en-US" dirty="0"/>
              </a:p>
              <a:p>
                <a:pPr lvl="1">
                  <a:spcBef>
                    <a:spcPts val="0"/>
                  </a:spcBef>
                </a:pPr>
                <a:r>
                  <a:rPr lang="en-US" dirty="0" smtClean="0"/>
                  <a:t>“True Negatives”, ROCs and AUCs irrelevant in HEP event selection*</a:t>
                </a:r>
              </a:p>
              <a:p>
                <a:pPr lvl="2">
                  <a:spcBef>
                    <a:spcPts val="0"/>
                  </a:spcBef>
                </a:pPr>
                <a:r>
                  <a:rPr lang="en-US" dirty="0" smtClean="0">
                    <a:solidFill>
                      <a:srgbClr val="FF0000"/>
                    </a:solidFill>
                  </a:rPr>
                  <a:t>AUCs </a:t>
                </a:r>
                <a:r>
                  <a:rPr lang="en-US" dirty="0" smtClean="0">
                    <a:solidFill>
                      <a:srgbClr val="FF0000"/>
                    </a:solidFill>
                    <a:sym typeface="Symbol" panose="05050102010706020507" pitchFamily="18" charset="2"/>
                  </a:rPr>
                  <a:t> </a:t>
                </a:r>
                <a:r>
                  <a:rPr lang="en-US" dirty="0" smtClean="0">
                    <a:solidFill>
                      <a:srgbClr val="FF0000"/>
                    </a:solidFill>
                  </a:rPr>
                  <a:t>Higher </a:t>
                </a:r>
                <a:r>
                  <a:rPr lang="en-US" dirty="0">
                    <a:solidFill>
                      <a:srgbClr val="FF0000"/>
                    </a:solidFill>
                  </a:rPr>
                  <a:t>not always better. Numerically, no relevant interpretation</a:t>
                </a:r>
                <a:r>
                  <a:rPr lang="en-US" dirty="0" smtClean="0">
                    <a:solidFill>
                      <a:srgbClr val="FF0000"/>
                    </a:solidFill>
                  </a:rPr>
                  <a:t>.</a:t>
                </a:r>
                <a:endParaRPr lang="en-US" dirty="0">
                  <a:solidFill>
                    <a:srgbClr val="FF0000"/>
                  </a:solidFill>
                </a:endParaRPr>
              </a:p>
              <a:p>
                <a:pPr>
                  <a:spcBef>
                    <a:spcPts val="0"/>
                  </a:spcBef>
                </a:pPr>
                <a:endParaRPr lang="en-US" dirty="0" smtClean="0"/>
              </a:p>
              <a:p>
                <a:pPr>
                  <a:spcBef>
                    <a:spcPts val="0"/>
                  </a:spcBef>
                </a:pPr>
                <a:r>
                  <a:rPr lang="en-US" dirty="0" smtClean="0"/>
                  <a:t>HEP specificity: fits of differential distributions </a:t>
                </a:r>
                <a:r>
                  <a:rPr lang="en-US" dirty="0" smtClean="0">
                    <a:sym typeface="Symbol" panose="05050102010706020507" pitchFamily="18" charset="2"/>
                  </a:rPr>
                  <a:t> binning / partitioning of data</a:t>
                </a:r>
              </a:p>
              <a:p>
                <a:pPr lvl="1">
                  <a:spcBef>
                    <a:spcPts val="0"/>
                  </a:spcBef>
                </a:pPr>
                <a:r>
                  <a:rPr lang="en-US" dirty="0"/>
                  <a:t>local </a:t>
                </a:r>
                <a:r>
                  <a:rPr lang="en-US" dirty="0" smtClean="0"/>
                  <a:t>efficiency and purity in each bin </a:t>
                </a:r>
                <a:r>
                  <a:rPr lang="en-US" dirty="0" smtClean="0">
                    <a:sym typeface="Symbol" panose="05050102010706020507" pitchFamily="18" charset="2"/>
                  </a:rPr>
                  <a:t> </a:t>
                </a:r>
                <a:r>
                  <a:rPr lang="en-US" dirty="0" smtClean="0"/>
                  <a:t>more relevant than global averages of </a:t>
                </a:r>
                <a:r>
                  <a:rPr lang="el-GR" dirty="0" smtClean="0"/>
                  <a:t>ρ</a:t>
                </a:r>
                <a:r>
                  <a:rPr lang="en-US" dirty="0" smtClean="0"/>
                  <a:t>,</a:t>
                </a:r>
                <a:r>
                  <a:rPr lang="el-GR" dirty="0" smtClean="0"/>
                  <a:t>ε</a:t>
                </a:r>
                <a:r>
                  <a:rPr lang="en-US" baseline="-25000" dirty="0" smtClean="0"/>
                  <a:t>s</a:t>
                </a:r>
                <a:endParaRPr lang="en-US" dirty="0"/>
              </a:p>
              <a:p>
                <a:pPr lvl="1">
                  <a:spcBef>
                    <a:spcPts val="0"/>
                  </a:spcBef>
                </a:pPr>
                <a:r>
                  <a:rPr lang="en-US" dirty="0" smtClean="0"/>
                  <a:t>scoring classifiers </a:t>
                </a:r>
                <a:r>
                  <a:rPr lang="en-US" dirty="0">
                    <a:sym typeface="Symbol" panose="05050102010706020507" pitchFamily="18" charset="2"/>
                  </a:rPr>
                  <a:t> </a:t>
                </a:r>
                <a:r>
                  <a:rPr lang="en-US" dirty="0" smtClean="0"/>
                  <a:t>more useful for partitioning data than for imposing cuts</a:t>
                </a:r>
              </a:p>
              <a:p>
                <a:pPr lvl="2">
                  <a:spcBef>
                    <a:spcPts val="0"/>
                  </a:spcBef>
                </a:pPr>
                <a:r>
                  <a:rPr lang="en-US" dirty="0" smtClean="0"/>
                  <a:t>optimize statistical errors on parameter estimates </a:t>
                </a:r>
                <a:r>
                  <a:rPr lang="en-US" dirty="0">
                    <a:sym typeface="Symbol" panose="05050102010706020507" pitchFamily="18" charset="2"/>
                  </a:rPr>
                  <a:t> </a:t>
                </a:r>
                <a:r>
                  <a:rPr lang="en-US" dirty="0" smtClean="0"/>
                  <a:t>metrics based on local </a:t>
                </a:r>
                <a:r>
                  <a:rPr lang="el-GR" dirty="0" smtClean="0"/>
                  <a:t>ρ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baseline="-25000" dirty="0"/>
                      <m:t>i</m:t>
                    </m:r>
                  </m:oMath>
                </a14:m>
                <a:r>
                  <a:rPr lang="en-US" dirty="0" smtClean="0"/>
                  <a:t>*</a:t>
                </a:r>
                <a:r>
                  <a:rPr lang="el-GR" dirty="0" smtClean="0"/>
                  <a:t>ε</a:t>
                </a:r>
                <a:r>
                  <a:rPr lang="en-US" baseline="-25000" dirty="0" smtClean="0"/>
                  <a:t>s,i</a:t>
                </a:r>
                <a:endParaRPr lang="en-US" dirty="0" smtClean="0"/>
              </a:p>
              <a:p>
                <a:pPr lvl="2">
                  <a:spcBef>
                    <a:spcPts val="0"/>
                  </a:spcBef>
                </a:pPr>
                <a:r>
                  <a:rPr lang="en-US" dirty="0"/>
                  <a:t>o</a:t>
                </a:r>
                <a:r>
                  <a:rPr lang="en-US" dirty="0" smtClean="0"/>
                  <a:t>ptimal partitioning: split into bins of uniform purity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l-GR" dirty="0"/>
                      <m:t>ρ</m:t>
                    </m:r>
                    <m:r>
                      <m:rPr>
                        <m:nor/>
                      </m:rPr>
                      <a:rPr lang="en-US" baseline="-25000" dirty="0"/>
                      <m:t>i</m:t>
                    </m:r>
                  </m:oMath>
                </a14:m>
                <a:r>
                  <a:rPr lang="en-US" dirty="0"/>
                  <a:t> </a:t>
                </a:r>
                <a:r>
                  <a:rPr lang="en-US" dirty="0" smtClean="0"/>
                  <a:t>and sensitivity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1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𝑆</m:t>
                        </m:r>
                        <m:r>
                          <a:rPr lang="en-US" i="1" baseline="-25000"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𝑖</m:t>
                        </m:r>
                      </m:den>
                    </m:f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𝜕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𝑆𝑖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𝜕</m:t>
                        </m:r>
                        <m:r>
                          <m:rPr>
                            <m:sty m:val="p"/>
                          </m:rPr>
                          <a:rPr lang="el-GR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θ</m:t>
                        </m:r>
                      </m:den>
                    </m:f>
                  </m:oMath>
                </a14:m>
                <a:endParaRPr lang="en-US" dirty="0" smtClean="0"/>
              </a:p>
            </p:txBody>
          </p:sp>
        </mc:Choice>
        <mc:Fallback xmlns="">
          <p:sp>
            <p:nvSpPr>
              <p:cNvPr id="3" name="Tex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-76199" y="1030148"/>
                <a:ext cx="9305924" cy="4103828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/>
          <p:cNvSpPr txBox="1"/>
          <p:nvPr/>
        </p:nvSpPr>
        <p:spPr>
          <a:xfrm>
            <a:off x="2390774" y="5753100"/>
            <a:ext cx="69627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* ROCs are relevant in particle-ID – but this is largely beyond the scope of this talk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46226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3325" y="1144799"/>
            <a:ext cx="8964000" cy="4941207"/>
          </a:xfrm>
        </p:spPr>
        <p:txBody>
          <a:bodyPr/>
          <a:lstStyle/>
          <a:p>
            <a:r>
              <a:rPr lang="en-US" dirty="0" smtClean="0"/>
              <a:t>Introduction to binary classifiers: the confusion matrix, ROCs, AUCs, PRCs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Binary classifier evaluation: domain-specific challenges and solutions</a:t>
            </a:r>
          </a:p>
          <a:p>
            <a:pPr lvl="1"/>
            <a:r>
              <a:rPr lang="en-US" dirty="0" smtClean="0"/>
              <a:t>Overview of Diagnostic Medicine and Information Retrieval</a:t>
            </a:r>
          </a:p>
          <a:p>
            <a:pPr lvl="1"/>
            <a:r>
              <a:rPr lang="en-US" dirty="0" smtClean="0"/>
              <a:t>A systematic analysis and summary of optimizations in HEP event selection</a:t>
            </a:r>
          </a:p>
          <a:p>
            <a:pPr lvl="1"/>
            <a:endParaRPr lang="en-US" dirty="0"/>
          </a:p>
          <a:p>
            <a:r>
              <a:rPr lang="en-US" dirty="0"/>
              <a:t>S</a:t>
            </a:r>
            <a:r>
              <a:rPr lang="en-US" dirty="0" smtClean="0"/>
              <a:t>tatistical error optimization in HEP parameter estimation problems</a:t>
            </a:r>
          </a:p>
          <a:p>
            <a:pPr lvl="1"/>
            <a:r>
              <a:rPr lang="en-US" dirty="0" smtClean="0"/>
              <a:t>Information metrics and </a:t>
            </a:r>
            <a:r>
              <a:rPr lang="en-US" dirty="0"/>
              <a:t>t</a:t>
            </a:r>
            <a:r>
              <a:rPr lang="en-US" dirty="0" smtClean="0"/>
              <a:t>he effect of local efficiency and purity in binned fits</a:t>
            </a:r>
          </a:p>
          <a:p>
            <a:pPr lvl="1"/>
            <a:r>
              <a:rPr lang="en-US" dirty="0" smtClean="0"/>
              <a:t>Optimal binning and the relevance of local purity</a:t>
            </a:r>
          </a:p>
          <a:p>
            <a:pPr lvl="1"/>
            <a:endParaRPr lang="en-US" dirty="0"/>
          </a:p>
          <a:p>
            <a:r>
              <a:rPr lang="en-US" dirty="0" smtClean="0"/>
              <a:t>Conclusions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35760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97493"/>
            <a:ext cx="9144000" cy="477421"/>
          </a:xfrm>
        </p:spPr>
        <p:txBody>
          <a:bodyPr/>
          <a:lstStyle/>
          <a:p>
            <a:r>
              <a:rPr lang="en-US" sz="3200" dirty="0" smtClean="0"/>
              <a:t>Binary classifier evaluation in other domains</a:t>
            </a:r>
            <a:endParaRPr lang="en-US" sz="3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-174173" y="774684"/>
            <a:ext cx="9394373" cy="4537545"/>
          </a:xfrm>
        </p:spPr>
        <p:txBody>
          <a:bodyPr/>
          <a:lstStyle/>
          <a:p>
            <a:pPr marL="152400" indent="0">
              <a:spcBef>
                <a:spcPts val="300"/>
              </a:spcBef>
              <a:buNone/>
            </a:pPr>
            <a:r>
              <a:rPr lang="en-US" b="1" dirty="0"/>
              <a:t> </a:t>
            </a:r>
            <a:r>
              <a:rPr lang="en-US" b="1" dirty="0" smtClean="0"/>
              <a:t> Medical Diagnostics (MD) </a:t>
            </a:r>
            <a:r>
              <a:rPr lang="en-US" dirty="0">
                <a:sym typeface="Symbol" panose="05050102010706020507" pitchFamily="18" charset="2"/>
              </a:rPr>
              <a:t></a:t>
            </a:r>
            <a:r>
              <a:rPr lang="en-US" dirty="0"/>
              <a:t> </a:t>
            </a:r>
            <a:r>
              <a:rPr lang="en-US" dirty="0" smtClean="0"/>
              <a:t>diagnostic accuracy</a:t>
            </a:r>
          </a:p>
          <a:p>
            <a:pPr lvl="1">
              <a:spcBef>
                <a:spcPts val="300"/>
              </a:spcBef>
            </a:pPr>
            <a:r>
              <a:rPr lang="en-US" i="1" u="sng" dirty="0" smtClean="0"/>
              <a:t>Symmetric: all patients important</a:t>
            </a:r>
            <a:r>
              <a:rPr lang="en-US" i="1" u="sng" dirty="0"/>
              <a:t>, both truly ill (TP) and truly healthy (</a:t>
            </a:r>
            <a:r>
              <a:rPr lang="en-US" i="1" u="sng" dirty="0" smtClean="0"/>
              <a:t>TN)</a:t>
            </a:r>
          </a:p>
          <a:p>
            <a:pPr lvl="1">
              <a:spcBef>
                <a:spcPts val="300"/>
              </a:spcBef>
            </a:pPr>
            <a:r>
              <a:rPr lang="en-US" dirty="0" smtClean="0"/>
              <a:t>Traditional                           was too sensitive to prevalence: moved to ROC</a:t>
            </a:r>
          </a:p>
          <a:p>
            <a:pPr lvl="2">
              <a:spcBef>
                <a:spcPts val="300"/>
              </a:spcBef>
            </a:pPr>
            <a:r>
              <a:rPr lang="en-US" dirty="0" smtClean="0"/>
              <a:t>But now ROC is questioned as too insensitive to prevalence (imbalanced data)</a:t>
            </a:r>
          </a:p>
          <a:p>
            <a:pPr lvl="1">
              <a:spcBef>
                <a:spcPts val="300"/>
              </a:spcBef>
            </a:pPr>
            <a:r>
              <a:rPr lang="en-US" dirty="0" smtClean="0"/>
              <a:t>ROC-based analysis: sensitivity and specificity</a:t>
            </a:r>
            <a:endParaRPr lang="en-US" dirty="0"/>
          </a:p>
          <a:p>
            <a:pPr lvl="2">
              <a:spcBef>
                <a:spcPts val="300"/>
              </a:spcBef>
            </a:pPr>
            <a:r>
              <a:rPr lang="en-US" dirty="0"/>
              <a:t>A</a:t>
            </a:r>
            <a:r>
              <a:rPr lang="en-US" dirty="0" smtClean="0"/>
              <a:t>ccuracy metric: e.g. </a:t>
            </a:r>
            <a:r>
              <a:rPr lang="en-US" i="1" dirty="0" smtClean="0"/>
              <a:t>AUC = </a:t>
            </a:r>
            <a:r>
              <a:rPr lang="en-GB" i="1" dirty="0" smtClean="0"/>
              <a:t>probability </a:t>
            </a:r>
            <a:r>
              <a:rPr lang="en-GB" i="1" dirty="0"/>
              <a:t>that </a:t>
            </a:r>
            <a:r>
              <a:rPr lang="en-GB" i="1" dirty="0" smtClean="0"/>
              <a:t>diagnosis gives </a:t>
            </a:r>
            <a:r>
              <a:rPr lang="en-GB" i="1" dirty="0"/>
              <a:t>greater </a:t>
            </a:r>
            <a:r>
              <a:rPr lang="en-GB" i="1" dirty="0" smtClean="0"/>
              <a:t>suspicion to a randomly chosen </a:t>
            </a:r>
            <a:r>
              <a:rPr lang="en-GB" i="1" dirty="0"/>
              <a:t>sick subject </a:t>
            </a:r>
            <a:r>
              <a:rPr lang="en-GB" i="1" dirty="0" smtClean="0"/>
              <a:t>than to a randomly </a:t>
            </a:r>
            <a:r>
              <a:rPr lang="en-GB" i="1" dirty="0"/>
              <a:t>chosen healthy </a:t>
            </a:r>
            <a:r>
              <a:rPr lang="en-GB" i="1" dirty="0" smtClean="0"/>
              <a:t>subject</a:t>
            </a:r>
            <a:endParaRPr lang="en-US" i="1" dirty="0" smtClean="0"/>
          </a:p>
          <a:p>
            <a:pPr lvl="3">
              <a:spcBef>
                <a:spcPts val="300"/>
              </a:spcBef>
            </a:pPr>
            <a:endParaRPr lang="en-US" dirty="0" smtClean="0"/>
          </a:p>
          <a:p>
            <a:pPr marL="152400" indent="0">
              <a:spcBef>
                <a:spcPts val="300"/>
              </a:spcBef>
              <a:buNone/>
            </a:pPr>
            <a:r>
              <a:rPr lang="en-US" b="1" dirty="0" smtClean="0"/>
              <a:t>  Information Retrieval (IR)</a:t>
            </a:r>
            <a:endParaRPr lang="en-US" dirty="0" smtClean="0"/>
          </a:p>
          <a:p>
            <a:pPr lvl="1">
              <a:spcBef>
                <a:spcPts val="300"/>
              </a:spcBef>
            </a:pPr>
            <a:r>
              <a:rPr lang="en-US" i="1" u="sng" dirty="0" smtClean="0"/>
              <a:t>Asymmetric: distinction between relevant and non-relevant documents</a:t>
            </a:r>
          </a:p>
          <a:p>
            <a:pPr lvl="1">
              <a:spcBef>
                <a:spcPts val="300"/>
              </a:spcBef>
            </a:pPr>
            <a:r>
              <a:rPr lang="en-US" dirty="0" smtClean="0"/>
              <a:t>PRC-based evaluation: precision and recall </a:t>
            </a:r>
          </a:p>
          <a:p>
            <a:pPr lvl="2">
              <a:spcBef>
                <a:spcPts val="300"/>
              </a:spcBef>
            </a:pPr>
            <a:r>
              <a:rPr lang="en-US" dirty="0" smtClean="0"/>
              <a:t>Single metric: e.g. Mean </a:t>
            </a:r>
            <a:r>
              <a:rPr lang="en-US" dirty="0"/>
              <a:t>Average </a:t>
            </a:r>
            <a:r>
              <a:rPr lang="en-US" dirty="0" smtClean="0"/>
              <a:t>Precision ~ area </a:t>
            </a:r>
            <a:r>
              <a:rPr lang="en-US" dirty="0"/>
              <a:t>under </a:t>
            </a:r>
            <a:r>
              <a:rPr lang="en-US" dirty="0" smtClean="0"/>
              <a:t>PRC </a:t>
            </a:r>
            <a:r>
              <a:rPr lang="en-US" dirty="0"/>
              <a:t>(AUCPR</a:t>
            </a:r>
            <a:r>
              <a:rPr lang="en-US" dirty="0" smtClean="0"/>
              <a:t>)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5928" y="1621967"/>
            <a:ext cx="1786100" cy="329019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163286" y="5453745"/>
            <a:ext cx="8137873" cy="543994"/>
            <a:chOff x="163286" y="5453745"/>
            <a:chExt cx="8137873" cy="543994"/>
          </a:xfrm>
        </p:grpSpPr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31794" y="5453745"/>
              <a:ext cx="2596665" cy="543994"/>
            </a:xfrm>
            <a:prstGeom prst="rect">
              <a:avLst/>
            </a:prstGeom>
            <a:ln>
              <a:solidFill>
                <a:srgbClr val="000000"/>
              </a:solidFill>
            </a:ln>
          </p:spPr>
        </p:pic>
        <p:pic>
          <p:nvPicPr>
            <p:cNvPr id="30" name="Picture 2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126641" y="5464629"/>
              <a:ext cx="1736658" cy="523273"/>
            </a:xfrm>
            <a:prstGeom prst="rect">
              <a:avLst/>
            </a:prstGeom>
            <a:ln>
              <a:solidFill>
                <a:srgbClr val="000000"/>
              </a:solidFill>
            </a:ln>
          </p:spPr>
        </p:pic>
        <p:sp>
          <p:nvSpPr>
            <p:cNvPr id="8" name="TextBox 7"/>
            <p:cNvSpPr txBox="1"/>
            <p:nvPr/>
          </p:nvSpPr>
          <p:spPr>
            <a:xfrm>
              <a:off x="163286" y="5560967"/>
              <a:ext cx="813787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Oversimplification:                                                           (MD)      vs.     (IR) </a:t>
              </a:r>
              <a:endParaRPr lang="en-GB" dirty="0"/>
            </a:p>
          </p:txBody>
        </p:sp>
      </p:grpSp>
    </p:spTree>
    <p:extLst>
      <p:ext uri="{BB962C8B-B14F-4D97-AF65-F5344CB8AC3E}">
        <p14:creationId xmlns:p14="http://schemas.microsoft.com/office/powerpoint/2010/main" val="1591529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969" y="779488"/>
            <a:ext cx="8995507" cy="5316511"/>
          </a:xfrm>
          <a:solidFill>
            <a:schemeClr val="bg1"/>
          </a:solidFill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dirty="0" smtClean="0"/>
              <a:t>Data </a:t>
            </a:r>
            <a:r>
              <a:rPr lang="en-US" dirty="0"/>
              <a:t>sample containing instances of two classes: Ntot = Stot + Btot </a:t>
            </a:r>
          </a:p>
          <a:p>
            <a:pPr lvl="1">
              <a:spcBef>
                <a:spcPts val="0"/>
              </a:spcBef>
            </a:pPr>
            <a:r>
              <a:rPr lang="en-US" dirty="0"/>
              <a:t>HEP: signal Stot = Ssel + Srej</a:t>
            </a:r>
          </a:p>
          <a:p>
            <a:pPr lvl="1">
              <a:spcBef>
                <a:spcPts val="0"/>
              </a:spcBef>
            </a:pPr>
            <a:r>
              <a:rPr lang="en-US" dirty="0"/>
              <a:t>HEP: background Btot = Bsel + Brej</a:t>
            </a:r>
          </a:p>
          <a:p>
            <a:pPr lvl="3">
              <a:spcBef>
                <a:spcPts val="0"/>
              </a:spcBef>
            </a:pPr>
            <a:endParaRPr lang="en-US" dirty="0"/>
          </a:p>
          <a:p>
            <a:pPr>
              <a:spcBef>
                <a:spcPts val="0"/>
              </a:spcBef>
            </a:pPr>
            <a:r>
              <a:rPr lang="en-US" dirty="0" smtClean="0"/>
              <a:t>Discrete </a:t>
            </a:r>
            <a:r>
              <a:rPr lang="en-US" dirty="0"/>
              <a:t>binary classifiers assign each instance to one of the two classes</a:t>
            </a:r>
          </a:p>
          <a:p>
            <a:pPr lvl="1">
              <a:spcBef>
                <a:spcPts val="0"/>
              </a:spcBef>
            </a:pPr>
            <a:r>
              <a:rPr lang="en-US" dirty="0"/>
              <a:t>HEP: classified as signal and selected Nsel = Ssel + Bsel</a:t>
            </a:r>
          </a:p>
          <a:p>
            <a:pPr lvl="1">
              <a:spcBef>
                <a:spcPts val="0"/>
              </a:spcBef>
            </a:pPr>
            <a:r>
              <a:rPr lang="en-US" dirty="0"/>
              <a:t>HEP: classified as background and rejected Nrej = Brej + Srej</a:t>
            </a:r>
          </a:p>
          <a:p>
            <a:pPr lvl="3">
              <a:spcBef>
                <a:spcPts val="0"/>
              </a:spcBef>
            </a:pPr>
            <a:endParaRPr lang="en-US" dirty="0"/>
          </a:p>
          <a:p>
            <a:pPr>
              <a:spcBef>
                <a:spcPts val="0"/>
              </a:spcBef>
            </a:pPr>
            <a:endParaRPr lang="en-US" dirty="0"/>
          </a:p>
          <a:p>
            <a:pPr lvl="1">
              <a:spcBef>
                <a:spcPts val="0"/>
              </a:spcBef>
            </a:pPr>
            <a:endParaRPr lang="en-US" b="1" i="1" dirty="0"/>
          </a:p>
          <a:p>
            <a:pPr lvl="1">
              <a:spcBef>
                <a:spcPts val="0"/>
              </a:spcBef>
            </a:pPr>
            <a:endParaRPr lang="en-US" dirty="0"/>
          </a:p>
          <a:p>
            <a:pPr lvl="1">
              <a:spcBef>
                <a:spcPts val="0"/>
              </a:spcBef>
            </a:pPr>
            <a:endParaRPr lang="en-US" dirty="0"/>
          </a:p>
          <a:p>
            <a:pPr marL="571500" lvl="1" indent="0">
              <a:spcBef>
                <a:spcPts val="0"/>
              </a:spcBef>
              <a:buNone/>
            </a:pPr>
            <a:endParaRPr lang="en-US" dirty="0"/>
          </a:p>
          <a:p>
            <a:pPr marL="127000" indent="0">
              <a:spcBef>
                <a:spcPts val="0"/>
              </a:spcBef>
              <a:buNone/>
            </a:pPr>
            <a:endParaRPr lang="en-US" dirty="0" smtClean="0"/>
          </a:p>
          <a:p>
            <a:pPr marL="127000" indent="0">
              <a:buNone/>
            </a:pPr>
            <a:endParaRPr lang="en-US" sz="1600" i="1" dirty="0" smtClean="0"/>
          </a:p>
          <a:p>
            <a:pPr marL="127000" indent="0">
              <a:buNone/>
            </a:pPr>
            <a:endParaRPr lang="en-US" sz="1600" i="1" dirty="0"/>
          </a:p>
          <a:p>
            <a:pPr marL="127000" indent="0">
              <a:buNone/>
            </a:pPr>
            <a:endParaRPr lang="en-US" sz="1600" i="1" dirty="0" smtClean="0"/>
          </a:p>
          <a:p>
            <a:pPr marL="127000" indent="0">
              <a:buNone/>
            </a:pPr>
            <a:r>
              <a:rPr lang="en-US" sz="1600" i="1" dirty="0" smtClean="0"/>
              <a:t>I </a:t>
            </a:r>
            <a:r>
              <a:rPr lang="en-US" sz="1600" i="1" dirty="0"/>
              <a:t>will </a:t>
            </a:r>
            <a:r>
              <a:rPr lang="en-US" sz="1600" i="1" dirty="0" smtClean="0"/>
              <a:t>not </a:t>
            </a:r>
            <a:r>
              <a:rPr lang="en-US" sz="1600" i="1" dirty="0"/>
              <a:t>discuss </a:t>
            </a:r>
            <a:r>
              <a:rPr lang="en-US" sz="1600" i="1" dirty="0" smtClean="0"/>
              <a:t>multi-class classifiers (useful in HEP particle-ID)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70338" y="192182"/>
            <a:ext cx="9276861" cy="484554"/>
          </a:xfrm>
        </p:spPr>
        <p:txBody>
          <a:bodyPr/>
          <a:lstStyle/>
          <a:p>
            <a:r>
              <a:rPr lang="en-US" sz="3200" dirty="0" smtClean="0"/>
              <a:t>Binary classifiers: the </a:t>
            </a:r>
            <a:r>
              <a:rPr lang="en-US" sz="2400" dirty="0" smtClean="0"/>
              <a:t>“</a:t>
            </a:r>
            <a:r>
              <a:rPr lang="en-US" sz="3200" dirty="0" smtClean="0"/>
              <a:t>confusion matrix</a:t>
            </a:r>
            <a:r>
              <a:rPr lang="en-US" sz="2400" dirty="0" smtClean="0"/>
              <a:t>”</a:t>
            </a:r>
            <a:endParaRPr lang="en-GB" sz="3200" dirty="0"/>
          </a:p>
        </p:txBody>
      </p:sp>
      <p:grpSp>
        <p:nvGrpSpPr>
          <p:cNvPr id="4" name="Group 3"/>
          <p:cNvGrpSpPr/>
          <p:nvPr/>
        </p:nvGrpSpPr>
        <p:grpSpPr>
          <a:xfrm>
            <a:off x="136142" y="3130806"/>
            <a:ext cx="8891808" cy="1895231"/>
            <a:chOff x="399752" y="3331360"/>
            <a:chExt cx="8891808" cy="1895231"/>
          </a:xfrm>
        </p:grpSpPr>
        <p:grpSp>
          <p:nvGrpSpPr>
            <p:cNvPr id="15" name="Group 14"/>
            <p:cNvGrpSpPr/>
            <p:nvPr/>
          </p:nvGrpSpPr>
          <p:grpSpPr>
            <a:xfrm>
              <a:off x="399752" y="3331360"/>
              <a:ext cx="6200337" cy="1895231"/>
              <a:chOff x="-131694" y="3137876"/>
              <a:chExt cx="6200337" cy="1895231"/>
            </a:xfrm>
          </p:grpSpPr>
          <p:grpSp>
            <p:nvGrpSpPr>
              <p:cNvPr id="14" name="Group 13"/>
              <p:cNvGrpSpPr/>
              <p:nvPr/>
            </p:nvGrpSpPr>
            <p:grpSpPr>
              <a:xfrm>
                <a:off x="-131694" y="3137876"/>
                <a:ext cx="6200337" cy="1891324"/>
                <a:chOff x="-131694" y="3137876"/>
                <a:chExt cx="6200337" cy="1891324"/>
              </a:xfrm>
            </p:grpSpPr>
            <p:sp>
              <p:nvSpPr>
                <p:cNvPr id="10" name="Rectangle 9"/>
                <p:cNvSpPr/>
                <p:nvPr/>
              </p:nvSpPr>
              <p:spPr>
                <a:xfrm>
                  <a:off x="1996833" y="3137876"/>
                  <a:ext cx="2032000" cy="633046"/>
                </a:xfrm>
                <a:prstGeom prst="rect">
                  <a:avLst/>
                </a:prstGeom>
                <a:solidFill>
                  <a:schemeClr val="tx1">
                    <a:lumMod val="20000"/>
                    <a:lumOff val="80000"/>
                  </a:schemeClr>
                </a:solidFill>
                <a:ln w="285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i="1" u="sng" dirty="0" smtClean="0">
                      <a:solidFill>
                        <a:srgbClr val="CC00FF"/>
                      </a:solidFill>
                    </a:rPr>
                    <a:t>true class</a:t>
                  </a:r>
                  <a:r>
                    <a:rPr lang="en-US" dirty="0" smtClean="0">
                      <a:solidFill>
                        <a:srgbClr val="000000"/>
                      </a:solidFill>
                    </a:rPr>
                    <a:t>: </a:t>
                  </a:r>
                  <a:r>
                    <a:rPr lang="en-US" sz="1600" b="1" dirty="0" smtClean="0">
                      <a:solidFill>
                        <a:srgbClr val="000000"/>
                      </a:solidFill>
                    </a:rPr>
                    <a:t>P</a:t>
                  </a:r>
                  <a:r>
                    <a:rPr lang="en-US" dirty="0" smtClean="0">
                      <a:solidFill>
                        <a:srgbClr val="000000"/>
                      </a:solidFill>
                    </a:rPr>
                    <a:t>ositives </a:t>
                  </a:r>
                  <a:r>
                    <a:rPr lang="en-US" sz="1800" b="1" dirty="0" smtClean="0">
                      <a:solidFill>
                        <a:srgbClr val="000000"/>
                      </a:solidFill>
                    </a:rPr>
                    <a:t>+</a:t>
                  </a:r>
                  <a:endParaRPr lang="en-US" b="1" dirty="0" smtClean="0">
                    <a:solidFill>
                      <a:srgbClr val="000000"/>
                    </a:solidFill>
                  </a:endParaRPr>
                </a:p>
                <a:p>
                  <a:pPr algn="ctr"/>
                  <a:r>
                    <a:rPr lang="en-US" sz="1100" dirty="0" smtClean="0">
                      <a:solidFill>
                        <a:srgbClr val="000000"/>
                      </a:solidFill>
                    </a:rPr>
                    <a:t>(HEP: </a:t>
                  </a:r>
                  <a:r>
                    <a:rPr lang="en-US" sz="1100" b="1" dirty="0" smtClean="0">
                      <a:solidFill>
                        <a:srgbClr val="000000"/>
                      </a:solidFill>
                    </a:rPr>
                    <a:t>signal</a:t>
                  </a:r>
                  <a:r>
                    <a:rPr lang="en-US" sz="1100" dirty="0" smtClean="0">
                      <a:solidFill>
                        <a:srgbClr val="000000"/>
                      </a:solidFill>
                    </a:rPr>
                    <a:t>)</a:t>
                  </a:r>
                </a:p>
              </p:txBody>
            </p:sp>
            <p:sp>
              <p:nvSpPr>
                <p:cNvPr id="11" name="Rectangle 10"/>
                <p:cNvSpPr/>
                <p:nvPr/>
              </p:nvSpPr>
              <p:spPr>
                <a:xfrm>
                  <a:off x="4036643" y="3137876"/>
                  <a:ext cx="2032000" cy="633046"/>
                </a:xfrm>
                <a:prstGeom prst="rect">
                  <a:avLst/>
                </a:prstGeom>
                <a:solidFill>
                  <a:schemeClr val="tx1">
                    <a:lumMod val="20000"/>
                    <a:lumOff val="80000"/>
                  </a:schemeClr>
                </a:solidFill>
                <a:ln w="285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i="1" u="sng" dirty="0">
                      <a:solidFill>
                        <a:srgbClr val="CC00FF"/>
                      </a:solidFill>
                    </a:rPr>
                    <a:t>t</a:t>
                  </a:r>
                  <a:r>
                    <a:rPr lang="en-US" b="1" i="1" u="sng" dirty="0" smtClean="0">
                      <a:solidFill>
                        <a:srgbClr val="CC00FF"/>
                      </a:solidFill>
                    </a:rPr>
                    <a:t>rue class</a:t>
                  </a:r>
                  <a:r>
                    <a:rPr lang="en-US" dirty="0" smtClean="0">
                      <a:solidFill>
                        <a:srgbClr val="000000"/>
                      </a:solidFill>
                    </a:rPr>
                    <a:t>: </a:t>
                  </a:r>
                  <a:r>
                    <a:rPr lang="en-US" b="1" dirty="0" smtClean="0">
                      <a:solidFill>
                        <a:srgbClr val="000000"/>
                      </a:solidFill>
                    </a:rPr>
                    <a:t>N</a:t>
                  </a:r>
                  <a:r>
                    <a:rPr lang="en-US" dirty="0" smtClean="0">
                      <a:solidFill>
                        <a:srgbClr val="000000"/>
                      </a:solidFill>
                    </a:rPr>
                    <a:t>egatives </a:t>
                  </a:r>
                  <a:r>
                    <a:rPr lang="en-US" sz="1800" b="1" dirty="0" smtClean="0">
                      <a:solidFill>
                        <a:srgbClr val="000000"/>
                      </a:solidFill>
                    </a:rPr>
                    <a:t>-</a:t>
                  </a:r>
                  <a:endParaRPr lang="en-US" b="1" dirty="0" smtClean="0">
                    <a:solidFill>
                      <a:srgbClr val="000000"/>
                    </a:solidFill>
                  </a:endParaRPr>
                </a:p>
                <a:p>
                  <a:pPr algn="ctr"/>
                  <a:r>
                    <a:rPr lang="en-US" sz="1100" dirty="0" smtClean="0">
                      <a:solidFill>
                        <a:srgbClr val="000000"/>
                      </a:solidFill>
                    </a:rPr>
                    <a:t>(HEP: </a:t>
                  </a:r>
                  <a:r>
                    <a:rPr lang="en-US" sz="1100" b="1" dirty="0" smtClean="0">
                      <a:solidFill>
                        <a:srgbClr val="000000"/>
                      </a:solidFill>
                    </a:rPr>
                    <a:t>background</a:t>
                  </a:r>
                  <a:r>
                    <a:rPr lang="en-US" sz="1100" dirty="0" smtClean="0">
                      <a:solidFill>
                        <a:srgbClr val="000000"/>
                      </a:solidFill>
                    </a:rPr>
                    <a:t>)</a:t>
                  </a:r>
                  <a:endParaRPr lang="en-GB" sz="11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2" name="Rectangle 11"/>
                <p:cNvSpPr/>
                <p:nvPr/>
              </p:nvSpPr>
              <p:spPr>
                <a:xfrm>
                  <a:off x="-127792" y="3767015"/>
                  <a:ext cx="2120720" cy="633046"/>
                </a:xfrm>
                <a:prstGeom prst="rect">
                  <a:avLst/>
                </a:prstGeom>
                <a:solidFill>
                  <a:schemeClr val="tx1">
                    <a:lumMod val="20000"/>
                    <a:lumOff val="80000"/>
                  </a:schemeClr>
                </a:solidFill>
                <a:ln w="285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i="1" u="sng" dirty="0" smtClean="0">
                      <a:solidFill>
                        <a:srgbClr val="CC00FF"/>
                      </a:solidFill>
                    </a:rPr>
                    <a:t>classified as</a:t>
                  </a:r>
                  <a:r>
                    <a:rPr lang="en-US" dirty="0" smtClean="0">
                      <a:solidFill>
                        <a:srgbClr val="000000"/>
                      </a:solidFill>
                    </a:rPr>
                    <a:t>: positives</a:t>
                  </a:r>
                </a:p>
                <a:p>
                  <a:pPr algn="ctr"/>
                  <a:r>
                    <a:rPr lang="en-US" sz="1100" dirty="0" smtClean="0">
                      <a:solidFill>
                        <a:srgbClr val="000000"/>
                      </a:solidFill>
                    </a:rPr>
                    <a:t>(HEP: </a:t>
                  </a:r>
                  <a:r>
                    <a:rPr lang="en-US" sz="1100" b="1" dirty="0" smtClean="0">
                      <a:solidFill>
                        <a:srgbClr val="000000"/>
                      </a:solidFill>
                    </a:rPr>
                    <a:t>selected</a:t>
                  </a:r>
                  <a:r>
                    <a:rPr lang="en-US" sz="1100" dirty="0" smtClean="0">
                      <a:solidFill>
                        <a:srgbClr val="000000"/>
                      </a:solidFill>
                    </a:rPr>
                    <a:t>)</a:t>
                  </a:r>
                  <a:endParaRPr lang="en-GB" sz="11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3" name="Rectangle 12"/>
                <p:cNvSpPr/>
                <p:nvPr/>
              </p:nvSpPr>
              <p:spPr>
                <a:xfrm>
                  <a:off x="-131694" y="4396154"/>
                  <a:ext cx="2120720" cy="633046"/>
                </a:xfrm>
                <a:prstGeom prst="rect">
                  <a:avLst/>
                </a:prstGeom>
                <a:solidFill>
                  <a:schemeClr val="tx1">
                    <a:lumMod val="20000"/>
                    <a:lumOff val="80000"/>
                  </a:schemeClr>
                </a:solidFill>
                <a:ln w="285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i="1" u="sng" dirty="0">
                      <a:solidFill>
                        <a:srgbClr val="CC00FF"/>
                      </a:solidFill>
                    </a:rPr>
                    <a:t>classified </a:t>
                  </a:r>
                  <a:r>
                    <a:rPr lang="en-US" b="1" i="1" u="sng" dirty="0" smtClean="0">
                      <a:solidFill>
                        <a:srgbClr val="CC00FF"/>
                      </a:solidFill>
                    </a:rPr>
                    <a:t>as</a:t>
                  </a:r>
                  <a:r>
                    <a:rPr lang="en-US" dirty="0" smtClean="0">
                      <a:solidFill>
                        <a:srgbClr val="000000"/>
                      </a:solidFill>
                    </a:rPr>
                    <a:t>: negatives</a:t>
                  </a:r>
                </a:p>
                <a:p>
                  <a:pPr algn="ctr"/>
                  <a:r>
                    <a:rPr lang="en-US" sz="1100" dirty="0" smtClean="0">
                      <a:solidFill>
                        <a:srgbClr val="000000"/>
                      </a:solidFill>
                    </a:rPr>
                    <a:t>(HEP: </a:t>
                  </a:r>
                  <a:r>
                    <a:rPr lang="en-US" sz="1100" b="1" dirty="0" smtClean="0">
                      <a:solidFill>
                        <a:srgbClr val="000000"/>
                      </a:solidFill>
                    </a:rPr>
                    <a:t>rejected</a:t>
                  </a:r>
                  <a:r>
                    <a:rPr lang="en-US" sz="1100" dirty="0" smtClean="0">
                      <a:solidFill>
                        <a:srgbClr val="000000"/>
                      </a:solidFill>
                    </a:rPr>
                    <a:t>)</a:t>
                  </a:r>
                  <a:endParaRPr lang="en-GB" sz="1100" dirty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9" name="Group 8"/>
              <p:cNvGrpSpPr/>
              <p:nvPr/>
            </p:nvGrpSpPr>
            <p:grpSpPr>
              <a:xfrm>
                <a:off x="2000738" y="3767015"/>
                <a:ext cx="4064000" cy="1266092"/>
                <a:chOff x="2000738" y="3767015"/>
                <a:chExt cx="4064000" cy="1266092"/>
              </a:xfrm>
            </p:grpSpPr>
            <p:sp>
              <p:nvSpPr>
                <p:cNvPr id="5" name="Rectangle 4"/>
                <p:cNvSpPr/>
                <p:nvPr/>
              </p:nvSpPr>
              <p:spPr>
                <a:xfrm>
                  <a:off x="2000738" y="3767015"/>
                  <a:ext cx="2032000" cy="633046"/>
                </a:xfrm>
                <a:prstGeom prst="rect">
                  <a:avLst/>
                </a:prstGeom>
                <a:solidFill>
                  <a:srgbClr val="92D050"/>
                </a:solidFill>
                <a:ln w="28575">
                  <a:solidFill>
                    <a:srgbClr val="0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dirty="0" smtClean="0">
                      <a:solidFill>
                        <a:srgbClr val="000000"/>
                      </a:solidFill>
                    </a:rPr>
                    <a:t>True Positives (TP)</a:t>
                  </a:r>
                </a:p>
                <a:p>
                  <a:pPr algn="ctr"/>
                  <a:r>
                    <a:rPr lang="en-US" sz="1100" dirty="0" smtClean="0">
                      <a:solidFill>
                        <a:srgbClr val="000000"/>
                      </a:solidFill>
                    </a:rPr>
                    <a:t>(HEP: selected signal </a:t>
                  </a:r>
                  <a:r>
                    <a:rPr lang="en-US" b="1" dirty="0" smtClean="0">
                      <a:solidFill>
                        <a:srgbClr val="0055A0"/>
                      </a:solidFill>
                    </a:rPr>
                    <a:t>Ssel</a:t>
                  </a:r>
                  <a:r>
                    <a:rPr lang="en-US" sz="1100" dirty="0" smtClean="0">
                      <a:solidFill>
                        <a:srgbClr val="000000"/>
                      </a:solidFill>
                    </a:rPr>
                    <a:t>)</a:t>
                  </a:r>
                  <a:endParaRPr lang="en-GB" sz="11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6" name="Rectangle 5"/>
                <p:cNvSpPr/>
                <p:nvPr/>
              </p:nvSpPr>
              <p:spPr>
                <a:xfrm>
                  <a:off x="4032738" y="3767015"/>
                  <a:ext cx="2032000" cy="633046"/>
                </a:xfrm>
                <a:prstGeom prst="rect">
                  <a:avLst/>
                </a:prstGeom>
                <a:solidFill>
                  <a:srgbClr val="FF5050"/>
                </a:solidFill>
                <a:ln w="28575">
                  <a:solidFill>
                    <a:srgbClr val="0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dirty="0" smtClean="0">
                      <a:solidFill>
                        <a:srgbClr val="000000"/>
                      </a:solidFill>
                    </a:rPr>
                    <a:t>False Positives (FP)</a:t>
                  </a:r>
                </a:p>
                <a:p>
                  <a:pPr algn="ctr"/>
                  <a:r>
                    <a:rPr lang="en-US" sz="1100" dirty="0">
                      <a:solidFill>
                        <a:srgbClr val="000000"/>
                      </a:solidFill>
                    </a:rPr>
                    <a:t>(</a:t>
                  </a:r>
                  <a:r>
                    <a:rPr lang="en-US" sz="1100" dirty="0" smtClean="0">
                      <a:solidFill>
                        <a:srgbClr val="000000"/>
                      </a:solidFill>
                    </a:rPr>
                    <a:t>HEP: selected bkg </a:t>
                  </a:r>
                  <a:r>
                    <a:rPr lang="en-US" b="1" dirty="0" smtClean="0">
                      <a:solidFill>
                        <a:srgbClr val="0055A0"/>
                      </a:solidFill>
                    </a:rPr>
                    <a:t>Bsel</a:t>
                  </a:r>
                  <a:r>
                    <a:rPr lang="en-US" sz="1100" dirty="0" smtClean="0">
                      <a:solidFill>
                        <a:srgbClr val="000000"/>
                      </a:solidFill>
                    </a:rPr>
                    <a:t>)</a:t>
                  </a:r>
                  <a:endParaRPr lang="en-GB" sz="11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" name="Rectangle 6"/>
                <p:cNvSpPr/>
                <p:nvPr/>
              </p:nvSpPr>
              <p:spPr>
                <a:xfrm>
                  <a:off x="2000738" y="4400061"/>
                  <a:ext cx="2032000" cy="633046"/>
                </a:xfrm>
                <a:prstGeom prst="rect">
                  <a:avLst/>
                </a:prstGeom>
                <a:solidFill>
                  <a:srgbClr val="FF5050"/>
                </a:solidFill>
                <a:ln w="28575">
                  <a:solidFill>
                    <a:srgbClr val="0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dirty="0" smtClean="0">
                      <a:solidFill>
                        <a:srgbClr val="000000"/>
                      </a:solidFill>
                    </a:rPr>
                    <a:t>False Negatives (FN)</a:t>
                  </a:r>
                </a:p>
                <a:p>
                  <a:pPr algn="ctr"/>
                  <a:r>
                    <a:rPr lang="en-US" sz="1100" dirty="0">
                      <a:solidFill>
                        <a:srgbClr val="000000"/>
                      </a:solidFill>
                    </a:rPr>
                    <a:t>(</a:t>
                  </a:r>
                  <a:r>
                    <a:rPr lang="en-US" sz="1100" dirty="0" smtClean="0">
                      <a:solidFill>
                        <a:srgbClr val="000000"/>
                      </a:solidFill>
                    </a:rPr>
                    <a:t>HEP: rejected signal </a:t>
                  </a:r>
                  <a:r>
                    <a:rPr lang="en-US" b="1" dirty="0" smtClean="0">
                      <a:solidFill>
                        <a:srgbClr val="0055A0"/>
                      </a:solidFill>
                    </a:rPr>
                    <a:t>Srej</a:t>
                  </a:r>
                  <a:r>
                    <a:rPr lang="en-US" sz="1100" dirty="0" smtClean="0">
                      <a:solidFill>
                        <a:srgbClr val="000000"/>
                      </a:solidFill>
                    </a:rPr>
                    <a:t>)</a:t>
                  </a:r>
                  <a:endParaRPr lang="en-GB" sz="11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" name="Rectangle 7"/>
                <p:cNvSpPr/>
                <p:nvPr/>
              </p:nvSpPr>
              <p:spPr>
                <a:xfrm>
                  <a:off x="4032738" y="4400061"/>
                  <a:ext cx="2032000" cy="633046"/>
                </a:xfrm>
                <a:prstGeom prst="rect">
                  <a:avLst/>
                </a:prstGeom>
                <a:solidFill>
                  <a:srgbClr val="92D050"/>
                </a:solidFill>
                <a:ln w="28575">
                  <a:solidFill>
                    <a:srgbClr val="0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dirty="0" smtClean="0">
                      <a:solidFill>
                        <a:srgbClr val="000000"/>
                      </a:solidFill>
                    </a:rPr>
                    <a:t>True Negatives (TN)</a:t>
                  </a:r>
                </a:p>
                <a:p>
                  <a:pPr algn="ctr"/>
                  <a:r>
                    <a:rPr lang="en-US" sz="1100" dirty="0">
                      <a:solidFill>
                        <a:srgbClr val="000000"/>
                      </a:solidFill>
                    </a:rPr>
                    <a:t>(</a:t>
                  </a:r>
                  <a:r>
                    <a:rPr lang="en-US" sz="1100" dirty="0" smtClean="0">
                      <a:solidFill>
                        <a:srgbClr val="000000"/>
                      </a:solidFill>
                    </a:rPr>
                    <a:t>HEP: rejected bkg </a:t>
                  </a:r>
                  <a:r>
                    <a:rPr lang="en-US" b="1" dirty="0" smtClean="0">
                      <a:solidFill>
                        <a:srgbClr val="0055A0"/>
                      </a:solidFill>
                    </a:rPr>
                    <a:t>Brej</a:t>
                  </a:r>
                  <a:r>
                    <a:rPr lang="en-US" sz="1100" dirty="0" smtClean="0">
                      <a:solidFill>
                        <a:srgbClr val="000000"/>
                      </a:solidFill>
                    </a:rPr>
                    <a:t>)</a:t>
                  </a:r>
                  <a:endParaRPr lang="en-GB" sz="1100" dirty="0">
                    <a:solidFill>
                      <a:srgbClr val="000000"/>
                    </a:solidFill>
                  </a:endParaRPr>
                </a:p>
              </p:txBody>
            </p:sp>
          </p:grpSp>
        </p:grpSp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702588" y="4016310"/>
              <a:ext cx="2588972" cy="34975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7717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94587"/>
            <a:ext cx="9144000" cy="445057"/>
          </a:xfrm>
        </p:spPr>
        <p:txBody>
          <a:bodyPr/>
          <a:lstStyle/>
          <a:p>
            <a:r>
              <a:rPr lang="en-US" sz="2800" dirty="0" smtClean="0"/>
              <a:t>The confusion matrix about the confusion matrix...</a:t>
            </a:r>
            <a:endParaRPr lang="en-GB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09" y="1348898"/>
            <a:ext cx="6167524" cy="4487334"/>
          </a:xfrm>
          <a:prstGeom prst="rect">
            <a:avLst/>
          </a:prstGeom>
        </p:spPr>
      </p:pic>
      <p:sp>
        <p:nvSpPr>
          <p:cNvPr id="5" name="Text Placeholder 2"/>
          <p:cNvSpPr>
            <a:spLocks noGrp="1"/>
          </p:cNvSpPr>
          <p:nvPr>
            <p:ph type="body" idx="1"/>
          </p:nvPr>
        </p:nvSpPr>
        <p:spPr>
          <a:xfrm>
            <a:off x="180000" y="764497"/>
            <a:ext cx="8791199" cy="948973"/>
          </a:xfrm>
        </p:spPr>
        <p:txBody>
          <a:bodyPr/>
          <a:lstStyle/>
          <a:p>
            <a:pPr marL="127000" indent="0">
              <a:spcBef>
                <a:spcPts val="0"/>
              </a:spcBef>
              <a:buNone/>
            </a:pPr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Different domains </a:t>
            </a:r>
            <a: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 panose="05050102010706020507" pitchFamily="18" charset="2"/>
              </a:rPr>
              <a:t></a:t>
            </a:r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focus on different concepts </a:t>
            </a:r>
            <a: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 panose="05050102010706020507" pitchFamily="18" charset="2"/>
              </a:rPr>
              <a:t></a:t>
            </a:r>
            <a: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different </a:t>
            </a:r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terminologies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262781" y="1348898"/>
            <a:ext cx="2827529" cy="1969770"/>
          </a:xfrm>
          <a:prstGeom prst="rect">
            <a:avLst/>
          </a:prstGeom>
          <a:solidFill>
            <a:srgbClr val="FFFF00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I will cover three domains:</a:t>
            </a:r>
          </a:p>
          <a:p>
            <a:endParaRPr lang="en-US" sz="800" dirty="0"/>
          </a:p>
          <a:p>
            <a:r>
              <a:rPr lang="en-US" dirty="0" smtClean="0"/>
              <a:t>- </a:t>
            </a:r>
            <a:r>
              <a:rPr lang="en-US" b="1" dirty="0" smtClean="0"/>
              <a:t>Medical Diagnostics (MED)</a:t>
            </a:r>
          </a:p>
          <a:p>
            <a:r>
              <a:rPr lang="en-US" dirty="0" smtClean="0"/>
              <a:t>  </a:t>
            </a:r>
            <a:r>
              <a:rPr lang="en-US" i="1" dirty="0" smtClean="0"/>
              <a:t>does Mr. A. have cancer?</a:t>
            </a:r>
          </a:p>
          <a:p>
            <a:endParaRPr lang="en-US" sz="800" dirty="0" smtClean="0"/>
          </a:p>
          <a:p>
            <a:r>
              <a:rPr lang="en-US" dirty="0" smtClean="0"/>
              <a:t>- </a:t>
            </a:r>
            <a:r>
              <a:rPr lang="en-US" b="1" dirty="0" smtClean="0"/>
              <a:t>Information Retrieval (IR)</a:t>
            </a:r>
          </a:p>
          <a:p>
            <a:r>
              <a:rPr lang="en-US" i="1" dirty="0" smtClean="0"/>
              <a:t>  Google documents about “ROC”</a:t>
            </a:r>
          </a:p>
          <a:p>
            <a:endParaRPr lang="en-US" sz="800" dirty="0" smtClean="0"/>
          </a:p>
          <a:p>
            <a:r>
              <a:rPr lang="en-US" dirty="0" smtClean="0"/>
              <a:t>- </a:t>
            </a:r>
            <a:r>
              <a:rPr lang="en-US" b="1" dirty="0" smtClean="0"/>
              <a:t>HEP event selection (HEP)</a:t>
            </a:r>
          </a:p>
          <a:p>
            <a:r>
              <a:rPr lang="en-US" i="1" dirty="0"/>
              <a:t> </a:t>
            </a:r>
            <a:r>
              <a:rPr lang="en-US" i="1" dirty="0" smtClean="0"/>
              <a:t> select Higgs event candidates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7420" y="4900746"/>
            <a:ext cx="1024471" cy="359044"/>
          </a:xfrm>
          <a:prstGeom prst="rect">
            <a:avLst/>
          </a:prstGeom>
          <a:ln>
            <a:noFill/>
          </a:ln>
        </p:spPr>
      </p:pic>
      <p:sp>
        <p:nvSpPr>
          <p:cNvPr id="9" name="TextBox 8"/>
          <p:cNvSpPr txBox="1"/>
          <p:nvPr/>
        </p:nvSpPr>
        <p:spPr>
          <a:xfrm>
            <a:off x="6821423" y="4590288"/>
            <a:ext cx="19293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MED: prevalence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53503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7448"/>
            <a:ext cx="9080122" cy="602868"/>
          </a:xfrm>
        </p:spPr>
        <p:txBody>
          <a:bodyPr/>
          <a:lstStyle/>
          <a:p>
            <a:r>
              <a:rPr lang="en-US" sz="2800" dirty="0" smtClean="0"/>
              <a:t>Discrete vs. </a:t>
            </a:r>
            <a:r>
              <a:rPr lang="en-US" sz="2800" dirty="0"/>
              <a:t>S</a:t>
            </a:r>
            <a:r>
              <a:rPr lang="en-US" sz="2800" dirty="0" smtClean="0"/>
              <a:t>coring classifiers – ROC curves</a:t>
            </a:r>
            <a:endParaRPr lang="en-GB" sz="28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-119922" y="2969437"/>
            <a:ext cx="9301397" cy="2954392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dirty="0" smtClean="0"/>
              <a:t>Discrete classifiers </a:t>
            </a:r>
            <a:r>
              <a:rPr lang="en-US" dirty="0" smtClean="0">
                <a:sym typeface="Symbol" panose="05050102010706020507" pitchFamily="18" charset="2"/>
              </a:rPr>
              <a:t> either select </a:t>
            </a:r>
            <a:r>
              <a:rPr lang="en-US" dirty="0">
                <a:sym typeface="Symbol" panose="05050102010706020507" pitchFamily="18" charset="2"/>
              </a:rPr>
              <a:t>or reject  </a:t>
            </a:r>
            <a:r>
              <a:rPr lang="en-US" dirty="0" smtClean="0">
                <a:sym typeface="Symbol" panose="05050102010706020507" pitchFamily="18" charset="2"/>
              </a:rPr>
              <a:t>confusion matrix</a:t>
            </a:r>
          </a:p>
          <a:p>
            <a:pPr lvl="2">
              <a:spcBef>
                <a:spcPts val="0"/>
              </a:spcBef>
            </a:pPr>
            <a:endParaRPr lang="en-US" dirty="0">
              <a:sym typeface="Symbol" panose="05050102010706020507" pitchFamily="18" charset="2"/>
            </a:endParaRPr>
          </a:p>
          <a:p>
            <a:pPr>
              <a:spcBef>
                <a:spcPts val="0"/>
              </a:spcBef>
            </a:pPr>
            <a:r>
              <a:rPr lang="en-US" dirty="0" smtClean="0">
                <a:sym typeface="Symbol" panose="05050102010706020507" pitchFamily="18" charset="2"/>
              </a:rPr>
              <a:t>Scoring classifiers </a:t>
            </a:r>
            <a:r>
              <a:rPr lang="en-US" dirty="0">
                <a:sym typeface="Symbol" panose="05050102010706020507" pitchFamily="18" charset="2"/>
              </a:rPr>
              <a:t> </a:t>
            </a:r>
            <a:r>
              <a:rPr lang="en-US" dirty="0" smtClean="0">
                <a:sym typeface="Symbol" panose="05050102010706020507" pitchFamily="18" charset="2"/>
              </a:rPr>
              <a:t>assign score D to each event (e.g. BDT)</a:t>
            </a:r>
          </a:p>
          <a:p>
            <a:pPr lvl="1">
              <a:spcBef>
                <a:spcPts val="0"/>
              </a:spcBef>
            </a:pPr>
            <a:r>
              <a:rPr lang="en-US" dirty="0" smtClean="0"/>
              <a:t>ideally related to likelihood that event is signal or background (Neyman-Pearson)</a:t>
            </a:r>
          </a:p>
          <a:p>
            <a:pPr lvl="1">
              <a:spcBef>
                <a:spcPts val="0"/>
              </a:spcBef>
            </a:pPr>
            <a:r>
              <a:rPr lang="en-US" dirty="0"/>
              <a:t>f</a:t>
            </a:r>
            <a:r>
              <a:rPr lang="en-US" dirty="0" smtClean="0"/>
              <a:t>rom scoring to discrete: choose a threshold </a:t>
            </a:r>
            <a:r>
              <a:rPr lang="en-US" dirty="0">
                <a:sym typeface="Symbol" panose="05050102010706020507" pitchFamily="18" charset="2"/>
              </a:rPr>
              <a:t> </a:t>
            </a:r>
            <a:r>
              <a:rPr lang="en-US" dirty="0" smtClean="0"/>
              <a:t>classify </a:t>
            </a:r>
            <a:r>
              <a:rPr lang="en-US" dirty="0"/>
              <a:t>as signal if </a:t>
            </a:r>
            <a:r>
              <a:rPr lang="en-US" dirty="0" smtClean="0"/>
              <a:t>D&gt;Dthr</a:t>
            </a:r>
          </a:p>
          <a:p>
            <a:pPr lvl="2">
              <a:spcBef>
                <a:spcPts val="0"/>
              </a:spcBef>
            </a:pPr>
            <a:endParaRPr lang="en-US" dirty="0" smtClean="0"/>
          </a:p>
          <a:p>
            <a:pPr>
              <a:spcBef>
                <a:spcPts val="0"/>
              </a:spcBef>
            </a:pPr>
            <a:r>
              <a:rPr lang="en-US" dirty="0" smtClean="0"/>
              <a:t>ROC curves describe how FPR(</a:t>
            </a:r>
            <a:r>
              <a:rPr lang="el-GR" dirty="0" smtClean="0"/>
              <a:t>ε</a:t>
            </a:r>
            <a:r>
              <a:rPr lang="en-US" baseline="-25000" dirty="0" smtClean="0"/>
              <a:t>b</a:t>
            </a:r>
            <a:r>
              <a:rPr lang="en-US" dirty="0" smtClean="0"/>
              <a:t>) and TPR(</a:t>
            </a:r>
            <a:r>
              <a:rPr lang="el-GR" dirty="0" smtClean="0"/>
              <a:t>ε</a:t>
            </a:r>
            <a:r>
              <a:rPr lang="en-US" baseline="-25000" dirty="0" smtClean="0"/>
              <a:t>s</a:t>
            </a:r>
            <a:r>
              <a:rPr lang="en-US" dirty="0" smtClean="0"/>
              <a:t>) are related when varying Dthr</a:t>
            </a:r>
            <a:endParaRPr lang="en-US" sz="2200" dirty="0"/>
          </a:p>
          <a:p>
            <a:pPr lvl="1">
              <a:spcBef>
                <a:spcPts val="0"/>
              </a:spcBef>
            </a:pPr>
            <a:r>
              <a:rPr lang="en-US" sz="2000" dirty="0" smtClean="0"/>
              <a:t>used initially in radar signal detection and psychophysics (1940-50’s) 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75523" y="641169"/>
            <a:ext cx="5364218" cy="2284912"/>
            <a:chOff x="93784" y="1296839"/>
            <a:chExt cx="5469421" cy="2373971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784" y="1564492"/>
              <a:ext cx="5469421" cy="2106318"/>
            </a:xfrm>
            <a:prstGeom prst="rect">
              <a:avLst/>
            </a:prstGeom>
          </p:spPr>
        </p:pic>
        <p:cxnSp>
          <p:nvCxnSpPr>
            <p:cNvPr id="6" name="Straight Connector 5"/>
            <p:cNvCxnSpPr/>
            <p:nvPr/>
          </p:nvCxnSpPr>
          <p:spPr>
            <a:xfrm flipH="1">
              <a:off x="3273972" y="1300739"/>
              <a:ext cx="13748" cy="2122399"/>
            </a:xfrm>
            <a:prstGeom prst="line">
              <a:avLst/>
            </a:prstGeom>
            <a:ln w="28575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Box 6"/>
            <p:cNvSpPr txBox="1"/>
            <p:nvPr/>
          </p:nvSpPr>
          <p:spPr>
            <a:xfrm>
              <a:off x="2866226" y="3031382"/>
              <a:ext cx="45922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D</a:t>
              </a:r>
              <a:r>
                <a:rPr lang="en-US" baseline="-25000" dirty="0" smtClean="0"/>
                <a:t>thr</a:t>
              </a:r>
              <a:endParaRPr lang="en-GB" baseline="-25000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273971" y="1300739"/>
              <a:ext cx="228923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Accept if D&gt;D</a:t>
              </a:r>
              <a:r>
                <a:rPr lang="en-US" baseline="-25000" dirty="0" smtClean="0"/>
                <a:t>thr </a:t>
              </a:r>
              <a:r>
                <a:rPr lang="en-US" dirty="0" smtClean="0"/>
                <a:t>(</a:t>
              </a:r>
              <a:r>
                <a:rPr lang="el-GR" dirty="0" smtClean="0"/>
                <a:t>ε</a:t>
              </a:r>
              <a:r>
                <a:rPr lang="en-US" baseline="-25000" dirty="0" smtClean="0"/>
                <a:t>s</a:t>
              </a:r>
              <a:r>
                <a:rPr lang="en-US" dirty="0" smtClean="0"/>
                <a:t>=1-D</a:t>
              </a:r>
              <a:r>
                <a:rPr lang="en-US" baseline="-25000" dirty="0" smtClean="0"/>
                <a:t>thr</a:t>
              </a:r>
              <a:r>
                <a:rPr lang="en-US" dirty="0" smtClean="0"/>
                <a:t>)</a:t>
              </a:r>
              <a:endParaRPr lang="en-GB" baseline="-25000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894560" y="1296839"/>
              <a:ext cx="14308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Reject if D&lt;D</a:t>
              </a:r>
              <a:r>
                <a:rPr lang="en-US" baseline="-25000" dirty="0" smtClean="0"/>
                <a:t>thr</a:t>
              </a:r>
              <a:endParaRPr lang="en-GB" baseline="-25000" dirty="0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570523" y="1604616"/>
              <a:ext cx="2703447" cy="1734543"/>
            </a:xfrm>
            <a:prstGeom prst="rect">
              <a:avLst/>
            </a:prstGeom>
            <a:solidFill>
              <a:srgbClr val="0000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25" name="Group 24"/>
          <p:cNvGrpSpPr>
            <a:grpSpLocks noChangeAspect="1"/>
          </p:cNvGrpSpPr>
          <p:nvPr/>
        </p:nvGrpSpPr>
        <p:grpSpPr>
          <a:xfrm>
            <a:off x="4106537" y="5380213"/>
            <a:ext cx="4383024" cy="663172"/>
            <a:chOff x="652387" y="5050669"/>
            <a:chExt cx="5895752" cy="892055"/>
          </a:xfrm>
        </p:grpSpPr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52387" y="5050669"/>
              <a:ext cx="2860152" cy="892055"/>
            </a:xfrm>
            <a:prstGeom prst="rect">
              <a:avLst/>
            </a:prstGeom>
          </p:spPr>
        </p:pic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637809" y="5190052"/>
              <a:ext cx="2910330" cy="613288"/>
            </a:xfrm>
            <a:prstGeom prst="rect">
              <a:avLst/>
            </a:prstGeom>
          </p:spPr>
        </p:pic>
      </p:grpSp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58895" y="845899"/>
            <a:ext cx="2994933" cy="2080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862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8204" y="4091962"/>
            <a:ext cx="5764380" cy="20173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000" y="197494"/>
            <a:ext cx="8791199" cy="491720"/>
          </a:xfrm>
        </p:spPr>
        <p:txBody>
          <a:bodyPr/>
          <a:lstStyle/>
          <a:p>
            <a:r>
              <a:rPr lang="en-US" sz="3200" dirty="0" smtClean="0"/>
              <a:t>ROC and PRC (precision-recall) curves</a:t>
            </a:r>
            <a:endParaRPr lang="en-GB" sz="2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000" y="803718"/>
            <a:ext cx="8866564" cy="1130290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dirty="0" smtClean="0"/>
              <a:t>Different choice of ratios in the confusion matrix: </a:t>
            </a:r>
            <a:r>
              <a:rPr lang="el-GR" dirty="0" smtClean="0"/>
              <a:t>ε</a:t>
            </a:r>
            <a:r>
              <a:rPr lang="en-US" baseline="-25000" dirty="0" smtClean="0"/>
              <a:t>s,</a:t>
            </a:r>
            <a:r>
              <a:rPr lang="el-GR" dirty="0" smtClean="0"/>
              <a:t>ε</a:t>
            </a:r>
            <a:r>
              <a:rPr lang="en-US" baseline="-25000" dirty="0" smtClean="0"/>
              <a:t>b </a:t>
            </a:r>
            <a:r>
              <a:rPr lang="en-US" dirty="0" smtClean="0"/>
              <a:t>(ROC) or </a:t>
            </a:r>
            <a:r>
              <a:rPr lang="el-GR" dirty="0" smtClean="0"/>
              <a:t>ρ</a:t>
            </a:r>
            <a:r>
              <a:rPr lang="en-US" dirty="0" smtClean="0"/>
              <a:t>,</a:t>
            </a:r>
            <a:r>
              <a:rPr lang="el-GR" dirty="0" smtClean="0"/>
              <a:t>ε</a:t>
            </a:r>
            <a:r>
              <a:rPr lang="en-US" baseline="-25000" dirty="0" smtClean="0"/>
              <a:t>s</a:t>
            </a:r>
            <a:r>
              <a:rPr lang="en-US" dirty="0" smtClean="0"/>
              <a:t> (PRC)</a:t>
            </a:r>
          </a:p>
          <a:p>
            <a:pPr lvl="3">
              <a:spcBef>
                <a:spcPts val="0"/>
              </a:spcBef>
            </a:pPr>
            <a:endParaRPr lang="en-US" dirty="0" smtClean="0"/>
          </a:p>
          <a:p>
            <a:pPr>
              <a:spcBef>
                <a:spcPts val="0"/>
              </a:spcBef>
            </a:pPr>
            <a:r>
              <a:rPr lang="en-US" dirty="0" smtClean="0"/>
              <a:t>When Btot/Stot (“prevalence”) varies </a:t>
            </a:r>
            <a:r>
              <a:rPr lang="en-US" dirty="0">
                <a:sym typeface="Symbol" panose="05050102010706020507" pitchFamily="18" charset="2"/>
              </a:rPr>
              <a:t> </a:t>
            </a:r>
            <a:r>
              <a:rPr lang="en-US" dirty="0" smtClean="0">
                <a:sym typeface="Symbol" panose="05050102010706020507" pitchFamily="18" charset="2"/>
              </a:rPr>
              <a:t>PRC changes, ROC does not</a:t>
            </a:r>
            <a:endParaRPr lang="en-US" dirty="0" smtClean="0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>
          <a:xfrm>
            <a:off x="136698" y="1907315"/>
            <a:ext cx="4621729" cy="2006035"/>
            <a:chOff x="180000" y="2157055"/>
            <a:chExt cx="5469421" cy="2373971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0000" y="2424708"/>
              <a:ext cx="5469421" cy="2106318"/>
            </a:xfrm>
            <a:prstGeom prst="rect">
              <a:avLst/>
            </a:prstGeom>
          </p:spPr>
        </p:pic>
        <p:cxnSp>
          <p:nvCxnSpPr>
            <p:cNvPr id="8" name="Straight Connector 7"/>
            <p:cNvCxnSpPr/>
            <p:nvPr/>
          </p:nvCxnSpPr>
          <p:spPr>
            <a:xfrm flipH="1">
              <a:off x="3360188" y="2160955"/>
              <a:ext cx="13748" cy="2122399"/>
            </a:xfrm>
            <a:prstGeom prst="line">
              <a:avLst/>
            </a:prstGeom>
            <a:ln w="28575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Rectangle 17"/>
            <p:cNvSpPr/>
            <p:nvPr/>
          </p:nvSpPr>
          <p:spPr>
            <a:xfrm>
              <a:off x="656739" y="2464832"/>
              <a:ext cx="2703447" cy="1734543"/>
            </a:xfrm>
            <a:prstGeom prst="rect">
              <a:avLst/>
            </a:prstGeom>
            <a:solidFill>
              <a:srgbClr val="0000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952442" y="3891598"/>
              <a:ext cx="459226" cy="4431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 smtClean="0"/>
                <a:t>D</a:t>
              </a:r>
              <a:r>
                <a:rPr lang="en-US" sz="1100" baseline="-25000" dirty="0" smtClean="0"/>
                <a:t>thr</a:t>
              </a:r>
              <a:endParaRPr lang="en-GB" sz="1100" baseline="-25000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360187" y="2160956"/>
              <a:ext cx="2289234" cy="3095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 smtClean="0"/>
                <a:t>Accept if D&gt;D</a:t>
              </a:r>
              <a:r>
                <a:rPr lang="en-US" sz="1100" baseline="-25000" dirty="0" smtClean="0"/>
                <a:t>thr </a:t>
              </a:r>
              <a:r>
                <a:rPr lang="en-US" sz="1100" dirty="0" smtClean="0"/>
                <a:t>(</a:t>
              </a:r>
              <a:r>
                <a:rPr lang="el-GR" sz="1100" dirty="0" smtClean="0"/>
                <a:t>ε</a:t>
              </a:r>
              <a:r>
                <a:rPr lang="en-US" sz="1100" baseline="-25000" dirty="0" smtClean="0"/>
                <a:t>s</a:t>
              </a:r>
              <a:r>
                <a:rPr lang="en-US" sz="1100" dirty="0" smtClean="0"/>
                <a:t>=1-D</a:t>
              </a:r>
              <a:r>
                <a:rPr lang="en-US" sz="1100" baseline="-25000" dirty="0" smtClean="0"/>
                <a:t>thr</a:t>
              </a:r>
              <a:r>
                <a:rPr lang="en-US" sz="1100" dirty="0" smtClean="0"/>
                <a:t>)</a:t>
              </a:r>
              <a:endParaRPr lang="en-GB" sz="1100" baseline="-25000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980776" y="2157055"/>
              <a:ext cx="1430892" cy="3095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 smtClean="0"/>
                <a:t>Reject if D&lt;D</a:t>
              </a:r>
              <a:r>
                <a:rPr lang="en-US" sz="1100" baseline="-25000" dirty="0" smtClean="0"/>
                <a:t>thr</a:t>
              </a:r>
              <a:endParaRPr lang="en-GB" sz="1100" baseline="-25000" dirty="0"/>
            </a:p>
          </p:txBody>
        </p:sp>
      </p:grpSp>
    </p:spTree>
    <p:extLst>
      <p:ext uri="{BB962C8B-B14F-4D97-AF65-F5344CB8AC3E}">
        <p14:creationId xmlns:p14="http://schemas.microsoft.com/office/powerpoint/2010/main" val="626240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Understanding domain-specific challenges</a:t>
            </a:r>
            <a:endParaRPr lang="en-GB" sz="3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000" y="1144800"/>
            <a:ext cx="8866564" cy="4848226"/>
          </a:xfrm>
        </p:spPr>
        <p:txBody>
          <a:bodyPr/>
          <a:lstStyle/>
          <a:p>
            <a:r>
              <a:rPr lang="en-US" dirty="0" smtClean="0"/>
              <a:t>Many domain-specific details </a:t>
            </a:r>
            <a:r>
              <a:rPr lang="en-US" dirty="0" smtClean="0">
                <a:sym typeface="Symbol" panose="05050102010706020507" pitchFamily="18" charset="2"/>
              </a:rPr>
              <a:t> but also general cross-domain questions:</a:t>
            </a:r>
          </a:p>
          <a:p>
            <a:pPr lvl="1"/>
            <a:r>
              <a:rPr lang="en-US" b="1" dirty="0" smtClean="0">
                <a:solidFill>
                  <a:srgbClr val="FF0000"/>
                </a:solidFill>
                <a:sym typeface="Symbol" panose="05050102010706020507" pitchFamily="18" charset="2"/>
              </a:rPr>
              <a:t>1. Qualitative imbalance? </a:t>
            </a:r>
          </a:p>
          <a:p>
            <a:pPr lvl="2"/>
            <a:r>
              <a:rPr lang="en-US" dirty="0" smtClean="0">
                <a:sym typeface="Symbol" panose="05050102010706020507" pitchFamily="18" charset="2"/>
              </a:rPr>
              <a:t>Are the two classes equally relevant?</a:t>
            </a:r>
          </a:p>
          <a:p>
            <a:pPr lvl="1"/>
            <a:r>
              <a:rPr lang="en-US" b="1" dirty="0" smtClean="0">
                <a:solidFill>
                  <a:srgbClr val="FF0000"/>
                </a:solidFill>
                <a:sym typeface="Symbol" panose="05050102010706020507" pitchFamily="18" charset="2"/>
              </a:rPr>
              <a:t>2. Quantitative imbalance? </a:t>
            </a:r>
          </a:p>
          <a:p>
            <a:pPr lvl="2"/>
            <a:r>
              <a:rPr lang="en-US" dirty="0" smtClean="0">
                <a:sym typeface="Symbol" panose="05050102010706020507" pitchFamily="18" charset="2"/>
              </a:rPr>
              <a:t>Is the prevalence of one class much higher?</a:t>
            </a:r>
          </a:p>
          <a:p>
            <a:pPr lvl="1"/>
            <a:r>
              <a:rPr lang="en-US" b="1" dirty="0" smtClean="0">
                <a:solidFill>
                  <a:srgbClr val="FF0000"/>
                </a:solidFill>
                <a:sym typeface="Symbol" panose="05050102010706020507" pitchFamily="18" charset="2"/>
              </a:rPr>
              <a:t>3. Prevalence known? Time invariance? </a:t>
            </a:r>
          </a:p>
          <a:p>
            <a:pPr lvl="2"/>
            <a:r>
              <a:rPr lang="en-US" dirty="0" smtClean="0">
                <a:sym typeface="Symbol" panose="05050102010706020507" pitchFamily="18" charset="2"/>
              </a:rPr>
              <a:t>Is relative prevalence known in advance? Does it vary over time?</a:t>
            </a:r>
          </a:p>
          <a:p>
            <a:pPr lvl="1"/>
            <a:r>
              <a:rPr lang="en-US" b="1" dirty="0" smtClean="0">
                <a:solidFill>
                  <a:srgbClr val="FF0000"/>
                </a:solidFill>
              </a:rPr>
              <a:t>4. </a:t>
            </a:r>
            <a:r>
              <a:rPr lang="en-US" b="1" dirty="0">
                <a:solidFill>
                  <a:srgbClr val="FF0000"/>
                </a:solidFill>
              </a:rPr>
              <a:t>Dimensionality? </a:t>
            </a:r>
            <a:r>
              <a:rPr lang="en-US" b="1" dirty="0" smtClean="0">
                <a:solidFill>
                  <a:srgbClr val="FF0000"/>
                </a:solidFill>
              </a:rPr>
              <a:t>Scale invariance?</a:t>
            </a:r>
          </a:p>
          <a:p>
            <a:pPr lvl="2"/>
            <a:r>
              <a:rPr lang="en-US" dirty="0" smtClean="0"/>
              <a:t>Are all 4 elements of the confusion matrix needed?</a:t>
            </a:r>
          </a:p>
          <a:p>
            <a:pPr lvl="2"/>
            <a:r>
              <a:rPr lang="en-US" dirty="0" smtClean="0"/>
              <a:t>Is the problem invariant under changes of some of these elements?</a:t>
            </a:r>
          </a:p>
          <a:p>
            <a:pPr lvl="1"/>
            <a:r>
              <a:rPr lang="en-US" b="1" dirty="0" smtClean="0">
                <a:solidFill>
                  <a:srgbClr val="FF0000"/>
                </a:solidFill>
              </a:rPr>
              <a:t>5. Ranking? Binning?</a:t>
            </a:r>
            <a:endParaRPr lang="en-US" b="1" dirty="0">
              <a:solidFill>
                <a:srgbClr val="FF0000"/>
              </a:solidFill>
            </a:endParaRPr>
          </a:p>
          <a:p>
            <a:pPr lvl="2"/>
            <a:r>
              <a:rPr lang="en-US" dirty="0" smtClean="0"/>
              <a:t>Are all selected instances equally useful? Are they partitioned into subgroups?</a:t>
            </a:r>
          </a:p>
          <a:p>
            <a:pPr lvl="2"/>
            <a:endParaRPr lang="en-US" dirty="0"/>
          </a:p>
          <a:p>
            <a:r>
              <a:rPr lang="en-US" dirty="0" smtClean="0"/>
              <a:t>Point out properties of MED and IR, attempt a systematic analysis of HEP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4715" y="3568913"/>
            <a:ext cx="2201662" cy="379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7532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197494"/>
            <a:ext cx="4238624" cy="453295"/>
          </a:xfrm>
        </p:spPr>
        <p:txBody>
          <a:bodyPr/>
          <a:lstStyle/>
          <a:p>
            <a:r>
              <a:rPr lang="en-US" sz="2800" dirty="0" smtClean="0"/>
              <a:t>Medical diagnostics (1)</a:t>
            </a:r>
            <a:br>
              <a:rPr lang="en-US" sz="2800" dirty="0" smtClean="0"/>
            </a:br>
            <a:r>
              <a:rPr lang="en-US" sz="1600" dirty="0" smtClean="0"/>
              <a:t>and ML research</a:t>
            </a:r>
            <a:endParaRPr lang="en-GB" sz="16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0" y="762001"/>
            <a:ext cx="9258300" cy="5438774"/>
          </a:xfrm>
        </p:spPr>
        <p:txBody>
          <a:bodyPr/>
          <a:lstStyle/>
          <a:p>
            <a:r>
              <a:rPr lang="en-US" dirty="0" smtClean="0"/>
              <a:t>Binary classifier optimisation goal: maximise “diagnostic accuracy”</a:t>
            </a:r>
          </a:p>
          <a:p>
            <a:pPr lvl="1"/>
            <a:r>
              <a:rPr lang="en-US" dirty="0" smtClean="0"/>
              <a:t>patient / physician / society have different goals </a:t>
            </a:r>
            <a:r>
              <a:rPr lang="en-US" dirty="0" smtClean="0">
                <a:sym typeface="Symbol" panose="05050102010706020507" pitchFamily="18" charset="2"/>
              </a:rPr>
              <a:t> many possible definitions</a:t>
            </a:r>
            <a:endParaRPr lang="en-US" dirty="0" smtClean="0"/>
          </a:p>
          <a:p>
            <a:pPr lvl="3"/>
            <a:endParaRPr lang="en-US" dirty="0"/>
          </a:p>
          <a:p>
            <a:r>
              <a:rPr lang="en-US" dirty="0" smtClean="0"/>
              <a:t>Most popular metric: “accuracy”, or “probability of correct test result”:</a:t>
            </a:r>
          </a:p>
          <a:p>
            <a:endParaRPr lang="en-US" sz="600" dirty="0" smtClean="0"/>
          </a:p>
          <a:p>
            <a:pPr marL="1460500" lvl="3" indent="0">
              <a:buNone/>
            </a:pPr>
            <a:r>
              <a:rPr lang="en-US" dirty="0"/>
              <a:t> </a:t>
            </a:r>
            <a:r>
              <a:rPr lang="en-US" dirty="0" smtClean="0"/>
              <a:t>                                              </a:t>
            </a:r>
            <a:endParaRPr lang="en-US" dirty="0"/>
          </a:p>
          <a:p>
            <a:pPr marL="1460500" lvl="3" indent="0">
              <a:buNone/>
            </a:pPr>
            <a:endParaRPr lang="en-US" dirty="0" smtClean="0"/>
          </a:p>
          <a:p>
            <a:pPr lvl="1"/>
            <a:r>
              <a:rPr lang="en-US" dirty="0" smtClean="0"/>
              <a:t>Symmetric </a:t>
            </a:r>
            <a:r>
              <a:rPr lang="en-US" dirty="0" smtClean="0">
                <a:sym typeface="Symbol" panose="05050102010706020507" pitchFamily="18" charset="2"/>
              </a:rPr>
              <a:t> </a:t>
            </a:r>
            <a:r>
              <a:rPr lang="en-US" dirty="0" smtClean="0"/>
              <a:t>all patients important, both truly ill (TP) and truly healthy (TN)</a:t>
            </a:r>
          </a:p>
          <a:p>
            <a:pPr lvl="1"/>
            <a:r>
              <a:rPr lang="en-US" dirty="0"/>
              <a:t>Also “by far the most commonly used metric” in ML </a:t>
            </a:r>
            <a:r>
              <a:rPr lang="en-US" dirty="0" smtClean="0"/>
              <a:t>research in </a:t>
            </a:r>
            <a:r>
              <a:rPr lang="en-US" dirty="0"/>
              <a:t>the 1990s</a:t>
            </a:r>
          </a:p>
          <a:p>
            <a:pPr lvl="3"/>
            <a:endParaRPr lang="en-US" dirty="0" smtClean="0"/>
          </a:p>
          <a:p>
            <a:r>
              <a:rPr lang="en-US" dirty="0" smtClean="0"/>
              <a:t>Since </a:t>
            </a:r>
            <a:r>
              <a:rPr lang="en-US" dirty="0"/>
              <a:t>the ‘90s </a:t>
            </a:r>
            <a:r>
              <a:rPr lang="en-US" dirty="0">
                <a:sym typeface="Symbol" panose="05050102010706020507" pitchFamily="18" charset="2"/>
              </a:rPr>
              <a:t> shift from ACC to ROC in </a:t>
            </a:r>
            <a:r>
              <a:rPr lang="en-US" dirty="0" smtClean="0">
                <a:sym typeface="Symbol" panose="05050102010706020507" pitchFamily="18" charset="2"/>
              </a:rPr>
              <a:t>the MED </a:t>
            </a:r>
            <a:r>
              <a:rPr lang="en-US" dirty="0">
                <a:sym typeface="Symbol" panose="05050102010706020507" pitchFamily="18" charset="2"/>
              </a:rPr>
              <a:t>and ML </a:t>
            </a:r>
            <a:r>
              <a:rPr lang="en-US" dirty="0" smtClean="0">
                <a:sym typeface="Symbol" panose="05050102010706020507" pitchFamily="18" charset="2"/>
              </a:rPr>
              <a:t>fields</a:t>
            </a:r>
          </a:p>
          <a:p>
            <a:pPr lvl="1"/>
            <a:r>
              <a:rPr lang="en-US" dirty="0">
                <a:sym typeface="Symbol" panose="05050102010706020507" pitchFamily="18" charset="2"/>
              </a:rPr>
              <a:t>TPR (sensitivity) and TNR (specificity) studied </a:t>
            </a:r>
            <a:r>
              <a:rPr lang="en-US" dirty="0" smtClean="0">
                <a:sym typeface="Symbol" panose="05050102010706020507" pitchFamily="18" charset="2"/>
              </a:rPr>
              <a:t>separately</a:t>
            </a:r>
          </a:p>
          <a:p>
            <a:pPr lvl="2"/>
            <a:r>
              <a:rPr lang="en-US" dirty="0" smtClean="0">
                <a:sym typeface="Symbol" panose="05050102010706020507" pitchFamily="18" charset="2"/>
              </a:rPr>
              <a:t>solves ACC limitations (imbalanced or unknown prevalence – rare diseases, epidemics)</a:t>
            </a:r>
          </a:p>
          <a:p>
            <a:pPr lvl="1"/>
            <a:r>
              <a:rPr lang="en-US" dirty="0"/>
              <a:t>Evaluation often </a:t>
            </a:r>
            <a:r>
              <a:rPr lang="en-US" dirty="0" smtClean="0"/>
              <a:t>AUC-based </a:t>
            </a:r>
            <a:r>
              <a:rPr lang="en-US" dirty="0" smtClean="0">
                <a:sym typeface="Symbol" panose="05050102010706020507" pitchFamily="18" charset="2"/>
              </a:rPr>
              <a:t> </a:t>
            </a:r>
            <a:r>
              <a:rPr lang="en-US" dirty="0">
                <a:sym typeface="Symbol" panose="05050102010706020507" pitchFamily="18" charset="2"/>
              </a:rPr>
              <a:t>two </a:t>
            </a:r>
            <a:r>
              <a:rPr lang="en-US" dirty="0" smtClean="0">
                <a:sym typeface="Symbol" panose="05050102010706020507" pitchFamily="18" charset="2"/>
              </a:rPr>
              <a:t>perceived advantages </a:t>
            </a:r>
            <a:r>
              <a:rPr lang="en-US" i="1" dirty="0">
                <a:sym typeface="Symbol" panose="05050102010706020507" pitchFamily="18" charset="2"/>
              </a:rPr>
              <a:t>for </a:t>
            </a:r>
            <a:r>
              <a:rPr lang="en-US" i="1" dirty="0" smtClean="0">
                <a:sym typeface="Symbol" panose="05050102010706020507" pitchFamily="18" charset="2"/>
              </a:rPr>
              <a:t>MED and ML fields</a:t>
            </a:r>
            <a:endParaRPr lang="en-US" dirty="0" smtClean="0"/>
          </a:p>
          <a:p>
            <a:pPr lvl="2"/>
            <a:r>
              <a:rPr lang="en-US" i="1" dirty="0" smtClean="0">
                <a:solidFill>
                  <a:srgbClr val="FF0000"/>
                </a:solidFill>
              </a:rPr>
              <a:t>AUC interpretation: “</a:t>
            </a:r>
            <a:r>
              <a:rPr lang="en-GB" i="1" dirty="0" smtClean="0">
                <a:solidFill>
                  <a:srgbClr val="FF0000"/>
                </a:solidFill>
              </a:rPr>
              <a:t>probability that test result of randomly chosen sick subject  indicates greater suspicion than that of randomly chosen healthy subject”</a:t>
            </a:r>
          </a:p>
          <a:p>
            <a:pPr lvl="2"/>
            <a:r>
              <a:rPr lang="en-US" dirty="0" smtClean="0"/>
              <a:t>ROC </a:t>
            </a:r>
            <a:r>
              <a:rPr lang="en-US" dirty="0"/>
              <a:t>comparison without prior D</a:t>
            </a:r>
            <a:r>
              <a:rPr lang="en-US" baseline="-25000" dirty="0"/>
              <a:t>thr</a:t>
            </a:r>
            <a:r>
              <a:rPr lang="en-US" dirty="0"/>
              <a:t> choice (prevalence-dependent D</a:t>
            </a:r>
            <a:r>
              <a:rPr lang="en-US" baseline="-25000" dirty="0"/>
              <a:t>thr</a:t>
            </a:r>
            <a:r>
              <a:rPr lang="en-US" dirty="0"/>
              <a:t> choice</a:t>
            </a:r>
            <a:r>
              <a:rPr lang="en-US" dirty="0" smtClean="0"/>
              <a:t>)</a:t>
            </a:r>
            <a:endParaRPr lang="en-US" dirty="0">
              <a:sym typeface="Symbol" panose="05050102010706020507" pitchFamily="18" charset="2"/>
            </a:endParaRPr>
          </a:p>
          <a:p>
            <a:pPr lvl="1"/>
            <a:endParaRPr lang="en-US" dirty="0" smtClean="0">
              <a:sym typeface="Symbol" panose="05050102010706020507" pitchFamily="18" charset="2"/>
            </a:endParaRPr>
          </a:p>
          <a:p>
            <a:pPr lvl="1"/>
            <a:endParaRPr lang="en-US" dirty="0">
              <a:sym typeface="Symbol" panose="05050102010706020507" pitchFamily="18" charset="2"/>
            </a:endParaRP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endParaRPr lang="en-US" dirty="0"/>
          </a:p>
          <a:p>
            <a:endParaRPr lang="en-GB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6211" y="114857"/>
            <a:ext cx="1890478" cy="32450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8625" y="533832"/>
            <a:ext cx="1924050" cy="26052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9670" y="2211384"/>
            <a:ext cx="3676932" cy="395257"/>
          </a:xfrm>
          <a:prstGeom prst="rect">
            <a:avLst/>
          </a:prstGeom>
          <a:ln w="28575">
            <a:solidFill>
              <a:srgbClr val="FF0000"/>
            </a:solidFill>
          </a:ln>
        </p:spPr>
      </p:pic>
      <p:sp>
        <p:nvSpPr>
          <p:cNvPr id="27" name="TextBox 26"/>
          <p:cNvSpPr txBox="1"/>
          <p:nvPr/>
        </p:nvSpPr>
        <p:spPr>
          <a:xfrm>
            <a:off x="6254324" y="64873"/>
            <a:ext cx="2827529" cy="523220"/>
          </a:xfrm>
          <a:prstGeom prst="rect">
            <a:avLst/>
          </a:prstGeom>
          <a:solidFill>
            <a:srgbClr val="FFFF00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- </a:t>
            </a:r>
            <a:r>
              <a:rPr lang="en-US" b="1" dirty="0" smtClean="0"/>
              <a:t>Medical Diagnostics (MED)</a:t>
            </a:r>
          </a:p>
          <a:p>
            <a:r>
              <a:rPr lang="en-US" dirty="0" smtClean="0"/>
              <a:t>  </a:t>
            </a:r>
            <a:r>
              <a:rPr lang="en-US" i="1" dirty="0" smtClean="0"/>
              <a:t>does Mr. A. have cancer?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6416573" y="2116134"/>
            <a:ext cx="2598605" cy="645992"/>
            <a:chOff x="2000738" y="3767015"/>
            <a:chExt cx="4064000" cy="1266092"/>
          </a:xfrm>
        </p:grpSpPr>
        <p:sp>
          <p:nvSpPr>
            <p:cNvPr id="16" name="Rectangle 15"/>
            <p:cNvSpPr/>
            <p:nvPr/>
          </p:nvSpPr>
          <p:spPr>
            <a:xfrm>
              <a:off x="2000738" y="3767015"/>
              <a:ext cx="2032000" cy="633046"/>
            </a:xfrm>
            <a:prstGeom prst="rect">
              <a:avLst/>
            </a:prstGeom>
            <a:solidFill>
              <a:srgbClr val="92D050"/>
            </a:solidFill>
            <a:ln w="285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050" b="1" dirty="0" smtClean="0">
                  <a:solidFill>
                    <a:srgbClr val="000000"/>
                  </a:solidFill>
                </a:rPr>
                <a:t>TP</a:t>
              </a:r>
              <a:r>
                <a:rPr lang="en-US" sz="1050" b="1" dirty="0">
                  <a:solidFill>
                    <a:srgbClr val="000000"/>
                  </a:solidFill>
                </a:rPr>
                <a:t> </a:t>
              </a:r>
              <a:r>
                <a:rPr lang="en-US" sz="900" b="1" dirty="0" smtClean="0">
                  <a:solidFill>
                    <a:schemeClr val="bg2"/>
                  </a:solidFill>
                </a:rPr>
                <a:t>(correctly </a:t>
              </a:r>
            </a:p>
            <a:p>
              <a:pPr algn="ctr"/>
              <a:r>
                <a:rPr lang="en-US" sz="900" b="1" dirty="0" smtClean="0">
                  <a:solidFill>
                    <a:schemeClr val="bg2"/>
                  </a:solidFill>
                </a:rPr>
                <a:t>diagnosed as ill)</a:t>
              </a:r>
              <a:endParaRPr lang="en-GB" sz="900" b="1" dirty="0">
                <a:solidFill>
                  <a:schemeClr val="bg2"/>
                </a:solidFill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4032738" y="3767015"/>
              <a:ext cx="2032000" cy="633046"/>
            </a:xfrm>
            <a:prstGeom prst="rect">
              <a:avLst/>
            </a:prstGeom>
            <a:solidFill>
              <a:srgbClr val="FF5050"/>
            </a:solidFill>
            <a:ln w="285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050" b="1" dirty="0" smtClean="0">
                  <a:solidFill>
                    <a:srgbClr val="000000"/>
                  </a:solidFill>
                </a:rPr>
                <a:t>FP</a:t>
              </a:r>
              <a:r>
                <a:rPr lang="en-US" sz="1050" b="1" dirty="0">
                  <a:solidFill>
                    <a:srgbClr val="000000"/>
                  </a:solidFill>
                </a:rPr>
                <a:t> </a:t>
              </a:r>
              <a:r>
                <a:rPr lang="en-US" sz="900" b="1" dirty="0" smtClean="0">
                  <a:solidFill>
                    <a:schemeClr val="bg2"/>
                  </a:solidFill>
                </a:rPr>
                <a:t>(truly healthy, but</a:t>
              </a:r>
            </a:p>
            <a:p>
              <a:pPr algn="ctr"/>
              <a:r>
                <a:rPr lang="en-US" sz="900" b="1" dirty="0" smtClean="0">
                  <a:solidFill>
                    <a:schemeClr val="bg2"/>
                  </a:solidFill>
                </a:rPr>
                <a:t>diagnosed as ill)</a:t>
              </a:r>
              <a:endParaRPr lang="en-GB" sz="900" b="1" dirty="0">
                <a:solidFill>
                  <a:schemeClr val="bg2"/>
                </a:solidFill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2000738" y="4400061"/>
              <a:ext cx="2032000" cy="633046"/>
            </a:xfrm>
            <a:prstGeom prst="rect">
              <a:avLst/>
            </a:prstGeom>
            <a:solidFill>
              <a:srgbClr val="FF5050"/>
            </a:solidFill>
            <a:ln w="285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050" b="1" dirty="0" smtClean="0">
                  <a:solidFill>
                    <a:srgbClr val="000000"/>
                  </a:solidFill>
                </a:rPr>
                <a:t>FN</a:t>
              </a:r>
              <a:r>
                <a:rPr lang="en-US" sz="1050" b="1" dirty="0">
                  <a:solidFill>
                    <a:srgbClr val="000000"/>
                  </a:solidFill>
                </a:rPr>
                <a:t> </a:t>
              </a:r>
              <a:r>
                <a:rPr lang="en-US" sz="900" b="1" dirty="0" smtClean="0">
                  <a:solidFill>
                    <a:schemeClr val="bg2"/>
                  </a:solidFill>
                </a:rPr>
                <a:t>(truly ill,</a:t>
              </a:r>
              <a:r>
                <a:rPr lang="en-US" sz="900" b="1" dirty="0">
                  <a:solidFill>
                    <a:schemeClr val="bg2"/>
                  </a:solidFill>
                </a:rPr>
                <a:t> </a:t>
              </a:r>
              <a:r>
                <a:rPr lang="en-US" sz="900" b="1" dirty="0" smtClean="0">
                  <a:solidFill>
                    <a:schemeClr val="bg2"/>
                  </a:solidFill>
                </a:rPr>
                <a:t>but </a:t>
              </a:r>
            </a:p>
            <a:p>
              <a:pPr algn="ctr"/>
              <a:r>
                <a:rPr lang="en-US" sz="900" b="1" dirty="0" smtClean="0">
                  <a:solidFill>
                    <a:schemeClr val="bg2"/>
                  </a:solidFill>
                </a:rPr>
                <a:t>diagnosed as healthy)</a:t>
              </a:r>
              <a:endParaRPr lang="en-GB" sz="900" b="1" dirty="0">
                <a:solidFill>
                  <a:schemeClr val="bg2"/>
                </a:solidFill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4032738" y="4400061"/>
              <a:ext cx="2032000" cy="633046"/>
            </a:xfrm>
            <a:prstGeom prst="rect">
              <a:avLst/>
            </a:prstGeom>
            <a:solidFill>
              <a:srgbClr val="92D050"/>
            </a:solidFill>
            <a:ln w="285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050" b="1" dirty="0" smtClean="0">
                  <a:solidFill>
                    <a:srgbClr val="000000"/>
                  </a:solidFill>
                </a:rPr>
                <a:t>TN</a:t>
              </a:r>
              <a:r>
                <a:rPr lang="en-US" sz="1050" b="1" dirty="0">
                  <a:solidFill>
                    <a:srgbClr val="000000"/>
                  </a:solidFill>
                </a:rPr>
                <a:t> </a:t>
              </a:r>
              <a:r>
                <a:rPr lang="en-US" sz="900" b="1" dirty="0" smtClean="0">
                  <a:solidFill>
                    <a:schemeClr val="bg2"/>
                  </a:solidFill>
                </a:rPr>
                <a:t>(correctly </a:t>
              </a:r>
            </a:p>
            <a:p>
              <a:pPr algn="ctr"/>
              <a:r>
                <a:rPr lang="en-US" sz="900" b="1" dirty="0" smtClean="0">
                  <a:solidFill>
                    <a:schemeClr val="bg2"/>
                  </a:solidFill>
                </a:rPr>
                <a:t>diagnosed as healthy)</a:t>
              </a:r>
              <a:endParaRPr lang="en-GB" sz="900" b="1" dirty="0">
                <a:solidFill>
                  <a:schemeClr val="bg2"/>
                </a:solidFill>
              </a:endParaRPr>
            </a:p>
          </p:txBody>
        </p:sp>
      </p:grpSp>
      <p:pic>
        <p:nvPicPr>
          <p:cNvPr id="28" name="Picture 2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00225" y="3991952"/>
            <a:ext cx="1720930" cy="372813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57005" y="3530043"/>
            <a:ext cx="1917742" cy="167245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65165" y="3501602"/>
            <a:ext cx="1478536" cy="188348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192276" y="5775810"/>
            <a:ext cx="1934413" cy="247425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026127" y="5761765"/>
            <a:ext cx="1934413" cy="342474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788429" y="3364752"/>
            <a:ext cx="1392054" cy="368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570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-76200" y="962025"/>
            <a:ext cx="9220200" cy="3105150"/>
          </a:xfrm>
        </p:spPr>
        <p:txBody>
          <a:bodyPr/>
          <a:lstStyle/>
          <a:p>
            <a:r>
              <a:rPr lang="en-US" dirty="0" smtClean="0"/>
              <a:t>ROC and AUC metrics </a:t>
            </a:r>
            <a:r>
              <a:rPr lang="en-US" dirty="0" smtClean="0">
                <a:sym typeface="Symbol" panose="05050102010706020507" pitchFamily="18" charset="2"/>
              </a:rPr>
              <a:t></a:t>
            </a:r>
            <a:r>
              <a:rPr lang="en-US" dirty="0" smtClean="0"/>
              <a:t> currently widely used in the MED and ML fields</a:t>
            </a:r>
          </a:p>
          <a:p>
            <a:pPr lvl="1"/>
            <a:r>
              <a:rPr lang="en-US" dirty="0" smtClean="0"/>
              <a:t>Remember: moved because </a:t>
            </a:r>
            <a:r>
              <a:rPr lang="en-US" i="1" dirty="0" smtClean="0"/>
              <a:t>ROC better than ACC with imbalanced data sets</a:t>
            </a:r>
          </a:p>
          <a:p>
            <a:pPr lvl="2"/>
            <a:endParaRPr lang="en-US" sz="1400" dirty="0" smtClean="0"/>
          </a:p>
          <a:p>
            <a:r>
              <a:rPr lang="en-US" dirty="0" smtClean="0"/>
              <a:t>Limitation: evidence that </a:t>
            </a:r>
            <a:r>
              <a:rPr lang="en-US" i="1" dirty="0" smtClean="0"/>
              <a:t>ROC not so good for </a:t>
            </a:r>
            <a:r>
              <a:rPr lang="en-US" i="1" u="sng" dirty="0" smtClean="0"/>
              <a:t>highly</a:t>
            </a:r>
            <a:r>
              <a:rPr lang="en-US" i="1" dirty="0" smtClean="0"/>
              <a:t> imbalanced data sets</a:t>
            </a:r>
          </a:p>
          <a:p>
            <a:pPr lvl="1"/>
            <a:r>
              <a:rPr lang="en-US" dirty="0" smtClean="0"/>
              <a:t>may provide an overly optimistic view of performance</a:t>
            </a:r>
          </a:p>
          <a:p>
            <a:pPr lvl="1"/>
            <a:r>
              <a:rPr lang="en-US" dirty="0" smtClean="0"/>
              <a:t>PRC may provide a more informative assessment of performance in this case</a:t>
            </a:r>
          </a:p>
          <a:p>
            <a:pPr lvl="2"/>
            <a:r>
              <a:rPr lang="en-US" dirty="0" smtClean="0"/>
              <a:t>PRC-based reanalysis of some data sets in life sciences has been performed</a:t>
            </a:r>
          </a:p>
          <a:p>
            <a:pPr lvl="2"/>
            <a:endParaRPr lang="en-US" dirty="0"/>
          </a:p>
          <a:p>
            <a:r>
              <a:rPr lang="en-US" dirty="0" smtClean="0"/>
              <a:t>Very active area of research </a:t>
            </a:r>
            <a:r>
              <a:rPr lang="en-US" dirty="0" smtClean="0">
                <a:sym typeface="Symbol" panose="05050102010706020507" pitchFamily="18" charset="2"/>
              </a:rPr>
              <a:t></a:t>
            </a:r>
            <a:r>
              <a:rPr lang="en-US" dirty="0" smtClean="0"/>
              <a:t> other options proposed (CROC, cost models)</a:t>
            </a:r>
          </a:p>
          <a:p>
            <a:pPr lvl="1"/>
            <a:r>
              <a:rPr lang="en-US" dirty="0" smtClean="0"/>
              <a:t>Take-away message: </a:t>
            </a:r>
            <a:r>
              <a:rPr lang="en-US" i="1" dirty="0" smtClean="0">
                <a:solidFill>
                  <a:srgbClr val="FF0000"/>
                </a:solidFill>
              </a:rPr>
              <a:t>ROC and AUC not always the appropriate solutions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6717" y="4447268"/>
            <a:ext cx="2731908" cy="132106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3425" y="4372526"/>
            <a:ext cx="2685141" cy="1686117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" y="197494"/>
            <a:ext cx="4238624" cy="453295"/>
          </a:xfrm>
        </p:spPr>
        <p:txBody>
          <a:bodyPr/>
          <a:lstStyle/>
          <a:p>
            <a:r>
              <a:rPr lang="en-US" sz="2800" dirty="0" smtClean="0"/>
              <a:t>Medical diagnostics (2)</a:t>
            </a:r>
            <a:br>
              <a:rPr lang="en-US" sz="2800" dirty="0" smtClean="0"/>
            </a:br>
            <a:r>
              <a:rPr lang="en-US" sz="1600" dirty="0" smtClean="0"/>
              <a:t>and ML research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4026697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001" y="197494"/>
            <a:ext cx="6007735" cy="530476"/>
          </a:xfrm>
        </p:spPr>
        <p:txBody>
          <a:bodyPr/>
          <a:lstStyle/>
          <a:p>
            <a:r>
              <a:rPr lang="en-US" sz="3200" dirty="0" smtClean="0"/>
              <a:t>Information Retrieval</a:t>
            </a:r>
            <a:endParaRPr lang="en-GB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/>
              <p:cNvSpPr>
                <a:spLocks noGrp="1"/>
              </p:cNvSpPr>
              <p:nvPr>
                <p:ph type="body" idx="1"/>
              </p:nvPr>
            </p:nvSpPr>
            <p:spPr>
              <a:xfrm>
                <a:off x="0" y="870012"/>
                <a:ext cx="9239250" cy="4479113"/>
              </a:xfrm>
            </p:spPr>
            <p:txBody>
              <a:bodyPr/>
              <a:lstStyle/>
              <a:p>
                <a:pPr>
                  <a:spcBef>
                    <a:spcPts val="0"/>
                  </a:spcBef>
                </a:pPr>
                <a:r>
                  <a:rPr lang="en-US" dirty="0"/>
                  <a:t>Qualitative distinction between “relevant” and “non-relevant” documents</a:t>
                </a:r>
              </a:p>
              <a:p>
                <a:pPr lvl="1">
                  <a:spcBef>
                    <a:spcPts val="0"/>
                  </a:spcBef>
                </a:pPr>
                <a:r>
                  <a:rPr lang="en-US" dirty="0">
                    <a:sym typeface="Symbol" panose="05050102010706020507" pitchFamily="18" charset="2"/>
                  </a:rPr>
                  <a:t>also a very large quantitative imbalance</a:t>
                </a:r>
              </a:p>
              <a:p>
                <a:pPr lvl="2">
                  <a:spcBef>
                    <a:spcPts val="0"/>
                  </a:spcBef>
                </a:pPr>
                <a:endParaRPr lang="en-US" dirty="0"/>
              </a:p>
              <a:p>
                <a:pPr>
                  <a:spcBef>
                    <a:spcPts val="0"/>
                  </a:spcBef>
                </a:pPr>
                <a:r>
                  <a:rPr lang="en-US" dirty="0" smtClean="0"/>
                  <a:t>Binary </a:t>
                </a:r>
                <a:r>
                  <a:rPr lang="en-US" dirty="0"/>
                  <a:t>classifier optimisation goal: </a:t>
                </a:r>
                <a:r>
                  <a:rPr lang="en-US" dirty="0" smtClean="0"/>
                  <a:t>make users happy in web searches</a:t>
                </a:r>
              </a:p>
              <a:p>
                <a:pPr lvl="1">
                  <a:spcBef>
                    <a:spcPts val="0"/>
                  </a:spcBef>
                </a:pPr>
                <a:r>
                  <a:rPr lang="en-US" dirty="0" smtClean="0"/>
                  <a:t>minimise # relevant documents not retrieved </a:t>
                </a:r>
                <a:r>
                  <a:rPr lang="en-US" dirty="0">
                    <a:sym typeface="Symbol" panose="05050102010706020507" pitchFamily="18" charset="2"/>
                  </a:rPr>
                  <a:t> </a:t>
                </a:r>
                <a:r>
                  <a:rPr lang="en-US" dirty="0" smtClean="0"/>
                  <a:t>maximise “recall” i.e. efficiency</a:t>
                </a:r>
              </a:p>
              <a:p>
                <a:pPr lvl="1">
                  <a:spcBef>
                    <a:spcPts val="0"/>
                  </a:spcBef>
                </a:pPr>
                <a:r>
                  <a:rPr lang="en-US" dirty="0" smtClean="0"/>
                  <a:t>minimise # of irrelevant documents retrieved </a:t>
                </a:r>
                <a:r>
                  <a:rPr lang="en-US" dirty="0">
                    <a:sym typeface="Symbol" panose="05050102010706020507" pitchFamily="18" charset="2"/>
                  </a:rPr>
                  <a:t> </a:t>
                </a:r>
                <a:r>
                  <a:rPr lang="en-US" dirty="0" smtClean="0"/>
                  <a:t>maximise “precision” i.e. purity</a:t>
                </a:r>
              </a:p>
              <a:p>
                <a:pPr lvl="1">
                  <a:spcBef>
                    <a:spcPts val="0"/>
                  </a:spcBef>
                </a:pPr>
                <a:r>
                  <a:rPr lang="en-US" dirty="0" smtClean="0"/>
                  <a:t>retrieve the more relevant documents first </a:t>
                </a:r>
                <a:r>
                  <a:rPr lang="en-US" dirty="0" smtClean="0">
                    <a:sym typeface="Symbol" panose="05050102010706020507" pitchFamily="18" charset="2"/>
                  </a:rPr>
                  <a:t> ranking very important</a:t>
                </a:r>
                <a:endParaRPr lang="en-US" dirty="0" smtClean="0"/>
              </a:p>
              <a:p>
                <a:pPr lvl="1">
                  <a:spcBef>
                    <a:spcPts val="0"/>
                  </a:spcBef>
                </a:pPr>
                <a:r>
                  <a:rPr lang="en-US" dirty="0" smtClean="0"/>
                  <a:t>maximise </a:t>
                </a:r>
                <a:r>
                  <a:rPr lang="en-US" dirty="0"/>
                  <a:t>speed of </a:t>
                </a:r>
                <a:r>
                  <a:rPr lang="en-US" dirty="0" smtClean="0"/>
                  <a:t>retrieval</a:t>
                </a:r>
              </a:p>
              <a:p>
                <a:pPr lvl="2">
                  <a:spcBef>
                    <a:spcPts val="0"/>
                  </a:spcBef>
                </a:pPr>
                <a:endParaRPr lang="en-US" dirty="0"/>
              </a:p>
              <a:p>
                <a:pPr>
                  <a:spcBef>
                    <a:spcPts val="0"/>
                  </a:spcBef>
                </a:pPr>
                <a:r>
                  <a:rPr lang="en-US" dirty="0" smtClean="0"/>
                  <a:t>IR-specific metrics to evaluate classifiers based on the PRC (i.e. on </a:t>
                </a:r>
                <a:r>
                  <a:rPr lang="el-GR" dirty="0"/>
                  <a:t>ε</a:t>
                </a:r>
                <a:r>
                  <a:rPr lang="en-US" baseline="-25000" dirty="0" smtClean="0"/>
                  <a:t>s</a:t>
                </a:r>
                <a:r>
                  <a:rPr lang="en-US" dirty="0" smtClean="0"/>
                  <a:t>, </a:t>
                </a:r>
                <a:r>
                  <a:rPr lang="el-GR" dirty="0" smtClean="0"/>
                  <a:t>ρ</a:t>
                </a:r>
                <a:r>
                  <a:rPr lang="en-US" dirty="0" smtClean="0"/>
                  <a:t>) </a:t>
                </a:r>
              </a:p>
              <a:p>
                <a:pPr lvl="1">
                  <a:spcBef>
                    <a:spcPts val="0"/>
                  </a:spcBef>
                </a:pPr>
                <a:r>
                  <a:rPr lang="en-US" dirty="0" smtClean="0"/>
                  <a:t>unranked evaluation </a:t>
                </a:r>
                <a:r>
                  <a:rPr lang="en-US" dirty="0">
                    <a:sym typeface="Symbol" panose="05050102010706020507" pitchFamily="18" charset="2"/>
                  </a:rPr>
                  <a:t> </a:t>
                </a:r>
                <a:r>
                  <a:rPr lang="en-US" dirty="0" smtClean="0">
                    <a:sym typeface="Symbol" panose="05050102010706020507" pitchFamily="18" charset="2"/>
                  </a:rPr>
                  <a:t>e.g. F-measures</a:t>
                </a:r>
                <a:r>
                  <a:rPr lang="en-US" dirty="0">
                    <a:sym typeface="Symbol" panose="05050102010706020507" pitchFamily="18" charset="2"/>
                  </a:rPr>
                  <a:t> </a:t>
                </a:r>
                <a:r>
                  <a:rPr lang="en-US" dirty="0" smtClean="0">
                    <a:sym typeface="Symbol" panose="05050102010706020507" pitchFamily="18" charset="2"/>
                  </a:rPr>
                  <a:t> </a:t>
                </a:r>
                <a:r>
                  <a:rPr lang="en-US" dirty="0" smtClean="0"/>
                  <a:t>F</a:t>
                </a:r>
                <a:r>
                  <a:rPr lang="el-GR" baseline="-25000" dirty="0" smtClean="0"/>
                  <a:t>α</a:t>
                </a:r>
                <a:r>
                  <a:rPr lang="en-US" dirty="0" smtClean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l-GR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  </m:t>
                        </m:r>
                        <m:r>
                          <m:rPr>
                            <m:nor/>
                          </m:rPr>
                          <a:rPr lang="el-GR" dirty="0"/>
                          <m:t>α</m:t>
                        </m:r>
                        <m:r>
                          <m:rPr>
                            <m:nor/>
                          </m:rPr>
                          <a:rPr lang="en-US" b="0" i="0" dirty="0" smtClean="0"/>
                          <m:t>/</m:t>
                        </m:r>
                        <m:r>
                          <m:rPr>
                            <m:nor/>
                          </m:rPr>
                          <a:rPr lang="el-GR" dirty="0"/>
                          <m:t>ε</m:t>
                        </m:r>
                        <m:r>
                          <m:rPr>
                            <m:nor/>
                          </m:rPr>
                          <a:rPr lang="en-US" baseline="-25000" dirty="0"/>
                          <m:t>s</m:t>
                        </m:r>
                        <m:r>
                          <m:rPr>
                            <m:nor/>
                          </m:rPr>
                          <a:rPr lang="en-US" dirty="0"/>
                          <m:t>+</m:t>
                        </m:r>
                        <m:r>
                          <m:rPr>
                            <m:nor/>
                          </m:rPr>
                          <a:rPr lang="en-US" b="0" i="0" dirty="0" smtClean="0"/>
                          <m:t>(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1−</m:t>
                        </m:r>
                        <m:r>
                          <m:rPr>
                            <m:nor/>
                          </m:rPr>
                          <a:rPr lang="el-GR" dirty="0"/>
                          <m:t>α</m:t>
                        </m:r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)/</m:t>
                        </m:r>
                        <m:r>
                          <m:rPr>
                            <m:nor/>
                          </m:rPr>
                          <a:rPr lang="el-GR" dirty="0"/>
                          <m:t>ρ</m:t>
                        </m:r>
                      </m:den>
                    </m:f>
                  </m:oMath>
                </a14:m>
                <a:r>
                  <a:rPr lang="en-US" dirty="0" smtClean="0"/>
                  <a:t> </a:t>
                </a:r>
              </a:p>
              <a:p>
                <a:pPr lvl="2">
                  <a:spcBef>
                    <a:spcPts val="0"/>
                  </a:spcBef>
                </a:pP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l-GR" dirty="0"/>
                      <m:t>α</m:t>
                    </m:r>
                    <m:r>
                      <a:rPr lang="el-GR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</m:oMath>
                </a14:m>
                <a:r>
                  <a:rPr lang="en-US" dirty="0" smtClean="0"/>
                  <a:t>[0,1] </a:t>
                </a:r>
                <a:r>
                  <a:rPr lang="en-US" i="1" dirty="0" smtClean="0">
                    <a:solidFill>
                      <a:srgbClr val="FF0000"/>
                    </a:solidFill>
                  </a:rPr>
                  <a:t>tradeoff between recall and precision </a:t>
                </a:r>
                <a:r>
                  <a:rPr lang="en-US" dirty="0">
                    <a:sym typeface="Symbol" panose="05050102010706020507" pitchFamily="18" charset="2"/>
                  </a:rPr>
                  <a:t> </a:t>
                </a:r>
                <a:r>
                  <a:rPr lang="en-US" dirty="0" smtClean="0"/>
                  <a:t>equal weight gives F1</a:t>
                </a:r>
                <a:r>
                  <a:rPr lang="en-US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l-GR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l-GR" dirty="0"/>
                          <m:t>ε</m:t>
                        </m:r>
                        <m:r>
                          <m:rPr>
                            <m:nor/>
                          </m:rPr>
                          <a:rPr lang="en-US" baseline="-25000" dirty="0"/>
                          <m:t>s</m:t>
                        </m:r>
                        <m:r>
                          <m:rPr>
                            <m:nor/>
                          </m:rPr>
                          <a:rPr lang="el-GR" dirty="0"/>
                          <m:t>ρ</m:t>
                        </m:r>
                      </m:num>
                      <m:den>
                        <m:r>
                          <m:rPr>
                            <m:nor/>
                          </m:rPr>
                          <a:rPr lang="el-GR" dirty="0"/>
                          <m:t>ε</m:t>
                        </m:r>
                        <m:r>
                          <m:rPr>
                            <m:nor/>
                          </m:rPr>
                          <a:rPr lang="en-US" baseline="-25000" dirty="0"/>
                          <m:t>s</m:t>
                        </m:r>
                        <m:r>
                          <m:rPr>
                            <m:nor/>
                          </m:rPr>
                          <a:rPr lang="en-US" dirty="0"/>
                          <m:t>+</m:t>
                        </m:r>
                        <m:r>
                          <m:rPr>
                            <m:nor/>
                          </m:rPr>
                          <a:rPr lang="el-GR" dirty="0"/>
                          <m:t>ρ</m:t>
                        </m:r>
                      </m:den>
                    </m:f>
                  </m:oMath>
                </a14:m>
                <a:endParaRPr lang="en-US" dirty="0" smtClean="0"/>
              </a:p>
              <a:p>
                <a:pPr lvl="1">
                  <a:spcBef>
                    <a:spcPts val="0"/>
                  </a:spcBef>
                </a:pPr>
                <a:r>
                  <a:rPr lang="en-US" dirty="0" smtClean="0"/>
                  <a:t>ranked evaluation </a:t>
                </a:r>
                <a:r>
                  <a:rPr lang="en-US" dirty="0" smtClean="0">
                    <a:sym typeface="Symbol" panose="05050102010706020507" pitchFamily="18" charset="2"/>
                  </a:rPr>
                  <a:t> precision at k documents, mean average precision (MAP), ...</a:t>
                </a:r>
              </a:p>
              <a:p>
                <a:pPr lvl="2">
                  <a:spcBef>
                    <a:spcPts val="0"/>
                  </a:spcBef>
                </a:pPr>
                <a:r>
                  <a:rPr lang="en-US" dirty="0" smtClean="0"/>
                  <a:t>MAP approximated by the Area Under the PRC curve (AUCPR)</a:t>
                </a:r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3" name="Tex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0" y="870012"/>
                <a:ext cx="9239250" cy="4479113"/>
              </a:xfrm>
              <a:blipFill>
                <a:blip r:embed="rId2"/>
                <a:stretch>
                  <a:fillRect r="-26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/>
          <p:cNvSpPr txBox="1"/>
          <p:nvPr/>
        </p:nvSpPr>
        <p:spPr>
          <a:xfrm>
            <a:off x="6267958" y="39926"/>
            <a:ext cx="2827529" cy="523220"/>
          </a:xfrm>
          <a:prstGeom prst="rect">
            <a:avLst/>
          </a:prstGeom>
          <a:solidFill>
            <a:srgbClr val="FFFF00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- </a:t>
            </a:r>
            <a:r>
              <a:rPr lang="en-US" b="1" dirty="0" smtClean="0"/>
              <a:t>Information Retrieval (IR)</a:t>
            </a:r>
          </a:p>
          <a:p>
            <a:r>
              <a:rPr lang="en-US" i="1" dirty="0" smtClean="0"/>
              <a:t>  Google documents about “ROC”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315" y="5513949"/>
            <a:ext cx="2886765" cy="37194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032996" y="5699923"/>
            <a:ext cx="40181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i="1" dirty="0" smtClean="0"/>
              <a:t>NB: Many different of meanings of “Information”!</a:t>
            </a:r>
          </a:p>
          <a:p>
            <a:pPr algn="ctr"/>
            <a:r>
              <a:rPr lang="en-US" sz="1000" i="1" dirty="0" smtClean="0"/>
              <a:t>IR (web documents), HEP (Fisher), Information Theory (Shannon)...</a:t>
            </a:r>
            <a:endParaRPr lang="en-GB" sz="1000" i="1" dirty="0"/>
          </a:p>
        </p:txBody>
      </p:sp>
    </p:spTree>
    <p:extLst>
      <p:ext uri="{BB962C8B-B14F-4D97-AF65-F5344CB8AC3E}">
        <p14:creationId xmlns:p14="http://schemas.microsoft.com/office/powerpoint/2010/main" val="3884733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96057"/>
            <a:ext cx="6000750" cy="372112"/>
          </a:xfrm>
        </p:spPr>
        <p:txBody>
          <a:bodyPr/>
          <a:lstStyle/>
          <a:p>
            <a:r>
              <a:rPr lang="en-US" sz="3200" dirty="0" smtClean="0"/>
              <a:t>First (simplest) HEP example</a:t>
            </a:r>
            <a:endParaRPr lang="en-GB" sz="2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000" y="771525"/>
            <a:ext cx="8859069" cy="1731979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i="1" dirty="0" smtClean="0"/>
              <a:t>Measurement of a total cross-section </a:t>
            </a:r>
            <a:r>
              <a:rPr lang="el-GR" i="1" dirty="0"/>
              <a:t>σ</a:t>
            </a:r>
            <a:r>
              <a:rPr lang="en-US" i="1" baseline="-25000" dirty="0" smtClean="0"/>
              <a:t>s</a:t>
            </a:r>
            <a:r>
              <a:rPr lang="en-US" i="1" dirty="0" smtClean="0"/>
              <a:t> in a counting experiment</a:t>
            </a:r>
          </a:p>
          <a:p>
            <a:pPr lvl="2">
              <a:spcBef>
                <a:spcPts val="0"/>
              </a:spcBef>
            </a:pPr>
            <a:endParaRPr lang="en-US" dirty="0" smtClean="0"/>
          </a:p>
          <a:p>
            <a:pPr>
              <a:spcBef>
                <a:spcPts val="0"/>
              </a:spcBef>
            </a:pPr>
            <a:r>
              <a:rPr lang="en-US" dirty="0" smtClean="0"/>
              <a:t>To minimize statistical errors: </a:t>
            </a:r>
            <a:r>
              <a:rPr lang="en-US" i="1" dirty="0">
                <a:solidFill>
                  <a:srgbClr val="FF0000"/>
                </a:solidFill>
              </a:rPr>
              <a:t>maximise </a:t>
            </a:r>
            <a:r>
              <a:rPr lang="el-GR" i="1" dirty="0" smtClean="0">
                <a:solidFill>
                  <a:srgbClr val="FF0000"/>
                </a:solidFill>
              </a:rPr>
              <a:t>ε</a:t>
            </a:r>
            <a:r>
              <a:rPr lang="en-US" i="1" baseline="-25000" dirty="0">
                <a:solidFill>
                  <a:srgbClr val="FF0000"/>
                </a:solidFill>
              </a:rPr>
              <a:t>s</a:t>
            </a:r>
            <a:r>
              <a:rPr lang="en-US" i="1" dirty="0">
                <a:solidFill>
                  <a:srgbClr val="FF0000"/>
                </a:solidFill>
              </a:rPr>
              <a:t>*</a:t>
            </a:r>
            <a:r>
              <a:rPr lang="el-GR" i="1" dirty="0" smtClean="0">
                <a:solidFill>
                  <a:srgbClr val="FF0000"/>
                </a:solidFill>
              </a:rPr>
              <a:t>ρ</a:t>
            </a:r>
            <a:r>
              <a:rPr lang="en-US" i="1" dirty="0">
                <a:solidFill>
                  <a:srgbClr val="FF0000"/>
                </a:solidFill>
              </a:rPr>
              <a:t> </a:t>
            </a:r>
            <a:r>
              <a:rPr lang="en-US" dirty="0" smtClean="0"/>
              <a:t>(well-known since decades)</a:t>
            </a:r>
          </a:p>
          <a:p>
            <a:pPr lvl="1">
              <a:spcBef>
                <a:spcPts val="0"/>
              </a:spcBef>
            </a:pPr>
            <a:r>
              <a:rPr lang="en-US" i="1" dirty="0" smtClean="0"/>
              <a:t>global</a:t>
            </a:r>
            <a:r>
              <a:rPr lang="en-US" dirty="0" smtClean="0"/>
              <a:t> efficiency </a:t>
            </a:r>
            <a:r>
              <a:rPr lang="el-GR" dirty="0"/>
              <a:t>ε</a:t>
            </a:r>
            <a:r>
              <a:rPr lang="en-US" baseline="-25000" dirty="0" smtClean="0"/>
              <a:t>s</a:t>
            </a:r>
            <a:r>
              <a:rPr lang="en-US" dirty="0" smtClean="0"/>
              <a:t>=S</a:t>
            </a:r>
            <a:r>
              <a:rPr lang="en-US" baseline="-25000" dirty="0" smtClean="0"/>
              <a:t>sel</a:t>
            </a:r>
            <a:r>
              <a:rPr lang="en-US" dirty="0" smtClean="0"/>
              <a:t>/S</a:t>
            </a:r>
            <a:r>
              <a:rPr lang="en-US" baseline="-25000" dirty="0" smtClean="0"/>
              <a:t>tot</a:t>
            </a:r>
            <a:r>
              <a:rPr lang="en-US" dirty="0" smtClean="0"/>
              <a:t> and </a:t>
            </a:r>
            <a:r>
              <a:rPr lang="en-US" i="1" dirty="0" smtClean="0"/>
              <a:t>global</a:t>
            </a:r>
            <a:r>
              <a:rPr lang="en-US" dirty="0" smtClean="0"/>
              <a:t> purity </a:t>
            </a:r>
            <a:r>
              <a:rPr lang="el-GR" dirty="0" smtClean="0"/>
              <a:t>ρ</a:t>
            </a:r>
            <a:r>
              <a:rPr lang="en-US" dirty="0" smtClean="0"/>
              <a:t>=S</a:t>
            </a:r>
            <a:r>
              <a:rPr lang="en-US" baseline="-25000" dirty="0" smtClean="0"/>
              <a:t>sel</a:t>
            </a:r>
            <a:r>
              <a:rPr lang="en-US" dirty="0" smtClean="0"/>
              <a:t>/(S</a:t>
            </a:r>
            <a:r>
              <a:rPr lang="en-US" baseline="-25000" dirty="0" smtClean="0"/>
              <a:t>sel</a:t>
            </a:r>
            <a:r>
              <a:rPr lang="en-US" dirty="0" smtClean="0"/>
              <a:t>+B</a:t>
            </a:r>
            <a:r>
              <a:rPr lang="en-US" baseline="-25000" dirty="0" smtClean="0"/>
              <a:t>sel</a:t>
            </a:r>
            <a:r>
              <a:rPr lang="en-US" dirty="0" smtClean="0"/>
              <a:t>) – “1 single bin”</a:t>
            </a:r>
          </a:p>
          <a:p>
            <a:pPr>
              <a:spcBef>
                <a:spcPts val="0"/>
              </a:spcBef>
            </a:pPr>
            <a:endParaRPr lang="en-US" dirty="0"/>
          </a:p>
          <a:p>
            <a:pPr>
              <a:spcBef>
                <a:spcPts val="0"/>
              </a:spcBef>
            </a:pPr>
            <a:endParaRPr lang="en-US" dirty="0" smtClean="0"/>
          </a:p>
          <a:p>
            <a:pPr>
              <a:spcBef>
                <a:spcPts val="0"/>
              </a:spcBef>
            </a:pPr>
            <a:endParaRPr lang="en-US" dirty="0"/>
          </a:p>
          <a:p>
            <a:pPr>
              <a:spcBef>
                <a:spcPts val="0"/>
              </a:spcBef>
            </a:pPr>
            <a:endParaRPr lang="en-US" dirty="0" smtClean="0"/>
          </a:p>
          <a:p>
            <a:pPr>
              <a:spcBef>
                <a:spcPts val="0"/>
              </a:spcBef>
            </a:pPr>
            <a:r>
              <a:rPr lang="en-US" dirty="0" smtClean="0"/>
              <a:t>To compare classifiers (red, green, blue, black):</a:t>
            </a:r>
          </a:p>
          <a:p>
            <a:pPr lvl="1">
              <a:spcBef>
                <a:spcPts val="0"/>
              </a:spcBef>
            </a:pPr>
            <a:r>
              <a:rPr lang="en-US" dirty="0" smtClean="0"/>
              <a:t>in each classifier </a:t>
            </a:r>
            <a:r>
              <a:rPr lang="en-US" dirty="0" smtClean="0">
                <a:sym typeface="Symbol" panose="05050102010706020507" pitchFamily="18" charset="2"/>
              </a:rPr>
              <a:t> </a:t>
            </a:r>
            <a:r>
              <a:rPr lang="en-US" dirty="0" smtClean="0"/>
              <a:t>vary Dthr cut </a:t>
            </a:r>
            <a:r>
              <a:rPr lang="en-US" dirty="0" smtClean="0">
                <a:sym typeface="Symbol" panose="05050102010706020507" pitchFamily="18" charset="2"/>
              </a:rPr>
              <a:t> vary </a:t>
            </a:r>
            <a:r>
              <a:rPr lang="el-GR" dirty="0"/>
              <a:t>ε</a:t>
            </a:r>
            <a:r>
              <a:rPr lang="en-US" baseline="-25000" dirty="0" smtClean="0"/>
              <a:t>s </a:t>
            </a:r>
            <a:r>
              <a:rPr lang="en-US" dirty="0" smtClean="0"/>
              <a:t>and </a:t>
            </a:r>
            <a:r>
              <a:rPr lang="el-GR" dirty="0" smtClean="0"/>
              <a:t>ρ</a:t>
            </a:r>
            <a:endParaRPr lang="en-US" dirty="0" smtClean="0"/>
          </a:p>
          <a:p>
            <a:pPr marL="571500" lvl="1" indent="0">
              <a:spcBef>
                <a:spcPts val="0"/>
              </a:spcBef>
              <a:buNone/>
            </a:pPr>
            <a:r>
              <a:rPr lang="en-US" dirty="0"/>
              <a:t> </a:t>
            </a:r>
            <a:r>
              <a:rPr lang="en-US" dirty="0" smtClean="0"/>
              <a:t>  </a:t>
            </a:r>
            <a:r>
              <a:rPr lang="en-US" dirty="0" smtClean="0">
                <a:sym typeface="Symbol" panose="05050102010706020507" pitchFamily="18" charset="2"/>
              </a:rPr>
              <a:t> find maximum of </a:t>
            </a:r>
            <a:r>
              <a:rPr lang="el-GR" dirty="0" smtClean="0"/>
              <a:t>ε</a:t>
            </a:r>
            <a:r>
              <a:rPr lang="en-US" baseline="-25000" dirty="0" smtClean="0"/>
              <a:t>s</a:t>
            </a:r>
            <a:r>
              <a:rPr lang="en-US" dirty="0" smtClean="0"/>
              <a:t>*</a:t>
            </a:r>
            <a:r>
              <a:rPr lang="el-GR" dirty="0" smtClean="0"/>
              <a:t>ρ</a:t>
            </a:r>
            <a:r>
              <a:rPr lang="en-US" dirty="0" smtClean="0"/>
              <a:t> (choose “operating point”)</a:t>
            </a:r>
            <a:endParaRPr lang="en-US" dirty="0"/>
          </a:p>
          <a:p>
            <a:pPr lvl="1">
              <a:spcBef>
                <a:spcPts val="0"/>
              </a:spcBef>
            </a:pPr>
            <a:r>
              <a:rPr lang="en-US" dirty="0" smtClean="0"/>
              <a:t>chose classifier with maximum </a:t>
            </a:r>
            <a:r>
              <a:rPr lang="en-US" dirty="0">
                <a:sym typeface="Symbol" panose="05050102010706020507" pitchFamily="18" charset="2"/>
              </a:rPr>
              <a:t>of </a:t>
            </a:r>
            <a:r>
              <a:rPr lang="el-GR" dirty="0"/>
              <a:t>ε</a:t>
            </a:r>
            <a:r>
              <a:rPr lang="en-US" baseline="-25000" dirty="0"/>
              <a:t>s</a:t>
            </a:r>
            <a:r>
              <a:rPr lang="en-US" dirty="0"/>
              <a:t>*</a:t>
            </a:r>
            <a:r>
              <a:rPr lang="el-GR" dirty="0" smtClean="0"/>
              <a:t>ρ</a:t>
            </a:r>
            <a:r>
              <a:rPr lang="en-US" dirty="0" smtClean="0"/>
              <a:t> out of the four</a:t>
            </a:r>
          </a:p>
          <a:p>
            <a:pPr>
              <a:spcBef>
                <a:spcPts val="0"/>
              </a:spcBef>
            </a:pPr>
            <a:endParaRPr lang="en-US" dirty="0"/>
          </a:p>
          <a:p>
            <a:pPr>
              <a:spcBef>
                <a:spcPts val="0"/>
              </a:spcBef>
            </a:pPr>
            <a:r>
              <a:rPr lang="el-GR" dirty="0" smtClean="0"/>
              <a:t>ε</a:t>
            </a:r>
            <a:r>
              <a:rPr lang="en-US" baseline="-25000" dirty="0"/>
              <a:t>s</a:t>
            </a:r>
            <a:r>
              <a:rPr lang="en-US" dirty="0"/>
              <a:t>*</a:t>
            </a:r>
            <a:r>
              <a:rPr lang="el-GR" dirty="0" smtClean="0"/>
              <a:t>ρ</a:t>
            </a:r>
            <a:r>
              <a:rPr lang="en-US" dirty="0" smtClean="0"/>
              <a:t>: metric between 0 and 1</a:t>
            </a:r>
          </a:p>
          <a:p>
            <a:pPr lvl="1">
              <a:spcBef>
                <a:spcPts val="0"/>
              </a:spcBef>
            </a:pPr>
            <a:r>
              <a:rPr lang="en-US" dirty="0" smtClean="0"/>
              <a:t>qualitatively relevant: the higher, the better</a:t>
            </a:r>
          </a:p>
          <a:p>
            <a:pPr lvl="1">
              <a:spcBef>
                <a:spcPts val="0"/>
              </a:spcBef>
            </a:pPr>
            <a:r>
              <a:rPr lang="en-US" dirty="0" smtClean="0"/>
              <a:t>numerically: fraction of Fisher information (1/error</a:t>
            </a:r>
            <a:r>
              <a:rPr lang="en-US" baseline="30000" dirty="0" smtClean="0"/>
              <a:t>2</a:t>
            </a:r>
            <a:r>
              <a:rPr lang="en-US" dirty="0" smtClean="0"/>
              <a:t>) available after selecting</a:t>
            </a:r>
          </a:p>
          <a:p>
            <a:pPr lvl="1">
              <a:spcBef>
                <a:spcPts val="0"/>
              </a:spcBef>
            </a:pPr>
            <a:r>
              <a:rPr lang="en-US" i="1" dirty="0">
                <a:solidFill>
                  <a:srgbClr val="FF0000"/>
                </a:solidFill>
              </a:rPr>
              <a:t>correct metric only for </a:t>
            </a:r>
            <a:r>
              <a:rPr lang="el-GR" i="1" dirty="0">
                <a:solidFill>
                  <a:srgbClr val="FF0000"/>
                </a:solidFill>
              </a:rPr>
              <a:t>σ</a:t>
            </a:r>
            <a:r>
              <a:rPr lang="en-US" i="1" baseline="-25000" dirty="0">
                <a:solidFill>
                  <a:srgbClr val="FF0000"/>
                </a:solidFill>
              </a:rPr>
              <a:t>s</a:t>
            </a:r>
            <a:r>
              <a:rPr lang="en-US" i="1" dirty="0">
                <a:solidFill>
                  <a:srgbClr val="FF0000"/>
                </a:solidFill>
              </a:rPr>
              <a:t> by counting! </a:t>
            </a:r>
            <a:r>
              <a:rPr lang="en-US" dirty="0">
                <a:sym typeface="Symbol" panose="05050102010706020507" pitchFamily="18" charset="2"/>
              </a:rPr>
              <a:t> table with more </a:t>
            </a:r>
            <a:r>
              <a:rPr lang="en-US" dirty="0" smtClean="0">
                <a:sym typeface="Symbol" panose="05050102010706020507" pitchFamily="18" charset="2"/>
              </a:rPr>
              <a:t>cases on a next slide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7141" y="2172063"/>
            <a:ext cx="3433484" cy="801726"/>
          </a:xfrm>
          <a:prstGeom prst="rect">
            <a:avLst/>
          </a:prstGeom>
          <a:ln w="28575">
            <a:solidFill>
              <a:srgbClr val="FF0000"/>
            </a:solidFill>
          </a:ln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3970" y="2638036"/>
            <a:ext cx="2557614" cy="2324489"/>
          </a:xfrm>
          <a:prstGeom prst="rect">
            <a:avLst/>
          </a:prstGeom>
        </p:spPr>
      </p:pic>
      <p:sp>
        <p:nvSpPr>
          <p:cNvPr id="20" name="Down Arrow 19"/>
          <p:cNvSpPr/>
          <p:nvPr/>
        </p:nvSpPr>
        <p:spPr>
          <a:xfrm rot="2132662">
            <a:off x="8598254" y="2783781"/>
            <a:ext cx="250758" cy="500742"/>
          </a:xfrm>
          <a:prstGeom prst="downArrow">
            <a:avLst/>
          </a:prstGeom>
          <a:solidFill>
            <a:srgbClr val="FFFF00"/>
          </a:solidFill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/>
          <p:cNvSpPr txBox="1"/>
          <p:nvPr/>
        </p:nvSpPr>
        <p:spPr>
          <a:xfrm>
            <a:off x="6272081" y="44949"/>
            <a:ext cx="2827529" cy="523220"/>
          </a:xfrm>
          <a:prstGeom prst="rect">
            <a:avLst/>
          </a:prstGeom>
          <a:solidFill>
            <a:srgbClr val="FFFF00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- </a:t>
            </a:r>
            <a:r>
              <a:rPr lang="en-US" b="1" dirty="0" smtClean="0"/>
              <a:t>HEP event selection (HEP)</a:t>
            </a:r>
          </a:p>
          <a:p>
            <a:r>
              <a:rPr lang="en-US" i="1" dirty="0"/>
              <a:t> </a:t>
            </a:r>
            <a:r>
              <a:rPr lang="en-US" i="1" dirty="0" smtClean="0"/>
              <a:t> select Higgs event candidates</a:t>
            </a:r>
          </a:p>
        </p:txBody>
      </p:sp>
    </p:spTree>
    <p:extLst>
      <p:ext uri="{BB962C8B-B14F-4D97-AF65-F5344CB8AC3E}">
        <p14:creationId xmlns:p14="http://schemas.microsoft.com/office/powerpoint/2010/main" val="4059316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-66675" y="696530"/>
            <a:ext cx="9296400" cy="3161095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dirty="0" smtClean="0"/>
              <a:t>Choice of classifier easy if one ROC “dominates” another (higher TPR </a:t>
            </a:r>
            <a:r>
              <a:rPr lang="en-US" b="1" dirty="0" smtClean="0">
                <a:sym typeface="Symbol" panose="05050102010706020507" pitchFamily="18" charset="2"/>
              </a:rPr>
              <a:t></a:t>
            </a:r>
            <a:r>
              <a:rPr lang="en-US" dirty="0" smtClean="0"/>
              <a:t>FPR)</a:t>
            </a:r>
          </a:p>
          <a:p>
            <a:pPr lvl="1">
              <a:spcBef>
                <a:spcPts val="0"/>
              </a:spcBef>
            </a:pPr>
            <a:r>
              <a:rPr lang="en-US" dirty="0" smtClean="0"/>
              <a:t>PRC “dominates” too, then – and of course AUC is higher, too</a:t>
            </a:r>
          </a:p>
          <a:p>
            <a:pPr lvl="2">
              <a:spcBef>
                <a:spcPts val="0"/>
              </a:spcBef>
            </a:pPr>
            <a:endParaRPr lang="en-US" dirty="0"/>
          </a:p>
          <a:p>
            <a:pPr>
              <a:spcBef>
                <a:spcPts val="0"/>
              </a:spcBef>
            </a:pPr>
            <a:r>
              <a:rPr lang="en-US" dirty="0" smtClean="0"/>
              <a:t>Choice is less obvious if ROCs cross!</a:t>
            </a:r>
          </a:p>
          <a:p>
            <a:pPr lvl="2">
              <a:spcBef>
                <a:spcPts val="0"/>
              </a:spcBef>
            </a:pPr>
            <a:endParaRPr lang="en-US" dirty="0"/>
          </a:p>
          <a:p>
            <a:pPr>
              <a:spcBef>
                <a:spcPts val="0"/>
              </a:spcBef>
            </a:pPr>
            <a:r>
              <a:rPr lang="en-US" dirty="0" smtClean="0"/>
              <a:t>Example: cross-section by counting</a:t>
            </a:r>
          </a:p>
          <a:p>
            <a:pPr lvl="1">
              <a:spcBef>
                <a:spcPts val="0"/>
              </a:spcBef>
            </a:pPr>
            <a:r>
              <a:rPr lang="en-US" dirty="0" smtClean="0"/>
              <a:t>maximise product </a:t>
            </a:r>
            <a:r>
              <a:rPr lang="el-GR" dirty="0" smtClean="0"/>
              <a:t>ε</a:t>
            </a:r>
            <a:r>
              <a:rPr lang="en-US" baseline="-25000" dirty="0" smtClean="0"/>
              <a:t>s</a:t>
            </a:r>
            <a:r>
              <a:rPr lang="el-GR" dirty="0" smtClean="0"/>
              <a:t>ρ</a:t>
            </a:r>
            <a:r>
              <a:rPr lang="en-US" dirty="0" smtClean="0"/>
              <a:t> </a:t>
            </a:r>
            <a:r>
              <a:rPr lang="en-US" dirty="0">
                <a:sym typeface="Symbol" panose="05050102010706020507" pitchFamily="18" charset="2"/>
              </a:rPr>
              <a:t> </a:t>
            </a:r>
            <a:r>
              <a:rPr lang="en-US" dirty="0" smtClean="0"/>
              <a:t>i.e. minimise the statistical error </a:t>
            </a:r>
            <a:r>
              <a:rPr lang="el-GR" dirty="0" smtClean="0"/>
              <a:t>Δσ</a:t>
            </a:r>
            <a:r>
              <a:rPr lang="en-US" baseline="30000" smtClean="0"/>
              <a:t>2</a:t>
            </a:r>
            <a:endParaRPr lang="en-US" dirty="0" smtClean="0"/>
          </a:p>
          <a:p>
            <a:pPr lvl="1">
              <a:spcBef>
                <a:spcPts val="0"/>
              </a:spcBef>
            </a:pPr>
            <a:r>
              <a:rPr lang="en-US" dirty="0" smtClean="0"/>
              <a:t>depending </a:t>
            </a:r>
            <a:r>
              <a:rPr lang="en-US" dirty="0"/>
              <a:t>on </a:t>
            </a:r>
            <a:r>
              <a:rPr lang="en-US" dirty="0" smtClean="0"/>
              <a:t>S</a:t>
            </a:r>
            <a:r>
              <a:rPr lang="en-US" baseline="-25000" dirty="0" smtClean="0"/>
              <a:t>tot</a:t>
            </a:r>
            <a:r>
              <a:rPr lang="en-US" dirty="0" smtClean="0"/>
              <a:t>/B</a:t>
            </a:r>
            <a:r>
              <a:rPr lang="en-US" baseline="-25000" dirty="0" smtClean="0"/>
              <a:t>tot</a:t>
            </a:r>
            <a:r>
              <a:rPr lang="en-US" dirty="0" smtClean="0"/>
              <a:t>, a different classifier (green, red, blue) should be chosen</a:t>
            </a:r>
          </a:p>
          <a:p>
            <a:pPr lvl="1">
              <a:spcBef>
                <a:spcPts val="0"/>
              </a:spcBef>
            </a:pPr>
            <a:r>
              <a:rPr lang="en-US" dirty="0" smtClean="0"/>
              <a:t>in two out of three scenarios, </a:t>
            </a:r>
            <a:r>
              <a:rPr lang="en-US" dirty="0" smtClean="0">
                <a:solidFill>
                  <a:srgbClr val="FF0000"/>
                </a:solidFill>
              </a:rPr>
              <a:t>the classifier with the highest AUC is not the best</a:t>
            </a:r>
          </a:p>
          <a:p>
            <a:pPr lvl="2">
              <a:spcBef>
                <a:spcPts val="0"/>
              </a:spcBef>
            </a:pPr>
            <a:r>
              <a:rPr lang="en-US" dirty="0" smtClean="0"/>
              <a:t>AUC</a:t>
            </a:r>
            <a:r>
              <a:rPr lang="en-US" dirty="0"/>
              <a:t> </a:t>
            </a:r>
            <a:r>
              <a:rPr lang="en-US" dirty="0" smtClean="0"/>
              <a:t>is qualitatively irrelevant (higher is not always better)</a:t>
            </a:r>
          </a:p>
          <a:p>
            <a:pPr lvl="2">
              <a:spcBef>
                <a:spcPts val="0"/>
              </a:spcBef>
            </a:pPr>
            <a:r>
              <a:rPr lang="en-US" dirty="0" smtClean="0"/>
              <a:t>AUC is quantitatively irrelevant (0.75, 0.90, so what? – </a:t>
            </a:r>
            <a:r>
              <a:rPr lang="el-GR" dirty="0"/>
              <a:t>ε</a:t>
            </a:r>
            <a:r>
              <a:rPr lang="en-US" baseline="-25000" dirty="0"/>
              <a:t>s</a:t>
            </a:r>
            <a:r>
              <a:rPr lang="el-GR" dirty="0" smtClean="0"/>
              <a:t>ρ</a:t>
            </a:r>
            <a:r>
              <a:rPr lang="en-US" dirty="0" smtClean="0"/>
              <a:t> instead means </a:t>
            </a:r>
            <a:r>
              <a:rPr lang="en-US" dirty="0"/>
              <a:t>1/</a:t>
            </a:r>
            <a:r>
              <a:rPr lang="el-GR" dirty="0"/>
              <a:t>Δσ</a:t>
            </a:r>
            <a:r>
              <a:rPr lang="en-US" baseline="30000" dirty="0" smtClean="0"/>
              <a:t>2</a:t>
            </a:r>
            <a:r>
              <a:rPr lang="en-US" dirty="0" smtClean="0"/>
              <a:t>...)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002" y="197493"/>
            <a:ext cx="8845844" cy="358877"/>
          </a:xfrm>
        </p:spPr>
        <p:txBody>
          <a:bodyPr/>
          <a:lstStyle/>
          <a:p>
            <a:r>
              <a:rPr lang="en-US" sz="2800" dirty="0" smtClean="0"/>
              <a:t>Examples of issues with AUCs – crossing ROCs</a:t>
            </a:r>
            <a:endParaRPr lang="en-GB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98" y="3857625"/>
            <a:ext cx="2185714" cy="198571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8286" y="4139258"/>
            <a:ext cx="2165714" cy="197714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59872" y="4139258"/>
            <a:ext cx="2177143" cy="198571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50822" y="4162115"/>
            <a:ext cx="2185714" cy="1962857"/>
          </a:xfrm>
          <a:prstGeom prst="rect">
            <a:avLst/>
          </a:prstGeom>
        </p:spPr>
      </p:pic>
      <p:sp>
        <p:nvSpPr>
          <p:cNvPr id="11" name="Down Arrow 10"/>
          <p:cNvSpPr/>
          <p:nvPr/>
        </p:nvSpPr>
        <p:spPr>
          <a:xfrm rot="2132662">
            <a:off x="6564071" y="4252492"/>
            <a:ext cx="250758" cy="500742"/>
          </a:xfrm>
          <a:prstGeom prst="downArrow">
            <a:avLst/>
          </a:prstGeom>
          <a:solidFill>
            <a:srgbClr val="FFFF00"/>
          </a:solidFill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Down Arrow 11"/>
          <p:cNvSpPr/>
          <p:nvPr/>
        </p:nvSpPr>
        <p:spPr>
          <a:xfrm rot="2132662">
            <a:off x="8183330" y="4600110"/>
            <a:ext cx="250758" cy="500742"/>
          </a:xfrm>
          <a:prstGeom prst="downArrow">
            <a:avLst/>
          </a:prstGeom>
          <a:solidFill>
            <a:srgbClr val="FFFF00"/>
          </a:solidFill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Down Arrow 15"/>
          <p:cNvSpPr/>
          <p:nvPr/>
        </p:nvSpPr>
        <p:spPr>
          <a:xfrm rot="2132662">
            <a:off x="4725110" y="3770899"/>
            <a:ext cx="250758" cy="500742"/>
          </a:xfrm>
          <a:prstGeom prst="downArrow">
            <a:avLst/>
          </a:prstGeom>
          <a:solidFill>
            <a:srgbClr val="FFFF00"/>
          </a:solidFill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extBox 16"/>
          <p:cNvSpPr txBox="1"/>
          <p:nvPr/>
        </p:nvSpPr>
        <p:spPr>
          <a:xfrm>
            <a:off x="3695700" y="5030625"/>
            <a:ext cx="9072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008000"/>
                </a:solidFill>
              </a:rPr>
              <a:t>GREEN: LOWEST ERROR</a:t>
            </a:r>
            <a:endParaRPr lang="en-GB" sz="1200" b="1" dirty="0">
              <a:solidFill>
                <a:srgbClr val="008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930617" y="4714067"/>
            <a:ext cx="9177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FF0000"/>
                </a:solidFill>
              </a:rPr>
              <a:t>RED: LOWEST ERROR</a:t>
            </a:r>
            <a:endParaRPr lang="en-GB" sz="1200" b="1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192179" y="4732226"/>
            <a:ext cx="8689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3333CC"/>
                </a:solidFill>
              </a:rPr>
              <a:t>BLUE: LOWEST ERROR</a:t>
            </a:r>
            <a:endParaRPr lang="en-GB" sz="1200" b="1" dirty="0">
              <a:solidFill>
                <a:srgbClr val="3333CC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99996" y="4483005"/>
            <a:ext cx="12789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i="1" dirty="0" smtClean="0">
                <a:solidFill>
                  <a:srgbClr val="FF0000"/>
                </a:solidFill>
              </a:rPr>
              <a:t>RED: </a:t>
            </a:r>
          </a:p>
          <a:p>
            <a:pPr algn="ctr"/>
            <a:r>
              <a:rPr lang="en-US" sz="1200" b="1" i="1" dirty="0" smtClean="0">
                <a:solidFill>
                  <a:srgbClr val="FF0000"/>
                </a:solidFill>
              </a:rPr>
              <a:t>HIGHEST </a:t>
            </a:r>
          </a:p>
          <a:p>
            <a:pPr algn="ctr"/>
            <a:r>
              <a:rPr lang="en-US" sz="1200" b="1" i="1" dirty="0" smtClean="0">
                <a:solidFill>
                  <a:srgbClr val="FF0000"/>
                </a:solidFill>
              </a:rPr>
              <a:t>AUC</a:t>
            </a:r>
            <a:endParaRPr lang="en-GB" sz="12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7790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97493"/>
            <a:ext cx="9144000" cy="346793"/>
          </a:xfrm>
        </p:spPr>
        <p:txBody>
          <a:bodyPr/>
          <a:lstStyle/>
          <a:p>
            <a:r>
              <a:rPr lang="en-US" sz="3200" dirty="0"/>
              <a:t>E</a:t>
            </a:r>
            <a:r>
              <a:rPr lang="en-US" sz="3200" dirty="0" smtClean="0"/>
              <a:t>valuation: (main) specificities of HEP</a:t>
            </a:r>
            <a:endParaRPr lang="en-US" sz="3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-141514" y="761996"/>
            <a:ext cx="9285514" cy="5067740"/>
          </a:xfrm>
        </p:spPr>
        <p:txBody>
          <a:bodyPr/>
          <a:lstStyle/>
          <a:p>
            <a:pPr marL="152400" indent="0">
              <a:spcBef>
                <a:spcPts val="0"/>
              </a:spcBef>
              <a:buNone/>
            </a:pPr>
            <a:r>
              <a:rPr lang="en-US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Qualitative asymmetry</a:t>
            </a:r>
            <a:r>
              <a:rPr lang="en-US" dirty="0" smtClean="0"/>
              <a:t>: only the signal has interesting physics</a:t>
            </a:r>
          </a:p>
          <a:p>
            <a:pPr lvl="1">
              <a:spcBef>
                <a:spcPts val="0"/>
              </a:spcBef>
            </a:pPr>
            <a:r>
              <a:rPr lang="en-US" dirty="0" smtClean="0"/>
              <a:t>HEP event selection is like Information Retrieval: background is irrelevant</a:t>
            </a:r>
          </a:p>
          <a:p>
            <a:pPr lvl="2">
              <a:spcBef>
                <a:spcPts val="0"/>
              </a:spcBef>
            </a:pPr>
            <a:r>
              <a:rPr lang="en-US" i="1" dirty="0" smtClean="0"/>
              <a:t>True Negatives and the AUC are irrelevant in HEP event selection</a:t>
            </a:r>
          </a:p>
          <a:p>
            <a:pPr lvl="1">
              <a:spcBef>
                <a:spcPts val="0"/>
              </a:spcBef>
            </a:pPr>
            <a:r>
              <a:rPr lang="en-US" dirty="0" smtClean="0"/>
              <a:t>Classical evaluation metrics: signal efficiency and purity (the PRC in IR!)</a:t>
            </a:r>
          </a:p>
          <a:p>
            <a:pPr lvl="2">
              <a:spcBef>
                <a:spcPts val="0"/>
              </a:spcBef>
            </a:pPr>
            <a:r>
              <a:rPr lang="en-US" i="1" dirty="0" smtClean="0"/>
              <a:t>ROC alone is not enough – also need prevalence to interpret the ROC</a:t>
            </a:r>
          </a:p>
          <a:p>
            <a:pPr lvl="2">
              <a:spcBef>
                <a:spcPts val="0"/>
              </a:spcBef>
            </a:pPr>
            <a:endParaRPr lang="en-US" dirty="0" smtClean="0"/>
          </a:p>
          <a:p>
            <a:pPr marL="152400" indent="0">
              <a:spcBef>
                <a:spcPts val="0"/>
              </a:spcBef>
              <a:buNone/>
            </a:pPr>
            <a:r>
              <a:rPr lang="en-US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Distribution fits</a:t>
            </a:r>
            <a:r>
              <a:rPr lang="en-US" dirty="0" smtClean="0"/>
              <a:t>: several disjoint bins, not just a global selection</a:t>
            </a:r>
          </a:p>
          <a:p>
            <a:pPr lvl="1">
              <a:spcBef>
                <a:spcPts val="0"/>
              </a:spcBef>
            </a:pPr>
            <a:r>
              <a:rPr lang="en-US" dirty="0" smtClean="0"/>
              <a:t>Analyze </a:t>
            </a:r>
            <a:r>
              <a:rPr lang="en-US" i="1" dirty="0" smtClean="0"/>
              <a:t>local signal efficiency and purity in each bin</a:t>
            </a:r>
            <a:r>
              <a:rPr lang="en-US" dirty="0" smtClean="0"/>
              <a:t>, not just global ones</a:t>
            </a:r>
          </a:p>
          <a:p>
            <a:pPr lvl="1">
              <a:spcBef>
                <a:spcPts val="0"/>
              </a:spcBef>
            </a:pPr>
            <a:r>
              <a:rPr lang="en-US" dirty="0"/>
              <a:t>C</a:t>
            </a:r>
            <a:r>
              <a:rPr lang="en-US" dirty="0" smtClean="0"/>
              <a:t>ounting experiments (e.g. FIP1) vs. distribution fits (e.g. FIP2, FIP3)</a:t>
            </a:r>
          </a:p>
          <a:p>
            <a:pPr lvl="2">
              <a:spcBef>
                <a:spcPts val="0"/>
              </a:spcBef>
            </a:pPr>
            <a:r>
              <a:rPr lang="en-US" dirty="0" smtClean="0"/>
              <a:t>Special case: fits involving distributions of the scoring classifiers</a:t>
            </a:r>
          </a:p>
          <a:p>
            <a:pPr lvl="2">
              <a:spcBef>
                <a:spcPts val="0"/>
              </a:spcBef>
            </a:pPr>
            <a:endParaRPr lang="en-US" dirty="0" smtClean="0"/>
          </a:p>
          <a:p>
            <a:pPr marL="152400" indent="0">
              <a:spcBef>
                <a:spcPts val="0"/>
              </a:spcBef>
              <a:buNone/>
            </a:pPr>
            <a:r>
              <a:rPr lang="en-US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Signal events not all equal</a:t>
            </a:r>
            <a:r>
              <a:rPr lang="en-US" dirty="0" smtClean="0"/>
              <a:t>: they </a:t>
            </a:r>
            <a:r>
              <a:rPr lang="en-US" i="1" dirty="0" smtClean="0"/>
              <a:t>may</a:t>
            </a:r>
            <a:r>
              <a:rPr lang="en-US" dirty="0" smtClean="0"/>
              <a:t> have different sensitivities</a:t>
            </a:r>
            <a:endParaRPr lang="en-US" dirty="0"/>
          </a:p>
          <a:p>
            <a:pPr lvl="1">
              <a:spcBef>
                <a:spcPts val="0"/>
              </a:spcBef>
            </a:pPr>
            <a:r>
              <a:rPr lang="en-US" dirty="0" smtClean="0"/>
              <a:t>Example: only events close to a mass peak are sensitive to the mass</a:t>
            </a:r>
          </a:p>
          <a:p>
            <a:pPr lvl="1">
              <a:spcBef>
                <a:spcPts val="0"/>
              </a:spcBef>
            </a:pPr>
            <a:r>
              <a:rPr lang="en-US" dirty="0"/>
              <a:t>T</a:t>
            </a:r>
            <a:r>
              <a:rPr lang="en-US" dirty="0" smtClean="0"/>
              <a:t>otal cross-section (e.g. FIP1, FIP2) vs. generic parameter fit (e.g. FIP3)</a:t>
            </a:r>
          </a:p>
        </p:txBody>
      </p:sp>
    </p:spTree>
    <p:extLst>
      <p:ext uri="{BB962C8B-B14F-4D97-AF65-F5344CB8AC3E}">
        <p14:creationId xmlns:p14="http://schemas.microsoft.com/office/powerpoint/2010/main" val="746052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Rectangle 181"/>
          <p:cNvSpPr/>
          <p:nvPr/>
        </p:nvSpPr>
        <p:spPr>
          <a:xfrm>
            <a:off x="90697" y="2704084"/>
            <a:ext cx="8939003" cy="3361435"/>
          </a:xfrm>
          <a:prstGeom prst="rect">
            <a:avLst/>
          </a:prstGeom>
          <a:solidFill>
            <a:srgbClr val="FFFF00"/>
          </a:solidFill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002" y="197494"/>
            <a:ext cx="6092080" cy="385914"/>
          </a:xfrm>
        </p:spPr>
        <p:txBody>
          <a:bodyPr/>
          <a:lstStyle/>
          <a:p>
            <a:r>
              <a:rPr lang="en-US" sz="2800" dirty="0" smtClean="0"/>
              <a:t>Binary classifiers in HEP</a:t>
            </a:r>
            <a:endParaRPr lang="en-GB" sz="28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-3811" y="591028"/>
            <a:ext cx="9144000" cy="381257"/>
          </a:xfrm>
        </p:spPr>
        <p:txBody>
          <a:bodyPr/>
          <a:lstStyle/>
          <a:p>
            <a:pPr marL="127000" indent="0" algn="ctr">
              <a:buNone/>
            </a:pPr>
            <a:r>
              <a:rPr lang="en-US" dirty="0" smtClean="0"/>
              <a:t>Binary </a:t>
            </a:r>
            <a:r>
              <a:rPr lang="en-US" dirty="0"/>
              <a:t>classifier optimisation goal: maximise </a:t>
            </a:r>
            <a:r>
              <a:rPr lang="en-US" dirty="0" smtClean="0"/>
              <a:t>physics reach at a given budget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272081" y="44949"/>
            <a:ext cx="2827529" cy="523220"/>
          </a:xfrm>
          <a:prstGeom prst="rect">
            <a:avLst/>
          </a:prstGeom>
          <a:solidFill>
            <a:srgbClr val="FFFF00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- </a:t>
            </a:r>
            <a:r>
              <a:rPr lang="en-US" b="1" dirty="0" smtClean="0"/>
              <a:t>HEP event selection (HEP)</a:t>
            </a:r>
          </a:p>
          <a:p>
            <a:r>
              <a:rPr lang="en-US" i="1" dirty="0"/>
              <a:t> </a:t>
            </a:r>
            <a:r>
              <a:rPr lang="en-US" i="1" dirty="0" smtClean="0"/>
              <a:t> select Higgs event candidates</a:t>
            </a:r>
          </a:p>
        </p:txBody>
      </p:sp>
      <p:grpSp>
        <p:nvGrpSpPr>
          <p:cNvPr id="36" name="Group 35"/>
          <p:cNvGrpSpPr/>
          <p:nvPr/>
        </p:nvGrpSpPr>
        <p:grpSpPr>
          <a:xfrm>
            <a:off x="149522" y="1318782"/>
            <a:ext cx="1584960" cy="754380"/>
            <a:chOff x="556260" y="3139440"/>
            <a:chExt cx="1584960" cy="754380"/>
          </a:xfrm>
        </p:grpSpPr>
        <p:sp>
          <p:nvSpPr>
            <p:cNvPr id="35" name="Rectangle 34"/>
            <p:cNvSpPr/>
            <p:nvPr/>
          </p:nvSpPr>
          <p:spPr>
            <a:xfrm>
              <a:off x="556260" y="3139440"/>
              <a:ext cx="1584960" cy="754380"/>
            </a:xfrm>
            <a:prstGeom prst="rect">
              <a:avLst/>
            </a:prstGeom>
            <a:solidFill>
              <a:srgbClr val="FFCCFF"/>
            </a:solidFill>
            <a:ln w="635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7" name="Straight Connector 6"/>
            <p:cNvCxnSpPr/>
            <p:nvPr/>
          </p:nvCxnSpPr>
          <p:spPr>
            <a:xfrm flipV="1">
              <a:off x="1211580" y="3314700"/>
              <a:ext cx="746760" cy="19812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 flipV="1">
              <a:off x="1211580" y="3314700"/>
              <a:ext cx="472440" cy="198120"/>
            </a:xfrm>
            <a:prstGeom prst="line">
              <a:avLst/>
            </a:prstGeom>
            <a:ln w="19050">
              <a:solidFill>
                <a:srgbClr val="00206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952500" y="3223260"/>
              <a:ext cx="259080" cy="28956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flipV="1">
              <a:off x="685800" y="3512820"/>
              <a:ext cx="525780" cy="15240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1211580" y="3512820"/>
              <a:ext cx="822960" cy="12192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>
              <a:off x="685800" y="3314700"/>
              <a:ext cx="525780" cy="198120"/>
            </a:xfrm>
            <a:prstGeom prst="line">
              <a:avLst/>
            </a:prstGeom>
            <a:ln w="19050">
              <a:solidFill>
                <a:srgbClr val="00B05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>
              <a:off x="1211580" y="3512820"/>
              <a:ext cx="624840" cy="259080"/>
            </a:xfrm>
            <a:prstGeom prst="line">
              <a:avLst/>
            </a:prstGeom>
            <a:ln w="19050">
              <a:solidFill>
                <a:srgbClr val="00B05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1211580" y="3512820"/>
              <a:ext cx="106680" cy="182880"/>
            </a:xfrm>
            <a:prstGeom prst="line">
              <a:avLst/>
            </a:prstGeom>
            <a:ln w="19050">
              <a:solidFill>
                <a:srgbClr val="00206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Down Arrow 36"/>
          <p:cNvSpPr/>
          <p:nvPr/>
        </p:nvSpPr>
        <p:spPr>
          <a:xfrm>
            <a:off x="899026" y="2152682"/>
            <a:ext cx="135140" cy="723354"/>
          </a:xfrm>
          <a:prstGeom prst="downArrow">
            <a:avLst/>
          </a:prstGeom>
          <a:solidFill>
            <a:schemeClr val="bg1"/>
          </a:solidFill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TextBox 37"/>
          <p:cNvSpPr txBox="1"/>
          <p:nvPr/>
        </p:nvSpPr>
        <p:spPr>
          <a:xfrm>
            <a:off x="1917362" y="1157259"/>
            <a:ext cx="5855038" cy="1361911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Tracking </a:t>
            </a:r>
            <a:r>
              <a:rPr lang="en-US" sz="1200" b="1" dirty="0"/>
              <a:t>and particle-ID </a:t>
            </a:r>
            <a:r>
              <a:rPr lang="en-US" sz="1200" b="1" dirty="0" smtClean="0"/>
              <a:t>(event reconstruction) – </a:t>
            </a:r>
            <a:r>
              <a:rPr lang="en-US" sz="1200" dirty="0" smtClean="0"/>
              <a:t>e.g. fake track rejection</a:t>
            </a:r>
          </a:p>
          <a:p>
            <a:r>
              <a:rPr lang="en-US" sz="1200" dirty="0" smtClean="0">
                <a:sym typeface="Symbol" panose="05050102010706020507" pitchFamily="18" charset="2"/>
              </a:rPr>
              <a:t> </a:t>
            </a:r>
            <a:r>
              <a:rPr lang="en-US" sz="1200" dirty="0">
                <a:sym typeface="Symbol" panose="05050102010706020507" pitchFamily="18" charset="2"/>
              </a:rPr>
              <a:t>maximise identification of </a:t>
            </a:r>
            <a:r>
              <a:rPr lang="en-US" sz="1200" dirty="0" smtClean="0">
                <a:sym typeface="Symbol" panose="05050102010706020507" pitchFamily="18" charset="2"/>
              </a:rPr>
              <a:t>particles </a:t>
            </a:r>
            <a:r>
              <a:rPr lang="en-US" sz="1200" i="1" dirty="0" smtClean="0">
                <a:solidFill>
                  <a:srgbClr val="008000"/>
                </a:solidFill>
                <a:sym typeface="Symbol" panose="05050102010706020507" pitchFamily="18" charset="2"/>
              </a:rPr>
              <a:t>(all particles within each event are important)</a:t>
            </a:r>
          </a:p>
          <a:p>
            <a:endParaRPr lang="en-US" sz="1200" dirty="0" smtClean="0">
              <a:sym typeface="Symbol" panose="05050102010706020507" pitchFamily="18" charset="2"/>
            </a:endParaRPr>
          </a:p>
          <a:p>
            <a:r>
              <a:rPr lang="en-US" sz="1200" u="sng" dirty="0" smtClean="0">
                <a:sym typeface="Symbol" panose="05050102010706020507" pitchFamily="18" charset="2"/>
              </a:rPr>
              <a:t>Instances: tracks within one event</a:t>
            </a:r>
            <a:r>
              <a:rPr lang="en-US" sz="1200" dirty="0" smtClean="0">
                <a:sym typeface="Symbol" panose="05050102010706020507" pitchFamily="18" charset="2"/>
              </a:rPr>
              <a:t>, created by earlier reconstruction stage.</a:t>
            </a:r>
          </a:p>
          <a:p>
            <a:r>
              <a:rPr lang="en-US" sz="1200" dirty="0">
                <a:sym typeface="Symbol" panose="05050102010706020507" pitchFamily="18" charset="2"/>
              </a:rPr>
              <a:t> </a:t>
            </a:r>
            <a:r>
              <a:rPr lang="en-US" sz="1200" dirty="0" smtClean="0">
                <a:sym typeface="Symbol" panose="05050102010706020507" pitchFamily="18" charset="2"/>
              </a:rPr>
              <a:t>P = real tracks, N = fake tracks (ghosts) </a:t>
            </a:r>
            <a:r>
              <a:rPr lang="en-US" sz="1200" dirty="0">
                <a:sym typeface="Symbol" panose="05050102010706020507" pitchFamily="18" charset="2"/>
              </a:rPr>
              <a:t> </a:t>
            </a:r>
            <a:r>
              <a:rPr lang="en-US" sz="1200" dirty="0" smtClean="0">
                <a:sym typeface="Symbol" panose="05050102010706020507" pitchFamily="18" charset="2"/>
              </a:rPr>
              <a:t>goal: keep real tracks, reject ghosts</a:t>
            </a:r>
          </a:p>
          <a:p>
            <a:r>
              <a:rPr lang="en-US" sz="1200" dirty="0" smtClean="0">
                <a:sym typeface="Symbol" panose="05050102010706020507" pitchFamily="18" charset="2"/>
              </a:rPr>
              <a:t> TN = fake tracks identified as such and rejected: </a:t>
            </a:r>
            <a:r>
              <a:rPr lang="en-US" sz="1200" b="1" i="1" dirty="0" smtClean="0">
                <a:solidFill>
                  <a:srgbClr val="008000"/>
                </a:solidFill>
                <a:sym typeface="Symbol" panose="05050102010706020507" pitchFamily="18" charset="2"/>
              </a:rPr>
              <a:t>TN are relevant </a:t>
            </a:r>
            <a:r>
              <a:rPr lang="en-US" sz="1050" dirty="0" smtClean="0">
                <a:sym typeface="Symbol" panose="05050102010706020507" pitchFamily="18" charset="2"/>
              </a:rPr>
              <a:t>(IIUC...)</a:t>
            </a:r>
          </a:p>
          <a:p>
            <a:r>
              <a:rPr lang="en-US" sz="1050" i="1" dirty="0" smtClean="0">
                <a:sym typeface="Symbol" panose="05050102010706020507" pitchFamily="18" charset="2"/>
              </a:rPr>
              <a:t>[Optimisation: should translate tracking metrics into measurement errors in physics analyses]</a:t>
            </a:r>
            <a:endParaRPr lang="en-GB" sz="1050" i="1" dirty="0"/>
          </a:p>
        </p:txBody>
      </p:sp>
      <p:grpSp>
        <p:nvGrpSpPr>
          <p:cNvPr id="184" name="Group 183"/>
          <p:cNvGrpSpPr/>
          <p:nvPr/>
        </p:nvGrpSpPr>
        <p:grpSpPr>
          <a:xfrm>
            <a:off x="56006" y="2872026"/>
            <a:ext cx="1692441" cy="1189119"/>
            <a:chOff x="56006" y="2872026"/>
            <a:chExt cx="1692441" cy="1189119"/>
          </a:xfrm>
        </p:grpSpPr>
        <p:sp>
          <p:nvSpPr>
            <p:cNvPr id="183" name="Rectangle 182"/>
            <p:cNvSpPr/>
            <p:nvPr/>
          </p:nvSpPr>
          <p:spPr>
            <a:xfrm>
              <a:off x="149522" y="2948217"/>
              <a:ext cx="1598925" cy="105196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174" name="Group 173"/>
            <p:cNvGrpSpPr>
              <a:grpSpLocks noChangeAspect="1"/>
            </p:cNvGrpSpPr>
            <p:nvPr/>
          </p:nvGrpSpPr>
          <p:grpSpPr>
            <a:xfrm>
              <a:off x="56006" y="2872026"/>
              <a:ext cx="1692441" cy="1189119"/>
              <a:chOff x="914400" y="3901041"/>
              <a:chExt cx="1692441" cy="1189119"/>
            </a:xfrm>
          </p:grpSpPr>
          <p:grpSp>
            <p:nvGrpSpPr>
              <p:cNvPr id="91" name="Group 90"/>
              <p:cNvGrpSpPr>
                <a:grpSpLocks noChangeAspect="1"/>
              </p:cNvGrpSpPr>
              <p:nvPr/>
            </p:nvGrpSpPr>
            <p:grpSpPr>
              <a:xfrm>
                <a:off x="914400" y="4030980"/>
                <a:ext cx="1692441" cy="1059180"/>
                <a:chOff x="914400" y="4030980"/>
                <a:chExt cx="1692441" cy="1059180"/>
              </a:xfrm>
            </p:grpSpPr>
            <p:cxnSp>
              <p:nvCxnSpPr>
                <p:cNvPr id="42" name="Straight Connector 41"/>
                <p:cNvCxnSpPr/>
                <p:nvPr/>
              </p:nvCxnSpPr>
              <p:spPr>
                <a:xfrm>
                  <a:off x="1028700" y="4549140"/>
                  <a:ext cx="1578141" cy="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" name="Straight Connector 43"/>
                <p:cNvCxnSpPr/>
                <p:nvPr/>
              </p:nvCxnSpPr>
              <p:spPr>
                <a:xfrm>
                  <a:off x="914400" y="4716780"/>
                  <a:ext cx="1516380" cy="762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  <a:effectLst>
                  <a:softEdge rad="50800"/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Straight Connector 49"/>
                <p:cNvCxnSpPr/>
                <p:nvPr/>
              </p:nvCxnSpPr>
              <p:spPr>
                <a:xfrm>
                  <a:off x="1028700" y="4518660"/>
                  <a:ext cx="1578141" cy="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Straight Connector 53"/>
                <p:cNvCxnSpPr/>
                <p:nvPr/>
              </p:nvCxnSpPr>
              <p:spPr>
                <a:xfrm>
                  <a:off x="1028700" y="4610100"/>
                  <a:ext cx="1578141" cy="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Straight Connector 54"/>
                <p:cNvCxnSpPr/>
                <p:nvPr/>
              </p:nvCxnSpPr>
              <p:spPr>
                <a:xfrm>
                  <a:off x="1028700" y="4579620"/>
                  <a:ext cx="1578141" cy="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Straight Connector 55"/>
                <p:cNvCxnSpPr/>
                <p:nvPr/>
              </p:nvCxnSpPr>
              <p:spPr>
                <a:xfrm>
                  <a:off x="1028700" y="4671060"/>
                  <a:ext cx="1578141" cy="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Straight Connector 57"/>
                <p:cNvCxnSpPr/>
                <p:nvPr/>
              </p:nvCxnSpPr>
              <p:spPr>
                <a:xfrm>
                  <a:off x="1028700" y="4640580"/>
                  <a:ext cx="1578141" cy="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Straight Connector 58"/>
                <p:cNvCxnSpPr/>
                <p:nvPr/>
              </p:nvCxnSpPr>
              <p:spPr>
                <a:xfrm>
                  <a:off x="1028700" y="4732020"/>
                  <a:ext cx="1578141" cy="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" name="Straight Connector 59"/>
                <p:cNvCxnSpPr/>
                <p:nvPr/>
              </p:nvCxnSpPr>
              <p:spPr>
                <a:xfrm>
                  <a:off x="1028700" y="4701540"/>
                  <a:ext cx="1578141" cy="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" name="Straight Connector 71"/>
                <p:cNvCxnSpPr/>
                <p:nvPr/>
              </p:nvCxnSpPr>
              <p:spPr>
                <a:xfrm>
                  <a:off x="914400" y="4229100"/>
                  <a:ext cx="1516380" cy="762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  <a:effectLst>
                  <a:softEdge rad="50800"/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" name="Straight Connector 75"/>
                <p:cNvCxnSpPr/>
                <p:nvPr/>
              </p:nvCxnSpPr>
              <p:spPr>
                <a:xfrm>
                  <a:off x="1028700" y="4183380"/>
                  <a:ext cx="1578141" cy="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" name="Straight Connector 76"/>
                <p:cNvCxnSpPr/>
                <p:nvPr/>
              </p:nvCxnSpPr>
              <p:spPr>
                <a:xfrm>
                  <a:off x="914400" y="4351020"/>
                  <a:ext cx="1516380" cy="762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  <a:effectLst>
                  <a:softEdge rad="50800"/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" name="Straight Connector 78"/>
                <p:cNvCxnSpPr/>
                <p:nvPr/>
              </p:nvCxnSpPr>
              <p:spPr>
                <a:xfrm>
                  <a:off x="1028700" y="4244340"/>
                  <a:ext cx="1578141" cy="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" name="Straight Connector 79"/>
                <p:cNvCxnSpPr/>
                <p:nvPr/>
              </p:nvCxnSpPr>
              <p:spPr>
                <a:xfrm>
                  <a:off x="1028700" y="4213860"/>
                  <a:ext cx="1578141" cy="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1" name="Straight Connector 80"/>
                <p:cNvCxnSpPr/>
                <p:nvPr/>
              </p:nvCxnSpPr>
              <p:spPr>
                <a:xfrm>
                  <a:off x="1028700" y="4305300"/>
                  <a:ext cx="1578141" cy="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" name="Straight Connector 81"/>
                <p:cNvCxnSpPr/>
                <p:nvPr/>
              </p:nvCxnSpPr>
              <p:spPr>
                <a:xfrm>
                  <a:off x="914400" y="4472940"/>
                  <a:ext cx="1516380" cy="762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  <a:effectLst>
                  <a:softEdge rad="50800"/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3" name="Straight Connector 82"/>
                <p:cNvCxnSpPr/>
                <p:nvPr/>
              </p:nvCxnSpPr>
              <p:spPr>
                <a:xfrm>
                  <a:off x="1028700" y="4274820"/>
                  <a:ext cx="1578141" cy="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4" name="Straight Connector 83"/>
                <p:cNvCxnSpPr/>
                <p:nvPr/>
              </p:nvCxnSpPr>
              <p:spPr>
                <a:xfrm>
                  <a:off x="1028700" y="4366260"/>
                  <a:ext cx="1578141" cy="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5" name="Straight Connector 84"/>
                <p:cNvCxnSpPr/>
                <p:nvPr/>
              </p:nvCxnSpPr>
              <p:spPr>
                <a:xfrm>
                  <a:off x="1028700" y="4335780"/>
                  <a:ext cx="1578141" cy="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6" name="Straight Connector 85"/>
                <p:cNvCxnSpPr/>
                <p:nvPr/>
              </p:nvCxnSpPr>
              <p:spPr>
                <a:xfrm>
                  <a:off x="1028700" y="4427220"/>
                  <a:ext cx="1578141" cy="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7" name="Straight Connector 86"/>
                <p:cNvCxnSpPr/>
                <p:nvPr/>
              </p:nvCxnSpPr>
              <p:spPr>
                <a:xfrm>
                  <a:off x="914400" y="4594860"/>
                  <a:ext cx="1516380" cy="762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  <a:effectLst>
                  <a:softEdge rad="50800"/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" name="Straight Connector 87"/>
                <p:cNvCxnSpPr/>
                <p:nvPr/>
              </p:nvCxnSpPr>
              <p:spPr>
                <a:xfrm>
                  <a:off x="1028700" y="4396740"/>
                  <a:ext cx="1578141" cy="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" name="Straight Connector 88"/>
                <p:cNvCxnSpPr/>
                <p:nvPr/>
              </p:nvCxnSpPr>
              <p:spPr>
                <a:xfrm>
                  <a:off x="1028700" y="4488180"/>
                  <a:ext cx="1578141" cy="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0" name="Straight Connector 89"/>
                <p:cNvCxnSpPr/>
                <p:nvPr/>
              </p:nvCxnSpPr>
              <p:spPr>
                <a:xfrm>
                  <a:off x="1028700" y="4457700"/>
                  <a:ext cx="1578141" cy="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Straight Connector 56"/>
                <p:cNvCxnSpPr/>
                <p:nvPr/>
              </p:nvCxnSpPr>
              <p:spPr>
                <a:xfrm>
                  <a:off x="914400" y="4838700"/>
                  <a:ext cx="1516380" cy="762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  <a:effectLst>
                  <a:softEdge rad="50800"/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Straight Connector 60"/>
                <p:cNvCxnSpPr/>
                <p:nvPr/>
              </p:nvCxnSpPr>
              <p:spPr>
                <a:xfrm>
                  <a:off x="1028700" y="4792980"/>
                  <a:ext cx="1578141" cy="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Straight Connector 61"/>
                <p:cNvCxnSpPr/>
                <p:nvPr/>
              </p:nvCxnSpPr>
              <p:spPr>
                <a:xfrm>
                  <a:off x="914400" y="4960620"/>
                  <a:ext cx="1516380" cy="762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  <a:effectLst>
                  <a:softEdge rad="50800"/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" name="Straight Connector 62"/>
                <p:cNvCxnSpPr/>
                <p:nvPr/>
              </p:nvCxnSpPr>
              <p:spPr>
                <a:xfrm>
                  <a:off x="1028700" y="4762500"/>
                  <a:ext cx="1578141" cy="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Straight Connector 63"/>
                <p:cNvCxnSpPr/>
                <p:nvPr/>
              </p:nvCxnSpPr>
              <p:spPr>
                <a:xfrm>
                  <a:off x="1028700" y="4853940"/>
                  <a:ext cx="1578141" cy="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Straight Connector 64"/>
                <p:cNvCxnSpPr/>
                <p:nvPr/>
              </p:nvCxnSpPr>
              <p:spPr>
                <a:xfrm>
                  <a:off x="1028700" y="4823460"/>
                  <a:ext cx="1578141" cy="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Straight Connector 65"/>
                <p:cNvCxnSpPr/>
                <p:nvPr/>
              </p:nvCxnSpPr>
              <p:spPr>
                <a:xfrm>
                  <a:off x="1028700" y="4914900"/>
                  <a:ext cx="1578141" cy="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Straight Connector 66"/>
                <p:cNvCxnSpPr/>
                <p:nvPr/>
              </p:nvCxnSpPr>
              <p:spPr>
                <a:xfrm>
                  <a:off x="914400" y="5082540"/>
                  <a:ext cx="1516380" cy="762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  <a:effectLst>
                  <a:softEdge rad="50800"/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" name="Straight Connector 67"/>
                <p:cNvCxnSpPr/>
                <p:nvPr/>
              </p:nvCxnSpPr>
              <p:spPr>
                <a:xfrm>
                  <a:off x="1028700" y="4884420"/>
                  <a:ext cx="1578141" cy="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" name="Straight Connector 68"/>
                <p:cNvCxnSpPr/>
                <p:nvPr/>
              </p:nvCxnSpPr>
              <p:spPr>
                <a:xfrm>
                  <a:off x="1028700" y="4975860"/>
                  <a:ext cx="1578141" cy="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" name="Straight Connector 69"/>
                <p:cNvCxnSpPr/>
                <p:nvPr/>
              </p:nvCxnSpPr>
              <p:spPr>
                <a:xfrm>
                  <a:off x="1028700" y="4945380"/>
                  <a:ext cx="1578141" cy="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" name="Straight Connector 70"/>
                <p:cNvCxnSpPr/>
                <p:nvPr/>
              </p:nvCxnSpPr>
              <p:spPr>
                <a:xfrm>
                  <a:off x="1028700" y="4061460"/>
                  <a:ext cx="1578141" cy="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" name="Straight Connector 72"/>
                <p:cNvCxnSpPr/>
                <p:nvPr/>
              </p:nvCxnSpPr>
              <p:spPr>
                <a:xfrm>
                  <a:off x="1028700" y="4030980"/>
                  <a:ext cx="1578141" cy="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" name="Straight Connector 73"/>
                <p:cNvCxnSpPr/>
                <p:nvPr/>
              </p:nvCxnSpPr>
              <p:spPr>
                <a:xfrm>
                  <a:off x="1028700" y="4122420"/>
                  <a:ext cx="1578141" cy="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" name="Straight Connector 74"/>
                <p:cNvCxnSpPr/>
                <p:nvPr/>
              </p:nvCxnSpPr>
              <p:spPr>
                <a:xfrm>
                  <a:off x="1028700" y="4091940"/>
                  <a:ext cx="1578141" cy="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8" name="Straight Connector 77"/>
                <p:cNvCxnSpPr/>
                <p:nvPr/>
              </p:nvCxnSpPr>
              <p:spPr>
                <a:xfrm>
                  <a:off x="1028700" y="4152900"/>
                  <a:ext cx="1578141" cy="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2" name="Group 91"/>
              <p:cNvGrpSpPr>
                <a:grpSpLocks noChangeAspect="1"/>
              </p:cNvGrpSpPr>
              <p:nvPr/>
            </p:nvGrpSpPr>
            <p:grpSpPr>
              <a:xfrm rot="5400000">
                <a:off x="914602" y="3935531"/>
                <a:ext cx="1128159" cy="1059180"/>
                <a:chOff x="914400" y="4030980"/>
                <a:chExt cx="1692441" cy="1059180"/>
              </a:xfrm>
            </p:grpSpPr>
            <p:cxnSp>
              <p:nvCxnSpPr>
                <p:cNvPr id="93" name="Straight Connector 92"/>
                <p:cNvCxnSpPr/>
                <p:nvPr/>
              </p:nvCxnSpPr>
              <p:spPr>
                <a:xfrm>
                  <a:off x="1028700" y="4549140"/>
                  <a:ext cx="1578141" cy="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4" name="Straight Connector 93"/>
                <p:cNvCxnSpPr/>
                <p:nvPr/>
              </p:nvCxnSpPr>
              <p:spPr>
                <a:xfrm>
                  <a:off x="914400" y="4716780"/>
                  <a:ext cx="1516380" cy="762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  <a:effectLst>
                  <a:softEdge rad="50800"/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5" name="Straight Connector 94"/>
                <p:cNvCxnSpPr/>
                <p:nvPr/>
              </p:nvCxnSpPr>
              <p:spPr>
                <a:xfrm>
                  <a:off x="1028700" y="4518660"/>
                  <a:ext cx="1578141" cy="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6" name="Straight Connector 95"/>
                <p:cNvCxnSpPr/>
                <p:nvPr/>
              </p:nvCxnSpPr>
              <p:spPr>
                <a:xfrm>
                  <a:off x="1028700" y="4610100"/>
                  <a:ext cx="1578141" cy="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7" name="Straight Connector 96"/>
                <p:cNvCxnSpPr/>
                <p:nvPr/>
              </p:nvCxnSpPr>
              <p:spPr>
                <a:xfrm>
                  <a:off x="1028700" y="4579620"/>
                  <a:ext cx="1578141" cy="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8" name="Straight Connector 97"/>
                <p:cNvCxnSpPr/>
                <p:nvPr/>
              </p:nvCxnSpPr>
              <p:spPr>
                <a:xfrm>
                  <a:off x="1028700" y="4671060"/>
                  <a:ext cx="1578141" cy="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9" name="Straight Connector 98"/>
                <p:cNvCxnSpPr/>
                <p:nvPr/>
              </p:nvCxnSpPr>
              <p:spPr>
                <a:xfrm>
                  <a:off x="1028700" y="4640580"/>
                  <a:ext cx="1578141" cy="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0" name="Straight Connector 99"/>
                <p:cNvCxnSpPr/>
                <p:nvPr/>
              </p:nvCxnSpPr>
              <p:spPr>
                <a:xfrm>
                  <a:off x="1028700" y="4732020"/>
                  <a:ext cx="1578141" cy="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1" name="Straight Connector 100"/>
                <p:cNvCxnSpPr/>
                <p:nvPr/>
              </p:nvCxnSpPr>
              <p:spPr>
                <a:xfrm>
                  <a:off x="1028700" y="4701540"/>
                  <a:ext cx="1578141" cy="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2" name="Straight Connector 101"/>
                <p:cNvCxnSpPr/>
                <p:nvPr/>
              </p:nvCxnSpPr>
              <p:spPr>
                <a:xfrm>
                  <a:off x="914400" y="4229100"/>
                  <a:ext cx="1516380" cy="762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  <a:effectLst>
                  <a:softEdge rad="50800"/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3" name="Straight Connector 102"/>
                <p:cNvCxnSpPr/>
                <p:nvPr/>
              </p:nvCxnSpPr>
              <p:spPr>
                <a:xfrm>
                  <a:off x="1028700" y="4183380"/>
                  <a:ext cx="1578141" cy="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4" name="Straight Connector 103"/>
                <p:cNvCxnSpPr/>
                <p:nvPr/>
              </p:nvCxnSpPr>
              <p:spPr>
                <a:xfrm>
                  <a:off x="914400" y="4351020"/>
                  <a:ext cx="1516380" cy="762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  <a:effectLst>
                  <a:softEdge rad="50800"/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5" name="Straight Connector 104"/>
                <p:cNvCxnSpPr/>
                <p:nvPr/>
              </p:nvCxnSpPr>
              <p:spPr>
                <a:xfrm>
                  <a:off x="1028700" y="4244340"/>
                  <a:ext cx="1578141" cy="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6" name="Straight Connector 105"/>
                <p:cNvCxnSpPr/>
                <p:nvPr/>
              </p:nvCxnSpPr>
              <p:spPr>
                <a:xfrm>
                  <a:off x="1028700" y="4213860"/>
                  <a:ext cx="1578141" cy="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7" name="Straight Connector 106"/>
                <p:cNvCxnSpPr/>
                <p:nvPr/>
              </p:nvCxnSpPr>
              <p:spPr>
                <a:xfrm>
                  <a:off x="1028700" y="4305300"/>
                  <a:ext cx="1578141" cy="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8" name="Straight Connector 107"/>
                <p:cNvCxnSpPr/>
                <p:nvPr/>
              </p:nvCxnSpPr>
              <p:spPr>
                <a:xfrm>
                  <a:off x="914400" y="4472940"/>
                  <a:ext cx="1516380" cy="762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  <a:effectLst>
                  <a:softEdge rad="50800"/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9" name="Straight Connector 108"/>
                <p:cNvCxnSpPr/>
                <p:nvPr/>
              </p:nvCxnSpPr>
              <p:spPr>
                <a:xfrm>
                  <a:off x="1028700" y="4274820"/>
                  <a:ext cx="1578141" cy="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0" name="Straight Connector 109"/>
                <p:cNvCxnSpPr/>
                <p:nvPr/>
              </p:nvCxnSpPr>
              <p:spPr>
                <a:xfrm>
                  <a:off x="1028700" y="4366260"/>
                  <a:ext cx="1578141" cy="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1" name="Straight Connector 110"/>
                <p:cNvCxnSpPr/>
                <p:nvPr/>
              </p:nvCxnSpPr>
              <p:spPr>
                <a:xfrm>
                  <a:off x="1028700" y="4335780"/>
                  <a:ext cx="1578141" cy="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2" name="Straight Connector 111"/>
                <p:cNvCxnSpPr/>
                <p:nvPr/>
              </p:nvCxnSpPr>
              <p:spPr>
                <a:xfrm>
                  <a:off x="1028700" y="4427220"/>
                  <a:ext cx="1578141" cy="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3" name="Straight Connector 112"/>
                <p:cNvCxnSpPr/>
                <p:nvPr/>
              </p:nvCxnSpPr>
              <p:spPr>
                <a:xfrm>
                  <a:off x="914400" y="4594860"/>
                  <a:ext cx="1516380" cy="762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  <a:effectLst>
                  <a:softEdge rad="50800"/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4" name="Straight Connector 113"/>
                <p:cNvCxnSpPr/>
                <p:nvPr/>
              </p:nvCxnSpPr>
              <p:spPr>
                <a:xfrm>
                  <a:off x="1028700" y="4396740"/>
                  <a:ext cx="1578141" cy="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5" name="Straight Connector 114"/>
                <p:cNvCxnSpPr/>
                <p:nvPr/>
              </p:nvCxnSpPr>
              <p:spPr>
                <a:xfrm>
                  <a:off x="1028700" y="4488180"/>
                  <a:ext cx="1578141" cy="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6" name="Straight Connector 115"/>
                <p:cNvCxnSpPr/>
                <p:nvPr/>
              </p:nvCxnSpPr>
              <p:spPr>
                <a:xfrm>
                  <a:off x="1028700" y="4457700"/>
                  <a:ext cx="1578141" cy="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7" name="Straight Connector 116"/>
                <p:cNvCxnSpPr/>
                <p:nvPr/>
              </p:nvCxnSpPr>
              <p:spPr>
                <a:xfrm>
                  <a:off x="914400" y="4838700"/>
                  <a:ext cx="1516380" cy="762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  <a:effectLst>
                  <a:softEdge rad="50800"/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8" name="Straight Connector 117"/>
                <p:cNvCxnSpPr/>
                <p:nvPr/>
              </p:nvCxnSpPr>
              <p:spPr>
                <a:xfrm>
                  <a:off x="1028700" y="4792980"/>
                  <a:ext cx="1578141" cy="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9" name="Straight Connector 118"/>
                <p:cNvCxnSpPr/>
                <p:nvPr/>
              </p:nvCxnSpPr>
              <p:spPr>
                <a:xfrm>
                  <a:off x="914400" y="4960620"/>
                  <a:ext cx="1516380" cy="762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  <a:effectLst>
                  <a:softEdge rad="50800"/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0" name="Straight Connector 119"/>
                <p:cNvCxnSpPr/>
                <p:nvPr/>
              </p:nvCxnSpPr>
              <p:spPr>
                <a:xfrm>
                  <a:off x="1028700" y="4762500"/>
                  <a:ext cx="1578141" cy="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1" name="Straight Connector 120"/>
                <p:cNvCxnSpPr/>
                <p:nvPr/>
              </p:nvCxnSpPr>
              <p:spPr>
                <a:xfrm>
                  <a:off x="1028700" y="4853940"/>
                  <a:ext cx="1578141" cy="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2" name="Straight Connector 121"/>
                <p:cNvCxnSpPr/>
                <p:nvPr/>
              </p:nvCxnSpPr>
              <p:spPr>
                <a:xfrm>
                  <a:off x="1028700" y="4823460"/>
                  <a:ext cx="1578141" cy="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3" name="Straight Connector 122"/>
                <p:cNvCxnSpPr/>
                <p:nvPr/>
              </p:nvCxnSpPr>
              <p:spPr>
                <a:xfrm>
                  <a:off x="1028700" y="4914900"/>
                  <a:ext cx="1578141" cy="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4" name="Straight Connector 123"/>
                <p:cNvCxnSpPr/>
                <p:nvPr/>
              </p:nvCxnSpPr>
              <p:spPr>
                <a:xfrm>
                  <a:off x="914400" y="5082540"/>
                  <a:ext cx="1516380" cy="762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  <a:effectLst>
                  <a:softEdge rad="50800"/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5" name="Straight Connector 124"/>
                <p:cNvCxnSpPr/>
                <p:nvPr/>
              </p:nvCxnSpPr>
              <p:spPr>
                <a:xfrm>
                  <a:off x="1028700" y="4884420"/>
                  <a:ext cx="1578141" cy="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6" name="Straight Connector 125"/>
                <p:cNvCxnSpPr/>
                <p:nvPr/>
              </p:nvCxnSpPr>
              <p:spPr>
                <a:xfrm>
                  <a:off x="1028700" y="4975860"/>
                  <a:ext cx="1578141" cy="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7" name="Straight Connector 126"/>
                <p:cNvCxnSpPr/>
                <p:nvPr/>
              </p:nvCxnSpPr>
              <p:spPr>
                <a:xfrm>
                  <a:off x="1028700" y="4945380"/>
                  <a:ext cx="1578141" cy="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8" name="Straight Connector 127"/>
                <p:cNvCxnSpPr/>
                <p:nvPr/>
              </p:nvCxnSpPr>
              <p:spPr>
                <a:xfrm>
                  <a:off x="1028700" y="4061460"/>
                  <a:ext cx="1578141" cy="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9" name="Straight Connector 128"/>
                <p:cNvCxnSpPr/>
                <p:nvPr/>
              </p:nvCxnSpPr>
              <p:spPr>
                <a:xfrm>
                  <a:off x="1028700" y="4030980"/>
                  <a:ext cx="1578141" cy="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0" name="Straight Connector 129"/>
                <p:cNvCxnSpPr/>
                <p:nvPr/>
              </p:nvCxnSpPr>
              <p:spPr>
                <a:xfrm>
                  <a:off x="1028700" y="4122420"/>
                  <a:ext cx="1578141" cy="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1" name="Straight Connector 130"/>
                <p:cNvCxnSpPr/>
                <p:nvPr/>
              </p:nvCxnSpPr>
              <p:spPr>
                <a:xfrm>
                  <a:off x="1028700" y="4091940"/>
                  <a:ext cx="1578141" cy="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2" name="Straight Connector 131"/>
                <p:cNvCxnSpPr/>
                <p:nvPr/>
              </p:nvCxnSpPr>
              <p:spPr>
                <a:xfrm>
                  <a:off x="1028700" y="4152900"/>
                  <a:ext cx="1578141" cy="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34" name="Straight Connector 133"/>
              <p:cNvCxnSpPr/>
              <p:nvPr/>
            </p:nvCxnSpPr>
            <p:spPr>
              <a:xfrm rot="5400000">
                <a:off x="1946705" y="4503216"/>
                <a:ext cx="1051968" cy="0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Straight Connector 134"/>
              <p:cNvCxnSpPr/>
              <p:nvPr/>
            </p:nvCxnSpPr>
            <p:spPr>
              <a:xfrm rot="5400000">
                <a:off x="1795840" y="4402631"/>
                <a:ext cx="1010799" cy="7620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  <a:effectLst>
                <a:softEdge rad="50800"/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Straight Connector 135"/>
              <p:cNvCxnSpPr/>
              <p:nvPr/>
            </p:nvCxnSpPr>
            <p:spPr>
              <a:xfrm rot="5400000">
                <a:off x="1977185" y="4503216"/>
                <a:ext cx="1051968" cy="0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Straight Connector 136"/>
              <p:cNvCxnSpPr/>
              <p:nvPr/>
            </p:nvCxnSpPr>
            <p:spPr>
              <a:xfrm rot="5400000">
                <a:off x="1885745" y="4503216"/>
                <a:ext cx="1051968" cy="0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Straight Connector 137"/>
              <p:cNvCxnSpPr/>
              <p:nvPr/>
            </p:nvCxnSpPr>
            <p:spPr>
              <a:xfrm rot="5400000">
                <a:off x="1916225" y="4503216"/>
                <a:ext cx="1051968" cy="0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Straight Connector 138"/>
              <p:cNvCxnSpPr/>
              <p:nvPr/>
            </p:nvCxnSpPr>
            <p:spPr>
              <a:xfrm rot="5400000">
                <a:off x="1824785" y="4503216"/>
                <a:ext cx="1051968" cy="0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Straight Connector 139"/>
              <p:cNvCxnSpPr/>
              <p:nvPr/>
            </p:nvCxnSpPr>
            <p:spPr>
              <a:xfrm rot="5400000">
                <a:off x="1855265" y="4503216"/>
                <a:ext cx="1051968" cy="0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Straight Connector 140"/>
              <p:cNvCxnSpPr/>
              <p:nvPr/>
            </p:nvCxnSpPr>
            <p:spPr>
              <a:xfrm rot="5400000">
                <a:off x="1763825" y="4503216"/>
                <a:ext cx="1051968" cy="0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Straight Connector 141"/>
              <p:cNvCxnSpPr/>
              <p:nvPr/>
            </p:nvCxnSpPr>
            <p:spPr>
              <a:xfrm rot="5400000">
                <a:off x="1794305" y="4503216"/>
                <a:ext cx="1051968" cy="0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Straight Connector 148"/>
              <p:cNvCxnSpPr/>
              <p:nvPr/>
            </p:nvCxnSpPr>
            <p:spPr>
              <a:xfrm rot="5400000">
                <a:off x="2039680" y="4402631"/>
                <a:ext cx="1010799" cy="7620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  <a:effectLst>
                <a:softEdge rad="50800"/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Straight Connector 153"/>
              <p:cNvCxnSpPr/>
              <p:nvPr/>
            </p:nvCxnSpPr>
            <p:spPr>
              <a:xfrm rot="5400000">
                <a:off x="1917760" y="4402631"/>
                <a:ext cx="1010799" cy="7620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  <a:effectLst>
                <a:softEdge rad="50800"/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6" name="Straight Connector 155"/>
              <p:cNvCxnSpPr/>
              <p:nvPr/>
            </p:nvCxnSpPr>
            <p:spPr>
              <a:xfrm rot="5400000">
                <a:off x="2007665" y="4503216"/>
                <a:ext cx="1051968" cy="0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Straight Connector 156"/>
              <p:cNvCxnSpPr/>
              <p:nvPr/>
            </p:nvCxnSpPr>
            <p:spPr>
              <a:xfrm rot="5400000">
                <a:off x="2038145" y="4503216"/>
                <a:ext cx="1051968" cy="0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Straight Connector 157"/>
              <p:cNvCxnSpPr/>
              <p:nvPr/>
            </p:nvCxnSpPr>
            <p:spPr>
              <a:xfrm rot="5400000">
                <a:off x="1673920" y="4402631"/>
                <a:ext cx="1010799" cy="7620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  <a:effectLst>
                <a:softEdge rad="50800"/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Straight Connector 158"/>
              <p:cNvCxnSpPr/>
              <p:nvPr/>
            </p:nvCxnSpPr>
            <p:spPr>
              <a:xfrm rot="5400000">
                <a:off x="1702865" y="4503216"/>
                <a:ext cx="1051968" cy="0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Straight Connector 159"/>
              <p:cNvCxnSpPr/>
              <p:nvPr/>
            </p:nvCxnSpPr>
            <p:spPr>
              <a:xfrm rot="5400000">
                <a:off x="1552000" y="4402631"/>
                <a:ext cx="1010799" cy="7620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  <a:effectLst>
                <a:softEdge rad="50800"/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Straight Connector 160"/>
              <p:cNvCxnSpPr/>
              <p:nvPr/>
            </p:nvCxnSpPr>
            <p:spPr>
              <a:xfrm rot="5400000">
                <a:off x="1733345" y="4503216"/>
                <a:ext cx="1051968" cy="0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2" name="Straight Connector 161"/>
              <p:cNvCxnSpPr/>
              <p:nvPr/>
            </p:nvCxnSpPr>
            <p:spPr>
              <a:xfrm rot="5400000">
                <a:off x="1641905" y="4503216"/>
                <a:ext cx="1051968" cy="0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" name="Straight Connector 162"/>
              <p:cNvCxnSpPr/>
              <p:nvPr/>
            </p:nvCxnSpPr>
            <p:spPr>
              <a:xfrm rot="5400000">
                <a:off x="1672385" y="4503216"/>
                <a:ext cx="1051968" cy="0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4" name="Straight Connector 163"/>
              <p:cNvCxnSpPr/>
              <p:nvPr/>
            </p:nvCxnSpPr>
            <p:spPr>
              <a:xfrm rot="5400000">
                <a:off x="1580945" y="4503216"/>
                <a:ext cx="1051968" cy="0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5" name="Straight Connector 164"/>
              <p:cNvCxnSpPr/>
              <p:nvPr/>
            </p:nvCxnSpPr>
            <p:spPr>
              <a:xfrm rot="5400000">
                <a:off x="1430080" y="4402631"/>
                <a:ext cx="1010799" cy="7620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  <a:effectLst>
                <a:softEdge rad="50800"/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6" name="Straight Connector 165"/>
              <p:cNvCxnSpPr/>
              <p:nvPr/>
            </p:nvCxnSpPr>
            <p:spPr>
              <a:xfrm rot="5400000">
                <a:off x="1611425" y="4503216"/>
                <a:ext cx="1051968" cy="0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7" name="Straight Connector 166"/>
              <p:cNvCxnSpPr/>
              <p:nvPr/>
            </p:nvCxnSpPr>
            <p:spPr>
              <a:xfrm rot="5400000">
                <a:off x="1519985" y="4503216"/>
                <a:ext cx="1051968" cy="0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" name="Straight Connector 167"/>
              <p:cNvCxnSpPr/>
              <p:nvPr/>
            </p:nvCxnSpPr>
            <p:spPr>
              <a:xfrm rot="5400000">
                <a:off x="1550465" y="4503216"/>
                <a:ext cx="1051968" cy="0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76" name="Picture 17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18" y="5006571"/>
            <a:ext cx="1753342" cy="71292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79" name="TextBox 178"/>
              <p:cNvSpPr txBox="1"/>
              <p:nvPr/>
            </p:nvSpPr>
            <p:spPr>
              <a:xfrm>
                <a:off x="1917362" y="2846626"/>
                <a:ext cx="6998038" cy="1384995"/>
              </a:xfrm>
              <a:prstGeom prst="rect">
                <a:avLst/>
              </a:prstGeom>
              <a:solidFill>
                <a:schemeClr val="bg2">
                  <a:lumMod val="20000"/>
                  <a:lumOff val="80000"/>
                </a:schemeClr>
              </a:solidFill>
              <a:ln>
                <a:solidFill>
                  <a:srgbClr val="000000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lvl="1"/>
                <a:r>
                  <a:rPr lang="en-US" sz="1200" b="1" dirty="0" smtClean="0"/>
                  <a:t>Trigger</a:t>
                </a:r>
                <a:r>
                  <a:rPr lang="en-US" sz="1200" b="1" dirty="0"/>
                  <a:t> </a:t>
                </a:r>
                <a:r>
                  <a:rPr lang="en-US" sz="1200" dirty="0" smtClean="0">
                    <a:sym typeface="Symbol" panose="05050102010706020507" pitchFamily="18" charset="2"/>
                  </a:rPr>
                  <a:t> </a:t>
                </a:r>
                <a:r>
                  <a:rPr lang="en-US" sz="1200" dirty="0">
                    <a:sym typeface="Symbol" panose="05050102010706020507" pitchFamily="18" charset="2"/>
                  </a:rPr>
                  <a:t>maximise signal </a:t>
                </a:r>
                <a:r>
                  <a:rPr lang="en-US" sz="1200" dirty="0" smtClean="0">
                    <a:sym typeface="Symbol" panose="05050102010706020507" pitchFamily="18" charset="2"/>
                  </a:rPr>
                  <a:t>event throughput</a:t>
                </a:r>
                <a:r>
                  <a:rPr lang="en-US" sz="1200" dirty="0">
                    <a:sym typeface="Symbol" panose="05050102010706020507" pitchFamily="18" charset="2"/>
                  </a:rPr>
                  <a:t>, </a:t>
                </a:r>
                <a:r>
                  <a:rPr lang="en-US" sz="1200" dirty="0" smtClean="0">
                    <a:sym typeface="Symbol" panose="05050102010706020507" pitchFamily="18" charset="2"/>
                  </a:rPr>
                  <a:t>within the computing budget – e.g. HLT</a:t>
                </a:r>
                <a:endParaRPr lang="en-US" sz="1200" dirty="0">
                  <a:sym typeface="Symbol" panose="05050102010706020507" pitchFamily="18" charset="2"/>
                </a:endParaRPr>
              </a:p>
              <a:p>
                <a:endParaRPr lang="en-US" sz="1200" dirty="0" smtClean="0">
                  <a:sym typeface="Symbol" panose="05050102010706020507" pitchFamily="18" charset="2"/>
                </a:endParaRPr>
              </a:p>
              <a:p>
                <a:r>
                  <a:rPr lang="en-US" sz="1200" u="sng" dirty="0" smtClean="0">
                    <a:sym typeface="Symbol" panose="05050102010706020507" pitchFamily="18" charset="2"/>
                  </a:rPr>
                  <a:t>Instances: events</a:t>
                </a:r>
                <a:r>
                  <a:rPr lang="en-US" sz="1200" dirty="0" smtClean="0">
                    <a:sym typeface="Symbol" panose="05050102010706020507" pitchFamily="18" charset="2"/>
                  </a:rPr>
                  <a:t>, from the earlier trigger stage (e.g. L0 hardware trigger)</a:t>
                </a:r>
              </a:p>
              <a:p>
                <a:r>
                  <a:rPr lang="en-US" sz="1200" dirty="0">
                    <a:sym typeface="Symbol" panose="05050102010706020507" pitchFamily="18" charset="2"/>
                  </a:rPr>
                  <a:t> </a:t>
                </a:r>
                <a:r>
                  <a:rPr lang="en-US" sz="1200" dirty="0" smtClean="0">
                    <a:sym typeface="Symbol" panose="05050102010706020507" pitchFamily="18" charset="2"/>
                  </a:rPr>
                  <a:t>P = signal events, N = background events [per unit time: trigger rates]</a:t>
                </a:r>
              </a:p>
              <a:p>
                <a:r>
                  <a:rPr lang="en-US" sz="1200" dirty="0" smtClean="0">
                    <a:sym typeface="Symbol" panose="05050102010706020507" pitchFamily="18" charset="2"/>
                  </a:rPr>
                  <a:t> goal: </a:t>
                </a:r>
                <a:r>
                  <a:rPr lang="en-US" sz="1200" b="1" i="1" dirty="0" smtClean="0">
                    <a:sym typeface="Symbol" panose="05050102010706020507" pitchFamily="18" charset="2"/>
                  </a:rPr>
                  <a:t>maximise retained signal efficiency </a:t>
                </a:r>
                <a:r>
                  <a:rPr lang="en-US" sz="1200" dirty="0" smtClean="0">
                    <a:sym typeface="Symbol" panose="05050102010706020507" pitchFamily="18" charset="2"/>
                  </a:rPr>
                  <a:t>TP/(TP+FN) at a given trigger rate FP (as TP </a:t>
                </a:r>
                <a14:m>
                  <m:oMath xmlns:m="http://schemas.openxmlformats.org/officeDocument/2006/math">
                    <m:r>
                      <a:rPr lang="en-US" sz="12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sym typeface="Symbol" panose="05050102010706020507" pitchFamily="18" charset="2"/>
                      </a:rPr>
                      <m:t>≪</m:t>
                    </m:r>
                  </m:oMath>
                </a14:m>
                <a:r>
                  <a:rPr lang="en-US" sz="1200" dirty="0" smtClean="0">
                    <a:sym typeface="Symbol" panose="05050102010706020507" pitchFamily="18" charset="2"/>
                  </a:rPr>
                  <a:t> FP)</a:t>
                </a:r>
              </a:p>
              <a:p>
                <a:r>
                  <a:rPr lang="en-US" sz="1200" dirty="0">
                    <a:sym typeface="Symbol" panose="05050102010706020507" pitchFamily="18" charset="2"/>
                  </a:rPr>
                  <a:t> TN = background events identified as such and rejected: </a:t>
                </a:r>
                <a:r>
                  <a:rPr lang="en-US" sz="1200" b="1" i="1" dirty="0">
                    <a:solidFill>
                      <a:srgbClr val="FF0000"/>
                    </a:solidFill>
                    <a:sym typeface="Symbol" panose="05050102010706020507" pitchFamily="18" charset="2"/>
                  </a:rPr>
                  <a:t>TN are </a:t>
                </a:r>
                <a:r>
                  <a:rPr lang="en-US" sz="1200" b="1" i="1" dirty="0" smtClean="0">
                    <a:solidFill>
                      <a:srgbClr val="FF0000"/>
                    </a:solidFill>
                    <a:sym typeface="Symbol" panose="05050102010706020507" pitchFamily="18" charset="2"/>
                  </a:rPr>
                  <a:t>irrelevant</a:t>
                </a:r>
              </a:p>
              <a:p>
                <a:r>
                  <a:rPr lang="en-US" sz="1200" dirty="0">
                    <a:sym typeface="Symbol" panose="05050102010706020507" pitchFamily="18" charset="2"/>
                  </a:rPr>
                  <a:t> constraint: max HLT rate (from HLT throughput), whatever the input L0 rate is: </a:t>
                </a:r>
                <a:r>
                  <a:rPr lang="en-US" sz="1200" b="1" i="1" dirty="0">
                    <a:solidFill>
                      <a:srgbClr val="FF0000"/>
                    </a:solidFill>
                    <a:sym typeface="Symbol" panose="05050102010706020507" pitchFamily="18" charset="2"/>
                  </a:rPr>
                  <a:t>TN are </a:t>
                </a:r>
                <a:r>
                  <a:rPr lang="en-US" sz="1200" b="1" i="1" dirty="0" smtClean="0">
                    <a:solidFill>
                      <a:srgbClr val="FF0000"/>
                    </a:solidFill>
                    <a:sym typeface="Symbol" panose="05050102010706020507" pitchFamily="18" charset="2"/>
                  </a:rPr>
                  <a:t>ill-defined</a:t>
                </a:r>
                <a:endParaRPr lang="en-US" sz="1200" dirty="0">
                  <a:sym typeface="Symbol" panose="05050102010706020507" pitchFamily="18" charset="2"/>
                </a:endParaRPr>
              </a:p>
            </p:txBody>
          </p:sp>
        </mc:Choice>
        <mc:Fallback xmlns="">
          <p:sp>
            <p:nvSpPr>
              <p:cNvPr id="179" name="TextBox 17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17362" y="2846626"/>
                <a:ext cx="6998038" cy="1384995"/>
              </a:xfrm>
              <a:prstGeom prst="rect">
                <a:avLst/>
              </a:prstGeom>
              <a:blipFill>
                <a:blip r:embed="rId3"/>
                <a:stretch>
                  <a:fillRect t="-437" b="-1747"/>
                </a:stretch>
              </a:blipFill>
              <a:ln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0" name="Down Arrow 179"/>
          <p:cNvSpPr/>
          <p:nvPr/>
        </p:nvSpPr>
        <p:spPr>
          <a:xfrm>
            <a:off x="868947" y="4126404"/>
            <a:ext cx="135140" cy="723354"/>
          </a:xfrm>
          <a:prstGeom prst="downArrow">
            <a:avLst/>
          </a:prstGeom>
          <a:solidFill>
            <a:schemeClr val="bg1"/>
          </a:solidFill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1" name="TextBox 180"/>
          <p:cNvSpPr txBox="1"/>
          <p:nvPr/>
        </p:nvSpPr>
        <p:spPr>
          <a:xfrm>
            <a:off x="1917362" y="4603740"/>
            <a:ext cx="5573098" cy="1384995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ym typeface="Symbol" panose="05050102010706020507" pitchFamily="18" charset="2"/>
              </a:rPr>
              <a:t>Physics </a:t>
            </a:r>
            <a:r>
              <a:rPr lang="en-US" sz="1200" b="1" dirty="0">
                <a:sym typeface="Symbol" panose="05050102010706020507" pitchFamily="18" charset="2"/>
              </a:rPr>
              <a:t>analyses </a:t>
            </a:r>
            <a:r>
              <a:rPr lang="en-US" sz="1200" dirty="0">
                <a:sym typeface="Symbol" panose="05050102010706020507" pitchFamily="18" charset="2"/>
              </a:rPr>
              <a:t> </a:t>
            </a:r>
            <a:r>
              <a:rPr lang="en-US" sz="1200" dirty="0" smtClean="0">
                <a:sym typeface="Symbol" panose="05050102010706020507" pitchFamily="18" charset="2"/>
              </a:rPr>
              <a:t>maximise the physics reach, </a:t>
            </a:r>
            <a:r>
              <a:rPr lang="en-US" sz="1200" dirty="0">
                <a:sym typeface="Symbol" panose="05050102010706020507" pitchFamily="18" charset="2"/>
              </a:rPr>
              <a:t>given the available data sets</a:t>
            </a:r>
          </a:p>
          <a:p>
            <a:endParaRPr lang="en-US" sz="1200" dirty="0" smtClean="0">
              <a:sym typeface="Symbol" panose="05050102010706020507" pitchFamily="18" charset="2"/>
            </a:endParaRPr>
          </a:p>
          <a:p>
            <a:r>
              <a:rPr lang="en-US" sz="1200" u="sng" dirty="0" smtClean="0">
                <a:sym typeface="Symbol" panose="05050102010706020507" pitchFamily="18" charset="2"/>
              </a:rPr>
              <a:t>Instances: events</a:t>
            </a:r>
            <a:r>
              <a:rPr lang="en-US" sz="1200" dirty="0" smtClean="0">
                <a:sym typeface="Symbol" panose="05050102010706020507" pitchFamily="18" charset="2"/>
              </a:rPr>
              <a:t>, from pre-selected data sets</a:t>
            </a:r>
          </a:p>
          <a:p>
            <a:r>
              <a:rPr lang="en-US" sz="1200" dirty="0">
                <a:sym typeface="Symbol" panose="05050102010706020507" pitchFamily="18" charset="2"/>
              </a:rPr>
              <a:t> </a:t>
            </a:r>
            <a:r>
              <a:rPr lang="en-US" sz="1200" dirty="0" smtClean="0">
                <a:sym typeface="Symbol" panose="05050102010706020507" pitchFamily="18" charset="2"/>
              </a:rPr>
              <a:t>P = signal events, N = background events</a:t>
            </a:r>
          </a:p>
          <a:p>
            <a:r>
              <a:rPr lang="en-US" sz="1200" dirty="0" smtClean="0">
                <a:sym typeface="Symbol" panose="05050102010706020507" pitchFamily="18" charset="2"/>
              </a:rPr>
              <a:t> goal: </a:t>
            </a:r>
            <a:r>
              <a:rPr lang="en-US" sz="1200" b="1" i="1" dirty="0" smtClean="0">
                <a:sym typeface="Symbol" panose="05050102010706020507" pitchFamily="18" charset="2"/>
              </a:rPr>
              <a:t>minimise measurement errors </a:t>
            </a:r>
            <a:r>
              <a:rPr lang="en-US" sz="1200" dirty="0" smtClean="0">
                <a:sym typeface="Symbol" panose="05050102010706020507" pitchFamily="18" charset="2"/>
              </a:rPr>
              <a:t>or maximise significance in searches</a:t>
            </a:r>
          </a:p>
          <a:p>
            <a:r>
              <a:rPr lang="en-US" sz="1200" dirty="0">
                <a:sym typeface="Symbol" panose="05050102010706020507" pitchFamily="18" charset="2"/>
              </a:rPr>
              <a:t> TN = background events identified as such and rejected: </a:t>
            </a:r>
            <a:r>
              <a:rPr lang="en-US" sz="1200" b="1" i="1" dirty="0">
                <a:solidFill>
                  <a:srgbClr val="FF0000"/>
                </a:solidFill>
                <a:sym typeface="Symbol" panose="05050102010706020507" pitchFamily="18" charset="2"/>
              </a:rPr>
              <a:t>TN are </a:t>
            </a:r>
            <a:r>
              <a:rPr lang="en-US" sz="1200" b="1" i="1" dirty="0" smtClean="0">
                <a:solidFill>
                  <a:srgbClr val="FF0000"/>
                </a:solidFill>
                <a:sym typeface="Symbol" panose="05050102010706020507" pitchFamily="18" charset="2"/>
              </a:rPr>
              <a:t>irrelevant</a:t>
            </a:r>
          </a:p>
          <a:p>
            <a:r>
              <a:rPr lang="en-US" sz="1200" dirty="0">
                <a:sym typeface="Symbol" panose="05050102010706020507" pitchFamily="18" charset="2"/>
              </a:rPr>
              <a:t> </a:t>
            </a:r>
            <a:r>
              <a:rPr lang="en-US" sz="1200" dirty="0" smtClean="0">
                <a:sym typeface="Symbol" panose="05050102010706020507" pitchFamily="18" charset="2"/>
              </a:rPr>
              <a:t>physics results independent of pre-selection or MC cuts: </a:t>
            </a:r>
            <a:r>
              <a:rPr lang="en-US" sz="1200" b="1" i="1" dirty="0">
                <a:solidFill>
                  <a:srgbClr val="FF0000"/>
                </a:solidFill>
                <a:sym typeface="Symbol" panose="05050102010706020507" pitchFamily="18" charset="2"/>
              </a:rPr>
              <a:t>TN are </a:t>
            </a:r>
            <a:r>
              <a:rPr lang="en-US" sz="1200" b="1" i="1" dirty="0" smtClean="0">
                <a:solidFill>
                  <a:srgbClr val="FF0000"/>
                </a:solidFill>
                <a:sym typeface="Symbol" panose="05050102010706020507" pitchFamily="18" charset="2"/>
              </a:rPr>
              <a:t>ill-defined</a:t>
            </a:r>
            <a:endParaRPr lang="en-US" sz="1200" dirty="0" smtClean="0">
              <a:sym typeface="Symbol" panose="05050102010706020507" pitchFamily="18" charset="2"/>
            </a:endParaRPr>
          </a:p>
        </p:txBody>
      </p:sp>
      <p:sp>
        <p:nvSpPr>
          <p:cNvPr id="185" name="TextBox 184"/>
          <p:cNvSpPr txBox="1"/>
          <p:nvPr/>
        </p:nvSpPr>
        <p:spPr>
          <a:xfrm>
            <a:off x="2478871" y="4263792"/>
            <a:ext cx="58750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EVENT SELECTION – I WILL FOCUS ON THIS IN THIS TALK</a:t>
            </a:r>
            <a:endParaRPr lang="en-GB" b="1" dirty="0">
              <a:solidFill>
                <a:srgbClr val="FF0000"/>
              </a:solidFill>
            </a:endParaRPr>
          </a:p>
        </p:txBody>
      </p:sp>
      <p:grpSp>
        <p:nvGrpSpPr>
          <p:cNvPr id="194" name="Group 193"/>
          <p:cNvGrpSpPr/>
          <p:nvPr/>
        </p:nvGrpSpPr>
        <p:grpSpPr>
          <a:xfrm>
            <a:off x="7685845" y="4794863"/>
            <a:ext cx="1258476" cy="867822"/>
            <a:chOff x="2000738" y="3767015"/>
            <a:chExt cx="4064000" cy="1266092"/>
          </a:xfrm>
        </p:grpSpPr>
        <p:sp>
          <p:nvSpPr>
            <p:cNvPr id="195" name="Rectangle 194"/>
            <p:cNvSpPr/>
            <p:nvPr/>
          </p:nvSpPr>
          <p:spPr>
            <a:xfrm>
              <a:off x="2000738" y="3767015"/>
              <a:ext cx="2032000" cy="633046"/>
            </a:xfrm>
            <a:prstGeom prst="rect">
              <a:avLst/>
            </a:prstGeom>
            <a:solidFill>
              <a:srgbClr val="92D050"/>
            </a:solidFill>
            <a:ln w="285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050" b="1" dirty="0" smtClean="0">
                  <a:solidFill>
                    <a:srgbClr val="000000"/>
                  </a:solidFill>
                </a:rPr>
                <a:t>TP = S</a:t>
              </a:r>
              <a:r>
                <a:rPr lang="en-US" sz="1050" b="1" baseline="-25000" dirty="0" smtClean="0">
                  <a:solidFill>
                    <a:srgbClr val="000000"/>
                  </a:solidFill>
                </a:rPr>
                <a:t>sel</a:t>
              </a:r>
            </a:p>
          </p:txBody>
        </p:sp>
        <p:sp>
          <p:nvSpPr>
            <p:cNvPr id="196" name="Rectangle 195"/>
            <p:cNvSpPr/>
            <p:nvPr/>
          </p:nvSpPr>
          <p:spPr>
            <a:xfrm>
              <a:off x="4032738" y="3767015"/>
              <a:ext cx="2032000" cy="633046"/>
            </a:xfrm>
            <a:prstGeom prst="rect">
              <a:avLst/>
            </a:prstGeom>
            <a:solidFill>
              <a:srgbClr val="FF5050"/>
            </a:solidFill>
            <a:ln w="285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050" b="1" dirty="0" smtClean="0">
                  <a:solidFill>
                    <a:srgbClr val="000000"/>
                  </a:solidFill>
                </a:rPr>
                <a:t>FP </a:t>
              </a:r>
              <a:r>
                <a:rPr lang="en-US" sz="1050" b="1" dirty="0">
                  <a:solidFill>
                    <a:srgbClr val="000000"/>
                  </a:solidFill>
                </a:rPr>
                <a:t>= </a:t>
              </a:r>
              <a:r>
                <a:rPr lang="en-US" sz="1050" b="1" dirty="0" smtClean="0">
                  <a:solidFill>
                    <a:srgbClr val="000000"/>
                  </a:solidFill>
                </a:rPr>
                <a:t>B</a:t>
              </a:r>
              <a:r>
                <a:rPr lang="en-US" sz="1050" b="1" baseline="-25000" dirty="0" smtClean="0">
                  <a:solidFill>
                    <a:srgbClr val="000000"/>
                  </a:solidFill>
                </a:rPr>
                <a:t>sel</a:t>
              </a:r>
              <a:endParaRPr lang="en-US" sz="1050" b="1" baseline="-25000" dirty="0">
                <a:solidFill>
                  <a:srgbClr val="000000"/>
                </a:solidFill>
              </a:endParaRPr>
            </a:p>
          </p:txBody>
        </p:sp>
        <p:sp>
          <p:nvSpPr>
            <p:cNvPr id="197" name="Rectangle 196"/>
            <p:cNvSpPr/>
            <p:nvPr/>
          </p:nvSpPr>
          <p:spPr>
            <a:xfrm>
              <a:off x="2000738" y="4400061"/>
              <a:ext cx="2032000" cy="633046"/>
            </a:xfrm>
            <a:prstGeom prst="rect">
              <a:avLst/>
            </a:prstGeom>
            <a:solidFill>
              <a:srgbClr val="FF5050"/>
            </a:solidFill>
            <a:ln w="285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050" b="1" dirty="0" smtClean="0">
                  <a:solidFill>
                    <a:srgbClr val="000000"/>
                  </a:solidFill>
                </a:rPr>
                <a:t>FN </a:t>
              </a:r>
              <a:r>
                <a:rPr lang="en-US" sz="1050" b="1" dirty="0">
                  <a:solidFill>
                    <a:srgbClr val="000000"/>
                  </a:solidFill>
                </a:rPr>
                <a:t>= </a:t>
              </a:r>
              <a:r>
                <a:rPr lang="en-US" sz="1050" b="1" dirty="0" smtClean="0">
                  <a:solidFill>
                    <a:srgbClr val="000000"/>
                  </a:solidFill>
                </a:rPr>
                <a:t>S</a:t>
              </a:r>
              <a:r>
                <a:rPr lang="en-US" sz="1050" b="1" baseline="-25000" dirty="0" smtClean="0">
                  <a:solidFill>
                    <a:srgbClr val="000000"/>
                  </a:solidFill>
                </a:rPr>
                <a:t>rej</a:t>
              </a:r>
              <a:endParaRPr lang="en-US" sz="1050" b="1" baseline="-25000" dirty="0">
                <a:solidFill>
                  <a:srgbClr val="000000"/>
                </a:solidFill>
              </a:endParaRPr>
            </a:p>
          </p:txBody>
        </p:sp>
        <p:sp>
          <p:nvSpPr>
            <p:cNvPr id="198" name="Rectangle 197"/>
            <p:cNvSpPr/>
            <p:nvPr/>
          </p:nvSpPr>
          <p:spPr>
            <a:xfrm>
              <a:off x="4032738" y="4400061"/>
              <a:ext cx="2032000" cy="633046"/>
            </a:xfrm>
            <a:prstGeom prst="rect">
              <a:avLst/>
            </a:prstGeom>
            <a:solidFill>
              <a:srgbClr val="92D050"/>
            </a:solidFill>
            <a:ln w="285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050" b="1" dirty="0" smtClean="0">
                  <a:solidFill>
                    <a:srgbClr val="000000"/>
                  </a:solidFill>
                </a:rPr>
                <a:t>TN </a:t>
              </a:r>
              <a:r>
                <a:rPr lang="en-US" sz="1050" b="1" dirty="0">
                  <a:solidFill>
                    <a:srgbClr val="000000"/>
                  </a:solidFill>
                </a:rPr>
                <a:t>= </a:t>
              </a:r>
              <a:r>
                <a:rPr lang="en-US" sz="1050" b="1" dirty="0" smtClean="0">
                  <a:solidFill>
                    <a:srgbClr val="000000"/>
                  </a:solidFill>
                </a:rPr>
                <a:t>B</a:t>
              </a:r>
              <a:r>
                <a:rPr lang="en-US" sz="1050" b="1" baseline="-25000" dirty="0" smtClean="0">
                  <a:solidFill>
                    <a:srgbClr val="000000"/>
                  </a:solidFill>
                </a:rPr>
                <a:t>rej</a:t>
              </a:r>
              <a:endParaRPr lang="en-US" sz="1050" b="1" baseline="-25000" dirty="0">
                <a:solidFill>
                  <a:srgbClr val="000000"/>
                </a:solidFill>
              </a:endParaRPr>
            </a:p>
          </p:txBody>
        </p:sp>
      </p:grpSp>
      <p:cxnSp>
        <p:nvCxnSpPr>
          <p:cNvPr id="199" name="Straight Connector 198"/>
          <p:cNvCxnSpPr/>
          <p:nvPr/>
        </p:nvCxnSpPr>
        <p:spPr>
          <a:xfrm>
            <a:off x="8330272" y="5228774"/>
            <a:ext cx="585128" cy="38988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0" name="Straight Connector 199"/>
          <p:cNvCxnSpPr/>
          <p:nvPr/>
        </p:nvCxnSpPr>
        <p:spPr>
          <a:xfrm flipV="1">
            <a:off x="8303077" y="5228774"/>
            <a:ext cx="612323" cy="41084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6498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6863235"/>
              </p:ext>
            </p:extLst>
          </p:nvPr>
        </p:nvGraphicFramePr>
        <p:xfrm>
          <a:off x="73318" y="93980"/>
          <a:ext cx="8986864" cy="5616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17382">
                  <a:extLst>
                    <a:ext uri="{9D8B030D-6E8A-4147-A177-3AD203B41FA5}">
                      <a16:colId xmlns:a16="http://schemas.microsoft.com/office/drawing/2014/main" val="2760388693"/>
                    </a:ext>
                  </a:extLst>
                </a:gridCol>
                <a:gridCol w="2171700">
                  <a:extLst>
                    <a:ext uri="{9D8B030D-6E8A-4147-A177-3AD203B41FA5}">
                      <a16:colId xmlns:a16="http://schemas.microsoft.com/office/drawing/2014/main" val="2358927895"/>
                    </a:ext>
                  </a:extLst>
                </a:gridCol>
                <a:gridCol w="2851066">
                  <a:extLst>
                    <a:ext uri="{9D8B030D-6E8A-4147-A177-3AD203B41FA5}">
                      <a16:colId xmlns:a16="http://schemas.microsoft.com/office/drawing/2014/main" val="2344032922"/>
                    </a:ext>
                  </a:extLst>
                </a:gridCol>
                <a:gridCol w="2246716">
                  <a:extLst>
                    <a:ext uri="{9D8B030D-6E8A-4147-A177-3AD203B41FA5}">
                      <a16:colId xmlns:a16="http://schemas.microsoft.com/office/drawing/2014/main" val="967499080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bg1"/>
                          </a:solidFill>
                        </a:rPr>
                        <a:t>                   Domain</a:t>
                      </a:r>
                    </a:p>
                    <a:p>
                      <a:pPr algn="ctr"/>
                      <a:endParaRPr lang="en-US" sz="700" b="1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en-US" b="1" dirty="0" smtClean="0">
                          <a:solidFill>
                            <a:schemeClr val="bg1"/>
                          </a:solidFill>
                        </a:rPr>
                        <a:t>Property              </a:t>
                      </a:r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endParaRPr lang="en-US" b="1" baseline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0" dirty="0" smtClean="0">
                          <a:solidFill>
                            <a:srgbClr val="FFFFFF"/>
                          </a:solidFill>
                        </a:rPr>
                        <a:t>Medical diagnostics</a:t>
                      </a:r>
                      <a:endParaRPr lang="en-GB" b="1" i="0" dirty="0">
                        <a:solidFill>
                          <a:srgbClr val="FFFFFF"/>
                        </a:solidFill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33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0" dirty="0" smtClean="0">
                          <a:solidFill>
                            <a:srgbClr val="FFFFFF"/>
                          </a:solidFill>
                        </a:rPr>
                        <a:t>Information retrieval</a:t>
                      </a:r>
                      <a:endParaRPr lang="en-GB" b="1" i="0" dirty="0">
                        <a:solidFill>
                          <a:srgbClr val="FFFFFF"/>
                        </a:solidFill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33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0" dirty="0" smtClean="0">
                          <a:solidFill>
                            <a:srgbClr val="FFFFFF"/>
                          </a:solidFill>
                        </a:rPr>
                        <a:t>HEP event selection</a:t>
                      </a:r>
                      <a:endParaRPr lang="en-GB" b="1" i="0" dirty="0">
                        <a:solidFill>
                          <a:srgbClr val="FFFFFF"/>
                        </a:solidFill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33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7230894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bg1"/>
                          </a:solidFill>
                        </a:rPr>
                        <a:t>Qualitative class</a:t>
                      </a:r>
                      <a:r>
                        <a:rPr lang="en-US" b="1" baseline="0" dirty="0" smtClean="0">
                          <a:solidFill>
                            <a:schemeClr val="bg1"/>
                          </a:solidFill>
                        </a:rPr>
                        <a:t> imbalance</a:t>
                      </a:r>
                      <a:endParaRPr lang="en-GB" b="1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0" u="sng" dirty="0" smtClean="0">
                          <a:solidFill>
                            <a:srgbClr val="000000"/>
                          </a:solidFill>
                        </a:rPr>
                        <a:t>NO.</a:t>
                      </a:r>
                      <a:r>
                        <a:rPr lang="en-US" dirty="0" smtClean="0">
                          <a:solidFill>
                            <a:srgbClr val="000000"/>
                          </a:solidFill>
                        </a:rPr>
                        <a:t> Healthy</a:t>
                      </a:r>
                      <a:r>
                        <a:rPr lang="en-US" baseline="0" dirty="0" smtClean="0">
                          <a:solidFill>
                            <a:srgbClr val="000000"/>
                          </a:solidFill>
                        </a:rPr>
                        <a:t> and ill </a:t>
                      </a:r>
                    </a:p>
                    <a:p>
                      <a:pPr algn="ctr"/>
                      <a:r>
                        <a:rPr lang="en-US" baseline="0" dirty="0" smtClean="0">
                          <a:solidFill>
                            <a:srgbClr val="000000"/>
                          </a:solidFill>
                        </a:rPr>
                        <a:t>people have “equal rights”.</a:t>
                      </a:r>
                    </a:p>
                    <a:p>
                      <a:pPr algn="ctr"/>
                      <a:r>
                        <a:rPr lang="en-US" i="1" baseline="0" dirty="0" smtClean="0">
                          <a:solidFill>
                            <a:srgbClr val="008000"/>
                          </a:solidFill>
                        </a:rPr>
                        <a:t>TN are relevant.</a:t>
                      </a:r>
                      <a:endParaRPr lang="en-GB" i="1" dirty="0">
                        <a:solidFill>
                          <a:srgbClr val="008000"/>
                        </a:solidFill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u="sng" dirty="0" smtClean="0">
                          <a:solidFill>
                            <a:srgbClr val="000000"/>
                          </a:solidFill>
                        </a:rPr>
                        <a:t>YES.</a:t>
                      </a:r>
                      <a:r>
                        <a:rPr lang="en-US" dirty="0" smtClean="0">
                          <a:solidFill>
                            <a:srgbClr val="000000"/>
                          </a:solidFill>
                        </a:rPr>
                        <a:t> “Non-relevant”</a:t>
                      </a:r>
                      <a:r>
                        <a:rPr lang="en-US" baseline="0" dirty="0" smtClean="0">
                          <a:solidFill>
                            <a:srgbClr val="000000"/>
                          </a:solidFill>
                        </a:rPr>
                        <a:t> </a:t>
                      </a:r>
                    </a:p>
                    <a:p>
                      <a:pPr algn="ctr"/>
                      <a:r>
                        <a:rPr lang="en-US" baseline="0" dirty="0" smtClean="0">
                          <a:solidFill>
                            <a:srgbClr val="000000"/>
                          </a:solidFill>
                        </a:rPr>
                        <a:t>documents are a nuisance.</a:t>
                      </a:r>
                    </a:p>
                    <a:p>
                      <a:pPr algn="ctr"/>
                      <a:r>
                        <a:rPr lang="en-US" i="1" baseline="0" dirty="0" smtClean="0">
                          <a:solidFill>
                            <a:srgbClr val="FF0000"/>
                          </a:solidFill>
                        </a:rPr>
                        <a:t>TN are irrelevant.</a:t>
                      </a:r>
                      <a:endParaRPr lang="en-GB" i="1" dirty="0">
                        <a:solidFill>
                          <a:srgbClr val="FF0000"/>
                        </a:solidFill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u="sng" dirty="0" smtClean="0">
                          <a:solidFill>
                            <a:srgbClr val="000000"/>
                          </a:solidFill>
                        </a:rPr>
                        <a:t>YES.</a:t>
                      </a:r>
                      <a:r>
                        <a:rPr lang="en-US" dirty="0" smtClean="0">
                          <a:solidFill>
                            <a:srgbClr val="000000"/>
                          </a:solidFill>
                        </a:rPr>
                        <a:t> Background </a:t>
                      </a:r>
                    </a:p>
                    <a:p>
                      <a:pPr algn="ctr"/>
                      <a:r>
                        <a:rPr lang="en-US" dirty="0" smtClean="0">
                          <a:solidFill>
                            <a:srgbClr val="000000"/>
                          </a:solidFill>
                        </a:rPr>
                        <a:t>events</a:t>
                      </a:r>
                      <a:r>
                        <a:rPr lang="en-US" baseline="0" dirty="0" smtClean="0">
                          <a:solidFill>
                            <a:srgbClr val="000000"/>
                          </a:solidFill>
                        </a:rPr>
                        <a:t> are a nuisance.</a:t>
                      </a:r>
                    </a:p>
                    <a:p>
                      <a:pPr algn="ctr"/>
                      <a:r>
                        <a:rPr lang="en-US" i="1" baseline="0" dirty="0" smtClean="0">
                          <a:solidFill>
                            <a:srgbClr val="FF0000"/>
                          </a:solidFill>
                        </a:rPr>
                        <a:t>TN are irrelevant.</a:t>
                      </a:r>
                      <a:endParaRPr lang="en-GB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1037039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bg1"/>
                          </a:solidFill>
                        </a:rPr>
                        <a:t>Quantitative</a:t>
                      </a:r>
                      <a:r>
                        <a:rPr lang="en-US" b="1" baseline="0" dirty="0" smtClean="0">
                          <a:solidFill>
                            <a:schemeClr val="bg1"/>
                          </a:solidFill>
                        </a:rPr>
                        <a:t> class imbalance</a:t>
                      </a:r>
                      <a:endParaRPr lang="en-GB" b="1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u="sng" dirty="0" smtClean="0">
                          <a:solidFill>
                            <a:srgbClr val="000000"/>
                          </a:solidFill>
                        </a:rPr>
                        <a:t>From small to extreme.</a:t>
                      </a:r>
                    </a:p>
                    <a:p>
                      <a:pPr algn="ctr"/>
                      <a:r>
                        <a:rPr lang="en-US" dirty="0" smtClean="0">
                          <a:solidFill>
                            <a:srgbClr val="000000"/>
                          </a:solidFill>
                        </a:rPr>
                        <a:t>From</a:t>
                      </a:r>
                      <a:r>
                        <a:rPr lang="en-US" baseline="0" dirty="0" smtClean="0">
                          <a:solidFill>
                            <a:srgbClr val="000000"/>
                          </a:solidFill>
                        </a:rPr>
                        <a:t> c</a:t>
                      </a:r>
                      <a:r>
                        <a:rPr lang="en-US" dirty="0" smtClean="0">
                          <a:solidFill>
                            <a:srgbClr val="000000"/>
                          </a:solidFill>
                        </a:rPr>
                        <a:t>ommon flu </a:t>
                      </a:r>
                    </a:p>
                    <a:p>
                      <a:pPr algn="ctr"/>
                      <a:r>
                        <a:rPr lang="en-US" dirty="0" smtClean="0">
                          <a:solidFill>
                            <a:srgbClr val="000000"/>
                          </a:solidFill>
                        </a:rPr>
                        <a:t>to very rare disease.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u="sng" dirty="0" smtClean="0">
                          <a:solidFill>
                            <a:srgbClr val="000000"/>
                          </a:solidFill>
                        </a:rPr>
                        <a:t>Generally very high.</a:t>
                      </a:r>
                    </a:p>
                    <a:p>
                      <a:pPr algn="ctr"/>
                      <a:r>
                        <a:rPr lang="en-US" dirty="0" smtClean="0">
                          <a:solidFill>
                            <a:srgbClr val="000000"/>
                          </a:solidFill>
                        </a:rPr>
                        <a:t>Only very few documents </a:t>
                      </a:r>
                    </a:p>
                    <a:p>
                      <a:pPr algn="ctr"/>
                      <a:r>
                        <a:rPr lang="en-US" dirty="0" smtClean="0">
                          <a:solidFill>
                            <a:srgbClr val="000000"/>
                          </a:solidFill>
                        </a:rPr>
                        <a:t>in a repository</a:t>
                      </a:r>
                      <a:r>
                        <a:rPr lang="en-US" baseline="0" dirty="0" smtClean="0">
                          <a:solidFill>
                            <a:srgbClr val="000000"/>
                          </a:solidFill>
                        </a:rPr>
                        <a:t> are relevant.</a:t>
                      </a:r>
                      <a:endParaRPr lang="en-GB" dirty="0">
                        <a:solidFill>
                          <a:srgbClr val="000000"/>
                        </a:solidFill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u="sng" dirty="0" smtClean="0">
                          <a:solidFill>
                            <a:srgbClr val="000000"/>
                          </a:solidFill>
                        </a:rPr>
                        <a:t>Generally extreme.</a:t>
                      </a:r>
                    </a:p>
                    <a:p>
                      <a:pPr algn="ctr"/>
                      <a:r>
                        <a:rPr lang="en-US" dirty="0" smtClean="0">
                          <a:solidFill>
                            <a:srgbClr val="000000"/>
                          </a:solidFill>
                        </a:rPr>
                        <a:t>Signal</a:t>
                      </a:r>
                      <a:r>
                        <a:rPr lang="en-US" baseline="0" dirty="0" smtClean="0">
                          <a:solidFill>
                            <a:srgbClr val="000000"/>
                          </a:solidFill>
                        </a:rPr>
                        <a:t> events are swamped in background events.</a:t>
                      </a:r>
                      <a:endParaRPr lang="en-GB" dirty="0">
                        <a:solidFill>
                          <a:srgbClr val="000000"/>
                        </a:solidFill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880199840"/>
                  </a:ext>
                </a:extLst>
              </a:tr>
              <a:tr h="115200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bg1"/>
                          </a:solidFill>
                        </a:rPr>
                        <a:t>Varying</a:t>
                      </a:r>
                    </a:p>
                    <a:p>
                      <a:pPr algn="ctr"/>
                      <a:r>
                        <a:rPr lang="en-US" b="1" dirty="0" smtClean="0">
                          <a:solidFill>
                            <a:schemeClr val="bg1"/>
                          </a:solidFill>
                        </a:rPr>
                        <a:t> or unknown </a:t>
                      </a:r>
                    </a:p>
                    <a:p>
                      <a:pPr algn="ctr"/>
                      <a:r>
                        <a:rPr lang="en-US" b="1" dirty="0" smtClean="0">
                          <a:solidFill>
                            <a:schemeClr val="bg1"/>
                          </a:solidFill>
                        </a:rPr>
                        <a:t>prevalence </a:t>
                      </a:r>
                      <a:r>
                        <a:rPr lang="el-GR" b="1" dirty="0" smtClean="0">
                          <a:solidFill>
                            <a:schemeClr val="bg1"/>
                          </a:solidFill>
                        </a:rPr>
                        <a:t>π</a:t>
                      </a:r>
                      <a:endParaRPr lang="en-GB" b="1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u="sng" dirty="0" smtClean="0">
                          <a:solidFill>
                            <a:srgbClr val="000000"/>
                          </a:solidFill>
                        </a:rPr>
                        <a:t>Varying and unknown.</a:t>
                      </a:r>
                    </a:p>
                    <a:p>
                      <a:pPr algn="ctr"/>
                      <a:r>
                        <a:rPr lang="en-US" dirty="0" smtClean="0">
                          <a:solidFill>
                            <a:srgbClr val="000000"/>
                          </a:solidFill>
                        </a:rPr>
                        <a:t>Epidemics may spread.</a:t>
                      </a:r>
                      <a:endParaRPr lang="en-GB" dirty="0">
                        <a:solidFill>
                          <a:srgbClr val="000000"/>
                        </a:solidFill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u="sng" dirty="0" smtClean="0">
                          <a:solidFill>
                            <a:srgbClr val="000000"/>
                          </a:solidFill>
                        </a:rPr>
                        <a:t>Varying</a:t>
                      </a:r>
                      <a:r>
                        <a:rPr lang="en-US" b="1" u="sng" baseline="0" dirty="0" smtClean="0">
                          <a:solidFill>
                            <a:srgbClr val="000000"/>
                          </a:solidFill>
                        </a:rPr>
                        <a:t> and unknown </a:t>
                      </a:r>
                    </a:p>
                    <a:p>
                      <a:pPr algn="ctr"/>
                      <a:r>
                        <a:rPr lang="en-US" baseline="0" dirty="0" smtClean="0">
                          <a:solidFill>
                            <a:srgbClr val="000000"/>
                          </a:solidFill>
                        </a:rPr>
                        <a:t>in general (e.g. WWW).</a:t>
                      </a:r>
                      <a:endParaRPr lang="en-GB" dirty="0">
                        <a:solidFill>
                          <a:srgbClr val="000000"/>
                        </a:solidFill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u="sng" dirty="0" smtClean="0">
                          <a:solidFill>
                            <a:srgbClr val="000000"/>
                          </a:solidFill>
                        </a:rPr>
                        <a:t>Constant</a:t>
                      </a:r>
                      <a:r>
                        <a:rPr lang="en-US" b="1" u="sng" baseline="0" dirty="0" smtClean="0">
                          <a:solidFill>
                            <a:srgbClr val="000000"/>
                          </a:solidFill>
                        </a:rPr>
                        <a:t> in time </a:t>
                      </a:r>
                    </a:p>
                    <a:p>
                      <a:pPr algn="ctr"/>
                      <a:r>
                        <a:rPr lang="en-US" baseline="0" dirty="0" smtClean="0">
                          <a:solidFill>
                            <a:srgbClr val="000000"/>
                          </a:solidFill>
                        </a:rPr>
                        <a:t>(quantum cross-sections).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u="sng" baseline="0" dirty="0" smtClean="0">
                          <a:solidFill>
                            <a:srgbClr val="000000"/>
                          </a:solidFill>
                        </a:rPr>
                        <a:t>Unknown</a:t>
                      </a:r>
                      <a:r>
                        <a:rPr lang="en-US" baseline="0" dirty="0" smtClean="0">
                          <a:solidFill>
                            <a:srgbClr val="000000"/>
                          </a:solidFill>
                        </a:rPr>
                        <a:t> for searches.</a:t>
                      </a:r>
                      <a:endParaRPr lang="en-GB" dirty="0" smtClean="0">
                        <a:solidFill>
                          <a:srgbClr val="000000"/>
                        </a:solidFill>
                      </a:endParaRPr>
                    </a:p>
                    <a:p>
                      <a:pPr algn="ctr"/>
                      <a:r>
                        <a:rPr lang="en-US" b="1" u="sng" baseline="0" dirty="0" smtClean="0">
                          <a:solidFill>
                            <a:srgbClr val="000000"/>
                          </a:solidFill>
                        </a:rPr>
                        <a:t>Known</a:t>
                      </a:r>
                      <a:r>
                        <a:rPr lang="en-US" baseline="0" dirty="0" smtClean="0">
                          <a:solidFill>
                            <a:srgbClr val="000000"/>
                          </a:solidFill>
                        </a:rPr>
                        <a:t> for precision measurements.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14826764"/>
                  </a:ext>
                </a:extLst>
              </a:tr>
              <a:tr h="115200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bg1"/>
                          </a:solidFill>
                        </a:rPr>
                        <a:t>Dimensionality </a:t>
                      </a:r>
                    </a:p>
                    <a:p>
                      <a:pPr algn="ctr"/>
                      <a:r>
                        <a:rPr lang="en-US" b="1" dirty="0" smtClean="0">
                          <a:solidFill>
                            <a:schemeClr val="bg1"/>
                          </a:solidFill>
                        </a:rPr>
                        <a:t>and invariances</a:t>
                      </a:r>
                    </a:p>
                    <a:p>
                      <a:pPr algn="ctr"/>
                      <a:endParaRPr lang="en-GB" b="1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u="sng" baseline="0" dirty="0" smtClean="0">
                          <a:solidFill>
                            <a:srgbClr val="000000"/>
                          </a:solidFill>
                          <a:sym typeface="Symbol" panose="05050102010706020507" pitchFamily="18" charset="2"/>
                        </a:rPr>
                        <a:t>3 ratios </a:t>
                      </a:r>
                      <a:r>
                        <a:rPr lang="el-GR" b="1" u="sng" dirty="0" smtClean="0">
                          <a:solidFill>
                            <a:srgbClr val="000000"/>
                          </a:solidFill>
                        </a:rPr>
                        <a:t>ε</a:t>
                      </a:r>
                      <a:r>
                        <a:rPr lang="en-US" b="1" u="sng" baseline="-25000" dirty="0" smtClean="0">
                          <a:solidFill>
                            <a:srgbClr val="000000"/>
                          </a:solidFill>
                        </a:rPr>
                        <a:t>s</a:t>
                      </a:r>
                      <a:r>
                        <a:rPr lang="en-US" b="1" u="sng" dirty="0" smtClean="0">
                          <a:solidFill>
                            <a:srgbClr val="000000"/>
                          </a:solidFill>
                        </a:rPr>
                        <a:t>, </a:t>
                      </a:r>
                      <a:r>
                        <a:rPr lang="el-GR" b="1" u="sng" dirty="0" smtClean="0">
                          <a:solidFill>
                            <a:srgbClr val="000000"/>
                          </a:solidFill>
                        </a:rPr>
                        <a:t>ε</a:t>
                      </a:r>
                      <a:r>
                        <a:rPr lang="en-US" b="1" u="sng" baseline="-25000" dirty="0" smtClean="0">
                          <a:solidFill>
                            <a:srgbClr val="000000"/>
                          </a:solidFill>
                        </a:rPr>
                        <a:t>b</a:t>
                      </a:r>
                      <a:r>
                        <a:rPr lang="en-US" b="1" u="sng" baseline="0" dirty="0" smtClean="0">
                          <a:solidFill>
                            <a:srgbClr val="000000"/>
                          </a:solidFill>
                        </a:rPr>
                        <a:t>, </a:t>
                      </a:r>
                      <a:r>
                        <a:rPr lang="el-GR" b="1" u="sng" dirty="0" smtClean="0">
                          <a:solidFill>
                            <a:srgbClr val="000000"/>
                          </a:solidFill>
                        </a:rPr>
                        <a:t>π</a:t>
                      </a:r>
                      <a:r>
                        <a:rPr lang="en-US" b="1" u="sng" baseline="0" dirty="0" smtClean="0">
                          <a:solidFill>
                            <a:srgbClr val="000000"/>
                          </a:solidFill>
                          <a:sym typeface="Symbol" panose="05050102010706020507" pitchFamily="18" charset="2"/>
                        </a:rPr>
                        <a:t> +</a:t>
                      </a:r>
                      <a:r>
                        <a:rPr lang="en-US" b="1" u="sng" baseline="0" dirty="0" smtClean="0">
                          <a:solidFill>
                            <a:srgbClr val="000000"/>
                          </a:solidFill>
                        </a:rPr>
                        <a:t> scale.</a:t>
                      </a:r>
                    </a:p>
                    <a:p>
                      <a:pPr algn="ctr"/>
                      <a:r>
                        <a:rPr lang="en-US" baseline="0" dirty="0" smtClean="0">
                          <a:solidFill>
                            <a:srgbClr val="000000"/>
                          </a:solidFill>
                        </a:rPr>
                        <a:t>New </a:t>
                      </a:r>
                      <a:r>
                        <a:rPr lang="en-US" b="0" u="none" baseline="0" dirty="0" smtClean="0">
                          <a:solidFill>
                            <a:srgbClr val="000000"/>
                          </a:solidFill>
                        </a:rPr>
                        <a:t>metrics under study because ROC ignores </a:t>
                      </a:r>
                      <a:r>
                        <a:rPr lang="el-GR" b="0" u="none" dirty="0" smtClean="0">
                          <a:solidFill>
                            <a:srgbClr val="000000"/>
                          </a:solidFill>
                        </a:rPr>
                        <a:t>π</a:t>
                      </a:r>
                      <a:r>
                        <a:rPr lang="en-US" b="0" u="none" dirty="0" smtClean="0">
                          <a:solidFill>
                            <a:srgbClr val="000000"/>
                          </a:solidFill>
                        </a:rPr>
                        <a:t>.</a:t>
                      </a:r>
                    </a:p>
                    <a:p>
                      <a:pPr algn="ctr"/>
                      <a:r>
                        <a:rPr lang="en-US" b="0" u="none" dirty="0" smtClean="0">
                          <a:solidFill>
                            <a:srgbClr val="000000"/>
                          </a:solidFill>
                        </a:rPr>
                        <a:t>Costs</a:t>
                      </a:r>
                      <a:r>
                        <a:rPr lang="en-US" b="0" u="none" baseline="0" dirty="0" smtClean="0">
                          <a:solidFill>
                            <a:srgbClr val="000000"/>
                          </a:solidFill>
                        </a:rPr>
                        <a:t> scale with N</a:t>
                      </a:r>
                      <a:r>
                        <a:rPr lang="en-US" b="0" u="none" baseline="-25000" dirty="0" smtClean="0">
                          <a:solidFill>
                            <a:srgbClr val="000000"/>
                          </a:solidFill>
                        </a:rPr>
                        <a:t>tot.</a:t>
                      </a:r>
                      <a:r>
                        <a:rPr lang="en-US" b="0" u="none" baseline="0" dirty="0" smtClean="0">
                          <a:solidFill>
                            <a:srgbClr val="000000"/>
                          </a:solidFill>
                        </a:rPr>
                        <a:t> 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u="sng" baseline="0" dirty="0" smtClean="0">
                          <a:solidFill>
                            <a:srgbClr val="000000"/>
                          </a:solidFill>
                        </a:rPr>
                        <a:t>2 ratios </a:t>
                      </a:r>
                      <a:r>
                        <a:rPr lang="el-GR" b="1" u="sng" dirty="0" smtClean="0">
                          <a:solidFill>
                            <a:srgbClr val="000000"/>
                          </a:solidFill>
                        </a:rPr>
                        <a:t>ε</a:t>
                      </a:r>
                      <a:r>
                        <a:rPr lang="en-US" b="1" u="sng" baseline="-25000" dirty="0" smtClean="0">
                          <a:solidFill>
                            <a:srgbClr val="000000"/>
                          </a:solidFill>
                        </a:rPr>
                        <a:t>s</a:t>
                      </a:r>
                      <a:r>
                        <a:rPr lang="en-US" b="1" u="sng" dirty="0" smtClean="0">
                          <a:solidFill>
                            <a:srgbClr val="000000"/>
                          </a:solidFill>
                        </a:rPr>
                        <a:t>, </a:t>
                      </a:r>
                      <a:r>
                        <a:rPr lang="el-GR" b="1" u="sng" dirty="0" smtClean="0">
                          <a:solidFill>
                            <a:srgbClr val="000000"/>
                          </a:solidFill>
                        </a:rPr>
                        <a:t>ρ</a:t>
                      </a:r>
                      <a:r>
                        <a:rPr lang="en-US" b="1" u="sng" dirty="0" smtClean="0">
                          <a:solidFill>
                            <a:srgbClr val="000000"/>
                          </a:solidFill>
                        </a:rPr>
                        <a:t> + scale.</a:t>
                      </a:r>
                      <a:r>
                        <a:rPr lang="en-US" baseline="0" dirty="0" smtClean="0">
                          <a:solidFill>
                            <a:srgbClr val="000000"/>
                          </a:solidFill>
                        </a:rPr>
                        <a:t>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b="0" u="none" dirty="0" smtClean="0">
                          <a:solidFill>
                            <a:srgbClr val="000000"/>
                          </a:solidFill>
                        </a:rPr>
                        <a:t>ε</a:t>
                      </a:r>
                      <a:r>
                        <a:rPr lang="en-US" b="0" u="none" baseline="-25000" dirty="0" smtClean="0">
                          <a:solidFill>
                            <a:srgbClr val="000000"/>
                          </a:solidFill>
                        </a:rPr>
                        <a:t>s</a:t>
                      </a:r>
                      <a:r>
                        <a:rPr lang="en-US" b="0" u="none" dirty="0" smtClean="0">
                          <a:solidFill>
                            <a:srgbClr val="000000"/>
                          </a:solidFill>
                        </a:rPr>
                        <a:t>, </a:t>
                      </a:r>
                      <a:r>
                        <a:rPr lang="el-GR" b="0" u="none" dirty="0" smtClean="0">
                          <a:solidFill>
                            <a:srgbClr val="000000"/>
                          </a:solidFill>
                        </a:rPr>
                        <a:t>ρ</a:t>
                      </a:r>
                      <a:r>
                        <a:rPr lang="en-US" b="0" u="none" baseline="0" dirty="0" smtClean="0">
                          <a:solidFill>
                            <a:srgbClr val="000000"/>
                          </a:solidFill>
                        </a:rPr>
                        <a:t> enough in many cases.</a:t>
                      </a:r>
                      <a:endParaRPr lang="en-US" b="0" u="none" dirty="0" smtClean="0">
                        <a:solidFill>
                          <a:srgbClr val="000000"/>
                        </a:solidFill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0" u="none" dirty="0" smtClean="0">
                          <a:solidFill>
                            <a:srgbClr val="000000"/>
                          </a:solidFill>
                        </a:rPr>
                        <a:t>Costs</a:t>
                      </a:r>
                      <a:r>
                        <a:rPr lang="en-US" b="0" u="none" baseline="0" dirty="0" smtClean="0">
                          <a:solidFill>
                            <a:srgbClr val="000000"/>
                          </a:solidFill>
                        </a:rPr>
                        <a:t> and</a:t>
                      </a:r>
                      <a:r>
                        <a:rPr lang="en-US" b="0" u="none" dirty="0" smtClean="0">
                          <a:solidFill>
                            <a:srgbClr val="000000"/>
                          </a:solidFill>
                        </a:rPr>
                        <a:t> speed</a:t>
                      </a:r>
                      <a:r>
                        <a:rPr lang="en-US" b="0" u="none" baseline="0" dirty="0" smtClean="0">
                          <a:solidFill>
                            <a:srgbClr val="000000"/>
                          </a:solidFill>
                        </a:rPr>
                        <a:t> scale with N</a:t>
                      </a:r>
                      <a:r>
                        <a:rPr lang="en-US" b="0" u="none" baseline="-25000" dirty="0" smtClean="0">
                          <a:solidFill>
                            <a:srgbClr val="000000"/>
                          </a:solidFill>
                        </a:rPr>
                        <a:t>tot.</a:t>
                      </a:r>
                      <a:r>
                        <a:rPr lang="en-US" b="0" u="none" baseline="0" dirty="0" smtClean="0">
                          <a:solidFill>
                            <a:srgbClr val="000000"/>
                          </a:solidFill>
                        </a:rPr>
                        <a:t>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aseline="0" dirty="0" smtClean="0">
                          <a:solidFill>
                            <a:srgbClr val="000000"/>
                          </a:solidFill>
                        </a:rPr>
                        <a:t>Show only N</a:t>
                      </a:r>
                      <a:r>
                        <a:rPr lang="en-US" baseline="-25000" dirty="0" smtClean="0">
                          <a:solidFill>
                            <a:srgbClr val="000000"/>
                          </a:solidFill>
                        </a:rPr>
                        <a:t>sel</a:t>
                      </a:r>
                      <a:r>
                        <a:rPr lang="en-US" baseline="0" dirty="0" smtClean="0">
                          <a:solidFill>
                            <a:srgbClr val="000000"/>
                          </a:solidFill>
                        </a:rPr>
                        <a:t> docs in one page.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i="1" baseline="0" dirty="0" smtClean="0">
                          <a:solidFill>
                            <a:srgbClr val="FF0000"/>
                          </a:solidFill>
                        </a:rPr>
                        <a:t>TN are irrelevant.</a:t>
                      </a:r>
                      <a:endParaRPr lang="en-GB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u="sng" baseline="0" dirty="0" smtClean="0">
                          <a:solidFill>
                            <a:srgbClr val="000000"/>
                          </a:solidFill>
                        </a:rPr>
                        <a:t>2 ratios </a:t>
                      </a:r>
                      <a:r>
                        <a:rPr lang="el-GR" b="1" u="sng" dirty="0" smtClean="0">
                          <a:solidFill>
                            <a:srgbClr val="000000"/>
                          </a:solidFill>
                        </a:rPr>
                        <a:t>ε</a:t>
                      </a:r>
                      <a:r>
                        <a:rPr lang="en-US" b="1" u="sng" baseline="-25000" dirty="0" smtClean="0">
                          <a:solidFill>
                            <a:srgbClr val="000000"/>
                          </a:solidFill>
                        </a:rPr>
                        <a:t>s</a:t>
                      </a:r>
                      <a:r>
                        <a:rPr lang="en-US" b="1" u="sng" dirty="0" smtClean="0">
                          <a:solidFill>
                            <a:srgbClr val="000000"/>
                          </a:solidFill>
                        </a:rPr>
                        <a:t>, </a:t>
                      </a:r>
                      <a:r>
                        <a:rPr lang="el-GR" b="1" u="sng" dirty="0" smtClean="0">
                          <a:solidFill>
                            <a:srgbClr val="000000"/>
                          </a:solidFill>
                        </a:rPr>
                        <a:t>ρ</a:t>
                      </a:r>
                      <a:r>
                        <a:rPr lang="en-US" b="1" u="sng" dirty="0" smtClean="0">
                          <a:solidFill>
                            <a:srgbClr val="000000"/>
                          </a:solidFill>
                        </a:rPr>
                        <a:t> + scale.</a:t>
                      </a:r>
                      <a:r>
                        <a:rPr lang="en-US" baseline="0" dirty="0" smtClean="0">
                          <a:solidFill>
                            <a:srgbClr val="000000"/>
                          </a:solidFill>
                        </a:rPr>
                        <a:t>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b="0" u="none" dirty="0" smtClean="0">
                          <a:solidFill>
                            <a:srgbClr val="000000"/>
                          </a:solidFill>
                        </a:rPr>
                        <a:t>ε</a:t>
                      </a:r>
                      <a:r>
                        <a:rPr lang="en-US" b="0" u="none" baseline="-25000" dirty="0" smtClean="0">
                          <a:solidFill>
                            <a:srgbClr val="000000"/>
                          </a:solidFill>
                        </a:rPr>
                        <a:t>s</a:t>
                      </a:r>
                      <a:r>
                        <a:rPr lang="en-US" b="0" u="none" dirty="0" smtClean="0">
                          <a:solidFill>
                            <a:srgbClr val="000000"/>
                          </a:solidFill>
                        </a:rPr>
                        <a:t>, </a:t>
                      </a:r>
                      <a:r>
                        <a:rPr lang="el-GR" b="0" u="none" dirty="0" smtClean="0">
                          <a:solidFill>
                            <a:srgbClr val="000000"/>
                          </a:solidFill>
                        </a:rPr>
                        <a:t>ρ</a:t>
                      </a:r>
                      <a:r>
                        <a:rPr lang="en-US" b="0" u="none" baseline="0" dirty="0" smtClean="0">
                          <a:solidFill>
                            <a:srgbClr val="000000"/>
                          </a:solidFill>
                        </a:rPr>
                        <a:t> enough in many cases.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aseline="0" dirty="0" smtClean="0">
                          <a:solidFill>
                            <a:srgbClr val="000000"/>
                          </a:solidFill>
                        </a:rPr>
                        <a:t>Lumi is needed for: trigger, syst. vs stat., searches.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i="1" baseline="0" dirty="0" smtClean="0">
                          <a:solidFill>
                            <a:srgbClr val="FF0000"/>
                          </a:solidFill>
                        </a:rPr>
                        <a:t>TN are irrelevant.</a:t>
                      </a:r>
                      <a:endParaRPr lang="en-GB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90327849"/>
                  </a:ext>
                </a:extLst>
              </a:tr>
              <a:tr h="115200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bg1"/>
                          </a:solidFill>
                        </a:rPr>
                        <a:t>Different use</a:t>
                      </a:r>
                      <a:r>
                        <a:rPr lang="en-US" b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b="1" dirty="0" smtClean="0">
                          <a:solidFill>
                            <a:schemeClr val="bg1"/>
                          </a:solidFill>
                        </a:rPr>
                        <a:t>of selected instances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u="sng" dirty="0" smtClean="0">
                          <a:solidFill>
                            <a:srgbClr val="000000"/>
                          </a:solidFill>
                        </a:rPr>
                        <a:t>Binning</a:t>
                      </a:r>
                      <a:r>
                        <a:rPr lang="en-US" b="1" u="sng" baseline="0" dirty="0" smtClean="0">
                          <a:solidFill>
                            <a:srgbClr val="000000"/>
                          </a:solidFill>
                        </a:rPr>
                        <a:t> – </a:t>
                      </a:r>
                      <a:r>
                        <a:rPr lang="en-US" b="1" u="sng" dirty="0" smtClean="0">
                          <a:solidFill>
                            <a:srgbClr val="000000"/>
                          </a:solidFill>
                        </a:rPr>
                        <a:t>NO</a:t>
                      </a:r>
                      <a:r>
                        <a:rPr lang="en-US" b="1" u="sng" baseline="0" dirty="0" smtClean="0">
                          <a:solidFill>
                            <a:srgbClr val="000000"/>
                          </a:solidFill>
                        </a:rPr>
                        <a:t>.</a:t>
                      </a:r>
                    </a:p>
                    <a:p>
                      <a:pPr algn="ctr"/>
                      <a:r>
                        <a:rPr lang="en-US" b="1" u="sng" baseline="0" dirty="0" smtClean="0">
                          <a:solidFill>
                            <a:srgbClr val="000000"/>
                          </a:solidFill>
                        </a:rPr>
                        <a:t>R</a:t>
                      </a:r>
                      <a:r>
                        <a:rPr lang="en-US" b="1" u="sng" dirty="0" smtClean="0">
                          <a:solidFill>
                            <a:srgbClr val="000000"/>
                          </a:solidFill>
                        </a:rPr>
                        <a:t>anking</a:t>
                      </a:r>
                      <a:r>
                        <a:rPr lang="en-US" b="1" u="sng" baseline="0" dirty="0" smtClean="0">
                          <a:solidFill>
                            <a:srgbClr val="000000"/>
                          </a:solidFill>
                        </a:rPr>
                        <a:t> – YES?</a:t>
                      </a:r>
                      <a:r>
                        <a:rPr lang="en-US" b="0" u="none" baseline="0" dirty="0" smtClean="0">
                          <a:solidFill>
                            <a:srgbClr val="000000"/>
                          </a:solidFill>
                        </a:rPr>
                        <a:t> </a:t>
                      </a:r>
                    </a:p>
                    <a:p>
                      <a:pPr algn="ctr"/>
                      <a:r>
                        <a:rPr lang="en-US" b="0" u="none" dirty="0" smtClean="0">
                          <a:solidFill>
                            <a:srgbClr val="000000"/>
                          </a:solidFill>
                        </a:rPr>
                        <a:t>Treat</a:t>
                      </a:r>
                      <a:r>
                        <a:rPr lang="en-US" b="0" u="none" baseline="0" dirty="0" smtClean="0">
                          <a:solidFill>
                            <a:srgbClr val="000000"/>
                          </a:solidFill>
                        </a:rPr>
                        <a:t> with higher priority</a:t>
                      </a:r>
                    </a:p>
                    <a:p>
                      <a:pPr algn="ctr"/>
                      <a:r>
                        <a:rPr lang="en-US" b="0" u="none" baseline="0" dirty="0" smtClean="0">
                          <a:solidFill>
                            <a:srgbClr val="000000"/>
                          </a:solidFill>
                        </a:rPr>
                        <a:t>patients who are </a:t>
                      </a:r>
                    </a:p>
                    <a:p>
                      <a:pPr algn="ctr"/>
                      <a:r>
                        <a:rPr lang="en-US" b="0" u="none" baseline="0" dirty="0" smtClean="0">
                          <a:solidFill>
                            <a:srgbClr val="000000"/>
                          </a:solidFill>
                        </a:rPr>
                        <a:t>more likely to be ill?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u="sng" dirty="0" smtClean="0">
                          <a:solidFill>
                            <a:srgbClr val="000000"/>
                          </a:solidFill>
                        </a:rPr>
                        <a:t>Binning –</a:t>
                      </a:r>
                      <a:r>
                        <a:rPr lang="en-US" b="1" u="sng" baseline="0" dirty="0" smtClean="0">
                          <a:solidFill>
                            <a:srgbClr val="000000"/>
                          </a:solidFill>
                        </a:rPr>
                        <a:t> NO. </a:t>
                      </a:r>
                    </a:p>
                    <a:p>
                      <a:pPr algn="ctr"/>
                      <a:r>
                        <a:rPr lang="en-US" b="1" u="sng" dirty="0" smtClean="0">
                          <a:solidFill>
                            <a:srgbClr val="000000"/>
                          </a:solidFill>
                        </a:rPr>
                        <a:t>Ranking – YES.</a:t>
                      </a:r>
                      <a:r>
                        <a:rPr lang="en-US" b="0" u="none" baseline="0" dirty="0" smtClean="0">
                          <a:solidFill>
                            <a:srgbClr val="000000"/>
                          </a:solidFill>
                        </a:rPr>
                        <a:t> </a:t>
                      </a:r>
                    </a:p>
                    <a:p>
                      <a:pPr algn="ctr"/>
                      <a:r>
                        <a:rPr lang="en-US" b="0" u="none" baseline="0" dirty="0" smtClean="0">
                          <a:solidFill>
                            <a:srgbClr val="000000"/>
                          </a:solidFill>
                        </a:rPr>
                        <a:t>Precision at k, R-precision, MAP </a:t>
                      </a:r>
                    </a:p>
                    <a:p>
                      <a:pPr algn="ctr"/>
                      <a:r>
                        <a:rPr lang="en-US" b="0" u="none" baseline="0" dirty="0" smtClean="0">
                          <a:solidFill>
                            <a:srgbClr val="000000"/>
                          </a:solidFill>
                        </a:rPr>
                        <a:t>all involve </a:t>
                      </a:r>
                      <a:r>
                        <a:rPr lang="en-US" b="0" i="1" u="sng" baseline="0" dirty="0" smtClean="0">
                          <a:solidFill>
                            <a:srgbClr val="000000"/>
                          </a:solidFill>
                        </a:rPr>
                        <a:t>global</a:t>
                      </a:r>
                      <a:r>
                        <a:rPr lang="en-US" b="0" u="none" baseline="0" dirty="0" smtClean="0">
                          <a:solidFill>
                            <a:srgbClr val="000000"/>
                          </a:solidFill>
                        </a:rPr>
                        <a:t> precision-recall </a:t>
                      </a:r>
                    </a:p>
                    <a:p>
                      <a:pPr algn="ctr"/>
                      <a:r>
                        <a:rPr lang="en-US" b="0" u="none" baseline="0" dirty="0" smtClean="0">
                          <a:solidFill>
                            <a:srgbClr val="000000"/>
                          </a:solidFill>
                        </a:rPr>
                        <a:t>(“top N</a:t>
                      </a:r>
                      <a:r>
                        <a:rPr lang="en-US" b="0" u="none" baseline="-25000" dirty="0" smtClean="0">
                          <a:solidFill>
                            <a:srgbClr val="000000"/>
                          </a:solidFill>
                        </a:rPr>
                        <a:t>sel</a:t>
                      </a:r>
                      <a:r>
                        <a:rPr lang="en-US" b="0" u="none" baseline="0" dirty="0" smtClean="0">
                          <a:solidFill>
                            <a:srgbClr val="000000"/>
                          </a:solidFill>
                        </a:rPr>
                        <a:t> documents retrieved) </a:t>
                      </a:r>
                      <a:endParaRPr lang="en-GB" b="0" u="none" dirty="0" smtClean="0">
                        <a:solidFill>
                          <a:srgbClr val="000000"/>
                        </a:solidFill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u="sng" dirty="0" smtClean="0">
                          <a:solidFill>
                            <a:srgbClr val="000000"/>
                          </a:solidFill>
                        </a:rPr>
                        <a:t>Binning – YES.</a:t>
                      </a:r>
                    </a:p>
                    <a:p>
                      <a:pPr algn="ctr"/>
                      <a:r>
                        <a:rPr lang="en-US" dirty="0" smtClean="0">
                          <a:solidFill>
                            <a:srgbClr val="000000"/>
                          </a:solidFill>
                        </a:rPr>
                        <a:t>Fits to distributions: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i="1" u="sng" dirty="0" smtClean="0">
                          <a:solidFill>
                            <a:srgbClr val="000000"/>
                          </a:solidFill>
                        </a:rPr>
                        <a:t>local</a:t>
                      </a:r>
                      <a:r>
                        <a:rPr lang="en-US" i="1" u="sng" baseline="0" dirty="0" smtClean="0">
                          <a:solidFill>
                            <a:srgbClr val="000000"/>
                          </a:solidFill>
                        </a:rPr>
                        <a:t> </a:t>
                      </a:r>
                      <a:r>
                        <a:rPr lang="el-GR" b="0" i="1" u="sng" dirty="0" smtClean="0">
                          <a:solidFill>
                            <a:srgbClr val="000000"/>
                          </a:solidFill>
                        </a:rPr>
                        <a:t>ε</a:t>
                      </a:r>
                      <a:r>
                        <a:rPr lang="en-US" b="0" i="1" u="sng" baseline="-25000" dirty="0" smtClean="0">
                          <a:solidFill>
                            <a:srgbClr val="000000"/>
                          </a:solidFill>
                        </a:rPr>
                        <a:t>s</a:t>
                      </a:r>
                      <a:r>
                        <a:rPr lang="en-US" b="0" i="1" u="sng" dirty="0" smtClean="0">
                          <a:solidFill>
                            <a:srgbClr val="000000"/>
                          </a:solidFill>
                        </a:rPr>
                        <a:t>, </a:t>
                      </a:r>
                      <a:r>
                        <a:rPr lang="el-GR" b="0" i="1" u="sng" dirty="0" smtClean="0">
                          <a:solidFill>
                            <a:srgbClr val="000000"/>
                          </a:solidFill>
                        </a:rPr>
                        <a:t>ρ</a:t>
                      </a:r>
                      <a:r>
                        <a:rPr lang="en-GB" b="0" i="1" u="sng" baseline="0" dirty="0" smtClean="0">
                          <a:solidFill>
                            <a:srgbClr val="000000"/>
                          </a:solidFill>
                        </a:rPr>
                        <a:t> in each bin</a:t>
                      </a:r>
                      <a:endParaRPr lang="en-US" i="1" u="sng" baseline="0" dirty="0" smtClean="0">
                        <a:solidFill>
                          <a:srgbClr val="000000"/>
                        </a:solidFill>
                      </a:endParaRPr>
                    </a:p>
                    <a:p>
                      <a:pPr algn="ctr"/>
                      <a:r>
                        <a:rPr lang="en-US" baseline="0" dirty="0" smtClean="0">
                          <a:solidFill>
                            <a:srgbClr val="000000"/>
                          </a:solidFill>
                        </a:rPr>
                        <a:t>rather than </a:t>
                      </a:r>
                      <a:r>
                        <a:rPr lang="en-US" b="0" u="none" baseline="0" dirty="0" smtClean="0">
                          <a:solidFill>
                            <a:srgbClr val="000000"/>
                          </a:solidFill>
                        </a:rPr>
                        <a:t>global </a:t>
                      </a:r>
                      <a:r>
                        <a:rPr lang="el-GR" b="0" u="none" dirty="0" smtClean="0">
                          <a:solidFill>
                            <a:srgbClr val="000000"/>
                          </a:solidFill>
                        </a:rPr>
                        <a:t>ε</a:t>
                      </a:r>
                      <a:r>
                        <a:rPr lang="en-US" b="0" u="none" baseline="-25000" dirty="0" smtClean="0">
                          <a:solidFill>
                            <a:srgbClr val="000000"/>
                          </a:solidFill>
                        </a:rPr>
                        <a:t>s</a:t>
                      </a:r>
                      <a:r>
                        <a:rPr lang="en-US" b="0" u="none" dirty="0" smtClean="0">
                          <a:solidFill>
                            <a:srgbClr val="000000"/>
                          </a:solidFill>
                        </a:rPr>
                        <a:t>, </a:t>
                      </a:r>
                      <a:r>
                        <a:rPr lang="el-GR" b="0" u="none" dirty="0" smtClean="0">
                          <a:solidFill>
                            <a:srgbClr val="000000"/>
                          </a:solidFill>
                        </a:rPr>
                        <a:t>ρ</a:t>
                      </a:r>
                      <a:r>
                        <a:rPr lang="en-US" b="0" u="none" dirty="0" smtClean="0">
                          <a:solidFill>
                            <a:srgbClr val="000000"/>
                          </a:solidFill>
                        </a:rPr>
                        <a:t>.</a:t>
                      </a:r>
                      <a:endParaRPr lang="en-GB" b="0" u="none" dirty="0">
                        <a:solidFill>
                          <a:srgbClr val="000000"/>
                        </a:solidFill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33720335"/>
                  </a:ext>
                </a:extLst>
              </a:tr>
            </a:tbl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410" y="4183380"/>
            <a:ext cx="1679867" cy="289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385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e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45219748"/>
                  </p:ext>
                </p:extLst>
              </p:nvPr>
            </p:nvGraphicFramePr>
            <p:xfrm>
              <a:off x="102424" y="527779"/>
              <a:ext cx="9000000" cy="5587827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068451">
                      <a:extLst>
                        <a:ext uri="{9D8B030D-6E8A-4147-A177-3AD203B41FA5}">
                          <a16:colId xmlns:a16="http://schemas.microsoft.com/office/drawing/2014/main" val="2166145143"/>
                        </a:ext>
                      </a:extLst>
                    </a:gridCol>
                    <a:gridCol w="2304437">
                      <a:extLst>
                        <a:ext uri="{9D8B030D-6E8A-4147-A177-3AD203B41FA5}">
                          <a16:colId xmlns:a16="http://schemas.microsoft.com/office/drawing/2014/main" val="760715893"/>
                        </a:ext>
                      </a:extLst>
                    </a:gridCol>
                    <a:gridCol w="352173">
                      <a:extLst>
                        <a:ext uri="{9D8B030D-6E8A-4147-A177-3AD203B41FA5}">
                          <a16:colId xmlns:a16="http://schemas.microsoft.com/office/drawing/2014/main" val="2433760050"/>
                        </a:ext>
                      </a:extLst>
                    </a:gridCol>
                    <a:gridCol w="2618329">
                      <a:extLst>
                        <a:ext uri="{9D8B030D-6E8A-4147-A177-3AD203B41FA5}">
                          <a16:colId xmlns:a16="http://schemas.microsoft.com/office/drawing/2014/main" val="2227932611"/>
                        </a:ext>
                      </a:extLst>
                    </a:gridCol>
                    <a:gridCol w="2656610">
                      <a:extLst>
                        <a:ext uri="{9D8B030D-6E8A-4147-A177-3AD203B41FA5}">
                          <a16:colId xmlns:a16="http://schemas.microsoft.com/office/drawing/2014/main" val="2704373822"/>
                        </a:ext>
                      </a:extLst>
                    </a:gridCol>
                  </a:tblGrid>
                  <a:tr h="529390">
                    <a:tc gridSpan="5">
                      <a:txBody>
                        <a:bodyPr/>
                        <a:lstStyle/>
                        <a:p>
                          <a:pPr algn="ctr"/>
                          <a:r>
                            <a:rPr lang="en-US" sz="1800" b="1" dirty="0" smtClean="0">
                              <a:solidFill>
                                <a:schemeClr val="bg1"/>
                              </a:solidFill>
                            </a:rPr>
                            <a:t>Binary</a:t>
                          </a:r>
                          <a:r>
                            <a:rPr lang="en-US" sz="1800" b="1" baseline="0" dirty="0" smtClean="0">
                              <a:solidFill>
                                <a:schemeClr val="bg1"/>
                              </a:solidFill>
                            </a:rPr>
                            <a:t> classifiers for HEP event selection (signal-background discrimination)</a:t>
                          </a:r>
                          <a:endParaRPr lang="en-GB" sz="1800" b="1" dirty="0">
                            <a:solidFill>
                              <a:schemeClr val="bg1"/>
                            </a:solidFill>
                          </a:endParaRPr>
                        </a:p>
                      </a:txBody>
                      <a:tcPr marL="0" marR="0" marT="0" marB="0" anchor="ctr">
                        <a:solidFill>
                          <a:srgbClr val="0055A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GB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218363636"/>
                      </a:ext>
                    </a:extLst>
                  </a:tr>
                  <a:tr h="252000">
                    <a:tc rowSpan="8">
                      <a:txBody>
                        <a:bodyPr/>
                        <a:lstStyle/>
                        <a:p>
                          <a:pPr algn="ctr"/>
                          <a:r>
                            <a:rPr lang="en-US" sz="1200" b="1" dirty="0" smtClean="0">
                              <a:solidFill>
                                <a:srgbClr val="000000"/>
                              </a:solidFill>
                            </a:rPr>
                            <a:t>Statistical error minimization</a:t>
                          </a:r>
                        </a:p>
                        <a:p>
                          <a:pPr algn="ctr"/>
                          <a:endParaRPr lang="en-US" sz="1200" b="1" dirty="0" smtClean="0">
                            <a:solidFill>
                              <a:srgbClr val="000000"/>
                            </a:solidFill>
                          </a:endParaRPr>
                        </a:p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b="1" dirty="0" smtClean="0">
                              <a:solidFill>
                                <a:srgbClr val="000000"/>
                              </a:solidFill>
                            </a:rPr>
                            <a:t>(or statistical significance maximization)</a:t>
                          </a:r>
                        </a:p>
                      </a:txBody>
                      <a:tcPr marL="0" marR="0" marT="0" marB="0" anchor="ctr">
                        <a:solidFill>
                          <a:schemeClr val="bg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b="1" dirty="0" smtClean="0">
                              <a:solidFill>
                                <a:srgbClr val="000000"/>
                              </a:solidFill>
                            </a:rPr>
                            <a:t>Cross-section (1-bin counting</a:t>
                          </a:r>
                          <a:r>
                            <a:rPr lang="en-US" sz="1200" b="1" baseline="0" dirty="0" smtClean="0">
                              <a:solidFill>
                                <a:srgbClr val="000000"/>
                              </a:solidFill>
                            </a:rPr>
                            <a:t>)</a:t>
                          </a:r>
                          <a:endParaRPr lang="en-GB" sz="1200" b="1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0" marR="0" marT="0" marB="0" anchor="ctr">
                        <a:solidFill>
                          <a:schemeClr val="bg2">
                            <a:lumMod val="20000"/>
                            <a:lumOff val="80000"/>
                          </a:schemeClr>
                        </a:solidFill>
                      </a:tcPr>
                    </a:tc>
                    <a:tc rowSpan="10"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b="0" baseline="0" dirty="0" smtClean="0">
                              <a:solidFill>
                                <a:srgbClr val="000000"/>
                              </a:solidFill>
                            </a:rPr>
                            <a:t>Only 2 or 3 global/local variables </a:t>
                          </a:r>
                          <a:r>
                            <a:rPr lang="en-US" b="1" baseline="0" dirty="0" smtClean="0">
                              <a:solidFill>
                                <a:srgbClr val="000000"/>
                              </a:solidFill>
                            </a:rPr>
                            <a:t>– </a:t>
                          </a:r>
                          <a:r>
                            <a:rPr lang="en-US" b="1" i="1" baseline="0" dirty="0" smtClean="0">
                              <a:solidFill>
                                <a:srgbClr val="FF0000"/>
                              </a:solidFill>
                            </a:rPr>
                            <a:t>TN, AUC irrelevant</a:t>
                          </a:r>
                        </a:p>
                      </a:txBody>
                      <a:tcPr marL="0" marR="0" marT="0" marB="0" vert="vert270" anchor="ctr"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dirty="0" smtClean="0">
                              <a:solidFill>
                                <a:srgbClr val="000000"/>
                              </a:solidFill>
                            </a:rPr>
                            <a:t>2 variables: global</a:t>
                          </a:r>
                          <a:r>
                            <a:rPr lang="en-US" sz="1200" baseline="0" dirty="0" smtClean="0">
                              <a:solidFill>
                                <a:srgbClr val="000000"/>
                              </a:solidFill>
                            </a:rPr>
                            <a:t> </a:t>
                          </a:r>
                          <a:r>
                            <a:rPr lang="el-GR" sz="1200" dirty="0" smtClean="0">
                              <a:solidFill>
                                <a:srgbClr val="000000"/>
                              </a:solidFill>
                            </a:rPr>
                            <a:t>ε</a:t>
                          </a:r>
                          <a:r>
                            <a:rPr lang="en-US" sz="1200" baseline="-25000" dirty="0" smtClean="0">
                              <a:solidFill>
                                <a:srgbClr val="000000"/>
                              </a:solidFill>
                            </a:rPr>
                            <a:t>s</a:t>
                          </a:r>
                          <a:r>
                            <a:rPr lang="en-US" sz="1200" dirty="0" smtClean="0">
                              <a:solidFill>
                                <a:srgbClr val="000000"/>
                              </a:solidFill>
                            </a:rPr>
                            <a:t>,</a:t>
                          </a:r>
                          <a:r>
                            <a:rPr lang="el-GR" sz="1200" dirty="0" smtClean="0">
                              <a:solidFill>
                                <a:srgbClr val="000000"/>
                              </a:solidFill>
                            </a:rPr>
                            <a:t> ρ</a:t>
                          </a:r>
                          <a:r>
                            <a:rPr lang="en-US" sz="1200" baseline="0" dirty="0" smtClean="0">
                              <a:solidFill>
                                <a:srgbClr val="000000"/>
                              </a:solidFill>
                            </a:rPr>
                            <a:t> </a:t>
                          </a:r>
                          <a:r>
                            <a:rPr lang="en-US" sz="1200" dirty="0" smtClean="0">
                              <a:solidFill>
                                <a:srgbClr val="000000"/>
                              </a:solidFill>
                            </a:rPr>
                            <a:t>(given</a:t>
                          </a:r>
                          <a:r>
                            <a:rPr lang="en-US" sz="1200" baseline="0" dirty="0" smtClean="0">
                              <a:solidFill>
                                <a:srgbClr val="000000"/>
                              </a:solidFill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nor/>
                                </m:rPr>
                                <a:rPr lang="en-US" sz="1200" b="0" i="0" smtClean="0">
                                  <a:solidFill>
                                    <a:srgbClr val="000000"/>
                                  </a:solidFill>
                                </a:rPr>
                                <m:t>S</m:t>
                              </m:r>
                              <m:r>
                                <m:rPr>
                                  <m:nor/>
                                </m:rPr>
                                <a:rPr lang="en-US" sz="1200" b="0" i="0" baseline="-25000" smtClean="0">
                                  <a:solidFill>
                                    <a:srgbClr val="000000"/>
                                  </a:solidFill>
                                </a:rPr>
                                <m:t>tot</m:t>
                              </m:r>
                            </m:oMath>
                          </a14:m>
                          <a:r>
                            <a:rPr lang="en-US" sz="1200" baseline="0" dirty="0" smtClean="0">
                              <a:solidFill>
                                <a:srgbClr val="000000"/>
                              </a:solidFill>
                            </a:rPr>
                            <a:t>)</a:t>
                          </a: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dirty="0" smtClean="0">
                              <a:solidFill>
                                <a:srgbClr val="000000"/>
                              </a:solidFill>
                            </a:rPr>
                            <a:t> Maximise 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nor/>
                                </m:rPr>
                                <a:rPr lang="en-US" sz="1200" b="0" i="0" dirty="0" smtClean="0">
                                  <a:solidFill>
                                    <a:srgbClr val="000000"/>
                                  </a:solidFill>
                                </a:rPr>
                                <m:t>S</m:t>
                              </m:r>
                              <m:r>
                                <m:rPr>
                                  <m:nor/>
                                </m:rPr>
                                <a:rPr lang="en-US" sz="1200" b="0" i="0" baseline="-25000" dirty="0" smtClean="0">
                                  <a:solidFill>
                                    <a:srgbClr val="000000"/>
                                  </a:solidFill>
                                </a:rPr>
                                <m:t>tot</m:t>
                              </m:r>
                            </m:oMath>
                          </a14:m>
                          <a:r>
                            <a:rPr lang="en-US" sz="1200" dirty="0" smtClean="0">
                              <a:solidFill>
                                <a:srgbClr val="000000"/>
                              </a:solidFill>
                            </a:rPr>
                            <a:t>*</a:t>
                          </a:r>
                          <a:r>
                            <a:rPr lang="el-GR" sz="1200" dirty="0" smtClean="0">
                              <a:solidFill>
                                <a:srgbClr val="000000"/>
                              </a:solidFill>
                            </a:rPr>
                            <a:t>ε</a:t>
                          </a:r>
                          <a:r>
                            <a:rPr lang="en-US" sz="1200" baseline="-25000" dirty="0" smtClean="0">
                              <a:solidFill>
                                <a:srgbClr val="000000"/>
                              </a:solidFill>
                            </a:rPr>
                            <a:t>s</a:t>
                          </a:r>
                          <a:r>
                            <a:rPr lang="en-US" sz="1200" dirty="0" smtClean="0">
                              <a:solidFill>
                                <a:srgbClr val="000000"/>
                              </a:solidFill>
                            </a:rPr>
                            <a:t>*</a:t>
                          </a:r>
                          <a:r>
                            <a:rPr lang="el-GR" sz="1200" dirty="0" smtClean="0">
                              <a:solidFill>
                                <a:srgbClr val="000000"/>
                              </a:solidFill>
                            </a:rPr>
                            <a:t>ρ</a:t>
                          </a:r>
                          <a:r>
                            <a:rPr lang="en-US" sz="1200" dirty="0" smtClean="0">
                              <a:solidFill>
                                <a:srgbClr val="000000"/>
                              </a:solidFill>
                            </a:rPr>
                            <a:t> (at any 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nor/>
                                </m:rPr>
                                <a:rPr lang="en-US" sz="1200" b="0" i="0" smtClean="0">
                                  <a:solidFill>
                                    <a:srgbClr val="000000"/>
                                  </a:solidFill>
                                </a:rPr>
                                <m:t>S</m:t>
                              </m:r>
                              <m:r>
                                <m:rPr>
                                  <m:nor/>
                                </m:rPr>
                                <a:rPr lang="en-US" sz="1200" b="0" i="0" baseline="-25000" smtClean="0">
                                  <a:solidFill>
                                    <a:srgbClr val="000000"/>
                                  </a:solidFill>
                                </a:rPr>
                                <m:t>tot</m:t>
                              </m:r>
                            </m:oMath>
                          </a14:m>
                          <a:r>
                            <a:rPr lang="en-GB" sz="1200" dirty="0" smtClean="0">
                              <a:solidFill>
                                <a:srgbClr val="000000"/>
                              </a:solidFill>
                            </a:rPr>
                            <a:t>)</a:t>
                          </a:r>
                        </a:p>
                      </a:txBody>
                      <a:tcPr marL="0" marR="0" marT="0" marB="0" anchor="ctr"/>
                    </a:tc>
                    <a:extLst>
                      <a:ext uri="{0D108BD9-81ED-4DB2-BD59-A6C34878D82A}">
                        <a16:rowId xmlns:a16="http://schemas.microsoft.com/office/drawing/2014/main" val="2059470365"/>
                      </a:ext>
                    </a:extLst>
                  </a:tr>
                  <a:tr h="324000">
                    <a:tc vMerge="1">
                      <a:txBody>
                        <a:bodyPr/>
                        <a:lstStyle/>
                        <a:p>
                          <a:pPr algn="ctr"/>
                          <a:endParaRPr lang="en-GB" dirty="0"/>
                        </a:p>
                      </a:txBody>
                      <a:tcPr anchor="ctr"/>
                    </a:tc>
                    <a:tc rowSpan="4">
                      <a:txBody>
                        <a:bodyPr/>
                        <a:lstStyle/>
                        <a:p>
                          <a:pPr algn="ctr"/>
                          <a:r>
                            <a:rPr lang="en-US" sz="1200" b="1" dirty="0" smtClean="0">
                              <a:solidFill>
                                <a:srgbClr val="000000"/>
                              </a:solidFill>
                            </a:rPr>
                            <a:t>Searches</a:t>
                          </a:r>
                          <a:r>
                            <a:rPr lang="en-US" sz="1200" b="1" baseline="0" dirty="0" smtClean="0">
                              <a:solidFill>
                                <a:srgbClr val="000000"/>
                              </a:solidFill>
                            </a:rPr>
                            <a:t> </a:t>
                          </a:r>
                          <a:r>
                            <a:rPr lang="en-US" sz="1200" b="1" dirty="0" smtClean="0">
                              <a:solidFill>
                                <a:srgbClr val="000000"/>
                              </a:solidFill>
                            </a:rPr>
                            <a:t>(1-bin counting</a:t>
                          </a:r>
                          <a:r>
                            <a:rPr lang="en-US" sz="1200" b="1" baseline="0" dirty="0" smtClean="0">
                              <a:solidFill>
                                <a:srgbClr val="000000"/>
                              </a:solidFill>
                            </a:rPr>
                            <a:t> )</a:t>
                          </a:r>
                          <a:endParaRPr lang="en-GB" sz="1200" b="1" dirty="0" smtClean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0" marR="0" marT="0" marB="0" anchor="ctr">
                        <a:solidFill>
                          <a:schemeClr val="bg2">
                            <a:lumMod val="20000"/>
                            <a:lumOff val="80000"/>
                          </a:schemeClr>
                        </a:solidFill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/>
                    </a:tc>
                    <a:tc rowSpan="2"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baseline="0" dirty="0" smtClean="0">
                              <a:solidFill>
                                <a:srgbClr val="000000"/>
                              </a:solidFill>
                            </a:rPr>
                            <a:t>Simple and CCGV – 2 variables: global S</a:t>
                          </a:r>
                          <a:r>
                            <a:rPr lang="en-US" sz="1200" baseline="-25000" dirty="0" smtClean="0">
                              <a:solidFill>
                                <a:srgbClr val="000000"/>
                              </a:solidFill>
                            </a:rPr>
                            <a:t>sel</a:t>
                          </a:r>
                          <a:r>
                            <a:rPr lang="en-US" sz="1200" baseline="0" dirty="0" smtClean="0">
                              <a:solidFill>
                                <a:srgbClr val="000000"/>
                              </a:solidFill>
                            </a:rPr>
                            <a:t>, B</a:t>
                          </a:r>
                          <a:r>
                            <a:rPr lang="en-US" sz="1200" baseline="-25000" dirty="0" smtClean="0">
                              <a:solidFill>
                                <a:srgbClr val="000000"/>
                              </a:solidFill>
                            </a:rPr>
                            <a:t>sel</a:t>
                          </a:r>
                          <a:r>
                            <a:rPr lang="en-US" sz="1200" baseline="0" dirty="0" smtClean="0">
                              <a:solidFill>
                                <a:srgbClr val="000000"/>
                              </a:solidFill>
                            </a:rPr>
                            <a:t> (or equivalently </a:t>
                          </a:r>
                          <a:r>
                            <a:rPr lang="el-GR" sz="1200" dirty="0" smtClean="0">
                              <a:solidFill>
                                <a:srgbClr val="000000"/>
                              </a:solidFill>
                            </a:rPr>
                            <a:t>ε</a:t>
                          </a:r>
                          <a:r>
                            <a:rPr lang="en-US" sz="1200" baseline="-25000" dirty="0" smtClean="0">
                              <a:solidFill>
                                <a:srgbClr val="000000"/>
                              </a:solidFill>
                            </a:rPr>
                            <a:t>s</a:t>
                          </a:r>
                          <a:r>
                            <a:rPr lang="en-US" sz="1200" dirty="0" smtClean="0">
                              <a:solidFill>
                                <a:srgbClr val="000000"/>
                              </a:solidFill>
                            </a:rPr>
                            <a:t>,</a:t>
                          </a:r>
                          <a:r>
                            <a:rPr lang="el-GR" sz="1200" dirty="0" smtClean="0">
                              <a:solidFill>
                                <a:srgbClr val="000000"/>
                              </a:solidFill>
                            </a:rPr>
                            <a:t> ρ</a:t>
                          </a:r>
                          <a:r>
                            <a:rPr lang="en-US" sz="1200" baseline="0" dirty="0" smtClean="0">
                              <a:solidFill>
                                <a:srgbClr val="000000"/>
                              </a:solidFill>
                            </a:rPr>
                            <a:t>)</a:t>
                          </a: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dirty="0" smtClean="0">
                              <a:solidFill>
                                <a:srgbClr val="000000"/>
                              </a:solidFill>
                            </a:rPr>
                            <a:t>Maximise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sz="1100" b="0" i="1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1100" b="0" i="1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𝑆</m:t>
                                  </m:r>
                                  <m:r>
                                    <a:rPr lang="en-US" sz="1100" b="0" i="1" baseline="-2500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𝑠𝑒𝑙</m:t>
                                  </m:r>
                                </m:num>
                                <m:den>
                                  <m:rad>
                                    <m:radPr>
                                      <m:degHide m:val="on"/>
                                      <m:ctrlPr>
                                        <a:rPr lang="en-US" sz="1100" b="0" i="1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sz="1100" b="0" i="1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𝑆</m:t>
                                      </m:r>
                                      <m:r>
                                        <a:rPr lang="en-US" sz="1100" b="0" i="1" baseline="-25000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𝑠𝑒𝑙</m:t>
                                      </m:r>
                                      <m:r>
                                        <a:rPr lang="en-US" sz="1100" b="0" i="1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+</m:t>
                                      </m:r>
                                      <m:r>
                                        <a:rPr lang="en-US" sz="1100" b="0" i="1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𝐵𝑠𝑒𝑙</m:t>
                                      </m:r>
                                    </m:e>
                                  </m:rad>
                                </m:den>
                              </m:f>
                            </m:oMath>
                          </a14:m>
                          <a:r>
                            <a:rPr lang="en-US" sz="1200" dirty="0" smtClean="0">
                              <a:solidFill>
                                <a:srgbClr val="000000"/>
                              </a:solidFill>
                            </a:rPr>
                            <a:t> (i.e.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sz="1100" b="0" i="1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sz="1100" b="0" i="1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𝑆</m:t>
                                  </m:r>
                                  <m:r>
                                    <a:rPr lang="en-US" sz="1100" b="0" i="1" baseline="-2500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𝑡𝑜𝑡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sz="1100" b="0" i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∗</m:t>
                                  </m:r>
                                  <m:r>
                                    <m:rPr>
                                      <m:nor/>
                                    </m:rPr>
                                    <a:rPr lang="el-GR" sz="1100" dirty="0" smtClean="0">
                                      <a:solidFill>
                                        <a:srgbClr val="000000"/>
                                      </a:solidFill>
                                    </a:rPr>
                                    <m:t>ε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sz="1100" baseline="-25000" dirty="0" smtClean="0">
                                      <a:solidFill>
                                        <a:srgbClr val="000000"/>
                                      </a:solidFill>
                                    </a:rPr>
                                    <m:t>s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sz="1100" b="0" i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∗</m:t>
                                  </m:r>
                                  <m:r>
                                    <m:rPr>
                                      <m:nor/>
                                    </m:rPr>
                                    <a:rPr lang="el-GR" sz="1100" dirty="0" smtClean="0">
                                      <a:solidFill>
                                        <a:srgbClr val="000000"/>
                                      </a:solidFill>
                                    </a:rPr>
                                    <m:t>ρ</m:t>
                                  </m:r>
                                </m:e>
                              </m:rad>
                              <m:r>
                                <a:rPr lang="en-US" sz="1100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oMath>
                          </a14:m>
                          <a:endParaRPr lang="en-GB" sz="1100" dirty="0" smtClean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0" marR="0" marT="0" marB="0" anchor="ctr"/>
                    </a:tc>
                    <a:extLst>
                      <a:ext uri="{0D108BD9-81ED-4DB2-BD59-A6C34878D82A}">
                        <a16:rowId xmlns:a16="http://schemas.microsoft.com/office/drawing/2014/main" val="507533450"/>
                      </a:ext>
                    </a:extLst>
                  </a:tr>
                  <a:tr h="288000"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baseline="0" dirty="0" smtClean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dirty="0" smtClean="0">
                              <a:solidFill>
                                <a:srgbClr val="000000"/>
                              </a:solidFill>
                            </a:rPr>
                            <a:t>Maximise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sz="800" b="0" i="1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sz="800" b="0" i="1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2(</m:t>
                                  </m:r>
                                  <m:d>
                                    <m:dPr>
                                      <m:ctrlPr>
                                        <a:rPr lang="en-US" sz="800" b="0" i="1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800" b="0" i="1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𝑆</m:t>
                                      </m:r>
                                      <m:r>
                                        <a:rPr lang="en-US" sz="800" b="0" i="1" baseline="-25000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𝑠𝑒𝑙</m:t>
                                      </m:r>
                                      <m:r>
                                        <a:rPr lang="en-US" sz="800" b="0" i="1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+</m:t>
                                      </m:r>
                                      <m:r>
                                        <a:rPr lang="en-US" sz="800" b="0" i="1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𝐵𝑠𝑒𝑙</m:t>
                                      </m:r>
                                    </m:e>
                                  </m:d>
                                  <m:func>
                                    <m:funcPr>
                                      <m:ctrlPr>
                                        <a:rPr lang="en-US" sz="800" b="0" i="1" baseline="-25000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funcPr>
                                    <m:fName>
                                      <m:r>
                                        <m:rPr>
                                          <m:sty m:val="p"/>
                                        </m:rPr>
                                        <a:rPr lang="en-US" sz="800" b="0" i="0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log</m:t>
                                      </m:r>
                                    </m:fName>
                                    <m:e>
                                      <m:d>
                                        <m:dPr>
                                          <m:ctrlPr>
                                            <a:rPr lang="en-US" sz="800" b="0" i="1" smtClean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sz="800" b="0" i="1" smtClean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1+</m:t>
                                          </m:r>
                                          <m:f>
                                            <m:fPr>
                                              <m:ctrlPr>
                                                <a:rPr lang="en-US" sz="800" b="0" i="1" smtClean="0">
                                                  <a:solidFill>
                                                    <a:srgbClr val="000000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fPr>
                                            <m:num>
                                              <m:r>
                                                <a:rPr lang="en-US" sz="800" b="0" i="1" smtClean="0">
                                                  <a:solidFill>
                                                    <a:srgbClr val="000000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𝑆</m:t>
                                              </m:r>
                                              <m:r>
                                                <a:rPr lang="en-US" sz="800" b="0" i="1" baseline="-25000" smtClean="0">
                                                  <a:solidFill>
                                                    <a:srgbClr val="000000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𝑠𝑒𝑙</m:t>
                                              </m:r>
                                            </m:num>
                                            <m:den>
                                              <m:r>
                                                <a:rPr lang="en-US" sz="800" b="0" i="1" smtClean="0">
                                                  <a:solidFill>
                                                    <a:srgbClr val="000000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𝐵</m:t>
                                              </m:r>
                                              <m:r>
                                                <a:rPr lang="en-US" sz="800" b="0" i="1" baseline="-25000" smtClean="0">
                                                  <a:solidFill>
                                                    <a:srgbClr val="000000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𝑠𝑒𝑙</m:t>
                                              </m:r>
                                            </m:den>
                                          </m:f>
                                        </m:e>
                                      </m:d>
                                      <m:r>
                                        <a:rPr lang="en-US" sz="800" b="0" i="1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−</m:t>
                                      </m:r>
                                      <m:r>
                                        <a:rPr lang="en-US" sz="800" b="0" i="1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𝑆𝑠𝑒𝑙</m:t>
                                      </m:r>
                                    </m:e>
                                  </m:func>
                                  <m:r>
                                    <a:rPr lang="en-US" sz="800" b="0" i="1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</m:rad>
                            </m:oMath>
                          </a14:m>
                          <a:endParaRPr lang="en-GB" sz="1100" dirty="0" smtClean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0" marR="0" marT="0" marB="0" anchor="ctr"/>
                    </a:tc>
                    <a:extLst>
                      <a:ext uri="{0D108BD9-81ED-4DB2-BD59-A6C34878D82A}">
                        <a16:rowId xmlns:a16="http://schemas.microsoft.com/office/drawing/2014/main" val="963634004"/>
                      </a:ext>
                    </a:extLst>
                  </a:tr>
                  <a:tr h="288000"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pPr algn="ctr"/>
                          <a:endParaRPr lang="en-GB" sz="1200" b="1" dirty="0" smtClean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0" marR="0" marT="0" marB="0" anchor="ctr">
                        <a:solidFill>
                          <a:schemeClr val="bg2">
                            <a:lumMod val="20000"/>
                            <a:lumOff val="80000"/>
                          </a:schemeClr>
                        </a:solidFill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baseline="0" dirty="0" smtClean="0">
                              <a:solidFill>
                                <a:srgbClr val="000000"/>
                              </a:solidFill>
                            </a:rPr>
                            <a:t>HiggsML – 2 variables: global S</a:t>
                          </a:r>
                          <a:r>
                            <a:rPr lang="en-US" sz="1200" baseline="-25000" dirty="0" smtClean="0">
                              <a:solidFill>
                                <a:srgbClr val="000000"/>
                              </a:solidFill>
                            </a:rPr>
                            <a:t>sel</a:t>
                          </a:r>
                          <a:r>
                            <a:rPr lang="en-US" sz="1200" baseline="0" dirty="0" smtClean="0">
                              <a:solidFill>
                                <a:srgbClr val="000000"/>
                              </a:solidFill>
                            </a:rPr>
                            <a:t>, B</a:t>
                          </a:r>
                          <a:r>
                            <a:rPr lang="en-US" sz="1200" baseline="-25000" dirty="0" smtClean="0">
                              <a:solidFill>
                                <a:srgbClr val="000000"/>
                              </a:solidFill>
                            </a:rPr>
                            <a:t>sel</a:t>
                          </a:r>
                          <a:endParaRPr lang="en-US" sz="1200" baseline="0" dirty="0" smtClean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 smtClean="0">
                              <a:solidFill>
                                <a:srgbClr val="000000"/>
                              </a:solidFill>
                            </a:rPr>
                            <a:t>Maximise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sz="800" b="0" i="1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sz="800" b="0" i="1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2(</m:t>
                                  </m:r>
                                  <m:d>
                                    <m:dPr>
                                      <m:ctrlPr>
                                        <a:rPr lang="en-US" sz="800" b="0" i="1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800" b="0" i="1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𝑆</m:t>
                                      </m:r>
                                      <m:r>
                                        <a:rPr lang="en-US" sz="800" b="0" i="1" baseline="-25000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𝑠𝑒𝑙</m:t>
                                      </m:r>
                                      <m:r>
                                        <a:rPr lang="en-US" sz="800" b="0" i="1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+</m:t>
                                      </m:r>
                                      <m:r>
                                        <a:rPr lang="en-US" sz="800" b="0" i="1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𝐵𝑠𝑒𝑙</m:t>
                                      </m:r>
                                      <m:r>
                                        <a:rPr lang="en-US" sz="800" b="0" i="1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+</m:t>
                                      </m:r>
                                      <m:r>
                                        <a:rPr lang="en-US" sz="800" b="0" i="1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𝐾</m:t>
                                      </m:r>
                                    </m:e>
                                  </m:d>
                                  <m:func>
                                    <m:funcPr>
                                      <m:ctrlPr>
                                        <a:rPr lang="en-US" sz="800" b="0" i="1" baseline="-25000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funcPr>
                                    <m:fName>
                                      <m:r>
                                        <m:rPr>
                                          <m:sty m:val="p"/>
                                        </m:rPr>
                                        <a:rPr lang="en-US" sz="800" b="0" i="0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log</m:t>
                                      </m:r>
                                    </m:fName>
                                    <m:e>
                                      <m:d>
                                        <m:dPr>
                                          <m:ctrlPr>
                                            <a:rPr lang="en-US" sz="800" b="0" i="1" smtClean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sz="800" b="0" i="1" smtClean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1+</m:t>
                                          </m:r>
                                          <m:f>
                                            <m:fPr>
                                              <m:ctrlPr>
                                                <a:rPr lang="en-US" sz="800" b="0" i="1" smtClean="0">
                                                  <a:solidFill>
                                                    <a:srgbClr val="000000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fPr>
                                            <m:num>
                                              <m:r>
                                                <a:rPr lang="en-US" sz="800" b="0" i="1" smtClean="0">
                                                  <a:solidFill>
                                                    <a:srgbClr val="000000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𝑆</m:t>
                                              </m:r>
                                              <m:r>
                                                <a:rPr lang="en-US" sz="800" b="0" i="1" baseline="-25000" smtClean="0">
                                                  <a:solidFill>
                                                    <a:srgbClr val="000000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𝑠𝑒𝑙</m:t>
                                              </m:r>
                                            </m:num>
                                            <m:den>
                                              <m:r>
                                                <a:rPr lang="en-US" sz="800" b="0" i="1" smtClean="0">
                                                  <a:solidFill>
                                                    <a:srgbClr val="000000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𝐵</m:t>
                                              </m:r>
                                              <m:r>
                                                <a:rPr lang="en-US" sz="800" b="0" i="1" baseline="-25000" smtClean="0">
                                                  <a:solidFill>
                                                    <a:srgbClr val="000000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𝑠𝑒𝑙</m:t>
                                              </m:r>
                                              <m:r>
                                                <a:rPr lang="en-US" sz="800" b="0" i="1" smtClean="0">
                                                  <a:solidFill>
                                                    <a:srgbClr val="000000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+</m:t>
                                              </m:r>
                                              <m:r>
                                                <a:rPr lang="en-US" sz="800" b="0" i="1" smtClean="0">
                                                  <a:solidFill>
                                                    <a:srgbClr val="000000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𝐾</m:t>
                                              </m:r>
                                            </m:den>
                                          </m:f>
                                        </m:e>
                                      </m:d>
                                      <m:r>
                                        <a:rPr lang="en-US" sz="800" b="0" i="1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−</m:t>
                                      </m:r>
                                      <m:r>
                                        <a:rPr lang="en-US" sz="800" b="0" i="1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𝑆𝑠𝑒𝑙</m:t>
                                      </m:r>
                                    </m:e>
                                  </m:func>
                                  <m:r>
                                    <a:rPr lang="en-US" sz="800" b="0" i="1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</m:rad>
                            </m:oMath>
                          </a14:m>
                          <a:endParaRPr lang="en-GB" dirty="0"/>
                        </a:p>
                      </a:txBody>
                      <a:tcPr marL="0" marR="0" marT="0" marB="0" anchor="ctr"/>
                    </a:tc>
                    <a:extLst>
                      <a:ext uri="{0D108BD9-81ED-4DB2-BD59-A6C34878D82A}">
                        <a16:rowId xmlns:a16="http://schemas.microsoft.com/office/drawing/2014/main" val="1847913829"/>
                      </a:ext>
                    </a:extLst>
                  </a:tr>
                  <a:tr h="288000"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pPr algn="ctr"/>
                          <a:endParaRPr lang="en-GB" sz="1200" b="1" dirty="0" smtClean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0" marR="0" marT="0" marB="0" anchor="ctr">
                        <a:solidFill>
                          <a:schemeClr val="bg2">
                            <a:lumMod val="20000"/>
                            <a:lumOff val="80000"/>
                          </a:schemeClr>
                        </a:solidFill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baseline="0" dirty="0" smtClean="0">
                              <a:solidFill>
                                <a:srgbClr val="000000"/>
                              </a:solidFill>
                            </a:rPr>
                            <a:t>Punzi – 2 variables: global </a:t>
                          </a:r>
                          <a:r>
                            <a:rPr lang="el-GR" sz="1200" dirty="0" smtClean="0">
                              <a:solidFill>
                                <a:srgbClr val="000000"/>
                              </a:solidFill>
                            </a:rPr>
                            <a:t>ε</a:t>
                          </a:r>
                          <a:r>
                            <a:rPr lang="en-US" sz="1200" baseline="-25000" dirty="0" smtClean="0">
                              <a:solidFill>
                                <a:srgbClr val="000000"/>
                              </a:solidFill>
                            </a:rPr>
                            <a:t>s</a:t>
                          </a:r>
                          <a:r>
                            <a:rPr lang="en-US" sz="1200" baseline="0" dirty="0" smtClean="0">
                              <a:solidFill>
                                <a:srgbClr val="000000"/>
                              </a:solidFill>
                            </a:rPr>
                            <a:t>, B</a:t>
                          </a:r>
                          <a:r>
                            <a:rPr lang="en-US" sz="1200" baseline="-25000" dirty="0" smtClean="0">
                              <a:solidFill>
                                <a:srgbClr val="000000"/>
                              </a:solidFill>
                            </a:rPr>
                            <a:t>sel</a:t>
                          </a:r>
                          <a:endParaRPr lang="en-US" sz="1200" baseline="0" dirty="0" smtClean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 smtClean="0">
                              <a:solidFill>
                                <a:srgbClr val="000000"/>
                              </a:solidFill>
                            </a:rPr>
                            <a:t>Maximise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sz="1000" b="0" i="1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nor/>
                                    </m:rPr>
                                    <a:rPr lang="el-GR" sz="1000" dirty="0" smtClean="0">
                                      <a:solidFill>
                                        <a:srgbClr val="000000"/>
                                      </a:solidFill>
                                    </a:rPr>
                                    <m:t>ε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sz="1000" baseline="-25000" dirty="0" smtClean="0">
                                      <a:solidFill>
                                        <a:srgbClr val="000000"/>
                                      </a:solidFill>
                                    </a:rPr>
                                    <m:t>s</m:t>
                                  </m:r>
                                </m:num>
                                <m:den>
                                  <m:r>
                                    <a:rPr lang="en-US" sz="1000" b="0" i="1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𝐴</m:t>
                                  </m:r>
                                  <m:r>
                                    <a:rPr lang="en-US" sz="1000" b="0" i="1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/2+ 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sz="1000" b="0" i="1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sz="1000" b="0" i="1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𝐵</m:t>
                                      </m:r>
                                      <m:r>
                                        <a:rPr lang="en-US" sz="1000" b="0" i="1" baseline="-25000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𝑠𝑒𝑙</m:t>
                                      </m:r>
                                    </m:e>
                                  </m:rad>
                                </m:den>
                              </m:f>
                            </m:oMath>
                          </a14:m>
                          <a:endParaRPr lang="en-GB" dirty="0"/>
                        </a:p>
                      </a:txBody>
                      <a:tcPr marL="0" marR="0" marT="0" marB="0" anchor="ctr"/>
                    </a:tc>
                    <a:extLst>
                      <a:ext uri="{0D108BD9-81ED-4DB2-BD59-A6C34878D82A}">
                        <a16:rowId xmlns:a16="http://schemas.microsoft.com/office/drawing/2014/main" val="1738260477"/>
                      </a:ext>
                    </a:extLst>
                  </a:tr>
                  <a:tr h="529390">
                    <a:tc vMerge="1">
                      <a:txBody>
                        <a:bodyPr/>
                        <a:lstStyle/>
                        <a:p>
                          <a:pPr algn="ctr"/>
                          <a:endParaRPr lang="en-GB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b="1" dirty="0" smtClean="0">
                              <a:solidFill>
                                <a:srgbClr val="000000"/>
                              </a:solidFill>
                            </a:rPr>
                            <a:t>Cross-section</a:t>
                          </a:r>
                          <a:r>
                            <a:rPr lang="en-US" sz="1200" b="1" baseline="0" dirty="0" smtClean="0">
                              <a:solidFill>
                                <a:srgbClr val="000000"/>
                              </a:solidFill>
                            </a:rPr>
                            <a:t> (binned fits)</a:t>
                          </a:r>
                          <a:endParaRPr lang="en-GB" sz="1200" b="1" dirty="0" smtClean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0" marR="0" marT="0" marB="0" anchor="ctr">
                        <a:solidFill>
                          <a:schemeClr val="bg2">
                            <a:lumMod val="20000"/>
                            <a:lumOff val="80000"/>
                          </a:schemeClr>
                        </a:solidFill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/>
                    </a:tc>
                    <a:tc rowSpan="2"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dirty="0" smtClean="0">
                              <a:solidFill>
                                <a:srgbClr val="000000"/>
                              </a:solidFill>
                            </a:rPr>
                            <a:t>2 variables: </a:t>
                          </a:r>
                        </a:p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dirty="0" smtClean="0">
                              <a:solidFill>
                                <a:srgbClr val="000000"/>
                              </a:solidFill>
                            </a:rPr>
                            <a:t>local </a:t>
                          </a:r>
                          <a:r>
                            <a:rPr lang="el-GR" sz="1200" dirty="0" smtClean="0">
                              <a:solidFill>
                                <a:srgbClr val="000000"/>
                              </a:solidFill>
                            </a:rPr>
                            <a:t>ε</a:t>
                          </a:r>
                          <a:r>
                            <a:rPr lang="en-US" sz="1200" baseline="-25000" dirty="0" smtClean="0">
                              <a:solidFill>
                                <a:srgbClr val="000000"/>
                              </a:solidFill>
                            </a:rPr>
                            <a:t>s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nor/>
                                </m:rPr>
                                <a:rPr lang="en-US" sz="1200" b="0" i="0" baseline="-25000" dirty="0" smtClean="0">
                                  <a:solidFill>
                                    <a:srgbClr val="000000"/>
                                  </a:solidFill>
                                </a:rPr>
                                <m:t>,</m:t>
                              </m:r>
                              <m:r>
                                <m:rPr>
                                  <m:nor/>
                                </m:rPr>
                                <a:rPr lang="en-US" sz="1200" b="0" i="0" baseline="-25000" dirty="0" smtClean="0">
                                  <a:solidFill>
                                    <a:srgbClr val="000000"/>
                                  </a:solidFill>
                                </a:rPr>
                                <m:t>i</m:t>
                              </m:r>
                            </m:oMath>
                          </a14:m>
                          <a:r>
                            <a:rPr lang="en-US" sz="1200" dirty="0" smtClean="0">
                              <a:solidFill>
                                <a:srgbClr val="000000"/>
                              </a:solidFill>
                            </a:rPr>
                            <a:t> and</a:t>
                          </a:r>
                          <a:r>
                            <a:rPr lang="el-GR" sz="1200" dirty="0" smtClean="0">
                              <a:solidFill>
                                <a:srgbClr val="000000"/>
                              </a:solidFill>
                            </a:rPr>
                            <a:t> ρ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nor/>
                                </m:rPr>
                                <a:rPr lang="en-US" sz="1200" b="0" i="0" baseline="-25000" dirty="0" smtClean="0">
                                  <a:solidFill>
                                    <a:srgbClr val="000000"/>
                                  </a:solidFill>
                                </a:rPr>
                                <m:t>i</m:t>
                              </m:r>
                            </m:oMath>
                          </a14:m>
                          <a:r>
                            <a:rPr lang="en-US" sz="1200" dirty="0" smtClean="0">
                              <a:solidFill>
                                <a:srgbClr val="000000"/>
                              </a:solidFill>
                            </a:rPr>
                            <a:t> in each</a:t>
                          </a:r>
                          <a:r>
                            <a:rPr lang="en-US" sz="1200" baseline="0" dirty="0" smtClean="0">
                              <a:solidFill>
                                <a:srgbClr val="000000"/>
                              </a:solidFill>
                            </a:rPr>
                            <a:t> </a:t>
                          </a:r>
                          <a:r>
                            <a:rPr lang="en-US" sz="1200" dirty="0" smtClean="0">
                              <a:solidFill>
                                <a:srgbClr val="000000"/>
                              </a:solidFill>
                            </a:rPr>
                            <a:t>bin</a:t>
                          </a:r>
                        </a:p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dirty="0" smtClean="0">
                              <a:solidFill>
                                <a:srgbClr val="000000"/>
                              </a:solidFill>
                            </a:rPr>
                            <a:t>(given</a:t>
                          </a:r>
                          <a:r>
                            <a:rPr lang="en-US" sz="1200" baseline="0" dirty="0" smtClean="0">
                              <a:solidFill>
                                <a:srgbClr val="000000"/>
                              </a:solidFill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nor/>
                                </m:rPr>
                                <a:rPr lang="en-US" sz="1200" b="0" i="0" dirty="0" smtClean="0">
                                  <a:solidFill>
                                    <a:srgbClr val="000000"/>
                                  </a:solidFill>
                                </a:rPr>
                                <m:t>s</m:t>
                              </m:r>
                              <m:r>
                                <m:rPr>
                                  <m:nor/>
                                </m:rPr>
                                <a:rPr lang="en-US" sz="1200" b="0" i="0" baseline="-25000" dirty="0" smtClean="0">
                                  <a:solidFill>
                                    <a:srgbClr val="000000"/>
                                  </a:solidFill>
                                </a:rPr>
                                <m:t>tot</m:t>
                              </m:r>
                              <m:r>
                                <m:rPr>
                                  <m:nor/>
                                </m:rPr>
                                <a:rPr lang="en-US" sz="1200" b="0" i="0" baseline="-25000" dirty="0" smtClean="0">
                                  <a:solidFill>
                                    <a:srgbClr val="000000"/>
                                  </a:solidFill>
                                </a:rPr>
                                <m:t>,</m:t>
                              </m:r>
                              <m:r>
                                <m:rPr>
                                  <m:nor/>
                                </m:rPr>
                                <a:rPr lang="en-US" sz="1200" b="0" i="0" baseline="-25000" dirty="0" smtClean="0">
                                  <a:solidFill>
                                    <a:srgbClr val="000000"/>
                                  </a:solidFill>
                                </a:rPr>
                                <m:t>i</m:t>
                              </m:r>
                            </m:oMath>
                          </a14:m>
                          <a:r>
                            <a:rPr lang="en-US" sz="1200" baseline="0" dirty="0" smtClean="0">
                              <a:solidFill>
                                <a:srgbClr val="000000"/>
                              </a:solidFill>
                            </a:rPr>
                            <a:t> in each bin)</a:t>
                          </a: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" dirty="0" smtClean="0">
                              <a:solidFill>
                                <a:srgbClr val="000000"/>
                              </a:solidFill>
                            </a:rPr>
                            <a:t>      </a:t>
                          </a:r>
                          <a:r>
                            <a:rPr lang="en-US" sz="1200" dirty="0" smtClean="0">
                              <a:solidFill>
                                <a:srgbClr val="000000"/>
                              </a:solidFill>
                            </a:rPr>
                            <a:t>Maximise</a:t>
                          </a:r>
                          <a14:m>
                            <m:oMath xmlns:m="http://schemas.openxmlformats.org/officeDocument/2006/math">
                              <m:r>
                                <a:rPr lang="en-US" sz="1050" b="0" i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nary>
                                <m:naryPr>
                                  <m:chr m:val="∑"/>
                                  <m:limLoc m:val="subSup"/>
                                  <m:supHide m:val="on"/>
                                  <m:ctrlPr>
                                    <a:rPr lang="en-US" sz="1050" b="0" i="1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>
                                  <m:r>
                                    <m:rPr>
                                      <m:brk m:alnAt="9"/>
                                    </m:rPr>
                                    <a:rPr lang="en-US" sz="1050" b="0" i="1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  <m:sup/>
                                <m:e>
                                  <m:r>
                                    <m:rPr>
                                      <m:nor/>
                                    </m:rPr>
                                    <a:rPr lang="en-US" sz="1050" b="0" i="0" dirty="0" smtClean="0">
                                      <a:solidFill>
                                        <a:srgbClr val="000000"/>
                                      </a:solidFill>
                                    </a:rPr>
                                    <m:t>s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sz="1050" b="0" i="0" baseline="-25000" dirty="0" smtClean="0">
                                      <a:solidFill>
                                        <a:srgbClr val="000000"/>
                                      </a:solidFill>
                                    </a:rPr>
                                    <m:t>tot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sz="1050" b="0" i="0" baseline="-25000" dirty="0" smtClean="0">
                                      <a:solidFill>
                                        <a:srgbClr val="000000"/>
                                      </a:solidFill>
                                    </a:rPr>
                                    <m:t>,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sz="1050" b="0" i="0" baseline="-25000" dirty="0" smtClean="0">
                                      <a:solidFill>
                                        <a:srgbClr val="000000"/>
                                      </a:solidFill>
                                    </a:rPr>
                                    <m:t>i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sz="1050" b="0" i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∗</m:t>
                                  </m:r>
                                  <m:r>
                                    <m:rPr>
                                      <m:nor/>
                                    </m:rPr>
                                    <a:rPr lang="el-GR" sz="1050" dirty="0" smtClean="0">
                                      <a:solidFill>
                                        <a:srgbClr val="000000"/>
                                      </a:solidFill>
                                    </a:rPr>
                                    <m:t>ε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sz="1050" b="0" i="0" baseline="-25000" dirty="0" smtClean="0">
                                      <a:solidFill>
                                        <a:srgbClr val="000000"/>
                                      </a:solidFill>
                                    </a:rPr>
                                    <m:t>s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sz="1050" b="0" i="0" baseline="-25000" dirty="0" smtClean="0">
                                      <a:solidFill>
                                        <a:srgbClr val="000000"/>
                                      </a:solidFill>
                                    </a:rPr>
                                    <m:t>,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sz="1050" b="0" i="0" baseline="-25000" dirty="0" smtClean="0">
                                      <a:solidFill>
                                        <a:srgbClr val="000000"/>
                                      </a:solidFill>
                                    </a:rPr>
                                    <m:t>i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sz="1050" b="0" i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∗</m:t>
                                  </m:r>
                                  <m:r>
                                    <m:rPr>
                                      <m:nor/>
                                    </m:rPr>
                                    <a:rPr lang="el-GR" sz="1050" dirty="0" smtClean="0">
                                      <a:solidFill>
                                        <a:srgbClr val="000000"/>
                                      </a:solidFill>
                                    </a:rPr>
                                    <m:t>ρ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sz="1050" b="0" i="0" baseline="-25000" dirty="0" smtClean="0">
                                      <a:solidFill>
                                        <a:srgbClr val="000000"/>
                                      </a:solidFill>
                                    </a:rPr>
                                    <m:t>i</m:t>
                                  </m:r>
                                </m:e>
                              </m:nary>
                            </m:oMath>
                          </a14:m>
                          <a:endParaRPr lang="en-US" sz="1200" dirty="0" smtClean="0">
                            <a:solidFill>
                              <a:srgbClr val="000000"/>
                            </a:solidFill>
                          </a:endParaRPr>
                        </a:p>
                        <a:p>
                          <a:pPr algn="ctr"/>
                          <a:r>
                            <a:rPr lang="en-US" sz="1050" dirty="0" smtClean="0">
                              <a:solidFill>
                                <a:srgbClr val="000000"/>
                              </a:solidFill>
                            </a:rPr>
                            <a:t>Partition in</a:t>
                          </a:r>
                          <a:r>
                            <a:rPr lang="en-US" sz="1050" baseline="0" dirty="0" smtClean="0">
                              <a:solidFill>
                                <a:srgbClr val="000000"/>
                              </a:solidFill>
                            </a:rPr>
                            <a:t> bins of equal 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nor/>
                                </m:rPr>
                                <a:rPr lang="el-GR" sz="900" dirty="0" smtClean="0">
                                  <a:solidFill>
                                    <a:srgbClr val="000000"/>
                                  </a:solidFill>
                                </a:rPr>
                                <m:t>ρ</m:t>
                              </m:r>
                              <m:r>
                                <m:rPr>
                                  <m:nor/>
                                </m:rPr>
                                <a:rPr lang="en-US" sz="900" baseline="-25000" dirty="0" smtClean="0">
                                  <a:solidFill>
                                    <a:srgbClr val="000000"/>
                                  </a:solidFill>
                                </a:rPr>
                                <m:t>i</m:t>
                              </m:r>
                            </m:oMath>
                          </a14:m>
                          <a:endParaRPr lang="en-GB" sz="105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0" marR="0" marT="0" marB="0" anchor="ctr"/>
                    </a:tc>
                    <a:extLst>
                      <a:ext uri="{0D108BD9-81ED-4DB2-BD59-A6C34878D82A}">
                        <a16:rowId xmlns:a16="http://schemas.microsoft.com/office/drawing/2014/main" val="3028059972"/>
                      </a:ext>
                    </a:extLst>
                  </a:tr>
                  <a:tr h="414799">
                    <a:tc vMerge="1">
                      <a:txBody>
                        <a:bodyPr/>
                        <a:lstStyle/>
                        <a:p>
                          <a:pPr algn="ctr"/>
                          <a:endParaRPr lang="en-GB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b="1" dirty="0" smtClean="0">
                              <a:solidFill>
                                <a:srgbClr val="000000"/>
                              </a:solidFill>
                            </a:rPr>
                            <a:t>Parameter</a:t>
                          </a:r>
                          <a:r>
                            <a:rPr lang="en-US" sz="1200" b="1" baseline="0" dirty="0" smtClean="0">
                              <a:solidFill>
                                <a:srgbClr val="000000"/>
                              </a:solidFill>
                            </a:rPr>
                            <a:t> estimation </a:t>
                          </a:r>
                        </a:p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b="1" baseline="0" dirty="0" smtClean="0">
                              <a:solidFill>
                                <a:srgbClr val="000000"/>
                              </a:solidFill>
                            </a:rPr>
                            <a:t>(binned fits)</a:t>
                          </a:r>
                          <a:endParaRPr lang="en-GB" sz="1200" b="1" dirty="0" smtClean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0" marR="0" marT="0" marB="0" anchor="ctr">
                        <a:solidFill>
                          <a:schemeClr val="bg2">
                            <a:lumMod val="20000"/>
                            <a:lumOff val="80000"/>
                          </a:schemeClr>
                        </a:solidFill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100" dirty="0" smtClean="0">
                              <a:solidFill>
                                <a:srgbClr val="000000"/>
                              </a:solidFill>
                            </a:rPr>
                            <a:t> </a:t>
                          </a:r>
                        </a:p>
                        <a:p>
                          <a:pPr algn="ctr"/>
                          <a:r>
                            <a:rPr lang="en-US" sz="1200" dirty="0" smtClean="0">
                              <a:solidFill>
                                <a:srgbClr val="000000"/>
                              </a:solidFill>
                            </a:rPr>
                            <a:t>    Maximise</a:t>
                          </a:r>
                          <a:r>
                            <a:rPr lang="en-US" sz="300" baseline="0" dirty="0" smtClean="0">
                              <a:solidFill>
                                <a:srgbClr val="000000"/>
                              </a:solidFill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nary>
                                <m:naryPr>
                                  <m:chr m:val="∑"/>
                                  <m:limLoc m:val="subSup"/>
                                  <m:supHide m:val="on"/>
                                  <m:ctrlPr>
                                    <a:rPr lang="en-US" sz="1050" b="0" i="1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>
                                  <m:r>
                                    <m:rPr>
                                      <m:brk m:alnAt="9"/>
                                    </m:rPr>
                                    <a:rPr lang="en-US" sz="1050" b="0" i="1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  <m:sup/>
                                <m:e>
                                  <m:r>
                                    <m:rPr>
                                      <m:nor/>
                                    </m:rPr>
                                    <a:rPr lang="en-US" sz="1050" b="0" i="0" dirty="0" smtClean="0">
                                      <a:solidFill>
                                        <a:srgbClr val="000000"/>
                                      </a:solidFill>
                                    </a:rPr>
                                    <m:t>s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sz="1050" b="0" i="0" baseline="-25000" dirty="0" smtClean="0">
                                      <a:solidFill>
                                        <a:srgbClr val="000000"/>
                                      </a:solidFill>
                                    </a:rPr>
                                    <m:t>tot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sz="1050" b="0" i="0" baseline="-25000" dirty="0" smtClean="0">
                                      <a:solidFill>
                                        <a:srgbClr val="000000"/>
                                      </a:solidFill>
                                    </a:rPr>
                                    <m:t>,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sz="1050" b="0" i="0" baseline="-25000" dirty="0" smtClean="0">
                                      <a:solidFill>
                                        <a:srgbClr val="000000"/>
                                      </a:solidFill>
                                    </a:rPr>
                                    <m:t>i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sz="1050" b="0" i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∗</m:t>
                                  </m:r>
                                  <m:r>
                                    <m:rPr>
                                      <m:nor/>
                                    </m:rPr>
                                    <a:rPr lang="el-GR" sz="1050" dirty="0" smtClean="0">
                                      <a:solidFill>
                                        <a:srgbClr val="000000"/>
                                      </a:solidFill>
                                    </a:rPr>
                                    <m:t>ε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sz="1050" b="0" i="0" baseline="-25000" dirty="0" smtClean="0">
                                      <a:solidFill>
                                        <a:srgbClr val="000000"/>
                                      </a:solidFill>
                                    </a:rPr>
                                    <m:t>s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sz="1050" b="0" i="0" baseline="-25000" dirty="0" smtClean="0">
                                      <a:solidFill>
                                        <a:srgbClr val="000000"/>
                                      </a:solidFill>
                                    </a:rPr>
                                    <m:t>,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sz="1050" b="0" i="0" baseline="-25000" dirty="0" smtClean="0">
                                      <a:solidFill>
                                        <a:srgbClr val="000000"/>
                                      </a:solidFill>
                                    </a:rPr>
                                    <m:t>i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sz="1050" b="0" i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∗</m:t>
                                  </m:r>
                                  <m:r>
                                    <m:rPr>
                                      <m:nor/>
                                    </m:rPr>
                                    <a:rPr lang="el-GR" sz="1050" dirty="0" smtClean="0">
                                      <a:solidFill>
                                        <a:srgbClr val="000000"/>
                                      </a:solidFill>
                                    </a:rPr>
                                    <m:t>ρ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sz="1050" b="0" i="0" baseline="-25000" dirty="0" smtClean="0">
                                      <a:solidFill>
                                        <a:srgbClr val="000000"/>
                                      </a:solidFill>
                                    </a:rPr>
                                    <m:t>i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sz="1050" b="0" i="0" baseline="-25000" dirty="0" smtClean="0">
                                      <a:solidFill>
                                        <a:srgbClr val="000000"/>
                                      </a:solidFill>
                                    </a:rPr>
                                    <m:t> 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sz="1050" b="0" i="0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∗ </m:t>
                                  </m:r>
                                  <m:sSup>
                                    <m:sSupPr>
                                      <m:ctrlPr>
                                        <a:rPr lang="en-US" sz="1050" b="0" i="1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1050" b="0" i="1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(</m:t>
                                      </m:r>
                                      <m:f>
                                        <m:fPr>
                                          <m:ctrlPr>
                                            <a:rPr lang="en-US" sz="1050" b="0" i="1" smtClean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sz="1050" b="0" i="1" smtClean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1</m:t>
                                          </m:r>
                                        </m:num>
                                        <m:den>
                                          <m:r>
                                            <m:rPr>
                                              <m:nor/>
                                            </m:rPr>
                                            <a:rPr lang="en-US" sz="1050" b="0" i="0" dirty="0" smtClean="0">
                                              <a:solidFill>
                                                <a:srgbClr val="000000"/>
                                              </a:solidFill>
                                            </a:rPr>
                                            <m:t>s</m:t>
                                          </m:r>
                                          <m:r>
                                            <m:rPr>
                                              <m:nor/>
                                            </m:rPr>
                                            <a:rPr lang="en-US" sz="1050" b="0" i="0" baseline="-25000" dirty="0" smtClean="0">
                                              <a:solidFill>
                                                <a:srgbClr val="000000"/>
                                              </a:solidFill>
                                            </a:rPr>
                                            <m:t>tot</m:t>
                                          </m:r>
                                          <m:r>
                                            <m:rPr>
                                              <m:nor/>
                                            </m:rPr>
                                            <a:rPr lang="en-US" sz="1050" b="0" i="0" baseline="-25000" dirty="0" smtClean="0">
                                              <a:solidFill>
                                                <a:srgbClr val="000000"/>
                                              </a:solidFill>
                                            </a:rPr>
                                            <m:t>,</m:t>
                                          </m:r>
                                          <m:r>
                                            <m:rPr>
                                              <m:nor/>
                                            </m:rPr>
                                            <a:rPr lang="en-US" sz="1050" b="0" i="0" baseline="-25000" dirty="0" smtClean="0">
                                              <a:solidFill>
                                                <a:srgbClr val="000000"/>
                                              </a:solidFill>
                                            </a:rPr>
                                            <m:t>i</m:t>
                                          </m:r>
                                        </m:den>
                                      </m:f>
                                      <m:f>
                                        <m:fPr>
                                          <m:ctrlPr>
                                            <a:rPr lang="en-US" sz="1050" b="0" i="1" smtClean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sz="1050" b="0" i="1" smtClean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𝜕</m:t>
                                          </m:r>
                                          <m:r>
                                            <m:rPr>
                                              <m:nor/>
                                            </m:rPr>
                                            <a:rPr lang="en-US" sz="1050" b="0" i="0" dirty="0" smtClean="0">
                                              <a:solidFill>
                                                <a:srgbClr val="000000"/>
                                              </a:solidFill>
                                            </a:rPr>
                                            <m:t>s</m:t>
                                          </m:r>
                                          <m:r>
                                            <m:rPr>
                                              <m:nor/>
                                            </m:rPr>
                                            <a:rPr lang="en-US" sz="1050" b="0" i="0" baseline="-25000" dirty="0" smtClean="0">
                                              <a:solidFill>
                                                <a:srgbClr val="000000"/>
                                              </a:solidFill>
                                            </a:rPr>
                                            <m:t>tot</m:t>
                                          </m:r>
                                          <m:r>
                                            <m:rPr>
                                              <m:nor/>
                                            </m:rPr>
                                            <a:rPr lang="en-US" sz="1050" b="0" i="0" baseline="-25000" dirty="0" smtClean="0">
                                              <a:solidFill>
                                                <a:srgbClr val="000000"/>
                                              </a:solidFill>
                                            </a:rPr>
                                            <m:t>,</m:t>
                                          </m:r>
                                          <m:r>
                                            <m:rPr>
                                              <m:nor/>
                                            </m:rPr>
                                            <a:rPr lang="en-US" sz="1050" b="0" i="0" baseline="-25000" dirty="0" smtClean="0">
                                              <a:solidFill>
                                                <a:srgbClr val="000000"/>
                                              </a:solidFill>
                                            </a:rPr>
                                            <m:t>i</m:t>
                                          </m:r>
                                        </m:num>
                                        <m:den>
                                          <m:r>
                                            <a:rPr lang="en-US" sz="1050" b="0" i="1" smtClean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𝜕</m:t>
                                          </m:r>
                                          <m:r>
                                            <m:rPr>
                                              <m:sty m:val="p"/>
                                            </m:rPr>
                                            <a:rPr lang="el-GR" sz="1050" b="0" i="1" smtClean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θ</m:t>
                                          </m:r>
                                        </m:den>
                                      </m:f>
                                      <m:r>
                                        <a:rPr lang="en-US" sz="1050" b="0" i="1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)</m:t>
                                      </m:r>
                                    </m:e>
                                    <m:sup>
                                      <m:r>
                                        <a:rPr lang="en-US" sz="1050" b="0" i="1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m:rPr>
                                      <m:nor/>
                                    </m:rPr>
                                    <a:rPr lang="en-US" sz="1050" b="0" i="0" baseline="-25000" dirty="0" smtClean="0">
                                      <a:solidFill>
                                        <a:srgbClr val="000000"/>
                                      </a:solidFill>
                                    </a:rPr>
                                    <m:t> </m:t>
                                  </m:r>
                                </m:e>
                              </m:nary>
                            </m:oMath>
                          </a14:m>
                          <a:endParaRPr lang="en-US" sz="1600" dirty="0" smtClean="0">
                            <a:solidFill>
                              <a:srgbClr val="000000"/>
                            </a:solidFill>
                          </a:endParaRPr>
                        </a:p>
                        <a:p>
                          <a:pPr algn="ctr"/>
                          <a:r>
                            <a:rPr lang="en-US" sz="1050" dirty="0" smtClean="0">
                              <a:solidFill>
                                <a:srgbClr val="000000"/>
                              </a:solidFill>
                            </a:rPr>
                            <a:t>Partition in</a:t>
                          </a:r>
                          <a:r>
                            <a:rPr lang="en-US" sz="1050" baseline="0" dirty="0" smtClean="0">
                              <a:solidFill>
                                <a:srgbClr val="000000"/>
                              </a:solidFill>
                            </a:rPr>
                            <a:t> bins of equal 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nor/>
                                </m:rPr>
                                <a:rPr lang="el-GR" sz="800" dirty="0" smtClean="0">
                                  <a:solidFill>
                                    <a:srgbClr val="000000"/>
                                  </a:solidFill>
                                </a:rPr>
                                <m:t>ρ</m:t>
                              </m:r>
                              <m:r>
                                <m:rPr>
                                  <m:nor/>
                                </m:rPr>
                                <a:rPr lang="en-US" sz="800" b="0" i="0" baseline="-25000" dirty="0" smtClean="0">
                                  <a:solidFill>
                                    <a:srgbClr val="000000"/>
                                  </a:solidFill>
                                </a:rPr>
                                <m:t>i</m:t>
                              </m:r>
                              <m:r>
                                <m:rPr>
                                  <m:nor/>
                                </m:rPr>
                                <a:rPr lang="en-US" sz="800" b="0" i="0" baseline="-25000" dirty="0" smtClean="0">
                                  <a:solidFill>
                                    <a:srgbClr val="000000"/>
                                  </a:solidFill>
                                </a:rPr>
                                <m:t> </m:t>
                              </m:r>
                              <m:r>
                                <m:rPr>
                                  <m:nor/>
                                </m:rPr>
                                <a:rPr lang="en-US" sz="800" b="0" i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∗</m:t>
                              </m:r>
                              <m:r>
                                <a:rPr lang="en-US" sz="800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 (</m:t>
                              </m:r>
                              <m:f>
                                <m:fPr>
                                  <m:ctrlPr>
                                    <a:rPr lang="en-US" sz="800" b="0" i="1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800" b="0" i="1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m:rPr>
                                      <m:nor/>
                                    </m:rPr>
                                    <a:rPr lang="en-US" sz="800" b="0" i="0" dirty="0" smtClean="0">
                                      <a:solidFill>
                                        <a:srgbClr val="000000"/>
                                      </a:solidFill>
                                    </a:rPr>
                                    <m:t>s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sz="800" b="0" i="0" baseline="-25000" dirty="0" smtClean="0">
                                      <a:solidFill>
                                        <a:srgbClr val="000000"/>
                                      </a:solidFill>
                                    </a:rPr>
                                    <m:t>tot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sz="800" b="0" i="0" baseline="-25000" dirty="0" smtClean="0">
                                      <a:solidFill>
                                        <a:srgbClr val="000000"/>
                                      </a:solidFill>
                                    </a:rPr>
                                    <m:t>,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sz="800" b="0" i="0" baseline="-25000" dirty="0" smtClean="0">
                                      <a:solidFill>
                                        <a:srgbClr val="000000"/>
                                      </a:solidFill>
                                    </a:rPr>
                                    <m:t>i</m:t>
                                  </m:r>
                                </m:den>
                              </m:f>
                              <m:f>
                                <m:fPr>
                                  <m:ctrlPr>
                                    <a:rPr lang="en-US" sz="800" b="0" i="1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800" b="0" i="1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𝜕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sz="800" b="0" i="0" dirty="0" smtClean="0">
                                      <a:solidFill>
                                        <a:srgbClr val="000000"/>
                                      </a:solidFill>
                                    </a:rPr>
                                    <m:t>s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sz="800" b="0" i="0" baseline="-25000" dirty="0" smtClean="0">
                                      <a:solidFill>
                                        <a:srgbClr val="000000"/>
                                      </a:solidFill>
                                    </a:rPr>
                                    <m:t>tot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sz="800" b="0" i="0" baseline="-25000" dirty="0" smtClean="0">
                                      <a:solidFill>
                                        <a:srgbClr val="000000"/>
                                      </a:solidFill>
                                    </a:rPr>
                                    <m:t>,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sz="800" b="0" i="0" baseline="-25000" dirty="0" smtClean="0">
                                      <a:solidFill>
                                        <a:srgbClr val="000000"/>
                                      </a:solidFill>
                                    </a:rPr>
                                    <m:t>i</m:t>
                                  </m:r>
                                </m:num>
                                <m:den>
                                  <m:r>
                                    <a:rPr lang="en-US" sz="800" b="0" i="1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𝜕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l-GR" sz="800" b="0" i="1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θ</m:t>
                                  </m:r>
                                </m:den>
                              </m:f>
                              <m:r>
                                <a:rPr lang="en-US" sz="800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oMath>
                          </a14:m>
                          <a:endParaRPr lang="en-US" sz="900" dirty="0" smtClean="0">
                            <a:solidFill>
                              <a:srgbClr val="000000"/>
                            </a:solidFill>
                          </a:endParaRPr>
                        </a:p>
                        <a:p>
                          <a:pPr algn="l"/>
                          <a:endParaRPr lang="en-US" sz="100" dirty="0" smtClean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0" marR="0" marT="0" marB="0" anchor="ctr"/>
                    </a:tc>
                    <a:extLst>
                      <a:ext uri="{0D108BD9-81ED-4DB2-BD59-A6C34878D82A}">
                        <a16:rowId xmlns:a16="http://schemas.microsoft.com/office/drawing/2014/main" val="2655390892"/>
                      </a:ext>
                    </a:extLst>
                  </a:tr>
                  <a:tr h="529390">
                    <a:tc vMerge="1">
                      <a:txBody>
                        <a:bodyPr/>
                        <a:lstStyle/>
                        <a:p>
                          <a:pPr algn="ctr"/>
                          <a:endParaRPr lang="en-GB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b="1" dirty="0" smtClean="0">
                              <a:solidFill>
                                <a:srgbClr val="000000"/>
                              </a:solidFill>
                            </a:rPr>
                            <a:t>Searches (binned fits)</a:t>
                          </a:r>
                          <a:endParaRPr lang="en-GB" sz="1200" b="1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0" marR="0" marT="0" marB="0" anchor="ctr">
                        <a:solidFill>
                          <a:schemeClr val="bg2">
                            <a:lumMod val="20000"/>
                            <a:lumOff val="80000"/>
                          </a:schemeClr>
                        </a:solidFill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dirty="0" smtClean="0">
                              <a:solidFill>
                                <a:srgbClr val="000000"/>
                              </a:solidFill>
                            </a:rPr>
                            <a:t>3 variables: local </a:t>
                          </a:r>
                          <a:r>
                            <a:rPr lang="en-US" sz="1200" baseline="0" dirty="0" err="1" smtClean="0">
                              <a:solidFill>
                                <a:srgbClr val="000000"/>
                              </a:solidFill>
                            </a:rPr>
                            <a:t>s</a:t>
                          </a:r>
                          <a:r>
                            <a:rPr lang="en-US" sz="1200" baseline="-25000" dirty="0" err="1" smtClean="0">
                              <a:solidFill>
                                <a:srgbClr val="000000"/>
                              </a:solidFill>
                            </a:rPr>
                            <a:t>sel</a:t>
                          </a:r>
                          <a:r>
                            <a:rPr lang="en-US" sz="1200" baseline="0" dirty="0" smtClean="0">
                              <a:solidFill>
                                <a:srgbClr val="000000"/>
                              </a:solidFill>
                            </a:rPr>
                            <a:t>, </a:t>
                          </a:r>
                          <a:r>
                            <a:rPr lang="en-US" sz="1200" baseline="0" dirty="0" err="1" smtClean="0">
                              <a:solidFill>
                                <a:srgbClr val="000000"/>
                              </a:solidFill>
                            </a:rPr>
                            <a:t>s</a:t>
                          </a:r>
                          <a:r>
                            <a:rPr lang="en-US" sz="1200" baseline="-25000" dirty="0" err="1" smtClean="0">
                              <a:solidFill>
                                <a:srgbClr val="000000"/>
                              </a:solidFill>
                            </a:rPr>
                            <a:t>tot</a:t>
                          </a:r>
                          <a:r>
                            <a:rPr lang="en-US" sz="1200" baseline="0" dirty="0" smtClean="0">
                              <a:solidFill>
                                <a:srgbClr val="000000"/>
                              </a:solidFill>
                            </a:rPr>
                            <a:t>, </a:t>
                          </a:r>
                          <a:r>
                            <a:rPr lang="en-US" sz="1200" baseline="0" dirty="0" err="1" smtClean="0">
                              <a:solidFill>
                                <a:srgbClr val="000000"/>
                              </a:solidFill>
                            </a:rPr>
                            <a:t>s</a:t>
                          </a:r>
                          <a:r>
                            <a:rPr lang="en-US" sz="1200" baseline="-25000" dirty="0" err="1" smtClean="0">
                              <a:solidFill>
                                <a:srgbClr val="000000"/>
                              </a:solidFill>
                            </a:rPr>
                            <a:t>sel</a:t>
                          </a:r>
                          <a:r>
                            <a:rPr lang="en-US" sz="1200" baseline="0" dirty="0" smtClean="0">
                              <a:solidFill>
                                <a:srgbClr val="000000"/>
                              </a:solidFill>
                            </a:rPr>
                            <a:t> in each bin (2 counts or ratios enough?)</a:t>
                          </a:r>
                          <a:endParaRPr lang="en-US" sz="1200" dirty="0" smtClean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 smtClean="0">
                              <a:solidFill>
                                <a:srgbClr val="000000"/>
                              </a:solidFill>
                            </a:rPr>
                            <a:t>Maximise</a:t>
                          </a:r>
                          <a:r>
                            <a:rPr lang="en-US" sz="1200" baseline="0" dirty="0" smtClean="0">
                              <a:solidFill>
                                <a:srgbClr val="000000"/>
                              </a:solidFill>
                            </a:rPr>
                            <a:t> a sum? </a:t>
                          </a:r>
                          <a:r>
                            <a:rPr lang="en-US" sz="1200" dirty="0" smtClean="0">
                              <a:solidFill>
                                <a:srgbClr val="FF0000"/>
                              </a:solidFill>
                            </a:rPr>
                            <a:t>*</a:t>
                          </a:r>
                          <a:endParaRPr lang="en-GB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0" marR="0" marT="0" marB="0" anchor="ctr"/>
                    </a:tc>
                    <a:extLst>
                      <a:ext uri="{0D108BD9-81ED-4DB2-BD59-A6C34878D82A}">
                        <a16:rowId xmlns:a16="http://schemas.microsoft.com/office/drawing/2014/main" val="1230419441"/>
                      </a:ext>
                    </a:extLst>
                  </a:tr>
                  <a:tr h="529390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US" sz="1200" b="1" dirty="0" smtClean="0">
                              <a:solidFill>
                                <a:srgbClr val="000000"/>
                              </a:solidFill>
                            </a:rPr>
                            <a:t>Statistical + Systematic</a:t>
                          </a:r>
                          <a:r>
                            <a:rPr lang="en-US" sz="1200" b="1" baseline="0" dirty="0" smtClean="0">
                              <a:solidFill>
                                <a:srgbClr val="000000"/>
                              </a:solidFill>
                            </a:rPr>
                            <a:t> error </a:t>
                          </a:r>
                        </a:p>
                        <a:p>
                          <a:pPr algn="ctr"/>
                          <a:r>
                            <a:rPr lang="en-US" sz="1200" b="1" baseline="0" dirty="0" smtClean="0">
                              <a:solidFill>
                                <a:srgbClr val="000000"/>
                              </a:solidFill>
                            </a:rPr>
                            <a:t>minimization</a:t>
                          </a:r>
                          <a:endParaRPr lang="en-GB" sz="1200" b="1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0" marR="0" marT="0" marB="0" anchor="ctr">
                        <a:solidFill>
                          <a:schemeClr val="bg2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en-GB" dirty="0"/>
                        </a:p>
                      </a:txBody>
                      <a:tcPr anchor="ctr"/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dirty="0" smtClean="0">
                              <a:solidFill>
                                <a:srgbClr val="000000"/>
                              </a:solidFill>
                            </a:rPr>
                            <a:t>3 variables: </a:t>
                          </a:r>
                          <a:r>
                            <a:rPr lang="el-GR" sz="1200" dirty="0" smtClean="0">
                              <a:solidFill>
                                <a:srgbClr val="000000"/>
                              </a:solidFill>
                            </a:rPr>
                            <a:t>ε</a:t>
                          </a:r>
                          <a:r>
                            <a:rPr lang="en-US" sz="1200" baseline="-25000" dirty="0" smtClean="0">
                              <a:solidFill>
                                <a:srgbClr val="000000"/>
                              </a:solidFill>
                            </a:rPr>
                            <a:t>s</a:t>
                          </a:r>
                          <a:r>
                            <a:rPr lang="en-US" sz="1200" dirty="0" smtClean="0">
                              <a:solidFill>
                                <a:srgbClr val="000000"/>
                              </a:solidFill>
                            </a:rPr>
                            <a:t>,</a:t>
                          </a:r>
                          <a:r>
                            <a:rPr lang="el-GR" sz="1200" dirty="0" smtClean="0">
                              <a:solidFill>
                                <a:srgbClr val="000000"/>
                              </a:solidFill>
                            </a:rPr>
                            <a:t> ρ</a:t>
                          </a:r>
                          <a:r>
                            <a:rPr lang="en-US" sz="1200" dirty="0" smtClean="0">
                              <a:solidFill>
                                <a:srgbClr val="000000"/>
                              </a:solidFill>
                            </a:rPr>
                            <a:t>, lumi</a:t>
                          </a:r>
                        </a:p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dirty="0" smtClean="0">
                              <a:solidFill>
                                <a:srgbClr val="000000"/>
                              </a:solidFill>
                            </a:rPr>
                            <a:t>(lumi: tradeoff stat. vs. syst.)</a:t>
                          </a: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 smtClean="0">
                              <a:solidFill>
                                <a:srgbClr val="000000"/>
                              </a:solidFill>
                            </a:rPr>
                            <a:t>No universal recipe </a:t>
                          </a:r>
                          <a:r>
                            <a:rPr lang="en-US" sz="1200" dirty="0" smtClean="0">
                              <a:solidFill>
                                <a:srgbClr val="FF0000"/>
                              </a:solidFill>
                            </a:rPr>
                            <a:t>*</a:t>
                          </a:r>
                          <a:endParaRPr lang="en-US" sz="1200" dirty="0" smtClean="0">
                            <a:solidFill>
                              <a:srgbClr val="000000"/>
                            </a:solidFill>
                          </a:endParaRPr>
                        </a:p>
                        <a:p>
                          <a:pPr algn="ctr"/>
                          <a:r>
                            <a:rPr lang="en-US" sz="1100" dirty="0" smtClean="0">
                              <a:solidFill>
                                <a:srgbClr val="000000"/>
                              </a:solidFill>
                            </a:rPr>
                            <a:t>(</a:t>
                          </a:r>
                          <a:r>
                            <a:rPr lang="en-US" sz="1100" baseline="0" dirty="0" smtClean="0">
                              <a:solidFill>
                                <a:srgbClr val="000000"/>
                              </a:solidFill>
                            </a:rPr>
                            <a:t>may use local S</a:t>
                          </a:r>
                          <a:r>
                            <a:rPr lang="en-US" sz="1100" baseline="-25000" dirty="0" smtClean="0">
                              <a:solidFill>
                                <a:srgbClr val="000000"/>
                              </a:solidFill>
                            </a:rPr>
                            <a:t>sel</a:t>
                          </a:r>
                          <a:r>
                            <a:rPr lang="en-US" sz="1100" baseline="0" dirty="0" smtClean="0">
                              <a:solidFill>
                                <a:srgbClr val="000000"/>
                              </a:solidFill>
                            </a:rPr>
                            <a:t>, B</a:t>
                          </a:r>
                          <a:r>
                            <a:rPr lang="en-US" sz="1100" baseline="-25000" dirty="0" smtClean="0">
                              <a:solidFill>
                                <a:srgbClr val="000000"/>
                              </a:solidFill>
                            </a:rPr>
                            <a:t>sel </a:t>
                          </a:r>
                          <a:r>
                            <a:rPr lang="en-US" sz="1100" baseline="0" dirty="0" smtClean="0">
                              <a:solidFill>
                                <a:srgbClr val="000000"/>
                              </a:solidFill>
                            </a:rPr>
                            <a:t>in side band bins)</a:t>
                          </a:r>
                          <a:endParaRPr lang="en-GB" sz="11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0" marR="0" marT="0" marB="0" anchor="ctr"/>
                    </a:tc>
                    <a:extLst>
                      <a:ext uri="{0D108BD9-81ED-4DB2-BD59-A6C34878D82A}">
                        <a16:rowId xmlns:a16="http://schemas.microsoft.com/office/drawing/2014/main" val="584406002"/>
                      </a:ext>
                    </a:extLst>
                  </a:tr>
                  <a:tr h="529390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US" sz="1200" b="1" dirty="0" smtClean="0">
                              <a:solidFill>
                                <a:srgbClr val="000000"/>
                              </a:solidFill>
                            </a:rPr>
                            <a:t>Trigger optimization</a:t>
                          </a:r>
                          <a:endParaRPr lang="en-GB" sz="1200" b="1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0" marR="0" marT="0" marB="0" anchor="ctr">
                        <a:solidFill>
                          <a:schemeClr val="bg2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en-GB" dirty="0"/>
                        </a:p>
                      </a:txBody>
                      <a:tcPr anchor="ctr"/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dirty="0" smtClean="0">
                              <a:solidFill>
                                <a:srgbClr val="000000"/>
                              </a:solidFill>
                            </a:rPr>
                            <a:t>2 variables: global </a:t>
                          </a:r>
                          <a:r>
                            <a:rPr lang="en-US" sz="1200" baseline="0" dirty="0" smtClean="0">
                              <a:solidFill>
                                <a:srgbClr val="000000"/>
                              </a:solidFill>
                            </a:rPr>
                            <a:t>B</a:t>
                          </a:r>
                          <a:r>
                            <a:rPr lang="en-US" sz="1200" baseline="-25000" dirty="0" smtClean="0">
                              <a:solidFill>
                                <a:srgbClr val="000000"/>
                              </a:solidFill>
                            </a:rPr>
                            <a:t>sel</a:t>
                          </a:r>
                          <a:r>
                            <a:rPr lang="en-US" sz="1200" baseline="0" dirty="0" smtClean="0">
                              <a:solidFill>
                                <a:srgbClr val="000000"/>
                              </a:solidFill>
                            </a:rPr>
                            <a:t>/time, </a:t>
                          </a:r>
                          <a:r>
                            <a:rPr lang="en-US" sz="1200" dirty="0" smtClean="0">
                              <a:solidFill>
                                <a:srgbClr val="000000"/>
                              </a:solidFill>
                            </a:rPr>
                            <a:t>global </a:t>
                          </a:r>
                          <a:r>
                            <a:rPr lang="el-GR" sz="1200" dirty="0" smtClean="0">
                              <a:solidFill>
                                <a:srgbClr val="000000"/>
                              </a:solidFill>
                            </a:rPr>
                            <a:t>ε</a:t>
                          </a:r>
                          <a:r>
                            <a:rPr lang="en-US" sz="1200" baseline="-25000" dirty="0" smtClean="0">
                              <a:solidFill>
                                <a:srgbClr val="000000"/>
                              </a:solidFill>
                            </a:rPr>
                            <a:t>s</a:t>
                          </a:r>
                          <a:r>
                            <a:rPr lang="en-US" sz="1200" dirty="0" smtClean="0">
                              <a:solidFill>
                                <a:srgbClr val="000000"/>
                              </a:solidFill>
                            </a:rPr>
                            <a:t> </a:t>
                          </a: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dirty="0" smtClean="0">
                              <a:solidFill>
                                <a:srgbClr val="000000"/>
                              </a:solidFill>
                            </a:rPr>
                            <a:t>Maximise </a:t>
                          </a:r>
                          <a:r>
                            <a:rPr lang="el-GR" sz="1200" dirty="0" smtClean="0">
                              <a:solidFill>
                                <a:srgbClr val="000000"/>
                              </a:solidFill>
                            </a:rPr>
                            <a:t>ε</a:t>
                          </a:r>
                          <a:r>
                            <a:rPr lang="en-US" sz="1200" baseline="-25000" dirty="0" smtClean="0">
                              <a:solidFill>
                                <a:srgbClr val="000000"/>
                              </a:solidFill>
                            </a:rPr>
                            <a:t>s</a:t>
                          </a:r>
                          <a:r>
                            <a:rPr lang="en-US" sz="1200" dirty="0" smtClean="0">
                              <a:solidFill>
                                <a:srgbClr val="000000"/>
                              </a:solidFill>
                            </a:rPr>
                            <a:t> at given </a:t>
                          </a:r>
                          <a:r>
                            <a:rPr lang="en-US" sz="1200" baseline="0" dirty="0" smtClean="0">
                              <a:solidFill>
                                <a:srgbClr val="000000"/>
                              </a:solidFill>
                            </a:rPr>
                            <a:t>trigger rate</a:t>
                          </a:r>
                          <a:endParaRPr lang="en-GB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0" marR="0" marT="0" marB="0" anchor="ctr"/>
                    </a:tc>
                    <a:extLst>
                      <a:ext uri="{0D108BD9-81ED-4DB2-BD59-A6C34878D82A}">
                        <a16:rowId xmlns:a16="http://schemas.microsoft.com/office/drawing/2014/main" val="1056427957"/>
                      </a:ext>
                    </a:extLst>
                  </a:tr>
                  <a:tr h="529390">
                    <a:tc gridSpan="5"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800" b="1" dirty="0" smtClean="0">
                              <a:solidFill>
                                <a:schemeClr val="bg1"/>
                              </a:solidFill>
                            </a:rPr>
                            <a:t>Binary classifiers for HEP problems other than event</a:t>
                          </a:r>
                          <a:r>
                            <a:rPr lang="en-US" sz="1800" b="1" baseline="0" dirty="0" smtClean="0">
                              <a:solidFill>
                                <a:schemeClr val="bg1"/>
                              </a:solidFill>
                            </a:rPr>
                            <a:t> selection</a:t>
                          </a:r>
                          <a:endParaRPr lang="en-GB" sz="1800" b="1" dirty="0" smtClean="0">
                            <a:solidFill>
                              <a:schemeClr val="bg1"/>
                            </a:solidFill>
                          </a:endParaRPr>
                        </a:p>
                      </a:txBody>
                      <a:tcPr marL="0" marR="0" marT="0" marB="0" anchor="ctr">
                        <a:solidFill>
                          <a:srgbClr val="0055A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GB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129762554"/>
                      </a:ext>
                    </a:extLst>
                  </a:tr>
                  <a:tr h="252000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US" sz="1200" b="1" dirty="0" smtClean="0">
                              <a:solidFill>
                                <a:srgbClr val="000000"/>
                              </a:solidFill>
                            </a:rPr>
                            <a:t>Tracking and Particle-ID optimizations</a:t>
                          </a:r>
                          <a:endParaRPr lang="en-GB" sz="1200" b="1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0" marR="0" marT="0" marB="0" anchor="ctr">
                        <a:solidFill>
                          <a:schemeClr val="tx1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en-GB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anchor="ctr"/>
                    </a:tc>
                    <a:tc gridSpan="2"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dirty="0" smtClean="0">
                              <a:solidFill>
                                <a:srgbClr val="000000"/>
                              </a:solidFill>
                            </a:rPr>
                            <a:t>All</a:t>
                          </a:r>
                          <a:r>
                            <a:rPr lang="en-US" sz="1200" baseline="0" dirty="0" smtClean="0">
                              <a:solidFill>
                                <a:srgbClr val="000000"/>
                              </a:solidFill>
                            </a:rPr>
                            <a:t> 4 variables? </a:t>
                          </a:r>
                          <a:r>
                            <a:rPr lang="en-US" sz="1200" dirty="0" smtClean="0">
                              <a:solidFill>
                                <a:srgbClr val="FF0000"/>
                              </a:solidFill>
                            </a:rPr>
                            <a:t>*</a:t>
                          </a:r>
                          <a:r>
                            <a:rPr lang="en-US" sz="1200" baseline="0" dirty="0" smtClean="0">
                              <a:solidFill>
                                <a:srgbClr val="000000"/>
                              </a:solidFill>
                            </a:rPr>
                            <a:t> </a:t>
                          </a:r>
                          <a:r>
                            <a:rPr lang="en-US" sz="1200" i="1" baseline="0" dirty="0" smtClean="0">
                              <a:solidFill>
                                <a:srgbClr val="000000"/>
                              </a:solidFill>
                            </a:rPr>
                            <a:t>(NB: TN is relevant) </a:t>
                          </a:r>
                          <a:endParaRPr lang="en-US" sz="1200" i="1" dirty="0" smtClean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0" marR="0" marT="0" marB="0" anchor="ctr"/>
                    </a:tc>
                    <a:tc hMerge="1"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 smtClean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 smtClean="0">
                              <a:solidFill>
                                <a:srgbClr val="000000"/>
                              </a:solidFill>
                            </a:rPr>
                            <a:t>ROC relevant</a:t>
                          </a:r>
                          <a:r>
                            <a:rPr lang="en-US" sz="1200" baseline="0" dirty="0" smtClean="0">
                              <a:solidFill>
                                <a:srgbClr val="000000"/>
                              </a:solidFill>
                            </a:rPr>
                            <a:t> – i</a:t>
                          </a:r>
                          <a:r>
                            <a:rPr lang="en-US" sz="1200" dirty="0" smtClean="0">
                              <a:solidFill>
                                <a:srgbClr val="000000"/>
                              </a:solidFill>
                            </a:rPr>
                            <a:t>s AUC relevant? </a:t>
                          </a:r>
                          <a:r>
                            <a:rPr lang="en-US" sz="1200" dirty="0" smtClean="0">
                              <a:solidFill>
                                <a:srgbClr val="FF0000"/>
                              </a:solidFill>
                            </a:rPr>
                            <a:t>*</a:t>
                          </a:r>
                          <a:endParaRPr lang="en-GB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0" marR="0" marT="0" marB="0" anchor="ctr"/>
                    </a:tc>
                    <a:extLst>
                      <a:ext uri="{0D108BD9-81ED-4DB2-BD59-A6C34878D82A}">
                        <a16:rowId xmlns:a16="http://schemas.microsoft.com/office/drawing/2014/main" val="138499697"/>
                      </a:ext>
                    </a:extLst>
                  </a:tr>
                  <a:tr h="252000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US" sz="1200" b="1" dirty="0" smtClean="0">
                              <a:solidFill>
                                <a:srgbClr val="000000"/>
                              </a:solidFill>
                            </a:rPr>
                            <a:t>Other? </a:t>
                          </a:r>
                          <a:r>
                            <a:rPr lang="en-US" sz="1200" dirty="0" smtClean="0">
                              <a:solidFill>
                                <a:srgbClr val="FF0000"/>
                              </a:solidFill>
                            </a:rPr>
                            <a:t>*</a:t>
                          </a:r>
                          <a:endParaRPr lang="en-GB" sz="1200" b="1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0" marR="0" marT="0" marB="0" anchor="ctr">
                        <a:solidFill>
                          <a:schemeClr val="tx1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en-GB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anchor="ctr"/>
                    </a:tc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 smtClean="0">
                              <a:solidFill>
                                <a:srgbClr val="000000"/>
                              </a:solidFill>
                            </a:rPr>
                            <a:t>? </a:t>
                          </a:r>
                          <a:r>
                            <a:rPr lang="en-US" sz="1200" dirty="0" smtClean="0">
                              <a:solidFill>
                                <a:srgbClr val="FF0000"/>
                              </a:solidFill>
                            </a:rPr>
                            <a:t>*</a:t>
                          </a:r>
                          <a:endParaRPr lang="en-GB" sz="12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marL="0" marR="0" marT="0" marB="0" anchor="ctr"/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 smtClean="0">
                              <a:solidFill>
                                <a:srgbClr val="000000"/>
                              </a:solidFill>
                            </a:rPr>
                            <a:t>? </a:t>
                          </a:r>
                          <a:r>
                            <a:rPr lang="en-US" sz="1200" dirty="0" smtClean="0">
                              <a:solidFill>
                                <a:srgbClr val="FF0000"/>
                              </a:solidFill>
                            </a:rPr>
                            <a:t>*</a:t>
                          </a:r>
                          <a:endParaRPr lang="en-GB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0" marR="0" marT="0" marB="0" anchor="ctr"/>
                    </a:tc>
                    <a:extLst>
                      <a:ext uri="{0D108BD9-81ED-4DB2-BD59-A6C34878D82A}">
                        <a16:rowId xmlns:a16="http://schemas.microsoft.com/office/drawing/2014/main" val="78167260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e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45219748"/>
                  </p:ext>
                </p:extLst>
              </p:nvPr>
            </p:nvGraphicFramePr>
            <p:xfrm>
              <a:off x="102424" y="527779"/>
              <a:ext cx="9000000" cy="5587827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068451">
                      <a:extLst>
                        <a:ext uri="{9D8B030D-6E8A-4147-A177-3AD203B41FA5}">
                          <a16:colId xmlns:a16="http://schemas.microsoft.com/office/drawing/2014/main" val="2166145143"/>
                        </a:ext>
                      </a:extLst>
                    </a:gridCol>
                    <a:gridCol w="2304437">
                      <a:extLst>
                        <a:ext uri="{9D8B030D-6E8A-4147-A177-3AD203B41FA5}">
                          <a16:colId xmlns:a16="http://schemas.microsoft.com/office/drawing/2014/main" val="760715893"/>
                        </a:ext>
                      </a:extLst>
                    </a:gridCol>
                    <a:gridCol w="352173">
                      <a:extLst>
                        <a:ext uri="{9D8B030D-6E8A-4147-A177-3AD203B41FA5}">
                          <a16:colId xmlns:a16="http://schemas.microsoft.com/office/drawing/2014/main" val="2433760050"/>
                        </a:ext>
                      </a:extLst>
                    </a:gridCol>
                    <a:gridCol w="2618329">
                      <a:extLst>
                        <a:ext uri="{9D8B030D-6E8A-4147-A177-3AD203B41FA5}">
                          <a16:colId xmlns:a16="http://schemas.microsoft.com/office/drawing/2014/main" val="2227932611"/>
                        </a:ext>
                      </a:extLst>
                    </a:gridCol>
                    <a:gridCol w="2656610">
                      <a:extLst>
                        <a:ext uri="{9D8B030D-6E8A-4147-A177-3AD203B41FA5}">
                          <a16:colId xmlns:a16="http://schemas.microsoft.com/office/drawing/2014/main" val="2704373822"/>
                        </a:ext>
                      </a:extLst>
                    </a:gridCol>
                  </a:tblGrid>
                  <a:tr h="529390">
                    <a:tc gridSpan="5">
                      <a:txBody>
                        <a:bodyPr/>
                        <a:lstStyle/>
                        <a:p>
                          <a:pPr algn="ctr"/>
                          <a:r>
                            <a:rPr lang="en-US" sz="1800" b="1" dirty="0" smtClean="0">
                              <a:solidFill>
                                <a:schemeClr val="bg1"/>
                              </a:solidFill>
                            </a:rPr>
                            <a:t>Binary</a:t>
                          </a:r>
                          <a:r>
                            <a:rPr lang="en-US" sz="1800" b="1" baseline="0" dirty="0" smtClean="0">
                              <a:solidFill>
                                <a:schemeClr val="bg1"/>
                              </a:solidFill>
                            </a:rPr>
                            <a:t> classifiers for HEP event selection (signal-background discrimination)</a:t>
                          </a:r>
                          <a:endParaRPr lang="en-GB" sz="1800" b="1" dirty="0">
                            <a:solidFill>
                              <a:schemeClr val="bg1"/>
                            </a:solidFill>
                          </a:endParaRPr>
                        </a:p>
                      </a:txBody>
                      <a:tcPr marL="0" marR="0" marT="0" marB="0" anchor="ctr">
                        <a:solidFill>
                          <a:srgbClr val="0055A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GB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218363636"/>
                      </a:ext>
                    </a:extLst>
                  </a:tr>
                  <a:tr h="252000">
                    <a:tc rowSpan="8">
                      <a:txBody>
                        <a:bodyPr/>
                        <a:lstStyle/>
                        <a:p>
                          <a:pPr algn="ctr"/>
                          <a:r>
                            <a:rPr lang="en-US" sz="1200" b="1" dirty="0" smtClean="0">
                              <a:solidFill>
                                <a:srgbClr val="000000"/>
                              </a:solidFill>
                            </a:rPr>
                            <a:t>Statistical error </a:t>
                          </a:r>
                          <a:r>
                            <a:rPr lang="en-US" sz="1200" b="1" dirty="0" smtClean="0">
                              <a:solidFill>
                                <a:srgbClr val="000000"/>
                              </a:solidFill>
                            </a:rPr>
                            <a:t>minimization</a:t>
                          </a:r>
                        </a:p>
                        <a:p>
                          <a:pPr algn="ctr"/>
                          <a:endParaRPr lang="en-US" sz="1200" b="1" dirty="0" smtClean="0">
                            <a:solidFill>
                              <a:srgbClr val="000000"/>
                            </a:solidFill>
                          </a:endParaRPr>
                        </a:p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b="1" dirty="0" smtClean="0">
                              <a:solidFill>
                                <a:srgbClr val="000000"/>
                              </a:solidFill>
                            </a:rPr>
                            <a:t>(or statistical significance maximization)</a:t>
                          </a:r>
                        </a:p>
                      </a:txBody>
                      <a:tcPr marL="0" marR="0" marT="0" marB="0" anchor="ctr">
                        <a:solidFill>
                          <a:schemeClr val="bg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b="1" dirty="0" smtClean="0">
                              <a:solidFill>
                                <a:srgbClr val="000000"/>
                              </a:solidFill>
                            </a:rPr>
                            <a:t>Cross-section </a:t>
                          </a:r>
                          <a:r>
                            <a:rPr lang="en-US" sz="1200" b="1" dirty="0" smtClean="0">
                              <a:solidFill>
                                <a:srgbClr val="000000"/>
                              </a:solidFill>
                            </a:rPr>
                            <a:t>(1-bin counting</a:t>
                          </a:r>
                          <a:r>
                            <a:rPr lang="en-US" sz="1200" b="1" baseline="0" dirty="0" smtClean="0">
                              <a:solidFill>
                                <a:srgbClr val="000000"/>
                              </a:solidFill>
                            </a:rPr>
                            <a:t>)</a:t>
                          </a:r>
                          <a:endParaRPr lang="en-GB" sz="1200" b="1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0" marR="0" marT="0" marB="0" anchor="ctr">
                        <a:solidFill>
                          <a:schemeClr val="bg2">
                            <a:lumMod val="20000"/>
                            <a:lumOff val="80000"/>
                          </a:schemeClr>
                        </a:solidFill>
                      </a:tcPr>
                    </a:tc>
                    <a:tc rowSpan="10"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b="0" baseline="0" dirty="0" smtClean="0">
                              <a:solidFill>
                                <a:srgbClr val="000000"/>
                              </a:solidFill>
                            </a:rPr>
                            <a:t>Only 2 or 3 global/local variables </a:t>
                          </a:r>
                          <a:r>
                            <a:rPr lang="en-US" b="1" baseline="0" dirty="0" smtClean="0">
                              <a:solidFill>
                                <a:srgbClr val="000000"/>
                              </a:solidFill>
                            </a:rPr>
                            <a:t>– </a:t>
                          </a:r>
                          <a:r>
                            <a:rPr lang="en-US" b="1" i="1" baseline="0" dirty="0" smtClean="0">
                              <a:solidFill>
                                <a:srgbClr val="FF0000"/>
                              </a:solidFill>
                            </a:rPr>
                            <a:t>TN, AUC irrelevant</a:t>
                          </a:r>
                          <a:endParaRPr lang="en-US" b="1" i="1" baseline="0" dirty="0" smtClean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marL="0" marR="0" marT="0" marB="0" vert="vert270" anchor="ctr"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>
                        <a:blipFill>
                          <a:blip r:embed="rId2"/>
                          <a:stretch>
                            <a:fillRect l="-142558" t="-214634" r="-101860" b="-194634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>
                        <a:blipFill>
                          <a:blip r:embed="rId2"/>
                          <a:stretch>
                            <a:fillRect l="-239220" t="-214634" r="-459" b="-194634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059470365"/>
                      </a:ext>
                    </a:extLst>
                  </a:tr>
                  <a:tr h="324000">
                    <a:tc vMerge="1">
                      <a:txBody>
                        <a:bodyPr/>
                        <a:lstStyle/>
                        <a:p>
                          <a:pPr algn="ctr"/>
                          <a:endParaRPr lang="en-GB" dirty="0"/>
                        </a:p>
                      </a:txBody>
                      <a:tcPr anchor="ctr"/>
                    </a:tc>
                    <a:tc rowSpan="4">
                      <a:txBody>
                        <a:bodyPr/>
                        <a:lstStyle/>
                        <a:p>
                          <a:pPr algn="ctr"/>
                          <a:r>
                            <a:rPr lang="en-US" sz="1200" b="1" dirty="0" smtClean="0">
                              <a:solidFill>
                                <a:srgbClr val="000000"/>
                              </a:solidFill>
                            </a:rPr>
                            <a:t>Searches</a:t>
                          </a:r>
                          <a:r>
                            <a:rPr lang="en-US" sz="1200" b="1" baseline="0" dirty="0" smtClean="0">
                              <a:solidFill>
                                <a:srgbClr val="000000"/>
                              </a:solidFill>
                            </a:rPr>
                            <a:t> </a:t>
                          </a:r>
                          <a:r>
                            <a:rPr lang="en-US" sz="1200" b="1" dirty="0" smtClean="0">
                              <a:solidFill>
                                <a:srgbClr val="000000"/>
                              </a:solidFill>
                            </a:rPr>
                            <a:t>(1-bin counting</a:t>
                          </a:r>
                          <a:r>
                            <a:rPr lang="en-US" sz="1200" b="1" baseline="0" dirty="0" smtClean="0">
                              <a:solidFill>
                                <a:srgbClr val="000000"/>
                              </a:solidFill>
                            </a:rPr>
                            <a:t> )</a:t>
                          </a:r>
                          <a:endParaRPr lang="en-GB" sz="1200" b="1" dirty="0" smtClean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0" marR="0" marT="0" marB="0" anchor="ctr">
                        <a:solidFill>
                          <a:schemeClr val="bg2">
                            <a:lumMod val="20000"/>
                            <a:lumOff val="80000"/>
                          </a:schemeClr>
                        </a:solidFill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/>
                    </a:tc>
                    <a:tc rowSpan="2"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baseline="0" dirty="0" smtClean="0">
                              <a:solidFill>
                                <a:srgbClr val="000000"/>
                              </a:solidFill>
                            </a:rPr>
                            <a:t>Simple and CCGV – 2 variables: global S</a:t>
                          </a:r>
                          <a:r>
                            <a:rPr lang="en-US" sz="1200" baseline="-25000" dirty="0" smtClean="0">
                              <a:solidFill>
                                <a:srgbClr val="000000"/>
                              </a:solidFill>
                            </a:rPr>
                            <a:t>sel</a:t>
                          </a:r>
                          <a:r>
                            <a:rPr lang="en-US" sz="1200" baseline="0" dirty="0" smtClean="0">
                              <a:solidFill>
                                <a:srgbClr val="000000"/>
                              </a:solidFill>
                            </a:rPr>
                            <a:t>, B</a:t>
                          </a:r>
                          <a:r>
                            <a:rPr lang="en-US" sz="1200" baseline="-25000" dirty="0" smtClean="0">
                              <a:solidFill>
                                <a:srgbClr val="000000"/>
                              </a:solidFill>
                            </a:rPr>
                            <a:t>sel</a:t>
                          </a:r>
                          <a:r>
                            <a:rPr lang="en-US" sz="1200" baseline="0" dirty="0" smtClean="0">
                              <a:solidFill>
                                <a:srgbClr val="000000"/>
                              </a:solidFill>
                            </a:rPr>
                            <a:t> (or equivalently </a:t>
                          </a:r>
                          <a:r>
                            <a:rPr lang="el-GR" sz="1200" dirty="0" smtClean="0">
                              <a:solidFill>
                                <a:srgbClr val="000000"/>
                              </a:solidFill>
                            </a:rPr>
                            <a:t>ε</a:t>
                          </a:r>
                          <a:r>
                            <a:rPr lang="en-US" sz="1200" baseline="-25000" dirty="0" smtClean="0">
                              <a:solidFill>
                                <a:srgbClr val="000000"/>
                              </a:solidFill>
                            </a:rPr>
                            <a:t>s</a:t>
                          </a:r>
                          <a:r>
                            <a:rPr lang="en-US" sz="1200" dirty="0" smtClean="0">
                              <a:solidFill>
                                <a:srgbClr val="000000"/>
                              </a:solidFill>
                            </a:rPr>
                            <a:t>,</a:t>
                          </a:r>
                          <a:r>
                            <a:rPr lang="el-GR" sz="1200" dirty="0" smtClean="0">
                              <a:solidFill>
                                <a:srgbClr val="000000"/>
                              </a:solidFill>
                            </a:rPr>
                            <a:t> ρ</a:t>
                          </a:r>
                          <a:r>
                            <a:rPr lang="en-US" sz="1200" baseline="0" dirty="0" smtClean="0">
                              <a:solidFill>
                                <a:srgbClr val="000000"/>
                              </a:solidFill>
                            </a:rPr>
                            <a:t>)</a:t>
                          </a:r>
                          <a:endParaRPr lang="en-US" sz="1200" baseline="0" dirty="0" smtClean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>
                        <a:blipFill>
                          <a:blip r:embed="rId2"/>
                          <a:stretch>
                            <a:fillRect l="-239220" t="-238889" r="-459" b="-137777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507533450"/>
                      </a:ext>
                    </a:extLst>
                  </a:tr>
                  <a:tr h="288000"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baseline="0" dirty="0" smtClean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>
                        <a:blipFill>
                          <a:blip r:embed="rId2"/>
                          <a:stretch>
                            <a:fillRect l="-239220" t="-389362" r="-459" b="-148297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963634004"/>
                      </a:ext>
                    </a:extLst>
                  </a:tr>
                  <a:tr h="288000"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pPr algn="ctr"/>
                          <a:endParaRPr lang="en-GB" sz="1200" b="1" dirty="0" smtClean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0" marR="0" marT="0" marB="0" anchor="ctr">
                        <a:solidFill>
                          <a:schemeClr val="bg2">
                            <a:lumMod val="20000"/>
                            <a:lumOff val="80000"/>
                          </a:schemeClr>
                        </a:solidFill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baseline="0" dirty="0" smtClean="0">
                              <a:solidFill>
                                <a:srgbClr val="000000"/>
                              </a:solidFill>
                            </a:rPr>
                            <a:t>HiggsML – 2 variables: global S</a:t>
                          </a:r>
                          <a:r>
                            <a:rPr lang="en-US" sz="1200" baseline="-25000" dirty="0" smtClean="0">
                              <a:solidFill>
                                <a:srgbClr val="000000"/>
                              </a:solidFill>
                            </a:rPr>
                            <a:t>sel</a:t>
                          </a:r>
                          <a:r>
                            <a:rPr lang="en-US" sz="1200" baseline="0" dirty="0" smtClean="0">
                              <a:solidFill>
                                <a:srgbClr val="000000"/>
                              </a:solidFill>
                            </a:rPr>
                            <a:t>, B</a:t>
                          </a:r>
                          <a:r>
                            <a:rPr lang="en-US" sz="1200" baseline="-25000" dirty="0" smtClean="0">
                              <a:solidFill>
                                <a:srgbClr val="000000"/>
                              </a:solidFill>
                            </a:rPr>
                            <a:t>sel</a:t>
                          </a:r>
                          <a:endParaRPr lang="en-US" sz="1200" baseline="0" dirty="0" smtClean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>
                        <a:blipFill>
                          <a:blip r:embed="rId2"/>
                          <a:stretch>
                            <a:fillRect l="-239220" t="-489362" r="-459" b="-138297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847913829"/>
                      </a:ext>
                    </a:extLst>
                  </a:tr>
                  <a:tr h="288000"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pPr algn="ctr"/>
                          <a:endParaRPr lang="en-GB" sz="1200" b="1" dirty="0" smtClean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0" marR="0" marT="0" marB="0" anchor="ctr">
                        <a:solidFill>
                          <a:schemeClr val="bg2">
                            <a:lumMod val="20000"/>
                            <a:lumOff val="80000"/>
                          </a:schemeClr>
                        </a:solidFill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baseline="0" dirty="0" smtClean="0">
                              <a:solidFill>
                                <a:srgbClr val="000000"/>
                              </a:solidFill>
                            </a:rPr>
                            <a:t>Punzi – 2 variables: global </a:t>
                          </a:r>
                          <a:r>
                            <a:rPr lang="el-GR" sz="1200" dirty="0" smtClean="0">
                              <a:solidFill>
                                <a:srgbClr val="000000"/>
                              </a:solidFill>
                            </a:rPr>
                            <a:t>ε</a:t>
                          </a:r>
                          <a:r>
                            <a:rPr lang="en-US" sz="1200" baseline="-25000" dirty="0" smtClean="0">
                              <a:solidFill>
                                <a:srgbClr val="000000"/>
                              </a:solidFill>
                            </a:rPr>
                            <a:t>s</a:t>
                          </a:r>
                          <a:r>
                            <a:rPr lang="en-US" sz="1200" baseline="0" dirty="0" smtClean="0">
                              <a:solidFill>
                                <a:srgbClr val="000000"/>
                              </a:solidFill>
                            </a:rPr>
                            <a:t>, B</a:t>
                          </a:r>
                          <a:r>
                            <a:rPr lang="en-US" sz="1200" baseline="-25000" dirty="0" smtClean="0">
                              <a:solidFill>
                                <a:srgbClr val="000000"/>
                              </a:solidFill>
                            </a:rPr>
                            <a:t>sel</a:t>
                          </a:r>
                          <a:endParaRPr lang="en-US" sz="1200" baseline="0" dirty="0" smtClean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>
                        <a:blipFill>
                          <a:blip r:embed="rId2"/>
                          <a:stretch>
                            <a:fillRect l="-239220" t="-577083" r="-459" b="-12541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38260477"/>
                      </a:ext>
                    </a:extLst>
                  </a:tr>
                  <a:tr h="529390">
                    <a:tc vMerge="1">
                      <a:txBody>
                        <a:bodyPr/>
                        <a:lstStyle/>
                        <a:p>
                          <a:pPr algn="ctr"/>
                          <a:endParaRPr lang="en-GB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b="1" dirty="0" smtClean="0">
                              <a:solidFill>
                                <a:srgbClr val="000000"/>
                              </a:solidFill>
                            </a:rPr>
                            <a:t>Cross-section</a:t>
                          </a:r>
                          <a:r>
                            <a:rPr lang="en-US" sz="1200" b="1" baseline="0" dirty="0" smtClean="0">
                              <a:solidFill>
                                <a:srgbClr val="000000"/>
                              </a:solidFill>
                            </a:rPr>
                            <a:t> </a:t>
                          </a:r>
                          <a:r>
                            <a:rPr lang="en-US" sz="1200" b="1" baseline="0" dirty="0" smtClean="0">
                              <a:solidFill>
                                <a:srgbClr val="000000"/>
                              </a:solidFill>
                            </a:rPr>
                            <a:t>(binned fits)</a:t>
                          </a:r>
                          <a:endParaRPr lang="en-GB" sz="1200" b="1" dirty="0" smtClean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0" marR="0" marT="0" marB="0" anchor="ctr">
                        <a:solidFill>
                          <a:schemeClr val="bg2">
                            <a:lumMod val="20000"/>
                            <a:lumOff val="80000"/>
                          </a:schemeClr>
                        </a:solidFill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/>
                    </a:tc>
                    <a:tc row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>
                        <a:blipFill>
                          <a:blip r:embed="rId2"/>
                          <a:stretch>
                            <a:fillRect l="-142558" t="-199387" r="-101860" b="-26932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>
                        <a:blipFill>
                          <a:blip r:embed="rId2"/>
                          <a:stretch>
                            <a:fillRect l="-239220" t="-373563" r="-459" b="-59195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028059972"/>
                      </a:ext>
                    </a:extLst>
                  </a:tr>
                  <a:tr h="467487">
                    <a:tc vMerge="1">
                      <a:txBody>
                        <a:bodyPr/>
                        <a:lstStyle/>
                        <a:p>
                          <a:pPr algn="ctr"/>
                          <a:endParaRPr lang="en-GB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b="1" dirty="0" smtClean="0">
                              <a:solidFill>
                                <a:srgbClr val="000000"/>
                              </a:solidFill>
                            </a:rPr>
                            <a:t>Parameter</a:t>
                          </a:r>
                          <a:r>
                            <a:rPr lang="en-US" sz="1200" b="1" baseline="0" dirty="0" smtClean="0">
                              <a:solidFill>
                                <a:srgbClr val="000000"/>
                              </a:solidFill>
                            </a:rPr>
                            <a:t> estimation </a:t>
                          </a:r>
                          <a:endParaRPr lang="en-US" sz="1200" b="1" baseline="0" dirty="0" smtClean="0">
                            <a:solidFill>
                              <a:srgbClr val="000000"/>
                            </a:solidFill>
                          </a:endParaRPr>
                        </a:p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b="1" baseline="0" dirty="0" smtClean="0">
                              <a:solidFill>
                                <a:srgbClr val="000000"/>
                              </a:solidFill>
                            </a:rPr>
                            <a:t>(binned fits</a:t>
                          </a:r>
                          <a:r>
                            <a:rPr lang="en-US" sz="1200" b="1" baseline="0" dirty="0" smtClean="0">
                              <a:solidFill>
                                <a:srgbClr val="000000"/>
                              </a:solidFill>
                            </a:rPr>
                            <a:t>)</a:t>
                          </a:r>
                          <a:endParaRPr lang="en-GB" sz="1200" b="1" dirty="0" smtClean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0" marR="0" marT="0" marB="0" anchor="ctr">
                        <a:solidFill>
                          <a:schemeClr val="bg2">
                            <a:lumMod val="20000"/>
                            <a:lumOff val="80000"/>
                          </a:schemeClr>
                        </a:solidFill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>
                        <a:blipFill>
                          <a:blip r:embed="rId2"/>
                          <a:stretch>
                            <a:fillRect l="-239220" t="-542105" r="-459" b="-57763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55390892"/>
                      </a:ext>
                    </a:extLst>
                  </a:tr>
                  <a:tr h="529390">
                    <a:tc vMerge="1">
                      <a:txBody>
                        <a:bodyPr/>
                        <a:lstStyle/>
                        <a:p>
                          <a:pPr algn="ctr"/>
                          <a:endParaRPr lang="en-GB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b="1" dirty="0" smtClean="0">
                              <a:solidFill>
                                <a:srgbClr val="000000"/>
                              </a:solidFill>
                            </a:rPr>
                            <a:t>Searches </a:t>
                          </a:r>
                          <a:r>
                            <a:rPr lang="en-US" sz="1200" b="1" dirty="0" smtClean="0">
                              <a:solidFill>
                                <a:srgbClr val="000000"/>
                              </a:solidFill>
                            </a:rPr>
                            <a:t>(binned </a:t>
                          </a:r>
                          <a:r>
                            <a:rPr lang="en-US" sz="1200" b="1" dirty="0" smtClean="0">
                              <a:solidFill>
                                <a:srgbClr val="000000"/>
                              </a:solidFill>
                            </a:rPr>
                            <a:t>fits)</a:t>
                          </a:r>
                          <a:endParaRPr lang="en-GB" sz="1200" b="1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0" marR="0" marT="0" marB="0" anchor="ctr">
                        <a:solidFill>
                          <a:schemeClr val="bg2">
                            <a:lumMod val="20000"/>
                            <a:lumOff val="80000"/>
                          </a:schemeClr>
                        </a:solidFill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dirty="0" smtClean="0">
                              <a:solidFill>
                                <a:srgbClr val="000000"/>
                              </a:solidFill>
                            </a:rPr>
                            <a:t>3 variables: local </a:t>
                          </a:r>
                          <a:r>
                            <a:rPr lang="en-US" sz="1200" baseline="0" dirty="0" smtClean="0">
                              <a:solidFill>
                                <a:srgbClr val="000000"/>
                              </a:solidFill>
                            </a:rPr>
                            <a:t>s</a:t>
                          </a:r>
                          <a:r>
                            <a:rPr lang="en-US" sz="1200" baseline="-25000" dirty="0" smtClean="0">
                              <a:solidFill>
                                <a:srgbClr val="000000"/>
                              </a:solidFill>
                            </a:rPr>
                            <a:t>sel</a:t>
                          </a:r>
                          <a:r>
                            <a:rPr lang="en-US" sz="1200" baseline="0" dirty="0" smtClean="0">
                              <a:solidFill>
                                <a:srgbClr val="000000"/>
                              </a:solidFill>
                            </a:rPr>
                            <a:t>, s</a:t>
                          </a:r>
                          <a:r>
                            <a:rPr lang="en-US" sz="1200" baseline="-25000" dirty="0" smtClean="0">
                              <a:solidFill>
                                <a:srgbClr val="000000"/>
                              </a:solidFill>
                            </a:rPr>
                            <a:t>tot</a:t>
                          </a:r>
                          <a:r>
                            <a:rPr lang="en-US" sz="1200" baseline="0" dirty="0" smtClean="0">
                              <a:solidFill>
                                <a:srgbClr val="000000"/>
                              </a:solidFill>
                            </a:rPr>
                            <a:t>, s</a:t>
                          </a:r>
                          <a:r>
                            <a:rPr lang="en-US" sz="1200" baseline="-25000" dirty="0" smtClean="0">
                              <a:solidFill>
                                <a:srgbClr val="000000"/>
                              </a:solidFill>
                            </a:rPr>
                            <a:t>sel</a:t>
                          </a:r>
                          <a:r>
                            <a:rPr lang="en-US" sz="1200" baseline="0" dirty="0" smtClean="0">
                              <a:solidFill>
                                <a:srgbClr val="000000"/>
                              </a:solidFill>
                            </a:rPr>
                            <a:t> in each bin (2 counts or ratios enough?)</a:t>
                          </a:r>
                          <a:endParaRPr lang="en-US" sz="1200" dirty="0" smtClean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 smtClean="0">
                              <a:solidFill>
                                <a:srgbClr val="000000"/>
                              </a:solidFill>
                            </a:rPr>
                            <a:t>Maximise</a:t>
                          </a:r>
                          <a:r>
                            <a:rPr lang="en-US" sz="1200" baseline="0" dirty="0" smtClean="0">
                              <a:solidFill>
                                <a:srgbClr val="000000"/>
                              </a:solidFill>
                            </a:rPr>
                            <a:t> </a:t>
                          </a:r>
                          <a:r>
                            <a:rPr lang="en-US" sz="1200" baseline="0" dirty="0" smtClean="0">
                              <a:solidFill>
                                <a:srgbClr val="000000"/>
                              </a:solidFill>
                            </a:rPr>
                            <a:t>a </a:t>
                          </a:r>
                          <a:r>
                            <a:rPr lang="en-US" sz="1200" baseline="0" dirty="0" smtClean="0">
                              <a:solidFill>
                                <a:srgbClr val="000000"/>
                              </a:solidFill>
                            </a:rPr>
                            <a:t>sum? </a:t>
                          </a:r>
                          <a:r>
                            <a:rPr lang="en-US" sz="1200" dirty="0" smtClean="0">
                              <a:solidFill>
                                <a:srgbClr val="FF0000"/>
                              </a:solidFill>
                            </a:rPr>
                            <a:t>*</a:t>
                          </a:r>
                          <a:endParaRPr lang="en-GB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0" marR="0" marT="0" marB="0" anchor="ctr"/>
                    </a:tc>
                    <a:extLst>
                      <a:ext uri="{0D108BD9-81ED-4DB2-BD59-A6C34878D82A}">
                        <a16:rowId xmlns:a16="http://schemas.microsoft.com/office/drawing/2014/main" val="1230419441"/>
                      </a:ext>
                    </a:extLst>
                  </a:tr>
                  <a:tr h="529390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US" sz="1200" b="1" dirty="0" smtClean="0">
                              <a:solidFill>
                                <a:srgbClr val="000000"/>
                              </a:solidFill>
                            </a:rPr>
                            <a:t>Statistical + Systematic</a:t>
                          </a:r>
                          <a:r>
                            <a:rPr lang="en-US" sz="1200" b="1" baseline="0" dirty="0" smtClean="0">
                              <a:solidFill>
                                <a:srgbClr val="000000"/>
                              </a:solidFill>
                            </a:rPr>
                            <a:t> error </a:t>
                          </a:r>
                        </a:p>
                        <a:p>
                          <a:pPr algn="ctr"/>
                          <a:r>
                            <a:rPr lang="en-US" sz="1200" b="1" baseline="0" dirty="0" smtClean="0">
                              <a:solidFill>
                                <a:srgbClr val="000000"/>
                              </a:solidFill>
                            </a:rPr>
                            <a:t>minimization</a:t>
                          </a:r>
                          <a:endParaRPr lang="en-GB" sz="1200" b="1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0" marR="0" marT="0" marB="0" anchor="ctr">
                        <a:solidFill>
                          <a:schemeClr val="bg2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en-GB" dirty="0"/>
                        </a:p>
                      </a:txBody>
                      <a:tcPr anchor="ctr"/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dirty="0" smtClean="0">
                              <a:solidFill>
                                <a:srgbClr val="000000"/>
                              </a:solidFill>
                            </a:rPr>
                            <a:t>3 variables: </a:t>
                          </a:r>
                          <a:r>
                            <a:rPr lang="el-GR" sz="1200" dirty="0" smtClean="0">
                              <a:solidFill>
                                <a:srgbClr val="000000"/>
                              </a:solidFill>
                            </a:rPr>
                            <a:t>ε</a:t>
                          </a:r>
                          <a:r>
                            <a:rPr lang="en-US" sz="1200" baseline="-25000" dirty="0" smtClean="0">
                              <a:solidFill>
                                <a:srgbClr val="000000"/>
                              </a:solidFill>
                            </a:rPr>
                            <a:t>s</a:t>
                          </a:r>
                          <a:r>
                            <a:rPr lang="en-US" sz="1200" dirty="0" smtClean="0">
                              <a:solidFill>
                                <a:srgbClr val="000000"/>
                              </a:solidFill>
                            </a:rPr>
                            <a:t>,</a:t>
                          </a:r>
                          <a:r>
                            <a:rPr lang="el-GR" sz="1200" dirty="0" smtClean="0">
                              <a:solidFill>
                                <a:srgbClr val="000000"/>
                              </a:solidFill>
                            </a:rPr>
                            <a:t> ρ</a:t>
                          </a:r>
                          <a:r>
                            <a:rPr lang="en-US" sz="1200" dirty="0" smtClean="0">
                              <a:solidFill>
                                <a:srgbClr val="000000"/>
                              </a:solidFill>
                            </a:rPr>
                            <a:t>, lumi</a:t>
                          </a:r>
                        </a:p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dirty="0" smtClean="0">
                              <a:solidFill>
                                <a:srgbClr val="000000"/>
                              </a:solidFill>
                            </a:rPr>
                            <a:t>(lumi: tradeoff stat. vs. syst.)</a:t>
                          </a: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 smtClean="0">
                              <a:solidFill>
                                <a:srgbClr val="000000"/>
                              </a:solidFill>
                            </a:rPr>
                            <a:t>No universal </a:t>
                          </a:r>
                          <a:r>
                            <a:rPr lang="en-US" sz="1200" dirty="0" smtClean="0">
                              <a:solidFill>
                                <a:srgbClr val="000000"/>
                              </a:solidFill>
                            </a:rPr>
                            <a:t>recipe </a:t>
                          </a:r>
                          <a:r>
                            <a:rPr lang="en-US" sz="1200" dirty="0" smtClean="0">
                              <a:solidFill>
                                <a:srgbClr val="FF0000"/>
                              </a:solidFill>
                            </a:rPr>
                            <a:t>*</a:t>
                          </a:r>
                          <a:endParaRPr lang="en-US" sz="1200" dirty="0" smtClean="0">
                            <a:solidFill>
                              <a:srgbClr val="000000"/>
                            </a:solidFill>
                          </a:endParaRPr>
                        </a:p>
                        <a:p>
                          <a:pPr algn="ctr"/>
                          <a:r>
                            <a:rPr lang="en-US" sz="1100" dirty="0" smtClean="0">
                              <a:solidFill>
                                <a:srgbClr val="000000"/>
                              </a:solidFill>
                            </a:rPr>
                            <a:t>(</a:t>
                          </a:r>
                          <a:r>
                            <a:rPr lang="en-US" sz="1100" baseline="0" dirty="0" smtClean="0">
                              <a:solidFill>
                                <a:srgbClr val="000000"/>
                              </a:solidFill>
                            </a:rPr>
                            <a:t>may use local S</a:t>
                          </a:r>
                          <a:r>
                            <a:rPr lang="en-US" sz="1100" baseline="-25000" dirty="0" smtClean="0">
                              <a:solidFill>
                                <a:srgbClr val="000000"/>
                              </a:solidFill>
                            </a:rPr>
                            <a:t>sel</a:t>
                          </a:r>
                          <a:r>
                            <a:rPr lang="en-US" sz="1100" baseline="0" dirty="0" smtClean="0">
                              <a:solidFill>
                                <a:srgbClr val="000000"/>
                              </a:solidFill>
                            </a:rPr>
                            <a:t>, B</a:t>
                          </a:r>
                          <a:r>
                            <a:rPr lang="en-US" sz="1100" baseline="-25000" dirty="0" smtClean="0">
                              <a:solidFill>
                                <a:srgbClr val="000000"/>
                              </a:solidFill>
                            </a:rPr>
                            <a:t>sel </a:t>
                          </a:r>
                          <a:r>
                            <a:rPr lang="en-US" sz="1100" baseline="0" dirty="0" smtClean="0">
                              <a:solidFill>
                                <a:srgbClr val="000000"/>
                              </a:solidFill>
                            </a:rPr>
                            <a:t>in side band bins)</a:t>
                          </a:r>
                          <a:endParaRPr lang="en-GB" sz="11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0" marR="0" marT="0" marB="0" anchor="ctr"/>
                    </a:tc>
                    <a:extLst>
                      <a:ext uri="{0D108BD9-81ED-4DB2-BD59-A6C34878D82A}">
                        <a16:rowId xmlns:a16="http://schemas.microsoft.com/office/drawing/2014/main" val="584406002"/>
                      </a:ext>
                    </a:extLst>
                  </a:tr>
                  <a:tr h="529390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US" sz="1200" b="1" dirty="0" smtClean="0">
                              <a:solidFill>
                                <a:srgbClr val="000000"/>
                              </a:solidFill>
                            </a:rPr>
                            <a:t>Trigger optimization</a:t>
                          </a:r>
                          <a:endParaRPr lang="en-GB" sz="1200" b="1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0" marR="0" marT="0" marB="0" anchor="ctr">
                        <a:solidFill>
                          <a:schemeClr val="bg2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en-GB" dirty="0"/>
                        </a:p>
                      </a:txBody>
                      <a:tcPr anchor="ctr"/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dirty="0" smtClean="0">
                              <a:solidFill>
                                <a:srgbClr val="000000"/>
                              </a:solidFill>
                            </a:rPr>
                            <a:t>2 variables: global </a:t>
                          </a:r>
                          <a:r>
                            <a:rPr lang="en-US" sz="1200" baseline="0" dirty="0" smtClean="0">
                              <a:solidFill>
                                <a:srgbClr val="000000"/>
                              </a:solidFill>
                            </a:rPr>
                            <a:t>B</a:t>
                          </a:r>
                          <a:r>
                            <a:rPr lang="en-US" sz="1200" baseline="-25000" dirty="0" smtClean="0">
                              <a:solidFill>
                                <a:srgbClr val="000000"/>
                              </a:solidFill>
                            </a:rPr>
                            <a:t>sel</a:t>
                          </a:r>
                          <a:r>
                            <a:rPr lang="en-US" sz="1200" baseline="0" dirty="0" smtClean="0">
                              <a:solidFill>
                                <a:srgbClr val="000000"/>
                              </a:solidFill>
                            </a:rPr>
                            <a:t>/time, </a:t>
                          </a:r>
                          <a:r>
                            <a:rPr lang="en-US" sz="1200" dirty="0" smtClean="0">
                              <a:solidFill>
                                <a:srgbClr val="000000"/>
                              </a:solidFill>
                            </a:rPr>
                            <a:t>global </a:t>
                          </a:r>
                          <a:r>
                            <a:rPr lang="el-GR" sz="1200" dirty="0" smtClean="0">
                              <a:solidFill>
                                <a:srgbClr val="000000"/>
                              </a:solidFill>
                            </a:rPr>
                            <a:t>ε</a:t>
                          </a:r>
                          <a:r>
                            <a:rPr lang="en-US" sz="1200" baseline="-25000" dirty="0" smtClean="0">
                              <a:solidFill>
                                <a:srgbClr val="000000"/>
                              </a:solidFill>
                            </a:rPr>
                            <a:t>s</a:t>
                          </a:r>
                          <a:r>
                            <a:rPr lang="en-US" sz="1200" dirty="0" smtClean="0">
                              <a:solidFill>
                                <a:srgbClr val="000000"/>
                              </a:solidFill>
                            </a:rPr>
                            <a:t> </a:t>
                          </a: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dirty="0" smtClean="0">
                              <a:solidFill>
                                <a:srgbClr val="000000"/>
                              </a:solidFill>
                            </a:rPr>
                            <a:t>Maximise </a:t>
                          </a:r>
                          <a:r>
                            <a:rPr lang="el-GR" sz="1200" dirty="0" smtClean="0">
                              <a:solidFill>
                                <a:srgbClr val="000000"/>
                              </a:solidFill>
                            </a:rPr>
                            <a:t>ε</a:t>
                          </a:r>
                          <a:r>
                            <a:rPr lang="en-US" sz="1200" baseline="-25000" dirty="0" smtClean="0">
                              <a:solidFill>
                                <a:srgbClr val="000000"/>
                              </a:solidFill>
                            </a:rPr>
                            <a:t>s</a:t>
                          </a:r>
                          <a:r>
                            <a:rPr lang="en-US" sz="1200" dirty="0" smtClean="0">
                              <a:solidFill>
                                <a:srgbClr val="000000"/>
                              </a:solidFill>
                            </a:rPr>
                            <a:t> at </a:t>
                          </a:r>
                          <a:r>
                            <a:rPr lang="en-US" sz="1200" dirty="0" smtClean="0">
                              <a:solidFill>
                                <a:srgbClr val="000000"/>
                              </a:solidFill>
                            </a:rPr>
                            <a:t>given </a:t>
                          </a:r>
                          <a:r>
                            <a:rPr lang="en-US" sz="1200" baseline="0" dirty="0" smtClean="0">
                              <a:solidFill>
                                <a:srgbClr val="000000"/>
                              </a:solidFill>
                            </a:rPr>
                            <a:t>trigger rate</a:t>
                          </a:r>
                          <a:endParaRPr lang="en-GB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0" marR="0" marT="0" marB="0" anchor="ctr"/>
                    </a:tc>
                    <a:extLst>
                      <a:ext uri="{0D108BD9-81ED-4DB2-BD59-A6C34878D82A}">
                        <a16:rowId xmlns:a16="http://schemas.microsoft.com/office/drawing/2014/main" val="1056427957"/>
                      </a:ext>
                    </a:extLst>
                  </a:tr>
                  <a:tr h="529390">
                    <a:tc gridSpan="5"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800" b="1" dirty="0" smtClean="0">
                              <a:solidFill>
                                <a:schemeClr val="bg1"/>
                              </a:solidFill>
                            </a:rPr>
                            <a:t>Binary classifiers for HEP problems other than event</a:t>
                          </a:r>
                          <a:r>
                            <a:rPr lang="en-US" sz="1800" b="1" baseline="0" dirty="0" smtClean="0">
                              <a:solidFill>
                                <a:schemeClr val="bg1"/>
                              </a:solidFill>
                            </a:rPr>
                            <a:t> selection</a:t>
                          </a:r>
                          <a:endParaRPr lang="en-GB" sz="1800" b="1" dirty="0" smtClean="0">
                            <a:solidFill>
                              <a:schemeClr val="bg1"/>
                            </a:solidFill>
                          </a:endParaRPr>
                        </a:p>
                      </a:txBody>
                      <a:tcPr marL="0" marR="0" marT="0" marB="0" anchor="ctr">
                        <a:solidFill>
                          <a:srgbClr val="0055A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GB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129762554"/>
                      </a:ext>
                    </a:extLst>
                  </a:tr>
                  <a:tr h="252000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US" sz="1200" b="1" dirty="0" smtClean="0">
                              <a:solidFill>
                                <a:srgbClr val="000000"/>
                              </a:solidFill>
                            </a:rPr>
                            <a:t>Tracking and Particle-ID </a:t>
                          </a:r>
                          <a:r>
                            <a:rPr lang="en-US" sz="1200" b="1" dirty="0" smtClean="0">
                              <a:solidFill>
                                <a:srgbClr val="000000"/>
                              </a:solidFill>
                            </a:rPr>
                            <a:t>optimizations</a:t>
                          </a:r>
                          <a:endParaRPr lang="en-GB" sz="1200" b="1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0" marR="0" marT="0" marB="0" anchor="ctr">
                        <a:solidFill>
                          <a:schemeClr val="tx1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en-GB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anchor="ctr"/>
                    </a:tc>
                    <a:tc gridSpan="2"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200" dirty="0" smtClean="0">
                              <a:solidFill>
                                <a:srgbClr val="000000"/>
                              </a:solidFill>
                            </a:rPr>
                            <a:t>All</a:t>
                          </a:r>
                          <a:r>
                            <a:rPr lang="en-US" sz="1200" baseline="0" dirty="0" smtClean="0">
                              <a:solidFill>
                                <a:srgbClr val="000000"/>
                              </a:solidFill>
                            </a:rPr>
                            <a:t> 4 </a:t>
                          </a:r>
                          <a:r>
                            <a:rPr lang="en-US" sz="1200" baseline="0" dirty="0" smtClean="0">
                              <a:solidFill>
                                <a:srgbClr val="000000"/>
                              </a:solidFill>
                            </a:rPr>
                            <a:t>variables? </a:t>
                          </a:r>
                          <a:r>
                            <a:rPr lang="en-US" sz="1200" dirty="0" smtClean="0">
                              <a:solidFill>
                                <a:srgbClr val="FF0000"/>
                              </a:solidFill>
                            </a:rPr>
                            <a:t>*</a:t>
                          </a:r>
                          <a:r>
                            <a:rPr lang="en-US" sz="1200" baseline="0" dirty="0" smtClean="0">
                              <a:solidFill>
                                <a:srgbClr val="000000"/>
                              </a:solidFill>
                            </a:rPr>
                            <a:t> </a:t>
                          </a:r>
                          <a:r>
                            <a:rPr lang="en-US" sz="1200" i="1" baseline="0" dirty="0" smtClean="0">
                              <a:solidFill>
                                <a:srgbClr val="000000"/>
                              </a:solidFill>
                            </a:rPr>
                            <a:t>(NB: TN is relevant) </a:t>
                          </a:r>
                          <a:endParaRPr lang="en-US" sz="1200" i="1" dirty="0" smtClean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0" marR="0" marT="0" marB="0" anchor="ctr"/>
                    </a:tc>
                    <a:tc hMerge="1"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 smtClean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 smtClean="0">
                              <a:solidFill>
                                <a:srgbClr val="000000"/>
                              </a:solidFill>
                            </a:rPr>
                            <a:t>ROC </a:t>
                          </a:r>
                          <a:r>
                            <a:rPr lang="en-US" sz="1200" dirty="0" smtClean="0">
                              <a:solidFill>
                                <a:srgbClr val="000000"/>
                              </a:solidFill>
                            </a:rPr>
                            <a:t>relevant</a:t>
                          </a:r>
                          <a:r>
                            <a:rPr lang="en-US" sz="1200" baseline="0" dirty="0" smtClean="0">
                              <a:solidFill>
                                <a:srgbClr val="000000"/>
                              </a:solidFill>
                            </a:rPr>
                            <a:t> – i</a:t>
                          </a:r>
                          <a:r>
                            <a:rPr lang="en-US" sz="1200" dirty="0" smtClean="0">
                              <a:solidFill>
                                <a:srgbClr val="000000"/>
                              </a:solidFill>
                            </a:rPr>
                            <a:t>s AUC relevant? </a:t>
                          </a:r>
                          <a:r>
                            <a:rPr lang="en-US" sz="1200" dirty="0" smtClean="0">
                              <a:solidFill>
                                <a:srgbClr val="FF0000"/>
                              </a:solidFill>
                            </a:rPr>
                            <a:t>*</a:t>
                          </a:r>
                          <a:endParaRPr lang="en-GB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0" marR="0" marT="0" marB="0" anchor="ctr"/>
                    </a:tc>
                    <a:extLst>
                      <a:ext uri="{0D108BD9-81ED-4DB2-BD59-A6C34878D82A}">
                        <a16:rowId xmlns:a16="http://schemas.microsoft.com/office/drawing/2014/main" val="138499697"/>
                      </a:ext>
                    </a:extLst>
                  </a:tr>
                  <a:tr h="252000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US" sz="1200" b="1" dirty="0" smtClean="0">
                              <a:solidFill>
                                <a:srgbClr val="000000"/>
                              </a:solidFill>
                            </a:rPr>
                            <a:t>Other</a:t>
                          </a:r>
                          <a:r>
                            <a:rPr lang="en-US" sz="1200" b="1" dirty="0" smtClean="0">
                              <a:solidFill>
                                <a:srgbClr val="000000"/>
                              </a:solidFill>
                            </a:rPr>
                            <a:t>? </a:t>
                          </a:r>
                          <a:r>
                            <a:rPr lang="en-US" sz="1200" dirty="0" smtClean="0">
                              <a:solidFill>
                                <a:srgbClr val="FF0000"/>
                              </a:solidFill>
                            </a:rPr>
                            <a:t>*</a:t>
                          </a:r>
                          <a:endParaRPr lang="en-GB" sz="1200" b="1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0" marR="0" marT="0" marB="0" anchor="ctr">
                        <a:solidFill>
                          <a:schemeClr val="tx1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en-GB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anchor="ctr"/>
                    </a:tc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 smtClean="0">
                              <a:solidFill>
                                <a:srgbClr val="000000"/>
                              </a:solidFill>
                            </a:rPr>
                            <a:t>? </a:t>
                          </a:r>
                          <a:r>
                            <a:rPr lang="en-US" sz="1200" dirty="0" smtClean="0">
                              <a:solidFill>
                                <a:srgbClr val="FF0000"/>
                              </a:solidFill>
                            </a:rPr>
                            <a:t>*</a:t>
                          </a:r>
                          <a:endParaRPr lang="en-GB" sz="12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marL="0" marR="0" marT="0" marB="0" anchor="ctr"/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en-GB" sz="12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 smtClean="0">
                              <a:solidFill>
                                <a:srgbClr val="000000"/>
                              </a:solidFill>
                            </a:rPr>
                            <a:t>? </a:t>
                          </a:r>
                          <a:r>
                            <a:rPr lang="en-US" sz="1200" dirty="0" smtClean="0">
                              <a:solidFill>
                                <a:srgbClr val="FF0000"/>
                              </a:solidFill>
                            </a:rPr>
                            <a:t>*</a:t>
                          </a:r>
                          <a:endParaRPr lang="en-GB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0" marR="0" marT="0" marB="0" anchor="ctr"/>
                    </a:tc>
                    <a:extLst>
                      <a:ext uri="{0D108BD9-81ED-4DB2-BD59-A6C34878D82A}">
                        <a16:rowId xmlns:a16="http://schemas.microsoft.com/office/drawing/2014/main" val="781672609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TextBox 1"/>
          <p:cNvSpPr txBox="1"/>
          <p:nvPr/>
        </p:nvSpPr>
        <p:spPr>
          <a:xfrm>
            <a:off x="6610370" y="6199426"/>
            <a:ext cx="2449810" cy="153888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 smtClean="0">
                <a:solidFill>
                  <a:srgbClr val="FF0000"/>
                </a:solidFill>
              </a:rPr>
              <a:t>* Many open questions for further research</a:t>
            </a:r>
            <a:endParaRPr lang="en-GB" sz="10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80000" y="1"/>
            <a:ext cx="8791199" cy="465186"/>
          </a:xfrm>
        </p:spPr>
        <p:txBody>
          <a:bodyPr/>
          <a:lstStyle/>
          <a:p>
            <a:r>
              <a:rPr lang="en-US" sz="3200" dirty="0" smtClean="0"/>
              <a:t>Different </a:t>
            </a:r>
            <a:r>
              <a:rPr lang="en-US" sz="3200" dirty="0"/>
              <a:t>HEP problems </a:t>
            </a:r>
            <a:r>
              <a:rPr lang="en-US" sz="3200" dirty="0" smtClean="0">
                <a:sym typeface="Symbol" panose="05050102010706020507" pitchFamily="18" charset="2"/>
              </a:rPr>
              <a:t> </a:t>
            </a:r>
            <a:r>
              <a:rPr lang="en-US" sz="3200" dirty="0" smtClean="0">
                <a:solidFill>
                  <a:srgbClr val="FF0000"/>
                </a:solidFill>
              </a:rPr>
              <a:t>Different metrics</a:t>
            </a:r>
            <a:endParaRPr lang="en-GB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6840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85069"/>
            <a:ext cx="9144000" cy="394618"/>
          </a:xfrm>
        </p:spPr>
        <p:txBody>
          <a:bodyPr/>
          <a:lstStyle/>
          <a:p>
            <a:r>
              <a:rPr lang="en-US" sz="2800" dirty="0" smtClean="0"/>
              <a:t>Predict and optimize statistical errors in binned fits</a:t>
            </a:r>
            <a:endParaRPr lang="en-GB" sz="28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000" y="592112"/>
            <a:ext cx="8866564" cy="5484838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dirty="0" smtClean="0"/>
              <a:t>Fit </a:t>
            </a:r>
            <a:r>
              <a:rPr lang="el-GR" dirty="0"/>
              <a:t>θ </a:t>
            </a:r>
            <a:r>
              <a:rPr lang="en-US" dirty="0" smtClean="0"/>
              <a:t>from a binned multi-dimensional distribution</a:t>
            </a:r>
            <a:endParaRPr lang="en-US" dirty="0"/>
          </a:p>
          <a:p>
            <a:pPr lvl="1">
              <a:spcBef>
                <a:spcPts val="0"/>
              </a:spcBef>
            </a:pPr>
            <a:r>
              <a:rPr lang="en-US" dirty="0" smtClean="0"/>
              <a:t>expected </a:t>
            </a:r>
            <a:r>
              <a:rPr lang="en-US" dirty="0"/>
              <a:t>counts y</a:t>
            </a:r>
            <a:r>
              <a:rPr lang="en-US" baseline="-25000" dirty="0"/>
              <a:t>i</a:t>
            </a:r>
            <a:r>
              <a:rPr lang="en-US" dirty="0"/>
              <a:t> = f(x</a:t>
            </a:r>
            <a:r>
              <a:rPr lang="en-US" baseline="-25000" dirty="0"/>
              <a:t>i</a:t>
            </a:r>
            <a:r>
              <a:rPr lang="en-US" dirty="0"/>
              <a:t>,</a:t>
            </a:r>
            <a:r>
              <a:rPr lang="el-GR" dirty="0"/>
              <a:t>θ</a:t>
            </a:r>
            <a:r>
              <a:rPr lang="en-US" dirty="0"/>
              <a:t>)dx </a:t>
            </a:r>
            <a:r>
              <a:rPr lang="en-US" dirty="0" smtClean="0"/>
              <a:t>= </a:t>
            </a:r>
            <a:r>
              <a:rPr lang="el-GR" dirty="0" smtClean="0"/>
              <a:t>ε</a:t>
            </a:r>
            <a:r>
              <a:rPr lang="en-US" baseline="-25000" dirty="0" smtClean="0"/>
              <a:t>i</a:t>
            </a:r>
            <a:r>
              <a:rPr lang="en-US" dirty="0" smtClean="0"/>
              <a:t>*s</a:t>
            </a:r>
            <a:r>
              <a:rPr lang="en-US" baseline="-25000" dirty="0" smtClean="0"/>
              <a:t>i</a:t>
            </a:r>
            <a:r>
              <a:rPr lang="en-US" dirty="0" smtClean="0"/>
              <a:t>(</a:t>
            </a:r>
            <a:r>
              <a:rPr lang="el-GR" dirty="0" smtClean="0"/>
              <a:t>θ</a:t>
            </a:r>
            <a:r>
              <a:rPr lang="en-US" dirty="0" smtClean="0"/>
              <a:t>)+b</a:t>
            </a:r>
            <a:r>
              <a:rPr lang="en-US" baseline="-25000" dirty="0" smtClean="0"/>
              <a:t>i</a:t>
            </a:r>
            <a:r>
              <a:rPr lang="en-US" dirty="0">
                <a:sym typeface="Symbol" panose="05050102010706020507" pitchFamily="18" charset="2"/>
              </a:rPr>
              <a:t> </a:t>
            </a:r>
            <a:r>
              <a:rPr lang="en-US" dirty="0" smtClean="0">
                <a:sym typeface="Symbol" panose="05050102010706020507" pitchFamily="18" charset="2"/>
              </a:rPr>
              <a:t> </a:t>
            </a:r>
            <a:r>
              <a:rPr lang="en-US" dirty="0" smtClean="0"/>
              <a:t>depend </a:t>
            </a:r>
            <a:r>
              <a:rPr lang="en-US" dirty="0"/>
              <a:t>on </a:t>
            </a:r>
            <a:r>
              <a:rPr lang="en-US" dirty="0" smtClean="0"/>
              <a:t>parameter </a:t>
            </a:r>
            <a:r>
              <a:rPr lang="el-GR" dirty="0"/>
              <a:t>θ</a:t>
            </a:r>
            <a:r>
              <a:rPr lang="en-US" dirty="0"/>
              <a:t> </a:t>
            </a:r>
            <a:r>
              <a:rPr lang="en-US" dirty="0" smtClean="0"/>
              <a:t>to fit</a:t>
            </a:r>
          </a:p>
          <a:p>
            <a:pPr>
              <a:spcBef>
                <a:spcPts val="0"/>
              </a:spcBef>
            </a:pPr>
            <a:endParaRPr lang="en-US" dirty="0" smtClean="0"/>
          </a:p>
          <a:p>
            <a:pPr>
              <a:spcBef>
                <a:spcPts val="0"/>
              </a:spcBef>
            </a:pPr>
            <a:r>
              <a:rPr lang="en-US" dirty="0" smtClean="0"/>
              <a:t>Statistical error related to Fisher information                        (Cramer-Rao)</a:t>
            </a:r>
          </a:p>
          <a:p>
            <a:pPr lvl="1">
              <a:spcBef>
                <a:spcPts val="0"/>
              </a:spcBef>
            </a:pPr>
            <a:r>
              <a:rPr lang="en-US" dirty="0" smtClean="0"/>
              <a:t>binned fit </a:t>
            </a:r>
            <a:r>
              <a:rPr lang="en-US" dirty="0" smtClean="0">
                <a:sym typeface="Symbol" panose="05050102010706020507" pitchFamily="18" charset="2"/>
              </a:rPr>
              <a:t> combine measurements in each bin, weighed by information</a:t>
            </a:r>
            <a:endParaRPr lang="en-US" dirty="0" smtClean="0"/>
          </a:p>
          <a:p>
            <a:pPr>
              <a:spcBef>
                <a:spcPts val="0"/>
              </a:spcBef>
            </a:pPr>
            <a:endParaRPr lang="en-US" dirty="0"/>
          </a:p>
          <a:p>
            <a:pPr>
              <a:spcBef>
                <a:spcPts val="0"/>
              </a:spcBef>
            </a:pPr>
            <a:r>
              <a:rPr lang="en-US" dirty="0" smtClean="0"/>
              <a:t>Easy to show (backup slides) that Fisher information in the fit is:</a:t>
            </a:r>
            <a:endParaRPr lang="en-US" sz="1000" dirty="0"/>
          </a:p>
          <a:p>
            <a:pPr>
              <a:spcBef>
                <a:spcPts val="0"/>
              </a:spcBef>
            </a:pPr>
            <a:endParaRPr lang="en-US" sz="1000" i="1" dirty="0" smtClean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</a:pPr>
            <a:endParaRPr lang="en-US" i="1" dirty="0" smtClean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</a:pPr>
            <a:endParaRPr lang="en-US" i="1" dirty="0" smtClean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</a:pPr>
            <a:r>
              <a:rPr lang="el-GR" i="1" dirty="0" smtClean="0">
                <a:solidFill>
                  <a:srgbClr val="FF0000"/>
                </a:solidFill>
              </a:rPr>
              <a:t>ε</a:t>
            </a:r>
            <a:r>
              <a:rPr lang="en-US" i="1" baseline="-25000" dirty="0">
                <a:solidFill>
                  <a:srgbClr val="FF0000"/>
                </a:solidFill>
              </a:rPr>
              <a:t>i</a:t>
            </a:r>
            <a:r>
              <a:rPr lang="en-US" i="1" dirty="0">
                <a:solidFill>
                  <a:srgbClr val="FF0000"/>
                </a:solidFill>
              </a:rPr>
              <a:t> </a:t>
            </a:r>
            <a:r>
              <a:rPr lang="en-US" i="1" dirty="0" smtClean="0">
                <a:solidFill>
                  <a:srgbClr val="FF0000"/>
                </a:solidFill>
              </a:rPr>
              <a:t>and </a:t>
            </a:r>
            <a:r>
              <a:rPr lang="el-GR" i="1" dirty="0" smtClean="0">
                <a:solidFill>
                  <a:srgbClr val="FF0000"/>
                </a:solidFill>
              </a:rPr>
              <a:t>ρ</a:t>
            </a:r>
            <a:r>
              <a:rPr lang="en-US" i="1" baseline="-25000" dirty="0" smtClean="0">
                <a:solidFill>
                  <a:srgbClr val="FF0000"/>
                </a:solidFill>
              </a:rPr>
              <a:t>i</a:t>
            </a:r>
            <a:r>
              <a:rPr lang="en-US" i="1" dirty="0" smtClean="0">
                <a:solidFill>
                  <a:srgbClr val="FF0000"/>
                </a:solidFill>
              </a:rPr>
              <a:t> </a:t>
            </a:r>
            <a:r>
              <a:rPr lang="en-US" i="1" dirty="0" smtClean="0">
                <a:solidFill>
                  <a:srgbClr val="FF0000"/>
                </a:solidFill>
                <a:sym typeface="Symbol" panose="05050102010706020507" pitchFamily="18" charset="2"/>
              </a:rPr>
              <a:t> local signal efficiency and purity in the i</a:t>
            </a:r>
            <a:r>
              <a:rPr lang="en-US" i="1" baseline="30000" dirty="0" smtClean="0">
                <a:solidFill>
                  <a:srgbClr val="FF0000"/>
                </a:solidFill>
                <a:sym typeface="Symbol" panose="05050102010706020507" pitchFamily="18" charset="2"/>
              </a:rPr>
              <a:t>th</a:t>
            </a:r>
            <a:r>
              <a:rPr lang="en-US" i="1" dirty="0" smtClean="0">
                <a:solidFill>
                  <a:srgbClr val="FF0000"/>
                </a:solidFill>
                <a:sym typeface="Symbol" panose="05050102010706020507" pitchFamily="18" charset="2"/>
              </a:rPr>
              <a:t> bin </a:t>
            </a:r>
            <a:endParaRPr lang="en-US" i="1" dirty="0" smtClean="0">
              <a:solidFill>
                <a:srgbClr val="FF0000"/>
              </a:solidFill>
            </a:endParaRPr>
          </a:p>
          <a:p>
            <a:pPr>
              <a:spcBef>
                <a:spcPts val="0"/>
              </a:spcBef>
            </a:pPr>
            <a:endParaRPr lang="en-US" dirty="0" smtClean="0"/>
          </a:p>
          <a:p>
            <a:pPr>
              <a:spcBef>
                <a:spcPts val="0"/>
              </a:spcBef>
            </a:pPr>
            <a:r>
              <a:rPr lang="en-US" dirty="0" smtClean="0"/>
              <a:t>Define a binary classifier metric as information fraction to ideal classifier:</a:t>
            </a:r>
          </a:p>
          <a:p>
            <a:pPr lvl="1">
              <a:spcBef>
                <a:spcPts val="0"/>
              </a:spcBef>
            </a:pPr>
            <a:r>
              <a:rPr lang="en-US" dirty="0" smtClean="0"/>
              <a:t>in [0,1] </a:t>
            </a:r>
            <a:r>
              <a:rPr lang="en-US" dirty="0">
                <a:sym typeface="Symbol" panose="05050102010706020507" pitchFamily="18" charset="2"/>
              </a:rPr>
              <a:t> </a:t>
            </a:r>
            <a:r>
              <a:rPr lang="en-US" dirty="0" smtClean="0">
                <a:sym typeface="Symbol" panose="05050102010706020507" pitchFamily="18" charset="2"/>
              </a:rPr>
              <a:t>1 if keep all signal and reject all backgrounds</a:t>
            </a:r>
            <a:endParaRPr lang="en-US" dirty="0">
              <a:sym typeface="Symbol" panose="05050102010706020507" pitchFamily="18" charset="2"/>
            </a:endParaRPr>
          </a:p>
          <a:p>
            <a:pPr lvl="1">
              <a:spcBef>
                <a:spcPts val="0"/>
              </a:spcBef>
            </a:pPr>
            <a:r>
              <a:rPr lang="en-US" dirty="0" smtClean="0">
                <a:sym typeface="Symbol" panose="05050102010706020507" pitchFamily="18" charset="2"/>
              </a:rPr>
              <a:t>higher is better  maximise IF</a:t>
            </a:r>
          </a:p>
          <a:p>
            <a:pPr lvl="1">
              <a:spcBef>
                <a:spcPts val="0"/>
              </a:spcBef>
            </a:pPr>
            <a:r>
              <a:rPr lang="en-US" dirty="0" smtClean="0">
                <a:sym typeface="Symbol" panose="05050102010706020507" pitchFamily="18" charset="2"/>
              </a:rPr>
              <a:t>interpretation:</a:t>
            </a:r>
          </a:p>
          <a:p>
            <a:pPr lvl="1">
              <a:spcBef>
                <a:spcPts val="0"/>
              </a:spcBef>
            </a:pPr>
            <a:endParaRPr lang="en-US" dirty="0">
              <a:sym typeface="Symbol" panose="05050102010706020507" pitchFamily="18" charset="2"/>
            </a:endParaRPr>
          </a:p>
          <a:p>
            <a:pPr>
              <a:spcBef>
                <a:spcPts val="0"/>
              </a:spcBef>
            </a:pPr>
            <a:endParaRPr lang="en-US" dirty="0" smtClean="0">
              <a:sym typeface="Symbol" panose="05050102010706020507" pitchFamily="18" charset="2"/>
            </a:endParaRPr>
          </a:p>
          <a:p>
            <a:pPr marL="127000" indent="0">
              <a:spcBef>
                <a:spcPts val="0"/>
              </a:spcBef>
              <a:buNone/>
            </a:pPr>
            <a:r>
              <a:rPr lang="en-US" sz="1800" i="1" dirty="0" smtClean="0">
                <a:sym typeface="Symbol" panose="05050102010706020507" pitchFamily="18" charset="2"/>
              </a:rPr>
              <a:t>NB: global </a:t>
            </a:r>
            <a:r>
              <a:rPr lang="el-GR" sz="1800" i="1" dirty="0" smtClean="0"/>
              <a:t>ε</a:t>
            </a:r>
            <a:r>
              <a:rPr lang="en-US" sz="1800" i="1" dirty="0" smtClean="0"/>
              <a:t>*</a:t>
            </a:r>
            <a:r>
              <a:rPr lang="el-GR" sz="1800" i="1" dirty="0" smtClean="0"/>
              <a:t>ρ</a:t>
            </a:r>
            <a:r>
              <a:rPr lang="en-US" sz="1800" i="1" dirty="0" smtClean="0"/>
              <a:t> </a:t>
            </a:r>
            <a:r>
              <a:rPr lang="en-US" sz="1800" i="1" u="sng" dirty="0" smtClean="0"/>
              <a:t>is</a:t>
            </a:r>
            <a:r>
              <a:rPr lang="en-US" sz="1800" i="1" dirty="0" smtClean="0"/>
              <a:t> the IF for measuring </a:t>
            </a:r>
            <a:r>
              <a:rPr lang="el-GR" sz="1800" i="1" dirty="0" smtClean="0"/>
              <a:t>θ</a:t>
            </a:r>
            <a:r>
              <a:rPr lang="en-US" sz="1800" i="1" dirty="0" smtClean="0"/>
              <a:t>=</a:t>
            </a:r>
            <a:r>
              <a:rPr lang="el-GR" sz="1800" i="1" dirty="0" smtClean="0"/>
              <a:t>σ</a:t>
            </a:r>
            <a:r>
              <a:rPr lang="en-US" sz="1800" i="1" baseline="-25000" dirty="0" smtClean="0"/>
              <a:t>s</a:t>
            </a:r>
            <a:r>
              <a:rPr lang="en-US" sz="1800" i="1" dirty="0" smtClean="0"/>
              <a:t> in a 1-bin fit (counting experiment)!</a:t>
            </a:r>
            <a:endParaRPr lang="en-GB" sz="1800" i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1544" y="1432943"/>
            <a:ext cx="1490440" cy="452865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5201" y="2842881"/>
            <a:ext cx="2222038" cy="494418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1789" y="2852406"/>
            <a:ext cx="2558585" cy="481101"/>
          </a:xfrm>
          <a:prstGeom prst="rect">
            <a:avLst/>
          </a:prstGeom>
          <a:ln>
            <a:solidFill>
              <a:srgbClr val="000000"/>
            </a:solidFill>
          </a:ln>
        </p:spPr>
      </p:pic>
      <p:grpSp>
        <p:nvGrpSpPr>
          <p:cNvPr id="11" name="Group 10"/>
          <p:cNvGrpSpPr>
            <a:grpSpLocks noChangeAspect="1"/>
          </p:cNvGrpSpPr>
          <p:nvPr/>
        </p:nvGrpSpPr>
        <p:grpSpPr>
          <a:xfrm>
            <a:off x="6227749" y="4695519"/>
            <a:ext cx="2632427" cy="843972"/>
            <a:chOff x="4720927" y="4896924"/>
            <a:chExt cx="2632427" cy="843972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722423" y="4896924"/>
              <a:ext cx="2630931" cy="843972"/>
            </a:xfrm>
            <a:prstGeom prst="rect">
              <a:avLst/>
            </a:prstGeom>
            <a:ln w="57150">
              <a:solidFill>
                <a:srgbClr val="FF0000"/>
              </a:solidFill>
            </a:ln>
          </p:spPr>
        </p:pic>
        <p:sp>
          <p:nvSpPr>
            <p:cNvPr id="10" name="Rectangle 9"/>
            <p:cNvSpPr/>
            <p:nvPr/>
          </p:nvSpPr>
          <p:spPr>
            <a:xfrm>
              <a:off x="4720927" y="4896924"/>
              <a:ext cx="2632426" cy="843972"/>
            </a:xfrm>
            <a:prstGeom prst="rect">
              <a:avLst/>
            </a:prstGeom>
            <a:solidFill>
              <a:srgbClr val="FFFF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49384" y="4896924"/>
            <a:ext cx="2378378" cy="306306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  <p:extLst>
      <p:ext uri="{BB962C8B-B14F-4D97-AF65-F5344CB8AC3E}">
        <p14:creationId xmlns:p14="http://schemas.microsoft.com/office/powerpoint/2010/main" val="4001598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718" y="182504"/>
            <a:ext cx="8924507" cy="331846"/>
          </a:xfrm>
        </p:spPr>
        <p:txBody>
          <a:bodyPr/>
          <a:lstStyle/>
          <a:p>
            <a:r>
              <a:rPr lang="en-US" dirty="0" smtClean="0"/>
              <a:t>Numerical tests with a toy model</a:t>
            </a:r>
            <a:endParaRPr lang="en-GB" dirty="0"/>
          </a:p>
        </p:txBody>
      </p:sp>
      <p:sp>
        <p:nvSpPr>
          <p:cNvPr id="8" name="Text Placeholder 2"/>
          <p:cNvSpPr txBox="1">
            <a:spLocks/>
          </p:cNvSpPr>
          <p:nvPr/>
        </p:nvSpPr>
        <p:spPr>
          <a:xfrm>
            <a:off x="86143" y="679938"/>
            <a:ext cx="9029281" cy="26252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342900" marR="0" lvl="0" indent="-2159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lvl="1" indent="-17145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-1270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-1397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1397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»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lvl="6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lvl="7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lvl="8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spcBef>
                <a:spcPts val="0"/>
              </a:spcBef>
            </a:pPr>
            <a:r>
              <a:rPr lang="en-US" dirty="0" smtClean="0">
                <a:solidFill>
                  <a:srgbClr val="000000"/>
                </a:solidFill>
              </a:rPr>
              <a:t>I used a simple toy model to make some numerical tests</a:t>
            </a:r>
          </a:p>
          <a:p>
            <a:pPr lvl="1">
              <a:spcBef>
                <a:spcPts val="0"/>
              </a:spcBef>
            </a:pPr>
            <a:r>
              <a:rPr lang="en-US" dirty="0"/>
              <a:t>V</a:t>
            </a:r>
            <a:r>
              <a:rPr lang="en-US" dirty="0" smtClean="0"/>
              <a:t>erify that my formulas are correct – and also illustrate them graphically</a:t>
            </a:r>
          </a:p>
          <a:p>
            <a:pPr lvl="1">
              <a:spcBef>
                <a:spcPts val="0"/>
              </a:spcBef>
            </a:pPr>
            <a:r>
              <a:rPr lang="en-US" dirty="0" smtClean="0"/>
              <a:t>Two-dimensional distribution (m,D) </a:t>
            </a:r>
            <a:r>
              <a:rPr lang="en-US" dirty="0" smtClean="0">
                <a:sym typeface="Symbol" panose="05050102010706020507" pitchFamily="18" charset="2"/>
              </a:rPr>
              <a:t> signal Gaussian, background exponential</a:t>
            </a:r>
          </a:p>
          <a:p>
            <a:pPr lvl="2">
              <a:spcBef>
                <a:spcPts val="0"/>
              </a:spcBef>
            </a:pPr>
            <a:endParaRPr lang="en-US" dirty="0">
              <a:solidFill>
                <a:srgbClr val="000000"/>
              </a:solidFill>
              <a:sym typeface="Symbol" panose="05050102010706020507" pitchFamily="18" charset="2"/>
            </a:endParaRPr>
          </a:p>
          <a:p>
            <a:pPr>
              <a:spcBef>
                <a:spcPts val="0"/>
              </a:spcBef>
            </a:pPr>
            <a:r>
              <a:rPr lang="en-US" dirty="0" smtClean="0">
                <a:sym typeface="Symbol" panose="05050102010706020507" pitchFamily="18" charset="2"/>
              </a:rPr>
              <a:t>Two measurements:</a:t>
            </a:r>
          </a:p>
          <a:p>
            <a:pPr lvl="1">
              <a:spcBef>
                <a:spcPts val="0"/>
              </a:spcBef>
            </a:pPr>
            <a:r>
              <a:rPr lang="en-US" dirty="0" smtClean="0">
                <a:solidFill>
                  <a:srgbClr val="000000"/>
                </a:solidFill>
                <a:sym typeface="Symbol" panose="05050102010706020507" pitchFamily="18" charset="2"/>
              </a:rPr>
              <a:t>total cross-section measurement by counting and 1-D or 2-D fit</a:t>
            </a:r>
          </a:p>
          <a:p>
            <a:pPr lvl="1">
              <a:spcBef>
                <a:spcPts val="0"/>
              </a:spcBef>
            </a:pPr>
            <a:r>
              <a:rPr lang="en-US" dirty="0" smtClean="0">
                <a:sym typeface="Symbol" panose="05050102010706020507" pitchFamily="18" charset="2"/>
              </a:rPr>
              <a:t>mass measurement by 1-D or 2-D fits</a:t>
            </a:r>
          </a:p>
          <a:p>
            <a:pPr lvl="2">
              <a:spcBef>
                <a:spcPts val="0"/>
              </a:spcBef>
            </a:pPr>
            <a:endParaRPr lang="en-US" dirty="0">
              <a:solidFill>
                <a:srgbClr val="000000"/>
              </a:solidFill>
              <a:sym typeface="Symbol" panose="05050102010706020507" pitchFamily="18" charset="2"/>
            </a:endParaRPr>
          </a:p>
          <a:p>
            <a:pPr>
              <a:spcBef>
                <a:spcPts val="0"/>
              </a:spcBef>
            </a:pPr>
            <a:r>
              <a:rPr lang="en-US" dirty="0" smtClean="0">
                <a:sym typeface="Symbol" panose="05050102010706020507" pitchFamily="18" charset="2"/>
              </a:rPr>
              <a:t>Details in the backup slides</a:t>
            </a:r>
            <a:endParaRPr lang="en-US" dirty="0" smtClean="0">
              <a:solidFill>
                <a:srgbClr val="0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42349" y="5727099"/>
            <a:ext cx="20692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i="1" dirty="0" smtClean="0"/>
              <a:t>Using scipy / matplotlib / numpy and iminuit in Python from SWAN </a:t>
            </a:r>
            <a:endParaRPr lang="en-GB" sz="1000" i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41" y="3752610"/>
            <a:ext cx="3329210" cy="2323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6669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000" y="168679"/>
            <a:ext cx="8791199" cy="424351"/>
          </a:xfrm>
        </p:spPr>
        <p:txBody>
          <a:bodyPr/>
          <a:lstStyle/>
          <a:p>
            <a:r>
              <a:rPr lang="en-US" sz="3200" dirty="0"/>
              <a:t>M by 1D fit to m </a:t>
            </a:r>
            <a:r>
              <a:rPr lang="en-US" sz="3200" dirty="0" smtClean="0"/>
              <a:t>– optimizing the classifier</a:t>
            </a:r>
            <a:endParaRPr lang="en-GB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/>
              <p:cNvSpPr>
                <a:spLocks noGrp="1"/>
              </p:cNvSpPr>
              <p:nvPr>
                <p:ph type="body" idx="1"/>
              </p:nvPr>
            </p:nvSpPr>
            <p:spPr>
              <a:xfrm>
                <a:off x="180000" y="752476"/>
                <a:ext cx="8893662" cy="2209800"/>
              </a:xfrm>
            </p:spPr>
            <p:txBody>
              <a:bodyPr/>
              <a:lstStyle/>
              <a:p>
                <a:pPr>
                  <a:spcBef>
                    <a:spcPts val="0"/>
                  </a:spcBef>
                </a:pPr>
                <a:r>
                  <a:rPr lang="en-US" dirty="0" smtClean="0"/>
                  <a:t>Choose operating </a:t>
                </a:r>
                <a:r>
                  <a:rPr lang="en-US" dirty="0"/>
                  <a:t>point </a:t>
                </a:r>
                <a:r>
                  <a:rPr lang="en-US" dirty="0" smtClean="0"/>
                  <a:t>D</a:t>
                </a:r>
                <a:r>
                  <a:rPr lang="en-US" baseline="-25000" dirty="0" smtClean="0"/>
                  <a:t>thr </a:t>
                </a:r>
                <a:r>
                  <a:rPr lang="en-US" dirty="0" smtClean="0"/>
                  <a:t>optimizing information fraction for </a:t>
                </a:r>
                <a:r>
                  <a:rPr lang="el-GR" dirty="0"/>
                  <a:t>θ</a:t>
                </a:r>
                <a:r>
                  <a:rPr lang="en-US" dirty="0" smtClean="0"/>
                  <a:t>=M in m-fit</a:t>
                </a:r>
              </a:p>
              <a:p>
                <a:pPr lvl="1">
                  <a:spcBef>
                    <a:spcPts val="0"/>
                  </a:spcBef>
                </a:pPr>
                <a:r>
                  <a:rPr lang="en-US" dirty="0" smtClean="0"/>
                  <a:t>NB: different to operating point maximising </a:t>
                </a:r>
                <a:r>
                  <a:rPr lang="el-GR" dirty="0"/>
                  <a:t>ε</a:t>
                </a:r>
                <a:r>
                  <a:rPr lang="en-US" dirty="0"/>
                  <a:t>*</a:t>
                </a:r>
                <a:r>
                  <a:rPr lang="el-GR" dirty="0" smtClean="0"/>
                  <a:t>ρ</a:t>
                </a:r>
                <a:r>
                  <a:rPr lang="en-US" dirty="0"/>
                  <a:t> </a:t>
                </a:r>
                <a:r>
                  <a:rPr lang="en-US" dirty="0" smtClean="0"/>
                  <a:t>(IF for </a:t>
                </a:r>
                <a:r>
                  <a:rPr lang="el-GR" dirty="0" smtClean="0"/>
                  <a:t>θ</a:t>
                </a:r>
                <a:r>
                  <a:rPr lang="en-US" dirty="0" smtClean="0"/>
                  <a:t>=</a:t>
                </a:r>
                <a:r>
                  <a:rPr lang="el-GR" dirty="0" smtClean="0"/>
                  <a:t>σ</a:t>
                </a:r>
                <a:r>
                  <a:rPr lang="en-US" baseline="-25000" dirty="0"/>
                  <a:t>s</a:t>
                </a:r>
                <a:r>
                  <a:rPr lang="en-US" dirty="0"/>
                  <a:t> in a 1-bin </a:t>
                </a:r>
                <a:r>
                  <a:rPr lang="en-US" dirty="0" smtClean="0"/>
                  <a:t>fit)</a:t>
                </a:r>
              </a:p>
              <a:p>
                <a:pPr lvl="3">
                  <a:spcBef>
                    <a:spcPts val="0"/>
                  </a:spcBef>
                </a:pPr>
                <a:endParaRPr lang="en-US" dirty="0" smtClean="0">
                  <a:sym typeface="Symbol" panose="05050102010706020507" pitchFamily="18" charset="2"/>
                </a:endParaRPr>
              </a:p>
              <a:p>
                <a:pPr>
                  <a:spcBef>
                    <a:spcPts val="0"/>
                  </a:spcBef>
                </a:pPr>
                <a:r>
                  <a:rPr lang="en-US" dirty="0" smtClean="0">
                    <a:sym typeface="Symbol" panose="05050102010706020507" pitchFamily="18" charset="2"/>
                  </a:rPr>
                  <a:t>To compute IF as sum over bins  need average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en-US" i="0"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1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s</m:t>
                        </m:r>
                      </m:den>
                    </m:f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en-US" i="0"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𝜕</m:t>
                        </m:r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s</m:t>
                        </m:r>
                      </m:num>
                      <m:den>
                        <m:r>
                          <a:rPr lang="en-US" i="0"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𝜕</m:t>
                        </m:r>
                        <m:r>
                          <m:rPr>
                            <m:nor/>
                          </m:rPr>
                          <a:rPr lang="el-GR" dirty="0"/>
                          <m:t>θ</m:t>
                        </m:r>
                      </m:den>
                    </m:f>
                  </m:oMath>
                </a14:m>
                <a:r>
                  <a:rPr lang="en-US" dirty="0" smtClean="0">
                    <a:sym typeface="Symbol" panose="05050102010706020507" pitchFamily="18" charset="2"/>
                  </a:rPr>
                  <a:t> in each bin</a:t>
                </a:r>
                <a:endParaRPr lang="en-US" i="1" dirty="0">
                  <a:latin typeface="Cambria Math" panose="02040503050406030204" pitchFamily="18" charset="0"/>
                  <a:sym typeface="Symbol" panose="05050102010706020507" pitchFamily="18" charset="2"/>
                </a:endParaRPr>
              </a:p>
              <a:p>
                <a:pPr lvl="1">
                  <a:spcBef>
                    <a:spcPts val="0"/>
                  </a:spcBef>
                </a:pPr>
                <a:r>
                  <a:rPr lang="en-US" dirty="0" smtClean="0">
                    <a:sym typeface="Symbol" panose="05050102010706020507" pitchFamily="18" charset="2"/>
                  </a:rPr>
                  <a:t>proof-of-concept  integrate by toy MC with </a:t>
                </a:r>
                <a:r>
                  <a:rPr lang="en-US" i="1" dirty="0" smtClean="0">
                    <a:sym typeface="Symbol" panose="05050102010706020507" pitchFamily="18" charset="2"/>
                  </a:rPr>
                  <a:t>event-by-event weight derivatives</a:t>
                </a:r>
              </a:p>
              <a:p>
                <a:pPr lvl="2">
                  <a:spcBef>
                    <a:spcPts val="0"/>
                  </a:spcBef>
                </a:pPr>
                <a:r>
                  <a:rPr lang="en-US" dirty="0" smtClean="0">
                    <a:sym typeface="Symbol" panose="05050102010706020507" pitchFamily="18" charset="2"/>
                  </a:rPr>
                  <a:t>in a real MC, could save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en-US"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Symbol" panose="05050102010706020507" pitchFamily="18" charset="2"/>
                              </a:rPr>
                            </m:ctrlPr>
                          </m:sSupPr>
                          <m:e>
                            <m:d>
                              <m:dPr>
                                <m:begChr m:val="|"/>
                                <m:endChr m:val="|"/>
                                <m:ctrlPr>
                                  <a:rPr lang="en-US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sym typeface="Symbol" panose="05050102010706020507" pitchFamily="18" charset="2"/>
                                  </a:rPr>
                                </m:ctrlPr>
                              </m:d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sym typeface="Symbol" panose="05050102010706020507" pitchFamily="18" charset="2"/>
                                  </a:rPr>
                                  <m:t>ℳ</m:t>
                                </m:r>
                              </m:e>
                            </m:d>
                          </m:e>
                          <m:sup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Symbol" panose="05050102010706020507" pitchFamily="18" charset="2"/>
                              </a:rPr>
                              <m:t>2</m:t>
                            </m:r>
                          </m:sup>
                        </m:sSup>
                      </m:den>
                    </m:f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en-US"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𝜕</m:t>
                        </m:r>
                        <m:sSup>
                          <m:sSupPr>
                            <m:ctrlPr>
                              <a:rPr lang="en-US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Symbol" panose="05050102010706020507" pitchFamily="18" charset="2"/>
                              </a:rPr>
                            </m:ctrlPr>
                          </m:sSupPr>
                          <m:e>
                            <m:d>
                              <m:dPr>
                                <m:begChr m:val="|"/>
                                <m:endChr m:val="|"/>
                                <m:ctrlPr>
                                  <a:rPr lang="en-US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sym typeface="Symbol" panose="05050102010706020507" pitchFamily="18" charset="2"/>
                                  </a:rPr>
                                </m:ctrlPr>
                              </m:d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sym typeface="Symbol" panose="05050102010706020507" pitchFamily="18" charset="2"/>
                                  </a:rPr>
                                  <m:t>ℳ</m:t>
                                </m:r>
                              </m:e>
                            </m:d>
                          </m:e>
                          <m:sup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Symbol" panose="05050102010706020507" pitchFamily="18" charset="2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𝜕</m:t>
                        </m:r>
                        <m:r>
                          <m:rPr>
                            <m:nor/>
                          </m:rPr>
                          <a:rPr lang="el-GR" dirty="0"/>
                          <m:t>θ</m:t>
                        </m:r>
                      </m:den>
                    </m:f>
                  </m:oMath>
                </a14:m>
                <a:r>
                  <a:rPr lang="en-US" dirty="0" smtClean="0">
                    <a:sym typeface="Symbol" panose="05050102010706020507" pitchFamily="18" charset="2"/>
                  </a:rPr>
                  <a:t> for the matrix element squared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d>
                          <m:dPr>
                            <m:begChr m:val="|"/>
                            <m:endChr m:val="|"/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Symbol" panose="05050102010706020507" pitchFamily="18" charset="2"/>
                              </a:rPr>
                            </m:ctrlPr>
                          </m:d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Symbol" panose="05050102010706020507" pitchFamily="18" charset="2"/>
                              </a:rPr>
                              <m:t>ℳ</m:t>
                            </m:r>
                          </m:e>
                        </m:d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2</m:t>
                        </m:r>
                      </m:sup>
                    </m:sSup>
                  </m:oMath>
                </a14:m>
                <a:endParaRPr lang="en-US" dirty="0" smtClean="0">
                  <a:sym typeface="Symbol" panose="05050102010706020507" pitchFamily="18" charset="2"/>
                </a:endParaRPr>
              </a:p>
              <a:p>
                <a:pPr lvl="1">
                  <a:spcBef>
                    <a:spcPts val="0"/>
                  </a:spcBef>
                </a:pPr>
                <a:endParaRPr lang="en-GB" dirty="0"/>
              </a:p>
            </p:txBody>
          </p:sp>
        </mc:Choice>
        <mc:Fallback xmlns="">
          <p:sp>
            <p:nvSpPr>
              <p:cNvPr id="3" name="Tex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180000" y="752476"/>
                <a:ext cx="8893662" cy="2209800"/>
              </a:xfrm>
              <a:blipFill>
                <a:blip r:embed="rId2"/>
                <a:stretch>
                  <a:fillRect r="-6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76" y="3471026"/>
            <a:ext cx="3677298" cy="1922990"/>
          </a:xfrm>
          <a:prstGeom prst="rect">
            <a:avLst/>
          </a:prstGeom>
        </p:spPr>
      </p:pic>
      <p:grpSp>
        <p:nvGrpSpPr>
          <p:cNvPr id="7" name="Group 6"/>
          <p:cNvGrpSpPr/>
          <p:nvPr/>
        </p:nvGrpSpPr>
        <p:grpSpPr>
          <a:xfrm>
            <a:off x="4773735" y="3355242"/>
            <a:ext cx="3321538" cy="2213435"/>
            <a:chOff x="4868985" y="3907692"/>
            <a:chExt cx="3321538" cy="2213435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8245" y="4023476"/>
              <a:ext cx="2785879" cy="2097651"/>
            </a:xfrm>
            <a:prstGeom prst="rect">
              <a:avLst/>
            </a:prstGeom>
          </p:spPr>
        </p:pic>
        <p:sp>
          <p:nvSpPr>
            <p:cNvPr id="6" name="Rectangle 5"/>
            <p:cNvSpPr/>
            <p:nvPr/>
          </p:nvSpPr>
          <p:spPr>
            <a:xfrm>
              <a:off x="4868985" y="3907692"/>
              <a:ext cx="3321538" cy="2213435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867586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000" y="158418"/>
            <a:ext cx="8791199" cy="293039"/>
          </a:xfrm>
        </p:spPr>
        <p:txBody>
          <a:bodyPr/>
          <a:lstStyle/>
          <a:p>
            <a:r>
              <a:rPr lang="en-US" sz="3200" dirty="0"/>
              <a:t>M by 1D fit to m – </a:t>
            </a:r>
            <a:r>
              <a:rPr lang="en-US" sz="3200" dirty="0" smtClean="0"/>
              <a:t>visual interpretation</a:t>
            </a:r>
            <a:endParaRPr lang="en-GB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/>
              <p:cNvSpPr>
                <a:spLocks noGrp="1"/>
              </p:cNvSpPr>
              <p:nvPr>
                <p:ph type="body" idx="1"/>
              </p:nvPr>
            </p:nvSpPr>
            <p:spPr>
              <a:xfrm>
                <a:off x="180000" y="451457"/>
                <a:ext cx="8791199" cy="807629"/>
              </a:xfrm>
            </p:spPr>
            <p:txBody>
              <a:bodyPr/>
              <a:lstStyle/>
              <a:p>
                <a:r>
                  <a:rPr lang="en-US" dirty="0" smtClean="0"/>
                  <a:t>Information after cuts: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subSup"/>
                        <m:supHide m:val="on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9"/>
                          </m:rP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 </m:t>
                        </m:r>
                      </m:sub>
                      <m:sup/>
                      <m:e>
                        <m:f>
                          <m:fPr>
                            <m:ctrlPr>
                              <a:rPr lang="en-US" i="1">
                                <a:latin typeface="Cambria Math" panose="02040503050406030204" pitchFamily="18" charset="0"/>
                                <a:sym typeface="Symbol" panose="05050102010706020507" pitchFamily="18" charset="2"/>
                              </a:rPr>
                            </m:ctrlPr>
                          </m:fPr>
                          <m:num>
                            <m:r>
                              <a:rPr lang="en-US" i="1">
                                <a:latin typeface="Cambria Math" panose="02040503050406030204" pitchFamily="18" charset="0"/>
                                <a:sym typeface="Symbol" panose="05050102010706020507" pitchFamily="18" charset="2"/>
                              </a:rPr>
                              <m:t>1</m:t>
                            </m:r>
                          </m:num>
                          <m:den>
                            <m:r>
                              <a:rPr lang="en-US" i="1">
                                <a:latin typeface="Cambria Math" panose="02040503050406030204" pitchFamily="18" charset="0"/>
                                <a:sym typeface="Symbol" panose="05050102010706020507" pitchFamily="18" charset="2"/>
                              </a:rPr>
                              <m:t>𝑠</m:t>
                            </m:r>
                            <m:r>
                              <a:rPr lang="en-US" i="1" baseline="-2500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Symbol" panose="05050102010706020507" pitchFamily="18" charset="2"/>
                              </a:rPr>
                              <m:t>𝑖</m:t>
                            </m:r>
                          </m:den>
                        </m:f>
                        <m:sSup>
                          <m:sSup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Symbol" panose="05050102010706020507" pitchFamily="18" charset="2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i="1">
                                    <a:latin typeface="Cambria Math" panose="02040503050406030204" pitchFamily="18" charset="0"/>
                                    <a:sym typeface="Symbol" panose="05050102010706020507" pitchFamily="18" charset="2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  <a:sym typeface="Symbol" panose="05050102010706020507" pitchFamily="18" charset="2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sym typeface="Symbol" panose="05050102010706020507" pitchFamily="18" charset="2"/>
                                      </a:rPr>
                                      <m:t>𝜕</m:t>
                                    </m:r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sym typeface="Symbol" panose="05050102010706020507" pitchFamily="18" charset="2"/>
                                      </a:rPr>
                                      <m:t>𝑠𝑖</m:t>
                                    </m:r>
                                  </m:num>
                                  <m:den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sym typeface="Symbol" panose="05050102010706020507" pitchFamily="18" charset="2"/>
                                      </a:rPr>
                                      <m:t>𝜕</m:t>
                                    </m:r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sym typeface="Symbol" panose="05050102010706020507" pitchFamily="18" charset="2"/>
                                      </a:rPr>
                                      <m:t>𝑀</m:t>
                                    </m:r>
                                  </m:den>
                                </m:f>
                              </m:e>
                            </m:d>
                          </m:e>
                          <m:sup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Symbol" panose="05050102010706020507" pitchFamily="18" charset="2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en-US" dirty="0"/>
                          <m:t>∗ </m:t>
                        </m:r>
                        <m:r>
                          <m:rPr>
                            <m:nor/>
                          </m:rPr>
                          <a:rPr lang="el-GR" dirty="0"/>
                          <m:t>ε</m:t>
                        </m:r>
                        <m:r>
                          <m:rPr>
                            <m:nor/>
                          </m:rPr>
                          <a:rPr lang="en-US" baseline="-25000" dirty="0"/>
                          <m:t>i</m:t>
                        </m:r>
                        <m:r>
                          <m:rPr>
                            <m:nor/>
                          </m:rPr>
                          <a:rPr lang="en-US" baseline="-25000" dirty="0"/>
                          <m:t> ∗ </m:t>
                        </m:r>
                        <m:r>
                          <m:rPr>
                            <m:nor/>
                          </m:rPr>
                          <a:rPr lang="el-GR" dirty="0"/>
                          <m:t>ρ</m:t>
                        </m:r>
                        <m:r>
                          <m:rPr>
                            <m:nor/>
                          </m:rPr>
                          <a:rPr lang="en-US" baseline="-25000" dirty="0"/>
                          <m:t>i</m:t>
                        </m:r>
                      </m:e>
                    </m:nary>
                  </m:oMath>
                </a14:m>
                <a:r>
                  <a:rPr lang="en-GB" dirty="0" smtClean="0"/>
                  <a:t> </a:t>
                </a:r>
                <a:r>
                  <a:rPr lang="en-GB" dirty="0" smtClean="0">
                    <a:sym typeface="Symbol" panose="05050102010706020507" pitchFamily="18" charset="2"/>
                  </a:rPr>
                  <a:t> show the 3 terms in each bin i</a:t>
                </a:r>
              </a:p>
              <a:p>
                <a:pPr lvl="1"/>
                <a:r>
                  <a:rPr lang="en-US" dirty="0" smtClean="0">
                    <a:sym typeface="Symbol" panose="05050102010706020507" pitchFamily="18" charset="2"/>
                  </a:rPr>
                  <a:t>fit = combine N different measurements in N bins </a:t>
                </a:r>
                <a:r>
                  <a:rPr lang="en-GB" dirty="0" smtClean="0">
                    <a:sym typeface="Symbol" panose="05050102010706020507" pitchFamily="18" charset="2"/>
                  </a:rPr>
                  <a:t> local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l-GR" dirty="0"/>
                      <m:t>ε</m:t>
                    </m:r>
                    <m:r>
                      <m:rPr>
                        <m:nor/>
                      </m:rPr>
                      <a:rPr lang="en-US" baseline="-25000" dirty="0"/>
                      <m:t>i</m:t>
                    </m:r>
                    <m:r>
                      <m:rPr>
                        <m:nor/>
                      </m:rPr>
                      <a:rPr lang="en-US" b="0" i="0" baseline="-25000" dirty="0" smtClean="0"/>
                      <m:t>, </m:t>
                    </m:r>
                    <m:r>
                      <m:rPr>
                        <m:nor/>
                      </m:rPr>
                      <a:rPr lang="el-GR" dirty="0"/>
                      <m:t>ρ</m:t>
                    </m:r>
                    <m:r>
                      <m:rPr>
                        <m:nor/>
                      </m:rPr>
                      <a:rPr lang="en-US" baseline="-25000" dirty="0"/>
                      <m:t>i</m:t>
                    </m:r>
                  </m:oMath>
                </a14:m>
                <a:r>
                  <a:rPr lang="en-GB" dirty="0" smtClean="0">
                    <a:sym typeface="Symbol" panose="05050102010706020507" pitchFamily="18" charset="2"/>
                  </a:rPr>
                  <a:t> relevant!</a:t>
                </a:r>
              </a:p>
              <a:p>
                <a:pPr lvl="1"/>
                <a:r>
                  <a:rPr lang="en-US" dirty="0" smtClean="0">
                    <a:sym typeface="Symbol" panose="05050102010706020507" pitchFamily="18" charset="2"/>
                  </a:rPr>
                  <a:t>important thing is: maximise purity, efficiency in bins with highest sensitivity!</a:t>
                </a:r>
                <a:endParaRPr lang="en-GB" dirty="0" smtClean="0">
                  <a:sym typeface="Symbol" panose="05050102010706020507" pitchFamily="18" charset="2"/>
                </a:endParaRPr>
              </a:p>
              <a:p>
                <a:endParaRPr lang="en-GB" dirty="0" smtClean="0">
                  <a:sym typeface="Symbol" panose="05050102010706020507" pitchFamily="18" charset="2"/>
                </a:endParaRPr>
              </a:p>
            </p:txBody>
          </p:sp>
        </mc:Choice>
        <mc:Fallback xmlns="">
          <p:sp>
            <p:nvSpPr>
              <p:cNvPr id="3" name="Tex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180000" y="451457"/>
                <a:ext cx="8791199" cy="807629"/>
              </a:xfrm>
              <a:blipFill>
                <a:blip r:embed="rId2"/>
                <a:stretch>
                  <a:fillRect b="-7368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" name="Group 5"/>
          <p:cNvGrpSpPr>
            <a:grpSpLocks noChangeAspect="1"/>
          </p:cNvGrpSpPr>
          <p:nvPr/>
        </p:nvGrpSpPr>
        <p:grpSpPr>
          <a:xfrm>
            <a:off x="2000250" y="2041798"/>
            <a:ext cx="7101644" cy="4307672"/>
            <a:chOff x="1332674" y="1391200"/>
            <a:chExt cx="7769220" cy="4712606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70172" y="1395037"/>
              <a:ext cx="4231722" cy="4708769"/>
            </a:xfrm>
            <a:prstGeom prst="rect">
              <a:avLst/>
            </a:prstGeom>
            <a:ln>
              <a:solidFill>
                <a:srgbClr val="000000"/>
              </a:solidFill>
            </a:ln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32674" y="1391200"/>
              <a:ext cx="3306001" cy="4712606"/>
            </a:xfrm>
            <a:prstGeom prst="rect">
              <a:avLst/>
            </a:prstGeom>
            <a:ln>
              <a:solidFill>
                <a:srgbClr val="000000"/>
              </a:solidFill>
            </a:ln>
          </p:spPr>
        </p:pic>
      </p:grpSp>
      <p:sp>
        <p:nvSpPr>
          <p:cNvPr id="7" name="TextBox 6"/>
          <p:cNvSpPr txBox="1"/>
          <p:nvPr/>
        </p:nvSpPr>
        <p:spPr>
          <a:xfrm>
            <a:off x="2982090" y="1799214"/>
            <a:ext cx="10582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Prediction</a:t>
            </a:r>
            <a:endParaRPr lang="en-GB" dirty="0"/>
          </a:p>
        </p:txBody>
      </p:sp>
      <p:sp>
        <p:nvSpPr>
          <p:cNvPr id="8" name="TextBox 7"/>
          <p:cNvSpPr txBox="1"/>
          <p:nvPr/>
        </p:nvSpPr>
        <p:spPr>
          <a:xfrm>
            <a:off x="6773040" y="1811202"/>
            <a:ext cx="10582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Fit results</a:t>
            </a:r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3975301" y="4666239"/>
            <a:ext cx="1796850" cy="338554"/>
          </a:xfrm>
          <a:prstGeom prst="rect">
            <a:avLst/>
          </a:prstGeom>
          <a:solidFill>
            <a:srgbClr val="FFCCFF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100" dirty="0" smtClean="0"/>
              <a:t>MAXIMUM INFORMATION,</a:t>
            </a:r>
          </a:p>
          <a:p>
            <a:pPr algn="ctr"/>
            <a:r>
              <a:rPr lang="en-US" sz="1100" dirty="0" smtClean="0"/>
              <a:t>MINIMUM ERROR</a:t>
            </a:r>
            <a:endParaRPr lang="en-GB" sz="1100" dirty="0"/>
          </a:p>
        </p:txBody>
      </p:sp>
      <p:sp>
        <p:nvSpPr>
          <p:cNvPr id="11" name="TextBox 10"/>
          <p:cNvSpPr txBox="1"/>
          <p:nvPr/>
        </p:nvSpPr>
        <p:spPr>
          <a:xfrm>
            <a:off x="4229558" y="2584026"/>
            <a:ext cx="1796850" cy="338554"/>
          </a:xfrm>
          <a:prstGeom prst="rect">
            <a:avLst/>
          </a:prstGeom>
          <a:solidFill>
            <a:srgbClr val="FFCCFF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100" dirty="0" smtClean="0"/>
              <a:t>IDEAL CASE,</a:t>
            </a:r>
          </a:p>
          <a:p>
            <a:pPr algn="ctr"/>
            <a:r>
              <a:rPr lang="en-US" sz="1100" dirty="0" smtClean="0"/>
              <a:t>NO BACKGROUND</a:t>
            </a:r>
            <a:endParaRPr lang="en-GB" sz="11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257159" y="3226850"/>
                <a:ext cx="1531485" cy="68223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1200" b="1" dirty="0" smtClean="0">
                    <a:solidFill>
                      <a:srgbClr val="FF0000"/>
                    </a:solidFill>
                  </a:rPr>
                  <a:t>Red histogram:</a:t>
                </a:r>
              </a:p>
              <a:p>
                <a:pPr algn="ctr"/>
                <a:r>
                  <a:rPr lang="en-US" sz="1200" b="1" dirty="0" smtClean="0">
                    <a:solidFill>
                      <a:srgbClr val="FF0000"/>
                    </a:solidFill>
                  </a:rPr>
                  <a:t>information per bin,</a:t>
                </a:r>
              </a:p>
              <a:p>
                <a:pPr algn="ctr"/>
                <a:r>
                  <a:rPr lang="en-US" sz="1200" b="1" dirty="0" smtClean="0">
                    <a:solidFill>
                      <a:srgbClr val="FF0000"/>
                    </a:solidFill>
                  </a:rPr>
                  <a:t>ideal case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1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en-US" sz="1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𝟏</m:t>
                        </m:r>
                      </m:num>
                      <m:den>
                        <m:r>
                          <a:rPr lang="en-US" sz="1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𝒔</m:t>
                        </m:r>
                        <m:r>
                          <a:rPr lang="en-US" sz="1200" b="1" i="1" baseline="-25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𝒊</m:t>
                        </m:r>
                      </m:den>
                    </m:f>
                    <m:sSup>
                      <m:sSupPr>
                        <m:ctrlPr>
                          <a:rPr lang="en-US" sz="1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12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sym typeface="Symbol" panose="05050102010706020507" pitchFamily="18" charset="2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sz="1200" b="1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sym typeface="Symbol" panose="05050102010706020507" pitchFamily="18" charset="2"/>
                                  </a:rPr>
                                </m:ctrlPr>
                              </m:fPr>
                              <m:num>
                                <m:r>
                                  <a:rPr lang="en-US" sz="1200" b="1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sym typeface="Symbol" panose="05050102010706020507" pitchFamily="18" charset="2"/>
                                  </a:rPr>
                                  <m:t>𝝏</m:t>
                                </m:r>
                                <m:r>
                                  <a:rPr lang="en-US" sz="1200" b="1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sym typeface="Symbol" panose="05050102010706020507" pitchFamily="18" charset="2"/>
                                  </a:rPr>
                                  <m:t>𝒔𝒊</m:t>
                                </m:r>
                              </m:num>
                              <m:den>
                                <m:r>
                                  <a:rPr lang="en-US" sz="1200" b="1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sym typeface="Symbol" panose="05050102010706020507" pitchFamily="18" charset="2"/>
                                  </a:rPr>
                                  <m:t>𝝏</m:t>
                                </m:r>
                                <m:r>
                                  <a:rPr lang="en-US" sz="1200" b="1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sym typeface="Symbol" panose="05050102010706020507" pitchFamily="18" charset="2"/>
                                  </a:rPr>
                                  <m:t>𝑴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sz="1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𝟐</m:t>
                        </m:r>
                      </m:sup>
                    </m:sSup>
                  </m:oMath>
                </a14:m>
                <a:endParaRPr lang="en-GB" sz="12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7159" y="3226850"/>
                <a:ext cx="1531485" cy="682238"/>
              </a:xfrm>
              <a:prstGeom prst="rect">
                <a:avLst/>
              </a:prstGeom>
              <a:blipFill>
                <a:blip r:embed="rId5"/>
                <a:stretch>
                  <a:fillRect l="-2789" t="-8036" r="-3187" b="-803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247634" y="5427125"/>
                <a:ext cx="1638316" cy="68691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1200" b="1" dirty="0" smtClean="0">
                    <a:solidFill>
                      <a:srgbClr val="FF9900"/>
                    </a:solidFill>
                  </a:rPr>
                  <a:t>Yellow histogram:</a:t>
                </a:r>
              </a:p>
              <a:p>
                <a:pPr algn="ctr"/>
                <a:r>
                  <a:rPr lang="en-US" sz="1200" b="1" dirty="0" smtClean="0">
                    <a:solidFill>
                      <a:srgbClr val="FF9900"/>
                    </a:solidFill>
                  </a:rPr>
                  <a:t>information per bin,</a:t>
                </a:r>
              </a:p>
              <a:p>
                <a:pPr algn="ctr"/>
                <a:r>
                  <a:rPr lang="en-US" sz="1200" b="1" dirty="0" smtClean="0">
                    <a:solidFill>
                      <a:srgbClr val="FF9900"/>
                    </a:solidFill>
                  </a:rPr>
                  <a:t>after cuts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l-GR" sz="1200" b="1" dirty="0" smtClean="0">
                        <a:solidFill>
                          <a:srgbClr val="00B050"/>
                        </a:solidFill>
                      </a:rPr>
                      <m:t>ε</m:t>
                    </m:r>
                    <m:r>
                      <m:rPr>
                        <m:nor/>
                      </m:rPr>
                      <a:rPr lang="en-US" sz="1200" b="1" baseline="-25000" dirty="0" smtClean="0">
                        <a:solidFill>
                          <a:srgbClr val="00B050"/>
                        </a:solidFill>
                      </a:rPr>
                      <m:t>i</m:t>
                    </m:r>
                    <m:r>
                      <m:rPr>
                        <m:nor/>
                      </m:rPr>
                      <a:rPr lang="en-US" sz="1200" b="1" dirty="0">
                        <a:solidFill>
                          <a:srgbClr val="FF0000"/>
                        </a:solidFill>
                      </a:rPr>
                      <m:t>∗</m:t>
                    </m:r>
                    <m:r>
                      <m:rPr>
                        <m:nor/>
                      </m:rPr>
                      <a:rPr lang="el-GR" sz="1200" b="1" dirty="0" smtClean="0">
                        <a:solidFill>
                          <a:schemeClr val="bg2"/>
                        </a:solidFill>
                      </a:rPr>
                      <m:t>ρ</m:t>
                    </m:r>
                    <m:r>
                      <m:rPr>
                        <m:nor/>
                      </m:rPr>
                      <a:rPr lang="en-US" sz="1200" b="1" baseline="-25000" dirty="0" smtClean="0">
                        <a:solidFill>
                          <a:schemeClr val="bg2"/>
                        </a:solidFill>
                      </a:rPr>
                      <m:t>i</m:t>
                    </m:r>
                    <m:r>
                      <m:rPr>
                        <m:nor/>
                      </m:rPr>
                      <a:rPr lang="en-US" sz="1200" b="1" dirty="0">
                        <a:solidFill>
                          <a:srgbClr val="FF0000"/>
                        </a:solidFill>
                      </a:rPr>
                      <m:t>∗</m:t>
                    </m:r>
                    <m:f>
                      <m:fPr>
                        <m:ctrlPr>
                          <a:rPr lang="en-US" sz="1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en-US" sz="1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𝟏</m:t>
                        </m:r>
                      </m:num>
                      <m:den>
                        <m:r>
                          <a:rPr lang="en-US" sz="1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𝒔</m:t>
                        </m:r>
                        <m:r>
                          <a:rPr lang="en-US" sz="1200" b="1" i="1" baseline="-25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𝒊</m:t>
                        </m:r>
                      </m:den>
                    </m:f>
                    <m:sSup>
                      <m:sSupPr>
                        <m:ctrlPr>
                          <a:rPr lang="en-US" sz="1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12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sym typeface="Symbol" panose="05050102010706020507" pitchFamily="18" charset="2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sz="1200" b="1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sym typeface="Symbol" panose="05050102010706020507" pitchFamily="18" charset="2"/>
                                  </a:rPr>
                                </m:ctrlPr>
                              </m:fPr>
                              <m:num>
                                <m:r>
                                  <a:rPr lang="en-US" sz="1200" b="1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sym typeface="Symbol" panose="05050102010706020507" pitchFamily="18" charset="2"/>
                                  </a:rPr>
                                  <m:t>𝝏</m:t>
                                </m:r>
                                <m:r>
                                  <a:rPr lang="en-US" sz="1200" b="1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sym typeface="Symbol" panose="05050102010706020507" pitchFamily="18" charset="2"/>
                                  </a:rPr>
                                  <m:t>𝒔𝒊</m:t>
                                </m:r>
                              </m:num>
                              <m:den>
                                <m:r>
                                  <a:rPr lang="en-US" sz="1200" b="1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sym typeface="Symbol" panose="05050102010706020507" pitchFamily="18" charset="2"/>
                                  </a:rPr>
                                  <m:t>𝝏</m:t>
                                </m:r>
                                <m:r>
                                  <a:rPr lang="en-US" sz="1200" b="1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sym typeface="Symbol" panose="05050102010706020507" pitchFamily="18" charset="2"/>
                                  </a:rPr>
                                  <m:t>𝑴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sz="1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𝟐</m:t>
                        </m:r>
                      </m:sup>
                    </m:sSup>
                  </m:oMath>
                </a14:m>
                <a:endParaRPr lang="en-GB" sz="12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7634" y="5427125"/>
                <a:ext cx="1638316" cy="686919"/>
              </a:xfrm>
              <a:prstGeom prst="rect">
                <a:avLst/>
              </a:prstGeom>
              <a:blipFill>
                <a:blip r:embed="rId6"/>
                <a:stretch>
                  <a:fillRect l="-5597" t="-7965" r="-1493" b="-708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149369" y="4148597"/>
                <a:ext cx="1638316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1200" b="1" dirty="0" smtClean="0">
                    <a:solidFill>
                      <a:schemeClr val="bg2"/>
                    </a:solidFill>
                  </a:rPr>
                  <a:t>Blue line: local </a:t>
                </a:r>
              </a:p>
              <a:p>
                <a:pPr algn="ctr"/>
                <a:r>
                  <a:rPr lang="en-US" sz="1200" b="1" dirty="0" smtClean="0">
                    <a:solidFill>
                      <a:schemeClr val="bg2"/>
                    </a:solidFill>
                  </a:rPr>
                  <a:t>purity in the bin,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l-GR" sz="1200" b="1" dirty="0" smtClean="0">
                        <a:solidFill>
                          <a:schemeClr val="bg2"/>
                        </a:solidFill>
                      </a:rPr>
                      <m:t>ρ</m:t>
                    </m:r>
                    <m:r>
                      <m:rPr>
                        <m:nor/>
                      </m:rPr>
                      <a:rPr lang="en-US" sz="1200" b="1" baseline="-25000" dirty="0" smtClean="0">
                        <a:solidFill>
                          <a:schemeClr val="bg2"/>
                        </a:solidFill>
                      </a:rPr>
                      <m:t>i</m:t>
                    </m:r>
                  </m:oMath>
                </a14:m>
                <a:endParaRPr lang="en-GB" sz="1200" b="1" dirty="0">
                  <a:solidFill>
                    <a:schemeClr val="bg2"/>
                  </a:solidFill>
                </a:endParaRP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9369" y="4148597"/>
                <a:ext cx="1638316" cy="369332"/>
              </a:xfrm>
              <a:prstGeom prst="rect">
                <a:avLst/>
              </a:prstGeom>
              <a:blipFill>
                <a:blip r:embed="rId7"/>
                <a:stretch>
                  <a:fillRect t="-15000" b="-2333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130319" y="4691522"/>
                <a:ext cx="1638316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1200" b="1" dirty="0" smtClean="0">
                    <a:solidFill>
                      <a:srgbClr val="00B050"/>
                    </a:solidFill>
                  </a:rPr>
                  <a:t>Green line: local efficiency in the bin,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l-GR" sz="1200" b="1" dirty="0">
                        <a:solidFill>
                          <a:srgbClr val="00B050"/>
                        </a:solidFill>
                      </a:rPr>
                      <m:t>ε</m:t>
                    </m:r>
                    <m:r>
                      <m:rPr>
                        <m:nor/>
                      </m:rPr>
                      <a:rPr lang="en-US" sz="1200" b="1" baseline="-25000" dirty="0">
                        <a:solidFill>
                          <a:srgbClr val="00B050"/>
                        </a:solidFill>
                      </a:rPr>
                      <m:t>i</m:t>
                    </m:r>
                  </m:oMath>
                </a14:m>
                <a:endParaRPr lang="en-GB" sz="1200" b="1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0319" y="4691522"/>
                <a:ext cx="1638316" cy="369332"/>
              </a:xfrm>
              <a:prstGeom prst="rect">
                <a:avLst/>
              </a:prstGeom>
              <a:blipFill>
                <a:blip r:embed="rId8"/>
                <a:stretch>
                  <a:fillRect l="-3346" t="-15000" b="-2333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TextBox 16"/>
          <p:cNvSpPr txBox="1"/>
          <p:nvPr/>
        </p:nvSpPr>
        <p:spPr>
          <a:xfrm>
            <a:off x="672123" y="2126477"/>
            <a:ext cx="140473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00" dirty="0" smtClean="0"/>
              <a:t>Ideal case - yellow histogram (after cuts) coincides with and covers red histogram (ideal)</a:t>
            </a:r>
            <a:endParaRPr lang="en-GB" sz="700" dirty="0"/>
          </a:p>
        </p:txBody>
      </p:sp>
    </p:spTree>
    <p:extLst>
      <p:ext uri="{BB962C8B-B14F-4D97-AF65-F5344CB8AC3E}">
        <p14:creationId xmlns:p14="http://schemas.microsoft.com/office/powerpoint/2010/main" val="88932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97494"/>
            <a:ext cx="9144000" cy="574032"/>
          </a:xfrm>
        </p:spPr>
        <p:txBody>
          <a:bodyPr/>
          <a:lstStyle/>
          <a:p>
            <a:r>
              <a:rPr lang="en-US" sz="3200" dirty="0" smtClean="0"/>
              <a:t>Optimal partitioning – information inflow</a:t>
            </a:r>
            <a:endParaRPr lang="en-GB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/>
              <p:cNvSpPr>
                <a:spLocks noGrp="1"/>
              </p:cNvSpPr>
              <p:nvPr>
                <p:ph type="body" idx="1"/>
              </p:nvPr>
            </p:nvSpPr>
            <p:spPr>
              <a:xfrm>
                <a:off x="180000" y="962025"/>
                <a:ext cx="8791199" cy="5031001"/>
              </a:xfrm>
            </p:spPr>
            <p:txBody>
              <a:bodyPr/>
              <a:lstStyle/>
              <a:p>
                <a:pPr>
                  <a:spcBef>
                    <a:spcPts val="0"/>
                  </a:spcBef>
                </a:pPr>
                <a:r>
                  <a:rPr lang="en-US" dirty="0" smtClean="0"/>
                  <a:t>Information about </a:t>
                </a:r>
                <a:r>
                  <a:rPr lang="el-GR" dirty="0" smtClean="0">
                    <a:sym typeface="Symbol" panose="05050102010706020507" pitchFamily="18" charset="2"/>
                  </a:rPr>
                  <a:t>θ</a:t>
                </a:r>
                <a:r>
                  <a:rPr lang="en-US" dirty="0" smtClean="0"/>
                  <a:t> in a binned fit </a:t>
                </a:r>
                <a:r>
                  <a:rPr lang="en-US" dirty="0" smtClean="0">
                    <a:sym typeface="Symbol" panose="05050102010706020507" pitchFamily="18" charset="2"/>
                  </a:rPr>
                  <a:t></a:t>
                </a:r>
                <a:endParaRPr lang="en-US" dirty="0" smtClean="0"/>
              </a:p>
              <a:p>
                <a:pPr lvl="2">
                  <a:spcBef>
                    <a:spcPts val="0"/>
                  </a:spcBef>
                </a:pPr>
                <a:endParaRPr lang="en-US" dirty="0" smtClean="0"/>
              </a:p>
              <a:p>
                <a:pPr>
                  <a:spcBef>
                    <a:spcPts val="0"/>
                  </a:spcBef>
                </a:pPr>
                <a:r>
                  <a:rPr lang="en-US" dirty="0" smtClean="0"/>
                  <a:t>Do I gain anything by splitting bin y</a:t>
                </a:r>
                <a:r>
                  <a:rPr lang="en-US" baseline="-25000" dirty="0" smtClean="0"/>
                  <a:t>i</a:t>
                </a:r>
                <a:r>
                  <a:rPr lang="en-US" dirty="0" smtClean="0"/>
                  <a:t> into two separate bins?</a:t>
                </a:r>
              </a:p>
              <a:p>
                <a:pPr lvl="1">
                  <a:spcBef>
                    <a:spcPts val="0"/>
                  </a:spcBef>
                </a:pPr>
                <a:r>
                  <a:rPr lang="en-US" dirty="0" smtClean="0"/>
                  <a:t>i.e. is the “information inflow”* positive?</a:t>
                </a:r>
              </a:p>
              <a:p>
                <a:pPr lvl="1">
                  <a:spcBef>
                    <a:spcPts val="0"/>
                  </a:spcBef>
                </a:pPr>
                <a:endParaRPr lang="en-US" dirty="0"/>
              </a:p>
              <a:p>
                <a:pPr lvl="1">
                  <a:spcBef>
                    <a:spcPts val="0"/>
                  </a:spcBef>
                </a:pPr>
                <a:endParaRPr lang="en-US" dirty="0" smtClean="0"/>
              </a:p>
              <a:p>
                <a:pPr lvl="1">
                  <a:spcBef>
                    <a:spcPts val="0"/>
                  </a:spcBef>
                </a:pPr>
                <a:r>
                  <a:rPr lang="en-US" dirty="0" smtClean="0"/>
                  <a:t>information increases (errors on parameters decrease) if</a:t>
                </a:r>
              </a:p>
              <a:p>
                <a:pPr lvl="3">
                  <a:spcBef>
                    <a:spcPts val="0"/>
                  </a:spcBef>
                </a:pPr>
                <a:endParaRPr lang="en-US" sz="600" dirty="0" smtClean="0"/>
              </a:p>
              <a:p>
                <a:pPr lvl="1">
                  <a:spcBef>
                    <a:spcPts val="0"/>
                  </a:spcBef>
                </a:pPr>
                <a:r>
                  <a:rPr lang="en-US" dirty="0" smtClean="0"/>
                  <a:t>effect of the classifier </a:t>
                </a:r>
                <a:r>
                  <a:rPr lang="en-US" dirty="0">
                    <a:sym typeface="Symbol" panose="05050102010706020507" pitchFamily="18" charset="2"/>
                  </a:rPr>
                  <a:t> </a:t>
                </a:r>
                <a:r>
                  <a:rPr lang="en-US" dirty="0" smtClean="0">
                    <a:solidFill>
                      <a:srgbClr val="FF0000"/>
                    </a:solidFill>
                  </a:rPr>
                  <a:t>information increases if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i="1" smtClean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l-GR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b="0" i="0" smtClean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w</m:t>
                        </m:r>
                      </m:sub>
                    </m:sSub>
                    <m:f>
                      <m:fPr>
                        <m:ctrlPr>
                          <a:rPr lang="en-US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en-US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i="1" smtClean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sym typeface="Symbol" panose="05050102010706020507" pitchFamily="18" charset="2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b="0" i="0" smtClean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sym typeface="Symbol" panose="05050102010706020507" pitchFamily="18" charset="2"/>
                              </a:rPr>
                              <m:t>s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b="0" i="0" smtClean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sym typeface="Symbol" panose="05050102010706020507" pitchFamily="18" charset="2"/>
                              </a:rPr>
                              <m:t>w</m:t>
                            </m:r>
                          </m:sub>
                        </m:sSub>
                      </m:den>
                    </m:f>
                    <m:f>
                      <m:fPr>
                        <m:ctrlPr>
                          <a:rPr lang="en-US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en-US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𝜕</m:t>
                        </m:r>
                        <m:sSub>
                          <m:sSubPr>
                            <m:ctrlPr>
                              <a:rPr lang="en-US" i="1" smtClean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Symbol" panose="05050102010706020507" pitchFamily="18" charset="2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b="0" i="0" smtClean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Symbol" panose="05050102010706020507" pitchFamily="18" charset="2"/>
                              </a:rPr>
                              <m:t>s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b="0" i="0" smtClean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Symbol" panose="05050102010706020507" pitchFamily="18" charset="2"/>
                              </a:rPr>
                              <m:t>w</m:t>
                            </m:r>
                          </m:sub>
                        </m:sSub>
                      </m:num>
                      <m:den>
                        <m:r>
                          <a:rPr lang="en-US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𝜕</m:t>
                        </m:r>
                        <m:r>
                          <m:rPr>
                            <m:sty m:val="p"/>
                          </m:rPr>
                          <a:rPr lang="el-GR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θ</m:t>
                        </m:r>
                      </m:den>
                    </m:f>
                    <m:r>
                      <a:rPr lang="el-GR" b="0" i="0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sym typeface="Symbol" panose="05050102010706020507" pitchFamily="18" charset="2"/>
                      </a:rPr>
                      <m:t>≠</m:t>
                    </m:r>
                    <m:sSub>
                      <m:sSubPr>
                        <m:ctrlPr>
                          <a:rPr lang="el-GR" i="1" smtClean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l-GR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b="0" i="0" smtClean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z</m:t>
                        </m:r>
                      </m:sub>
                    </m:sSub>
                    <m:f>
                      <m:fPr>
                        <m:ctrlPr>
                          <a:rPr lang="en-US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en-US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i="1" smtClean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sym typeface="Symbol" panose="05050102010706020507" pitchFamily="18" charset="2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sym typeface="Symbol" panose="05050102010706020507" pitchFamily="18" charset="2"/>
                              </a:rPr>
                              <m:t>s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b="0" i="0" smtClean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sym typeface="Symbol" panose="05050102010706020507" pitchFamily="18" charset="2"/>
                              </a:rPr>
                              <m:t>z</m:t>
                            </m:r>
                          </m:sub>
                        </m:sSub>
                      </m:den>
                    </m:f>
                    <m:f>
                      <m:fPr>
                        <m:ctrlPr>
                          <a:rPr lang="en-US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en-US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𝜕</m:t>
                        </m:r>
                        <m:sSub>
                          <m:sSubPr>
                            <m:ctrlPr>
                              <a:rPr lang="en-US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Symbol" panose="05050102010706020507" pitchFamily="18" charset="2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Symbol" panose="05050102010706020507" pitchFamily="18" charset="2"/>
                              </a:rPr>
                              <m:t>s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b="0" i="0" smtClean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Symbol" panose="05050102010706020507" pitchFamily="18" charset="2"/>
                              </a:rPr>
                              <m:t>z</m:t>
                            </m:r>
                          </m:sub>
                        </m:sSub>
                      </m:num>
                      <m:den>
                        <m:r>
                          <a:rPr lang="en-US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𝜕</m:t>
                        </m:r>
                        <m:r>
                          <m:rPr>
                            <m:sty m:val="p"/>
                          </m:rPr>
                          <a:rPr lang="el-GR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θ</m:t>
                        </m:r>
                      </m:den>
                    </m:f>
                  </m:oMath>
                </a14:m>
                <a:endParaRPr lang="en-US" dirty="0" smtClean="0">
                  <a:sym typeface="Symbol" panose="05050102010706020507" pitchFamily="18" charset="2"/>
                </a:endParaRPr>
              </a:p>
              <a:p>
                <a:pPr lvl="1">
                  <a:spcBef>
                    <a:spcPts val="0"/>
                  </a:spcBef>
                </a:pPr>
                <a:endParaRPr lang="en-US" dirty="0">
                  <a:sym typeface="Symbol" panose="05050102010706020507" pitchFamily="18" charset="2"/>
                </a:endParaRPr>
              </a:p>
              <a:p>
                <a:pPr>
                  <a:spcBef>
                    <a:spcPts val="0"/>
                  </a:spcBef>
                </a:pPr>
                <a:r>
                  <a:rPr lang="en-US" dirty="0" smtClean="0">
                    <a:sym typeface="Symbol" panose="05050102010706020507" pitchFamily="18" charset="2"/>
                  </a:rPr>
                  <a:t>In summary: </a:t>
                </a:r>
                <a:r>
                  <a:rPr lang="en-US" b="1" dirty="0" smtClean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sym typeface="Symbol" panose="05050102010706020507" pitchFamily="18" charset="2"/>
                  </a:rPr>
                  <a:t>try to partition the data into bins of equal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l-GR" b="1" dirty="0" smtClean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m:t>ρ</m:t>
                    </m:r>
                    <m:r>
                      <m:rPr>
                        <m:nor/>
                      </m:rPr>
                      <a:rPr lang="en-US" b="1" baseline="-25000" dirty="0" smtClean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m:t>i</m:t>
                    </m:r>
                  </m:oMath>
                </a14:m>
                <a:r>
                  <a:rPr lang="en-US" b="1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1" i="1">
                            <a:solidFill>
                              <a:srgbClr val="FF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en-US" b="1" i="1">
                            <a:solidFill>
                              <a:srgbClr val="FF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𝟏</m:t>
                        </m:r>
                      </m:num>
                      <m:den>
                        <m:r>
                          <a:rPr lang="en-US" b="1" i="1">
                            <a:solidFill>
                              <a:srgbClr val="FF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𝒔</m:t>
                        </m:r>
                        <m:r>
                          <a:rPr lang="en-US" b="1" i="1" baseline="-25000">
                            <a:solidFill>
                              <a:srgbClr val="FF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𝒊</m:t>
                        </m:r>
                      </m:den>
                    </m:f>
                    <m:f>
                      <m:fPr>
                        <m:ctrlPr>
                          <a:rPr lang="en-US" b="1" i="1">
                            <a:solidFill>
                              <a:srgbClr val="FF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en-US" b="1" i="1">
                            <a:solidFill>
                              <a:srgbClr val="FF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𝝏</m:t>
                        </m:r>
                        <m:r>
                          <a:rPr lang="en-US" b="1" i="1">
                            <a:solidFill>
                              <a:srgbClr val="FF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𝒔𝒊</m:t>
                        </m:r>
                      </m:num>
                      <m:den>
                        <m:r>
                          <a:rPr lang="en-US" b="1" i="1">
                            <a:solidFill>
                              <a:srgbClr val="FF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𝝏</m:t>
                        </m:r>
                        <m:r>
                          <m:rPr>
                            <m:sty m:val="p"/>
                          </m:rPr>
                          <a:rPr lang="el-GR" b="1" i="1" smtClean="0">
                            <a:solidFill>
                              <a:srgbClr val="FF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θ</m:t>
                        </m:r>
                      </m:den>
                    </m:f>
                  </m:oMath>
                </a14:m>
                <a:r>
                  <a:rPr lang="en-US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sym typeface="Symbol" panose="05050102010706020507" pitchFamily="18" charset="2"/>
                  </a:rPr>
                  <a:t>   </a:t>
                </a:r>
              </a:p>
              <a:p>
                <a:pPr lvl="1">
                  <a:spcBef>
                    <a:spcPts val="0"/>
                  </a:spcBef>
                </a:pPr>
                <a:endParaRPr lang="en-US" sz="400" dirty="0" smtClean="0">
                  <a:sym typeface="Symbol" panose="05050102010706020507" pitchFamily="18" charset="2"/>
                </a:endParaRPr>
              </a:p>
              <a:p>
                <a:pPr lvl="1">
                  <a:spcBef>
                    <a:spcPts val="0"/>
                  </a:spcBef>
                </a:pPr>
                <a:r>
                  <a:rPr lang="en-US" dirty="0" smtClean="0">
                    <a:sym typeface="Symbol" panose="05050102010706020507" pitchFamily="18" charset="2"/>
                  </a:rPr>
                  <a:t>for cross-section measurements (and searches?): split into bins of equal</a:t>
                </a:r>
                <a:r>
                  <a:rPr lang="en-US" dirty="0" smtClean="0">
                    <a:solidFill>
                      <a:srgbClr val="000000"/>
                    </a:solidFill>
                    <a:sym typeface="Symbol" panose="05050102010706020507" pitchFamily="18" charset="2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l-GR" dirty="0">
                        <a:solidFill>
                          <a:srgbClr val="000000"/>
                        </a:solidFill>
                      </a:rPr>
                      <m:t>ρ</m:t>
                    </m:r>
                    <m:r>
                      <m:rPr>
                        <m:nor/>
                      </m:rPr>
                      <a:rPr lang="en-US" baseline="-25000" dirty="0">
                        <a:solidFill>
                          <a:srgbClr val="000000"/>
                        </a:solidFill>
                      </a:rPr>
                      <m:t>i</m:t>
                    </m:r>
                  </m:oMath>
                </a14:m>
                <a:endParaRPr lang="en-US" dirty="0" smtClean="0">
                  <a:solidFill>
                    <a:srgbClr val="000000"/>
                  </a:solidFill>
                </a:endParaRPr>
              </a:p>
              <a:p>
                <a:pPr lvl="2">
                  <a:spcBef>
                    <a:spcPts val="0"/>
                  </a:spcBef>
                </a:pPr>
                <a:r>
                  <a:rPr lang="en-US" dirty="0"/>
                  <a:t>“use the scoring classifier D to partition </a:t>
                </a:r>
                <a:r>
                  <a:rPr lang="en-US" dirty="0" smtClean="0"/>
                  <a:t>the data</a:t>
                </a:r>
                <a:r>
                  <a:rPr lang="en-US" dirty="0"/>
                  <a:t>, not to reject events</a:t>
                </a:r>
                <a:r>
                  <a:rPr lang="en-US" dirty="0" smtClean="0"/>
                  <a:t>”</a:t>
                </a:r>
                <a:endParaRPr lang="en-US" dirty="0"/>
              </a:p>
              <a:p>
                <a:pPr lvl="1">
                  <a:spcBef>
                    <a:spcPts val="0"/>
                  </a:spcBef>
                </a:pPr>
                <a:endParaRPr lang="en-US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3" name="Tex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180000" y="962025"/>
                <a:ext cx="8791199" cy="5031001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425" y="982917"/>
            <a:ext cx="1410731" cy="48138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35206" y="1581150"/>
            <a:ext cx="1392552" cy="32384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98790" y="1987720"/>
            <a:ext cx="2888029" cy="245315"/>
          </a:xfrm>
          <a:prstGeom prst="rect">
            <a:avLst/>
          </a:prstGeom>
        </p:spPr>
      </p:pic>
      <p:grpSp>
        <p:nvGrpSpPr>
          <p:cNvPr id="11" name="Group 10"/>
          <p:cNvGrpSpPr>
            <a:grpSpLocks noChangeAspect="1"/>
          </p:cNvGrpSpPr>
          <p:nvPr/>
        </p:nvGrpSpPr>
        <p:grpSpPr>
          <a:xfrm>
            <a:off x="933514" y="2233035"/>
            <a:ext cx="4473495" cy="396324"/>
            <a:chOff x="1743139" y="2756451"/>
            <a:chExt cx="4473495" cy="396324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743139" y="2756451"/>
              <a:ext cx="2910321" cy="396324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669691" y="2756451"/>
              <a:ext cx="1546943" cy="396324"/>
            </a:xfrm>
            <a:prstGeom prst="rect">
              <a:avLst/>
            </a:prstGeom>
          </p:spPr>
        </p:pic>
      </p:grpSp>
      <p:pic>
        <p:nvPicPr>
          <p:cNvPr id="12" name="Picture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31072" y="2632017"/>
            <a:ext cx="1153921" cy="42550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361138" y="1888647"/>
            <a:ext cx="4467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*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37137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97494"/>
            <a:ext cx="9144000" cy="574032"/>
          </a:xfrm>
        </p:spPr>
        <p:txBody>
          <a:bodyPr/>
          <a:lstStyle/>
          <a:p>
            <a:r>
              <a:rPr lang="en-US" sz="3200" dirty="0" smtClean="0"/>
              <a:t>Optimal partitioning – optimal variables</a:t>
            </a:r>
            <a:endParaRPr lang="en-GB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/>
              <p:cNvSpPr>
                <a:spLocks noGrp="1"/>
              </p:cNvSpPr>
              <p:nvPr>
                <p:ph type="body" idx="1"/>
              </p:nvPr>
            </p:nvSpPr>
            <p:spPr>
              <a:xfrm>
                <a:off x="180000" y="962025"/>
                <a:ext cx="8934074" cy="5031001"/>
              </a:xfrm>
            </p:spPr>
            <p:txBody>
              <a:bodyPr/>
              <a:lstStyle/>
              <a:p>
                <a:pPr>
                  <a:spcBef>
                    <a:spcPts val="0"/>
                  </a:spcBef>
                </a:pPr>
                <a:r>
                  <a:rPr lang="en-US" dirty="0" smtClean="0">
                    <a:sym typeface="Symbol" panose="05050102010706020507" pitchFamily="18" charset="2"/>
                  </a:rPr>
                  <a:t>The previous slide implies that </a:t>
                </a:r>
                <a:r>
                  <a:rPr lang="en-US" dirty="0" smtClean="0">
                    <a:solidFill>
                      <a:srgbClr val="000000"/>
                    </a:solidFill>
                    <a:sym typeface="Symbol" panose="05050102010706020507" pitchFamily="18" charset="2"/>
                  </a:rPr>
                  <a:t>q =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Symbol" panose="05050102010706020507" pitchFamily="18" charset="2"/>
                      </a:rPr>
                      <m:t>ρ</m:t>
                    </m:r>
                    <m:f>
                      <m:fPr>
                        <m:ctrlPr>
                          <a:rPr lang="en-US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en-US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1</m:t>
                        </m:r>
                      </m:num>
                      <m:den>
                        <m:r>
                          <a:rPr lang="en-US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𝑠</m:t>
                        </m:r>
                      </m:den>
                    </m:f>
                    <m:f>
                      <m:fPr>
                        <m:ctrlPr>
                          <a:rPr lang="en-US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en-US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𝜕</m:t>
                        </m:r>
                        <m:r>
                          <a:rPr lang="en-US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𝑠</m:t>
                        </m:r>
                      </m:num>
                      <m:den>
                        <m:r>
                          <a:rPr lang="en-US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𝜕</m:t>
                        </m:r>
                        <m:r>
                          <m:rPr>
                            <m:sty m:val="p"/>
                          </m:rPr>
                          <a:rPr lang="el-GR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θ</m:t>
                        </m:r>
                      </m:den>
                    </m:f>
                  </m:oMath>
                </a14:m>
                <a:r>
                  <a:rPr lang="en-US" dirty="0" smtClean="0">
                    <a:solidFill>
                      <a:srgbClr val="FF0000"/>
                    </a:solidFill>
                    <a:sym typeface="Symbol" panose="05050102010706020507" pitchFamily="18" charset="2"/>
                  </a:rPr>
                  <a:t> is an optimal variable to fit for </a:t>
                </a:r>
                <a:r>
                  <a:rPr lang="el-GR" dirty="0" smtClean="0">
                    <a:solidFill>
                      <a:srgbClr val="FF0000"/>
                    </a:solidFill>
                    <a:sym typeface="Symbol" panose="05050102010706020507" pitchFamily="18" charset="2"/>
                  </a:rPr>
                  <a:t>θ</a:t>
                </a:r>
                <a:endParaRPr lang="en-US" dirty="0" smtClean="0">
                  <a:solidFill>
                    <a:srgbClr val="FF0000"/>
                  </a:solidFill>
                  <a:sym typeface="Symbol" panose="05050102010706020507" pitchFamily="18" charset="2"/>
                </a:endParaRPr>
              </a:p>
              <a:p>
                <a:pPr lvl="1">
                  <a:spcBef>
                    <a:spcPts val="0"/>
                  </a:spcBef>
                </a:pPr>
                <a:r>
                  <a:rPr lang="en-US" dirty="0" smtClean="0">
                    <a:sym typeface="Symbol" panose="05050102010706020507" pitchFamily="18" charset="2"/>
                  </a:rPr>
                  <a:t>proof of concept  1-D fit of q has the same precision on M as 2-D fit of (m,D)</a:t>
                </a:r>
              </a:p>
              <a:p>
                <a:pPr lvl="1">
                  <a:spcBef>
                    <a:spcPts val="0"/>
                  </a:spcBef>
                </a:pPr>
                <a:r>
                  <a:rPr lang="en-US" dirty="0" smtClean="0"/>
                  <a:t>closely related to </a:t>
                </a:r>
                <a:r>
                  <a:rPr lang="en-US" dirty="0"/>
                  <a:t>the “optimal observables” technique </a:t>
                </a:r>
              </a:p>
              <a:p>
                <a:pPr lvl="1">
                  <a:spcBef>
                    <a:spcPts val="0"/>
                  </a:spcBef>
                </a:pPr>
                <a:endParaRPr lang="en-US" dirty="0">
                  <a:solidFill>
                    <a:srgbClr val="000000"/>
                  </a:solidFill>
                  <a:sym typeface="Symbol" panose="05050102010706020507" pitchFamily="18" charset="2"/>
                </a:endParaRPr>
              </a:p>
              <a:p>
                <a:pPr lvl="1">
                  <a:spcBef>
                    <a:spcPts val="0"/>
                  </a:spcBef>
                </a:pPr>
                <a:endParaRPr lang="en-US" dirty="0" smtClean="0">
                  <a:sym typeface="Symbol" panose="05050102010706020507" pitchFamily="18" charset="2"/>
                </a:endParaRPr>
              </a:p>
              <a:p>
                <a:pPr lvl="1">
                  <a:spcBef>
                    <a:spcPts val="0"/>
                  </a:spcBef>
                </a:pPr>
                <a:endParaRPr lang="en-US" dirty="0">
                  <a:solidFill>
                    <a:srgbClr val="000000"/>
                  </a:solidFill>
                  <a:sym typeface="Symbol" panose="05050102010706020507" pitchFamily="18" charset="2"/>
                </a:endParaRPr>
              </a:p>
              <a:p>
                <a:pPr lvl="1">
                  <a:spcBef>
                    <a:spcPts val="0"/>
                  </a:spcBef>
                </a:pPr>
                <a:endParaRPr lang="en-US" dirty="0" smtClean="0">
                  <a:sym typeface="Symbol" panose="05050102010706020507" pitchFamily="18" charset="2"/>
                </a:endParaRPr>
              </a:p>
              <a:p>
                <a:pPr lvl="1">
                  <a:spcBef>
                    <a:spcPts val="0"/>
                  </a:spcBef>
                </a:pPr>
                <a:endParaRPr lang="en-US" dirty="0">
                  <a:solidFill>
                    <a:srgbClr val="000000"/>
                  </a:solidFill>
                  <a:sym typeface="Symbol" panose="05050102010706020507" pitchFamily="18" charset="2"/>
                </a:endParaRPr>
              </a:p>
              <a:p>
                <a:pPr lvl="1">
                  <a:spcBef>
                    <a:spcPts val="0"/>
                  </a:spcBef>
                </a:pPr>
                <a:endParaRPr lang="en-US" dirty="0" smtClean="0">
                  <a:sym typeface="Symbol" panose="05050102010706020507" pitchFamily="18" charset="2"/>
                </a:endParaRPr>
              </a:p>
              <a:p>
                <a:pPr marL="127000" indent="0">
                  <a:spcBef>
                    <a:spcPts val="0"/>
                  </a:spcBef>
                  <a:buNone/>
                </a:pPr>
                <a:endParaRPr lang="en-US" dirty="0" smtClean="0">
                  <a:sym typeface="Symbol" panose="05050102010706020507" pitchFamily="18" charset="2"/>
                </a:endParaRPr>
              </a:p>
              <a:p>
                <a:pPr marL="127000" indent="0">
                  <a:spcBef>
                    <a:spcPts val="0"/>
                  </a:spcBef>
                  <a:buNone/>
                </a:pPr>
                <a:endParaRPr lang="en-US" dirty="0">
                  <a:sym typeface="Symbol" panose="05050102010706020507" pitchFamily="18" charset="2"/>
                </a:endParaRPr>
              </a:p>
              <a:p>
                <a:pPr marL="127000" indent="0">
                  <a:spcBef>
                    <a:spcPts val="0"/>
                  </a:spcBef>
                  <a:buNone/>
                </a:pPr>
                <a:endParaRPr lang="en-US" dirty="0" smtClean="0">
                  <a:sym typeface="Symbol" panose="05050102010706020507" pitchFamily="18" charset="2"/>
                </a:endParaRPr>
              </a:p>
              <a:p>
                <a:pPr marL="127000" indent="0">
                  <a:spcBef>
                    <a:spcPts val="0"/>
                  </a:spcBef>
                  <a:buNone/>
                </a:pPr>
                <a:endParaRPr lang="en-US" dirty="0">
                  <a:sym typeface="Symbol" panose="05050102010706020507" pitchFamily="18" charset="2"/>
                </a:endParaRPr>
              </a:p>
              <a:p>
                <a:pPr marL="127000" indent="0">
                  <a:spcBef>
                    <a:spcPts val="0"/>
                  </a:spcBef>
                  <a:buNone/>
                </a:pPr>
                <a:endParaRPr lang="en-US" dirty="0" smtClean="0">
                  <a:sym typeface="Symbol" panose="05050102010706020507" pitchFamily="18" charset="2"/>
                </a:endParaRPr>
              </a:p>
              <a:p>
                <a:pPr>
                  <a:spcBef>
                    <a:spcPts val="0"/>
                  </a:spcBef>
                </a:pPr>
                <a:r>
                  <a:rPr lang="en-US" dirty="0" smtClean="0">
                    <a:solidFill>
                      <a:srgbClr val="000000"/>
                    </a:solidFill>
                  </a:rPr>
                  <a:t>In practice: train one ML variable to reproduce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en-US"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1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𝑠</m:t>
                        </m:r>
                      </m:den>
                    </m:f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en-US"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𝜕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𝑠</m:t>
                        </m:r>
                      </m:num>
                      <m:den>
                        <m:r>
                          <a:rPr lang="en-US"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𝜕</m:t>
                        </m:r>
                        <m:r>
                          <m:rPr>
                            <m:sty m:val="p"/>
                          </m:rPr>
                          <a:rPr lang="el-GR"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θ</m:t>
                        </m:r>
                      </m:den>
                    </m:f>
                  </m:oMath>
                </a14:m>
                <a:r>
                  <a:rPr lang="en-US" dirty="0" smtClean="0">
                    <a:solidFill>
                      <a:srgbClr val="000000"/>
                    </a:solidFill>
                  </a:rPr>
                  <a:t>?</a:t>
                </a:r>
              </a:p>
              <a:p>
                <a:pPr lvl="1">
                  <a:spcBef>
                    <a:spcPts val="0"/>
                  </a:spcBef>
                </a:pPr>
                <a:r>
                  <a:rPr lang="en-US" dirty="0" smtClean="0"/>
                  <a:t>not needed for cross-sections or searches (this is constant)</a:t>
                </a:r>
                <a:endParaRPr lang="en-US" dirty="0" smtClean="0">
                  <a:solidFill>
                    <a:srgbClr val="000000"/>
                  </a:solidFill>
                </a:endParaRPr>
              </a:p>
              <a:p>
                <a:pPr marL="127000" indent="0">
                  <a:spcBef>
                    <a:spcPts val="0"/>
                  </a:spcBef>
                  <a:buNone/>
                </a:pPr>
                <a:endParaRPr lang="en-US" dirty="0" smtClean="0"/>
              </a:p>
              <a:p>
                <a:pPr marL="127000" indent="0">
                  <a:spcBef>
                    <a:spcPts val="0"/>
                  </a:spcBef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Tex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180000" y="962025"/>
                <a:ext cx="8934074" cy="5031001"/>
              </a:xfrm>
              <a:blipFill>
                <a:blip r:embed="rId2"/>
                <a:stretch>
                  <a:fillRect b="-193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8" name="Picture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9450" y="1869290"/>
            <a:ext cx="1903649" cy="749468"/>
          </a:xfrm>
          <a:prstGeom prst="rect">
            <a:avLst/>
          </a:prstGeom>
        </p:spPr>
      </p:pic>
      <p:grpSp>
        <p:nvGrpSpPr>
          <p:cNvPr id="6" name="Group 5"/>
          <p:cNvGrpSpPr>
            <a:grpSpLocks noChangeAspect="1"/>
          </p:cNvGrpSpPr>
          <p:nvPr/>
        </p:nvGrpSpPr>
        <p:grpSpPr>
          <a:xfrm>
            <a:off x="327376" y="2326634"/>
            <a:ext cx="5797474" cy="2301781"/>
            <a:chOff x="1479627" y="2781300"/>
            <a:chExt cx="5797474" cy="2301781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295775" y="2806616"/>
              <a:ext cx="2981326" cy="2276465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479627" y="2781300"/>
              <a:ext cx="2816147" cy="2235871"/>
            </a:xfrm>
            <a:prstGeom prst="rect">
              <a:avLst/>
            </a:prstGeom>
          </p:spPr>
        </p:pic>
      </p:grpSp>
      <p:sp>
        <p:nvSpPr>
          <p:cNvPr id="17" name="TextBox 16"/>
          <p:cNvSpPr txBox="1"/>
          <p:nvPr/>
        </p:nvSpPr>
        <p:spPr>
          <a:xfrm>
            <a:off x="5540659" y="2920897"/>
            <a:ext cx="2270610" cy="923330"/>
          </a:xfrm>
          <a:prstGeom prst="rect">
            <a:avLst/>
          </a:prstGeom>
          <a:solidFill>
            <a:srgbClr val="FFFF00"/>
          </a:solidFill>
          <a:ln>
            <a:solidFill>
              <a:schemeClr val="bg2"/>
            </a:solidFill>
          </a:ln>
        </p:spPr>
        <p:txBody>
          <a:bodyPr wrap="square" lIns="0" tIns="0" rIns="0" bIns="0" rtlCol="0">
            <a:spAutoFit/>
          </a:bodyPr>
          <a:lstStyle/>
          <a:p>
            <a:r>
              <a:rPr lang="en-US" sz="1200" dirty="0" smtClean="0"/>
              <a:t> Ideal case:                      ± 0.200</a:t>
            </a:r>
          </a:p>
          <a:p>
            <a:r>
              <a:rPr lang="en-US" sz="1200" dirty="0" smtClean="0"/>
              <a:t> 1D fit(m), no cut(D):        ± 0.292</a:t>
            </a:r>
          </a:p>
          <a:p>
            <a:r>
              <a:rPr lang="en-US" sz="1200" dirty="0" smtClean="0"/>
              <a:t> 1D fit(m), optimal cut(D): ± 0.254</a:t>
            </a:r>
          </a:p>
          <a:p>
            <a:r>
              <a:rPr lang="en-US" sz="1200" dirty="0" smtClean="0"/>
              <a:t> 2D fit(m,D), no cuts:        ± 0.233</a:t>
            </a:r>
          </a:p>
          <a:p>
            <a:r>
              <a:rPr lang="en-US" sz="1200" dirty="0" smtClean="0"/>
              <a:t> </a:t>
            </a:r>
            <a:r>
              <a:rPr lang="en-US" sz="1200" i="1" dirty="0" smtClean="0">
                <a:solidFill>
                  <a:srgbClr val="FF0000"/>
                </a:solidFill>
              </a:rPr>
              <a:t>1D fit(q):                          ± 0.236</a:t>
            </a:r>
            <a:endParaRPr lang="en-GB" sz="1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0680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000" y="159394"/>
            <a:ext cx="8791199" cy="288282"/>
          </a:xfrm>
        </p:spPr>
        <p:txBody>
          <a:bodyPr/>
          <a:lstStyle/>
          <a:p>
            <a:r>
              <a:rPr lang="en-US" dirty="0" smtClean="0"/>
              <a:t>Conclusion and outlook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449" y="552450"/>
            <a:ext cx="9062976" cy="5440576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i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Different disciplines / problems </a:t>
            </a:r>
            <a:r>
              <a:rPr lang="en-US" i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 panose="05050102010706020507" pitchFamily="18" charset="2"/>
              </a:rPr>
              <a:t></a:t>
            </a:r>
            <a:r>
              <a:rPr lang="en-US" i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different challenges </a:t>
            </a:r>
            <a:r>
              <a:rPr lang="en-US" i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 panose="05050102010706020507" pitchFamily="18" charset="2"/>
              </a:rPr>
              <a:t></a:t>
            </a:r>
            <a:r>
              <a:rPr lang="en-US" i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different metrics</a:t>
            </a:r>
          </a:p>
          <a:p>
            <a:pPr lvl="1">
              <a:spcBef>
                <a:spcPts val="0"/>
              </a:spcBef>
            </a:pPr>
            <a:r>
              <a:rPr lang="en-US" dirty="0"/>
              <a:t>t</a:t>
            </a:r>
            <a:r>
              <a:rPr lang="en-US" dirty="0" smtClean="0"/>
              <a:t>here is no universal magic solution – and the AUC definitely is not one</a:t>
            </a:r>
          </a:p>
          <a:p>
            <a:pPr lvl="1">
              <a:spcBef>
                <a:spcPts val="0"/>
              </a:spcBef>
            </a:pPr>
            <a:r>
              <a:rPr lang="en-US" dirty="0" smtClean="0"/>
              <a:t>I proposed a systematic analysis of many problems in HEP event selection only</a:t>
            </a:r>
          </a:p>
          <a:p>
            <a:pPr lvl="2">
              <a:spcBef>
                <a:spcPts val="0"/>
              </a:spcBef>
            </a:pPr>
            <a:endParaRPr lang="en-US" dirty="0" smtClean="0"/>
          </a:p>
          <a:p>
            <a:pPr>
              <a:spcBef>
                <a:spcPts val="0"/>
              </a:spcBef>
            </a:pPr>
            <a:r>
              <a:rPr lang="en-US" dirty="0"/>
              <a:t>True Negatives, ROCs &amp; AUCs are irrelevant in HEP event selection </a:t>
            </a:r>
          </a:p>
          <a:p>
            <a:pPr lvl="1">
              <a:spcBef>
                <a:spcPts val="0"/>
              </a:spcBef>
            </a:pPr>
            <a:r>
              <a:rPr lang="en-US" dirty="0"/>
              <a:t>PRC approach (like IR, unlike MED) more appropriate </a:t>
            </a:r>
            <a:r>
              <a:rPr lang="en-US" dirty="0">
                <a:sym typeface="Symbol" panose="05050102010706020507" pitchFamily="18" charset="2"/>
              </a:rPr>
              <a:t> </a:t>
            </a:r>
            <a:r>
              <a:rPr lang="en-US" dirty="0"/>
              <a:t>purity </a:t>
            </a:r>
            <a:r>
              <a:rPr lang="el-GR" dirty="0"/>
              <a:t>ρ</a:t>
            </a:r>
            <a:r>
              <a:rPr lang="en-US" dirty="0"/>
              <a:t>, efficiency </a:t>
            </a:r>
            <a:r>
              <a:rPr lang="el-GR" dirty="0"/>
              <a:t>ε</a:t>
            </a:r>
            <a:r>
              <a:rPr lang="en-US" baseline="-25000" dirty="0"/>
              <a:t>s</a:t>
            </a:r>
            <a:endParaRPr lang="en-US" dirty="0"/>
          </a:p>
          <a:p>
            <a:pPr lvl="2">
              <a:spcBef>
                <a:spcPts val="0"/>
              </a:spcBef>
            </a:pPr>
            <a:endParaRPr lang="en-US" dirty="0"/>
          </a:p>
          <a:p>
            <a:pPr>
              <a:spcBef>
                <a:spcPts val="0"/>
              </a:spcBef>
            </a:pPr>
            <a:r>
              <a:rPr lang="en-US" dirty="0" smtClean="0"/>
              <a:t>Binning in HEP analyses </a:t>
            </a:r>
            <a:r>
              <a:rPr lang="en-US" dirty="0">
                <a:sym typeface="Symbol" panose="05050102010706020507" pitchFamily="18" charset="2"/>
              </a:rPr>
              <a:t> </a:t>
            </a:r>
            <a:r>
              <a:rPr lang="en-US" dirty="0" smtClean="0">
                <a:sym typeface="Symbol" panose="05050102010706020507" pitchFamily="18" charset="2"/>
              </a:rPr>
              <a:t>global averages of </a:t>
            </a:r>
            <a:r>
              <a:rPr lang="el-GR" dirty="0" smtClean="0"/>
              <a:t>ρ</a:t>
            </a:r>
            <a:r>
              <a:rPr lang="en-US" dirty="0"/>
              <a:t>, </a:t>
            </a:r>
            <a:r>
              <a:rPr lang="el-GR" dirty="0" smtClean="0"/>
              <a:t>ε</a:t>
            </a:r>
            <a:r>
              <a:rPr lang="en-US" baseline="-25000" dirty="0" smtClean="0"/>
              <a:t>s</a:t>
            </a:r>
            <a:r>
              <a:rPr lang="en-US" dirty="0" smtClean="0"/>
              <a:t> irrelevant in that case</a:t>
            </a:r>
          </a:p>
          <a:p>
            <a:pPr lvl="1">
              <a:spcBef>
                <a:spcPts val="0"/>
              </a:spcBef>
            </a:pPr>
            <a:r>
              <a:rPr lang="en-US" dirty="0" smtClean="0"/>
              <a:t>FOM integrals that are relevant to HEP use </a:t>
            </a:r>
            <a:r>
              <a:rPr lang="en-US" dirty="0">
                <a:sym typeface="Symbol" panose="05050102010706020507" pitchFamily="18" charset="2"/>
              </a:rPr>
              <a:t>local </a:t>
            </a:r>
            <a:r>
              <a:rPr lang="el-GR" dirty="0"/>
              <a:t>ρ</a:t>
            </a:r>
            <a:r>
              <a:rPr lang="en-US" dirty="0"/>
              <a:t>, </a:t>
            </a:r>
            <a:r>
              <a:rPr lang="el-GR" dirty="0"/>
              <a:t>ε</a:t>
            </a:r>
            <a:r>
              <a:rPr lang="en-US" baseline="-25000" dirty="0"/>
              <a:t>s</a:t>
            </a:r>
            <a:r>
              <a:rPr lang="en-US" dirty="0"/>
              <a:t> </a:t>
            </a:r>
            <a:r>
              <a:rPr lang="en-US" dirty="0" smtClean="0"/>
              <a:t>in each bin</a:t>
            </a:r>
          </a:p>
          <a:p>
            <a:pPr lvl="1">
              <a:spcBef>
                <a:spcPts val="0"/>
              </a:spcBef>
            </a:pPr>
            <a:r>
              <a:rPr lang="en-US" dirty="0" smtClean="0"/>
              <a:t>AUC is an integral of global </a:t>
            </a:r>
            <a:r>
              <a:rPr lang="el-GR" dirty="0"/>
              <a:t>ρ</a:t>
            </a:r>
            <a:r>
              <a:rPr lang="en-US" dirty="0"/>
              <a:t>, </a:t>
            </a:r>
            <a:r>
              <a:rPr lang="el-GR" dirty="0"/>
              <a:t>ε</a:t>
            </a:r>
            <a:r>
              <a:rPr lang="en-US" baseline="-25000" dirty="0"/>
              <a:t>s</a:t>
            </a:r>
            <a:r>
              <a:rPr lang="en-US" dirty="0"/>
              <a:t> </a:t>
            </a:r>
            <a:r>
              <a:rPr lang="en-US" dirty="0">
                <a:sym typeface="Symbol" panose="05050102010706020507" pitchFamily="18" charset="2"/>
              </a:rPr>
              <a:t> </a:t>
            </a:r>
            <a:r>
              <a:rPr lang="en-US" dirty="0" smtClean="0">
                <a:sym typeface="Symbol" panose="05050102010706020507" pitchFamily="18" charset="2"/>
              </a:rPr>
              <a:t>one more reason why it is irrelevant</a:t>
            </a:r>
          </a:p>
          <a:p>
            <a:pPr lvl="1">
              <a:spcBef>
                <a:spcPts val="0"/>
              </a:spcBef>
            </a:pPr>
            <a:r>
              <a:rPr lang="en-US" dirty="0" smtClean="0">
                <a:sym typeface="Symbol" panose="05050102010706020507" pitchFamily="18" charset="2"/>
              </a:rPr>
              <a:t>optimal partitioning exists to minimise statistical errors on fits</a:t>
            </a:r>
            <a:endParaRPr lang="en-US" dirty="0" smtClean="0"/>
          </a:p>
          <a:p>
            <a:pPr lvl="2">
              <a:spcBef>
                <a:spcPts val="0"/>
              </a:spcBef>
            </a:pPr>
            <a:endParaRPr lang="en-US" dirty="0"/>
          </a:p>
          <a:p>
            <a:pPr>
              <a:spcBef>
                <a:spcPts val="0"/>
              </a:spcBef>
            </a:pPr>
            <a:r>
              <a:rPr lang="en-US" dirty="0" smtClean="0"/>
              <a:t>What am I proposing about ROCs and AUCs, essentially?</a:t>
            </a:r>
          </a:p>
          <a:p>
            <a:pPr lvl="1">
              <a:spcBef>
                <a:spcPts val="0"/>
              </a:spcBef>
            </a:pPr>
            <a:r>
              <a:rPr lang="en-US" dirty="0" smtClean="0">
                <a:solidFill>
                  <a:srgbClr val="FF0000"/>
                </a:solidFill>
              </a:rPr>
              <a:t>stop using AUCs and ROCs in HEP event selection</a:t>
            </a:r>
          </a:p>
          <a:p>
            <a:pPr lvl="2">
              <a:spcBef>
                <a:spcPts val="0"/>
              </a:spcBef>
            </a:pPr>
            <a:r>
              <a:rPr lang="en-US" dirty="0" smtClean="0"/>
              <a:t>ROCs confusing </a:t>
            </a:r>
            <a:r>
              <a:rPr lang="en-US" dirty="0" smtClean="0">
                <a:sym typeface="Symbol" panose="05050102010706020507" pitchFamily="18" charset="2"/>
              </a:rPr>
              <a:t> they make you think in terms of the wrong metrics</a:t>
            </a:r>
          </a:p>
          <a:p>
            <a:pPr lvl="1">
              <a:spcBef>
                <a:spcPts val="0"/>
              </a:spcBef>
            </a:pPr>
            <a:r>
              <a:rPr lang="en-US" dirty="0" smtClean="0">
                <a:solidFill>
                  <a:srgbClr val="FF0000"/>
                </a:solidFill>
              </a:rPr>
              <a:t>identify the metrics most appropriate to your specific problem</a:t>
            </a:r>
          </a:p>
          <a:p>
            <a:pPr lvl="2">
              <a:spcBef>
                <a:spcPts val="0"/>
              </a:spcBef>
            </a:pPr>
            <a:r>
              <a:rPr lang="en-US" dirty="0" smtClean="0"/>
              <a:t>I summarized many metrics that exist for some problems in event selection</a:t>
            </a:r>
          </a:p>
          <a:p>
            <a:pPr lvl="2">
              <a:spcBef>
                <a:spcPts val="0"/>
              </a:spcBef>
            </a:pPr>
            <a:r>
              <a:rPr lang="en-US" i="1" dirty="0" smtClean="0"/>
              <a:t>more research needed</a:t>
            </a:r>
            <a:r>
              <a:rPr lang="en-US" dirty="0" smtClean="0"/>
              <a:t> in other problems (e.g</a:t>
            </a:r>
            <a:r>
              <a:rPr lang="en-US" dirty="0"/>
              <a:t>. </a:t>
            </a:r>
            <a:r>
              <a:rPr lang="en-US" dirty="0" smtClean="0"/>
              <a:t>pID, systematics </a:t>
            </a:r>
            <a:r>
              <a:rPr lang="en-US" dirty="0"/>
              <a:t>in event </a:t>
            </a:r>
            <a:r>
              <a:rPr lang="en-US" dirty="0" smtClean="0"/>
              <a:t>selection...)</a:t>
            </a:r>
          </a:p>
          <a:p>
            <a:pPr lvl="2">
              <a:spcBef>
                <a:spcPts val="0"/>
              </a:spcBef>
            </a:pPr>
            <a:endParaRPr lang="en-US" dirty="0" smtClean="0"/>
          </a:p>
          <a:p>
            <a:pPr marL="127000" indent="0" algn="ctr">
              <a:spcBef>
                <a:spcPts val="0"/>
              </a:spcBef>
              <a:buNone/>
            </a:pPr>
            <a:r>
              <a:rPr lang="en-US" sz="1800" i="1" dirty="0" smtClean="0"/>
              <a:t>I am preparing a paper on this – thank you for your feedback in this meeting!</a:t>
            </a:r>
            <a:endParaRPr lang="en-GB" sz="1800" i="1" dirty="0"/>
          </a:p>
        </p:txBody>
      </p:sp>
    </p:spTree>
    <p:extLst>
      <p:ext uri="{BB962C8B-B14F-4D97-AF65-F5344CB8AC3E}">
        <p14:creationId xmlns:p14="http://schemas.microsoft.com/office/powerpoint/2010/main" val="1757466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000" y="88634"/>
            <a:ext cx="8791199" cy="444764"/>
          </a:xfrm>
        </p:spPr>
        <p:txBody>
          <a:bodyPr/>
          <a:lstStyle/>
          <a:p>
            <a:r>
              <a:rPr lang="en-US" sz="3200" dirty="0" smtClean="0"/>
              <a:t>Fisher Information Part (FIP)</a:t>
            </a:r>
            <a:endParaRPr lang="en-GB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/>
              <p:cNvSpPr>
                <a:spLocks noGrp="1"/>
              </p:cNvSpPr>
              <p:nvPr>
                <p:ph type="body" idx="1"/>
              </p:nvPr>
            </p:nvSpPr>
            <p:spPr>
              <a:xfrm>
                <a:off x="0" y="566054"/>
                <a:ext cx="9144000" cy="5111283"/>
              </a:xfrm>
            </p:spPr>
            <p:txBody>
              <a:bodyPr/>
              <a:lstStyle/>
              <a:p>
                <a:pPr>
                  <a:spcBef>
                    <a:spcPts val="0"/>
                  </a:spcBef>
                </a:pPr>
                <a:r>
                  <a:rPr lang="en-US" dirty="0" smtClean="0"/>
                  <a:t>Consider a measurement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l-GR" i="1" dirty="0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el-GR" dirty="0"/>
                          <m:t>θ</m:t>
                        </m:r>
                      </m:e>
                    </m:acc>
                  </m:oMath>
                </a14:m>
                <a:r>
                  <a:rPr lang="en-US" dirty="0" smtClean="0"/>
                  <a:t> of one physics parameter </a:t>
                </a:r>
                <a:r>
                  <a:rPr lang="el-GR" dirty="0" smtClean="0">
                    <a:sym typeface="Symbol" panose="05050102010706020507" pitchFamily="18" charset="2"/>
                  </a:rPr>
                  <a:t>θ</a:t>
                </a:r>
                <a:endParaRPr lang="en-US" dirty="0" smtClean="0">
                  <a:sym typeface="Symbol" panose="05050102010706020507" pitchFamily="18" charset="2"/>
                </a:endParaRPr>
              </a:p>
              <a:p>
                <a:pPr lvl="1">
                  <a:spcBef>
                    <a:spcPts val="0"/>
                  </a:spcBef>
                </a:pPr>
                <a:r>
                  <a:rPr lang="en-US" dirty="0" smtClean="0">
                    <a:sym typeface="Symbol" panose="05050102010706020507" pitchFamily="18" charset="2"/>
                  </a:rPr>
                  <a:t>Fisher </a:t>
                </a:r>
                <a:r>
                  <a:rPr lang="en-US" dirty="0">
                    <a:sym typeface="Symbol" panose="05050102010706020507" pitchFamily="18" charset="2"/>
                  </a:rPr>
                  <a:t>Information </a:t>
                </a:r>
                <a:r>
                  <a:rPr lang="en-US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sym typeface="Symbol" panose="05050102010706020507" pitchFamily="18" charset="2"/>
                  </a:rPr>
                  <a:t>about</a:t>
                </a:r>
                <a:r>
                  <a:rPr lang="en-US" dirty="0">
                    <a:sym typeface="Symbol" panose="05050102010706020507" pitchFamily="18" charset="2"/>
                  </a:rPr>
                  <a:t> </a:t>
                </a:r>
                <a:r>
                  <a:rPr lang="el-GR" dirty="0" smtClean="0">
                    <a:sym typeface="Symbol" panose="05050102010706020507" pitchFamily="18" charset="2"/>
                  </a:rPr>
                  <a:t>θ</a:t>
                </a:r>
                <a:r>
                  <a:rPr lang="en-US" dirty="0" smtClean="0">
                    <a:sym typeface="Symbol" panose="05050102010706020507" pitchFamily="18" charset="2"/>
                  </a:rPr>
                  <a:t> is </a:t>
                </a:r>
                <a:r>
                  <a:rPr lang="en-US" dirty="0">
                    <a:sym typeface="Symbol" panose="05050102010706020507" pitchFamily="18" charset="2"/>
                  </a:rPr>
                  <a:t>1/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l-GR" i="1" dirty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l-GR" i="1" dirty="0"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</m:t>
                        </m:r>
                        <m:acc>
                          <m:accPr>
                            <m:chr m:val="̂"/>
                            <m:ctrlPr>
                              <a:rPr lang="el-GR" i="1" dirty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m:rPr>
                                <m:nor/>
                              </m:rPr>
                              <a:rPr lang="el-GR" dirty="0"/>
                              <m:t>θ</m:t>
                            </m:r>
                          </m:e>
                        </m:acc>
                      </m:e>
                      <m:sup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dirty="0" smtClean="0">
                    <a:sym typeface="Symbol" panose="05050102010706020507" pitchFamily="18" charset="2"/>
                  </a:rPr>
                  <a:t> </a:t>
                </a:r>
                <a:r>
                  <a:rPr lang="en-US" sz="1000" dirty="0" smtClean="0">
                    <a:sym typeface="Symbol" panose="05050102010706020507" pitchFamily="18" charset="2"/>
                  </a:rPr>
                  <a:t>(keep this simple, not formal)</a:t>
                </a:r>
                <a:endParaRPr lang="en-US" sz="1000" dirty="0" smtClean="0"/>
              </a:p>
              <a:p>
                <a:pPr lvl="3">
                  <a:spcBef>
                    <a:spcPts val="0"/>
                  </a:spcBef>
                </a:pPr>
                <a:endParaRPr lang="en-US" dirty="0" smtClean="0"/>
              </a:p>
              <a:p>
                <a:pPr>
                  <a:spcBef>
                    <a:spcPts val="0"/>
                  </a:spcBef>
                </a:pPr>
                <a:r>
                  <a:rPr lang="en-US" dirty="0" smtClean="0"/>
                  <a:t>Evaluate an event selection from the effect on the </a:t>
                </a:r>
                <a:r>
                  <a:rPr lang="en-US" dirty="0" smtClean="0">
                    <a:solidFill>
                      <a:srgbClr val="000000"/>
                    </a:solidFill>
                  </a:rPr>
                  <a:t>error </a:t>
                </a:r>
                <a14:m>
                  <m:oMath xmlns:m="http://schemas.openxmlformats.org/officeDocument/2006/math">
                    <m:r>
                      <a:rPr lang="el-GR" i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sym typeface="Symbol" panose="05050102010706020507" pitchFamily="18" charset="2"/>
                      </a:rPr>
                      <m:t></m:t>
                    </m:r>
                    <m:acc>
                      <m:accPr>
                        <m:chr m:val="̂"/>
                        <m:ctrlPr>
                          <a:rPr lang="el-GR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el-GR" dirty="0">
                            <a:solidFill>
                              <a:srgbClr val="000000"/>
                            </a:solidFill>
                          </a:rPr>
                          <m:t>θ</m:t>
                        </m:r>
                      </m:e>
                    </m:acc>
                  </m:oMath>
                </a14:m>
                <a:endParaRPr lang="en-GB" dirty="0" smtClean="0"/>
              </a:p>
              <a:p>
                <a:pPr lvl="1">
                  <a:spcBef>
                    <a:spcPts val="0"/>
                  </a:spcBef>
                </a:pPr>
                <a:r>
                  <a:rPr lang="en-US" i="1" dirty="0" smtClean="0"/>
                  <a:t>Compare to an “ideal” case where there is no background</a:t>
                </a:r>
              </a:p>
              <a:p>
                <a:pPr lvl="3">
                  <a:spcBef>
                    <a:spcPts val="0"/>
                  </a:spcBef>
                </a:pPr>
                <a:endParaRPr lang="en-US" dirty="0" smtClean="0"/>
              </a:p>
              <a:p>
                <a:pPr>
                  <a:spcBef>
                    <a:spcPts val="0"/>
                  </a:spcBef>
                </a:pPr>
                <a:r>
                  <a:rPr lang="en-US" dirty="0" smtClean="0">
                    <a:sym typeface="Symbol" panose="05050102010706020507" pitchFamily="18" charset="2"/>
                  </a:rPr>
                  <a:t>FIP: fraction of “ideal” FI that is retained by the real classifier</a:t>
                </a:r>
              </a:p>
              <a:p>
                <a:pPr lvl="1">
                  <a:spcBef>
                    <a:spcPts val="0"/>
                  </a:spcBef>
                </a:pPr>
                <a:r>
                  <a:rPr lang="en-US" dirty="0" smtClean="0">
                    <a:solidFill>
                      <a:srgbClr val="FF0000"/>
                    </a:solidFill>
                  </a:rPr>
                  <a:t>Range </a:t>
                </a:r>
                <a:r>
                  <a:rPr lang="en-US" dirty="0">
                    <a:solidFill>
                      <a:srgbClr val="FF0000"/>
                    </a:solidFill>
                  </a:rPr>
                  <a:t>in [0,1] </a:t>
                </a:r>
                <a:r>
                  <a:rPr lang="en-US" dirty="0">
                    <a:sym typeface="Symbol" panose="05050102010706020507" pitchFamily="18" charset="2"/>
                  </a:rPr>
                  <a:t> </a:t>
                </a:r>
                <a:r>
                  <a:rPr lang="en-US" dirty="0" smtClean="0">
                    <a:sym typeface="Symbol" panose="05050102010706020507" pitchFamily="18" charset="2"/>
                  </a:rPr>
                  <a:t>0 if no signal, 1 </a:t>
                </a:r>
                <a:r>
                  <a:rPr lang="en-US" dirty="0">
                    <a:sym typeface="Symbol" panose="05050102010706020507" pitchFamily="18" charset="2"/>
                  </a:rPr>
                  <a:t>if </a:t>
                </a:r>
                <a:r>
                  <a:rPr lang="en-US" dirty="0" smtClean="0">
                    <a:sym typeface="Symbol" panose="05050102010706020507" pitchFamily="18" charset="2"/>
                  </a:rPr>
                  <a:t>select </a:t>
                </a:r>
                <a:r>
                  <a:rPr lang="en-US" dirty="0">
                    <a:sym typeface="Symbol" panose="05050102010706020507" pitchFamily="18" charset="2"/>
                  </a:rPr>
                  <a:t>all signal and no background</a:t>
                </a:r>
              </a:p>
              <a:p>
                <a:pPr lvl="1">
                  <a:spcBef>
                    <a:spcPts val="0"/>
                  </a:spcBef>
                </a:pPr>
                <a:r>
                  <a:rPr lang="en-US" dirty="0" smtClean="0">
                    <a:solidFill>
                      <a:srgbClr val="FF0000"/>
                    </a:solidFill>
                    <a:sym typeface="Symbol" panose="05050102010706020507" pitchFamily="18" charset="2"/>
                  </a:rPr>
                  <a:t>Qualitatively relevant: higher </a:t>
                </a:r>
                <a:r>
                  <a:rPr lang="en-US" dirty="0">
                    <a:solidFill>
                      <a:srgbClr val="FF0000"/>
                    </a:solidFill>
                    <a:sym typeface="Symbol" panose="05050102010706020507" pitchFamily="18" charset="2"/>
                  </a:rPr>
                  <a:t>is better </a:t>
                </a:r>
                <a:r>
                  <a:rPr lang="en-US" dirty="0">
                    <a:sym typeface="Symbol" panose="05050102010706020507" pitchFamily="18" charset="2"/>
                  </a:rPr>
                  <a:t> maximize </a:t>
                </a:r>
                <a:r>
                  <a:rPr lang="en-US" dirty="0" smtClean="0">
                    <a:sym typeface="Symbol" panose="05050102010706020507" pitchFamily="18" charset="2"/>
                  </a:rPr>
                  <a:t>FIP to minimize </a:t>
                </a:r>
                <a14:m>
                  <m:oMath xmlns:m="http://schemas.openxmlformats.org/officeDocument/2006/math">
                    <m:r>
                      <a:rPr lang="el-GR" i="1" dirty="0">
                        <a:latin typeface="Cambria Math" panose="02040503050406030204" pitchFamily="18" charset="0"/>
                        <a:sym typeface="Symbol" panose="05050102010706020507" pitchFamily="18" charset="2"/>
                      </a:rPr>
                      <m:t></m:t>
                    </m:r>
                    <m:acc>
                      <m:accPr>
                        <m:chr m:val="̂"/>
                        <m:ctrlPr>
                          <a:rPr lang="el-GR" i="1" dirty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el-GR" dirty="0"/>
                          <m:t>θ</m:t>
                        </m:r>
                      </m:e>
                    </m:acc>
                  </m:oMath>
                </a14:m>
                <a:endParaRPr lang="en-US" dirty="0">
                  <a:sym typeface="Symbol" panose="05050102010706020507" pitchFamily="18" charset="2"/>
                </a:endParaRPr>
              </a:p>
              <a:p>
                <a:pPr lvl="1">
                  <a:spcBef>
                    <a:spcPts val="0"/>
                  </a:spcBef>
                </a:pPr>
                <a:r>
                  <a:rPr lang="en-US" dirty="0" smtClean="0">
                    <a:solidFill>
                      <a:srgbClr val="FF0000"/>
                    </a:solidFill>
                    <a:sym typeface="Symbol" panose="05050102010706020507" pitchFamily="18" charset="2"/>
                  </a:rPr>
                  <a:t>Numerically meaningful: related </a:t>
                </a:r>
                <a:r>
                  <a:rPr lang="en-US" dirty="0">
                    <a:solidFill>
                      <a:srgbClr val="FF0000"/>
                    </a:solidFill>
                    <a:sym typeface="Symbol" panose="05050102010706020507" pitchFamily="18" charset="2"/>
                  </a:rPr>
                  <a:t>to </a:t>
                </a:r>
                <a14:m>
                  <m:oMath xmlns:m="http://schemas.openxmlformats.org/officeDocument/2006/math">
                    <m:r>
                      <a:rPr lang="el-GR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sym typeface="Symbol" panose="05050102010706020507" pitchFamily="18" charset="2"/>
                      </a:rPr>
                      <m:t></m:t>
                    </m:r>
                    <m:acc>
                      <m:accPr>
                        <m:chr m:val="̂"/>
                        <m:ctrlPr>
                          <a:rPr lang="el-GR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el-GR" dirty="0">
                            <a:solidFill>
                              <a:srgbClr val="FF0000"/>
                            </a:solidFill>
                          </a:rPr>
                          <m:t>θ</m:t>
                        </m:r>
                      </m:e>
                    </m:acc>
                  </m:oMath>
                </a14:m>
                <a:r>
                  <a:rPr lang="en-US" dirty="0" smtClean="0">
                    <a:sym typeface="Symbol" panose="05050102010706020507" pitchFamily="18" charset="2"/>
                  </a:rPr>
                  <a:t>  </a:t>
                </a:r>
              </a:p>
              <a:p>
                <a:pPr lvl="3">
                  <a:spcBef>
                    <a:spcPts val="0"/>
                  </a:spcBef>
                </a:pPr>
                <a:endParaRPr lang="en-US" dirty="0" smtClean="0"/>
              </a:p>
              <a:p>
                <a:pPr>
                  <a:spcBef>
                    <a:spcPts val="0"/>
                  </a:spcBef>
                </a:pPr>
                <a:r>
                  <a:rPr lang="en-US" dirty="0" smtClean="0"/>
                  <a:t>For a binned fit of </a:t>
                </a:r>
                <a:r>
                  <a:rPr lang="el-GR" dirty="0">
                    <a:sym typeface="Symbol" panose="05050102010706020507" pitchFamily="18" charset="2"/>
                  </a:rPr>
                  <a:t>θ </a:t>
                </a:r>
                <a:r>
                  <a:rPr lang="en-US" dirty="0" smtClean="0"/>
                  <a:t>from a (1-D or multi-D) histogram:</a:t>
                </a:r>
              </a:p>
              <a:p>
                <a:pPr lvl="1">
                  <a:spcBef>
                    <a:spcPts val="0"/>
                  </a:spcBef>
                </a:pPr>
                <a:r>
                  <a:rPr lang="en-US" dirty="0"/>
                  <a:t>With expected event counts in i</a:t>
                </a:r>
                <a:r>
                  <a:rPr lang="en-US" baseline="30000" dirty="0"/>
                  <a:t>th</a:t>
                </a:r>
                <a:r>
                  <a:rPr lang="en-US" dirty="0"/>
                  <a:t> bin y</a:t>
                </a:r>
                <a:r>
                  <a:rPr lang="en-US" baseline="-25000" dirty="0"/>
                  <a:t>i </a:t>
                </a:r>
                <a:r>
                  <a:rPr lang="en-US" dirty="0"/>
                  <a:t>= </a:t>
                </a:r>
                <a:r>
                  <a:rPr lang="el-GR" dirty="0"/>
                  <a:t>ε</a:t>
                </a:r>
                <a:r>
                  <a:rPr lang="en-US" baseline="-25000" dirty="0"/>
                  <a:t>i</a:t>
                </a:r>
                <a:r>
                  <a:rPr lang="en-US" dirty="0"/>
                  <a:t>*S</a:t>
                </a:r>
                <a:r>
                  <a:rPr lang="en-US" baseline="-25000" dirty="0"/>
                  <a:t>i </a:t>
                </a:r>
                <a:r>
                  <a:rPr lang="en-US" dirty="0"/>
                  <a:t>+ b</a:t>
                </a:r>
                <a:r>
                  <a:rPr lang="en-US" baseline="-25000" dirty="0"/>
                  <a:t>i </a:t>
                </a:r>
                <a:r>
                  <a:rPr lang="en-US" dirty="0"/>
                  <a:t>= </a:t>
                </a:r>
                <a:r>
                  <a:rPr lang="el-GR" dirty="0"/>
                  <a:t>ε</a:t>
                </a:r>
                <a:r>
                  <a:rPr lang="en-US" baseline="-25000" dirty="0"/>
                  <a:t>i</a:t>
                </a:r>
                <a:r>
                  <a:rPr lang="en-US" dirty="0"/>
                  <a:t>*S</a:t>
                </a:r>
                <a:r>
                  <a:rPr lang="en-US" baseline="-25000" dirty="0"/>
                  <a:t>i </a:t>
                </a:r>
                <a:r>
                  <a:rPr lang="en-US" dirty="0"/>
                  <a:t>/ </a:t>
                </a:r>
                <a:r>
                  <a:rPr lang="el-GR" dirty="0"/>
                  <a:t>ρ</a:t>
                </a:r>
                <a:r>
                  <a:rPr lang="en-US" baseline="-25000" dirty="0" smtClean="0"/>
                  <a:t>i</a:t>
                </a:r>
                <a:endParaRPr lang="en-US" dirty="0" smtClean="0"/>
              </a:p>
              <a:p>
                <a:pPr lvl="1">
                  <a:spcBef>
                    <a:spcPts val="0"/>
                  </a:spcBef>
                </a:pPr>
                <a:r>
                  <a:rPr lang="en-US" dirty="0" smtClean="0"/>
                  <a:t>Consider only statistical errors </a:t>
                </a:r>
                <a:r>
                  <a:rPr lang="en-US" dirty="0">
                    <a:sym typeface="Symbol" panose="05050102010706020507" pitchFamily="18" charset="2"/>
                  </a:rPr>
                  <a:t> </a:t>
                </a:r>
                <a:r>
                  <a:rPr lang="en-US" dirty="0" smtClean="0">
                    <a:sym typeface="Symbol" panose="05050102010706020507" pitchFamily="18" charset="2"/>
                  </a:rPr>
                  <a:t> sum information from the different bins</a:t>
                </a:r>
              </a:p>
              <a:p>
                <a:pPr lvl="1">
                  <a:spcBef>
                    <a:spcPts val="0"/>
                  </a:spcBef>
                </a:pPr>
                <a:endParaRPr lang="en-GB" dirty="0"/>
              </a:p>
            </p:txBody>
          </p:sp>
        </mc:Choice>
        <mc:Fallback xmlns="">
          <p:sp>
            <p:nvSpPr>
              <p:cNvPr id="3" name="Tex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0" y="566054"/>
                <a:ext cx="9144000" cy="5111283"/>
              </a:xfrm>
              <a:blipFill>
                <a:blip r:embed="rId2"/>
                <a:stretch>
                  <a:fillRect r="-2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5876" y="3566023"/>
            <a:ext cx="2940076" cy="40725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2428" y="5236032"/>
            <a:ext cx="3038022" cy="920277"/>
          </a:xfrm>
          <a:prstGeom prst="rect">
            <a:avLst/>
          </a:prstGeom>
          <a:ln w="28575">
            <a:solidFill>
              <a:srgbClr val="FF0000"/>
            </a:solidFill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3918856" y="5257800"/>
                <a:ext cx="4593771" cy="1083502"/>
              </a:xfrm>
              <a:prstGeom prst="rect">
                <a:avLst/>
              </a:prstGeom>
              <a:solidFill>
                <a:srgbClr val="FFFF99"/>
              </a:solidFill>
              <a:ln>
                <a:solidFill>
                  <a:srgbClr val="008000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Remember from the previous slide:</a:t>
                </a:r>
              </a:p>
              <a:p>
                <a:r>
                  <a:rPr lang="en-US" dirty="0" smtClean="0"/>
                  <a:t>1. Only signal is interesting: background appears via </a:t>
                </a:r>
                <a:r>
                  <a:rPr lang="el-GR" dirty="0"/>
                  <a:t>ρ</a:t>
                </a:r>
                <a:r>
                  <a:rPr lang="en-US" baseline="-25000" dirty="0" smtClean="0"/>
                  <a:t>i</a:t>
                </a:r>
              </a:p>
              <a:p>
                <a:r>
                  <a:rPr lang="en-US" dirty="0" smtClean="0"/>
                  <a:t>2. Distribution fit: need local </a:t>
                </a:r>
                <a:r>
                  <a:rPr lang="el-GR" dirty="0" smtClean="0"/>
                  <a:t>ε</a:t>
                </a:r>
                <a:r>
                  <a:rPr lang="en-US" baseline="-25000" dirty="0" smtClean="0"/>
                  <a:t>i</a:t>
                </a:r>
                <a:r>
                  <a:rPr lang="en-US" dirty="0" smtClean="0"/>
                  <a:t> and </a:t>
                </a:r>
                <a:r>
                  <a:rPr lang="el-GR" dirty="0"/>
                  <a:t>ρ</a:t>
                </a:r>
                <a:r>
                  <a:rPr lang="en-US" baseline="-25000" dirty="0"/>
                  <a:t>i</a:t>
                </a:r>
                <a:endParaRPr lang="en-GB" dirty="0"/>
              </a:p>
              <a:p>
                <a:r>
                  <a:rPr lang="en-US" dirty="0" smtClean="0"/>
                  <a:t>3. Signal events are not all equal: need sensitivity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𝑆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den>
                    </m:f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𝜕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𝑆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𝜕𝜃</m:t>
                        </m:r>
                      </m:den>
                    </m:f>
                  </m:oMath>
                </a14:m>
                <a:endParaRPr lang="en-GB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18856" y="5257800"/>
                <a:ext cx="4593771" cy="1083502"/>
              </a:xfrm>
              <a:prstGeom prst="rect">
                <a:avLst/>
              </a:prstGeom>
              <a:blipFill>
                <a:blip r:embed="rId5"/>
                <a:stretch>
                  <a:fillRect l="-265" t="-559"/>
                </a:stretch>
              </a:blipFill>
              <a:ln>
                <a:solidFill>
                  <a:srgbClr val="008000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19774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27000" indent="0" algn="ctr">
              <a:buNone/>
            </a:pPr>
            <a:endParaRPr lang="en-US" sz="4800" dirty="0"/>
          </a:p>
          <a:p>
            <a:pPr marL="127000" indent="0" algn="ctr">
              <a:buNone/>
            </a:pPr>
            <a:r>
              <a:rPr lang="en-US" sz="4800" dirty="0" smtClean="0"/>
              <a:t>Backup slides</a:t>
            </a:r>
          </a:p>
          <a:p>
            <a:pPr marL="127000" indent="0" algn="ctr">
              <a:buNone/>
            </a:pPr>
            <a:r>
              <a:rPr lang="en-US" sz="4800" dirty="0" smtClean="0"/>
              <a:t>of the January IML talk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631534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000" y="197494"/>
            <a:ext cx="8791199" cy="486087"/>
          </a:xfrm>
        </p:spPr>
        <p:txBody>
          <a:bodyPr/>
          <a:lstStyle/>
          <a:p>
            <a:r>
              <a:rPr lang="en-US" dirty="0" smtClean="0"/>
              <a:t>Systematic errors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/>
              <p:cNvSpPr>
                <a:spLocks noGrp="1"/>
              </p:cNvSpPr>
              <p:nvPr>
                <p:ph type="body" idx="1"/>
              </p:nvPr>
            </p:nvSpPr>
            <p:spPr>
              <a:xfrm>
                <a:off x="1" y="932155"/>
                <a:ext cx="9144000" cy="5060871"/>
              </a:xfrm>
            </p:spPr>
            <p:txBody>
              <a:bodyPr/>
              <a:lstStyle/>
              <a:p>
                <a:pPr>
                  <a:spcBef>
                    <a:spcPts val="0"/>
                  </a:spcBef>
                </a:pPr>
                <a:r>
                  <a:rPr lang="en-US" dirty="0" smtClean="0"/>
                  <a:t>Statistical errors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sym typeface="Symbol" panose="05050102010706020507" pitchFamily="18" charset="2"/>
                      </a:rPr>
                      <m:t>∝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Symbol" panose="05050102010706020507" pitchFamily="18" charset="2"/>
                              </a:rPr>
                            </m:ctrlPr>
                          </m:radPr>
                          <m:deg/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Symbol" panose="05050102010706020507" pitchFamily="18" charset="2"/>
                              </a:rPr>
                              <m:t>𝑁</m:t>
                            </m:r>
                          </m:e>
                        </m:rad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sym typeface="Symbol" panose="05050102010706020507" pitchFamily="18" charset="2"/>
                      </a:rPr>
                      <m:t> 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  <a:sym typeface="Symbol" panose="05050102010706020507" pitchFamily="18" charset="2"/>
                      </a:rPr>
                      <m:t></m:t>
                    </m:r>
                  </m:oMath>
                </a14:m>
                <a:r>
                  <a:rPr lang="en-US" dirty="0" smtClean="0"/>
                  <a:t> </a:t>
                </a:r>
                <a:r>
                  <a:rPr lang="en-US" dirty="0" smtClean="0">
                    <a:sym typeface="Symbol" panose="05050102010706020507" pitchFamily="18" charset="2"/>
                  </a:rPr>
                  <a:t>systematics become more relevant as N grows</a:t>
                </a:r>
              </a:p>
              <a:p>
                <a:pPr lvl="1">
                  <a:spcBef>
                    <a:spcPts val="0"/>
                  </a:spcBef>
                </a:pPr>
                <a:r>
                  <a:rPr lang="en-US" dirty="0" smtClean="0"/>
                  <a:t>Minimise statistical errors at low N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  <a:sym typeface="Symbol" panose="05050102010706020507" pitchFamily="18" charset="2"/>
                      </a:rPr>
                      <m:t></m:t>
                    </m:r>
                  </m:oMath>
                </a14:m>
                <a:r>
                  <a:rPr lang="en-US" dirty="0" smtClean="0"/>
                  <a:t> only depends on </a:t>
                </a:r>
                <a:r>
                  <a:rPr lang="el-GR" dirty="0"/>
                  <a:t>ε</a:t>
                </a:r>
                <a:r>
                  <a:rPr lang="en-US" baseline="-25000" dirty="0"/>
                  <a:t>s</a:t>
                </a:r>
                <a:r>
                  <a:rPr lang="en-US" dirty="0"/>
                  <a:t>,</a:t>
                </a:r>
                <a:r>
                  <a:rPr lang="el-GR" dirty="0"/>
                  <a:t> ρ</a:t>
                </a:r>
                <a:r>
                  <a:rPr lang="en-US" dirty="0"/>
                  <a:t> </a:t>
                </a:r>
                <a:endParaRPr lang="en-US" dirty="0" smtClean="0"/>
              </a:p>
              <a:p>
                <a:pPr lvl="1">
                  <a:spcBef>
                    <a:spcPts val="0"/>
                  </a:spcBef>
                </a:pPr>
                <a:r>
                  <a:rPr lang="en-US" dirty="0" smtClean="0"/>
                  <a:t>Minimise stat+syst errors at high N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  <a:sym typeface="Symbol" panose="05050102010706020507" pitchFamily="18" charset="2"/>
                      </a:rPr>
                      <m:t></m:t>
                    </m:r>
                  </m:oMath>
                </a14:m>
                <a:r>
                  <a:rPr lang="en-US" dirty="0"/>
                  <a:t> </a:t>
                </a:r>
                <a:r>
                  <a:rPr lang="en-US" dirty="0" smtClean="0"/>
                  <a:t>also depends on luminosity scale (S</a:t>
                </a:r>
                <a:r>
                  <a:rPr lang="en-US" baseline="-25000" dirty="0" smtClean="0"/>
                  <a:t>tot</a:t>
                </a:r>
                <a:r>
                  <a:rPr lang="en-US" dirty="0" smtClean="0"/>
                  <a:t>)</a:t>
                </a:r>
              </a:p>
              <a:p>
                <a:pPr lvl="2">
                  <a:spcBef>
                    <a:spcPts val="0"/>
                  </a:spcBef>
                </a:pPr>
                <a:r>
                  <a:rPr lang="en-US" dirty="0" smtClean="0"/>
                  <a:t>i.e. need all three numbers </a:t>
                </a:r>
                <a:r>
                  <a:rPr lang="en-US" dirty="0"/>
                  <a:t>TP, FP, </a:t>
                </a:r>
                <a:r>
                  <a:rPr lang="en-US" dirty="0" smtClean="0"/>
                  <a:t>FN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  <a:sym typeface="Symbol" panose="05050102010706020507" pitchFamily="18" charset="2"/>
                      </a:rPr>
                      <m:t></m:t>
                    </m:r>
                  </m:oMath>
                </a14:m>
                <a:r>
                  <a:rPr lang="en-US" dirty="0" smtClean="0"/>
                  <a:t> but TN remains irrelevant</a:t>
                </a:r>
                <a:endParaRPr lang="en-US" dirty="0"/>
              </a:p>
              <a:p>
                <a:pPr lvl="2">
                  <a:spcBef>
                    <a:spcPts val="0"/>
                  </a:spcBef>
                </a:pPr>
                <a:endParaRPr lang="en-US" dirty="0"/>
              </a:p>
              <a:p>
                <a:pPr>
                  <a:spcBef>
                    <a:spcPts val="0"/>
                  </a:spcBef>
                </a:pPr>
                <a:endParaRPr lang="en-US" dirty="0" smtClean="0"/>
              </a:p>
              <a:p>
                <a:pPr>
                  <a:spcBef>
                    <a:spcPts val="0"/>
                  </a:spcBef>
                </a:pPr>
                <a:r>
                  <a:rPr lang="en-US" dirty="0" smtClean="0"/>
                  <a:t>Simple </a:t>
                </a:r>
                <a:r>
                  <a:rPr lang="en-US" dirty="0"/>
                  <a:t>example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  <a:sym typeface="Symbol" panose="05050102010706020507" pitchFamily="18" charset="2"/>
                      </a:rPr>
                      <m:t></m:t>
                    </m:r>
                  </m:oMath>
                </a14:m>
                <a:r>
                  <a:rPr lang="en-US" dirty="0"/>
                  <a:t> measure </a:t>
                </a:r>
                <a:r>
                  <a:rPr lang="el-GR" dirty="0"/>
                  <a:t>σ</a:t>
                </a:r>
                <a:r>
                  <a:rPr lang="en-US" baseline="-25000" dirty="0"/>
                  <a:t>s </a:t>
                </a:r>
                <a:r>
                  <a:rPr lang="en-US" dirty="0"/>
                  <a:t>by counting, 1% relative uncertainty in </a:t>
                </a:r>
                <a:r>
                  <a:rPr lang="el-GR" dirty="0"/>
                  <a:t>σ</a:t>
                </a:r>
                <a:r>
                  <a:rPr lang="en-US" baseline="-25000" dirty="0" smtClean="0"/>
                  <a:t>b</a:t>
                </a:r>
                <a:endParaRPr lang="en-GB" baseline="-25000" dirty="0"/>
              </a:p>
              <a:p>
                <a:pPr lvl="1">
                  <a:spcBef>
                    <a:spcPts val="0"/>
                  </a:spcBef>
                </a:pPr>
                <a:r>
                  <a:rPr lang="en-US" dirty="0" smtClean="0"/>
                  <a:t>systematic error is lower than statistical error if </a:t>
                </a:r>
              </a:p>
              <a:p>
                <a:pPr lvl="1">
                  <a:spcBef>
                    <a:spcPts val="0"/>
                  </a:spcBef>
                </a:pPr>
                <a:endParaRPr lang="en-US" dirty="0" smtClean="0"/>
              </a:p>
              <a:p>
                <a:pPr lvl="1">
                  <a:spcBef>
                    <a:spcPts val="0"/>
                  </a:spcBef>
                </a:pPr>
                <a:r>
                  <a:rPr lang="en-US" dirty="0" smtClean="0"/>
                  <a:t>optimizing total systematic + statistical error is a tradeoff involving </a:t>
                </a:r>
                <a:r>
                  <a:rPr lang="el-GR" dirty="0"/>
                  <a:t>ε</a:t>
                </a:r>
                <a:r>
                  <a:rPr lang="en-US" baseline="-25000" dirty="0"/>
                  <a:t>s</a:t>
                </a:r>
                <a:r>
                  <a:rPr lang="en-US" dirty="0"/>
                  <a:t>,</a:t>
                </a:r>
                <a:r>
                  <a:rPr lang="el-GR" dirty="0"/>
                  <a:t> </a:t>
                </a:r>
                <a:r>
                  <a:rPr lang="el-GR" dirty="0" smtClean="0"/>
                  <a:t>ρ</a:t>
                </a:r>
                <a:r>
                  <a:rPr lang="en-US" dirty="0" smtClean="0"/>
                  <a:t>, </a:t>
                </a:r>
                <a:r>
                  <a:rPr lang="en-US" dirty="0"/>
                  <a:t>S</a:t>
                </a:r>
                <a:r>
                  <a:rPr lang="en-US" baseline="-25000" dirty="0"/>
                  <a:t>tot</a:t>
                </a:r>
                <a:r>
                  <a:rPr lang="en-US" dirty="0" smtClean="0"/>
                  <a:t> </a:t>
                </a:r>
              </a:p>
              <a:p>
                <a:pPr marL="127000" indent="0">
                  <a:spcBef>
                    <a:spcPts val="0"/>
                  </a:spcBef>
                  <a:buNone/>
                </a:pPr>
                <a:endParaRPr lang="en-US" dirty="0"/>
              </a:p>
              <a:p>
                <a:pPr marL="127000" indent="0">
                  <a:spcBef>
                    <a:spcPts val="0"/>
                  </a:spcBef>
                  <a:buNone/>
                </a:pPr>
                <a:endParaRPr lang="en-US" dirty="0" smtClean="0"/>
              </a:p>
              <a:p>
                <a:pPr>
                  <a:spcBef>
                    <a:spcPts val="0"/>
                  </a:spcBef>
                </a:pPr>
                <a:r>
                  <a:rPr lang="en-US" dirty="0"/>
                  <a:t>Complex problem, no universal recipe </a:t>
                </a:r>
                <a:r>
                  <a:rPr lang="en-US" dirty="0">
                    <a:sym typeface="Symbol" panose="05050102010706020507" pitchFamily="18" charset="2"/>
                  </a:rPr>
                  <a:t> interesting problem to work on!</a:t>
                </a:r>
              </a:p>
              <a:p>
                <a:pPr lvl="1">
                  <a:spcBef>
                    <a:spcPts val="0"/>
                  </a:spcBef>
                </a:pPr>
                <a:r>
                  <a:rPr lang="en-US" dirty="0" smtClean="0">
                    <a:sym typeface="Symbol" panose="05050102010706020507" pitchFamily="18" charset="2"/>
                  </a:rPr>
                  <a:t>more in-depth discussion is </a:t>
                </a:r>
                <a:r>
                  <a:rPr lang="en-US" i="1" dirty="0">
                    <a:solidFill>
                      <a:srgbClr val="FF0000"/>
                    </a:solidFill>
                    <a:sym typeface="Symbol" panose="05050102010706020507" pitchFamily="18" charset="2"/>
                  </a:rPr>
                  <a:t>beyond the scope of this </a:t>
                </a:r>
                <a:r>
                  <a:rPr lang="en-US" i="1" dirty="0" smtClean="0">
                    <a:solidFill>
                      <a:srgbClr val="FF0000"/>
                    </a:solidFill>
                    <a:sym typeface="Symbol" panose="05050102010706020507" pitchFamily="18" charset="2"/>
                  </a:rPr>
                  <a:t>talk</a:t>
                </a:r>
                <a:endParaRPr lang="en-US" i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Tex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1" y="932155"/>
                <a:ext cx="9144000" cy="5060871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9971" y="3120025"/>
            <a:ext cx="2504596" cy="50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532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732" y="2991959"/>
            <a:ext cx="8964000" cy="2925846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dirty="0" smtClean="0"/>
              <a:t>Different meaning of absolute numbers in the confusion matrix</a:t>
            </a:r>
          </a:p>
          <a:p>
            <a:pPr lvl="1">
              <a:spcBef>
                <a:spcPts val="0"/>
              </a:spcBef>
            </a:pPr>
            <a:r>
              <a:rPr lang="en-US" dirty="0" smtClean="0"/>
              <a:t>Trigger </a:t>
            </a:r>
            <a:r>
              <a:rPr lang="en-US" dirty="0" smtClean="0">
                <a:sym typeface="Symbol" panose="05050102010706020507" pitchFamily="18" charset="2"/>
              </a:rPr>
              <a:t> events per unit time i.e. trigger rates</a:t>
            </a:r>
            <a:endParaRPr lang="en-US" dirty="0" smtClean="0"/>
          </a:p>
          <a:p>
            <a:pPr lvl="1">
              <a:spcBef>
                <a:spcPts val="0"/>
              </a:spcBef>
            </a:pPr>
            <a:r>
              <a:rPr lang="en-US" dirty="0" smtClean="0"/>
              <a:t>(Physics analyses </a:t>
            </a:r>
            <a:r>
              <a:rPr lang="en-US" dirty="0" smtClean="0">
                <a:sym typeface="Symbol" panose="05050102010706020507" pitchFamily="18" charset="2"/>
              </a:rPr>
              <a:t> total event sample sizes i.e. total integrated luminosities)</a:t>
            </a:r>
          </a:p>
          <a:p>
            <a:pPr lvl="2">
              <a:spcBef>
                <a:spcPts val="0"/>
              </a:spcBef>
            </a:pPr>
            <a:endParaRPr lang="en-US" dirty="0" smtClean="0"/>
          </a:p>
          <a:p>
            <a:pPr>
              <a:spcBef>
                <a:spcPts val="0"/>
              </a:spcBef>
            </a:pPr>
            <a:r>
              <a:rPr lang="en-US" dirty="0" smtClean="0"/>
              <a:t>Binary </a:t>
            </a:r>
            <a:r>
              <a:rPr lang="en-US" dirty="0"/>
              <a:t>classifier optimisation goal: maximise </a:t>
            </a:r>
            <a:r>
              <a:rPr lang="el-GR" dirty="0"/>
              <a:t>ε</a:t>
            </a:r>
            <a:r>
              <a:rPr lang="en-US" baseline="-25000" dirty="0" smtClean="0"/>
              <a:t>s </a:t>
            </a:r>
            <a:r>
              <a:rPr lang="en-US" dirty="0" smtClean="0"/>
              <a:t>for a given </a:t>
            </a:r>
            <a:r>
              <a:rPr lang="en-US" dirty="0"/>
              <a:t>B</a:t>
            </a:r>
            <a:r>
              <a:rPr lang="en-US" baseline="-25000" dirty="0"/>
              <a:t>sel</a:t>
            </a:r>
            <a:r>
              <a:rPr lang="en-US" dirty="0" smtClean="0"/>
              <a:t> per unit time</a:t>
            </a:r>
          </a:p>
          <a:p>
            <a:pPr lvl="1">
              <a:spcBef>
                <a:spcPts val="0"/>
              </a:spcBef>
            </a:pPr>
            <a:r>
              <a:rPr lang="en-US" dirty="0" smtClean="0"/>
              <a:t>i.e. maximise TP/(TP+FN) for a given FP </a:t>
            </a:r>
            <a:r>
              <a:rPr lang="en-US" dirty="0" smtClean="0">
                <a:sym typeface="Symbol" panose="05050102010706020507" pitchFamily="18" charset="2"/>
              </a:rPr>
              <a:t> TN irrelevant</a:t>
            </a:r>
          </a:p>
          <a:p>
            <a:pPr lvl="2">
              <a:spcBef>
                <a:spcPts val="0"/>
              </a:spcBef>
            </a:pPr>
            <a:endParaRPr lang="en-US" dirty="0"/>
          </a:p>
          <a:p>
            <a:pPr>
              <a:spcBef>
                <a:spcPts val="0"/>
              </a:spcBef>
            </a:pPr>
            <a:r>
              <a:rPr lang="en-US" dirty="0" smtClean="0">
                <a:solidFill>
                  <a:srgbClr val="000000"/>
                </a:solidFill>
              </a:rPr>
              <a:t>Relevant plot </a:t>
            </a:r>
            <a:r>
              <a:rPr lang="en-US" dirty="0">
                <a:sym typeface="Symbol" panose="05050102010706020507" pitchFamily="18" charset="2"/>
              </a:rPr>
              <a:t> </a:t>
            </a:r>
            <a:r>
              <a:rPr lang="el-GR" dirty="0"/>
              <a:t>ε</a:t>
            </a:r>
            <a:r>
              <a:rPr lang="en-US" baseline="-25000" dirty="0"/>
              <a:t>s </a:t>
            </a:r>
            <a:r>
              <a:rPr lang="en-US" dirty="0" smtClean="0">
                <a:solidFill>
                  <a:srgbClr val="000000"/>
                </a:solidFill>
              </a:rPr>
              <a:t>vs. </a:t>
            </a:r>
            <a:r>
              <a:rPr lang="en-US" dirty="0" smtClean="0"/>
              <a:t>B</a:t>
            </a:r>
            <a:r>
              <a:rPr lang="en-US" baseline="-25000" dirty="0" smtClean="0"/>
              <a:t>sel</a:t>
            </a:r>
            <a:r>
              <a:rPr lang="en-US" dirty="0" smtClean="0">
                <a:solidFill>
                  <a:srgbClr val="000000"/>
                </a:solidFill>
              </a:rPr>
              <a:t> per unit time (i.e. </a:t>
            </a:r>
            <a:r>
              <a:rPr lang="en-US" i="1" dirty="0" smtClean="0"/>
              <a:t>TPR vs FP</a:t>
            </a:r>
            <a:r>
              <a:rPr lang="en-US" dirty="0" smtClean="0">
                <a:solidFill>
                  <a:srgbClr val="000000"/>
                </a:solidFill>
              </a:rPr>
              <a:t>)</a:t>
            </a:r>
          </a:p>
          <a:p>
            <a:pPr lvl="1">
              <a:spcBef>
                <a:spcPts val="0"/>
              </a:spcBef>
            </a:pPr>
            <a:r>
              <a:rPr lang="en-US" dirty="0" smtClean="0"/>
              <a:t>ROC curve (</a:t>
            </a:r>
            <a:r>
              <a:rPr lang="en-US" i="1" dirty="0" smtClean="0"/>
              <a:t>TPR</a:t>
            </a:r>
            <a:r>
              <a:rPr lang="en-US" i="1" baseline="-25000" dirty="0" smtClean="0"/>
              <a:t> </a:t>
            </a:r>
            <a:r>
              <a:rPr lang="en-US" i="1" dirty="0"/>
              <a:t>vs. </a:t>
            </a:r>
            <a:r>
              <a:rPr lang="en-US" i="1" dirty="0" smtClean="0"/>
              <a:t>FPR</a:t>
            </a:r>
            <a:r>
              <a:rPr lang="en-US" dirty="0" smtClean="0"/>
              <a:t>) confusing and irrelevant</a:t>
            </a:r>
          </a:p>
          <a:p>
            <a:pPr lvl="1">
              <a:spcBef>
                <a:spcPts val="0"/>
              </a:spcBef>
            </a:pPr>
            <a:r>
              <a:rPr lang="en-US" dirty="0" smtClean="0">
                <a:sym typeface="Symbol" panose="05050102010706020507" pitchFamily="18" charset="2"/>
              </a:rPr>
              <a:t>e.g. maximise </a:t>
            </a:r>
            <a:r>
              <a:rPr lang="el-GR" dirty="0"/>
              <a:t>ε</a:t>
            </a:r>
            <a:r>
              <a:rPr lang="en-US" baseline="-25000" dirty="0"/>
              <a:t>s </a:t>
            </a:r>
            <a:r>
              <a:rPr lang="en-US" dirty="0" smtClean="0"/>
              <a:t>for 4 kHz trigger rate, whether L0 rate is 1 MHz or 2MHz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68" y="429741"/>
            <a:ext cx="4773785" cy="234452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4390" y="1171216"/>
            <a:ext cx="2031880" cy="28915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000" y="263397"/>
            <a:ext cx="8791199" cy="469772"/>
          </a:xfrm>
        </p:spPr>
        <p:txBody>
          <a:bodyPr/>
          <a:lstStyle/>
          <a:p>
            <a:r>
              <a:rPr lang="en-US" dirty="0" smtClean="0"/>
              <a:t>Trigger</a:t>
            </a:r>
            <a:endParaRPr lang="en-GB" dirty="0"/>
          </a:p>
        </p:txBody>
      </p:sp>
      <p:grpSp>
        <p:nvGrpSpPr>
          <p:cNvPr id="63" name="Group 62"/>
          <p:cNvGrpSpPr/>
          <p:nvPr/>
        </p:nvGrpSpPr>
        <p:grpSpPr>
          <a:xfrm>
            <a:off x="4838453" y="304359"/>
            <a:ext cx="4170601" cy="2355856"/>
            <a:chOff x="4838453" y="304359"/>
            <a:chExt cx="4170601" cy="2355856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200000">
              <a:off x="7768060" y="1300378"/>
              <a:ext cx="2100755" cy="381233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923174" y="304359"/>
              <a:ext cx="1639640" cy="2355856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5066270" y="1706108"/>
              <a:ext cx="1779373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IIUC, 4kHz is</a:t>
              </a:r>
            </a:p>
            <a:p>
              <a:pPr algn="ctr"/>
              <a:r>
                <a:rPr lang="el-GR" dirty="0" smtClean="0"/>
                <a:t>ε</a:t>
              </a:r>
              <a:r>
                <a:rPr lang="en-US" baseline="-25000" dirty="0" smtClean="0"/>
                <a:t>b</a:t>
              </a:r>
              <a:r>
                <a:rPr lang="en-US" dirty="0" smtClean="0"/>
                <a:t> (FPR) = 0.4%</a:t>
              </a:r>
            </a:p>
            <a:p>
              <a:pPr algn="ctr"/>
              <a:r>
                <a:rPr lang="en-US" dirty="0" smtClean="0"/>
                <a:t>of 1 MHz L0 hw rate</a:t>
              </a:r>
            </a:p>
          </p:txBody>
        </p:sp>
        <p:cxnSp>
          <p:nvCxnSpPr>
            <p:cNvPr id="12" name="Straight Arrow Connector 11"/>
            <p:cNvCxnSpPr/>
            <p:nvPr/>
          </p:nvCxnSpPr>
          <p:spPr>
            <a:xfrm flipV="1">
              <a:off x="6255715" y="972066"/>
              <a:ext cx="589928" cy="734042"/>
            </a:xfrm>
            <a:prstGeom prst="straightConnector1">
              <a:avLst/>
            </a:prstGeom>
            <a:ln w="12700">
              <a:solidFill>
                <a:srgbClr val="0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Arrow Connector 14"/>
            <p:cNvCxnSpPr/>
            <p:nvPr/>
          </p:nvCxnSpPr>
          <p:spPr>
            <a:xfrm flipH="1" flipV="1">
              <a:off x="4838453" y="1978545"/>
              <a:ext cx="343147" cy="80914"/>
            </a:xfrm>
            <a:prstGeom prst="straightConnector1">
              <a:avLst/>
            </a:prstGeom>
            <a:ln w="12700">
              <a:solidFill>
                <a:srgbClr val="0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1" name="Group 70"/>
          <p:cNvGrpSpPr/>
          <p:nvPr/>
        </p:nvGrpSpPr>
        <p:grpSpPr>
          <a:xfrm>
            <a:off x="1128584" y="121964"/>
            <a:ext cx="2248929" cy="943786"/>
            <a:chOff x="1128584" y="121964"/>
            <a:chExt cx="2248929" cy="943786"/>
          </a:xfrm>
        </p:grpSpPr>
        <p:sp>
          <p:nvSpPr>
            <p:cNvPr id="66" name="TextBox 65"/>
            <p:cNvSpPr txBox="1"/>
            <p:nvPr/>
          </p:nvSpPr>
          <p:spPr>
            <a:xfrm>
              <a:off x="1128584" y="121964"/>
              <a:ext cx="224892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i="1" dirty="0" smtClean="0">
                  <a:solidFill>
                    <a:srgbClr val="FF0000"/>
                  </a:solidFill>
                </a:rPr>
                <a:t>Maximise </a:t>
              </a:r>
              <a:r>
                <a:rPr lang="el-GR" i="1" dirty="0" smtClean="0">
                  <a:solidFill>
                    <a:srgbClr val="FF0000"/>
                  </a:solidFill>
                </a:rPr>
                <a:t>ε</a:t>
              </a:r>
              <a:r>
                <a:rPr lang="en-US" i="1" baseline="-25000" dirty="0">
                  <a:solidFill>
                    <a:srgbClr val="FF0000"/>
                  </a:solidFill>
                </a:rPr>
                <a:t>s</a:t>
              </a:r>
              <a:r>
                <a:rPr lang="en-US" i="1" dirty="0" smtClean="0">
                  <a:solidFill>
                    <a:srgbClr val="FF0000"/>
                  </a:solidFill>
                </a:rPr>
                <a:t> at 4 kHz</a:t>
              </a:r>
              <a:endParaRPr lang="en-GB" i="1" dirty="0">
                <a:solidFill>
                  <a:srgbClr val="FF0000"/>
                </a:solidFill>
              </a:endParaRPr>
            </a:p>
          </p:txBody>
        </p:sp>
        <p:sp>
          <p:nvSpPr>
            <p:cNvPr id="67" name="Oval 66"/>
            <p:cNvSpPr/>
            <p:nvPr/>
          </p:nvSpPr>
          <p:spPr>
            <a:xfrm>
              <a:off x="2537255" y="836986"/>
              <a:ext cx="222422" cy="228764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69" name="Straight Arrow Connector 68"/>
            <p:cNvCxnSpPr>
              <a:stCxn id="67" idx="1"/>
              <a:endCxn id="66" idx="2"/>
            </p:cNvCxnSpPr>
            <p:nvPr/>
          </p:nvCxnSpPr>
          <p:spPr>
            <a:xfrm flipH="1" flipV="1">
              <a:off x="2253049" y="429741"/>
              <a:ext cx="316779" cy="440747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64955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0" y="1144800"/>
            <a:ext cx="9144000" cy="773941"/>
          </a:xfrm>
        </p:spPr>
        <p:txBody>
          <a:bodyPr/>
          <a:lstStyle/>
          <a:p>
            <a:r>
              <a:rPr lang="en-US" dirty="0" smtClean="0"/>
              <a:t>Statistical error in searches by counting experiment </a:t>
            </a:r>
            <a:r>
              <a:rPr lang="en-US" dirty="0" smtClean="0">
                <a:sym typeface="Symbol" panose="05050102010706020507" pitchFamily="18" charset="2"/>
              </a:rPr>
              <a:t> “significance”</a:t>
            </a:r>
          </a:p>
          <a:p>
            <a:pPr lvl="1"/>
            <a:r>
              <a:rPr lang="en-US" dirty="0" smtClean="0">
                <a:sym typeface="Symbol" panose="05050102010706020507" pitchFamily="18" charset="2"/>
              </a:rPr>
              <a:t>several metrics </a:t>
            </a:r>
            <a:r>
              <a:rPr lang="en-US" dirty="0">
                <a:sym typeface="Symbol" panose="05050102010706020507" pitchFamily="18" charset="2"/>
              </a:rPr>
              <a:t> </a:t>
            </a:r>
            <a:r>
              <a:rPr lang="en-US" dirty="0" smtClean="0">
                <a:sym typeface="Symbol" panose="05050102010706020507" pitchFamily="18" charset="2"/>
              </a:rPr>
              <a:t>but optimization always involves </a:t>
            </a:r>
            <a:r>
              <a:rPr lang="el-GR" dirty="0" smtClean="0"/>
              <a:t>ε</a:t>
            </a:r>
            <a:r>
              <a:rPr lang="en-US" baseline="-25000" dirty="0"/>
              <a:t>s</a:t>
            </a:r>
            <a:r>
              <a:rPr lang="en-US" dirty="0"/>
              <a:t>,</a:t>
            </a:r>
            <a:r>
              <a:rPr lang="el-GR" dirty="0"/>
              <a:t> </a:t>
            </a:r>
            <a:r>
              <a:rPr lang="el-GR" dirty="0" smtClean="0"/>
              <a:t>ρ</a:t>
            </a:r>
            <a:r>
              <a:rPr lang="en-US" dirty="0" smtClean="0"/>
              <a:t> alone </a:t>
            </a:r>
            <a:r>
              <a:rPr lang="en-US" dirty="0" smtClean="0">
                <a:sym typeface="Symbol" panose="05050102010706020507" pitchFamily="18" charset="2"/>
              </a:rPr>
              <a:t> TN irrelevant</a:t>
            </a:r>
          </a:p>
          <a:p>
            <a:pPr lvl="1"/>
            <a:endParaRPr lang="en-US" dirty="0">
              <a:sym typeface="Symbol" panose="05050102010706020507" pitchFamily="18" charset="2"/>
            </a:endParaRPr>
          </a:p>
          <a:p>
            <a:pPr lvl="1"/>
            <a:endParaRPr lang="en-US" dirty="0" smtClean="0">
              <a:sym typeface="Symbol" panose="05050102010706020507" pitchFamily="18" charset="2"/>
            </a:endParaRPr>
          </a:p>
          <a:p>
            <a:pPr lvl="1"/>
            <a:endParaRPr lang="en-US" dirty="0">
              <a:sym typeface="Symbol" panose="05050102010706020507" pitchFamily="18" charset="2"/>
            </a:endParaRPr>
          </a:p>
          <a:p>
            <a:pPr lvl="1"/>
            <a:endParaRPr lang="en-US" dirty="0" smtClean="0">
              <a:sym typeface="Symbol" panose="05050102010706020507" pitchFamily="18" charset="2"/>
            </a:endParaRPr>
          </a:p>
          <a:p>
            <a:pPr lvl="1"/>
            <a:endParaRPr lang="en-US" dirty="0">
              <a:sym typeface="Symbol" panose="05050102010706020507" pitchFamily="18" charset="2"/>
            </a:endParaRPr>
          </a:p>
          <a:p>
            <a:pPr lvl="1"/>
            <a:endParaRPr lang="en-US" dirty="0" smtClean="0">
              <a:sym typeface="Symbol" panose="05050102010706020507" pitchFamily="18" charset="2"/>
            </a:endParaRPr>
          </a:p>
          <a:p>
            <a:pPr lvl="1"/>
            <a:endParaRPr lang="en-US" dirty="0">
              <a:sym typeface="Symbol" panose="05050102010706020507" pitchFamily="18" charset="2"/>
            </a:endParaRPr>
          </a:p>
          <a:p>
            <a:pPr lvl="1"/>
            <a:endParaRPr lang="en-US" dirty="0" smtClean="0">
              <a:sym typeface="Symbol" panose="05050102010706020507" pitchFamily="18" charset="2"/>
            </a:endParaRPr>
          </a:p>
          <a:p>
            <a:pPr lvl="1"/>
            <a:endParaRPr lang="en-US" dirty="0">
              <a:sym typeface="Symbol" panose="05050102010706020507" pitchFamily="18" charset="2"/>
            </a:endParaRPr>
          </a:p>
          <a:p>
            <a:pPr lvl="1"/>
            <a:endParaRPr lang="en-US" dirty="0" smtClean="0">
              <a:sym typeface="Symbol" panose="05050102010706020507" pitchFamily="18" charset="2"/>
            </a:endParaRPr>
          </a:p>
          <a:p>
            <a:pPr>
              <a:spcBef>
                <a:spcPts val="0"/>
              </a:spcBef>
            </a:pPr>
            <a:r>
              <a:rPr lang="en-US" dirty="0" smtClean="0">
                <a:sym typeface="Symbol" panose="05050102010706020507" pitchFamily="18" charset="2"/>
              </a:rPr>
              <a:t>Several other interesting open questions</a:t>
            </a:r>
            <a:r>
              <a:rPr lang="en-US" dirty="0">
                <a:sym typeface="Symbol" panose="05050102010706020507" pitchFamily="18" charset="2"/>
              </a:rPr>
              <a:t> </a:t>
            </a:r>
            <a:r>
              <a:rPr lang="en-US" dirty="0" smtClean="0">
                <a:sym typeface="Symbol" panose="05050102010706020507" pitchFamily="18" charset="2"/>
              </a:rPr>
              <a:t> </a:t>
            </a:r>
            <a:r>
              <a:rPr lang="en-US" i="1" dirty="0" smtClean="0">
                <a:solidFill>
                  <a:srgbClr val="FF0000"/>
                </a:solidFill>
                <a:sym typeface="Symbol" panose="05050102010706020507" pitchFamily="18" charset="2"/>
              </a:rPr>
              <a:t>beyond </a:t>
            </a:r>
            <a:r>
              <a:rPr lang="en-US" i="1" dirty="0">
                <a:solidFill>
                  <a:srgbClr val="FF0000"/>
                </a:solidFill>
                <a:sym typeface="Symbol" panose="05050102010706020507" pitchFamily="18" charset="2"/>
              </a:rPr>
              <a:t>the scope of this </a:t>
            </a:r>
            <a:r>
              <a:rPr lang="en-US" i="1" dirty="0" smtClean="0">
                <a:solidFill>
                  <a:srgbClr val="FF0000"/>
                </a:solidFill>
                <a:sym typeface="Symbol" panose="05050102010706020507" pitchFamily="18" charset="2"/>
              </a:rPr>
              <a:t>talk</a:t>
            </a:r>
            <a:endParaRPr lang="en-US" dirty="0" smtClean="0">
              <a:sym typeface="Symbol" panose="05050102010706020507" pitchFamily="18" charset="2"/>
            </a:endParaRPr>
          </a:p>
          <a:p>
            <a:pPr lvl="1">
              <a:spcBef>
                <a:spcPts val="0"/>
              </a:spcBef>
            </a:pPr>
            <a:r>
              <a:rPr lang="en-US" dirty="0" smtClean="0">
                <a:sym typeface="Symbol" panose="05050102010706020507" pitchFamily="18" charset="2"/>
              </a:rPr>
              <a:t>optimization of systematics?  e.g. see AMS1 in Higgs ML challenge</a:t>
            </a:r>
          </a:p>
          <a:p>
            <a:pPr lvl="1">
              <a:spcBef>
                <a:spcPts val="0"/>
              </a:spcBef>
            </a:pPr>
            <a:r>
              <a:rPr lang="en-US" dirty="0" smtClean="0">
                <a:sym typeface="Symbol" panose="05050102010706020507" pitchFamily="18" charset="2"/>
              </a:rPr>
              <a:t>predict significance in a binned fit? </a:t>
            </a:r>
            <a:r>
              <a:rPr lang="en-US" dirty="0">
                <a:sym typeface="Symbol" panose="05050102010706020507" pitchFamily="18" charset="2"/>
              </a:rPr>
              <a:t> </a:t>
            </a:r>
            <a:r>
              <a:rPr lang="en-US" dirty="0" smtClean="0">
                <a:sym typeface="Symbol" panose="05050102010706020507" pitchFamily="18" charset="2"/>
              </a:rPr>
              <a:t>integral over Z</a:t>
            </a:r>
            <a:r>
              <a:rPr lang="en-US" baseline="30000" dirty="0" smtClean="0">
                <a:sym typeface="Symbol" panose="05050102010706020507" pitchFamily="18" charset="2"/>
              </a:rPr>
              <a:t>2</a:t>
            </a:r>
            <a:r>
              <a:rPr lang="en-US" dirty="0">
                <a:sym typeface="Symbol" panose="05050102010706020507" pitchFamily="18" charset="2"/>
              </a:rPr>
              <a:t> </a:t>
            </a:r>
            <a:r>
              <a:rPr lang="en-US" dirty="0" smtClean="0">
                <a:sym typeface="Symbol" panose="05050102010706020507" pitchFamily="18" charset="2"/>
              </a:rPr>
              <a:t>(</a:t>
            </a:r>
            <a:r>
              <a:rPr lang="en-US" dirty="0">
                <a:sym typeface="Symbol" panose="05050102010706020507" pitchFamily="18" charset="2"/>
              </a:rPr>
              <a:t>=</a:t>
            </a:r>
            <a:r>
              <a:rPr lang="en-US" dirty="0" smtClean="0">
                <a:sym typeface="Symbol" panose="05050102010706020507" pitchFamily="18" charset="2"/>
              </a:rPr>
              <a:t>sum of log likelihoods)?</a:t>
            </a:r>
          </a:p>
          <a:p>
            <a:pPr marL="571500" lvl="1" indent="0">
              <a:spcBef>
                <a:spcPts val="0"/>
              </a:spcBef>
              <a:buNone/>
            </a:pP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000" y="197494"/>
            <a:ext cx="8791199" cy="559510"/>
          </a:xfrm>
        </p:spPr>
        <p:txBody>
          <a:bodyPr/>
          <a:lstStyle/>
          <a:p>
            <a:r>
              <a:rPr lang="en-US" dirty="0" smtClean="0"/>
              <a:t>Event selection in HEP searches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123" y="2188481"/>
            <a:ext cx="1063063" cy="337838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3106" y="2229021"/>
            <a:ext cx="887387" cy="256757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5687" y="2844196"/>
            <a:ext cx="2459460" cy="409910"/>
          </a:xfrm>
          <a:prstGeom prst="rect">
            <a:avLst/>
          </a:prstGeom>
          <a:ln w="19050">
            <a:solidFill>
              <a:srgbClr val="FF0000"/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1118" y="2882483"/>
            <a:ext cx="3527027" cy="333333"/>
          </a:xfrm>
          <a:prstGeom prst="rect">
            <a:avLst/>
          </a:prstGeom>
          <a:ln w="19050">
            <a:solidFill>
              <a:srgbClr val="FF0000"/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5687" y="3573478"/>
            <a:ext cx="698198" cy="310811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87956" y="3574944"/>
            <a:ext cx="2590090" cy="310811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2475" y="4160867"/>
            <a:ext cx="1864865" cy="319820"/>
          </a:xfrm>
          <a:prstGeom prst="rect">
            <a:avLst/>
          </a:prstGeom>
          <a:ln>
            <a:solidFill>
              <a:srgbClr val="000000"/>
            </a:solidFill>
          </a:ln>
        </p:spPr>
      </p:pic>
      <p:sp>
        <p:nvSpPr>
          <p:cNvPr id="11" name="Right Arrow 10"/>
          <p:cNvSpPr/>
          <p:nvPr/>
        </p:nvSpPr>
        <p:spPr>
          <a:xfrm>
            <a:off x="2023671" y="2316859"/>
            <a:ext cx="247339" cy="76577"/>
          </a:xfrm>
          <a:prstGeom prst="rightArrow">
            <a:avLst/>
          </a:prstGeom>
          <a:noFill/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ight Arrow 11"/>
          <p:cNvSpPr/>
          <p:nvPr/>
        </p:nvSpPr>
        <p:spPr>
          <a:xfrm>
            <a:off x="3619463" y="3010862"/>
            <a:ext cx="247339" cy="76577"/>
          </a:xfrm>
          <a:prstGeom prst="rightArrow">
            <a:avLst/>
          </a:prstGeom>
          <a:noFill/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ight Arrow 12"/>
          <p:cNvSpPr/>
          <p:nvPr/>
        </p:nvSpPr>
        <p:spPr>
          <a:xfrm>
            <a:off x="1737251" y="3690594"/>
            <a:ext cx="247339" cy="76577"/>
          </a:xfrm>
          <a:prstGeom prst="rightArrow">
            <a:avLst/>
          </a:prstGeom>
          <a:noFill/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Box 13"/>
          <p:cNvSpPr txBox="1"/>
          <p:nvPr/>
        </p:nvSpPr>
        <p:spPr>
          <a:xfrm>
            <a:off x="3324229" y="2148988"/>
            <a:ext cx="26718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i="1" dirty="0" smtClean="0"/>
              <a:t>Z</a:t>
            </a:r>
            <a:r>
              <a:rPr lang="en-US" sz="1000" i="1" baseline="-25000" dirty="0" smtClean="0"/>
              <a:t>0</a:t>
            </a:r>
            <a:r>
              <a:rPr lang="en-US" sz="1000" i="1" dirty="0"/>
              <a:t> </a:t>
            </a:r>
            <a:r>
              <a:rPr lang="en-US" sz="1000" i="1" dirty="0" smtClean="0"/>
              <a:t>– Not recommended? (confuses search with measuring </a:t>
            </a:r>
            <a:r>
              <a:rPr lang="el-GR" sz="1000" i="1" dirty="0" smtClean="0"/>
              <a:t>σ</a:t>
            </a:r>
            <a:r>
              <a:rPr lang="en-US" sz="1000" i="1" baseline="-25000" dirty="0"/>
              <a:t>s</a:t>
            </a:r>
            <a:r>
              <a:rPr lang="en-US" sz="1000" i="1" dirty="0" smtClean="0"/>
              <a:t> once signal established)</a:t>
            </a:r>
            <a:endParaRPr lang="en-GB" sz="1000" i="1" dirty="0"/>
          </a:p>
        </p:txBody>
      </p:sp>
      <p:sp>
        <p:nvSpPr>
          <p:cNvPr id="15" name="TextBox 14"/>
          <p:cNvSpPr txBox="1"/>
          <p:nvPr/>
        </p:nvSpPr>
        <p:spPr>
          <a:xfrm>
            <a:off x="6460327" y="2459813"/>
            <a:ext cx="21807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i="1" dirty="0" smtClean="0"/>
              <a:t>Z</a:t>
            </a:r>
            <a:r>
              <a:rPr lang="en-US" sz="1000" i="1" baseline="-25000" dirty="0"/>
              <a:t>2</a:t>
            </a:r>
            <a:r>
              <a:rPr lang="en-US" sz="1000" i="1" dirty="0" smtClean="0"/>
              <a:t> – Most appropriate? (also used as “AMS2” in Higgs ML challenge)</a:t>
            </a:r>
            <a:endParaRPr lang="en-GB" sz="1000" i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552298" y="4488544"/>
                <a:ext cx="198853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000" i="1" dirty="0"/>
                  <a:t>E</a:t>
                </a:r>
                <a:r>
                  <a:rPr lang="en-US" sz="1000" i="1" dirty="0" smtClean="0"/>
                  <a:t>xpansion in </a:t>
                </a:r>
                <a:r>
                  <a:rPr lang="el-GR" sz="1000" i="1" dirty="0" smtClean="0"/>
                  <a:t>ρ</a:t>
                </a:r>
                <a:r>
                  <a:rPr lang="en-US" sz="1000" i="1" dirty="0"/>
                  <a:t> </a:t>
                </a:r>
                <a14:m>
                  <m:oMath xmlns:m="http://schemas.openxmlformats.org/officeDocument/2006/math">
                    <m:r>
                      <a:rPr lang="en-US" sz="10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≪</m:t>
                    </m:r>
                  </m:oMath>
                </a14:m>
                <a:r>
                  <a:rPr lang="en-US" sz="1000" i="1" dirty="0" smtClean="0"/>
                  <a:t> 1 ?</a:t>
                </a:r>
                <a:r>
                  <a:rPr lang="en-US" sz="1000" i="1" baseline="-25000" dirty="0" smtClean="0"/>
                  <a:t> </a:t>
                </a:r>
                <a:r>
                  <a:rPr lang="en-US" sz="1000" i="1" dirty="0" smtClean="0"/>
                  <a:t>– use </a:t>
                </a:r>
              </a:p>
              <a:p>
                <a:pPr algn="ctr"/>
                <a:r>
                  <a:rPr lang="en-US" sz="1000" i="1" dirty="0" smtClean="0"/>
                  <a:t>the expression for Z</a:t>
                </a:r>
                <a:r>
                  <a:rPr lang="en-US" sz="1000" i="1" baseline="-25000" dirty="0" smtClean="0"/>
                  <a:t>2</a:t>
                </a:r>
                <a:r>
                  <a:rPr lang="en-US" sz="1000" i="1" dirty="0" smtClean="0"/>
                  <a:t> if </a:t>
                </a:r>
                <a:r>
                  <a:rPr lang="en-US" sz="1000" i="1" dirty="0"/>
                  <a:t>anything </a:t>
                </a:r>
                <a:endParaRPr lang="en-GB" sz="1000" i="1" baseline="-25000" dirty="0"/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2298" y="4488544"/>
                <a:ext cx="1988535" cy="400110"/>
              </a:xfrm>
              <a:prstGeom prst="rect">
                <a:avLst/>
              </a:prstGeom>
              <a:blipFill>
                <a:blip r:embed="rId9"/>
                <a:stretch>
                  <a:fillRect r="-307" b="-606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4678046" y="3405527"/>
                <a:ext cx="384386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000" i="1" dirty="0" smtClean="0"/>
                  <a:t>Z</a:t>
                </a:r>
                <a:r>
                  <a:rPr lang="en-US" sz="1000" i="1" baseline="-25000" dirty="0"/>
                  <a:t>3</a:t>
                </a:r>
                <a:r>
                  <a:rPr lang="en-US" sz="1000" i="1" dirty="0" smtClean="0"/>
                  <a:t> (“AMS3” in Higgs ML) – Most widely used, but strictly valid only as an approximation of Z</a:t>
                </a:r>
                <a:r>
                  <a:rPr lang="en-US" sz="1000" i="1" baseline="-25000" dirty="0" smtClean="0"/>
                  <a:t>2</a:t>
                </a:r>
                <a:r>
                  <a:rPr lang="en-US" sz="1000" i="1" dirty="0" smtClean="0"/>
                  <a:t> as an expansion in S</a:t>
                </a:r>
                <a:r>
                  <a:rPr lang="en-US" sz="1000" i="1" baseline="-25000" dirty="0" smtClean="0"/>
                  <a:t>sel</a:t>
                </a:r>
                <a:r>
                  <a:rPr lang="en-US" sz="1000" i="1" dirty="0" smtClean="0"/>
                  <a:t>/B</a:t>
                </a:r>
                <a:r>
                  <a:rPr lang="en-US" sz="1000" i="1" baseline="-25000" dirty="0" smtClean="0"/>
                  <a:t>sel </a:t>
                </a:r>
                <a14:m>
                  <m:oMath xmlns:m="http://schemas.openxmlformats.org/officeDocument/2006/math">
                    <m:r>
                      <a:rPr lang="en-US" sz="10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≪</m:t>
                    </m:r>
                  </m:oMath>
                </a14:m>
                <a:r>
                  <a:rPr lang="en-US" sz="1000" i="1" dirty="0" smtClean="0"/>
                  <a:t> 1</a:t>
                </a:r>
                <a:r>
                  <a:rPr lang="en-US" sz="1000" i="1" baseline="-25000" dirty="0" smtClean="0"/>
                  <a:t> </a:t>
                </a:r>
                <a:r>
                  <a:rPr lang="en-US" sz="1000" i="1" dirty="0" smtClean="0"/>
                  <a:t>?</a:t>
                </a:r>
                <a:endParaRPr lang="en-GB" sz="1000" i="1" dirty="0"/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8046" y="3405527"/>
                <a:ext cx="3843862" cy="400110"/>
              </a:xfrm>
              <a:prstGeom prst="rect">
                <a:avLst/>
              </a:prstGeom>
              <a:blipFill>
                <a:blip r:embed="rId10"/>
                <a:stretch>
                  <a:fillRect t="-1538" b="-615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" name="Picture 1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640571" y="4199886"/>
            <a:ext cx="2151089" cy="646337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910882" y="4040318"/>
            <a:ext cx="2187698" cy="842998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922023" y="1978001"/>
            <a:ext cx="2086651" cy="461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3302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000" y="144226"/>
            <a:ext cx="8791199" cy="397312"/>
          </a:xfrm>
        </p:spPr>
        <p:txBody>
          <a:bodyPr/>
          <a:lstStyle/>
          <a:p>
            <a:r>
              <a:rPr lang="en-US" dirty="0" smtClean="0"/>
              <a:t>Tracking and particle-ID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776" y="630314"/>
            <a:ext cx="9117367" cy="3808521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dirty="0" smtClean="0"/>
              <a:t>ROCs irrelevant in event selection </a:t>
            </a:r>
            <a:r>
              <a:rPr lang="en-US" dirty="0" smtClean="0">
                <a:sym typeface="Symbol" panose="05050102010706020507" pitchFamily="18" charset="2"/>
              </a:rPr>
              <a:t> </a:t>
            </a:r>
            <a:r>
              <a:rPr lang="en-US" dirty="0" smtClean="0"/>
              <a:t>but relevant in other HEP problems</a:t>
            </a:r>
            <a:endParaRPr lang="en-GB" dirty="0"/>
          </a:p>
          <a:p>
            <a:pPr lvl="3">
              <a:spcBef>
                <a:spcPts val="0"/>
              </a:spcBef>
            </a:pPr>
            <a:endParaRPr lang="en-US" dirty="0" smtClean="0"/>
          </a:p>
          <a:p>
            <a:pPr>
              <a:spcBef>
                <a:spcPts val="0"/>
              </a:spcBef>
            </a:pPr>
            <a:r>
              <a:rPr lang="en-US" dirty="0" smtClean="0"/>
              <a:t>Event reconstruction and particle identification</a:t>
            </a:r>
          </a:p>
          <a:p>
            <a:pPr lvl="1">
              <a:spcBef>
                <a:spcPts val="0"/>
              </a:spcBef>
            </a:pPr>
            <a:r>
              <a:rPr lang="en-US" dirty="0" smtClean="0"/>
              <a:t>Binary classifiers on a set of components of one event </a:t>
            </a:r>
            <a:r>
              <a:rPr lang="en-US" dirty="0">
                <a:sym typeface="Symbol" panose="05050102010706020507" pitchFamily="18" charset="2"/>
              </a:rPr>
              <a:t> </a:t>
            </a:r>
            <a:r>
              <a:rPr lang="en-US" dirty="0" smtClean="0"/>
              <a:t>not on a set of events</a:t>
            </a:r>
          </a:p>
          <a:p>
            <a:pPr lvl="3">
              <a:spcBef>
                <a:spcPts val="0"/>
              </a:spcBef>
            </a:pPr>
            <a:endParaRPr lang="en-US" dirty="0">
              <a:sym typeface="Symbol" panose="05050102010706020507" pitchFamily="18" charset="2"/>
            </a:endParaRPr>
          </a:p>
          <a:p>
            <a:pPr>
              <a:spcBef>
                <a:spcPts val="0"/>
              </a:spcBef>
            </a:pPr>
            <a:r>
              <a:rPr lang="en-US" dirty="0" smtClean="0">
                <a:sym typeface="Symbol" panose="05050102010706020507" pitchFamily="18" charset="2"/>
              </a:rPr>
              <a:t>Example: fake track rejection in LHCb</a:t>
            </a:r>
          </a:p>
          <a:p>
            <a:pPr lvl="1">
              <a:spcBef>
                <a:spcPts val="0"/>
              </a:spcBef>
            </a:pPr>
            <a:r>
              <a:rPr lang="en-US" dirty="0" smtClean="0">
                <a:sym typeface="Symbol" panose="05050102010706020507" pitchFamily="18" charset="2"/>
              </a:rPr>
              <a:t>data set within one event: “track” objects created by the tracking software</a:t>
            </a:r>
          </a:p>
          <a:p>
            <a:pPr lvl="2">
              <a:spcBef>
                <a:spcPts val="0"/>
              </a:spcBef>
            </a:pPr>
            <a:r>
              <a:rPr lang="en-US" dirty="0" smtClean="0">
                <a:sym typeface="Symbol" panose="05050102010706020507" pitchFamily="18" charset="2"/>
              </a:rPr>
              <a:t>True Positives: tracks that correspond to a charged particle trajectory in MC truth</a:t>
            </a:r>
          </a:p>
          <a:p>
            <a:pPr lvl="2">
              <a:spcBef>
                <a:spcPts val="0"/>
              </a:spcBef>
            </a:pPr>
            <a:r>
              <a:rPr lang="en-US" dirty="0" smtClean="0">
                <a:sym typeface="Symbol" panose="05050102010706020507" pitchFamily="18" charset="2"/>
              </a:rPr>
              <a:t>True Negatives: tracks with no MC truth counterpart  relevant and well defined</a:t>
            </a:r>
          </a:p>
          <a:p>
            <a:pPr lvl="3">
              <a:spcBef>
                <a:spcPts val="0"/>
              </a:spcBef>
            </a:pPr>
            <a:endParaRPr lang="en-US" dirty="0" smtClean="0">
              <a:sym typeface="Symbol" panose="05050102010706020507" pitchFamily="18" charset="2"/>
            </a:endParaRPr>
          </a:p>
          <a:p>
            <a:pPr>
              <a:spcBef>
                <a:spcPts val="0"/>
              </a:spcBef>
            </a:pPr>
            <a:r>
              <a:rPr lang="en-US" dirty="0" smtClean="0">
                <a:sym typeface="Symbol" panose="05050102010706020507" pitchFamily="18" charset="2"/>
              </a:rPr>
              <a:t>Binary </a:t>
            </a:r>
            <a:r>
              <a:rPr lang="en-US" dirty="0">
                <a:sym typeface="Symbol" panose="05050102010706020507" pitchFamily="18" charset="2"/>
              </a:rPr>
              <a:t>classifier evaluation: </a:t>
            </a:r>
            <a:r>
              <a:rPr lang="el-GR" dirty="0"/>
              <a:t>ε</a:t>
            </a:r>
            <a:r>
              <a:rPr lang="en-US" baseline="-25000" dirty="0"/>
              <a:t>s</a:t>
            </a:r>
            <a:r>
              <a:rPr lang="en-US" dirty="0"/>
              <a:t> and </a:t>
            </a:r>
            <a:r>
              <a:rPr lang="el-GR" dirty="0"/>
              <a:t>ε</a:t>
            </a:r>
            <a:r>
              <a:rPr lang="en-US" baseline="-25000" dirty="0" smtClean="0"/>
              <a:t>b</a:t>
            </a:r>
            <a:r>
              <a:rPr lang="en-US" dirty="0" smtClean="0"/>
              <a:t> </a:t>
            </a:r>
            <a:r>
              <a:rPr lang="en-US" dirty="0" smtClean="0">
                <a:sym typeface="Symbol" panose="05050102010706020507" pitchFamily="18" charset="2"/>
              </a:rPr>
              <a:t>both relevant  ROC curve relevant</a:t>
            </a:r>
          </a:p>
          <a:p>
            <a:pPr lvl="1">
              <a:spcBef>
                <a:spcPts val="0"/>
              </a:spcBef>
            </a:pPr>
            <a:r>
              <a:rPr lang="en-US" dirty="0" smtClean="0">
                <a:sym typeface="Symbol" panose="05050102010706020507" pitchFamily="18" charset="2"/>
              </a:rPr>
              <a:t>is AUC relevant? maximise physics performance? what if ROC curves cross?</a:t>
            </a:r>
          </a:p>
          <a:p>
            <a:pPr lvl="1">
              <a:spcBef>
                <a:spcPts val="0"/>
              </a:spcBef>
            </a:pPr>
            <a:r>
              <a:rPr lang="en-US" dirty="0" smtClean="0">
                <a:sym typeface="Symbol" panose="05050102010706020507" pitchFamily="18" charset="2"/>
              </a:rPr>
              <a:t>these questions are </a:t>
            </a:r>
            <a:r>
              <a:rPr lang="en-US" i="1" dirty="0" smtClean="0">
                <a:solidFill>
                  <a:srgbClr val="FF0000"/>
                </a:solidFill>
                <a:sym typeface="Symbol" panose="05050102010706020507" pitchFamily="18" charset="2"/>
              </a:rPr>
              <a:t>beyond the scope of this talk</a:t>
            </a:r>
            <a:endParaRPr lang="en-US" i="1" dirty="0" smtClean="0">
              <a:solidFill>
                <a:srgbClr val="FF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7645" y="5560338"/>
            <a:ext cx="2864865" cy="51351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8516" y="4211115"/>
            <a:ext cx="2822563" cy="1924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512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45569" y="182504"/>
            <a:ext cx="4114386" cy="394618"/>
          </a:xfrm>
        </p:spPr>
        <p:txBody>
          <a:bodyPr/>
          <a:lstStyle/>
          <a:p>
            <a:r>
              <a:rPr lang="en-US" dirty="0" smtClean="0"/>
              <a:t>Simple toy model</a:t>
            </a:r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21" y="41613"/>
            <a:ext cx="2898647" cy="605857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 Placeholder 2"/>
              <p:cNvSpPr txBox="1">
                <a:spLocks/>
              </p:cNvSpPr>
              <p:nvPr/>
            </p:nvSpPr>
            <p:spPr>
              <a:xfrm>
                <a:off x="2876063" y="679938"/>
                <a:ext cx="6341321" cy="51372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25" tIns="91425" rIns="91425" bIns="91425" anchor="t" anchorCtr="0"/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342900" marR="0" lvl="0" indent="-215900" algn="l" rtl="0">
                  <a:lnSpc>
                    <a:spcPct val="100000"/>
                  </a:lnSpc>
                  <a:spcBef>
                    <a:spcPts val="400"/>
                  </a:spcBef>
                  <a:spcAft>
                    <a:spcPts val="0"/>
                  </a:spcAft>
                  <a:buClr>
                    <a:srgbClr val="000000"/>
                  </a:buClr>
                  <a:buSzPct val="100000"/>
                  <a:buFont typeface="Arial"/>
                  <a:buChar char="•"/>
                  <a:defRPr sz="20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L="742950" marR="0" lvl="1" indent="-171450" algn="l" rtl="0">
                  <a:lnSpc>
                    <a:spcPct val="100000"/>
                  </a:lnSpc>
                  <a:spcBef>
                    <a:spcPts val="360"/>
                  </a:spcBef>
                  <a:spcAft>
                    <a:spcPts val="0"/>
                  </a:spcAft>
                  <a:buClr>
                    <a:srgbClr val="000000"/>
                  </a:buClr>
                  <a:buSzPct val="100000"/>
                  <a:buFont typeface="Arial"/>
                  <a:buChar char="–"/>
                  <a:defRPr sz="18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L="1143000" marR="0" lvl="2" indent="-127000" algn="l" rtl="0">
                  <a:lnSpc>
                    <a:spcPct val="100000"/>
                  </a:lnSpc>
                  <a:spcBef>
                    <a:spcPts val="320"/>
                  </a:spcBef>
                  <a:spcAft>
                    <a:spcPts val="0"/>
                  </a:spcAft>
                  <a:buClr>
                    <a:srgbClr val="000000"/>
                  </a:buClr>
                  <a:buSzPct val="100000"/>
                  <a:buFont typeface="Arial"/>
                  <a:buChar char="•"/>
                  <a:defRPr sz="16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L="1600200" marR="0" lvl="3" indent="-139700" algn="l" rtl="0">
                  <a:lnSpc>
                    <a:spcPct val="100000"/>
                  </a:lnSpc>
                  <a:spcBef>
                    <a:spcPts val="280"/>
                  </a:spcBef>
                  <a:spcAft>
                    <a:spcPts val="0"/>
                  </a:spcAft>
                  <a:buClr>
                    <a:srgbClr val="000000"/>
                  </a:buClr>
                  <a:buSzPct val="100000"/>
                  <a:buFont typeface="Arial"/>
                  <a:buChar char="–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L="2057400" marR="0" lvl="4" indent="-139700" algn="l" rtl="0">
                  <a:lnSpc>
                    <a:spcPct val="100000"/>
                  </a:lnSpc>
                  <a:spcBef>
                    <a:spcPts val="280"/>
                  </a:spcBef>
                  <a:spcAft>
                    <a:spcPts val="0"/>
                  </a:spcAft>
                  <a:buClr>
                    <a:srgbClr val="000000"/>
                  </a:buClr>
                  <a:buSzPct val="100000"/>
                  <a:buFont typeface="Arial"/>
                  <a:buChar char="»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L="2514600" marR="0" lvl="5" indent="-101600" algn="l" rtl="0">
                  <a:lnSpc>
                    <a:spcPct val="100000"/>
                  </a:lnSpc>
                  <a:spcBef>
                    <a:spcPts val="400"/>
                  </a:spcBef>
                  <a:spcAft>
                    <a:spcPts val="0"/>
                  </a:spcAft>
                  <a:buClr>
                    <a:schemeClr val="dk1"/>
                  </a:buClr>
                  <a:buSzPct val="100000"/>
                  <a:buFont typeface="Arial"/>
                  <a:buChar char="•"/>
                  <a:defRPr sz="2000" b="0" i="0" u="none" strike="noStrike" cap="none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L="2971800" marR="0" lvl="6" indent="-101600" algn="l" rtl="0">
                  <a:lnSpc>
                    <a:spcPct val="100000"/>
                  </a:lnSpc>
                  <a:spcBef>
                    <a:spcPts val="400"/>
                  </a:spcBef>
                  <a:spcAft>
                    <a:spcPts val="0"/>
                  </a:spcAft>
                  <a:buClr>
                    <a:schemeClr val="dk1"/>
                  </a:buClr>
                  <a:buSzPct val="100000"/>
                  <a:buFont typeface="Arial"/>
                  <a:buChar char="•"/>
                  <a:defRPr sz="2000" b="0" i="0" u="none" strike="noStrike" cap="none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L="3429000" marR="0" lvl="7" indent="-101600" algn="l" rtl="0">
                  <a:lnSpc>
                    <a:spcPct val="100000"/>
                  </a:lnSpc>
                  <a:spcBef>
                    <a:spcPts val="400"/>
                  </a:spcBef>
                  <a:spcAft>
                    <a:spcPts val="0"/>
                  </a:spcAft>
                  <a:buClr>
                    <a:schemeClr val="dk1"/>
                  </a:buClr>
                  <a:buSzPct val="100000"/>
                  <a:buFont typeface="Arial"/>
                  <a:buChar char="•"/>
                  <a:defRPr sz="2000" b="0" i="0" u="none" strike="noStrike" cap="none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L="3886200" marR="0" lvl="8" indent="-101600" algn="l" rtl="0">
                  <a:lnSpc>
                    <a:spcPct val="100000"/>
                  </a:lnSpc>
                  <a:spcBef>
                    <a:spcPts val="400"/>
                  </a:spcBef>
                  <a:spcAft>
                    <a:spcPts val="0"/>
                  </a:spcAft>
                  <a:buClr>
                    <a:schemeClr val="dk1"/>
                  </a:buClr>
                  <a:buSzPct val="100000"/>
                  <a:buFont typeface="Arial"/>
                  <a:buChar char="•"/>
                  <a:defRPr sz="2000" b="0" i="0" u="none" strike="noStrike" cap="none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>
                  <a:spcBef>
                    <a:spcPts val="0"/>
                  </a:spcBef>
                </a:pPr>
                <a:r>
                  <a:rPr lang="en-US" dirty="0" smtClean="0">
                    <a:solidFill>
                      <a:srgbClr val="000000"/>
                    </a:solidFill>
                  </a:rPr>
                  <a:t>Two independent observables </a:t>
                </a:r>
                <a:r>
                  <a:rPr lang="en-US" dirty="0" smtClean="0">
                    <a:solidFill>
                      <a:srgbClr val="000000"/>
                    </a:solidFill>
                    <a:sym typeface="Symbol" panose="05050102010706020507" pitchFamily="18" charset="2"/>
                  </a:rPr>
                  <a:t></a:t>
                </a:r>
                <a:r>
                  <a:rPr lang="en-US" dirty="0" smtClean="0">
                    <a:solidFill>
                      <a:srgbClr val="000000"/>
                    </a:solidFill>
                  </a:rPr>
                  <a:t> f(m,D)=g(D)*h(m)</a:t>
                </a:r>
              </a:p>
              <a:p>
                <a:pPr lvl="1">
                  <a:spcBef>
                    <a:spcPts val="0"/>
                  </a:spcBef>
                </a:pPr>
                <a:r>
                  <a:rPr lang="en-US" dirty="0">
                    <a:solidFill>
                      <a:srgbClr val="000000"/>
                    </a:solidFill>
                  </a:rPr>
                  <a:t>discriminating variable D </a:t>
                </a:r>
                <a:r>
                  <a:rPr lang="en-US" dirty="0">
                    <a:solidFill>
                      <a:srgbClr val="000000"/>
                    </a:solidFill>
                    <a:sym typeface="Symbol" panose="05050102010706020507" pitchFamily="18" charset="2"/>
                  </a:rPr>
                  <a:t></a:t>
                </a:r>
                <a:r>
                  <a:rPr lang="en-US" dirty="0" smtClean="0">
                    <a:solidFill>
                      <a:srgbClr val="000000"/>
                    </a:solidFill>
                  </a:rPr>
                  <a:t> scoring classifier</a:t>
                </a:r>
                <a:endParaRPr lang="en-US" dirty="0">
                  <a:solidFill>
                    <a:srgbClr val="000000"/>
                  </a:solidFill>
                </a:endParaRPr>
              </a:p>
              <a:p>
                <a:pPr lvl="1">
                  <a:spcBef>
                    <a:spcPts val="0"/>
                  </a:spcBef>
                </a:pPr>
                <a:r>
                  <a:rPr lang="en-US" dirty="0" smtClean="0">
                    <a:solidFill>
                      <a:srgbClr val="000000"/>
                    </a:solidFill>
                  </a:rPr>
                  <a:t>invariant mass m </a:t>
                </a:r>
                <a:r>
                  <a:rPr lang="en-US" dirty="0">
                    <a:solidFill>
                      <a:srgbClr val="000000"/>
                    </a:solidFill>
                    <a:sym typeface="Symbol" panose="05050102010706020507" pitchFamily="18" charset="2"/>
                  </a:rPr>
                  <a:t></a:t>
                </a:r>
                <a:r>
                  <a:rPr lang="en-US" dirty="0" smtClean="0">
                    <a:solidFill>
                      <a:srgbClr val="000000"/>
                    </a:solidFill>
                  </a:rPr>
                  <a:t> used to fit signal mass M</a:t>
                </a:r>
              </a:p>
              <a:p>
                <a:pPr lvl="3">
                  <a:spcBef>
                    <a:spcPts val="0"/>
                  </a:spcBef>
                </a:pPr>
                <a:endParaRPr lang="en-US" dirty="0">
                  <a:solidFill>
                    <a:srgbClr val="000000"/>
                  </a:solidFill>
                </a:endParaRPr>
              </a:p>
              <a:p>
                <a:pPr>
                  <a:spcBef>
                    <a:spcPts val="0"/>
                  </a:spcBef>
                </a:pPr>
                <a:r>
                  <a:rPr lang="en-US" dirty="0" smtClean="0">
                    <a:solidFill>
                      <a:srgbClr val="000000"/>
                    </a:solidFill>
                  </a:rPr>
                  <a:t>Signal </a:t>
                </a:r>
                <a:r>
                  <a:rPr lang="en-US" sz="1400" dirty="0" smtClean="0">
                    <a:solidFill>
                      <a:srgbClr val="000000"/>
                    </a:solidFill>
                  </a:rPr>
                  <a:t>(</a:t>
                </a:r>
                <a:r>
                  <a:rPr lang="en-US" sz="1400" dirty="0" smtClean="0"/>
                  <a:t>XS=100 fb)</a:t>
                </a:r>
                <a:r>
                  <a:rPr lang="en-US" dirty="0" smtClean="0">
                    <a:solidFill>
                      <a:srgbClr val="000000"/>
                    </a:solidFill>
                  </a:rPr>
                  <a:t>: Gaussian peak in m, flat in </a:t>
                </a:r>
                <a:r>
                  <a:rPr lang="en-US" dirty="0" smtClean="0"/>
                  <a:t>D</a:t>
                </a:r>
                <a:endParaRPr lang="en-US" dirty="0">
                  <a:solidFill>
                    <a:srgbClr val="000000"/>
                  </a:solidFill>
                </a:endParaRPr>
              </a:p>
              <a:p>
                <a:pPr lvl="1">
                  <a:spcBef>
                    <a:spcPts val="0"/>
                  </a:spcBef>
                </a:pPr>
                <a:r>
                  <a:rPr lang="en-US" dirty="0" smtClean="0">
                    <a:solidFill>
                      <a:srgbClr val="000000"/>
                    </a:solidFill>
                  </a:rPr>
                  <a:t>mass </a:t>
                </a:r>
                <a:r>
                  <a:rPr lang="en-US" dirty="0">
                    <a:solidFill>
                      <a:srgbClr val="000000"/>
                    </a:solidFill>
                  </a:rPr>
                  <a:t>M=1000 GeV, width </a:t>
                </a:r>
                <a:r>
                  <a:rPr lang="en-US" dirty="0" smtClean="0">
                    <a:solidFill>
                      <a:srgbClr val="000000"/>
                    </a:solidFill>
                  </a:rPr>
                  <a:t>W=20 GeV</a:t>
                </a:r>
              </a:p>
              <a:p>
                <a:pPr lvl="1">
                  <a:spcBef>
                    <a:spcPts val="0"/>
                  </a:spcBef>
                </a:pPr>
                <a:r>
                  <a:rPr lang="en-US" dirty="0" smtClean="0"/>
                  <a:t>flat in D </a:t>
                </a:r>
                <a:r>
                  <a:rPr lang="en-US" dirty="0">
                    <a:sym typeface="Symbol" panose="05050102010706020507" pitchFamily="18" charset="2"/>
                  </a:rPr>
                  <a:t></a:t>
                </a:r>
                <a:r>
                  <a:rPr lang="en-US" dirty="0" smtClean="0"/>
                  <a:t> </a:t>
                </a:r>
                <a:r>
                  <a:rPr lang="el-GR" dirty="0"/>
                  <a:t>ε</a:t>
                </a:r>
                <a:r>
                  <a:rPr lang="en-US" baseline="-25000" dirty="0" smtClean="0"/>
                  <a:t>s</a:t>
                </a:r>
                <a:r>
                  <a:rPr lang="en-US" dirty="0" smtClean="0"/>
                  <a:t>=1–D</a:t>
                </a:r>
                <a:r>
                  <a:rPr lang="en-US" baseline="-25000" dirty="0" smtClean="0"/>
                  <a:t>thr</a:t>
                </a:r>
                <a:r>
                  <a:rPr lang="en-US" dirty="0"/>
                  <a:t> </a:t>
                </a:r>
                <a:r>
                  <a:rPr lang="en-US" dirty="0" smtClean="0"/>
                  <a:t>if accept events with D&gt;D</a:t>
                </a:r>
                <a:r>
                  <a:rPr lang="en-US" baseline="-25000" dirty="0" smtClean="0"/>
                  <a:t>thr</a:t>
                </a:r>
                <a:endParaRPr lang="en-US" dirty="0">
                  <a:solidFill>
                    <a:srgbClr val="000000"/>
                  </a:solidFill>
                </a:endParaRPr>
              </a:p>
              <a:p>
                <a:pPr lvl="3">
                  <a:spcBef>
                    <a:spcPts val="0"/>
                  </a:spcBef>
                </a:pPr>
                <a:endParaRPr lang="en-US" dirty="0" smtClean="0">
                  <a:solidFill>
                    <a:srgbClr val="000000"/>
                  </a:solidFill>
                </a:endParaRPr>
              </a:p>
              <a:p>
                <a:pPr>
                  <a:spcBef>
                    <a:spcPts val="0"/>
                  </a:spcBef>
                </a:pPr>
                <a:r>
                  <a:rPr lang="en-US" dirty="0" smtClean="0">
                    <a:solidFill>
                      <a:srgbClr val="000000"/>
                    </a:solidFill>
                  </a:rPr>
                  <a:t>Background</a:t>
                </a:r>
                <a:r>
                  <a:rPr lang="en-US" dirty="0" smtClean="0"/>
                  <a:t> </a:t>
                </a:r>
                <a:r>
                  <a:rPr lang="en-US" sz="1400" dirty="0"/>
                  <a:t>(</a:t>
                </a:r>
                <a:r>
                  <a:rPr lang="en-US" sz="1400" dirty="0" smtClean="0"/>
                  <a:t>XS=1000 </a:t>
                </a:r>
                <a:r>
                  <a:rPr lang="en-US" sz="1400" dirty="0"/>
                  <a:t>fb</a:t>
                </a:r>
                <a:r>
                  <a:rPr lang="en-US" sz="1400" dirty="0" smtClean="0"/>
                  <a:t>)</a:t>
                </a:r>
                <a:r>
                  <a:rPr lang="en-US" dirty="0" smtClean="0">
                    <a:solidFill>
                      <a:srgbClr val="000000"/>
                    </a:solidFill>
                  </a:rPr>
                  <a:t>: exponential in both m and D</a:t>
                </a:r>
              </a:p>
              <a:p>
                <a:pPr lvl="1">
                  <a:spcBef>
                    <a:spcPts val="0"/>
                  </a:spcBef>
                </a:pPr>
                <a:r>
                  <a:rPr lang="en-US" dirty="0" smtClean="0">
                    <a:solidFill>
                      <a:srgbClr val="000000"/>
                    </a:solidFill>
                  </a:rPr>
                  <a:t>cross-section 1000 fb </a:t>
                </a:r>
                <a:r>
                  <a:rPr lang="en-US" dirty="0">
                    <a:sym typeface="Symbol" panose="05050102010706020507" pitchFamily="18" charset="2"/>
                  </a:rPr>
                  <a:t></a:t>
                </a:r>
                <a:r>
                  <a:rPr lang="en-US" dirty="0" smtClean="0">
                    <a:solidFill>
                      <a:srgbClr val="000000"/>
                    </a:solidFill>
                  </a:rPr>
                  <a:t> B</a:t>
                </a:r>
                <a:r>
                  <a:rPr lang="en-US" baseline="-25000" dirty="0" smtClean="0">
                    <a:solidFill>
                      <a:srgbClr val="000000"/>
                    </a:solidFill>
                  </a:rPr>
                  <a:t>tot</a:t>
                </a:r>
                <a:r>
                  <a:rPr lang="en-US" dirty="0" smtClean="0">
                    <a:solidFill>
                      <a:srgbClr val="000000"/>
                    </a:solidFill>
                  </a:rPr>
                  <a:t>=100k</a:t>
                </a:r>
              </a:p>
              <a:p>
                <a:pPr lvl="3">
                  <a:spcBef>
                    <a:spcPts val="0"/>
                  </a:spcBef>
                </a:pPr>
                <a:endParaRPr lang="en-US" dirty="0">
                  <a:solidFill>
                    <a:srgbClr val="000000"/>
                  </a:solidFill>
                </a:endParaRPr>
              </a:p>
              <a:p>
                <a:pPr>
                  <a:spcBef>
                    <a:spcPts val="0"/>
                  </a:spcBef>
                </a:pPr>
                <a:r>
                  <a:rPr lang="en-US" dirty="0" smtClean="0">
                    <a:solidFill>
                      <a:srgbClr val="000000"/>
                    </a:solidFill>
                  </a:rPr>
                  <a:t>Two measurements </a:t>
                </a:r>
                <a:r>
                  <a:rPr lang="en-US" sz="1600" dirty="0" smtClean="0">
                    <a:solidFill>
                      <a:srgbClr val="000000"/>
                    </a:solidFill>
                  </a:rPr>
                  <a:t>(</a:t>
                </a:r>
                <a:r>
                  <a:rPr lang="en-US" sz="1600" dirty="0"/>
                  <a:t>lumi=100 fb</a:t>
                </a:r>
                <a:r>
                  <a:rPr lang="en-US" sz="1600" baseline="30000" dirty="0"/>
                  <a:t>-1</a:t>
                </a:r>
                <a:r>
                  <a:rPr lang="en-US" sz="1600" dirty="0">
                    <a:sym typeface="Symbol" panose="05050102010706020507" pitchFamily="18" charset="2"/>
                  </a:rPr>
                  <a:t>  </a:t>
                </a:r>
                <a:r>
                  <a:rPr lang="en-US" sz="1600" dirty="0" smtClean="0"/>
                  <a:t>S</a:t>
                </a:r>
                <a:r>
                  <a:rPr lang="en-US" sz="1600" baseline="-25000" dirty="0" smtClean="0"/>
                  <a:t>tot</a:t>
                </a:r>
                <a:r>
                  <a:rPr lang="en-US" sz="1600" dirty="0" smtClean="0"/>
                  <a:t>=10k, B</a:t>
                </a:r>
                <a:r>
                  <a:rPr lang="en-US" sz="1600" baseline="-25000" dirty="0" smtClean="0"/>
                  <a:t>tot</a:t>
                </a:r>
                <a:r>
                  <a:rPr lang="en-US" sz="1600" dirty="0" smtClean="0"/>
                  <a:t>=100k)</a:t>
                </a:r>
                <a:endParaRPr lang="en-US" dirty="0" smtClean="0">
                  <a:solidFill>
                    <a:srgbClr val="000000"/>
                  </a:solidFill>
                </a:endParaRPr>
              </a:p>
              <a:p>
                <a:pPr lvl="1">
                  <a:spcBef>
                    <a:spcPts val="0"/>
                  </a:spcBef>
                </a:pPr>
                <a:r>
                  <a:rPr lang="en-US" dirty="0" smtClean="0">
                    <a:solidFill>
                      <a:srgbClr val="000000"/>
                    </a:solidFill>
                  </a:rPr>
                  <a:t>mass fit </a:t>
                </a:r>
                <a:r>
                  <a:rPr lang="en-US" dirty="0">
                    <a:sym typeface="Symbol" panose="05050102010706020507" pitchFamily="18" charset="2"/>
                  </a:rPr>
                  <a:t></a:t>
                </a:r>
                <a:r>
                  <a:rPr lang="en-US" dirty="0" smtClean="0">
                    <a:solidFill>
                      <a:srgbClr val="000000"/>
                    </a:solidFill>
                  </a:rPr>
                  <a:t> estimate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i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M</m:t>
                        </m:r>
                      </m:e>
                    </m:acc>
                    <m:r>
                      <a:rPr lang="en-US" i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dirty="0">
                    <a:solidFill>
                      <a:srgbClr val="000000"/>
                    </a:solidFill>
                  </a:rPr>
                  <a:t>(assuming </a:t>
                </a:r>
                <a:r>
                  <a:rPr lang="en-US" dirty="0" smtClean="0">
                    <a:solidFill>
                      <a:srgbClr val="000000"/>
                    </a:solidFill>
                  </a:rPr>
                  <a:t>XS, W) </a:t>
                </a:r>
              </a:p>
              <a:p>
                <a:pPr lvl="1">
                  <a:spcBef>
                    <a:spcPts val="0"/>
                  </a:spcBef>
                </a:pPr>
                <a:r>
                  <a:rPr lang="en-US" dirty="0" smtClean="0">
                    <a:solidFill>
                      <a:srgbClr val="000000"/>
                    </a:solidFill>
                  </a:rPr>
                  <a:t>cross section fit </a:t>
                </a:r>
                <a:r>
                  <a:rPr lang="en-US" dirty="0">
                    <a:sym typeface="Symbol" panose="05050102010706020507" pitchFamily="18" charset="2"/>
                  </a:rPr>
                  <a:t></a:t>
                </a:r>
                <a:r>
                  <a:rPr lang="en-US" dirty="0" smtClean="0">
                    <a:solidFill>
                      <a:srgbClr val="000000"/>
                    </a:solidFill>
                  </a:rPr>
                  <a:t> estimate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i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XS</m:t>
                        </m:r>
                      </m:e>
                    </m:acc>
                    <m:r>
                      <a:rPr lang="en-US" i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dirty="0">
                    <a:solidFill>
                      <a:srgbClr val="000000"/>
                    </a:solidFill>
                  </a:rPr>
                  <a:t>(assuming M, W</a:t>
                </a:r>
                <a:r>
                  <a:rPr lang="en-US" dirty="0" smtClean="0">
                    <a:solidFill>
                      <a:srgbClr val="000000"/>
                    </a:solidFill>
                  </a:rPr>
                  <a:t>)</a:t>
                </a:r>
              </a:p>
              <a:p>
                <a:pPr lvl="1">
                  <a:spcBef>
                    <a:spcPts val="0"/>
                  </a:spcBef>
                </a:pPr>
                <a:r>
                  <a:rPr lang="en-US" dirty="0" smtClean="0"/>
                  <a:t>counting</a:t>
                </a:r>
                <a:r>
                  <a:rPr lang="en-US" dirty="0" smtClean="0">
                    <a:solidFill>
                      <a:srgbClr val="000000"/>
                    </a:solidFill>
                  </a:rPr>
                  <a:t>, 1D and 2D fits, with/without cuts on D</a:t>
                </a:r>
              </a:p>
              <a:p>
                <a:pPr>
                  <a:spcBef>
                    <a:spcPts val="0"/>
                  </a:spcBef>
                </a:pPr>
                <a:endParaRPr lang="en-US" dirty="0" smtClean="0"/>
              </a:p>
              <a:p>
                <a:pPr>
                  <a:spcBef>
                    <a:spcPts val="0"/>
                  </a:spcBef>
                </a:pPr>
                <a:r>
                  <a:rPr lang="en-US" dirty="0" smtClean="0"/>
                  <a:t>Compare binary classifier to ideal case (no bkg): </a:t>
                </a:r>
                <a:endParaRPr lang="en-US" dirty="0"/>
              </a:p>
              <a:p>
                <a:pPr lvl="1">
                  <a:spcBef>
                    <a:spcPts val="0"/>
                  </a:spcBef>
                </a:pPr>
                <a:r>
                  <a:rPr lang="en-US" dirty="0" smtClean="0">
                    <a:solidFill>
                      <a:srgbClr val="FF0000"/>
                    </a:solidFill>
                  </a:rPr>
                  <a:t>ideal case </a:t>
                </a:r>
                <a:r>
                  <a:rPr lang="en-US" dirty="0" smtClean="0">
                    <a:solidFill>
                      <a:srgbClr val="FF0000"/>
                    </a:solidFill>
                    <a:sym typeface="Symbol" panose="05050102010706020507" pitchFamily="18" charset="2"/>
                  </a:rPr>
                  <a:t> </a:t>
                </a:r>
                <a:r>
                  <a:rPr lang="el-GR" dirty="0" smtClean="0">
                    <a:solidFill>
                      <a:srgbClr val="FF0000"/>
                    </a:solidFill>
                  </a:rPr>
                  <a:t>Δ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M</m:t>
                        </m:r>
                      </m:e>
                    </m:acc>
                  </m:oMath>
                </a14:m>
                <a:r>
                  <a:rPr lang="en-US" dirty="0">
                    <a:solidFill>
                      <a:srgbClr val="FF0000"/>
                    </a:solidFill>
                  </a:rPr>
                  <a:t> = W/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>
                            <a:solidFill>
                              <a:srgbClr val="FF0000"/>
                            </a:solidFill>
                          </a:rPr>
                          <m:t>S</m:t>
                        </m:r>
                        <m:r>
                          <m:rPr>
                            <m:nor/>
                          </m:rPr>
                          <a:rPr lang="en-US" baseline="-25000">
                            <a:solidFill>
                              <a:srgbClr val="FF0000"/>
                            </a:solidFill>
                          </a:rPr>
                          <m:t>tot</m:t>
                        </m:r>
                      </m:e>
                    </m:rad>
                  </m:oMath>
                </a14:m>
                <a:r>
                  <a:rPr lang="en-US" dirty="0">
                    <a:solidFill>
                      <a:srgbClr val="FF0000"/>
                    </a:solidFill>
                  </a:rPr>
                  <a:t> = 0.200 GeV</a:t>
                </a:r>
              </a:p>
              <a:p>
                <a:pPr lvl="1">
                  <a:spcBef>
                    <a:spcPts val="0"/>
                  </a:spcBef>
                </a:pPr>
                <a:r>
                  <a:rPr lang="en-US" dirty="0">
                    <a:solidFill>
                      <a:srgbClr val="FF0000"/>
                    </a:solidFill>
                  </a:rPr>
                  <a:t>ideal </a:t>
                </a:r>
                <a:r>
                  <a:rPr lang="en-US" dirty="0" smtClean="0">
                    <a:solidFill>
                      <a:srgbClr val="FF0000"/>
                    </a:solidFill>
                  </a:rPr>
                  <a:t>case </a:t>
                </a:r>
                <a:r>
                  <a:rPr lang="en-US" dirty="0" smtClean="0">
                    <a:solidFill>
                      <a:srgbClr val="FF0000"/>
                    </a:solidFill>
                    <a:sym typeface="Symbol" panose="05050102010706020507" pitchFamily="18" charset="2"/>
                  </a:rPr>
                  <a:t> </a:t>
                </a:r>
                <a:r>
                  <a:rPr lang="el-GR" dirty="0">
                    <a:solidFill>
                      <a:srgbClr val="FF0000"/>
                    </a:solidFill>
                  </a:rPr>
                  <a:t>Δ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XS</m:t>
                        </m:r>
                      </m:e>
                    </m:acc>
                  </m:oMath>
                </a14:m>
                <a:r>
                  <a:rPr lang="en-US" dirty="0">
                    <a:solidFill>
                      <a:srgbClr val="FF0000"/>
                    </a:solidFill>
                  </a:rPr>
                  <a:t> = XS/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>
                            <a:solidFill>
                              <a:srgbClr val="FF0000"/>
                            </a:solidFill>
                          </a:rPr>
                          <m:t>S</m:t>
                        </m:r>
                        <m:r>
                          <m:rPr>
                            <m:nor/>
                          </m:rPr>
                          <a:rPr lang="en-US" baseline="-25000">
                            <a:solidFill>
                              <a:srgbClr val="FF0000"/>
                            </a:solidFill>
                          </a:rPr>
                          <m:t>tot</m:t>
                        </m:r>
                      </m:e>
                    </m:rad>
                  </m:oMath>
                </a14:m>
                <a:r>
                  <a:rPr lang="en-US" dirty="0">
                    <a:solidFill>
                      <a:srgbClr val="FF0000"/>
                    </a:solidFill>
                  </a:rPr>
                  <a:t> = 1.00 </a:t>
                </a:r>
                <a:r>
                  <a:rPr lang="en-US" dirty="0" smtClean="0">
                    <a:solidFill>
                      <a:srgbClr val="FF0000"/>
                    </a:solidFill>
                  </a:rPr>
                  <a:t>fb</a:t>
                </a:r>
                <a:endParaRPr 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Tex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76063" y="679938"/>
                <a:ext cx="6341321" cy="5137235"/>
              </a:xfrm>
              <a:prstGeom prst="rect">
                <a:avLst/>
              </a:prstGeom>
              <a:blipFill>
                <a:blip r:embed="rId3"/>
                <a:stretch>
                  <a:fillRect r="-288" b="-7720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/>
          <p:cNvSpPr txBox="1"/>
          <p:nvPr/>
        </p:nvSpPr>
        <p:spPr>
          <a:xfrm>
            <a:off x="7074757" y="0"/>
            <a:ext cx="20692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i="1" dirty="0" smtClean="0"/>
              <a:t>Using scipy / matplotlib / numpy and iminuit in Python from SWAN </a:t>
            </a:r>
            <a:endParaRPr lang="en-GB" sz="1000" i="1" dirty="0"/>
          </a:p>
        </p:txBody>
      </p:sp>
    </p:spTree>
    <p:extLst>
      <p:ext uri="{BB962C8B-B14F-4D97-AF65-F5344CB8AC3E}">
        <p14:creationId xmlns:p14="http://schemas.microsoft.com/office/powerpoint/2010/main" val="1150118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000" y="111529"/>
            <a:ext cx="8791199" cy="424351"/>
          </a:xfrm>
        </p:spPr>
        <p:txBody>
          <a:bodyPr/>
          <a:lstStyle/>
          <a:p>
            <a:r>
              <a:rPr lang="en-US" sz="3200" dirty="0"/>
              <a:t>M by 1D fit to m </a:t>
            </a:r>
            <a:r>
              <a:rPr lang="en-US" sz="3200" dirty="0" smtClean="0"/>
              <a:t>– optimizing the classifier</a:t>
            </a:r>
            <a:endParaRPr lang="en-GB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/>
              <p:cNvSpPr>
                <a:spLocks noGrp="1"/>
              </p:cNvSpPr>
              <p:nvPr>
                <p:ph type="body" idx="1"/>
              </p:nvPr>
            </p:nvSpPr>
            <p:spPr>
              <a:xfrm>
                <a:off x="180000" y="617421"/>
                <a:ext cx="8893662" cy="5375605"/>
              </a:xfrm>
            </p:spPr>
            <p:txBody>
              <a:bodyPr/>
              <a:lstStyle/>
              <a:p>
                <a:pPr>
                  <a:spcBef>
                    <a:spcPts val="0"/>
                  </a:spcBef>
                </a:pPr>
                <a:r>
                  <a:rPr lang="en-US" dirty="0" smtClean="0"/>
                  <a:t>Goal: fit true mass M from invariant mass m distribution after a cut on D</a:t>
                </a:r>
              </a:p>
              <a:p>
                <a:pPr lvl="1">
                  <a:spcBef>
                    <a:spcPts val="0"/>
                  </a:spcBef>
                </a:pPr>
                <a:r>
                  <a:rPr lang="en-US" dirty="0" smtClean="0"/>
                  <a:t>Vary </a:t>
                </a:r>
                <a:r>
                  <a:rPr lang="el-GR" dirty="0"/>
                  <a:t>ε</a:t>
                </a:r>
                <a:r>
                  <a:rPr lang="en-US" baseline="-25000" dirty="0"/>
                  <a:t>s</a:t>
                </a:r>
                <a:r>
                  <a:rPr lang="en-US" dirty="0"/>
                  <a:t>=1–D</a:t>
                </a:r>
                <a:r>
                  <a:rPr lang="en-US" baseline="-25000" dirty="0"/>
                  <a:t>thr </a:t>
                </a:r>
                <a:r>
                  <a:rPr lang="en-US" dirty="0" smtClean="0"/>
                  <a:t>by varying cut D</a:t>
                </a:r>
                <a:r>
                  <a:rPr lang="en-US" baseline="-25000" dirty="0" smtClean="0"/>
                  <a:t>thr </a:t>
                </a:r>
                <a:r>
                  <a:rPr lang="en-US" dirty="0" smtClean="0">
                    <a:sym typeface="Symbol" panose="05050102010706020507" pitchFamily="18" charset="2"/>
                  </a:rPr>
                  <a:t> compute information fraction on M for </a:t>
                </a:r>
                <a:r>
                  <a:rPr lang="el-GR" dirty="0"/>
                  <a:t>ε</a:t>
                </a:r>
                <a:r>
                  <a:rPr lang="en-US" baseline="-25000" dirty="0" smtClean="0"/>
                  <a:t>s </a:t>
                </a:r>
                <a:r>
                  <a:rPr lang="en-US" dirty="0" smtClean="0">
                    <a:sym typeface="Symbol" panose="05050102010706020507" pitchFamily="18" charset="2"/>
                  </a:rPr>
                  <a:t> maximum of information fraction: IF=0.62 (</a:t>
                </a:r>
                <a:r>
                  <a:rPr lang="el-GR" dirty="0"/>
                  <a:t>Δ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M</m:t>
                        </m:r>
                      </m:e>
                    </m:acc>
                  </m:oMath>
                </a14:m>
                <a:r>
                  <a:rPr lang="en-US" dirty="0">
                    <a:sym typeface="Symbol" panose="05050102010706020507" pitchFamily="18" charset="2"/>
                  </a:rPr>
                  <a:t>=</a:t>
                </a:r>
                <a:r>
                  <a:rPr lang="en-US" dirty="0" smtClean="0">
                    <a:sym typeface="Symbol" panose="05050102010706020507" pitchFamily="18" charset="2"/>
                  </a:rPr>
                  <a:t>0.254=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0.200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i="1" smtClean="0">
                                <a:latin typeface="Cambria Math" panose="02040503050406030204" pitchFamily="18" charset="0"/>
                                <a:sym typeface="Symbol" panose="05050102010706020507" pitchFamily="18" charset="2"/>
                              </a:rPr>
                            </m:ctrlPr>
                          </m:radPr>
                          <m:deg/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  <a:sym typeface="Symbol" panose="05050102010706020507" pitchFamily="18" charset="2"/>
                              </a:rPr>
                              <m:t>0.62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dirty="0" smtClean="0">
                    <a:sym typeface="Symbol" panose="05050102010706020507" pitchFamily="18" charset="2"/>
                  </a:rPr>
                  <a:t>) at </a:t>
                </a:r>
                <a:r>
                  <a:rPr lang="el-GR" dirty="0"/>
                  <a:t>ε</a:t>
                </a:r>
                <a:r>
                  <a:rPr lang="en-US" baseline="-25000" dirty="0"/>
                  <a:t>s</a:t>
                </a:r>
                <a:r>
                  <a:rPr lang="en-US" dirty="0"/>
                  <a:t>=0.78</a:t>
                </a:r>
                <a:r>
                  <a:rPr lang="en-US" dirty="0">
                    <a:sym typeface="Symbol" panose="05050102010706020507" pitchFamily="18" charset="2"/>
                  </a:rPr>
                  <a:t> </a:t>
                </a:r>
                <a:endParaRPr lang="en-US" dirty="0" smtClean="0">
                  <a:sym typeface="Symbol" panose="05050102010706020507" pitchFamily="18" charset="2"/>
                </a:endParaRPr>
              </a:p>
              <a:p>
                <a:pPr lvl="3">
                  <a:spcBef>
                    <a:spcPts val="0"/>
                  </a:spcBef>
                </a:pPr>
                <a:endParaRPr lang="en-US" dirty="0" smtClean="0">
                  <a:sym typeface="Symbol" panose="05050102010706020507" pitchFamily="18" charset="2"/>
                </a:endParaRPr>
              </a:p>
              <a:p>
                <a:pPr>
                  <a:spcBef>
                    <a:spcPts val="0"/>
                  </a:spcBef>
                </a:pPr>
                <a:r>
                  <a:rPr lang="en-US" dirty="0" smtClean="0">
                    <a:sym typeface="Symbol" panose="05050102010706020507" pitchFamily="18" charset="2"/>
                  </a:rPr>
                  <a:t>Different measurements  different metrics  different optimizations</a:t>
                </a:r>
              </a:p>
              <a:p>
                <a:pPr lvl="1">
                  <a:spcBef>
                    <a:spcPts val="0"/>
                  </a:spcBef>
                </a:pPr>
                <a:r>
                  <a:rPr lang="en-US" dirty="0">
                    <a:sym typeface="Symbol" panose="05050102010706020507" pitchFamily="18" charset="2"/>
                  </a:rPr>
                  <a:t>maximum of information </a:t>
                </a:r>
                <a:r>
                  <a:rPr lang="en-US" dirty="0" smtClean="0">
                    <a:sym typeface="Symbol" panose="05050102010706020507" pitchFamily="18" charset="2"/>
                  </a:rPr>
                  <a:t>for fit to M </a:t>
                </a:r>
                <a:r>
                  <a:rPr lang="en-US" dirty="0">
                    <a:sym typeface="Symbol" panose="05050102010706020507" pitchFamily="18" charset="2"/>
                  </a:rPr>
                  <a:t> </a:t>
                </a:r>
                <a:r>
                  <a:rPr lang="en-US" dirty="0" smtClean="0">
                    <a:sym typeface="Symbol" panose="05050102010706020507" pitchFamily="18" charset="2"/>
                  </a:rPr>
                  <a:t>IF=0.62 </a:t>
                </a:r>
                <a:r>
                  <a:rPr lang="en-US" dirty="0">
                    <a:sym typeface="Symbol" panose="05050102010706020507" pitchFamily="18" charset="2"/>
                  </a:rPr>
                  <a:t>(</a:t>
                </a:r>
                <a:r>
                  <a:rPr lang="el-GR" dirty="0"/>
                  <a:t>Δ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M</m:t>
                        </m:r>
                      </m:e>
                    </m:acc>
                  </m:oMath>
                </a14:m>
                <a:r>
                  <a:rPr lang="en-US" dirty="0">
                    <a:sym typeface="Symbol" panose="05050102010706020507" pitchFamily="18" charset="2"/>
                  </a:rPr>
                  <a:t>=0.254=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0.200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i="1">
                                <a:latin typeface="Cambria Math" panose="02040503050406030204" pitchFamily="18" charset="0"/>
                                <a:sym typeface="Symbol" panose="05050102010706020507" pitchFamily="18" charset="2"/>
                              </a:rPr>
                            </m:ctrlPr>
                          </m:radPr>
                          <m:deg/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sym typeface="Symbol" panose="05050102010706020507" pitchFamily="18" charset="2"/>
                              </a:rPr>
                              <m:t>0.62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dirty="0">
                    <a:sym typeface="Symbol" panose="05050102010706020507" pitchFamily="18" charset="2"/>
                  </a:rPr>
                  <a:t>) at </a:t>
                </a:r>
                <a:r>
                  <a:rPr lang="el-GR" dirty="0"/>
                  <a:t>ε</a:t>
                </a:r>
                <a:r>
                  <a:rPr lang="en-US" baseline="-25000" dirty="0"/>
                  <a:t>s</a:t>
                </a:r>
                <a:r>
                  <a:rPr lang="en-US" dirty="0"/>
                  <a:t>=0.78</a:t>
                </a:r>
                <a:r>
                  <a:rPr lang="en-US" dirty="0">
                    <a:sym typeface="Symbol" panose="05050102010706020507" pitchFamily="18" charset="2"/>
                  </a:rPr>
                  <a:t> </a:t>
                </a:r>
                <a:endParaRPr lang="en-US" dirty="0" smtClean="0">
                  <a:sym typeface="Symbol" panose="05050102010706020507" pitchFamily="18" charset="2"/>
                </a:endParaRPr>
              </a:p>
              <a:p>
                <a:pPr lvl="1">
                  <a:spcBef>
                    <a:spcPts val="0"/>
                  </a:spcBef>
                </a:pPr>
                <a:r>
                  <a:rPr lang="en-US" dirty="0" smtClean="0">
                    <a:sym typeface="Symbol" panose="05050102010706020507" pitchFamily="18" charset="2"/>
                  </a:rPr>
                  <a:t>maximum of information </a:t>
                </a:r>
                <a:r>
                  <a:rPr lang="en-US" dirty="0" smtClean="0"/>
                  <a:t>for XS by counting </a:t>
                </a:r>
                <a:r>
                  <a:rPr lang="en-US" dirty="0" smtClean="0">
                    <a:sym typeface="Symbol" panose="05050102010706020507" pitchFamily="18" charset="2"/>
                  </a:rPr>
                  <a:t> </a:t>
                </a:r>
                <a:r>
                  <a:rPr lang="el-GR" dirty="0" smtClean="0"/>
                  <a:t>ε</a:t>
                </a:r>
                <a:r>
                  <a:rPr lang="en-US" baseline="-25000" dirty="0"/>
                  <a:t>s</a:t>
                </a:r>
                <a:r>
                  <a:rPr lang="en-US" dirty="0"/>
                  <a:t>*</a:t>
                </a:r>
                <a:r>
                  <a:rPr lang="el-GR" dirty="0" smtClean="0"/>
                  <a:t>ρ</a:t>
                </a:r>
                <a:r>
                  <a:rPr lang="en-US" dirty="0" smtClean="0"/>
                  <a:t>=0.46 at </a:t>
                </a:r>
                <a:r>
                  <a:rPr lang="el-GR" dirty="0" smtClean="0"/>
                  <a:t>ε</a:t>
                </a:r>
                <a:r>
                  <a:rPr lang="en-US" baseline="-25000" dirty="0" smtClean="0"/>
                  <a:t>s</a:t>
                </a:r>
                <a:r>
                  <a:rPr lang="en-US" dirty="0" smtClean="0"/>
                  <a:t>=0.58</a:t>
                </a:r>
                <a:r>
                  <a:rPr lang="en-US" dirty="0" smtClean="0">
                    <a:sym typeface="Symbol" panose="05050102010706020507" pitchFamily="18" charset="2"/>
                  </a:rPr>
                  <a:t> </a:t>
                </a:r>
              </a:p>
              <a:p>
                <a:pPr lvl="3">
                  <a:spcBef>
                    <a:spcPts val="0"/>
                  </a:spcBef>
                </a:pPr>
                <a:endParaRPr lang="en-US" dirty="0" smtClean="0">
                  <a:sym typeface="Symbol" panose="05050102010706020507" pitchFamily="18" charset="2"/>
                </a:endParaRPr>
              </a:p>
              <a:p>
                <a:pPr>
                  <a:spcBef>
                    <a:spcPts val="0"/>
                  </a:spcBef>
                </a:pPr>
                <a:r>
                  <a:rPr lang="en-US" dirty="0" smtClean="0">
                    <a:sym typeface="Symbol" panose="05050102010706020507" pitchFamily="18" charset="2"/>
                  </a:rPr>
                  <a:t>To compute IF as sum over bins  need average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1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h</m:t>
                        </m:r>
                      </m:den>
                    </m:f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𝜕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h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𝜕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𝑀</m:t>
                        </m:r>
                      </m:den>
                    </m:f>
                  </m:oMath>
                </a14:m>
                <a:r>
                  <a:rPr lang="en-US" dirty="0" smtClean="0">
                    <a:sym typeface="Symbol" panose="05050102010706020507" pitchFamily="18" charset="2"/>
                  </a:rPr>
                  <a:t> in each bin</a:t>
                </a:r>
                <a:endParaRPr lang="en-US" i="1" dirty="0">
                  <a:latin typeface="Cambria Math" panose="02040503050406030204" pitchFamily="18" charset="0"/>
                  <a:sym typeface="Symbol" panose="05050102010706020507" pitchFamily="18" charset="2"/>
                </a:endParaRPr>
              </a:p>
              <a:p>
                <a:pPr lvl="1">
                  <a:spcBef>
                    <a:spcPts val="0"/>
                  </a:spcBef>
                </a:pPr>
                <a:r>
                  <a:rPr lang="en-US" dirty="0" smtClean="0">
                    <a:sym typeface="Symbol" panose="05050102010706020507" pitchFamily="18" charset="2"/>
                  </a:rPr>
                  <a:t>proof-of-concept  integrate by toy MC with event-by-event weight derivatives</a:t>
                </a:r>
                <a:endParaRPr lang="en-US" dirty="0">
                  <a:sym typeface="Symbol" panose="05050102010706020507" pitchFamily="18" charset="2"/>
                </a:endParaRPr>
              </a:p>
              <a:p>
                <a:pPr lvl="1">
                  <a:spcBef>
                    <a:spcPts val="0"/>
                  </a:spcBef>
                </a:pPr>
                <a:endParaRPr lang="en-GB" dirty="0"/>
              </a:p>
            </p:txBody>
          </p:sp>
        </mc:Choice>
        <mc:Fallback xmlns="">
          <p:sp>
            <p:nvSpPr>
              <p:cNvPr id="3" name="Tex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180000" y="617421"/>
                <a:ext cx="8893662" cy="5375605"/>
              </a:xfrm>
              <a:blipFill>
                <a:blip r:embed="rId2"/>
                <a:stretch>
                  <a:fillRect r="-20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476" y="4110807"/>
            <a:ext cx="3677298" cy="1922990"/>
          </a:xfrm>
          <a:prstGeom prst="rect">
            <a:avLst/>
          </a:prstGeom>
        </p:spPr>
      </p:pic>
      <p:grpSp>
        <p:nvGrpSpPr>
          <p:cNvPr id="7" name="Group 6"/>
          <p:cNvGrpSpPr/>
          <p:nvPr/>
        </p:nvGrpSpPr>
        <p:grpSpPr>
          <a:xfrm>
            <a:off x="4364160" y="3907692"/>
            <a:ext cx="3321538" cy="2213435"/>
            <a:chOff x="4868985" y="3907692"/>
            <a:chExt cx="3321538" cy="2213435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8245" y="4023476"/>
              <a:ext cx="2785879" cy="2097651"/>
            </a:xfrm>
            <a:prstGeom prst="rect">
              <a:avLst/>
            </a:prstGeom>
          </p:spPr>
        </p:pic>
        <p:sp>
          <p:nvSpPr>
            <p:cNvPr id="6" name="Rectangle 5"/>
            <p:cNvSpPr/>
            <p:nvPr/>
          </p:nvSpPr>
          <p:spPr>
            <a:xfrm>
              <a:off x="4868985" y="3907692"/>
              <a:ext cx="3321538" cy="2213435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443136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000" y="137533"/>
            <a:ext cx="8791199" cy="417103"/>
          </a:xfrm>
        </p:spPr>
        <p:txBody>
          <a:bodyPr/>
          <a:lstStyle/>
          <a:p>
            <a:r>
              <a:rPr lang="en-US" dirty="0" smtClean="0"/>
              <a:t>M by 1D fit to m – cross-check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/>
              <p:cNvSpPr>
                <a:spLocks noGrp="1"/>
              </p:cNvSpPr>
              <p:nvPr>
                <p:ph type="body" idx="1"/>
              </p:nvPr>
            </p:nvSpPr>
            <p:spPr>
              <a:xfrm>
                <a:off x="180000" y="644577"/>
                <a:ext cx="8791199" cy="5348449"/>
              </a:xfrm>
            </p:spPr>
            <p:txBody>
              <a:bodyPr/>
              <a:lstStyle/>
              <a:p>
                <a:r>
                  <a:rPr lang="en-US" dirty="0" smtClean="0"/>
                  <a:t>Cross-check fit error returned by iminuit </a:t>
                </a:r>
                <a:r>
                  <a:rPr lang="en-US" dirty="0" smtClean="0">
                    <a:sym typeface="Symbol" panose="05050102010706020507" pitchFamily="18" charset="2"/>
                  </a:rPr>
                  <a:t></a:t>
                </a:r>
                <a:r>
                  <a:rPr lang="en-US" dirty="0" smtClean="0"/>
                  <a:t> repeat fit on 10k samples</a:t>
                </a:r>
              </a:p>
              <a:p>
                <a:pPr lvl="1"/>
                <a:r>
                  <a:rPr lang="en-US" dirty="0" smtClean="0"/>
                  <a:t>check this only at the point of </a:t>
                </a:r>
                <a:r>
                  <a:rPr lang="en-US" dirty="0" smtClean="0">
                    <a:sym typeface="Symbol" panose="05050102010706020507" pitchFamily="18" charset="2"/>
                  </a:rPr>
                  <a:t>max information  </a:t>
                </a:r>
                <a:r>
                  <a:rPr lang="el-GR" dirty="0" smtClean="0"/>
                  <a:t>ε</a:t>
                </a:r>
                <a:r>
                  <a:rPr lang="en-US" baseline="-25000" dirty="0" smtClean="0"/>
                  <a:t>s</a:t>
                </a:r>
                <a:r>
                  <a:rPr lang="en-US" dirty="0" smtClean="0"/>
                  <a:t>=0.78</a:t>
                </a:r>
                <a:r>
                  <a:rPr lang="en-US" dirty="0">
                    <a:sym typeface="Symbol" panose="05050102010706020507" pitchFamily="18" charset="2"/>
                  </a:rPr>
                  <a:t> </a:t>
                </a:r>
                <a:r>
                  <a:rPr lang="en-US" dirty="0" smtClean="0">
                    <a:sym typeface="Symbol" panose="05050102010706020507" pitchFamily="18" charset="2"/>
                  </a:rPr>
                  <a:t>and </a:t>
                </a:r>
                <a:r>
                  <a:rPr lang="el-GR" dirty="0" smtClean="0"/>
                  <a:t>Δ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M</m:t>
                        </m:r>
                      </m:e>
                    </m:acc>
                  </m:oMath>
                </a14:m>
                <a:r>
                  <a:rPr lang="en-US" dirty="0" smtClean="0">
                    <a:sym typeface="Symbol" panose="05050102010706020507" pitchFamily="18" charset="2"/>
                  </a:rPr>
                  <a:t>=0.254</a:t>
                </a:r>
              </a:p>
              <a:p>
                <a:pPr lvl="1"/>
                <a:endParaRPr lang="en-GB" dirty="0"/>
              </a:p>
            </p:txBody>
          </p:sp>
        </mc:Choice>
        <mc:Fallback xmlns="">
          <p:sp>
            <p:nvSpPr>
              <p:cNvPr id="3" name="Tex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180000" y="644577"/>
                <a:ext cx="8791199" cy="5348449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6" name="Group 15"/>
          <p:cNvGrpSpPr/>
          <p:nvPr/>
        </p:nvGrpSpPr>
        <p:grpSpPr>
          <a:xfrm>
            <a:off x="379943" y="1596470"/>
            <a:ext cx="8434951" cy="1466710"/>
            <a:chOff x="379943" y="1807485"/>
            <a:chExt cx="8434951" cy="1466710"/>
          </a:xfrm>
        </p:grpSpPr>
        <p:grpSp>
          <p:nvGrpSpPr>
            <p:cNvPr id="10" name="Group 9"/>
            <p:cNvGrpSpPr/>
            <p:nvPr/>
          </p:nvGrpSpPr>
          <p:grpSpPr>
            <a:xfrm>
              <a:off x="379943" y="1807485"/>
              <a:ext cx="8434951" cy="1466710"/>
              <a:chOff x="403388" y="1487058"/>
              <a:chExt cx="8434951" cy="1466710"/>
            </a:xfrm>
          </p:grpSpPr>
          <p:pic>
            <p:nvPicPr>
              <p:cNvPr id="4" name="Picture 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442739" y="1693724"/>
                <a:ext cx="4395600" cy="1260044"/>
              </a:xfrm>
              <a:prstGeom prst="rect">
                <a:avLst/>
              </a:prstGeom>
            </p:spPr>
          </p:pic>
          <p:pic>
            <p:nvPicPr>
              <p:cNvPr id="6" name="Picture 5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03388" y="1685917"/>
                <a:ext cx="3683100" cy="1241132"/>
              </a:xfrm>
              <a:prstGeom prst="rect">
                <a:avLst/>
              </a:prstGeom>
            </p:spPr>
          </p:pic>
          <p:sp>
            <p:nvSpPr>
              <p:cNvPr id="7" name="TextBox 6"/>
              <p:cNvSpPr txBox="1"/>
              <p:nvPr/>
            </p:nvSpPr>
            <p:spPr>
              <a:xfrm>
                <a:off x="1782245" y="1487058"/>
                <a:ext cx="105825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Prediction</a:t>
                </a:r>
                <a:endParaRPr lang="en-GB" dirty="0"/>
              </a:p>
            </p:txBody>
          </p:sp>
          <p:sp>
            <p:nvSpPr>
              <p:cNvPr id="8" name="TextBox 7"/>
              <p:cNvSpPr txBox="1"/>
              <p:nvPr/>
            </p:nvSpPr>
            <p:spPr>
              <a:xfrm>
                <a:off x="5314461" y="1487058"/>
                <a:ext cx="2774461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Fit results (1 fit on 1 sample)</a:t>
                </a:r>
                <a:endParaRPr lang="en-GB" dirty="0"/>
              </a:p>
            </p:txBody>
          </p:sp>
        </p:grpSp>
        <p:sp>
          <p:nvSpPr>
            <p:cNvPr id="11" name="Rectangle 10"/>
            <p:cNvSpPr/>
            <p:nvPr/>
          </p:nvSpPr>
          <p:spPr>
            <a:xfrm>
              <a:off x="1180123" y="2438400"/>
              <a:ext cx="492369" cy="132862"/>
            </a:xfrm>
            <a:prstGeom prst="rect">
              <a:avLst/>
            </a:prstGeom>
            <a:noFill/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7959969" y="2371969"/>
              <a:ext cx="492369" cy="132862"/>
            </a:xfrm>
            <a:prstGeom prst="rect">
              <a:avLst/>
            </a:prstGeom>
            <a:noFill/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1067731" y="3566649"/>
            <a:ext cx="6277868" cy="2463731"/>
            <a:chOff x="1067731" y="3551019"/>
            <a:chExt cx="6277868" cy="2463731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7731" y="3826802"/>
              <a:ext cx="6277868" cy="2187948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3016738" y="3551019"/>
              <a:ext cx="315350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Fit results (10k fits on 10k samples)</a:t>
              </a:r>
              <a:endParaRPr lang="en-GB" dirty="0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2157046" y="4122616"/>
              <a:ext cx="310631" cy="121138"/>
            </a:xfrm>
            <a:prstGeom prst="rect">
              <a:avLst/>
            </a:prstGeom>
            <a:noFill/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5388708" y="3998216"/>
              <a:ext cx="492369" cy="132862"/>
            </a:xfrm>
            <a:prstGeom prst="rect">
              <a:avLst/>
            </a:prstGeom>
            <a:noFill/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3454400" y="3163096"/>
                <a:ext cx="2625969" cy="313612"/>
              </a:xfrm>
              <a:prstGeom prst="rect">
                <a:avLst/>
              </a:prstGeom>
              <a:noFill/>
              <a:ln>
                <a:solidFill>
                  <a:schemeClr val="bg2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b="1" dirty="0" smtClean="0">
                    <a:solidFill>
                      <a:srgbClr val="0055A0"/>
                    </a:solidFill>
                  </a:rPr>
                  <a:t>OK! </a:t>
                </a:r>
                <a:r>
                  <a:rPr lang="el-GR" b="1" dirty="0">
                    <a:solidFill>
                      <a:srgbClr val="0055A0"/>
                    </a:solidFill>
                  </a:rPr>
                  <a:t>Δ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b="1" i="1">
                            <a:solidFill>
                              <a:srgbClr val="0055A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b="1" i="1">
                            <a:solidFill>
                              <a:srgbClr val="0055A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𝑴</m:t>
                        </m:r>
                      </m:e>
                    </m:acc>
                  </m:oMath>
                </a14:m>
                <a:r>
                  <a:rPr lang="en-US" b="1" dirty="0">
                    <a:solidFill>
                      <a:srgbClr val="0055A0"/>
                    </a:solidFill>
                    <a:sym typeface="Symbol" panose="05050102010706020507" pitchFamily="18" charset="2"/>
                  </a:rPr>
                  <a:t>=</a:t>
                </a:r>
                <a:r>
                  <a:rPr lang="en-US" b="1" dirty="0" smtClean="0">
                    <a:solidFill>
                      <a:srgbClr val="0055A0"/>
                    </a:solidFill>
                    <a:sym typeface="Symbol" panose="05050102010706020507" pitchFamily="18" charset="2"/>
                  </a:rPr>
                  <a:t>0.254 consistently</a:t>
                </a:r>
                <a:r>
                  <a:rPr lang="en-US" b="1" dirty="0" smtClean="0">
                    <a:solidFill>
                      <a:srgbClr val="0055A0"/>
                    </a:solidFill>
                  </a:rPr>
                  <a:t> </a:t>
                </a:r>
                <a:endParaRPr lang="en-GB" b="1" dirty="0">
                  <a:solidFill>
                    <a:srgbClr val="0055A0"/>
                  </a:solidFill>
                </a:endParaRPr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54400" y="3163096"/>
                <a:ext cx="2625969" cy="313612"/>
              </a:xfrm>
              <a:prstGeom prst="rect">
                <a:avLst/>
              </a:prstGeom>
              <a:blipFill>
                <a:blip r:embed="rId6"/>
                <a:stretch>
                  <a:fillRect b="-16981"/>
                </a:stretch>
              </a:blipFill>
              <a:ln>
                <a:solidFill>
                  <a:schemeClr val="bg2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0" name="Straight Arrow Connector 19"/>
          <p:cNvCxnSpPr>
            <a:stCxn id="11" idx="3"/>
          </p:cNvCxnSpPr>
          <p:nvPr/>
        </p:nvCxnSpPr>
        <p:spPr>
          <a:xfrm>
            <a:off x="1672492" y="2293816"/>
            <a:ext cx="1891877" cy="869280"/>
          </a:xfrm>
          <a:prstGeom prst="straightConnector1">
            <a:avLst/>
          </a:prstGeom>
          <a:ln>
            <a:solidFill>
              <a:schemeClr val="bg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stCxn id="13" idx="3"/>
            <a:endCxn id="18" idx="1"/>
          </p:cNvCxnSpPr>
          <p:nvPr/>
        </p:nvCxnSpPr>
        <p:spPr>
          <a:xfrm flipV="1">
            <a:off x="2467677" y="3319902"/>
            <a:ext cx="986723" cy="878913"/>
          </a:xfrm>
          <a:prstGeom prst="straightConnector1">
            <a:avLst/>
          </a:prstGeom>
          <a:ln>
            <a:solidFill>
              <a:schemeClr val="bg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>
            <a:stCxn id="15" idx="0"/>
          </p:cNvCxnSpPr>
          <p:nvPr/>
        </p:nvCxnSpPr>
        <p:spPr>
          <a:xfrm flipH="1" flipV="1">
            <a:off x="5388708" y="3476708"/>
            <a:ext cx="246185" cy="537138"/>
          </a:xfrm>
          <a:prstGeom prst="straightConnector1">
            <a:avLst/>
          </a:prstGeom>
          <a:ln>
            <a:solidFill>
              <a:schemeClr val="bg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>
            <a:stCxn id="12" idx="1"/>
          </p:cNvCxnSpPr>
          <p:nvPr/>
        </p:nvCxnSpPr>
        <p:spPr>
          <a:xfrm flipH="1">
            <a:off x="5881077" y="2227385"/>
            <a:ext cx="2078892" cy="935711"/>
          </a:xfrm>
          <a:prstGeom prst="straightConnector1">
            <a:avLst/>
          </a:prstGeom>
          <a:ln>
            <a:solidFill>
              <a:schemeClr val="bg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61742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000" y="197494"/>
            <a:ext cx="6801825" cy="318321"/>
          </a:xfrm>
        </p:spPr>
        <p:txBody>
          <a:bodyPr/>
          <a:lstStyle/>
          <a:p>
            <a:r>
              <a:rPr lang="en-US" sz="3200" dirty="0" smtClean="0"/>
              <a:t>Cross-section </a:t>
            </a:r>
            <a:r>
              <a:rPr lang="en-US" sz="3200" dirty="0"/>
              <a:t>by 1D fit to </a:t>
            </a:r>
            <a:r>
              <a:rPr lang="en-US" sz="3200" dirty="0" smtClean="0"/>
              <a:t>D</a:t>
            </a:r>
            <a:endParaRPr lang="en-GB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/>
              <p:cNvSpPr>
                <a:spLocks noGrp="1"/>
              </p:cNvSpPr>
              <p:nvPr>
                <p:ph type="body" idx="1"/>
              </p:nvPr>
            </p:nvSpPr>
            <p:spPr>
              <a:xfrm>
                <a:off x="180000" y="695572"/>
                <a:ext cx="8964000" cy="1539630"/>
              </a:xfrm>
            </p:spPr>
            <p:txBody>
              <a:bodyPr/>
              <a:lstStyle/>
              <a:p>
                <a:pPr>
                  <a:spcBef>
                    <a:spcPts val="0"/>
                  </a:spcBef>
                </a:pPr>
                <a:r>
                  <a:rPr lang="en-US" dirty="0" smtClean="0"/>
                  <a:t>Cross-section fits analogous to mass fits but simpler</a:t>
                </a:r>
              </a:p>
              <a:p>
                <a:pPr lvl="1">
                  <a:spcBef>
                    <a:spcPts val="0"/>
                  </a:spcBef>
                </a:pPr>
                <a:r>
                  <a:rPr lang="en-US" dirty="0" smtClean="0"/>
                  <a:t> Differential cross-section proportional to total cross-section</a:t>
                </a:r>
              </a:p>
              <a:p>
                <a:pPr lvl="1">
                  <a:spcBef>
                    <a:spcPts val="0"/>
                  </a:spcBef>
                </a:pPr>
                <a:r>
                  <a:rPr lang="en-US" dirty="0" smtClean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en-US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1</m:t>
                        </m:r>
                      </m:num>
                      <m:den>
                        <m:r>
                          <a:rPr lang="en-US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𝑠</m:t>
                        </m:r>
                        <m:r>
                          <a:rPr lang="en-US" i="1" baseline="-25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𝑖</m:t>
                        </m:r>
                      </m:den>
                    </m:f>
                    <m:f>
                      <m:fPr>
                        <m:ctrlPr>
                          <a:rPr lang="en-US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en-US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𝜕</m:t>
                        </m:r>
                        <m:r>
                          <a:rPr lang="en-US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𝑠𝑖</m:t>
                        </m:r>
                      </m:num>
                      <m:den>
                        <m:r>
                          <a:rPr lang="en-US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𝜕</m:t>
                        </m:r>
                        <m:r>
                          <m:rPr>
                            <m:sty m:val="p"/>
                          </m:rPr>
                          <a:rPr lang="el-GR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σ</m:t>
                        </m:r>
                        <m:r>
                          <a:rPr lang="en-US" b="0" i="1" baseline="-250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𝑠</m:t>
                        </m:r>
                      </m:den>
                    </m:f>
                    <m:r>
                      <a:rPr lang="en-US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Symbol" panose="05050102010706020507" pitchFamily="18" charset="2"/>
                      </a:rPr>
                      <m:t>=</m:t>
                    </m:r>
                    <m:f>
                      <m:fPr>
                        <m:ctrlPr>
                          <a:rPr lang="en-US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en-US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1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l-GR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σ</m:t>
                        </m:r>
                        <m:r>
                          <a:rPr lang="en-US" i="1" baseline="-25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𝑠</m:t>
                        </m:r>
                      </m:den>
                    </m:f>
                  </m:oMath>
                </a14:m>
                <a:r>
                  <a:rPr lang="en-US" dirty="0" smtClean="0">
                    <a:solidFill>
                      <a:srgbClr val="FF0000"/>
                    </a:solidFill>
                  </a:rPr>
                  <a:t> is constant </a:t>
                </a:r>
                <a:r>
                  <a:rPr lang="en-US" dirty="0" smtClean="0">
                    <a:sym typeface="Symbol" panose="05050102010706020507" pitchFamily="18" charset="2"/>
                  </a:rPr>
                  <a:t></a:t>
                </a:r>
                <a:r>
                  <a:rPr lang="en-US" dirty="0" smtClean="0"/>
                  <a:t>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subSup"/>
                        <m:supHide m:val="on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9"/>
                          </m:rPr>
                          <a:rPr lang="en-US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</m:sub>
                      <m:sup/>
                      <m:e>
                        <m:f>
                          <m:fPr>
                            <m:ctrlPr>
                              <a:rPr lang="en-US" i="1">
                                <a:latin typeface="Cambria Math" panose="02040503050406030204" pitchFamily="18" charset="0"/>
                                <a:sym typeface="Symbol" panose="05050102010706020507" pitchFamily="18" charset="2"/>
                              </a:rPr>
                            </m:ctrlPr>
                          </m:fPr>
                          <m:num>
                            <m:r>
                              <a:rPr lang="en-US" i="1">
                                <a:latin typeface="Cambria Math" panose="02040503050406030204" pitchFamily="18" charset="0"/>
                                <a:sym typeface="Symbol" panose="05050102010706020507" pitchFamily="18" charset="2"/>
                              </a:rPr>
                              <m:t>1</m:t>
                            </m:r>
                          </m:num>
                          <m:den>
                            <m:r>
                              <a:rPr lang="en-US" i="1">
                                <a:latin typeface="Cambria Math" panose="02040503050406030204" pitchFamily="18" charset="0"/>
                                <a:sym typeface="Symbol" panose="05050102010706020507" pitchFamily="18" charset="2"/>
                              </a:rPr>
                              <m:t>𝑠</m:t>
                            </m:r>
                            <m:r>
                              <a:rPr lang="en-US" i="1" baseline="-2500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Symbol" panose="05050102010706020507" pitchFamily="18" charset="2"/>
                              </a:rPr>
                              <m:t>𝑖</m:t>
                            </m:r>
                          </m:den>
                        </m:f>
                        <m:sSup>
                          <m:sSup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Symbol" panose="05050102010706020507" pitchFamily="18" charset="2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i="1">
                                    <a:latin typeface="Cambria Math" panose="02040503050406030204" pitchFamily="18" charset="0"/>
                                    <a:sym typeface="Symbol" panose="05050102010706020507" pitchFamily="18" charset="2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  <a:sym typeface="Symbol" panose="05050102010706020507" pitchFamily="18" charset="2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sym typeface="Symbol" panose="05050102010706020507" pitchFamily="18" charset="2"/>
                                      </a:rPr>
                                      <m:t>𝜕</m:t>
                                    </m:r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  <a:sym typeface="Symbol" panose="05050102010706020507" pitchFamily="18" charset="2"/>
                                      </a:rPr>
                                      <m:t>𝑠</m:t>
                                    </m:r>
                                    <m:r>
                                      <a:rPr lang="en-US" i="1" baseline="-2500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sym typeface="Symbol" panose="05050102010706020507" pitchFamily="18" charset="2"/>
                                      </a:rPr>
                                      <m:t>𝑖</m:t>
                                    </m:r>
                                  </m:num>
                                  <m:den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sym typeface="Symbol" panose="05050102010706020507" pitchFamily="18" charset="2"/>
                                      </a:rPr>
                                      <m:t>𝜕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l-GR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sym typeface="Symbol" panose="05050102010706020507" pitchFamily="18" charset="2"/>
                                      </a:rPr>
                                      <m:t>σ</m:t>
                                    </m:r>
                                    <m:r>
                                      <a:rPr lang="en-US" i="1" baseline="-2500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sym typeface="Symbol" panose="05050102010706020507" pitchFamily="18" charset="2"/>
                                      </a:rPr>
                                      <m:t>𝑠</m:t>
                                    </m:r>
                                  </m:den>
                                </m:f>
                              </m:e>
                            </m:d>
                          </m:e>
                          <m:sup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sym typeface="Symbol" panose="05050102010706020507" pitchFamily="18" charset="2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en-US" dirty="0"/>
                          <m:t>∗ </m:t>
                        </m:r>
                        <m:r>
                          <m:rPr>
                            <m:nor/>
                          </m:rPr>
                          <a:rPr lang="el-GR" dirty="0"/>
                          <m:t>ε</m:t>
                        </m:r>
                        <m:r>
                          <m:rPr>
                            <m:nor/>
                          </m:rPr>
                          <a:rPr lang="en-US" baseline="-25000" dirty="0"/>
                          <m:t>i</m:t>
                        </m:r>
                        <m:r>
                          <m:rPr>
                            <m:nor/>
                          </m:rPr>
                          <a:rPr lang="en-US" baseline="-25000" dirty="0"/>
                          <m:t> ∗ </m:t>
                        </m:r>
                        <m:r>
                          <m:rPr>
                            <m:nor/>
                          </m:rPr>
                          <a:rPr lang="el-GR" dirty="0"/>
                          <m:t>ρ</m:t>
                        </m:r>
                        <m:r>
                          <m:rPr>
                            <m:nor/>
                          </m:rPr>
                          <a:rPr lang="en-US" baseline="-25000" dirty="0"/>
                          <m:t>i</m:t>
                        </m:r>
                      </m:e>
                    </m:nary>
                  </m:oMath>
                </a14:m>
                <a:r>
                  <a:rPr lang="en-GB" dirty="0" smtClean="0"/>
                  <a:t> =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subSup"/>
                        <m:supHide m:val="on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9"/>
                          </m:rPr>
                          <a:rPr lang="en-US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</m:sub>
                      <m:sup/>
                      <m:e>
                        <m:r>
                          <a:rPr lang="en-US" i="1"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𝑠</m:t>
                        </m:r>
                        <m:r>
                          <a:rPr lang="en-US" i="1" baseline="-25000"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𝑖</m:t>
                        </m:r>
                        <m:r>
                          <a:rPr lang="en-US" b="0" i="1" baseline="-2500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US" b="0" i="0" baseline="-2500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Symbol" panose="05050102010706020507" pitchFamily="18" charset="2"/>
                          </a:rPr>
                          <m:t>∗ </m:t>
                        </m:r>
                        <m:r>
                          <m:rPr>
                            <m:nor/>
                          </m:rPr>
                          <a:rPr lang="el-GR" dirty="0"/>
                          <m:t>ε</m:t>
                        </m:r>
                        <m:r>
                          <m:rPr>
                            <m:nor/>
                          </m:rPr>
                          <a:rPr lang="en-US" baseline="-25000" dirty="0"/>
                          <m:t>i</m:t>
                        </m:r>
                        <m:r>
                          <m:rPr>
                            <m:nor/>
                          </m:rPr>
                          <a:rPr lang="en-US" b="0" i="0" baseline="-25000" dirty="0" smtClean="0"/>
                          <m:t> ∗ </m:t>
                        </m:r>
                        <m:r>
                          <m:rPr>
                            <m:nor/>
                          </m:rPr>
                          <a:rPr lang="el-GR" dirty="0"/>
                          <m:t>ρ</m:t>
                        </m:r>
                        <m:r>
                          <m:rPr>
                            <m:nor/>
                          </m:rPr>
                          <a:rPr lang="en-US" baseline="-25000" dirty="0"/>
                          <m:t>i</m:t>
                        </m:r>
                      </m:e>
                    </m:nary>
                  </m:oMath>
                </a14:m>
                <a:endParaRPr lang="en-GB" dirty="0" smtClean="0"/>
              </a:p>
              <a:p>
                <a:pPr lvl="2">
                  <a:spcBef>
                    <a:spcPts val="0"/>
                  </a:spcBef>
                </a:pPr>
                <a:r>
                  <a:rPr lang="en-US" dirty="0" smtClean="0"/>
                  <a:t>special case : for a single bin (</a:t>
                </a:r>
                <a:r>
                  <a:rPr lang="en-US" dirty="0" smtClean="0">
                    <a:sym typeface="Symbol" panose="05050102010706020507" pitchFamily="18" charset="2"/>
                  </a:rPr>
                  <a:t>counting experiment) S</a:t>
                </a:r>
                <a:r>
                  <a:rPr lang="en-US" baseline="-25000" dirty="0" smtClean="0">
                    <a:sym typeface="Symbol" panose="05050102010706020507" pitchFamily="18" charset="2"/>
                  </a:rPr>
                  <a:t>tot</a:t>
                </a:r>
                <a14:m>
                  <m:oMath xmlns:m="http://schemas.openxmlformats.org/officeDocument/2006/math">
                    <m:r>
                      <a:rPr lang="en-US" b="0" i="0" dirty="0" smtClean="0">
                        <a:latin typeface="Cambria Math" panose="02040503050406030204" pitchFamily="18" charset="0"/>
                      </a:rPr>
                      <m:t>∗</m:t>
                    </m:r>
                    <m:r>
                      <m:rPr>
                        <m:nor/>
                      </m:rPr>
                      <a:rPr lang="el-GR" dirty="0"/>
                      <m:t>ε</m:t>
                    </m:r>
                    <m:r>
                      <m:rPr>
                        <m:nor/>
                      </m:rPr>
                      <a:rPr lang="en-US" dirty="0"/>
                      <m:t>∗</m:t>
                    </m:r>
                    <m:r>
                      <m:rPr>
                        <m:nor/>
                      </m:rPr>
                      <a:rPr lang="el-GR" dirty="0"/>
                      <m:t>ρ</m:t>
                    </m:r>
                    <m:r>
                      <a:rPr lang="el-GR" i="1" dirty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 smtClean="0">
                    <a:sym typeface="Symbol" panose="05050102010706020507" pitchFamily="18" charset="2"/>
                  </a:rPr>
                  <a:t> maximise global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l-GR" dirty="0"/>
                      <m:t>ε</m:t>
                    </m:r>
                    <m:r>
                      <m:rPr>
                        <m:nor/>
                      </m:rPr>
                      <a:rPr lang="en-US" b="0" i="0" dirty="0" smtClean="0"/>
                      <m:t>∗</m:t>
                    </m:r>
                    <m:r>
                      <m:rPr>
                        <m:nor/>
                      </m:rPr>
                      <a:rPr lang="el-GR" dirty="0"/>
                      <m:t>ρ</m:t>
                    </m:r>
                  </m:oMath>
                </a14:m>
                <a:endParaRPr lang="en-GB" dirty="0" smtClean="0"/>
              </a:p>
              <a:p>
                <a:pPr lvl="3">
                  <a:spcBef>
                    <a:spcPts val="0"/>
                  </a:spcBef>
                </a:pPr>
                <a:endParaRPr lang="en-US" dirty="0" smtClean="0"/>
              </a:p>
              <a:p>
                <a:pPr>
                  <a:spcBef>
                    <a:spcPts val="0"/>
                  </a:spcBef>
                </a:pPr>
                <a:r>
                  <a:rPr lang="en-US" dirty="0" smtClean="0"/>
                  <a:t>For simplicity show only fit in D (could fit m, or m and D) and no cuts</a:t>
                </a:r>
              </a:p>
              <a:p>
                <a:pPr lvl="1">
                  <a:spcBef>
                    <a:spcPts val="0"/>
                  </a:spcBef>
                </a:pPr>
                <a:r>
                  <a:rPr lang="en-US" dirty="0" smtClean="0"/>
                  <a:t>binning improves precision, also without cuts on D</a:t>
                </a:r>
              </a:p>
              <a:p>
                <a:pPr lvl="1">
                  <a:spcBef>
                    <a:spcPts val="0"/>
                  </a:spcBef>
                </a:pPr>
                <a:r>
                  <a:rPr lang="en-US" dirty="0" smtClean="0"/>
                  <a:t>use the scoring classifier D to partition data, not to reject events </a:t>
                </a:r>
                <a:r>
                  <a:rPr lang="en-US" dirty="0" smtClean="0">
                    <a:sym typeface="Symbol" panose="05050102010706020507" pitchFamily="18" charset="2"/>
                  </a:rPr>
                  <a:t> next slides</a:t>
                </a:r>
                <a:endParaRPr lang="en-GB" dirty="0"/>
              </a:p>
            </p:txBody>
          </p:sp>
        </mc:Choice>
        <mc:Fallback xmlns="">
          <p:sp>
            <p:nvSpPr>
              <p:cNvPr id="3" name="Tex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180000" y="695572"/>
                <a:ext cx="8964000" cy="1539630"/>
              </a:xfrm>
              <a:blipFill>
                <a:blip r:embed="rId2"/>
                <a:stretch>
                  <a:fillRect b="-6837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039450" y="3362324"/>
            <a:ext cx="6509644" cy="2768845"/>
            <a:chOff x="1305169" y="2987609"/>
            <a:chExt cx="6931257" cy="2948176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5169" y="3205013"/>
              <a:ext cx="3187438" cy="2730772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4033" y="3211808"/>
              <a:ext cx="3512393" cy="2723977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2313692" y="2987609"/>
              <a:ext cx="10582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Prediction</a:t>
              </a:r>
              <a:endParaRPr lang="en-GB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5845908" y="2987609"/>
              <a:ext cx="102381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Fit results</a:t>
              </a:r>
              <a:endParaRPr lang="en-GB" dirty="0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7124700" y="95044"/>
            <a:ext cx="1866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i.e. </a:t>
            </a:r>
            <a:r>
              <a:rPr lang="en-US" i="1" dirty="0"/>
              <a:t>t</a:t>
            </a:r>
            <a:r>
              <a:rPr lang="en-US" i="1" dirty="0" smtClean="0"/>
              <a:t>he common practice of “BDT fits”</a:t>
            </a:r>
            <a:endParaRPr lang="en-GB" i="1" dirty="0"/>
          </a:p>
        </p:txBody>
      </p:sp>
    </p:spTree>
    <p:extLst>
      <p:ext uri="{BB962C8B-B14F-4D97-AF65-F5344CB8AC3E}">
        <p14:creationId xmlns:p14="http://schemas.microsoft.com/office/powerpoint/2010/main" val="2079473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97493"/>
            <a:ext cx="9144000" cy="731307"/>
          </a:xfrm>
        </p:spPr>
        <p:txBody>
          <a:bodyPr/>
          <a:lstStyle/>
          <a:p>
            <a:r>
              <a:rPr lang="en-US" sz="2800" dirty="0"/>
              <a:t>M by </a:t>
            </a:r>
            <a:r>
              <a:rPr lang="en-US" sz="2800" dirty="0" smtClean="0"/>
              <a:t>2D </a:t>
            </a:r>
            <a:r>
              <a:rPr lang="en-US" sz="2800" dirty="0"/>
              <a:t>fit </a:t>
            </a:r>
            <a:r>
              <a:rPr lang="en-US" sz="2800" dirty="0" smtClean="0"/>
              <a:t>– use classifier to partition, not to cut </a:t>
            </a:r>
            <a:endParaRPr lang="en-GB" sz="28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5250" y="1144800"/>
            <a:ext cx="8875949" cy="4848226"/>
          </a:xfrm>
        </p:spPr>
        <p:txBody>
          <a:bodyPr/>
          <a:lstStyle/>
          <a:p>
            <a:r>
              <a:rPr lang="en-US" dirty="0" smtClean="0"/>
              <a:t>Showed a fit for M on m, after a cut on D </a:t>
            </a:r>
            <a:r>
              <a:rPr lang="en-US" dirty="0" smtClean="0">
                <a:sym typeface="Symbol" panose="05050102010706020507" pitchFamily="18" charset="2"/>
              </a:rPr>
              <a:t> can also fit in 2-D with no cuts</a:t>
            </a:r>
          </a:p>
          <a:p>
            <a:pPr lvl="1"/>
            <a:r>
              <a:rPr lang="en-US" dirty="0" smtClean="0"/>
              <a:t>again, use </a:t>
            </a:r>
            <a:r>
              <a:rPr lang="en-US" dirty="0"/>
              <a:t>the scoring classifier D to partition data, not to reject </a:t>
            </a:r>
            <a:r>
              <a:rPr lang="en-US" dirty="0" smtClean="0"/>
              <a:t>events</a:t>
            </a:r>
          </a:p>
          <a:p>
            <a:pPr lvl="2"/>
            <a:endParaRPr lang="en-US" dirty="0"/>
          </a:p>
          <a:p>
            <a:r>
              <a:rPr lang="en-US" dirty="0" smtClean="0"/>
              <a:t>Why is binning so important, especially using a discriminating variable?</a:t>
            </a:r>
          </a:p>
          <a:p>
            <a:pPr lvl="1"/>
            <a:r>
              <a:rPr lang="en-US" dirty="0" smtClean="0"/>
              <a:t>next slide...</a:t>
            </a:r>
            <a:endParaRPr lang="en-GB" dirty="0"/>
          </a:p>
        </p:txBody>
      </p:sp>
      <p:grpSp>
        <p:nvGrpSpPr>
          <p:cNvPr id="10" name="Group 9"/>
          <p:cNvGrpSpPr/>
          <p:nvPr/>
        </p:nvGrpSpPr>
        <p:grpSpPr>
          <a:xfrm>
            <a:off x="219076" y="3158989"/>
            <a:ext cx="8875950" cy="2948337"/>
            <a:chOff x="219076" y="3158989"/>
            <a:chExt cx="8875950" cy="2948337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808900" y="3438525"/>
              <a:ext cx="3286126" cy="2609009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9076" y="3362320"/>
              <a:ext cx="5526026" cy="2745006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1167477" y="3158989"/>
              <a:ext cx="993879" cy="2890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Prediction</a:t>
              </a:r>
              <a:endParaRPr lang="en-GB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7180411" y="3217792"/>
              <a:ext cx="961539" cy="2890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Fit results</a:t>
              </a:r>
              <a:endParaRPr lang="en-GB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985772" y="3158989"/>
              <a:ext cx="993879" cy="2890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Prediction</a:t>
              </a:r>
              <a:endParaRPr lang="en-GB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6700589" y="4663270"/>
            <a:ext cx="2270610" cy="738664"/>
          </a:xfrm>
          <a:prstGeom prst="rect">
            <a:avLst/>
          </a:prstGeom>
          <a:solidFill>
            <a:srgbClr val="FFFF00"/>
          </a:solidFill>
          <a:ln>
            <a:solidFill>
              <a:schemeClr val="bg2"/>
            </a:solidFill>
          </a:ln>
        </p:spPr>
        <p:txBody>
          <a:bodyPr wrap="square" lIns="0" tIns="0" rIns="0" bIns="0" rtlCol="0">
            <a:spAutoFit/>
          </a:bodyPr>
          <a:lstStyle/>
          <a:p>
            <a:r>
              <a:rPr lang="en-US" sz="1200" dirty="0" smtClean="0"/>
              <a:t> Ideal case:                      ± 0.200</a:t>
            </a:r>
          </a:p>
          <a:p>
            <a:r>
              <a:rPr lang="en-US" sz="1200" dirty="0" smtClean="0"/>
              <a:t> 1D fit(m), no cut(D):        ± 0.292</a:t>
            </a:r>
          </a:p>
          <a:p>
            <a:r>
              <a:rPr lang="en-US" sz="1200" dirty="0" smtClean="0"/>
              <a:t> 1D fit(m), optimal cut(D): ± 0.254</a:t>
            </a:r>
          </a:p>
          <a:p>
            <a:r>
              <a:rPr lang="en-US" sz="1200" dirty="0" smtClean="0"/>
              <a:t> 2D fit(m,D), no cuts:        ± 0.233 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3107107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>
            <a:grpSpLocks noChangeAspect="1"/>
          </p:cNvGrpSpPr>
          <p:nvPr/>
        </p:nvGrpSpPr>
        <p:grpSpPr>
          <a:xfrm>
            <a:off x="1299614" y="1529611"/>
            <a:ext cx="5863188" cy="513878"/>
            <a:chOff x="1354040" y="2825017"/>
            <a:chExt cx="6182095" cy="541829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54040" y="2902712"/>
              <a:ext cx="1727351" cy="426080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3269783" y="2951393"/>
              <a:ext cx="39083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ym typeface="Symbol" panose="05050102010706020507" pitchFamily="18" charset="2"/>
                </a:rPr>
                <a:t></a:t>
              </a:r>
              <a:endParaRPr lang="en-US" dirty="0"/>
            </a:p>
          </p:txBody>
        </p:sp>
        <p:grpSp>
          <p:nvGrpSpPr>
            <p:cNvPr id="9" name="Group 8"/>
            <p:cNvGrpSpPr/>
            <p:nvPr/>
          </p:nvGrpSpPr>
          <p:grpSpPr>
            <a:xfrm>
              <a:off x="3885881" y="2825017"/>
              <a:ext cx="3650254" cy="541829"/>
              <a:chOff x="3885881" y="2825017"/>
              <a:chExt cx="3650254" cy="541829"/>
            </a:xfrm>
          </p:grpSpPr>
          <p:pic>
            <p:nvPicPr>
              <p:cNvPr id="4" name="Picture 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885881" y="2825017"/>
                <a:ext cx="2320443" cy="541829"/>
              </a:xfrm>
              <a:prstGeom prst="rect">
                <a:avLst/>
              </a:prstGeom>
              <a:ln w="28575">
                <a:noFill/>
              </a:ln>
            </p:spPr>
          </p:pic>
          <p:pic>
            <p:nvPicPr>
              <p:cNvPr id="8" name="Picture 7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234169" y="2870068"/>
                <a:ext cx="1301966" cy="458724"/>
              </a:xfrm>
              <a:prstGeom prst="rect">
                <a:avLst/>
              </a:prstGeom>
            </p:spPr>
          </p:pic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000" y="153950"/>
            <a:ext cx="8791199" cy="466536"/>
          </a:xfrm>
        </p:spPr>
        <p:txBody>
          <a:bodyPr/>
          <a:lstStyle/>
          <a:p>
            <a:r>
              <a:rPr lang="en-US" sz="3200" dirty="0"/>
              <a:t>[FIP1] C</a:t>
            </a:r>
            <a:r>
              <a:rPr lang="en-US" sz="3200" dirty="0" smtClean="0"/>
              <a:t>ross-section in counting experiment</a:t>
            </a:r>
            <a:endParaRPr lang="en-GB" sz="3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0" y="772886"/>
            <a:ext cx="9144000" cy="5220140"/>
          </a:xfrm>
        </p:spPr>
        <p:txBody>
          <a:bodyPr/>
          <a:lstStyle/>
          <a:p>
            <a:pPr>
              <a:spcBef>
                <a:spcPts val="300"/>
              </a:spcBef>
            </a:pPr>
            <a:r>
              <a:rPr lang="en-US" dirty="0" smtClean="0"/>
              <a:t>Counting </a:t>
            </a:r>
            <a:r>
              <a:rPr lang="en-US" dirty="0"/>
              <a:t>experiment: measure a single number </a:t>
            </a:r>
            <a:r>
              <a:rPr lang="en-US" dirty="0" smtClean="0"/>
              <a:t>N</a:t>
            </a:r>
            <a:r>
              <a:rPr lang="en-US" baseline="-25000" dirty="0" smtClean="0"/>
              <a:t>meas</a:t>
            </a:r>
            <a:endParaRPr lang="en-US" dirty="0" smtClean="0"/>
          </a:p>
          <a:p>
            <a:pPr lvl="1">
              <a:spcBef>
                <a:spcPts val="300"/>
              </a:spcBef>
            </a:pPr>
            <a:r>
              <a:rPr lang="en-US" dirty="0" smtClean="0"/>
              <a:t>Well-known since decades: </a:t>
            </a:r>
            <a:r>
              <a:rPr lang="en-US" dirty="0" smtClean="0">
                <a:solidFill>
                  <a:srgbClr val="FF0000"/>
                </a:solidFill>
              </a:rPr>
              <a:t>maximize </a:t>
            </a:r>
            <a:r>
              <a:rPr lang="el-GR" dirty="0" smtClean="0">
                <a:solidFill>
                  <a:srgbClr val="FF0000"/>
                </a:solidFill>
              </a:rPr>
              <a:t>ε</a:t>
            </a:r>
            <a:r>
              <a:rPr lang="en-US" baseline="-25000" dirty="0" smtClean="0">
                <a:solidFill>
                  <a:srgbClr val="FF0000"/>
                </a:solidFill>
              </a:rPr>
              <a:t>s</a:t>
            </a:r>
            <a:r>
              <a:rPr lang="en-US" dirty="0" smtClean="0">
                <a:solidFill>
                  <a:srgbClr val="FF0000"/>
                </a:solidFill>
              </a:rPr>
              <a:t>*</a:t>
            </a:r>
            <a:r>
              <a:rPr lang="el-GR" dirty="0" smtClean="0">
                <a:solidFill>
                  <a:srgbClr val="FF0000"/>
                </a:solidFill>
              </a:rPr>
              <a:t>ρ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to minimize statistical errors</a:t>
            </a:r>
          </a:p>
          <a:p>
            <a:pPr lvl="1">
              <a:spcBef>
                <a:spcPts val="300"/>
              </a:spcBef>
            </a:pPr>
            <a:endParaRPr lang="en-US" sz="1800" dirty="0"/>
          </a:p>
          <a:p>
            <a:pPr lvl="3">
              <a:spcBef>
                <a:spcPts val="300"/>
              </a:spcBef>
            </a:pPr>
            <a:endParaRPr lang="en-US" dirty="0" smtClean="0"/>
          </a:p>
          <a:p>
            <a:pPr>
              <a:spcBef>
                <a:spcPts val="300"/>
              </a:spcBef>
            </a:pPr>
            <a:r>
              <a:rPr lang="en-US" dirty="0" smtClean="0"/>
              <a:t>FIP </a:t>
            </a:r>
            <a:r>
              <a:rPr lang="en-US" dirty="0"/>
              <a:t>s</a:t>
            </a:r>
            <a:r>
              <a:rPr lang="en-US" dirty="0">
                <a:sym typeface="Symbol" panose="05050102010706020507" pitchFamily="18" charset="2"/>
              </a:rPr>
              <a:t>pecial case: </a:t>
            </a:r>
            <a:r>
              <a:rPr lang="en-US" dirty="0"/>
              <a:t>FIP1 = </a:t>
            </a:r>
            <a:r>
              <a:rPr lang="el-GR" dirty="0"/>
              <a:t>ε</a:t>
            </a:r>
            <a:r>
              <a:rPr lang="en-US" baseline="-25000" dirty="0"/>
              <a:t>s</a:t>
            </a:r>
            <a:r>
              <a:rPr lang="en-US" dirty="0"/>
              <a:t>*</a:t>
            </a:r>
            <a:r>
              <a:rPr lang="el-GR" dirty="0" smtClean="0"/>
              <a:t>ρ</a:t>
            </a:r>
            <a:endParaRPr lang="en-US" dirty="0" smtClean="0"/>
          </a:p>
          <a:p>
            <a:pPr lvl="1">
              <a:spcBef>
                <a:spcPts val="300"/>
              </a:spcBef>
            </a:pPr>
            <a:r>
              <a:rPr lang="en-US" dirty="0" smtClean="0">
                <a:sym typeface="Symbol" panose="05050102010706020507" pitchFamily="18" charset="2"/>
              </a:rPr>
              <a:t>Counting </a:t>
            </a:r>
            <a:r>
              <a:rPr lang="en-US" dirty="0">
                <a:sym typeface="Symbol" panose="05050102010706020507" pitchFamily="18" charset="2"/>
              </a:rPr>
              <a:t>experiment </a:t>
            </a:r>
            <a:r>
              <a:rPr lang="en-US" dirty="0" smtClean="0">
                <a:sym typeface="Symbol" panose="05050102010706020507" pitchFamily="18" charset="2"/>
              </a:rPr>
              <a:t> </a:t>
            </a:r>
            <a:r>
              <a:rPr lang="en-US" dirty="0"/>
              <a:t>global signal efficiency and </a:t>
            </a:r>
            <a:r>
              <a:rPr lang="en-US" dirty="0" smtClean="0"/>
              <a:t>purity</a:t>
            </a:r>
          </a:p>
          <a:p>
            <a:pPr lvl="1">
              <a:spcBef>
                <a:spcPts val="300"/>
              </a:spcBef>
            </a:pPr>
            <a:r>
              <a:rPr lang="en-US" dirty="0" smtClean="0">
                <a:sym typeface="Symbol" panose="05050102010706020507" pitchFamily="18" charset="2"/>
              </a:rPr>
              <a:t>Cross-section fit </a:t>
            </a:r>
            <a:r>
              <a:rPr lang="el-GR" i="1" dirty="0"/>
              <a:t>θ</a:t>
            </a:r>
            <a:r>
              <a:rPr lang="en-US" i="1" dirty="0"/>
              <a:t>=</a:t>
            </a:r>
            <a:r>
              <a:rPr lang="el-GR" i="1" dirty="0"/>
              <a:t>σ</a:t>
            </a:r>
            <a:r>
              <a:rPr lang="en-US" i="1" baseline="-25000" dirty="0" smtClean="0"/>
              <a:t>s </a:t>
            </a:r>
            <a:r>
              <a:rPr lang="en-US" dirty="0" smtClean="0">
                <a:sym typeface="Symbol" panose="05050102010706020507" pitchFamily="18" charset="2"/>
              </a:rPr>
              <a:t> all events have equal sensitivity 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86518" y="2932910"/>
            <a:ext cx="835595" cy="37880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99614" y="3382956"/>
            <a:ext cx="3038022" cy="920277"/>
          </a:xfrm>
          <a:prstGeom prst="rect">
            <a:avLst/>
          </a:prstGeom>
          <a:ln w="28575">
            <a:noFill/>
          </a:ln>
        </p:spPr>
      </p:pic>
      <p:grpSp>
        <p:nvGrpSpPr>
          <p:cNvPr id="14" name="Group 13"/>
          <p:cNvGrpSpPr/>
          <p:nvPr/>
        </p:nvGrpSpPr>
        <p:grpSpPr>
          <a:xfrm>
            <a:off x="4472976" y="3671461"/>
            <a:ext cx="1547228" cy="307777"/>
            <a:chOff x="4745122" y="3693233"/>
            <a:chExt cx="1547228" cy="307777"/>
          </a:xfrm>
        </p:grpSpPr>
        <p:sp>
          <p:nvSpPr>
            <p:cNvPr id="7" name="TextBox 6"/>
            <p:cNvSpPr txBox="1"/>
            <p:nvPr/>
          </p:nvSpPr>
          <p:spPr>
            <a:xfrm>
              <a:off x="4745122" y="3693233"/>
              <a:ext cx="46808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ym typeface="Symbol" panose="05050102010706020507" pitchFamily="18" charset="2"/>
                </a:rPr>
                <a:t> </a:t>
              </a:r>
              <a:endParaRPr lang="en-GB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213208" y="3693233"/>
              <a:ext cx="1079142" cy="307777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dirty="0"/>
                <a:t>FIP1 = </a:t>
              </a:r>
              <a:r>
                <a:rPr lang="el-GR" dirty="0"/>
                <a:t>ε</a:t>
              </a:r>
              <a:r>
                <a:rPr lang="en-US" baseline="-25000" dirty="0"/>
                <a:t>s</a:t>
              </a:r>
              <a:r>
                <a:rPr lang="en-US" dirty="0"/>
                <a:t>*</a:t>
              </a:r>
              <a:r>
                <a:rPr lang="el-GR" dirty="0" smtClean="0"/>
                <a:t>ρ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927926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30629" y="175722"/>
            <a:ext cx="9372599" cy="332838"/>
          </a:xfrm>
        </p:spPr>
        <p:txBody>
          <a:bodyPr/>
          <a:lstStyle/>
          <a:p>
            <a:r>
              <a:rPr lang="en-US" sz="3200" dirty="0" smtClean="0"/>
              <a:t>Examples of issues in AUCs – crossing ROCs</a:t>
            </a:r>
            <a:endParaRPr lang="en-GB" sz="3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0" y="674914"/>
            <a:ext cx="9144000" cy="5318112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dirty="0"/>
              <a:t>C</a:t>
            </a:r>
            <a:r>
              <a:rPr lang="en-US" dirty="0" smtClean="0"/>
              <a:t>ross-section measurement by </a:t>
            </a:r>
            <a:r>
              <a:rPr lang="en-US" dirty="0"/>
              <a:t>counting </a:t>
            </a:r>
            <a:r>
              <a:rPr lang="en-US" dirty="0" smtClean="0"/>
              <a:t>experiment</a:t>
            </a:r>
          </a:p>
          <a:p>
            <a:pPr lvl="1">
              <a:spcBef>
                <a:spcPts val="0"/>
              </a:spcBef>
            </a:pPr>
            <a:r>
              <a:rPr lang="en-US" dirty="0" smtClean="0"/>
              <a:t>maximize FIP1=</a:t>
            </a:r>
            <a:r>
              <a:rPr lang="el-GR" dirty="0" smtClean="0"/>
              <a:t>ε</a:t>
            </a:r>
            <a:r>
              <a:rPr lang="en-US" baseline="-25000" dirty="0" smtClean="0"/>
              <a:t>s</a:t>
            </a:r>
            <a:r>
              <a:rPr lang="en-US" dirty="0"/>
              <a:t>*</a:t>
            </a:r>
            <a:r>
              <a:rPr lang="el-GR" dirty="0" smtClean="0"/>
              <a:t>ρ</a:t>
            </a:r>
            <a:r>
              <a:rPr lang="en-US" dirty="0" smtClean="0"/>
              <a:t> </a:t>
            </a:r>
            <a:r>
              <a:rPr lang="en-US" dirty="0" smtClean="0">
                <a:sym typeface="Symbol" panose="05050102010706020507" pitchFamily="18" charset="2"/>
              </a:rPr>
              <a:t> </a:t>
            </a:r>
            <a:r>
              <a:rPr lang="en-US" dirty="0" smtClean="0"/>
              <a:t>minimize </a:t>
            </a:r>
            <a:r>
              <a:rPr lang="en-US" dirty="0"/>
              <a:t>the statistical error </a:t>
            </a:r>
            <a:r>
              <a:rPr lang="el-GR" dirty="0"/>
              <a:t>Δσ</a:t>
            </a:r>
            <a:r>
              <a:rPr lang="en-US" baseline="30000" dirty="0" smtClean="0"/>
              <a:t>2</a:t>
            </a:r>
            <a:endParaRPr lang="en-US" dirty="0" smtClean="0"/>
          </a:p>
          <a:p>
            <a:pPr lvl="3">
              <a:spcBef>
                <a:spcPts val="0"/>
              </a:spcBef>
            </a:pPr>
            <a:endParaRPr lang="en-US" dirty="0"/>
          </a:p>
          <a:p>
            <a:pPr>
              <a:spcBef>
                <a:spcPts val="0"/>
              </a:spcBef>
            </a:pPr>
            <a:r>
              <a:rPr lang="en-US" dirty="0" smtClean="0"/>
              <a:t>Compare two classifiers: red (AUC=0.90) and blue (AUC=0.75)</a:t>
            </a:r>
          </a:p>
          <a:p>
            <a:pPr lvl="1">
              <a:spcBef>
                <a:spcPts val="0"/>
              </a:spcBef>
            </a:pPr>
            <a:r>
              <a:rPr lang="en-US" dirty="0" smtClean="0"/>
              <a:t>The red and blue </a:t>
            </a:r>
            <a:r>
              <a:rPr lang="en-US" u="sng" dirty="0" smtClean="0"/>
              <a:t>ROCs cross</a:t>
            </a:r>
            <a:r>
              <a:rPr lang="en-US" dirty="0" smtClean="0"/>
              <a:t> (otherwise the choice would be obvious!)</a:t>
            </a:r>
            <a:endParaRPr lang="en-US" dirty="0"/>
          </a:p>
          <a:p>
            <a:pPr lvl="3">
              <a:spcBef>
                <a:spcPts val="0"/>
              </a:spcBef>
            </a:pPr>
            <a:endParaRPr lang="en-US" dirty="0"/>
          </a:p>
          <a:p>
            <a:pPr>
              <a:spcBef>
                <a:spcPts val="0"/>
              </a:spcBef>
            </a:pPr>
            <a:r>
              <a:rPr lang="en-US" dirty="0" smtClean="0"/>
              <a:t>Choice of classifier achieving minimum </a:t>
            </a:r>
            <a:r>
              <a:rPr lang="el-GR" dirty="0"/>
              <a:t>Δσ</a:t>
            </a:r>
            <a:r>
              <a:rPr lang="en-US" baseline="30000" dirty="0" smtClean="0"/>
              <a:t>2</a:t>
            </a:r>
            <a:r>
              <a:rPr lang="en-US" dirty="0" smtClean="0"/>
              <a:t> depends on S</a:t>
            </a:r>
            <a:r>
              <a:rPr lang="en-US" baseline="-25000" dirty="0" smtClean="0"/>
              <a:t>tot</a:t>
            </a:r>
            <a:r>
              <a:rPr lang="en-US" dirty="0" smtClean="0"/>
              <a:t>/B</a:t>
            </a:r>
            <a:r>
              <a:rPr lang="en-US" baseline="-25000" dirty="0" smtClean="0"/>
              <a:t>tot</a:t>
            </a:r>
            <a:endParaRPr lang="en-US" dirty="0" smtClean="0"/>
          </a:p>
          <a:p>
            <a:pPr lvl="1">
              <a:spcBef>
                <a:spcPts val="0"/>
              </a:spcBef>
            </a:pPr>
            <a:r>
              <a:rPr lang="en-US" dirty="0" smtClean="0"/>
              <a:t>Signal prevalence 50%: choose classifier with higher AUC (red)</a:t>
            </a:r>
          </a:p>
          <a:p>
            <a:pPr lvl="1">
              <a:spcBef>
                <a:spcPts val="0"/>
              </a:spcBef>
            </a:pPr>
            <a:r>
              <a:rPr lang="en-US" dirty="0"/>
              <a:t>Signal prevalence </a:t>
            </a:r>
            <a:r>
              <a:rPr lang="en-US" dirty="0" smtClean="0"/>
              <a:t>5%: </a:t>
            </a:r>
            <a:r>
              <a:rPr lang="en-US" dirty="0"/>
              <a:t>choose classifier with </a:t>
            </a:r>
            <a:r>
              <a:rPr lang="en-US" dirty="0" smtClean="0"/>
              <a:t>lower </a:t>
            </a:r>
            <a:r>
              <a:rPr lang="en-US" dirty="0"/>
              <a:t>AUC </a:t>
            </a:r>
            <a:r>
              <a:rPr lang="en-US" dirty="0" smtClean="0"/>
              <a:t>(blue)</a:t>
            </a:r>
          </a:p>
          <a:p>
            <a:pPr lvl="1">
              <a:spcBef>
                <a:spcPts val="0"/>
              </a:spcBef>
            </a:pPr>
            <a:r>
              <a:rPr lang="en-US" dirty="0" smtClean="0">
                <a:solidFill>
                  <a:srgbClr val="FF5050"/>
                </a:solidFill>
              </a:rPr>
              <a:t>AUC is irrelevant </a:t>
            </a:r>
            <a:r>
              <a:rPr lang="en-US" dirty="0" smtClean="0"/>
              <a:t>– and </a:t>
            </a:r>
            <a:r>
              <a:rPr lang="en-US" dirty="0" smtClean="0">
                <a:solidFill>
                  <a:srgbClr val="FF5050"/>
                </a:solidFill>
              </a:rPr>
              <a:t>ROC is only useful if you also know prevalence</a:t>
            </a:r>
            <a:endParaRPr lang="en-US" dirty="0">
              <a:solidFill>
                <a:srgbClr val="FF5050"/>
              </a:solidFill>
            </a:endParaRPr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2394858" y="4226310"/>
            <a:ext cx="2070072" cy="1888057"/>
            <a:chOff x="4759872" y="4139258"/>
            <a:chExt cx="2177143" cy="1985714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59872" y="4139258"/>
              <a:ext cx="2177143" cy="1985714"/>
            </a:xfrm>
            <a:prstGeom prst="rect">
              <a:avLst/>
            </a:prstGeom>
          </p:spPr>
        </p:pic>
        <p:sp>
          <p:nvSpPr>
            <p:cNvPr id="11" name="Down Arrow 10"/>
            <p:cNvSpPr/>
            <p:nvPr/>
          </p:nvSpPr>
          <p:spPr>
            <a:xfrm rot="2132662">
              <a:off x="6564071" y="4252492"/>
              <a:ext cx="250758" cy="500742"/>
            </a:xfrm>
            <a:prstGeom prst="downArrow">
              <a:avLst/>
            </a:prstGeom>
            <a:solidFill>
              <a:srgbClr val="FFFF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930617" y="4714067"/>
              <a:ext cx="91773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 smtClean="0">
                  <a:solidFill>
                    <a:srgbClr val="FF0000"/>
                  </a:solidFill>
                </a:rPr>
                <a:t>RED: LOWEST ERROR</a:t>
              </a:r>
              <a:endParaRPr lang="en-GB" sz="12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4638750" y="4226310"/>
            <a:ext cx="2077521" cy="1896629"/>
            <a:chOff x="6978286" y="4139258"/>
            <a:chExt cx="2165714" cy="1977143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78286" y="4139258"/>
              <a:ext cx="2165714" cy="1977143"/>
            </a:xfrm>
            <a:prstGeom prst="rect">
              <a:avLst/>
            </a:prstGeom>
          </p:spPr>
        </p:pic>
        <p:sp>
          <p:nvSpPr>
            <p:cNvPr id="12" name="Down Arrow 11"/>
            <p:cNvSpPr/>
            <p:nvPr/>
          </p:nvSpPr>
          <p:spPr>
            <a:xfrm rot="2132662">
              <a:off x="8183330" y="4600110"/>
              <a:ext cx="250758" cy="500742"/>
            </a:xfrm>
            <a:prstGeom prst="downArrow">
              <a:avLst/>
            </a:prstGeom>
            <a:solidFill>
              <a:srgbClr val="FFFF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7135659" y="4732226"/>
              <a:ext cx="925485" cy="6737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 smtClean="0">
                  <a:solidFill>
                    <a:srgbClr val="3333CC"/>
                  </a:solidFill>
                </a:rPr>
                <a:t>BLUE: LOWEST ERROR</a:t>
              </a:r>
              <a:endParaRPr lang="en-GB" sz="1200" b="1" dirty="0">
                <a:solidFill>
                  <a:srgbClr val="3333CC"/>
                </a:solidFill>
              </a:endParaRPr>
            </a:p>
          </p:txBody>
        </p:sp>
      </p:grpSp>
      <p:grpSp>
        <p:nvGrpSpPr>
          <p:cNvPr id="5" name="Group 4"/>
          <p:cNvGrpSpPr>
            <a:grpSpLocks noChangeAspect="1"/>
          </p:cNvGrpSpPr>
          <p:nvPr/>
        </p:nvGrpSpPr>
        <p:grpSpPr>
          <a:xfrm>
            <a:off x="83850" y="4226311"/>
            <a:ext cx="2087655" cy="1896628"/>
            <a:chOff x="71898" y="3857625"/>
            <a:chExt cx="2185714" cy="1985714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1898" y="3857625"/>
              <a:ext cx="2185714" cy="1985714"/>
            </a:xfrm>
            <a:prstGeom prst="rect">
              <a:avLst/>
            </a:prstGeom>
          </p:spPr>
        </p:pic>
        <p:sp>
          <p:nvSpPr>
            <p:cNvPr id="20" name="TextBox 19"/>
            <p:cNvSpPr txBox="1"/>
            <p:nvPr/>
          </p:nvSpPr>
          <p:spPr>
            <a:xfrm>
              <a:off x="599996" y="4483005"/>
              <a:ext cx="127891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i="1" dirty="0" smtClean="0">
                  <a:solidFill>
                    <a:srgbClr val="FF0000"/>
                  </a:solidFill>
                </a:rPr>
                <a:t>RED: </a:t>
              </a:r>
            </a:p>
            <a:p>
              <a:pPr algn="ctr"/>
              <a:r>
                <a:rPr lang="en-US" sz="1200" b="1" i="1" dirty="0" smtClean="0">
                  <a:solidFill>
                    <a:srgbClr val="FF0000"/>
                  </a:solidFill>
                </a:rPr>
                <a:t>HIGHEST </a:t>
              </a:r>
            </a:p>
            <a:p>
              <a:pPr algn="ctr"/>
              <a:r>
                <a:rPr lang="en-US" sz="1200" b="1" i="1" dirty="0" smtClean="0">
                  <a:solidFill>
                    <a:srgbClr val="FF0000"/>
                  </a:solidFill>
                </a:rPr>
                <a:t>AUC</a:t>
              </a:r>
              <a:endParaRPr lang="en-GB" sz="1200" b="1" i="1" dirty="0">
                <a:solidFill>
                  <a:srgbClr val="FF0000"/>
                </a:solidFill>
              </a:endParaRPr>
            </a:p>
          </p:txBody>
        </p:sp>
      </p:grpSp>
      <p:graphicFrame>
        <p:nvGraphicFramePr>
          <p:cNvPr id="21" name="Tab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3528086"/>
              </p:ext>
            </p:extLst>
          </p:nvPr>
        </p:nvGraphicFramePr>
        <p:xfrm>
          <a:off x="7044430" y="4444136"/>
          <a:ext cx="1926769" cy="145240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58264">
                  <a:extLst>
                    <a:ext uri="{9D8B030D-6E8A-4147-A177-3AD203B41FA5}">
                      <a16:colId xmlns:a16="http://schemas.microsoft.com/office/drawing/2014/main" val="4188611358"/>
                    </a:ext>
                  </a:extLst>
                </a:gridCol>
                <a:gridCol w="445200">
                  <a:extLst>
                    <a:ext uri="{9D8B030D-6E8A-4147-A177-3AD203B41FA5}">
                      <a16:colId xmlns:a16="http://schemas.microsoft.com/office/drawing/2014/main" val="2328187012"/>
                    </a:ext>
                  </a:extLst>
                </a:gridCol>
                <a:gridCol w="423305">
                  <a:extLst>
                    <a:ext uri="{9D8B030D-6E8A-4147-A177-3AD203B41FA5}">
                      <a16:colId xmlns:a16="http://schemas.microsoft.com/office/drawing/2014/main" val="2645860609"/>
                    </a:ext>
                  </a:extLst>
                </a:gridCol>
              </a:tblGrid>
              <a:tr h="306225">
                <a:tc>
                  <a:txBody>
                    <a:bodyPr/>
                    <a:lstStyle/>
                    <a:p>
                      <a:pPr algn="ctr"/>
                      <a:endParaRPr lang="en-GB" sz="1200" b="1" dirty="0">
                        <a:solidFill>
                          <a:srgbClr val="000000"/>
                        </a:solidFill>
                      </a:endParaRPr>
                    </a:p>
                  </a:txBody>
                  <a:tcPr marL="0" marR="0" marT="0" marB="0" anchor="ctr"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rgbClr val="000000"/>
                          </a:solidFill>
                        </a:rPr>
                        <a:t>FIP1</a:t>
                      </a:r>
                      <a:endParaRPr lang="en-GB" sz="1200" b="1" dirty="0">
                        <a:solidFill>
                          <a:srgbClr val="000000"/>
                        </a:solidFill>
                      </a:endParaRPr>
                    </a:p>
                  </a:txBody>
                  <a:tcPr marL="0" marR="0" marT="0" marB="0" anchor="ctr"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rgbClr val="000000"/>
                          </a:solidFill>
                        </a:rPr>
                        <a:t>AUC</a:t>
                      </a:r>
                      <a:endParaRPr lang="en-GB" sz="1200" b="1" dirty="0">
                        <a:solidFill>
                          <a:srgbClr val="000000"/>
                        </a:solidFill>
                      </a:endParaRPr>
                    </a:p>
                  </a:txBody>
                  <a:tcPr marL="0" marR="0" marT="0" marB="0" anchor="ctr"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7448444"/>
                  </a:ext>
                </a:extLst>
              </a:tr>
              <a:tr h="333604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rgbClr val="000000"/>
                          </a:solidFill>
                        </a:rPr>
                        <a:t>Range </a:t>
                      </a:r>
                    </a:p>
                    <a:p>
                      <a:pPr algn="ctr"/>
                      <a:r>
                        <a:rPr lang="en-US" sz="1200" b="1" dirty="0" smtClean="0">
                          <a:solidFill>
                            <a:srgbClr val="000000"/>
                          </a:solidFill>
                        </a:rPr>
                        <a:t>in</a:t>
                      </a:r>
                      <a:r>
                        <a:rPr lang="en-US" sz="1200" b="1" baseline="0" dirty="0" smtClean="0">
                          <a:solidFill>
                            <a:srgbClr val="000000"/>
                          </a:solidFill>
                        </a:rPr>
                        <a:t> [0,1]</a:t>
                      </a:r>
                      <a:endParaRPr lang="en-GB" sz="1200" b="1" dirty="0">
                        <a:solidFill>
                          <a:srgbClr val="000000"/>
                        </a:solidFill>
                      </a:endParaRPr>
                    </a:p>
                  </a:txBody>
                  <a:tcPr marL="0" marR="0" marT="0" marB="0" anchor="ctr"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rgbClr val="000000"/>
                          </a:solidFill>
                        </a:rPr>
                        <a:t>YES</a:t>
                      </a:r>
                      <a:endParaRPr lang="en-GB" sz="1200" b="1" dirty="0">
                        <a:solidFill>
                          <a:srgbClr val="000000"/>
                        </a:solidFill>
                      </a:endParaRPr>
                    </a:p>
                  </a:txBody>
                  <a:tcPr marL="0" marR="0" marT="0" marB="0" anchor="ctr"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rgbClr val="000000"/>
                          </a:solidFill>
                        </a:rPr>
                        <a:t>YES</a:t>
                      </a:r>
                      <a:endParaRPr lang="en-GB" sz="1200" b="1" dirty="0">
                        <a:solidFill>
                          <a:srgbClr val="000000"/>
                        </a:solidFill>
                      </a:endParaRPr>
                    </a:p>
                  </a:txBody>
                  <a:tcPr marL="0" marR="0" marT="0" marB="0" anchor="ctr">
                    <a:solidFill>
                      <a:srgbClr val="99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05051"/>
                  </a:ext>
                </a:extLst>
              </a:tr>
              <a:tr h="333604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rgbClr val="000000"/>
                          </a:solidFill>
                        </a:rPr>
                        <a:t>Higher </a:t>
                      </a:r>
                    </a:p>
                    <a:p>
                      <a:pPr algn="ctr"/>
                      <a:r>
                        <a:rPr lang="en-US" sz="1200" b="1" dirty="0" smtClean="0">
                          <a:solidFill>
                            <a:srgbClr val="000000"/>
                          </a:solidFill>
                        </a:rPr>
                        <a:t>is better</a:t>
                      </a:r>
                      <a:endParaRPr lang="en-GB" sz="1200" b="1" dirty="0">
                        <a:solidFill>
                          <a:srgbClr val="000000"/>
                        </a:solidFill>
                      </a:endParaRPr>
                    </a:p>
                  </a:txBody>
                  <a:tcPr marL="0" marR="0" marT="0" marB="0" anchor="ctr"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rgbClr val="000000"/>
                          </a:solidFill>
                        </a:rPr>
                        <a:t>YES</a:t>
                      </a:r>
                      <a:endParaRPr lang="en-GB" sz="1200" b="1" dirty="0">
                        <a:solidFill>
                          <a:srgbClr val="000000"/>
                        </a:solidFill>
                      </a:endParaRPr>
                    </a:p>
                  </a:txBody>
                  <a:tcPr marL="0" marR="0" marT="0" marB="0" anchor="ctr"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rgbClr val="000000"/>
                          </a:solidFill>
                        </a:rPr>
                        <a:t>NO</a:t>
                      </a:r>
                      <a:endParaRPr lang="en-GB" sz="1200" b="1" dirty="0">
                        <a:solidFill>
                          <a:srgbClr val="000000"/>
                        </a:solidFill>
                      </a:endParaRPr>
                    </a:p>
                  </a:txBody>
                  <a:tcPr marL="0" marR="0" marT="0" marB="0" anchor="ctr"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2555797"/>
                  </a:ext>
                </a:extLst>
              </a:tr>
              <a:tr h="414659">
                <a:tc>
                  <a:txBody>
                    <a:bodyPr/>
                    <a:lstStyle/>
                    <a:p>
                      <a:pPr algn="ctr"/>
                      <a:r>
                        <a:rPr lang="en-US" sz="1200" b="1" smtClean="0">
                          <a:solidFill>
                            <a:srgbClr val="000000"/>
                          </a:solidFill>
                        </a:rPr>
                        <a:t>Numerically</a:t>
                      </a:r>
                      <a:r>
                        <a:rPr lang="en-US" sz="1200" b="1" baseline="0" smtClean="0">
                          <a:solidFill>
                            <a:srgbClr val="000000"/>
                          </a:solidFill>
                        </a:rPr>
                        <a:t> </a:t>
                      </a:r>
                      <a:br>
                        <a:rPr lang="en-US" sz="1200" b="1" baseline="0" smtClean="0">
                          <a:solidFill>
                            <a:srgbClr val="000000"/>
                          </a:solidFill>
                        </a:rPr>
                      </a:br>
                      <a:r>
                        <a:rPr lang="en-US" sz="1200" b="1" baseline="0" smtClean="0">
                          <a:solidFill>
                            <a:srgbClr val="000000"/>
                          </a:solidFill>
                        </a:rPr>
                        <a:t>meanigful</a:t>
                      </a:r>
                      <a:endParaRPr lang="en-GB" sz="1200" b="1" dirty="0">
                        <a:solidFill>
                          <a:srgbClr val="000000"/>
                        </a:solidFill>
                      </a:endParaRPr>
                    </a:p>
                  </a:txBody>
                  <a:tcPr marL="0" marR="0" marT="0" marB="0" anchor="ctr"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rgbClr val="000000"/>
                          </a:solidFill>
                        </a:rPr>
                        <a:t>YES</a:t>
                      </a:r>
                      <a:endParaRPr lang="en-GB" sz="1200" b="1" dirty="0">
                        <a:solidFill>
                          <a:srgbClr val="000000"/>
                        </a:solidFill>
                      </a:endParaRPr>
                    </a:p>
                  </a:txBody>
                  <a:tcPr marL="0" marR="0" marT="0" marB="0" anchor="ctr"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rgbClr val="000000"/>
                          </a:solidFill>
                        </a:rPr>
                        <a:t>NO</a:t>
                      </a:r>
                      <a:endParaRPr lang="en-GB" sz="1200" b="1" dirty="0">
                        <a:solidFill>
                          <a:srgbClr val="000000"/>
                        </a:solidFill>
                      </a:endParaRPr>
                    </a:p>
                  </a:txBody>
                  <a:tcPr marL="0" marR="0" marT="0" marB="0" anchor="ctr"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29036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02644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ERN2015-AV-MasterLayout">
  <a:themeElements>
    <a:clrScheme name="CERN2015-AV">
      <a:dk1>
        <a:srgbClr val="0055A0"/>
      </a:dk1>
      <a:lt1>
        <a:srgbClr val="FFFFFF"/>
      </a:lt1>
      <a:dk2>
        <a:srgbClr val="0055A0"/>
      </a:dk2>
      <a:lt2>
        <a:srgbClr val="FFFFFF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26633</TotalTime>
  <Words>8775</Words>
  <Application>Microsoft Office PowerPoint</Application>
  <PresentationFormat>On-screen Show (4:3)</PresentationFormat>
  <Paragraphs>1458</Paragraphs>
  <Slides>79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79</vt:i4>
      </vt:variant>
    </vt:vector>
  </HeadingPairs>
  <TitlesOfParts>
    <vt:vector size="84" baseType="lpstr">
      <vt:lpstr>Arial</vt:lpstr>
      <vt:lpstr>Cambria Math</vt:lpstr>
      <vt:lpstr>Symbol</vt:lpstr>
      <vt:lpstr>Times New Roman</vt:lpstr>
      <vt:lpstr>CERN2015-AV-MasterLayout</vt:lpstr>
      <vt:lpstr>PowerPoint Presentation</vt:lpstr>
      <vt:lpstr>Training, Evaluation, Physics: one metric to bind them all?</vt:lpstr>
      <vt:lpstr>Limited scope of this talk</vt:lpstr>
      <vt:lpstr>Binary classifier evaluation – reminder</vt:lpstr>
      <vt:lpstr>Binary classifier evaluation in other domains</vt:lpstr>
      <vt:lpstr>Evaluation: (main) specificities of HEP</vt:lpstr>
      <vt:lpstr>Fisher Information Part (FIP)</vt:lpstr>
      <vt:lpstr>[FIP1] Cross-section in counting experiment</vt:lpstr>
      <vt:lpstr>Examples of issues in AUCs – crossing ROCs</vt:lpstr>
      <vt:lpstr>Optimal partitioning – information inflow</vt:lpstr>
      <vt:lpstr>[FIP2] cross-section measurement by fitting  the 1-D scoring classifier distribution</vt:lpstr>
      <vt:lpstr>FIP2 for training decision trees</vt:lpstr>
      <vt:lpstr>Limits to knowledge</vt:lpstr>
      <vt:lpstr>Overtraining</vt:lpstr>
      <vt:lpstr>[FIP3] parameter fits including the scoring classifier distribution – work in progress</vt:lpstr>
      <vt:lpstr>Conclusions: one metric to bind them all</vt:lpstr>
      <vt:lpstr>PowerPoint Presentation</vt:lpstr>
      <vt:lpstr>Backup – statistical error in binned fits</vt:lpstr>
      <vt:lpstr>Limited scope of this talk</vt:lpstr>
      <vt:lpstr>Optimal partitioning – information inflow</vt:lpstr>
      <vt:lpstr>PowerPoint Presentation</vt:lpstr>
      <vt:lpstr>Binary classifier evaluation – reminder</vt:lpstr>
      <vt:lpstr>Evaluation: (main) specificities of HEP</vt:lpstr>
      <vt:lpstr>Binary classifier evaluation in other domains</vt:lpstr>
      <vt:lpstr>Limits to knowledge</vt:lpstr>
      <vt:lpstr>PowerPoint Presentation</vt:lpstr>
      <vt:lpstr>PowerPoint Presentation</vt:lpstr>
      <vt:lpstr>Overview – scope of this talk</vt:lpstr>
      <vt:lpstr>Outline</vt:lpstr>
      <vt:lpstr>Binary classifier evaluation – reminder</vt:lpstr>
      <vt:lpstr>PowerPoint Presentation</vt:lpstr>
      <vt:lpstr>[FIP1] Simplest HEP example: cross-section by counting</vt:lpstr>
      <vt:lpstr>More generally – Fisher Information Part metrics</vt:lpstr>
      <vt:lpstr>Optimal partitioning in binned fits  – information inflow</vt:lpstr>
      <vt:lpstr>Three examples – FIP1, FIP2, FIP3</vt:lpstr>
      <vt:lpstr>[FIP2] cross-section measurement by fitting  the 1-D scoring classifier distribution</vt:lpstr>
      <vt:lpstr>FIP2 from the ROC (+prevalence) or from the PRC</vt:lpstr>
      <vt:lpstr>Sanity check</vt:lpstr>
      <vt:lpstr>FIP2 vs AUC</vt:lpstr>
      <vt:lpstr>FIP2 for training decision trees</vt:lpstr>
      <vt:lpstr>Training decision trees: FIP2 vs Gini vs entropy</vt:lpstr>
      <vt:lpstr>FIP2: same metric for evaluation and training</vt:lpstr>
      <vt:lpstr>[FIP3] other parameter fits – just a few ideas</vt:lpstr>
      <vt:lpstr>Conclusions</vt:lpstr>
      <vt:lpstr>PowerPoint Presentation</vt:lpstr>
      <vt:lpstr>PowerPoint Presentation</vt:lpstr>
      <vt:lpstr>Why and when I got interested in this topic </vt:lpstr>
      <vt:lpstr>Spoiler! – What I will argue in this talk</vt:lpstr>
      <vt:lpstr>Outline</vt:lpstr>
      <vt:lpstr>Binary classifiers: the “confusion matrix”</vt:lpstr>
      <vt:lpstr>The confusion matrix about the confusion matrix...</vt:lpstr>
      <vt:lpstr>Discrete vs. Scoring classifiers – ROC curves</vt:lpstr>
      <vt:lpstr>ROC and PRC (precision-recall) curves</vt:lpstr>
      <vt:lpstr>Understanding domain-specific challenges</vt:lpstr>
      <vt:lpstr>Medical diagnostics (1) and ML research</vt:lpstr>
      <vt:lpstr>Medical diagnostics (2) and ML research</vt:lpstr>
      <vt:lpstr>Information Retrieval</vt:lpstr>
      <vt:lpstr>First (simplest) HEP example</vt:lpstr>
      <vt:lpstr>Examples of issues with AUCs – crossing ROCs</vt:lpstr>
      <vt:lpstr>Binary classifiers in HEP</vt:lpstr>
      <vt:lpstr>PowerPoint Presentation</vt:lpstr>
      <vt:lpstr>Different HEP problems  Different metrics</vt:lpstr>
      <vt:lpstr>Predict and optimize statistical errors in binned fits</vt:lpstr>
      <vt:lpstr>Numerical tests with a toy model</vt:lpstr>
      <vt:lpstr>M by 1D fit to m – optimizing the classifier</vt:lpstr>
      <vt:lpstr>M by 1D fit to m – visual interpretation</vt:lpstr>
      <vt:lpstr>Optimal partitioning – information inflow</vt:lpstr>
      <vt:lpstr>Optimal partitioning – optimal variables</vt:lpstr>
      <vt:lpstr>Conclusion and outlook</vt:lpstr>
      <vt:lpstr>PowerPoint Presentation</vt:lpstr>
      <vt:lpstr>Systematic errors</vt:lpstr>
      <vt:lpstr>Trigger</vt:lpstr>
      <vt:lpstr>Event selection in HEP searches</vt:lpstr>
      <vt:lpstr>Tracking and particle-ID</vt:lpstr>
      <vt:lpstr>Simple toy model</vt:lpstr>
      <vt:lpstr>M by 1D fit to m – optimizing the classifier</vt:lpstr>
      <vt:lpstr>M by 1D fit to m – cross-check</vt:lpstr>
      <vt:lpstr>Cross-section by 1D fit to D</vt:lpstr>
      <vt:lpstr>M by 2D fit – use classifier to partition, not to cut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Valassi</dc:creator>
  <cp:lastModifiedBy>Andrea</cp:lastModifiedBy>
  <cp:revision>778</cp:revision>
  <dcterms:modified xsi:type="dcterms:W3CDTF">2018-07-02T17:40:48Z</dcterms:modified>
</cp:coreProperties>
</file>