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9" r:id="rId1"/>
  </p:sldMasterIdLst>
  <p:notesMasterIdLst>
    <p:notesMasterId r:id="rId30"/>
  </p:notesMasterIdLst>
  <p:sldIdLst>
    <p:sldId id="517" r:id="rId2"/>
    <p:sldId id="532" r:id="rId3"/>
    <p:sldId id="451" r:id="rId4"/>
    <p:sldId id="461" r:id="rId5"/>
    <p:sldId id="533" r:id="rId6"/>
    <p:sldId id="534" r:id="rId7"/>
    <p:sldId id="535" r:id="rId8"/>
    <p:sldId id="526" r:id="rId9"/>
    <p:sldId id="531" r:id="rId10"/>
    <p:sldId id="501" r:id="rId11"/>
    <p:sldId id="502" r:id="rId12"/>
    <p:sldId id="523" r:id="rId13"/>
    <p:sldId id="522" r:id="rId14"/>
    <p:sldId id="543" r:id="rId15"/>
    <p:sldId id="542" r:id="rId16"/>
    <p:sldId id="508" r:id="rId17"/>
    <p:sldId id="539" r:id="rId18"/>
    <p:sldId id="540" r:id="rId19"/>
    <p:sldId id="541" r:id="rId20"/>
    <p:sldId id="506" r:id="rId21"/>
    <p:sldId id="536" r:id="rId22"/>
    <p:sldId id="505" r:id="rId23"/>
    <p:sldId id="537" r:id="rId24"/>
    <p:sldId id="538" r:id="rId25"/>
    <p:sldId id="513" r:id="rId26"/>
    <p:sldId id="495" r:id="rId27"/>
    <p:sldId id="529" r:id="rId28"/>
    <p:sldId id="530" r:id="rId29"/>
  </p:sldIdLst>
  <p:sldSz cx="9144000" cy="6858000" type="screen4x3"/>
  <p:notesSz cx="6858000" cy="9144000"/>
  <p:embeddedFontLst>
    <p:embeddedFont>
      <p:font typeface="Aharoni" panose="02010803020104030203" pitchFamily="2" charset="-79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Cambria Math" panose="02040503050406030204" pitchFamily="18" charset="0"/>
      <p:regular r:id="rId36"/>
    </p:embeddedFont>
    <p:embeddedFont>
      <p:font typeface="Mathematica6" panose="020B0604020202020204" charset="0"/>
      <p:regular r:id="rId37"/>
      <p:bold r:id="rId38"/>
    </p:embeddedFont>
    <p:embeddedFont>
      <p:font typeface="MS PGothic" panose="020B0600070205080204" pitchFamily="34" charset="-128"/>
      <p:regular r:id="rId39"/>
    </p:embeddedFont>
    <p:embeddedFont>
      <p:font typeface="Times" panose="02020603050405020304" pitchFamily="18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2A3674"/>
    <a:srgbClr val="7294C4"/>
    <a:srgbClr val="B0BB8B"/>
    <a:srgbClr val="FF6600"/>
    <a:srgbClr val="FFCC00"/>
    <a:srgbClr val="800080"/>
    <a:srgbClr val="500000"/>
    <a:srgbClr val="66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5" autoAdjust="0"/>
    <p:restoredTop sz="99086" autoAdjust="0"/>
  </p:normalViewPr>
  <p:slideViewPr>
    <p:cSldViewPr snapToGrid="0">
      <p:cViewPr varScale="1">
        <p:scale>
          <a:sx n="102" d="100"/>
          <a:sy n="102" d="100"/>
        </p:scale>
        <p:origin x="108" y="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01DCA-A316-453B-8AF9-00F10975BCDB}" type="datetimeFigureOut">
              <a:rPr lang="en-US" smtClean="0"/>
              <a:t>6/8/2018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D074A-9455-4784-BED0-F32AF143B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081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Because P(mu,</a:t>
            </a:r>
            <a:r>
              <a:rPr lang="en-US" baseline="0" dirty="0"/>
              <a:t> e) depends on  both U(e,4) and U(mu,4), you can have </a:t>
            </a:r>
            <a:r>
              <a:rPr lang="en-US" baseline="0" dirty="0" err="1"/>
              <a:t>nu_e</a:t>
            </a:r>
            <a:r>
              <a:rPr lang="en-US" baseline="0" dirty="0"/>
              <a:t> disappearance without </a:t>
            </a:r>
            <a:r>
              <a:rPr lang="en-US" baseline="0" dirty="0" err="1"/>
              <a:t>nu_e</a:t>
            </a:r>
            <a:r>
              <a:rPr lang="en-US" baseline="0" dirty="0"/>
              <a:t> appearance, but you can’t have </a:t>
            </a:r>
            <a:r>
              <a:rPr lang="en-US" baseline="0" dirty="0" err="1"/>
              <a:t>nu_e</a:t>
            </a:r>
            <a:r>
              <a:rPr lang="en-US" baseline="0" dirty="0"/>
              <a:t> appearance without </a:t>
            </a:r>
            <a:r>
              <a:rPr lang="en-US" baseline="0" dirty="0" err="1"/>
              <a:t>nu_mu</a:t>
            </a:r>
            <a:r>
              <a:rPr lang="en-US" baseline="0" dirty="0"/>
              <a:t> disappearance.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D074A-9455-4784-BED0-F32AF143BD1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8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Because P(mu,</a:t>
            </a:r>
            <a:r>
              <a:rPr lang="en-US" baseline="0" dirty="0"/>
              <a:t> e) depends on  both U(e,4) and U(mu,4), you can have </a:t>
            </a:r>
            <a:r>
              <a:rPr lang="en-US" baseline="0" dirty="0" err="1"/>
              <a:t>nu_e</a:t>
            </a:r>
            <a:r>
              <a:rPr lang="en-US" baseline="0" dirty="0"/>
              <a:t> disappearance without </a:t>
            </a:r>
            <a:r>
              <a:rPr lang="en-US" baseline="0" dirty="0" err="1"/>
              <a:t>nu_e</a:t>
            </a:r>
            <a:r>
              <a:rPr lang="en-US" baseline="0" dirty="0"/>
              <a:t> appearance, but you can’t have </a:t>
            </a:r>
            <a:r>
              <a:rPr lang="en-US" baseline="0" dirty="0" err="1"/>
              <a:t>nu_e</a:t>
            </a:r>
            <a:r>
              <a:rPr lang="en-US" baseline="0" dirty="0"/>
              <a:t> appearance without </a:t>
            </a:r>
            <a:r>
              <a:rPr lang="en-US" baseline="0" dirty="0" err="1"/>
              <a:t>nu_mu</a:t>
            </a:r>
            <a:r>
              <a:rPr lang="en-US" baseline="0" dirty="0"/>
              <a:t> disappearance.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D074A-9455-4784-BED0-F32AF143BD1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9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Jonathan Link</a:t>
            </a:r>
          </a:p>
        </p:txBody>
      </p:sp>
      <p:sp>
        <p:nvSpPr>
          <p:cNvPr id="2" name="AutoShape 2" descr="Virginia Tech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Virginia Tech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Virginia Tech logo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0" descr="Virginia Tech logo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2" descr="https://www.assets.cms.vt.edu/images/HorizontalStacked/HorizontalStacked_RGB_maroon.sv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4" descr="https://www.assets.cms.vt.edu/images/HorizontalStacked/HorizontalStacked_RGB_whiteorange.sv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16" descr="http://cnp.phys.vt.edu/internal/CNP_Logo.gif"/>
          <p:cNvSpPr>
            <a:spLocks noChangeAspect="1" noChangeArrowheads="1"/>
          </p:cNvSpPr>
          <p:nvPr/>
        </p:nvSpPr>
        <p:spPr bwMode="auto">
          <a:xfrm>
            <a:off x="155575" y="-13716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18" descr="http://cnp.phys.vt.edu/internal/CNP_Logo.gif"/>
          <p:cNvSpPr>
            <a:spLocks noChangeAspect="1" noChangeArrowheads="1"/>
          </p:cNvSpPr>
          <p:nvPr/>
        </p:nvSpPr>
        <p:spPr bwMode="auto">
          <a:xfrm>
            <a:off x="307975" y="-12192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99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096000"/>
            <a:ext cx="609600" cy="365125"/>
          </a:xfrm>
          <a:prstGeom prst="rect">
            <a:avLst/>
          </a:prstGeom>
        </p:spPr>
        <p:txBody>
          <a:bodyPr/>
          <a:lstStyle/>
          <a:p>
            <a:fld id="{DCA64992-74BB-40E7-8BBB-4D72BECC74A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06105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6485598"/>
            <a:ext cx="9144000" cy="39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i="1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14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jmlink\Desktop\VT_Logo.gif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1" y="6478030"/>
            <a:ext cx="1620268" cy="39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089" y="6493690"/>
            <a:ext cx="1380541" cy="37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9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8.png"/><Relationship Id="rId12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7.png"/><Relationship Id="rId11" Type="http://schemas.openxmlformats.org/officeDocument/2006/relationships/image" Target="../media/image67.png"/><Relationship Id="rId5" Type="http://schemas.openxmlformats.org/officeDocument/2006/relationships/image" Target="../media/image46.png"/><Relationship Id="rId10" Type="http://schemas.openxmlformats.org/officeDocument/2006/relationships/image" Target="../media/image44.wmf"/><Relationship Id="rId4" Type="http://schemas.openxmlformats.org/officeDocument/2006/relationships/image" Target="../media/image45.png"/><Relationship Id="rId9" Type="http://schemas.openxmlformats.org/officeDocument/2006/relationships/oleObject" Target="../embeddings/oleObject1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7.png"/><Relationship Id="rId11" Type="http://schemas.openxmlformats.org/officeDocument/2006/relationships/image" Target="../media/image130.png"/><Relationship Id="rId5" Type="http://schemas.openxmlformats.org/officeDocument/2006/relationships/image" Target="../media/image46.pn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46" y="-169686"/>
            <a:ext cx="9172813" cy="3149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48985" y="-73251"/>
            <a:ext cx="9217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XXVIII International Conference on Neutrino </a:t>
            </a:r>
          </a:p>
          <a:p>
            <a:pPr indent="-457200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		     Physics and Astrophysics </a:t>
            </a:r>
          </a:p>
          <a:p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hematica6" panose="00000400000000000000" pitchFamily="2" charset="0"/>
              <a:ea typeface="Mathematica6" panose="00000400000000000000" pitchFamily="2" charset="0"/>
              <a:cs typeface="Aharoni" panose="02010803020104030203" pitchFamily="2" charset="-79"/>
            </a:endParaRPr>
          </a:p>
          <a:p>
            <a:pPr algn="r">
              <a:spcBef>
                <a:spcPts val="1800"/>
              </a:spcBef>
            </a:pP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hematica6" panose="00000400000000000000" pitchFamily="2" charset="0"/>
              <a:ea typeface="Mathematica6" panose="00000400000000000000" pitchFamily="2" charset="0"/>
              <a:cs typeface="Aharoni" panose="02010803020104030203" pitchFamily="2" charset="-79"/>
            </a:endParaRPr>
          </a:p>
          <a:p>
            <a:pPr algn="r"/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hematica6" panose="00000400000000000000" pitchFamily="2" charset="0"/>
              <a:ea typeface="Mathematica6" panose="00000400000000000000" pitchFamily="2" charset="0"/>
              <a:cs typeface="Aharoni" panose="02010803020104030203" pitchFamily="2" charset="-79"/>
            </a:endParaRPr>
          </a:p>
          <a:p>
            <a:pPr algn="r"/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hematica6" panose="00000400000000000000" pitchFamily="2" charset="0"/>
              <a:ea typeface="Mathematica6" panose="00000400000000000000" pitchFamily="2" charset="0"/>
              <a:cs typeface="Aharoni" panose="02010803020104030203" pitchFamily="2" charset="-79"/>
            </a:endParaRPr>
          </a:p>
          <a:p>
            <a:pPr algn="r">
              <a:spcBef>
                <a:spcPts val="200"/>
              </a:spcBef>
            </a:pP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Heidelberg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athematica6" panose="00000400000000000000" pitchFamily="2" charset="0"/>
                <a:cs typeface="Aharoni" panose="02010803020104030203" pitchFamily="2" charset="-79"/>
              </a:rPr>
              <a:t>,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 Germany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Mathematica6" panose="00000400000000000000" pitchFamily="2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 June 4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athematica6" panose="00000400000000000000" pitchFamily="2" charset="0"/>
                <a:cs typeface="Aharoni" panose="02010803020104030203" pitchFamily="2" charset="-79"/>
              </a:rPr>
              <a:t>-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9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Mathematica6" panose="00000400000000000000" pitchFamily="2" charset="0"/>
                <a:cs typeface="Aharoni" panose="02010803020104030203" pitchFamily="2" charset="-79"/>
              </a:rPr>
              <a:t>,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hematica6" panose="00000400000000000000" pitchFamily="2" charset="0"/>
                <a:ea typeface="Mathematica6" panose="00000400000000000000" pitchFamily="2" charset="0"/>
                <a:cs typeface="Aharoni" panose="02010803020104030203" pitchFamily="2" charset="-79"/>
              </a:rPr>
              <a:t> 2018</a:t>
            </a:r>
          </a:p>
        </p:txBody>
      </p:sp>
      <p:sp>
        <p:nvSpPr>
          <p:cNvPr id="3" name="Rectangle 2"/>
          <p:cNvSpPr/>
          <p:nvPr/>
        </p:nvSpPr>
        <p:spPr>
          <a:xfrm>
            <a:off x="-3980" y="6002722"/>
            <a:ext cx="9144000" cy="86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-4646" y="2960892"/>
            <a:ext cx="9140020" cy="3585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600" dirty="0">
                <a:solidFill>
                  <a:srgbClr val="6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Other Experimental Approaches to the Sterile Neutrino and Possible Applications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3200" dirty="0">
                <a:solidFill>
                  <a:srgbClr val="2A367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Jonathan Link</a:t>
            </a:r>
          </a:p>
          <a:p>
            <a:pPr algn="ctr" fontAlgn="base">
              <a:spcBef>
                <a:spcPts val="120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66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ts val="240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A3674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ts val="60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2A367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June 6, 2018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46" y="5060008"/>
            <a:ext cx="3154261" cy="85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jmlink\Desktop\Standard_CMY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622" y="5083450"/>
            <a:ext cx="1941090" cy="80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169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</a:p>
        </p:txBody>
      </p:sp>
      <p:pic>
        <p:nvPicPr>
          <p:cNvPr id="3" name="Picture 2" descr="C:\Users\jmlink\Documents\Ideas\Chandler\Photos\IMG_04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62" y="2797030"/>
            <a:ext cx="2404350" cy="180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365" y="16842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Research and Development Effort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20945" y="1170441"/>
            <a:ext cx="60942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200"/>
              </a:spcAft>
            </a:pPr>
            <a:r>
              <a:rPr lang="en-US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Cube String Studies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been used to study light production, light collection, light attenuation, energy resolution and wavelength shifter concentration.</a:t>
            </a:r>
            <a:endParaRPr lang="en-US" sz="200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2000" u="sng" dirty="0" err="1">
                <a:solidFill>
                  <a:srgbClr val="6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MicroCHANDLER</a:t>
            </a:r>
            <a:r>
              <a:rPr lang="en-US" sz="2000" dirty="0">
                <a:solidFill>
                  <a:srgbClr val="66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3×3×3 prototype which we used to test the full electronics chain, develop the data acquisition system, study neutron capture identification and measure background rates.</a:t>
            </a:r>
          </a:p>
          <a:p>
            <a:pPr>
              <a:spcAft>
                <a:spcPts val="1800"/>
              </a:spcAft>
            </a:pP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MiniCHANDLER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a full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 test (8×8×5) which was deployed for 4 months at the North Anna Nuclear Power Plant, with the goal of demonstrating neutrino detection.</a:t>
            </a:r>
            <a:endParaRPr lang="en-US" sz="200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7487" y="635062"/>
            <a:ext cx="2101577" cy="222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7" y="4600190"/>
            <a:ext cx="2404349" cy="1886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695451"/>
            <a:ext cx="177096" cy="21015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8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506" y="691286"/>
            <a:ext cx="9467598" cy="579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Mobile Neutrino Lab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237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Mobile Neutrino Lab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67546" y="2270035"/>
            <a:ext cx="3957558" cy="1938992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solidFill>
                  <a:srgbClr val="8A0000"/>
                </a:solidFill>
              </a:rPr>
              <a:t>The MiniCHANDLER detector was installed in the Mobile Neutrino Lab with its electronics and DAQ computing.  </a:t>
            </a:r>
            <a:endParaRPr lang="en-US" sz="2400" dirty="0">
              <a:solidFill>
                <a:srgbClr val="2A3674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9676"/>
            <a:ext cx="4566210" cy="578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9702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9676"/>
            <a:ext cx="4192591" cy="578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MiniCHANDLER Deployment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192592" y="713725"/>
            <a:ext cx="4800406" cy="2585323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rgbClr val="8A0000"/>
                </a:solidFill>
              </a:rPr>
              <a:t>The Mobile Neutrino Lab was deployed at the North Anna Nuclear Power Plant:</a:t>
            </a:r>
          </a:p>
          <a:p>
            <a:pPr marL="64008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</a:rPr>
              <a:t>25 meters from the core center</a:t>
            </a:r>
          </a:p>
          <a:p>
            <a:pPr marL="64008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</a:rPr>
              <a:t>With essentially no shielding</a:t>
            </a:r>
          </a:p>
          <a:p>
            <a:pPr marL="640080" lvl="1" indent="-3429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</a:rPr>
              <a:t>Rapidly deployed and operating within 24 hours</a:t>
            </a:r>
          </a:p>
        </p:txBody>
      </p:sp>
      <p:pic>
        <p:nvPicPr>
          <p:cNvPr id="10" name="Picture 2" descr="C:\Junk\VirutalBox\analysi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66" y="3307208"/>
            <a:ext cx="4659214" cy="317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4915B3-A71A-4C57-A73F-CE32BABD994D}"/>
              </a:ext>
            </a:extLst>
          </p:cNvPr>
          <p:cNvSpPr txBox="1"/>
          <p:nvPr/>
        </p:nvSpPr>
        <p:spPr>
          <a:xfrm>
            <a:off x="5334000" y="3359886"/>
            <a:ext cx="2952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Inverse Beta Decay Spectrum</a:t>
            </a:r>
          </a:p>
        </p:txBody>
      </p:sp>
    </p:spTree>
    <p:extLst>
      <p:ext uri="{BB962C8B-B14F-4D97-AF65-F5344CB8AC3E}">
        <p14:creationId xmlns:p14="http://schemas.microsoft.com/office/powerpoint/2010/main" val="86835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CHANDLER and </a:t>
            </a:r>
            <a:r>
              <a:rPr lang="en-US" dirty="0" err="1"/>
              <a:t>SoLid</a:t>
            </a:r>
            <a:r>
              <a:rPr lang="en-US" dirty="0"/>
              <a:t> at BR2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Jonathan Link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679"/>
            <a:ext cx="3746552" cy="579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E68C8B8-637B-43F6-868F-ED91DF41F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674" y="1584953"/>
            <a:ext cx="5067300" cy="4895850"/>
          </a:xfrm>
          <a:prstGeom prst="rect">
            <a:avLst/>
          </a:prstGeom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857799" y="717912"/>
            <a:ext cx="5086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Combining CHANDLER and </a:t>
            </a:r>
            <a:r>
              <a:rPr lang="en-US" altLang="en-US" dirty="0" err="1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</a:t>
            </a: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at BR2 makes a compelling experiment. </a:t>
            </a:r>
          </a:p>
        </p:txBody>
      </p:sp>
    </p:spTree>
    <p:extLst>
      <p:ext uri="{BB962C8B-B14F-4D97-AF65-F5344CB8AC3E}">
        <p14:creationId xmlns:p14="http://schemas.microsoft.com/office/powerpoint/2010/main" val="2343545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0D65D-8E69-4BFE-B039-2D777A107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Applications of Reactor Neutrino Detectors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5AAE66-0D01-4EB7-B4E3-636EE190D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D555A-F8B7-4A72-9F52-EF61E5C59B6F}"/>
              </a:ext>
            </a:extLst>
          </p:cNvPr>
          <p:cNvSpPr txBox="1"/>
          <p:nvPr/>
        </p:nvSpPr>
        <p:spPr>
          <a:xfrm>
            <a:off x="365760" y="730881"/>
            <a:ext cx="834597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2A3674"/>
                </a:solidFill>
                <a:effectLst/>
              </a:rPr>
              <a:t>If NEOS, DANSS, STEREO, PROSPECT and </a:t>
            </a:r>
            <a:r>
              <a:rPr lang="en-US" sz="2000" dirty="0" err="1">
                <a:solidFill>
                  <a:srgbClr val="2A3674"/>
                </a:solidFill>
                <a:effectLst/>
              </a:rPr>
              <a:t>SoLid</a:t>
            </a:r>
            <a:r>
              <a:rPr lang="en-US" sz="2000" dirty="0">
                <a:solidFill>
                  <a:srgbClr val="2A3674"/>
                </a:solidFill>
                <a:effectLst/>
              </a:rPr>
              <a:t> are truly on cusp of refuting the reactor anomaly, why pursue CHANDLER? 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8A0000"/>
                </a:solidFill>
              </a:rPr>
              <a:t>Reactor neutrino detectors may have applications beyond basic science: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</a:rPr>
              <a:t>Characterizing new reactor designs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  <a:effectLst/>
              </a:rPr>
              <a:t>Optimizing the reactor fuel burn cycle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2A3674"/>
                </a:solidFill>
              </a:rPr>
              <a:t>Monitoring</a:t>
            </a:r>
            <a:r>
              <a:rPr lang="en-US" sz="2000" dirty="0">
                <a:solidFill>
                  <a:srgbClr val="2A3674"/>
                </a:solidFill>
                <a:effectLst/>
              </a:rPr>
              <a:t> plutonium production and track </a:t>
            </a:r>
            <a:r>
              <a:rPr lang="en-US" sz="2000" baseline="30000" dirty="0">
                <a:solidFill>
                  <a:srgbClr val="2A3674"/>
                </a:solidFill>
                <a:effectLst/>
              </a:rPr>
              <a:t>239</a:t>
            </a:r>
            <a:r>
              <a:rPr lang="en-US" sz="2000" dirty="0">
                <a:solidFill>
                  <a:srgbClr val="2A3674"/>
                </a:solidFill>
                <a:effectLst/>
              </a:rPr>
              <a:t>Pu diversions for nuclear treaty verification.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6CBD32-C6D0-4DA9-A5ED-983EFAA72031}"/>
              </a:ext>
            </a:extLst>
          </p:cNvPr>
          <p:cNvSpPr txBox="1"/>
          <p:nvPr/>
        </p:nvSpPr>
        <p:spPr>
          <a:xfrm>
            <a:off x="6486525" y="4353652"/>
            <a:ext cx="2390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7294C4"/>
                </a:solidFill>
              </a:rPr>
              <a:t>Christensen </a:t>
            </a:r>
            <a:r>
              <a:rPr lang="en-US" sz="1400" i="1" dirty="0">
                <a:solidFill>
                  <a:srgbClr val="7294C4"/>
                </a:solidFill>
              </a:rPr>
              <a:t>et al. </a:t>
            </a:r>
            <a:r>
              <a:rPr lang="en-US" sz="1400" dirty="0">
                <a:solidFill>
                  <a:srgbClr val="7294C4"/>
                </a:solidFill>
              </a:rPr>
              <a:t>Science and Global Security, 23, 20 (2015)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8592CB-1F06-44A8-BDA6-2C180DD90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928" y="3328679"/>
            <a:ext cx="4776597" cy="309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60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IsoDAR</a:t>
            </a:r>
            <a:r>
              <a:rPr lang="en-US" dirty="0"/>
              <a:t>: A Definitive Source Experiment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65760" y="759456"/>
                <a:ext cx="8345978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The </a:t>
                </a:r>
                <a:r>
                  <a:rPr lang="en-US" sz="2000" dirty="0" err="1">
                    <a:solidFill>
                      <a:srgbClr val="2A3674"/>
                    </a:solidFill>
                    <a:effectLst/>
                  </a:rPr>
                  <a:t>IsoDAR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 proposal uses a cyclotron proton beam to continuously</a:t>
                </a:r>
                <a:r>
                  <a:rPr lang="en-US" sz="2000" dirty="0">
                    <a:solidFill>
                      <a:srgbClr val="2A3674"/>
                    </a:solidFill>
                  </a:rPr>
                  <a:t> 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produce </a:t>
                </a:r>
                <a:r>
                  <a:rPr lang="en-US" sz="2000" baseline="30000" dirty="0">
                    <a:solidFill>
                      <a:srgbClr val="2A3674"/>
                    </a:solidFill>
                    <a:effectLst/>
                  </a:rPr>
                  <a:t>8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Li.  The </a:t>
                </a:r>
                <a:r>
                  <a:rPr lang="en-US" sz="2000" baseline="30000" dirty="0">
                    <a:solidFill>
                      <a:srgbClr val="2A3674"/>
                    </a:solidFill>
                    <a:effectLst/>
                  </a:rPr>
                  <a:t>8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Li decays producing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2A3674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 smtClean="0">
                                <a:solidFill>
                                  <a:srgbClr val="2A3674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 smtClean="0">
                                <a:solidFill>
                                  <a:srgbClr val="2A3674"/>
                                </a:solidFill>
                                <a:effectLst/>
                                <a:latin typeface="Cambria Math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b="0" i="1" smtClean="0">
                            <a:solidFill>
                              <a:srgbClr val="2A3674"/>
                            </a:solidFill>
                            <a:effectLst/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 with a </a:t>
                </a:r>
                <a:r>
                  <a:rPr lang="el-GR" sz="2000" dirty="0">
                    <a:solidFill>
                      <a:srgbClr val="2A3674"/>
                    </a:solidFill>
                    <a:effectLst/>
                  </a:rPr>
                  <a:t>β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-spectrum (13 MeV endpoint).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8A0000"/>
                    </a:solidFill>
                  </a:rPr>
                  <a:t>Oscillations sensitivity is in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8A0000"/>
                    </a:solidFill>
                  </a:rPr>
                  <a:t> disappearance channel.</a:t>
                </a:r>
                <a:endParaRPr lang="en-US" sz="2000" dirty="0">
                  <a:solidFill>
                    <a:srgbClr val="8A0000"/>
                  </a:solidFill>
                  <a:effectLst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Neutrinos are detected via inverse </a:t>
                </a:r>
                <a:r>
                  <a:rPr lang="el-GR" sz="2000" dirty="0">
                    <a:solidFill>
                      <a:srgbClr val="2A3674"/>
                    </a:solidFill>
                    <a:effectLst/>
                  </a:rPr>
                  <a:t>β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-decay.  </a:t>
                </a:r>
                <a:r>
                  <a:rPr lang="en-US" sz="2000" dirty="0">
                    <a:solidFill>
                      <a:srgbClr val="FFCC00"/>
                    </a:solidFill>
                  </a:rPr>
                  <a:t>(Golden Mode)</a:t>
                </a:r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000" dirty="0" err="1">
                    <a:solidFill>
                      <a:srgbClr val="8A0000"/>
                    </a:solidFill>
                    <a:effectLst/>
                  </a:rPr>
                  <a:t>KamLAND</a:t>
                </a:r>
                <a:r>
                  <a:rPr lang="en-US" sz="2000" dirty="0">
                    <a:solidFill>
                      <a:srgbClr val="8A0000"/>
                    </a:solidFill>
                    <a:effectLst/>
                  </a:rPr>
                  <a:t> is one possible host detector.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" y="759456"/>
                <a:ext cx="8345978" cy="2092881"/>
              </a:xfrm>
              <a:prstGeom prst="rect">
                <a:avLst/>
              </a:prstGeom>
              <a:blipFill>
                <a:blip r:embed="rId2"/>
                <a:stretch>
                  <a:fillRect l="-730" t="-1749" b="-4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56851" y="5038582"/>
            <a:ext cx="1637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>
              <a:solidFill>
                <a:srgbClr val="FFCC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D59D4F-1D43-49D5-89EE-1DF631555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141462"/>
            <a:ext cx="4324350" cy="304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986199-C809-433A-AC72-5BE133898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6347" y="3346520"/>
            <a:ext cx="3962401" cy="28429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A114BF3-7CBB-484F-BFAF-0320DD5F1E5E}"/>
                  </a:ext>
                </a:extLst>
              </p:cNvPr>
              <p:cNvSpPr txBox="1"/>
              <p:nvPr/>
            </p:nvSpPr>
            <p:spPr>
              <a:xfrm>
                <a:off x="7562850" y="3514725"/>
                <a:ext cx="1181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aseline="30000" dirty="0">
                    <a:solidFill>
                      <a:srgbClr val="8A0000"/>
                    </a:solidFill>
                  </a:rPr>
                  <a:t>8</a:t>
                </a:r>
                <a:r>
                  <a:rPr lang="en-US" dirty="0">
                    <a:solidFill>
                      <a:srgbClr val="8A0000"/>
                    </a:solidFill>
                  </a:rPr>
                  <a:t>Li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8A0000"/>
                    </a:solidFill>
                  </a:rPr>
                  <a:t> spectrum</a:t>
                </a:r>
                <a:endParaRPr lang="en-US" baseline="30000" dirty="0">
                  <a:solidFill>
                    <a:srgbClr val="8A0000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A114BF3-7CBB-484F-BFAF-0320DD5F1E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2850" y="3514725"/>
                <a:ext cx="1181100" cy="646331"/>
              </a:xfrm>
              <a:prstGeom prst="rect">
                <a:avLst/>
              </a:prstGeom>
              <a:blipFill>
                <a:blip r:embed="rId5"/>
                <a:stretch>
                  <a:fillRect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87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IsoDAR</a:t>
            </a:r>
            <a:r>
              <a:rPr lang="en-US" dirty="0"/>
              <a:t>: A Definitive Source Experiment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365760" y="759456"/>
                <a:ext cx="8345978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2A3674"/>
                    </a:solidFill>
                  </a:rPr>
                  <a:t>The </a:t>
                </a:r>
                <a:r>
                  <a:rPr lang="en-US" sz="2000" dirty="0" err="1">
                    <a:solidFill>
                      <a:srgbClr val="2A3674"/>
                    </a:solidFill>
                  </a:rPr>
                  <a:t>IsoDAR</a:t>
                </a:r>
                <a:r>
                  <a:rPr lang="en-US" sz="2000" dirty="0">
                    <a:solidFill>
                      <a:srgbClr val="2A3674"/>
                    </a:solidFill>
                  </a:rPr>
                  <a:t> proposal uses a cyclotron proton beam to continuously produce </a:t>
                </a:r>
                <a:r>
                  <a:rPr lang="en-US" sz="2000" baseline="30000" dirty="0">
                    <a:solidFill>
                      <a:srgbClr val="2A3674"/>
                    </a:solidFill>
                  </a:rPr>
                  <a:t>8</a:t>
                </a:r>
                <a:r>
                  <a:rPr lang="en-US" sz="2000" dirty="0">
                    <a:solidFill>
                      <a:srgbClr val="2A3674"/>
                    </a:solidFill>
                  </a:rPr>
                  <a:t>Li.  The </a:t>
                </a:r>
                <a:r>
                  <a:rPr lang="en-US" sz="2000" baseline="30000" dirty="0">
                    <a:solidFill>
                      <a:srgbClr val="2A3674"/>
                    </a:solidFill>
                  </a:rPr>
                  <a:t>8</a:t>
                </a:r>
                <a:r>
                  <a:rPr lang="en-US" sz="2000" dirty="0">
                    <a:solidFill>
                      <a:srgbClr val="2A3674"/>
                    </a:solidFill>
                  </a:rPr>
                  <a:t>Li decays producing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2A3674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2A3674"/>
                                </a:solidFill>
                                <a:latin typeface="Cambria Math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</a:rPr>
                  <a:t> with a </a:t>
                </a:r>
                <a:r>
                  <a:rPr lang="el-GR" sz="2000" dirty="0">
                    <a:solidFill>
                      <a:srgbClr val="2A3674"/>
                    </a:solidFill>
                  </a:rPr>
                  <a:t>β</a:t>
                </a:r>
                <a:r>
                  <a:rPr lang="en-US" sz="2000" dirty="0">
                    <a:solidFill>
                      <a:srgbClr val="2A3674"/>
                    </a:solidFill>
                  </a:rPr>
                  <a:t>-spectrum (13 MeV endpoint).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8A0000"/>
                    </a:solidFill>
                  </a:rPr>
                  <a:t>Oscillations sensitivity is in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8A0000"/>
                                </a:solidFill>
                                <a:latin typeface="Cambria Math" panose="02040503050406030204" pitchFamily="18" charset="0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8A0000"/>
                    </a:solidFill>
                  </a:rPr>
                  <a:t> disappearance channel.</a:t>
                </a:r>
                <a:endParaRPr lang="en-US" sz="2000" dirty="0">
                  <a:solidFill>
                    <a:srgbClr val="8A0000"/>
                  </a:solidFill>
                  <a:effectLst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Neutrinos are detected via inverse </a:t>
                </a:r>
                <a:r>
                  <a:rPr lang="el-GR" sz="2000" dirty="0">
                    <a:solidFill>
                      <a:srgbClr val="2A3674"/>
                    </a:solidFill>
                    <a:effectLst/>
                  </a:rPr>
                  <a:t>β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-decay.  </a:t>
                </a:r>
                <a:r>
                  <a:rPr lang="en-US" sz="2000" dirty="0">
                    <a:solidFill>
                      <a:srgbClr val="FFCC00"/>
                    </a:solidFill>
                  </a:rPr>
                  <a:t>(Golden Mode)</a:t>
                </a:r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pPr>
                  <a:spcAft>
                    <a:spcPts val="1200"/>
                  </a:spcAft>
                </a:pPr>
                <a:r>
                  <a:rPr lang="en-US" sz="2000" dirty="0" err="1">
                    <a:solidFill>
                      <a:srgbClr val="8A0000"/>
                    </a:solidFill>
                    <a:effectLst/>
                  </a:rPr>
                  <a:t>KamLAND</a:t>
                </a:r>
                <a:r>
                  <a:rPr lang="en-US" sz="2000" dirty="0">
                    <a:solidFill>
                      <a:srgbClr val="8A0000"/>
                    </a:solidFill>
                    <a:effectLst/>
                  </a:rPr>
                  <a:t> is one possible host detector.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0" y="759456"/>
                <a:ext cx="8345978" cy="2092881"/>
              </a:xfrm>
              <a:prstGeom prst="rect">
                <a:avLst/>
              </a:prstGeom>
              <a:blipFill>
                <a:blip r:embed="rId2"/>
                <a:stretch>
                  <a:fillRect l="-730" t="-1749" b="-4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56851" y="5038582"/>
            <a:ext cx="1637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>
              <a:solidFill>
                <a:srgbClr val="FFCC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D59D4F-1D43-49D5-89EE-1DF631555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141462"/>
            <a:ext cx="4324350" cy="304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F4717B-9324-48C0-9294-E1C37D5FA4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5913" y="2504975"/>
            <a:ext cx="3482609" cy="38481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B318A53-6887-4021-A092-39174E4BFCCC}"/>
              </a:ext>
            </a:extLst>
          </p:cNvPr>
          <p:cNvSpPr txBox="1"/>
          <p:nvPr/>
        </p:nvSpPr>
        <p:spPr>
          <a:xfrm>
            <a:off x="5781675" y="5657850"/>
            <a:ext cx="259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From Mike </a:t>
            </a:r>
            <a:r>
              <a:rPr lang="en-US" sz="1600" dirty="0" err="1"/>
              <a:t>Shaevitz</a:t>
            </a:r>
            <a:endParaRPr lang="en-US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7702737-A7F8-42BC-99DC-643DE14D6A02}"/>
              </a:ext>
            </a:extLst>
          </p:cNvPr>
          <p:cNvSpPr txBox="1"/>
          <p:nvPr/>
        </p:nvSpPr>
        <p:spPr>
          <a:xfrm>
            <a:off x="5638800" y="2776492"/>
            <a:ext cx="800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ighlight>
                  <a:srgbClr val="FFFF00"/>
                </a:highlight>
              </a:rPr>
              <a:t>5</a:t>
            </a:r>
            <a:r>
              <a:rPr lang="el-GR" dirty="0">
                <a:highlight>
                  <a:srgbClr val="FFFF00"/>
                </a:highlight>
              </a:rPr>
              <a:t>σ</a:t>
            </a:r>
            <a:r>
              <a:rPr lang="en-US" dirty="0">
                <a:highlight>
                  <a:srgbClr val="FFFF00"/>
                </a:highlight>
              </a:rPr>
              <a:t> CL</a:t>
            </a:r>
          </a:p>
        </p:txBody>
      </p:sp>
    </p:spTree>
    <p:extLst>
      <p:ext uri="{BB962C8B-B14F-4D97-AF65-F5344CB8AC3E}">
        <p14:creationId xmlns:p14="http://schemas.microsoft.com/office/powerpoint/2010/main" val="39084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7A121A-F218-47D4-93AB-DD0E6075E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176A2AB-13FE-4B6E-A2FF-3C3C951C3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</p:spPr>
        <p:txBody>
          <a:bodyPr/>
          <a:lstStyle/>
          <a:p>
            <a:r>
              <a:rPr lang="en-US" dirty="0" err="1"/>
              <a:t>IsoDAR</a:t>
            </a:r>
            <a:r>
              <a:rPr lang="en-US" dirty="0"/>
              <a:t> Plus CHANDLER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E958D-27C9-4BCA-9D39-02FAE52BF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111" y="1581593"/>
            <a:ext cx="2090464" cy="19902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A9DF08B-2A40-4973-809B-08B9F06D0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960" y="4124596"/>
            <a:ext cx="1715772" cy="18418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A2B790-BA73-469E-B7AF-E544313B1D5F}"/>
              </a:ext>
            </a:extLst>
          </p:cNvPr>
          <p:cNvSpPr txBox="1"/>
          <p:nvPr/>
        </p:nvSpPr>
        <p:spPr>
          <a:xfrm>
            <a:off x="365760" y="730881"/>
            <a:ext cx="83459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2A3674"/>
                </a:solidFill>
                <a:effectLst/>
              </a:rPr>
              <a:t>If </a:t>
            </a:r>
            <a:r>
              <a:rPr lang="en-US" sz="2000" dirty="0" err="1">
                <a:solidFill>
                  <a:srgbClr val="2A3674"/>
                </a:solidFill>
                <a:effectLst/>
              </a:rPr>
              <a:t>KamLAND</a:t>
            </a:r>
            <a:r>
              <a:rPr lang="en-US" sz="2000" dirty="0">
                <a:solidFill>
                  <a:srgbClr val="2A3674"/>
                </a:solidFill>
                <a:effectLst/>
              </a:rPr>
              <a:t> doesn’t work out you could imagine pairing </a:t>
            </a:r>
            <a:r>
              <a:rPr lang="en-US" sz="2000" dirty="0" err="1">
                <a:solidFill>
                  <a:srgbClr val="2A3674"/>
                </a:solidFill>
                <a:effectLst/>
              </a:rPr>
              <a:t>IsoDAR</a:t>
            </a:r>
            <a:r>
              <a:rPr lang="en-US" sz="2000" dirty="0">
                <a:solidFill>
                  <a:srgbClr val="2A3674"/>
                </a:solidFill>
                <a:effectLst/>
              </a:rPr>
              <a:t> with CHADLER style detectors:</a:t>
            </a:r>
            <a:endParaRPr lang="en-US" sz="2000" dirty="0">
              <a:solidFill>
                <a:srgbClr val="8A0000"/>
              </a:solidFill>
              <a:effectLst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FE5E36-65F9-4363-87DC-B7190D311452}"/>
              </a:ext>
            </a:extLst>
          </p:cNvPr>
          <p:cNvSpPr txBox="1"/>
          <p:nvPr/>
        </p:nvSpPr>
        <p:spPr>
          <a:xfrm>
            <a:off x="682943" y="3521741"/>
            <a:ext cx="31594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dirty="0">
                <a:solidFill>
                  <a:srgbClr val="8A0000"/>
                </a:solidFill>
                <a:effectLst/>
              </a:rPr>
              <a:t>6 Module </a:t>
            </a:r>
            <a:r>
              <a:rPr lang="en-US" sz="2000" dirty="0">
                <a:solidFill>
                  <a:srgbClr val="8A0000"/>
                </a:solidFill>
              </a:rPr>
              <a:t>P</a:t>
            </a:r>
            <a:r>
              <a:rPr lang="en-US" sz="2000" dirty="0">
                <a:solidFill>
                  <a:srgbClr val="8A0000"/>
                </a:solidFill>
                <a:effectLst/>
              </a:rPr>
              <a:t>yramid (1×2×3)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8B04A7-1A64-42C5-8532-5A380195ED8F}"/>
              </a:ext>
            </a:extLst>
          </p:cNvPr>
          <p:cNvSpPr txBox="1"/>
          <p:nvPr/>
        </p:nvSpPr>
        <p:spPr>
          <a:xfrm>
            <a:off x="550547" y="5930471"/>
            <a:ext cx="3406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dirty="0">
                <a:solidFill>
                  <a:srgbClr val="8A0000"/>
                </a:solidFill>
              </a:rPr>
              <a:t>10</a:t>
            </a:r>
            <a:r>
              <a:rPr lang="en-US" sz="2000" dirty="0">
                <a:solidFill>
                  <a:srgbClr val="8A0000"/>
                </a:solidFill>
                <a:effectLst/>
              </a:rPr>
              <a:t> Module </a:t>
            </a:r>
            <a:r>
              <a:rPr lang="en-US" sz="2000" dirty="0">
                <a:solidFill>
                  <a:srgbClr val="8A0000"/>
                </a:solidFill>
              </a:rPr>
              <a:t>P</a:t>
            </a:r>
            <a:r>
              <a:rPr lang="en-US" sz="2000" dirty="0">
                <a:solidFill>
                  <a:srgbClr val="8A0000"/>
                </a:solidFill>
                <a:effectLst/>
              </a:rPr>
              <a:t>yramid (1×1×2×6)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650E71-9946-431E-9C03-E41C69962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465" y="1733426"/>
            <a:ext cx="3962400" cy="44536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96A44F-3F4A-4790-8BBC-7CC696930556}"/>
              </a:ext>
            </a:extLst>
          </p:cNvPr>
          <p:cNvSpPr txBox="1"/>
          <p:nvPr/>
        </p:nvSpPr>
        <p:spPr>
          <a:xfrm>
            <a:off x="6421755" y="5425168"/>
            <a:ext cx="259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From Mike </a:t>
            </a:r>
            <a:r>
              <a:rPr lang="en-US" sz="1600" dirty="0" err="1"/>
              <a:t>Shaevitz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52387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BD2D4-4DD9-4A72-83EE-2E718D3E65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About Appearance Experiments?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E7EF70-5C59-424E-B1D1-9D6A1016FF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AB51F9-FE2D-409D-BE97-1FD7722FBE50}"/>
              </a:ext>
            </a:extLst>
          </p:cNvPr>
          <p:cNvSpPr txBox="1"/>
          <p:nvPr/>
        </p:nvSpPr>
        <p:spPr>
          <a:xfrm>
            <a:off x="333375" y="904875"/>
            <a:ext cx="8591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2A3674"/>
                </a:solidFill>
              </a:rPr>
              <a:t>We just saw an updated result from </a:t>
            </a:r>
            <a:r>
              <a:rPr lang="en-US" sz="2400" dirty="0" err="1">
                <a:solidFill>
                  <a:srgbClr val="2A3674"/>
                </a:solidFill>
              </a:rPr>
              <a:t>MiniBooNE</a:t>
            </a:r>
            <a:r>
              <a:rPr lang="en-US" sz="2400" dirty="0">
                <a:solidFill>
                  <a:srgbClr val="2A3674"/>
                </a:solidFill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1163238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33E534-D079-4D47-823D-C11497C76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E00AFE-0C75-427D-8683-94536FBE85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</p:spPr>
        <p:txBody>
          <a:bodyPr/>
          <a:lstStyle/>
          <a:p>
            <a:r>
              <a:rPr lang="en-US" dirty="0"/>
              <a:t>Disappearance Experiments</a:t>
            </a:r>
            <a:endParaRPr lang="en-US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1F5405C-8859-4CF3-9FFE-86BBF39C9D07}"/>
                  </a:ext>
                </a:extLst>
              </p:cNvPr>
              <p:cNvSpPr txBox="1"/>
              <p:nvPr/>
            </p:nvSpPr>
            <p:spPr>
              <a:xfrm>
                <a:off x="301658" y="848412"/>
                <a:ext cx="8474697" cy="4708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2A3674"/>
                    </a:solidFill>
                  </a:rPr>
                  <a:t>All neutrino oscillation experiments need two things: </a:t>
                </a:r>
              </a:p>
              <a:p>
                <a:pPr marL="914400" lvl="1" indent="-45720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8A0000"/>
                    </a:solidFill>
                  </a:rPr>
                  <a:t>A neutrino source, and </a:t>
                </a:r>
              </a:p>
              <a:p>
                <a:pPr marL="914400" lvl="1" indent="-457200"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en-US" sz="2400" dirty="0">
                    <a:solidFill>
                      <a:srgbClr val="8A0000"/>
                    </a:solidFill>
                  </a:rPr>
                  <a:t>A detector. 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2A3674"/>
                    </a:solidFill>
                  </a:rPr>
                  <a:t>Usually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400" i="1" smtClean="0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  <m:t>ν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2A3674"/>
                    </a:solidFill>
                  </a:rPr>
                  <a:t> disappearance experiments, one of these two things comes for free. 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8A0000"/>
                    </a:solidFill>
                  </a:rPr>
                  <a:t>In reactor neutrino experiments you bring your detector to an existing reactor.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2A3674"/>
                    </a:solidFill>
                  </a:rPr>
                  <a:t>While in radioactive source experiments, the source is brought to an existing detector.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2400" dirty="0">
                    <a:solidFill>
                      <a:srgbClr val="8A0000"/>
                    </a:solidFill>
                  </a:rPr>
                  <a:t>In either case you’re saving half the cost of a full experiment.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1F5405C-8859-4CF3-9FFE-86BBF39C9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58" y="848412"/>
                <a:ext cx="8474697" cy="4708981"/>
              </a:xfrm>
              <a:prstGeom prst="rect">
                <a:avLst/>
              </a:prstGeom>
              <a:blipFill>
                <a:blip r:embed="rId2"/>
                <a:stretch>
                  <a:fillRect l="-1078" t="-1035" b="-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286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99085" y="738267"/>
                <a:ext cx="8511540" cy="5604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nuSTORM is a low-energy </a:t>
                </a:r>
                <a:r>
                  <a:rPr lang="en-US" sz="2000" dirty="0" err="1">
                    <a:solidFill>
                      <a:srgbClr val="2A3674"/>
                    </a:solidFill>
                    <a:effectLst/>
                  </a:rPr>
                  <a:t>muon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 storage ring that produces pure and well-characterized beams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2A3674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2A3674"/>
                                </a:solidFill>
                                <a:latin typeface="Cambria Math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  <a:ea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>
                            <a:solidFill>
                              <a:srgbClr val="2A3674"/>
                            </a:solidFill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 (or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>
                            <a:solidFill>
                              <a:srgbClr val="2A3674"/>
                            </a:solidFill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  <a:ea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2A3674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2A3674"/>
                                </a:solidFill>
                                <a:latin typeface="Cambria Math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).</a:t>
                </a:r>
              </a:p>
              <a:p>
                <a:pPr>
                  <a:spcAft>
                    <a:spcPts val="1800"/>
                  </a:spcAft>
                </a:pPr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pPr>
                  <a:spcAft>
                    <a:spcPts val="1800"/>
                  </a:spcAft>
                </a:pPr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pPr>
                  <a:spcAft>
                    <a:spcPts val="1800"/>
                  </a:spcAft>
                </a:pPr>
                <a:endParaRPr lang="en-US" sz="2000" dirty="0">
                  <a:solidFill>
                    <a:srgbClr val="2A3674"/>
                  </a:solidFill>
                  <a:effectLst/>
                </a:endParaRPr>
              </a:p>
              <a:p>
                <a:pPr>
                  <a:spcAft>
                    <a:spcPts val="1800"/>
                  </a:spcAft>
                </a:pPr>
                <a:endParaRPr lang="en-US" sz="2000" dirty="0">
                  <a:solidFill>
                    <a:srgbClr val="660000"/>
                  </a:solidFill>
                  <a:effectLst/>
                </a:endParaRPr>
              </a:p>
              <a:p>
                <a:pPr>
                  <a:spcAft>
                    <a:spcPts val="1800"/>
                  </a:spcAft>
                </a:pPr>
                <a:r>
                  <a:rPr lang="en-US" sz="2000" dirty="0">
                    <a:solidFill>
                      <a:srgbClr val="660000"/>
                    </a:solidFill>
                    <a:effectLst/>
                  </a:rPr>
                  <a:t>In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66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>
                            <a:solidFill>
                              <a:srgbClr val="660000"/>
                            </a:solidFill>
                            <a:effectLst/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sz="2000" i="1">
                            <a:solidFill>
                              <a:srgbClr val="660000"/>
                            </a:solidFill>
                            <a:effectLst/>
                            <a:latin typeface="Cambria Math"/>
                            <a:ea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660000"/>
                    </a:solidFill>
                    <a:effectLst/>
                  </a:rPr>
                  <a:t> appearance channel, you’re looking for </a:t>
                </a:r>
                <a:r>
                  <a:rPr lang="en-US" sz="2000" dirty="0">
                    <a:solidFill>
                      <a:srgbClr val="660000"/>
                    </a:solidFill>
                  </a:rPr>
                  <a:t>wrong </a:t>
                </a:r>
                <a:r>
                  <a:rPr lang="en-US" sz="2000" dirty="0">
                    <a:solidFill>
                      <a:srgbClr val="660000"/>
                    </a:solidFill>
                    <a:effectLst/>
                  </a:rPr>
                  <a:t>sign muons, and that’s all </a:t>
                </a:r>
                <a:r>
                  <a:rPr lang="en-US" sz="2000" dirty="0">
                    <a:solidFill>
                      <a:srgbClr val="660000"/>
                    </a:solidFill>
                  </a:rPr>
                  <a:t>you</a:t>
                </a:r>
                <a:r>
                  <a:rPr lang="en-US" sz="2000" dirty="0">
                    <a:solidFill>
                      <a:srgbClr val="660000"/>
                    </a:solidFill>
                    <a:effectLst/>
                  </a:rPr>
                  <a:t> need to establish oscillations. </a:t>
                </a:r>
                <a:r>
                  <a:rPr lang="en-US" sz="2000" dirty="0">
                    <a:solidFill>
                      <a:srgbClr val="660000"/>
                    </a:solidFill>
                  </a:rPr>
                  <a:t>  </a:t>
                </a:r>
              </a:p>
              <a:p>
                <a:pPr>
                  <a:spcAft>
                    <a:spcPts val="1800"/>
                  </a:spcAft>
                </a:pPr>
                <a:r>
                  <a:rPr lang="en-US" sz="2000" dirty="0">
                    <a:solidFill>
                      <a:srgbClr val="2A3674"/>
                    </a:solidFill>
                  </a:rPr>
                  <a:t>A magnetized </a:t>
                </a:r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detector, like Minos, separates </a:t>
                </a:r>
                <a:r>
                  <a:rPr lang="en-US" sz="2000" dirty="0">
                    <a:solidFill>
                      <a:srgbClr val="2A3674"/>
                    </a:solidFill>
                  </a:rPr>
                  <a:t>oscillated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>
                            <a:solidFill>
                              <a:srgbClr val="2A3674"/>
                            </a:solidFill>
                            <a:latin typeface="Cambria Math"/>
                          </a:rPr>
                          <m:t>ν</m:t>
                        </m:r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  <a:ea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</a:rPr>
                  <a:t> from beam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2A367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2000" i="1">
                                <a:solidFill>
                                  <a:srgbClr val="2A3674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l-GR" sz="2000" i="1">
                                <a:solidFill>
                                  <a:srgbClr val="2A3674"/>
                                </a:solidFill>
                                <a:latin typeface="Cambria Math"/>
                              </a:rPr>
                              <m:t>ν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solidFill>
                              <a:srgbClr val="2A3674"/>
                            </a:solidFill>
                            <a:latin typeface="Cambria Math"/>
                            <a:ea typeface="Cambria Math"/>
                          </a:rPr>
                          <m:t>𝜇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2A3674"/>
                    </a:solidFill>
                    <a:effectLst/>
                  </a:rPr>
                  <a:t>.</a:t>
                </a:r>
              </a:p>
              <a:p>
                <a:pPr>
                  <a:spcAft>
                    <a:spcPts val="1800"/>
                  </a:spcAft>
                </a:pPr>
                <a:r>
                  <a:rPr lang="en-US" sz="2000" dirty="0">
                    <a:solidFill>
                      <a:srgbClr val="8A0000"/>
                    </a:solidFill>
                  </a:rPr>
                  <a:t>The </a:t>
                </a:r>
                <a:r>
                  <a:rPr lang="en-US" sz="2000" dirty="0" err="1">
                    <a:solidFill>
                      <a:srgbClr val="8A0000"/>
                    </a:solidFill>
                  </a:rPr>
                  <a:t>nuSTORM</a:t>
                </a:r>
                <a:r>
                  <a:rPr lang="en-US" sz="2000" dirty="0">
                    <a:solidFill>
                      <a:srgbClr val="8A0000"/>
                    </a:solidFill>
                  </a:rPr>
                  <a:t> project would also be a great “near detector” for DUNE, allowing the study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 smtClean="0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ν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8A0000"/>
                    </a:solidFill>
                    <a:effectLst/>
                  </a:rPr>
                  <a:t> pattern recognition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ν</m:t>
                        </m:r>
                      </m:e>
                      <m:sub>
                        <m:r>
                          <a:rPr lang="en-US" sz="2000" i="1">
                            <a:solidFill>
                              <a:srgbClr val="8A000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8A0000"/>
                    </a:solidFill>
                  </a:rPr>
                  <a:t> cross section measurements.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085" y="738267"/>
                <a:ext cx="8511540" cy="5604739"/>
              </a:xfrm>
              <a:prstGeom prst="rect">
                <a:avLst/>
              </a:prstGeom>
              <a:blipFill>
                <a:blip r:embed="rId2"/>
                <a:stretch>
                  <a:fillRect l="-716" t="-543" r="-1433" b="-14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nuSTORM</a:t>
            </a:r>
            <a:r>
              <a:rPr lang="en-US" dirty="0"/>
              <a:t>: Muon Storage Ring Beam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735954" y="6553200"/>
            <a:ext cx="3962400" cy="3048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10" name="Footer Placeholder 2"/>
          <p:cNvSpPr txBox="1">
            <a:spLocks/>
          </p:cNvSpPr>
          <p:nvPr/>
        </p:nvSpPr>
        <p:spPr bwMode="auto">
          <a:xfrm>
            <a:off x="7313871" y="6516688"/>
            <a:ext cx="48978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sz="1600" i="1" kern="1200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i="0" dirty="0"/>
              <a:t>11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ADEFD0-70F9-47C9-AA26-C1FFB0F9B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63" y="1944637"/>
            <a:ext cx="4649230" cy="1959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1344E5-251B-454C-A8F4-94E712935B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840" y="3156785"/>
            <a:ext cx="4217760" cy="7183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2405FF-6DDB-4220-A40E-FC420394D8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2062" y="2983103"/>
            <a:ext cx="1203192" cy="5872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38225" y="1570029"/>
                <a:ext cx="4137564" cy="1040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rgbClr val="8A0000"/>
                    </a:solidFill>
                  </a:rPr>
                  <a:t>Muon Appearance Signal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</a:rPr>
                            <m:t>ν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8A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b="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ν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rgbClr val="8A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8A0000"/>
                  </a:solidFill>
                </a:endParaRPr>
              </a:p>
              <a:p>
                <a:pPr algn="ctr"/>
                <a:r>
                  <a:rPr lang="en-US" sz="2000" dirty="0">
                    <a:solidFill>
                      <a:srgbClr val="FFCC00"/>
                    </a:solidFill>
                  </a:rPr>
                  <a:t>Golden Mode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225" y="1570029"/>
                <a:ext cx="4137564" cy="1040349"/>
              </a:xfrm>
              <a:prstGeom prst="rect">
                <a:avLst/>
              </a:prstGeom>
              <a:blipFill>
                <a:blip r:embed="rId6"/>
                <a:stretch>
                  <a:fillRect t="-3529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692BBA0E-98AD-4858-96C9-42327A8C6F71}"/>
              </a:ext>
            </a:extLst>
          </p:cNvPr>
          <p:cNvSpPr txBox="1"/>
          <p:nvPr/>
        </p:nvSpPr>
        <p:spPr>
          <a:xfrm>
            <a:off x="4821369" y="1890148"/>
            <a:ext cx="3418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rgbClr val="2A3674"/>
                </a:solidFill>
              </a:rPr>
              <a:t>CPT </a:t>
            </a:r>
            <a:r>
              <a:rPr lang="en-US" sz="2000" dirty="0">
                <a:solidFill>
                  <a:srgbClr val="2A3674"/>
                </a:solidFill>
              </a:rPr>
              <a:t>conjugate to LSND</a:t>
            </a:r>
            <a:endParaRPr lang="en-US" sz="2000" i="1" dirty="0">
              <a:solidFill>
                <a:srgbClr val="2A36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28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530489-6CE8-46B7-81F1-2EE94EDEB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</p:spPr>
        <p:txBody>
          <a:bodyPr/>
          <a:lstStyle/>
          <a:p>
            <a:r>
              <a:rPr lang="en-US" dirty="0" err="1"/>
              <a:t>nuSTORM</a:t>
            </a:r>
            <a:r>
              <a:rPr lang="en-US" dirty="0"/>
              <a:t>: Muon Storage Ring Beam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3BFA2-8B3C-439E-9B1D-0B0773AC7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14" y="1100752"/>
            <a:ext cx="9153144" cy="53873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CD5B5A-4119-4602-ACA6-8AA9D87ACDBC}"/>
              </a:ext>
            </a:extLst>
          </p:cNvPr>
          <p:cNvSpPr txBox="1"/>
          <p:nvPr/>
        </p:nvSpPr>
        <p:spPr>
          <a:xfrm>
            <a:off x="228600" y="639764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A3674"/>
                </a:solidFill>
              </a:rPr>
              <a:t>The status of </a:t>
            </a:r>
            <a:r>
              <a:rPr lang="en-US" sz="2400" dirty="0" err="1">
                <a:solidFill>
                  <a:srgbClr val="2A3674"/>
                </a:solidFill>
              </a:rPr>
              <a:t>nuSTORM</a:t>
            </a:r>
            <a:r>
              <a:rPr lang="en-US" sz="2400" dirty="0">
                <a:solidFill>
                  <a:srgbClr val="2A3674"/>
                </a:solidFill>
              </a:rPr>
              <a:t> as of the P5 Report…</a:t>
            </a:r>
          </a:p>
        </p:txBody>
      </p:sp>
    </p:spTree>
    <p:extLst>
      <p:ext uri="{BB962C8B-B14F-4D97-AF65-F5344CB8AC3E}">
        <p14:creationId xmlns:p14="http://schemas.microsoft.com/office/powerpoint/2010/main" val="22111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530489-6CE8-46B7-81F1-2EE94EDEB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14" y="1"/>
            <a:ext cx="9147313" cy="685800"/>
          </a:xfrm>
        </p:spPr>
        <p:txBody>
          <a:bodyPr/>
          <a:lstStyle/>
          <a:p>
            <a:r>
              <a:rPr lang="en-US" dirty="0" err="1"/>
              <a:t>nuSTORM</a:t>
            </a:r>
            <a:r>
              <a:rPr lang="en-US" dirty="0"/>
              <a:t>: Muon Storage Ring Beam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495D29-2DB9-491C-ACBD-89843CCD5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625" y="1257300"/>
            <a:ext cx="9229322" cy="52006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D2583D-0343-49C2-B3E2-A09573DCB699}"/>
              </a:ext>
            </a:extLst>
          </p:cNvPr>
          <p:cNvSpPr txBox="1"/>
          <p:nvPr/>
        </p:nvSpPr>
        <p:spPr>
          <a:xfrm>
            <a:off x="317525" y="736897"/>
            <a:ext cx="8499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2A3674"/>
                </a:solidFill>
              </a:rPr>
              <a:t>The other day Ken Long came to find me during the coffee break…</a:t>
            </a:r>
            <a:endParaRPr lang="en-US" sz="2400" dirty="0">
              <a:solidFill>
                <a:srgbClr val="8A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3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D0608-3055-47D9-AD04-C23EAEC880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nuSTORM</a:t>
            </a:r>
            <a:r>
              <a:rPr lang="en-US" dirty="0"/>
              <a:t> at CERN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EC501A-5449-47DB-8813-257EB95A2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5F1D7C-B39B-4B1E-8716-9F7C133A6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14" y="1091016"/>
            <a:ext cx="9144000" cy="484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848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2550E-981F-4B9F-AFF9-FCB8848621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nuSTORM</a:t>
            </a:r>
            <a:r>
              <a:rPr lang="en-US" dirty="0"/>
              <a:t> Satellite Meeting at </a:t>
            </a:r>
            <a:r>
              <a:rPr lang="en-US" dirty="0" err="1"/>
              <a:t>NuFact</a:t>
            </a:r>
            <a:r>
              <a:rPr lang="en-US" dirty="0"/>
              <a:t> 2018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83C904-719F-40D9-9C5E-DBB5EC0DD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2A36BC-923F-4EE4-854F-D883E833D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71" y="695326"/>
            <a:ext cx="7494304" cy="578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24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Final Thoughts…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2900" y="816429"/>
            <a:ext cx="8499021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2A3674"/>
                </a:solidFill>
              </a:rPr>
              <a:t>With all of the purpose built sterile neutrino experiments running or coming online we can hope that there may soon be a resolution of the long standing sterile neutrino question.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8A0000"/>
                </a:solidFill>
              </a:rPr>
              <a:t>Nevertheless, the sterile neutrino has been with us for a long time and it’s evaded all previous attempts to kill it or prove its existence. 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2A3674"/>
                </a:solidFill>
              </a:rPr>
              <a:t>We should be planning for a next generation of definitive sterile neutrino experiments to resolve the issue and to study the phenomenology of the sterile sector if it exists.</a:t>
            </a:r>
          </a:p>
          <a:p>
            <a:pPr>
              <a:spcAft>
                <a:spcPts val="1800"/>
              </a:spcAft>
            </a:pPr>
            <a:r>
              <a:rPr lang="en-US" sz="2400" dirty="0">
                <a:solidFill>
                  <a:srgbClr val="8A0000"/>
                </a:solidFill>
              </a:rPr>
              <a:t>Finally, the pursuit of the ultimate experiment will not be in vane.  Applications may emerge from our attempts to address questions in basic science. </a:t>
            </a:r>
          </a:p>
        </p:txBody>
      </p:sp>
    </p:spTree>
    <p:extLst>
      <p:ext uri="{BB962C8B-B14F-4D97-AF65-F5344CB8AC3E}">
        <p14:creationId xmlns:p14="http://schemas.microsoft.com/office/powerpoint/2010/main" val="402127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6344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14425" y="2625196"/>
            <a:ext cx="475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+         +         +          = 1 </a:t>
            </a:r>
            <a:r>
              <a:rPr lang="en-US" sz="2000" dirty="0"/>
              <a:t>  </a:t>
            </a:r>
            <a:r>
              <a:rPr lang="en-US" sz="2000" dirty="0">
                <a:solidFill>
                  <a:srgbClr val="2A3674"/>
                </a:solidFill>
              </a:rPr>
              <a:t>PMNS Unitarity</a:t>
            </a:r>
            <a:endParaRPr lang="en-US" sz="2000" b="1" dirty="0">
              <a:solidFill>
                <a:srgbClr val="2A3674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5950" y="4892133"/>
            <a:ext cx="4883150" cy="406400"/>
            <a:chOff x="388" y="3295"/>
            <a:chExt cx="3076" cy="256"/>
          </a:xfrm>
        </p:grpSpPr>
        <p:sp>
          <p:nvSpPr>
            <p:cNvPr id="12342" name="Text Box 6"/>
            <p:cNvSpPr txBox="1">
              <a:spLocks noChangeArrowheads="1"/>
            </p:cNvSpPr>
            <p:nvPr/>
          </p:nvSpPr>
          <p:spPr bwMode="auto">
            <a:xfrm>
              <a:off x="388" y="3295"/>
              <a:ext cx="307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2A3674"/>
                  </a:solidFill>
                </a:rPr>
                <a:t>P</a:t>
              </a:r>
              <a:r>
                <a:rPr lang="en-US" altLang="en-US" baseline="-25000" dirty="0">
                  <a:solidFill>
                    <a:srgbClr val="2A3674"/>
                  </a:solidFill>
                </a:rPr>
                <a:t>ee</a:t>
              </a:r>
              <a:r>
                <a:rPr lang="en-US" altLang="en-US" dirty="0">
                  <a:solidFill>
                    <a:srgbClr val="2A3674"/>
                  </a:solidFill>
                </a:rPr>
                <a:t> 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= P</a:t>
              </a:r>
              <a:r>
                <a:rPr lang="en-US" altLang="en-US" baseline="-25000" dirty="0">
                  <a:solidFill>
                    <a:srgbClr val="2A3674"/>
                  </a:solidFill>
                  <a:cs typeface="Times New Roman" pitchFamily="18" charset="0"/>
                </a:rPr>
                <a:t>es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 + </a:t>
              </a:r>
              <a:r>
                <a:rPr lang="en-US" altLang="en-US" dirty="0" err="1">
                  <a:solidFill>
                    <a:srgbClr val="2A3674"/>
                  </a:solidFill>
                  <a:cs typeface="Times New Roman" pitchFamily="18" charset="0"/>
                </a:rPr>
                <a:t>P</a:t>
              </a:r>
              <a:r>
                <a:rPr lang="en-US" altLang="en-US" baseline="-25000" dirty="0" err="1">
                  <a:solidFill>
                    <a:srgbClr val="2A3674"/>
                  </a:solidFill>
                  <a:cs typeface="Times New Roman" pitchFamily="18" charset="0"/>
                </a:rPr>
                <a:t>e</a:t>
              </a:r>
              <a:r>
                <a:rPr lang="el-GR" altLang="en-US" baseline="-25000" dirty="0">
                  <a:solidFill>
                    <a:srgbClr val="2A3674"/>
                  </a:solidFill>
                  <a:cs typeface="Times New Roman" pitchFamily="18" charset="0"/>
                </a:rPr>
                <a:t>μ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 + </a:t>
              </a:r>
              <a:r>
                <a:rPr lang="en-US" altLang="en-US" dirty="0" err="1">
                  <a:solidFill>
                    <a:srgbClr val="2A3674"/>
                  </a:solidFill>
                  <a:cs typeface="Times New Roman" pitchFamily="18" charset="0"/>
                </a:rPr>
                <a:t>P</a:t>
              </a:r>
              <a:r>
                <a:rPr lang="en-US" altLang="en-US" baseline="-25000" dirty="0" err="1">
                  <a:solidFill>
                    <a:srgbClr val="2A3674"/>
                  </a:solidFill>
                  <a:cs typeface="Times New Roman" pitchFamily="18" charset="0"/>
                </a:rPr>
                <a:t>e</a:t>
              </a:r>
              <a:r>
                <a:rPr lang="el-GR" altLang="en-US" baseline="-25000" dirty="0">
                  <a:solidFill>
                    <a:srgbClr val="2A3674"/>
                  </a:solidFill>
                  <a:cs typeface="Times New Roman" pitchFamily="18" charset="0"/>
                </a:rPr>
                <a:t>τ</a:t>
              </a:r>
              <a:endParaRPr lang="el-GR" altLang="en-US" dirty="0">
                <a:solidFill>
                  <a:srgbClr val="2A3674"/>
                </a:solidFill>
                <a:cs typeface="Times New Roman" pitchFamily="18" charset="0"/>
              </a:endParaRPr>
            </a:p>
          </p:txBody>
        </p:sp>
        <p:sp>
          <p:nvSpPr>
            <p:cNvPr id="12343" name="Line 7"/>
            <p:cNvSpPr>
              <a:spLocks noChangeShapeType="1"/>
            </p:cNvSpPr>
            <p:nvPr/>
          </p:nvSpPr>
          <p:spPr bwMode="auto">
            <a:xfrm>
              <a:off x="550" y="3456"/>
              <a:ext cx="61" cy="95"/>
            </a:xfrm>
            <a:prstGeom prst="line">
              <a:avLst/>
            </a:prstGeom>
            <a:noFill/>
            <a:ln w="19050">
              <a:solidFill>
                <a:srgbClr val="2A36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615954" y="4892150"/>
            <a:ext cx="4883175" cy="461964"/>
            <a:chOff x="388" y="3295"/>
            <a:chExt cx="3076" cy="291"/>
          </a:xfrm>
        </p:grpSpPr>
        <p:sp>
          <p:nvSpPr>
            <p:cNvPr id="12312" name="Text Box 3"/>
            <p:cNvSpPr txBox="1">
              <a:spLocks noChangeArrowheads="1"/>
            </p:cNvSpPr>
            <p:nvPr/>
          </p:nvSpPr>
          <p:spPr bwMode="auto">
            <a:xfrm>
              <a:off x="388" y="3295"/>
              <a:ext cx="3076" cy="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9144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2A3674"/>
                  </a:solidFill>
                </a:rPr>
                <a:t>P</a:t>
              </a:r>
              <a:r>
                <a:rPr lang="en-US" altLang="en-US" baseline="-25000" dirty="0">
                  <a:solidFill>
                    <a:srgbClr val="2A3674"/>
                  </a:solidFill>
                </a:rPr>
                <a:t>ee</a:t>
              </a:r>
              <a:r>
                <a:rPr lang="en-US" altLang="en-US" dirty="0">
                  <a:solidFill>
                    <a:srgbClr val="2A3674"/>
                  </a:solidFill>
                </a:rPr>
                <a:t> 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≈ P</a:t>
              </a:r>
              <a:r>
                <a:rPr lang="en-US" altLang="en-US" baseline="-25000" dirty="0">
                  <a:solidFill>
                    <a:srgbClr val="2A3674"/>
                  </a:solidFill>
                  <a:cs typeface="Times New Roman" pitchFamily="18" charset="0"/>
                </a:rPr>
                <a:t>es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 </a:t>
              </a:r>
              <a:r>
                <a:rPr lang="en-US" altLang="en-US" dirty="0">
                  <a:solidFill>
                    <a:srgbClr val="2A3674"/>
                  </a:solidFill>
                </a:rPr>
                <a:t> </a:t>
              </a:r>
              <a:endParaRPr lang="el-GR" altLang="en-US" dirty="0">
                <a:solidFill>
                  <a:srgbClr val="2A3674"/>
                </a:solidFill>
              </a:endParaRPr>
            </a:p>
          </p:txBody>
        </p:sp>
        <p:sp>
          <p:nvSpPr>
            <p:cNvPr id="12313" name="Line 4"/>
            <p:cNvSpPr>
              <a:spLocks noChangeShapeType="1"/>
            </p:cNvSpPr>
            <p:nvPr/>
          </p:nvSpPr>
          <p:spPr bwMode="auto">
            <a:xfrm>
              <a:off x="556" y="3450"/>
              <a:ext cx="61" cy="95"/>
            </a:xfrm>
            <a:prstGeom prst="line">
              <a:avLst/>
            </a:prstGeom>
            <a:noFill/>
            <a:ln w="19050">
              <a:solidFill>
                <a:srgbClr val="2A36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" name="Text Box 3"/>
          <p:cNvSpPr txBox="1">
            <a:spLocks noChangeArrowheads="1"/>
          </p:cNvSpPr>
          <p:nvPr/>
        </p:nvSpPr>
        <p:spPr bwMode="auto">
          <a:xfrm>
            <a:off x="1711316" y="4893716"/>
            <a:ext cx="397828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9144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2A3674"/>
                </a:solidFill>
              </a:rPr>
              <a:t>= 4</a:t>
            </a:r>
            <a:r>
              <a:rPr lang="en-US" altLang="en-US" dirty="0">
                <a:solidFill>
                  <a:srgbClr val="0000FF"/>
                </a:solidFill>
              </a:rPr>
              <a:t>U</a:t>
            </a:r>
            <a:r>
              <a:rPr lang="en-US" altLang="en-US" baseline="-25000" dirty="0">
                <a:solidFill>
                  <a:srgbClr val="0000FF"/>
                </a:solidFill>
              </a:rPr>
              <a:t>e4</a:t>
            </a:r>
            <a:r>
              <a:rPr lang="en-US" altLang="en-US" baseline="30000" dirty="0">
                <a:solidFill>
                  <a:srgbClr val="0000FF"/>
                </a:solidFill>
              </a:rPr>
              <a:t>2</a:t>
            </a:r>
            <a:r>
              <a:rPr lang="en-US" altLang="en-US" baseline="30000" dirty="0">
                <a:solidFill>
                  <a:srgbClr val="2A3674"/>
                </a:solidFill>
              </a:rPr>
              <a:t> </a:t>
            </a:r>
            <a:r>
              <a:rPr lang="en-US" altLang="en-US" dirty="0">
                <a:solidFill>
                  <a:srgbClr val="800080"/>
                </a:solidFill>
              </a:rPr>
              <a:t>U</a:t>
            </a:r>
            <a:r>
              <a:rPr lang="en-US" altLang="en-US" baseline="-25000" dirty="0">
                <a:solidFill>
                  <a:srgbClr val="800080"/>
                </a:solidFill>
                <a:cs typeface="Times New Roman" pitchFamily="18" charset="0"/>
              </a:rPr>
              <a:t>s4</a:t>
            </a:r>
            <a:r>
              <a:rPr lang="en-US" altLang="en-US" baseline="30000" dirty="0">
                <a:solidFill>
                  <a:srgbClr val="800080"/>
                </a:solidFill>
                <a:cs typeface="Times New Roman" pitchFamily="18" charset="0"/>
              </a:rPr>
              <a:t>2</a:t>
            </a:r>
            <a:r>
              <a:rPr lang="en-US" altLang="en-US" baseline="30000" dirty="0">
                <a:solidFill>
                  <a:srgbClr val="2A3674"/>
                </a:solidFill>
                <a:cs typeface="Times New Roman" pitchFamily="18" charset="0"/>
              </a:rPr>
              <a:t> </a:t>
            </a:r>
            <a:r>
              <a:rPr lang="en-GB" altLang="en-US" dirty="0">
                <a:solidFill>
                  <a:srgbClr val="2A3674"/>
                </a:solidFill>
              </a:rPr>
              <a:t>sin</a:t>
            </a:r>
            <a:r>
              <a:rPr lang="en-GB" altLang="en-US" baseline="30000" dirty="0">
                <a:solidFill>
                  <a:srgbClr val="2A3674"/>
                </a:solidFill>
              </a:rPr>
              <a:t>2</a:t>
            </a:r>
            <a:r>
              <a:rPr lang="en-GB" altLang="en-US" dirty="0">
                <a:solidFill>
                  <a:srgbClr val="2A3674"/>
                </a:solidFill>
              </a:rPr>
              <a:t>(1.27</a:t>
            </a:r>
            <a:r>
              <a:rPr lang="el-GR" altLang="en-US" dirty="0">
                <a:solidFill>
                  <a:srgbClr val="2A3674"/>
                </a:solidFill>
              </a:rPr>
              <a:t>Δ</a:t>
            </a:r>
            <a:r>
              <a:rPr lang="en-GB" altLang="en-US" i="1" dirty="0">
                <a:solidFill>
                  <a:srgbClr val="2A3674"/>
                </a:solidFill>
              </a:rPr>
              <a:t>m</a:t>
            </a:r>
            <a:r>
              <a:rPr lang="en-GB" altLang="en-US" baseline="-25000" dirty="0">
                <a:solidFill>
                  <a:srgbClr val="2A3674"/>
                </a:solidFill>
              </a:rPr>
              <a:t>41</a:t>
            </a:r>
            <a:r>
              <a:rPr lang="en-GB" altLang="en-US" baseline="30000" dirty="0">
                <a:solidFill>
                  <a:srgbClr val="2A3674"/>
                </a:solidFill>
              </a:rPr>
              <a:t>2</a:t>
            </a:r>
            <a:r>
              <a:rPr lang="en-GB" altLang="en-US" dirty="0">
                <a:solidFill>
                  <a:srgbClr val="2A3674"/>
                </a:solidFill>
              </a:rPr>
              <a:t>L/E)</a:t>
            </a:r>
            <a:endParaRPr lang="el-GR" altLang="en-US" dirty="0">
              <a:solidFill>
                <a:srgbClr val="2A3674"/>
              </a:solidFill>
            </a:endParaRP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7740650" y="5056931"/>
            <a:ext cx="1403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dirty="0">
                <a:solidFill>
                  <a:srgbClr val="2A3674"/>
                </a:solidFill>
              </a:rPr>
              <a:t>Atmospheric</a:t>
            </a:r>
          </a:p>
        </p:txBody>
      </p:sp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7740650" y="3317819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dirty="0">
                <a:solidFill>
                  <a:srgbClr val="2A3674"/>
                </a:solidFill>
              </a:rPr>
              <a:t>Sterile</a:t>
            </a:r>
          </a:p>
        </p:txBody>
      </p:sp>
      <p:grpSp>
        <p:nvGrpSpPr>
          <p:cNvPr id="12293" name="Group 10"/>
          <p:cNvGrpSpPr>
            <a:grpSpLocks/>
          </p:cNvGrpSpPr>
          <p:nvPr/>
        </p:nvGrpSpPr>
        <p:grpSpPr bwMode="auto">
          <a:xfrm>
            <a:off x="5759450" y="2088648"/>
            <a:ext cx="3232150" cy="4330702"/>
            <a:chOff x="3628" y="889"/>
            <a:chExt cx="2036" cy="2728"/>
          </a:xfrm>
        </p:grpSpPr>
        <p:sp>
          <p:nvSpPr>
            <p:cNvPr id="12327" name="Rectangle 11"/>
            <p:cNvSpPr>
              <a:spLocks noChangeArrowheads="1"/>
            </p:cNvSpPr>
            <p:nvPr/>
          </p:nvSpPr>
          <p:spPr bwMode="auto">
            <a:xfrm>
              <a:off x="3628" y="3270"/>
              <a:ext cx="3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1</a:t>
              </a:r>
            </a:p>
          </p:txBody>
        </p:sp>
        <p:sp>
          <p:nvSpPr>
            <p:cNvPr id="12328" name="Rectangle 12"/>
            <p:cNvSpPr>
              <a:spLocks noChangeArrowheads="1"/>
            </p:cNvSpPr>
            <p:nvPr/>
          </p:nvSpPr>
          <p:spPr bwMode="auto">
            <a:xfrm>
              <a:off x="4876" y="3287"/>
              <a:ext cx="7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21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29" name="Text Box 13"/>
            <p:cNvSpPr txBox="1">
              <a:spLocks noChangeArrowheads="1"/>
            </p:cNvSpPr>
            <p:nvPr/>
          </p:nvSpPr>
          <p:spPr bwMode="auto">
            <a:xfrm>
              <a:off x="3628" y="2521"/>
              <a:ext cx="38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3</a:t>
              </a:r>
            </a:p>
          </p:txBody>
        </p:sp>
        <p:sp>
          <p:nvSpPr>
            <p:cNvPr id="12330" name="Rectangle 14"/>
            <p:cNvSpPr>
              <a:spLocks noChangeArrowheads="1"/>
            </p:cNvSpPr>
            <p:nvPr/>
          </p:nvSpPr>
          <p:spPr bwMode="auto">
            <a:xfrm>
              <a:off x="3635" y="3126"/>
              <a:ext cx="3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2</a:t>
              </a:r>
            </a:p>
          </p:txBody>
        </p:sp>
        <p:sp>
          <p:nvSpPr>
            <p:cNvPr id="12331" name="AutoShape 15"/>
            <p:cNvSpPr>
              <a:spLocks/>
            </p:cNvSpPr>
            <p:nvPr/>
          </p:nvSpPr>
          <p:spPr bwMode="auto">
            <a:xfrm>
              <a:off x="4636" y="2742"/>
              <a:ext cx="144" cy="641"/>
            </a:xfrm>
            <a:prstGeom prst="rightBrace">
              <a:avLst>
                <a:gd name="adj1" fmla="val 39717"/>
                <a:gd name="adj2" fmla="val 52759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2" name="AutoShape 16"/>
            <p:cNvSpPr>
              <a:spLocks/>
            </p:cNvSpPr>
            <p:nvPr/>
          </p:nvSpPr>
          <p:spPr bwMode="auto">
            <a:xfrm>
              <a:off x="4636" y="3414"/>
              <a:ext cx="144" cy="96"/>
            </a:xfrm>
            <a:prstGeom prst="rightBrace">
              <a:avLst>
                <a:gd name="adj1" fmla="val 17707"/>
                <a:gd name="adj2" fmla="val 54782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3" name="Text Box 17"/>
            <p:cNvSpPr txBox="1">
              <a:spLocks noChangeArrowheads="1"/>
            </p:cNvSpPr>
            <p:nvPr/>
          </p:nvSpPr>
          <p:spPr bwMode="auto">
            <a:xfrm>
              <a:off x="4876" y="2882"/>
              <a:ext cx="7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32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34" name="Text Box 18"/>
            <p:cNvSpPr txBox="1">
              <a:spLocks noChangeArrowheads="1"/>
            </p:cNvSpPr>
            <p:nvPr/>
          </p:nvSpPr>
          <p:spPr bwMode="auto">
            <a:xfrm>
              <a:off x="3628" y="889"/>
              <a:ext cx="38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4</a:t>
              </a:r>
            </a:p>
          </p:txBody>
        </p:sp>
        <p:sp>
          <p:nvSpPr>
            <p:cNvPr id="12335" name="AutoShape 19"/>
            <p:cNvSpPr>
              <a:spLocks/>
            </p:cNvSpPr>
            <p:nvPr/>
          </p:nvSpPr>
          <p:spPr bwMode="auto">
            <a:xfrm>
              <a:off x="4636" y="1110"/>
              <a:ext cx="144" cy="1603"/>
            </a:xfrm>
            <a:prstGeom prst="rightBrace">
              <a:avLst>
                <a:gd name="adj1" fmla="val 34224"/>
                <a:gd name="adj2" fmla="val 52759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6" name="Text Box 20"/>
            <p:cNvSpPr txBox="1">
              <a:spLocks noChangeArrowheads="1"/>
            </p:cNvSpPr>
            <p:nvPr/>
          </p:nvSpPr>
          <p:spPr bwMode="auto">
            <a:xfrm>
              <a:off x="4858" y="1785"/>
              <a:ext cx="73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43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37" name="Text Box 21"/>
            <p:cNvSpPr txBox="1">
              <a:spLocks noChangeArrowheads="1"/>
            </p:cNvSpPr>
            <p:nvPr/>
          </p:nvSpPr>
          <p:spPr bwMode="auto">
            <a:xfrm>
              <a:off x="4876" y="3198"/>
              <a:ext cx="5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800" dirty="0">
                  <a:solidFill>
                    <a:srgbClr val="2A3674"/>
                  </a:solidFill>
                </a:rPr>
                <a:t>Solar</a:t>
              </a:r>
            </a:p>
          </p:txBody>
        </p:sp>
        <p:pic>
          <p:nvPicPr>
            <p:cNvPr id="12338" name="Picture 2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1082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39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" y="2714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40" name="Picture 2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3397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41" name="Picture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3492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9418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2096557"/>
            <a:ext cx="17145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19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2398210"/>
            <a:ext cx="95250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0" name="Text Box 28"/>
          <p:cNvSpPr txBox="1">
            <a:spLocks noChangeArrowheads="1"/>
          </p:cNvSpPr>
          <p:nvPr/>
        </p:nvSpPr>
        <p:spPr bwMode="auto">
          <a:xfrm>
            <a:off x="0" y="47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Relating Appearance and Disappearance Probabilities</a:t>
            </a:r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85788" y="2212445"/>
            <a:ext cx="2901950" cy="814388"/>
            <a:chOff x="369" y="1415"/>
            <a:chExt cx="1828" cy="513"/>
          </a:xfrm>
        </p:grpSpPr>
        <p:sp>
          <p:nvSpPr>
            <p:cNvPr id="12319" name="Text Box 30"/>
            <p:cNvSpPr txBox="1">
              <a:spLocks noChangeArrowheads="1"/>
            </p:cNvSpPr>
            <p:nvPr/>
          </p:nvSpPr>
          <p:spPr bwMode="auto">
            <a:xfrm>
              <a:off x="369" y="1637"/>
              <a:ext cx="45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0000FF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0000FF"/>
                  </a:solidFill>
                </a:rPr>
                <a:t>e4</a:t>
              </a:r>
              <a:r>
                <a:rPr lang="en-US" altLang="en-US" baseline="30000" dirty="0">
                  <a:solidFill>
                    <a:srgbClr val="0000FF"/>
                  </a:solidFill>
                </a:rPr>
                <a:t>2</a:t>
              </a:r>
              <a:endParaRPr lang="en-US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12320" name="Text Box 31"/>
            <p:cNvSpPr txBox="1">
              <a:spLocks noChangeArrowheads="1"/>
            </p:cNvSpPr>
            <p:nvPr/>
          </p:nvSpPr>
          <p:spPr bwMode="auto">
            <a:xfrm>
              <a:off x="822" y="1633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008000"/>
                  </a:solidFill>
                </a:rPr>
                <a:t>U</a:t>
              </a:r>
              <a:r>
                <a:rPr lang="el-GR" altLang="en-US" baseline="-25000" dirty="0">
                  <a:solidFill>
                    <a:srgbClr val="008000"/>
                  </a:solidFill>
                  <a:cs typeface="Times New Roman" pitchFamily="18" charset="0"/>
                </a:rPr>
                <a:t>μ</a:t>
              </a:r>
              <a:r>
                <a:rPr lang="en-US" altLang="en-US" baseline="-25000" dirty="0">
                  <a:solidFill>
                    <a:srgbClr val="008000"/>
                  </a:solidFill>
                </a:rPr>
                <a:t>4</a:t>
              </a:r>
              <a:r>
                <a:rPr lang="en-US" altLang="en-US" baseline="30000" dirty="0">
                  <a:solidFill>
                    <a:srgbClr val="008000"/>
                  </a:solidFill>
                </a:rPr>
                <a:t>2</a:t>
              </a:r>
              <a:endParaRPr lang="en-US" altLang="en-US" dirty="0">
                <a:solidFill>
                  <a:srgbClr val="008000"/>
                </a:solidFill>
              </a:endParaRPr>
            </a:p>
          </p:txBody>
        </p:sp>
        <p:sp>
          <p:nvSpPr>
            <p:cNvPr id="12321" name="Text Box 32"/>
            <p:cNvSpPr txBox="1">
              <a:spLocks noChangeArrowheads="1"/>
            </p:cNvSpPr>
            <p:nvPr/>
          </p:nvSpPr>
          <p:spPr bwMode="auto">
            <a:xfrm>
              <a:off x="1260" y="1636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FF6600"/>
                  </a:solidFill>
                </a:rPr>
                <a:t>U</a:t>
              </a:r>
              <a:r>
                <a:rPr lang="el-GR" altLang="en-US" baseline="-25000" dirty="0">
                  <a:solidFill>
                    <a:srgbClr val="FF6600"/>
                  </a:solidFill>
                  <a:cs typeface="Times New Roman" pitchFamily="18" charset="0"/>
                </a:rPr>
                <a:t>τ</a:t>
              </a:r>
              <a:r>
                <a:rPr lang="en-US" altLang="en-US" baseline="-25000" dirty="0">
                  <a:solidFill>
                    <a:srgbClr val="FF6600"/>
                  </a:solidFill>
                </a:rPr>
                <a:t>4</a:t>
              </a:r>
              <a:r>
                <a:rPr lang="en-US" altLang="en-US" baseline="30000" dirty="0">
                  <a:solidFill>
                    <a:srgbClr val="FF6600"/>
                  </a:solidFill>
                </a:rPr>
                <a:t>2</a:t>
              </a:r>
              <a:endParaRPr lang="en-US" altLang="en-US" dirty="0">
                <a:solidFill>
                  <a:srgbClr val="FF6600"/>
                </a:solidFill>
              </a:endParaRPr>
            </a:p>
          </p:txBody>
        </p:sp>
        <p:sp>
          <p:nvSpPr>
            <p:cNvPr id="12322" name="Text Box 33"/>
            <p:cNvSpPr txBox="1">
              <a:spLocks noChangeArrowheads="1"/>
            </p:cNvSpPr>
            <p:nvPr/>
          </p:nvSpPr>
          <p:spPr bwMode="auto">
            <a:xfrm>
              <a:off x="1739" y="1636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800080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800080"/>
                  </a:solidFill>
                </a:rPr>
                <a:t>s4</a:t>
              </a:r>
              <a:r>
                <a:rPr lang="en-US" altLang="en-US" baseline="30000" dirty="0">
                  <a:solidFill>
                    <a:srgbClr val="800080"/>
                  </a:solidFill>
                </a:rPr>
                <a:t>2</a:t>
              </a:r>
              <a:endParaRPr lang="en-US" altLang="en-US" dirty="0">
                <a:solidFill>
                  <a:srgbClr val="800080"/>
                </a:solidFill>
              </a:endParaRPr>
            </a:p>
          </p:txBody>
        </p:sp>
        <p:sp>
          <p:nvSpPr>
            <p:cNvPr id="12323" name="Line 34"/>
            <p:cNvSpPr>
              <a:spLocks noChangeShapeType="1"/>
            </p:cNvSpPr>
            <p:nvPr/>
          </p:nvSpPr>
          <p:spPr bwMode="auto">
            <a:xfrm flipV="1">
              <a:off x="581" y="1415"/>
              <a:ext cx="414" cy="25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4" name="Line 35"/>
            <p:cNvSpPr>
              <a:spLocks noChangeShapeType="1"/>
            </p:cNvSpPr>
            <p:nvPr/>
          </p:nvSpPr>
          <p:spPr bwMode="auto">
            <a:xfrm flipV="1">
              <a:off x="972" y="1421"/>
              <a:ext cx="67" cy="246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36"/>
            <p:cNvSpPr>
              <a:spLocks noChangeShapeType="1"/>
            </p:cNvSpPr>
            <p:nvPr/>
          </p:nvSpPr>
          <p:spPr bwMode="auto">
            <a:xfrm flipH="1" flipV="1">
              <a:off x="1090" y="1433"/>
              <a:ext cx="258" cy="24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37"/>
            <p:cNvSpPr>
              <a:spLocks noChangeShapeType="1"/>
            </p:cNvSpPr>
            <p:nvPr/>
          </p:nvSpPr>
          <p:spPr bwMode="auto">
            <a:xfrm flipH="1" flipV="1">
              <a:off x="1584" y="1434"/>
              <a:ext cx="258" cy="241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9430" name="Text Box 38"/>
          <p:cNvSpPr txBox="1">
            <a:spLocks noChangeArrowheads="1"/>
          </p:cNvSpPr>
          <p:nvPr/>
        </p:nvSpPr>
        <p:spPr bwMode="auto">
          <a:xfrm>
            <a:off x="879475" y="3726915"/>
            <a:ext cx="738188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 eaLnBrk="1">
              <a:lnSpc>
                <a:spcPct val="119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altLang="en-US" dirty="0">
                <a:solidFill>
                  <a:srgbClr val="2A3674"/>
                </a:solidFill>
              </a:rPr>
              <a:t>P</a:t>
            </a:r>
            <a:r>
              <a:rPr lang="el-GR" altLang="en-US" baseline="-33000" dirty="0">
                <a:solidFill>
                  <a:srgbClr val="2A3674"/>
                </a:solidFill>
                <a:cs typeface="Times New Roman" pitchFamily="18" charset="0"/>
              </a:rPr>
              <a:t>μ</a:t>
            </a:r>
            <a:r>
              <a:rPr lang="en-GB" altLang="en-US" baseline="-33000" dirty="0">
                <a:solidFill>
                  <a:srgbClr val="2A3674"/>
                </a:solidFill>
              </a:rPr>
              <a:t>e</a:t>
            </a:r>
            <a:r>
              <a:rPr lang="en-GB" altLang="en-US" dirty="0">
                <a:solidFill>
                  <a:srgbClr val="2A3674"/>
                </a:solidFill>
              </a:rPr>
              <a:t> =</a:t>
            </a:r>
          </a:p>
        </p:txBody>
      </p:sp>
      <p:sp>
        <p:nvSpPr>
          <p:cNvPr id="59431" name="Text Box 39"/>
          <p:cNvSpPr txBox="1">
            <a:spLocks noChangeArrowheads="1"/>
          </p:cNvSpPr>
          <p:nvPr/>
        </p:nvSpPr>
        <p:spPr bwMode="auto">
          <a:xfrm>
            <a:off x="2443737" y="3742212"/>
            <a:ext cx="2371725" cy="43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r" eaLnBrk="1">
              <a:lnSpc>
                <a:spcPct val="119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altLang="en-US" dirty="0">
                <a:solidFill>
                  <a:srgbClr val="2A3674"/>
                </a:solidFill>
              </a:rPr>
              <a:t>sin</a:t>
            </a:r>
            <a:r>
              <a:rPr lang="en-GB" altLang="en-US" baseline="33000" dirty="0">
                <a:solidFill>
                  <a:srgbClr val="2A3674"/>
                </a:solidFill>
              </a:rPr>
              <a:t>2</a:t>
            </a:r>
            <a:r>
              <a:rPr lang="en-GB" altLang="en-US" dirty="0">
                <a:solidFill>
                  <a:srgbClr val="2A3674"/>
                </a:solidFill>
              </a:rPr>
              <a:t>(1.27</a:t>
            </a:r>
            <a:r>
              <a:rPr lang="el-GR" altLang="en-US" dirty="0">
                <a:solidFill>
                  <a:srgbClr val="2A3674"/>
                </a:solidFill>
                <a:cs typeface="Times New Roman" pitchFamily="18" charset="0"/>
              </a:rPr>
              <a:t>Δ</a:t>
            </a:r>
            <a:r>
              <a:rPr lang="en-GB" altLang="en-US" i="1" dirty="0">
                <a:solidFill>
                  <a:srgbClr val="2A3674"/>
                </a:solidFill>
              </a:rPr>
              <a:t>m</a:t>
            </a:r>
            <a:r>
              <a:rPr lang="en-GB" altLang="en-US" baseline="-25000" dirty="0">
                <a:solidFill>
                  <a:srgbClr val="2A3674"/>
                </a:solidFill>
              </a:rPr>
              <a:t>41</a:t>
            </a:r>
            <a:r>
              <a:rPr lang="en-GB" altLang="en-US" baseline="30000" dirty="0">
                <a:solidFill>
                  <a:srgbClr val="2A3674"/>
                </a:solidFill>
              </a:rPr>
              <a:t>2</a:t>
            </a:r>
            <a:r>
              <a:rPr lang="en-GB" altLang="en-US" dirty="0">
                <a:solidFill>
                  <a:srgbClr val="2A3674"/>
                </a:solidFill>
              </a:rPr>
              <a:t>L/E)</a:t>
            </a:r>
          </a:p>
        </p:txBody>
      </p:sp>
      <p:sp>
        <p:nvSpPr>
          <p:cNvPr id="59432" name="Text Box 40"/>
          <p:cNvSpPr txBox="1">
            <a:spLocks noChangeArrowheads="1"/>
          </p:cNvSpPr>
          <p:nvPr/>
        </p:nvSpPr>
        <p:spPr bwMode="auto">
          <a:xfrm>
            <a:off x="1574800" y="3750727"/>
            <a:ext cx="979488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algn="ctr" eaLnBrk="1">
              <a:lnSpc>
                <a:spcPct val="119000"/>
              </a:lnSpc>
              <a:buClr>
                <a:srgbClr val="000000"/>
              </a:buClr>
              <a:buSzPct val="45000"/>
              <a:buFont typeface="StarSymbol"/>
              <a:buNone/>
            </a:pPr>
            <a:r>
              <a:rPr lang="en-GB" altLang="en-US" dirty="0">
                <a:solidFill>
                  <a:srgbClr val="2A3674"/>
                </a:solidFill>
              </a:rPr>
              <a:t>sin</a:t>
            </a:r>
            <a:r>
              <a:rPr lang="en-GB" altLang="en-US" baseline="33000" dirty="0">
                <a:solidFill>
                  <a:srgbClr val="2A3674"/>
                </a:solidFill>
              </a:rPr>
              <a:t>2</a:t>
            </a:r>
            <a:r>
              <a:rPr lang="en-GB" altLang="en-US" dirty="0">
                <a:solidFill>
                  <a:srgbClr val="2A3674"/>
                </a:solidFill>
              </a:rPr>
              <a:t>2</a:t>
            </a:r>
            <a:r>
              <a:rPr lang="el-GR" altLang="en-US" dirty="0">
                <a:solidFill>
                  <a:srgbClr val="2A3674"/>
                </a:solidFill>
                <a:cs typeface="Times New Roman" pitchFamily="18" charset="0"/>
              </a:rPr>
              <a:t>θ</a:t>
            </a:r>
            <a:endParaRPr lang="en-GB" altLang="en-US" dirty="0">
              <a:solidFill>
                <a:srgbClr val="2A3674"/>
              </a:solidFill>
            </a:endParaRPr>
          </a:p>
        </p:txBody>
      </p:sp>
      <p:sp>
        <p:nvSpPr>
          <p:cNvPr id="59433" name="Text Box 41"/>
          <p:cNvSpPr txBox="1">
            <a:spLocks noChangeArrowheads="1"/>
          </p:cNvSpPr>
          <p:nvPr/>
        </p:nvSpPr>
        <p:spPr bwMode="auto">
          <a:xfrm>
            <a:off x="1438275" y="3776127"/>
            <a:ext cx="1250950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27432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2A3674"/>
                </a:solidFill>
              </a:rPr>
              <a:t>4</a:t>
            </a:r>
            <a:r>
              <a:rPr lang="en-US" altLang="en-US" dirty="0">
                <a:solidFill>
                  <a:srgbClr val="0000FF"/>
                </a:solidFill>
              </a:rPr>
              <a:t>U</a:t>
            </a:r>
            <a:r>
              <a:rPr lang="en-US" altLang="en-US" baseline="-25000" dirty="0">
                <a:solidFill>
                  <a:srgbClr val="0000FF"/>
                </a:solidFill>
              </a:rPr>
              <a:t>e4</a:t>
            </a:r>
            <a:r>
              <a:rPr lang="en-US" altLang="en-US" baseline="30000" dirty="0">
                <a:solidFill>
                  <a:srgbClr val="0000FF"/>
                </a:solidFill>
              </a:rPr>
              <a:t>2</a:t>
            </a:r>
            <a:r>
              <a:rPr lang="en-US" altLang="en-US" baseline="30000" dirty="0">
                <a:solidFill>
                  <a:srgbClr val="2A3674"/>
                </a:solidFill>
              </a:rPr>
              <a:t> </a:t>
            </a:r>
            <a:r>
              <a:rPr lang="en-US" altLang="en-US" dirty="0">
                <a:solidFill>
                  <a:srgbClr val="008000"/>
                </a:solidFill>
              </a:rPr>
              <a:t>U</a:t>
            </a:r>
            <a:r>
              <a:rPr lang="el-GR" altLang="en-US" baseline="-25000" dirty="0">
                <a:solidFill>
                  <a:srgbClr val="008000"/>
                </a:solidFill>
                <a:cs typeface="Times New Roman" pitchFamily="18" charset="0"/>
              </a:rPr>
              <a:t>μ</a:t>
            </a:r>
            <a:r>
              <a:rPr lang="en-US" altLang="en-US" baseline="-25000" dirty="0">
                <a:solidFill>
                  <a:srgbClr val="008000"/>
                </a:solidFill>
                <a:cs typeface="Times New Roman" pitchFamily="18" charset="0"/>
              </a:rPr>
              <a:t>4</a:t>
            </a:r>
            <a:r>
              <a:rPr lang="en-US" altLang="en-US" baseline="30000" dirty="0">
                <a:solidFill>
                  <a:srgbClr val="008000"/>
                </a:solidFill>
                <a:cs typeface="Times New Roman" pitchFamily="18" charset="0"/>
              </a:rPr>
              <a:t>2</a:t>
            </a:r>
            <a:endParaRPr lang="el-GR" altLang="en-US" baseline="-25000" dirty="0">
              <a:solidFill>
                <a:srgbClr val="008000"/>
              </a:solidFill>
              <a:cs typeface="Times New Roman" pitchFamily="18" charset="0"/>
            </a:endParaRPr>
          </a:p>
        </p:txBody>
      </p:sp>
      <p:sp>
        <p:nvSpPr>
          <p:cNvPr id="10254" name="Text Box 42"/>
          <p:cNvSpPr txBox="1">
            <a:spLocks noChangeArrowheads="1"/>
          </p:cNvSpPr>
          <p:nvPr/>
        </p:nvSpPr>
        <p:spPr bwMode="auto">
          <a:xfrm>
            <a:off x="390525" y="3150652"/>
            <a:ext cx="4821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660000"/>
                </a:solidFill>
              </a:rPr>
              <a:t>The appearance probability: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435" name="Text Box 43"/>
              <p:cNvSpPr txBox="1">
                <a:spLocks noChangeArrowheads="1"/>
              </p:cNvSpPr>
              <p:nvPr/>
            </p:nvSpPr>
            <p:spPr bwMode="auto">
              <a:xfrm>
                <a:off x="390525" y="4296820"/>
                <a:ext cx="48212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itchFamily="18" charset="0"/>
                    <a:cs typeface="Arial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en-US" dirty="0">
                    <a:solidFill>
                      <a:srgbClr val="660000"/>
                    </a:solidFill>
                  </a:rPr>
                  <a:t>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66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i="1">
                            <a:solidFill>
                              <a:srgbClr val="660000"/>
                            </a:solidFill>
                            <a:latin typeface="Cambria Math"/>
                            <a:ea typeface="Cambria Math"/>
                          </a:rPr>
                          <m:t>ν</m:t>
                        </m:r>
                      </m:e>
                      <m:sub>
                        <m:r>
                          <a:rPr lang="en-US" i="1">
                            <a:solidFill>
                              <a:srgbClr val="660000"/>
                            </a:solidFill>
                            <a:latin typeface="Cambria Math"/>
                            <a:ea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altLang="en-US" dirty="0">
                    <a:solidFill>
                      <a:srgbClr val="660000"/>
                    </a:solidFill>
                  </a:rPr>
                  <a:t> disappearance probability:</a:t>
                </a:r>
              </a:p>
            </p:txBody>
          </p:sp>
        </mc:Choice>
        <mc:Fallback xmlns="">
          <p:sp>
            <p:nvSpPr>
              <p:cNvPr id="59435" name="Text 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0525" y="4296820"/>
                <a:ext cx="4821238" cy="457200"/>
              </a:xfrm>
              <a:prstGeom prst="rect">
                <a:avLst/>
              </a:prstGeom>
              <a:blipFill rotWithShape="1">
                <a:blip r:embed="rId8"/>
                <a:stretch>
                  <a:fillRect l="-1896" t="-10667" b="-306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04" name="Text Box 44"/>
          <p:cNvSpPr txBox="1">
            <a:spLocks noChangeArrowheads="1"/>
          </p:cNvSpPr>
          <p:nvPr/>
        </p:nvSpPr>
        <p:spPr bwMode="auto">
          <a:xfrm>
            <a:off x="235394" y="765046"/>
            <a:ext cx="41736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2A3674"/>
                </a:solidFill>
              </a:rPr>
              <a:t>With one sterile neutrino we get a 4×4 PMNS mixing matrix and 3 independent </a:t>
            </a:r>
            <a:r>
              <a:rPr lang="el-GR" altLang="en-US" dirty="0">
                <a:solidFill>
                  <a:srgbClr val="2A3674"/>
                </a:solidFill>
              </a:rPr>
              <a:t>Δ</a:t>
            </a:r>
            <a:r>
              <a:rPr lang="en-US" altLang="en-US" i="1" dirty="0">
                <a:solidFill>
                  <a:srgbClr val="2A3674"/>
                </a:solidFill>
              </a:rPr>
              <a:t>m</a:t>
            </a:r>
            <a:r>
              <a:rPr lang="en-US" altLang="en-US" baseline="30000" dirty="0">
                <a:solidFill>
                  <a:srgbClr val="2A3674"/>
                </a:solidFill>
              </a:rPr>
              <a:t>2</a:t>
            </a:r>
            <a:r>
              <a:rPr lang="en-US" altLang="en-US" dirty="0">
                <a:solidFill>
                  <a:srgbClr val="2A3674"/>
                </a:solidFill>
              </a:rPr>
              <a:t>s.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322625"/>
              </p:ext>
            </p:extLst>
          </p:nvPr>
        </p:nvGraphicFramePr>
        <p:xfrm>
          <a:off x="4459375" y="717052"/>
          <a:ext cx="4283075" cy="157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Equation" r:id="rId9" imgW="2209680" imgH="812520" progId="Equation.3">
                  <p:embed/>
                </p:oleObj>
              </mc:Choice>
              <mc:Fallback>
                <p:oleObj name="Equation" r:id="rId9" imgW="220968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9375" y="717052"/>
                        <a:ext cx="4283075" cy="157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24912" y="5354239"/>
            <a:ext cx="5108575" cy="1057282"/>
            <a:chOff x="424912" y="5354239"/>
            <a:chExt cx="5108575" cy="1057282"/>
          </a:xfrm>
        </p:grpSpPr>
        <p:sp>
          <p:nvSpPr>
            <p:cNvPr id="63" name="Text Box 3"/>
            <p:cNvSpPr txBox="1">
              <a:spLocks noChangeArrowheads="1"/>
            </p:cNvSpPr>
            <p:nvPr/>
          </p:nvSpPr>
          <p:spPr bwMode="auto">
            <a:xfrm>
              <a:off x="650337" y="5949558"/>
              <a:ext cx="4883150" cy="461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9144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2A3674"/>
                  </a:solidFill>
                </a:rPr>
                <a:t>P</a:t>
              </a:r>
              <a:r>
                <a:rPr lang="el-GR" altLang="en-US" baseline="-25000" dirty="0">
                  <a:solidFill>
                    <a:srgbClr val="2A3674"/>
                  </a:solidFill>
                </a:rPr>
                <a:t>μμ</a:t>
              </a:r>
              <a:r>
                <a:rPr lang="en-US" altLang="en-US" dirty="0">
                  <a:solidFill>
                    <a:srgbClr val="2A3674"/>
                  </a:solidFill>
                </a:rPr>
                <a:t> </a:t>
              </a:r>
              <a:r>
                <a:rPr lang="en-US" altLang="en-US" dirty="0">
                  <a:solidFill>
                    <a:srgbClr val="2A3674"/>
                  </a:solidFill>
                  <a:cs typeface="Times New Roman" pitchFamily="18" charset="0"/>
                </a:rPr>
                <a:t>≈</a:t>
              </a:r>
              <a:r>
                <a:rPr lang="en-US" altLang="en-US" dirty="0">
                  <a:solidFill>
                    <a:srgbClr val="2A3674"/>
                  </a:solidFill>
                </a:rPr>
                <a:t> 4</a:t>
              </a:r>
              <a:r>
                <a:rPr lang="en-US" altLang="en-US" dirty="0">
                  <a:solidFill>
                    <a:srgbClr val="008000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008000"/>
                  </a:solidFill>
                </a:rPr>
                <a:t>μ4</a:t>
              </a:r>
              <a:r>
                <a:rPr lang="en-US" altLang="en-US" baseline="30000" dirty="0">
                  <a:solidFill>
                    <a:srgbClr val="008000"/>
                  </a:solidFill>
                </a:rPr>
                <a:t>2</a:t>
              </a:r>
              <a:r>
                <a:rPr lang="en-US" altLang="en-US" baseline="30000" dirty="0">
                  <a:solidFill>
                    <a:srgbClr val="2A3674"/>
                  </a:solidFill>
                </a:rPr>
                <a:t> </a:t>
              </a:r>
              <a:r>
                <a:rPr lang="en-US" altLang="en-US" dirty="0">
                  <a:solidFill>
                    <a:srgbClr val="800080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800080"/>
                  </a:solidFill>
                  <a:cs typeface="Times New Roman" pitchFamily="18" charset="0"/>
                </a:rPr>
                <a:t>s4</a:t>
              </a:r>
              <a:r>
                <a:rPr lang="en-US" altLang="en-US" baseline="30000" dirty="0">
                  <a:solidFill>
                    <a:srgbClr val="800080"/>
                  </a:solidFill>
                  <a:cs typeface="Times New Roman" pitchFamily="18" charset="0"/>
                </a:rPr>
                <a:t>2</a:t>
              </a:r>
              <a:r>
                <a:rPr lang="en-US" altLang="en-US" baseline="30000" dirty="0">
                  <a:solidFill>
                    <a:srgbClr val="2A3674"/>
                  </a:solidFill>
                  <a:cs typeface="Times New Roman" pitchFamily="18" charset="0"/>
                </a:rPr>
                <a:t> </a:t>
              </a:r>
              <a:r>
                <a:rPr lang="en-GB" altLang="en-US" dirty="0">
                  <a:solidFill>
                    <a:srgbClr val="2A3674"/>
                  </a:solidFill>
                </a:rPr>
                <a:t>sin</a:t>
              </a:r>
              <a:r>
                <a:rPr lang="en-GB" altLang="en-US" baseline="30000" dirty="0">
                  <a:solidFill>
                    <a:srgbClr val="2A3674"/>
                  </a:solidFill>
                </a:rPr>
                <a:t>2</a:t>
              </a:r>
              <a:r>
                <a:rPr lang="en-GB" altLang="en-US" dirty="0">
                  <a:solidFill>
                    <a:srgbClr val="2A3674"/>
                  </a:solidFill>
                </a:rPr>
                <a:t>(1.27</a:t>
              </a:r>
              <a:r>
                <a:rPr lang="el-GR" altLang="en-US" dirty="0">
                  <a:solidFill>
                    <a:srgbClr val="2A3674"/>
                  </a:solidFill>
                </a:rPr>
                <a:t>Δ</a:t>
              </a:r>
              <a:r>
                <a:rPr lang="en-GB" altLang="en-US" i="1" dirty="0">
                  <a:solidFill>
                    <a:srgbClr val="2A3674"/>
                  </a:solidFill>
                </a:rPr>
                <a:t>m</a:t>
              </a:r>
              <a:r>
                <a:rPr lang="en-GB" altLang="en-US" baseline="-25000" dirty="0">
                  <a:solidFill>
                    <a:srgbClr val="2A3674"/>
                  </a:solidFill>
                </a:rPr>
                <a:t>41</a:t>
              </a:r>
              <a:r>
                <a:rPr lang="en-GB" altLang="en-US" baseline="30000" dirty="0">
                  <a:solidFill>
                    <a:srgbClr val="2A3674"/>
                  </a:solidFill>
                </a:rPr>
                <a:t>2</a:t>
              </a:r>
              <a:r>
                <a:rPr lang="en-GB" altLang="en-US" dirty="0">
                  <a:solidFill>
                    <a:srgbClr val="2A3674"/>
                  </a:solidFill>
                </a:rPr>
                <a:t>L/E)</a:t>
              </a:r>
              <a:r>
                <a:rPr lang="en-US" altLang="en-US" dirty="0">
                  <a:solidFill>
                    <a:srgbClr val="2A3674"/>
                  </a:solidFill>
                </a:rPr>
                <a:t> </a:t>
              </a:r>
              <a:endParaRPr lang="el-GR" altLang="en-US" dirty="0">
                <a:solidFill>
                  <a:srgbClr val="2A3674"/>
                </a:solidFill>
              </a:endParaRPr>
            </a:p>
          </p:txBody>
        </p:sp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941385" y="6205158"/>
              <a:ext cx="96838" cy="150813"/>
            </a:xfrm>
            <a:prstGeom prst="line">
              <a:avLst/>
            </a:prstGeom>
            <a:noFill/>
            <a:ln w="19050">
              <a:solidFill>
                <a:srgbClr val="2A36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424912" y="5354239"/>
                  <a:ext cx="4821238" cy="4914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altLang="en-US" dirty="0">
                      <a:solidFill>
                        <a:srgbClr val="660000"/>
                      </a:solidFill>
                    </a:rPr>
                    <a:t>The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66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i="1">
                              <a:solidFill>
                                <a:srgbClr val="660000"/>
                              </a:solidFill>
                              <a:latin typeface="Cambria Math"/>
                              <a:ea typeface="Cambria Math"/>
                            </a:rPr>
                            <m:t>ν</m:t>
                          </m:r>
                        </m:e>
                        <m:sub>
                          <m:r>
                            <a:rPr lang="el-GR" i="1">
                              <a:solidFill>
                                <a:srgbClr val="660000"/>
                              </a:solidFill>
                              <a:latin typeface="Cambria Math"/>
                              <a:ea typeface="Cambria Math"/>
                            </a:rPr>
                            <m:t>𝜇</m:t>
                          </m:r>
                        </m:sub>
                      </m:sSub>
                    </m:oMath>
                  </a14:m>
                  <a:r>
                    <a:rPr lang="en-US" altLang="en-US" dirty="0">
                      <a:solidFill>
                        <a:srgbClr val="660000"/>
                      </a:solidFill>
                    </a:rPr>
                    <a:t> disappearance probability:</a:t>
                  </a:r>
                </a:p>
              </p:txBody>
            </p:sp>
          </mc:Choice>
          <mc:Fallback xmlns="">
            <p:sp>
              <p:nvSpPr>
                <p:cNvPr id="66" name="Text Box 4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4912" y="5354239"/>
                  <a:ext cx="4821238" cy="491417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l="-2023" t="-9877" b="-20988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17" y="737463"/>
            <a:ext cx="591657" cy="154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7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46996 -0.041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94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7" y="-210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5941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-0.03594 1.11111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59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81481E-6 L 0.03802 -4.81481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59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6" grpId="0"/>
      <p:bldP spid="59430" grpId="0"/>
      <p:bldP spid="59431" grpId="0"/>
      <p:bldP spid="59432" grpId="0"/>
      <p:bldP spid="59432" grpId="1"/>
      <p:bldP spid="59433" grpId="0" animBg="1"/>
      <p:bldP spid="10254" grpId="0"/>
      <p:bldP spid="594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14425" y="2625196"/>
            <a:ext cx="475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+         +         +          = 1 </a:t>
            </a:r>
            <a:r>
              <a:rPr lang="en-US" sz="2000" dirty="0"/>
              <a:t>  </a:t>
            </a:r>
            <a:r>
              <a:rPr lang="en-US" sz="2000" dirty="0">
                <a:solidFill>
                  <a:srgbClr val="2A3674"/>
                </a:solidFill>
              </a:rPr>
              <a:t>PMNS Unitarity</a:t>
            </a:r>
            <a:endParaRPr lang="en-US" sz="2000" b="1" dirty="0">
              <a:solidFill>
                <a:srgbClr val="2A3674"/>
              </a:solidFill>
            </a:endParaRPr>
          </a:p>
        </p:txBody>
      </p:sp>
      <p:sp>
        <p:nvSpPr>
          <p:cNvPr id="12291" name="Text Box 8"/>
          <p:cNvSpPr txBox="1">
            <a:spLocks noChangeArrowheads="1"/>
          </p:cNvSpPr>
          <p:nvPr/>
        </p:nvSpPr>
        <p:spPr bwMode="auto">
          <a:xfrm>
            <a:off x="7740650" y="5056931"/>
            <a:ext cx="1403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dirty="0">
                <a:solidFill>
                  <a:srgbClr val="2A3674"/>
                </a:solidFill>
              </a:rPr>
              <a:t>Atmospheric</a:t>
            </a:r>
          </a:p>
        </p:txBody>
      </p:sp>
      <p:sp>
        <p:nvSpPr>
          <p:cNvPr id="12292" name="Text Box 9"/>
          <p:cNvSpPr txBox="1">
            <a:spLocks noChangeArrowheads="1"/>
          </p:cNvSpPr>
          <p:nvPr/>
        </p:nvSpPr>
        <p:spPr bwMode="auto">
          <a:xfrm>
            <a:off x="7740650" y="3317819"/>
            <a:ext cx="1600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dirty="0">
                <a:solidFill>
                  <a:srgbClr val="2A3674"/>
                </a:solidFill>
              </a:rPr>
              <a:t>Sterile</a:t>
            </a:r>
          </a:p>
        </p:txBody>
      </p:sp>
      <p:grpSp>
        <p:nvGrpSpPr>
          <p:cNvPr id="12293" name="Group 10"/>
          <p:cNvGrpSpPr>
            <a:grpSpLocks/>
          </p:cNvGrpSpPr>
          <p:nvPr/>
        </p:nvGrpSpPr>
        <p:grpSpPr bwMode="auto">
          <a:xfrm>
            <a:off x="5759450" y="2088648"/>
            <a:ext cx="3232150" cy="4330702"/>
            <a:chOff x="3628" y="889"/>
            <a:chExt cx="2036" cy="2728"/>
          </a:xfrm>
        </p:grpSpPr>
        <p:sp>
          <p:nvSpPr>
            <p:cNvPr id="12327" name="Rectangle 11"/>
            <p:cNvSpPr>
              <a:spLocks noChangeArrowheads="1"/>
            </p:cNvSpPr>
            <p:nvPr/>
          </p:nvSpPr>
          <p:spPr bwMode="auto">
            <a:xfrm>
              <a:off x="3628" y="3270"/>
              <a:ext cx="3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1</a:t>
              </a:r>
            </a:p>
          </p:txBody>
        </p:sp>
        <p:sp>
          <p:nvSpPr>
            <p:cNvPr id="12328" name="Rectangle 12"/>
            <p:cNvSpPr>
              <a:spLocks noChangeArrowheads="1"/>
            </p:cNvSpPr>
            <p:nvPr/>
          </p:nvSpPr>
          <p:spPr bwMode="auto">
            <a:xfrm>
              <a:off x="4876" y="3287"/>
              <a:ext cx="7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21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29" name="Text Box 13"/>
            <p:cNvSpPr txBox="1">
              <a:spLocks noChangeArrowheads="1"/>
            </p:cNvSpPr>
            <p:nvPr/>
          </p:nvSpPr>
          <p:spPr bwMode="auto">
            <a:xfrm>
              <a:off x="3628" y="2521"/>
              <a:ext cx="38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3</a:t>
              </a:r>
            </a:p>
          </p:txBody>
        </p:sp>
        <p:sp>
          <p:nvSpPr>
            <p:cNvPr id="12330" name="Rectangle 14"/>
            <p:cNvSpPr>
              <a:spLocks noChangeArrowheads="1"/>
            </p:cNvSpPr>
            <p:nvPr/>
          </p:nvSpPr>
          <p:spPr bwMode="auto">
            <a:xfrm>
              <a:off x="3635" y="3126"/>
              <a:ext cx="3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2</a:t>
              </a:r>
            </a:p>
          </p:txBody>
        </p:sp>
        <p:sp>
          <p:nvSpPr>
            <p:cNvPr id="12331" name="AutoShape 15"/>
            <p:cNvSpPr>
              <a:spLocks/>
            </p:cNvSpPr>
            <p:nvPr/>
          </p:nvSpPr>
          <p:spPr bwMode="auto">
            <a:xfrm>
              <a:off x="4636" y="2742"/>
              <a:ext cx="144" cy="641"/>
            </a:xfrm>
            <a:prstGeom prst="rightBrace">
              <a:avLst>
                <a:gd name="adj1" fmla="val 39717"/>
                <a:gd name="adj2" fmla="val 52759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2" name="AutoShape 16"/>
            <p:cNvSpPr>
              <a:spLocks/>
            </p:cNvSpPr>
            <p:nvPr/>
          </p:nvSpPr>
          <p:spPr bwMode="auto">
            <a:xfrm>
              <a:off x="4636" y="3414"/>
              <a:ext cx="144" cy="96"/>
            </a:xfrm>
            <a:prstGeom prst="rightBrace">
              <a:avLst>
                <a:gd name="adj1" fmla="val 17707"/>
                <a:gd name="adj2" fmla="val 54782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3" name="Text Box 17"/>
            <p:cNvSpPr txBox="1">
              <a:spLocks noChangeArrowheads="1"/>
            </p:cNvSpPr>
            <p:nvPr/>
          </p:nvSpPr>
          <p:spPr bwMode="auto">
            <a:xfrm>
              <a:off x="4876" y="2882"/>
              <a:ext cx="78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32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34" name="Text Box 18"/>
            <p:cNvSpPr txBox="1">
              <a:spLocks noChangeArrowheads="1"/>
            </p:cNvSpPr>
            <p:nvPr/>
          </p:nvSpPr>
          <p:spPr bwMode="auto">
            <a:xfrm>
              <a:off x="3628" y="889"/>
              <a:ext cx="38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ν</a:t>
              </a:r>
              <a:r>
                <a:rPr lang="en-US" altLang="en-US" sz="2800" baseline="-25000">
                  <a:solidFill>
                    <a:srgbClr val="2A3674"/>
                  </a:solidFill>
                  <a:cs typeface="Times New Roman" pitchFamily="18" charset="0"/>
                  <a:sym typeface="Symbol" pitchFamily="18" charset="2"/>
                </a:rPr>
                <a:t>4</a:t>
              </a:r>
            </a:p>
          </p:txBody>
        </p:sp>
        <p:sp>
          <p:nvSpPr>
            <p:cNvPr id="12335" name="AutoShape 19"/>
            <p:cNvSpPr>
              <a:spLocks/>
            </p:cNvSpPr>
            <p:nvPr/>
          </p:nvSpPr>
          <p:spPr bwMode="auto">
            <a:xfrm>
              <a:off x="4636" y="1110"/>
              <a:ext cx="144" cy="1603"/>
            </a:xfrm>
            <a:prstGeom prst="rightBrace">
              <a:avLst>
                <a:gd name="adj1" fmla="val 34224"/>
                <a:gd name="adj2" fmla="val 52759"/>
              </a:avLst>
            </a:prstGeom>
            <a:noFill/>
            <a:ln w="31750">
              <a:solidFill>
                <a:srgbClr val="729FC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336" name="Text Box 20"/>
            <p:cNvSpPr txBox="1">
              <a:spLocks noChangeArrowheads="1"/>
            </p:cNvSpPr>
            <p:nvPr/>
          </p:nvSpPr>
          <p:spPr bwMode="auto">
            <a:xfrm>
              <a:off x="4858" y="1785"/>
              <a:ext cx="73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 dirty="0">
                  <a:solidFill>
                    <a:srgbClr val="660000"/>
                  </a:solidFill>
                  <a:latin typeface="Symbol" pitchFamily="18" charset="2"/>
                </a:rPr>
                <a:t>D</a:t>
              </a:r>
              <a:r>
                <a:rPr lang="en-US" altLang="en-US" sz="2800" i="1" dirty="0">
                  <a:solidFill>
                    <a:srgbClr val="660000"/>
                  </a:solidFill>
                </a:rPr>
                <a:t>m</a:t>
              </a:r>
              <a:r>
                <a:rPr lang="en-US" altLang="en-US" sz="2800" baseline="-25000" dirty="0">
                  <a:solidFill>
                    <a:srgbClr val="660000"/>
                  </a:solidFill>
                </a:rPr>
                <a:t>43</a:t>
              </a:r>
              <a:r>
                <a:rPr lang="en-US" altLang="en-US" sz="2800" baseline="30000" dirty="0">
                  <a:solidFill>
                    <a:srgbClr val="660000"/>
                  </a:solidFill>
                </a:rPr>
                <a:t>2</a:t>
              </a:r>
            </a:p>
          </p:txBody>
        </p:sp>
        <p:sp>
          <p:nvSpPr>
            <p:cNvPr id="12337" name="Text Box 21"/>
            <p:cNvSpPr txBox="1">
              <a:spLocks noChangeArrowheads="1"/>
            </p:cNvSpPr>
            <p:nvPr/>
          </p:nvSpPr>
          <p:spPr bwMode="auto">
            <a:xfrm>
              <a:off x="4876" y="3198"/>
              <a:ext cx="5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1800" dirty="0">
                  <a:solidFill>
                    <a:srgbClr val="2A3674"/>
                  </a:solidFill>
                </a:rPr>
                <a:t>Solar</a:t>
              </a:r>
            </a:p>
          </p:txBody>
        </p:sp>
        <p:pic>
          <p:nvPicPr>
            <p:cNvPr id="12338" name="Picture 2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1082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39" name="Picture 2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" y="2714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40" name="Picture 2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3397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41" name="Picture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3" y="3492"/>
              <a:ext cx="60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9418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188" y="2096557"/>
            <a:ext cx="1714500" cy="8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19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2398210"/>
            <a:ext cx="95250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0" name="Text Box 28"/>
          <p:cNvSpPr txBox="1">
            <a:spLocks noChangeArrowheads="1"/>
          </p:cNvSpPr>
          <p:nvPr/>
        </p:nvSpPr>
        <p:spPr bwMode="auto">
          <a:xfrm>
            <a:off x="0" y="4763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Relating Appearance and Disappearance Probabilities</a:t>
            </a:r>
          </a:p>
        </p:txBody>
      </p: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85788" y="2212445"/>
            <a:ext cx="2901950" cy="814388"/>
            <a:chOff x="369" y="1415"/>
            <a:chExt cx="1828" cy="513"/>
          </a:xfrm>
        </p:grpSpPr>
        <p:sp>
          <p:nvSpPr>
            <p:cNvPr id="12319" name="Text Box 30"/>
            <p:cNvSpPr txBox="1">
              <a:spLocks noChangeArrowheads="1"/>
            </p:cNvSpPr>
            <p:nvPr/>
          </p:nvSpPr>
          <p:spPr bwMode="auto">
            <a:xfrm>
              <a:off x="369" y="1637"/>
              <a:ext cx="45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0000FF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0000FF"/>
                  </a:solidFill>
                </a:rPr>
                <a:t>e4</a:t>
              </a:r>
              <a:r>
                <a:rPr lang="en-US" altLang="en-US" baseline="30000" dirty="0">
                  <a:solidFill>
                    <a:srgbClr val="0000FF"/>
                  </a:solidFill>
                </a:rPr>
                <a:t>2</a:t>
              </a:r>
              <a:endParaRPr lang="en-US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12320" name="Text Box 31"/>
            <p:cNvSpPr txBox="1">
              <a:spLocks noChangeArrowheads="1"/>
            </p:cNvSpPr>
            <p:nvPr/>
          </p:nvSpPr>
          <p:spPr bwMode="auto">
            <a:xfrm>
              <a:off x="822" y="1633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008000"/>
                  </a:solidFill>
                </a:rPr>
                <a:t>U</a:t>
              </a:r>
              <a:r>
                <a:rPr lang="el-GR" altLang="en-US" baseline="-25000" dirty="0">
                  <a:solidFill>
                    <a:srgbClr val="008000"/>
                  </a:solidFill>
                  <a:cs typeface="Times New Roman" pitchFamily="18" charset="0"/>
                </a:rPr>
                <a:t>μ</a:t>
              </a:r>
              <a:r>
                <a:rPr lang="en-US" altLang="en-US" baseline="-25000" dirty="0">
                  <a:solidFill>
                    <a:srgbClr val="008000"/>
                  </a:solidFill>
                </a:rPr>
                <a:t>4</a:t>
              </a:r>
              <a:r>
                <a:rPr lang="en-US" altLang="en-US" baseline="30000" dirty="0">
                  <a:solidFill>
                    <a:srgbClr val="008000"/>
                  </a:solidFill>
                </a:rPr>
                <a:t>2</a:t>
              </a:r>
              <a:endParaRPr lang="en-US" altLang="en-US" dirty="0">
                <a:solidFill>
                  <a:srgbClr val="008000"/>
                </a:solidFill>
              </a:endParaRPr>
            </a:p>
          </p:txBody>
        </p:sp>
        <p:sp>
          <p:nvSpPr>
            <p:cNvPr id="12321" name="Text Box 32"/>
            <p:cNvSpPr txBox="1">
              <a:spLocks noChangeArrowheads="1"/>
            </p:cNvSpPr>
            <p:nvPr/>
          </p:nvSpPr>
          <p:spPr bwMode="auto">
            <a:xfrm>
              <a:off x="1260" y="1636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FF6600"/>
                  </a:solidFill>
                </a:rPr>
                <a:t>U</a:t>
              </a:r>
              <a:r>
                <a:rPr lang="el-GR" altLang="en-US" baseline="-25000" dirty="0">
                  <a:solidFill>
                    <a:srgbClr val="FF6600"/>
                  </a:solidFill>
                  <a:cs typeface="Times New Roman" pitchFamily="18" charset="0"/>
                </a:rPr>
                <a:t>τ</a:t>
              </a:r>
              <a:r>
                <a:rPr lang="en-US" altLang="en-US" baseline="-25000" dirty="0">
                  <a:solidFill>
                    <a:srgbClr val="FF6600"/>
                  </a:solidFill>
                </a:rPr>
                <a:t>4</a:t>
              </a:r>
              <a:r>
                <a:rPr lang="en-US" altLang="en-US" baseline="30000" dirty="0">
                  <a:solidFill>
                    <a:srgbClr val="FF6600"/>
                  </a:solidFill>
                </a:rPr>
                <a:t>2</a:t>
              </a:r>
              <a:endParaRPr lang="en-US" altLang="en-US" dirty="0">
                <a:solidFill>
                  <a:srgbClr val="FF6600"/>
                </a:solidFill>
              </a:endParaRPr>
            </a:p>
          </p:txBody>
        </p:sp>
        <p:sp>
          <p:nvSpPr>
            <p:cNvPr id="12322" name="Text Box 33"/>
            <p:cNvSpPr txBox="1">
              <a:spLocks noChangeArrowheads="1"/>
            </p:cNvSpPr>
            <p:nvPr/>
          </p:nvSpPr>
          <p:spPr bwMode="auto">
            <a:xfrm>
              <a:off x="1739" y="1636"/>
              <a:ext cx="45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cs typeface="Arial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dirty="0">
                  <a:solidFill>
                    <a:srgbClr val="800080"/>
                  </a:solidFill>
                </a:rPr>
                <a:t>U</a:t>
              </a:r>
              <a:r>
                <a:rPr lang="en-US" altLang="en-US" baseline="-25000" dirty="0">
                  <a:solidFill>
                    <a:srgbClr val="800080"/>
                  </a:solidFill>
                </a:rPr>
                <a:t>s4</a:t>
              </a:r>
              <a:r>
                <a:rPr lang="en-US" altLang="en-US" baseline="30000" dirty="0">
                  <a:solidFill>
                    <a:srgbClr val="800080"/>
                  </a:solidFill>
                </a:rPr>
                <a:t>2</a:t>
              </a:r>
              <a:endParaRPr lang="en-US" altLang="en-US" dirty="0">
                <a:solidFill>
                  <a:srgbClr val="800080"/>
                </a:solidFill>
              </a:endParaRPr>
            </a:p>
          </p:txBody>
        </p:sp>
        <p:sp>
          <p:nvSpPr>
            <p:cNvPr id="12323" name="Line 34"/>
            <p:cNvSpPr>
              <a:spLocks noChangeShapeType="1"/>
            </p:cNvSpPr>
            <p:nvPr/>
          </p:nvSpPr>
          <p:spPr bwMode="auto">
            <a:xfrm flipV="1">
              <a:off x="581" y="1415"/>
              <a:ext cx="414" cy="25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4" name="Line 35"/>
            <p:cNvSpPr>
              <a:spLocks noChangeShapeType="1"/>
            </p:cNvSpPr>
            <p:nvPr/>
          </p:nvSpPr>
          <p:spPr bwMode="auto">
            <a:xfrm flipV="1">
              <a:off x="972" y="1421"/>
              <a:ext cx="67" cy="246"/>
            </a:xfrm>
            <a:prstGeom prst="line">
              <a:avLst/>
            </a:prstGeom>
            <a:noFill/>
            <a:ln w="19050">
              <a:solidFill>
                <a:srgbClr val="008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Line 36"/>
            <p:cNvSpPr>
              <a:spLocks noChangeShapeType="1"/>
            </p:cNvSpPr>
            <p:nvPr/>
          </p:nvSpPr>
          <p:spPr bwMode="auto">
            <a:xfrm flipH="1" flipV="1">
              <a:off x="1090" y="1433"/>
              <a:ext cx="258" cy="24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Line 37"/>
            <p:cNvSpPr>
              <a:spLocks noChangeShapeType="1"/>
            </p:cNvSpPr>
            <p:nvPr/>
          </p:nvSpPr>
          <p:spPr bwMode="auto">
            <a:xfrm flipH="1" flipV="1">
              <a:off x="1584" y="1434"/>
              <a:ext cx="258" cy="241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04" name="Text Box 44"/>
          <p:cNvSpPr txBox="1">
            <a:spLocks noChangeArrowheads="1"/>
          </p:cNvSpPr>
          <p:nvPr/>
        </p:nvSpPr>
        <p:spPr bwMode="auto">
          <a:xfrm>
            <a:off x="235394" y="765046"/>
            <a:ext cx="41736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2A3674"/>
                </a:solidFill>
              </a:rPr>
              <a:t>With one sterile neutrino we get a 4×4 PMNS mixing matrix and 3 independent </a:t>
            </a:r>
            <a:r>
              <a:rPr lang="el-GR" altLang="en-US" dirty="0">
                <a:solidFill>
                  <a:srgbClr val="2A3674"/>
                </a:solidFill>
              </a:rPr>
              <a:t>Δ</a:t>
            </a:r>
            <a:r>
              <a:rPr lang="en-US" altLang="en-US" i="1" dirty="0">
                <a:solidFill>
                  <a:srgbClr val="2A3674"/>
                </a:solidFill>
              </a:rPr>
              <a:t>m</a:t>
            </a:r>
            <a:r>
              <a:rPr lang="en-US" altLang="en-US" baseline="30000" dirty="0">
                <a:solidFill>
                  <a:srgbClr val="2A3674"/>
                </a:solidFill>
              </a:rPr>
              <a:t>2</a:t>
            </a:r>
            <a:r>
              <a:rPr lang="en-US" altLang="en-US" dirty="0">
                <a:solidFill>
                  <a:srgbClr val="2A3674"/>
                </a:solidFill>
              </a:rPr>
              <a:t>s.</a:t>
            </a:r>
          </a:p>
        </p:txBody>
      </p:sp>
      <p:sp>
        <p:nvSpPr>
          <p:cNvPr id="58" name="Footer Placeholder 5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671764"/>
              </p:ext>
            </p:extLst>
          </p:nvPr>
        </p:nvGraphicFramePr>
        <p:xfrm>
          <a:off x="4459375" y="717052"/>
          <a:ext cx="4283075" cy="157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8" imgW="2209680" imgH="812520" progId="Equation.3">
                  <p:embed/>
                </p:oleObj>
              </mc:Choice>
              <mc:Fallback>
                <p:oleObj name="Equation" r:id="rId8" imgW="220968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9375" y="717052"/>
                        <a:ext cx="4283075" cy="157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417" y="737463"/>
            <a:ext cx="591657" cy="154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Text Box 42"/>
          <p:cNvSpPr txBox="1">
            <a:spLocks noChangeArrowheads="1"/>
          </p:cNvSpPr>
          <p:nvPr/>
        </p:nvSpPr>
        <p:spPr bwMode="auto">
          <a:xfrm>
            <a:off x="390525" y="3150652"/>
            <a:ext cx="4821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solidFill>
                  <a:srgbClr val="660000"/>
                </a:solidFill>
              </a:rPr>
              <a:t>The appearance probability: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045" y="3700812"/>
            <a:ext cx="2740418" cy="482312"/>
            <a:chOff x="879475" y="3726915"/>
            <a:chExt cx="2740418" cy="4823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430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879475" y="3726915"/>
                  <a:ext cx="2740418" cy="4823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 defTabSz="449263" eaLnBrk="0" hangingPunct="0"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1pPr>
                  <a:lvl2pPr marL="742950" indent="-285750" defTabSz="449263" eaLnBrk="0" hangingPunct="0"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2pPr>
                  <a:lvl3pPr marL="1143000" indent="-228600" defTabSz="449263" eaLnBrk="0" hangingPunct="0"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3pPr>
                  <a:lvl4pPr marL="1600200" indent="-228600" defTabSz="449263" eaLnBrk="0" hangingPunct="0"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4pPr>
                  <a:lvl5pPr marL="2057400" indent="-228600" defTabSz="449263" eaLnBrk="0" hangingPunct="0"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5pPr>
                  <a:lvl6pPr marL="2514600" indent="-228600" defTabSz="4492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6pPr>
                  <a:lvl7pPr marL="2971800" indent="-228600" defTabSz="4492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7pPr>
                  <a:lvl8pPr marL="3429000" indent="-228600" defTabSz="4492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8pPr>
                  <a:lvl9pPr marL="3886200" indent="-228600" defTabSz="4492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723900" algn="l"/>
                      <a:tab pos="1447800" algn="l"/>
                      <a:tab pos="2171700" algn="l"/>
                      <a:tab pos="2895600" algn="l"/>
                      <a:tab pos="3619500" algn="l"/>
                      <a:tab pos="4343400" algn="l"/>
                      <a:tab pos="5067300" algn="l"/>
                      <a:tab pos="5791200" algn="l"/>
                    </a:tabLst>
                    <a:defRPr sz="2400">
                      <a:solidFill>
                        <a:schemeClr val="tx1"/>
                      </a:solidFill>
                      <a:latin typeface="Times New Roman" pitchFamily="18" charset="0"/>
                      <a:cs typeface="Arial" pitchFamily="34" charset="0"/>
                    </a:defRPr>
                  </a:lvl9pPr>
                </a:lstStyle>
                <a:p>
                  <a:pPr algn="ctr" eaLnBrk="1">
                    <a:lnSpc>
                      <a:spcPct val="119000"/>
                    </a:lnSpc>
                    <a:buClr>
                      <a:srgbClr val="000000"/>
                    </a:buClr>
                    <a:buSzPct val="45000"/>
                    <a:buFont typeface="StarSymbol"/>
                    <a:buNone/>
                  </a:pPr>
                  <a:r>
                    <a:rPr lang="en-GB" altLang="en-US" dirty="0">
                      <a:solidFill>
                        <a:srgbClr val="2A3674"/>
                      </a:solidFill>
                    </a:rPr>
                    <a:t>P</a:t>
                  </a:r>
                  <a:r>
                    <a:rPr lang="el-GR" altLang="en-US" baseline="-33000" dirty="0">
                      <a:solidFill>
                        <a:srgbClr val="2A3674"/>
                      </a:solidFill>
                      <a:cs typeface="Times New Roman" pitchFamily="18" charset="0"/>
                    </a:rPr>
                    <a:t>μ</a:t>
                  </a:r>
                  <a:r>
                    <a:rPr lang="en-GB" altLang="en-US" baseline="-33000" dirty="0">
                      <a:solidFill>
                        <a:srgbClr val="2A3674"/>
                      </a:solidFill>
                    </a:rPr>
                    <a:t>e</a:t>
                  </a:r>
                  <a:r>
                    <a:rPr lang="en-GB" altLang="en-US" dirty="0">
                      <a:solidFill>
                        <a:srgbClr val="2A3674"/>
                      </a:solidFill>
                    </a:rPr>
                    <a:t> ≈ </a:t>
                  </a:r>
                  <a14:m>
                    <m:oMath xmlns:m="http://schemas.openxmlformats.org/officeDocument/2006/math">
                      <m:box>
                        <m:boxPr>
                          <m:ctrlPr>
                            <a:rPr lang="en-GB" altLang="en-US" i="1" smtClean="0">
                              <a:solidFill>
                                <a:srgbClr val="2A3674"/>
                              </a:solidFill>
                              <a:latin typeface="Cambria Math" panose="02040503050406030204" pitchFamily="18" charset="0"/>
                            </a:rPr>
                          </m:ctrlPr>
                        </m:boxPr>
                        <m:e>
                          <m:argPr>
                            <m:argSz m:val="-1"/>
                          </m:argPr>
                          <m:f>
                            <m:fPr>
                              <m:ctrlPr>
                                <a:rPr lang="en-GB" altLang="en-US" i="1" smtClean="0">
                                  <a:solidFill>
                                    <a:srgbClr val="2A367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b="0" i="1" smtClean="0">
                                  <a:solidFill>
                                    <a:srgbClr val="2A3674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en-US" b="0" i="1" smtClean="0">
                                  <a:solidFill>
                                    <a:srgbClr val="2A3674"/>
                                  </a:solidFill>
                                  <a:latin typeface="Cambria Math"/>
                                </a:rPr>
                                <m:t>4</m:t>
                              </m:r>
                            </m:den>
                          </m:f>
                        </m:e>
                      </m:box>
                    </m:oMath>
                  </a14:m>
                  <a:r>
                    <a:rPr lang="en-GB" altLang="en-US" dirty="0">
                      <a:solidFill>
                        <a:srgbClr val="2A3674"/>
                      </a:solidFill>
                    </a:rPr>
                    <a:t>P</a:t>
                  </a:r>
                  <a:r>
                    <a:rPr lang="en-GB" altLang="en-US" baseline="-25000" dirty="0">
                      <a:solidFill>
                        <a:srgbClr val="2A3674"/>
                      </a:solidFill>
                    </a:rPr>
                    <a:t>ee </a:t>
                  </a:r>
                  <a:r>
                    <a:rPr lang="en-GB" altLang="en-US" dirty="0">
                      <a:solidFill>
                        <a:srgbClr val="2A3674"/>
                      </a:solidFill>
                    </a:rPr>
                    <a:t>P</a:t>
                  </a:r>
                  <a:r>
                    <a:rPr lang="el-GR" altLang="en-US" baseline="-25000" dirty="0">
                      <a:solidFill>
                        <a:srgbClr val="2A3674"/>
                      </a:solidFill>
                    </a:rPr>
                    <a:t>μμ</a:t>
                  </a:r>
                  <a:endParaRPr lang="en-GB" altLang="en-US" dirty="0">
                    <a:solidFill>
                      <a:srgbClr val="2A3674"/>
                    </a:solidFill>
                  </a:endParaRPr>
                </a:p>
              </p:txBody>
            </p:sp>
          </mc:Choice>
          <mc:Fallback xmlns="">
            <p:sp>
              <p:nvSpPr>
                <p:cNvPr id="59430" name="Text 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79475" y="3726915"/>
                  <a:ext cx="2740418" cy="48231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t="-7595" b="-29114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2937109" y="4025497"/>
              <a:ext cx="96838" cy="150813"/>
            </a:xfrm>
            <a:prstGeom prst="line">
              <a:avLst/>
            </a:prstGeom>
            <a:noFill/>
            <a:ln w="19050">
              <a:solidFill>
                <a:srgbClr val="2A36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2518815" y="4015206"/>
              <a:ext cx="96838" cy="150813"/>
            </a:xfrm>
            <a:prstGeom prst="line">
              <a:avLst/>
            </a:prstGeom>
            <a:noFill/>
            <a:ln w="19050">
              <a:solidFill>
                <a:srgbClr val="2A367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90524" y="4971403"/>
            <a:ext cx="4821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8A0000"/>
                </a:solidFill>
              </a:rPr>
              <a:t>is about one fourth times the product of the disappearance probabilities.</a:t>
            </a:r>
          </a:p>
        </p:txBody>
      </p:sp>
    </p:spTree>
    <p:extLst>
      <p:ext uri="{BB962C8B-B14F-4D97-AF65-F5344CB8AC3E}">
        <p14:creationId xmlns:p14="http://schemas.microsoft.com/office/powerpoint/2010/main" val="363817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49294E-7 L 0.0783 0.093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467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07263E-6 L 0 0.09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198820" y="2249684"/>
            <a:ext cx="3586569" cy="3711249"/>
            <a:chOff x="5198820" y="2249684"/>
            <a:chExt cx="3586569" cy="3711249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8820" y="2672696"/>
              <a:ext cx="3586569" cy="3288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519957" y="2249684"/>
              <a:ext cx="3196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7294C4"/>
                  </a:solidFill>
                </a:rPr>
                <a:t>Possible oscillation pattern in a short-baseline reactor experiment 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32913" y="719855"/>
            <a:ext cx="8617789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2A3674"/>
                </a:solidFill>
              </a:rPr>
              <a:t>“</a:t>
            </a:r>
            <a:r>
              <a:rPr lang="en-US" sz="3200" dirty="0">
                <a:solidFill>
                  <a:srgbClr val="2A3674"/>
                </a:solidFill>
              </a:rPr>
              <a:t>It don’t mean a thing if it </a:t>
            </a:r>
            <a:r>
              <a:rPr lang="en-US" sz="3200" dirty="0" err="1">
                <a:solidFill>
                  <a:srgbClr val="2A3674"/>
                </a:solidFill>
              </a:rPr>
              <a:t>ain’t</a:t>
            </a:r>
            <a:r>
              <a:rPr lang="en-US" sz="3200" dirty="0">
                <a:solidFill>
                  <a:srgbClr val="2A3674"/>
                </a:solidFill>
              </a:rPr>
              <a:t> got that swing</a:t>
            </a:r>
            <a:r>
              <a:rPr lang="en-US" sz="3200" i="1" dirty="0">
                <a:solidFill>
                  <a:srgbClr val="2A3674"/>
                </a:solidFill>
              </a:rPr>
              <a:t>”</a:t>
            </a:r>
          </a:p>
          <a:p>
            <a:pPr algn="r"/>
            <a:r>
              <a:rPr lang="en-US" sz="1600" b="1" dirty="0">
                <a:solidFill>
                  <a:srgbClr val="2A3674"/>
                </a:solidFill>
              </a:rPr>
              <a:t>–American jazz great Duke Ellington</a:t>
            </a:r>
          </a:p>
          <a:p>
            <a:r>
              <a:rPr lang="en-US" sz="2000" dirty="0">
                <a:solidFill>
                  <a:srgbClr val="660000"/>
                </a:solidFill>
              </a:rPr>
              <a:t>Definition:</a:t>
            </a:r>
          </a:p>
          <a:p>
            <a:pPr algn="ctr"/>
            <a:r>
              <a:rPr lang="en-US" sz="2000" b="1" dirty="0" err="1">
                <a:solidFill>
                  <a:srgbClr val="660000"/>
                </a:solidFill>
              </a:rPr>
              <a:t>oscillometry</a:t>
            </a:r>
            <a:r>
              <a:rPr lang="en-US" sz="2000" dirty="0">
                <a:solidFill>
                  <a:srgbClr val="660000"/>
                </a:solidFill>
              </a:rPr>
              <a:t>, </a:t>
            </a:r>
            <a:r>
              <a:rPr lang="en-US" sz="2000" i="1" dirty="0">
                <a:solidFill>
                  <a:srgbClr val="660000"/>
                </a:solidFill>
              </a:rPr>
              <a:t>n.</a:t>
            </a:r>
            <a:r>
              <a:rPr lang="en-US" sz="2000" dirty="0">
                <a:solidFill>
                  <a:srgbClr val="660000"/>
                </a:solidFill>
              </a:rPr>
              <a:t>,  The observation and measurement of oscillations.</a:t>
            </a:r>
            <a:endParaRPr lang="en-US" sz="2000" b="1" dirty="0">
              <a:solidFill>
                <a:srgbClr val="660000"/>
              </a:solidFill>
            </a:endParaRPr>
          </a:p>
          <a:p>
            <a:pPr algn="r"/>
            <a:endParaRPr lang="en-US" sz="2400" i="1" dirty="0">
              <a:solidFill>
                <a:srgbClr val="2A3674"/>
              </a:solidFill>
            </a:endParaRPr>
          </a:p>
          <a:p>
            <a:pPr algn="r"/>
            <a:endParaRPr lang="en-US" sz="2400" i="1" dirty="0">
              <a:solidFill>
                <a:srgbClr val="2A3674"/>
              </a:solidFill>
            </a:endParaRPr>
          </a:p>
          <a:p>
            <a:pPr algn="r"/>
            <a:endParaRPr lang="en-US" sz="2400" i="1" dirty="0">
              <a:solidFill>
                <a:srgbClr val="2A3674"/>
              </a:solidFill>
            </a:endParaRPr>
          </a:p>
          <a:p>
            <a:endParaRPr lang="en-US" sz="2400" i="1" dirty="0">
              <a:solidFill>
                <a:srgbClr val="2A3674"/>
              </a:solidFill>
            </a:endParaRPr>
          </a:p>
          <a:p>
            <a:endParaRPr lang="en-US" sz="2400" i="1" dirty="0">
              <a:solidFill>
                <a:srgbClr val="2A3674"/>
              </a:solidFill>
            </a:endParaRPr>
          </a:p>
          <a:p>
            <a:endParaRPr lang="en-US" sz="2400" i="1" dirty="0">
              <a:solidFill>
                <a:srgbClr val="2A3674"/>
              </a:solidFill>
            </a:endParaRPr>
          </a:p>
          <a:p>
            <a:endParaRPr lang="en-US" sz="2400" i="1" dirty="0">
              <a:solidFill>
                <a:srgbClr val="2A3674"/>
              </a:solidFill>
            </a:endParaRPr>
          </a:p>
          <a:p>
            <a:endParaRPr lang="en-US" sz="2400" i="1" dirty="0">
              <a:solidFill>
                <a:srgbClr val="2A3674"/>
              </a:solidFill>
            </a:endParaRPr>
          </a:p>
          <a:p>
            <a:endParaRPr lang="en-US" sz="2400" dirty="0">
              <a:solidFill>
                <a:srgbClr val="2A3674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400" dirty="0">
                <a:solidFill>
                  <a:srgbClr val="2A3674"/>
                </a:solidFill>
              </a:rPr>
              <a:t>In disappearance experiments the existence of sterile neutrinos can </a:t>
            </a:r>
            <a:r>
              <a:rPr lang="en-US" sz="2400" b="1" i="1" dirty="0">
                <a:solidFill>
                  <a:srgbClr val="2A3674"/>
                </a:solidFill>
              </a:rPr>
              <a:t>only</a:t>
            </a:r>
            <a:r>
              <a:rPr lang="en-US" sz="2400" dirty="0">
                <a:solidFill>
                  <a:srgbClr val="2A3674"/>
                </a:solidFill>
              </a:rPr>
              <a:t> be convincingly established through </a:t>
            </a:r>
            <a:r>
              <a:rPr lang="en-US" sz="2400" dirty="0" err="1">
                <a:solidFill>
                  <a:srgbClr val="2A3674"/>
                </a:solidFill>
              </a:rPr>
              <a:t>oscillometry</a:t>
            </a:r>
            <a:r>
              <a:rPr lang="en-US" sz="2400" dirty="0">
                <a:solidFill>
                  <a:srgbClr val="2A3674"/>
                </a:solidFill>
              </a:rPr>
              <a:t>!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Requirement For Disappearance Experiments</a:t>
            </a:r>
            <a:endParaRPr lang="en-US" i="1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986" y="2324812"/>
            <a:ext cx="4999270" cy="3187337"/>
            <a:chOff x="2986" y="2324812"/>
            <a:chExt cx="4999270" cy="3187337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" y="2594728"/>
              <a:ext cx="4999270" cy="2917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110225" y="2324812"/>
              <a:ext cx="329834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B0BB8B"/>
                  </a:solidFill>
                </a:rPr>
                <a:t>Daya</a:t>
              </a:r>
              <a:r>
                <a:rPr lang="en-US" sz="1400" dirty="0">
                  <a:solidFill>
                    <a:srgbClr val="B0BB8B"/>
                  </a:solidFill>
                </a:rPr>
                <a:t> Bay, </a:t>
              </a:r>
              <a:r>
                <a:rPr lang="en-US" sz="1400" dirty="0" err="1">
                  <a:solidFill>
                    <a:srgbClr val="B0BB8B"/>
                  </a:solidFill>
                </a:rPr>
                <a:t>Phys.Rev</a:t>
              </a:r>
              <a:r>
                <a:rPr lang="en-US" sz="1400" dirty="0">
                  <a:solidFill>
                    <a:srgbClr val="B0BB8B"/>
                  </a:solidFill>
                </a:rPr>
                <a:t>. D95, 072006 (2017)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461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0" y="5715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 Experiments: LENS-Sterile</a:t>
            </a:r>
          </a:p>
        </p:txBody>
      </p:sp>
      <p:sp>
        <p:nvSpPr>
          <p:cNvPr id="145" name="Footer Placeholder 1"/>
          <p:cNvSpPr txBox="1">
            <a:spLocks/>
          </p:cNvSpPr>
          <p:nvPr/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sz="1800" i="0" kern="1200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899966F-23D5-49DF-A8D0-E17E1D94E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927" y="4438821"/>
            <a:ext cx="3996500" cy="1628204"/>
          </a:xfrm>
          <a:prstGeom prst="rect">
            <a:avLst/>
          </a:prstGeom>
        </p:spPr>
      </p:pic>
      <p:pic>
        <p:nvPicPr>
          <p:cNvPr id="30" name="Picture 2">
            <a:extLst>
              <a:ext uri="{FF2B5EF4-FFF2-40B4-BE49-F238E27FC236}">
                <a16:creationId xmlns:a16="http://schemas.microsoft.com/office/drawing/2014/main" id="{6955CB03-C954-4EBA-9DFA-AEFFF07BD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124" y="1341434"/>
            <a:ext cx="2171700" cy="442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37">
            <a:extLst>
              <a:ext uri="{FF2B5EF4-FFF2-40B4-BE49-F238E27FC236}">
                <a16:creationId xmlns:a16="http://schemas.microsoft.com/office/drawing/2014/main" id="{3C28C0E7-47E0-45D2-8CDF-A9EAC1AAB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097" y="633413"/>
            <a:ext cx="1951934" cy="70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 dirty="0">
                <a:solidFill>
                  <a:srgbClr val="8A0000"/>
                </a:solidFill>
              </a:rPr>
              <a:t>Raju Raghavan 1937-2011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53FB898-529D-4750-9EB5-5D6D67A5AF01}"/>
              </a:ext>
            </a:extLst>
          </p:cNvPr>
          <p:cNvGrpSpPr/>
          <p:nvPr/>
        </p:nvGrpSpPr>
        <p:grpSpPr>
          <a:xfrm>
            <a:off x="294532" y="772041"/>
            <a:ext cx="5286140" cy="2224214"/>
            <a:chOff x="105894" y="972066"/>
            <a:chExt cx="5286140" cy="2224214"/>
          </a:xfrm>
        </p:grpSpPr>
        <p:pic>
          <p:nvPicPr>
            <p:cNvPr id="33" name="Picture 138">
              <a:extLst>
                <a:ext uri="{FF2B5EF4-FFF2-40B4-BE49-F238E27FC236}">
                  <a16:creationId xmlns:a16="http://schemas.microsoft.com/office/drawing/2014/main" id="{8BF022AC-E678-44B1-AB92-D180F6B0E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931" y="972578"/>
              <a:ext cx="4768107" cy="1968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F524E78-D478-4C74-AA2F-4C8FC64B99FD}"/>
                </a:ext>
              </a:extLst>
            </p:cNvPr>
            <p:cNvSpPr/>
            <p:nvPr/>
          </p:nvSpPr>
          <p:spPr>
            <a:xfrm>
              <a:off x="115330" y="972066"/>
              <a:ext cx="5198075" cy="217478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FA2C34E-0AC0-484F-BF2B-A879535496CB}"/>
                </a:ext>
              </a:extLst>
            </p:cNvPr>
            <p:cNvSpPr/>
            <p:nvPr/>
          </p:nvSpPr>
          <p:spPr>
            <a:xfrm>
              <a:off x="105894" y="2940907"/>
              <a:ext cx="5286140" cy="255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 Box 137">
            <a:extLst>
              <a:ext uri="{FF2B5EF4-FFF2-40B4-BE49-F238E27FC236}">
                <a16:creationId xmlns:a16="http://schemas.microsoft.com/office/drawing/2014/main" id="{FB59D2C6-1517-487C-B9AC-BD3F9DAAC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654" y="2825696"/>
            <a:ext cx="5601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>
                <a:solidFill>
                  <a:srgbClr val="2A3674"/>
                </a:solidFill>
              </a:rPr>
              <a:t>LENS was a proposed </a:t>
            </a:r>
            <a:r>
              <a:rPr lang="en-US" sz="2000" i="1" dirty="0">
                <a:solidFill>
                  <a:srgbClr val="2A3674"/>
                </a:solidFill>
              </a:rPr>
              <a:t>pp</a:t>
            </a:r>
            <a:r>
              <a:rPr lang="en-US" sz="2000" dirty="0">
                <a:solidFill>
                  <a:srgbClr val="2A3674"/>
                </a:solidFill>
              </a:rPr>
              <a:t> solar nu detector based on a CC transition in </a:t>
            </a:r>
            <a:r>
              <a:rPr lang="en-US" sz="2000" baseline="30000" dirty="0">
                <a:solidFill>
                  <a:srgbClr val="2A3674"/>
                </a:solidFill>
              </a:rPr>
              <a:t>115</a:t>
            </a:r>
            <a:r>
              <a:rPr lang="en-US" sz="2000" dirty="0">
                <a:solidFill>
                  <a:srgbClr val="2A3674"/>
                </a:solidFill>
              </a:rPr>
              <a:t>In with a two-part coincidence</a:t>
            </a:r>
          </a:p>
          <a:p>
            <a:pPr algn="ctr" eaLnBrk="0" hangingPunct="0">
              <a:spcBef>
                <a:spcPts val="600"/>
              </a:spcBef>
            </a:pP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In + </a:t>
            </a:r>
            <a:r>
              <a:rPr lang="el-GR" sz="2000" dirty="0">
                <a:solidFill>
                  <a:srgbClr val="8A0000"/>
                </a:solidFill>
              </a:rPr>
              <a:t>ν</a:t>
            </a:r>
            <a:r>
              <a:rPr lang="en-US" sz="2000" baseline="-25000" dirty="0">
                <a:solidFill>
                  <a:srgbClr val="8A0000"/>
                </a:solidFill>
              </a:rPr>
              <a:t>e</a:t>
            </a:r>
            <a:r>
              <a:rPr lang="en-US" sz="2000" dirty="0">
                <a:solidFill>
                  <a:srgbClr val="8A0000"/>
                </a:solidFill>
              </a:rPr>
              <a:t> → </a:t>
            </a: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Sn</a:t>
            </a:r>
            <a:r>
              <a:rPr lang="en-US" sz="2000" baseline="30000" dirty="0">
                <a:solidFill>
                  <a:srgbClr val="8A0000"/>
                </a:solidFill>
              </a:rPr>
              <a:t>* </a:t>
            </a:r>
            <a:r>
              <a:rPr lang="en-US" sz="2000" dirty="0">
                <a:solidFill>
                  <a:srgbClr val="8A0000"/>
                </a:solidFill>
              </a:rPr>
              <a:t>+ e</a:t>
            </a:r>
            <a:r>
              <a:rPr lang="en-US" sz="2000" baseline="30000" dirty="0">
                <a:solidFill>
                  <a:srgbClr val="8A0000"/>
                </a:solidFill>
              </a:rPr>
              <a:t>-</a:t>
            </a:r>
            <a:endParaRPr lang="en-US" sz="2000" dirty="0">
              <a:solidFill>
                <a:srgbClr val="8A0000"/>
              </a:solidFill>
            </a:endParaRPr>
          </a:p>
          <a:p>
            <a:pPr algn="ctr" eaLnBrk="0" hangingPunct="0">
              <a:spcBef>
                <a:spcPts val="600"/>
              </a:spcBef>
            </a:pPr>
            <a:r>
              <a:rPr lang="en-US" sz="2000" dirty="0">
                <a:solidFill>
                  <a:srgbClr val="8A0000"/>
                </a:solidFill>
              </a:rPr>
              <a:t>           (τ = 4.76 </a:t>
            </a:r>
            <a:r>
              <a:rPr lang="el-GR" sz="2000" dirty="0">
                <a:solidFill>
                  <a:srgbClr val="8A0000"/>
                </a:solidFill>
              </a:rPr>
              <a:t>μ</a:t>
            </a:r>
            <a:r>
              <a:rPr lang="en-US" sz="2000" dirty="0">
                <a:solidFill>
                  <a:srgbClr val="8A0000"/>
                </a:solidFill>
              </a:rPr>
              <a:t>s)            </a:t>
            </a:r>
            <a:r>
              <a:rPr lang="en-US" sz="2000" b="1" dirty="0">
                <a:solidFill>
                  <a:srgbClr val="8A0000"/>
                </a:solidFill>
              </a:rPr>
              <a:t>  </a:t>
            </a: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Sn + 2γ’s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5156D165-0FD5-4C1C-8A32-702D751A9DB7}"/>
              </a:ext>
            </a:extLst>
          </p:cNvPr>
          <p:cNvCxnSpPr>
            <a:cxnSpLocks/>
          </p:cNvCxnSpPr>
          <p:nvPr/>
        </p:nvCxnSpPr>
        <p:spPr>
          <a:xfrm>
            <a:off x="3509915" y="3876869"/>
            <a:ext cx="320511" cy="263951"/>
          </a:xfrm>
          <a:prstGeom prst="bentConnector3">
            <a:avLst>
              <a:gd name="adj1" fmla="val 0"/>
            </a:avLst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527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93536DF-EC5A-4D95-BA22-F07A881E0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925" y="4413545"/>
            <a:ext cx="4017645" cy="167754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00005B9-473D-40F4-8C77-702BABAE3FE4}"/>
              </a:ext>
            </a:extLst>
          </p:cNvPr>
          <p:cNvGrpSpPr/>
          <p:nvPr/>
        </p:nvGrpSpPr>
        <p:grpSpPr>
          <a:xfrm>
            <a:off x="294532" y="772041"/>
            <a:ext cx="5286140" cy="2224214"/>
            <a:chOff x="105894" y="972066"/>
            <a:chExt cx="5286140" cy="2224214"/>
          </a:xfrm>
        </p:grpSpPr>
        <p:pic>
          <p:nvPicPr>
            <p:cNvPr id="5258" name="Picture 1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8931" y="972578"/>
              <a:ext cx="4768107" cy="1968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1" name="Rectangle 140"/>
            <p:cNvSpPr/>
            <p:nvPr/>
          </p:nvSpPr>
          <p:spPr>
            <a:xfrm>
              <a:off x="115330" y="972066"/>
              <a:ext cx="5198075" cy="217478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05894" y="2940907"/>
              <a:ext cx="5286140" cy="2553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ooter Placeholder 1"/>
          <p:cNvSpPr txBox="1">
            <a:spLocks/>
          </p:cNvSpPr>
          <p:nvPr/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sz="1800" i="0" kern="1200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7BFF090A-80F2-4FF5-9101-88966C4E7FCC}"/>
              </a:ext>
            </a:extLst>
          </p:cNvPr>
          <p:cNvCxnSpPr>
            <a:cxnSpLocks/>
          </p:cNvCxnSpPr>
          <p:nvPr/>
        </p:nvCxnSpPr>
        <p:spPr>
          <a:xfrm>
            <a:off x="3509915" y="3876869"/>
            <a:ext cx="320511" cy="263951"/>
          </a:xfrm>
          <a:prstGeom prst="bentConnector3">
            <a:avLst>
              <a:gd name="adj1" fmla="val 0"/>
            </a:avLst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>
            <a:extLst>
              <a:ext uri="{FF2B5EF4-FFF2-40B4-BE49-F238E27FC236}">
                <a16:creationId xmlns:a16="http://schemas.microsoft.com/office/drawing/2014/main" id="{C93BA880-8B92-4105-946E-877BB477B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124" y="1341434"/>
            <a:ext cx="2171700" cy="4427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37">
            <a:extLst>
              <a:ext uri="{FF2B5EF4-FFF2-40B4-BE49-F238E27FC236}">
                <a16:creationId xmlns:a16="http://schemas.microsoft.com/office/drawing/2014/main" id="{A7B6ECAB-A8B7-4CD5-B1A5-ADAFB85A8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097" y="633413"/>
            <a:ext cx="1951934" cy="70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 dirty="0">
                <a:solidFill>
                  <a:srgbClr val="8A0000"/>
                </a:solidFill>
              </a:rPr>
              <a:t>Raju Raghavan 1937-2011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6A95B0-DE36-4A31-BBEF-7037AE06A9EF}"/>
              </a:ext>
            </a:extLst>
          </p:cNvPr>
          <p:cNvSpPr/>
          <p:nvPr/>
        </p:nvSpPr>
        <p:spPr>
          <a:xfrm>
            <a:off x="202654" y="6061128"/>
            <a:ext cx="88651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sz="2000" dirty="0">
                <a:solidFill>
                  <a:srgbClr val="2A3674"/>
                </a:solidFill>
              </a:rPr>
              <a:t>Paired with a </a:t>
            </a:r>
            <a:r>
              <a:rPr lang="en-US" sz="2000" baseline="30000" dirty="0">
                <a:solidFill>
                  <a:srgbClr val="2A3674"/>
                </a:solidFill>
              </a:rPr>
              <a:t>51</a:t>
            </a:r>
            <a:r>
              <a:rPr lang="en-US" sz="2000" dirty="0">
                <a:solidFill>
                  <a:srgbClr val="2A3674"/>
                </a:solidFill>
              </a:rPr>
              <a:t>Cr electron capture neutrino source you get an elegant sterile search.</a:t>
            </a:r>
          </a:p>
        </p:txBody>
      </p:sp>
      <p:sp>
        <p:nvSpPr>
          <p:cNvPr id="5257" name="Text Box 137"/>
          <p:cNvSpPr txBox="1">
            <a:spLocks noChangeArrowheads="1"/>
          </p:cNvSpPr>
          <p:nvPr/>
        </p:nvSpPr>
        <p:spPr bwMode="auto">
          <a:xfrm>
            <a:off x="202654" y="2825696"/>
            <a:ext cx="5601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dirty="0">
                <a:solidFill>
                  <a:srgbClr val="2A3674"/>
                </a:solidFill>
              </a:rPr>
              <a:t>LENS was a proposed </a:t>
            </a:r>
            <a:r>
              <a:rPr lang="en-US" sz="2000" i="1" dirty="0">
                <a:solidFill>
                  <a:srgbClr val="2A3674"/>
                </a:solidFill>
              </a:rPr>
              <a:t>pp</a:t>
            </a:r>
            <a:r>
              <a:rPr lang="en-US" sz="2000" dirty="0">
                <a:solidFill>
                  <a:srgbClr val="2A3674"/>
                </a:solidFill>
              </a:rPr>
              <a:t> solar nu detector based on a CC transition in </a:t>
            </a:r>
            <a:r>
              <a:rPr lang="en-US" sz="2000" baseline="30000" dirty="0">
                <a:solidFill>
                  <a:srgbClr val="2A3674"/>
                </a:solidFill>
              </a:rPr>
              <a:t>115</a:t>
            </a:r>
            <a:r>
              <a:rPr lang="en-US" sz="2000" dirty="0">
                <a:solidFill>
                  <a:srgbClr val="2A3674"/>
                </a:solidFill>
              </a:rPr>
              <a:t>In with a two-part coincidence</a:t>
            </a:r>
          </a:p>
          <a:p>
            <a:pPr algn="ctr" eaLnBrk="0" hangingPunct="0">
              <a:spcBef>
                <a:spcPts val="600"/>
              </a:spcBef>
            </a:pP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In + </a:t>
            </a:r>
            <a:r>
              <a:rPr lang="el-GR" sz="2000" dirty="0">
                <a:solidFill>
                  <a:srgbClr val="8A0000"/>
                </a:solidFill>
              </a:rPr>
              <a:t>ν</a:t>
            </a:r>
            <a:r>
              <a:rPr lang="en-US" sz="2000" baseline="-25000" dirty="0">
                <a:solidFill>
                  <a:srgbClr val="8A0000"/>
                </a:solidFill>
              </a:rPr>
              <a:t>e</a:t>
            </a:r>
            <a:r>
              <a:rPr lang="en-US" sz="2000" dirty="0">
                <a:solidFill>
                  <a:srgbClr val="8A0000"/>
                </a:solidFill>
              </a:rPr>
              <a:t> → </a:t>
            </a: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Sn</a:t>
            </a:r>
            <a:r>
              <a:rPr lang="en-US" sz="2000" baseline="30000" dirty="0">
                <a:solidFill>
                  <a:srgbClr val="8A0000"/>
                </a:solidFill>
              </a:rPr>
              <a:t>* </a:t>
            </a:r>
            <a:r>
              <a:rPr lang="en-US" sz="2000" dirty="0">
                <a:solidFill>
                  <a:srgbClr val="8A0000"/>
                </a:solidFill>
              </a:rPr>
              <a:t>+ e</a:t>
            </a:r>
            <a:r>
              <a:rPr lang="en-US" sz="2000" baseline="30000" dirty="0">
                <a:solidFill>
                  <a:srgbClr val="8A0000"/>
                </a:solidFill>
              </a:rPr>
              <a:t>-</a:t>
            </a:r>
            <a:endParaRPr lang="en-US" sz="2000" dirty="0">
              <a:solidFill>
                <a:srgbClr val="8A0000"/>
              </a:solidFill>
            </a:endParaRPr>
          </a:p>
          <a:p>
            <a:pPr algn="ctr" eaLnBrk="0" hangingPunct="0">
              <a:spcBef>
                <a:spcPts val="600"/>
              </a:spcBef>
            </a:pPr>
            <a:r>
              <a:rPr lang="en-US" sz="2000" dirty="0">
                <a:solidFill>
                  <a:srgbClr val="8A0000"/>
                </a:solidFill>
              </a:rPr>
              <a:t>           (τ = 4.76 </a:t>
            </a:r>
            <a:r>
              <a:rPr lang="el-GR" sz="2000" dirty="0">
                <a:solidFill>
                  <a:srgbClr val="8A0000"/>
                </a:solidFill>
              </a:rPr>
              <a:t>μ</a:t>
            </a:r>
            <a:r>
              <a:rPr lang="en-US" sz="2000" dirty="0">
                <a:solidFill>
                  <a:srgbClr val="8A0000"/>
                </a:solidFill>
              </a:rPr>
              <a:t>s)            </a:t>
            </a:r>
            <a:r>
              <a:rPr lang="en-US" sz="2000" b="1" dirty="0">
                <a:solidFill>
                  <a:srgbClr val="8A0000"/>
                </a:solidFill>
              </a:rPr>
              <a:t>  </a:t>
            </a:r>
            <a:r>
              <a:rPr lang="en-US" sz="2000" baseline="30000" dirty="0">
                <a:solidFill>
                  <a:srgbClr val="8A0000"/>
                </a:solidFill>
              </a:rPr>
              <a:t>115</a:t>
            </a:r>
            <a:r>
              <a:rPr lang="en-US" sz="2000" dirty="0">
                <a:solidFill>
                  <a:srgbClr val="8A0000"/>
                </a:solidFill>
              </a:rPr>
              <a:t>Sn + 2γ’s</a:t>
            </a:r>
          </a:p>
        </p:txBody>
      </p:sp>
      <p:sp>
        <p:nvSpPr>
          <p:cNvPr id="16" name="Text Box 31">
            <a:extLst>
              <a:ext uri="{FF2B5EF4-FFF2-40B4-BE49-F238E27FC236}">
                <a16:creationId xmlns:a16="http://schemas.microsoft.com/office/drawing/2014/main" id="{BD751BE6-6135-4E4D-9211-9B05F1EA5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25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 Experiments: LENS-Sterile</a:t>
            </a:r>
          </a:p>
        </p:txBody>
      </p:sp>
    </p:spTree>
    <p:extLst>
      <p:ext uri="{BB962C8B-B14F-4D97-AF65-F5344CB8AC3E}">
        <p14:creationId xmlns:p14="http://schemas.microsoft.com/office/powerpoint/2010/main" val="321280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0" y="9525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Proposed Source Experiments</a:t>
            </a:r>
          </a:p>
        </p:txBody>
      </p:sp>
      <p:sp>
        <p:nvSpPr>
          <p:cNvPr id="145" name="Footer Placeholder 1"/>
          <p:cNvSpPr txBox="1">
            <a:spLocks/>
          </p:cNvSpPr>
          <p:nvPr/>
        </p:nvSpPr>
        <p:spPr bwMode="auto">
          <a:xfrm>
            <a:off x="2743200" y="6516688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sz="1800" i="0" kern="1200">
                <a:solidFill>
                  <a:srgbClr val="EAEAE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Jonathan Link</a:t>
            </a:r>
            <a:endParaRPr lang="en-US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86A95B0-DE36-4A31-BBEF-7037AE06A9EF}"/>
              </a:ext>
            </a:extLst>
          </p:cNvPr>
          <p:cNvSpPr/>
          <p:nvPr/>
        </p:nvSpPr>
        <p:spPr>
          <a:xfrm>
            <a:off x="358219" y="816739"/>
            <a:ext cx="8642906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ts val="600"/>
              </a:spcBef>
            </a:pPr>
            <a:r>
              <a:rPr lang="en-US" sz="2000" dirty="0">
                <a:solidFill>
                  <a:srgbClr val="2A3674"/>
                </a:solidFill>
              </a:rPr>
              <a:t>Many source experiments have been proposed…</a:t>
            </a: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600"/>
              </a:spcBef>
            </a:pPr>
            <a:endParaRPr lang="en-US" sz="2000" dirty="0">
              <a:solidFill>
                <a:srgbClr val="2A3674"/>
              </a:solidFill>
            </a:endParaRPr>
          </a:p>
          <a:p>
            <a:pPr eaLnBrk="0" hangingPunct="0">
              <a:spcBef>
                <a:spcPts val="1800"/>
              </a:spcBef>
            </a:pPr>
            <a:r>
              <a:rPr lang="en-US" sz="2000" dirty="0">
                <a:solidFill>
                  <a:srgbClr val="8A0000"/>
                </a:solidFill>
              </a:rPr>
              <a:t>Yet, no source experiments are actively being pursued.</a:t>
            </a:r>
          </a:p>
          <a:p>
            <a:pPr eaLnBrk="0" hangingPunct="0">
              <a:spcBef>
                <a:spcPts val="1800"/>
              </a:spcBef>
            </a:pPr>
            <a:r>
              <a:rPr lang="en-US" sz="2000" dirty="0">
                <a:solidFill>
                  <a:srgbClr val="2A3674"/>
                </a:solidFill>
              </a:rPr>
              <a:t>It can be hard to accumulate statistics; each new run requires a major investment.</a:t>
            </a:r>
          </a:p>
          <a:p>
            <a:pPr eaLnBrk="0" hangingPunct="0">
              <a:spcBef>
                <a:spcPts val="1800"/>
              </a:spcBef>
            </a:pPr>
            <a:r>
              <a:rPr lang="en-US" sz="2400" dirty="0">
                <a:solidFill>
                  <a:srgbClr val="8A0000"/>
                </a:solidFill>
              </a:rPr>
              <a:t>For now, let’s focus on reactor experiments…</a:t>
            </a:r>
            <a:endParaRPr lang="en-US" sz="2800" dirty="0">
              <a:solidFill>
                <a:srgbClr val="8A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6D144E-969C-45D9-A741-759C6E1AB5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52149"/>
              </p:ext>
            </p:extLst>
          </p:nvPr>
        </p:nvGraphicFramePr>
        <p:xfrm>
          <a:off x="428919" y="1317363"/>
          <a:ext cx="828616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456">
                  <a:extLst>
                    <a:ext uri="{9D8B030D-6E8A-4147-A177-3AD203B41FA5}">
                      <a16:colId xmlns:a16="http://schemas.microsoft.com/office/drawing/2014/main" val="1749719707"/>
                    </a:ext>
                  </a:extLst>
                </a:gridCol>
                <a:gridCol w="876398">
                  <a:extLst>
                    <a:ext uri="{9D8B030D-6E8A-4147-A177-3AD203B41FA5}">
                      <a16:colId xmlns:a16="http://schemas.microsoft.com/office/drawing/2014/main" val="3197992075"/>
                    </a:ext>
                  </a:extLst>
                </a:gridCol>
                <a:gridCol w="1272619">
                  <a:extLst>
                    <a:ext uri="{9D8B030D-6E8A-4147-A177-3AD203B41FA5}">
                      <a16:colId xmlns:a16="http://schemas.microsoft.com/office/drawing/2014/main" val="792668987"/>
                    </a:ext>
                  </a:extLst>
                </a:gridCol>
                <a:gridCol w="1178350">
                  <a:extLst>
                    <a:ext uri="{9D8B030D-6E8A-4147-A177-3AD203B41FA5}">
                      <a16:colId xmlns:a16="http://schemas.microsoft.com/office/drawing/2014/main" val="754299257"/>
                    </a:ext>
                  </a:extLst>
                </a:gridCol>
                <a:gridCol w="3530339">
                  <a:extLst>
                    <a:ext uri="{9D8B030D-6E8A-4147-A177-3AD203B41FA5}">
                      <a16:colId xmlns:a16="http://schemas.microsoft.com/office/drawing/2014/main" val="8671126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Experiment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Detector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Channel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Citation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182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LENS-Sterile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51</a:t>
                      </a:r>
                      <a:r>
                        <a:rPr lang="en-US" baseline="0" dirty="0"/>
                        <a:t>Cr 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ν</a:t>
                      </a:r>
                      <a:r>
                        <a:rPr lang="en-US" dirty="0"/>
                        <a:t> </a:t>
                      </a:r>
                      <a:r>
                        <a:rPr lang="en-US" baseline="30000" dirty="0"/>
                        <a:t>115</a:t>
                      </a:r>
                      <a:r>
                        <a:rPr lang="en-US" dirty="0"/>
                        <a:t>In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Phys. Rev. D75 (2007) 093006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8255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Baksan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51</a:t>
                      </a:r>
                      <a:r>
                        <a:rPr lang="en-US" baseline="0" dirty="0"/>
                        <a:t>Cr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/>
                        <a:t>ν</a:t>
                      </a:r>
                      <a:r>
                        <a:rPr lang="en-US" dirty="0"/>
                        <a:t> </a:t>
                      </a:r>
                      <a:r>
                        <a:rPr lang="en-US" baseline="30000" dirty="0"/>
                        <a:t>71</a:t>
                      </a:r>
                      <a:r>
                        <a:rPr lang="en-US" dirty="0"/>
                        <a:t>Ga 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 arXiv:1006.2103 [</a:t>
                      </a:r>
                      <a:r>
                        <a:rPr lang="en-US" b="0" dirty="0" err="1"/>
                        <a:t>nucl</a:t>
                      </a:r>
                      <a:r>
                        <a:rPr lang="en-US" b="0" dirty="0"/>
                        <a:t>-ex]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316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RICOCHET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37</a:t>
                      </a:r>
                      <a:r>
                        <a:rPr lang="en-US" baseline="0" dirty="0"/>
                        <a:t>Ar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Bolometers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CEvNS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Phys. Rev. D85 (2012) 013009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464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CeLAND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30000" dirty="0"/>
                        <a:t>144</a:t>
                      </a:r>
                      <a:r>
                        <a:rPr lang="en-US" baseline="0" dirty="0"/>
                        <a:t>Ce 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KamLAND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Phys. Rev. Lett. 107 (2011) 201801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129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DB 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144</a:t>
                      </a:r>
                      <a:r>
                        <a:rPr lang="en-US" baseline="0" dirty="0"/>
                        <a:t>Ce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Daya</a:t>
                      </a:r>
                      <a:r>
                        <a:rPr lang="en-US" dirty="0"/>
                        <a:t> Bay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Phys. Rev. D87 (2013) 093002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Cr-SOX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51</a:t>
                      </a:r>
                      <a:r>
                        <a:rPr lang="en-US" baseline="0" dirty="0"/>
                        <a:t>Cr 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Borexino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ν</a:t>
                      </a:r>
                      <a:r>
                        <a:rPr lang="en-US" dirty="0"/>
                        <a:t>e elastic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JHEP 1308 (2013) 038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215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Ce-SOX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30000" dirty="0"/>
                        <a:t>144</a:t>
                      </a:r>
                      <a:r>
                        <a:rPr lang="en-US" baseline="0" dirty="0"/>
                        <a:t>Ce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Borexino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JHEP 1308 (2013) 038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28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LXe</a:t>
                      </a:r>
                      <a:r>
                        <a:rPr lang="en-US" dirty="0"/>
                        <a:t>-Source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30000" dirty="0"/>
                        <a:t>51</a:t>
                      </a:r>
                      <a:r>
                        <a:rPr lang="en-US" baseline="0" dirty="0"/>
                        <a:t>Cr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/>
                        <a:t>ν</a:t>
                      </a:r>
                      <a:r>
                        <a:rPr lang="en-US" dirty="0"/>
                        <a:t>e elastic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JHEP 1411 (2014) 042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5278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68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A51D8-693C-444C-BB27-03789EA704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Towards a Definitive Reactor Experiment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055F0-CB66-4A0F-AB86-6E54141A67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D3CE3D-D443-4440-BBB4-8E77F79103BA}"/>
              </a:ext>
            </a:extLst>
          </p:cNvPr>
          <p:cNvSpPr/>
          <p:nvPr/>
        </p:nvSpPr>
        <p:spPr>
          <a:xfrm>
            <a:off x="358219" y="731014"/>
            <a:ext cx="85218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spcBef>
                <a:spcPts val="6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2A3674"/>
                </a:solidFill>
              </a:rPr>
              <a:t>Coverage of </a:t>
            </a:r>
            <a:r>
              <a:rPr lang="el-GR" sz="2000" dirty="0">
                <a:solidFill>
                  <a:srgbClr val="2A3674"/>
                </a:solidFill>
              </a:rPr>
              <a:t>Δ</a:t>
            </a:r>
            <a:r>
              <a:rPr lang="en-US" sz="2000" i="1" dirty="0">
                <a:solidFill>
                  <a:srgbClr val="2A3674"/>
                </a:solidFill>
              </a:rPr>
              <a:t>m</a:t>
            </a:r>
            <a:r>
              <a:rPr lang="en-US" sz="2000" baseline="30000" dirty="0">
                <a:solidFill>
                  <a:srgbClr val="2A3674"/>
                </a:solidFill>
              </a:rPr>
              <a:t>2 </a:t>
            </a:r>
            <a:r>
              <a:rPr lang="en-US" sz="2000" dirty="0">
                <a:solidFill>
                  <a:srgbClr val="2A3674"/>
                </a:solidFill>
              </a:rPr>
              <a:t>~ 1.5 eV</a:t>
            </a:r>
            <a:r>
              <a:rPr lang="en-US" sz="2000" baseline="30000" dirty="0">
                <a:solidFill>
                  <a:srgbClr val="2A3674"/>
                </a:solidFill>
              </a:rPr>
              <a:t>2</a:t>
            </a:r>
            <a:r>
              <a:rPr lang="en-US" sz="2000" dirty="0">
                <a:solidFill>
                  <a:srgbClr val="2A3674"/>
                </a:solidFill>
              </a:rPr>
              <a:t> comes from </a:t>
            </a:r>
            <a:r>
              <a:rPr lang="en-US" sz="2000" i="1" dirty="0">
                <a:solidFill>
                  <a:srgbClr val="2A3674"/>
                </a:solidFill>
              </a:rPr>
              <a:t>L/E </a:t>
            </a:r>
            <a:r>
              <a:rPr lang="en-US" sz="2000" dirty="0">
                <a:solidFill>
                  <a:srgbClr val="2A3674"/>
                </a:solidFill>
              </a:rPr>
              <a:t>resolution which requires </a:t>
            </a:r>
            <a:endParaRPr lang="en-US" sz="2000" i="1" dirty="0">
              <a:solidFill>
                <a:srgbClr val="2A3674"/>
              </a:solidFill>
            </a:endParaRPr>
          </a:p>
          <a:p>
            <a:pPr marL="731520" lvl="1" indent="-27432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8A0000"/>
                </a:solidFill>
              </a:rPr>
              <a:t>A compact reactor core</a:t>
            </a:r>
          </a:p>
          <a:p>
            <a:pPr marL="731520" lvl="1" indent="-27432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8A0000"/>
                </a:solidFill>
              </a:rPr>
              <a:t>Fine-grained detector special resolution, and </a:t>
            </a:r>
          </a:p>
          <a:p>
            <a:pPr marL="731520" lvl="1" indent="-27432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8A0000"/>
                </a:solidFill>
              </a:rPr>
              <a:t>High detector energy resolution.</a:t>
            </a:r>
          </a:p>
          <a:p>
            <a:pPr marL="457200" indent="-457200" eaLnBrk="0" hangingPunct="0">
              <a:spcBef>
                <a:spcPts val="12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2A3674"/>
                </a:solidFill>
              </a:rPr>
              <a:t>Good inverse beta decay pattern recognition (essential for surface detectors)</a:t>
            </a:r>
          </a:p>
          <a:p>
            <a:pPr marL="731520" lvl="1" indent="-27432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8A0000"/>
                </a:solidFill>
              </a:rPr>
              <a:t>Clean neutron tag</a:t>
            </a:r>
          </a:p>
          <a:p>
            <a:pPr marL="731520" lvl="1" indent="-274320" eaLnBrk="0" hangingPunct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8A0000"/>
                </a:solidFill>
              </a:rPr>
              <a:t>Positron annihilation gamma tag and/or fast neutron veto</a:t>
            </a:r>
          </a:p>
          <a:p>
            <a:pPr marL="457200" indent="-457200" eaLnBrk="0" hangingPunct="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solidFill>
                  <a:srgbClr val="2A3674"/>
                </a:solidFill>
              </a:rPr>
              <a:t>Brute force, like the </a:t>
            </a:r>
            <a:r>
              <a:rPr lang="en-US" sz="2000" dirty="0" err="1">
                <a:solidFill>
                  <a:srgbClr val="2A3674"/>
                </a:solidFill>
              </a:rPr>
              <a:t>Daya</a:t>
            </a:r>
            <a:r>
              <a:rPr lang="en-US" sz="2000" dirty="0">
                <a:solidFill>
                  <a:srgbClr val="2A3674"/>
                </a:solidFill>
              </a:rPr>
              <a:t> Bay approach to sin</a:t>
            </a:r>
            <a:r>
              <a:rPr lang="en-US" sz="2000" baseline="30000" dirty="0">
                <a:solidFill>
                  <a:srgbClr val="2A3674"/>
                </a:solidFill>
              </a:rPr>
              <a:t>2</a:t>
            </a:r>
            <a:r>
              <a:rPr lang="en-US" sz="2000" dirty="0">
                <a:solidFill>
                  <a:srgbClr val="2A3674"/>
                </a:solidFill>
              </a:rPr>
              <a:t>2</a:t>
            </a:r>
            <a:r>
              <a:rPr lang="el-GR" sz="2000" dirty="0">
                <a:solidFill>
                  <a:srgbClr val="2A3674"/>
                </a:solidFill>
              </a:rPr>
              <a:t>θ</a:t>
            </a:r>
            <a:r>
              <a:rPr lang="en-US" sz="2000" baseline="-25000" dirty="0">
                <a:solidFill>
                  <a:srgbClr val="2A3674"/>
                </a:solidFill>
              </a:rPr>
              <a:t>13</a:t>
            </a:r>
            <a:endParaRPr lang="en-US" sz="2000" dirty="0">
              <a:solidFill>
                <a:srgbClr val="2A3674"/>
              </a:solidFill>
            </a:endParaRPr>
          </a:p>
          <a:p>
            <a:pPr marL="3657600" lvl="7">
              <a:spcAft>
                <a:spcPts val="600"/>
              </a:spcAft>
            </a:pPr>
            <a:r>
              <a:rPr lang="en-US" sz="2000" dirty="0" err="1">
                <a:solidFill>
                  <a:srgbClr val="8A0000"/>
                </a:solidFill>
              </a:rPr>
              <a:t>Daya</a:t>
            </a:r>
            <a:r>
              <a:rPr lang="en-US" sz="2000" dirty="0">
                <a:solidFill>
                  <a:srgbClr val="8A0000"/>
                </a:solidFill>
              </a:rPr>
              <a:t> Bay had eight 20 ton detector, three detector sites, 3 km of tunnel and six reactors.</a:t>
            </a:r>
          </a:p>
          <a:p>
            <a:pPr marL="3657600" lvl="7"/>
            <a:r>
              <a:rPr lang="en-US" sz="2000" dirty="0">
                <a:solidFill>
                  <a:srgbClr val="2A3674"/>
                </a:solidFill>
              </a:rPr>
              <a:t>At short baselines, brute force means: </a:t>
            </a:r>
          </a:p>
          <a:p>
            <a:pPr marL="4114800" lvl="8">
              <a:spcAft>
                <a:spcPts val="600"/>
              </a:spcAft>
            </a:pPr>
            <a:r>
              <a:rPr lang="en-US" sz="2000" dirty="0">
                <a:solidFill>
                  <a:srgbClr val="8A0000"/>
                </a:solidFill>
              </a:rPr>
              <a:t>Build as much detector mass as it takes to do the job right.</a:t>
            </a:r>
          </a:p>
          <a:p>
            <a:pPr marL="4114800" lvl="8">
              <a:spcAft>
                <a:spcPts val="600"/>
              </a:spcAft>
            </a:pPr>
            <a:r>
              <a:rPr lang="en-US" sz="2000" dirty="0">
                <a:solidFill>
                  <a:srgbClr val="8A0000"/>
                </a:solidFill>
              </a:rPr>
              <a:t>Find a compact reactor with the floor space to accommodate.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F4D4FE4C-C51E-40FF-B0CF-B9174C9B3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01" y="4001254"/>
            <a:ext cx="3307924" cy="248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97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BR2 Reactor: Ready Made for Brute Force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/>
              <a:t>Jonathan Link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857799" y="803637"/>
            <a:ext cx="5086175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BR2 has a compact core (~50 cm)</a:t>
            </a:r>
          </a:p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the </a:t>
            </a:r>
            <a:r>
              <a:rPr lang="en-US" altLang="en-US" i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en-US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compact reactor with the space to host a truly definitive reactor experiment.</a:t>
            </a:r>
          </a:p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1.6 ton </a:t>
            </a:r>
            <a:r>
              <a:rPr lang="en-US" altLang="en-US" dirty="0" err="1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</a:t>
            </a: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detector is currently operating there. (see van </a:t>
            </a:r>
            <a:r>
              <a:rPr lang="en-US" altLang="en-US" dirty="0" err="1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Remortel</a:t>
            </a: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talk) </a:t>
            </a:r>
          </a:p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proposed to build an additional 1.5 ton detector module and deploy it there (CHANDLER). </a:t>
            </a:r>
          </a:p>
          <a:p>
            <a:pPr>
              <a:spcAft>
                <a:spcPts val="2400"/>
              </a:spcAft>
            </a:pPr>
            <a:r>
              <a:rPr lang="en-US" altLang="en-US" dirty="0">
                <a:solidFill>
                  <a:srgbClr val="2A367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Additional detector mass could (should) be added over time.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3679"/>
            <a:ext cx="3746552" cy="5797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70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F1A74-2190-4063-9F33-5DA5B75C3F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CHANDLER Reactor Detector Technology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68F10-6625-46D4-AF40-935519CA3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Jonathan Link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91A9E7-6C3E-4431-A13D-0AC5A8059719}"/>
              </a:ext>
            </a:extLst>
          </p:cNvPr>
          <p:cNvSpPr/>
          <p:nvPr/>
        </p:nvSpPr>
        <p:spPr>
          <a:xfrm>
            <a:off x="352339" y="639072"/>
            <a:ext cx="850553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arbon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ydrogen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nti-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eutrino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etector with a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ithium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nhanced </a:t>
            </a:r>
            <a:r>
              <a:rPr lang="en-US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aghavan optical lattice </a:t>
            </a: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sz="24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efficient light collection improves energy resolution.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8D78BB6-1415-443E-A676-B5F7B42B7579}"/>
              </a:ext>
            </a:extLst>
          </p:cNvPr>
          <p:cNvGrpSpPr/>
          <p:nvPr/>
        </p:nvGrpSpPr>
        <p:grpSpPr>
          <a:xfrm>
            <a:off x="555124" y="1436020"/>
            <a:ext cx="3874416" cy="4524315"/>
            <a:chOff x="555124" y="1803664"/>
            <a:chExt cx="3874416" cy="452431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C197A09-FAED-47F3-92F4-01BFE59D3FB0}"/>
                </a:ext>
              </a:extLst>
            </p:cNvPr>
            <p:cNvSpPr txBox="1"/>
            <p:nvPr/>
          </p:nvSpPr>
          <p:spPr>
            <a:xfrm>
              <a:off x="555124" y="1803664"/>
              <a:ext cx="387441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8A0000"/>
                  </a:solidFill>
                </a:rPr>
                <a:t>Start with </a:t>
              </a:r>
              <a:r>
                <a:rPr lang="en-US" sz="2400" dirty="0" err="1">
                  <a:solidFill>
                    <a:srgbClr val="8A0000"/>
                  </a:solidFill>
                </a:rPr>
                <a:t>SoLid</a:t>
              </a:r>
              <a:r>
                <a:rPr lang="en-US" sz="2400" dirty="0">
                  <a:solidFill>
                    <a:srgbClr val="8A0000"/>
                  </a:solidFill>
                </a:rPr>
                <a:t> concept:</a:t>
              </a: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r>
                <a:rPr lang="en-US" sz="2400" dirty="0">
                  <a:solidFill>
                    <a:srgbClr val="2A3674"/>
                  </a:solidFill>
                </a:rPr>
                <a:t>Optically isolated cubes readout by fibers.</a:t>
              </a:r>
            </a:p>
            <a:p>
              <a:r>
                <a:rPr lang="en-US" sz="2000" dirty="0">
                  <a:solidFill>
                    <a:srgbClr val="2A3674"/>
                  </a:solidFill>
                </a:rPr>
                <a:t>(Recall N. van </a:t>
              </a:r>
              <a:r>
                <a:rPr lang="en-US" sz="2000" dirty="0" err="1">
                  <a:solidFill>
                    <a:srgbClr val="2A3674"/>
                  </a:solidFill>
                </a:rPr>
                <a:t>Remortel’s</a:t>
              </a:r>
              <a:r>
                <a:rPr lang="en-US" sz="2000" dirty="0">
                  <a:solidFill>
                    <a:srgbClr val="2A3674"/>
                  </a:solidFill>
                </a:rPr>
                <a:t> talk)</a:t>
              </a:r>
            </a:p>
          </p:txBody>
        </p:sp>
        <p:pic>
          <p:nvPicPr>
            <p:cNvPr id="6" name="Picture 4">
              <a:extLst>
                <a:ext uri="{FF2B5EF4-FFF2-40B4-BE49-F238E27FC236}">
                  <a16:creationId xmlns:a16="http://schemas.microsoft.com/office/drawing/2014/main" id="{F3B79E4D-D2CF-4E75-ACC8-88AD61B0B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514" y="2291599"/>
              <a:ext cx="3255674" cy="2694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C8AF8C9-3524-4923-A94B-AFE4298E54FA}"/>
              </a:ext>
            </a:extLst>
          </p:cNvPr>
          <p:cNvGrpSpPr/>
          <p:nvPr/>
        </p:nvGrpSpPr>
        <p:grpSpPr>
          <a:xfrm>
            <a:off x="5092045" y="1434448"/>
            <a:ext cx="3874416" cy="4524315"/>
            <a:chOff x="5092045" y="1802092"/>
            <a:chExt cx="3874416" cy="452431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23C9640-8A06-439C-9380-C4F166B55A56}"/>
                </a:ext>
              </a:extLst>
            </p:cNvPr>
            <p:cNvSpPr txBox="1"/>
            <p:nvPr/>
          </p:nvSpPr>
          <p:spPr>
            <a:xfrm>
              <a:off x="5092045" y="1802092"/>
              <a:ext cx="3874416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8A0000"/>
                  </a:solidFill>
                </a:rPr>
                <a:t>CHANDLER concept:</a:t>
              </a: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endParaRPr lang="en-US" sz="2400" dirty="0">
                <a:solidFill>
                  <a:srgbClr val="8A0000"/>
                </a:solidFill>
              </a:endParaRPr>
            </a:p>
            <a:p>
              <a:r>
                <a:rPr lang="en-US" sz="2400" dirty="0">
                  <a:solidFill>
                    <a:srgbClr val="2A3674"/>
                  </a:solidFill>
                </a:rPr>
                <a:t>Optically connected cubes readout by total internal reflection.</a:t>
              </a:r>
            </a:p>
          </p:txBody>
        </p:sp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664888D3-F649-4CF6-BB53-A8C3CC510F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7244" y="2373297"/>
              <a:ext cx="3196712" cy="250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042E25E-A927-49BF-8F4E-99EE8C5D77AE}"/>
              </a:ext>
            </a:extLst>
          </p:cNvPr>
          <p:cNvSpPr/>
          <p:nvPr/>
        </p:nvSpPr>
        <p:spPr>
          <a:xfrm>
            <a:off x="4117289" y="3152775"/>
            <a:ext cx="796930" cy="5619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3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1_VT_Them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73586</TotalTime>
  <Words>1718</Words>
  <Application>Microsoft Office PowerPoint</Application>
  <PresentationFormat>On-screen Show (4:3)</PresentationFormat>
  <Paragraphs>307</Paragraphs>
  <Slides>28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Aharoni</vt:lpstr>
      <vt:lpstr>Mathematica6</vt:lpstr>
      <vt:lpstr>Calibri</vt:lpstr>
      <vt:lpstr>Arial</vt:lpstr>
      <vt:lpstr>Cambria Math</vt:lpstr>
      <vt:lpstr>Symbol</vt:lpstr>
      <vt:lpstr>Times</vt:lpstr>
      <vt:lpstr>Times New Roman</vt:lpstr>
      <vt:lpstr>StarSymbol</vt:lpstr>
      <vt:lpstr>MS PGothic</vt:lpstr>
      <vt:lpstr>1_VT_Theme</vt:lpstr>
      <vt:lpstr>Equation</vt:lpstr>
      <vt:lpstr>PowerPoint Presentation</vt:lpstr>
      <vt:lpstr>Disappearance Experiments</vt:lpstr>
      <vt:lpstr>Requirement For Disappearance Experiments</vt:lpstr>
      <vt:lpstr>PowerPoint Presentation</vt:lpstr>
      <vt:lpstr>PowerPoint Presentation</vt:lpstr>
      <vt:lpstr>PowerPoint Presentation</vt:lpstr>
      <vt:lpstr>Towards a Definitive Reactor Experiment </vt:lpstr>
      <vt:lpstr>The BR2 Reactor: Ready Made for Brute Force</vt:lpstr>
      <vt:lpstr>The CHANDLER Reactor Detector Technology</vt:lpstr>
      <vt:lpstr>PowerPoint Presentation</vt:lpstr>
      <vt:lpstr>The Mobile Neutrino Lab</vt:lpstr>
      <vt:lpstr>The Mobile Neutrino Lab</vt:lpstr>
      <vt:lpstr>MiniCHANDLER Deployment</vt:lpstr>
      <vt:lpstr>CHANDLER and SoLid at BR2 </vt:lpstr>
      <vt:lpstr>Applications of Reactor Neutrino Detectors</vt:lpstr>
      <vt:lpstr>IsoDAR: A Definitive Source Experiment</vt:lpstr>
      <vt:lpstr>IsoDAR: A Definitive Source Experiment</vt:lpstr>
      <vt:lpstr>IsoDAR Plus CHANDLER</vt:lpstr>
      <vt:lpstr>What About Appearance Experiments?</vt:lpstr>
      <vt:lpstr>nuSTORM: Muon Storage Ring Beam</vt:lpstr>
      <vt:lpstr>nuSTORM: Muon Storage Ring Beam</vt:lpstr>
      <vt:lpstr>nuSTORM: Muon Storage Ring Beam</vt:lpstr>
      <vt:lpstr>nuSTORM at CERN</vt:lpstr>
      <vt:lpstr>nuSTORM Satellite Meeting at NuFact 2018 </vt:lpstr>
      <vt:lpstr>Final Thoughts…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Link, Jonathan</dc:creator>
  <cp:lastModifiedBy>Link, Jonathan</cp:lastModifiedBy>
  <cp:revision>947</cp:revision>
  <dcterms:created xsi:type="dcterms:W3CDTF">2014-01-16T18:37:11Z</dcterms:created>
  <dcterms:modified xsi:type="dcterms:W3CDTF">2018-06-08T08:01:33Z</dcterms:modified>
</cp:coreProperties>
</file>