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" ContentType="image/t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</p:sldMasterIdLst>
  <p:notesMasterIdLst>
    <p:notesMasterId r:id="rId30"/>
  </p:notesMasterIdLst>
  <p:handoutMasterIdLst>
    <p:handoutMasterId r:id="rId31"/>
  </p:handoutMasterIdLst>
  <p:sldIdLst>
    <p:sldId id="256" r:id="rId2"/>
    <p:sldId id="696" r:id="rId3"/>
    <p:sldId id="697" r:id="rId4"/>
    <p:sldId id="699" r:id="rId5"/>
    <p:sldId id="700" r:id="rId6"/>
    <p:sldId id="681" r:id="rId7"/>
    <p:sldId id="704" r:id="rId8"/>
    <p:sldId id="682" r:id="rId9"/>
    <p:sldId id="688" r:id="rId10"/>
    <p:sldId id="689" r:id="rId11"/>
    <p:sldId id="683" r:id="rId12"/>
    <p:sldId id="703" r:id="rId13"/>
    <p:sldId id="705" r:id="rId14"/>
    <p:sldId id="693" r:id="rId15"/>
    <p:sldId id="710" r:id="rId16"/>
    <p:sldId id="713" r:id="rId17"/>
    <p:sldId id="649" r:id="rId18"/>
    <p:sldId id="707" r:id="rId19"/>
    <p:sldId id="706" r:id="rId20"/>
    <p:sldId id="675" r:id="rId21"/>
    <p:sldId id="686" r:id="rId22"/>
    <p:sldId id="715" r:id="rId23"/>
    <p:sldId id="695" r:id="rId24"/>
    <p:sldId id="716" r:id="rId25"/>
    <p:sldId id="717" r:id="rId26"/>
    <p:sldId id="718" r:id="rId27"/>
    <p:sldId id="678" r:id="rId28"/>
    <p:sldId id="719" r:id="rId29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ECA2"/>
    <a:srgbClr val="CC0000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75" autoAdjust="0"/>
    <p:restoredTop sz="94660"/>
  </p:normalViewPr>
  <p:slideViewPr>
    <p:cSldViewPr>
      <p:cViewPr varScale="1">
        <p:scale>
          <a:sx n="83" d="100"/>
          <a:sy n="83" d="100"/>
        </p:scale>
        <p:origin x="667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66" d="100"/>
          <a:sy n="66" d="100"/>
        </p:scale>
        <p:origin x="313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16C0AD-3F4F-4F89-98E7-E44CEEB312B7}" type="datetimeFigureOut">
              <a:rPr lang="nl-BE" smtClean="0"/>
              <a:t>8/06/2018</a:t>
            </a:fld>
            <a:endParaRPr lang="nl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95AEC5-7190-4D44-A855-D6EFD68D718A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1830933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7200"/>
          </a:xfrm>
          <a:prstGeom prst="rect">
            <a:avLst/>
          </a:prstGeom>
        </p:spPr>
        <p:txBody>
          <a:bodyPr vert="horz" lIns="91436" tIns="45719" rIns="91436" bIns="4571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4" y="1"/>
            <a:ext cx="2971800" cy="457200"/>
          </a:xfrm>
          <a:prstGeom prst="rect">
            <a:avLst/>
          </a:prstGeom>
        </p:spPr>
        <p:txBody>
          <a:bodyPr vert="horz" lIns="91436" tIns="45719" rIns="91436" bIns="45719" rtlCol="0"/>
          <a:lstStyle>
            <a:lvl1pPr algn="r">
              <a:defRPr sz="1200"/>
            </a:lvl1pPr>
          </a:lstStyle>
          <a:p>
            <a:fld id="{BACF4479-9C1D-41CF-B395-6770221A3D4B}" type="datetimeFigureOut">
              <a:rPr lang="en-US" smtClean="0"/>
              <a:t>6/8/2018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6" tIns="45719" rIns="91436" bIns="4571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36" tIns="45719" rIns="91436" bIns="4571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4"/>
            <a:ext cx="2971800" cy="457200"/>
          </a:xfrm>
          <a:prstGeom prst="rect">
            <a:avLst/>
          </a:prstGeom>
        </p:spPr>
        <p:txBody>
          <a:bodyPr vert="horz" lIns="91436" tIns="45719" rIns="91436" bIns="4571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4" y="8685214"/>
            <a:ext cx="2971800" cy="457200"/>
          </a:xfrm>
          <a:prstGeom prst="rect">
            <a:avLst/>
          </a:prstGeom>
        </p:spPr>
        <p:txBody>
          <a:bodyPr vert="horz" lIns="91436" tIns="45719" rIns="91436" bIns="45719" rtlCol="0" anchor="b"/>
          <a:lstStyle>
            <a:lvl1pPr algn="r">
              <a:defRPr sz="1200"/>
            </a:lvl1pPr>
          </a:lstStyle>
          <a:p>
            <a:fld id="{64CA645D-70E2-417A-8E89-86901520C3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7711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CA645D-70E2-417A-8E89-86901520C397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4772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CA645D-70E2-417A-8E89-86901520C397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7137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CA645D-70E2-417A-8E89-86901520C397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5562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4A5E6-D6CC-4307-8B51-13509E0BF8AC}" type="datetime1">
              <a:rPr lang="en-US" smtClean="0"/>
              <a:t>6/8/2018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smtClean="0"/>
              <a:t>N. Van Remortel, University of Antwerpen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7847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04E35-87CF-4741-901A-9F2693BB9C8B}" type="datetime1">
              <a:rPr lang="en-US" smtClean="0"/>
              <a:t>6/8/2018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smtClean="0"/>
              <a:t>N. Van Remortel, University of Antwerpen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4669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0362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0364"/>
            <a:ext cx="7734300" cy="58118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51EA1-3094-4906-9376-5F2279B8CC87}" type="datetime1">
              <a:rPr lang="en-US" smtClean="0"/>
              <a:t>6/8/2018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smtClean="0"/>
              <a:t>N. Van Remortel, University of Antwerpen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9734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accent6">
                    <a:lumMod val="75000"/>
                  </a:schemeClr>
                </a:solidFill>
                <a:latin typeface="Arial Rounded MT Bold" panose="020F07040305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360" y="1828802"/>
            <a:ext cx="11521280" cy="4351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r>
              <a:rPr lang="nl-BE" smtClean="0"/>
              <a:t>N. Van Remortel, University of Antwerpen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401472" y="6356352"/>
            <a:ext cx="2743200" cy="365125"/>
          </a:xfrm>
        </p:spPr>
        <p:txBody>
          <a:bodyPr/>
          <a:lstStyle>
            <a:lvl1pPr>
              <a:defRPr sz="2000"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19336" y="6356352"/>
            <a:ext cx="2743200" cy="365125"/>
          </a:xfrm>
        </p:spPr>
        <p:txBody>
          <a:bodyPr/>
          <a:lstStyle>
            <a:lvl1pPr>
              <a:defRPr sz="1200"/>
            </a:lvl1pPr>
          </a:lstStyle>
          <a:p>
            <a:r>
              <a:rPr lang="en-US" smtClean="0"/>
              <a:t>Neutrino 2018 Heidelberg , </a:t>
            </a:r>
            <a:fld id="{14B7258A-0475-47E9-8398-FD9D49F4985C}" type="datetime1">
              <a:rPr lang="en-US" smtClean="0"/>
              <a:t>6/8/2018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69857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12423"/>
            <a:ext cx="105156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52635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3DF34-B46F-4928-9DDE-C6C56D04745C}" type="datetime1">
              <a:rPr lang="en-US" smtClean="0"/>
              <a:t>6/8/2018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smtClean="0"/>
              <a:t>N. Van Remortel, University of Antwerpen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615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2"/>
            <a:ext cx="5181600" cy="4351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2"/>
            <a:ext cx="5181600" cy="4351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2C92F-1085-46B8-A9C1-9FCC090A2188}" type="datetime1">
              <a:rPr lang="en-US" smtClean="0"/>
              <a:t>6/8/2018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smtClean="0"/>
              <a:t>N. Van Remortel, University of Antwerpen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9893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2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2"/>
            <a:ext cx="5156200" cy="3680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7552"/>
            <a:ext cx="5181601" cy="3680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49ED2-B76A-4C6F-A454-1A8FF3948040}" type="datetime1">
              <a:rPr lang="en-US" smtClean="0"/>
              <a:t>6/8/2018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smtClean="0"/>
              <a:t>N. Van Remortel, University of Antwerpen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6600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9BC66-A8B5-48AD-B10C-7F1E4816432A}" type="datetime1">
              <a:rPr lang="en-US" smtClean="0"/>
              <a:t>6/8/2018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smtClean="0"/>
              <a:t>N. Van Remortel, University of Antwerpen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847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84FD7-2619-4FC4-860C-12F6EFFD4997}" type="datetime1">
              <a:rPr lang="en-US" smtClean="0"/>
              <a:t>6/8/2018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smtClean="0"/>
              <a:t>N. Van Remortel, University of Antwerpen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6039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2"/>
            <a:ext cx="393192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6688-22FE-4EA3-9BE7-75CB394D5E9F}" type="datetime1">
              <a:rPr lang="en-US" smtClean="0"/>
              <a:t>6/8/2018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smtClean="0"/>
              <a:t>N. Van Remortel, University of Antwerpen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3594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15BAA-F0BD-4F94-8E28-AFED500440F9}" type="datetime1">
              <a:rPr lang="en-US" smtClean="0"/>
              <a:t>6/8/2018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smtClean="0"/>
              <a:t>N. Van Remortel, University of Antwerpen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4641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2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 smtClean="0"/>
              <a:t>Neutrino 2018 Heidelberg </a:t>
            </a:r>
            <a:r>
              <a:rPr lang="en-US" smtClean="0"/>
              <a:t>, </a:t>
            </a:r>
            <a:fld id="{48840877-DCE7-4A1D-B687-CC549F62FCD3}" type="datetime1">
              <a:rPr lang="en-US" smtClean="0"/>
              <a:t>6/8/2018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 smtClean="0"/>
              <a:t>N. Van </a:t>
            </a:r>
            <a:r>
              <a:rPr lang="en-US" dirty="0" err="1" smtClean="0"/>
              <a:t>Remortel</a:t>
            </a:r>
            <a:r>
              <a:rPr lang="en-US" dirty="0" smtClean="0"/>
              <a:t>, University of </a:t>
            </a:r>
            <a:r>
              <a:rPr lang="en-US" dirty="0" err="1" smtClean="0"/>
              <a:t>Antwerpen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144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hf hd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abs/1806.02461" TargetMode="Externa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tif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0.png"/><Relationship Id="rId7" Type="http://schemas.openxmlformats.org/officeDocument/2006/relationships/image" Target="../media/image42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abs/1806.02461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4701"/>
          <a:stretch/>
        </p:blipFill>
        <p:spPr>
          <a:xfrm>
            <a:off x="0" y="-27384"/>
            <a:ext cx="12192000" cy="68853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47528" y="1484784"/>
            <a:ext cx="8424936" cy="2592288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/>
            </a:r>
            <a:br>
              <a:rPr lang="en-US" b="1" dirty="0" smtClean="0">
                <a:solidFill>
                  <a:schemeClr val="bg1"/>
                </a:solidFill>
              </a:rPr>
            </a:br>
            <a:r>
              <a:rPr lang="en-US" sz="6700" b="1" dirty="0">
                <a:solidFill>
                  <a:schemeClr val="bg1"/>
                </a:solidFill>
              </a:rPr>
              <a:t>Commissioning and calibration of the </a:t>
            </a:r>
            <a:r>
              <a:rPr lang="en-US" sz="6700" b="1" dirty="0" err="1">
                <a:solidFill>
                  <a:schemeClr val="bg1"/>
                </a:solidFill>
              </a:rPr>
              <a:t>SoLi</a:t>
            </a:r>
            <a:r>
              <a:rPr lang="en-US" sz="6700" b="1" dirty="0" err="1">
                <a:solidFill>
                  <a:schemeClr val="bg1"/>
                </a:solidFill>
                <a:sym typeface="Symbol" panose="05050102010706020507" pitchFamily="18" charset="2"/>
              </a:rPr>
              <a:t>d</a:t>
            </a:r>
            <a:r>
              <a:rPr lang="en-US" sz="6700" b="1" dirty="0">
                <a:solidFill>
                  <a:schemeClr val="bg1"/>
                </a:solidFill>
              </a:rPr>
              <a:t> experiment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79776" y="4293096"/>
            <a:ext cx="3816424" cy="1270000"/>
          </a:xfrm>
        </p:spPr>
        <p:txBody>
          <a:bodyPr>
            <a:no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Nick van Remortel</a:t>
            </a:r>
          </a:p>
          <a:p>
            <a:r>
              <a:rPr lang="en-US" sz="2000" dirty="0">
                <a:solidFill>
                  <a:schemeClr val="bg1"/>
                </a:solidFill>
              </a:rPr>
              <a:t>University of Antwerp, Belgium</a:t>
            </a:r>
          </a:p>
          <a:p>
            <a:r>
              <a:rPr lang="en-US" sz="2000" dirty="0">
                <a:solidFill>
                  <a:schemeClr val="bg1"/>
                </a:solidFill>
              </a:rPr>
              <a:t>On behalf of the </a:t>
            </a:r>
            <a:r>
              <a:rPr lang="en-US" sz="2000" dirty="0" err="1">
                <a:solidFill>
                  <a:schemeClr val="bg1"/>
                </a:solidFill>
              </a:rPr>
              <a:t>SoLid</a:t>
            </a:r>
            <a:r>
              <a:rPr lang="en-US" sz="2000" dirty="0">
                <a:solidFill>
                  <a:schemeClr val="bg1"/>
                </a:solidFill>
              </a:rPr>
              <a:t> Collab.</a:t>
            </a:r>
          </a:p>
          <a:p>
            <a:r>
              <a:rPr lang="en-US" sz="2000" dirty="0">
                <a:solidFill>
                  <a:schemeClr val="bg1"/>
                </a:solidFill>
              </a:rPr>
              <a:t>Neutrino 2018, Heidelberg</a:t>
            </a:r>
          </a:p>
          <a:p>
            <a:r>
              <a:rPr lang="en-US" sz="2000" dirty="0">
                <a:solidFill>
                  <a:schemeClr val="bg1"/>
                </a:solidFill>
              </a:rPr>
              <a:t>June 8, 2018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267" y="6243618"/>
            <a:ext cx="2142333" cy="42574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3262" y="5863658"/>
            <a:ext cx="1373378" cy="885019"/>
          </a:xfrm>
          <a:prstGeom prst="rect">
            <a:avLst/>
          </a:prstGeom>
          <a:solidFill>
            <a:schemeClr val="bg1">
              <a:alpha val="52000"/>
            </a:schemeClr>
          </a:solidFill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4352" y="188640"/>
            <a:ext cx="2603175" cy="787302"/>
          </a:xfrm>
          <a:prstGeom prst="rect">
            <a:avLst/>
          </a:prstGeom>
          <a:solidFill>
            <a:schemeClr val="bg1">
              <a:alpha val="54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8A348-32D7-4DA2-8FD4-5DE9EB671B8A}" type="datetime1">
              <a:rPr lang="en-US" smtClean="0"/>
              <a:t>6/8/2018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smtClean="0"/>
              <a:t>N. Van Remortel, University of Antwerpen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16632"/>
            <a:ext cx="1619000" cy="1493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597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0"/>
            <a:ext cx="7886700" cy="1325562"/>
          </a:xfrm>
        </p:spPr>
        <p:txBody>
          <a:bodyPr/>
          <a:lstStyle/>
          <a:p>
            <a:r>
              <a:rPr lang="nl-BE" b="1" dirty="0" err="1" smtClean="0">
                <a:solidFill>
                  <a:schemeClr val="accent1"/>
                </a:solidFill>
              </a:rPr>
              <a:t>SoLid</a:t>
            </a:r>
            <a:r>
              <a:rPr lang="nl-BE" b="1" dirty="0" smtClean="0">
                <a:solidFill>
                  <a:schemeClr val="accent1"/>
                </a:solidFill>
              </a:rPr>
              <a:t> </a:t>
            </a:r>
            <a:r>
              <a:rPr lang="nl-BE" b="1" dirty="0" err="1" smtClean="0">
                <a:solidFill>
                  <a:schemeClr val="accent1"/>
                </a:solidFill>
              </a:rPr>
              <a:t>phase</a:t>
            </a:r>
            <a:r>
              <a:rPr lang="nl-BE" b="1" dirty="0" smtClean="0">
                <a:solidFill>
                  <a:schemeClr val="accent1"/>
                </a:solidFill>
              </a:rPr>
              <a:t> 1</a:t>
            </a:r>
            <a:endParaRPr lang="nl-BE" b="1" dirty="0">
              <a:solidFill>
                <a:schemeClr val="accent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7527" y="6356352"/>
            <a:ext cx="2743200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t>10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Neutrino 2018 Heidelberg , </a:t>
            </a:r>
            <a:fld id="{B836F9A7-A036-4B32-A181-2AA8C4D2C4A3}" type="datetime1">
              <a:rPr lang="en-US" smtClean="0"/>
              <a:t>6/8/2018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N. Van Remortel, University of Antwerpen</a:t>
            </a:r>
            <a:endParaRPr lang="en-US" dirty="0"/>
          </a:p>
        </p:txBody>
      </p:sp>
      <p:pic>
        <p:nvPicPr>
          <p:cNvPr id="9" name="Content Placeholder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19" t="2654" r="903" b="58277"/>
          <a:stretch/>
        </p:blipFill>
        <p:spPr>
          <a:xfrm>
            <a:off x="119336" y="2636912"/>
            <a:ext cx="7859870" cy="3744416"/>
          </a:xfrm>
          <a:prstGeom prst="rect">
            <a:avLst/>
          </a:prstGeom>
        </p:spPr>
      </p:pic>
      <p:pic>
        <p:nvPicPr>
          <p:cNvPr id="5" name="Content Placeholder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19" t="42291" r="25255"/>
          <a:stretch/>
        </p:blipFill>
        <p:spPr>
          <a:xfrm>
            <a:off x="8450834" y="4796837"/>
            <a:ext cx="1282179" cy="1605908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 flipH="1" flipV="1">
            <a:off x="7464152" y="4365104"/>
            <a:ext cx="979181" cy="2016224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 flipV="1">
            <a:off x="7456651" y="4253352"/>
            <a:ext cx="983935" cy="543485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 flipV="1">
            <a:off x="7495540" y="4365105"/>
            <a:ext cx="952547" cy="106383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 flipV="1">
            <a:off x="7488612" y="4253352"/>
            <a:ext cx="2230948" cy="543486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Content Placeholder 2"/>
          <p:cNvSpPr txBox="1">
            <a:spLocks/>
          </p:cNvSpPr>
          <p:nvPr/>
        </p:nvSpPr>
        <p:spPr>
          <a:xfrm>
            <a:off x="335360" y="980728"/>
            <a:ext cx="1152128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Wingdings 2" pitchFamily="18" charset="2"/>
              <a:buChar char="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Wingdings 2" pitchFamily="18" charset="2"/>
              <a:buChar char="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Wingdings 2" pitchFamily="18" charset="2"/>
              <a:buChar char="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BE" dirty="0" err="1" smtClean="0"/>
              <a:t>SoLid</a:t>
            </a:r>
            <a:r>
              <a:rPr lang="nl-BE" dirty="0" smtClean="0"/>
              <a:t> detector </a:t>
            </a:r>
            <a:r>
              <a:rPr lang="nl-BE" dirty="0" err="1" smtClean="0"/>
              <a:t>cells</a:t>
            </a:r>
            <a:r>
              <a:rPr lang="nl-BE" dirty="0" smtClean="0"/>
              <a:t>: </a:t>
            </a:r>
            <a:r>
              <a:rPr lang="nl-BE" dirty="0" err="1" smtClean="0"/>
              <a:t>Cubes</a:t>
            </a:r>
            <a:endParaRPr lang="nl-BE" dirty="0" smtClean="0"/>
          </a:p>
          <a:p>
            <a:pPr lvl="1"/>
            <a:r>
              <a:rPr lang="nl-BE" dirty="0" smtClean="0">
                <a:solidFill>
                  <a:schemeClr val="accent6">
                    <a:lumMod val="75000"/>
                  </a:schemeClr>
                </a:solidFill>
              </a:rPr>
              <a:t>PVT </a:t>
            </a:r>
            <a:r>
              <a:rPr lang="nl-BE" dirty="0" err="1" smtClean="0">
                <a:solidFill>
                  <a:schemeClr val="accent6">
                    <a:lumMod val="75000"/>
                  </a:schemeClr>
                </a:solidFill>
              </a:rPr>
              <a:t>cubes</a:t>
            </a:r>
            <a:r>
              <a:rPr lang="nl-BE" dirty="0" smtClean="0">
                <a:solidFill>
                  <a:schemeClr val="accent6">
                    <a:lumMod val="75000"/>
                  </a:schemeClr>
                </a:solidFill>
              </a:rPr>
              <a:t> of 5x5x5 cm</a:t>
            </a:r>
            <a:r>
              <a:rPr lang="nl-BE" baseline="30000" dirty="0" smtClean="0">
                <a:solidFill>
                  <a:schemeClr val="accent6">
                    <a:lumMod val="75000"/>
                  </a:schemeClr>
                </a:solidFill>
              </a:rPr>
              <a:t>3</a:t>
            </a:r>
            <a:r>
              <a:rPr lang="nl-BE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nl-BE" dirty="0" err="1" smtClean="0">
                <a:solidFill>
                  <a:schemeClr val="accent6">
                    <a:lumMod val="75000"/>
                  </a:schemeClr>
                </a:solidFill>
              </a:rPr>
              <a:t>with</a:t>
            </a:r>
            <a:r>
              <a:rPr lang="nl-BE" dirty="0" smtClean="0">
                <a:solidFill>
                  <a:schemeClr val="accent6">
                    <a:lumMod val="75000"/>
                  </a:schemeClr>
                </a:solidFill>
              </a:rPr>
              <a:t> 2 </a:t>
            </a:r>
            <a:r>
              <a:rPr lang="nl-BE" baseline="30000" dirty="0" smtClean="0">
                <a:solidFill>
                  <a:schemeClr val="accent6">
                    <a:lumMod val="75000"/>
                  </a:schemeClr>
                </a:solidFill>
              </a:rPr>
              <a:t>6</a:t>
            </a:r>
            <a:r>
              <a:rPr lang="nl-BE" dirty="0" smtClean="0">
                <a:solidFill>
                  <a:schemeClr val="accent6">
                    <a:lumMod val="75000"/>
                  </a:schemeClr>
                </a:solidFill>
              </a:rPr>
              <a:t>LiF:ZnS neutron </a:t>
            </a:r>
            <a:r>
              <a:rPr lang="nl-BE" dirty="0" err="1" smtClean="0">
                <a:solidFill>
                  <a:schemeClr val="accent6">
                    <a:lumMod val="75000"/>
                  </a:schemeClr>
                </a:solidFill>
              </a:rPr>
              <a:t>screens</a:t>
            </a:r>
            <a:endParaRPr lang="nl-BE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lvl="1"/>
            <a:r>
              <a:rPr lang="nl-BE" dirty="0" err="1" smtClean="0">
                <a:solidFill>
                  <a:schemeClr val="accent6">
                    <a:lumMod val="75000"/>
                  </a:schemeClr>
                </a:solidFill>
              </a:rPr>
              <a:t>Optically</a:t>
            </a:r>
            <a:r>
              <a:rPr lang="nl-BE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nl-BE" dirty="0" err="1" smtClean="0">
                <a:solidFill>
                  <a:schemeClr val="accent6">
                    <a:lumMod val="75000"/>
                  </a:schemeClr>
                </a:solidFill>
              </a:rPr>
              <a:t>isolated</a:t>
            </a:r>
            <a:r>
              <a:rPr lang="nl-BE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nl-BE" dirty="0" err="1" smtClean="0">
                <a:solidFill>
                  <a:schemeClr val="accent6">
                    <a:lumMod val="75000"/>
                  </a:schemeClr>
                </a:solidFill>
              </a:rPr>
              <a:t>with</a:t>
            </a:r>
            <a:r>
              <a:rPr lang="nl-BE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nl-BE" dirty="0" err="1" smtClean="0">
                <a:solidFill>
                  <a:schemeClr val="accent6">
                    <a:lumMod val="75000"/>
                  </a:schemeClr>
                </a:solidFill>
              </a:rPr>
              <a:t>Tyvek</a:t>
            </a:r>
            <a:r>
              <a:rPr lang="nl-BE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nl-BE" dirty="0" err="1" smtClean="0">
                <a:solidFill>
                  <a:schemeClr val="accent6">
                    <a:lumMod val="75000"/>
                  </a:schemeClr>
                </a:solidFill>
              </a:rPr>
              <a:t>wrapping</a:t>
            </a:r>
            <a:endParaRPr lang="nl-BE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lvl="1"/>
            <a:r>
              <a:rPr lang="nl-BE" dirty="0" err="1" smtClean="0">
                <a:solidFill>
                  <a:schemeClr val="accent6">
                    <a:lumMod val="75000"/>
                  </a:schemeClr>
                </a:solidFill>
              </a:rPr>
              <a:t>Scintillation</a:t>
            </a:r>
            <a:r>
              <a:rPr lang="nl-BE" dirty="0" smtClean="0">
                <a:solidFill>
                  <a:schemeClr val="accent6">
                    <a:lumMod val="75000"/>
                  </a:schemeClr>
                </a:solidFill>
              </a:rPr>
              <a:t> light </a:t>
            </a:r>
            <a:r>
              <a:rPr lang="nl-BE" dirty="0" err="1" smtClean="0">
                <a:solidFill>
                  <a:schemeClr val="accent6">
                    <a:lumMod val="75000"/>
                  </a:schemeClr>
                </a:solidFill>
              </a:rPr>
              <a:t>extracted</a:t>
            </a:r>
            <a:r>
              <a:rPr lang="nl-BE" dirty="0" smtClean="0">
                <a:solidFill>
                  <a:schemeClr val="accent6">
                    <a:lumMod val="75000"/>
                  </a:schemeClr>
                </a:solidFill>
              </a:rPr>
              <a:t> via 4 WLS fibers</a:t>
            </a:r>
            <a:br>
              <a:rPr lang="nl-BE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nl-BE" dirty="0" err="1" smtClean="0">
                <a:solidFill>
                  <a:schemeClr val="accent6">
                    <a:lumMod val="75000"/>
                  </a:schemeClr>
                </a:solidFill>
              </a:rPr>
              <a:t>towards</a:t>
            </a:r>
            <a:r>
              <a:rPr lang="nl-BE" dirty="0" smtClean="0">
                <a:solidFill>
                  <a:schemeClr val="accent6">
                    <a:lumMod val="75000"/>
                  </a:schemeClr>
                </a:solidFill>
              </a:rPr>
              <a:t> 2MPPC’s (</a:t>
            </a:r>
            <a:r>
              <a:rPr lang="nl-BE" dirty="0" err="1" smtClean="0">
                <a:solidFill>
                  <a:schemeClr val="accent6">
                    <a:lumMod val="75000"/>
                  </a:schemeClr>
                </a:solidFill>
              </a:rPr>
              <a:t>SiPMs</a:t>
            </a:r>
            <a:r>
              <a:rPr lang="nl-BE" dirty="0" smtClean="0">
                <a:solidFill>
                  <a:schemeClr val="accent6">
                    <a:lumMod val="75000"/>
                  </a:schemeClr>
                </a:solidFill>
              </a:rPr>
              <a:t>) in </a:t>
            </a:r>
            <a:r>
              <a:rPr lang="nl-BE" dirty="0" err="1" smtClean="0">
                <a:solidFill>
                  <a:schemeClr val="accent6">
                    <a:lumMod val="75000"/>
                  </a:schemeClr>
                </a:solidFill>
              </a:rPr>
              <a:t>either</a:t>
            </a:r>
            <a:r>
              <a:rPr lang="nl-BE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nl-BE" dirty="0" err="1" smtClean="0">
                <a:solidFill>
                  <a:schemeClr val="accent6">
                    <a:lumMod val="75000"/>
                  </a:schemeClr>
                </a:solidFill>
              </a:rPr>
              <a:t>direction</a:t>
            </a:r>
            <a:endParaRPr lang="nl-BE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lvl="1"/>
            <a:endParaRPr lang="nl-BE" dirty="0" smtClean="0"/>
          </a:p>
          <a:p>
            <a:pPr lvl="1"/>
            <a:endParaRPr lang="nl-BE" dirty="0" smtClean="0"/>
          </a:p>
        </p:txBody>
      </p:sp>
      <p:sp>
        <p:nvSpPr>
          <p:cNvPr id="19" name="Content Placeholder 2"/>
          <p:cNvSpPr txBox="1">
            <a:spLocks/>
          </p:cNvSpPr>
          <p:nvPr/>
        </p:nvSpPr>
        <p:spPr>
          <a:xfrm>
            <a:off x="8472264" y="3678118"/>
            <a:ext cx="3455137" cy="1335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Wingdings 2" pitchFamily="18" charset="2"/>
              <a:buChar char="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Wingdings 2" pitchFamily="18" charset="2"/>
              <a:buChar char="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Wingdings 2" pitchFamily="18" charset="2"/>
              <a:buChar char="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BE" dirty="0" err="1" smtClean="0"/>
              <a:t>SoLid</a:t>
            </a:r>
            <a:r>
              <a:rPr lang="nl-BE" dirty="0" smtClean="0"/>
              <a:t> </a:t>
            </a:r>
            <a:r>
              <a:rPr lang="nl-BE" dirty="0" err="1" smtClean="0"/>
              <a:t>detection</a:t>
            </a:r>
            <a:r>
              <a:rPr lang="nl-BE" dirty="0" smtClean="0"/>
              <a:t> Modules</a:t>
            </a:r>
          </a:p>
          <a:p>
            <a:pPr lvl="1"/>
            <a:r>
              <a:rPr lang="nl-BE" dirty="0" smtClean="0"/>
              <a:t>5 modules of 10 </a:t>
            </a:r>
            <a:r>
              <a:rPr lang="nl-BE" dirty="0" err="1" smtClean="0"/>
              <a:t>planes</a:t>
            </a:r>
            <a:r>
              <a:rPr lang="nl-BE" dirty="0" smtClean="0"/>
              <a:t> </a:t>
            </a:r>
            <a:r>
              <a:rPr lang="nl-BE" dirty="0" err="1" smtClean="0"/>
              <a:t>each</a:t>
            </a:r>
            <a:endParaRPr lang="nl-BE" dirty="0" smtClean="0"/>
          </a:p>
          <a:p>
            <a:pPr lvl="1"/>
            <a:r>
              <a:rPr lang="nl-BE" dirty="0" smtClean="0"/>
              <a:t>1.6 ton </a:t>
            </a:r>
            <a:r>
              <a:rPr lang="nl-BE" dirty="0" err="1" smtClean="0"/>
              <a:t>sensitive</a:t>
            </a:r>
            <a:r>
              <a:rPr lang="nl-BE" dirty="0" smtClean="0"/>
              <a:t> </a:t>
            </a:r>
            <a:r>
              <a:rPr lang="nl-BE" dirty="0" err="1" smtClean="0"/>
              <a:t>mass</a:t>
            </a:r>
            <a:r>
              <a:rPr lang="nl-BE" dirty="0" smtClean="0"/>
              <a:t> </a:t>
            </a:r>
          </a:p>
          <a:p>
            <a:pPr lvl="1"/>
            <a:endParaRPr lang="nl-BE" dirty="0" smtClean="0"/>
          </a:p>
          <a:p>
            <a:pPr lvl="1"/>
            <a:endParaRPr lang="nl-BE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40016" y="972641"/>
            <a:ext cx="5775710" cy="2880320"/>
          </a:xfrm>
        </p:spPr>
        <p:txBody>
          <a:bodyPr/>
          <a:lstStyle/>
          <a:p>
            <a:r>
              <a:rPr lang="nl-BE" dirty="0" err="1" smtClean="0"/>
              <a:t>SoLid</a:t>
            </a:r>
            <a:r>
              <a:rPr lang="nl-BE" dirty="0" smtClean="0"/>
              <a:t> </a:t>
            </a:r>
            <a:r>
              <a:rPr lang="nl-BE" dirty="0" err="1" smtClean="0"/>
              <a:t>detection</a:t>
            </a:r>
            <a:r>
              <a:rPr lang="nl-BE" dirty="0" smtClean="0"/>
              <a:t> </a:t>
            </a:r>
            <a:r>
              <a:rPr lang="nl-BE" dirty="0" err="1" smtClean="0"/>
              <a:t>planes</a:t>
            </a:r>
            <a:endParaRPr lang="nl-BE" dirty="0" smtClean="0"/>
          </a:p>
          <a:p>
            <a:pPr lvl="1"/>
            <a:r>
              <a:rPr lang="nl-BE" dirty="0" err="1" smtClean="0"/>
              <a:t>Planes</a:t>
            </a:r>
            <a:r>
              <a:rPr lang="nl-BE" dirty="0" smtClean="0"/>
              <a:t> of 16x16 </a:t>
            </a:r>
            <a:r>
              <a:rPr lang="nl-BE" dirty="0" err="1" smtClean="0"/>
              <a:t>cubes</a:t>
            </a:r>
            <a:r>
              <a:rPr lang="nl-BE" dirty="0" smtClean="0"/>
              <a:t> = 64 RO </a:t>
            </a:r>
            <a:r>
              <a:rPr lang="nl-BE" dirty="0" err="1" smtClean="0"/>
              <a:t>channels</a:t>
            </a:r>
            <a:r>
              <a:rPr lang="nl-BE" dirty="0" smtClean="0"/>
              <a:t> </a:t>
            </a:r>
            <a:r>
              <a:rPr lang="nl-BE" dirty="0" err="1" smtClean="0"/>
              <a:t>give</a:t>
            </a:r>
            <a:r>
              <a:rPr lang="nl-BE" dirty="0" smtClean="0"/>
              <a:t> 3D </a:t>
            </a:r>
            <a:r>
              <a:rPr lang="nl-BE" dirty="0" err="1" smtClean="0"/>
              <a:t>topological</a:t>
            </a:r>
            <a:r>
              <a:rPr lang="nl-BE" dirty="0" smtClean="0"/>
              <a:t> information</a:t>
            </a:r>
          </a:p>
          <a:p>
            <a:pPr lvl="1"/>
            <a:r>
              <a:rPr lang="nl-BE" dirty="0" err="1" smtClean="0"/>
              <a:t>Plane</a:t>
            </a:r>
            <a:r>
              <a:rPr lang="nl-BE" dirty="0" smtClean="0"/>
              <a:t> </a:t>
            </a:r>
            <a:r>
              <a:rPr lang="nl-BE" dirty="0" err="1" smtClean="0"/>
              <a:t>readout</a:t>
            </a:r>
            <a:r>
              <a:rPr lang="nl-BE" dirty="0" smtClean="0"/>
              <a:t> &amp; trigger: </a:t>
            </a:r>
          </a:p>
          <a:p>
            <a:pPr lvl="2"/>
            <a:r>
              <a:rPr lang="nl-BE" dirty="0" err="1" smtClean="0"/>
              <a:t>amplification</a:t>
            </a:r>
            <a:r>
              <a:rPr lang="nl-BE" dirty="0" smtClean="0"/>
              <a:t>&amp; </a:t>
            </a:r>
            <a:r>
              <a:rPr lang="nl-BE" dirty="0" err="1" smtClean="0"/>
              <a:t>shaping</a:t>
            </a:r>
            <a:endParaRPr lang="nl-BE" dirty="0" smtClean="0"/>
          </a:p>
          <a:p>
            <a:pPr lvl="2"/>
            <a:r>
              <a:rPr lang="en-US" dirty="0" err="1"/>
              <a:t>Digitisation</a:t>
            </a:r>
            <a:r>
              <a:rPr lang="en-US" dirty="0"/>
              <a:t> at 40 MHz - 2 Tb/s output for full detector </a:t>
            </a:r>
            <a:endParaRPr lang="en-US" dirty="0" smtClean="0"/>
          </a:p>
          <a:p>
            <a:pPr lvl="2"/>
            <a:r>
              <a:rPr lang="en-US" dirty="0" smtClean="0"/>
              <a:t>Trigger logic in FPGA</a:t>
            </a:r>
            <a:endParaRPr lang="nl-BE" dirty="0" smtClean="0"/>
          </a:p>
          <a:p>
            <a:pPr lvl="1"/>
            <a:endParaRPr lang="nl-BE" dirty="0" smtClean="0"/>
          </a:p>
          <a:p>
            <a:pPr lvl="1"/>
            <a:endParaRPr lang="nl-BE" dirty="0" smtClean="0"/>
          </a:p>
        </p:txBody>
      </p:sp>
      <p:grpSp>
        <p:nvGrpSpPr>
          <p:cNvPr id="21" name="Group 20"/>
          <p:cNvGrpSpPr/>
          <p:nvPr/>
        </p:nvGrpSpPr>
        <p:grpSpPr>
          <a:xfrm>
            <a:off x="5087888" y="1775340"/>
            <a:ext cx="1440160" cy="549488"/>
            <a:chOff x="2178" y="3570901"/>
            <a:chExt cx="3365499" cy="1346199"/>
          </a:xfrm>
        </p:grpSpPr>
        <p:sp>
          <p:nvSpPr>
            <p:cNvPr id="22" name="Chevron 21"/>
            <p:cNvSpPr/>
            <p:nvPr/>
          </p:nvSpPr>
          <p:spPr>
            <a:xfrm>
              <a:off x="2178" y="3570901"/>
              <a:ext cx="3365499" cy="1346199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Chevron 4"/>
            <p:cNvSpPr txBox="1"/>
            <p:nvPr/>
          </p:nvSpPr>
          <p:spPr>
            <a:xfrm>
              <a:off x="675278" y="3570901"/>
              <a:ext cx="2019300" cy="13461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2550" tIns="41275" rIns="0" bIns="41275" numCol="1" spcCol="1270" anchor="ctr" anchorCtr="0">
              <a:noAutofit/>
            </a:bodyPr>
            <a:lstStyle/>
            <a:p>
              <a:pPr lvl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6500" kern="1200"/>
            </a:p>
          </p:txBody>
        </p:sp>
      </p:grpSp>
      <p:grpSp>
        <p:nvGrpSpPr>
          <p:cNvPr id="24" name="Group 23"/>
          <p:cNvGrpSpPr/>
          <p:nvPr/>
        </p:nvGrpSpPr>
        <p:grpSpPr>
          <a:xfrm rot="5400000">
            <a:off x="9453914" y="2971205"/>
            <a:ext cx="928017" cy="540649"/>
            <a:chOff x="2178" y="3570901"/>
            <a:chExt cx="3365499" cy="1346199"/>
          </a:xfrm>
        </p:grpSpPr>
        <p:sp>
          <p:nvSpPr>
            <p:cNvPr id="25" name="Chevron 24"/>
            <p:cNvSpPr/>
            <p:nvPr/>
          </p:nvSpPr>
          <p:spPr>
            <a:xfrm>
              <a:off x="2178" y="3570901"/>
              <a:ext cx="3365499" cy="1346199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Chevron 4"/>
            <p:cNvSpPr txBox="1"/>
            <p:nvPr/>
          </p:nvSpPr>
          <p:spPr>
            <a:xfrm>
              <a:off x="675278" y="3570901"/>
              <a:ext cx="2019300" cy="13461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2550" tIns="41275" rIns="0" bIns="41275" numCol="1" spcCol="1270" anchor="ctr" anchorCtr="0">
              <a:noAutofit/>
            </a:bodyPr>
            <a:lstStyle/>
            <a:p>
              <a:pPr lvl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6500" kern="1200"/>
            </a:p>
          </p:txBody>
        </p:sp>
      </p:grpSp>
    </p:spTree>
    <p:extLst>
      <p:ext uri="{BB962C8B-B14F-4D97-AF65-F5344CB8AC3E}">
        <p14:creationId xmlns:p14="http://schemas.microsoft.com/office/powerpoint/2010/main" val="1808814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0"/>
            <a:ext cx="7886700" cy="1325562"/>
          </a:xfrm>
        </p:spPr>
        <p:txBody>
          <a:bodyPr/>
          <a:lstStyle/>
          <a:p>
            <a:r>
              <a:rPr lang="nl-BE" b="1" dirty="0" err="1" smtClean="0">
                <a:solidFill>
                  <a:schemeClr val="accent1"/>
                </a:solidFill>
              </a:rPr>
              <a:t>SoLid</a:t>
            </a:r>
            <a:r>
              <a:rPr lang="nl-BE" b="1" dirty="0" smtClean="0">
                <a:solidFill>
                  <a:schemeClr val="accent1"/>
                </a:solidFill>
              </a:rPr>
              <a:t> </a:t>
            </a:r>
            <a:r>
              <a:rPr lang="nl-BE" b="1" dirty="0" err="1" smtClean="0">
                <a:solidFill>
                  <a:schemeClr val="accent1"/>
                </a:solidFill>
              </a:rPr>
              <a:t>Phase</a:t>
            </a:r>
            <a:r>
              <a:rPr lang="nl-BE" b="1" dirty="0" smtClean="0">
                <a:solidFill>
                  <a:schemeClr val="accent1"/>
                </a:solidFill>
              </a:rPr>
              <a:t> 1</a:t>
            </a:r>
            <a:endParaRPr lang="nl-BE" b="1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360" y="1118216"/>
            <a:ext cx="5751403" cy="2914837"/>
          </a:xfrm>
        </p:spPr>
        <p:txBody>
          <a:bodyPr>
            <a:normAutofit fontScale="92500" lnSpcReduction="20000"/>
          </a:bodyPr>
          <a:lstStyle/>
          <a:p>
            <a:r>
              <a:rPr lang="nl-BE" dirty="0" smtClean="0"/>
              <a:t>Container 2.4x2.6x3.8 m</a:t>
            </a:r>
            <a:r>
              <a:rPr lang="nl-BE" baseline="30000" dirty="0" smtClean="0"/>
              <a:t>3</a:t>
            </a:r>
          </a:p>
          <a:p>
            <a:pPr lvl="1"/>
            <a:r>
              <a:rPr lang="nl-BE" dirty="0" err="1" smtClean="0"/>
              <a:t>Cooled</a:t>
            </a:r>
            <a:r>
              <a:rPr lang="nl-BE" dirty="0" smtClean="0"/>
              <a:t> </a:t>
            </a:r>
            <a:r>
              <a:rPr lang="nl-BE" dirty="0" err="1" smtClean="0"/>
              <a:t>to</a:t>
            </a:r>
            <a:r>
              <a:rPr lang="nl-BE" dirty="0" smtClean="0"/>
              <a:t> 10</a:t>
            </a:r>
            <a:r>
              <a:rPr lang="nl-BE" dirty="0" smtClean="0">
                <a:sym typeface="Symbol" panose="05050102010706020507" pitchFamily="18" charset="2"/>
              </a:rPr>
              <a:t>C </a:t>
            </a:r>
            <a:r>
              <a:rPr lang="nl-BE" dirty="0" err="1" smtClean="0">
                <a:sym typeface="Symbol" panose="05050102010706020507" pitchFamily="18" charset="2"/>
              </a:rPr>
              <a:t>to</a:t>
            </a:r>
            <a:r>
              <a:rPr lang="nl-BE" dirty="0" smtClean="0">
                <a:sym typeface="Symbol" panose="05050102010706020507" pitchFamily="18" charset="2"/>
              </a:rPr>
              <a:t> </a:t>
            </a:r>
            <a:r>
              <a:rPr lang="nl-BE" dirty="0" err="1" smtClean="0">
                <a:sym typeface="Symbol" panose="05050102010706020507" pitchFamily="18" charset="2"/>
              </a:rPr>
              <a:t>reduce</a:t>
            </a:r>
            <a:r>
              <a:rPr lang="nl-BE" dirty="0" smtClean="0">
                <a:sym typeface="Symbol" panose="05050102010706020507" pitchFamily="18" charset="2"/>
              </a:rPr>
              <a:t> MPPC </a:t>
            </a:r>
            <a:r>
              <a:rPr lang="nl-BE" dirty="0" err="1" smtClean="0">
                <a:sym typeface="Symbol" panose="05050102010706020507" pitchFamily="18" charset="2"/>
              </a:rPr>
              <a:t>dark</a:t>
            </a:r>
            <a:r>
              <a:rPr lang="nl-BE" dirty="0" smtClean="0">
                <a:sym typeface="Symbol" panose="05050102010706020507" pitchFamily="18" charset="2"/>
              </a:rPr>
              <a:t> </a:t>
            </a:r>
            <a:r>
              <a:rPr lang="nl-BE" dirty="0" err="1" smtClean="0">
                <a:sym typeface="Symbol" panose="05050102010706020507" pitchFamily="18" charset="2"/>
              </a:rPr>
              <a:t>count</a:t>
            </a:r>
            <a:r>
              <a:rPr lang="nl-BE" dirty="0" smtClean="0">
                <a:sym typeface="Symbol" panose="05050102010706020507" pitchFamily="18" charset="2"/>
              </a:rPr>
              <a:t> </a:t>
            </a:r>
            <a:r>
              <a:rPr lang="nl-BE" dirty="0" err="1" smtClean="0">
                <a:sym typeface="Symbol" panose="05050102010706020507" pitchFamily="18" charset="2"/>
              </a:rPr>
              <a:t>rate</a:t>
            </a:r>
            <a:r>
              <a:rPr lang="nl-BE" dirty="0" smtClean="0">
                <a:sym typeface="Symbol" panose="05050102010706020507" pitchFamily="18" charset="2"/>
              </a:rPr>
              <a:t> (1/3)</a:t>
            </a:r>
          </a:p>
          <a:p>
            <a:r>
              <a:rPr lang="nl-BE" dirty="0" err="1" smtClean="0">
                <a:sym typeface="Symbol" panose="05050102010706020507" pitchFamily="18" charset="2"/>
              </a:rPr>
              <a:t>Shielding</a:t>
            </a:r>
            <a:endParaRPr lang="nl-BE" dirty="0" smtClean="0">
              <a:sym typeface="Symbol" panose="05050102010706020507" pitchFamily="18" charset="2"/>
            </a:endParaRPr>
          </a:p>
          <a:p>
            <a:pPr lvl="1"/>
            <a:r>
              <a:rPr lang="nl-BE" dirty="0" smtClean="0">
                <a:sym typeface="Symbol" panose="05050102010706020507" pitchFamily="18" charset="2"/>
              </a:rPr>
              <a:t>Water </a:t>
            </a:r>
            <a:r>
              <a:rPr lang="nl-BE" dirty="0" err="1" smtClean="0">
                <a:sym typeface="Symbol" panose="05050102010706020507" pitchFamily="18" charset="2"/>
              </a:rPr>
              <a:t>enclosure</a:t>
            </a:r>
            <a:r>
              <a:rPr lang="nl-BE" dirty="0" smtClean="0">
                <a:sym typeface="Symbol" panose="05050102010706020507" pitchFamily="18" charset="2"/>
              </a:rPr>
              <a:t> 50cm </a:t>
            </a:r>
            <a:r>
              <a:rPr lang="nl-BE" dirty="0" err="1" smtClean="0">
                <a:sym typeface="Symbol" panose="05050102010706020507" pitchFamily="18" charset="2"/>
              </a:rPr>
              <a:t>thick</a:t>
            </a:r>
            <a:r>
              <a:rPr lang="nl-BE" dirty="0" smtClean="0">
                <a:sym typeface="Symbol" panose="05050102010706020507" pitchFamily="18" charset="2"/>
              </a:rPr>
              <a:t>, 3.4 m high, 28ton</a:t>
            </a:r>
          </a:p>
          <a:p>
            <a:pPr lvl="1"/>
            <a:r>
              <a:rPr lang="nl-BE" dirty="0" smtClean="0">
                <a:sym typeface="Symbol" panose="05050102010706020507" pitchFamily="18" charset="2"/>
              </a:rPr>
              <a:t>Polyethylene </a:t>
            </a:r>
            <a:r>
              <a:rPr lang="nl-BE" dirty="0" err="1" smtClean="0">
                <a:sym typeface="Symbol" panose="05050102010706020507" pitchFamily="18" charset="2"/>
              </a:rPr>
              <a:t>ceiling</a:t>
            </a:r>
            <a:r>
              <a:rPr lang="nl-BE" dirty="0" smtClean="0">
                <a:sym typeface="Symbol" panose="05050102010706020507" pitchFamily="18" charset="2"/>
              </a:rPr>
              <a:t> 50cm </a:t>
            </a:r>
            <a:r>
              <a:rPr lang="nl-BE" dirty="0" err="1" smtClean="0">
                <a:sym typeface="Symbol" panose="05050102010706020507" pitchFamily="18" charset="2"/>
              </a:rPr>
              <a:t>thick</a:t>
            </a:r>
            <a:r>
              <a:rPr lang="nl-BE" dirty="0" smtClean="0">
                <a:sym typeface="Symbol" panose="05050102010706020507" pitchFamily="18" charset="2"/>
              </a:rPr>
              <a:t>, 6ton</a:t>
            </a:r>
          </a:p>
          <a:p>
            <a:pPr lvl="1"/>
            <a:r>
              <a:rPr lang="nl-BE" dirty="0" smtClean="0">
                <a:sym typeface="Symbol" panose="05050102010706020507" pitchFamily="18" charset="2"/>
              </a:rPr>
              <a:t>Cadmium </a:t>
            </a:r>
            <a:r>
              <a:rPr lang="nl-BE" dirty="0" err="1" smtClean="0">
                <a:sym typeface="Symbol" panose="05050102010706020507" pitchFamily="18" charset="2"/>
              </a:rPr>
              <a:t>lining</a:t>
            </a:r>
            <a:endParaRPr lang="nl-BE" dirty="0" smtClean="0">
              <a:sym typeface="Symbol" panose="05050102010706020507" pitchFamily="18" charset="2"/>
            </a:endParaRPr>
          </a:p>
          <a:p>
            <a:r>
              <a:rPr lang="en-US" dirty="0">
                <a:sym typeface="Symbol" panose="05050102010706020507" pitchFamily="18" charset="2"/>
              </a:rPr>
              <a:t>Automated calibration system for absolute efficiency and  energy scale calibration at % level</a:t>
            </a:r>
            <a:br>
              <a:rPr lang="en-US" dirty="0">
                <a:sym typeface="Symbol" panose="05050102010706020507" pitchFamily="18" charset="2"/>
              </a:rPr>
            </a:br>
            <a:r>
              <a:rPr lang="en-US" dirty="0">
                <a:sym typeface="Symbol" panose="05050102010706020507" pitchFamily="18" charset="2"/>
              </a:rPr>
              <a:t>(</a:t>
            </a:r>
            <a:r>
              <a:rPr lang="en-US" baseline="30000" dirty="0">
                <a:sym typeface="Symbol" panose="05050102010706020507" pitchFamily="18" charset="2"/>
              </a:rPr>
              <a:t>207</a:t>
            </a:r>
            <a:r>
              <a:rPr lang="en-US" dirty="0">
                <a:sym typeface="Symbol" panose="05050102010706020507" pitchFamily="18" charset="2"/>
              </a:rPr>
              <a:t>Bi, </a:t>
            </a:r>
            <a:r>
              <a:rPr lang="en-US" baseline="30000" dirty="0">
                <a:sym typeface="Symbol" panose="05050102010706020507" pitchFamily="18" charset="2"/>
              </a:rPr>
              <a:t>60</a:t>
            </a:r>
            <a:r>
              <a:rPr lang="en-US" dirty="0">
                <a:sym typeface="Symbol" panose="05050102010706020507" pitchFamily="18" charset="2"/>
              </a:rPr>
              <a:t>Co, </a:t>
            </a:r>
            <a:r>
              <a:rPr lang="en-US" baseline="30000" dirty="0">
                <a:sym typeface="Symbol" panose="05050102010706020507" pitchFamily="18" charset="2"/>
              </a:rPr>
              <a:t>137</a:t>
            </a:r>
            <a:r>
              <a:rPr lang="en-US" dirty="0">
                <a:sym typeface="Symbol" panose="05050102010706020507" pitchFamily="18" charset="2"/>
              </a:rPr>
              <a:t>Cs, </a:t>
            </a:r>
            <a:r>
              <a:rPr lang="en-US" baseline="30000" dirty="0">
                <a:sym typeface="Symbol" panose="05050102010706020507" pitchFamily="18" charset="2"/>
              </a:rPr>
              <a:t>22</a:t>
            </a:r>
            <a:r>
              <a:rPr lang="en-US" dirty="0">
                <a:sym typeface="Symbol" panose="05050102010706020507" pitchFamily="18" charset="2"/>
              </a:rPr>
              <a:t>Na, </a:t>
            </a:r>
            <a:r>
              <a:rPr lang="en-US" dirty="0" err="1">
                <a:sym typeface="Symbol" panose="05050102010706020507" pitchFamily="18" charset="2"/>
              </a:rPr>
              <a:t>AmBe</a:t>
            </a:r>
            <a:r>
              <a:rPr lang="en-US" dirty="0">
                <a:sym typeface="Symbol" panose="05050102010706020507" pitchFamily="18" charset="2"/>
              </a:rPr>
              <a:t>, </a:t>
            </a:r>
            <a:r>
              <a:rPr lang="en-US" baseline="30000" dirty="0">
                <a:sym typeface="Symbol" panose="05050102010706020507" pitchFamily="18" charset="2"/>
              </a:rPr>
              <a:t>252</a:t>
            </a:r>
            <a:r>
              <a:rPr lang="en-US" dirty="0">
                <a:sym typeface="Symbol" panose="05050102010706020507" pitchFamily="18" charset="2"/>
              </a:rPr>
              <a:t>Cf</a:t>
            </a:r>
            <a:r>
              <a:rPr lang="en-US" dirty="0" smtClean="0">
                <a:sym typeface="Symbol" panose="05050102010706020507" pitchFamily="18" charset="2"/>
              </a:rPr>
              <a:t>)</a:t>
            </a:r>
            <a:r>
              <a:rPr lang="nl-BE" dirty="0" smtClean="0">
                <a:sym typeface="Symbol" panose="05050102010706020507" pitchFamily="18" charset="2"/>
              </a:rPr>
              <a:t/>
            </a:r>
            <a:br>
              <a:rPr lang="nl-BE" dirty="0" smtClean="0">
                <a:sym typeface="Symbol" panose="05050102010706020507" pitchFamily="18" charset="2"/>
              </a:rPr>
            </a:br>
            <a:r>
              <a:rPr lang="nl-BE" dirty="0" smtClean="0">
                <a:sym typeface="Symbol" panose="05050102010706020507" pitchFamily="18" charset="2"/>
              </a:rPr>
              <a:t/>
            </a:r>
            <a:br>
              <a:rPr lang="nl-BE" dirty="0" smtClean="0">
                <a:sym typeface="Symbol" panose="05050102010706020507" pitchFamily="18" charset="2"/>
              </a:rPr>
            </a:br>
            <a:r>
              <a:rPr lang="nl-BE" dirty="0" smtClean="0">
                <a:sym typeface="Symbol" panose="05050102010706020507" pitchFamily="18" charset="2"/>
              </a:rPr>
              <a:t> Full G4 </a:t>
            </a:r>
            <a:r>
              <a:rPr lang="nl-BE" dirty="0" err="1" smtClean="0">
                <a:sym typeface="Symbol" panose="05050102010706020507" pitchFamily="18" charset="2"/>
              </a:rPr>
              <a:t>simulation</a:t>
            </a:r>
            <a:endParaRPr lang="nl-BE" dirty="0" smtClean="0">
              <a:sym typeface="Symbol" panose="05050102010706020507" pitchFamily="18" charset="2"/>
            </a:endParaRPr>
          </a:p>
          <a:p>
            <a:pPr lvl="1"/>
            <a:endParaRPr lang="nl-BE" dirty="0" smtClean="0">
              <a:sym typeface="Symbol" panose="05050102010706020507" pitchFamily="18" charset="2"/>
            </a:endParaRPr>
          </a:p>
          <a:p>
            <a:pPr lvl="1"/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7527" y="6356352"/>
            <a:ext cx="2743200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t>11</a:t>
            </a:fld>
            <a:endParaRPr lang="en-US"/>
          </a:p>
        </p:txBody>
      </p:sp>
      <p:pic>
        <p:nvPicPr>
          <p:cNvPr id="5" name="Content Placeholder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24" r="55017"/>
          <a:stretch/>
        </p:blipFill>
        <p:spPr>
          <a:xfrm>
            <a:off x="6086763" y="1245935"/>
            <a:ext cx="5930014" cy="4366129"/>
          </a:xfrm>
          <a:prstGeom prst="rect">
            <a:avLst/>
          </a:prstGeom>
        </p:spPr>
      </p:pic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Neutrino 2018 Heidelberg , </a:t>
            </a:r>
            <a:fld id="{78F6E925-433E-46B6-B33B-5F5F2191C682}" type="datetime1">
              <a:rPr lang="en-US" smtClean="0"/>
              <a:t>6/8/2018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N. Van Remortel, University of Antwerpen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4959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0"/>
            <a:ext cx="7886700" cy="1325562"/>
          </a:xfrm>
        </p:spPr>
        <p:txBody>
          <a:bodyPr/>
          <a:lstStyle/>
          <a:p>
            <a:r>
              <a:rPr lang="nl-BE" b="1" dirty="0" err="1" smtClean="0">
                <a:solidFill>
                  <a:schemeClr val="accent1"/>
                </a:solidFill>
              </a:rPr>
              <a:t>SoLid</a:t>
            </a:r>
            <a:r>
              <a:rPr lang="nl-BE" b="1" dirty="0" smtClean="0">
                <a:solidFill>
                  <a:schemeClr val="accent1"/>
                </a:solidFill>
              </a:rPr>
              <a:t> </a:t>
            </a:r>
            <a:r>
              <a:rPr lang="nl-BE" b="1" dirty="0" err="1" smtClean="0">
                <a:solidFill>
                  <a:schemeClr val="accent1"/>
                </a:solidFill>
              </a:rPr>
              <a:t>Phase</a:t>
            </a:r>
            <a:r>
              <a:rPr lang="nl-BE" b="1" dirty="0" smtClean="0">
                <a:solidFill>
                  <a:schemeClr val="accent1"/>
                </a:solidFill>
              </a:rPr>
              <a:t> 1</a:t>
            </a:r>
            <a:endParaRPr lang="nl-BE" b="1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360" y="1118216"/>
            <a:ext cx="5751403" cy="2914837"/>
          </a:xfrm>
        </p:spPr>
        <p:txBody>
          <a:bodyPr>
            <a:normAutofit fontScale="92500" lnSpcReduction="20000"/>
          </a:bodyPr>
          <a:lstStyle/>
          <a:p>
            <a:r>
              <a:rPr lang="nl-BE" dirty="0" smtClean="0">
                <a:solidFill>
                  <a:schemeClr val="accent1"/>
                </a:solidFill>
              </a:rPr>
              <a:t>Container 2.4x2.6x3.8 m</a:t>
            </a:r>
            <a:r>
              <a:rPr lang="nl-BE" baseline="30000" dirty="0" smtClean="0">
                <a:solidFill>
                  <a:schemeClr val="accent1"/>
                </a:solidFill>
              </a:rPr>
              <a:t>3</a:t>
            </a:r>
          </a:p>
          <a:p>
            <a:pPr lvl="1"/>
            <a:r>
              <a:rPr lang="nl-BE" dirty="0" err="1" smtClean="0">
                <a:solidFill>
                  <a:schemeClr val="accent1"/>
                </a:solidFill>
              </a:rPr>
              <a:t>Cooled</a:t>
            </a:r>
            <a:r>
              <a:rPr lang="nl-BE" dirty="0" smtClean="0">
                <a:solidFill>
                  <a:schemeClr val="accent1"/>
                </a:solidFill>
              </a:rPr>
              <a:t> </a:t>
            </a:r>
            <a:r>
              <a:rPr lang="nl-BE" dirty="0" err="1" smtClean="0">
                <a:solidFill>
                  <a:schemeClr val="accent1"/>
                </a:solidFill>
              </a:rPr>
              <a:t>to</a:t>
            </a:r>
            <a:r>
              <a:rPr lang="nl-BE" dirty="0" smtClean="0">
                <a:solidFill>
                  <a:schemeClr val="accent1"/>
                </a:solidFill>
              </a:rPr>
              <a:t> 10</a:t>
            </a:r>
            <a:r>
              <a:rPr lang="nl-BE" dirty="0" smtClean="0">
                <a:solidFill>
                  <a:schemeClr val="accent1"/>
                </a:solidFill>
                <a:sym typeface="Symbol" panose="05050102010706020507" pitchFamily="18" charset="2"/>
              </a:rPr>
              <a:t>C </a:t>
            </a:r>
            <a:r>
              <a:rPr lang="nl-BE" dirty="0" err="1" smtClean="0">
                <a:solidFill>
                  <a:schemeClr val="accent1"/>
                </a:solidFill>
                <a:sym typeface="Symbol" panose="05050102010706020507" pitchFamily="18" charset="2"/>
              </a:rPr>
              <a:t>to</a:t>
            </a:r>
            <a:r>
              <a:rPr lang="nl-BE" dirty="0" smtClean="0">
                <a:solidFill>
                  <a:schemeClr val="accent1"/>
                </a:solidFill>
                <a:sym typeface="Symbol" panose="05050102010706020507" pitchFamily="18" charset="2"/>
              </a:rPr>
              <a:t> </a:t>
            </a:r>
            <a:r>
              <a:rPr lang="nl-BE" dirty="0" err="1" smtClean="0">
                <a:solidFill>
                  <a:schemeClr val="accent1"/>
                </a:solidFill>
                <a:sym typeface="Symbol" panose="05050102010706020507" pitchFamily="18" charset="2"/>
              </a:rPr>
              <a:t>reduce</a:t>
            </a:r>
            <a:r>
              <a:rPr lang="nl-BE" dirty="0" smtClean="0">
                <a:solidFill>
                  <a:schemeClr val="accent1"/>
                </a:solidFill>
                <a:sym typeface="Symbol" panose="05050102010706020507" pitchFamily="18" charset="2"/>
              </a:rPr>
              <a:t> MPPC </a:t>
            </a:r>
            <a:r>
              <a:rPr lang="nl-BE" dirty="0" err="1" smtClean="0">
                <a:solidFill>
                  <a:schemeClr val="accent1"/>
                </a:solidFill>
                <a:sym typeface="Symbol" panose="05050102010706020507" pitchFamily="18" charset="2"/>
              </a:rPr>
              <a:t>dark</a:t>
            </a:r>
            <a:r>
              <a:rPr lang="nl-BE" dirty="0" smtClean="0">
                <a:solidFill>
                  <a:schemeClr val="accent1"/>
                </a:solidFill>
                <a:sym typeface="Symbol" panose="05050102010706020507" pitchFamily="18" charset="2"/>
              </a:rPr>
              <a:t> </a:t>
            </a:r>
            <a:r>
              <a:rPr lang="nl-BE" dirty="0" err="1" smtClean="0">
                <a:solidFill>
                  <a:schemeClr val="accent1"/>
                </a:solidFill>
                <a:sym typeface="Symbol" panose="05050102010706020507" pitchFamily="18" charset="2"/>
              </a:rPr>
              <a:t>count</a:t>
            </a:r>
            <a:r>
              <a:rPr lang="nl-BE" dirty="0" smtClean="0">
                <a:solidFill>
                  <a:schemeClr val="accent1"/>
                </a:solidFill>
                <a:sym typeface="Symbol" panose="05050102010706020507" pitchFamily="18" charset="2"/>
              </a:rPr>
              <a:t> </a:t>
            </a:r>
            <a:r>
              <a:rPr lang="nl-BE" dirty="0" err="1" smtClean="0">
                <a:solidFill>
                  <a:schemeClr val="accent1"/>
                </a:solidFill>
                <a:sym typeface="Symbol" panose="05050102010706020507" pitchFamily="18" charset="2"/>
              </a:rPr>
              <a:t>rate</a:t>
            </a:r>
            <a:r>
              <a:rPr lang="nl-BE" dirty="0" smtClean="0">
                <a:solidFill>
                  <a:schemeClr val="accent1"/>
                </a:solidFill>
                <a:sym typeface="Symbol" panose="05050102010706020507" pitchFamily="18" charset="2"/>
              </a:rPr>
              <a:t> (1/3)</a:t>
            </a:r>
          </a:p>
          <a:p>
            <a:r>
              <a:rPr lang="nl-BE" dirty="0" err="1" smtClean="0">
                <a:solidFill>
                  <a:schemeClr val="accent1"/>
                </a:solidFill>
                <a:sym typeface="Symbol" panose="05050102010706020507" pitchFamily="18" charset="2"/>
              </a:rPr>
              <a:t>Shielding</a:t>
            </a:r>
            <a:endParaRPr lang="nl-BE" dirty="0" smtClean="0">
              <a:solidFill>
                <a:schemeClr val="accent1"/>
              </a:solidFill>
              <a:sym typeface="Symbol" panose="05050102010706020507" pitchFamily="18" charset="2"/>
            </a:endParaRPr>
          </a:p>
          <a:p>
            <a:pPr lvl="1"/>
            <a:r>
              <a:rPr lang="nl-BE" dirty="0" smtClean="0">
                <a:solidFill>
                  <a:schemeClr val="accent1"/>
                </a:solidFill>
                <a:sym typeface="Symbol" panose="05050102010706020507" pitchFamily="18" charset="2"/>
              </a:rPr>
              <a:t>Water </a:t>
            </a:r>
            <a:r>
              <a:rPr lang="nl-BE" dirty="0" err="1" smtClean="0">
                <a:solidFill>
                  <a:schemeClr val="accent1"/>
                </a:solidFill>
                <a:sym typeface="Symbol" panose="05050102010706020507" pitchFamily="18" charset="2"/>
              </a:rPr>
              <a:t>enclosure</a:t>
            </a:r>
            <a:r>
              <a:rPr lang="nl-BE" dirty="0" smtClean="0">
                <a:solidFill>
                  <a:schemeClr val="accent1"/>
                </a:solidFill>
                <a:sym typeface="Symbol" panose="05050102010706020507" pitchFamily="18" charset="2"/>
              </a:rPr>
              <a:t> 50cm </a:t>
            </a:r>
            <a:r>
              <a:rPr lang="nl-BE" dirty="0" err="1" smtClean="0">
                <a:solidFill>
                  <a:schemeClr val="accent1"/>
                </a:solidFill>
                <a:sym typeface="Symbol" panose="05050102010706020507" pitchFamily="18" charset="2"/>
              </a:rPr>
              <a:t>thick</a:t>
            </a:r>
            <a:r>
              <a:rPr lang="nl-BE" dirty="0" smtClean="0">
                <a:solidFill>
                  <a:schemeClr val="accent1"/>
                </a:solidFill>
                <a:sym typeface="Symbol" panose="05050102010706020507" pitchFamily="18" charset="2"/>
              </a:rPr>
              <a:t>, 3.4 m high, 28ton</a:t>
            </a:r>
          </a:p>
          <a:p>
            <a:pPr lvl="1"/>
            <a:r>
              <a:rPr lang="nl-BE" dirty="0" smtClean="0">
                <a:solidFill>
                  <a:schemeClr val="accent1"/>
                </a:solidFill>
                <a:sym typeface="Symbol" panose="05050102010706020507" pitchFamily="18" charset="2"/>
              </a:rPr>
              <a:t>Polyethylene </a:t>
            </a:r>
            <a:r>
              <a:rPr lang="nl-BE" dirty="0" err="1" smtClean="0">
                <a:solidFill>
                  <a:schemeClr val="accent1"/>
                </a:solidFill>
                <a:sym typeface="Symbol" panose="05050102010706020507" pitchFamily="18" charset="2"/>
              </a:rPr>
              <a:t>ceiling</a:t>
            </a:r>
            <a:r>
              <a:rPr lang="nl-BE" dirty="0" smtClean="0">
                <a:solidFill>
                  <a:schemeClr val="accent1"/>
                </a:solidFill>
                <a:sym typeface="Symbol" panose="05050102010706020507" pitchFamily="18" charset="2"/>
              </a:rPr>
              <a:t> 50cm </a:t>
            </a:r>
            <a:r>
              <a:rPr lang="nl-BE" dirty="0" err="1" smtClean="0">
                <a:solidFill>
                  <a:schemeClr val="accent1"/>
                </a:solidFill>
                <a:sym typeface="Symbol" panose="05050102010706020507" pitchFamily="18" charset="2"/>
              </a:rPr>
              <a:t>thick</a:t>
            </a:r>
            <a:r>
              <a:rPr lang="nl-BE" dirty="0" smtClean="0">
                <a:solidFill>
                  <a:schemeClr val="accent1"/>
                </a:solidFill>
                <a:sym typeface="Symbol" panose="05050102010706020507" pitchFamily="18" charset="2"/>
              </a:rPr>
              <a:t>, 6ton</a:t>
            </a:r>
          </a:p>
          <a:p>
            <a:pPr lvl="1"/>
            <a:r>
              <a:rPr lang="nl-BE" dirty="0" smtClean="0">
                <a:solidFill>
                  <a:schemeClr val="accent1"/>
                </a:solidFill>
                <a:sym typeface="Symbol" panose="05050102010706020507" pitchFamily="18" charset="2"/>
              </a:rPr>
              <a:t>Cadmium </a:t>
            </a:r>
            <a:r>
              <a:rPr lang="nl-BE" dirty="0" err="1" smtClean="0">
                <a:solidFill>
                  <a:schemeClr val="accent1"/>
                </a:solidFill>
                <a:sym typeface="Symbol" panose="05050102010706020507" pitchFamily="18" charset="2"/>
              </a:rPr>
              <a:t>lining</a:t>
            </a:r>
            <a:endParaRPr lang="nl-BE" dirty="0" smtClean="0">
              <a:solidFill>
                <a:schemeClr val="accent1"/>
              </a:solidFill>
              <a:sym typeface="Symbol" panose="05050102010706020507" pitchFamily="18" charset="2"/>
            </a:endParaRPr>
          </a:p>
          <a:p>
            <a:r>
              <a:rPr lang="en-US" dirty="0">
                <a:solidFill>
                  <a:schemeClr val="accent1"/>
                </a:solidFill>
                <a:sym typeface="Symbol" panose="05050102010706020507" pitchFamily="18" charset="2"/>
              </a:rPr>
              <a:t>Automated calibration system for absolute efficiency and  energy scale calibration at % level</a:t>
            </a:r>
            <a:br>
              <a:rPr lang="en-US" dirty="0">
                <a:solidFill>
                  <a:schemeClr val="accent1"/>
                </a:solidFill>
                <a:sym typeface="Symbol" panose="05050102010706020507" pitchFamily="18" charset="2"/>
              </a:rPr>
            </a:br>
            <a:r>
              <a:rPr lang="en-US" dirty="0">
                <a:solidFill>
                  <a:schemeClr val="accent1"/>
                </a:solidFill>
                <a:sym typeface="Symbol" panose="05050102010706020507" pitchFamily="18" charset="2"/>
              </a:rPr>
              <a:t>(</a:t>
            </a:r>
            <a:r>
              <a:rPr lang="en-US" baseline="30000" dirty="0">
                <a:solidFill>
                  <a:schemeClr val="accent1"/>
                </a:solidFill>
                <a:sym typeface="Symbol" panose="05050102010706020507" pitchFamily="18" charset="2"/>
              </a:rPr>
              <a:t>207</a:t>
            </a:r>
            <a:r>
              <a:rPr lang="en-US" dirty="0">
                <a:solidFill>
                  <a:schemeClr val="accent1"/>
                </a:solidFill>
                <a:sym typeface="Symbol" panose="05050102010706020507" pitchFamily="18" charset="2"/>
              </a:rPr>
              <a:t>Bi, </a:t>
            </a:r>
            <a:r>
              <a:rPr lang="en-US" baseline="30000" dirty="0">
                <a:solidFill>
                  <a:schemeClr val="accent1"/>
                </a:solidFill>
                <a:sym typeface="Symbol" panose="05050102010706020507" pitchFamily="18" charset="2"/>
              </a:rPr>
              <a:t>60</a:t>
            </a:r>
            <a:r>
              <a:rPr lang="en-US" dirty="0">
                <a:solidFill>
                  <a:schemeClr val="accent1"/>
                </a:solidFill>
                <a:sym typeface="Symbol" panose="05050102010706020507" pitchFamily="18" charset="2"/>
              </a:rPr>
              <a:t>Co, </a:t>
            </a:r>
            <a:r>
              <a:rPr lang="en-US" baseline="30000" dirty="0">
                <a:solidFill>
                  <a:schemeClr val="accent1"/>
                </a:solidFill>
                <a:sym typeface="Symbol" panose="05050102010706020507" pitchFamily="18" charset="2"/>
              </a:rPr>
              <a:t>137</a:t>
            </a:r>
            <a:r>
              <a:rPr lang="en-US" dirty="0">
                <a:solidFill>
                  <a:schemeClr val="accent1"/>
                </a:solidFill>
                <a:sym typeface="Symbol" panose="05050102010706020507" pitchFamily="18" charset="2"/>
              </a:rPr>
              <a:t>Cs, </a:t>
            </a:r>
            <a:r>
              <a:rPr lang="en-US" baseline="30000" dirty="0">
                <a:solidFill>
                  <a:schemeClr val="accent1"/>
                </a:solidFill>
                <a:sym typeface="Symbol" panose="05050102010706020507" pitchFamily="18" charset="2"/>
              </a:rPr>
              <a:t>22</a:t>
            </a:r>
            <a:r>
              <a:rPr lang="en-US" dirty="0">
                <a:solidFill>
                  <a:schemeClr val="accent1"/>
                </a:solidFill>
                <a:sym typeface="Symbol" panose="05050102010706020507" pitchFamily="18" charset="2"/>
              </a:rPr>
              <a:t>Na, </a:t>
            </a:r>
            <a:r>
              <a:rPr lang="en-US" dirty="0" err="1">
                <a:solidFill>
                  <a:schemeClr val="accent1"/>
                </a:solidFill>
                <a:sym typeface="Symbol" panose="05050102010706020507" pitchFamily="18" charset="2"/>
              </a:rPr>
              <a:t>AmBe</a:t>
            </a:r>
            <a:r>
              <a:rPr lang="en-US" dirty="0">
                <a:solidFill>
                  <a:schemeClr val="accent1"/>
                </a:solidFill>
                <a:sym typeface="Symbol" panose="05050102010706020507" pitchFamily="18" charset="2"/>
              </a:rPr>
              <a:t>, </a:t>
            </a:r>
            <a:r>
              <a:rPr lang="en-US" baseline="30000" dirty="0">
                <a:solidFill>
                  <a:schemeClr val="accent1"/>
                </a:solidFill>
                <a:sym typeface="Symbol" panose="05050102010706020507" pitchFamily="18" charset="2"/>
              </a:rPr>
              <a:t>252</a:t>
            </a:r>
            <a:r>
              <a:rPr lang="en-US" dirty="0">
                <a:solidFill>
                  <a:schemeClr val="accent1"/>
                </a:solidFill>
                <a:sym typeface="Symbol" panose="05050102010706020507" pitchFamily="18" charset="2"/>
              </a:rPr>
              <a:t>Cf</a:t>
            </a:r>
            <a:r>
              <a:rPr lang="en-US" dirty="0" smtClean="0">
                <a:solidFill>
                  <a:schemeClr val="accent1"/>
                </a:solidFill>
                <a:sym typeface="Symbol" panose="05050102010706020507" pitchFamily="18" charset="2"/>
              </a:rPr>
              <a:t>)</a:t>
            </a:r>
            <a:r>
              <a:rPr lang="nl-BE" dirty="0" smtClean="0">
                <a:solidFill>
                  <a:schemeClr val="accent1"/>
                </a:solidFill>
                <a:sym typeface="Symbol" panose="05050102010706020507" pitchFamily="18" charset="2"/>
              </a:rPr>
              <a:t/>
            </a:r>
            <a:br>
              <a:rPr lang="nl-BE" dirty="0" smtClean="0">
                <a:solidFill>
                  <a:schemeClr val="accent1"/>
                </a:solidFill>
                <a:sym typeface="Symbol" panose="05050102010706020507" pitchFamily="18" charset="2"/>
              </a:rPr>
            </a:br>
            <a:r>
              <a:rPr lang="nl-BE" dirty="0" smtClean="0">
                <a:solidFill>
                  <a:schemeClr val="accent1"/>
                </a:solidFill>
                <a:sym typeface="Symbol" panose="05050102010706020507" pitchFamily="18" charset="2"/>
              </a:rPr>
              <a:t/>
            </a:r>
            <a:br>
              <a:rPr lang="nl-BE" dirty="0" smtClean="0">
                <a:solidFill>
                  <a:schemeClr val="accent1"/>
                </a:solidFill>
                <a:sym typeface="Symbol" panose="05050102010706020507" pitchFamily="18" charset="2"/>
              </a:rPr>
            </a:br>
            <a:r>
              <a:rPr lang="nl-BE" dirty="0" smtClean="0">
                <a:solidFill>
                  <a:schemeClr val="accent1"/>
                </a:solidFill>
                <a:sym typeface="Symbol" panose="05050102010706020507" pitchFamily="18" charset="2"/>
              </a:rPr>
              <a:t> Full G4 </a:t>
            </a:r>
            <a:r>
              <a:rPr lang="nl-BE" dirty="0" err="1" smtClean="0">
                <a:solidFill>
                  <a:schemeClr val="accent1"/>
                </a:solidFill>
                <a:sym typeface="Symbol" panose="05050102010706020507" pitchFamily="18" charset="2"/>
              </a:rPr>
              <a:t>simulation</a:t>
            </a:r>
            <a:endParaRPr lang="nl-BE" dirty="0" smtClean="0">
              <a:solidFill>
                <a:schemeClr val="accent1"/>
              </a:solidFill>
              <a:sym typeface="Symbol" panose="05050102010706020507" pitchFamily="18" charset="2"/>
            </a:endParaRPr>
          </a:p>
          <a:p>
            <a:pPr lvl="1"/>
            <a:endParaRPr lang="nl-BE" dirty="0" smtClean="0">
              <a:sym typeface="Symbol" panose="05050102010706020507" pitchFamily="18" charset="2"/>
            </a:endParaRPr>
          </a:p>
          <a:p>
            <a:pPr lvl="1"/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7527" y="6356352"/>
            <a:ext cx="2743200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t>12</a:t>
            </a:fld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Neutrino 2018 Heidelberg , </a:t>
            </a:r>
            <a:fld id="{6F82C8A0-CE29-43AE-9F4A-91461FB74BD0}" type="datetime1">
              <a:rPr lang="en-US" smtClean="0"/>
              <a:t>6/8/2018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N. Van Remortel, University of Antwerpen</a:t>
            </a:r>
            <a:endParaRPr lang="en-US" dirty="0"/>
          </a:p>
        </p:txBody>
      </p:sp>
      <p:pic>
        <p:nvPicPr>
          <p:cNvPr id="8" name="Content Placeholder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92" t="43411" b="50995"/>
          <a:stretch/>
        </p:blipFill>
        <p:spPr>
          <a:xfrm>
            <a:off x="6086763" y="980729"/>
            <a:ext cx="5934654" cy="43204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ontent Placeholder 2"/>
              <p:cNvSpPr txBox="1">
                <a:spLocks/>
              </p:cNvSpPr>
              <p:nvPr/>
            </p:nvSpPr>
            <p:spPr>
              <a:xfrm>
                <a:off x="335360" y="4033053"/>
                <a:ext cx="4355976" cy="291483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Wingdings 2" pitchFamily="18" charset="2"/>
                  <a:buChar char=""/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Wingdings 2" pitchFamily="18" charset="2"/>
                  <a:buChar char="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Wingdings 2" pitchFamily="18" charset="2"/>
                  <a:buChar char=""/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Wingdings 2" pitchFamily="18" charset="2"/>
                  <a:buChar char="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Wingdings 2" pitchFamily="18" charset="2"/>
                  <a:buChar char="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spcBef>
                    <a:spcPct val="20000"/>
                  </a:spcBef>
                  <a:buFont typeface="Wingdings 2" pitchFamily="18" charset="2"/>
                  <a:buChar char="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spcBef>
                    <a:spcPct val="20000"/>
                  </a:spcBef>
                  <a:buFont typeface="Wingdings 2" pitchFamily="18" charset="2"/>
                  <a:buChar char="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spcBef>
                    <a:spcPct val="20000"/>
                  </a:spcBef>
                  <a:buFont typeface="Wingdings 2" pitchFamily="18" charset="2"/>
                  <a:buChar char="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spcBef>
                    <a:spcPct val="20000"/>
                  </a:spcBef>
                  <a:buFont typeface="Wingdings 2" pitchFamily="18" charset="2"/>
                  <a:buChar char="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nl-BE" dirty="0"/>
                  <a:t>Target </a:t>
                </a:r>
                <a:r>
                  <a:rPr lang="nl-BE" dirty="0" err="1"/>
                  <a:t>sensitivity</a:t>
                </a:r>
                <a:endParaRPr lang="nl-BE" dirty="0"/>
              </a:p>
              <a:p>
                <a:pPr lvl="1"/>
                <a:r>
                  <a:rPr lang="nl-BE" dirty="0">
                    <a:sym typeface="Symbol" panose="05050102010706020507" pitchFamily="18" charset="2"/>
                  </a:rPr>
                  <a:t>Energy </a:t>
                </a:r>
                <a:r>
                  <a:rPr lang="nl-BE" dirty="0" err="1">
                    <a:sym typeface="Symbol" panose="05050102010706020507" pitchFamily="18" charset="2"/>
                  </a:rPr>
                  <a:t>resolution</a:t>
                </a:r>
                <a:r>
                  <a:rPr lang="nl-BE" dirty="0"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i="1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nl-BE" i="1"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</m:ctrlPr>
                          </m:sSubPr>
                          <m:e>
                            <m:r>
                              <a:rPr lang="nl-BE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  <m:t>𝜎</m:t>
                            </m:r>
                          </m:e>
                          <m:sub>
                            <m:r>
                              <a:rPr lang="nl-BE" i="1"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  <m:t>𝐸</m:t>
                            </m:r>
                          </m:sub>
                        </m:sSub>
                      </m:num>
                      <m:den>
                        <m:rad>
                          <m:radPr>
                            <m:degHide m:val="on"/>
                            <m:ctrlPr>
                              <a:rPr lang="nl-BE" i="1"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</m:ctrlPr>
                          </m:radPr>
                          <m:deg/>
                          <m:e>
                            <m:r>
                              <a:rPr lang="nl-BE" i="1"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  <m:t>𝐸</m:t>
                            </m:r>
                            <m:r>
                              <a:rPr lang="nl-BE" i="1"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  <m:t> </m:t>
                            </m:r>
                            <m:d>
                              <m:dPr>
                                <m:ctrlPr>
                                  <a:rPr lang="nl-BE" i="1">
                                    <a:latin typeface="Cambria Math" panose="02040503050406030204" pitchFamily="18" charset="0"/>
                                    <a:sym typeface="Symbol" panose="05050102010706020507" pitchFamily="18" charset="2"/>
                                  </a:rPr>
                                </m:ctrlPr>
                              </m:dPr>
                              <m:e>
                                <m:r>
                                  <a:rPr lang="nl-BE" i="1">
                                    <a:latin typeface="Cambria Math" panose="02040503050406030204" pitchFamily="18" charset="0"/>
                                    <a:sym typeface="Symbol" panose="05050102010706020507" pitchFamily="18" charset="2"/>
                                  </a:rPr>
                                  <m:t>𝑀𝑒𝑉</m:t>
                                </m:r>
                              </m:e>
                            </m:d>
                          </m:e>
                        </m:rad>
                      </m:den>
                    </m:f>
                    <m:r>
                      <a:rPr lang="nl-BE" i="1"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=14%</m:t>
                    </m:r>
                  </m:oMath>
                </a14:m>
                <a:endParaRPr lang="nl-BE" dirty="0">
                  <a:sym typeface="Symbol" panose="05050102010706020507" pitchFamily="18" charset="2"/>
                </a:endParaRPr>
              </a:p>
              <a:p>
                <a:pPr lvl="1"/>
                <a:r>
                  <a:rPr lang="nl-BE" dirty="0">
                    <a:sym typeface="Symbol" panose="05050102010706020507" pitchFamily="18" charset="2"/>
                  </a:rPr>
                  <a:t> IBD efficiency 30%</a:t>
                </a:r>
              </a:p>
              <a:p>
                <a:pPr lvl="1"/>
                <a:r>
                  <a:rPr lang="nl-BE" dirty="0" err="1" smtClean="0">
                    <a:sym typeface="Symbol" panose="05050102010706020507" pitchFamily="18" charset="2"/>
                  </a:rPr>
                  <a:t>Signal</a:t>
                </a:r>
                <a:r>
                  <a:rPr lang="nl-BE" dirty="0" smtClean="0">
                    <a:sym typeface="Symbol" panose="05050102010706020507" pitchFamily="18" charset="2"/>
                  </a:rPr>
                  <a:t>-</a:t>
                </a:r>
                <a:r>
                  <a:rPr lang="nl-BE" dirty="0" err="1" smtClean="0">
                    <a:sym typeface="Symbol" panose="05050102010706020507" pitchFamily="18" charset="2"/>
                  </a:rPr>
                  <a:t>to</a:t>
                </a:r>
                <a:r>
                  <a:rPr lang="nl-BE" dirty="0" smtClean="0">
                    <a:sym typeface="Symbol" panose="05050102010706020507" pitchFamily="18" charset="2"/>
                  </a:rPr>
                  <a:t>-Background 3:1</a:t>
                </a:r>
                <a:endParaRPr lang="nl-BE" dirty="0">
                  <a:sym typeface="Symbol" panose="05050102010706020507" pitchFamily="18" charset="2"/>
                </a:endParaRPr>
              </a:p>
              <a:p>
                <a:pPr lvl="1"/>
                <a:endParaRPr lang="nl-BE" dirty="0">
                  <a:sym typeface="Symbol" panose="05050102010706020507" pitchFamily="18" charset="2"/>
                </a:endParaRPr>
              </a:p>
              <a:p>
                <a:pPr lvl="1"/>
                <a:endParaRPr lang="nl-BE" dirty="0"/>
              </a:p>
            </p:txBody>
          </p:sp>
        </mc:Choice>
        <mc:Fallback xmlns="">
          <p:sp>
            <p:nvSpPr>
              <p:cNvPr id="11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4033053"/>
                <a:ext cx="4355976" cy="2914837"/>
              </a:xfrm>
              <a:prstGeom prst="rect">
                <a:avLst/>
              </a:prstGeom>
              <a:blipFill>
                <a:blip r:embed="rId3"/>
                <a:stretch>
                  <a:fillRect l="-1119" t="-2510"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0631" y="1463049"/>
            <a:ext cx="5964781" cy="412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21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 err="1" smtClean="0">
                <a:solidFill>
                  <a:schemeClr val="accent1"/>
                </a:solidFill>
              </a:rPr>
              <a:t>Quality</a:t>
            </a:r>
            <a:r>
              <a:rPr lang="nl-BE" b="1" dirty="0" smtClean="0">
                <a:solidFill>
                  <a:schemeClr val="accent1"/>
                </a:solidFill>
              </a:rPr>
              <a:t> control: </a:t>
            </a:r>
            <a:br>
              <a:rPr lang="nl-BE" b="1" dirty="0" smtClean="0">
                <a:solidFill>
                  <a:schemeClr val="accent1"/>
                </a:solidFill>
              </a:rPr>
            </a:br>
            <a:r>
              <a:rPr lang="nl-BE" b="1" dirty="0" smtClean="0">
                <a:solidFill>
                  <a:schemeClr val="accent1"/>
                </a:solidFill>
              </a:rPr>
              <a:t>CALIPSO</a:t>
            </a:r>
            <a:endParaRPr lang="nl-BE" b="1" dirty="0"/>
          </a:p>
        </p:txBody>
      </p:sp>
      <p:sp>
        <p:nvSpPr>
          <p:cNvPr id="13" name="Content Placeholder 12"/>
          <p:cNvSpPr>
            <a:spLocks noGrp="1"/>
          </p:cNvSpPr>
          <p:nvPr>
            <p:ph idx="1"/>
          </p:nvPr>
        </p:nvSpPr>
        <p:spPr>
          <a:xfrm>
            <a:off x="126263" y="1842754"/>
            <a:ext cx="5976664" cy="2607123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BE" dirty="0" err="1"/>
              <a:t>Automated</a:t>
            </a:r>
            <a:r>
              <a:rPr lang="nl-BE" dirty="0"/>
              <a:t> scanner </a:t>
            </a:r>
            <a:r>
              <a:rPr lang="nl-BE" dirty="0" err="1"/>
              <a:t>with</a:t>
            </a:r>
            <a:r>
              <a:rPr lang="nl-BE" dirty="0"/>
              <a:t> </a:t>
            </a:r>
            <a:r>
              <a:rPr lang="nl-BE" dirty="0" err="1"/>
              <a:t>active</a:t>
            </a:r>
            <a:r>
              <a:rPr lang="nl-BE" dirty="0"/>
              <a:t> </a:t>
            </a:r>
            <a:r>
              <a:rPr lang="nl-BE" dirty="0" err="1"/>
              <a:t>calibration</a:t>
            </a:r>
            <a:r>
              <a:rPr lang="nl-BE" dirty="0"/>
              <a:t> </a:t>
            </a:r>
            <a:r>
              <a:rPr lang="nl-BE" dirty="0" err="1"/>
              <a:t>head</a:t>
            </a:r>
            <a:r>
              <a:rPr lang="nl-BE" dirty="0"/>
              <a:t> </a:t>
            </a:r>
            <a:r>
              <a:rPr lang="nl-BE" dirty="0" err="1"/>
              <a:t>accommodating</a:t>
            </a:r>
            <a:r>
              <a:rPr lang="nl-BE" dirty="0"/>
              <a:t> </a:t>
            </a:r>
            <a:r>
              <a:rPr lang="nl-BE" dirty="0" err="1"/>
              <a:t>various</a:t>
            </a:r>
            <a:r>
              <a:rPr lang="nl-BE" dirty="0"/>
              <a:t> neutron, </a:t>
            </a:r>
            <a:r>
              <a:rPr lang="nl-BE" dirty="0" err="1"/>
              <a:t>electron</a:t>
            </a:r>
            <a:r>
              <a:rPr lang="nl-BE" dirty="0"/>
              <a:t>/gamma sources: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BE" baseline="30000" dirty="0"/>
              <a:t>207</a:t>
            </a:r>
            <a:r>
              <a:rPr lang="nl-BE" dirty="0"/>
              <a:t>Bi, </a:t>
            </a:r>
            <a:r>
              <a:rPr lang="nl-BE" baseline="30000" dirty="0"/>
              <a:t>22</a:t>
            </a:r>
            <a:r>
              <a:rPr lang="nl-BE" dirty="0"/>
              <a:t>Na, </a:t>
            </a:r>
            <a:r>
              <a:rPr lang="nl-BE" baseline="30000" dirty="0"/>
              <a:t>137</a:t>
            </a:r>
            <a:r>
              <a:rPr lang="nl-BE" dirty="0"/>
              <a:t>Cs, </a:t>
            </a:r>
            <a:r>
              <a:rPr lang="nl-BE" baseline="30000" dirty="0"/>
              <a:t>60</a:t>
            </a:r>
            <a:r>
              <a:rPr lang="nl-BE" dirty="0"/>
              <a:t>Co, …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BE" baseline="30000" dirty="0"/>
              <a:t>235</a:t>
            </a:r>
            <a:r>
              <a:rPr lang="nl-BE" dirty="0"/>
              <a:t>Cf, </a:t>
            </a:r>
            <a:r>
              <a:rPr lang="nl-BE" dirty="0" err="1"/>
              <a:t>AmBe</a:t>
            </a:r>
            <a:endParaRPr lang="nl-BE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BE" dirty="0"/>
              <a:t>16x16 </a:t>
            </a:r>
            <a:r>
              <a:rPr lang="nl-BE" dirty="0" err="1"/>
              <a:t>cell</a:t>
            </a:r>
            <a:r>
              <a:rPr lang="nl-BE" dirty="0"/>
              <a:t> </a:t>
            </a:r>
            <a:r>
              <a:rPr lang="nl-BE" dirty="0" err="1"/>
              <a:t>plane</a:t>
            </a:r>
            <a:r>
              <a:rPr lang="nl-BE" dirty="0"/>
              <a:t> in 4 </a:t>
            </a:r>
            <a:r>
              <a:rPr lang="nl-BE" dirty="0" err="1"/>
              <a:t>hours</a:t>
            </a:r>
            <a:endParaRPr lang="nl-B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BE" dirty="0" err="1"/>
              <a:t>Employs</a:t>
            </a:r>
            <a:r>
              <a:rPr lang="nl-BE" dirty="0"/>
              <a:t> </a:t>
            </a:r>
            <a:r>
              <a:rPr lang="nl-BE" dirty="0" err="1"/>
              <a:t>same</a:t>
            </a:r>
            <a:r>
              <a:rPr lang="nl-BE" dirty="0"/>
              <a:t> </a:t>
            </a:r>
            <a:r>
              <a:rPr lang="nl-BE" dirty="0" err="1"/>
              <a:t>readout&amp;DAQ</a:t>
            </a:r>
            <a:r>
              <a:rPr lang="nl-BE" dirty="0"/>
              <a:t> as full detector</a:t>
            </a:r>
          </a:p>
          <a:p>
            <a:endParaRPr lang="nl-B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N. Van Remortel, University of Antwerpen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13</a:t>
            </a:fld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Neutrino 2018 Heidelberg , </a:t>
            </a:r>
            <a:fld id="{ECA94346-E7CA-466A-91DE-46022B2C022E}" type="datetime1">
              <a:rPr lang="en-US" smtClean="0"/>
              <a:t>6/8/2018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87"/>
          <a:stretch/>
        </p:blipFill>
        <p:spPr>
          <a:xfrm>
            <a:off x="6457202" y="214328"/>
            <a:ext cx="5399438" cy="352839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42131" t="28843" r="46057" b="43157"/>
          <a:stretch/>
        </p:blipFill>
        <p:spPr>
          <a:xfrm>
            <a:off x="4944944" y="4273712"/>
            <a:ext cx="1571488" cy="209531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/>
          <a:srcRect l="54315" t="24500" r="9066" b="33410"/>
          <a:stretch/>
        </p:blipFill>
        <p:spPr>
          <a:xfrm>
            <a:off x="7639334" y="4177858"/>
            <a:ext cx="4145298" cy="268014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614229" y="3861048"/>
            <a:ext cx="66024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baseline="30000" dirty="0" smtClean="0"/>
              <a:t>22</a:t>
            </a:r>
            <a:r>
              <a:rPr lang="nl-BE" dirty="0" smtClean="0"/>
              <a:t>Na Compton </a:t>
            </a:r>
            <a:r>
              <a:rPr lang="nl-BE" dirty="0" err="1"/>
              <a:t>edge</a:t>
            </a:r>
            <a:r>
              <a:rPr lang="nl-BE" dirty="0"/>
              <a:t> of 1270 </a:t>
            </a:r>
            <a:r>
              <a:rPr lang="nl-BE" dirty="0" err="1"/>
              <a:t>keV</a:t>
            </a:r>
            <a:r>
              <a:rPr lang="nl-BE" dirty="0"/>
              <a:t> gamma </a:t>
            </a:r>
            <a:r>
              <a:rPr lang="nl-BE" dirty="0" err="1"/>
              <a:t>used</a:t>
            </a:r>
            <a:r>
              <a:rPr lang="nl-BE" dirty="0"/>
              <a:t> </a:t>
            </a:r>
            <a:r>
              <a:rPr lang="nl-BE" dirty="0" err="1"/>
              <a:t>for</a:t>
            </a:r>
            <a:r>
              <a:rPr lang="nl-BE" dirty="0"/>
              <a:t> LY </a:t>
            </a:r>
            <a:r>
              <a:rPr lang="nl-BE" dirty="0" err="1"/>
              <a:t>measurement</a:t>
            </a:r>
            <a:endParaRPr lang="nl-BE" dirty="0"/>
          </a:p>
        </p:txBody>
      </p:sp>
      <p:sp>
        <p:nvSpPr>
          <p:cNvPr id="12" name="TextBox 11"/>
          <p:cNvSpPr txBox="1"/>
          <p:nvPr/>
        </p:nvSpPr>
        <p:spPr>
          <a:xfrm>
            <a:off x="1176537" y="4675040"/>
            <a:ext cx="2517036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nl-BE" dirty="0"/>
              <a:t>Poster: L. </a:t>
            </a:r>
            <a:r>
              <a:rPr lang="nl-BE" dirty="0" err="1"/>
              <a:t>Manzanillas</a:t>
            </a:r>
            <a:r>
              <a:rPr lang="nl-BE" dirty="0"/>
              <a:t/>
            </a:r>
            <a:br>
              <a:rPr lang="nl-BE" dirty="0"/>
            </a:br>
            <a:r>
              <a:rPr lang="nl-BE" dirty="0" err="1" smtClean="0"/>
              <a:t>Monday</a:t>
            </a:r>
            <a:r>
              <a:rPr lang="nl-BE" dirty="0" smtClean="0"/>
              <a:t> #171 </a:t>
            </a:r>
            <a:r>
              <a:rPr lang="nl-BE" dirty="0"/>
              <a:t>(Ballroom)</a:t>
            </a:r>
          </a:p>
        </p:txBody>
      </p:sp>
    </p:spTree>
    <p:extLst>
      <p:ext uri="{BB962C8B-B14F-4D97-AF65-F5344CB8AC3E}">
        <p14:creationId xmlns:p14="http://schemas.microsoft.com/office/powerpoint/2010/main" val="418608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31504" y="90144"/>
            <a:ext cx="8280920" cy="542960"/>
          </a:xfrm>
        </p:spPr>
        <p:txBody>
          <a:bodyPr>
            <a:normAutofit fontScale="90000"/>
          </a:bodyPr>
          <a:lstStyle/>
          <a:p>
            <a:r>
              <a:rPr lang="nl-BE" b="1" dirty="0" smtClean="0">
                <a:solidFill>
                  <a:schemeClr val="accent1"/>
                </a:solidFill>
              </a:rPr>
              <a:t>Construction &amp; Integration:</a:t>
            </a:r>
            <a:endParaRPr lang="nl-BE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7527" y="6356352"/>
            <a:ext cx="2743200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t>14</a:t>
            </a:fld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1" y="759513"/>
            <a:ext cx="8388703" cy="559683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 rot="20610599">
            <a:off x="3611794" y="1229946"/>
            <a:ext cx="7947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CROSS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632323" y="6237844"/>
            <a:ext cx="1079719" cy="369332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nl-BE" dirty="0"/>
              <a:t>Nov 2017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Neutrino 2018 Heidelberg , </a:t>
            </a:r>
            <a:fld id="{8B474D3E-F68D-4FC2-AFAA-B20A706B348D}" type="datetime1">
              <a:rPr lang="en-US" smtClean="0"/>
              <a:t>6/8/2018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N. Van Remortel, University of Antwerpen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6526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 smtClean="0">
                <a:solidFill>
                  <a:schemeClr val="accent1"/>
                </a:solidFill>
              </a:rPr>
              <a:t>Optical performance</a:t>
            </a:r>
            <a:endParaRPr lang="nl-BE" b="1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2489" y="1412776"/>
            <a:ext cx="5265436" cy="1592320"/>
          </a:xfrm>
          <a:noFill/>
          <a:ln w="41275"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nl-BE" dirty="0" smtClean="0"/>
              <a:t>99% of </a:t>
            </a:r>
            <a:r>
              <a:rPr lang="nl-BE" dirty="0" err="1" smtClean="0"/>
              <a:t>channel</a:t>
            </a:r>
            <a:r>
              <a:rPr lang="nl-BE" dirty="0" smtClean="0"/>
              <a:t> </a:t>
            </a:r>
            <a:r>
              <a:rPr lang="nl-BE" dirty="0" err="1" smtClean="0"/>
              <a:t>gains</a:t>
            </a:r>
            <a:r>
              <a:rPr lang="nl-BE" dirty="0" smtClean="0"/>
              <a:t> </a:t>
            </a:r>
            <a:r>
              <a:rPr lang="nl-BE" dirty="0" err="1" smtClean="0"/>
              <a:t>equalized</a:t>
            </a:r>
            <a:r>
              <a:rPr lang="nl-BE" dirty="0" smtClean="0"/>
              <a:t> </a:t>
            </a:r>
            <a:r>
              <a:rPr lang="nl-BE" dirty="0" err="1" smtClean="0"/>
              <a:t>to</a:t>
            </a:r>
            <a:r>
              <a:rPr lang="nl-BE" dirty="0" smtClean="0"/>
              <a:t> 1.4% spread</a:t>
            </a:r>
          </a:p>
          <a:p>
            <a:r>
              <a:rPr lang="nl-BE" dirty="0" err="1"/>
              <a:t>Linear</a:t>
            </a:r>
            <a:r>
              <a:rPr lang="nl-BE" dirty="0"/>
              <a:t> energy response over </a:t>
            </a:r>
            <a:r>
              <a:rPr lang="nl-BE" dirty="0" err="1"/>
              <a:t>wide</a:t>
            </a:r>
            <a:r>
              <a:rPr lang="nl-BE" dirty="0"/>
              <a:t> </a:t>
            </a:r>
            <a:r>
              <a:rPr lang="nl-BE" dirty="0" smtClean="0"/>
              <a:t>range</a:t>
            </a:r>
          </a:p>
          <a:p>
            <a:r>
              <a:rPr lang="nl-BE" dirty="0" smtClean="0"/>
              <a:t>Will </a:t>
            </a:r>
            <a:r>
              <a:rPr lang="nl-BE" dirty="0" err="1" smtClean="0"/>
              <a:t>add</a:t>
            </a:r>
            <a:r>
              <a:rPr lang="nl-BE" dirty="0" smtClean="0"/>
              <a:t> more sources/</a:t>
            </a:r>
            <a:r>
              <a:rPr lang="nl-BE" dirty="0" err="1" smtClean="0"/>
              <a:t>energies</a:t>
            </a:r>
            <a:r>
              <a:rPr lang="nl-BE" dirty="0" smtClean="0"/>
              <a:t>: </a:t>
            </a:r>
            <a:r>
              <a:rPr lang="nl-BE" dirty="0" err="1" smtClean="0"/>
              <a:t>Including</a:t>
            </a:r>
            <a:r>
              <a:rPr lang="nl-BE" dirty="0" smtClean="0"/>
              <a:t> </a:t>
            </a:r>
            <a:r>
              <a:rPr lang="nl-BE" dirty="0" err="1" smtClean="0"/>
              <a:t>conversion</a:t>
            </a:r>
            <a:r>
              <a:rPr lang="nl-BE" dirty="0" smtClean="0"/>
              <a:t> </a:t>
            </a:r>
            <a:r>
              <a:rPr lang="nl-BE" dirty="0" smtClean="0">
                <a:sym typeface="Symbol" panose="05050102010706020507" pitchFamily="18" charset="2"/>
              </a:rPr>
              <a:t>’s </a:t>
            </a:r>
            <a:r>
              <a:rPr lang="nl-BE" dirty="0" err="1" smtClean="0">
                <a:sym typeface="Symbol" panose="05050102010706020507" pitchFamily="18" charset="2"/>
              </a:rPr>
              <a:t>from</a:t>
            </a:r>
            <a:r>
              <a:rPr lang="nl-BE" dirty="0">
                <a:sym typeface="Symbol" panose="05050102010706020507" pitchFamily="18" charset="2"/>
              </a:rPr>
              <a:t> </a:t>
            </a:r>
            <a:r>
              <a:rPr lang="nl-BE" baseline="30000" dirty="0">
                <a:sym typeface="Symbol" panose="05050102010706020507" pitchFamily="18" charset="2"/>
              </a:rPr>
              <a:t>207</a:t>
            </a:r>
            <a:r>
              <a:rPr lang="nl-BE" dirty="0">
                <a:sym typeface="Symbol" panose="05050102010706020507" pitchFamily="18" charset="2"/>
              </a:rPr>
              <a:t>Bi</a:t>
            </a:r>
            <a:endParaRPr lang="nl-BE" dirty="0" smtClean="0"/>
          </a:p>
          <a:p>
            <a:r>
              <a:rPr lang="nl-BE" dirty="0" err="1" smtClean="0"/>
              <a:t>Exploit</a:t>
            </a:r>
            <a:r>
              <a:rPr lang="nl-BE" dirty="0" smtClean="0"/>
              <a:t> </a:t>
            </a:r>
            <a:r>
              <a:rPr lang="nl-BE" dirty="0" err="1" smtClean="0"/>
              <a:t>muons</a:t>
            </a:r>
            <a:r>
              <a:rPr lang="nl-BE" dirty="0" smtClean="0"/>
              <a:t> </a:t>
            </a:r>
            <a:r>
              <a:rPr lang="nl-BE" dirty="0" err="1" smtClean="0"/>
              <a:t>for</a:t>
            </a:r>
            <a:r>
              <a:rPr lang="nl-BE" dirty="0" smtClean="0"/>
              <a:t> real-time monitoring</a:t>
            </a:r>
          </a:p>
          <a:p>
            <a:endParaRPr lang="nl-BE" dirty="0"/>
          </a:p>
          <a:p>
            <a:endParaRPr lang="nl-BE" dirty="0" smtClean="0"/>
          </a:p>
          <a:p>
            <a:endParaRPr lang="nl-BE" dirty="0"/>
          </a:p>
          <a:p>
            <a:endParaRPr lang="nl-BE" dirty="0" smtClean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N. Van Remortel, University of Antwerpen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15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Neutrino 2018 Heidelberg , </a:t>
            </a:r>
            <a:fld id="{C6EF1AC0-3346-4C58-8ABC-8B9E913C92EC}" type="datetime1">
              <a:rPr lang="en-US" smtClean="0"/>
              <a:t>6/8/2018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22049" t="55299" r="42907" b="7587"/>
          <a:stretch/>
        </p:blipFill>
        <p:spPr>
          <a:xfrm>
            <a:off x="5951984" y="1988840"/>
            <a:ext cx="6180352" cy="368189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760465" y="703057"/>
            <a:ext cx="2563390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nl-BE" dirty="0"/>
              <a:t>Poster: L. </a:t>
            </a:r>
            <a:r>
              <a:rPr lang="nl-BE" dirty="0" err="1"/>
              <a:t>Manzanillas</a:t>
            </a:r>
            <a:r>
              <a:rPr lang="nl-BE" dirty="0"/>
              <a:t> </a:t>
            </a:r>
            <a:r>
              <a:rPr lang="nl-BE" dirty="0" smtClean="0"/>
              <a:t/>
            </a:r>
            <a:br>
              <a:rPr lang="nl-BE" dirty="0" smtClean="0"/>
            </a:br>
            <a:r>
              <a:rPr lang="nl-BE" dirty="0" err="1" smtClean="0"/>
              <a:t>Monday</a:t>
            </a:r>
            <a:r>
              <a:rPr lang="nl-BE" dirty="0" smtClean="0"/>
              <a:t> #171 </a:t>
            </a:r>
            <a:r>
              <a:rPr lang="nl-BE" dirty="0"/>
              <a:t>(Ballroom</a:t>
            </a:r>
            <a:r>
              <a:rPr lang="nl-BE" dirty="0" smtClean="0"/>
              <a:t>)</a:t>
            </a:r>
          </a:p>
          <a:p>
            <a:r>
              <a:rPr lang="nl-BE" dirty="0" err="1" smtClean="0"/>
              <a:t>And</a:t>
            </a:r>
            <a:endParaRPr lang="nl-BE" dirty="0" smtClean="0"/>
          </a:p>
          <a:p>
            <a:r>
              <a:rPr lang="nl-BE" dirty="0">
                <a:hlinkClick r:id="rId3"/>
              </a:rPr>
              <a:t>arXiv:1806.02461</a:t>
            </a:r>
            <a:r>
              <a:rPr lang="nl-BE" dirty="0"/>
              <a:t> </a:t>
            </a:r>
            <a:endParaRPr lang="nl-BE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4"/>
          <a:srcRect l="54315" t="24500" r="9066" b="33410"/>
          <a:stretch/>
        </p:blipFill>
        <p:spPr>
          <a:xfrm>
            <a:off x="789887" y="3430953"/>
            <a:ext cx="4145298" cy="2680142"/>
          </a:xfrm>
          <a:prstGeom prst="rect">
            <a:avLst/>
          </a:prstGeom>
        </p:spPr>
      </p:pic>
      <p:cxnSp>
        <p:nvCxnSpPr>
          <p:cNvPr id="11" name="Straight Arrow Connector 10"/>
          <p:cNvCxnSpPr/>
          <p:nvPr/>
        </p:nvCxnSpPr>
        <p:spPr>
          <a:xfrm>
            <a:off x="2639616" y="4293096"/>
            <a:ext cx="4320480" cy="0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4013244" y="4005064"/>
            <a:ext cx="4891068" cy="1451639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8802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 smtClean="0">
                <a:solidFill>
                  <a:schemeClr val="accent1"/>
                </a:solidFill>
              </a:rPr>
              <a:t>Optical performance</a:t>
            </a:r>
            <a:endParaRPr lang="nl-BE" b="1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492" y="2484752"/>
            <a:ext cx="5920435" cy="3065712"/>
          </a:xfrm>
          <a:noFill/>
          <a:ln w="41275"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nl-BE" dirty="0" smtClean="0">
                <a:solidFill>
                  <a:schemeClr val="accent1">
                    <a:lumMod val="75000"/>
                  </a:schemeClr>
                </a:solidFill>
              </a:rPr>
              <a:t>Channel </a:t>
            </a:r>
            <a:r>
              <a:rPr lang="nl-BE" dirty="0" err="1" smtClean="0">
                <a:solidFill>
                  <a:schemeClr val="accent1">
                    <a:lumMod val="75000"/>
                  </a:schemeClr>
                </a:solidFill>
              </a:rPr>
              <a:t>gains</a:t>
            </a:r>
            <a:r>
              <a:rPr lang="nl-BE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nl-BE" dirty="0" err="1" smtClean="0">
                <a:solidFill>
                  <a:schemeClr val="accent1">
                    <a:lumMod val="75000"/>
                  </a:schemeClr>
                </a:solidFill>
              </a:rPr>
              <a:t>equalized</a:t>
            </a:r>
            <a:r>
              <a:rPr lang="nl-BE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nl-BE" dirty="0" err="1" smtClean="0">
                <a:solidFill>
                  <a:schemeClr val="accent1">
                    <a:lumMod val="75000"/>
                  </a:schemeClr>
                </a:solidFill>
              </a:rPr>
              <a:t>to</a:t>
            </a:r>
            <a:r>
              <a:rPr lang="nl-BE" dirty="0" smtClean="0">
                <a:solidFill>
                  <a:schemeClr val="accent1">
                    <a:lumMod val="75000"/>
                  </a:schemeClr>
                </a:solidFill>
              </a:rPr>
              <a:t> 1.4% spread</a:t>
            </a:r>
          </a:p>
          <a:p>
            <a:r>
              <a:rPr lang="nl-BE" dirty="0" err="1">
                <a:solidFill>
                  <a:schemeClr val="accent1">
                    <a:lumMod val="75000"/>
                  </a:schemeClr>
                </a:solidFill>
              </a:rPr>
              <a:t>Linear</a:t>
            </a:r>
            <a:r>
              <a:rPr lang="nl-BE" dirty="0">
                <a:solidFill>
                  <a:schemeClr val="accent1">
                    <a:lumMod val="75000"/>
                  </a:schemeClr>
                </a:solidFill>
              </a:rPr>
              <a:t> energy response over </a:t>
            </a:r>
            <a:r>
              <a:rPr lang="nl-BE" dirty="0" err="1">
                <a:solidFill>
                  <a:schemeClr val="accent1">
                    <a:lumMod val="75000"/>
                  </a:schemeClr>
                </a:solidFill>
              </a:rPr>
              <a:t>wide</a:t>
            </a:r>
            <a:r>
              <a:rPr lang="nl-BE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nl-BE" dirty="0" smtClean="0">
                <a:solidFill>
                  <a:schemeClr val="accent1">
                    <a:lumMod val="75000"/>
                  </a:schemeClr>
                </a:solidFill>
              </a:rPr>
              <a:t>range</a:t>
            </a:r>
          </a:p>
          <a:p>
            <a:r>
              <a:rPr lang="nl-BE" dirty="0">
                <a:solidFill>
                  <a:schemeClr val="accent1">
                    <a:lumMod val="75000"/>
                  </a:schemeClr>
                </a:solidFill>
              </a:rPr>
              <a:t>Will </a:t>
            </a:r>
            <a:r>
              <a:rPr lang="nl-BE" dirty="0" err="1">
                <a:solidFill>
                  <a:schemeClr val="accent1">
                    <a:lumMod val="75000"/>
                  </a:schemeClr>
                </a:solidFill>
              </a:rPr>
              <a:t>add</a:t>
            </a:r>
            <a:r>
              <a:rPr lang="nl-BE" dirty="0">
                <a:solidFill>
                  <a:schemeClr val="accent1">
                    <a:lumMod val="75000"/>
                  </a:schemeClr>
                </a:solidFill>
              </a:rPr>
              <a:t> more sources/</a:t>
            </a:r>
            <a:r>
              <a:rPr lang="nl-BE" dirty="0" err="1">
                <a:solidFill>
                  <a:schemeClr val="accent1">
                    <a:lumMod val="75000"/>
                  </a:schemeClr>
                </a:solidFill>
              </a:rPr>
              <a:t>energies</a:t>
            </a:r>
            <a:r>
              <a:rPr lang="nl-BE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nl-BE" dirty="0" err="1">
                <a:solidFill>
                  <a:schemeClr val="accent1">
                    <a:lumMod val="75000"/>
                  </a:schemeClr>
                </a:solidFill>
              </a:rPr>
              <a:t>and</a:t>
            </a:r>
            <a:r>
              <a:rPr lang="nl-BE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nl-BE" dirty="0" err="1">
                <a:solidFill>
                  <a:schemeClr val="accent1">
                    <a:lumMod val="75000"/>
                  </a:schemeClr>
                </a:solidFill>
              </a:rPr>
              <a:t>exploit</a:t>
            </a:r>
            <a:r>
              <a:rPr lang="nl-BE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nl-BE" dirty="0" err="1">
                <a:solidFill>
                  <a:schemeClr val="accent1">
                    <a:lumMod val="75000"/>
                  </a:schemeClr>
                </a:solidFill>
              </a:rPr>
              <a:t>muons</a:t>
            </a:r>
            <a:r>
              <a:rPr lang="nl-BE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nl-BE" dirty="0" err="1">
                <a:solidFill>
                  <a:schemeClr val="accent1">
                    <a:lumMod val="75000"/>
                  </a:schemeClr>
                </a:solidFill>
              </a:rPr>
              <a:t>for</a:t>
            </a:r>
            <a:r>
              <a:rPr lang="nl-BE" dirty="0">
                <a:solidFill>
                  <a:schemeClr val="accent1">
                    <a:lumMod val="75000"/>
                  </a:schemeClr>
                </a:solidFill>
              </a:rPr>
              <a:t> real-time </a:t>
            </a:r>
            <a:r>
              <a:rPr lang="nl-BE" dirty="0" smtClean="0">
                <a:solidFill>
                  <a:schemeClr val="accent1">
                    <a:lumMod val="75000"/>
                  </a:schemeClr>
                </a:solidFill>
              </a:rPr>
              <a:t>monitoring</a:t>
            </a:r>
          </a:p>
          <a:p>
            <a:r>
              <a:rPr lang="nl-BE" dirty="0" smtClean="0"/>
              <a:t>Pre-</a:t>
            </a:r>
            <a:r>
              <a:rPr lang="nl-BE" dirty="0" err="1" smtClean="0"/>
              <a:t>integration</a:t>
            </a:r>
            <a:r>
              <a:rPr lang="nl-BE" dirty="0" smtClean="0"/>
              <a:t> </a:t>
            </a:r>
            <a:r>
              <a:rPr lang="nl-BE" dirty="0" err="1" smtClean="0"/>
              <a:t>calibration</a:t>
            </a:r>
            <a:r>
              <a:rPr lang="nl-BE" dirty="0" smtClean="0"/>
              <a:t> </a:t>
            </a:r>
            <a:r>
              <a:rPr lang="nl-BE" dirty="0" err="1" smtClean="0"/>
              <a:t>crosschecked</a:t>
            </a:r>
            <a:r>
              <a:rPr lang="nl-BE" dirty="0" smtClean="0"/>
              <a:t> &amp; </a:t>
            </a:r>
            <a:r>
              <a:rPr lang="nl-BE" dirty="0" err="1" smtClean="0"/>
              <a:t>complemented</a:t>
            </a:r>
            <a:r>
              <a:rPr lang="nl-BE" dirty="0" smtClean="0"/>
              <a:t> </a:t>
            </a:r>
            <a:r>
              <a:rPr lang="nl-BE" dirty="0" err="1" smtClean="0"/>
              <a:t>by</a:t>
            </a:r>
            <a:r>
              <a:rPr lang="nl-BE" dirty="0" smtClean="0"/>
              <a:t> in-situ </a:t>
            </a:r>
            <a:r>
              <a:rPr lang="nl-BE" dirty="0" err="1" smtClean="0"/>
              <a:t>calibration</a:t>
            </a:r>
            <a:endParaRPr lang="nl-BE" dirty="0" smtClean="0"/>
          </a:p>
          <a:p>
            <a:r>
              <a:rPr lang="nl-BE" dirty="0" smtClean="0"/>
              <a:t>Light </a:t>
            </a:r>
            <a:r>
              <a:rPr lang="nl-BE" dirty="0" err="1" smtClean="0"/>
              <a:t>yield</a:t>
            </a:r>
            <a:r>
              <a:rPr lang="nl-BE" dirty="0" smtClean="0"/>
              <a:t>: 77 PA/</a:t>
            </a:r>
            <a:r>
              <a:rPr lang="nl-BE" dirty="0" err="1" smtClean="0"/>
              <a:t>MeV</a:t>
            </a:r>
            <a:r>
              <a:rPr lang="nl-BE" dirty="0" smtClean="0"/>
              <a:t>/</a:t>
            </a:r>
            <a:r>
              <a:rPr lang="nl-BE" dirty="0" err="1" smtClean="0"/>
              <a:t>cube</a:t>
            </a:r>
            <a:r>
              <a:rPr lang="nl-BE" dirty="0" smtClean="0"/>
              <a:t> </a:t>
            </a:r>
            <a:r>
              <a:rPr lang="nl-BE" dirty="0" smtClean="0">
                <a:sym typeface="Symbol" panose="05050102010706020507" pitchFamily="18" charset="2"/>
              </a:rPr>
              <a:t>(E)/E</a:t>
            </a:r>
            <a:r>
              <a:rPr lang="nl-BE" dirty="0" smtClean="0"/>
              <a:t> = 12% at 1 </a:t>
            </a:r>
            <a:r>
              <a:rPr lang="nl-BE" dirty="0" err="1" smtClean="0"/>
              <a:t>MeV</a:t>
            </a:r>
            <a:endParaRPr lang="nl-BE" dirty="0" smtClean="0"/>
          </a:p>
          <a:p>
            <a:r>
              <a:rPr lang="nl-BE" dirty="0" err="1" smtClean="0"/>
              <a:t>Very</a:t>
            </a:r>
            <a:r>
              <a:rPr lang="nl-BE" dirty="0" smtClean="0"/>
              <a:t> </a:t>
            </a:r>
            <a:r>
              <a:rPr lang="nl-BE" dirty="0" err="1" smtClean="0"/>
              <a:t>good</a:t>
            </a:r>
            <a:r>
              <a:rPr lang="nl-BE" dirty="0" smtClean="0"/>
              <a:t> </a:t>
            </a:r>
            <a:r>
              <a:rPr lang="nl-BE" dirty="0" err="1" smtClean="0"/>
              <a:t>consistency</a:t>
            </a:r>
            <a:r>
              <a:rPr lang="nl-BE" dirty="0" smtClean="0"/>
              <a:t> </a:t>
            </a:r>
            <a:r>
              <a:rPr lang="nl-BE" dirty="0" err="1" smtClean="0"/>
              <a:t>between</a:t>
            </a:r>
            <a:r>
              <a:rPr lang="nl-BE" dirty="0" smtClean="0"/>
              <a:t> </a:t>
            </a:r>
            <a:r>
              <a:rPr lang="nl-BE" baseline="30000" dirty="0" smtClean="0"/>
              <a:t>22</a:t>
            </a:r>
            <a:r>
              <a:rPr lang="nl-BE" dirty="0" smtClean="0"/>
              <a:t>Na </a:t>
            </a:r>
            <a:r>
              <a:rPr lang="nl-BE" dirty="0" err="1" smtClean="0"/>
              <a:t>and</a:t>
            </a:r>
            <a:r>
              <a:rPr lang="nl-BE" dirty="0" smtClean="0"/>
              <a:t> </a:t>
            </a:r>
            <a:r>
              <a:rPr lang="nl-BE" dirty="0" err="1" smtClean="0"/>
              <a:t>AmBe</a:t>
            </a:r>
            <a:endParaRPr lang="nl-BE" dirty="0"/>
          </a:p>
          <a:p>
            <a:endParaRPr lang="nl-BE" dirty="0" smtClean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N. Van Remortel, University of Antwerpen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16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Neutrino 2018 Heidelberg , </a:t>
            </a:r>
            <a:fld id="{B787D49B-DD75-4B0E-98CD-6DB7F620D8AF}" type="datetime1">
              <a:rPr lang="en-US" smtClean="0"/>
              <a:t>6/8/2018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22049" t="55299" r="42907" b="7587"/>
          <a:stretch/>
        </p:blipFill>
        <p:spPr>
          <a:xfrm>
            <a:off x="6438858" y="246920"/>
            <a:ext cx="5311823" cy="31644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8858" y="3474382"/>
            <a:ext cx="5137994" cy="334979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9827935" y="3580291"/>
            <a:ext cx="15327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1200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SoLid</a:t>
            </a:r>
            <a:r>
              <a:rPr lang="nl-BE" sz="1200" dirty="0">
                <a:solidFill>
                  <a:schemeClr val="accent2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Preliminary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703512" y="1581862"/>
            <a:ext cx="2563390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nl-BE" dirty="0"/>
              <a:t>Poster: L. </a:t>
            </a:r>
            <a:r>
              <a:rPr lang="nl-BE" dirty="0" err="1"/>
              <a:t>Manzanillas</a:t>
            </a:r>
            <a:r>
              <a:rPr lang="nl-BE" dirty="0"/>
              <a:t> </a:t>
            </a:r>
            <a:r>
              <a:rPr lang="nl-BE" dirty="0" smtClean="0"/>
              <a:t/>
            </a:r>
            <a:br>
              <a:rPr lang="nl-BE" dirty="0" smtClean="0"/>
            </a:br>
            <a:r>
              <a:rPr lang="nl-BE" dirty="0" err="1" smtClean="0"/>
              <a:t>Monday</a:t>
            </a:r>
            <a:r>
              <a:rPr lang="nl-BE" dirty="0" smtClean="0"/>
              <a:t> #171 </a:t>
            </a:r>
            <a:r>
              <a:rPr lang="nl-BE" dirty="0"/>
              <a:t>(Ballroom)</a:t>
            </a:r>
          </a:p>
        </p:txBody>
      </p:sp>
    </p:spTree>
    <p:extLst>
      <p:ext uri="{BB962C8B-B14F-4D97-AF65-F5344CB8AC3E}">
        <p14:creationId xmlns:p14="http://schemas.microsoft.com/office/powerpoint/2010/main" val="652348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 smtClean="0">
                <a:solidFill>
                  <a:schemeClr val="accent1"/>
                </a:solidFill>
              </a:rPr>
              <a:t>Trigger </a:t>
            </a:r>
            <a:r>
              <a:rPr lang="nl-BE" b="1" dirty="0" err="1" smtClean="0">
                <a:solidFill>
                  <a:schemeClr val="accent1"/>
                </a:solidFill>
              </a:rPr>
              <a:t>and</a:t>
            </a:r>
            <a:r>
              <a:rPr lang="nl-BE" b="1" dirty="0" smtClean="0">
                <a:solidFill>
                  <a:schemeClr val="accent1"/>
                </a:solidFill>
              </a:rPr>
              <a:t> DAQ</a:t>
            </a:r>
            <a:endParaRPr lang="nl-BE" b="1" dirty="0">
              <a:solidFill>
                <a:schemeClr val="accent1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N. Van Remortel, University of Antwerpen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Neutrino 2018 Heidelberg , </a:t>
            </a:r>
            <a:fld id="{88C51408-8927-4ACA-A00E-361958855E82}" type="datetime1">
              <a:rPr lang="en-US" smtClean="0"/>
              <a:t>6/8/2018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1243" y="2969004"/>
            <a:ext cx="7808371" cy="119694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0936" y="4347621"/>
            <a:ext cx="8040216" cy="1960000"/>
          </a:xfrm>
          <a:prstGeom prst="rect">
            <a:avLst/>
          </a:prstGeom>
        </p:spPr>
      </p:pic>
      <p:cxnSp>
        <p:nvCxnSpPr>
          <p:cNvPr id="23" name="Straight Arrow Connector 22"/>
          <p:cNvCxnSpPr/>
          <p:nvPr/>
        </p:nvCxnSpPr>
        <p:spPr>
          <a:xfrm>
            <a:off x="1847529" y="1783204"/>
            <a:ext cx="8462695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4943873" y="1361960"/>
            <a:ext cx="10615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dirty="0"/>
              <a:t>Dec 2017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202842" y="1321738"/>
            <a:ext cx="104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dirty="0"/>
              <a:t>Feb 2018</a:t>
            </a:r>
          </a:p>
        </p:txBody>
      </p:sp>
      <p:cxnSp>
        <p:nvCxnSpPr>
          <p:cNvPr id="26" name="Straight Connector 25"/>
          <p:cNvCxnSpPr/>
          <p:nvPr/>
        </p:nvCxnSpPr>
        <p:spPr>
          <a:xfrm flipV="1">
            <a:off x="5447928" y="1681778"/>
            <a:ext cx="0" cy="184666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V="1">
            <a:off x="6744072" y="1681778"/>
            <a:ext cx="0" cy="184666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1597566" y="1844230"/>
            <a:ext cx="16520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dirty="0"/>
              <a:t>Construction &amp; </a:t>
            </a:r>
            <a:br>
              <a:rPr lang="nl-BE" dirty="0"/>
            </a:br>
            <a:r>
              <a:rPr lang="nl-BE" dirty="0" err="1"/>
              <a:t>Quality</a:t>
            </a:r>
            <a:r>
              <a:rPr lang="nl-BE" dirty="0"/>
              <a:t> Control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592496" y="1929358"/>
            <a:ext cx="16642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BE" dirty="0" err="1"/>
              <a:t>Commissioning</a:t>
            </a:r>
            <a:r>
              <a:rPr lang="nl-BE" dirty="0"/>
              <a:t> </a:t>
            </a:r>
            <a:br>
              <a:rPr lang="nl-BE" dirty="0"/>
            </a:br>
            <a:r>
              <a:rPr lang="nl-BE" dirty="0"/>
              <a:t>at BR2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251790" y="1960122"/>
            <a:ext cx="12239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dirty="0"/>
              <a:t>Installation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378309" y="1364143"/>
            <a:ext cx="10797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dirty="0"/>
              <a:t>Nov 2017</a:t>
            </a:r>
          </a:p>
        </p:txBody>
      </p:sp>
      <p:cxnSp>
        <p:nvCxnSpPr>
          <p:cNvPr id="32" name="Straight Connector 31"/>
          <p:cNvCxnSpPr/>
          <p:nvPr/>
        </p:nvCxnSpPr>
        <p:spPr>
          <a:xfrm flipV="1">
            <a:off x="3863752" y="1681778"/>
            <a:ext cx="0" cy="184666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7478762" y="1326607"/>
            <a:ext cx="10935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dirty="0"/>
              <a:t>Mar 2018</a:t>
            </a:r>
          </a:p>
        </p:txBody>
      </p:sp>
      <p:cxnSp>
        <p:nvCxnSpPr>
          <p:cNvPr id="35" name="Straight Connector 34"/>
          <p:cNvCxnSpPr/>
          <p:nvPr/>
        </p:nvCxnSpPr>
        <p:spPr>
          <a:xfrm flipV="1">
            <a:off x="7968208" y="1681778"/>
            <a:ext cx="0" cy="184666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7057927" y="1960122"/>
            <a:ext cx="1820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dirty="0"/>
              <a:t>In-situ </a:t>
            </a:r>
            <a:r>
              <a:rPr lang="nl-BE" dirty="0" err="1"/>
              <a:t>calibration</a:t>
            </a:r>
            <a:endParaRPr lang="nl-BE" dirty="0"/>
          </a:p>
        </p:txBody>
      </p:sp>
      <p:grpSp>
        <p:nvGrpSpPr>
          <p:cNvPr id="38" name="Group 37"/>
          <p:cNvGrpSpPr/>
          <p:nvPr/>
        </p:nvGrpSpPr>
        <p:grpSpPr>
          <a:xfrm>
            <a:off x="6398985" y="2329455"/>
            <a:ext cx="4593559" cy="353906"/>
            <a:chOff x="2381" y="2129102"/>
            <a:chExt cx="2901156" cy="1160462"/>
          </a:xfrm>
        </p:grpSpPr>
        <p:sp>
          <p:nvSpPr>
            <p:cNvPr id="39" name="Chevron 38"/>
            <p:cNvSpPr/>
            <p:nvPr/>
          </p:nvSpPr>
          <p:spPr>
            <a:xfrm>
              <a:off x="2381" y="2129102"/>
              <a:ext cx="2901156" cy="1160462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0" name="Chevron 4"/>
            <p:cNvSpPr txBox="1"/>
            <p:nvPr/>
          </p:nvSpPr>
          <p:spPr>
            <a:xfrm>
              <a:off x="582612" y="2129102"/>
              <a:ext cx="1740694" cy="116046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4021" tIns="54674" rIns="54674" bIns="54674" numCol="1" spcCol="1270" anchor="ctr" anchorCtr="0">
              <a:noAutofit/>
            </a:bodyPr>
            <a:lstStyle/>
            <a:p>
              <a:pPr lvl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100" kern="1200" smtClean="0"/>
                <a:t>Physics</a:t>
              </a:r>
              <a:endParaRPr lang="en-US" sz="4100" kern="1200"/>
            </a:p>
          </p:txBody>
        </p:sp>
      </p:grpSp>
      <p:sp>
        <p:nvSpPr>
          <p:cNvPr id="41" name="Slide Number Placeholder 4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701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 smtClean="0">
                <a:solidFill>
                  <a:schemeClr val="accent1"/>
                </a:solidFill>
              </a:rPr>
              <a:t>Trigger </a:t>
            </a:r>
            <a:r>
              <a:rPr lang="nl-BE" b="1" dirty="0" err="1" smtClean="0">
                <a:solidFill>
                  <a:schemeClr val="accent1"/>
                </a:solidFill>
              </a:rPr>
              <a:t>and</a:t>
            </a:r>
            <a:r>
              <a:rPr lang="nl-BE" b="1" dirty="0" smtClean="0">
                <a:solidFill>
                  <a:schemeClr val="accent1"/>
                </a:solidFill>
              </a:rPr>
              <a:t> DAQ</a:t>
            </a:r>
            <a:endParaRPr lang="nl-BE" b="1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15480" y="2764906"/>
            <a:ext cx="4680520" cy="3400398"/>
          </a:xfrm>
          <a:ln w="762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nl-BE" dirty="0" smtClean="0"/>
              <a:t>Neutron trigger </a:t>
            </a:r>
            <a:r>
              <a:rPr lang="nl-BE" dirty="0" err="1" smtClean="0"/>
              <a:t>implemented</a:t>
            </a:r>
            <a:r>
              <a:rPr lang="nl-BE" dirty="0" smtClean="0"/>
              <a:t> in FPGA</a:t>
            </a:r>
          </a:p>
          <a:p>
            <a:pPr lvl="1"/>
            <a:r>
              <a:rPr lang="nl-BE" dirty="0" err="1" smtClean="0"/>
              <a:t>Based</a:t>
            </a:r>
            <a:r>
              <a:rPr lang="nl-BE" dirty="0" smtClean="0"/>
              <a:t> on </a:t>
            </a:r>
            <a:r>
              <a:rPr lang="nl-BE" dirty="0" err="1" smtClean="0"/>
              <a:t>scintillation</a:t>
            </a:r>
            <a:r>
              <a:rPr lang="nl-BE" dirty="0" smtClean="0"/>
              <a:t> </a:t>
            </a:r>
            <a:r>
              <a:rPr lang="nl-BE" dirty="0" err="1" smtClean="0"/>
              <a:t>signal</a:t>
            </a:r>
            <a:r>
              <a:rPr lang="nl-BE" dirty="0" smtClean="0"/>
              <a:t> </a:t>
            </a:r>
            <a:r>
              <a:rPr lang="nl-BE" dirty="0" err="1" smtClean="0"/>
              <a:t>induced</a:t>
            </a:r>
            <a:r>
              <a:rPr lang="nl-BE" dirty="0" smtClean="0"/>
              <a:t> in 6LiZnS: </a:t>
            </a:r>
            <a:r>
              <a:rPr lang="nl-BE" dirty="0" err="1" smtClean="0"/>
              <a:t>lots</a:t>
            </a:r>
            <a:r>
              <a:rPr lang="nl-BE" dirty="0" smtClean="0"/>
              <a:t> of </a:t>
            </a:r>
            <a:r>
              <a:rPr lang="nl-BE" dirty="0" err="1" smtClean="0"/>
              <a:t>secondary</a:t>
            </a:r>
            <a:r>
              <a:rPr lang="nl-BE" dirty="0" smtClean="0"/>
              <a:t> </a:t>
            </a:r>
            <a:r>
              <a:rPr lang="nl-BE" dirty="0" err="1" smtClean="0"/>
              <a:t>peaks</a:t>
            </a:r>
            <a:endParaRPr lang="nl-BE" dirty="0" smtClean="0"/>
          </a:p>
          <a:p>
            <a:pPr marL="0" indent="0">
              <a:buNone/>
            </a:pPr>
            <a:r>
              <a:rPr lang="nl-BE" dirty="0"/>
              <a:t> </a:t>
            </a:r>
            <a:r>
              <a:rPr lang="nl-BE" dirty="0" smtClean="0"/>
              <a:t>  	</a:t>
            </a:r>
            <a:r>
              <a:rPr lang="nl-BE" sz="1800" dirty="0">
                <a:sym typeface="Symbol" panose="05050102010706020507" pitchFamily="18" charset="2"/>
              </a:rPr>
              <a:t>  </a:t>
            </a:r>
            <a:r>
              <a:rPr lang="nl-BE" sz="1800" dirty="0" err="1">
                <a:sym typeface="Symbol" panose="05050102010706020507" pitchFamily="18" charset="2"/>
              </a:rPr>
              <a:t>Count</a:t>
            </a:r>
            <a:r>
              <a:rPr lang="nl-BE" sz="1800" dirty="0">
                <a:sym typeface="Symbol" panose="05050102010706020507" pitchFamily="18" charset="2"/>
              </a:rPr>
              <a:t> </a:t>
            </a:r>
            <a:r>
              <a:rPr lang="nl-BE" sz="1800" dirty="0" err="1">
                <a:sym typeface="Symbol" panose="05050102010706020507" pitchFamily="18" charset="2"/>
              </a:rPr>
              <a:t>number</a:t>
            </a:r>
            <a:r>
              <a:rPr lang="nl-BE" sz="1800" dirty="0">
                <a:sym typeface="Symbol" panose="05050102010706020507" pitchFamily="18" charset="2"/>
              </a:rPr>
              <a:t> of </a:t>
            </a:r>
            <a:r>
              <a:rPr lang="nl-BE" sz="1800" dirty="0" err="1">
                <a:sym typeface="Symbol" panose="05050102010706020507" pitchFamily="18" charset="2"/>
              </a:rPr>
              <a:t>peaks</a:t>
            </a:r>
            <a:r>
              <a:rPr lang="nl-BE" sz="1800" dirty="0">
                <a:sym typeface="Symbol" panose="05050102010706020507" pitchFamily="18" charset="2"/>
              </a:rPr>
              <a:t> 	over </a:t>
            </a:r>
            <a:br>
              <a:rPr lang="nl-BE" sz="1800" dirty="0">
                <a:sym typeface="Symbol" panose="05050102010706020507" pitchFamily="18" charset="2"/>
              </a:rPr>
            </a:br>
            <a:r>
              <a:rPr lang="nl-BE" sz="1800" dirty="0">
                <a:sym typeface="Symbol" panose="05050102010706020507" pitchFamily="18" charset="2"/>
              </a:rPr>
              <a:t>	</a:t>
            </a:r>
            <a:r>
              <a:rPr lang="nl-BE" sz="1800" dirty="0" err="1">
                <a:sym typeface="Symbol" panose="05050102010706020507" pitchFamily="18" charset="2"/>
              </a:rPr>
              <a:t>treshold</a:t>
            </a:r>
            <a:r>
              <a:rPr lang="nl-BE" sz="1800" dirty="0">
                <a:sym typeface="Symbol" panose="05050102010706020507" pitchFamily="18" charset="2"/>
              </a:rPr>
              <a:t> in sliding time </a:t>
            </a:r>
            <a:r>
              <a:rPr lang="nl-BE" sz="1800" dirty="0" err="1">
                <a:sym typeface="Symbol" panose="05050102010706020507" pitchFamily="18" charset="2"/>
              </a:rPr>
              <a:t>window</a:t>
            </a:r>
            <a:endParaRPr lang="nl-BE" sz="1800" dirty="0">
              <a:sym typeface="Symbol" panose="05050102010706020507" pitchFamily="18" charset="2"/>
            </a:endParaRPr>
          </a:p>
          <a:p>
            <a:pPr lvl="1"/>
            <a:r>
              <a:rPr lang="nl-BE" dirty="0" smtClean="0">
                <a:sym typeface="Symbol" panose="05050102010706020507" pitchFamily="18" charset="2"/>
              </a:rPr>
              <a:t>Read out long time buffer </a:t>
            </a:r>
            <a:r>
              <a:rPr lang="nl-BE" dirty="0" err="1" smtClean="0">
                <a:sym typeface="Symbol" panose="05050102010706020507" pitchFamily="18" charset="2"/>
              </a:rPr>
              <a:t>around</a:t>
            </a:r>
            <a:r>
              <a:rPr lang="nl-BE" dirty="0" smtClean="0">
                <a:sym typeface="Symbol" panose="05050102010706020507" pitchFamily="18" charset="2"/>
              </a:rPr>
              <a:t> NS: </a:t>
            </a:r>
            <a:br>
              <a:rPr lang="nl-BE" dirty="0" smtClean="0">
                <a:sym typeface="Symbol" panose="05050102010706020507" pitchFamily="18" charset="2"/>
              </a:rPr>
            </a:br>
            <a:r>
              <a:rPr lang="nl-BE" dirty="0" smtClean="0">
                <a:sym typeface="Symbol" panose="05050102010706020507" pitchFamily="18" charset="2"/>
              </a:rPr>
              <a:t>[-</a:t>
            </a:r>
            <a:r>
              <a:rPr lang="nl-BE" dirty="0">
                <a:sym typeface="Symbol" panose="05050102010706020507" pitchFamily="18" charset="2"/>
              </a:rPr>
              <a:t>5</a:t>
            </a:r>
            <a:r>
              <a:rPr lang="nl-BE" dirty="0" smtClean="0">
                <a:sym typeface="Symbol" panose="05050102010706020507" pitchFamily="18" charset="2"/>
              </a:rPr>
              <a:t>00 s, +200s]</a:t>
            </a:r>
          </a:p>
          <a:p>
            <a:pPr marL="342900" lvl="1" indent="0">
              <a:buNone/>
            </a:pPr>
            <a:endParaRPr lang="nl-BE" dirty="0" smtClean="0"/>
          </a:p>
          <a:p>
            <a:pPr lvl="1"/>
            <a:endParaRPr lang="nl-BE" dirty="0" smtClean="0"/>
          </a:p>
          <a:p>
            <a:pPr lvl="1"/>
            <a:endParaRPr lang="nl-BE" dirty="0"/>
          </a:p>
          <a:p>
            <a:pPr lvl="1"/>
            <a:endParaRPr lang="nl-BE" dirty="0" smtClean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N. Van Remortel, University of Antwerpen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18</a:t>
            </a:fld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Neutrino 2018 Heidelberg , </a:t>
            </a:r>
            <a:fld id="{289832A8-AA8E-4132-A85D-82F68426E88D}" type="datetime1">
              <a:rPr lang="en-US" smtClean="0"/>
              <a:t>6/8/2018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0847" y="3192617"/>
            <a:ext cx="5642687" cy="232273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31646" y="5158933"/>
            <a:ext cx="2512226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nl-BE" dirty="0"/>
              <a:t>See D. </a:t>
            </a:r>
            <a:r>
              <a:rPr lang="nl-BE" dirty="0" err="1"/>
              <a:t>Saunders</a:t>
            </a:r>
            <a:r>
              <a:rPr lang="nl-BE" dirty="0"/>
              <a:t>’ poster: </a:t>
            </a:r>
            <a:br>
              <a:rPr lang="nl-BE" dirty="0"/>
            </a:br>
            <a:r>
              <a:rPr lang="nl-BE" dirty="0"/>
              <a:t>#151 (</a:t>
            </a:r>
            <a:r>
              <a:rPr lang="nl-BE" dirty="0" err="1"/>
              <a:t>Hölderlin</a:t>
            </a:r>
            <a:r>
              <a:rPr lang="nl-BE" dirty="0"/>
              <a:t>-Room)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37" y="1582942"/>
            <a:ext cx="5936163" cy="909954"/>
          </a:xfrm>
          <a:prstGeom prst="rect">
            <a:avLst/>
          </a:prstGeom>
        </p:spPr>
      </p:pic>
      <p:sp>
        <p:nvSpPr>
          <p:cNvPr id="10" name="Curved Left Arrow 9"/>
          <p:cNvSpPr/>
          <p:nvPr/>
        </p:nvSpPr>
        <p:spPr>
          <a:xfrm>
            <a:off x="6147192" y="1931277"/>
            <a:ext cx="576064" cy="1294535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110608" y="1484785"/>
            <a:ext cx="2057400" cy="1080120"/>
          </a:xfrm>
          <a:prstGeom prst="rect">
            <a:avLst/>
          </a:prstGeom>
          <a:noFill/>
          <a:ln w="63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70077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 smtClean="0">
                <a:solidFill>
                  <a:schemeClr val="accent1"/>
                </a:solidFill>
              </a:rPr>
              <a:t>Trigger </a:t>
            </a:r>
            <a:r>
              <a:rPr lang="nl-BE" b="1" dirty="0" err="1" smtClean="0">
                <a:solidFill>
                  <a:schemeClr val="accent1"/>
                </a:solidFill>
              </a:rPr>
              <a:t>and</a:t>
            </a:r>
            <a:r>
              <a:rPr lang="nl-BE" b="1" dirty="0" smtClean="0">
                <a:solidFill>
                  <a:schemeClr val="accent1"/>
                </a:solidFill>
              </a:rPr>
              <a:t> DAQ</a:t>
            </a:r>
            <a:endParaRPr lang="nl-BE" b="1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1384" y="2764906"/>
            <a:ext cx="5544616" cy="3400398"/>
          </a:xfrm>
          <a:ln w="762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nl-BE" dirty="0" smtClean="0">
                <a:solidFill>
                  <a:schemeClr val="accent1"/>
                </a:solidFill>
              </a:rPr>
              <a:t>Neutron trigger </a:t>
            </a:r>
            <a:r>
              <a:rPr lang="nl-BE" dirty="0" err="1" smtClean="0">
                <a:solidFill>
                  <a:schemeClr val="accent1"/>
                </a:solidFill>
              </a:rPr>
              <a:t>implemented</a:t>
            </a:r>
            <a:r>
              <a:rPr lang="nl-BE" dirty="0" smtClean="0">
                <a:solidFill>
                  <a:schemeClr val="accent1"/>
                </a:solidFill>
              </a:rPr>
              <a:t> in FPGA</a:t>
            </a:r>
          </a:p>
          <a:p>
            <a:pPr lvl="1"/>
            <a:r>
              <a:rPr lang="nl-BE" dirty="0" err="1" smtClean="0">
                <a:solidFill>
                  <a:schemeClr val="accent1"/>
                </a:solidFill>
              </a:rPr>
              <a:t>Based</a:t>
            </a:r>
            <a:r>
              <a:rPr lang="nl-BE" dirty="0" smtClean="0">
                <a:solidFill>
                  <a:schemeClr val="accent1"/>
                </a:solidFill>
              </a:rPr>
              <a:t> on </a:t>
            </a:r>
            <a:r>
              <a:rPr lang="nl-BE" dirty="0" err="1" smtClean="0">
                <a:solidFill>
                  <a:schemeClr val="accent1"/>
                </a:solidFill>
              </a:rPr>
              <a:t>scintillation</a:t>
            </a:r>
            <a:r>
              <a:rPr lang="nl-BE" dirty="0" smtClean="0">
                <a:solidFill>
                  <a:schemeClr val="accent1"/>
                </a:solidFill>
              </a:rPr>
              <a:t> </a:t>
            </a:r>
            <a:r>
              <a:rPr lang="nl-BE" dirty="0" err="1" smtClean="0">
                <a:solidFill>
                  <a:schemeClr val="accent1"/>
                </a:solidFill>
              </a:rPr>
              <a:t>signal</a:t>
            </a:r>
            <a:r>
              <a:rPr lang="nl-BE" dirty="0" smtClean="0">
                <a:solidFill>
                  <a:schemeClr val="accent1"/>
                </a:solidFill>
              </a:rPr>
              <a:t> </a:t>
            </a:r>
            <a:r>
              <a:rPr lang="nl-BE" dirty="0" err="1" smtClean="0">
                <a:solidFill>
                  <a:schemeClr val="accent1"/>
                </a:solidFill>
              </a:rPr>
              <a:t>induced</a:t>
            </a:r>
            <a:r>
              <a:rPr lang="nl-BE" dirty="0" smtClean="0">
                <a:solidFill>
                  <a:schemeClr val="accent1"/>
                </a:solidFill>
              </a:rPr>
              <a:t> in 6LiZnS: </a:t>
            </a:r>
            <a:r>
              <a:rPr lang="nl-BE" dirty="0" err="1" smtClean="0">
                <a:solidFill>
                  <a:schemeClr val="accent1"/>
                </a:solidFill>
              </a:rPr>
              <a:t>lots</a:t>
            </a:r>
            <a:r>
              <a:rPr lang="nl-BE" dirty="0" smtClean="0">
                <a:solidFill>
                  <a:schemeClr val="accent1"/>
                </a:solidFill>
              </a:rPr>
              <a:t> of </a:t>
            </a:r>
            <a:r>
              <a:rPr lang="nl-BE" dirty="0" err="1" smtClean="0">
                <a:solidFill>
                  <a:schemeClr val="accent1"/>
                </a:solidFill>
              </a:rPr>
              <a:t>secondary</a:t>
            </a:r>
            <a:r>
              <a:rPr lang="nl-BE" dirty="0" smtClean="0">
                <a:solidFill>
                  <a:schemeClr val="accent1"/>
                </a:solidFill>
              </a:rPr>
              <a:t> </a:t>
            </a:r>
            <a:r>
              <a:rPr lang="nl-BE" dirty="0" err="1" smtClean="0">
                <a:solidFill>
                  <a:schemeClr val="accent1"/>
                </a:solidFill>
              </a:rPr>
              <a:t>peaks</a:t>
            </a:r>
            <a:endParaRPr lang="nl-BE" dirty="0" smtClean="0">
              <a:solidFill>
                <a:schemeClr val="accent1"/>
              </a:solidFill>
            </a:endParaRPr>
          </a:p>
          <a:p>
            <a:pPr marL="0" indent="0">
              <a:buNone/>
            </a:pPr>
            <a:r>
              <a:rPr lang="nl-BE" dirty="0">
                <a:solidFill>
                  <a:schemeClr val="accent1"/>
                </a:solidFill>
              </a:rPr>
              <a:t> </a:t>
            </a:r>
            <a:r>
              <a:rPr lang="nl-BE" dirty="0" smtClean="0">
                <a:solidFill>
                  <a:schemeClr val="accent1"/>
                </a:solidFill>
              </a:rPr>
              <a:t>  	</a:t>
            </a:r>
            <a:r>
              <a:rPr lang="nl-BE" sz="1800" dirty="0">
                <a:solidFill>
                  <a:schemeClr val="accent1"/>
                </a:solidFill>
                <a:sym typeface="Symbol" panose="05050102010706020507" pitchFamily="18" charset="2"/>
              </a:rPr>
              <a:t>  </a:t>
            </a:r>
            <a:r>
              <a:rPr lang="nl-BE" sz="1800" dirty="0" err="1">
                <a:solidFill>
                  <a:schemeClr val="accent1"/>
                </a:solidFill>
                <a:sym typeface="Symbol" panose="05050102010706020507" pitchFamily="18" charset="2"/>
              </a:rPr>
              <a:t>Count</a:t>
            </a:r>
            <a:r>
              <a:rPr lang="nl-BE" sz="1800" dirty="0">
                <a:solidFill>
                  <a:schemeClr val="accent1"/>
                </a:solidFill>
                <a:sym typeface="Symbol" panose="05050102010706020507" pitchFamily="18" charset="2"/>
              </a:rPr>
              <a:t> </a:t>
            </a:r>
            <a:r>
              <a:rPr lang="nl-BE" sz="1800" dirty="0" err="1">
                <a:solidFill>
                  <a:schemeClr val="accent1"/>
                </a:solidFill>
                <a:sym typeface="Symbol" panose="05050102010706020507" pitchFamily="18" charset="2"/>
              </a:rPr>
              <a:t>number</a:t>
            </a:r>
            <a:r>
              <a:rPr lang="nl-BE" sz="1800" dirty="0">
                <a:solidFill>
                  <a:schemeClr val="accent1"/>
                </a:solidFill>
                <a:sym typeface="Symbol" panose="05050102010706020507" pitchFamily="18" charset="2"/>
              </a:rPr>
              <a:t> of </a:t>
            </a:r>
            <a:r>
              <a:rPr lang="nl-BE" sz="1800" dirty="0" err="1">
                <a:solidFill>
                  <a:schemeClr val="accent1"/>
                </a:solidFill>
                <a:sym typeface="Symbol" panose="05050102010706020507" pitchFamily="18" charset="2"/>
              </a:rPr>
              <a:t>peaks</a:t>
            </a:r>
            <a:r>
              <a:rPr lang="nl-BE" sz="1800" dirty="0">
                <a:solidFill>
                  <a:schemeClr val="accent1"/>
                </a:solidFill>
                <a:sym typeface="Symbol" panose="05050102010706020507" pitchFamily="18" charset="2"/>
              </a:rPr>
              <a:t> 	over </a:t>
            </a:r>
            <a:br>
              <a:rPr lang="nl-BE" sz="1800" dirty="0">
                <a:solidFill>
                  <a:schemeClr val="accent1"/>
                </a:solidFill>
                <a:sym typeface="Symbol" panose="05050102010706020507" pitchFamily="18" charset="2"/>
              </a:rPr>
            </a:br>
            <a:r>
              <a:rPr lang="nl-BE" sz="1800" dirty="0">
                <a:solidFill>
                  <a:schemeClr val="accent1"/>
                </a:solidFill>
                <a:sym typeface="Symbol" panose="05050102010706020507" pitchFamily="18" charset="2"/>
              </a:rPr>
              <a:t>	</a:t>
            </a:r>
            <a:r>
              <a:rPr lang="nl-BE" sz="1800" dirty="0" err="1">
                <a:solidFill>
                  <a:schemeClr val="accent1"/>
                </a:solidFill>
                <a:sym typeface="Symbol" panose="05050102010706020507" pitchFamily="18" charset="2"/>
              </a:rPr>
              <a:t>treshold</a:t>
            </a:r>
            <a:r>
              <a:rPr lang="nl-BE" sz="1800" dirty="0">
                <a:solidFill>
                  <a:schemeClr val="accent1"/>
                </a:solidFill>
                <a:sym typeface="Symbol" panose="05050102010706020507" pitchFamily="18" charset="2"/>
              </a:rPr>
              <a:t> in sliding time </a:t>
            </a:r>
            <a:r>
              <a:rPr lang="nl-BE" sz="1800" dirty="0" err="1">
                <a:solidFill>
                  <a:schemeClr val="accent1"/>
                </a:solidFill>
                <a:sym typeface="Symbol" panose="05050102010706020507" pitchFamily="18" charset="2"/>
              </a:rPr>
              <a:t>window</a:t>
            </a:r>
            <a:endParaRPr lang="nl-BE" sz="1800" dirty="0">
              <a:solidFill>
                <a:schemeClr val="accent1"/>
              </a:solidFill>
              <a:sym typeface="Symbol" panose="05050102010706020507" pitchFamily="18" charset="2"/>
            </a:endParaRPr>
          </a:p>
          <a:p>
            <a:pPr lvl="1"/>
            <a:r>
              <a:rPr lang="nl-BE" dirty="0" smtClean="0">
                <a:solidFill>
                  <a:schemeClr val="accent1"/>
                </a:solidFill>
                <a:sym typeface="Symbol" panose="05050102010706020507" pitchFamily="18" charset="2"/>
              </a:rPr>
              <a:t>Read out long time buffer </a:t>
            </a:r>
            <a:r>
              <a:rPr lang="nl-BE" dirty="0" err="1" smtClean="0">
                <a:solidFill>
                  <a:schemeClr val="accent1"/>
                </a:solidFill>
                <a:sym typeface="Symbol" panose="05050102010706020507" pitchFamily="18" charset="2"/>
              </a:rPr>
              <a:t>around</a:t>
            </a:r>
            <a:r>
              <a:rPr lang="nl-BE" dirty="0" smtClean="0">
                <a:solidFill>
                  <a:schemeClr val="accent1"/>
                </a:solidFill>
                <a:sym typeface="Symbol" panose="05050102010706020507" pitchFamily="18" charset="2"/>
              </a:rPr>
              <a:t> NS: [-</a:t>
            </a:r>
            <a:r>
              <a:rPr lang="nl-BE" dirty="0">
                <a:solidFill>
                  <a:schemeClr val="accent1"/>
                </a:solidFill>
                <a:sym typeface="Symbol" panose="05050102010706020507" pitchFamily="18" charset="2"/>
              </a:rPr>
              <a:t>5</a:t>
            </a:r>
            <a:r>
              <a:rPr lang="nl-BE" dirty="0" smtClean="0">
                <a:solidFill>
                  <a:schemeClr val="accent1"/>
                </a:solidFill>
                <a:sym typeface="Symbol" panose="05050102010706020507" pitchFamily="18" charset="2"/>
              </a:rPr>
              <a:t>00 s, +200s]</a:t>
            </a:r>
          </a:p>
          <a:p>
            <a:r>
              <a:rPr lang="nl-BE" dirty="0" smtClean="0">
                <a:sym typeface="Symbol" panose="05050102010706020507" pitchFamily="18" charset="2"/>
              </a:rPr>
              <a:t>Performance</a:t>
            </a:r>
          </a:p>
          <a:p>
            <a:pPr lvl="1"/>
            <a:r>
              <a:rPr lang="nl-BE" dirty="0" err="1" smtClean="0">
                <a:sym typeface="Symbol" panose="05050102010706020507" pitchFamily="18" charset="2"/>
              </a:rPr>
              <a:t>Trigger&amp;PID</a:t>
            </a:r>
            <a:r>
              <a:rPr lang="nl-BE" dirty="0" smtClean="0">
                <a:sym typeface="Symbol" panose="05050102010706020507" pitchFamily="18" charset="2"/>
              </a:rPr>
              <a:t> efficiency 79  3 % (</a:t>
            </a:r>
            <a:r>
              <a:rPr lang="nl-BE" dirty="0" err="1" smtClean="0">
                <a:sym typeface="Symbol" panose="05050102010706020507" pitchFamily="18" charset="2"/>
              </a:rPr>
              <a:t>trig</a:t>
            </a:r>
            <a:r>
              <a:rPr lang="nl-BE" dirty="0" smtClean="0">
                <a:sym typeface="Symbol" panose="05050102010706020507" pitchFamily="18" charset="2"/>
              </a:rPr>
              <a:t> </a:t>
            </a:r>
            <a:r>
              <a:rPr lang="nl-BE" dirty="0" err="1" smtClean="0">
                <a:sym typeface="Symbol" panose="05050102010706020507" pitchFamily="18" charset="2"/>
              </a:rPr>
              <a:t>dominated</a:t>
            </a:r>
            <a:r>
              <a:rPr lang="nl-BE" dirty="0" smtClean="0">
                <a:sym typeface="Symbol" panose="05050102010706020507" pitchFamily="18" charset="2"/>
              </a:rPr>
              <a:t>)</a:t>
            </a:r>
          </a:p>
          <a:p>
            <a:pPr lvl="1"/>
            <a:r>
              <a:rPr lang="nl-BE" dirty="0" smtClean="0">
                <a:sym typeface="Symbol" panose="05050102010706020507" pitchFamily="18" charset="2"/>
              </a:rPr>
              <a:t>Trigger </a:t>
            </a:r>
            <a:r>
              <a:rPr lang="nl-BE" dirty="0" err="1" smtClean="0">
                <a:sym typeface="Symbol" panose="05050102010706020507" pitchFamily="18" charset="2"/>
              </a:rPr>
              <a:t>purity</a:t>
            </a:r>
            <a:r>
              <a:rPr lang="nl-BE" dirty="0" smtClean="0">
                <a:sym typeface="Symbol" panose="05050102010706020507" pitchFamily="18" charset="2"/>
              </a:rPr>
              <a:t> ~20%</a:t>
            </a:r>
          </a:p>
          <a:p>
            <a:pPr lvl="1"/>
            <a:r>
              <a:rPr lang="nl-BE" dirty="0" smtClean="0">
                <a:sym typeface="Symbol" panose="05050102010706020507" pitchFamily="18" charset="2"/>
              </a:rPr>
              <a:t>DAQ efficiency &gt; 90%</a:t>
            </a:r>
          </a:p>
          <a:p>
            <a:pPr lvl="1"/>
            <a:endParaRPr lang="nl-BE" dirty="0" smtClean="0"/>
          </a:p>
          <a:p>
            <a:pPr lvl="1"/>
            <a:endParaRPr lang="nl-BE" dirty="0" smtClean="0"/>
          </a:p>
          <a:p>
            <a:pPr lvl="1"/>
            <a:endParaRPr lang="nl-BE" dirty="0"/>
          </a:p>
          <a:p>
            <a:pPr lvl="1"/>
            <a:endParaRPr lang="nl-BE" dirty="0" smtClean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N. Van Remortel, University of Antwerpen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19</a:t>
            </a:fld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Neutrino 2018 Heidelberg , </a:t>
            </a:r>
            <a:fld id="{E2133C18-0C34-41DF-BDCB-5E8F5A8ADAB7}" type="datetime1">
              <a:rPr lang="en-US" smtClean="0"/>
              <a:t>6/8/2018</a:t>
            </a:fld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7634" y="1737562"/>
            <a:ext cx="5297038" cy="394575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9187892" y="5729555"/>
            <a:ext cx="742511" cy="369332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nl-BE" dirty="0" err="1"/>
              <a:t>purity</a:t>
            </a:r>
            <a:endParaRPr lang="nl-BE" dirty="0"/>
          </a:p>
        </p:txBody>
      </p:sp>
      <p:cxnSp>
        <p:nvCxnSpPr>
          <p:cNvPr id="16" name="Straight Arrow Connector 15"/>
          <p:cNvCxnSpPr/>
          <p:nvPr/>
        </p:nvCxnSpPr>
        <p:spPr>
          <a:xfrm flipH="1">
            <a:off x="7866959" y="5683315"/>
            <a:ext cx="3384376" cy="0"/>
          </a:xfrm>
          <a:prstGeom prst="straightConnector1">
            <a:avLst/>
          </a:prstGeom>
          <a:ln w="50800"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 rot="16200000">
            <a:off x="6105530" y="3714182"/>
            <a:ext cx="1079655" cy="369332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nl-BE" dirty="0"/>
              <a:t>efficiency</a:t>
            </a:r>
          </a:p>
        </p:txBody>
      </p:sp>
      <p:cxnSp>
        <p:nvCxnSpPr>
          <p:cNvPr id="18" name="Straight Arrow Connector 17"/>
          <p:cNvCxnSpPr/>
          <p:nvPr/>
        </p:nvCxnSpPr>
        <p:spPr>
          <a:xfrm flipV="1">
            <a:off x="6913829" y="2377472"/>
            <a:ext cx="0" cy="3068749"/>
          </a:xfrm>
          <a:prstGeom prst="straightConnector1">
            <a:avLst/>
          </a:prstGeom>
          <a:ln w="50800"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8330843" y="1519165"/>
            <a:ext cx="29526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b="1" dirty="0">
                <a:solidFill>
                  <a:schemeClr val="accent4">
                    <a:lumMod val="50000"/>
                  </a:schemeClr>
                </a:solidFill>
              </a:rPr>
              <a:t>Neutron trigger performance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982144" y="763138"/>
            <a:ext cx="3154005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nl-BE" dirty="0"/>
              <a:t>See D. </a:t>
            </a:r>
            <a:r>
              <a:rPr lang="nl-BE" dirty="0" err="1"/>
              <a:t>Saunders</a:t>
            </a:r>
            <a:r>
              <a:rPr lang="nl-BE" dirty="0"/>
              <a:t>’ poster: </a:t>
            </a:r>
            <a:br>
              <a:rPr lang="nl-BE" dirty="0"/>
            </a:br>
            <a:r>
              <a:rPr lang="nl-BE" dirty="0" err="1" smtClean="0"/>
              <a:t>Monday</a:t>
            </a:r>
            <a:r>
              <a:rPr lang="nl-BE" dirty="0" smtClean="0"/>
              <a:t> #151 </a:t>
            </a:r>
            <a:r>
              <a:rPr lang="nl-BE" dirty="0"/>
              <a:t>(</a:t>
            </a:r>
            <a:r>
              <a:rPr lang="nl-BE" dirty="0" err="1"/>
              <a:t>Hölderlin</a:t>
            </a:r>
            <a:r>
              <a:rPr lang="nl-BE" dirty="0"/>
              <a:t>-Room)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272464" y="4005064"/>
            <a:ext cx="15327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1200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SoLid</a:t>
            </a:r>
            <a:r>
              <a:rPr lang="nl-BE" sz="1200" dirty="0">
                <a:solidFill>
                  <a:schemeClr val="accent2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Preliminary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37" y="1582942"/>
            <a:ext cx="5936163" cy="909954"/>
          </a:xfrm>
          <a:prstGeom prst="rect">
            <a:avLst/>
          </a:prstGeom>
        </p:spPr>
      </p:pic>
      <p:sp>
        <p:nvSpPr>
          <p:cNvPr id="10" name="Curved Left Arrow 9"/>
          <p:cNvSpPr/>
          <p:nvPr/>
        </p:nvSpPr>
        <p:spPr>
          <a:xfrm>
            <a:off x="6147192" y="1931277"/>
            <a:ext cx="576064" cy="1294535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110608" y="1484785"/>
            <a:ext cx="2057400" cy="1080120"/>
          </a:xfrm>
          <a:prstGeom prst="rect">
            <a:avLst/>
          </a:prstGeom>
          <a:noFill/>
          <a:ln w="63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03375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7527" y="6356352"/>
            <a:ext cx="2743200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t>2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11689" t="14396" r="12982" b="7521"/>
          <a:stretch/>
        </p:blipFill>
        <p:spPr>
          <a:xfrm>
            <a:off x="191344" y="0"/>
            <a:ext cx="11809312" cy="6885384"/>
          </a:xfrm>
          <a:prstGeom prst="rect">
            <a:avLst/>
          </a:prstGeom>
        </p:spPr>
      </p:pic>
      <p:pic>
        <p:nvPicPr>
          <p:cNvPr id="7" name="Picture 3" descr="C:\Users\Nick\Documents\MASTERFOLDER\INTERUNIVERSITAIR\Logo Belspo White E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9616" y="5758113"/>
            <a:ext cx="1184038" cy="1055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78" b="17288"/>
          <a:stretch/>
        </p:blipFill>
        <p:spPr>
          <a:xfrm>
            <a:off x="4032441" y="5944820"/>
            <a:ext cx="2257140" cy="823064"/>
          </a:xfrm>
          <a:prstGeom prst="rect">
            <a:avLst/>
          </a:prstGeom>
        </p:spPr>
      </p:pic>
      <p:sp>
        <p:nvSpPr>
          <p:cNvPr id="10" name="Slide Number Placeholder 4"/>
          <p:cNvSpPr txBox="1">
            <a:spLocks/>
          </p:cNvSpPr>
          <p:nvPr/>
        </p:nvSpPr>
        <p:spPr>
          <a:xfrm>
            <a:off x="7987145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82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FAB73BC-B049-4115-A692-8D63A059BFB8}" type="slidenum">
              <a:rPr lang="en-US"/>
              <a:pPr/>
              <a:t>2</a:t>
            </a:fld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58" y="5934652"/>
            <a:ext cx="2019810" cy="702543"/>
          </a:xfrm>
          <a:prstGeom prst="rect">
            <a:avLst/>
          </a:prstGeom>
        </p:spPr>
      </p:pic>
      <p:pic>
        <p:nvPicPr>
          <p:cNvPr id="12" name="Image" descr="Image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0682440" y="5281794"/>
            <a:ext cx="1318216" cy="1112985"/>
          </a:xfrm>
          <a:prstGeom prst="rect">
            <a:avLst/>
          </a:prstGeom>
          <a:ln w="12700">
            <a:miter lim="400000"/>
          </a:ln>
        </p:spPr>
      </p:pic>
      <p:sp>
        <p:nvSpPr>
          <p:cNvPr id="13" name="PI A. Vacheret…"/>
          <p:cNvSpPr txBox="1"/>
          <p:nvPr/>
        </p:nvSpPr>
        <p:spPr>
          <a:xfrm>
            <a:off x="10505900" y="6332748"/>
            <a:ext cx="1638772" cy="579622"/>
          </a:xfrm>
          <a:prstGeom prst="rect">
            <a:avLst/>
          </a:prstGeom>
          <a:solidFill>
            <a:schemeClr val="bg1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 algn="ctr"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sz="1100" dirty="0"/>
              <a:t>PI A. </a:t>
            </a:r>
            <a:r>
              <a:rPr sz="1100" dirty="0" err="1"/>
              <a:t>Vacheret</a:t>
            </a:r>
            <a:r>
              <a:rPr lang="nl-BE" sz="1100" dirty="0"/>
              <a:t/>
            </a:r>
            <a:br>
              <a:rPr lang="nl-BE" sz="1100" dirty="0"/>
            </a:br>
            <a:r>
              <a:rPr sz="1100" dirty="0" err="1"/>
              <a:t>CoG</a:t>
            </a:r>
            <a:r>
              <a:rPr sz="1100" dirty="0"/>
              <a:t> 682474 SOLID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8219" y="5949280"/>
            <a:ext cx="1960269" cy="822577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Neutrino 2018 Heidelberg , </a:t>
            </a:r>
            <a:fld id="{4C1DFB34-E16B-4BAF-9AEE-8E24F25436B4}" type="datetime1">
              <a:rPr lang="en-US" smtClean="0"/>
              <a:t>6/8/2018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N. Van Remortel, University of Antwerpen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118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408" y="3625090"/>
            <a:ext cx="6331855" cy="254037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 smtClean="0">
                <a:solidFill>
                  <a:schemeClr val="accent1"/>
                </a:solidFill>
              </a:rPr>
              <a:t>Neutron </a:t>
            </a:r>
            <a:r>
              <a:rPr lang="nl-BE" b="1" dirty="0" err="1" smtClean="0">
                <a:solidFill>
                  <a:schemeClr val="accent1"/>
                </a:solidFill>
              </a:rPr>
              <a:t>reconstruction</a:t>
            </a:r>
            <a:endParaRPr lang="nl-BE" b="1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408" y="1529341"/>
            <a:ext cx="5602100" cy="1623056"/>
          </a:xfr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nl-BE" dirty="0" err="1" smtClean="0"/>
              <a:t>Validated</a:t>
            </a:r>
            <a:r>
              <a:rPr lang="nl-BE" dirty="0" smtClean="0"/>
              <a:t> in-situ </a:t>
            </a:r>
            <a:r>
              <a:rPr lang="nl-BE" dirty="0" err="1" smtClean="0"/>
              <a:t>with</a:t>
            </a:r>
            <a:r>
              <a:rPr lang="nl-BE" dirty="0" smtClean="0"/>
              <a:t> </a:t>
            </a:r>
            <a:r>
              <a:rPr lang="nl-BE" dirty="0" err="1" smtClean="0"/>
              <a:t>AmBe</a:t>
            </a:r>
            <a:r>
              <a:rPr lang="nl-BE" dirty="0" smtClean="0"/>
              <a:t> </a:t>
            </a:r>
            <a:r>
              <a:rPr lang="nl-BE" dirty="0" err="1" smtClean="0"/>
              <a:t>and</a:t>
            </a:r>
            <a:r>
              <a:rPr lang="nl-BE" dirty="0" smtClean="0"/>
              <a:t> </a:t>
            </a:r>
            <a:r>
              <a:rPr lang="nl-BE" baseline="30000" dirty="0" smtClean="0"/>
              <a:t>252</a:t>
            </a:r>
            <a:r>
              <a:rPr lang="nl-BE" dirty="0" smtClean="0"/>
              <a:t>Cf sources: </a:t>
            </a:r>
            <a:r>
              <a:rPr lang="nl-BE" dirty="0" smtClean="0">
                <a:sym typeface="Symbol" panose="05050102010706020507" pitchFamily="18" charset="2"/>
              </a:rPr>
              <a:t> </a:t>
            </a:r>
            <a:r>
              <a:rPr lang="nl-BE" dirty="0" smtClean="0"/>
              <a:t>neutron </a:t>
            </a:r>
            <a:r>
              <a:rPr lang="nl-BE" dirty="0" err="1" smtClean="0"/>
              <a:t>detection</a:t>
            </a:r>
            <a:r>
              <a:rPr lang="nl-BE" dirty="0" smtClean="0"/>
              <a:t> efficiency per </a:t>
            </a:r>
            <a:r>
              <a:rPr lang="nl-BE" dirty="0" err="1" smtClean="0"/>
              <a:t>cube</a:t>
            </a:r>
            <a:r>
              <a:rPr lang="nl-BE" dirty="0" smtClean="0"/>
              <a:t>!</a:t>
            </a:r>
          </a:p>
          <a:p>
            <a:r>
              <a:rPr lang="nl-BE" dirty="0" err="1" smtClean="0"/>
              <a:t>Average</a:t>
            </a:r>
            <a:r>
              <a:rPr lang="nl-BE" dirty="0" smtClean="0"/>
              <a:t> trigger </a:t>
            </a:r>
            <a:r>
              <a:rPr lang="nl-BE" dirty="0" smtClean="0">
                <a:sym typeface="Symbol" panose="05050102010706020507" pitchFamily="18" charset="2"/>
              </a:rPr>
              <a:t></a:t>
            </a:r>
            <a:r>
              <a:rPr lang="nl-BE" dirty="0" smtClean="0"/>
              <a:t> </a:t>
            </a:r>
            <a:r>
              <a:rPr lang="nl-BE" dirty="0" err="1" smtClean="0"/>
              <a:t>reconstruction</a:t>
            </a:r>
            <a:r>
              <a:rPr lang="nl-BE" dirty="0" smtClean="0"/>
              <a:t> efficiency: </a:t>
            </a:r>
            <a:r>
              <a:rPr lang="nl-BE" dirty="0" err="1" smtClean="0"/>
              <a:t>Improved</a:t>
            </a:r>
            <a:r>
              <a:rPr lang="nl-BE" dirty="0" smtClean="0"/>
              <a:t> </a:t>
            </a:r>
            <a:r>
              <a:rPr lang="nl-BE" dirty="0" err="1" smtClean="0"/>
              <a:t>from</a:t>
            </a:r>
            <a:r>
              <a:rPr lang="nl-BE" dirty="0" smtClean="0"/>
              <a:t> </a:t>
            </a:r>
            <a:br>
              <a:rPr lang="nl-BE" dirty="0" smtClean="0"/>
            </a:br>
            <a:r>
              <a:rPr lang="nl-BE" dirty="0" smtClean="0"/>
              <a:t>75.8% </a:t>
            </a:r>
            <a:r>
              <a:rPr lang="nl-BE" dirty="0" err="1" smtClean="0"/>
              <a:t>to</a:t>
            </a:r>
            <a:r>
              <a:rPr lang="nl-BE" dirty="0" smtClean="0"/>
              <a:t> 79.4% </a:t>
            </a:r>
            <a:r>
              <a:rPr lang="nl-BE" dirty="0" smtClean="0">
                <a:sym typeface="Symbol" panose="05050102010706020507" pitchFamily="18" charset="2"/>
              </a:rPr>
              <a:t> 0.03% (</a:t>
            </a:r>
            <a:r>
              <a:rPr lang="nl-BE" dirty="0">
                <a:sym typeface="Symbol" panose="05050102010706020507" pitchFamily="18" charset="2"/>
              </a:rPr>
              <a:t>stat)  </a:t>
            </a:r>
            <a:r>
              <a:rPr lang="nl-BE" dirty="0" smtClean="0">
                <a:sym typeface="Symbol" panose="05050102010706020507" pitchFamily="18" charset="2"/>
              </a:rPr>
              <a:t>3.1% </a:t>
            </a:r>
            <a:r>
              <a:rPr lang="nl-BE" dirty="0">
                <a:sym typeface="Symbol" panose="05050102010706020507" pitchFamily="18" charset="2"/>
              </a:rPr>
              <a:t>(</a:t>
            </a:r>
            <a:r>
              <a:rPr lang="nl-BE" dirty="0" err="1" smtClean="0">
                <a:sym typeface="Symbol" panose="05050102010706020507" pitchFamily="18" charset="2"/>
              </a:rPr>
              <a:t>syst</a:t>
            </a:r>
            <a:r>
              <a:rPr lang="nl-BE" dirty="0" smtClean="0">
                <a:sym typeface="Symbol" panose="05050102010706020507" pitchFamily="18" charset="2"/>
              </a:rPr>
              <a:t>)</a:t>
            </a:r>
            <a:endParaRPr lang="nl-BE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N. Van Remortel, University of Antwerpen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20</a:t>
            </a:fld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Neutrino 2018 Heidelberg , </a:t>
            </a:r>
            <a:fld id="{A4DEF2E6-0553-4914-B033-DEDCD6F0F6C1}" type="datetime1">
              <a:rPr lang="en-US" smtClean="0"/>
              <a:t>6/8/2018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4079776" y="3872082"/>
            <a:ext cx="15327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1200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SoLid</a:t>
            </a:r>
            <a:r>
              <a:rPr lang="nl-BE" sz="1200" dirty="0">
                <a:solidFill>
                  <a:schemeClr val="accent2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Preliminary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6744072" y="1484784"/>
            <a:ext cx="5256584" cy="4680520"/>
            <a:chOff x="395536" y="692696"/>
            <a:chExt cx="3744416" cy="3464252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536" y="692696"/>
              <a:ext cx="3744416" cy="3464252"/>
            </a:xfrm>
            <a:prstGeom prst="rect">
              <a:avLst/>
            </a:prstGeom>
          </p:spPr>
        </p:pic>
        <p:sp>
          <p:nvSpPr>
            <p:cNvPr id="14" name="Rectangle 13"/>
            <p:cNvSpPr/>
            <p:nvPr/>
          </p:nvSpPr>
          <p:spPr>
            <a:xfrm>
              <a:off x="755576" y="3356992"/>
              <a:ext cx="2957593" cy="271829"/>
            </a:xfrm>
            <a:prstGeom prst="rect">
              <a:avLst/>
            </a:prstGeom>
            <a:noFill/>
            <a:ln w="41275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l-BE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043608" y="1111145"/>
              <a:ext cx="4395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BE" dirty="0">
                  <a:solidFill>
                    <a:schemeClr val="accent6">
                      <a:lumMod val="75000"/>
                    </a:schemeClr>
                  </a:solidFill>
                </a:rPr>
                <a:t>NS</a:t>
              </a: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755576" y="901602"/>
              <a:ext cx="1080120" cy="2455390"/>
            </a:xfrm>
            <a:prstGeom prst="rect">
              <a:avLst/>
            </a:prstGeom>
            <a:noFill/>
            <a:ln w="6350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l-BE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146086" y="3329302"/>
              <a:ext cx="4004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BE" dirty="0">
                  <a:solidFill>
                    <a:schemeClr val="accent2">
                      <a:lumMod val="50000"/>
                    </a:schemeClr>
                  </a:solidFill>
                </a:rPr>
                <a:t>ES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240671" y="820651"/>
              <a:ext cx="153279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BE" sz="1200" dirty="0" err="1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SoLid</a:t>
              </a:r>
              <a:r>
                <a:rPr lang="nl-BE" sz="1200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 Preliminary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30950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 smtClean="0">
                <a:solidFill>
                  <a:schemeClr val="accent1"/>
                </a:solidFill>
              </a:rPr>
              <a:t>Event </a:t>
            </a:r>
            <a:r>
              <a:rPr lang="nl-BE" b="1" dirty="0" err="1" smtClean="0">
                <a:solidFill>
                  <a:schemeClr val="accent1"/>
                </a:solidFill>
              </a:rPr>
              <a:t>Topologies</a:t>
            </a:r>
            <a:r>
              <a:rPr lang="nl-BE" b="1" dirty="0" smtClean="0">
                <a:solidFill>
                  <a:schemeClr val="accent1"/>
                </a:solidFill>
              </a:rPr>
              <a:t>: </a:t>
            </a:r>
            <a:r>
              <a:rPr lang="nl-BE" b="1" dirty="0" err="1" smtClean="0">
                <a:solidFill>
                  <a:schemeClr val="accent1"/>
                </a:solidFill>
              </a:rPr>
              <a:t>Muons</a:t>
            </a:r>
            <a:endParaRPr lang="nl-BE" b="1" dirty="0">
              <a:solidFill>
                <a:schemeClr val="accent1"/>
              </a:solidFill>
            </a:endParaRPr>
          </a:p>
        </p:txBody>
      </p:sp>
      <p:sp>
        <p:nvSpPr>
          <p:cNvPr id="15" name="Content Placeholder 14"/>
          <p:cNvSpPr>
            <a:spLocks noGrp="1"/>
          </p:cNvSpPr>
          <p:nvPr>
            <p:ph idx="1"/>
          </p:nvPr>
        </p:nvSpPr>
        <p:spPr>
          <a:xfrm>
            <a:off x="335360" y="1510271"/>
            <a:ext cx="11521280" cy="4351337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Exploit temporal AND spatial event information: </a:t>
            </a: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Muons</a:t>
            </a:r>
            <a:r>
              <a:rPr lang="en-US" dirty="0"/>
              <a:t>: Tracking and </a:t>
            </a:r>
            <a:r>
              <a:rPr lang="en-US" dirty="0" err="1"/>
              <a:t>dE</a:t>
            </a:r>
            <a:r>
              <a:rPr lang="en-US" dirty="0"/>
              <a:t>/dx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Time </a:t>
            </a:r>
            <a:r>
              <a:rPr lang="en-US" dirty="0" err="1" smtClean="0"/>
              <a:t>Synchronisation</a:t>
            </a:r>
            <a:r>
              <a:rPr lang="en-US" dirty="0" smtClean="0"/>
              <a:t> Validation</a:t>
            </a:r>
            <a:endParaRPr lang="en-US" dirty="0">
              <a:sym typeface="Symbol" panose="05050102010706020507" pitchFamily="18" charset="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ym typeface="Symbol" panose="05050102010706020507" pitchFamily="18" charset="2"/>
              </a:rPr>
              <a:t>Monitoring and pressure correction</a:t>
            </a:r>
            <a:endParaRPr lang="en-US" dirty="0"/>
          </a:p>
          <a:p>
            <a:endParaRPr lang="nl-BE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N. Van Remortel, University of Antwerpen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21</a:t>
            </a:fld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Neutrino 2018 Heidelberg , </a:t>
            </a:r>
            <a:fld id="{248970E9-C2DA-419F-9B02-AE8CA01D8B62}" type="datetime1">
              <a:rPr lang="en-US" smtClean="0"/>
              <a:t>6/8/2018</a:t>
            </a:fld>
            <a:endParaRPr lang="en-US" dirty="0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51"/>
          <a:stretch/>
        </p:blipFill>
        <p:spPr>
          <a:xfrm>
            <a:off x="6023452" y="0"/>
            <a:ext cx="5985976" cy="3421576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460" y="3685940"/>
            <a:ext cx="8063880" cy="2440033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5" t="7349" r="51001" b="34901"/>
          <a:stretch/>
        </p:blipFill>
        <p:spPr>
          <a:xfrm>
            <a:off x="571816" y="3062314"/>
            <a:ext cx="3174255" cy="3294038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4431200" y="3751145"/>
            <a:ext cx="15327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1200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SoLid</a:t>
            </a:r>
            <a:r>
              <a:rPr lang="nl-BE" sz="1200" dirty="0">
                <a:solidFill>
                  <a:schemeClr val="accent2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Preliminary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935951" y="3455562"/>
            <a:ext cx="165047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050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SoLid</a:t>
            </a:r>
            <a:r>
              <a:rPr lang="nl-BE" sz="1050" dirty="0">
                <a:solidFill>
                  <a:schemeClr val="accent2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Preliminary</a:t>
            </a:r>
          </a:p>
        </p:txBody>
      </p:sp>
    </p:spTree>
    <p:extLst>
      <p:ext uri="{BB962C8B-B14F-4D97-AF65-F5344CB8AC3E}">
        <p14:creationId xmlns:p14="http://schemas.microsoft.com/office/powerpoint/2010/main" val="1387838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 smtClean="0">
                <a:solidFill>
                  <a:schemeClr val="accent1"/>
                </a:solidFill>
              </a:rPr>
              <a:t>Event </a:t>
            </a:r>
            <a:r>
              <a:rPr lang="nl-BE" b="1" dirty="0" err="1" smtClean="0">
                <a:solidFill>
                  <a:schemeClr val="accent1"/>
                </a:solidFill>
              </a:rPr>
              <a:t>Topologies</a:t>
            </a:r>
            <a:r>
              <a:rPr lang="nl-BE" b="1" dirty="0" smtClean="0">
                <a:solidFill>
                  <a:schemeClr val="accent1"/>
                </a:solidFill>
              </a:rPr>
              <a:t>: IBD-like</a:t>
            </a:r>
            <a:endParaRPr lang="nl-BE" b="1" dirty="0">
              <a:solidFill>
                <a:schemeClr val="accent1"/>
              </a:solidFill>
            </a:endParaRPr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N. Van Remortel, University of Antwerpen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22</a:t>
            </a:fld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Neutrino 2018 Heidelberg , </a:t>
            </a:r>
            <a:fld id="{09B6A890-AD5B-4F8D-A279-5A90C391DF26}" type="datetime1">
              <a:rPr lang="en-US" smtClean="0"/>
              <a:t>6/8/2018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303912" y="3003839"/>
            <a:ext cx="511256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Suppression of 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Accidentals: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Distance prompt – NS: &gt; 2 cubes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Fast neutrons: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Recoils: high Energy &amp; multiplicity 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Muon induced NS: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Muon veto time window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Intrinsic radio-contamination: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aseline="30000" dirty="0" smtClean="0"/>
              <a:t>214</a:t>
            </a:r>
            <a:r>
              <a:rPr lang="en-US" dirty="0" smtClean="0"/>
              <a:t>Bi-&gt;</a:t>
            </a:r>
            <a:r>
              <a:rPr lang="en-US" baseline="30000" dirty="0" smtClean="0"/>
              <a:t>214</a:t>
            </a:r>
            <a:r>
              <a:rPr lang="en-US" dirty="0" smtClean="0"/>
              <a:t>Po and Rn: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/>
              <a:t>Energy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/>
              <a:t>timing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/>
              <a:t>Same-cube events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grpSp>
        <p:nvGrpSpPr>
          <p:cNvPr id="10" name="Group 9"/>
          <p:cNvGrpSpPr/>
          <p:nvPr/>
        </p:nvGrpSpPr>
        <p:grpSpPr>
          <a:xfrm>
            <a:off x="479376" y="1412776"/>
            <a:ext cx="4319456" cy="3336019"/>
            <a:chOff x="1768801" y="1437753"/>
            <a:chExt cx="4932000" cy="4044131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68801" y="1437753"/>
              <a:ext cx="4932000" cy="4044131"/>
            </a:xfrm>
            <a:prstGeom prst="rect">
              <a:avLst/>
            </a:prstGeom>
          </p:spPr>
        </p:pic>
        <p:cxnSp>
          <p:nvCxnSpPr>
            <p:cNvPr id="11" name="Straight Arrow Connector 10"/>
            <p:cNvCxnSpPr/>
            <p:nvPr/>
          </p:nvCxnSpPr>
          <p:spPr>
            <a:xfrm>
              <a:off x="3300916" y="2221079"/>
              <a:ext cx="1702399" cy="558688"/>
            </a:xfrm>
            <a:prstGeom prst="straightConnector1">
              <a:avLst/>
            </a:prstGeom>
            <a:ln w="50800">
              <a:tailEnd type="triangle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Box 11"/>
                <p:cNvSpPr txBox="1"/>
                <p:nvPr/>
              </p:nvSpPr>
              <p:spPr>
                <a:xfrm>
                  <a:off x="4178029" y="2189990"/>
                  <a:ext cx="1015133" cy="43088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̅"/>
                            <m:ctrlPr>
                              <a:rPr lang="nl-BE" sz="2800" b="1" i="1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nl-BE" sz="2800" b="1" i="1">
                                    <a:solidFill>
                                      <a:schemeClr val="accent6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nl-BE" sz="2800" b="1" i="1">
                                    <a:solidFill>
                                      <a:schemeClr val="accent6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𝝂</m:t>
                                </m:r>
                              </m:e>
                              <m:sub>
                                <m:r>
                                  <a:rPr lang="nl-BE" sz="2800" b="1" i="1">
                                    <a:solidFill>
                                      <a:schemeClr val="accent6"/>
                                    </a:solidFill>
                                    <a:latin typeface="Cambria Math" panose="02040503050406030204" pitchFamily="18" charset="0"/>
                                  </a:rPr>
                                  <m:t>𝒆</m:t>
                                </m:r>
                              </m:sub>
                            </m:sSub>
                          </m:e>
                        </m:acc>
                      </m:oMath>
                    </m:oMathPara>
                  </a14:m>
                  <a:endParaRPr lang="nl-BE" sz="2800" b="1" dirty="0">
                    <a:solidFill>
                      <a:schemeClr val="accent6"/>
                    </a:solidFill>
                  </a:endParaRPr>
                </a:p>
              </p:txBody>
            </p:sp>
          </mc:Choice>
          <mc:Fallback xmlns="">
            <p:sp>
              <p:nvSpPr>
                <p:cNvPr id="12" name="TextBox 1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78029" y="2189990"/>
                  <a:ext cx="1015133" cy="430887"/>
                </a:xfrm>
                <a:prstGeom prst="rect">
                  <a:avLst/>
                </a:prstGeom>
                <a:blipFill>
                  <a:blip r:embed="rId3"/>
                  <a:stretch>
                    <a:fillRect b="-15517"/>
                  </a:stretch>
                </a:blipFill>
              </p:spPr>
              <p:txBody>
                <a:bodyPr/>
                <a:lstStyle/>
                <a:p>
                  <a:r>
                    <a:rPr lang="nl-BE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6" name="Straight Arrow Connector 15"/>
            <p:cNvCxnSpPr/>
            <p:nvPr/>
          </p:nvCxnSpPr>
          <p:spPr>
            <a:xfrm flipV="1">
              <a:off x="5060117" y="2714654"/>
              <a:ext cx="335304" cy="14512"/>
            </a:xfrm>
            <a:prstGeom prst="straightConnector1">
              <a:avLst/>
            </a:prstGeom>
            <a:ln w="50800">
              <a:solidFill>
                <a:srgbClr val="FF0000"/>
              </a:solidFill>
              <a:tailEnd type="triangle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20" name="5-Point Star 19"/>
            <p:cNvSpPr/>
            <p:nvPr/>
          </p:nvSpPr>
          <p:spPr>
            <a:xfrm>
              <a:off x="4900895" y="2685989"/>
              <a:ext cx="216024" cy="187557"/>
            </a:xfrm>
            <a:prstGeom prst="star5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TextBox 20"/>
                <p:cNvSpPr txBox="1"/>
                <p:nvPr/>
              </p:nvSpPr>
              <p:spPr>
                <a:xfrm>
                  <a:off x="5395422" y="2348881"/>
                  <a:ext cx="484555" cy="43088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nl-BE" sz="28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nl-BE" sz="28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𝒆</m:t>
                            </m:r>
                          </m:e>
                          <m:sup>
                            <m:r>
                              <a:rPr lang="nl-BE" sz="28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</m:sup>
                        </m:sSup>
                      </m:oMath>
                    </m:oMathPara>
                  </a14:m>
                  <a:endParaRPr lang="nl-BE" sz="2800" b="1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21" name="TextBox 2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395422" y="2348881"/>
                  <a:ext cx="484555" cy="430887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nl-BE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2" name="Straight Arrow Connector 21"/>
            <p:cNvCxnSpPr/>
            <p:nvPr/>
          </p:nvCxnSpPr>
          <p:spPr>
            <a:xfrm>
              <a:off x="4953136" y="2827663"/>
              <a:ext cx="69412" cy="316145"/>
            </a:xfrm>
            <a:prstGeom prst="straightConnector1">
              <a:avLst/>
            </a:prstGeom>
            <a:ln w="50800">
              <a:solidFill>
                <a:schemeClr val="accent5"/>
              </a:solidFill>
              <a:tailEnd type="triangle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3" name="Straight Arrow Connector 22"/>
            <p:cNvCxnSpPr/>
            <p:nvPr/>
          </p:nvCxnSpPr>
          <p:spPr>
            <a:xfrm>
              <a:off x="5040341" y="3094035"/>
              <a:ext cx="414724" cy="73989"/>
            </a:xfrm>
            <a:prstGeom prst="straightConnector1">
              <a:avLst/>
            </a:prstGeom>
            <a:ln w="50800">
              <a:solidFill>
                <a:schemeClr val="accent5"/>
              </a:solidFill>
              <a:tailEnd type="triangle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TextBox 27"/>
                <p:cNvSpPr txBox="1"/>
                <p:nvPr/>
              </p:nvSpPr>
              <p:spPr>
                <a:xfrm>
                  <a:off x="4987843" y="3080429"/>
                  <a:ext cx="335605" cy="49244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nl-BE" sz="3200" i="1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oMath>
                    </m:oMathPara>
                  </a14:m>
                  <a:endParaRPr lang="nl-BE" sz="3200" dirty="0">
                    <a:solidFill>
                      <a:schemeClr val="accent5"/>
                    </a:solidFill>
                  </a:endParaRPr>
                </a:p>
              </p:txBody>
            </p:sp>
          </mc:Choice>
          <mc:Fallback xmlns="">
            <p:sp>
              <p:nvSpPr>
                <p:cNvPr id="28" name="TextBox 2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987843" y="3080429"/>
                  <a:ext cx="335605" cy="492443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nl-BE">
                      <a:noFill/>
                    </a:rPr>
                    <a:t> </a:t>
                  </a:r>
                </a:p>
              </p:txBody>
            </p:sp>
          </mc:Fallback>
        </mc:AlternateContent>
      </p:grp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4788304"/>
            <a:ext cx="4319455" cy="1961898"/>
          </a:xfr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7"/>
          <a:srcRect l="18899" t="44800" r="49851" b="13576"/>
          <a:stretch/>
        </p:blipFill>
        <p:spPr>
          <a:xfrm>
            <a:off x="7464838" y="254505"/>
            <a:ext cx="4441398" cy="3327651"/>
          </a:xfrm>
          <a:prstGeom prst="rect">
            <a:avLst/>
          </a:prstGeom>
        </p:spPr>
      </p:pic>
      <p:sp>
        <p:nvSpPr>
          <p:cNvPr id="25" name="Rectangle 1"/>
          <p:cNvSpPr>
            <a:spLocks noChangeArrowheads="1"/>
          </p:cNvSpPr>
          <p:nvPr/>
        </p:nvSpPr>
        <p:spPr bwMode="auto">
          <a:xfrm>
            <a:off x="8045081" y="1412776"/>
            <a:ext cx="2752849" cy="3077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BE" altLang="nl-BE" sz="1400" b="1" dirty="0" smtClean="0">
                <a:latin typeface="Arial" panose="020B0604020202020204" pitchFamily="34" charset="0"/>
              </a:rPr>
              <a:t>JINST </a:t>
            </a:r>
            <a:r>
              <a:rPr lang="nl-BE" altLang="nl-BE" sz="1400" b="1" dirty="0">
                <a:latin typeface="Arial" panose="020B0604020202020204" pitchFamily="34" charset="0"/>
              </a:rPr>
              <a:t>13 (2018) no.05, P05005</a:t>
            </a:r>
            <a:r>
              <a:rPr lang="nl-BE" altLang="nl-BE" sz="1400" dirty="0">
                <a:latin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9680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" t="-1" b="817"/>
          <a:stretch/>
        </p:blipFill>
        <p:spPr>
          <a:xfrm>
            <a:off x="479376" y="3135968"/>
            <a:ext cx="4218680" cy="325896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>
                <a:solidFill>
                  <a:schemeClr val="accent1"/>
                </a:solidFill>
              </a:rPr>
              <a:t>NS-ES T</a:t>
            </a:r>
            <a:r>
              <a:rPr lang="nl-BE" b="1" dirty="0" smtClean="0">
                <a:solidFill>
                  <a:schemeClr val="accent1"/>
                </a:solidFill>
              </a:rPr>
              <a:t>ime </a:t>
            </a:r>
            <a:r>
              <a:rPr lang="nl-BE" b="1" dirty="0" err="1" smtClean="0">
                <a:solidFill>
                  <a:schemeClr val="accent1"/>
                </a:solidFill>
              </a:rPr>
              <a:t>correlation</a:t>
            </a:r>
            <a:endParaRPr lang="nl-BE" b="1" dirty="0">
              <a:solidFill>
                <a:schemeClr val="accent1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N. Van Remortel, University of Antwerpen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Neutrino 2018 Heidelberg , </a:t>
            </a:r>
            <a:fld id="{F82D60EA-2B99-410E-B795-00CD33E3E60C}" type="datetime1">
              <a:rPr lang="en-US" smtClean="0"/>
              <a:t>6/8/2018</a:t>
            </a:fld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8302965"/>
              </p:ext>
            </p:extLst>
          </p:nvPr>
        </p:nvGraphicFramePr>
        <p:xfrm>
          <a:off x="479376" y="1483331"/>
          <a:ext cx="4464496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248">
                  <a:extLst>
                    <a:ext uri="{9D8B030D-6E8A-4147-A177-3AD203B41FA5}">
                      <a16:colId xmlns:a16="http://schemas.microsoft.com/office/drawing/2014/main" val="64249352"/>
                    </a:ext>
                  </a:extLst>
                </a:gridCol>
                <a:gridCol w="2232248">
                  <a:extLst>
                    <a:ext uri="{9D8B030D-6E8A-4147-A177-3AD203B41FA5}">
                      <a16:colId xmlns:a16="http://schemas.microsoft.com/office/drawing/2014/main" val="20720289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nl-BE" dirty="0" err="1" smtClean="0"/>
                        <a:t>Reaction</a:t>
                      </a:r>
                      <a:endParaRPr lang="nl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 err="1" smtClean="0"/>
                        <a:t>Fitted</a:t>
                      </a:r>
                      <a:r>
                        <a:rPr lang="nl-BE" dirty="0" smtClean="0"/>
                        <a:t> </a:t>
                      </a:r>
                      <a:r>
                        <a:rPr lang="nl-BE" dirty="0" err="1" smtClean="0"/>
                        <a:t>capture</a:t>
                      </a:r>
                      <a:r>
                        <a:rPr lang="nl-BE" dirty="0" smtClean="0"/>
                        <a:t> time (</a:t>
                      </a:r>
                      <a:r>
                        <a:rPr lang="nl-BE" dirty="0" smtClean="0">
                          <a:sym typeface="Symbol" panose="05050102010706020507" pitchFamily="18" charset="2"/>
                        </a:rPr>
                        <a:t>s)</a:t>
                      </a:r>
                      <a:endParaRPr lang="nl-B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51120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BE" dirty="0" err="1" smtClean="0"/>
                        <a:t>Spallation</a:t>
                      </a:r>
                      <a:r>
                        <a:rPr lang="nl-BE" baseline="0" dirty="0" smtClean="0"/>
                        <a:t> (NS </a:t>
                      </a:r>
                      <a:r>
                        <a:rPr lang="nl-BE" baseline="0" dirty="0" err="1" smtClean="0"/>
                        <a:t>after</a:t>
                      </a:r>
                      <a:r>
                        <a:rPr lang="nl-BE" baseline="0" dirty="0" smtClean="0"/>
                        <a:t> </a:t>
                      </a:r>
                      <a:r>
                        <a:rPr lang="nl-BE" baseline="0" dirty="0" smtClean="0">
                          <a:sym typeface="Symbol" panose="05050102010706020507" pitchFamily="18" charset="2"/>
                        </a:rPr>
                        <a:t>-track)</a:t>
                      </a:r>
                      <a:endParaRPr lang="nl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 smtClean="0"/>
                        <a:t>65.3 </a:t>
                      </a:r>
                      <a:r>
                        <a:rPr lang="nl-BE" dirty="0" smtClean="0">
                          <a:sym typeface="Symbol" panose="05050102010706020507" pitchFamily="18" charset="2"/>
                        </a:rPr>
                        <a:t> 1.3 (stat)</a:t>
                      </a:r>
                      <a:endParaRPr lang="nl-B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6493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BE" dirty="0" err="1" smtClean="0"/>
                        <a:t>AmBe</a:t>
                      </a:r>
                      <a:r>
                        <a:rPr lang="nl-BE" dirty="0" smtClean="0"/>
                        <a:t> </a:t>
                      </a:r>
                      <a:r>
                        <a:rPr lang="nl-BE" dirty="0" err="1" smtClean="0"/>
                        <a:t>Calibration</a:t>
                      </a:r>
                      <a:r>
                        <a:rPr lang="nl-BE" dirty="0" smtClean="0"/>
                        <a:t> (NS </a:t>
                      </a:r>
                      <a:r>
                        <a:rPr lang="nl-BE" dirty="0" err="1" smtClean="0"/>
                        <a:t>after</a:t>
                      </a:r>
                      <a:r>
                        <a:rPr lang="nl-BE" dirty="0" smtClean="0"/>
                        <a:t> </a:t>
                      </a:r>
                      <a:r>
                        <a:rPr lang="nl-BE" dirty="0" smtClean="0">
                          <a:sym typeface="Symbol" panose="05050102010706020507" pitchFamily="18" charset="2"/>
                        </a:rPr>
                        <a:t>)</a:t>
                      </a:r>
                      <a:endParaRPr lang="nl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BE" dirty="0" smtClean="0"/>
                        <a:t>66.4 </a:t>
                      </a:r>
                      <a:r>
                        <a:rPr lang="nl-BE" dirty="0" smtClean="0">
                          <a:sym typeface="Symbol" panose="05050102010706020507" pitchFamily="18" charset="2"/>
                        </a:rPr>
                        <a:t> 0.8 (stat)</a:t>
                      </a:r>
                      <a:endParaRPr lang="nl-BE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60925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BE" dirty="0" smtClean="0"/>
                        <a:t>IBD </a:t>
                      </a:r>
                      <a:r>
                        <a:rPr lang="nl-BE" dirty="0" err="1" smtClean="0"/>
                        <a:t>Simulation</a:t>
                      </a:r>
                      <a:r>
                        <a:rPr lang="nl-BE" dirty="0" smtClean="0"/>
                        <a:t> (NS </a:t>
                      </a:r>
                      <a:r>
                        <a:rPr lang="nl-BE" dirty="0" err="1" smtClean="0"/>
                        <a:t>after</a:t>
                      </a:r>
                      <a:r>
                        <a:rPr lang="nl-BE" dirty="0" smtClean="0"/>
                        <a:t> e</a:t>
                      </a:r>
                      <a:r>
                        <a:rPr lang="nl-BE" baseline="30000" dirty="0" smtClean="0"/>
                        <a:t>+</a:t>
                      </a:r>
                      <a:r>
                        <a:rPr lang="nl-BE" dirty="0" smtClean="0"/>
                        <a:t>)</a:t>
                      </a:r>
                      <a:endParaRPr lang="nl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BE" dirty="0" smtClean="0"/>
                        <a:t>63.3 </a:t>
                      </a:r>
                      <a:r>
                        <a:rPr lang="nl-BE" dirty="0" smtClean="0">
                          <a:sym typeface="Symbol" panose="05050102010706020507" pitchFamily="18" charset="2"/>
                        </a:rPr>
                        <a:t> 0.1 (stat)</a:t>
                      </a:r>
                      <a:endParaRPr lang="nl-BE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6530000"/>
                  </a:ext>
                </a:extLst>
              </a:tr>
            </a:tbl>
          </a:graphicData>
        </a:graphic>
      </p:graphicFrame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5759" y="268819"/>
            <a:ext cx="4635373" cy="3008388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8651266" y="1727225"/>
            <a:ext cx="15327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1200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SoLid</a:t>
            </a:r>
            <a:r>
              <a:rPr lang="nl-BE" sz="1200" dirty="0">
                <a:solidFill>
                  <a:schemeClr val="accent2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Preliminary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832304" y="2035850"/>
            <a:ext cx="10244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1600" dirty="0">
                <a:solidFill>
                  <a:schemeClr val="accent5"/>
                </a:solidFill>
              </a:rPr>
              <a:t>NS </a:t>
            </a:r>
            <a:r>
              <a:rPr lang="nl-BE" sz="1600" dirty="0" err="1">
                <a:solidFill>
                  <a:schemeClr val="accent5"/>
                </a:solidFill>
              </a:rPr>
              <a:t>after</a:t>
            </a:r>
            <a:r>
              <a:rPr lang="nl-BE" sz="1600" dirty="0">
                <a:solidFill>
                  <a:schemeClr val="accent5"/>
                </a:solidFill>
              </a:rPr>
              <a:t> </a:t>
            </a:r>
            <a:r>
              <a:rPr lang="nl-BE" sz="1600" dirty="0">
                <a:solidFill>
                  <a:schemeClr val="accent5"/>
                </a:solidFill>
                <a:sym typeface="Symbol" panose="05050102010706020507" pitchFamily="18" charset="2"/>
              </a:rPr>
              <a:t></a:t>
            </a:r>
            <a:endParaRPr lang="nl-BE" sz="1600" dirty="0">
              <a:solidFill>
                <a:schemeClr val="accent5"/>
              </a:solidFill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6149505" y="3322766"/>
            <a:ext cx="4987055" cy="3072163"/>
            <a:chOff x="1647152" y="3499939"/>
            <a:chExt cx="4007789" cy="265978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47152" y="3499939"/>
              <a:ext cx="4007789" cy="2659780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2135561" y="4467973"/>
              <a:ext cx="273151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BE" sz="1600" dirty="0">
                  <a:solidFill>
                    <a:schemeClr val="accent5"/>
                  </a:solidFill>
                </a:rPr>
                <a:t>NS </a:t>
              </a:r>
              <a:r>
                <a:rPr lang="nl-BE" sz="1600" dirty="0" err="1">
                  <a:solidFill>
                    <a:schemeClr val="accent5"/>
                  </a:solidFill>
                </a:rPr>
                <a:t>after</a:t>
              </a:r>
              <a:r>
                <a:rPr lang="nl-BE" sz="1600" dirty="0">
                  <a:solidFill>
                    <a:schemeClr val="accent5"/>
                  </a:solidFill>
                </a:rPr>
                <a:t> </a:t>
              </a:r>
              <a:r>
                <a:rPr lang="nl-BE" sz="1600" dirty="0">
                  <a:solidFill>
                    <a:schemeClr val="accent5"/>
                  </a:solidFill>
                  <a:sym typeface="Symbol" panose="05050102010706020507" pitchFamily="18" charset="2"/>
                </a:rPr>
                <a:t>4.4 </a:t>
              </a:r>
              <a:r>
                <a:rPr lang="nl-BE" sz="1600" dirty="0" err="1">
                  <a:solidFill>
                    <a:schemeClr val="accent5"/>
                  </a:solidFill>
                  <a:sym typeface="Symbol" panose="05050102010706020507" pitchFamily="18" charset="2"/>
                </a:rPr>
                <a:t>MeV</a:t>
              </a:r>
              <a:r>
                <a:rPr lang="nl-BE" sz="1600" dirty="0">
                  <a:solidFill>
                    <a:schemeClr val="accent5"/>
                  </a:solidFill>
                  <a:sym typeface="Symbol" panose="05050102010706020507" pitchFamily="18" charset="2"/>
                </a:rPr>
                <a:t>  </a:t>
              </a:r>
              <a:r>
                <a:rPr lang="nl-BE" sz="1600" dirty="0" err="1">
                  <a:solidFill>
                    <a:schemeClr val="accent5"/>
                  </a:solidFill>
                  <a:sym typeface="Symbol" panose="05050102010706020507" pitchFamily="18" charset="2"/>
                </a:rPr>
                <a:t>from</a:t>
              </a:r>
              <a:r>
                <a:rPr lang="nl-BE" sz="1600" dirty="0">
                  <a:solidFill>
                    <a:schemeClr val="accent5"/>
                  </a:solidFill>
                  <a:sym typeface="Symbol" panose="05050102010706020507" pitchFamily="18" charset="2"/>
                </a:rPr>
                <a:t> </a:t>
              </a:r>
              <a:r>
                <a:rPr lang="nl-BE" sz="1600" dirty="0" err="1">
                  <a:solidFill>
                    <a:schemeClr val="accent5"/>
                  </a:solidFill>
                  <a:sym typeface="Symbol" panose="05050102010706020507" pitchFamily="18" charset="2"/>
                </a:rPr>
                <a:t>AmBe</a:t>
              </a:r>
              <a:endParaRPr lang="nl-BE" sz="1600" dirty="0">
                <a:solidFill>
                  <a:schemeClr val="accent5"/>
                </a:solidFill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343472" y="3438482"/>
            <a:ext cx="18979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1600" dirty="0">
                <a:solidFill>
                  <a:schemeClr val="accent5"/>
                </a:solidFill>
              </a:rPr>
              <a:t>NS </a:t>
            </a:r>
            <a:r>
              <a:rPr lang="nl-BE" sz="1600" dirty="0" err="1">
                <a:solidFill>
                  <a:schemeClr val="accent5"/>
                </a:solidFill>
              </a:rPr>
              <a:t>after</a:t>
            </a:r>
            <a:r>
              <a:rPr lang="nl-BE" sz="1600" dirty="0">
                <a:solidFill>
                  <a:schemeClr val="accent5"/>
                </a:solidFill>
              </a:rPr>
              <a:t> </a:t>
            </a:r>
            <a:r>
              <a:rPr lang="nl-BE" sz="1600" dirty="0">
                <a:solidFill>
                  <a:schemeClr val="accent5"/>
                </a:solidFill>
                <a:sym typeface="Symbol" panose="05050102010706020507" pitchFamily="18" charset="2"/>
              </a:rPr>
              <a:t>e</a:t>
            </a:r>
            <a:r>
              <a:rPr lang="nl-BE" sz="1600" baseline="30000" dirty="0">
                <a:solidFill>
                  <a:schemeClr val="accent5"/>
                </a:solidFill>
                <a:sym typeface="Symbol" panose="05050102010706020507" pitchFamily="18" charset="2"/>
              </a:rPr>
              <a:t>+</a:t>
            </a:r>
            <a:r>
              <a:rPr lang="nl-BE" sz="1600" dirty="0">
                <a:solidFill>
                  <a:schemeClr val="accent5"/>
                </a:solidFill>
                <a:sym typeface="Symbol" panose="05050102010706020507" pitchFamily="18" charset="2"/>
              </a:rPr>
              <a:t> </a:t>
            </a:r>
            <a:r>
              <a:rPr lang="nl-BE" sz="1600" dirty="0" err="1">
                <a:solidFill>
                  <a:schemeClr val="accent5"/>
                </a:solidFill>
                <a:sym typeface="Symbol" panose="05050102010706020507" pitchFamily="18" charset="2"/>
              </a:rPr>
              <a:t>from</a:t>
            </a:r>
            <a:r>
              <a:rPr lang="nl-BE" sz="1600" dirty="0">
                <a:solidFill>
                  <a:schemeClr val="accent5"/>
                </a:solidFill>
                <a:sym typeface="Symbol" panose="05050102010706020507" pitchFamily="18" charset="2"/>
              </a:rPr>
              <a:t> IBD</a:t>
            </a:r>
            <a:endParaRPr lang="nl-BE" sz="1600" dirty="0">
              <a:solidFill>
                <a:schemeClr val="accent5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667964" y="3746837"/>
            <a:ext cx="15327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1200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SoLid</a:t>
            </a:r>
            <a:r>
              <a:rPr lang="nl-BE" sz="1200" dirty="0">
                <a:solidFill>
                  <a:schemeClr val="accent2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Preliminary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861240" y="4470227"/>
            <a:ext cx="13067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dirty="0" err="1" smtClean="0"/>
              <a:t>thermalised</a:t>
            </a:r>
            <a:endParaRPr lang="nl-BE" dirty="0"/>
          </a:p>
        </p:txBody>
      </p:sp>
      <p:sp>
        <p:nvSpPr>
          <p:cNvPr id="17" name="TextBox 16"/>
          <p:cNvSpPr txBox="1"/>
          <p:nvPr/>
        </p:nvSpPr>
        <p:spPr>
          <a:xfrm>
            <a:off x="4879000" y="4241091"/>
            <a:ext cx="1217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dirty="0" err="1" smtClean="0"/>
              <a:t>epithermal</a:t>
            </a:r>
            <a:endParaRPr lang="nl-BE" dirty="0"/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4439816" y="4432229"/>
            <a:ext cx="367396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H="1">
            <a:off x="4439816" y="4653136"/>
            <a:ext cx="367396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1072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823" y="2478959"/>
            <a:ext cx="6445285" cy="386528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>
                <a:solidFill>
                  <a:schemeClr val="accent1"/>
                </a:solidFill>
              </a:rPr>
              <a:t>IBD-like </a:t>
            </a:r>
            <a:r>
              <a:rPr lang="nl-BE" dirty="0" err="1">
                <a:solidFill>
                  <a:schemeClr val="accent1"/>
                </a:solidFill>
              </a:rPr>
              <a:t>R</a:t>
            </a:r>
            <a:r>
              <a:rPr lang="nl-BE" dirty="0" err="1" smtClean="0">
                <a:solidFill>
                  <a:schemeClr val="accent1"/>
                </a:solidFill>
              </a:rPr>
              <a:t>ates</a:t>
            </a:r>
            <a:endParaRPr lang="nl-BE" b="1" dirty="0">
              <a:solidFill>
                <a:schemeClr val="accent1"/>
              </a:solidFill>
            </a:endParaRPr>
          </a:p>
        </p:txBody>
      </p:sp>
      <p:sp>
        <p:nvSpPr>
          <p:cNvPr id="13" name="Content Placeholder 12"/>
          <p:cNvSpPr>
            <a:spLocks noGrp="1"/>
          </p:cNvSpPr>
          <p:nvPr>
            <p:ph idx="1"/>
          </p:nvPr>
        </p:nvSpPr>
        <p:spPr>
          <a:xfrm>
            <a:off x="335360" y="1340768"/>
            <a:ext cx="11521280" cy="4351337"/>
          </a:xfrm>
        </p:spPr>
        <p:txBody>
          <a:bodyPr/>
          <a:lstStyle/>
          <a:p>
            <a:r>
              <a:rPr lang="nl-BE" dirty="0" smtClean="0"/>
              <a:t>Preliminary </a:t>
            </a:r>
            <a:r>
              <a:rPr lang="nl-BE" dirty="0" err="1"/>
              <a:t>r</a:t>
            </a:r>
            <a:r>
              <a:rPr lang="nl-BE" dirty="0" err="1" smtClean="0"/>
              <a:t>ate</a:t>
            </a:r>
            <a:r>
              <a:rPr lang="nl-BE" dirty="0" smtClean="0"/>
              <a:t> monitoring, </a:t>
            </a:r>
            <a:r>
              <a:rPr lang="nl-BE" dirty="0" err="1" smtClean="0"/>
              <a:t>based</a:t>
            </a:r>
            <a:r>
              <a:rPr lang="nl-BE" dirty="0" smtClean="0"/>
              <a:t> on:</a:t>
            </a:r>
          </a:p>
          <a:p>
            <a:pPr lvl="1"/>
            <a:r>
              <a:rPr lang="nl-BE" dirty="0" smtClean="0"/>
              <a:t>Timing, </a:t>
            </a:r>
            <a:r>
              <a:rPr lang="nl-BE" dirty="0" err="1" smtClean="0"/>
              <a:t>Topology</a:t>
            </a:r>
            <a:r>
              <a:rPr lang="nl-BE" dirty="0" smtClean="0"/>
              <a:t>, </a:t>
            </a:r>
            <a:r>
              <a:rPr lang="nl-BE" dirty="0"/>
              <a:t>M</a:t>
            </a:r>
            <a:r>
              <a:rPr lang="nl-BE" dirty="0" smtClean="0"/>
              <a:t>uon veto, Energy </a:t>
            </a:r>
            <a:r>
              <a:rPr lang="nl-BE" dirty="0" err="1" smtClean="0"/>
              <a:t>selection</a:t>
            </a:r>
            <a:endParaRPr lang="nl-BE" dirty="0" smtClean="0"/>
          </a:p>
          <a:p>
            <a:r>
              <a:rPr lang="nl-BE" dirty="0" err="1" smtClean="0"/>
              <a:t>Significantly</a:t>
            </a:r>
            <a:r>
              <a:rPr lang="nl-BE" dirty="0" smtClean="0"/>
              <a:t> </a:t>
            </a:r>
            <a:r>
              <a:rPr lang="nl-BE" dirty="0" err="1" smtClean="0"/>
              <a:t>higher</a:t>
            </a:r>
            <a:r>
              <a:rPr lang="nl-BE" dirty="0" smtClean="0"/>
              <a:t> IBD-like </a:t>
            </a:r>
            <a:r>
              <a:rPr lang="nl-BE" dirty="0" err="1" smtClean="0"/>
              <a:t>rate</a:t>
            </a:r>
            <a:r>
              <a:rPr lang="nl-BE" dirty="0" smtClean="0"/>
              <a:t> </a:t>
            </a:r>
            <a:r>
              <a:rPr lang="nl-BE" dirty="0" err="1" smtClean="0"/>
              <a:t>during</a:t>
            </a:r>
            <a:r>
              <a:rPr lang="nl-BE" dirty="0" smtClean="0"/>
              <a:t> reactor ON</a:t>
            </a:r>
          </a:p>
          <a:p>
            <a:r>
              <a:rPr lang="nl-BE" dirty="0" err="1" smtClean="0"/>
              <a:t>Very</a:t>
            </a:r>
            <a:r>
              <a:rPr lang="nl-BE" dirty="0" smtClean="0"/>
              <a:t> low </a:t>
            </a:r>
            <a:r>
              <a:rPr lang="nl-BE" dirty="0" err="1" smtClean="0"/>
              <a:t>accidental</a:t>
            </a:r>
            <a:r>
              <a:rPr lang="nl-BE" dirty="0" smtClean="0"/>
              <a:t> </a:t>
            </a:r>
            <a:r>
              <a:rPr lang="nl-BE" dirty="0" err="1" smtClean="0"/>
              <a:t>rate</a:t>
            </a:r>
            <a:endParaRPr lang="nl-BE" dirty="0" smtClean="0"/>
          </a:p>
          <a:p>
            <a:r>
              <a:rPr lang="nl-BE" dirty="0" smtClean="0"/>
              <a:t>How does </a:t>
            </a:r>
            <a:r>
              <a:rPr lang="nl-BE" dirty="0" err="1" smtClean="0"/>
              <a:t>it</a:t>
            </a:r>
            <a:r>
              <a:rPr lang="nl-BE" dirty="0" smtClean="0"/>
              <a:t> </a:t>
            </a:r>
            <a:r>
              <a:rPr lang="nl-BE" dirty="0" err="1" smtClean="0"/>
              <a:t>behave</a:t>
            </a:r>
            <a:r>
              <a:rPr lang="nl-BE" dirty="0" smtClean="0"/>
              <a:t>?</a:t>
            </a:r>
          </a:p>
          <a:p>
            <a:pPr marL="342900" lvl="1" indent="0">
              <a:buNone/>
            </a:pPr>
            <a:endParaRPr lang="nl-BE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N. Van Remortel, University of Antwerpen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5231904" y="5157192"/>
            <a:ext cx="15327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1200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SoLid</a:t>
            </a:r>
            <a:r>
              <a:rPr lang="nl-BE" sz="1200" dirty="0">
                <a:solidFill>
                  <a:schemeClr val="accent2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Preliminary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Neutrino 2018 Heidelberg , </a:t>
            </a:r>
            <a:fld id="{729C3050-B347-4782-A9D5-A55E3B169E5A}" type="datetime1">
              <a:rPr lang="en-US" smtClean="0"/>
              <a:t>6/8/2018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7663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97" y="3051792"/>
            <a:ext cx="5510294" cy="33045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>
                <a:solidFill>
                  <a:schemeClr val="accent1"/>
                </a:solidFill>
              </a:rPr>
              <a:t>IBD-like Events</a:t>
            </a:r>
            <a:endParaRPr lang="nl-BE" b="1" dirty="0">
              <a:solidFill>
                <a:schemeClr val="accent1"/>
              </a:solidFill>
            </a:endParaRPr>
          </a:p>
        </p:txBody>
      </p:sp>
      <p:sp>
        <p:nvSpPr>
          <p:cNvPr id="13" name="Content Placeholder 12"/>
          <p:cNvSpPr>
            <a:spLocks noGrp="1"/>
          </p:cNvSpPr>
          <p:nvPr>
            <p:ph idx="1"/>
          </p:nvPr>
        </p:nvSpPr>
        <p:spPr>
          <a:xfrm>
            <a:off x="335360" y="1340768"/>
            <a:ext cx="11521280" cy="4351337"/>
          </a:xfrm>
        </p:spPr>
        <p:txBody>
          <a:bodyPr/>
          <a:lstStyle/>
          <a:p>
            <a:r>
              <a:rPr lang="nl-BE" dirty="0" smtClean="0">
                <a:solidFill>
                  <a:schemeClr val="accent1">
                    <a:lumMod val="75000"/>
                  </a:schemeClr>
                </a:solidFill>
              </a:rPr>
              <a:t>Preliminary </a:t>
            </a:r>
            <a:r>
              <a:rPr lang="nl-BE" dirty="0" err="1" smtClean="0">
                <a:solidFill>
                  <a:schemeClr val="accent1">
                    <a:lumMod val="75000"/>
                  </a:schemeClr>
                </a:solidFill>
              </a:rPr>
              <a:t>rate</a:t>
            </a:r>
            <a:r>
              <a:rPr lang="nl-BE" dirty="0" smtClean="0">
                <a:solidFill>
                  <a:schemeClr val="accent1">
                    <a:lumMod val="75000"/>
                  </a:schemeClr>
                </a:solidFill>
              </a:rPr>
              <a:t> monitoring </a:t>
            </a:r>
            <a:r>
              <a:rPr lang="nl-BE" dirty="0" err="1" smtClean="0">
                <a:solidFill>
                  <a:schemeClr val="accent1">
                    <a:lumMod val="75000"/>
                  </a:schemeClr>
                </a:solidFill>
              </a:rPr>
              <a:t>based</a:t>
            </a:r>
            <a:r>
              <a:rPr lang="nl-BE" dirty="0" smtClean="0">
                <a:solidFill>
                  <a:schemeClr val="accent1">
                    <a:lumMod val="75000"/>
                  </a:schemeClr>
                </a:solidFill>
              </a:rPr>
              <a:t> on:</a:t>
            </a:r>
          </a:p>
          <a:p>
            <a:pPr lvl="1"/>
            <a:r>
              <a:rPr lang="nl-BE" dirty="0" smtClean="0">
                <a:solidFill>
                  <a:schemeClr val="accent1">
                    <a:lumMod val="75000"/>
                  </a:schemeClr>
                </a:solidFill>
              </a:rPr>
              <a:t>Timing, </a:t>
            </a:r>
            <a:r>
              <a:rPr lang="nl-BE" dirty="0" err="1" smtClean="0">
                <a:solidFill>
                  <a:schemeClr val="accent1">
                    <a:lumMod val="75000"/>
                  </a:schemeClr>
                </a:solidFill>
              </a:rPr>
              <a:t>Topology</a:t>
            </a:r>
            <a:r>
              <a:rPr lang="nl-BE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nl-BE" dirty="0">
                <a:solidFill>
                  <a:schemeClr val="accent1">
                    <a:lumMod val="75000"/>
                  </a:schemeClr>
                </a:solidFill>
              </a:rPr>
              <a:t>M</a:t>
            </a:r>
            <a:r>
              <a:rPr lang="nl-BE" dirty="0" smtClean="0">
                <a:solidFill>
                  <a:schemeClr val="accent1">
                    <a:lumMod val="75000"/>
                  </a:schemeClr>
                </a:solidFill>
              </a:rPr>
              <a:t>uon veto, Energy </a:t>
            </a:r>
            <a:r>
              <a:rPr lang="nl-BE" dirty="0" err="1" smtClean="0">
                <a:solidFill>
                  <a:schemeClr val="accent1">
                    <a:lumMod val="75000"/>
                  </a:schemeClr>
                </a:solidFill>
              </a:rPr>
              <a:t>selection</a:t>
            </a:r>
            <a:endParaRPr lang="nl-BE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nl-BE" dirty="0" err="1" smtClean="0">
                <a:solidFill>
                  <a:schemeClr val="accent1">
                    <a:lumMod val="75000"/>
                  </a:schemeClr>
                </a:solidFill>
              </a:rPr>
              <a:t>Significantly</a:t>
            </a:r>
            <a:r>
              <a:rPr lang="nl-BE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nl-BE" dirty="0" err="1" smtClean="0">
                <a:solidFill>
                  <a:schemeClr val="accent1">
                    <a:lumMod val="75000"/>
                  </a:schemeClr>
                </a:solidFill>
              </a:rPr>
              <a:t>higher</a:t>
            </a:r>
            <a:r>
              <a:rPr lang="nl-BE" dirty="0" smtClean="0">
                <a:solidFill>
                  <a:schemeClr val="accent1">
                    <a:lumMod val="75000"/>
                  </a:schemeClr>
                </a:solidFill>
              </a:rPr>
              <a:t> IBD-like </a:t>
            </a:r>
            <a:r>
              <a:rPr lang="nl-BE" dirty="0" err="1" smtClean="0">
                <a:solidFill>
                  <a:schemeClr val="accent1">
                    <a:lumMod val="75000"/>
                  </a:schemeClr>
                </a:solidFill>
              </a:rPr>
              <a:t>rate</a:t>
            </a:r>
            <a:r>
              <a:rPr lang="nl-BE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nl-BE" dirty="0" err="1" smtClean="0">
                <a:solidFill>
                  <a:schemeClr val="accent1">
                    <a:lumMod val="75000"/>
                  </a:schemeClr>
                </a:solidFill>
              </a:rPr>
              <a:t>during</a:t>
            </a:r>
            <a:r>
              <a:rPr lang="nl-BE" dirty="0" smtClean="0">
                <a:solidFill>
                  <a:schemeClr val="accent1">
                    <a:lumMod val="75000"/>
                  </a:schemeClr>
                </a:solidFill>
              </a:rPr>
              <a:t> reactor ON</a:t>
            </a:r>
          </a:p>
          <a:p>
            <a:r>
              <a:rPr lang="nl-BE" dirty="0" smtClean="0"/>
              <a:t>How does </a:t>
            </a:r>
            <a:r>
              <a:rPr lang="nl-BE" dirty="0" err="1" smtClean="0"/>
              <a:t>it</a:t>
            </a:r>
            <a:r>
              <a:rPr lang="nl-BE" dirty="0" smtClean="0"/>
              <a:t> </a:t>
            </a:r>
            <a:r>
              <a:rPr lang="nl-BE" dirty="0" err="1" smtClean="0"/>
              <a:t>behave</a:t>
            </a:r>
            <a:r>
              <a:rPr lang="nl-BE" dirty="0" smtClean="0"/>
              <a:t>?</a:t>
            </a:r>
          </a:p>
          <a:p>
            <a:pPr lvl="1"/>
            <a:r>
              <a:rPr lang="nl-BE" dirty="0" err="1" smtClean="0"/>
              <a:t>Spatially</a:t>
            </a:r>
            <a:r>
              <a:rPr lang="nl-BE" dirty="0" smtClean="0"/>
              <a:t> </a:t>
            </a:r>
            <a:r>
              <a:rPr lang="nl-BE" dirty="0" err="1" smtClean="0"/>
              <a:t>confined</a:t>
            </a:r>
            <a:r>
              <a:rPr lang="nl-BE" dirty="0" smtClean="0"/>
              <a:t> </a:t>
            </a:r>
            <a:r>
              <a:rPr lang="nl-BE" dirty="0" smtClean="0">
                <a:sym typeface="Wingdings" panose="05000000000000000000" pitchFamily="2" charset="2"/>
              </a:rPr>
              <a:t></a:t>
            </a:r>
            <a:endParaRPr lang="nl-BE" dirty="0" smtClean="0"/>
          </a:p>
          <a:p>
            <a:pPr marL="342900" lvl="1" indent="0">
              <a:buNone/>
            </a:pPr>
            <a:endParaRPr lang="nl-BE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N. Van Remortel, University of Antwerpen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25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7916" y="1340767"/>
            <a:ext cx="5634708" cy="454449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24540" y="5301208"/>
            <a:ext cx="15327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1200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SoLid</a:t>
            </a:r>
            <a:r>
              <a:rPr lang="nl-BE" sz="1200" dirty="0">
                <a:solidFill>
                  <a:schemeClr val="accent2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Preliminary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470161" y="2285710"/>
            <a:ext cx="19864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1600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SoLid</a:t>
            </a:r>
            <a:r>
              <a:rPr lang="nl-BE" sz="1600" dirty="0">
                <a:solidFill>
                  <a:schemeClr val="accent2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Preliminary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Neutrino 2018 Heidelberg , </a:t>
            </a:r>
            <a:fld id="{6615569F-19FC-44E8-8DEE-6E907641D7F9}" type="datetime1">
              <a:rPr lang="en-US" smtClean="0"/>
              <a:t>6/8/2018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6681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895" y="3429000"/>
            <a:ext cx="4984619" cy="298930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>
                <a:solidFill>
                  <a:schemeClr val="accent1"/>
                </a:solidFill>
              </a:rPr>
              <a:t>IBD-like Events</a:t>
            </a:r>
            <a:endParaRPr lang="nl-BE" b="1" dirty="0">
              <a:solidFill>
                <a:schemeClr val="accent1"/>
              </a:solidFill>
            </a:endParaRPr>
          </a:p>
        </p:txBody>
      </p:sp>
      <p:sp>
        <p:nvSpPr>
          <p:cNvPr id="13" name="Content Placeholder 12"/>
          <p:cNvSpPr>
            <a:spLocks noGrp="1"/>
          </p:cNvSpPr>
          <p:nvPr>
            <p:ph idx="1"/>
          </p:nvPr>
        </p:nvSpPr>
        <p:spPr>
          <a:xfrm>
            <a:off x="335360" y="1340768"/>
            <a:ext cx="11521280" cy="4351337"/>
          </a:xfrm>
        </p:spPr>
        <p:txBody>
          <a:bodyPr/>
          <a:lstStyle/>
          <a:p>
            <a:r>
              <a:rPr lang="nl-BE" dirty="0" smtClean="0">
                <a:solidFill>
                  <a:schemeClr val="accent1">
                    <a:lumMod val="75000"/>
                  </a:schemeClr>
                </a:solidFill>
              </a:rPr>
              <a:t>Preliminary </a:t>
            </a:r>
            <a:r>
              <a:rPr lang="nl-BE" dirty="0" err="1" smtClean="0">
                <a:solidFill>
                  <a:schemeClr val="accent1">
                    <a:lumMod val="75000"/>
                  </a:schemeClr>
                </a:solidFill>
              </a:rPr>
              <a:t>rate</a:t>
            </a:r>
            <a:r>
              <a:rPr lang="nl-BE" dirty="0" smtClean="0">
                <a:solidFill>
                  <a:schemeClr val="accent1">
                    <a:lumMod val="75000"/>
                  </a:schemeClr>
                </a:solidFill>
              </a:rPr>
              <a:t> monitoring </a:t>
            </a:r>
            <a:r>
              <a:rPr lang="nl-BE" dirty="0" err="1" smtClean="0">
                <a:solidFill>
                  <a:schemeClr val="accent1">
                    <a:lumMod val="75000"/>
                  </a:schemeClr>
                </a:solidFill>
              </a:rPr>
              <a:t>based</a:t>
            </a:r>
            <a:r>
              <a:rPr lang="nl-BE" dirty="0" smtClean="0">
                <a:solidFill>
                  <a:schemeClr val="accent1">
                    <a:lumMod val="75000"/>
                  </a:schemeClr>
                </a:solidFill>
              </a:rPr>
              <a:t> on:</a:t>
            </a:r>
          </a:p>
          <a:p>
            <a:pPr lvl="1"/>
            <a:r>
              <a:rPr lang="nl-BE" dirty="0" smtClean="0">
                <a:solidFill>
                  <a:schemeClr val="accent1">
                    <a:lumMod val="75000"/>
                  </a:schemeClr>
                </a:solidFill>
              </a:rPr>
              <a:t>Timing, </a:t>
            </a:r>
            <a:r>
              <a:rPr lang="nl-BE" dirty="0" err="1" smtClean="0">
                <a:solidFill>
                  <a:schemeClr val="accent1">
                    <a:lumMod val="75000"/>
                  </a:schemeClr>
                </a:solidFill>
              </a:rPr>
              <a:t>Topology</a:t>
            </a:r>
            <a:r>
              <a:rPr lang="nl-BE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nl-BE" dirty="0">
                <a:solidFill>
                  <a:schemeClr val="accent1">
                    <a:lumMod val="75000"/>
                  </a:schemeClr>
                </a:solidFill>
              </a:rPr>
              <a:t>M</a:t>
            </a:r>
            <a:r>
              <a:rPr lang="nl-BE" dirty="0" smtClean="0">
                <a:solidFill>
                  <a:schemeClr val="accent1">
                    <a:lumMod val="75000"/>
                  </a:schemeClr>
                </a:solidFill>
              </a:rPr>
              <a:t>uon veto, Energy </a:t>
            </a:r>
            <a:r>
              <a:rPr lang="nl-BE" dirty="0" err="1" smtClean="0">
                <a:solidFill>
                  <a:schemeClr val="accent1">
                    <a:lumMod val="75000"/>
                  </a:schemeClr>
                </a:solidFill>
              </a:rPr>
              <a:t>selection</a:t>
            </a:r>
            <a:endParaRPr lang="nl-BE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nl-BE" dirty="0" err="1" smtClean="0">
                <a:solidFill>
                  <a:schemeClr val="accent1">
                    <a:lumMod val="75000"/>
                  </a:schemeClr>
                </a:solidFill>
              </a:rPr>
              <a:t>Significantly</a:t>
            </a:r>
            <a:r>
              <a:rPr lang="nl-BE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nl-BE" dirty="0" err="1" smtClean="0">
                <a:solidFill>
                  <a:schemeClr val="accent1">
                    <a:lumMod val="75000"/>
                  </a:schemeClr>
                </a:solidFill>
              </a:rPr>
              <a:t>higher</a:t>
            </a:r>
            <a:r>
              <a:rPr lang="nl-BE" dirty="0" smtClean="0">
                <a:solidFill>
                  <a:schemeClr val="accent1">
                    <a:lumMod val="75000"/>
                  </a:schemeClr>
                </a:solidFill>
              </a:rPr>
              <a:t> IBD-like </a:t>
            </a:r>
            <a:r>
              <a:rPr lang="nl-BE" dirty="0" err="1" smtClean="0">
                <a:solidFill>
                  <a:schemeClr val="accent1">
                    <a:lumMod val="75000"/>
                  </a:schemeClr>
                </a:solidFill>
              </a:rPr>
              <a:t>rate</a:t>
            </a:r>
            <a:r>
              <a:rPr lang="nl-BE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nl-BE" dirty="0" err="1" smtClean="0">
                <a:solidFill>
                  <a:schemeClr val="accent1">
                    <a:lumMod val="75000"/>
                  </a:schemeClr>
                </a:solidFill>
              </a:rPr>
              <a:t>during</a:t>
            </a:r>
            <a:r>
              <a:rPr lang="nl-BE" dirty="0" smtClean="0">
                <a:solidFill>
                  <a:schemeClr val="accent1">
                    <a:lumMod val="75000"/>
                  </a:schemeClr>
                </a:solidFill>
              </a:rPr>
              <a:t> reactor ON</a:t>
            </a:r>
          </a:p>
          <a:p>
            <a:r>
              <a:rPr lang="nl-BE" dirty="0" smtClean="0"/>
              <a:t>How does </a:t>
            </a:r>
            <a:r>
              <a:rPr lang="nl-BE" dirty="0" err="1" smtClean="0"/>
              <a:t>it</a:t>
            </a:r>
            <a:r>
              <a:rPr lang="nl-BE" dirty="0" smtClean="0"/>
              <a:t> </a:t>
            </a:r>
            <a:r>
              <a:rPr lang="nl-BE" dirty="0" err="1" smtClean="0"/>
              <a:t>behave</a:t>
            </a:r>
            <a:r>
              <a:rPr lang="nl-BE" dirty="0" smtClean="0"/>
              <a:t>?</a:t>
            </a:r>
          </a:p>
          <a:p>
            <a:pPr lvl="1"/>
            <a:r>
              <a:rPr lang="nl-BE" dirty="0" err="1" smtClean="0"/>
              <a:t>Spatially</a:t>
            </a:r>
            <a:r>
              <a:rPr lang="nl-BE" dirty="0" smtClean="0"/>
              <a:t> </a:t>
            </a:r>
            <a:r>
              <a:rPr lang="nl-BE" dirty="0" err="1" smtClean="0"/>
              <a:t>confined</a:t>
            </a:r>
            <a:r>
              <a:rPr lang="nl-BE" dirty="0" smtClean="0"/>
              <a:t> </a:t>
            </a:r>
            <a:r>
              <a:rPr lang="nl-BE" dirty="0" smtClean="0">
                <a:sym typeface="Wingdings" panose="05000000000000000000" pitchFamily="2" charset="2"/>
              </a:rPr>
              <a:t></a:t>
            </a:r>
          </a:p>
          <a:p>
            <a:pPr lvl="1"/>
            <a:r>
              <a:rPr lang="nl-BE" dirty="0" smtClean="0">
                <a:sym typeface="Wingdings" panose="05000000000000000000" pitchFamily="2" charset="2"/>
              </a:rPr>
              <a:t>Time </a:t>
            </a:r>
            <a:r>
              <a:rPr lang="nl-BE" dirty="0" err="1" smtClean="0">
                <a:sym typeface="Wingdings" panose="05000000000000000000" pitchFamily="2" charset="2"/>
              </a:rPr>
              <a:t>difference</a:t>
            </a:r>
            <a:r>
              <a:rPr lang="nl-BE" dirty="0" smtClean="0">
                <a:sym typeface="Wingdings" panose="05000000000000000000" pitchFamily="2" charset="2"/>
              </a:rPr>
              <a:t>: consistent </a:t>
            </a:r>
            <a:r>
              <a:rPr lang="nl-BE" dirty="0" err="1" smtClean="0">
                <a:sym typeface="Wingdings" panose="05000000000000000000" pitchFamily="2" charset="2"/>
              </a:rPr>
              <a:t>with</a:t>
            </a:r>
            <a:r>
              <a:rPr lang="nl-BE" dirty="0" smtClean="0">
                <a:sym typeface="Wingdings" panose="05000000000000000000" pitchFamily="2" charset="2"/>
              </a:rPr>
              <a:t> </a:t>
            </a:r>
            <a:r>
              <a:rPr lang="nl-BE" dirty="0" err="1" smtClean="0">
                <a:sym typeface="Wingdings" panose="05000000000000000000" pitchFamily="2" charset="2"/>
              </a:rPr>
              <a:t>thermalised</a:t>
            </a:r>
            <a:r>
              <a:rPr lang="nl-BE" dirty="0" smtClean="0">
                <a:sym typeface="Wingdings" panose="05000000000000000000" pitchFamily="2" charset="2"/>
              </a:rPr>
              <a:t> n-</a:t>
            </a:r>
            <a:r>
              <a:rPr lang="nl-BE" dirty="0" err="1" smtClean="0">
                <a:sym typeface="Wingdings" panose="05000000000000000000" pitchFamily="2" charset="2"/>
              </a:rPr>
              <a:t>capture</a:t>
            </a:r>
            <a:r>
              <a:rPr lang="nl-BE" dirty="0" smtClean="0">
                <a:sym typeface="Wingdings" panose="05000000000000000000" pitchFamily="2" charset="2"/>
              </a:rPr>
              <a:t> </a:t>
            </a:r>
            <a:r>
              <a:rPr lang="nl-BE" dirty="0">
                <a:sym typeface="Wingdings" panose="05000000000000000000" pitchFamily="2" charset="2"/>
              </a:rPr>
              <a:t></a:t>
            </a:r>
          </a:p>
          <a:p>
            <a:pPr lvl="1"/>
            <a:endParaRPr lang="nl-BE" dirty="0" smtClean="0"/>
          </a:p>
          <a:p>
            <a:pPr marL="342900" lvl="1" indent="0">
              <a:buNone/>
            </a:pPr>
            <a:endParaRPr lang="nl-BE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N. Van Remortel, University of Antwerpen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26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064" y="3501887"/>
            <a:ext cx="4320480" cy="335057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064" y="134968"/>
            <a:ext cx="4320480" cy="348454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990501" y="839368"/>
            <a:ext cx="19864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1600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SoLid</a:t>
            </a:r>
            <a:r>
              <a:rPr lang="nl-BE" sz="1600" dirty="0">
                <a:solidFill>
                  <a:schemeClr val="accent2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Preliminary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51582" y="4152344"/>
            <a:ext cx="19864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1600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SoLid</a:t>
            </a:r>
            <a:r>
              <a:rPr lang="nl-BE" sz="1600" dirty="0">
                <a:solidFill>
                  <a:schemeClr val="accent2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Preliminary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45127" y="5484420"/>
            <a:ext cx="19864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1600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SoLid</a:t>
            </a:r>
            <a:r>
              <a:rPr lang="nl-BE" sz="1600" dirty="0">
                <a:solidFill>
                  <a:schemeClr val="accent2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Preliminary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Neutrino 2018 Heidelberg , </a:t>
            </a:r>
            <a:fld id="{14D7B202-E86B-47FC-A606-0CB7B280000B}" type="datetime1">
              <a:rPr lang="en-US" smtClean="0"/>
              <a:t>6/8/2018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965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 err="1" smtClean="0">
                <a:solidFill>
                  <a:schemeClr val="accent1"/>
                </a:solidFill>
              </a:rPr>
              <a:t>Conclusion</a:t>
            </a:r>
            <a:endParaRPr lang="nl-BE" b="1" dirty="0">
              <a:solidFill>
                <a:schemeClr val="accent1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BE" dirty="0" smtClean="0"/>
              <a:t>Solid </a:t>
            </a:r>
            <a:r>
              <a:rPr lang="nl-BE" dirty="0" err="1" smtClean="0"/>
              <a:t>improved</a:t>
            </a:r>
            <a:r>
              <a:rPr lang="nl-BE" dirty="0" smtClean="0"/>
              <a:t> design </a:t>
            </a:r>
            <a:r>
              <a:rPr lang="nl-BE" dirty="0" err="1" smtClean="0"/>
              <a:t>after</a:t>
            </a:r>
            <a:r>
              <a:rPr lang="nl-BE" dirty="0" smtClean="0"/>
              <a:t> </a:t>
            </a:r>
            <a:r>
              <a:rPr lang="nl-BE" dirty="0" err="1" smtClean="0"/>
              <a:t>evaluating</a:t>
            </a:r>
            <a:r>
              <a:rPr lang="nl-BE" dirty="0" smtClean="0"/>
              <a:t> performance of full </a:t>
            </a:r>
            <a:r>
              <a:rPr lang="nl-BE" dirty="0" err="1" smtClean="0"/>
              <a:t>scale</a:t>
            </a:r>
            <a:r>
              <a:rPr lang="nl-BE" dirty="0" smtClean="0"/>
              <a:t> prototype module in 2015-2016</a:t>
            </a:r>
          </a:p>
          <a:p>
            <a:r>
              <a:rPr lang="nl-BE" dirty="0" err="1" smtClean="0"/>
              <a:t>Constructed</a:t>
            </a:r>
            <a:r>
              <a:rPr lang="nl-BE" dirty="0" smtClean="0"/>
              <a:t> a 1.6 ton detector (Phase1) in 2017 </a:t>
            </a:r>
            <a:r>
              <a:rPr lang="nl-BE" dirty="0" err="1" smtClean="0"/>
              <a:t>and</a:t>
            </a:r>
            <a:r>
              <a:rPr lang="nl-BE" dirty="0" smtClean="0"/>
              <a:t> </a:t>
            </a:r>
            <a:r>
              <a:rPr lang="nl-BE" dirty="0" err="1" smtClean="0"/>
              <a:t>commissioned</a:t>
            </a:r>
            <a:r>
              <a:rPr lang="nl-BE" dirty="0" smtClean="0"/>
              <a:t> </a:t>
            </a:r>
            <a:r>
              <a:rPr lang="nl-BE" dirty="0" err="1" smtClean="0"/>
              <a:t>it</a:t>
            </a:r>
            <a:r>
              <a:rPr lang="nl-BE" dirty="0" smtClean="0"/>
              <a:t> in Nov-Dec 2017</a:t>
            </a:r>
          </a:p>
          <a:p>
            <a:r>
              <a:rPr lang="nl-BE" dirty="0" err="1" smtClean="0"/>
              <a:t>Validated</a:t>
            </a:r>
            <a:r>
              <a:rPr lang="nl-BE" dirty="0" smtClean="0"/>
              <a:t> performance </a:t>
            </a:r>
            <a:r>
              <a:rPr lang="nl-BE" dirty="0" err="1" smtClean="0"/>
              <a:t>with</a:t>
            </a:r>
            <a:r>
              <a:rPr lang="nl-BE" dirty="0" smtClean="0"/>
              <a:t> </a:t>
            </a:r>
            <a:r>
              <a:rPr lang="nl-BE" dirty="0" err="1" smtClean="0"/>
              <a:t>calibration</a:t>
            </a:r>
            <a:r>
              <a:rPr lang="nl-BE" dirty="0" smtClean="0"/>
              <a:t> &amp; </a:t>
            </a:r>
            <a:r>
              <a:rPr lang="nl-BE" dirty="0" err="1" smtClean="0"/>
              <a:t>commissioning</a:t>
            </a:r>
            <a:r>
              <a:rPr lang="nl-BE" dirty="0" smtClean="0"/>
              <a:t> data</a:t>
            </a:r>
          </a:p>
          <a:p>
            <a:r>
              <a:rPr lang="nl-BE" dirty="0" err="1" smtClean="0"/>
              <a:t>SoLid</a:t>
            </a:r>
            <a:r>
              <a:rPr lang="nl-BE" dirty="0" smtClean="0"/>
              <a:t> is </a:t>
            </a:r>
            <a:r>
              <a:rPr lang="nl-BE" dirty="0" err="1" smtClean="0"/>
              <a:t>now</a:t>
            </a:r>
            <a:r>
              <a:rPr lang="nl-BE" dirty="0" smtClean="0"/>
              <a:t> </a:t>
            </a:r>
            <a:r>
              <a:rPr lang="nl-BE" dirty="0" err="1" smtClean="0"/>
              <a:t>taking</a:t>
            </a:r>
            <a:r>
              <a:rPr lang="nl-BE" dirty="0" smtClean="0"/>
              <a:t> </a:t>
            </a:r>
            <a:r>
              <a:rPr lang="nl-BE" dirty="0" err="1" smtClean="0"/>
              <a:t>good</a:t>
            </a:r>
            <a:r>
              <a:rPr lang="nl-BE" dirty="0" smtClean="0"/>
              <a:t> </a:t>
            </a:r>
            <a:r>
              <a:rPr lang="nl-BE" dirty="0" err="1" smtClean="0"/>
              <a:t>quality</a:t>
            </a:r>
            <a:r>
              <a:rPr lang="nl-BE" dirty="0" smtClean="0"/>
              <a:t> </a:t>
            </a:r>
            <a:r>
              <a:rPr lang="nl-BE" dirty="0" err="1" smtClean="0"/>
              <a:t>physics</a:t>
            </a:r>
            <a:r>
              <a:rPr lang="nl-BE" dirty="0" smtClean="0"/>
              <a:t> </a:t>
            </a:r>
            <a:r>
              <a:rPr lang="nl-BE" dirty="0"/>
              <a:t>data </a:t>
            </a:r>
            <a:r>
              <a:rPr lang="nl-BE" dirty="0" err="1"/>
              <a:t>and</a:t>
            </a:r>
            <a:r>
              <a:rPr lang="nl-BE" dirty="0"/>
              <a:t> </a:t>
            </a:r>
            <a:r>
              <a:rPr lang="nl-BE" dirty="0" err="1"/>
              <a:t>observes</a:t>
            </a:r>
            <a:r>
              <a:rPr lang="nl-BE" dirty="0"/>
              <a:t> IBD-like events</a:t>
            </a:r>
            <a:endParaRPr lang="nl-BE" dirty="0" smtClean="0"/>
          </a:p>
          <a:p>
            <a:r>
              <a:rPr lang="nl-BE" dirty="0" smtClean="0"/>
              <a:t>BR2 </a:t>
            </a:r>
            <a:r>
              <a:rPr lang="nl-BE" dirty="0" err="1" smtClean="0"/>
              <a:t>will</a:t>
            </a:r>
            <a:r>
              <a:rPr lang="nl-BE" dirty="0" smtClean="0"/>
              <a:t> </a:t>
            </a:r>
            <a:r>
              <a:rPr lang="nl-BE" dirty="0" err="1" smtClean="0"/>
              <a:t>provide</a:t>
            </a:r>
            <a:r>
              <a:rPr lang="nl-BE" dirty="0" smtClean="0"/>
              <a:t> </a:t>
            </a:r>
            <a:r>
              <a:rPr lang="nl-BE" dirty="0" err="1" smtClean="0"/>
              <a:t>us</a:t>
            </a:r>
            <a:r>
              <a:rPr lang="nl-BE" dirty="0" smtClean="0"/>
              <a:t> </a:t>
            </a:r>
            <a:r>
              <a:rPr lang="nl-BE" dirty="0" err="1" smtClean="0"/>
              <a:t>with</a:t>
            </a:r>
            <a:r>
              <a:rPr lang="nl-BE" dirty="0" smtClean="0"/>
              <a:t> 6 reactor </a:t>
            </a:r>
            <a:r>
              <a:rPr lang="nl-BE" dirty="0" err="1" smtClean="0"/>
              <a:t>cycles</a:t>
            </a:r>
            <a:r>
              <a:rPr lang="nl-BE" dirty="0" smtClean="0"/>
              <a:t> </a:t>
            </a:r>
            <a:r>
              <a:rPr lang="nl-BE" dirty="0" err="1" smtClean="0"/>
              <a:t>this</a:t>
            </a:r>
            <a:r>
              <a:rPr lang="nl-BE" dirty="0" smtClean="0"/>
              <a:t> </a:t>
            </a:r>
            <a:r>
              <a:rPr lang="nl-BE" dirty="0" err="1" smtClean="0"/>
              <a:t>year</a:t>
            </a:r>
            <a:endParaRPr lang="nl-BE" dirty="0" smtClean="0"/>
          </a:p>
          <a:p>
            <a:r>
              <a:rPr lang="nl-BE" dirty="0" err="1" smtClean="0"/>
              <a:t>Physics</a:t>
            </a:r>
            <a:r>
              <a:rPr lang="nl-BE" dirty="0" smtClean="0"/>
              <a:t> triggers </a:t>
            </a:r>
            <a:r>
              <a:rPr lang="nl-BE" dirty="0" err="1" smtClean="0"/>
              <a:t>and</a:t>
            </a:r>
            <a:r>
              <a:rPr lang="nl-BE" dirty="0" smtClean="0"/>
              <a:t> DAQ operations are </a:t>
            </a:r>
            <a:r>
              <a:rPr lang="nl-BE" dirty="0" err="1" smtClean="0"/>
              <a:t>being</a:t>
            </a:r>
            <a:r>
              <a:rPr lang="nl-BE" dirty="0" smtClean="0"/>
              <a:t> </a:t>
            </a:r>
            <a:r>
              <a:rPr lang="nl-BE" dirty="0" err="1" smtClean="0"/>
              <a:t>optimized</a:t>
            </a:r>
            <a:endParaRPr lang="nl-BE" dirty="0" smtClean="0"/>
          </a:p>
          <a:p>
            <a:r>
              <a:rPr lang="nl-BE" dirty="0" smtClean="0"/>
              <a:t>Object </a:t>
            </a:r>
            <a:r>
              <a:rPr lang="nl-BE" dirty="0" err="1" smtClean="0"/>
              <a:t>reconstruction</a:t>
            </a:r>
            <a:r>
              <a:rPr lang="nl-BE" dirty="0" smtClean="0"/>
              <a:t> </a:t>
            </a:r>
            <a:r>
              <a:rPr lang="nl-BE" dirty="0" err="1" smtClean="0"/>
              <a:t>under</a:t>
            </a:r>
            <a:r>
              <a:rPr lang="nl-BE" dirty="0" smtClean="0"/>
              <a:t> </a:t>
            </a:r>
            <a:r>
              <a:rPr lang="nl-BE" dirty="0" err="1" smtClean="0"/>
              <a:t>continuous</a:t>
            </a:r>
            <a:r>
              <a:rPr lang="nl-BE" dirty="0" smtClean="0"/>
              <a:t> development </a:t>
            </a:r>
            <a:r>
              <a:rPr lang="nl-BE" dirty="0" err="1" smtClean="0"/>
              <a:t>and</a:t>
            </a:r>
            <a:r>
              <a:rPr lang="nl-BE" dirty="0" smtClean="0"/>
              <a:t> </a:t>
            </a:r>
            <a:r>
              <a:rPr lang="nl-BE" dirty="0" err="1" smtClean="0"/>
              <a:t>being</a:t>
            </a:r>
            <a:r>
              <a:rPr lang="nl-BE" dirty="0" smtClean="0"/>
              <a:t> </a:t>
            </a:r>
            <a:r>
              <a:rPr lang="nl-BE" dirty="0" err="1" smtClean="0"/>
              <a:t>validated</a:t>
            </a:r>
            <a:endParaRPr lang="nl-BE" dirty="0" smtClean="0"/>
          </a:p>
          <a:p>
            <a:r>
              <a:rPr lang="nl-BE" dirty="0" err="1" smtClean="0"/>
              <a:t>Backgrounds</a:t>
            </a:r>
            <a:r>
              <a:rPr lang="nl-BE" dirty="0" smtClean="0"/>
              <a:t> </a:t>
            </a:r>
            <a:r>
              <a:rPr lang="nl-BE" dirty="0" err="1" smtClean="0"/>
              <a:t>being</a:t>
            </a:r>
            <a:r>
              <a:rPr lang="nl-BE" dirty="0" smtClean="0"/>
              <a:t> </a:t>
            </a:r>
            <a:r>
              <a:rPr lang="nl-BE" dirty="0" err="1" smtClean="0"/>
              <a:t>measured</a:t>
            </a:r>
            <a:r>
              <a:rPr lang="nl-BE" dirty="0" smtClean="0"/>
              <a:t> </a:t>
            </a:r>
            <a:r>
              <a:rPr lang="nl-BE" dirty="0" err="1" smtClean="0"/>
              <a:t>and</a:t>
            </a:r>
            <a:r>
              <a:rPr lang="nl-BE" dirty="0" smtClean="0"/>
              <a:t> IBD </a:t>
            </a:r>
            <a:r>
              <a:rPr lang="nl-BE" dirty="0" err="1" smtClean="0"/>
              <a:t>selection</a:t>
            </a:r>
            <a:r>
              <a:rPr lang="nl-BE" dirty="0" smtClean="0"/>
              <a:t> criteria </a:t>
            </a:r>
            <a:r>
              <a:rPr lang="nl-BE" dirty="0" err="1" smtClean="0"/>
              <a:t>optimized</a:t>
            </a:r>
            <a:endParaRPr lang="nl-BE" dirty="0" smtClean="0"/>
          </a:p>
          <a:p>
            <a:r>
              <a:rPr lang="nl-BE" dirty="0" smtClean="0"/>
              <a:t>First </a:t>
            </a:r>
            <a:r>
              <a:rPr lang="nl-BE" dirty="0" err="1" smtClean="0"/>
              <a:t>physics</a:t>
            </a:r>
            <a:r>
              <a:rPr lang="nl-BE" dirty="0" smtClean="0"/>
              <a:t> </a:t>
            </a:r>
            <a:r>
              <a:rPr lang="nl-BE" dirty="0" err="1" smtClean="0"/>
              <a:t>results</a:t>
            </a:r>
            <a:r>
              <a:rPr lang="nl-BE" dirty="0" smtClean="0"/>
              <a:t> </a:t>
            </a:r>
            <a:r>
              <a:rPr lang="nl-BE" dirty="0" err="1" smtClean="0"/>
              <a:t>coming</a:t>
            </a:r>
            <a:r>
              <a:rPr lang="nl-BE" dirty="0" smtClean="0"/>
              <a:t> real </a:t>
            </a:r>
            <a:r>
              <a:rPr lang="nl-BE" dirty="0" err="1" smtClean="0"/>
              <a:t>soon</a:t>
            </a:r>
            <a:r>
              <a:rPr lang="nl-BE" dirty="0" smtClean="0"/>
              <a:t>!</a:t>
            </a:r>
          </a:p>
          <a:p>
            <a:endParaRPr lang="nl-BE" dirty="0"/>
          </a:p>
          <a:p>
            <a:endParaRPr lang="nl-BE" dirty="0" smtClean="0"/>
          </a:p>
          <a:p>
            <a:endParaRPr lang="nl-BE" dirty="0"/>
          </a:p>
          <a:p>
            <a:endParaRPr lang="nl-BE" dirty="0" smtClean="0"/>
          </a:p>
          <a:p>
            <a:endParaRPr lang="nl-BE" dirty="0"/>
          </a:p>
          <a:p>
            <a:endParaRPr lang="nl-BE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N. Van Remortel, University of Antwerpen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27</a:t>
            </a:fld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Neutrino 2018 Heidelberg , </a:t>
            </a:r>
            <a:fld id="{74A67389-C12D-4370-BA81-7CEA14F5554C}" type="datetime1">
              <a:rPr lang="en-US" smtClean="0"/>
              <a:t>6/8/2018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7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0"/>
            <a:ext cx="7886700" cy="1325562"/>
          </a:xfrm>
        </p:spPr>
        <p:txBody>
          <a:bodyPr/>
          <a:lstStyle/>
          <a:p>
            <a:r>
              <a:rPr lang="nl-BE" b="1" dirty="0" err="1" smtClean="0">
                <a:solidFill>
                  <a:schemeClr val="accent1"/>
                </a:solidFill>
              </a:rPr>
              <a:t>SoLid</a:t>
            </a:r>
            <a:r>
              <a:rPr lang="nl-BE" b="1" dirty="0" smtClean="0">
                <a:solidFill>
                  <a:schemeClr val="accent1"/>
                </a:solidFill>
              </a:rPr>
              <a:t> </a:t>
            </a:r>
            <a:r>
              <a:rPr lang="nl-BE" b="1" dirty="0" err="1" smtClean="0">
                <a:solidFill>
                  <a:schemeClr val="accent1"/>
                </a:solidFill>
              </a:rPr>
              <a:t>Phase</a:t>
            </a:r>
            <a:r>
              <a:rPr lang="nl-BE" b="1" dirty="0" smtClean="0">
                <a:solidFill>
                  <a:schemeClr val="accent1"/>
                </a:solidFill>
              </a:rPr>
              <a:t> 1</a:t>
            </a:r>
            <a:endParaRPr lang="nl-BE" b="1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360" y="1118216"/>
            <a:ext cx="5751403" cy="2914837"/>
          </a:xfrm>
        </p:spPr>
        <p:txBody>
          <a:bodyPr>
            <a:normAutofit fontScale="92500" lnSpcReduction="20000"/>
          </a:bodyPr>
          <a:lstStyle/>
          <a:p>
            <a:r>
              <a:rPr lang="nl-BE" dirty="0" smtClean="0">
                <a:solidFill>
                  <a:schemeClr val="accent1"/>
                </a:solidFill>
              </a:rPr>
              <a:t>Container 2.4x2.6x3.8 m</a:t>
            </a:r>
            <a:r>
              <a:rPr lang="nl-BE" baseline="30000" dirty="0" smtClean="0">
                <a:solidFill>
                  <a:schemeClr val="accent1"/>
                </a:solidFill>
              </a:rPr>
              <a:t>3</a:t>
            </a:r>
          </a:p>
          <a:p>
            <a:pPr lvl="1"/>
            <a:r>
              <a:rPr lang="nl-BE" dirty="0" err="1" smtClean="0">
                <a:solidFill>
                  <a:schemeClr val="accent1"/>
                </a:solidFill>
              </a:rPr>
              <a:t>Cooled</a:t>
            </a:r>
            <a:r>
              <a:rPr lang="nl-BE" dirty="0" smtClean="0">
                <a:solidFill>
                  <a:schemeClr val="accent1"/>
                </a:solidFill>
              </a:rPr>
              <a:t> </a:t>
            </a:r>
            <a:r>
              <a:rPr lang="nl-BE" dirty="0" err="1" smtClean="0">
                <a:solidFill>
                  <a:schemeClr val="accent1"/>
                </a:solidFill>
              </a:rPr>
              <a:t>to</a:t>
            </a:r>
            <a:r>
              <a:rPr lang="nl-BE" dirty="0" smtClean="0">
                <a:solidFill>
                  <a:schemeClr val="accent1"/>
                </a:solidFill>
              </a:rPr>
              <a:t> 10</a:t>
            </a:r>
            <a:r>
              <a:rPr lang="nl-BE" dirty="0" smtClean="0">
                <a:solidFill>
                  <a:schemeClr val="accent1"/>
                </a:solidFill>
                <a:sym typeface="Symbol" panose="05050102010706020507" pitchFamily="18" charset="2"/>
              </a:rPr>
              <a:t>C </a:t>
            </a:r>
            <a:r>
              <a:rPr lang="nl-BE" dirty="0" err="1" smtClean="0">
                <a:solidFill>
                  <a:schemeClr val="accent1"/>
                </a:solidFill>
                <a:sym typeface="Symbol" panose="05050102010706020507" pitchFamily="18" charset="2"/>
              </a:rPr>
              <a:t>to</a:t>
            </a:r>
            <a:r>
              <a:rPr lang="nl-BE" dirty="0" smtClean="0">
                <a:solidFill>
                  <a:schemeClr val="accent1"/>
                </a:solidFill>
                <a:sym typeface="Symbol" panose="05050102010706020507" pitchFamily="18" charset="2"/>
              </a:rPr>
              <a:t> </a:t>
            </a:r>
            <a:r>
              <a:rPr lang="nl-BE" dirty="0" err="1" smtClean="0">
                <a:solidFill>
                  <a:schemeClr val="accent1"/>
                </a:solidFill>
                <a:sym typeface="Symbol" panose="05050102010706020507" pitchFamily="18" charset="2"/>
              </a:rPr>
              <a:t>reduce</a:t>
            </a:r>
            <a:r>
              <a:rPr lang="nl-BE" dirty="0" smtClean="0">
                <a:solidFill>
                  <a:schemeClr val="accent1"/>
                </a:solidFill>
                <a:sym typeface="Symbol" panose="05050102010706020507" pitchFamily="18" charset="2"/>
              </a:rPr>
              <a:t> MPPC </a:t>
            </a:r>
            <a:r>
              <a:rPr lang="nl-BE" dirty="0" err="1" smtClean="0">
                <a:solidFill>
                  <a:schemeClr val="accent1"/>
                </a:solidFill>
                <a:sym typeface="Symbol" panose="05050102010706020507" pitchFamily="18" charset="2"/>
              </a:rPr>
              <a:t>dark</a:t>
            </a:r>
            <a:r>
              <a:rPr lang="nl-BE" dirty="0" smtClean="0">
                <a:solidFill>
                  <a:schemeClr val="accent1"/>
                </a:solidFill>
                <a:sym typeface="Symbol" panose="05050102010706020507" pitchFamily="18" charset="2"/>
              </a:rPr>
              <a:t> </a:t>
            </a:r>
            <a:r>
              <a:rPr lang="nl-BE" dirty="0" err="1" smtClean="0">
                <a:solidFill>
                  <a:schemeClr val="accent1"/>
                </a:solidFill>
                <a:sym typeface="Symbol" panose="05050102010706020507" pitchFamily="18" charset="2"/>
              </a:rPr>
              <a:t>count</a:t>
            </a:r>
            <a:r>
              <a:rPr lang="nl-BE" dirty="0" smtClean="0">
                <a:solidFill>
                  <a:schemeClr val="accent1"/>
                </a:solidFill>
                <a:sym typeface="Symbol" panose="05050102010706020507" pitchFamily="18" charset="2"/>
              </a:rPr>
              <a:t> </a:t>
            </a:r>
            <a:r>
              <a:rPr lang="nl-BE" dirty="0" err="1" smtClean="0">
                <a:solidFill>
                  <a:schemeClr val="accent1"/>
                </a:solidFill>
                <a:sym typeface="Symbol" panose="05050102010706020507" pitchFamily="18" charset="2"/>
              </a:rPr>
              <a:t>rate</a:t>
            </a:r>
            <a:r>
              <a:rPr lang="nl-BE" dirty="0" smtClean="0">
                <a:solidFill>
                  <a:schemeClr val="accent1"/>
                </a:solidFill>
                <a:sym typeface="Symbol" panose="05050102010706020507" pitchFamily="18" charset="2"/>
              </a:rPr>
              <a:t> (1/3)</a:t>
            </a:r>
          </a:p>
          <a:p>
            <a:r>
              <a:rPr lang="nl-BE" dirty="0" err="1" smtClean="0">
                <a:solidFill>
                  <a:schemeClr val="accent1"/>
                </a:solidFill>
                <a:sym typeface="Symbol" panose="05050102010706020507" pitchFamily="18" charset="2"/>
              </a:rPr>
              <a:t>Shielding</a:t>
            </a:r>
            <a:endParaRPr lang="nl-BE" dirty="0" smtClean="0">
              <a:solidFill>
                <a:schemeClr val="accent1"/>
              </a:solidFill>
              <a:sym typeface="Symbol" panose="05050102010706020507" pitchFamily="18" charset="2"/>
            </a:endParaRPr>
          </a:p>
          <a:p>
            <a:pPr lvl="1"/>
            <a:r>
              <a:rPr lang="nl-BE" dirty="0" smtClean="0">
                <a:solidFill>
                  <a:schemeClr val="accent1"/>
                </a:solidFill>
                <a:sym typeface="Symbol" panose="05050102010706020507" pitchFamily="18" charset="2"/>
              </a:rPr>
              <a:t>Water </a:t>
            </a:r>
            <a:r>
              <a:rPr lang="nl-BE" dirty="0" err="1" smtClean="0">
                <a:solidFill>
                  <a:schemeClr val="accent1"/>
                </a:solidFill>
                <a:sym typeface="Symbol" panose="05050102010706020507" pitchFamily="18" charset="2"/>
              </a:rPr>
              <a:t>enclosure</a:t>
            </a:r>
            <a:r>
              <a:rPr lang="nl-BE" dirty="0" smtClean="0">
                <a:solidFill>
                  <a:schemeClr val="accent1"/>
                </a:solidFill>
                <a:sym typeface="Symbol" panose="05050102010706020507" pitchFamily="18" charset="2"/>
              </a:rPr>
              <a:t> 50cm </a:t>
            </a:r>
            <a:r>
              <a:rPr lang="nl-BE" dirty="0" err="1" smtClean="0">
                <a:solidFill>
                  <a:schemeClr val="accent1"/>
                </a:solidFill>
                <a:sym typeface="Symbol" panose="05050102010706020507" pitchFamily="18" charset="2"/>
              </a:rPr>
              <a:t>thick</a:t>
            </a:r>
            <a:r>
              <a:rPr lang="nl-BE" dirty="0" smtClean="0">
                <a:solidFill>
                  <a:schemeClr val="accent1"/>
                </a:solidFill>
                <a:sym typeface="Symbol" panose="05050102010706020507" pitchFamily="18" charset="2"/>
              </a:rPr>
              <a:t>, 3.4 m high, 28ton</a:t>
            </a:r>
          </a:p>
          <a:p>
            <a:pPr lvl="1"/>
            <a:r>
              <a:rPr lang="nl-BE" dirty="0" smtClean="0">
                <a:solidFill>
                  <a:schemeClr val="accent1"/>
                </a:solidFill>
                <a:sym typeface="Symbol" panose="05050102010706020507" pitchFamily="18" charset="2"/>
              </a:rPr>
              <a:t>Polyethylene </a:t>
            </a:r>
            <a:r>
              <a:rPr lang="nl-BE" dirty="0" err="1" smtClean="0">
                <a:solidFill>
                  <a:schemeClr val="accent1"/>
                </a:solidFill>
                <a:sym typeface="Symbol" panose="05050102010706020507" pitchFamily="18" charset="2"/>
              </a:rPr>
              <a:t>ceiling</a:t>
            </a:r>
            <a:r>
              <a:rPr lang="nl-BE" dirty="0" smtClean="0">
                <a:solidFill>
                  <a:schemeClr val="accent1"/>
                </a:solidFill>
                <a:sym typeface="Symbol" panose="05050102010706020507" pitchFamily="18" charset="2"/>
              </a:rPr>
              <a:t> 50cm </a:t>
            </a:r>
            <a:r>
              <a:rPr lang="nl-BE" dirty="0" err="1" smtClean="0">
                <a:solidFill>
                  <a:schemeClr val="accent1"/>
                </a:solidFill>
                <a:sym typeface="Symbol" panose="05050102010706020507" pitchFamily="18" charset="2"/>
              </a:rPr>
              <a:t>thick</a:t>
            </a:r>
            <a:r>
              <a:rPr lang="nl-BE" dirty="0" smtClean="0">
                <a:solidFill>
                  <a:schemeClr val="accent1"/>
                </a:solidFill>
                <a:sym typeface="Symbol" panose="05050102010706020507" pitchFamily="18" charset="2"/>
              </a:rPr>
              <a:t>, 6ton</a:t>
            </a:r>
          </a:p>
          <a:p>
            <a:pPr lvl="1"/>
            <a:r>
              <a:rPr lang="nl-BE" dirty="0" smtClean="0">
                <a:solidFill>
                  <a:schemeClr val="accent1"/>
                </a:solidFill>
                <a:sym typeface="Symbol" panose="05050102010706020507" pitchFamily="18" charset="2"/>
              </a:rPr>
              <a:t>Cadmium </a:t>
            </a:r>
            <a:r>
              <a:rPr lang="nl-BE" dirty="0" err="1" smtClean="0">
                <a:solidFill>
                  <a:schemeClr val="accent1"/>
                </a:solidFill>
                <a:sym typeface="Symbol" panose="05050102010706020507" pitchFamily="18" charset="2"/>
              </a:rPr>
              <a:t>lining</a:t>
            </a:r>
            <a:endParaRPr lang="nl-BE" dirty="0" smtClean="0">
              <a:solidFill>
                <a:schemeClr val="accent1"/>
              </a:solidFill>
              <a:sym typeface="Symbol" panose="05050102010706020507" pitchFamily="18" charset="2"/>
            </a:endParaRPr>
          </a:p>
          <a:p>
            <a:r>
              <a:rPr lang="en-US" dirty="0">
                <a:solidFill>
                  <a:schemeClr val="accent1"/>
                </a:solidFill>
                <a:sym typeface="Symbol" panose="05050102010706020507" pitchFamily="18" charset="2"/>
              </a:rPr>
              <a:t>Automated calibration system for absolute efficiency and  energy scale calibration at % level</a:t>
            </a:r>
            <a:br>
              <a:rPr lang="en-US" dirty="0">
                <a:solidFill>
                  <a:schemeClr val="accent1"/>
                </a:solidFill>
                <a:sym typeface="Symbol" panose="05050102010706020507" pitchFamily="18" charset="2"/>
              </a:rPr>
            </a:br>
            <a:r>
              <a:rPr lang="en-US" dirty="0">
                <a:solidFill>
                  <a:schemeClr val="accent1"/>
                </a:solidFill>
                <a:sym typeface="Symbol" panose="05050102010706020507" pitchFamily="18" charset="2"/>
              </a:rPr>
              <a:t>(</a:t>
            </a:r>
            <a:r>
              <a:rPr lang="en-US" baseline="30000" dirty="0">
                <a:solidFill>
                  <a:schemeClr val="accent1"/>
                </a:solidFill>
                <a:sym typeface="Symbol" panose="05050102010706020507" pitchFamily="18" charset="2"/>
              </a:rPr>
              <a:t>207</a:t>
            </a:r>
            <a:r>
              <a:rPr lang="en-US" dirty="0">
                <a:solidFill>
                  <a:schemeClr val="accent1"/>
                </a:solidFill>
                <a:sym typeface="Symbol" panose="05050102010706020507" pitchFamily="18" charset="2"/>
              </a:rPr>
              <a:t>Bi, </a:t>
            </a:r>
            <a:r>
              <a:rPr lang="en-US" baseline="30000" dirty="0">
                <a:solidFill>
                  <a:schemeClr val="accent1"/>
                </a:solidFill>
                <a:sym typeface="Symbol" panose="05050102010706020507" pitchFamily="18" charset="2"/>
              </a:rPr>
              <a:t>60</a:t>
            </a:r>
            <a:r>
              <a:rPr lang="en-US" dirty="0">
                <a:solidFill>
                  <a:schemeClr val="accent1"/>
                </a:solidFill>
                <a:sym typeface="Symbol" panose="05050102010706020507" pitchFamily="18" charset="2"/>
              </a:rPr>
              <a:t>Co, </a:t>
            </a:r>
            <a:r>
              <a:rPr lang="en-US" baseline="30000" dirty="0">
                <a:solidFill>
                  <a:schemeClr val="accent1"/>
                </a:solidFill>
                <a:sym typeface="Symbol" panose="05050102010706020507" pitchFamily="18" charset="2"/>
              </a:rPr>
              <a:t>137</a:t>
            </a:r>
            <a:r>
              <a:rPr lang="en-US" dirty="0">
                <a:solidFill>
                  <a:schemeClr val="accent1"/>
                </a:solidFill>
                <a:sym typeface="Symbol" panose="05050102010706020507" pitchFamily="18" charset="2"/>
              </a:rPr>
              <a:t>Cs, </a:t>
            </a:r>
            <a:r>
              <a:rPr lang="en-US" baseline="30000" dirty="0">
                <a:solidFill>
                  <a:schemeClr val="accent1"/>
                </a:solidFill>
                <a:sym typeface="Symbol" panose="05050102010706020507" pitchFamily="18" charset="2"/>
              </a:rPr>
              <a:t>22</a:t>
            </a:r>
            <a:r>
              <a:rPr lang="en-US" dirty="0">
                <a:solidFill>
                  <a:schemeClr val="accent1"/>
                </a:solidFill>
                <a:sym typeface="Symbol" panose="05050102010706020507" pitchFamily="18" charset="2"/>
              </a:rPr>
              <a:t>Na, </a:t>
            </a:r>
            <a:r>
              <a:rPr lang="en-US" dirty="0" err="1">
                <a:solidFill>
                  <a:schemeClr val="accent1"/>
                </a:solidFill>
                <a:sym typeface="Symbol" panose="05050102010706020507" pitchFamily="18" charset="2"/>
              </a:rPr>
              <a:t>AmBe</a:t>
            </a:r>
            <a:r>
              <a:rPr lang="en-US" dirty="0">
                <a:solidFill>
                  <a:schemeClr val="accent1"/>
                </a:solidFill>
                <a:sym typeface="Symbol" panose="05050102010706020507" pitchFamily="18" charset="2"/>
              </a:rPr>
              <a:t>, </a:t>
            </a:r>
            <a:r>
              <a:rPr lang="en-US" baseline="30000" dirty="0">
                <a:solidFill>
                  <a:schemeClr val="accent1"/>
                </a:solidFill>
                <a:sym typeface="Symbol" panose="05050102010706020507" pitchFamily="18" charset="2"/>
              </a:rPr>
              <a:t>252</a:t>
            </a:r>
            <a:r>
              <a:rPr lang="en-US" dirty="0">
                <a:solidFill>
                  <a:schemeClr val="accent1"/>
                </a:solidFill>
                <a:sym typeface="Symbol" panose="05050102010706020507" pitchFamily="18" charset="2"/>
              </a:rPr>
              <a:t>Cf</a:t>
            </a:r>
            <a:r>
              <a:rPr lang="en-US" dirty="0" smtClean="0">
                <a:solidFill>
                  <a:schemeClr val="accent1"/>
                </a:solidFill>
                <a:sym typeface="Symbol" panose="05050102010706020507" pitchFamily="18" charset="2"/>
              </a:rPr>
              <a:t>)</a:t>
            </a:r>
            <a:r>
              <a:rPr lang="nl-BE" dirty="0" smtClean="0">
                <a:solidFill>
                  <a:schemeClr val="accent1"/>
                </a:solidFill>
                <a:sym typeface="Symbol" panose="05050102010706020507" pitchFamily="18" charset="2"/>
              </a:rPr>
              <a:t/>
            </a:r>
            <a:br>
              <a:rPr lang="nl-BE" dirty="0" smtClean="0">
                <a:solidFill>
                  <a:schemeClr val="accent1"/>
                </a:solidFill>
                <a:sym typeface="Symbol" panose="05050102010706020507" pitchFamily="18" charset="2"/>
              </a:rPr>
            </a:br>
            <a:r>
              <a:rPr lang="nl-BE" dirty="0" smtClean="0">
                <a:solidFill>
                  <a:schemeClr val="accent1"/>
                </a:solidFill>
                <a:sym typeface="Symbol" panose="05050102010706020507" pitchFamily="18" charset="2"/>
              </a:rPr>
              <a:t/>
            </a:r>
            <a:br>
              <a:rPr lang="nl-BE" dirty="0" smtClean="0">
                <a:solidFill>
                  <a:schemeClr val="accent1"/>
                </a:solidFill>
                <a:sym typeface="Symbol" panose="05050102010706020507" pitchFamily="18" charset="2"/>
              </a:rPr>
            </a:br>
            <a:r>
              <a:rPr lang="nl-BE" dirty="0" smtClean="0">
                <a:solidFill>
                  <a:schemeClr val="accent1"/>
                </a:solidFill>
                <a:sym typeface="Symbol" panose="05050102010706020507" pitchFamily="18" charset="2"/>
              </a:rPr>
              <a:t> Full G4 </a:t>
            </a:r>
            <a:r>
              <a:rPr lang="nl-BE" dirty="0" err="1" smtClean="0">
                <a:solidFill>
                  <a:schemeClr val="accent1"/>
                </a:solidFill>
                <a:sym typeface="Symbol" panose="05050102010706020507" pitchFamily="18" charset="2"/>
              </a:rPr>
              <a:t>simulation</a:t>
            </a:r>
            <a:endParaRPr lang="nl-BE" dirty="0" smtClean="0">
              <a:solidFill>
                <a:schemeClr val="accent1"/>
              </a:solidFill>
              <a:sym typeface="Symbol" panose="05050102010706020507" pitchFamily="18" charset="2"/>
            </a:endParaRPr>
          </a:p>
          <a:p>
            <a:pPr lvl="1"/>
            <a:endParaRPr lang="nl-BE" dirty="0" smtClean="0">
              <a:sym typeface="Symbol" panose="05050102010706020507" pitchFamily="18" charset="2"/>
            </a:endParaRPr>
          </a:p>
          <a:p>
            <a:pPr lvl="1"/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7527" y="6356352"/>
            <a:ext cx="2743200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t>28</a:t>
            </a:fld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Neutrino 2018 Heidelberg , </a:t>
            </a:r>
            <a:fld id="{6F82C8A0-CE29-43AE-9F4A-91461FB74BD0}" type="datetime1">
              <a:rPr lang="en-US" smtClean="0"/>
              <a:t>6/8/2018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N. Van Remortel, University of Antwerpen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037" y="229341"/>
            <a:ext cx="4915326" cy="612701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5" y="3420320"/>
            <a:ext cx="3847389" cy="2968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398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 err="1" smtClean="0">
                <a:solidFill>
                  <a:schemeClr val="accent4"/>
                </a:solidFill>
              </a:rPr>
              <a:t>Motivation</a:t>
            </a:r>
            <a:endParaRPr lang="nl-BE" b="1" dirty="0">
              <a:solidFill>
                <a:schemeClr val="accent4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360" y="1828803"/>
            <a:ext cx="6245438" cy="4480518"/>
          </a:xfrm>
        </p:spPr>
        <p:txBody>
          <a:bodyPr>
            <a:normAutofit/>
          </a:bodyPr>
          <a:lstStyle/>
          <a:p>
            <a:r>
              <a:rPr lang="nl-BE" sz="2400" dirty="0" smtClean="0"/>
              <a:t>Establish or disprove new neutrino </a:t>
            </a:r>
            <a:r>
              <a:rPr lang="nl-BE" sz="2400" dirty="0" err="1" smtClean="0"/>
              <a:t>eigenstates</a:t>
            </a:r>
            <a:r>
              <a:rPr lang="nl-BE" sz="2400" dirty="0" smtClean="0"/>
              <a:t> at </a:t>
            </a:r>
            <a:r>
              <a:rPr lang="nl-BE" sz="2400" dirty="0" smtClean="0">
                <a:sym typeface="Symbol" panose="05050102010706020507" pitchFamily="18" charset="2"/>
              </a:rPr>
              <a:t>m</a:t>
            </a:r>
            <a:r>
              <a:rPr lang="nl-BE" sz="2400" baseline="30000" dirty="0" smtClean="0">
                <a:sym typeface="Symbol" panose="05050102010706020507" pitchFamily="18" charset="2"/>
              </a:rPr>
              <a:t>2</a:t>
            </a:r>
            <a:r>
              <a:rPr lang="nl-BE" sz="2400" dirty="0" smtClean="0">
                <a:sym typeface="Symbol" panose="05050102010706020507" pitchFamily="18" charset="2"/>
              </a:rPr>
              <a:t>O(1 eV</a:t>
            </a:r>
            <a:r>
              <a:rPr lang="nl-BE" sz="2400" baseline="30000" dirty="0" smtClean="0">
                <a:sym typeface="Symbol" panose="05050102010706020507" pitchFamily="18" charset="2"/>
              </a:rPr>
              <a:t>2</a:t>
            </a:r>
            <a:r>
              <a:rPr lang="nl-BE" sz="2400" dirty="0" smtClean="0">
                <a:sym typeface="Symbol" panose="05050102010706020507" pitchFamily="18" charset="2"/>
              </a:rPr>
              <a:t>), </a:t>
            </a:r>
            <a:r>
              <a:rPr lang="nl-BE" sz="2400" dirty="0" err="1" smtClean="0">
                <a:sym typeface="Symbol" panose="05050102010706020507" pitchFamily="18" charset="2"/>
              </a:rPr>
              <a:t>see</a:t>
            </a:r>
            <a:r>
              <a:rPr lang="nl-BE" sz="2400" dirty="0" smtClean="0">
                <a:sym typeface="Symbol" panose="05050102010706020507" pitchFamily="18" charset="2"/>
              </a:rPr>
              <a:t> </a:t>
            </a:r>
            <a:r>
              <a:rPr lang="nl-BE" sz="2400" dirty="0" err="1" smtClean="0">
                <a:sym typeface="Symbol" panose="05050102010706020507" pitchFamily="18" charset="2"/>
              </a:rPr>
              <a:t>also</a:t>
            </a:r>
            <a:r>
              <a:rPr lang="nl-BE" sz="2400" dirty="0" smtClean="0">
                <a:sym typeface="Symbol" panose="05050102010706020507" pitchFamily="18" charset="2"/>
              </a:rPr>
              <a:t> reactor- </a:t>
            </a:r>
            <a:r>
              <a:rPr lang="nl-BE" sz="2400" dirty="0" err="1" smtClean="0">
                <a:sym typeface="Symbol" panose="05050102010706020507" pitchFamily="18" charset="2"/>
              </a:rPr>
              <a:t>and</a:t>
            </a:r>
            <a:r>
              <a:rPr lang="nl-BE" sz="2400" dirty="0" smtClean="0">
                <a:sym typeface="Symbol" panose="05050102010706020507" pitchFamily="18" charset="2"/>
              </a:rPr>
              <a:t> gallium </a:t>
            </a:r>
            <a:r>
              <a:rPr lang="nl-BE" sz="2400" dirty="0" err="1" smtClean="0">
                <a:sym typeface="Symbol" panose="05050102010706020507" pitchFamily="18" charset="2"/>
              </a:rPr>
              <a:t>anomaly</a:t>
            </a:r>
            <a:endParaRPr lang="nl-BE" sz="2400" dirty="0" smtClean="0">
              <a:sym typeface="Symbol" panose="05050102010706020507" pitchFamily="18" charset="2"/>
            </a:endParaRPr>
          </a:p>
          <a:p>
            <a:endParaRPr lang="nl-BE" sz="2400" dirty="0" smtClean="0">
              <a:sym typeface="Symbol" panose="05050102010706020507" pitchFamily="18" charset="2"/>
            </a:endParaRPr>
          </a:p>
          <a:p>
            <a:endParaRPr lang="nl-BE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3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21262" t="18402" r="36224" b="7487"/>
          <a:stretch/>
        </p:blipFill>
        <p:spPr>
          <a:xfrm>
            <a:off x="6384032" y="831057"/>
            <a:ext cx="5651229" cy="554142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7183024" y="661780"/>
            <a:ext cx="34243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BE" sz="1600" dirty="0">
                <a:solidFill>
                  <a:schemeClr val="accent6">
                    <a:lumMod val="75000"/>
                  </a:schemeClr>
                </a:solidFill>
                <a:latin typeface="CMSS8"/>
              </a:rPr>
              <a:t>[</a:t>
            </a:r>
            <a:r>
              <a:rPr lang="nl-BE" sz="1600" dirty="0" err="1">
                <a:solidFill>
                  <a:schemeClr val="accent6">
                    <a:lumMod val="75000"/>
                  </a:schemeClr>
                </a:solidFill>
                <a:latin typeface="CMSS8"/>
              </a:rPr>
              <a:t>Gariazzo</a:t>
            </a:r>
            <a:r>
              <a:rPr lang="nl-BE" sz="1600" dirty="0">
                <a:solidFill>
                  <a:schemeClr val="accent6">
                    <a:lumMod val="75000"/>
                  </a:schemeClr>
                </a:solidFill>
                <a:latin typeface="CMSS8"/>
              </a:rPr>
              <a:t> et al., JHEP06(2017)135]</a:t>
            </a:r>
            <a:endParaRPr lang="nl-BE" sz="4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Neutrino 2018 Heidelberg , </a:t>
            </a:r>
            <a:fld id="{1C963A92-4787-4A10-BDDE-CC53C942A8CC}" type="datetime1">
              <a:rPr lang="en-US" smtClean="0"/>
              <a:t>6/8/2018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N. Van Remortel, University of Antwerpen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1772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 err="1" smtClean="0">
                <a:solidFill>
                  <a:schemeClr val="accent4"/>
                </a:solidFill>
              </a:rPr>
              <a:t>Motivation</a:t>
            </a:r>
            <a:endParaRPr lang="nl-BE" b="1" dirty="0">
              <a:solidFill>
                <a:schemeClr val="accent4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360" y="1828803"/>
            <a:ext cx="6245438" cy="4480518"/>
          </a:xfrm>
        </p:spPr>
        <p:txBody>
          <a:bodyPr>
            <a:normAutofit/>
          </a:bodyPr>
          <a:lstStyle/>
          <a:p>
            <a:r>
              <a:rPr lang="nl-BE" sz="2400" dirty="0" smtClean="0">
                <a:solidFill>
                  <a:schemeClr val="accent4"/>
                </a:solidFill>
              </a:rPr>
              <a:t>Establish or disprove new neutrino </a:t>
            </a:r>
            <a:r>
              <a:rPr lang="nl-BE" sz="2400" dirty="0" err="1" smtClean="0">
                <a:solidFill>
                  <a:schemeClr val="accent4"/>
                </a:solidFill>
              </a:rPr>
              <a:t>eigenstates</a:t>
            </a:r>
            <a:r>
              <a:rPr lang="nl-BE" sz="2400" dirty="0" smtClean="0">
                <a:solidFill>
                  <a:schemeClr val="accent4"/>
                </a:solidFill>
              </a:rPr>
              <a:t> at </a:t>
            </a:r>
            <a:r>
              <a:rPr lang="nl-BE" sz="2400" dirty="0" smtClean="0">
                <a:solidFill>
                  <a:schemeClr val="accent4"/>
                </a:solidFill>
                <a:sym typeface="Symbol" panose="05050102010706020507" pitchFamily="18" charset="2"/>
              </a:rPr>
              <a:t>m</a:t>
            </a:r>
            <a:r>
              <a:rPr lang="nl-BE" sz="2400" baseline="30000" dirty="0" smtClean="0">
                <a:solidFill>
                  <a:schemeClr val="accent4"/>
                </a:solidFill>
                <a:sym typeface="Symbol" panose="05050102010706020507" pitchFamily="18" charset="2"/>
              </a:rPr>
              <a:t>2</a:t>
            </a:r>
            <a:r>
              <a:rPr lang="nl-BE" sz="2400" dirty="0" smtClean="0">
                <a:solidFill>
                  <a:schemeClr val="accent4"/>
                </a:solidFill>
                <a:sym typeface="Symbol" panose="05050102010706020507" pitchFamily="18" charset="2"/>
              </a:rPr>
              <a:t>O(1 eV</a:t>
            </a:r>
            <a:r>
              <a:rPr lang="nl-BE" sz="2400" baseline="30000" dirty="0" smtClean="0">
                <a:solidFill>
                  <a:schemeClr val="accent4"/>
                </a:solidFill>
                <a:sym typeface="Symbol" panose="05050102010706020507" pitchFamily="18" charset="2"/>
              </a:rPr>
              <a:t>2</a:t>
            </a:r>
            <a:r>
              <a:rPr lang="nl-BE" sz="2400" dirty="0" smtClean="0">
                <a:solidFill>
                  <a:schemeClr val="accent4"/>
                </a:solidFill>
                <a:sym typeface="Symbol" panose="05050102010706020507" pitchFamily="18" charset="2"/>
              </a:rPr>
              <a:t>), </a:t>
            </a:r>
            <a:r>
              <a:rPr lang="nl-BE" sz="2400" dirty="0" err="1" smtClean="0">
                <a:solidFill>
                  <a:schemeClr val="accent4"/>
                </a:solidFill>
                <a:sym typeface="Symbol" panose="05050102010706020507" pitchFamily="18" charset="2"/>
              </a:rPr>
              <a:t>see</a:t>
            </a:r>
            <a:r>
              <a:rPr lang="nl-BE" sz="2400" dirty="0" smtClean="0">
                <a:solidFill>
                  <a:schemeClr val="accent4"/>
                </a:solidFill>
                <a:sym typeface="Symbol" panose="05050102010706020507" pitchFamily="18" charset="2"/>
              </a:rPr>
              <a:t> </a:t>
            </a:r>
            <a:r>
              <a:rPr lang="nl-BE" sz="2400" dirty="0" err="1" smtClean="0">
                <a:solidFill>
                  <a:schemeClr val="accent4"/>
                </a:solidFill>
                <a:sym typeface="Symbol" panose="05050102010706020507" pitchFamily="18" charset="2"/>
              </a:rPr>
              <a:t>also</a:t>
            </a:r>
            <a:r>
              <a:rPr lang="nl-BE" sz="2400" dirty="0" smtClean="0">
                <a:solidFill>
                  <a:schemeClr val="accent4"/>
                </a:solidFill>
                <a:sym typeface="Symbol" panose="05050102010706020507" pitchFamily="18" charset="2"/>
              </a:rPr>
              <a:t> reactor- </a:t>
            </a:r>
            <a:r>
              <a:rPr lang="nl-BE" sz="2400" dirty="0" err="1" smtClean="0">
                <a:solidFill>
                  <a:schemeClr val="accent4"/>
                </a:solidFill>
                <a:sym typeface="Symbol" panose="05050102010706020507" pitchFamily="18" charset="2"/>
              </a:rPr>
              <a:t>and</a:t>
            </a:r>
            <a:r>
              <a:rPr lang="nl-BE" sz="2400" dirty="0" smtClean="0">
                <a:solidFill>
                  <a:schemeClr val="accent4"/>
                </a:solidFill>
                <a:sym typeface="Symbol" panose="05050102010706020507" pitchFamily="18" charset="2"/>
              </a:rPr>
              <a:t> gallium </a:t>
            </a:r>
            <a:r>
              <a:rPr lang="nl-BE" sz="2400" dirty="0" err="1" smtClean="0">
                <a:solidFill>
                  <a:schemeClr val="accent4"/>
                </a:solidFill>
                <a:sym typeface="Symbol" panose="05050102010706020507" pitchFamily="18" charset="2"/>
              </a:rPr>
              <a:t>anomaly</a:t>
            </a:r>
            <a:endParaRPr lang="nl-BE" sz="2400" dirty="0" smtClean="0">
              <a:solidFill>
                <a:schemeClr val="accent4"/>
              </a:solidFill>
              <a:sym typeface="Symbol" panose="05050102010706020507" pitchFamily="18" charset="2"/>
            </a:endParaRPr>
          </a:p>
          <a:p>
            <a:r>
              <a:rPr lang="nl-BE" sz="2400" dirty="0" err="1"/>
              <a:t>Resolve</a:t>
            </a:r>
            <a:r>
              <a:rPr lang="nl-BE" sz="2400" dirty="0"/>
              <a:t> </a:t>
            </a:r>
            <a:r>
              <a:rPr lang="nl-BE" sz="2400" dirty="0" err="1"/>
              <a:t>discussion</a:t>
            </a:r>
            <a:r>
              <a:rPr lang="nl-BE" sz="2400" dirty="0"/>
              <a:t> on </a:t>
            </a:r>
            <a:r>
              <a:rPr lang="nl-BE" sz="2400" dirty="0" err="1"/>
              <a:t>spectral</a:t>
            </a:r>
            <a:r>
              <a:rPr lang="nl-BE" sz="2400" dirty="0"/>
              <a:t> features </a:t>
            </a:r>
            <a:r>
              <a:rPr lang="nl-BE" sz="2400" dirty="0" err="1"/>
              <a:t>observed</a:t>
            </a:r>
            <a:r>
              <a:rPr lang="nl-BE" sz="2400" dirty="0"/>
              <a:t> </a:t>
            </a:r>
            <a:r>
              <a:rPr lang="nl-BE" sz="2400" dirty="0" err="1"/>
              <a:t>by</a:t>
            </a:r>
            <a:r>
              <a:rPr lang="nl-BE" sz="2400" dirty="0"/>
              <a:t> long baseline reactor </a:t>
            </a:r>
            <a:r>
              <a:rPr lang="nl-BE" sz="2400" dirty="0" err="1"/>
              <a:t>expts</a:t>
            </a:r>
            <a:r>
              <a:rPr lang="nl-BE" sz="2400" dirty="0"/>
              <a:t> </a:t>
            </a:r>
            <a:r>
              <a:rPr lang="nl-BE" sz="2400" dirty="0" err="1"/>
              <a:t>using</a:t>
            </a:r>
            <a:r>
              <a:rPr lang="nl-BE" sz="2400" dirty="0"/>
              <a:t> common </a:t>
            </a:r>
            <a:r>
              <a:rPr lang="nl-BE" sz="2400" dirty="0" err="1"/>
              <a:t>fuels</a:t>
            </a:r>
            <a:r>
              <a:rPr lang="nl-BE" sz="2400" dirty="0"/>
              <a:t> (</a:t>
            </a:r>
            <a:r>
              <a:rPr lang="nl-BE" sz="2400" baseline="30000" dirty="0"/>
              <a:t>235</a:t>
            </a:r>
            <a:r>
              <a:rPr lang="nl-BE" sz="2400" dirty="0"/>
              <a:t>U, </a:t>
            </a:r>
            <a:r>
              <a:rPr lang="nl-BE" sz="2400" baseline="30000" dirty="0"/>
              <a:t>238</a:t>
            </a:r>
            <a:r>
              <a:rPr lang="nl-BE" sz="2400" dirty="0"/>
              <a:t>U, </a:t>
            </a:r>
            <a:r>
              <a:rPr lang="nl-BE" sz="2400" baseline="30000" dirty="0"/>
              <a:t>239</a:t>
            </a:r>
            <a:r>
              <a:rPr lang="nl-BE" sz="2400" dirty="0"/>
              <a:t>Pu</a:t>
            </a:r>
            <a:r>
              <a:rPr lang="nl-BE" sz="2400" dirty="0" smtClean="0"/>
              <a:t>, </a:t>
            </a:r>
            <a:r>
              <a:rPr lang="nl-BE" sz="2400" baseline="30000" dirty="0" smtClean="0"/>
              <a:t>241</a:t>
            </a:r>
            <a:r>
              <a:rPr lang="nl-BE" sz="2400" dirty="0" smtClean="0"/>
              <a:t>Pu)</a:t>
            </a:r>
          </a:p>
          <a:p>
            <a:pPr marL="0" indent="0">
              <a:buNone/>
            </a:pPr>
            <a:endParaRPr lang="nl-BE" sz="2400" dirty="0" smtClean="0">
              <a:sym typeface="Symbol" panose="05050102010706020507" pitchFamily="18" charset="2"/>
            </a:endParaRPr>
          </a:p>
          <a:p>
            <a:endParaRPr lang="nl-BE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4</a:t>
            </a:fld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Neutrino 2018 Heidelberg , </a:t>
            </a:r>
            <a:fld id="{9F5838C0-7B8D-4440-B0EF-7EFF2614D53E}" type="datetime1">
              <a:rPr lang="en-US" smtClean="0"/>
              <a:t>6/8/2018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N. Van Remortel, University of Antwerpen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50399" t="18959" r="18495" b="37701"/>
          <a:stretch/>
        </p:blipFill>
        <p:spPr>
          <a:xfrm>
            <a:off x="6429459" y="1556792"/>
            <a:ext cx="5626550" cy="4409708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6523079" y="1286832"/>
            <a:ext cx="53912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BE" sz="2000" dirty="0" smtClean="0">
                <a:solidFill>
                  <a:schemeClr val="accent6">
                    <a:lumMod val="75000"/>
                  </a:schemeClr>
                </a:solidFill>
                <a:latin typeface="CMSS8"/>
              </a:rPr>
              <a:t>[G. </a:t>
            </a:r>
            <a:r>
              <a:rPr lang="nl-BE" sz="2000" dirty="0" err="1" smtClean="0">
                <a:solidFill>
                  <a:schemeClr val="accent6">
                    <a:lumMod val="75000"/>
                  </a:schemeClr>
                </a:solidFill>
                <a:latin typeface="CMSS8"/>
              </a:rPr>
              <a:t>Mention</a:t>
            </a:r>
            <a:r>
              <a:rPr lang="nl-BE" sz="2000" dirty="0" smtClean="0">
                <a:solidFill>
                  <a:schemeClr val="accent6">
                    <a:lumMod val="75000"/>
                  </a:schemeClr>
                </a:solidFill>
                <a:latin typeface="CMSS8"/>
              </a:rPr>
              <a:t> </a:t>
            </a:r>
            <a:r>
              <a:rPr lang="nl-BE" sz="2000" dirty="0">
                <a:solidFill>
                  <a:schemeClr val="accent6">
                    <a:lumMod val="75000"/>
                  </a:schemeClr>
                </a:solidFill>
                <a:latin typeface="CMSS8"/>
              </a:rPr>
              <a:t>et al., </a:t>
            </a:r>
            <a:r>
              <a:rPr lang="nl-BE" sz="2000" dirty="0" err="1" smtClean="0">
                <a:solidFill>
                  <a:schemeClr val="accent6">
                    <a:lumMod val="75000"/>
                  </a:schemeClr>
                </a:solidFill>
                <a:latin typeface="CMSS8"/>
              </a:rPr>
              <a:t>Phys</a:t>
            </a:r>
            <a:r>
              <a:rPr lang="nl-BE" sz="2000" dirty="0" smtClean="0">
                <a:solidFill>
                  <a:schemeClr val="accent6">
                    <a:lumMod val="75000"/>
                  </a:schemeClr>
                </a:solidFill>
                <a:latin typeface="CMSS8"/>
              </a:rPr>
              <a:t>. </a:t>
            </a:r>
            <a:r>
              <a:rPr lang="nl-BE" sz="2000" dirty="0" err="1" smtClean="0">
                <a:solidFill>
                  <a:schemeClr val="accent6">
                    <a:lumMod val="75000"/>
                  </a:schemeClr>
                </a:solidFill>
                <a:latin typeface="CMSS8"/>
              </a:rPr>
              <a:t>Lett</a:t>
            </a:r>
            <a:r>
              <a:rPr lang="nl-BE" sz="2000" dirty="0" smtClean="0">
                <a:solidFill>
                  <a:schemeClr val="accent6">
                    <a:lumMod val="75000"/>
                  </a:schemeClr>
                </a:solidFill>
                <a:latin typeface="CMSS8"/>
              </a:rPr>
              <a:t>. B773(2017)307]</a:t>
            </a:r>
            <a:endParaRPr lang="nl-BE" sz="54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9736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 err="1" smtClean="0">
                <a:solidFill>
                  <a:schemeClr val="accent4"/>
                </a:solidFill>
              </a:rPr>
              <a:t>Motivation</a:t>
            </a:r>
            <a:endParaRPr lang="nl-BE" b="1" dirty="0">
              <a:solidFill>
                <a:schemeClr val="accent4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35360" y="1828803"/>
                <a:ext cx="6245438" cy="4480518"/>
              </a:xfrm>
            </p:spPr>
            <p:txBody>
              <a:bodyPr>
                <a:normAutofit lnSpcReduction="10000"/>
              </a:bodyPr>
              <a:lstStyle/>
              <a:p>
                <a:r>
                  <a:rPr lang="nl-BE" sz="2400" dirty="0" smtClean="0">
                    <a:solidFill>
                      <a:schemeClr val="accent4"/>
                    </a:solidFill>
                  </a:rPr>
                  <a:t>Establish or disprove new neutrino </a:t>
                </a:r>
                <a:r>
                  <a:rPr lang="nl-BE" sz="2400" dirty="0" err="1" smtClean="0">
                    <a:solidFill>
                      <a:schemeClr val="accent4"/>
                    </a:solidFill>
                  </a:rPr>
                  <a:t>eigenstates</a:t>
                </a:r>
                <a:r>
                  <a:rPr lang="nl-BE" sz="2400" dirty="0" smtClean="0">
                    <a:solidFill>
                      <a:schemeClr val="accent4"/>
                    </a:solidFill>
                  </a:rPr>
                  <a:t> at </a:t>
                </a:r>
                <a:r>
                  <a:rPr lang="nl-BE" sz="2400" dirty="0" smtClean="0">
                    <a:solidFill>
                      <a:schemeClr val="accent4"/>
                    </a:solidFill>
                    <a:sym typeface="Symbol" panose="05050102010706020507" pitchFamily="18" charset="2"/>
                  </a:rPr>
                  <a:t>m</a:t>
                </a:r>
                <a:r>
                  <a:rPr lang="nl-BE" sz="2400" baseline="30000" dirty="0" smtClean="0">
                    <a:solidFill>
                      <a:schemeClr val="accent4"/>
                    </a:solidFill>
                    <a:sym typeface="Symbol" panose="05050102010706020507" pitchFamily="18" charset="2"/>
                  </a:rPr>
                  <a:t>2</a:t>
                </a:r>
                <a:r>
                  <a:rPr lang="nl-BE" sz="2400" dirty="0" smtClean="0">
                    <a:solidFill>
                      <a:schemeClr val="accent4"/>
                    </a:solidFill>
                    <a:sym typeface="Symbol" panose="05050102010706020507" pitchFamily="18" charset="2"/>
                  </a:rPr>
                  <a:t>O(1 eV</a:t>
                </a:r>
                <a:r>
                  <a:rPr lang="nl-BE" sz="2400" baseline="30000" dirty="0" smtClean="0">
                    <a:solidFill>
                      <a:schemeClr val="accent4"/>
                    </a:solidFill>
                    <a:sym typeface="Symbol" panose="05050102010706020507" pitchFamily="18" charset="2"/>
                  </a:rPr>
                  <a:t>2</a:t>
                </a:r>
                <a:r>
                  <a:rPr lang="nl-BE" sz="2400" dirty="0" smtClean="0">
                    <a:solidFill>
                      <a:schemeClr val="accent4"/>
                    </a:solidFill>
                    <a:sym typeface="Symbol" panose="05050102010706020507" pitchFamily="18" charset="2"/>
                  </a:rPr>
                  <a:t>), </a:t>
                </a:r>
                <a:r>
                  <a:rPr lang="nl-BE" sz="2400" dirty="0" err="1" smtClean="0">
                    <a:solidFill>
                      <a:schemeClr val="accent4"/>
                    </a:solidFill>
                    <a:sym typeface="Symbol" panose="05050102010706020507" pitchFamily="18" charset="2"/>
                  </a:rPr>
                  <a:t>see</a:t>
                </a:r>
                <a:r>
                  <a:rPr lang="nl-BE" sz="2400" dirty="0" smtClean="0">
                    <a:solidFill>
                      <a:schemeClr val="accent4"/>
                    </a:solidFill>
                    <a:sym typeface="Symbol" panose="05050102010706020507" pitchFamily="18" charset="2"/>
                  </a:rPr>
                  <a:t> </a:t>
                </a:r>
                <a:r>
                  <a:rPr lang="nl-BE" sz="2400" dirty="0" err="1" smtClean="0">
                    <a:solidFill>
                      <a:schemeClr val="accent4"/>
                    </a:solidFill>
                    <a:sym typeface="Symbol" panose="05050102010706020507" pitchFamily="18" charset="2"/>
                  </a:rPr>
                  <a:t>also</a:t>
                </a:r>
                <a:r>
                  <a:rPr lang="nl-BE" sz="2400" dirty="0" smtClean="0">
                    <a:solidFill>
                      <a:schemeClr val="accent4"/>
                    </a:solidFill>
                    <a:sym typeface="Symbol" panose="05050102010706020507" pitchFamily="18" charset="2"/>
                  </a:rPr>
                  <a:t> reactor- </a:t>
                </a:r>
                <a:r>
                  <a:rPr lang="nl-BE" sz="2400" dirty="0" err="1" smtClean="0">
                    <a:solidFill>
                      <a:schemeClr val="accent4"/>
                    </a:solidFill>
                    <a:sym typeface="Symbol" panose="05050102010706020507" pitchFamily="18" charset="2"/>
                  </a:rPr>
                  <a:t>and</a:t>
                </a:r>
                <a:r>
                  <a:rPr lang="nl-BE" sz="2400" dirty="0" smtClean="0">
                    <a:solidFill>
                      <a:schemeClr val="accent4"/>
                    </a:solidFill>
                    <a:sym typeface="Symbol" panose="05050102010706020507" pitchFamily="18" charset="2"/>
                  </a:rPr>
                  <a:t> gallium </a:t>
                </a:r>
                <a:r>
                  <a:rPr lang="nl-BE" sz="2400" dirty="0" err="1" smtClean="0">
                    <a:solidFill>
                      <a:schemeClr val="accent4"/>
                    </a:solidFill>
                    <a:sym typeface="Symbol" panose="05050102010706020507" pitchFamily="18" charset="2"/>
                  </a:rPr>
                  <a:t>anomaly</a:t>
                </a:r>
                <a:endParaRPr lang="nl-BE" sz="2400" dirty="0" smtClean="0">
                  <a:solidFill>
                    <a:schemeClr val="accent4"/>
                  </a:solidFill>
                  <a:sym typeface="Symbol" panose="05050102010706020507" pitchFamily="18" charset="2"/>
                </a:endParaRPr>
              </a:p>
              <a:p>
                <a:r>
                  <a:rPr lang="nl-BE" sz="2400" dirty="0" err="1">
                    <a:solidFill>
                      <a:schemeClr val="accent4"/>
                    </a:solidFill>
                  </a:rPr>
                  <a:t>Resolve</a:t>
                </a:r>
                <a:r>
                  <a:rPr lang="nl-BE" sz="2400" dirty="0">
                    <a:solidFill>
                      <a:schemeClr val="accent4"/>
                    </a:solidFill>
                  </a:rPr>
                  <a:t> </a:t>
                </a:r>
                <a:r>
                  <a:rPr lang="nl-BE" sz="2400" dirty="0" err="1">
                    <a:solidFill>
                      <a:schemeClr val="accent4"/>
                    </a:solidFill>
                  </a:rPr>
                  <a:t>discussion</a:t>
                </a:r>
                <a:r>
                  <a:rPr lang="nl-BE" sz="2400" dirty="0">
                    <a:solidFill>
                      <a:schemeClr val="accent4"/>
                    </a:solidFill>
                  </a:rPr>
                  <a:t> on </a:t>
                </a:r>
                <a:r>
                  <a:rPr lang="nl-BE" sz="2400" dirty="0" err="1">
                    <a:solidFill>
                      <a:schemeClr val="accent4"/>
                    </a:solidFill>
                  </a:rPr>
                  <a:t>spectral</a:t>
                </a:r>
                <a:r>
                  <a:rPr lang="nl-BE" sz="2400" dirty="0">
                    <a:solidFill>
                      <a:schemeClr val="accent4"/>
                    </a:solidFill>
                  </a:rPr>
                  <a:t> features </a:t>
                </a:r>
                <a:r>
                  <a:rPr lang="nl-BE" sz="2400" dirty="0" err="1">
                    <a:solidFill>
                      <a:schemeClr val="accent4"/>
                    </a:solidFill>
                  </a:rPr>
                  <a:t>observed</a:t>
                </a:r>
                <a:r>
                  <a:rPr lang="nl-BE" sz="2400" dirty="0">
                    <a:solidFill>
                      <a:schemeClr val="accent4"/>
                    </a:solidFill>
                  </a:rPr>
                  <a:t> </a:t>
                </a:r>
                <a:r>
                  <a:rPr lang="nl-BE" sz="2400" dirty="0" err="1">
                    <a:solidFill>
                      <a:schemeClr val="accent4"/>
                    </a:solidFill>
                  </a:rPr>
                  <a:t>by</a:t>
                </a:r>
                <a:r>
                  <a:rPr lang="nl-BE" sz="2400" dirty="0">
                    <a:solidFill>
                      <a:schemeClr val="accent4"/>
                    </a:solidFill>
                  </a:rPr>
                  <a:t> long baseline reactor </a:t>
                </a:r>
                <a:r>
                  <a:rPr lang="nl-BE" sz="2400" dirty="0" err="1">
                    <a:solidFill>
                      <a:schemeClr val="accent4"/>
                    </a:solidFill>
                  </a:rPr>
                  <a:t>expts</a:t>
                </a:r>
                <a:r>
                  <a:rPr lang="nl-BE" sz="2400" dirty="0">
                    <a:solidFill>
                      <a:schemeClr val="accent4"/>
                    </a:solidFill>
                  </a:rPr>
                  <a:t> </a:t>
                </a:r>
                <a:r>
                  <a:rPr lang="nl-BE" sz="2400" dirty="0" err="1">
                    <a:solidFill>
                      <a:schemeClr val="accent4"/>
                    </a:solidFill>
                  </a:rPr>
                  <a:t>using</a:t>
                </a:r>
                <a:r>
                  <a:rPr lang="nl-BE" sz="2400" dirty="0">
                    <a:solidFill>
                      <a:schemeClr val="accent4"/>
                    </a:solidFill>
                  </a:rPr>
                  <a:t> common </a:t>
                </a:r>
                <a:r>
                  <a:rPr lang="nl-BE" sz="2400" dirty="0" err="1">
                    <a:solidFill>
                      <a:schemeClr val="accent4"/>
                    </a:solidFill>
                  </a:rPr>
                  <a:t>fuels</a:t>
                </a:r>
                <a:r>
                  <a:rPr lang="nl-BE" sz="2400" dirty="0">
                    <a:solidFill>
                      <a:schemeClr val="accent4"/>
                    </a:solidFill>
                  </a:rPr>
                  <a:t> (</a:t>
                </a:r>
                <a:r>
                  <a:rPr lang="nl-BE" sz="2400" baseline="30000" dirty="0">
                    <a:solidFill>
                      <a:schemeClr val="accent4"/>
                    </a:solidFill>
                  </a:rPr>
                  <a:t>235</a:t>
                </a:r>
                <a:r>
                  <a:rPr lang="nl-BE" sz="2400" dirty="0">
                    <a:solidFill>
                      <a:schemeClr val="accent4"/>
                    </a:solidFill>
                  </a:rPr>
                  <a:t>U, </a:t>
                </a:r>
                <a:r>
                  <a:rPr lang="nl-BE" sz="2400" baseline="30000" dirty="0">
                    <a:solidFill>
                      <a:schemeClr val="accent4"/>
                    </a:solidFill>
                  </a:rPr>
                  <a:t>238</a:t>
                </a:r>
                <a:r>
                  <a:rPr lang="nl-BE" sz="2400" dirty="0">
                    <a:solidFill>
                      <a:schemeClr val="accent4"/>
                    </a:solidFill>
                  </a:rPr>
                  <a:t>U, </a:t>
                </a:r>
                <a:r>
                  <a:rPr lang="nl-BE" sz="2400" baseline="30000" dirty="0">
                    <a:solidFill>
                      <a:schemeClr val="accent4"/>
                    </a:solidFill>
                  </a:rPr>
                  <a:t>239</a:t>
                </a:r>
                <a:r>
                  <a:rPr lang="nl-BE" sz="2400" dirty="0">
                    <a:solidFill>
                      <a:schemeClr val="accent4"/>
                    </a:solidFill>
                  </a:rPr>
                  <a:t>Pu</a:t>
                </a:r>
                <a:r>
                  <a:rPr lang="nl-BE" sz="2400" dirty="0" smtClean="0">
                    <a:solidFill>
                      <a:schemeClr val="accent4"/>
                    </a:solidFill>
                  </a:rPr>
                  <a:t>, </a:t>
                </a:r>
                <a:r>
                  <a:rPr lang="nl-BE" sz="2400" baseline="30000" dirty="0" smtClean="0">
                    <a:solidFill>
                      <a:schemeClr val="accent4"/>
                    </a:solidFill>
                  </a:rPr>
                  <a:t>241</a:t>
                </a:r>
                <a:r>
                  <a:rPr lang="nl-BE" sz="2400" dirty="0" smtClean="0">
                    <a:solidFill>
                      <a:schemeClr val="accent4"/>
                    </a:solidFill>
                  </a:rPr>
                  <a:t>Pu)</a:t>
                </a:r>
              </a:p>
              <a:p>
                <a:r>
                  <a:rPr lang="nl-BE" sz="2400" dirty="0" smtClean="0">
                    <a:solidFill>
                      <a:schemeClr val="tx1"/>
                    </a:solidFill>
                  </a:rPr>
                  <a:t>Several </a:t>
                </a:r>
                <a:r>
                  <a:rPr lang="nl-BE" sz="2400" dirty="0" err="1" smtClean="0">
                    <a:solidFill>
                      <a:schemeClr val="tx1"/>
                    </a:solidFill>
                  </a:rPr>
                  <a:t>experiments</a:t>
                </a:r>
                <a:r>
                  <a:rPr lang="nl-BE" sz="2400" dirty="0" smtClean="0">
                    <a:solidFill>
                      <a:schemeClr val="tx1"/>
                    </a:solidFill>
                  </a:rPr>
                  <a:t> </a:t>
                </a:r>
                <a:r>
                  <a:rPr lang="nl-BE" sz="2400" dirty="0" err="1" smtClean="0">
                    <a:solidFill>
                      <a:schemeClr val="tx1"/>
                    </a:solidFill>
                  </a:rPr>
                  <a:t>taking</a:t>
                </a:r>
                <a:r>
                  <a:rPr lang="nl-BE" sz="2400" dirty="0" smtClean="0">
                    <a:solidFill>
                      <a:schemeClr val="tx1"/>
                    </a:solidFill>
                  </a:rPr>
                  <a:t> data </a:t>
                </a:r>
                <a:r>
                  <a:rPr lang="nl-BE" sz="2400" dirty="0" err="1" smtClean="0">
                    <a:solidFill>
                      <a:schemeClr val="tx1"/>
                    </a:solidFill>
                  </a:rPr>
                  <a:t>since</a:t>
                </a:r>
                <a:r>
                  <a:rPr lang="nl-BE" sz="2400" dirty="0" smtClean="0">
                    <a:solidFill>
                      <a:schemeClr val="tx1"/>
                    </a:solidFill>
                  </a:rPr>
                  <a:t> 2018!</a:t>
                </a:r>
              </a:p>
              <a:p>
                <a:r>
                  <a:rPr lang="nl-BE" sz="2400" dirty="0" smtClean="0">
                    <a:solidFill>
                      <a:schemeClr val="tx1"/>
                    </a:solidFill>
                  </a:rPr>
                  <a:t>SoLid approach: </a:t>
                </a:r>
              </a:p>
              <a:p>
                <a:pPr lvl="1"/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nl-BE" sz="20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nl-BE" sz="20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nl-BE" sz="20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𝜈</m:t>
                            </m:r>
                          </m:e>
                          <m:sub>
                            <m:r>
                              <a:rPr lang="nl-BE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𝑒</m:t>
                            </m:r>
                          </m:sub>
                        </m:sSub>
                      </m:e>
                    </m:acc>
                  </m:oMath>
                </a14:m>
                <a:r>
                  <a:rPr lang="nl-BE" sz="2000" dirty="0" smtClean="0">
                    <a:solidFill>
                      <a:schemeClr val="tx1"/>
                    </a:solidFill>
                  </a:rPr>
                  <a:t>energy </a:t>
                </a:r>
                <a:r>
                  <a:rPr lang="nl-BE" sz="2000" dirty="0" err="1" smtClean="0">
                    <a:solidFill>
                      <a:schemeClr val="tx1"/>
                    </a:solidFill>
                  </a:rPr>
                  <a:t>measurement</a:t>
                </a:r>
                <a:r>
                  <a:rPr lang="nl-BE" sz="2000" dirty="0" smtClean="0">
                    <a:solidFill>
                      <a:schemeClr val="tx1"/>
                    </a:solidFill>
                  </a:rPr>
                  <a:t> </a:t>
                </a:r>
                <a:r>
                  <a:rPr lang="nl-BE" sz="2000" dirty="0" err="1" smtClean="0">
                    <a:solidFill>
                      <a:schemeClr val="tx1"/>
                    </a:solidFill>
                  </a:rPr>
                  <a:t>with</a:t>
                </a:r>
                <a:r>
                  <a:rPr lang="nl-BE" sz="2000" dirty="0" smtClean="0">
                    <a:solidFill>
                      <a:schemeClr val="tx1"/>
                    </a:solidFill>
                  </a:rPr>
                  <a:t> plastic </a:t>
                </a:r>
                <a:r>
                  <a:rPr lang="nl-BE" sz="2000" dirty="0" err="1" smtClean="0">
                    <a:solidFill>
                      <a:schemeClr val="tx1"/>
                    </a:solidFill>
                  </a:rPr>
                  <a:t>scintillator</a:t>
                </a:r>
                <a:r>
                  <a:rPr lang="nl-BE" sz="2000" dirty="0" smtClean="0">
                    <a:solidFill>
                      <a:schemeClr val="tx1"/>
                    </a:solidFill>
                  </a:rPr>
                  <a:t>: </a:t>
                </a:r>
                <a:r>
                  <a:rPr lang="nl-BE" sz="2000" dirty="0" err="1" smtClean="0">
                    <a:solidFill>
                      <a:schemeClr val="tx1"/>
                    </a:solidFill>
                  </a:rPr>
                  <a:t>Linear</a:t>
                </a:r>
                <a:r>
                  <a:rPr lang="nl-BE" sz="2000" dirty="0" smtClean="0">
                    <a:solidFill>
                      <a:schemeClr val="tx1"/>
                    </a:solidFill>
                  </a:rPr>
                  <a:t> energy response (</a:t>
                </a:r>
                <a:r>
                  <a:rPr lang="nl-BE" sz="2000" dirty="0" err="1" smtClean="0">
                    <a:solidFill>
                      <a:schemeClr val="tx1"/>
                    </a:solidFill>
                  </a:rPr>
                  <a:t>see</a:t>
                </a:r>
                <a:r>
                  <a:rPr lang="nl-BE" sz="2000" dirty="0" smtClean="0">
                    <a:solidFill>
                      <a:schemeClr val="tx1"/>
                    </a:solidFill>
                  </a:rPr>
                  <a:t> eg. </a:t>
                </a:r>
                <a:r>
                  <a:rPr lang="nl-BE" dirty="0">
                    <a:solidFill>
                      <a:schemeClr val="tx1"/>
                    </a:solidFill>
                  </a:rPr>
                  <a:t>ESCAPE </a:t>
                </a:r>
                <a:r>
                  <a:rPr lang="nl-BE" dirty="0" smtClean="0">
                    <a:solidFill>
                      <a:schemeClr val="tx1"/>
                    </a:solidFill>
                  </a:rPr>
                  <a:t>2018)</a:t>
                </a:r>
                <a:endParaRPr lang="nl-BE" sz="2000" dirty="0" smtClean="0">
                  <a:solidFill>
                    <a:schemeClr val="tx1"/>
                  </a:solidFill>
                </a:endParaRPr>
              </a:p>
              <a:p>
                <a:pPr lvl="1"/>
                <a:r>
                  <a:rPr lang="nl-BE" sz="2000" dirty="0" err="1" smtClean="0">
                    <a:solidFill>
                      <a:schemeClr val="tx1"/>
                    </a:solidFill>
                  </a:rPr>
                  <a:t>Very</a:t>
                </a:r>
                <a:r>
                  <a:rPr lang="nl-BE" sz="2000" dirty="0" smtClean="0">
                    <a:solidFill>
                      <a:schemeClr val="tx1"/>
                    </a:solidFill>
                  </a:rPr>
                  <a:t> small </a:t>
                </a:r>
                <a:r>
                  <a:rPr lang="nl-BE" sz="2000" dirty="0" err="1" smtClean="0">
                    <a:solidFill>
                      <a:schemeClr val="tx1"/>
                    </a:solidFill>
                  </a:rPr>
                  <a:t>segmentation</a:t>
                </a:r>
                <a:r>
                  <a:rPr lang="nl-BE" sz="2000" dirty="0" smtClean="0">
                    <a:solidFill>
                      <a:schemeClr val="tx1"/>
                    </a:solidFill>
                  </a:rPr>
                  <a:t>: </a:t>
                </a:r>
              </a:p>
              <a:p>
                <a:pPr lvl="2"/>
                <a:r>
                  <a:rPr lang="nl-BE" sz="1700" dirty="0" err="1" smtClean="0">
                    <a:solidFill>
                      <a:schemeClr val="tx1"/>
                    </a:solidFill>
                  </a:rPr>
                  <a:t>Topological</a:t>
                </a:r>
                <a:r>
                  <a:rPr lang="nl-BE" sz="1700" dirty="0" smtClean="0">
                    <a:solidFill>
                      <a:schemeClr val="tx1"/>
                    </a:solidFill>
                  </a:rPr>
                  <a:t> event information &amp; Bg </a:t>
                </a:r>
                <a:r>
                  <a:rPr lang="nl-BE" sz="1700" dirty="0" err="1" smtClean="0">
                    <a:solidFill>
                      <a:schemeClr val="tx1"/>
                    </a:solidFill>
                  </a:rPr>
                  <a:t>reduction</a:t>
                </a:r>
                <a:endParaRPr lang="nl-BE" sz="1700" dirty="0" smtClean="0">
                  <a:solidFill>
                    <a:schemeClr val="tx1"/>
                  </a:solidFill>
                </a:endParaRPr>
              </a:p>
              <a:p>
                <a:pPr lvl="2"/>
                <a:r>
                  <a:rPr lang="nl-BE" sz="1700" dirty="0" smtClean="0">
                    <a:solidFill>
                      <a:schemeClr val="tx1"/>
                    </a:solidFill>
                  </a:rPr>
                  <a:t>2D </a:t>
                </a:r>
                <a:r>
                  <a:rPr lang="nl-BE" sz="1700" dirty="0" err="1" smtClean="0">
                    <a:solidFill>
                      <a:schemeClr val="tx1"/>
                    </a:solidFill>
                  </a:rPr>
                  <a:t>Oscillometry</a:t>
                </a:r>
                <a:r>
                  <a:rPr lang="nl-BE" sz="1700" dirty="0" smtClean="0">
                    <a:solidFill>
                      <a:schemeClr val="tx1"/>
                    </a:solidFill>
                  </a:rPr>
                  <a:t> in E </a:t>
                </a:r>
                <a:r>
                  <a:rPr lang="nl-BE" sz="1700" dirty="0" err="1" smtClean="0">
                    <a:solidFill>
                      <a:schemeClr val="tx1"/>
                    </a:solidFill>
                  </a:rPr>
                  <a:t>and</a:t>
                </a:r>
                <a:r>
                  <a:rPr lang="nl-BE" sz="1700" dirty="0" smtClean="0">
                    <a:solidFill>
                      <a:schemeClr val="tx1"/>
                    </a:solidFill>
                  </a:rPr>
                  <a:t> L</a:t>
                </a:r>
              </a:p>
              <a:p>
                <a:pPr lvl="1"/>
                <a:r>
                  <a:rPr lang="nl-BE" sz="2000" dirty="0" smtClean="0">
                    <a:solidFill>
                      <a:schemeClr val="tx1"/>
                    </a:solidFill>
                  </a:rPr>
                  <a:t>Using </a:t>
                </a:r>
                <a:r>
                  <a:rPr lang="nl-BE" sz="2000" dirty="0" err="1" smtClean="0">
                    <a:solidFill>
                      <a:schemeClr val="tx1"/>
                    </a:solidFill>
                  </a:rPr>
                  <a:t>highy</a:t>
                </a:r>
                <a:r>
                  <a:rPr lang="nl-BE" sz="2000" dirty="0" smtClean="0">
                    <a:solidFill>
                      <a:schemeClr val="tx1"/>
                    </a:solidFill>
                  </a:rPr>
                  <a:t> </a:t>
                </a:r>
                <a:r>
                  <a:rPr lang="nl-BE" sz="2000" dirty="0" err="1" smtClean="0">
                    <a:solidFill>
                      <a:schemeClr val="tx1"/>
                    </a:solidFill>
                  </a:rPr>
                  <a:t>enriched</a:t>
                </a:r>
                <a:r>
                  <a:rPr lang="nl-BE" sz="2000" dirty="0" smtClean="0">
                    <a:solidFill>
                      <a:schemeClr val="tx1"/>
                    </a:solidFill>
                  </a:rPr>
                  <a:t> </a:t>
                </a:r>
                <a:r>
                  <a:rPr lang="nl-BE" sz="2000" baseline="30000" dirty="0" smtClean="0">
                    <a:solidFill>
                      <a:schemeClr val="tx1"/>
                    </a:solidFill>
                  </a:rPr>
                  <a:t>235</a:t>
                </a:r>
                <a:r>
                  <a:rPr lang="nl-BE" sz="2000" dirty="0" smtClean="0">
                    <a:solidFill>
                      <a:schemeClr val="tx1"/>
                    </a:solidFill>
                  </a:rPr>
                  <a:t>U reactor </a:t>
                </a:r>
                <a:r>
                  <a:rPr lang="nl-BE" sz="2000" dirty="0" err="1" smtClean="0">
                    <a:solidFill>
                      <a:schemeClr val="tx1"/>
                    </a:solidFill>
                  </a:rPr>
                  <a:t>fuel</a:t>
                </a:r>
                <a:endParaRPr lang="nl-BE" sz="2000" dirty="0">
                  <a:solidFill>
                    <a:schemeClr val="tx1"/>
                  </a:solidFill>
                </a:endParaRPr>
              </a:p>
              <a:p>
                <a:endParaRPr lang="nl-BE" sz="2400" dirty="0" smtClean="0">
                  <a:sym typeface="Symbol" panose="05050102010706020507" pitchFamily="18" charset="2"/>
                </a:endParaRPr>
              </a:p>
              <a:p>
                <a:endParaRPr lang="nl-BE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35360" y="1828803"/>
                <a:ext cx="6245438" cy="4480518"/>
              </a:xfrm>
              <a:blipFill>
                <a:blip r:embed="rId2"/>
                <a:stretch>
                  <a:fillRect l="-1171" t="-2585" r="-98" b="-408"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5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21262" t="18402" r="36224" b="7487"/>
          <a:stretch/>
        </p:blipFill>
        <p:spPr>
          <a:xfrm>
            <a:off x="6384032" y="831057"/>
            <a:ext cx="5651229" cy="5541420"/>
          </a:xfrm>
          <a:prstGeom prst="rect">
            <a:avLst/>
          </a:prstGeom>
        </p:spPr>
      </p:pic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Neutrino 2018 Heidelberg , </a:t>
            </a:r>
            <a:fld id="{93AE476A-4A3F-472A-9F26-B3BC10E09CC9}" type="datetime1">
              <a:rPr lang="en-US" smtClean="0"/>
              <a:t>6/8/2018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N. Van Remortel, University of Antwerpen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7183024" y="661780"/>
            <a:ext cx="34243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BE" sz="1600" dirty="0">
                <a:solidFill>
                  <a:schemeClr val="accent6">
                    <a:lumMod val="75000"/>
                  </a:schemeClr>
                </a:solidFill>
                <a:latin typeface="CMSS8"/>
              </a:rPr>
              <a:t>[</a:t>
            </a:r>
            <a:r>
              <a:rPr lang="nl-BE" sz="1600" dirty="0" err="1">
                <a:solidFill>
                  <a:schemeClr val="accent6">
                    <a:lumMod val="75000"/>
                  </a:schemeClr>
                </a:solidFill>
                <a:latin typeface="CMSS8"/>
              </a:rPr>
              <a:t>Gariazzo</a:t>
            </a:r>
            <a:r>
              <a:rPr lang="nl-BE" sz="1600" dirty="0">
                <a:solidFill>
                  <a:schemeClr val="accent6">
                    <a:lumMod val="75000"/>
                  </a:schemeClr>
                </a:solidFill>
                <a:latin typeface="CMSS8"/>
              </a:rPr>
              <a:t> et al., JHEP06(2017)135]</a:t>
            </a:r>
            <a:endParaRPr lang="nl-BE" sz="44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3170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 smtClean="0">
                <a:solidFill>
                  <a:schemeClr val="accent1"/>
                </a:solidFill>
              </a:rPr>
              <a:t>BR2 </a:t>
            </a:r>
            <a:r>
              <a:rPr lang="nl-BE" b="1" dirty="0" err="1" smtClean="0">
                <a:solidFill>
                  <a:schemeClr val="accent1"/>
                </a:solidFill>
              </a:rPr>
              <a:t>nuclear</a:t>
            </a:r>
            <a:r>
              <a:rPr lang="nl-BE" b="1" dirty="0" smtClean="0">
                <a:solidFill>
                  <a:schemeClr val="accent1"/>
                </a:solidFill>
              </a:rPr>
              <a:t> site</a:t>
            </a:r>
            <a:endParaRPr lang="nl-BE" b="1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3731" y="1379399"/>
            <a:ext cx="4263383" cy="2242132"/>
          </a:xfrm>
        </p:spPr>
        <p:txBody>
          <a:bodyPr>
            <a:normAutofit lnSpcReduction="10000"/>
          </a:bodyPr>
          <a:lstStyle/>
          <a:p>
            <a:r>
              <a:rPr lang="nl-BE" sz="2400" dirty="0" smtClean="0"/>
              <a:t>Compact research reactor</a:t>
            </a:r>
          </a:p>
          <a:p>
            <a:pPr lvl="1"/>
            <a:r>
              <a:rPr lang="nl-BE" sz="2000" dirty="0" smtClean="0">
                <a:sym typeface="Symbol" panose="05050102010706020507" pitchFamily="18" charset="2"/>
              </a:rPr>
              <a:t> 50 cm </a:t>
            </a:r>
            <a:r>
              <a:rPr lang="nl-BE" sz="2000" dirty="0" err="1" smtClean="0">
                <a:sym typeface="Symbol" panose="05050102010706020507" pitchFamily="18" charset="2"/>
              </a:rPr>
              <a:t>and</a:t>
            </a:r>
            <a:r>
              <a:rPr lang="nl-BE" sz="2000" dirty="0" smtClean="0">
                <a:sym typeface="Symbol" panose="05050102010706020507" pitchFamily="18" charset="2"/>
              </a:rPr>
              <a:t> </a:t>
            </a:r>
            <a:r>
              <a:rPr lang="nl-BE" sz="2000" dirty="0" err="1" smtClean="0">
                <a:sym typeface="Symbol" panose="05050102010706020507" pitchFamily="18" charset="2"/>
              </a:rPr>
              <a:t>height</a:t>
            </a:r>
            <a:r>
              <a:rPr lang="nl-BE" sz="2000" dirty="0" smtClean="0">
                <a:sym typeface="Symbol" panose="05050102010706020507" pitchFamily="18" charset="2"/>
              </a:rPr>
              <a:t> 90 cm</a:t>
            </a:r>
          </a:p>
          <a:p>
            <a:pPr lvl="1"/>
            <a:r>
              <a:rPr lang="nl-BE" sz="2000" dirty="0" err="1" smtClean="0">
                <a:sym typeface="Symbol" panose="05050102010706020507" pitchFamily="18" charset="2"/>
              </a:rPr>
              <a:t>Fuel</a:t>
            </a:r>
            <a:r>
              <a:rPr lang="nl-BE" sz="2000" dirty="0" smtClean="0">
                <a:sym typeface="Symbol" panose="05050102010706020507" pitchFamily="18" charset="2"/>
              </a:rPr>
              <a:t> 93.5% </a:t>
            </a:r>
            <a:r>
              <a:rPr lang="nl-BE" sz="2000" baseline="30000" dirty="0" smtClean="0">
                <a:sym typeface="Symbol" panose="05050102010706020507" pitchFamily="18" charset="2"/>
              </a:rPr>
              <a:t>235</a:t>
            </a:r>
            <a:r>
              <a:rPr lang="nl-BE" sz="2000" dirty="0" smtClean="0">
                <a:sym typeface="Symbol" panose="05050102010706020507" pitchFamily="18" charset="2"/>
              </a:rPr>
              <a:t>U</a:t>
            </a:r>
          </a:p>
          <a:p>
            <a:pPr lvl="1"/>
            <a:r>
              <a:rPr lang="nl-BE" sz="2000" dirty="0" err="1" smtClean="0">
                <a:sym typeface="Symbol" panose="05050102010706020507" pitchFamily="18" charset="2"/>
              </a:rPr>
              <a:t>Thermal</a:t>
            </a:r>
            <a:r>
              <a:rPr lang="nl-BE" sz="2000" dirty="0" smtClean="0">
                <a:sym typeface="Symbol" panose="05050102010706020507" pitchFamily="18" charset="2"/>
              </a:rPr>
              <a:t> power 50-80 MW</a:t>
            </a:r>
          </a:p>
          <a:p>
            <a:pPr lvl="1"/>
            <a:r>
              <a:rPr lang="nl-BE" sz="2000" dirty="0" err="1" smtClean="0">
                <a:sym typeface="Symbol" panose="05050102010706020507" pitchFamily="18" charset="2"/>
              </a:rPr>
              <a:t>Duty</a:t>
            </a:r>
            <a:r>
              <a:rPr lang="nl-BE" sz="2000" dirty="0" smtClean="0">
                <a:sym typeface="Symbol" panose="05050102010706020507" pitchFamily="18" charset="2"/>
              </a:rPr>
              <a:t> </a:t>
            </a:r>
            <a:r>
              <a:rPr lang="nl-BE" sz="2000" dirty="0" err="1" smtClean="0">
                <a:sym typeface="Symbol" panose="05050102010706020507" pitchFamily="18" charset="2"/>
              </a:rPr>
              <a:t>cycle</a:t>
            </a:r>
            <a:r>
              <a:rPr lang="nl-BE" sz="2000" dirty="0" smtClean="0">
                <a:sym typeface="Symbol" panose="05050102010706020507" pitchFamily="18" charset="2"/>
              </a:rPr>
              <a:t> 150 </a:t>
            </a:r>
            <a:r>
              <a:rPr lang="nl-BE" sz="2000" dirty="0" err="1" smtClean="0">
                <a:sym typeface="Symbol" panose="05050102010706020507" pitchFamily="18" charset="2"/>
              </a:rPr>
              <a:t>days</a:t>
            </a:r>
            <a:r>
              <a:rPr lang="nl-BE" sz="2000" dirty="0" smtClean="0">
                <a:sym typeface="Symbol" panose="05050102010706020507" pitchFamily="18" charset="2"/>
              </a:rPr>
              <a:t>/</a:t>
            </a:r>
            <a:r>
              <a:rPr lang="nl-BE" sz="2000" dirty="0" err="1" smtClean="0">
                <a:sym typeface="Symbol" panose="05050102010706020507" pitchFamily="18" charset="2"/>
              </a:rPr>
              <a:t>year</a:t>
            </a:r>
            <a:r>
              <a:rPr lang="nl-BE" sz="2000" dirty="0" smtClean="0">
                <a:sym typeface="Symbol" panose="05050102010706020507" pitchFamily="18" charset="2"/>
              </a:rPr>
              <a:t/>
            </a:r>
            <a:br>
              <a:rPr lang="nl-BE" sz="2000" dirty="0" smtClean="0">
                <a:sym typeface="Symbol" panose="05050102010706020507" pitchFamily="18" charset="2"/>
              </a:rPr>
            </a:br>
            <a:r>
              <a:rPr lang="nl-BE" sz="2000" dirty="0" smtClean="0">
                <a:sym typeface="Symbol" panose="05050102010706020507" pitchFamily="18" charset="2"/>
              </a:rPr>
              <a:t>(~ 1 </a:t>
            </a:r>
            <a:r>
              <a:rPr lang="nl-BE" sz="2000" dirty="0" err="1" smtClean="0">
                <a:sym typeface="Symbol" panose="05050102010706020507" pitchFamily="18" charset="2"/>
              </a:rPr>
              <a:t>month</a:t>
            </a:r>
            <a:r>
              <a:rPr lang="nl-BE" sz="2000" dirty="0" smtClean="0">
                <a:sym typeface="Symbol" panose="05050102010706020507" pitchFamily="18" charset="2"/>
              </a:rPr>
              <a:t> </a:t>
            </a:r>
            <a:r>
              <a:rPr lang="nl-BE" sz="2000" dirty="0" err="1" smtClean="0">
                <a:sym typeface="Symbol" panose="05050102010706020507" pitchFamily="18" charset="2"/>
              </a:rPr>
              <a:t>cycles</a:t>
            </a:r>
            <a:r>
              <a:rPr lang="nl-BE" sz="2000" dirty="0" smtClean="0">
                <a:sym typeface="Symbol" panose="05050102010706020507" pitchFamily="18" charset="2"/>
              </a:rPr>
              <a:t>)</a:t>
            </a:r>
          </a:p>
          <a:p>
            <a:pPr lvl="1"/>
            <a:r>
              <a:rPr lang="nl-BE" sz="2000" dirty="0" err="1" smtClean="0">
                <a:sym typeface="Symbol" panose="05050102010706020507" pitchFamily="18" charset="2"/>
              </a:rPr>
              <a:t>SoLid</a:t>
            </a:r>
            <a:r>
              <a:rPr lang="nl-BE" sz="2000" dirty="0" smtClean="0">
                <a:sym typeface="Symbol" panose="05050102010706020507" pitchFamily="18" charset="2"/>
              </a:rPr>
              <a:t> at baseline 6-9 m</a:t>
            </a:r>
          </a:p>
          <a:p>
            <a:pPr lvl="1"/>
            <a:endParaRPr lang="nl-BE" sz="2000" dirty="0" smtClean="0">
              <a:sym typeface="Symbol" panose="05050102010706020507" pitchFamily="18" charset="2"/>
            </a:endParaRPr>
          </a:p>
          <a:p>
            <a:pPr lvl="1"/>
            <a:endParaRPr lang="nl-BE" sz="2000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N. Van Remortel, University of Antwerpen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6</a:t>
            </a:fld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Neutrino 2018 Heidelberg , </a:t>
            </a:r>
            <a:fld id="{71B9D1F1-9464-414B-A944-33993F618CE4}" type="datetime1">
              <a:rPr lang="en-US" smtClean="0"/>
              <a:t>6/8/2018</a:t>
            </a:fld>
            <a:endParaRPr lang="en-US" dirty="0"/>
          </a:p>
        </p:txBody>
      </p:sp>
      <p:pic>
        <p:nvPicPr>
          <p:cNvPr id="5" name="Content Placeholder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73" t="3922" b="60123"/>
          <a:stretch/>
        </p:blipFill>
        <p:spPr>
          <a:xfrm>
            <a:off x="7914744" y="151430"/>
            <a:ext cx="4216671" cy="3214728"/>
          </a:xfrm>
          <a:prstGeom prst="rect">
            <a:avLst/>
          </a:prstGeom>
        </p:spPr>
      </p:pic>
      <p:pic>
        <p:nvPicPr>
          <p:cNvPr id="6" name="Content Placeholder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59" r="32627"/>
          <a:stretch/>
        </p:blipFill>
        <p:spPr>
          <a:xfrm>
            <a:off x="5553622" y="3394745"/>
            <a:ext cx="6240999" cy="2989094"/>
          </a:xfrm>
          <a:prstGeom prst="rect">
            <a:avLst/>
          </a:prstGeom>
        </p:spPr>
      </p:pic>
      <p:sp>
        <p:nvSpPr>
          <p:cNvPr id="12" name="Content Placeholder 2"/>
          <p:cNvSpPr txBox="1">
            <a:spLocks/>
          </p:cNvSpPr>
          <p:nvPr/>
        </p:nvSpPr>
        <p:spPr>
          <a:xfrm>
            <a:off x="4410739" y="1379399"/>
            <a:ext cx="3384376" cy="24679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Wingdings 2" pitchFamily="18" charset="2"/>
              <a:buChar char="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Wingdings 2" pitchFamily="18" charset="2"/>
              <a:buChar char="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Wingdings 2" pitchFamily="18" charset="2"/>
              <a:buChar char="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BE" sz="2400" dirty="0" smtClean="0"/>
              <a:t>At </a:t>
            </a:r>
            <a:r>
              <a:rPr lang="nl-BE" sz="2400" dirty="0" err="1" smtClean="0"/>
              <a:t>ground</a:t>
            </a:r>
            <a:r>
              <a:rPr lang="nl-BE" sz="2400" dirty="0" smtClean="0"/>
              <a:t> level</a:t>
            </a:r>
            <a:endParaRPr lang="nl-BE" sz="2400" dirty="0"/>
          </a:p>
          <a:p>
            <a:pPr lvl="1"/>
            <a:r>
              <a:rPr lang="nl-BE" sz="2000" dirty="0" err="1">
                <a:sym typeface="Symbol" panose="05050102010706020507" pitchFamily="18" charset="2"/>
              </a:rPr>
              <a:t>Overburden</a:t>
            </a:r>
            <a:r>
              <a:rPr lang="nl-BE" sz="2000" dirty="0">
                <a:sym typeface="Symbol" panose="05050102010706020507" pitchFamily="18" charset="2"/>
              </a:rPr>
              <a:t> 10 </a:t>
            </a:r>
            <a:r>
              <a:rPr lang="nl-BE" sz="2000" dirty="0" err="1">
                <a:sym typeface="Symbol" panose="05050102010706020507" pitchFamily="18" charset="2"/>
              </a:rPr>
              <a:t>mwe</a:t>
            </a:r>
            <a:endParaRPr lang="nl-BE" sz="2000" dirty="0">
              <a:sym typeface="Symbol" panose="05050102010706020507" pitchFamily="18" charset="2"/>
            </a:endParaRPr>
          </a:p>
          <a:p>
            <a:pPr lvl="1"/>
            <a:r>
              <a:rPr lang="nl-BE" sz="2000" dirty="0" smtClean="0">
                <a:sym typeface="Symbol" panose="05050102010706020507" pitchFamily="18" charset="2"/>
              </a:rPr>
              <a:t>Muon </a:t>
            </a:r>
            <a:r>
              <a:rPr lang="nl-BE" sz="2000" dirty="0" err="1" smtClean="0">
                <a:sym typeface="Symbol" panose="05050102010706020507" pitchFamily="18" charset="2"/>
              </a:rPr>
              <a:t>rate</a:t>
            </a:r>
            <a:r>
              <a:rPr lang="nl-BE" sz="2000" dirty="0" smtClean="0">
                <a:sym typeface="Symbol" panose="05050102010706020507" pitchFamily="18" charset="2"/>
              </a:rPr>
              <a:t>: O(250 Hz)</a:t>
            </a:r>
          </a:p>
          <a:p>
            <a:pPr lvl="1"/>
            <a:r>
              <a:rPr lang="nl-BE" sz="2000" dirty="0" err="1" smtClean="0">
                <a:sym typeface="Symbol" panose="05050102010706020507" pitchFamily="18" charset="2"/>
              </a:rPr>
              <a:t>Cosmogenic</a:t>
            </a:r>
            <a:r>
              <a:rPr lang="nl-BE" sz="2000" dirty="0" smtClean="0">
                <a:sym typeface="Symbol" panose="05050102010706020507" pitchFamily="18" charset="2"/>
              </a:rPr>
              <a:t> neutrons</a:t>
            </a:r>
          </a:p>
          <a:p>
            <a:pPr lvl="1"/>
            <a:r>
              <a:rPr lang="nl-BE" sz="2000" dirty="0" smtClean="0">
                <a:sym typeface="Symbol" panose="05050102010706020507" pitchFamily="18" charset="2"/>
              </a:rPr>
              <a:t>Natural </a:t>
            </a:r>
            <a:r>
              <a:rPr lang="nl-BE" sz="2000" dirty="0" err="1" smtClean="0">
                <a:sym typeface="Symbol" panose="05050102010706020507" pitchFamily="18" charset="2"/>
              </a:rPr>
              <a:t>radioactivity</a:t>
            </a:r>
            <a:endParaRPr lang="nl-BE" sz="2800" dirty="0" smtClean="0">
              <a:sym typeface="Symbol" panose="05050102010706020507" pitchFamily="18" charset="2"/>
            </a:endParaRPr>
          </a:p>
          <a:p>
            <a:pPr lvl="1"/>
            <a:endParaRPr lang="nl-BE" sz="2000" dirty="0">
              <a:sym typeface="Symbol" panose="05050102010706020507" pitchFamily="18" charset="2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28" y="3541142"/>
            <a:ext cx="4201615" cy="2804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616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 err="1" smtClean="0">
                <a:solidFill>
                  <a:schemeClr val="accent1"/>
                </a:solidFill>
              </a:rPr>
              <a:t>SoLid</a:t>
            </a:r>
            <a:r>
              <a:rPr lang="nl-BE" b="1" dirty="0" smtClean="0">
                <a:solidFill>
                  <a:schemeClr val="accent1"/>
                </a:solidFill>
              </a:rPr>
              <a:t> </a:t>
            </a:r>
            <a:r>
              <a:rPr lang="nl-BE" b="1" dirty="0" err="1" smtClean="0">
                <a:solidFill>
                  <a:schemeClr val="accent1"/>
                </a:solidFill>
              </a:rPr>
              <a:t>detection</a:t>
            </a:r>
            <a:r>
              <a:rPr lang="nl-BE" b="1" dirty="0" smtClean="0">
                <a:solidFill>
                  <a:schemeClr val="accent1"/>
                </a:solidFill>
              </a:rPr>
              <a:t> </a:t>
            </a:r>
            <a:r>
              <a:rPr lang="nl-BE" b="1" dirty="0" err="1" smtClean="0">
                <a:solidFill>
                  <a:schemeClr val="accent1"/>
                </a:solidFill>
              </a:rPr>
              <a:t>principle</a:t>
            </a:r>
            <a:endParaRPr lang="nl-BE" b="1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35360" y="1828802"/>
                <a:ext cx="8208912" cy="4351337"/>
              </a:xfrm>
            </p:spPr>
            <p:txBody>
              <a:bodyPr>
                <a:normAutofit fontScale="92500"/>
              </a:bodyPr>
              <a:lstStyle/>
              <a:p>
                <a:r>
                  <a:rPr lang="nl-BE" dirty="0" smtClean="0"/>
                  <a:t>Anti-</a:t>
                </a:r>
                <a:r>
                  <a:rPr lang="nl-BE" dirty="0" err="1" smtClean="0"/>
                  <a:t>electron</a:t>
                </a:r>
                <a:r>
                  <a:rPr lang="nl-BE" dirty="0" smtClean="0"/>
                  <a:t>-</a:t>
                </a:r>
                <a:r>
                  <a:rPr lang="nl-BE" dirty="0" err="1" smtClean="0"/>
                  <a:t>neutrinos</a:t>
                </a:r>
                <a:r>
                  <a:rPr lang="nl-BE" dirty="0" smtClean="0"/>
                  <a:t> </a:t>
                </a:r>
                <a:r>
                  <a:rPr lang="nl-BE" dirty="0" err="1" smtClean="0"/>
                  <a:t>detected</a:t>
                </a:r>
                <a:r>
                  <a:rPr lang="nl-BE" dirty="0" smtClean="0"/>
                  <a:t> </a:t>
                </a:r>
                <a:r>
                  <a:rPr lang="nl-BE" dirty="0" err="1" smtClean="0"/>
                  <a:t>through</a:t>
                </a:r>
                <a:r>
                  <a:rPr lang="nl-BE" dirty="0" smtClean="0"/>
                  <a:t> inverse </a:t>
                </a:r>
                <a:r>
                  <a:rPr lang="nl-BE" dirty="0" err="1" smtClean="0"/>
                  <a:t>beta</a:t>
                </a:r>
                <a:r>
                  <a:rPr lang="nl-BE" dirty="0" smtClean="0"/>
                  <a:t> </a:t>
                </a:r>
                <a:r>
                  <a:rPr lang="nl-BE" dirty="0" err="1" smtClean="0"/>
                  <a:t>decay</a:t>
                </a:r>
                <a:r>
                  <a:rPr lang="nl-BE" dirty="0" smtClean="0"/>
                  <a:t>  (IBD) </a:t>
                </a:r>
                <a:br>
                  <a:rPr lang="nl-BE" dirty="0" smtClean="0"/>
                </a:br>
                <a:r>
                  <a:rPr lang="nl-BE" dirty="0" smtClean="0"/>
                  <a:t>in </a:t>
                </a:r>
                <a:r>
                  <a:rPr lang="nl-BE" dirty="0" err="1" smtClean="0"/>
                  <a:t>the</a:t>
                </a:r>
                <a:r>
                  <a:rPr lang="nl-BE" dirty="0" smtClean="0"/>
                  <a:t> </a:t>
                </a:r>
                <a:r>
                  <a:rPr lang="nl-BE" dirty="0" err="1" smtClean="0"/>
                  <a:t>composite</a:t>
                </a:r>
                <a:r>
                  <a:rPr lang="nl-BE" dirty="0" smtClean="0"/>
                  <a:t> (PVT + </a:t>
                </a:r>
                <a:r>
                  <a:rPr lang="nl-BE" baseline="30000" dirty="0" smtClean="0"/>
                  <a:t>6</a:t>
                </a:r>
                <a:r>
                  <a:rPr lang="nl-BE" dirty="0" smtClean="0"/>
                  <a:t>LiF:ZnS) </a:t>
                </a:r>
                <a:r>
                  <a:rPr lang="nl-BE" dirty="0" err="1" smtClean="0"/>
                  <a:t>scintillator</a:t>
                </a:r>
                <a:r>
                  <a:rPr lang="nl-BE" dirty="0" smtClean="0"/>
                  <a:t> element</a:t>
                </a:r>
                <a:br>
                  <a:rPr lang="nl-BE" dirty="0" smtClean="0"/>
                </a:b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nl-BE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nl-BE" i="1" smtClean="0">
                                <a:solidFill>
                                  <a:schemeClr val="accent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nl-BE" i="1" smtClean="0">
                                <a:solidFill>
                                  <a:schemeClr val="accent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𝜈</m:t>
                            </m:r>
                          </m:e>
                          <m:sub>
                            <m:r>
                              <a:rPr lang="nl-BE" b="0" i="1" smtClean="0">
                                <a:solidFill>
                                  <a:schemeClr val="accent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𝑒</m:t>
                            </m:r>
                          </m:sub>
                        </m:sSub>
                      </m:e>
                    </m:acc>
                    <m:r>
                      <a:rPr lang="nl-BE" b="0" i="1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nl-BE" b="0" i="1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𝑝</m:t>
                    </m:r>
                    <m:groupChr>
                      <m:groupChrPr>
                        <m:chr m:val="→"/>
                        <m:pos m:val="top"/>
                        <m:ctrlPr>
                          <a:rPr lang="nl-BE" b="0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groupChrPr>
                      <m:e/>
                    </m:groupChr>
                    <m:r>
                      <a:rPr lang="nl-BE" b="0" i="1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𝑛</m:t>
                    </m:r>
                    <m:r>
                      <a:rPr lang="nl-BE" b="0" i="1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nl-BE" b="0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nl-BE" b="0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nl-BE" b="0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sup>
                    </m:sSup>
                  </m:oMath>
                </a14:m>
                <a:r>
                  <a:rPr lang="nl-BE" dirty="0" smtClean="0"/>
                  <a:t>           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b="0" i="1" dirty="0" smtClean="0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acc>
                          <m:accPr>
                            <m:chr m:val="̅"/>
                            <m:ctrlPr>
                              <a:rPr lang="nl-BE" i="1" dirty="0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nl-BE" i="1" dirty="0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nl-BE" i="1" dirty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𝜈</m:t>
                                </m:r>
                              </m:e>
                              <m:sub>
                                <m:r>
                                  <a:rPr lang="nl-BE" b="0" i="1" dirty="0" smtClean="0">
                                    <a:latin typeface="Cambria Math" panose="02040503050406030204" pitchFamily="18" charset="0"/>
                                  </a:rPr>
                                  <m:t>𝑒</m:t>
                                </m:r>
                              </m:sub>
                            </m:sSub>
                          </m:e>
                        </m:acc>
                      </m:sub>
                    </m:sSub>
                    <m:r>
                      <a:rPr lang="nl-BE" b="0" i="1" dirty="0" smtClean="0">
                        <a:latin typeface="Cambria Math" panose="02040503050406030204" pitchFamily="18" charset="0"/>
                      </a:rPr>
                      <m:t>&gt;1.8</m:t>
                    </m:r>
                  </m:oMath>
                </a14:m>
                <a:r>
                  <a:rPr lang="nl-BE" dirty="0" smtClean="0"/>
                  <a:t> </a:t>
                </a:r>
                <a:r>
                  <a:rPr lang="nl-BE" dirty="0" err="1" smtClean="0"/>
                  <a:t>MeV</a:t>
                </a:r>
                <a:r>
                  <a:rPr lang="nl-BE" dirty="0" smtClean="0"/>
                  <a:t>)</a:t>
                </a:r>
              </a:p>
              <a:p>
                <a:r>
                  <a:rPr lang="nl-BE" dirty="0" smtClean="0"/>
                  <a:t>Prompt positron </a:t>
                </a:r>
                <a:r>
                  <a:rPr lang="nl-BE" dirty="0" err="1" smtClean="0"/>
                  <a:t>signal</a:t>
                </a:r>
                <a:endParaRPr lang="nl-BE" dirty="0" smtClean="0"/>
              </a:p>
              <a:p>
                <a:pPr lvl="1"/>
                <a:r>
                  <a:rPr lang="nl-BE" dirty="0" smtClean="0"/>
                  <a:t>Positron energy </a:t>
                </a:r>
                <a:r>
                  <a:rPr lang="nl-BE" dirty="0" err="1" smtClean="0"/>
                  <a:t>contained</a:t>
                </a:r>
                <a:r>
                  <a:rPr lang="nl-BE" dirty="0" smtClean="0"/>
                  <a:t> in </a:t>
                </a:r>
                <a:r>
                  <a:rPr lang="nl-BE" dirty="0" err="1" smtClean="0"/>
                  <a:t>one</a:t>
                </a:r>
                <a:r>
                  <a:rPr lang="nl-BE" dirty="0" smtClean="0"/>
                  <a:t>/</a:t>
                </a:r>
                <a:r>
                  <a:rPr lang="nl-BE" dirty="0" err="1" smtClean="0"/>
                  <a:t>two</a:t>
                </a:r>
                <a:r>
                  <a:rPr lang="nl-BE" dirty="0" smtClean="0"/>
                  <a:t> PVT </a:t>
                </a:r>
                <a:r>
                  <a:rPr lang="nl-BE" dirty="0" err="1" smtClean="0"/>
                  <a:t>cubes</a:t>
                </a:r>
                <a:endParaRPr lang="nl-BE" dirty="0" smtClean="0"/>
              </a:p>
              <a:p>
                <a:pPr lvl="1"/>
                <a:r>
                  <a:rPr lang="nl-BE" dirty="0" err="1" smtClean="0"/>
                  <a:t>Allows</a:t>
                </a:r>
                <a:r>
                  <a:rPr lang="nl-BE" dirty="0" smtClean="0"/>
                  <a:t> </a:t>
                </a:r>
                <a:r>
                  <a:rPr lang="nl-BE" dirty="0" err="1" smtClean="0"/>
                  <a:t>precise</a:t>
                </a:r>
                <a:r>
                  <a:rPr lang="nl-BE" dirty="0" smtClean="0"/>
                  <a:t> </a:t>
                </a:r>
                <a:r>
                  <a:rPr lang="nl-BE" dirty="0" err="1" smtClean="0"/>
                  <a:t>localisation</a:t>
                </a:r>
                <a:r>
                  <a:rPr lang="nl-BE" dirty="0" smtClean="0"/>
                  <a:t> of IBD </a:t>
                </a:r>
                <a:r>
                  <a:rPr lang="nl-BE" dirty="0" err="1" smtClean="0"/>
                  <a:t>interaction</a:t>
                </a:r>
                <a:endParaRPr lang="nl-BE" dirty="0" smtClean="0"/>
              </a:p>
              <a:p>
                <a:pPr lvl="1"/>
                <a:r>
                  <a:rPr lang="nl-BE" dirty="0" err="1" smtClean="0"/>
                  <a:t>Provides</a:t>
                </a:r>
                <a:r>
                  <a:rPr lang="nl-BE" dirty="0" smtClean="0"/>
                  <a:t> </a:t>
                </a:r>
                <a:r>
                  <a:rPr lang="nl-BE" dirty="0" err="1" smtClean="0"/>
                  <a:t>seed</a:t>
                </a:r>
                <a:r>
                  <a:rPr lang="nl-BE" dirty="0" smtClean="0"/>
                  <a:t> </a:t>
                </a:r>
                <a:r>
                  <a:rPr lang="nl-BE" dirty="0" err="1" smtClean="0"/>
                  <a:t>for</a:t>
                </a:r>
                <a:r>
                  <a:rPr lang="nl-BE" dirty="0" smtClean="0"/>
                  <a:t> anti-neutrino energy</a:t>
                </a:r>
              </a:p>
              <a:p>
                <a:r>
                  <a:rPr lang="nl-BE" dirty="0" err="1" smtClean="0"/>
                  <a:t>Delayed</a:t>
                </a:r>
                <a:r>
                  <a:rPr lang="nl-BE" dirty="0" smtClean="0"/>
                  <a:t> neutron </a:t>
                </a:r>
                <a:r>
                  <a:rPr lang="nl-BE" dirty="0" err="1" smtClean="0"/>
                  <a:t>signal</a:t>
                </a:r>
                <a:endParaRPr lang="nl-BE" dirty="0" smtClean="0"/>
              </a:p>
              <a:p>
                <a:pPr lvl="1"/>
                <a:r>
                  <a:rPr lang="nl-BE" dirty="0" smtClean="0"/>
                  <a:t>Neutron </a:t>
                </a:r>
                <a:r>
                  <a:rPr lang="nl-BE" dirty="0" err="1" smtClean="0"/>
                  <a:t>captured</a:t>
                </a:r>
                <a:r>
                  <a:rPr lang="nl-BE" dirty="0" smtClean="0"/>
                  <a:t> in </a:t>
                </a:r>
                <a:r>
                  <a:rPr lang="nl-BE" baseline="30000" dirty="0" smtClean="0"/>
                  <a:t>6</a:t>
                </a:r>
                <a:r>
                  <a:rPr lang="nl-BE" dirty="0" smtClean="0"/>
                  <a:t>LiF:ZnS close </a:t>
                </a:r>
                <a:r>
                  <a:rPr lang="nl-BE" dirty="0" err="1" smtClean="0"/>
                  <a:t>by</a:t>
                </a:r>
                <a:r>
                  <a:rPr lang="nl-BE" dirty="0" smtClean="0"/>
                  <a:t/>
                </a:r>
                <a:br>
                  <a:rPr lang="nl-BE" dirty="0" smtClean="0"/>
                </a:br>
                <a14:m>
                  <m:oMath xmlns:m="http://schemas.openxmlformats.org/officeDocument/2006/math">
                    <m:r>
                      <a:rPr lang="nl-BE" b="0" i="1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𝑛</m:t>
                    </m:r>
                    <m:r>
                      <a:rPr lang="nl-BE" b="0" i="1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+</m:t>
                    </m:r>
                    <m:sPre>
                      <m:sPrePr>
                        <m:ctrlPr>
                          <a:rPr lang="nl-BE" b="0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PrePr>
                      <m:sub/>
                      <m:sup>
                        <m:r>
                          <a:rPr lang="nl-BE" b="0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sup>
                      <m:e>
                        <m:r>
                          <a:rPr lang="nl-BE" b="0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𝐿𝑖</m:t>
                        </m:r>
                        <m:groupChr>
                          <m:groupChrPr>
                            <m:chr m:val="→"/>
                            <m:pos m:val="top"/>
                            <m:ctrlPr>
                              <a:rPr lang="nl-BE" b="0" i="1" smtClean="0">
                                <a:solidFill>
                                  <a:schemeClr val="accent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groupChrPr>
                          <m:e/>
                        </m:groupChr>
                        <m:sPre>
                          <m:sPrePr>
                            <m:ctrlPr>
                              <a:rPr lang="nl-BE" b="0" i="1" smtClean="0">
                                <a:solidFill>
                                  <a:schemeClr val="accent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PrePr>
                          <m:sub/>
                          <m:sup>
                            <m:r>
                              <a:rPr lang="nl-BE" b="0" i="1" smtClean="0">
                                <a:solidFill>
                                  <a:schemeClr val="accent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sup>
                          <m:e>
                            <m:r>
                              <a:rPr lang="nl-BE" b="0" i="1" smtClean="0">
                                <a:solidFill>
                                  <a:schemeClr val="accent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𝐻</m:t>
                            </m:r>
                          </m:e>
                        </m:sPre>
                      </m:e>
                    </m:sPre>
                    <m:r>
                      <a:rPr lang="nl-BE" b="0" i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m:rPr>
                        <m:sty m:val="p"/>
                      </m:rPr>
                      <a:rPr lang="el-GR" b="0" i="1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α</m:t>
                    </m:r>
                  </m:oMath>
                </a14:m>
                <a:r>
                  <a:rPr lang="nl-BE" dirty="0" smtClean="0">
                    <a:solidFill>
                      <a:schemeClr val="accent1">
                        <a:lumMod val="75000"/>
                      </a:schemeClr>
                    </a:solidFill>
                  </a:rPr>
                  <a:t>                     </a:t>
                </a:r>
                <a:r>
                  <a:rPr lang="nl-BE" dirty="0" smtClean="0"/>
                  <a:t>+ 4.78 </a:t>
                </a:r>
                <a:r>
                  <a:rPr lang="nl-BE" dirty="0" err="1" smtClean="0"/>
                  <a:t>MeV</a:t>
                </a:r>
                <a:endParaRPr lang="nl-BE" dirty="0" smtClean="0"/>
              </a:p>
              <a:p>
                <a:pPr lvl="1"/>
                <a:r>
                  <a:rPr lang="nl-BE" dirty="0" err="1" smtClean="0"/>
                  <a:t>Capture</a:t>
                </a:r>
                <a:r>
                  <a:rPr lang="nl-BE" dirty="0" smtClean="0"/>
                  <a:t> time O(60 </a:t>
                </a:r>
                <a:r>
                  <a:rPr lang="nl-BE" dirty="0" smtClean="0">
                    <a:sym typeface="Symbol" panose="05050102010706020507" pitchFamily="18" charset="2"/>
                  </a:rPr>
                  <a:t>s)</a:t>
                </a:r>
                <a:endParaRPr lang="nl-BE" dirty="0" smtClean="0"/>
              </a:p>
              <a:p>
                <a:r>
                  <a:rPr lang="nl-BE" dirty="0" smtClean="0"/>
                  <a:t>Both </a:t>
                </a:r>
                <a:r>
                  <a:rPr lang="nl-BE" dirty="0" err="1" smtClean="0"/>
                  <a:t>signals</a:t>
                </a:r>
                <a:endParaRPr lang="nl-BE" dirty="0" smtClean="0"/>
              </a:p>
              <a:p>
                <a:pPr lvl="1"/>
                <a:r>
                  <a:rPr lang="nl-BE" dirty="0" err="1" smtClean="0"/>
                  <a:t>Collected</a:t>
                </a:r>
                <a:r>
                  <a:rPr lang="nl-BE" dirty="0" smtClean="0"/>
                  <a:t> </a:t>
                </a:r>
                <a:r>
                  <a:rPr lang="nl-BE" dirty="0" err="1" smtClean="0"/>
                  <a:t>by</a:t>
                </a:r>
                <a:r>
                  <a:rPr lang="nl-BE" dirty="0" smtClean="0"/>
                  <a:t> WLS fibers in X </a:t>
                </a:r>
                <a:r>
                  <a:rPr lang="nl-BE" dirty="0" err="1" smtClean="0"/>
                  <a:t>and</a:t>
                </a:r>
                <a:r>
                  <a:rPr lang="nl-BE" dirty="0" smtClean="0"/>
                  <a:t> Y </a:t>
                </a:r>
                <a:r>
                  <a:rPr lang="nl-BE" dirty="0" err="1" smtClean="0"/>
                  <a:t>directions</a:t>
                </a:r>
                <a:r>
                  <a:rPr lang="nl-BE" dirty="0" smtClean="0"/>
                  <a:t> </a:t>
                </a:r>
                <a:r>
                  <a:rPr lang="nl-BE" dirty="0" err="1" smtClean="0"/>
                  <a:t>and</a:t>
                </a:r>
                <a:r>
                  <a:rPr lang="nl-BE" dirty="0" smtClean="0"/>
                  <a:t> </a:t>
                </a:r>
                <a:r>
                  <a:rPr lang="nl-BE" dirty="0" err="1" smtClean="0"/>
                  <a:t>transported</a:t>
                </a:r>
                <a:r>
                  <a:rPr lang="nl-BE" dirty="0" smtClean="0"/>
                  <a:t> </a:t>
                </a:r>
                <a:r>
                  <a:rPr lang="nl-BE" dirty="0" err="1" smtClean="0"/>
                  <a:t>to</a:t>
                </a:r>
                <a:r>
                  <a:rPr lang="nl-BE" dirty="0" smtClean="0"/>
                  <a:t> MPPC </a:t>
                </a:r>
                <a:r>
                  <a:rPr lang="nl-BE" dirty="0" err="1" smtClean="0"/>
                  <a:t>for</a:t>
                </a:r>
                <a:r>
                  <a:rPr lang="nl-BE" dirty="0" smtClean="0"/>
                  <a:t> </a:t>
                </a:r>
                <a:r>
                  <a:rPr lang="nl-BE" dirty="0" err="1" smtClean="0"/>
                  <a:t>readout</a:t>
                </a:r>
                <a:endParaRPr lang="nl-BE" dirty="0" smtClean="0"/>
              </a:p>
              <a:p>
                <a:pPr lvl="1"/>
                <a:r>
                  <a:rPr lang="nl-BE" dirty="0" err="1" smtClean="0"/>
                  <a:t>Discrimination</a:t>
                </a:r>
                <a:r>
                  <a:rPr lang="nl-BE" dirty="0" smtClean="0"/>
                  <a:t> (ES – NS) </a:t>
                </a:r>
                <a:r>
                  <a:rPr lang="nl-BE" dirty="0" err="1" smtClean="0"/>
                  <a:t>based</a:t>
                </a:r>
                <a:r>
                  <a:rPr lang="nl-BE" dirty="0" smtClean="0"/>
                  <a:t> on  </a:t>
                </a:r>
                <a:r>
                  <a:rPr lang="nl-BE" dirty="0" err="1" smtClean="0"/>
                  <a:t>pulse</a:t>
                </a:r>
                <a:r>
                  <a:rPr lang="nl-BE" dirty="0" smtClean="0"/>
                  <a:t> </a:t>
                </a:r>
                <a:r>
                  <a:rPr lang="nl-BE" dirty="0" err="1" smtClean="0"/>
                  <a:t>shape</a:t>
                </a:r>
                <a:endParaRPr lang="nl-BE" dirty="0" smtClean="0"/>
              </a:p>
              <a:p>
                <a:pPr lvl="1"/>
                <a:endParaRPr lang="nl-BE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35360" y="1828802"/>
                <a:ext cx="8208912" cy="4351337"/>
              </a:xfrm>
              <a:blipFill>
                <a:blip r:embed="rId2"/>
                <a:stretch>
                  <a:fillRect l="-445" t="-1401" b="-1541"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N. Van Remortel, University of Antwerpen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7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Neutrino 2018 Heidelberg , </a:t>
            </a:r>
            <a:fld id="{0B28B6F2-EC0F-4CF8-868E-85DC661CBC3A}" type="datetime1">
              <a:rPr lang="en-US" smtClean="0"/>
              <a:t>6/8/2018</a:t>
            </a:fld>
            <a:endParaRPr lang="en-US" dirty="0"/>
          </a:p>
        </p:txBody>
      </p:sp>
      <p:pic>
        <p:nvPicPr>
          <p:cNvPr id="5" name="Content Placeholder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34" t="14121" r="4022"/>
          <a:stretch/>
        </p:blipFill>
        <p:spPr>
          <a:xfrm>
            <a:off x="8328248" y="1412776"/>
            <a:ext cx="3600400" cy="4865789"/>
          </a:xfrm>
          <a:prstGeom prst="rect">
            <a:avLst/>
          </a:prstGeom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8312080" y="622429"/>
            <a:ext cx="354456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BE" altLang="nl-BE" b="1" dirty="0">
                <a:latin typeface="Arial" panose="020B0604020202020204" pitchFamily="34" charset="0"/>
              </a:rPr>
              <a:t>JINST 12 (2017) no.04, </a:t>
            </a:r>
            <a:r>
              <a:rPr lang="nl-BE" altLang="nl-BE" b="1" dirty="0" smtClean="0">
                <a:latin typeface="Arial" panose="020B0604020202020204" pitchFamily="34" charset="0"/>
              </a:rPr>
              <a:t>P04024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BE" altLang="nl-BE" b="1" dirty="0">
                <a:latin typeface="Arial" panose="020B0604020202020204" pitchFamily="34" charset="0"/>
              </a:rPr>
              <a:t>JINST 13 (2018) no.05, P05005</a:t>
            </a:r>
            <a:r>
              <a:rPr lang="nl-BE" altLang="nl-BE" dirty="0">
                <a:latin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29637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 err="1" smtClean="0">
                <a:solidFill>
                  <a:schemeClr val="accent1"/>
                </a:solidFill>
              </a:rPr>
              <a:t>SoLid</a:t>
            </a:r>
            <a:r>
              <a:rPr lang="nl-BE" b="1" dirty="0" smtClean="0">
                <a:solidFill>
                  <a:schemeClr val="accent1"/>
                </a:solidFill>
              </a:rPr>
              <a:t> </a:t>
            </a:r>
            <a:r>
              <a:rPr lang="nl-BE" b="1" dirty="0" err="1" smtClean="0">
                <a:solidFill>
                  <a:schemeClr val="accent1"/>
                </a:solidFill>
              </a:rPr>
              <a:t>phase</a:t>
            </a:r>
            <a:r>
              <a:rPr lang="nl-BE" b="1" dirty="0" smtClean="0">
                <a:solidFill>
                  <a:schemeClr val="accent1"/>
                </a:solidFill>
              </a:rPr>
              <a:t> 1</a:t>
            </a:r>
            <a:endParaRPr lang="nl-BE" b="1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 err="1" smtClean="0"/>
              <a:t>SoLid</a:t>
            </a:r>
            <a:r>
              <a:rPr lang="nl-BE" dirty="0" smtClean="0"/>
              <a:t> detector </a:t>
            </a:r>
            <a:r>
              <a:rPr lang="nl-BE" dirty="0" err="1" smtClean="0"/>
              <a:t>cells</a:t>
            </a:r>
            <a:r>
              <a:rPr lang="nl-BE" dirty="0" smtClean="0"/>
              <a:t>: </a:t>
            </a:r>
            <a:r>
              <a:rPr lang="nl-BE" dirty="0" err="1" smtClean="0"/>
              <a:t>Cubes</a:t>
            </a:r>
            <a:endParaRPr lang="nl-BE" dirty="0" smtClean="0"/>
          </a:p>
          <a:p>
            <a:pPr lvl="1"/>
            <a:r>
              <a:rPr lang="nl-BE" dirty="0" smtClean="0"/>
              <a:t>PVT </a:t>
            </a:r>
            <a:r>
              <a:rPr lang="nl-BE" dirty="0" err="1" smtClean="0"/>
              <a:t>cubes</a:t>
            </a:r>
            <a:r>
              <a:rPr lang="nl-BE" dirty="0" smtClean="0"/>
              <a:t> of 5x5x5 cm</a:t>
            </a:r>
            <a:r>
              <a:rPr lang="nl-BE" baseline="30000" dirty="0" smtClean="0"/>
              <a:t>3</a:t>
            </a:r>
            <a:r>
              <a:rPr lang="nl-BE" dirty="0" smtClean="0"/>
              <a:t> </a:t>
            </a:r>
            <a:r>
              <a:rPr lang="nl-BE" dirty="0" err="1" smtClean="0"/>
              <a:t>with</a:t>
            </a:r>
            <a:r>
              <a:rPr lang="nl-BE" dirty="0" smtClean="0"/>
              <a:t> 2 </a:t>
            </a:r>
            <a:r>
              <a:rPr lang="nl-BE" baseline="30000" dirty="0" smtClean="0"/>
              <a:t>6</a:t>
            </a:r>
            <a:r>
              <a:rPr lang="nl-BE" dirty="0" smtClean="0"/>
              <a:t>LiF:ZnS neutron </a:t>
            </a:r>
            <a:r>
              <a:rPr lang="nl-BE" dirty="0" err="1" smtClean="0"/>
              <a:t>screens</a:t>
            </a:r>
            <a:endParaRPr lang="nl-BE" dirty="0" smtClean="0"/>
          </a:p>
          <a:p>
            <a:pPr lvl="1"/>
            <a:r>
              <a:rPr lang="nl-BE" dirty="0" err="1" smtClean="0"/>
              <a:t>Optically</a:t>
            </a:r>
            <a:r>
              <a:rPr lang="nl-BE" dirty="0" smtClean="0"/>
              <a:t> </a:t>
            </a:r>
            <a:r>
              <a:rPr lang="nl-BE" dirty="0" err="1" smtClean="0"/>
              <a:t>isolated</a:t>
            </a:r>
            <a:r>
              <a:rPr lang="nl-BE" dirty="0" smtClean="0"/>
              <a:t> </a:t>
            </a:r>
            <a:r>
              <a:rPr lang="nl-BE" dirty="0" err="1" smtClean="0"/>
              <a:t>with</a:t>
            </a:r>
            <a:r>
              <a:rPr lang="nl-BE" dirty="0" smtClean="0"/>
              <a:t> </a:t>
            </a:r>
            <a:r>
              <a:rPr lang="nl-BE" dirty="0" err="1" smtClean="0"/>
              <a:t>Tyvek</a:t>
            </a:r>
            <a:r>
              <a:rPr lang="nl-BE" dirty="0" smtClean="0"/>
              <a:t> </a:t>
            </a:r>
            <a:r>
              <a:rPr lang="nl-BE" dirty="0" err="1" smtClean="0"/>
              <a:t>wrapping</a:t>
            </a:r>
            <a:endParaRPr lang="nl-BE" dirty="0" smtClean="0"/>
          </a:p>
          <a:p>
            <a:pPr lvl="1"/>
            <a:endParaRPr lang="nl-BE" dirty="0" smtClean="0"/>
          </a:p>
          <a:p>
            <a:pPr lvl="1"/>
            <a:endParaRPr lang="nl-BE" dirty="0" smtClean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N. Van Remortel, University of Antwerpen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8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Neutrino 2018 Heidelberg , </a:t>
            </a:r>
            <a:fld id="{67962088-C1DF-428D-A749-5E602522033E}" type="datetime1">
              <a:rPr lang="en-US" smtClean="0"/>
              <a:t>6/8/2018</a:t>
            </a:fld>
            <a:endParaRPr lang="en-US" dirty="0"/>
          </a:p>
        </p:txBody>
      </p:sp>
      <p:pic>
        <p:nvPicPr>
          <p:cNvPr id="5" name="Content Placeholder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19" t="46961" r="22221"/>
          <a:stretch/>
        </p:blipFill>
        <p:spPr>
          <a:xfrm>
            <a:off x="6384032" y="404664"/>
            <a:ext cx="5544629" cy="581744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56040" y="5810807"/>
            <a:ext cx="18790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dirty="0">
                <a:hlinkClick r:id="rId3"/>
              </a:rPr>
              <a:t>arXiv:1806.02461</a:t>
            </a:r>
            <a:r>
              <a:rPr lang="nl-B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56841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 err="1" smtClean="0">
                <a:solidFill>
                  <a:schemeClr val="accent1"/>
                </a:solidFill>
              </a:rPr>
              <a:t>SoLid</a:t>
            </a:r>
            <a:r>
              <a:rPr lang="nl-BE" b="1" dirty="0" smtClean="0">
                <a:solidFill>
                  <a:schemeClr val="accent1"/>
                </a:solidFill>
              </a:rPr>
              <a:t> </a:t>
            </a:r>
            <a:r>
              <a:rPr lang="nl-BE" b="1" dirty="0" err="1" smtClean="0">
                <a:solidFill>
                  <a:schemeClr val="accent1"/>
                </a:solidFill>
              </a:rPr>
              <a:t>phase</a:t>
            </a:r>
            <a:r>
              <a:rPr lang="nl-BE" b="1" dirty="0" smtClean="0">
                <a:solidFill>
                  <a:schemeClr val="accent1"/>
                </a:solidFill>
              </a:rPr>
              <a:t> 1</a:t>
            </a:r>
            <a:endParaRPr lang="nl-BE" b="1" dirty="0">
              <a:solidFill>
                <a:schemeClr val="accent1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N. Van Remortel, University of Antwerpen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9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Neutrino 2018 Heidelberg , </a:t>
            </a:r>
            <a:fld id="{EA398145-4F37-4976-AE39-022AFDD116BD}" type="datetime1">
              <a:rPr lang="en-US" smtClean="0"/>
              <a:t>6/8/2018</a:t>
            </a:fld>
            <a:endParaRPr lang="en-US" dirty="0"/>
          </a:p>
        </p:txBody>
      </p:sp>
      <p:pic>
        <p:nvPicPr>
          <p:cNvPr id="5" name="Content Placeholder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19" t="42291" r="449"/>
          <a:stretch/>
        </p:blipFill>
        <p:spPr>
          <a:xfrm>
            <a:off x="4984094" y="1514018"/>
            <a:ext cx="7000669" cy="4886543"/>
          </a:xfrm>
          <a:prstGeom prst="rect">
            <a:avLst/>
          </a:prstGeom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399422" y="1525935"/>
            <a:ext cx="1152128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Wingdings 2" pitchFamily="18" charset="2"/>
              <a:buChar char="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Wingdings 2" pitchFamily="18" charset="2"/>
              <a:buChar char="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Wingdings 2" pitchFamily="18" charset="2"/>
              <a:buChar char="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BE" dirty="0" err="1" smtClean="0"/>
              <a:t>SoLid</a:t>
            </a:r>
            <a:r>
              <a:rPr lang="nl-BE" dirty="0" smtClean="0"/>
              <a:t> detector </a:t>
            </a:r>
            <a:r>
              <a:rPr lang="nl-BE" dirty="0" err="1" smtClean="0"/>
              <a:t>cells</a:t>
            </a:r>
            <a:r>
              <a:rPr lang="nl-BE" dirty="0" smtClean="0"/>
              <a:t>: </a:t>
            </a:r>
            <a:r>
              <a:rPr lang="nl-BE" dirty="0" err="1" smtClean="0"/>
              <a:t>Cubes</a:t>
            </a:r>
            <a:endParaRPr lang="nl-BE" dirty="0" smtClean="0"/>
          </a:p>
          <a:p>
            <a:pPr lvl="1"/>
            <a:r>
              <a:rPr lang="nl-BE" dirty="0" smtClean="0">
                <a:solidFill>
                  <a:schemeClr val="accent6">
                    <a:lumMod val="75000"/>
                  </a:schemeClr>
                </a:solidFill>
              </a:rPr>
              <a:t>PVT </a:t>
            </a:r>
            <a:r>
              <a:rPr lang="nl-BE" dirty="0" err="1" smtClean="0">
                <a:solidFill>
                  <a:schemeClr val="accent6">
                    <a:lumMod val="75000"/>
                  </a:schemeClr>
                </a:solidFill>
              </a:rPr>
              <a:t>cubes</a:t>
            </a:r>
            <a:r>
              <a:rPr lang="nl-BE" dirty="0" smtClean="0">
                <a:solidFill>
                  <a:schemeClr val="accent6">
                    <a:lumMod val="75000"/>
                  </a:schemeClr>
                </a:solidFill>
              </a:rPr>
              <a:t> of 5x5x5 cm</a:t>
            </a:r>
            <a:r>
              <a:rPr lang="nl-BE" baseline="30000" dirty="0" smtClean="0">
                <a:solidFill>
                  <a:schemeClr val="accent6">
                    <a:lumMod val="75000"/>
                  </a:schemeClr>
                </a:solidFill>
              </a:rPr>
              <a:t>3</a:t>
            </a:r>
            <a:r>
              <a:rPr lang="nl-BE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nl-BE" dirty="0" err="1" smtClean="0">
                <a:solidFill>
                  <a:schemeClr val="accent6">
                    <a:lumMod val="75000"/>
                  </a:schemeClr>
                </a:solidFill>
              </a:rPr>
              <a:t>with</a:t>
            </a:r>
            <a:r>
              <a:rPr lang="nl-BE" dirty="0" smtClean="0">
                <a:solidFill>
                  <a:schemeClr val="accent6">
                    <a:lumMod val="75000"/>
                  </a:schemeClr>
                </a:solidFill>
              </a:rPr>
              <a:t> 2 </a:t>
            </a:r>
            <a:r>
              <a:rPr lang="nl-BE" baseline="30000" dirty="0" smtClean="0">
                <a:solidFill>
                  <a:schemeClr val="accent6">
                    <a:lumMod val="75000"/>
                  </a:schemeClr>
                </a:solidFill>
              </a:rPr>
              <a:t>6</a:t>
            </a:r>
            <a:r>
              <a:rPr lang="nl-BE" dirty="0" smtClean="0">
                <a:solidFill>
                  <a:schemeClr val="accent6">
                    <a:lumMod val="75000"/>
                  </a:schemeClr>
                </a:solidFill>
              </a:rPr>
              <a:t>LiF:ZnS neutron </a:t>
            </a:r>
            <a:r>
              <a:rPr lang="nl-BE" dirty="0" err="1" smtClean="0">
                <a:solidFill>
                  <a:schemeClr val="accent6">
                    <a:lumMod val="75000"/>
                  </a:schemeClr>
                </a:solidFill>
              </a:rPr>
              <a:t>screens</a:t>
            </a:r>
            <a:endParaRPr lang="nl-BE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lvl="1"/>
            <a:r>
              <a:rPr lang="nl-BE" dirty="0" err="1" smtClean="0">
                <a:solidFill>
                  <a:schemeClr val="accent6">
                    <a:lumMod val="75000"/>
                  </a:schemeClr>
                </a:solidFill>
              </a:rPr>
              <a:t>Optically</a:t>
            </a:r>
            <a:r>
              <a:rPr lang="nl-BE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nl-BE" dirty="0" err="1" smtClean="0">
                <a:solidFill>
                  <a:schemeClr val="accent6">
                    <a:lumMod val="75000"/>
                  </a:schemeClr>
                </a:solidFill>
              </a:rPr>
              <a:t>isolated</a:t>
            </a:r>
            <a:r>
              <a:rPr lang="nl-BE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nl-BE" dirty="0" err="1" smtClean="0">
                <a:solidFill>
                  <a:schemeClr val="accent6">
                    <a:lumMod val="75000"/>
                  </a:schemeClr>
                </a:solidFill>
              </a:rPr>
              <a:t>with</a:t>
            </a:r>
            <a:r>
              <a:rPr lang="nl-BE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nl-BE" dirty="0" err="1" smtClean="0">
                <a:solidFill>
                  <a:schemeClr val="accent6">
                    <a:lumMod val="75000"/>
                  </a:schemeClr>
                </a:solidFill>
              </a:rPr>
              <a:t>Tyvek</a:t>
            </a:r>
            <a:r>
              <a:rPr lang="nl-BE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nl-BE" dirty="0" err="1" smtClean="0">
                <a:solidFill>
                  <a:schemeClr val="accent6">
                    <a:lumMod val="75000"/>
                  </a:schemeClr>
                </a:solidFill>
              </a:rPr>
              <a:t>wrapping</a:t>
            </a:r>
            <a:endParaRPr lang="nl-BE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lvl="1"/>
            <a:r>
              <a:rPr lang="nl-BE" dirty="0" err="1" smtClean="0"/>
              <a:t>Scintillation</a:t>
            </a:r>
            <a:r>
              <a:rPr lang="nl-BE" dirty="0" smtClean="0"/>
              <a:t> light </a:t>
            </a:r>
            <a:r>
              <a:rPr lang="nl-BE" dirty="0" err="1" smtClean="0"/>
              <a:t>extracted</a:t>
            </a:r>
            <a:r>
              <a:rPr lang="nl-BE" dirty="0" smtClean="0"/>
              <a:t> via 4 WLS fibers</a:t>
            </a:r>
            <a:br>
              <a:rPr lang="nl-BE" dirty="0" smtClean="0"/>
            </a:br>
            <a:r>
              <a:rPr lang="nl-BE" dirty="0" err="1" smtClean="0"/>
              <a:t>towards</a:t>
            </a:r>
            <a:r>
              <a:rPr lang="nl-BE" dirty="0" smtClean="0"/>
              <a:t> 2MPPC’s (</a:t>
            </a:r>
            <a:r>
              <a:rPr lang="nl-BE" dirty="0" err="1" smtClean="0"/>
              <a:t>SiPMs</a:t>
            </a:r>
            <a:r>
              <a:rPr lang="nl-BE" dirty="0" smtClean="0"/>
              <a:t>) in </a:t>
            </a:r>
            <a:r>
              <a:rPr lang="nl-BE" dirty="0" err="1" smtClean="0"/>
              <a:t>either</a:t>
            </a:r>
            <a:r>
              <a:rPr lang="nl-BE" dirty="0" smtClean="0"/>
              <a:t> </a:t>
            </a:r>
            <a:r>
              <a:rPr lang="nl-BE" dirty="0" err="1" smtClean="0"/>
              <a:t>direction</a:t>
            </a:r>
            <a:endParaRPr lang="nl-BE" dirty="0" smtClean="0"/>
          </a:p>
          <a:p>
            <a:pPr lvl="1"/>
            <a:endParaRPr lang="nl-BE" dirty="0" smtClean="0"/>
          </a:p>
          <a:p>
            <a:pPr lvl="1"/>
            <a:endParaRPr lang="nl-BE" dirty="0" smtClean="0"/>
          </a:p>
        </p:txBody>
      </p:sp>
    </p:spTree>
    <p:extLst>
      <p:ext uri="{BB962C8B-B14F-4D97-AF65-F5344CB8AC3E}">
        <p14:creationId xmlns:p14="http://schemas.microsoft.com/office/powerpoint/2010/main" val="839538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40533</TotalTime>
  <Words>1568</Words>
  <Application>Microsoft Office PowerPoint</Application>
  <PresentationFormat>Widescreen</PresentationFormat>
  <Paragraphs>341</Paragraphs>
  <Slides>28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9" baseType="lpstr">
      <vt:lpstr>Arial</vt:lpstr>
      <vt:lpstr>Arial Rounded MT Bold</vt:lpstr>
      <vt:lpstr>Calibri</vt:lpstr>
      <vt:lpstr>Calibri Light</vt:lpstr>
      <vt:lpstr>Cambria Math</vt:lpstr>
      <vt:lpstr>CMSS8</vt:lpstr>
      <vt:lpstr>Symbol</vt:lpstr>
      <vt:lpstr>Verdana</vt:lpstr>
      <vt:lpstr>Wingdings</vt:lpstr>
      <vt:lpstr>Wingdings 2</vt:lpstr>
      <vt:lpstr>HDOfficeLightV0</vt:lpstr>
      <vt:lpstr> Commissioning and calibration of the SoLid experiment</vt:lpstr>
      <vt:lpstr>PowerPoint Presentation</vt:lpstr>
      <vt:lpstr>Motivation</vt:lpstr>
      <vt:lpstr>Motivation</vt:lpstr>
      <vt:lpstr>Motivation</vt:lpstr>
      <vt:lpstr>BR2 nuclear site</vt:lpstr>
      <vt:lpstr>SoLid detection principle</vt:lpstr>
      <vt:lpstr>SoLid phase 1</vt:lpstr>
      <vt:lpstr>SoLid phase 1</vt:lpstr>
      <vt:lpstr>SoLid phase 1</vt:lpstr>
      <vt:lpstr>SoLid Phase 1</vt:lpstr>
      <vt:lpstr>SoLid Phase 1</vt:lpstr>
      <vt:lpstr>Quality control:  CALIPSO</vt:lpstr>
      <vt:lpstr>Construction &amp; Integration:</vt:lpstr>
      <vt:lpstr>Optical performance</vt:lpstr>
      <vt:lpstr>Optical performance</vt:lpstr>
      <vt:lpstr>Trigger and DAQ</vt:lpstr>
      <vt:lpstr>Trigger and DAQ</vt:lpstr>
      <vt:lpstr>Trigger and DAQ</vt:lpstr>
      <vt:lpstr>Neutron reconstruction</vt:lpstr>
      <vt:lpstr>Event Topologies: Muons</vt:lpstr>
      <vt:lpstr>Event Topologies: IBD-like</vt:lpstr>
      <vt:lpstr>NS-ES Time correlation</vt:lpstr>
      <vt:lpstr>IBD-like Rates</vt:lpstr>
      <vt:lpstr>IBD-like Events</vt:lpstr>
      <vt:lpstr>IBD-like Events</vt:lpstr>
      <vt:lpstr>Conclusion</vt:lpstr>
      <vt:lpstr>SoLid Phase 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HACOR met ASGARD</dc:title>
  <dc:creator>Nick</dc:creator>
  <cp:lastModifiedBy>Windows User</cp:lastModifiedBy>
  <cp:revision>932</cp:revision>
  <dcterms:created xsi:type="dcterms:W3CDTF">2012-01-03T10:10:34Z</dcterms:created>
  <dcterms:modified xsi:type="dcterms:W3CDTF">2018-06-08T08:09:57Z</dcterms:modified>
</cp:coreProperties>
</file>