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98" r:id="rId4"/>
    <p:sldMasterId id="2147483810" r:id="rId5"/>
    <p:sldMasterId id="2147483823" r:id="rId6"/>
    <p:sldMasterId id="2147483835" r:id="rId7"/>
    <p:sldMasterId id="2147483847" r:id="rId8"/>
    <p:sldMasterId id="2147483871" r:id="rId9"/>
    <p:sldMasterId id="2147483883" r:id="rId10"/>
  </p:sldMasterIdLst>
  <p:notesMasterIdLst>
    <p:notesMasterId r:id="rId46"/>
  </p:notesMasterIdLst>
  <p:sldIdLst>
    <p:sldId id="359" r:id="rId11"/>
    <p:sldId id="322" r:id="rId12"/>
    <p:sldId id="283" r:id="rId13"/>
    <p:sldId id="261" r:id="rId14"/>
    <p:sldId id="371" r:id="rId15"/>
    <p:sldId id="296" r:id="rId16"/>
    <p:sldId id="264" r:id="rId17"/>
    <p:sldId id="375" r:id="rId18"/>
    <p:sldId id="281" r:id="rId19"/>
    <p:sldId id="263" r:id="rId20"/>
    <p:sldId id="265" r:id="rId21"/>
    <p:sldId id="268" r:id="rId22"/>
    <p:sldId id="272" r:id="rId23"/>
    <p:sldId id="280" r:id="rId24"/>
    <p:sldId id="320" r:id="rId25"/>
    <p:sldId id="317" r:id="rId26"/>
    <p:sldId id="324" r:id="rId27"/>
    <p:sldId id="326" r:id="rId28"/>
    <p:sldId id="345" r:id="rId29"/>
    <p:sldId id="376" r:id="rId30"/>
    <p:sldId id="373" r:id="rId31"/>
    <p:sldId id="332" r:id="rId32"/>
    <p:sldId id="363" r:id="rId33"/>
    <p:sldId id="325" r:id="rId34"/>
    <p:sldId id="377" r:id="rId35"/>
    <p:sldId id="378" r:id="rId36"/>
    <p:sldId id="379" r:id="rId37"/>
    <p:sldId id="365" r:id="rId38"/>
    <p:sldId id="369" r:id="rId39"/>
    <p:sldId id="358" r:id="rId40"/>
    <p:sldId id="329" r:id="rId41"/>
    <p:sldId id="380" r:id="rId42"/>
    <p:sldId id="361" r:id="rId43"/>
    <p:sldId id="381" r:id="rId44"/>
    <p:sldId id="36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37893B"/>
    <a:srgbClr val="1133AF"/>
    <a:srgbClr val="E8FB35"/>
    <a:srgbClr val="CC0000"/>
    <a:srgbClr val="FF33CC"/>
    <a:srgbClr val="000000"/>
    <a:srgbClr val="EEF0AE"/>
    <a:srgbClr val="287B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0" autoAdjust="0"/>
    <p:restoredTop sz="93595" autoAdjust="0"/>
  </p:normalViewPr>
  <p:slideViewPr>
    <p:cSldViewPr snapToGrid="0">
      <p:cViewPr varScale="1">
        <p:scale>
          <a:sx n="74" d="100"/>
          <a:sy n="74" d="100"/>
        </p:scale>
        <p:origin x="107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58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EC940-1CB6-4B24-BA3F-3753CBFB3C4D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D02E7-AE8A-460E-8FB2-B2B60B09C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47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1517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61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911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118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1373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103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81475" cy="31353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0208703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~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431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For more than 15 years we perform neutrino experiments at the Kalinin NPP located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in Russia, between Moscow and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SPb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. The plant used 4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Pressurised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Water Reactors of 3.1 GW thermal power each.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824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</a:rPr>
              <a:t>Two of four reactor units belong to the project B-320 and there exists a room just under the reactor cauldron which is partly available for us. Being there, we are at 9 meter from the center of the core and exposed to a huge neutrino flux. Moreover, big amount of hydrogen-containing material above the room shields perfectly against fast cosmic neutrons (which is the main source of background). Such a close vicinity to the industrial reactor provides not only good experimental conditions, but some problems also.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794A9-DEC3-41C4-89AC-171E21AF6D0E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171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862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344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detector consists</a:t>
            </a:r>
            <a:r>
              <a:rPr lang="en-US" baseline="0" dirty="0" smtClean="0"/>
              <a:t> of 2500 independent scintillator strips based on polystyrene. Each of them is coupled to individual </a:t>
            </a:r>
            <a:r>
              <a:rPr lang="en-US" baseline="0" dirty="0" err="1" smtClean="0"/>
              <a:t>photosensor</a:t>
            </a:r>
            <a:r>
              <a:rPr lang="en-US" baseline="0" dirty="0" smtClean="0"/>
              <a:t>. Each 50 strips are combined to intercrossing modules coupled to a small PMT. Such modular structure provides 3-dimensial space pattern of each event. So that we could see separately energy deposit of positron and that of annihilation photons. It helps a lot for the background suppression during analysis.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568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844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992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02E7-AE8A-460E-8FB2-B2B60B09C29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160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17B70-77B3-4250-8FC1-8EB40F6E55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435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82524-4757-43EC-9BC3-C78807D44B3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5917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83193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56307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58792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49741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93967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617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7600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57060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00161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115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4" y="27464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B7542-4CDD-4AAD-B3D3-6177FB0B1B7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26181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2449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207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911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06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99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47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16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9148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125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104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FBC27-0A88-4132-AD99-C5DE08AC7A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550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843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627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7758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0433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3576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4483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837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263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5923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020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CF513-0E23-41B3-951A-91E99AE47B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52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962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4158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3166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511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153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3765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1473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8884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3108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03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7E580-D854-49DC-AA5A-5795BE4021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4777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986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2152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5065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4917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7696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65" y="2130315"/>
            <a:ext cx="7773071" cy="14700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0928" y="3885976"/>
            <a:ext cx="6402144" cy="175230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8581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8039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799" y="4406795"/>
            <a:ext cx="7771578" cy="136252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799" y="2906502"/>
            <a:ext cx="7771578" cy="150029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862083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2024" y="1906868"/>
            <a:ext cx="3830534" cy="43177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923" y="1906868"/>
            <a:ext cx="3832027" cy="43177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0942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76" y="273850"/>
            <a:ext cx="8230048" cy="114412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977" y="1535574"/>
            <a:ext cx="4041101" cy="640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977" y="2175677"/>
            <a:ext cx="4041101" cy="39498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429" y="1535574"/>
            <a:ext cx="4042595" cy="640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429" y="2175677"/>
            <a:ext cx="4042595" cy="39498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073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2174878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41E2-4986-43D6-883F-8C4903C1C8B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0163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9582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2682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77" y="273850"/>
            <a:ext cx="3009172" cy="11609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165" y="273850"/>
            <a:ext cx="5111859" cy="585164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977" y="1434770"/>
            <a:ext cx="3009172" cy="46907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153906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063" y="4799929"/>
            <a:ext cx="5486698" cy="56786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063" y="613223"/>
            <a:ext cx="5486698" cy="4114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063" y="5367788"/>
            <a:ext cx="5486698" cy="80474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071685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9323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27589" y="344412"/>
            <a:ext cx="1950361" cy="588020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2024" y="344412"/>
            <a:ext cx="5712200" cy="588020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5581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024" y="344412"/>
            <a:ext cx="7805927" cy="14633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72024" y="1906868"/>
            <a:ext cx="3830534" cy="4317751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5923" y="1906868"/>
            <a:ext cx="3832027" cy="4317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6515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2911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0069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19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B3312-123E-4C63-A708-8BFEDA41A5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3137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6376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681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5290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1779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359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435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3093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11698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7788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86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166B0-A036-4A81-BBCE-4809D786AF2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68389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4055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5072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4348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14155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044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4117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05704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40937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9658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402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C0F61-785E-4C45-B2E3-790F41C9F3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53955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63626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0771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20170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1577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0355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18468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65488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8774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30757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016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8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841B9-780B-49FA-BFAA-439E50DEF5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21751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06525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0374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70277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13915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3297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83743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1172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6541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22497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0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>
                <a:solidFill>
                  <a:srgbClr val="000000"/>
                </a:solidFill>
              </a:rPr>
              <a:t>08.06.2018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000000"/>
                </a:solidFill>
              </a:rPr>
              <a:t>V.Egorov (DANSS Collaboration)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5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1E22A3-3624-4AA8-AC2E-A3AED9A81DA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04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79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08.06.2018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V.Egorov (DANSS Collaboration)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E16A0-C0A5-4D11-8037-7D2CA76F4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729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20FD7-B5A5-4AEF-85D7-68C923E4CA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258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E16A0-C0A5-4D11-8037-7D2CA76F4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136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"/>
          <p:cNvSpPr>
            <a:spLocks noChangeArrowheads="1"/>
          </p:cNvSpPr>
          <p:nvPr/>
        </p:nvSpPr>
        <p:spPr bwMode="auto">
          <a:xfrm>
            <a:off x="366713" y="1717675"/>
            <a:ext cx="8777287" cy="5140325"/>
          </a:xfrm>
          <a:prstGeom prst="roundRect">
            <a:avLst>
              <a:gd name="adj" fmla="val 32"/>
            </a:avLst>
          </a:prstGeom>
          <a:solidFill>
            <a:srgbClr val="DDDDDD"/>
          </a:solidFill>
          <a:ln w="936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7" name="AutoShape 2"/>
          <p:cNvSpPr>
            <a:spLocks noChangeArrowheads="1"/>
          </p:cNvSpPr>
          <p:nvPr/>
        </p:nvSpPr>
        <p:spPr bwMode="auto">
          <a:xfrm>
            <a:off x="0" y="0"/>
            <a:ext cx="163513" cy="833438"/>
          </a:xfrm>
          <a:prstGeom prst="roundRect">
            <a:avLst>
              <a:gd name="adj" fmla="val 907"/>
            </a:avLst>
          </a:prstGeom>
          <a:solidFill>
            <a:srgbClr val="125C8D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8" name="AutoShape 3"/>
          <p:cNvSpPr>
            <a:spLocks noChangeArrowheads="1"/>
          </p:cNvSpPr>
          <p:nvPr/>
        </p:nvSpPr>
        <p:spPr bwMode="auto">
          <a:xfrm>
            <a:off x="0" y="2160588"/>
            <a:ext cx="163513" cy="833437"/>
          </a:xfrm>
          <a:prstGeom prst="roundRect">
            <a:avLst>
              <a:gd name="adj" fmla="val 907"/>
            </a:avLst>
          </a:prstGeom>
          <a:solidFill>
            <a:srgbClr val="125C8D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9" name="AutoShape 4"/>
          <p:cNvSpPr>
            <a:spLocks noChangeArrowheads="1"/>
          </p:cNvSpPr>
          <p:nvPr/>
        </p:nvSpPr>
        <p:spPr bwMode="auto">
          <a:xfrm>
            <a:off x="0" y="1060450"/>
            <a:ext cx="163513" cy="833438"/>
          </a:xfrm>
          <a:prstGeom prst="roundRect">
            <a:avLst>
              <a:gd name="adj" fmla="val 907"/>
            </a:avLst>
          </a:prstGeom>
          <a:solidFill>
            <a:srgbClr val="125C8D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cs typeface="Tahoma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07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71513" y="344488"/>
            <a:ext cx="7805737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3079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1513" y="1906588"/>
            <a:ext cx="7805737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493558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</p:sldLayoutIdLst>
  <p:hf sldNum="0" hdr="0" ftr="0" dt="0"/>
  <p:txStyles>
    <p:titleStyle>
      <a:lvl1pPr algn="ctr" defTabSz="449263" rtl="0" eaLnBrk="0" fontAlgn="base" hangingPunct="0">
        <a:lnSpc>
          <a:spcPts val="5438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4400" b="1">
          <a:solidFill>
            <a:srgbClr val="333333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ts val="5438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4400" b="1">
          <a:solidFill>
            <a:srgbClr val="333333"/>
          </a:solidFill>
          <a:latin typeface="Arial" charset="0"/>
          <a:cs typeface="Tahoma" pitchFamily="34" charset="0"/>
        </a:defRPr>
      </a:lvl2pPr>
      <a:lvl3pPr algn="ctr" defTabSz="449263" rtl="0" eaLnBrk="0" fontAlgn="base" hangingPunct="0">
        <a:lnSpc>
          <a:spcPts val="5438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4400" b="1">
          <a:solidFill>
            <a:srgbClr val="333333"/>
          </a:solidFill>
          <a:latin typeface="Arial" charset="0"/>
          <a:cs typeface="Tahoma" pitchFamily="34" charset="0"/>
        </a:defRPr>
      </a:lvl3pPr>
      <a:lvl4pPr algn="ctr" defTabSz="449263" rtl="0" eaLnBrk="0" fontAlgn="base" hangingPunct="0">
        <a:lnSpc>
          <a:spcPts val="5438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4400" b="1">
          <a:solidFill>
            <a:srgbClr val="333333"/>
          </a:solidFill>
          <a:latin typeface="Arial" charset="0"/>
          <a:cs typeface="Tahoma" pitchFamily="34" charset="0"/>
        </a:defRPr>
      </a:lvl4pPr>
      <a:lvl5pPr algn="ctr" defTabSz="449263" rtl="0" eaLnBrk="0" fontAlgn="base" hangingPunct="0">
        <a:lnSpc>
          <a:spcPts val="5438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defRPr sz="4400" b="1">
          <a:solidFill>
            <a:srgbClr val="333333"/>
          </a:solidFill>
          <a:latin typeface="Arial" charset="0"/>
          <a:cs typeface="Tahoma" pitchFamily="34" charset="0"/>
        </a:defRPr>
      </a:lvl5pPr>
      <a:lvl6pPr marL="457200" algn="l" defTabSz="449263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cs typeface="Tahoma" pitchFamily="34" charset="0"/>
        </a:defRPr>
      </a:lvl6pPr>
      <a:lvl7pPr marL="914400" algn="l" defTabSz="449263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cs typeface="Tahoma" pitchFamily="34" charset="0"/>
        </a:defRPr>
      </a:lvl7pPr>
      <a:lvl8pPr marL="1371600" algn="l" defTabSz="449263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cs typeface="Tahoma" pitchFamily="34" charset="0"/>
        </a:defRPr>
      </a:lvl8pPr>
      <a:lvl9pPr marL="1828800" algn="l" defTabSz="449263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8" charset="0"/>
          <a:cs typeface="Tahoma" pitchFamily="34" charset="0"/>
        </a:defRPr>
      </a:lvl9pPr>
    </p:titleStyle>
    <p:bodyStyle>
      <a:lvl1pPr marL="430213" indent="-323850" algn="l" defTabSz="449263" rtl="0" eaLnBrk="0" fontAlgn="base" hangingPunct="0">
        <a:lnSpc>
          <a:spcPts val="3950"/>
        </a:lnSpc>
        <a:spcBef>
          <a:spcPct val="0"/>
        </a:spcBef>
        <a:spcAft>
          <a:spcPct val="0"/>
        </a:spcAft>
        <a:buClr>
          <a:srgbClr val="0E594D"/>
        </a:buClr>
        <a:buSzPct val="45000"/>
        <a:buFont typeface="StarSymbol"/>
        <a:buChar char="●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862013" indent="-285750" algn="l" defTabSz="449263" rtl="0" eaLnBrk="0" fontAlgn="base" hangingPunct="0">
        <a:lnSpc>
          <a:spcPct val="124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293813" indent="-215900" algn="l" defTabSz="449263" rtl="0" eaLnBrk="0" fontAlgn="base" hangingPunct="0">
        <a:lnSpc>
          <a:spcPct val="124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buChar char="●"/>
        <a:defRPr sz="2400">
          <a:solidFill>
            <a:srgbClr val="000000"/>
          </a:solidFill>
          <a:latin typeface="+mn-lt"/>
          <a:cs typeface="+mn-cs"/>
        </a:defRPr>
      </a:lvl3pPr>
      <a:lvl4pPr marL="1725613" indent="-214313" algn="l" defTabSz="449263" rtl="0" eaLnBrk="0" fontAlgn="base" hangingPunct="0">
        <a:lnSpc>
          <a:spcPct val="124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157413" indent="-215900" algn="l" defTabSz="449263" rtl="0" eaLnBrk="0" fontAlgn="base" hangingPunct="0">
        <a:lnSpc>
          <a:spcPct val="124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/>
        <a:buChar char="●"/>
        <a:defRPr sz="2000">
          <a:solidFill>
            <a:srgbClr val="000000"/>
          </a:solidFill>
          <a:latin typeface="+mn-lt"/>
          <a:cs typeface="+mn-cs"/>
        </a:defRPr>
      </a:lvl5pPr>
      <a:lvl6pPr marL="2614613" indent="-215900" algn="l" defTabSz="449263" rtl="0" fontAlgn="base" hangingPunct="0">
        <a:lnSpc>
          <a:spcPct val="124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cs typeface="+mn-cs"/>
        </a:defRPr>
      </a:lvl6pPr>
      <a:lvl7pPr marL="3071813" indent="-215900" algn="l" defTabSz="449263" rtl="0" fontAlgn="base" hangingPunct="0">
        <a:lnSpc>
          <a:spcPct val="124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cs typeface="+mn-cs"/>
        </a:defRPr>
      </a:lvl7pPr>
      <a:lvl8pPr marL="3529013" indent="-215900" algn="l" defTabSz="449263" rtl="0" fontAlgn="base" hangingPunct="0">
        <a:lnSpc>
          <a:spcPct val="124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cs typeface="+mn-cs"/>
        </a:defRPr>
      </a:lvl8pPr>
      <a:lvl9pPr marL="3986213" indent="-215900" algn="l" defTabSz="449263" rtl="0" fontAlgn="base" hangingPunct="0">
        <a:lnSpc>
          <a:spcPct val="124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3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78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55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08.06.2018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V.Egorov (DANSS Collaboration)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6AFFA-ADD6-3440-BBCA-66F000BD4A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442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25.wmf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31.wmf"/><Relationship Id="rId3" Type="http://schemas.openxmlformats.org/officeDocument/2006/relationships/oleObject" Target="../embeddings/oleObject10.bin"/><Relationship Id="rId7" Type="http://schemas.openxmlformats.org/officeDocument/2006/relationships/image" Target="../media/image34.png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8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png"/><Relationship Id="rId11" Type="http://schemas.openxmlformats.org/officeDocument/2006/relationships/image" Target="../media/image30.wmf"/><Relationship Id="rId5" Type="http://schemas.openxmlformats.org/officeDocument/2006/relationships/image" Target="../media/image32.png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28.wmf"/><Relationship Id="rId9" Type="http://schemas.openxmlformats.org/officeDocument/2006/relationships/image" Target="../media/image2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0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png"/><Relationship Id="rId5" Type="http://schemas.openxmlformats.org/officeDocument/2006/relationships/image" Target="../media/image40.wmf"/><Relationship Id="rId4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8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8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10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162" y="2615230"/>
            <a:ext cx="1897917" cy="191283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215722" y="2530699"/>
            <a:ext cx="969135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DA</a:t>
            </a:r>
            <a:r>
              <a:rPr lang="en-US" sz="115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   </a:t>
            </a:r>
            <a:r>
              <a:rPr lang="en-US" sz="138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SS</a:t>
            </a:r>
            <a:endParaRPr lang="ru-RU" sz="138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2345211" y="677436"/>
            <a:ext cx="49487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r>
              <a:rPr lang="en-US" sz="2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Egorov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DLNP </a:t>
            </a: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JINR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en-US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Dubna</a:t>
            </a:r>
            <a:endParaRPr lang="en-US" sz="20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(on behalf of the DANSS collaboration)</a:t>
            </a:r>
            <a:endParaRPr lang="ru-RU" sz="2000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58" y="1445427"/>
            <a:ext cx="12666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JINR</a:t>
            </a:r>
          </a:p>
          <a:p>
            <a:pPr algn="ctr"/>
            <a:r>
              <a:rPr lang="en-US" sz="2400" i="1" kern="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Dubna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2549" y="5042063"/>
            <a:ext cx="8954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</a:t>
            </a:r>
            <a:r>
              <a:rPr lang="en-US" sz="3600" b="1" kern="0" dirty="0">
                <a:solidFill>
                  <a:srgbClr val="287B9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etector</a:t>
            </a:r>
            <a:r>
              <a:rPr lang="en-US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ru-RU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US" sz="3600" b="1" kern="0" dirty="0">
                <a:solidFill>
                  <a:srgbClr val="287B9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the reactor </a:t>
            </a:r>
            <a:r>
              <a:rPr lang="en-US" sz="3600" b="1" kern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</a:t>
            </a:r>
            <a:r>
              <a:rPr lang="en-US" sz="3600" b="1" kern="0" dirty="0" err="1">
                <a:solidFill>
                  <a:srgbClr val="287B9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nti</a:t>
            </a:r>
            <a:r>
              <a:rPr lang="en-US" sz="3600" b="1" kern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N</a:t>
            </a:r>
            <a:r>
              <a:rPr lang="en-US" sz="3600" b="1" kern="0" dirty="0" err="1">
                <a:solidFill>
                  <a:srgbClr val="287B9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eutrino</a:t>
            </a:r>
            <a:r>
              <a:rPr lang="ru-RU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US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US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US" sz="3600" b="1" kern="0" dirty="0">
                <a:solidFill>
                  <a:srgbClr val="287B9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based on</a:t>
            </a:r>
            <a:r>
              <a:rPr lang="ru-RU" sz="3600" b="1" kern="0" dirty="0">
                <a:solidFill>
                  <a:srgbClr val="287B9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US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</a:t>
            </a:r>
            <a:r>
              <a:rPr lang="en-US" sz="3600" b="1" kern="0" dirty="0">
                <a:solidFill>
                  <a:srgbClr val="287B9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olid-state</a:t>
            </a:r>
            <a:r>
              <a:rPr lang="en-US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US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</a:t>
            </a:r>
            <a:r>
              <a:rPr lang="en-US" sz="3600" b="1" kern="0" dirty="0">
                <a:solidFill>
                  <a:srgbClr val="287B9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cintillator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" y="24564"/>
            <a:ext cx="1784719" cy="14723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338" y="15888"/>
            <a:ext cx="1481070" cy="148107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657497" y="1445427"/>
            <a:ext cx="12987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ITEP</a:t>
            </a:r>
          </a:p>
          <a:p>
            <a:pPr algn="ctr"/>
            <a:r>
              <a:rPr lang="en-US" sz="24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Moscow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97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06641" y="150222"/>
            <a:ext cx="125867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mic Sans MS" panose="030F0702030302020204" pitchFamily="66" charset="0"/>
              </a:rPr>
              <a:t>Aug 2015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3135086" y="5378823"/>
            <a:ext cx="1751959" cy="434148"/>
          </a:xfrm>
          <a:prstGeom prst="wedgeRectCallout">
            <a:avLst>
              <a:gd name="adj1" fmla="val 31030"/>
              <a:gd name="adj2" fmla="val -146670"/>
            </a:avLst>
          </a:prstGeom>
          <a:solidFill>
            <a:srgbClr val="FFFF0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i="1" noProof="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V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.Egorov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3503920" y="968188"/>
            <a:ext cx="1313968" cy="434148"/>
          </a:xfrm>
          <a:prstGeom prst="wedgeRectCallout">
            <a:avLst>
              <a:gd name="adj1" fmla="val 53837"/>
              <a:gd name="adj2" fmla="val 122356"/>
            </a:avLst>
          </a:prstGeom>
          <a:solidFill>
            <a:srgbClr val="FFFF0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i="1" noProof="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V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.Belov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76840" y="4602736"/>
            <a:ext cx="1874905" cy="434148"/>
          </a:xfrm>
          <a:prstGeom prst="wedgeRectCallout">
            <a:avLst>
              <a:gd name="adj1" fmla="val -3181"/>
              <a:gd name="adj2" fmla="val -167909"/>
            </a:avLst>
          </a:prstGeom>
          <a:solidFill>
            <a:srgbClr val="FFFF0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i="1" noProof="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V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.Brudanin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39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05"/>
            <a:ext cx="9144000" cy="68609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06641" y="150222"/>
            <a:ext cx="126188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Sep 2015</a:t>
            </a:r>
            <a:endParaRPr lang="ru-RU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38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" y="0"/>
            <a:ext cx="914012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06641" y="150222"/>
            <a:ext cx="126028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Oct 2015</a:t>
            </a:r>
            <a:endParaRPr lang="ru-RU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3265714" y="6270171"/>
            <a:ext cx="1882589" cy="434148"/>
          </a:xfrm>
          <a:prstGeom prst="wedgeRectCallout">
            <a:avLst>
              <a:gd name="adj1" fmla="val 49805"/>
              <a:gd name="adj2" fmla="val -212157"/>
            </a:avLst>
          </a:prstGeom>
          <a:solidFill>
            <a:srgbClr val="FFFF00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i="1" noProof="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I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.Zhitnikov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76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"/>
            <a:ext cx="9144000" cy="68556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06641" y="150222"/>
            <a:ext cx="1269899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Nov 2015</a:t>
            </a:r>
            <a:endParaRPr lang="ru-RU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47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724" y="0"/>
            <a:ext cx="916672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06641" y="150222"/>
            <a:ext cx="129073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Mar 2016</a:t>
            </a:r>
            <a:endParaRPr lang="ru-RU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58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81" y="0"/>
            <a:ext cx="9170981" cy="683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00465" y="-4804"/>
            <a:ext cx="5718362" cy="69527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Background monitoring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822190"/>
            <a:ext cx="9067160" cy="6035809"/>
          </a:xfrm>
        </p:spPr>
        <p:txBody>
          <a:bodyPr/>
          <a:lstStyle/>
          <a:p>
            <a:r>
              <a:rPr lang="en-US" dirty="0" smtClean="0"/>
              <a:t>Permanent monitoring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gamma</a:t>
            </a:r>
            <a:r>
              <a:rPr lang="en-US" dirty="0" smtClean="0"/>
              <a:t>-BG with four </a:t>
            </a:r>
            <a:r>
              <a:rPr lang="en-US" dirty="0" err="1"/>
              <a:t>NaI</a:t>
            </a:r>
            <a:r>
              <a:rPr lang="en-US" dirty="0"/>
              <a:t> (3’x3’):  </a:t>
            </a:r>
            <a:r>
              <a:rPr lang="en-US" dirty="0" smtClean="0"/>
              <a:t>           1 </a:t>
            </a:r>
            <a:r>
              <a:rPr lang="en-US" dirty="0"/>
              <a:t>inside + 3 outside the DANSS shield</a:t>
            </a:r>
          </a:p>
          <a:p>
            <a:pPr marL="0" indent="0">
              <a:buNone/>
            </a:pPr>
            <a:r>
              <a:rPr lang="en-US" dirty="0"/>
              <a:t>                                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(ON – OFF) visible difference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/>
              <a:t>Permanent monitoring of neutron flux with three </a:t>
            </a:r>
            <a:r>
              <a:rPr lang="en-US" b="1" baseline="30000" dirty="0"/>
              <a:t>3</a:t>
            </a:r>
            <a:r>
              <a:rPr lang="en-US" dirty="0"/>
              <a:t>He neutron counters: 1 inside +2 outside the </a:t>
            </a:r>
            <a:r>
              <a:rPr lang="en-US" dirty="0" smtClean="0"/>
              <a:t>shield</a:t>
            </a:r>
          </a:p>
          <a:p>
            <a:endParaRPr lang="en-US" dirty="0"/>
          </a:p>
          <a:p>
            <a:endParaRPr lang="en-US" dirty="0" smtClean="0"/>
          </a:p>
          <a:p>
            <a:endParaRPr lang="ru-RU" dirty="0"/>
          </a:p>
          <a:p>
            <a:r>
              <a:rPr lang="en-US" dirty="0" smtClean="0"/>
              <a:t>Episodic measurements with HPGe and “</a:t>
            </a:r>
            <a:r>
              <a:rPr lang="en-US" dirty="0" err="1" smtClean="0"/>
              <a:t>MuMeter</a:t>
            </a:r>
            <a:r>
              <a:rPr lang="en-US" dirty="0" smtClean="0"/>
              <a:t>”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894614"/>
              </p:ext>
            </p:extLst>
          </p:nvPr>
        </p:nvGraphicFramePr>
        <p:xfrm>
          <a:off x="297735" y="3267005"/>
          <a:ext cx="2093316" cy="1149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0" name="Plot" r:id="rId4" imgW="5581440" imgH="3065040" progId="Grapher.Document">
                  <p:embed/>
                </p:oleObj>
              </mc:Choice>
              <mc:Fallback>
                <p:oleObj name="Plot" r:id="rId4" imgW="5581440" imgH="306504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735" y="3267005"/>
                        <a:ext cx="2093316" cy="1149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854554"/>
              </p:ext>
            </p:extLst>
          </p:nvPr>
        </p:nvGraphicFramePr>
        <p:xfrm>
          <a:off x="918027" y="3031575"/>
          <a:ext cx="1673374" cy="1564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1" name="Plot" r:id="rId6" imgW="5279760" imgH="4937760" progId="Grapher.Document">
                  <p:embed/>
                </p:oleObj>
              </mc:Choice>
              <mc:Fallback>
                <p:oleObj name="Plot" r:id="rId6" imgW="5279760" imgH="493776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8027" y="3031575"/>
                        <a:ext cx="1673374" cy="1564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482678"/>
              </p:ext>
            </p:extLst>
          </p:nvPr>
        </p:nvGraphicFramePr>
        <p:xfrm>
          <a:off x="3083065" y="3082261"/>
          <a:ext cx="2780161" cy="1426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2" name="Plot" r:id="rId8" imgW="6156000" imgH="3159720" progId="Grapher.Document">
                  <p:embed/>
                </p:oleObj>
              </mc:Choice>
              <mc:Fallback>
                <p:oleObj name="Plot" r:id="rId8" imgW="6156000" imgH="315972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83065" y="3082261"/>
                        <a:ext cx="2780161" cy="14266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04358" y="3031575"/>
            <a:ext cx="32039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prstClr val="black"/>
                </a:solidFill>
              </a:rPr>
              <a:t>Φ</a:t>
            </a:r>
            <a:r>
              <a:rPr lang="en-US" dirty="0" smtClean="0">
                <a:solidFill>
                  <a:prstClr val="black"/>
                </a:solidFill>
              </a:rPr>
              <a:t>n =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0.57 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outside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(OFF)</a:t>
            </a:r>
          </a:p>
          <a:p>
            <a:r>
              <a:rPr lang="el-GR" dirty="0">
                <a:solidFill>
                  <a:prstClr val="black"/>
                </a:solidFill>
              </a:rPr>
              <a:t>Φ</a:t>
            </a:r>
            <a:r>
              <a:rPr lang="en-US" dirty="0">
                <a:solidFill>
                  <a:prstClr val="black"/>
                </a:solidFill>
              </a:rPr>
              <a:t>n =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300.4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outside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l-GR" dirty="0" smtClean="0">
                <a:solidFill>
                  <a:prstClr val="black"/>
                </a:solidFill>
              </a:rPr>
              <a:t>Φ</a:t>
            </a:r>
            <a:r>
              <a:rPr lang="en-US" dirty="0" smtClean="0">
                <a:solidFill>
                  <a:prstClr val="black"/>
                </a:solidFill>
              </a:rPr>
              <a:t>n =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0.03     inside (OFF)</a:t>
            </a:r>
          </a:p>
          <a:p>
            <a:r>
              <a:rPr lang="el-GR" dirty="0" smtClean="0">
                <a:solidFill>
                  <a:prstClr val="black"/>
                </a:solidFill>
              </a:rPr>
              <a:t>Φ</a:t>
            </a:r>
            <a:r>
              <a:rPr lang="en-US" dirty="0" smtClean="0">
                <a:solidFill>
                  <a:prstClr val="black"/>
                </a:solidFill>
              </a:rPr>
              <a:t>n =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0.04     inside  (ON) 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l-GR" dirty="0" smtClean="0">
                <a:solidFill>
                  <a:prstClr val="black"/>
                </a:solidFill>
              </a:rPr>
              <a:t>Φ</a:t>
            </a:r>
            <a:r>
              <a:rPr lang="en-US" dirty="0">
                <a:solidFill>
                  <a:prstClr val="black"/>
                </a:solidFill>
              </a:rPr>
              <a:t>n =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6.0       </a:t>
            </a:r>
            <a:r>
              <a:rPr lang="en-US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plein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air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74344"/>
              </p:ext>
            </p:extLst>
          </p:nvPr>
        </p:nvGraphicFramePr>
        <p:xfrm>
          <a:off x="206201" y="5255548"/>
          <a:ext cx="4967488" cy="1305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3" name="Plot" r:id="rId10" imgW="5999040" imgH="1575720" progId="Grapher.Document">
                  <p:embed/>
                </p:oleObj>
              </mc:Choice>
              <mc:Fallback>
                <p:oleObj name="Plot" r:id="rId10" imgW="5999040" imgH="157572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6201" y="5255548"/>
                        <a:ext cx="4967488" cy="13052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034183"/>
              </p:ext>
            </p:extLst>
          </p:nvPr>
        </p:nvGraphicFramePr>
        <p:xfrm>
          <a:off x="5379891" y="5114165"/>
          <a:ext cx="1423234" cy="1723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4" name="Plot" r:id="rId12" imgW="5527800" imgH="6694920" progId="Grapher.Document">
                  <p:embed/>
                </p:oleObj>
              </mc:Choice>
              <mc:Fallback>
                <p:oleObj name="Plot" r:id="rId12" imgW="5527800" imgH="669492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79891" y="5114165"/>
                        <a:ext cx="1423234" cy="1723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185498"/>
              </p:ext>
            </p:extLst>
          </p:nvPr>
        </p:nvGraphicFramePr>
        <p:xfrm>
          <a:off x="7274345" y="5080279"/>
          <a:ext cx="1699278" cy="1655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5" name="Plot" r:id="rId14" imgW="6519960" imgH="6352560" progId="Grapher.Document">
                  <p:embed/>
                </p:oleObj>
              </mc:Choice>
              <mc:Fallback>
                <p:oleObj name="Plot" r:id="rId14" imgW="6519960" imgH="635256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74345" y="5080279"/>
                        <a:ext cx="1699278" cy="1655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153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49" y="83713"/>
            <a:ext cx="8995617" cy="12492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>
                <a:latin typeface="Comic Sans MS" panose="030F0702030302020204" pitchFamily="66" charset="0"/>
              </a:rPr>
              <a:t>Energy calibration with cosmic </a:t>
            </a:r>
            <a:r>
              <a:rPr lang="en-US" sz="3600" dirty="0" smtClean="0">
                <a:latin typeface="Comic Sans MS" panose="030F0702030302020204" pitchFamily="66" charset="0"/>
              </a:rPr>
              <a:t>muons</a:t>
            </a:r>
            <a:r>
              <a:rPr lang="en-US" sz="1200" dirty="0" smtClean="0">
                <a:latin typeface="Comic Sans MS" panose="030F0702030302020204" pitchFamily="66" charset="0"/>
              </a:rPr>
              <a:t> </a:t>
            </a:r>
            <a:r>
              <a:rPr lang="en-US" sz="1100" dirty="0" smtClean="0">
                <a:latin typeface="Comic Sans MS" panose="030F0702030302020204" pitchFamily="66" charset="0"/>
              </a:rPr>
              <a:t/>
            </a:r>
            <a:br>
              <a:rPr lang="en-US" sz="1100" dirty="0" smtClean="0">
                <a:latin typeface="Comic Sans MS" panose="030F0702030302020204" pitchFamily="66" charset="0"/>
              </a:rPr>
            </a:br>
            <a:r>
              <a:rPr lang="en-US" sz="2200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</a:t>
            </a:r>
            <a:r>
              <a:rPr lang="en-US" sz="2200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see also </a:t>
            </a:r>
            <a:r>
              <a:rPr lang="en-US" sz="2700" b="1" i="1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poster #162</a:t>
            </a:r>
            <a:r>
              <a:rPr lang="en-US" sz="27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US" sz="2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and</a:t>
            </a:r>
            <a:r>
              <a:rPr lang="en-US" sz="27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US" sz="27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arXiv:1804.04046[</a:t>
            </a:r>
            <a:r>
              <a:rPr lang="en-US" sz="2700" b="1" i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hep</a:t>
            </a:r>
            <a:r>
              <a:rPr lang="en-US" sz="27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-ex] </a:t>
            </a:r>
            <a:r>
              <a:rPr lang="en-US" sz="2200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describing </a:t>
            </a:r>
            <a:r>
              <a:rPr lang="en-US" sz="2200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calibration and analysis details)</a:t>
            </a:r>
            <a:endParaRPr lang="ru-RU" sz="2200" i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27" y="1398067"/>
            <a:ext cx="8539245" cy="536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8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553921"/>
              </p:ext>
            </p:extLst>
          </p:nvPr>
        </p:nvGraphicFramePr>
        <p:xfrm>
          <a:off x="5995115" y="4333490"/>
          <a:ext cx="3090930" cy="209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0" name="Plot" r:id="rId3" imgW="9401400" imgH="6385320" progId="Grapher.Document">
                  <p:embed/>
                </p:oleObj>
              </mc:Choice>
              <mc:Fallback>
                <p:oleObj name="Plot" r:id="rId3" imgW="9401400" imgH="638532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5115" y="4333490"/>
                        <a:ext cx="3090930" cy="209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595" y="123455"/>
            <a:ext cx="8315727" cy="787260"/>
          </a:xfrm>
        </p:spPr>
        <p:txBody>
          <a:bodyPr>
            <a:normAutofit fontScale="90000"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</a:pPr>
            <a:r>
              <a:rPr lang="en-US" sz="3600" dirty="0" smtClean="0">
                <a:latin typeface="Comic Sans MS" panose="030F0702030302020204" pitchFamily="66" charset="0"/>
              </a:rPr>
              <a:t>Calibration with</a:t>
            </a:r>
            <a:r>
              <a:rPr lang="en-US" sz="2200" dirty="0" smtClean="0">
                <a:solidFill>
                  <a:prstClr val="black"/>
                </a:solidFill>
                <a:latin typeface="Comic Sans MS" panose="030F0702030302020204" pitchFamily="66" charset="0"/>
                <a:ea typeface="+mn-ea"/>
                <a:cs typeface="+mn-cs"/>
              </a:rPr>
              <a:t>   </a:t>
            </a:r>
            <a:r>
              <a:rPr lang="en-US" sz="3100" b="1" baseline="300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22</a:t>
            </a:r>
            <a:r>
              <a:rPr lang="en-US" sz="31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Na, </a:t>
            </a:r>
            <a:r>
              <a:rPr lang="en-US" sz="3100" b="1" baseline="300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60</a:t>
            </a:r>
            <a:r>
              <a:rPr lang="en-US" sz="3100" b="1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Co</a:t>
            </a:r>
            <a:r>
              <a:rPr lang="en-US" sz="31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, </a:t>
            </a:r>
            <a:r>
              <a:rPr lang="en-US" sz="3100" b="1" baseline="300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137</a:t>
            </a:r>
            <a:r>
              <a:rPr lang="en-US" sz="3100" b="1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Cs</a:t>
            </a:r>
            <a:r>
              <a:rPr lang="en-US" sz="31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, </a:t>
            </a:r>
            <a:r>
              <a:rPr lang="en-US" sz="3100" b="1" baseline="300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248</a:t>
            </a:r>
            <a:r>
              <a:rPr lang="en-US" sz="31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Cm </a:t>
            </a:r>
            <a:r>
              <a:rPr lang="en-US" sz="3100" i="1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(few </a:t>
            </a:r>
            <a:r>
              <a:rPr lang="en-US" sz="3100" i="1" dirty="0" err="1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Bq</a:t>
            </a:r>
            <a:r>
              <a:rPr lang="en-US" sz="3100" i="1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)</a:t>
            </a:r>
            <a:endParaRPr lang="en-US" sz="4000" i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413" y="2800431"/>
            <a:ext cx="1465541" cy="1060961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0" y="1449929"/>
            <a:ext cx="2905969" cy="13304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758" y="1444910"/>
            <a:ext cx="3092818" cy="2180728"/>
          </a:xfrm>
          <a:prstGeom prst="rect">
            <a:avLst/>
          </a:prstGeom>
        </p:spPr>
      </p:pic>
      <p:sp>
        <p:nvSpPr>
          <p:cNvPr id="5" name="Прямоугольная выноска 4"/>
          <p:cNvSpPr/>
          <p:nvPr/>
        </p:nvSpPr>
        <p:spPr>
          <a:xfrm>
            <a:off x="2797452" y="3158425"/>
            <a:ext cx="2015500" cy="516423"/>
          </a:xfrm>
          <a:prstGeom prst="wedgeRectCallout">
            <a:avLst>
              <a:gd name="adj1" fmla="val 26989"/>
              <a:gd name="adj2" fmla="val -17080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Teflon capillary</a:t>
            </a:r>
            <a:endParaRPr lang="ru-RU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/>
          </p:nvPr>
        </p:nvGraphicFramePr>
        <p:xfrm>
          <a:off x="462116" y="1438458"/>
          <a:ext cx="2275595" cy="2236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1" name="Plot" r:id="rId8" imgW="6081840" imgH="5977080" progId="Grapher.Document">
                  <p:embed/>
                </p:oleObj>
              </mc:Choice>
              <mc:Fallback>
                <p:oleObj name="Plot" r:id="rId8" imgW="6081840" imgH="5977080" progId="Grapher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116" y="1438458"/>
                        <a:ext cx="2275595" cy="22363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655379"/>
              </p:ext>
            </p:extLst>
          </p:nvPr>
        </p:nvGraphicFramePr>
        <p:xfrm>
          <a:off x="3252209" y="4241283"/>
          <a:ext cx="2675916" cy="2045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2" name="Plot" r:id="rId10" imgW="8198640" imgH="6265800" progId="Grapher.Document">
                  <p:embed/>
                </p:oleObj>
              </mc:Choice>
              <mc:Fallback>
                <p:oleObj name="Plot" r:id="rId10" imgW="8198640" imgH="626580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52209" y="4241283"/>
                        <a:ext cx="2675916" cy="2045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ая выноска 2"/>
          <p:cNvSpPr/>
          <p:nvPr/>
        </p:nvSpPr>
        <p:spPr>
          <a:xfrm>
            <a:off x="6449697" y="4658041"/>
            <a:ext cx="746976" cy="395033"/>
          </a:xfrm>
          <a:prstGeom prst="wedgeRectCallout">
            <a:avLst>
              <a:gd name="adj1" fmla="val -21695"/>
              <a:gd name="adj2" fmla="val 132594"/>
            </a:avLst>
          </a:prstGeom>
          <a:solidFill>
            <a:srgbClr val="E8FB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H(n,</a:t>
            </a:r>
            <a:r>
              <a:rPr lang="el-GR" dirty="0" smtClean="0">
                <a:solidFill>
                  <a:srgbClr val="0070C0"/>
                </a:solidFill>
              </a:rPr>
              <a:t>γ</a:t>
            </a:r>
            <a:r>
              <a:rPr lang="en-US" dirty="0" smtClean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7386034" y="5418677"/>
            <a:ext cx="916925" cy="395033"/>
          </a:xfrm>
          <a:prstGeom prst="wedgeRectCallout">
            <a:avLst>
              <a:gd name="adj1" fmla="val 17098"/>
              <a:gd name="adj2" fmla="val -164084"/>
            </a:avLst>
          </a:prstGeom>
          <a:solidFill>
            <a:srgbClr val="E8FB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70C0"/>
                </a:solidFill>
              </a:rPr>
              <a:t>Gd</a:t>
            </a:r>
            <a:r>
              <a:rPr lang="en-US" dirty="0" smtClean="0">
                <a:solidFill>
                  <a:srgbClr val="0070C0"/>
                </a:solidFill>
              </a:rPr>
              <a:t>(n,</a:t>
            </a:r>
            <a:r>
              <a:rPr lang="el-GR" dirty="0" smtClean="0">
                <a:solidFill>
                  <a:srgbClr val="0070C0"/>
                </a:solidFill>
              </a:rPr>
              <a:t>γ</a:t>
            </a:r>
            <a:r>
              <a:rPr lang="en-US" dirty="0" smtClean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053158"/>
              </p:ext>
            </p:extLst>
          </p:nvPr>
        </p:nvGraphicFramePr>
        <p:xfrm>
          <a:off x="0" y="4209043"/>
          <a:ext cx="3252209" cy="2255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3" name="Plot" r:id="rId12" imgW="9831600" imgH="6818760" progId="Grapher.Document">
                  <p:embed/>
                </p:oleObj>
              </mc:Choice>
              <mc:Fallback>
                <p:oleObj name="Plot" r:id="rId12" imgW="9831600" imgH="681876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0" y="4209043"/>
                        <a:ext cx="3252209" cy="2255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344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516" y="1050528"/>
            <a:ext cx="9144000" cy="54511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69357" y="2206443"/>
            <a:ext cx="2228495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Up</a:t>
            </a:r>
            <a:r>
              <a:rPr lang="en-US" sz="2400" b="1" i="1" dirty="0" smtClean="0"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 ,  </a:t>
            </a:r>
            <a:r>
              <a:rPr lang="en-US" sz="2400" b="1" i="1" dirty="0" err="1" smtClean="0">
                <a:solidFill>
                  <a:srgbClr val="00B050"/>
                </a:solidFill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Md</a:t>
            </a:r>
            <a:r>
              <a:rPr lang="en-US" sz="2400" b="1" i="1" dirty="0" smtClean="0"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 ,  </a:t>
            </a:r>
            <a:r>
              <a:rPr lang="en-US" sz="2400" b="1" i="1" dirty="0" err="1" smtClean="0">
                <a:solidFill>
                  <a:srgbClr val="0070C0"/>
                </a:solidFill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Dn</a:t>
            </a:r>
            <a:endParaRPr lang="en-US" sz="2400" b="1" i="1" dirty="0" smtClean="0">
              <a:solidFill>
                <a:srgbClr val="0070C0"/>
              </a:solidFill>
              <a:ea typeface="Arial Unicode MS" panose="020B0604020202020204" pitchFamily="34" charset="-128"/>
              <a:cs typeface="Arial Unicode MS" panose="020B0604020202020204" pitchFamily="34" charset="-128"/>
              <a:sym typeface="Symbol" panose="05050102010706020507" pitchFamily="18" charset="2"/>
            </a:endParaRPr>
          </a:p>
          <a:p>
            <a:r>
              <a:rPr lang="el-GR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</a:t>
            </a:r>
            <a:r>
              <a:rPr lang="en-US" baseline="-25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m</a:t>
            </a:r>
            <a:r>
              <a:rPr lang="en-US" b="1" dirty="0" smtClean="0">
                <a:latin typeface="Courier New" panose="02070309020205020404" pitchFamily="49" charset="0"/>
                <a:ea typeface="Arial Unicode MS" panose="020B0604020202020204" pitchFamily="34" charset="-128"/>
                <a:cs typeface="Courier New" panose="02070309020205020404" pitchFamily="49" charset="0"/>
                <a:sym typeface="Symbol" panose="05050102010706020507" pitchFamily="18" charset="2"/>
              </a:rPr>
              <a:t>= 4.01  0.07</a:t>
            </a:r>
          </a:p>
          <a:p>
            <a:r>
              <a:rPr lang="el-GR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</a:t>
            </a:r>
            <a:r>
              <a:rPr lang="en-US" baseline="-25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c</a:t>
            </a:r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ea typeface="Arial Unicode MS" panose="020B0604020202020204" pitchFamily="34" charset="-128"/>
                <a:cs typeface="Courier New" panose="02070309020205020404" pitchFamily="49" charset="0"/>
                <a:sym typeface="Symbol" panose="05050102010706020507" pitchFamily="18" charset="2"/>
              </a:rPr>
              <a:t>=13.68  0.23</a:t>
            </a:r>
            <a:endParaRPr lang="en-US" b="1" dirty="0">
              <a:latin typeface="Courier New" panose="02070309020205020404" pitchFamily="49" charset="0"/>
              <a:ea typeface="Arial Unicode MS" panose="020B0604020202020204" pitchFamily="34" charset="-128"/>
              <a:cs typeface="Courier New" panose="02070309020205020404" pitchFamily="49" charset="0"/>
              <a:sym typeface="Symbol" panose="05050102010706020507" pitchFamily="18" charset="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95470" y="3101525"/>
            <a:ext cx="585989" cy="611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460" y="3406772"/>
            <a:ext cx="1493948" cy="3717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1304" y="3037439"/>
            <a:ext cx="205857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Off</a:t>
            </a:r>
          </a:p>
          <a:p>
            <a:r>
              <a:rPr lang="en-US" i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N </a:t>
            </a:r>
            <a:r>
              <a:rPr lang="en-US" b="1" dirty="0" smtClean="0">
                <a:latin typeface="Courier New" panose="02070309020205020404" pitchFamily="49" charset="0"/>
                <a:ea typeface="Arial Unicode MS" panose="020B0604020202020204" pitchFamily="34" charset="-128"/>
                <a:cs typeface="Courier New" panose="02070309020205020404" pitchFamily="49" charset="0"/>
                <a:sym typeface="Symbol" panose="05050102010706020507" pitchFamily="18" charset="2"/>
              </a:rPr>
              <a:t>=1.52  0.05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7118" y="4905641"/>
            <a:ext cx="205857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7030A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N </a:t>
            </a:r>
            <a:r>
              <a:rPr lang="en-US" b="1" dirty="0" smtClean="0">
                <a:solidFill>
                  <a:srgbClr val="7030A0"/>
                </a:solidFill>
                <a:latin typeface="Courier New" panose="02070309020205020404" pitchFamily="49" charset="0"/>
                <a:ea typeface="Arial Unicode MS" panose="020B0604020202020204" pitchFamily="34" charset="-128"/>
                <a:cs typeface="Courier New" panose="02070309020205020404" pitchFamily="49" charset="0"/>
                <a:sym typeface="Symbol" panose="05050102010706020507" pitchFamily="18" charset="2"/>
              </a:rPr>
              <a:t>=3.20  0.02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08267" y="4530007"/>
            <a:ext cx="102303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baseline="30000" dirty="0" smtClean="0">
                <a:solidFill>
                  <a:srgbClr val="7030A0"/>
                </a:solidFill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248</a:t>
            </a:r>
            <a:r>
              <a:rPr lang="en-US" sz="2400" b="1" dirty="0" smtClean="0">
                <a:solidFill>
                  <a:srgbClr val="7030A0"/>
                </a:solidFill>
                <a:ea typeface="Arial Unicode MS" panose="020B0604020202020204" pitchFamily="34" charset="-128"/>
                <a:cs typeface="Arial Unicode MS" panose="020B0604020202020204" pitchFamily="34" charset="-128"/>
                <a:sym typeface="Symbol" panose="05050102010706020507" pitchFamily="18" charset="2"/>
              </a:rPr>
              <a:t>Cm</a:t>
            </a:r>
            <a:endParaRPr lang="en-US" b="1" dirty="0" smtClean="0">
              <a:solidFill>
                <a:srgbClr val="7030A0"/>
              </a:solidFill>
              <a:ea typeface="Arial Unicode MS" panose="020B0604020202020204" pitchFamily="34" charset="-128"/>
              <a:cs typeface="Courier New" panose="02070309020205020404" pitchFamily="49" charset="0"/>
              <a:sym typeface="Symbol" panose="05050102010706020507" pitchFamily="18" charset="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76932" y="6488668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 (P-D),   </a:t>
            </a:r>
            <a:r>
              <a:rPr lang="el-GR" b="1" dirty="0" smtClean="0"/>
              <a:t>μ</a:t>
            </a:r>
            <a:r>
              <a:rPr lang="en-US" b="1" dirty="0" smtClean="0"/>
              <a:t>s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04661" y="678012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Events / 200 ns / day</a:t>
            </a:r>
            <a:endParaRPr lang="ru-RU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7229" y="878404"/>
            <a:ext cx="5985255" cy="96687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20420942">
            <a:off x="5326989" y="1308217"/>
            <a:ext cx="25747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50 PMT only</a:t>
            </a:r>
            <a:endParaRPr lang="ru-RU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56907" y="-30439"/>
            <a:ext cx="6482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Comic Sans MS" panose="030F0702030302020204" pitchFamily="66" charset="0"/>
              </a:rPr>
              <a:t>An example of time distributions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17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98858"/>
            <a:ext cx="9102751" cy="6259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07504" y="0"/>
            <a:ext cx="8924528" cy="9600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Neutrino experiments at the Kalinin NPP</a:t>
            </a:r>
          </a:p>
          <a:p>
            <a:pPr algn="r" fontAlgn="base">
              <a:spcAft>
                <a:spcPct val="0"/>
              </a:spcAft>
              <a:defRPr/>
            </a:pPr>
            <a:r>
              <a:rPr lang="en-US" sz="2100" i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(</a:t>
            </a:r>
            <a:r>
              <a:rPr lang="en-US" sz="2100" i="1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Tver</a:t>
            </a:r>
            <a:r>
              <a:rPr lang="en-US" sz="2100" i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region, 285 km NW from </a:t>
            </a:r>
            <a:r>
              <a:rPr lang="en-US" sz="2100" i="1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Dubna</a:t>
            </a:r>
            <a:r>
              <a:rPr lang="en-US" sz="2100" i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)</a:t>
            </a:r>
            <a:endParaRPr lang="ru-RU" sz="2100" i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6327253" y="1552174"/>
            <a:ext cx="2704779" cy="607039"/>
          </a:xfrm>
          <a:prstGeom prst="wedgeRectCallout">
            <a:avLst>
              <a:gd name="adj1" fmla="val -91421"/>
              <a:gd name="adj2" fmla="val 13154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GEMMA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(Neutrino Magnetic Moment)</a:t>
            </a:r>
            <a:endParaRPr lang="ru-RU" sz="1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916707" y="4410635"/>
            <a:ext cx="3115326" cy="987398"/>
          </a:xfrm>
          <a:prstGeom prst="wedgeRectCallout">
            <a:avLst>
              <a:gd name="adj1" fmla="val -163866"/>
              <a:gd name="adj2" fmla="val 5869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DANSS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(reactor monitoring and search for sterile neutrino oscillations)</a:t>
            </a:r>
            <a:endParaRPr lang="ru-RU" sz="1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6327253" y="2881513"/>
            <a:ext cx="2704780" cy="745351"/>
          </a:xfrm>
          <a:prstGeom prst="wedgeRectCallout">
            <a:avLst>
              <a:gd name="adj1" fmla="val -118409"/>
              <a:gd name="adj2" fmla="val 5929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</a:t>
            </a:r>
            <a:r>
              <a:rPr lang="en-US" b="1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GeN</a:t>
            </a:r>
            <a:r>
              <a:rPr lang="en-US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(Coherent </a:t>
            </a:r>
            <a:r>
              <a:rPr lang="en-US" sz="1400" b="1" dirty="0" smtClean="0">
                <a:solidFill>
                  <a:srgbClr val="000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-</a:t>
            </a:r>
            <a:r>
              <a:rPr lang="en-US" sz="14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Ge scattering)</a:t>
            </a:r>
            <a:endParaRPr lang="ru-RU" sz="1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/>
              <p:cNvSpPr txBox="1">
                <a:spLocks/>
              </p:cNvSpPr>
              <p:nvPr/>
            </p:nvSpPr>
            <p:spPr bwMode="auto">
              <a:xfrm>
                <a:off x="-4464" y="598858"/>
                <a:ext cx="4164746" cy="1076262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baseline="0">
                    <a:solidFill>
                      <a:schemeClr val="tx1"/>
                    </a:solidFill>
                    <a:latin typeface="Calibri" pitchFamily="34" charset="0"/>
                    <a:ea typeface="+mn-ea"/>
                    <a:cs typeface="Calibri" pitchFamily="34" charset="0"/>
                  </a:defRPr>
                </a:lvl1pPr>
                <a:lvl2pPr marL="742950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lvl2pPr>
                <a:lvl3pPr marL="1143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•"/>
                  <a:defRPr sz="1600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lvl3pPr>
                <a:lvl4pPr marL="1600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–"/>
                  <a:defRPr sz="1400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lvl4pPr>
                <a:lvl5pPr marL="2057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eaLnBrk="0" hangingPunct="0">
                  <a:defRPr/>
                </a:pPr>
                <a:r>
                  <a:rPr lang="fr-FR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Pressurised Water Reactor (</a:t>
                </a:r>
                <a:r>
                  <a:rPr lang="ru-RU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ВВЭР-1000)</a:t>
                </a:r>
                <a:endParaRPr lang="en-US" sz="1400" b="1" kern="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0" hangingPunct="0">
                  <a:defRPr/>
                </a:pPr>
                <a:r>
                  <a:rPr lang="en-US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Thermal Power: 3 100 MW</a:t>
                </a:r>
                <a:r>
                  <a:rPr lang="ru-RU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1400" b="1" kern="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0" hangingPunct="0">
                  <a:defRPr/>
                </a:pPr>
                <a:r>
                  <a:rPr lang="en-US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Neutrino Flux: </a:t>
                </a:r>
                <a:r>
                  <a:rPr lang="fr-FR" sz="1400" b="1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1400" b="1" i="1" ker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~</m:t>
                    </m:r>
                    <m:sSup>
                      <m:sSupPr>
                        <m:ctrlPr>
                          <a:rPr lang="fr-FR" sz="1400" b="1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1400" b="1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𝟔</m:t>
                        </m:r>
                        <m:r>
                          <a:rPr lang="ru-RU" sz="1400" b="1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sym typeface="Symbol" panose="05050102010706020507" pitchFamily="18" charset="2"/>
                          </a:rPr>
                          <m:t></m:t>
                        </m:r>
                        <m:r>
                          <a:rPr lang="fr-FR" sz="1400" b="1" i="1" ker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𝟏𝟎</m:t>
                        </m:r>
                      </m:e>
                      <m:sup>
                        <m:r>
                          <a:rPr lang="ru-RU" sz="1400" b="1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𝟐𝟎</m:t>
                        </m:r>
                      </m:sup>
                    </m:sSup>
                    <m:r>
                      <a:rPr lang="fr-FR" sz="1400" b="1" i="1" ker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 </m:t>
                    </m:r>
                    <m:acc>
                      <m:accPr>
                        <m:chr m:val="̅"/>
                        <m:ctrlPr>
                          <a:rPr lang="fr-FR" sz="1400" b="1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fr-FR" sz="1400" b="1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fr-FR" sz="1400" b="1" i="1" kern="0">
                                <a:solidFill>
                                  <a:srgbClr val="000000"/>
                                </a:solidFill>
                                <a:latin typeface="Cambria Math"/>
                                <a:ea typeface="Cambria Math"/>
                              </a:rPr>
                              <m:t>𝝂</m:t>
                            </m:r>
                          </m:e>
                          <m:sub>
                            <m:r>
                              <a:rPr lang="fr-FR" sz="1400" b="1" i="1" kern="0">
                                <a:solidFill>
                                  <a:srgbClr val="000000"/>
                                </a:solidFill>
                                <a:latin typeface="Cambria Math"/>
                                <a:ea typeface="Cambria Math"/>
                              </a:rPr>
                              <m:t>𝒆</m:t>
                            </m:r>
                          </m:sub>
                        </m:sSub>
                      </m:e>
                    </m:acc>
                  </m:oMath>
                </a14:m>
                <a:r>
                  <a:rPr lang="fr-FR" sz="1400" b="1" kern="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</a:t>
                </a:r>
                <a:r>
                  <a:rPr lang="ru-RU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r>
                  <a:rPr lang="ru-RU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</a:t>
                </a:r>
                <a:r>
                  <a:rPr lang="en-US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</a:t>
                </a:r>
                <a:r>
                  <a:rPr lang="fr-FR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day</a:t>
                </a:r>
              </a:p>
              <a:p>
                <a:pPr eaLnBrk="0" hangingPunct="0">
                  <a:defRPr/>
                </a:pPr>
                <a:r>
                  <a:rPr lang="fr-FR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Campaign: </a:t>
                </a:r>
                <a:r>
                  <a:rPr lang="ru-RU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18 </a:t>
                </a:r>
                <a:r>
                  <a:rPr lang="en-US" sz="1400" b="1" kern="0" dirty="0" smtClean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months</a:t>
                </a:r>
                <a:endParaRPr lang="ru-RU" sz="1400" b="1" kern="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4464" y="598858"/>
                <a:ext cx="4164746" cy="1076262"/>
              </a:xfrm>
              <a:prstGeom prst="rect">
                <a:avLst/>
              </a:prstGeom>
              <a:blipFill rotWithShape="1">
                <a:blip r:embed="rId4"/>
                <a:stretch>
                  <a:fillRect l="-146" t="-565" b="-5650"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2135341" y="4870901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4</a:t>
            </a: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944" y="312180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3</a:t>
            </a: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3192" y="216479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2</a:t>
            </a: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54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076" y="705837"/>
            <a:ext cx="9144000" cy="61521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61376" y="3600895"/>
            <a:ext cx="21723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4051 Up  </a:t>
            </a:r>
            <a:r>
              <a:rPr lang="en-US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ev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/ day</a:t>
            </a:r>
          </a:p>
          <a:p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3476 </a:t>
            </a:r>
            <a:r>
              <a:rPr lang="en-US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Md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Comic Sans MS" panose="030F0702030302020204" pitchFamily="66" charset="0"/>
              </a:rPr>
              <a:t>ev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 /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day</a:t>
            </a:r>
          </a:p>
          <a:p>
            <a:r>
              <a:rPr lang="en-US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3022 </a:t>
            </a:r>
            <a:r>
              <a:rPr lang="en-US" dirty="0" err="1" smtClean="0">
                <a:solidFill>
                  <a:srgbClr val="1133AF"/>
                </a:solidFill>
                <a:latin typeface="Comic Sans MS" panose="030F0702030302020204" pitchFamily="66" charset="0"/>
              </a:rPr>
              <a:t>Dn</a:t>
            </a:r>
            <a:r>
              <a:rPr lang="en-US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  </a:t>
            </a:r>
            <a:r>
              <a:rPr lang="en-US" dirty="0" err="1" smtClean="0">
                <a:solidFill>
                  <a:srgbClr val="1133AF"/>
                </a:solidFill>
                <a:latin typeface="Comic Sans MS" panose="030F0702030302020204" pitchFamily="66" charset="0"/>
              </a:rPr>
              <a:t>ev</a:t>
            </a:r>
            <a:r>
              <a:rPr lang="en-US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 / day</a:t>
            </a:r>
          </a:p>
          <a:p>
            <a:endParaRPr lang="en-US" dirty="0" smtClean="0">
              <a:solidFill>
                <a:srgbClr val="1133AF"/>
              </a:solidFill>
              <a:latin typeface="Comic Sans MS" panose="030F0702030302020204" pitchFamily="66" charset="0"/>
            </a:endParaRPr>
          </a:p>
          <a:p>
            <a:r>
              <a:rPr lang="en-US" dirty="0">
                <a:solidFill>
                  <a:srgbClr val="1133AF"/>
                </a:solidFill>
                <a:latin typeface="Comic Sans MS" panose="030F0702030302020204" pitchFamily="66" charset="0"/>
              </a:rPr>
              <a:t> </a:t>
            </a:r>
            <a:r>
              <a:rPr lang="en-US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 </a:t>
            </a:r>
            <a:r>
              <a:rPr lang="en-US" dirty="0" smtClean="0">
                <a:solidFill>
                  <a:schemeClr val="accent4"/>
                </a:solidFill>
                <a:latin typeface="Comic Sans MS" panose="030F0702030302020204" pitchFamily="66" charset="0"/>
              </a:rPr>
              <a:t>333 Off </a:t>
            </a:r>
            <a:r>
              <a:rPr lang="en-US" dirty="0" err="1">
                <a:solidFill>
                  <a:schemeClr val="accent4"/>
                </a:solidFill>
                <a:latin typeface="Comic Sans MS" panose="030F0702030302020204" pitchFamily="66" charset="0"/>
              </a:rPr>
              <a:t>ev</a:t>
            </a:r>
            <a:r>
              <a:rPr lang="en-US" dirty="0">
                <a:solidFill>
                  <a:schemeClr val="accent4"/>
                </a:solidFill>
                <a:latin typeface="Comic Sans MS" panose="030F0702030302020204" pitchFamily="66" charset="0"/>
              </a:rPr>
              <a:t> / day</a:t>
            </a:r>
          </a:p>
          <a:p>
            <a:endParaRPr lang="ru-RU" dirty="0">
              <a:solidFill>
                <a:srgbClr val="1133AF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420942">
            <a:off x="5396767" y="1043794"/>
            <a:ext cx="25747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50 PMT only</a:t>
            </a:r>
            <a:endParaRPr lang="ru-RU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063" y="65701"/>
            <a:ext cx="9014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anose="030F0702030302020204" pitchFamily="66" charset="0"/>
              </a:rPr>
              <a:t>An example of energy spectra (partial segmentation)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16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5837"/>
            <a:ext cx="9144000" cy="61521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0420942">
            <a:off x="5054429" y="1042271"/>
            <a:ext cx="246093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50 PMT and</a:t>
            </a:r>
          </a:p>
          <a:p>
            <a:pPr algn="ctr"/>
            <a:r>
              <a:rPr lang="en-US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2500 </a:t>
            </a:r>
            <a:r>
              <a:rPr lang="en-US" sz="32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SiPM</a:t>
            </a:r>
            <a:endParaRPr lang="ru-RU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61376" y="4347869"/>
            <a:ext cx="21723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4910 Up  </a:t>
            </a:r>
            <a:r>
              <a:rPr lang="en-US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ev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/ day</a:t>
            </a:r>
          </a:p>
          <a:p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4101 </a:t>
            </a:r>
            <a:r>
              <a:rPr lang="en-US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Md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</a:t>
            </a:r>
            <a:r>
              <a:rPr lang="en-US" dirty="0" err="1">
                <a:solidFill>
                  <a:srgbClr val="00B050"/>
                </a:solidFill>
                <a:latin typeface="Comic Sans MS" panose="030F0702030302020204" pitchFamily="66" charset="0"/>
              </a:rPr>
              <a:t>ev</a:t>
            </a:r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 / </a:t>
            </a:r>
            <a:r>
              <a:rPr lang="en-US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day</a:t>
            </a:r>
          </a:p>
          <a:p>
            <a:r>
              <a:rPr lang="en-US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3490 </a:t>
            </a:r>
            <a:r>
              <a:rPr lang="en-US" dirty="0" err="1" smtClean="0">
                <a:solidFill>
                  <a:srgbClr val="1133AF"/>
                </a:solidFill>
                <a:latin typeface="Comic Sans MS" panose="030F0702030302020204" pitchFamily="66" charset="0"/>
              </a:rPr>
              <a:t>Dn</a:t>
            </a:r>
            <a:r>
              <a:rPr lang="en-US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  </a:t>
            </a:r>
            <a:r>
              <a:rPr lang="en-US" dirty="0" err="1" smtClean="0">
                <a:solidFill>
                  <a:srgbClr val="1133AF"/>
                </a:solidFill>
                <a:latin typeface="Comic Sans MS" panose="030F0702030302020204" pitchFamily="66" charset="0"/>
              </a:rPr>
              <a:t>ev</a:t>
            </a:r>
            <a:r>
              <a:rPr lang="en-US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 / day</a:t>
            </a:r>
          </a:p>
          <a:p>
            <a:endParaRPr lang="en-US" dirty="0" smtClean="0">
              <a:solidFill>
                <a:srgbClr val="1133AF"/>
              </a:solidFill>
              <a:latin typeface="Comic Sans MS" panose="030F0702030302020204" pitchFamily="66" charset="0"/>
            </a:endParaRPr>
          </a:p>
          <a:p>
            <a:r>
              <a:rPr lang="en-US" dirty="0">
                <a:solidFill>
                  <a:srgbClr val="1133AF"/>
                </a:solidFill>
                <a:latin typeface="Comic Sans MS" panose="030F0702030302020204" pitchFamily="66" charset="0"/>
              </a:rPr>
              <a:t> </a:t>
            </a:r>
            <a:r>
              <a:rPr lang="en-US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 </a:t>
            </a:r>
            <a:r>
              <a:rPr lang="en-US" dirty="0">
                <a:solidFill>
                  <a:schemeClr val="accent4"/>
                </a:solidFill>
                <a:latin typeface="Comic Sans MS" panose="030F0702030302020204" pitchFamily="66" charset="0"/>
              </a:rPr>
              <a:t>1</a:t>
            </a:r>
            <a:r>
              <a:rPr lang="en-US" dirty="0" smtClean="0">
                <a:solidFill>
                  <a:schemeClr val="accent4"/>
                </a:solidFill>
                <a:latin typeface="Comic Sans MS" panose="030F0702030302020204" pitchFamily="66" charset="0"/>
              </a:rPr>
              <a:t>33 Off </a:t>
            </a:r>
            <a:r>
              <a:rPr lang="en-US" dirty="0" err="1">
                <a:solidFill>
                  <a:schemeClr val="accent4"/>
                </a:solidFill>
                <a:latin typeface="Comic Sans MS" panose="030F0702030302020204" pitchFamily="66" charset="0"/>
              </a:rPr>
              <a:t>ev</a:t>
            </a:r>
            <a:r>
              <a:rPr lang="en-US" dirty="0">
                <a:solidFill>
                  <a:schemeClr val="accent4"/>
                </a:solidFill>
                <a:latin typeface="Comic Sans MS" panose="030F0702030302020204" pitchFamily="66" charset="0"/>
              </a:rPr>
              <a:t> / </a:t>
            </a:r>
            <a:r>
              <a:rPr lang="en-US" dirty="0" smtClean="0">
                <a:solidFill>
                  <a:schemeClr val="accent4"/>
                </a:solidFill>
                <a:latin typeface="Comic Sans MS" panose="030F0702030302020204" pitchFamily="66" charset="0"/>
              </a:rPr>
              <a:t>day</a:t>
            </a:r>
            <a:endParaRPr lang="en-US" dirty="0">
              <a:solidFill>
                <a:schemeClr val="accent4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1" y="55753"/>
            <a:ext cx="8475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anose="030F0702030302020204" pitchFamily="66" charset="0"/>
              </a:rPr>
              <a:t>An example of energy spectra (full segmentation)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274211"/>
              </p:ext>
            </p:extLst>
          </p:nvPr>
        </p:nvGraphicFramePr>
        <p:xfrm>
          <a:off x="5760019" y="929646"/>
          <a:ext cx="3334036" cy="5217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2" name="Plot" r:id="rId4" imgW="5089320" imgH="7965360" progId="Grapher.Document">
                  <p:embed/>
                </p:oleObj>
              </mc:Choice>
              <mc:Fallback>
                <p:oleObj name="Plot" r:id="rId4" imgW="5089320" imgH="796536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60019" y="929646"/>
                        <a:ext cx="3334036" cy="52170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0050" y="34473"/>
            <a:ext cx="8872538" cy="731838"/>
          </a:xfrm>
        </p:spPr>
        <p:txBody>
          <a:bodyPr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IBD total rate vs effective distance</a:t>
            </a:r>
            <a:endParaRPr lang="en-GB" altLang="ru-RU" sz="32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67544" y="4077072"/>
            <a:ext cx="5161159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Pct val="100000"/>
            </a:pPr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IBD intensity follows reasonably the 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 / L</a:t>
            </a:r>
            <a:r>
              <a:rPr lang="en-US" baseline="3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dependence.</a:t>
            </a:r>
          </a:p>
          <a:p>
            <a:pPr eaLnBrk="1" fontAlgn="base"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Pct val="100000"/>
            </a:pPr>
            <a:r>
              <a:rPr lang="en-US" dirty="0">
                <a:solidFill>
                  <a:srgbClr val="000000"/>
                </a:solidFill>
                <a:latin typeface="Comic Sans MS" panose="030F0702030302020204" pitchFamily="66" charset="0"/>
              </a:rPr>
              <a:t>Effective </a:t>
            </a:r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distance L </a:t>
            </a:r>
            <a:r>
              <a:rPr lang="en-US" dirty="0">
                <a:solidFill>
                  <a:srgbClr val="000000"/>
                </a:solidFill>
                <a:latin typeface="Comic Sans MS" panose="030F0702030302020204" pitchFamily="66" charset="0"/>
              </a:rPr>
              <a:t>takes into account </a:t>
            </a:r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real 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spatial </a:t>
            </a:r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distribution 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of the detection </a:t>
            </a:r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efficiency </a:t>
            </a:r>
            <a:r>
              <a:rPr lang="en-US" dirty="0">
                <a:solidFill>
                  <a:srgbClr val="000000"/>
                </a:solidFill>
                <a:latin typeface="Comic Sans MS" panose="030F0702030302020204" pitchFamily="66" charset="0"/>
              </a:rPr>
              <a:t>and the </a:t>
            </a:r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reactor 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core burning profile</a:t>
            </a:r>
            <a:r>
              <a:rPr lang="en-US" dirty="0" smtClean="0">
                <a:latin typeface="Comic Sans MS" panose="030F0702030302020204" pitchFamily="66" charset="0"/>
              </a:rPr>
              <a:t> (monitored permanently </a:t>
            </a:r>
            <a:r>
              <a:rPr lang="en-US" dirty="0">
                <a:latin typeface="Comic Sans MS" panose="030F0702030302020204" pitchFamily="66" charset="0"/>
              </a:rPr>
              <a:t>by the </a:t>
            </a:r>
            <a:r>
              <a:rPr lang="en-US" dirty="0" smtClean="0">
                <a:latin typeface="Comic Sans MS" panose="030F0702030302020204" pitchFamily="66" charset="0"/>
              </a:rPr>
              <a:t>KNPP staff) . </a:t>
            </a:r>
          </a:p>
          <a:p>
            <a:pPr eaLnBrk="1" fontAlgn="base"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Pct val="100000"/>
            </a:pPr>
            <a:r>
              <a:rPr lang="en-US" dirty="0" smtClean="0">
                <a:latin typeface="Comic Sans MS" panose="030F0702030302020204" pitchFamily="66" charset="0"/>
              </a:rPr>
              <a:t>The time variation of  reactor core burning profile is taken into account </a:t>
            </a:r>
            <a:r>
              <a:rPr lang="en-US" dirty="0">
                <a:latin typeface="Comic Sans MS" panose="030F0702030302020204" pitchFamily="66" charset="0"/>
              </a:rPr>
              <a:t>with </a:t>
            </a:r>
            <a:r>
              <a:rPr lang="en-US" dirty="0" smtClean="0">
                <a:latin typeface="Comic Sans MS" panose="030F0702030302020204" pitchFamily="66" charset="0"/>
              </a:rPr>
              <a:t>a precision   of 30 min</a:t>
            </a:r>
            <a:r>
              <a:rPr lang="en-US" dirty="0">
                <a:latin typeface="Comic Sans MS" panose="030F0702030302020204" pitchFamily="66" charset="0"/>
              </a:rPr>
              <a:t> and</a:t>
            </a:r>
            <a:r>
              <a:rPr lang="en-US" dirty="0" smtClean="0">
                <a:latin typeface="Comic Sans MS" panose="030F0702030302020204" pitchFamily="66" charset="0"/>
              </a:rPr>
              <a:t> ~10 cm. 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7" y="855978"/>
            <a:ext cx="5685222" cy="2883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 bwMode="auto">
          <a:xfrm>
            <a:off x="1273348" y="1103696"/>
            <a:ext cx="1241550" cy="2122650"/>
          </a:xfrm>
          <a:prstGeom prst="rect">
            <a:avLst/>
          </a:prstGeom>
          <a:solidFill>
            <a:srgbClr val="FF0000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562366" y="1103696"/>
            <a:ext cx="1241550" cy="2122650"/>
          </a:xfrm>
          <a:prstGeom prst="rect">
            <a:avLst/>
          </a:prstGeom>
          <a:solidFill>
            <a:srgbClr val="00B050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851384" y="1109162"/>
            <a:ext cx="1241550" cy="2122650"/>
          </a:xfrm>
          <a:prstGeom prst="rect">
            <a:avLst/>
          </a:prstGeom>
          <a:solidFill>
            <a:srgbClr val="0070C0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8386" y="1103696"/>
            <a:ext cx="551474" cy="382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UP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96936" y="1533734"/>
            <a:ext cx="1188790" cy="382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MIDDLE</a:t>
            </a:r>
            <a:endParaRPr lang="ru-RU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38974" y="1915783"/>
            <a:ext cx="989662" cy="382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DOWN</a:t>
            </a:r>
            <a:endParaRPr lang="ru-RU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957690" y="6220388"/>
            <a:ext cx="31863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>
              <a:spcBef>
                <a:spcPct val="0"/>
              </a:spcBef>
              <a:spcAft>
                <a:spcPts val="1200"/>
              </a:spcAft>
              <a:buClr>
                <a:srgbClr val="000000"/>
              </a:buClr>
              <a:buSzPct val="100000"/>
            </a:pPr>
            <a:r>
              <a:rPr lang="en-US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Time evolution of the core burning profile</a:t>
            </a:r>
          </a:p>
        </p:txBody>
      </p:sp>
      <p:sp>
        <p:nvSpPr>
          <p:cNvPr id="10" name="Прямоугольная выноска 9"/>
          <p:cNvSpPr/>
          <p:nvPr/>
        </p:nvSpPr>
        <p:spPr bwMode="auto">
          <a:xfrm>
            <a:off x="6293118" y="4380378"/>
            <a:ext cx="1170190" cy="887082"/>
          </a:xfrm>
          <a:prstGeom prst="wedgeRectCallout">
            <a:avLst>
              <a:gd name="adj1" fmla="val -63488"/>
              <a:gd name="adj2" fmla="val -156028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Reactor core center</a:t>
            </a:r>
            <a:endParaRPr lang="en-US" sz="2400" b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433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9838"/>
            <a:ext cx="9144000" cy="555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892" y="0"/>
            <a:ext cx="7886700" cy="665184"/>
          </a:xfrm>
        </p:spPr>
        <p:txBody>
          <a:bodyPr/>
          <a:lstStyle/>
          <a:p>
            <a:pPr algn="ctr"/>
            <a:r>
              <a:rPr lang="en-US" b="1" dirty="0" smtClean="0">
                <a:latin typeface="Comic Sans MS" panose="030F0702030302020204" pitchFamily="66" charset="0"/>
              </a:rPr>
              <a:t>DANSS data taking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3773" y="538070"/>
            <a:ext cx="8090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Variable distance to the reactor core: 10.7m (Up), 11.7m (</a:t>
            </a:r>
            <a:r>
              <a:rPr lang="en-US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Md</a:t>
            </a: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), 12.7m (</a:t>
            </a:r>
            <a:r>
              <a:rPr lang="en-US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Dn</a:t>
            </a: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)</a:t>
            </a:r>
          </a:p>
          <a:p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Detector movement: 3 times per week (</a:t>
            </a: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Down</a:t>
            </a: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-&gt; </a:t>
            </a:r>
            <a:r>
              <a:rPr lang="en-US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Up</a:t>
            </a: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-&gt; </a:t>
            </a:r>
            <a:r>
              <a:rPr lang="en-US" b="1" dirty="0" smtClean="0">
                <a:solidFill>
                  <a:srgbClr val="1133AF"/>
                </a:solidFill>
                <a:latin typeface="Comic Sans MS" panose="030F0702030302020204" pitchFamily="66" charset="0"/>
              </a:rPr>
              <a:t>Middle</a:t>
            </a: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-&gt; </a:t>
            </a: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Down</a:t>
            </a: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…)</a:t>
            </a:r>
            <a:endParaRPr lang="ru-RU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1261785"/>
            <a:ext cx="9144000" cy="26945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4111136"/>
            <a:ext cx="9144000" cy="267969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332913" y="2378244"/>
            <a:ext cx="231230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Raw DANSS data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25512" y="5072828"/>
            <a:ext cx="252710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The DANSS data</a:t>
            </a:r>
          </a:p>
          <a:p>
            <a:pPr algn="ctr"/>
            <a:r>
              <a:rPr lang="en-US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“fuel-corrected”</a:t>
            </a:r>
            <a:endParaRPr lang="ru-RU" sz="2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en-US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(except of the 1</a:t>
            </a:r>
            <a:r>
              <a:rPr lang="en-US" b="1" i="1" baseline="300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st</a:t>
            </a:r>
            <a:r>
              <a:rPr lang="en-US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month)</a:t>
            </a:r>
            <a:endParaRPr lang="en-US" b="1" i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236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759"/>
            <a:ext cx="9144000" cy="612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759"/>
            <a:ext cx="9144000" cy="612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1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87" y="456937"/>
            <a:ext cx="7508026" cy="594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759"/>
            <a:ext cx="9144000" cy="612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7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759"/>
            <a:ext cx="9144000" cy="612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7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253" y="401226"/>
            <a:ext cx="6120555" cy="645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ая выноска 9"/>
          <p:cNvSpPr/>
          <p:nvPr/>
        </p:nvSpPr>
        <p:spPr>
          <a:xfrm>
            <a:off x="2865986" y="3697581"/>
            <a:ext cx="1224136" cy="627626"/>
          </a:xfrm>
          <a:prstGeom prst="wedgeRectCallout">
            <a:avLst>
              <a:gd name="adj1" fmla="val 131605"/>
              <a:gd name="adj2" fmla="val 978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Core of</a:t>
            </a:r>
            <a:endParaRPr lang="ru-RU" b="1" dirty="0">
              <a:solidFill>
                <a:schemeClr val="tx2"/>
              </a:solidFill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ВВЭР-1000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5154060" y="6213053"/>
            <a:ext cx="860374" cy="592428"/>
          </a:xfrm>
          <a:prstGeom prst="wedgeRectCallout">
            <a:avLst>
              <a:gd name="adj1" fmla="val -49435"/>
              <a:gd name="adj2" fmla="val -24007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r</a:t>
            </a:r>
            <a:r>
              <a:rPr lang="en-US" b="1" dirty="0" smtClean="0">
                <a:solidFill>
                  <a:srgbClr val="FF0000"/>
                </a:solidFill>
              </a:rPr>
              <a:t>oom </a:t>
            </a:r>
            <a:r>
              <a:rPr lang="ru-RU" b="1" dirty="0" smtClean="0">
                <a:solidFill>
                  <a:srgbClr val="FF0000"/>
                </a:solidFill>
              </a:rPr>
              <a:t>А336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ая выноска 23"/>
          <p:cNvSpPr/>
          <p:nvPr/>
        </p:nvSpPr>
        <p:spPr>
          <a:xfrm>
            <a:off x="6749675" y="3571578"/>
            <a:ext cx="1452680" cy="381759"/>
          </a:xfrm>
          <a:prstGeom prst="wedgeRectCallout">
            <a:avLst>
              <a:gd name="adj1" fmla="val -104115"/>
              <a:gd name="adj2" fmla="val 9984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Cooling Pond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Волна 1"/>
          <p:cNvSpPr/>
          <p:nvPr/>
        </p:nvSpPr>
        <p:spPr>
          <a:xfrm>
            <a:off x="7476015" y="427824"/>
            <a:ext cx="1577662" cy="349003"/>
          </a:xfrm>
          <a:prstGeom prst="wave">
            <a:avLst/>
          </a:prstGeom>
          <a:solidFill>
            <a:schemeClr val="bg1"/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олна 12"/>
          <p:cNvSpPr/>
          <p:nvPr/>
        </p:nvSpPr>
        <p:spPr>
          <a:xfrm>
            <a:off x="7476015" y="666915"/>
            <a:ext cx="1577662" cy="349003"/>
          </a:xfrm>
          <a:prstGeom prst="wave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олна 13"/>
          <p:cNvSpPr/>
          <p:nvPr/>
        </p:nvSpPr>
        <p:spPr>
          <a:xfrm>
            <a:off x="7476015" y="929569"/>
            <a:ext cx="1577662" cy="349003"/>
          </a:xfrm>
          <a:prstGeom prst="wave">
            <a:avLst/>
          </a:prstGeom>
          <a:solidFill>
            <a:srgbClr val="FF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27290" y="161647"/>
            <a:ext cx="47009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Reactor building </a:t>
            </a:r>
            <a:r>
              <a:rPr lang="en-US" b="1" dirty="0" smtClean="0">
                <a:latin typeface="Comic Sans MS" panose="030F0702030302020204" pitchFamily="66" charset="0"/>
              </a:rPr>
              <a:t>of the </a:t>
            </a:r>
            <a:r>
              <a:rPr lang="en-US" b="1" dirty="0">
                <a:latin typeface="Comic Sans MS" panose="030F0702030302020204" pitchFamily="66" charset="0"/>
              </a:rPr>
              <a:t>B-320 project 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0" y="630603"/>
            <a:ext cx="3174643" cy="165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216000" rIns="90000" bIns="144000" anchorCtr="1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</a:rPr>
              <a:t>Overburden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1" u="none" strike="noStrike" kern="0" cap="none" spc="0" normalizeH="0" baseline="0" noProof="0" dirty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</a:rPr>
              <a:t>(reactor, building, shielding, </a:t>
            </a:r>
            <a:r>
              <a:rPr kumimoji="0" lang="en-US" b="0" i="1" u="none" strike="noStrike" kern="0" cap="none" spc="0" normalizeH="0" baseline="0" noProof="0" dirty="0" smtClean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</a:rPr>
              <a:t>cooling pond, etc</a:t>
            </a:r>
            <a:r>
              <a:rPr kumimoji="0" lang="en-US" b="0" i="1" u="none" strike="noStrike" kern="0" cap="none" spc="0" normalizeH="0" baseline="0" noProof="0" dirty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</a:rPr>
              <a:t>.):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</a:rPr>
              <a:t>~50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</a:rPr>
              <a:t>m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 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</a:rPr>
              <a:t>of  W.E.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0" y="3856642"/>
            <a:ext cx="2138859" cy="2948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216000" rIns="90000" bIns="144000" anchor="ctr" anchorCtr="1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</a:rPr>
              <a:t>Technological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</a:rPr>
              <a:t>room A336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</a:rPr>
              <a:t>just under reactor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</a:rPr>
              <a:t>9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</a:rPr>
              <a:t>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</a:rPr>
              <a:t>m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</a:rPr>
              <a:t>only!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  <a:sym typeface="Symbol" pitchFamily="18" charset="2"/>
              </a:rPr>
              <a:t>5 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  <a:sym typeface="Symbol" pitchFamily="18" charset="2"/>
              </a:rPr>
              <a:t>10</a:t>
            </a:r>
            <a:r>
              <a:rPr kumimoji="0" 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  <a:sym typeface="Symbol" pitchFamily="18" charset="2"/>
              </a:rPr>
              <a:t>13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  <a:sym typeface="Symbol" pitchFamily="18" charset="2"/>
              </a:rPr>
              <a:t>/cm</a:t>
            </a:r>
            <a:r>
              <a:rPr kumimoji="0" 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  <a:sym typeface="Symbol" pitchFamily="18" charset="2"/>
              </a:rPr>
              <a:t>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10199"/>
                </a:solidFill>
                <a:effectLst/>
                <a:uLnTx/>
                <a:uFillTx/>
                <a:latin typeface="Arial" charset="0"/>
                <a:sym typeface="Symbol" pitchFamily="18" charset="2"/>
              </a:rPr>
              <a:t>/s</a:t>
            </a:r>
          </a:p>
        </p:txBody>
      </p:sp>
    </p:spTree>
    <p:extLst>
      <p:ext uri="{BB962C8B-B14F-4D97-AF65-F5344CB8AC3E}">
        <p14:creationId xmlns:p14="http://schemas.microsoft.com/office/powerpoint/2010/main" val="405483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82" y="913874"/>
            <a:ext cx="7508026" cy="59441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1900" y="87605"/>
            <a:ext cx="6574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mic Sans MS" panose="030F0702030302020204" pitchFamily="66" charset="0"/>
              </a:rPr>
              <a:t>Significance of the best regions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493309">
            <a:off x="1115330" y="3476051"/>
            <a:ext cx="616636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Results </a:t>
            </a:r>
            <a:r>
              <a:rPr lang="en-US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are preliminary: </a:t>
            </a:r>
            <a:endParaRPr lang="en-US" sz="32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en-US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more </a:t>
            </a:r>
            <a:r>
              <a:rPr lang="en-US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syst. </a:t>
            </a:r>
            <a:r>
              <a:rPr lang="en-US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effects </a:t>
            </a:r>
            <a:r>
              <a:rPr lang="en-US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are </a:t>
            </a:r>
            <a:r>
              <a:rPr lang="en-US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under study</a:t>
            </a:r>
            <a:endParaRPr lang="en-US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3271234" y="823327"/>
            <a:ext cx="1159098" cy="347993"/>
          </a:xfrm>
          <a:prstGeom prst="wedgeRectCallout">
            <a:avLst>
              <a:gd name="adj1" fmla="val 72790"/>
              <a:gd name="adj2" fmla="val 407235"/>
            </a:avLst>
          </a:prstGeom>
          <a:solidFill>
            <a:srgbClr val="FFFF0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BF:  2.8 </a:t>
            </a:r>
            <a:r>
              <a:rPr lang="el-GR" sz="2000" b="1" dirty="0" smtClean="0">
                <a:solidFill>
                  <a:schemeClr val="accent1"/>
                </a:solidFill>
              </a:rPr>
              <a:t>σ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03" y="5443668"/>
            <a:ext cx="2920032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34000">
                <a:schemeClr val="accent1">
                  <a:alpha val="13000"/>
                  <a:lumMod val="3000"/>
                  <a:lumOff val="97000"/>
                </a:scheme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pPr algn="r"/>
            <a:r>
              <a:rPr lang="en-US" sz="1600" b="1" i="1" dirty="0" smtClean="0">
                <a:solidFill>
                  <a:srgbClr val="9900FF"/>
                </a:solidFill>
                <a:latin typeface="Comic Sans MS" panose="030F0702030302020204" pitchFamily="66" charset="0"/>
              </a:rPr>
              <a:t>“ </a:t>
            </a:r>
            <a:r>
              <a:rPr lang="en-US" sz="1600" dirty="0" smtClean="0">
                <a:solidFill>
                  <a:srgbClr val="9900FF"/>
                </a:solidFill>
                <a:latin typeface="Comic Sans MS" panose="030F0702030302020204" pitchFamily="66" charset="0"/>
              </a:rPr>
              <a:t>3 </a:t>
            </a:r>
            <a:r>
              <a:rPr lang="el-GR" sz="1600" i="1" dirty="0" smtClean="0">
                <a:solidFill>
                  <a:srgbClr val="9900FF"/>
                </a:solidFill>
                <a:latin typeface="Comic Sans MS" panose="030F0702030302020204" pitchFamily="66" charset="0"/>
              </a:rPr>
              <a:t>σ</a:t>
            </a:r>
            <a:r>
              <a:rPr lang="en-US" sz="1600" dirty="0" smtClean="0">
                <a:solidFill>
                  <a:srgbClr val="9900FF"/>
                </a:solidFill>
                <a:latin typeface="Comic Sans MS" panose="030F0702030302020204" pitchFamily="66" charset="0"/>
              </a:rPr>
              <a:t> means not a discovery, but just a cause of thinking”</a:t>
            </a:r>
          </a:p>
          <a:p>
            <a:pPr algn="r"/>
            <a:r>
              <a:rPr lang="en-US" sz="1600" dirty="0" smtClean="0">
                <a:solidFill>
                  <a:srgbClr val="9900FF"/>
                </a:solidFill>
                <a:latin typeface="Comic Sans MS" panose="030F0702030302020204" pitchFamily="66" charset="0"/>
              </a:rPr>
              <a:t>A. </a:t>
            </a:r>
            <a:r>
              <a:rPr lang="en-US" sz="1600" dirty="0" err="1" smtClean="0">
                <a:solidFill>
                  <a:srgbClr val="9900FF"/>
                </a:solidFill>
                <a:latin typeface="Comic Sans MS" panose="030F0702030302020204" pitchFamily="66" charset="0"/>
              </a:rPr>
              <a:t>Serebrov</a:t>
            </a:r>
            <a:endParaRPr lang="ru-RU" sz="1600" dirty="0">
              <a:solidFill>
                <a:srgbClr val="99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4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Comic Sans MS" panose="030F0702030302020204" pitchFamily="66" charset="0"/>
              </a:rPr>
              <a:t>Summary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654" y="1448873"/>
            <a:ext cx="8603088" cy="5331854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DANSS is taking data since Apr 2016 </a:t>
            </a:r>
            <a:r>
              <a:rPr lang="en-US" sz="2400" smtClean="0">
                <a:latin typeface="Comic Sans MS" panose="030F0702030302020204" pitchFamily="66" charset="0"/>
              </a:rPr>
              <a:t>(data available </a:t>
            </a:r>
            <a:r>
              <a:rPr lang="en-US" sz="2400" dirty="0" smtClean="0">
                <a:latin typeface="Comic Sans MS" panose="030F0702030302020204" pitchFamily="66" charset="0"/>
              </a:rPr>
              <a:t>for analysis – since Oct 2016).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4910 IBD events/day</a:t>
            </a:r>
            <a:r>
              <a:rPr lang="en-US" sz="2400" dirty="0" smtClean="0">
                <a:latin typeface="Comic Sans MS" panose="030F0702030302020204" pitchFamily="66" charset="0"/>
              </a:rPr>
              <a:t> are detected in the closest position</a:t>
            </a:r>
          </a:p>
          <a:p>
            <a:r>
              <a:rPr lang="en-US" sz="2400" dirty="0" smtClean="0">
                <a:latin typeface="Comic Sans MS" panose="030F0702030302020204" pitchFamily="66" charset="0"/>
              </a:rPr>
              <a:t>Background: 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133 </a:t>
            </a:r>
            <a:r>
              <a:rPr lang="el-G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μ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-induced events/day (2.7% for Up pos.)</a:t>
            </a:r>
          </a:p>
          <a:p>
            <a:r>
              <a:rPr lang="en-US" sz="2400" dirty="0" smtClean="0">
                <a:latin typeface="Comic Sans MS" panose="030F0702030302020204" pitchFamily="66" charset="0"/>
              </a:rPr>
              <a:t>Spectrum dependence on the </a:t>
            </a:r>
            <a:r>
              <a:rPr lang="en-US" sz="2400" dirty="0" smtClean="0">
                <a:solidFill>
                  <a:srgbClr val="9900FF"/>
                </a:solidFill>
                <a:latin typeface="Comic Sans MS" panose="030F0702030302020204" pitchFamily="66" charset="0"/>
              </a:rPr>
              <a:t>fuel composition within the campaign</a:t>
            </a:r>
            <a:r>
              <a:rPr lang="en-US" sz="2400" dirty="0" smtClean="0">
                <a:latin typeface="Comic Sans MS" panose="030F0702030302020204" pitchFamily="66" charset="0"/>
              </a:rPr>
              <a:t> is clearly visible and agrees with HM-prediction</a:t>
            </a:r>
          </a:p>
          <a:p>
            <a:r>
              <a:rPr lang="en-US" sz="2400" dirty="0" smtClean="0">
                <a:latin typeface="Comic Sans MS" panose="030F0702030302020204" pitchFamily="66" charset="0"/>
              </a:rPr>
              <a:t>A </a:t>
            </a:r>
            <a:r>
              <a:rPr lang="en-US" sz="2400" dirty="0">
                <a:latin typeface="Comic Sans MS" panose="030F0702030302020204" pitchFamily="66" charset="0"/>
              </a:rPr>
              <a:t>large fraction of </a:t>
            </a:r>
            <a:r>
              <a:rPr lang="en-US" sz="2400" dirty="0" smtClean="0">
                <a:latin typeface="Comic Sans MS" panose="030F0702030302020204" pitchFamily="66" charset="0"/>
              </a:rPr>
              <a:t>allowed sterile oscillation parameters </a:t>
            </a:r>
            <a:r>
              <a:rPr lang="en-US" sz="2400" dirty="0">
                <a:latin typeface="Comic Sans MS" panose="030F0702030302020204" pitchFamily="66" charset="0"/>
              </a:rPr>
              <a:t>region is </a:t>
            </a:r>
            <a:r>
              <a:rPr lang="en-US" sz="2400" dirty="0" smtClean="0">
                <a:latin typeface="Comic Sans MS" panose="030F0702030302020204" pitchFamily="66" charset="0"/>
              </a:rPr>
              <a:t>excluded in a </a:t>
            </a:r>
            <a:r>
              <a:rPr lang="en-US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model-independent</a:t>
            </a:r>
            <a:r>
              <a:rPr lang="en-US" sz="2400" dirty="0" smtClean="0">
                <a:latin typeface="Comic Sans MS" panose="030F0702030302020204" pitchFamily="66" charset="0"/>
              </a:rPr>
              <a:t> way. The RAA point (</a:t>
            </a:r>
            <a:r>
              <a:rPr lang="el-GR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400" baseline="300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=2.3 eV</a:t>
            </a:r>
            <a:r>
              <a:rPr lang="en-US" sz="2400" baseline="300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sin</a:t>
            </a:r>
            <a:r>
              <a:rPr lang="en-US" sz="2400" baseline="300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</a:t>
            </a:r>
            <a:r>
              <a:rPr lang="en-US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)=0.14</a:t>
            </a:r>
            <a:r>
              <a:rPr lang="en-US" sz="2400" dirty="0" smtClean="0">
                <a:latin typeface="Comic Sans MS" panose="030F0702030302020204" pitchFamily="66" charset="0"/>
              </a:rPr>
              <a:t>) is excluded at 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  <a:r>
              <a:rPr lang="el-G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σ</a:t>
            </a:r>
            <a:r>
              <a:rPr lang="en-US" sz="2400" dirty="0" smtClean="0">
                <a:latin typeface="Comic Sans MS" panose="030F0702030302020204" pitchFamily="66" charset="0"/>
              </a:rPr>
              <a:t> level.</a:t>
            </a:r>
          </a:p>
          <a:p>
            <a:r>
              <a:rPr lang="en-US" sz="2400" dirty="0" smtClean="0">
                <a:latin typeface="Comic Sans MS" panose="030F0702030302020204" pitchFamily="66" charset="0"/>
              </a:rPr>
              <a:t>The best point at</a:t>
            </a:r>
            <a:r>
              <a:rPr lang="en-US" sz="2400" dirty="0">
                <a:latin typeface="Comic Sans MS" panose="030F0702030302020204" pitchFamily="66" charset="0"/>
              </a:rPr>
              <a:t> (</a:t>
            </a:r>
            <a:r>
              <a:rPr lang="el-GR" sz="2400" dirty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400" baseline="300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=1.4 </a:t>
            </a:r>
            <a:r>
              <a:rPr lang="en-US" sz="2400" dirty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r>
              <a:rPr lang="en-US" sz="2400" baseline="30000" dirty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sin</a:t>
            </a:r>
            <a:r>
              <a:rPr lang="en-US" sz="2400" baseline="30000" dirty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</a:t>
            </a:r>
            <a:r>
              <a:rPr lang="en-US" sz="2400" dirty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)=</a:t>
            </a:r>
            <a:r>
              <a:rPr lang="en-US" sz="2400" dirty="0" smtClean="0">
                <a:solidFill>
                  <a:srgbClr val="1133A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0.05</a:t>
            </a:r>
            <a:r>
              <a:rPr lang="en-US" sz="2400" dirty="0" smtClean="0">
                <a:latin typeface="Comic Sans MS" panose="030F0702030302020204" pitchFamily="66" charset="0"/>
              </a:rPr>
              <a:t>) has 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2.8</a:t>
            </a:r>
            <a:r>
              <a:rPr lang="el-G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σ</a:t>
            </a:r>
            <a:r>
              <a:rPr lang="en-US" sz="2400" dirty="0" smtClean="0">
                <a:latin typeface="Comic Sans MS" panose="030F0702030302020204" pitchFamily="66" charset="0"/>
              </a:rPr>
              <a:t>                       significance. </a:t>
            </a:r>
          </a:p>
          <a:p>
            <a:r>
              <a:rPr lang="en-US" sz="2400" dirty="0" smtClean="0">
                <a:latin typeface="Comic Sans MS" panose="030F0702030302020204" pitchFamily="66" charset="0"/>
              </a:rPr>
              <a:t>DANSS data taking and analyses: 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smtClean="0">
                <a:latin typeface="Comic Sans MS" panose="030F0702030302020204" pitchFamily="66" charset="0"/>
              </a:rPr>
              <a:t>on-going</a:t>
            </a:r>
          </a:p>
        </p:txBody>
      </p:sp>
    </p:spTree>
    <p:extLst>
      <p:ext uri="{BB962C8B-B14F-4D97-AF65-F5344CB8AC3E}">
        <p14:creationId xmlns:p14="http://schemas.microsoft.com/office/powerpoint/2010/main" val="206880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0210" y="2967335"/>
            <a:ext cx="6803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Thank you for attention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23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5253" y="1653013"/>
            <a:ext cx="4638809" cy="1325563"/>
          </a:xfrm>
        </p:spPr>
        <p:txBody>
          <a:bodyPr>
            <a:normAutofit/>
          </a:bodyPr>
          <a:lstStyle/>
          <a:p>
            <a:r>
              <a:rPr lang="en-US" sz="4800">
                <a:latin typeface="Comic Sans MS" panose="030F0702030302020204" pitchFamily="66" charset="0"/>
              </a:rPr>
              <a:t>Benchwarmers</a:t>
            </a:r>
            <a:endParaRPr lang="ru-RU" sz="4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40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6159"/>
            <a:ext cx="9144000" cy="62118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5685" y="122939"/>
            <a:ext cx="8371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Comic Sans MS" panose="030F0702030302020204" pitchFamily="66" charset="0"/>
              </a:rPr>
              <a:t>MC</a:t>
            </a:r>
            <a:r>
              <a:rPr lang="en-US" sz="2800" dirty="0" smtClean="0">
                <a:latin typeface="Comic Sans MS" panose="030F0702030302020204" pitchFamily="66" charset="0"/>
              </a:rPr>
              <a:t> description of </a:t>
            </a:r>
            <a:r>
              <a:rPr lang="en-US" sz="2800" b="1" dirty="0" err="1" smtClean="0">
                <a:latin typeface="Comic Sans MS" panose="030F0702030302020204" pitchFamily="66" charset="0"/>
              </a:rPr>
              <a:t>Gd</a:t>
            </a:r>
            <a:r>
              <a:rPr lang="en-US" sz="2800" dirty="0" smtClean="0">
                <a:latin typeface="Comic Sans MS" panose="030F0702030302020204" pitchFamily="66" charset="0"/>
              </a:rPr>
              <a:t>(</a:t>
            </a:r>
            <a:r>
              <a:rPr lang="en-US" sz="2800" i="1" dirty="0" smtClean="0">
                <a:latin typeface="Comic Sans MS" panose="030F0702030302020204" pitchFamily="66" charset="0"/>
              </a:rPr>
              <a:t>n,</a:t>
            </a:r>
            <a:r>
              <a:rPr lang="el-GR" sz="2800" dirty="0" smtClean="0">
                <a:latin typeface="Comic Sans MS" panose="030F0702030302020204" pitchFamily="66" charset="0"/>
                <a:sym typeface="Symbol" panose="05050102010706020507" pitchFamily="18" charset="2"/>
              </a:rPr>
              <a:t></a:t>
            </a:r>
            <a:r>
              <a:rPr lang="en-US" sz="2800" dirty="0" smtClean="0">
                <a:latin typeface="Comic Sans MS" panose="030F0702030302020204" pitchFamily="66" charset="0"/>
              </a:rPr>
              <a:t>) spectrum (high-E part)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891228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30" y="0"/>
            <a:ext cx="70679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9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397" y="958320"/>
            <a:ext cx="4082603" cy="60413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7139" y="216537"/>
            <a:ext cx="691555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anose="030F0702030302020204" pitchFamily="66" charset="0"/>
              </a:rPr>
              <a:t>Normally, to detect neutrino one needs</a:t>
            </a:r>
          </a:p>
          <a:p>
            <a:r>
              <a:rPr lang="en-US" sz="2800" dirty="0">
                <a:latin typeface="Comic Sans MS" panose="030F0702030302020204" pitchFamily="66" charset="0"/>
                <a:sym typeface="Symbol" panose="05050102010706020507" pitchFamily="18" charset="2"/>
              </a:rPr>
              <a:t>a</a:t>
            </a:r>
            <a:r>
              <a:rPr lang="en-US" sz="2800" dirty="0" smtClean="0">
                <a:latin typeface="Comic Sans MS" panose="030F0702030302020204" pitchFamily="66" charset="0"/>
                <a:sym typeface="Symbol" panose="05050102010706020507" pitchFamily="18" charset="2"/>
              </a:rPr>
              <a:t>t least </a:t>
            </a:r>
            <a:r>
              <a:rPr lang="en-US" sz="2800" dirty="0" smtClean="0">
                <a:latin typeface="Comic Sans MS" panose="030F0702030302020204" pitchFamily="66" charset="0"/>
              </a:rPr>
              <a:t>1 ton of (liquid) scintillator</a:t>
            </a:r>
            <a:endParaRPr lang="ru-RU" sz="2800" dirty="0" smtClean="0">
              <a:latin typeface="Comic Sans MS" panose="030F0702030302020204" pitchFamily="66" charset="0"/>
            </a:endParaRPr>
          </a:p>
          <a:p>
            <a:endParaRPr lang="en-US" sz="2800" dirty="0" smtClean="0">
              <a:latin typeface="Comic Sans MS" panose="030F0702030302020204" pitchFamily="66" charset="0"/>
            </a:endParaRPr>
          </a:p>
          <a:p>
            <a:pPr marL="457200" lvl="0" indent="-457200">
              <a:buFontTx/>
              <a:buChar char="-"/>
            </a:pPr>
            <a:r>
              <a:rPr lang="en-US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Flammable</a:t>
            </a:r>
          </a:p>
          <a:p>
            <a:pPr marL="457200" indent="-457200">
              <a:buFontTx/>
              <a:buChar char="-"/>
            </a:pPr>
            <a:r>
              <a:rPr lang="en-US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Explosive</a:t>
            </a:r>
          </a:p>
          <a:p>
            <a:pPr marL="457200" indent="-457200">
              <a:buFontTx/>
              <a:buChar char="-"/>
            </a:pPr>
            <a:r>
              <a:rPr lang="en-US" sz="2800" i="1" dirty="0">
                <a:solidFill>
                  <a:srgbClr val="FF0000"/>
                </a:solidFill>
                <a:latin typeface="Comic Sans MS" panose="030F0702030302020204" pitchFamily="66" charset="0"/>
              </a:rPr>
              <a:t>Caustic</a:t>
            </a:r>
          </a:p>
          <a:p>
            <a:pPr marL="457200" indent="-457200">
              <a:buFontTx/>
              <a:buChar char="-"/>
            </a:pPr>
            <a:r>
              <a:rPr lang="en-US" sz="2800" i="1" dirty="0">
                <a:solidFill>
                  <a:srgbClr val="FF0000"/>
                </a:solidFill>
                <a:latin typeface="Comic Sans MS" panose="030F0702030302020204" pitchFamily="66" charset="0"/>
              </a:rPr>
              <a:t>Toxic</a:t>
            </a:r>
          </a:p>
          <a:p>
            <a:pPr marL="457200" indent="-457200">
              <a:buFontTx/>
              <a:buChar char="-"/>
            </a:pPr>
            <a:r>
              <a:rPr lang="en-US" sz="2800" i="1" dirty="0">
                <a:solidFill>
                  <a:srgbClr val="FF0000"/>
                </a:solidFill>
                <a:latin typeface="Comic Sans MS" panose="030F0702030302020204" pitchFamily="66" charset="0"/>
              </a:rPr>
              <a:t>Volatile</a:t>
            </a:r>
          </a:p>
          <a:p>
            <a:pPr marL="457200" indent="-457200">
              <a:buFontTx/>
              <a:buChar char="-"/>
            </a:pPr>
            <a:r>
              <a:rPr lang="en-US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…</a:t>
            </a:r>
          </a:p>
          <a:p>
            <a:pPr marL="457200" indent="-457200">
              <a:buFontTx/>
              <a:buChar char="-"/>
            </a:pPr>
            <a:endParaRPr lang="en-US" sz="2800" i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364777">
            <a:off x="6919120" y="2712647"/>
            <a:ext cx="131278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bg2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</a:t>
            </a:r>
            <a:endParaRPr lang="ru-RU" sz="166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9824391">
            <a:off x="122288" y="3352652"/>
            <a:ext cx="9211556" cy="923330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LS </a:t>
            </a:r>
            <a:r>
              <a:rPr lang="en-US" sz="5400" dirty="0" smtClean="0">
                <a:solidFill>
                  <a:srgbClr val="000000"/>
                </a:solidFill>
                <a:cs typeface="Arial" panose="020B0604020202020204" pitchFamily="34" charset="0"/>
              </a:rPr>
              <a:t>≡ </a:t>
            </a:r>
            <a:r>
              <a:rPr lang="en-US" sz="5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Persona non grata</a:t>
            </a:r>
            <a:endParaRPr lang="ru-RU" sz="5400" dirty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32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685" y="1313645"/>
            <a:ext cx="5259675" cy="55249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515" y="165022"/>
            <a:ext cx="909248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Instead, we use polystyrene-based plastic scintillator </a:t>
            </a:r>
          </a:p>
          <a:p>
            <a:endParaRPr lang="en-US" sz="28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endParaRPr lang="en-US" sz="28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endParaRPr lang="en-US" sz="28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highly segmented</a:t>
            </a:r>
          </a:p>
          <a:p>
            <a:r>
              <a:rPr lang="en-US" sz="2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interlayed</a:t>
            </a:r>
            <a:r>
              <a:rPr lang="en-US" sz="2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with </a:t>
            </a:r>
            <a:r>
              <a:rPr lang="en-US" sz="2800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Gd</a:t>
            </a:r>
            <a:endParaRPr lang="ru-RU" sz="28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47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238985"/>
              </p:ext>
            </p:extLst>
          </p:nvPr>
        </p:nvGraphicFramePr>
        <p:xfrm>
          <a:off x="4301544" y="1797865"/>
          <a:ext cx="4610852" cy="4391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Plot" r:id="rId4" imgW="6275880" imgH="5977080" progId="Grapher.Document">
                  <p:embed/>
                </p:oleObj>
              </mc:Choice>
              <mc:Fallback>
                <p:oleObj name="Plot" r:id="rId4" imgW="6275880" imgH="597708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01544" y="1797865"/>
                        <a:ext cx="4610852" cy="4391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 rot="20010179">
            <a:off x="4675897" y="2893290"/>
            <a:ext cx="167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25 X-Modules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94111" y="2737880"/>
            <a:ext cx="165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1133AF"/>
                </a:solidFill>
              </a:rPr>
              <a:t>25 Y-Modules</a:t>
            </a:r>
            <a:endParaRPr lang="ru-RU" b="1" dirty="0">
              <a:solidFill>
                <a:srgbClr val="1133A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99563" y="5543099"/>
            <a:ext cx="4044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2500 independent scintillator strips</a:t>
            </a:r>
          </a:p>
          <a:p>
            <a:r>
              <a:rPr lang="en-US" dirty="0">
                <a:solidFill>
                  <a:srgbClr val="000000"/>
                </a:solidFill>
                <a:latin typeface="Comic Sans MS" panose="030F0702030302020204" pitchFamily="66" charset="0"/>
              </a:rPr>
              <a:t>c</a:t>
            </a:r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oupled to 2500 </a:t>
            </a:r>
            <a:r>
              <a:rPr lang="en-US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SiPM</a:t>
            </a:r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and 50 PMT</a:t>
            </a:r>
            <a:endParaRPr lang="ru-RU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788" y="0"/>
            <a:ext cx="8858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Modular structure provides </a:t>
            </a:r>
            <a:r>
              <a:rPr lang="en-US" sz="2400" b="1" dirty="0" smtClean="0">
                <a:latin typeface="Comic Sans MS" panose="030F0702030302020204" pitchFamily="66" charset="0"/>
              </a:rPr>
              <a:t>3d space pattern </a:t>
            </a:r>
            <a:r>
              <a:rPr lang="en-US" sz="2400" dirty="0" smtClean="0">
                <a:latin typeface="Comic Sans MS" panose="030F0702030302020204" pitchFamily="66" charset="0"/>
              </a:rPr>
              <a:t>of each event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95882" y="1597810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1m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554924">
            <a:off x="5353994" y="1896887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1m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4228468" y="3956346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</a:rPr>
              <a:t>1m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658" y="1024972"/>
            <a:ext cx="6881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1.1 </a:t>
            </a:r>
            <a:r>
              <a:rPr lang="en-US" sz="2000" dirty="0" err="1" smtClean="0">
                <a:latin typeface="Comic Sans MS" panose="030F0702030302020204" pitchFamily="66" charset="0"/>
              </a:rPr>
              <a:t>tonne</a:t>
            </a:r>
            <a:r>
              <a:rPr lang="en-US" sz="2000" dirty="0" smtClean="0">
                <a:latin typeface="Comic Sans MS" panose="030F0702030302020204" pitchFamily="66" charset="0"/>
              </a:rPr>
              <a:t> of PS  =  5.1×10</a:t>
            </a:r>
            <a:r>
              <a:rPr lang="en-US" sz="2000" b="1" baseline="30000" dirty="0" smtClean="0">
                <a:latin typeface="Comic Sans MS" panose="030F0702030302020204" pitchFamily="66" charset="0"/>
              </a:rPr>
              <a:t>28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  <a:r>
              <a:rPr lang="en-US" sz="2000" dirty="0" smtClean="0">
                <a:latin typeface="Comic Sans MS" panose="030F0702030302020204" pitchFamily="66" charset="0"/>
              </a:rPr>
              <a:t> Hydrogen </a:t>
            </a:r>
            <a:r>
              <a:rPr lang="en-US" sz="2000" dirty="0">
                <a:latin typeface="Comic Sans MS" panose="030F0702030302020204" pitchFamily="66" charset="0"/>
              </a:rPr>
              <a:t>atoms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81" y="2677461"/>
            <a:ext cx="3419859" cy="320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2954" y="1662628"/>
            <a:ext cx="3380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Basic element: polystyrene-based scintillator strip 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8789" y="524835"/>
            <a:ext cx="8783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n-NO" sz="2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JINST </a:t>
            </a:r>
            <a:r>
              <a:rPr lang="nn-NO" sz="2000" i="1" dirty="0">
                <a:solidFill>
                  <a:srgbClr val="0070C0"/>
                </a:solidFill>
                <a:latin typeface="Comic Sans MS" panose="030F0702030302020204" pitchFamily="66" charset="0"/>
              </a:rPr>
              <a:t>11 (2016) no.11, </a:t>
            </a:r>
            <a:r>
              <a:rPr lang="nn-NO" sz="2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P11011;  </a:t>
            </a:r>
            <a:r>
              <a:rPr lang="nn-NO" sz="2000" i="1" dirty="0">
                <a:solidFill>
                  <a:srgbClr val="0070C0"/>
                </a:solidFill>
                <a:latin typeface="Comic Sans MS" panose="030F0702030302020204" pitchFamily="66" charset="0"/>
              </a:rPr>
              <a:t>arXiv:1606.02896 [physics.ins-det] </a:t>
            </a:r>
            <a:endParaRPr lang="ru-RU" sz="2000" i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05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631118"/>
              </p:ext>
            </p:extLst>
          </p:nvPr>
        </p:nvGraphicFramePr>
        <p:xfrm>
          <a:off x="282208" y="209372"/>
          <a:ext cx="8317653" cy="664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" name="Plot" r:id="rId4" imgW="7689960" imgH="6146280" progId="Grapher.Document">
                  <p:embed/>
                </p:oleObj>
              </mc:Choice>
              <mc:Fallback>
                <p:oleObj name="Plot" r:id="rId4" imgW="7689960" imgH="614628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208" y="209372"/>
                        <a:ext cx="8317653" cy="66486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0303" y="0"/>
            <a:ext cx="8884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Composite shielding against gamma-rays, muons and neutrons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51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894" y="90152"/>
            <a:ext cx="8925060" cy="1358721"/>
          </a:xfrm>
        </p:spPr>
        <p:txBody>
          <a:bodyPr/>
          <a:lstStyle/>
          <a:p>
            <a:r>
              <a:rPr lang="en-US" sz="4000" dirty="0">
                <a:latin typeface="Comic Sans MS" panose="030F0702030302020204" pitchFamily="66" charset="0"/>
              </a:rPr>
              <a:t>There are several ways to demonstrate neutrino oscillations: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59" y="1970467"/>
            <a:ext cx="9118241" cy="4778062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latin typeface="Comic Sans MS" panose="030F0702030302020204" pitchFamily="66" charset="0"/>
              </a:rPr>
              <a:t>Observe 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deficit</a:t>
            </a:r>
            <a:r>
              <a:rPr lang="en-US" dirty="0" smtClean="0">
                <a:latin typeface="Comic Sans MS" panose="030F0702030302020204" pitchFamily="66" charset="0"/>
              </a:rPr>
              <a:t> or 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excess</a:t>
            </a:r>
            <a:r>
              <a:rPr lang="en-US" dirty="0" smtClean="0">
                <a:latin typeface="Comic Sans MS" panose="030F0702030302020204" pitchFamily="66" charset="0"/>
              </a:rPr>
              <a:t> of counts with respect to </a:t>
            </a:r>
            <a:r>
              <a:rPr lang="en-US" dirty="0" err="1" smtClean="0">
                <a:latin typeface="Comic Sans MS" panose="030F0702030302020204" pitchFamily="66" charset="0"/>
              </a:rPr>
              <a:t>theor</a:t>
            </a:r>
            <a:r>
              <a:rPr lang="en-US" dirty="0" smtClean="0">
                <a:latin typeface="Comic Sans MS" panose="030F0702030302020204" pitchFamily="66" charset="0"/>
              </a:rPr>
              <a:t>. expectation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latin typeface="Comic Sans MS" panose="030F0702030302020204" pitchFamily="66" charset="0"/>
              </a:rPr>
              <a:t>Observe deviation of the predicted 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spectrum shape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latin typeface="Comic Sans MS" panose="030F0702030302020204" pitchFamily="66" charset="0"/>
              </a:rPr>
              <a:t>Observe </a:t>
            </a:r>
            <a:r>
              <a:rPr lang="en-US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evolution of the neutrino flux with distance</a:t>
            </a:r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2800" i="1" dirty="0" smtClean="0">
                <a:solidFill>
                  <a:srgbClr val="37893B"/>
                </a:solidFill>
                <a:latin typeface="Comic Sans MS" panose="030F0702030302020204" pitchFamily="66" charset="0"/>
              </a:rPr>
              <a:t>(model-independent, free of main systematic errors and therefore the most reliable)</a:t>
            </a:r>
          </a:p>
          <a:p>
            <a:endParaRPr lang="ru-RU" dirty="0">
              <a:solidFill>
                <a:srgbClr val="1133AF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669891"/>
              </p:ext>
            </p:extLst>
          </p:nvPr>
        </p:nvGraphicFramePr>
        <p:xfrm>
          <a:off x="2614197" y="4696460"/>
          <a:ext cx="5074491" cy="103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name="Plot" r:id="rId3" imgW="7101000" imgH="1448280" progId="Grapher.Document">
                  <p:embed/>
                </p:oleObj>
              </mc:Choice>
              <mc:Fallback>
                <p:oleObj name="Plot" r:id="rId3" imgW="7101000" imgH="1448280" progId="Graph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14197" y="4696460"/>
                        <a:ext cx="5074491" cy="103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053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543" y="1496291"/>
            <a:ext cx="4303592" cy="49989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81" y="1298864"/>
            <a:ext cx="4556584" cy="52927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0922" y="4114799"/>
            <a:ext cx="452177" cy="15643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61133" y="38863"/>
            <a:ext cx="1290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Dn</a:t>
            </a:r>
            <a:endParaRPr lang="en-US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dirty="0">
                <a:latin typeface="Comic Sans MS" panose="030F0702030302020204" pitchFamily="66" charset="0"/>
              </a:rPr>
              <a:t>L=12.7 m</a:t>
            </a:r>
          </a:p>
          <a:p>
            <a:pPr algn="ctr"/>
            <a:r>
              <a:rPr lang="en-US" dirty="0" smtClean="0">
                <a:latin typeface="Comic Sans MS" panose="030F0702030302020204" pitchFamily="66" charset="0"/>
              </a:rPr>
              <a:t>2.7 </a:t>
            </a:r>
            <a:r>
              <a:rPr lang="en-US" dirty="0">
                <a:latin typeface="Comic Sans MS" panose="030F0702030302020204" pitchFamily="66" charset="0"/>
              </a:rPr>
              <a:t>days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13199" y="38863"/>
            <a:ext cx="1290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Up</a:t>
            </a:r>
            <a:endParaRPr 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dirty="0" smtClean="0">
                <a:latin typeface="Comic Sans MS" panose="030F0702030302020204" pitchFamily="66" charset="0"/>
              </a:rPr>
              <a:t>L=10.7 </a:t>
            </a:r>
            <a:r>
              <a:rPr lang="en-US" dirty="0">
                <a:latin typeface="Comic Sans MS" panose="030F0702030302020204" pitchFamily="66" charset="0"/>
              </a:rPr>
              <a:t>m</a:t>
            </a:r>
          </a:p>
          <a:p>
            <a:pPr algn="ctr"/>
            <a:r>
              <a:rPr lang="en-US" dirty="0" smtClean="0">
                <a:latin typeface="Comic Sans MS" panose="030F0702030302020204" pitchFamily="66" charset="0"/>
              </a:rPr>
              <a:t>2.0 </a:t>
            </a:r>
            <a:r>
              <a:rPr lang="en-US" dirty="0">
                <a:latin typeface="Comic Sans MS" panose="030F0702030302020204" pitchFamily="66" charset="0"/>
              </a:rPr>
              <a:t>days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95887" y="31541"/>
            <a:ext cx="1290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Md</a:t>
            </a:r>
            <a:endParaRPr lang="en-US" sz="28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dirty="0" smtClean="0">
                <a:latin typeface="Comic Sans MS" panose="030F0702030302020204" pitchFamily="66" charset="0"/>
              </a:rPr>
              <a:t>L=11.7 </a:t>
            </a:r>
            <a:r>
              <a:rPr lang="en-US" dirty="0">
                <a:latin typeface="Comic Sans MS" panose="030F0702030302020204" pitchFamily="66" charset="0"/>
              </a:rPr>
              <a:t>m</a:t>
            </a:r>
          </a:p>
          <a:p>
            <a:pPr algn="ctr"/>
            <a:r>
              <a:rPr lang="en-US" dirty="0" smtClean="0">
                <a:latin typeface="Comic Sans MS" panose="030F0702030302020204" pitchFamily="66" charset="0"/>
              </a:rPr>
              <a:t>2.3 </a:t>
            </a:r>
            <a:r>
              <a:rPr lang="en-US" dirty="0">
                <a:latin typeface="Comic Sans MS" panose="030F0702030302020204" pitchFamily="66" charset="0"/>
              </a:rPr>
              <a:t>days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034446" y="82558"/>
            <a:ext cx="978408" cy="484632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 min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5417227" y="82558"/>
            <a:ext cx="978408" cy="484632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 min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61133" y="46128"/>
            <a:ext cx="1290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Dn</a:t>
            </a:r>
            <a:endParaRPr lang="en-US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dirty="0">
                <a:latin typeface="Comic Sans MS" panose="030F0702030302020204" pitchFamily="66" charset="0"/>
              </a:rPr>
              <a:t>L=12.7 m</a:t>
            </a:r>
          </a:p>
          <a:p>
            <a:pPr algn="ctr"/>
            <a:r>
              <a:rPr lang="en-US" dirty="0" smtClean="0">
                <a:latin typeface="Comic Sans MS" panose="030F0702030302020204" pitchFamily="66" charset="0"/>
              </a:rPr>
              <a:t>2.7 </a:t>
            </a:r>
            <a:r>
              <a:rPr lang="en-US" dirty="0">
                <a:latin typeface="Comic Sans MS" panose="030F0702030302020204" pitchFamily="66" charset="0"/>
              </a:rPr>
              <a:t>days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9779656">
            <a:off x="6345329" y="2117167"/>
            <a:ext cx="129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omic Sans MS" panose="030F0702030302020204" pitchFamily="66" charset="0"/>
              </a:rPr>
              <a:t>20 </a:t>
            </a:r>
            <a:r>
              <a:rPr lang="en-US" dirty="0" err="1" smtClean="0">
                <a:latin typeface="Comic Sans MS" panose="030F0702030302020204" pitchFamily="66" charset="0"/>
              </a:rPr>
              <a:t>tn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20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ANSS_Munchen_feb_201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Tahoma"/>
      </a:majorFont>
      <a:minorFont>
        <a:latin typeface="Aria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5056</TotalTime>
  <Words>1096</Words>
  <Application>Microsoft Office PowerPoint</Application>
  <PresentationFormat>Экран (4:3)</PresentationFormat>
  <Paragraphs>191</Paragraphs>
  <Slides>35</Slides>
  <Notes>16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59" baseType="lpstr">
      <vt:lpstr>Arial Unicode MS</vt:lpstr>
      <vt:lpstr>Arial</vt:lpstr>
      <vt:lpstr>Arial Black</vt:lpstr>
      <vt:lpstr>Calibri</vt:lpstr>
      <vt:lpstr>Calibri Light</vt:lpstr>
      <vt:lpstr>Cambria Math</vt:lpstr>
      <vt:lpstr>Comic Sans MS</vt:lpstr>
      <vt:lpstr>Courier New</vt:lpstr>
      <vt:lpstr>StarSymbol</vt:lpstr>
      <vt:lpstr>Symbol</vt:lpstr>
      <vt:lpstr>Tahoma</vt:lpstr>
      <vt:lpstr>Times New Roman</vt:lpstr>
      <vt:lpstr>Wingdings</vt:lpstr>
      <vt:lpstr>DANSS_Munchen_feb_2011</vt:lpstr>
      <vt:lpstr>Тема Office</vt:lpstr>
      <vt:lpstr>1_Тема Office</vt:lpstr>
      <vt:lpstr>2_Тема Office</vt:lpstr>
      <vt:lpstr>Default Design</vt:lpstr>
      <vt:lpstr>3_Тема Office</vt:lpstr>
      <vt:lpstr>4_Тема Office</vt:lpstr>
      <vt:lpstr>5_Тема Office</vt:lpstr>
      <vt:lpstr>7_Тема Office</vt:lpstr>
      <vt:lpstr>8_Тема Office</vt:lpstr>
      <vt:lpstr>Plot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There are several ways to demonstrate neutrino oscillations: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Background monitoring</vt:lpstr>
      <vt:lpstr>Energy calibration with cosmic muons  (see also poster #162 and arXiv:1804.04046[hep-ex] describing calibration and analysis details)</vt:lpstr>
      <vt:lpstr>Calibration with   22Na, 60Co, 137Cs, 248Cm  (few Bq)</vt:lpstr>
      <vt:lpstr>Презентация PowerPoint</vt:lpstr>
      <vt:lpstr>Презентация PowerPoint</vt:lpstr>
      <vt:lpstr>Презентация PowerPoint</vt:lpstr>
      <vt:lpstr>IBD total rate vs effective distance</vt:lpstr>
      <vt:lpstr>Презентация PowerPoint</vt:lpstr>
      <vt:lpstr>DANSS data taking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Summary</vt:lpstr>
      <vt:lpstr>Презентация PowerPoint</vt:lpstr>
      <vt:lpstr>Benchwarmers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277</cp:revision>
  <dcterms:created xsi:type="dcterms:W3CDTF">2016-04-03T10:14:26Z</dcterms:created>
  <dcterms:modified xsi:type="dcterms:W3CDTF">2018-06-08T06:25:48Z</dcterms:modified>
</cp:coreProperties>
</file>