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(null)" ContentType="image/x-emf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7"/>
  </p:notesMasterIdLst>
  <p:sldIdLst>
    <p:sldId id="285" r:id="rId2"/>
    <p:sldId id="286" r:id="rId3"/>
    <p:sldId id="266" r:id="rId4"/>
    <p:sldId id="267" r:id="rId5"/>
    <p:sldId id="268" r:id="rId6"/>
    <p:sldId id="269" r:id="rId7"/>
    <p:sldId id="270" r:id="rId8"/>
    <p:sldId id="291" r:id="rId9"/>
    <p:sldId id="271" r:id="rId10"/>
    <p:sldId id="290" r:id="rId11"/>
    <p:sldId id="281" r:id="rId12"/>
    <p:sldId id="280" r:id="rId13"/>
    <p:sldId id="272" r:id="rId14"/>
    <p:sldId id="274" r:id="rId15"/>
    <p:sldId id="288" r:id="rId16"/>
    <p:sldId id="282" r:id="rId17"/>
    <p:sldId id="284" r:id="rId18"/>
    <p:sldId id="287" r:id="rId19"/>
    <p:sldId id="289" r:id="rId20"/>
    <p:sldId id="279" r:id="rId21"/>
    <p:sldId id="292" r:id="rId22"/>
    <p:sldId id="293" r:id="rId23"/>
    <p:sldId id="283" r:id="rId24"/>
    <p:sldId id="275" r:id="rId25"/>
    <p:sldId id="294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E202B"/>
    <a:srgbClr val="005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4"/>
    <p:restoredTop sz="94513"/>
  </p:normalViewPr>
  <p:slideViewPr>
    <p:cSldViewPr snapToGrid="0" snapToObjects="1">
      <p:cViewPr>
        <p:scale>
          <a:sx n="53" d="100"/>
          <a:sy n="53" d="100"/>
        </p:scale>
        <p:origin x="704" y="10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3" d="100"/>
          <a:sy n="73" d="100"/>
        </p:scale>
        <p:origin x="150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4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C1BCD-F9C1-784F-A33D-3021B6E1B797}" type="datetimeFigureOut">
              <a:rPr lang="en-US" smtClean="0"/>
              <a:t>6/2/18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D9D14-69F2-ED48-AC66-C7FFBFF76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725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D9D14-69F2-ED48-AC66-C7FFBFF769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630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D9D14-69F2-ED48-AC66-C7FFBFF769A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98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D9D14-69F2-ED48-AC66-C7FFBFF769A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88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F4B92-D228-3A48-BBB1-536215104327}" type="datetime1">
              <a:rPr lang="en-US" smtClean="0"/>
              <a:t>6/4/18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576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6CBD9-06E2-D947-852E-37C52012C9A1}" type="datetime1">
              <a:rPr lang="en-US" smtClean="0"/>
              <a:t>6/4/18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88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1725-C741-6040-B816-332CB6170299}" type="datetime1">
              <a:rPr lang="en-US" smtClean="0"/>
              <a:t>6/4/18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3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10DF-C98B-F34E-B33A-5AA8E9D41070}" type="datetime1">
              <a:rPr lang="en-US" smtClean="0"/>
              <a:t>6/4/18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844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6F64C-9475-D641-85E9-87D2BAD8D06A}" type="datetime1">
              <a:rPr lang="en-US" smtClean="0"/>
              <a:t>6/4/18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70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E92B9-2539-164A-B1E6-BBBD818404BC}" type="datetime1">
              <a:rPr lang="en-US" smtClean="0"/>
              <a:t>6/4/18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03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9E44-3E39-B54E-9481-6916DD718D97}" type="datetime1">
              <a:rPr lang="en-US" smtClean="0"/>
              <a:t>6/4/18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7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33EDC-C5B6-F44C-A697-8BDB193480AB}" type="datetime1">
              <a:rPr lang="en-US" smtClean="0"/>
              <a:t>6/4/18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62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DDD98-E5AD-FD44-8A94-74CD97FB867E}" type="datetime1">
              <a:rPr lang="en-US" smtClean="0"/>
              <a:t>6/4/18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54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7842B-E026-BC42-A18F-EB749C3C0EDB}" type="datetime1">
              <a:rPr lang="en-US" smtClean="0"/>
              <a:t>6/4/18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144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3AC31-053B-EB4D-A970-061F35C33CD7}" type="datetime1">
              <a:rPr lang="en-US" smtClean="0"/>
              <a:t>6/4/18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74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A4C82-2DF2-D940-A9D9-C6A184EFD206}" type="datetime1">
              <a:rPr lang="en-US" smtClean="0"/>
              <a:t>6/4/18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074A2-9F02-984A-ABFB-4FCED7F2DD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77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7" Type="http://schemas.openxmlformats.org/officeDocument/2006/relationships/image" Target="../media/image28.tif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tiff"/><Relationship Id="rId5" Type="http://schemas.openxmlformats.org/officeDocument/2006/relationships/image" Target="../media/image25.emf"/><Relationship Id="rId4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if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tiff"/><Relationship Id="rId5" Type="http://schemas.openxmlformats.org/officeDocument/2006/relationships/image" Target="../media/image41.tiff"/><Relationship Id="rId4" Type="http://schemas.openxmlformats.org/officeDocument/2006/relationships/image" Target="../media/image40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(null)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tiff"/><Relationship Id="rId4" Type="http://schemas.openxmlformats.org/officeDocument/2006/relationships/image" Target="../media/image40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2.emf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1.emf"/><Relationship Id="rId5" Type="http://schemas.openxmlformats.org/officeDocument/2006/relationships/image" Target="../media/image8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5.emf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3.emf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21.emf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0.emf"/><Relationship Id="rId5" Type="http://schemas.openxmlformats.org/officeDocument/2006/relationships/image" Target="../media/image17.e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14A55-042A-7D4C-842E-0B37E922D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9435"/>
            <a:ext cx="8530389" cy="1143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 Reactor Antineutrino Spectra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2B8FD5-E2CF-DD43-B14A-81ACDCE36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04" y="6008920"/>
            <a:ext cx="3158687" cy="7125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C1D889-184E-714F-8647-0E23344D88B7}"/>
              </a:ext>
            </a:extLst>
          </p:cNvPr>
          <p:cNvSpPr txBox="1"/>
          <p:nvPr/>
        </p:nvSpPr>
        <p:spPr>
          <a:xfrm>
            <a:off x="1258881" y="4166453"/>
            <a:ext cx="69270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Collaborators</a:t>
            </a:r>
            <a:r>
              <a:rPr lang="en-US" dirty="0"/>
              <a:t>: D. Danielson, J. Friar, G. Garvey, G. </a:t>
            </a:r>
            <a:r>
              <a:rPr lang="en-US" dirty="0" err="1"/>
              <a:t>Jungman</a:t>
            </a:r>
            <a:r>
              <a:rPr lang="en-US" dirty="0"/>
              <a:t> (Los Alamos)</a:t>
            </a:r>
          </a:p>
          <a:p>
            <a:r>
              <a:rPr lang="en-US" dirty="0"/>
              <a:t>                           L. </a:t>
            </a:r>
            <a:r>
              <a:rPr lang="en-US" dirty="0" err="1"/>
              <a:t>McCutchan</a:t>
            </a:r>
            <a:r>
              <a:rPr lang="en-US" dirty="0"/>
              <a:t>, A. </a:t>
            </a:r>
            <a:r>
              <a:rPr lang="en-US" dirty="0" err="1"/>
              <a:t>Sonzogni</a:t>
            </a:r>
            <a:r>
              <a:rPr lang="en-US" dirty="0"/>
              <a:t>  (BNL)</a:t>
            </a:r>
          </a:p>
          <a:p>
            <a:r>
              <a:rPr lang="en-US" dirty="0"/>
              <a:t>                           P. Vogel (Caltech)</a:t>
            </a:r>
          </a:p>
          <a:p>
            <a:r>
              <a:rPr lang="en-US" dirty="0"/>
              <a:t>                           X. Wang (Huzhou University)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DEE56D-929C-DB4B-9A35-4CCAB3E15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088" y="1627394"/>
            <a:ext cx="3492500" cy="232410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9EFA4E-E4CC-6C40-BAD8-CABA80968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008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35A2147-7D74-4D4A-A4F8-AA0B43365A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0200" y="1204561"/>
            <a:ext cx="3684494" cy="25296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2DC398-B792-6849-9E3E-7662FF1CA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00" y="317324"/>
            <a:ext cx="9023800" cy="114300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Weak Magnetism has an uncertainty arising from the approximation used for the orbital contribution and from omitted 2-body currents.</a:t>
            </a:r>
            <a:br>
              <a:rPr lang="en-US" sz="2400" b="1" dirty="0">
                <a:solidFill>
                  <a:srgbClr val="002060"/>
                </a:solidFill>
              </a:rPr>
            </a:br>
            <a:r>
              <a:rPr lang="en-US" sz="2400" b="1" dirty="0">
                <a:solidFill>
                  <a:srgbClr val="002060"/>
                </a:solidFill>
              </a:rPr>
              <a:t>But, dominant 0+</a:t>
            </a:r>
            <a:r>
              <a:rPr lang="en-US" sz="2400" b="1" dirty="0">
                <a:solidFill>
                  <a:srgbClr val="002060"/>
                </a:solidFill>
                <a:sym typeface="Wingdings" pitchFamily="2" charset="2"/>
              </a:rPr>
              <a:t>0- transitions have zero </a:t>
            </a:r>
            <a:r>
              <a:rPr lang="en-US" sz="2400" b="1" dirty="0" err="1">
                <a:solidFill>
                  <a:srgbClr val="002060"/>
                </a:solidFill>
                <a:latin typeface="Symbol" pitchFamily="2" charset="2"/>
                <a:sym typeface="Wingdings" pitchFamily="2" charset="2"/>
              </a:rPr>
              <a:t>d</a:t>
            </a:r>
            <a:r>
              <a:rPr lang="en-US" sz="2400" b="1" baseline="-25000" dirty="0" err="1">
                <a:solidFill>
                  <a:srgbClr val="002060"/>
                </a:solidFill>
                <a:sym typeface="Wingdings" pitchFamily="2" charset="2"/>
              </a:rPr>
              <a:t>WM</a:t>
            </a:r>
            <a:r>
              <a:rPr lang="en-US" sz="2400" b="1" dirty="0">
                <a:solidFill>
                  <a:srgbClr val="002060"/>
                </a:solidFill>
                <a:sym typeface="Wingdings" pitchFamily="2" charset="2"/>
              </a:rPr>
              <a:t>, with no uncertainty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br>
              <a:rPr lang="en-US" sz="2400" dirty="0">
                <a:solidFill>
                  <a:srgbClr val="002060"/>
                </a:solidFill>
              </a:rPr>
            </a:br>
            <a:endParaRPr lang="en-US" sz="2400" dirty="0">
              <a:solidFill>
                <a:srgbClr val="002060"/>
              </a:solidFill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C1EB16C-5C52-BA40-AE8A-C6CEC66CED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525649"/>
              </p:ext>
            </p:extLst>
          </p:nvPr>
        </p:nvGraphicFramePr>
        <p:xfrm>
          <a:off x="5020235" y="1546724"/>
          <a:ext cx="3441359" cy="854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9" name="Equation" r:id="rId4" imgW="1739900" imgH="431800" progId="Equation.3">
                  <p:embed/>
                </p:oleObj>
              </mc:Choice>
              <mc:Fallback>
                <p:oleObj name="Equation" r:id="rId4" imgW="1739900" imgH="431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20235" y="1546724"/>
                        <a:ext cx="3441359" cy="854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7D6011A-4CC7-9741-9B6D-371B681A9136}"/>
              </a:ext>
            </a:extLst>
          </p:cNvPr>
          <p:cNvSpPr/>
          <p:nvPr/>
        </p:nvSpPr>
        <p:spPr>
          <a:xfrm>
            <a:off x="736652" y="5780421"/>
            <a:ext cx="7627000" cy="605274"/>
          </a:xfrm>
          <a:prstGeom prst="rect">
            <a:avLst/>
          </a:prstGeom>
          <a:gradFill>
            <a:gsLst>
              <a:gs pos="0">
                <a:srgbClr val="CCFFCC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 w="25400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C747B0-C0B2-AA49-8A78-83D287A88AC1}"/>
              </a:ext>
            </a:extLst>
          </p:cNvPr>
          <p:cNvSpPr txBox="1"/>
          <p:nvPr/>
        </p:nvSpPr>
        <p:spPr>
          <a:xfrm>
            <a:off x="890802" y="5899306"/>
            <a:ext cx="7634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Estimated uncertainty ~ 30% for this 4% correction to the spectra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9E8ECA-9C9C-124D-BF51-5CF7D5A4DC43}"/>
              </a:ext>
            </a:extLst>
          </p:cNvPr>
          <p:cNvSpPr/>
          <p:nvPr/>
        </p:nvSpPr>
        <p:spPr>
          <a:xfrm>
            <a:off x="6364941" y="1442589"/>
            <a:ext cx="541542" cy="582317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9209AA8-0FFD-124C-BD6E-8232E0D11850}"/>
              </a:ext>
            </a:extLst>
          </p:cNvPr>
          <p:cNvCxnSpPr/>
          <p:nvPr/>
        </p:nvCxnSpPr>
        <p:spPr>
          <a:xfrm>
            <a:off x="6906483" y="2024906"/>
            <a:ext cx="480435" cy="82608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068DCFDC-A429-9E43-8FD3-5D08AD87A4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165" y="3671322"/>
            <a:ext cx="2864564" cy="20791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A95A391-456B-8E48-8BA9-0C95245563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0514" y="2794553"/>
            <a:ext cx="3860800" cy="10287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6486ABE-DEBA-394E-9891-9ED88869740B}"/>
              </a:ext>
            </a:extLst>
          </p:cNvPr>
          <p:cNvSpPr txBox="1"/>
          <p:nvPr/>
        </p:nvSpPr>
        <p:spPr>
          <a:xfrm>
            <a:off x="3410224" y="4018653"/>
            <a:ext cx="51730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Checked for a subset of fission fragments.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 check for all fission fragments, including 2-body terms, requires a large super-computing effort.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1EFABEC-235D-3143-BE45-D1CEF27C7AF1}"/>
              </a:ext>
            </a:extLst>
          </p:cNvPr>
          <p:cNvSpPr/>
          <p:nvPr/>
        </p:nvSpPr>
        <p:spPr>
          <a:xfrm>
            <a:off x="0" y="6499564"/>
            <a:ext cx="40479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Helvetica" pitchFamily="2" charset="0"/>
              </a:rPr>
              <a:t>Wang and Hayes, 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Phys. Rev. C 95, 064313 (2017) .</a:t>
            </a:r>
          </a:p>
          <a:p>
            <a:endParaRPr lang="en-US" dirty="0">
              <a:effectLst/>
              <a:latin typeface="Helvetica" pitchFamily="2" charset="0"/>
            </a:endParaRP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D0A3C4AE-1D3B-D148-8B8B-96E93F550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700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319" y="2215266"/>
            <a:ext cx="3735824" cy="25853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1017" y="2267623"/>
            <a:ext cx="3591126" cy="23940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9877" y="-143207"/>
            <a:ext cx="9390962" cy="1143000"/>
          </a:xfrm>
        </p:spPr>
        <p:txBody>
          <a:bodyPr>
            <a:normAutofit/>
          </a:bodyPr>
          <a:lstStyle/>
          <a:p>
            <a:r>
              <a:rPr lang="en-US" sz="2200" b="1" dirty="0">
                <a:solidFill>
                  <a:srgbClr val="000090"/>
                </a:solidFill>
              </a:rPr>
              <a:t>The Finite Size Correction can be expressed in terms of Zemach moments </a:t>
            </a:r>
          </a:p>
        </p:txBody>
      </p:sp>
      <p:sp>
        <p:nvSpPr>
          <p:cNvPr id="6" name="Rectangle 5"/>
          <p:cNvSpPr/>
          <p:nvPr/>
        </p:nvSpPr>
        <p:spPr>
          <a:xfrm>
            <a:off x="346319" y="5621156"/>
            <a:ext cx="8487437" cy="600429"/>
          </a:xfrm>
          <a:prstGeom prst="rect">
            <a:avLst/>
          </a:prstGeom>
          <a:gradFill>
            <a:gsLst>
              <a:gs pos="0">
                <a:srgbClr val="CCFFCC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 w="25400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Estimated uncertainty ~ 20% for this  5% correction to the spectra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812210"/>
              </p:ext>
            </p:extLst>
          </p:nvPr>
        </p:nvGraphicFramePr>
        <p:xfrm>
          <a:off x="2585024" y="1589509"/>
          <a:ext cx="40100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" name="Equation" r:id="rId6" imgW="2260600" imgH="444500" progId="Equation.3">
                  <p:embed/>
                </p:oleObj>
              </mc:Choice>
              <mc:Fallback>
                <p:oleObj name="Equation" r:id="rId6" imgW="2260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5024" y="1589509"/>
                        <a:ext cx="4010025" cy="801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29729" y="4997078"/>
            <a:ext cx="56228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aseline="-25000" dirty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1143" y="6398309"/>
            <a:ext cx="3630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Wang, </a:t>
            </a:r>
            <a:r>
              <a:rPr lang="en-US" b="1" i="1" dirty="0">
                <a:solidFill>
                  <a:schemeClr val="bg1">
                    <a:lumMod val="50000"/>
                  </a:schemeClr>
                </a:solidFill>
              </a:rPr>
              <a:t>et al. 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PRC,</a:t>
            </a:r>
            <a:r>
              <a:rPr lang="en-US" b="1" dirty="0"/>
              <a:t>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94, 034314 (2016)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D5BDD7-32EF-164D-963F-71D2570F24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276" y="816555"/>
            <a:ext cx="8846585" cy="88074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AA2B348-E846-8E4B-A7FE-07280F1062C9}"/>
              </a:ext>
            </a:extLst>
          </p:cNvPr>
          <p:cNvSpPr txBox="1"/>
          <p:nvPr/>
        </p:nvSpPr>
        <p:spPr>
          <a:xfrm>
            <a:off x="348301" y="1802583"/>
            <a:ext cx="1921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Approximated as 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366F0E-33E1-E048-BF5C-FC9687D3CC32}"/>
              </a:ext>
            </a:extLst>
          </p:cNvPr>
          <p:cNvSpPr txBox="1"/>
          <p:nvPr/>
        </p:nvSpPr>
        <p:spPr>
          <a:xfrm>
            <a:off x="1276860" y="4728627"/>
            <a:ext cx="7409940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Found to be a good approximation for allowed transitions.</a:t>
            </a:r>
          </a:p>
          <a:p>
            <a:pPr marL="342900" indent="-342900">
              <a:lnSpc>
                <a:spcPts val="1000"/>
              </a:lnSpc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Not checked for forbidden transitions.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26CD7F8-17BE-A746-B5C0-7003CBAC0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600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t-fiddle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538" y="839448"/>
            <a:ext cx="4586313" cy="3543969"/>
          </a:xfrm>
          <a:prstGeom prst="rect">
            <a:avLst/>
          </a:prstGeom>
        </p:spPr>
      </p:pic>
      <p:pic>
        <p:nvPicPr>
          <p:cNvPr id="8" name="Picture 7" descr="electron-fiddle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" y="904543"/>
            <a:ext cx="4256029" cy="32887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80" y="0"/>
            <a:ext cx="9144000" cy="1452152"/>
          </a:xfrm>
        </p:spPr>
        <p:txBody>
          <a:bodyPr>
            <a:noAutofit/>
          </a:bodyPr>
          <a:lstStyle/>
          <a:p>
            <a:pPr algn="l"/>
            <a:r>
              <a:rPr lang="en-US" sz="2200" b="1" dirty="0">
                <a:solidFill>
                  <a:srgbClr val="000090"/>
                </a:solidFill>
              </a:rPr>
              <a:t> Simultaneous fit of the </a:t>
            </a:r>
            <a:r>
              <a:rPr lang="en-US" sz="2200" b="1" dirty="0" err="1">
                <a:solidFill>
                  <a:srgbClr val="000090"/>
                </a:solidFill>
              </a:rPr>
              <a:t>Daya</a:t>
            </a:r>
            <a:r>
              <a:rPr lang="en-US" sz="2200" b="1" dirty="0">
                <a:solidFill>
                  <a:srgbClr val="000090"/>
                </a:solidFill>
              </a:rPr>
              <a:t> Bay antineutrino spectrum and the equivalent aggregate </a:t>
            </a:r>
            <a:r>
              <a:rPr lang="en-US" sz="2200" b="1" dirty="0">
                <a:solidFill>
                  <a:srgbClr val="000090"/>
                </a:solidFill>
                <a:latin typeface="Symbol" pitchFamily="2" charset="2"/>
              </a:rPr>
              <a:t>b-</a:t>
            </a:r>
            <a:r>
              <a:rPr lang="en-US" sz="2200" b="1" dirty="0">
                <a:solidFill>
                  <a:srgbClr val="000090"/>
                </a:solidFill>
              </a:rPr>
              <a:t>spectrum with  (1) point-wise Z</a:t>
            </a:r>
            <a:r>
              <a:rPr lang="en-US" sz="2200" b="1" baseline="-25000" dirty="0">
                <a:solidFill>
                  <a:srgbClr val="000090"/>
                </a:solidFill>
              </a:rPr>
              <a:t>eff</a:t>
            </a:r>
            <a:r>
              <a:rPr lang="en-US" sz="2200" b="1" dirty="0">
                <a:solidFill>
                  <a:srgbClr val="000090"/>
                </a:solidFill>
              </a:rPr>
              <a:t> and (2)improved descriptions of forbidden transitions reduces the anomaly from 5% to 2.5%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2102" y="3169718"/>
            <a:ext cx="16569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Schreckenbach</a:t>
            </a:r>
            <a:r>
              <a:rPr lang="en-US" b="1" dirty="0"/>
              <a:t> </a:t>
            </a:r>
          </a:p>
          <a:p>
            <a:r>
              <a:rPr lang="en-US" b="1" dirty="0"/>
              <a:t>+ ENDF </a:t>
            </a:r>
            <a:r>
              <a:rPr lang="en-US" b="1" baseline="30000" dirty="0"/>
              <a:t>238</a:t>
            </a:r>
            <a:r>
              <a:rPr lang="en-US" b="1" dirty="0"/>
              <a:t>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CF570F-6144-1944-B4AD-9CDC789D5ADD}"/>
              </a:ext>
            </a:extLst>
          </p:cNvPr>
          <p:cNvSpPr txBox="1"/>
          <p:nvPr/>
        </p:nvSpPr>
        <p:spPr>
          <a:xfrm>
            <a:off x="1002102" y="4601812"/>
            <a:ext cx="7525010" cy="646331"/>
          </a:xfrm>
          <a:prstGeom prst="rect">
            <a:avLst/>
          </a:prstGeom>
          <a:solidFill>
            <a:srgbClr val="FFFF00">
              <a:alpha val="31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The magnitude of the IBD cross sections change, depending on assumptions, </a:t>
            </a:r>
          </a:p>
          <a:p>
            <a:pPr algn="ctr"/>
            <a:r>
              <a:rPr lang="en-US" b="1" dirty="0"/>
              <a:t>but not the ratio of one isotope to another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F55045-59F4-7C45-88E2-960AC8A380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054" y="5228814"/>
            <a:ext cx="5483252" cy="1629186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E90F37F3-8813-8E42-BE59-98D39F433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138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ump-all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" y="685289"/>
            <a:ext cx="5949654" cy="45974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979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000090"/>
                </a:solidFill>
              </a:rPr>
              <a:t>The Reactor Neutrino ‘BUMP’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20896" y="2359598"/>
            <a:ext cx="29866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rgbClr val="800000"/>
                </a:solidFill>
              </a:rPr>
              <a:t>All recent reactor neutrino experiments observed a shoulder at 4-6 MeV, relative to expectations.</a:t>
            </a:r>
            <a:endParaRPr lang="en-US" sz="2400" dirty="0">
              <a:solidFill>
                <a:srgbClr val="8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5970" y="5094524"/>
            <a:ext cx="7853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800000"/>
              </a:buClr>
              <a:buSzPct val="150000"/>
              <a:buFont typeface="Arial"/>
              <a:buChar char="•"/>
            </a:pPr>
            <a:r>
              <a:rPr lang="en-US" sz="2000" b="1" dirty="0"/>
              <a:t>The current  expectations are Huber (</a:t>
            </a:r>
            <a:r>
              <a:rPr lang="en-US" sz="2000" b="1" baseline="30000" dirty="0"/>
              <a:t>235</a:t>
            </a:r>
            <a:r>
              <a:rPr lang="en-US" sz="2000" b="1" dirty="0"/>
              <a:t>U,</a:t>
            </a:r>
            <a:r>
              <a:rPr lang="en-US" sz="2000" b="1" baseline="30000" dirty="0"/>
              <a:t>239,241</a:t>
            </a:r>
            <a:r>
              <a:rPr lang="en-US" sz="2000" b="1" dirty="0"/>
              <a:t>Pu) and Mueller (</a:t>
            </a:r>
            <a:r>
              <a:rPr lang="en-US" sz="2000" b="1" baseline="30000" dirty="0"/>
              <a:t>238</a:t>
            </a:r>
            <a:r>
              <a:rPr lang="en-US" sz="2000" b="1" dirty="0"/>
              <a:t>U)</a:t>
            </a:r>
          </a:p>
          <a:p>
            <a:pPr marL="342900" indent="-342900">
              <a:buClr>
                <a:srgbClr val="800000"/>
              </a:buClr>
              <a:buSzPct val="150000"/>
              <a:buFont typeface="Arial"/>
              <a:buChar char="•"/>
            </a:pPr>
            <a:r>
              <a:rPr lang="en-US" sz="2000" b="1" dirty="0"/>
              <a:t>RENO observed the largest bump</a:t>
            </a:r>
          </a:p>
          <a:p>
            <a:pPr marL="342900" indent="-342900">
              <a:buClr>
                <a:srgbClr val="800000"/>
              </a:buClr>
              <a:buSzPct val="150000"/>
              <a:buFont typeface="Arial"/>
              <a:buChar char="•"/>
            </a:pPr>
            <a:r>
              <a:rPr lang="en-US" sz="2000" b="1" dirty="0"/>
              <a:t>Double-Chooz used Huber and Haag (</a:t>
            </a:r>
            <a:r>
              <a:rPr lang="en-US" sz="2000" b="1" baseline="30000" dirty="0"/>
              <a:t>238</a:t>
            </a:r>
            <a:r>
              <a:rPr lang="en-US" sz="2000" b="1" dirty="0"/>
              <a:t>U) for expected flux</a:t>
            </a:r>
          </a:p>
        </p:txBody>
      </p:sp>
      <p:sp>
        <p:nvSpPr>
          <p:cNvPr id="6" name="Rectangle 5"/>
          <p:cNvSpPr/>
          <p:nvPr/>
        </p:nvSpPr>
        <p:spPr>
          <a:xfrm>
            <a:off x="72991" y="6262867"/>
            <a:ext cx="914399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7F7F7F"/>
                </a:solidFill>
              </a:rPr>
              <a:t>  P. Huber, Phys. Rev. C 84, 024617 (2011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);      </a:t>
            </a:r>
            <a:r>
              <a:rPr lang="da-DK" sz="1600" dirty="0">
                <a:solidFill>
                  <a:srgbClr val="7F7F7F"/>
                </a:solidFill>
              </a:rPr>
              <a:t>Th. A. Mueller et al., Phys. Rev. C 83, 054615 (2011); </a:t>
            </a:r>
          </a:p>
          <a:p>
            <a:r>
              <a:rPr lang="en-US" sz="1600" dirty="0">
                <a:solidFill>
                  <a:srgbClr val="7F7F7F"/>
                </a:solidFill>
              </a:rPr>
              <a:t>  N. Haag, Phys. Rev. L</a:t>
            </a:r>
            <a:r>
              <a:rPr lang="hu-HU" sz="1600" dirty="0">
                <a:solidFill>
                  <a:srgbClr val="7F7F7F"/>
                </a:solidFill>
              </a:rPr>
              <a:t>ett. 112, 122501 (2014).</a:t>
            </a:r>
            <a:endParaRPr lang="en-US" sz="1600" dirty="0">
              <a:solidFill>
                <a:srgbClr val="7F7F7F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82B609-5D8A-7341-B472-9FA98C6CC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000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64124"/>
            <a:ext cx="8229600" cy="1143000"/>
          </a:xfrm>
        </p:spPr>
        <p:txBody>
          <a:bodyPr/>
          <a:lstStyle/>
          <a:p>
            <a:r>
              <a:rPr lang="en-US" sz="2800" b="1" dirty="0">
                <a:solidFill>
                  <a:srgbClr val="000090"/>
                </a:solidFill>
              </a:rPr>
              <a:t>Possible Origins of the ‘Bump’</a:t>
            </a:r>
          </a:p>
        </p:txBody>
      </p:sp>
      <p:sp>
        <p:nvSpPr>
          <p:cNvPr id="5" name="Rectangle 4"/>
          <p:cNvSpPr/>
          <p:nvPr/>
        </p:nvSpPr>
        <p:spPr>
          <a:xfrm>
            <a:off x="208546" y="1201605"/>
            <a:ext cx="8478253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en-US" b="1" dirty="0"/>
              <a:t>  </a:t>
            </a:r>
            <a:r>
              <a:rPr lang="en-US" sz="1900" b="1" baseline="30000" dirty="0"/>
              <a:t>238</a:t>
            </a:r>
            <a:r>
              <a:rPr lang="en-US" sz="1900" b="1" dirty="0"/>
              <a:t>U as a source of the shoulder</a:t>
            </a:r>
          </a:p>
          <a:p>
            <a:r>
              <a:rPr lang="en-US" sz="1900" b="1" dirty="0"/>
              <a:t>        </a:t>
            </a:r>
            <a:r>
              <a:rPr lang="en-US" sz="1900" b="1" dirty="0">
                <a:solidFill>
                  <a:srgbClr val="800000"/>
                </a:solidFill>
              </a:rPr>
              <a:t>– Possible because </a:t>
            </a:r>
            <a:r>
              <a:rPr lang="en-US" sz="1900" b="1" baseline="30000" dirty="0">
                <a:solidFill>
                  <a:srgbClr val="800000"/>
                </a:solidFill>
              </a:rPr>
              <a:t>238</a:t>
            </a:r>
            <a:r>
              <a:rPr lang="en-US" sz="1900" b="1" dirty="0">
                <a:solidFill>
                  <a:srgbClr val="800000"/>
                </a:solidFill>
              </a:rPr>
              <a:t>U has a hard spectrum and contributes  	</a:t>
            </a:r>
          </a:p>
          <a:p>
            <a:r>
              <a:rPr lang="en-US" sz="1900" b="1" dirty="0">
                <a:solidFill>
                  <a:srgbClr val="800000"/>
                </a:solidFill>
              </a:rPr>
              <a:t>        significantly in the Bump energy region. It is also the most uncertain actinide.</a:t>
            </a:r>
          </a:p>
          <a:p>
            <a:endParaRPr lang="en-US" sz="1900" b="1" dirty="0"/>
          </a:p>
          <a:p>
            <a:endParaRPr lang="en-US" sz="1900" b="1" dirty="0"/>
          </a:p>
          <a:p>
            <a:pPr marL="342900" indent="-342900">
              <a:buFont typeface="Wingdings" charset="2"/>
              <a:buChar char="§"/>
            </a:pPr>
            <a:r>
              <a:rPr lang="en-US" sz="1900" b="1" dirty="0"/>
              <a:t>A possible error in the ILL </a:t>
            </a:r>
            <a:r>
              <a:rPr lang="en-US" sz="1900" b="1" dirty="0">
                <a:latin typeface="Symbol" charset="2"/>
                <a:cs typeface="Symbol" charset="2"/>
              </a:rPr>
              <a:t>b</a:t>
            </a:r>
            <a:r>
              <a:rPr lang="en-US" sz="1900" b="1" dirty="0"/>
              <a:t>-decay measurements </a:t>
            </a:r>
          </a:p>
          <a:p>
            <a:r>
              <a:rPr lang="en-US" sz="1900" b="1" dirty="0">
                <a:solidFill>
                  <a:srgbClr val="800000"/>
                </a:solidFill>
              </a:rPr>
              <a:t>       - Possible but not predicted by current updated nuclear databases. </a:t>
            </a:r>
          </a:p>
          <a:p>
            <a:pPr marL="342900" indent="-342900">
              <a:buFont typeface="Wingdings" charset="2"/>
              <a:buChar char="§"/>
            </a:pPr>
            <a:endParaRPr lang="en-US" sz="1900" b="1" dirty="0">
              <a:solidFill>
                <a:srgbClr val="800000"/>
              </a:solidFill>
            </a:endParaRPr>
          </a:p>
          <a:p>
            <a:endParaRPr lang="en-US" sz="1900" b="1" dirty="0">
              <a:solidFill>
                <a:srgbClr val="800000"/>
              </a:solidFill>
            </a:endParaRPr>
          </a:p>
          <a:p>
            <a:endParaRPr lang="en-US" sz="1900" b="1" dirty="0">
              <a:solidFill>
                <a:srgbClr val="800000"/>
              </a:solidFill>
            </a:endParaRPr>
          </a:p>
          <a:p>
            <a:pPr marL="342900" indent="-342900">
              <a:buClr>
                <a:schemeClr val="tx1"/>
              </a:buClr>
              <a:buFont typeface="Wingdings" charset="2"/>
              <a:buChar char="§"/>
            </a:pPr>
            <a:r>
              <a:rPr lang="en-US" sz="1900" b="1" dirty="0">
                <a:solidFill>
                  <a:srgbClr val="800000"/>
                </a:solidFill>
              </a:rPr>
              <a:t> </a:t>
            </a:r>
            <a:r>
              <a:rPr lang="en-US" sz="1900" b="1" dirty="0"/>
              <a:t> The harder PWR Neutron Spectrum </a:t>
            </a:r>
          </a:p>
          <a:p>
            <a:pPr>
              <a:buClr>
                <a:schemeClr val="tx1"/>
              </a:buClr>
            </a:pPr>
            <a:r>
              <a:rPr lang="en-US" sz="1900" b="1" dirty="0">
                <a:solidFill>
                  <a:srgbClr val="800000"/>
                </a:solidFill>
              </a:rPr>
              <a:t>        - Possible but not predicted by standard fission theory.  </a:t>
            </a:r>
          </a:p>
          <a:p>
            <a:pPr>
              <a:buClr>
                <a:schemeClr val="tx1"/>
              </a:buClr>
            </a:pPr>
            <a:r>
              <a:rPr lang="en-US" sz="1900" b="1" dirty="0">
                <a:solidFill>
                  <a:srgbClr val="800000"/>
                </a:solidFill>
              </a:rPr>
              <a:t>         - no convincing experimental data either way. </a:t>
            </a:r>
          </a:p>
          <a:p>
            <a:endParaRPr lang="en-US" sz="1900" b="1" dirty="0">
              <a:solidFill>
                <a:srgbClr val="800000"/>
              </a:solidFill>
            </a:endParaRPr>
          </a:p>
          <a:p>
            <a:r>
              <a:rPr lang="en-US" sz="1900" b="1" dirty="0">
                <a:solidFill>
                  <a:srgbClr val="800000"/>
                </a:solidFill>
              </a:rPr>
              <a:t>    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5BB4CC-C51D-ED4A-BABD-F83403EF2B93}"/>
              </a:ext>
            </a:extLst>
          </p:cNvPr>
          <p:cNvSpPr txBox="1"/>
          <p:nvPr/>
        </p:nvSpPr>
        <p:spPr>
          <a:xfrm>
            <a:off x="804548" y="5387366"/>
            <a:ext cx="8039201" cy="830997"/>
          </a:xfrm>
          <a:prstGeom prst="rect">
            <a:avLst/>
          </a:prstGeom>
          <a:solidFill>
            <a:srgbClr val="FFFF00">
              <a:alpha val="3098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400" b="1" dirty="0"/>
              <a:t>All of these are nuclear physics explanations pointing to the problem lying with the  ‘expected spectra’.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A8814A-3423-6B46-B8CC-1536BDB8D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436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61A30-3821-D347-ACBE-E8F560A6D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88883"/>
            <a:ext cx="8686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002060"/>
                </a:solidFill>
              </a:rPr>
              <a:t>For example, if the BUMP does not change with the fuel evolution,  </a:t>
            </a:r>
            <a:r>
              <a:rPr lang="en-US" sz="2800" b="1" baseline="30000" dirty="0">
                <a:solidFill>
                  <a:srgbClr val="002060"/>
                </a:solidFill>
              </a:rPr>
              <a:t>238</a:t>
            </a:r>
            <a:r>
              <a:rPr lang="en-US" sz="2800" b="1" dirty="0">
                <a:solidFill>
                  <a:srgbClr val="002060"/>
                </a:solidFill>
              </a:rPr>
              <a:t>U is a likely source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4A489EA-190F-9947-93A0-EC02AF3263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16" y="1084397"/>
            <a:ext cx="5332981" cy="3902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AE30A0-217D-6E41-AB46-C793A4501BA8}"/>
              </a:ext>
            </a:extLst>
          </p:cNvPr>
          <p:cNvSpPr txBox="1"/>
          <p:nvPr/>
        </p:nvSpPr>
        <p:spPr>
          <a:xfrm>
            <a:off x="376518" y="6185647"/>
            <a:ext cx="4430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Hayes + Vogel, Ann. Rev. of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Nucl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&amp; Part. Sci, 66  219 (2016)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Mohanty,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: 1711.1.02801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EA89E2-544C-734B-8F56-32E8FF0D902B}"/>
              </a:ext>
            </a:extLst>
          </p:cNvPr>
          <p:cNvSpPr txBox="1"/>
          <p:nvPr/>
        </p:nvSpPr>
        <p:spPr>
          <a:xfrm>
            <a:off x="5309744" y="1900554"/>
            <a:ext cx="38342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Relative to the JEFF database, both Mueller and Haag  show a BUMP.</a:t>
            </a:r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The harder spectrum of </a:t>
            </a:r>
            <a:r>
              <a:rPr lang="en-US" b="1" baseline="30000" dirty="0"/>
              <a:t>238</a:t>
            </a:r>
            <a:r>
              <a:rPr lang="en-US" b="1" dirty="0"/>
              <a:t>U increases it’s relative importance.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977646-0F7F-054D-A344-F4FF9C8C6C06}"/>
              </a:ext>
            </a:extLst>
          </p:cNvPr>
          <p:cNvSpPr txBox="1"/>
          <p:nvPr/>
        </p:nvSpPr>
        <p:spPr>
          <a:xfrm>
            <a:off x="10016" y="5101505"/>
            <a:ext cx="913398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002060"/>
                </a:solidFill>
              </a:rPr>
              <a:t>If this is the correct explanation, the current VSBL experiments with  highly enriched </a:t>
            </a:r>
            <a:r>
              <a:rPr lang="en-US" sz="1900" baseline="30000" dirty="0">
                <a:solidFill>
                  <a:srgbClr val="002060"/>
                </a:solidFill>
              </a:rPr>
              <a:t>235</a:t>
            </a:r>
            <a:r>
              <a:rPr lang="en-US" sz="1900" dirty="0">
                <a:solidFill>
                  <a:srgbClr val="002060"/>
                </a:solidFill>
              </a:rPr>
              <a:t>U reactor will not see a BUMP.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>
                <a:solidFill>
                  <a:srgbClr val="002060"/>
                </a:solidFill>
              </a:rPr>
              <a:t>If, on the other hand, the ILL data are responsible </a:t>
            </a:r>
            <a:r>
              <a:rPr lang="en-US" sz="1900" u="sng" dirty="0">
                <a:solidFill>
                  <a:srgbClr val="002060"/>
                </a:solidFill>
              </a:rPr>
              <a:t>all</a:t>
            </a:r>
            <a:r>
              <a:rPr lang="en-US" sz="1900" dirty="0">
                <a:solidFill>
                  <a:srgbClr val="002060"/>
                </a:solidFill>
              </a:rPr>
              <a:t> VSBL </a:t>
            </a:r>
            <a:r>
              <a:rPr lang="en-US" sz="1900" dirty="0" err="1">
                <a:solidFill>
                  <a:srgbClr val="002060"/>
                </a:solidFill>
              </a:rPr>
              <a:t>expts</a:t>
            </a:r>
            <a:r>
              <a:rPr lang="en-US" sz="1900" dirty="0">
                <a:solidFill>
                  <a:srgbClr val="002060"/>
                </a:solidFill>
              </a:rPr>
              <a:t> will see the Bump.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6AE1AFE-74F3-A84F-98DF-13E9E077A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355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44700"/>
            <a:ext cx="88900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002060"/>
                </a:solidFill>
              </a:rPr>
              <a:t>Changes in the Antineutrino Spectra with the  Reactor Fuel Burnup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FF95CB-47A5-BD44-870B-2F394AAED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170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526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The Total Number of Antineutrinos Decreases with Burnup, but the Huber-Mueller Model does not agree with the measured slope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33" y="1162526"/>
            <a:ext cx="3985734" cy="25722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017" y="4220964"/>
            <a:ext cx="5549900" cy="1181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2767" y="5502367"/>
            <a:ext cx="5994400" cy="279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758" y="1292184"/>
            <a:ext cx="3105150" cy="2781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01702" y="5348338"/>
            <a:ext cx="1283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Experiment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5933" y="5858234"/>
            <a:ext cx="3918984" cy="3230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01702" y="5858234"/>
            <a:ext cx="1053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Expected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EB6201-DB22-1147-ABD3-030BE2E70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10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20D78-B44F-0E4E-B024-8A482317C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632" y="332537"/>
            <a:ext cx="9170892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>
                <a:solidFill>
                  <a:srgbClr val="002060"/>
                </a:solidFill>
              </a:rPr>
              <a:t>The discrepancy between current Huber-Mueller model predictions and the </a:t>
            </a:r>
            <a:r>
              <a:rPr lang="en-US" sz="2400" b="1" dirty="0" err="1">
                <a:solidFill>
                  <a:srgbClr val="002060"/>
                </a:solidFill>
              </a:rPr>
              <a:t>Daya</a:t>
            </a:r>
            <a:r>
              <a:rPr lang="en-US" sz="2400" b="1" dirty="0">
                <a:solidFill>
                  <a:srgbClr val="002060"/>
                </a:solidFill>
              </a:rPr>
              <a:t> Bay results can be traced to the original </a:t>
            </a:r>
            <a:r>
              <a:rPr lang="en-US" sz="2400" b="1" dirty="0" err="1">
                <a:solidFill>
                  <a:srgbClr val="002060"/>
                </a:solidFill>
              </a:rPr>
              <a:t>Schreckenbach</a:t>
            </a:r>
            <a:r>
              <a:rPr lang="en-US" sz="2400" b="1" dirty="0">
                <a:solidFill>
                  <a:srgbClr val="002060"/>
                </a:solidFill>
              </a:rPr>
              <a:t> measured </a:t>
            </a:r>
            <a:r>
              <a:rPr lang="en-US" sz="2400" b="1" baseline="30000" dirty="0">
                <a:solidFill>
                  <a:srgbClr val="002060"/>
                </a:solidFill>
              </a:rPr>
              <a:t>235</a:t>
            </a:r>
            <a:r>
              <a:rPr lang="en-US" sz="2400" b="1" dirty="0">
                <a:solidFill>
                  <a:srgbClr val="002060"/>
                </a:solidFill>
              </a:rPr>
              <a:t>U/</a:t>
            </a:r>
            <a:r>
              <a:rPr lang="en-US" sz="2400" b="1" baseline="30000" dirty="0">
                <a:solidFill>
                  <a:srgbClr val="002060"/>
                </a:solidFill>
              </a:rPr>
              <a:t>239</a:t>
            </a:r>
            <a:r>
              <a:rPr lang="en-US" sz="2400" b="1" dirty="0">
                <a:solidFill>
                  <a:srgbClr val="002060"/>
                </a:solidFill>
              </a:rPr>
              <a:t>Pu ratio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8061C7-20B5-8342-8AA2-975FC93532F9}"/>
              </a:ext>
            </a:extLst>
          </p:cNvPr>
          <p:cNvSpPr txBox="1"/>
          <p:nvPr/>
        </p:nvSpPr>
        <p:spPr>
          <a:xfrm>
            <a:off x="4132727" y="1933110"/>
            <a:ext cx="503816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Using different assumptions in fitting the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Schreckenbach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data will change the IBD cross sections for </a:t>
            </a:r>
            <a:r>
              <a:rPr lang="en-US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235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U and </a:t>
            </a:r>
            <a:r>
              <a:rPr lang="en-US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239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Pu.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But the ratio of </a:t>
            </a:r>
            <a:r>
              <a:rPr lang="en-US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235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U/</a:t>
            </a:r>
            <a:r>
              <a:rPr lang="en-US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239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Pu is fixed.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solidFill>
                  <a:srgbClr val="6E202B"/>
                </a:solidFill>
                <a:latin typeface="Symbol" pitchFamily="2" charset="2"/>
                <a:cs typeface="Arial" panose="020B0604020202020204" pitchFamily="34" charset="0"/>
              </a:rPr>
              <a:t>s</a:t>
            </a:r>
            <a:r>
              <a:rPr lang="en-US" sz="2000" b="1" dirty="0">
                <a:solidFill>
                  <a:srgbClr val="6E2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5/</a:t>
            </a:r>
            <a:r>
              <a:rPr lang="en-US" sz="2000" b="1" dirty="0">
                <a:solidFill>
                  <a:srgbClr val="6E202B"/>
                </a:solidFill>
                <a:latin typeface="Symbol" pitchFamily="2" charset="2"/>
                <a:cs typeface="Arial" panose="020B0604020202020204" pitchFamily="34" charset="0"/>
              </a:rPr>
              <a:t>s</a:t>
            </a:r>
            <a:r>
              <a:rPr lang="en-US" sz="2000" b="1" dirty="0">
                <a:solidFill>
                  <a:srgbClr val="6E2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= 1.53 +/- 0.05 (</a:t>
            </a:r>
            <a:r>
              <a:rPr lang="en-US" sz="2000" b="1" dirty="0" err="1">
                <a:solidFill>
                  <a:srgbClr val="6E2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Schreckenbach</a:t>
            </a:r>
            <a:r>
              <a:rPr lang="en-US" sz="2000" b="1" dirty="0">
                <a:solidFill>
                  <a:srgbClr val="6E2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sz="2000" b="1" dirty="0">
              <a:solidFill>
                <a:srgbClr val="6E2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solidFill>
                  <a:srgbClr val="6E202B"/>
                </a:solidFill>
                <a:latin typeface="Symbol" pitchFamily="2" charset="2"/>
                <a:cs typeface="Arial" panose="020B0604020202020204" pitchFamily="34" charset="0"/>
              </a:rPr>
              <a:t>s</a:t>
            </a:r>
            <a:r>
              <a:rPr lang="en-US" sz="2000" b="1" dirty="0">
                <a:solidFill>
                  <a:srgbClr val="6E2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5/</a:t>
            </a:r>
            <a:r>
              <a:rPr lang="en-US" sz="2000" b="1" dirty="0">
                <a:solidFill>
                  <a:srgbClr val="6E202B"/>
                </a:solidFill>
                <a:latin typeface="Symbol" pitchFamily="2" charset="2"/>
                <a:cs typeface="Arial" panose="020B0604020202020204" pitchFamily="34" charset="0"/>
              </a:rPr>
              <a:t>s</a:t>
            </a:r>
            <a:r>
              <a:rPr lang="en-US" sz="2000" b="1" dirty="0">
                <a:solidFill>
                  <a:srgbClr val="6E2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 = 1.445 +/- 0.097 (</a:t>
            </a:r>
            <a:r>
              <a:rPr lang="en-US" sz="2000" b="1" dirty="0" err="1">
                <a:solidFill>
                  <a:srgbClr val="6E2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Daya</a:t>
            </a:r>
            <a:r>
              <a:rPr lang="en-US" sz="2000" b="1" dirty="0">
                <a:solidFill>
                  <a:srgbClr val="6E2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Bay)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FD8059-0619-EB4A-9337-3D90BF6F6836}"/>
              </a:ext>
            </a:extLst>
          </p:cNvPr>
          <p:cNvSpPr/>
          <p:nvPr/>
        </p:nvSpPr>
        <p:spPr>
          <a:xfrm>
            <a:off x="4105834" y="3854825"/>
            <a:ext cx="4715435" cy="204395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7219AC-94CE-CA46-AE85-B10986E28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07" y="1659887"/>
            <a:ext cx="3583673" cy="4924890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AA932A-DAC7-E941-8F13-B4612259A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6999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B83F4-A492-904F-8FE2-F98767C8A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220850"/>
            <a:ext cx="9018493" cy="1143000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The Nuclear database explains all of the </a:t>
            </a:r>
            <a:r>
              <a:rPr lang="en-US" sz="2800" b="1" dirty="0" err="1">
                <a:solidFill>
                  <a:srgbClr val="002060"/>
                </a:solidFill>
              </a:rPr>
              <a:t>Daya</a:t>
            </a:r>
            <a:r>
              <a:rPr lang="en-US" sz="2800" b="1" dirty="0">
                <a:solidFill>
                  <a:srgbClr val="002060"/>
                </a:solidFill>
              </a:rPr>
              <a:t> Bay fuel evolution data, but still allows for  a (smaller) anomaly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BCD244-0FE2-3A49-B4EF-373B2D73A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713" y="1363850"/>
            <a:ext cx="4981287" cy="34394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65A032-49FF-1944-AEA0-2B9D93D1D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74" y="1504984"/>
            <a:ext cx="4156145" cy="29766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A9CCBD-C2F6-554C-9387-3BA7D8E4F985}"/>
              </a:ext>
            </a:extLst>
          </p:cNvPr>
          <p:cNvSpPr txBox="1"/>
          <p:nvPr/>
        </p:nvSpPr>
        <p:spPr>
          <a:xfrm>
            <a:off x="411863" y="4549676"/>
            <a:ext cx="8445778" cy="2082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The IBD yield is predicted to change with the correct slope. </a:t>
            </a:r>
          </a:p>
          <a:p>
            <a:pPr marL="285750" indent="-285750">
              <a:lnSpc>
                <a:spcPts val="2000"/>
              </a:lnSpc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But the absolute predicted value is high by 3.5%.</a:t>
            </a:r>
          </a:p>
          <a:p>
            <a:pPr>
              <a:lnSpc>
                <a:spcPts val="2000"/>
              </a:lnSpc>
            </a:pPr>
            <a:endParaRPr lang="en-US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This anomaly is not statistically significant but it means that </a:t>
            </a:r>
            <a:r>
              <a:rPr lang="en-US" sz="2400" b="1" dirty="0" err="1"/>
              <a:t>Daya</a:t>
            </a:r>
            <a:r>
              <a:rPr lang="en-US" sz="2400" b="1" dirty="0"/>
              <a:t> Bay evolution data do not rule out sterile neutrinos.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8C5E7D-2159-D045-A2BC-81704F3F7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690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45461D5-CF17-4A42-B32A-F52B11DA4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607" y="3634055"/>
            <a:ext cx="3845859" cy="2971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CD6408-A64B-1B48-8DB1-C21AF3E0E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45" y="-70625"/>
            <a:ext cx="8518358" cy="11430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The predicted number of detectable reactor antineutrinos has evolved upward over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72AE0F-A233-5647-A0B8-42D4EFE8E0D5}"/>
              </a:ext>
            </a:extLst>
          </p:cNvPr>
          <p:cNvSpPr txBox="1"/>
          <p:nvPr/>
        </p:nvSpPr>
        <p:spPr>
          <a:xfrm>
            <a:off x="135853" y="4496475"/>
            <a:ext cx="5275754" cy="2031325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b="1" dirty="0"/>
              <a:t>The change was largely as a consequence of: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predicted increase in the energy of the </a:t>
            </a:r>
            <a:r>
              <a:rPr lang="en-US" dirty="0" err="1"/>
              <a:t>Schreckenbach</a:t>
            </a:r>
            <a:r>
              <a:rPr lang="en-US" dirty="0"/>
              <a:t> antineutrino flux for </a:t>
            </a:r>
            <a:r>
              <a:rPr lang="en-US" baseline="30000" dirty="0"/>
              <a:t>235</a:t>
            </a:r>
            <a:r>
              <a:rPr lang="en-US" dirty="0"/>
              <a:t>U, </a:t>
            </a:r>
            <a:r>
              <a:rPr lang="en-US" baseline="30000" dirty="0"/>
              <a:t>239</a:t>
            </a:r>
            <a:r>
              <a:rPr lang="en-US" dirty="0"/>
              <a:t>Pu , and </a:t>
            </a:r>
            <a:r>
              <a:rPr lang="en-US" baseline="30000" dirty="0"/>
              <a:t>241</a:t>
            </a:r>
            <a:r>
              <a:rPr lang="en-US" dirty="0"/>
              <a:t>Pu.</a:t>
            </a:r>
          </a:p>
          <a:p>
            <a:r>
              <a:rPr lang="en-US" dirty="0"/>
              <a:t>	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 overall increase in the  </a:t>
            </a:r>
            <a:r>
              <a:rPr lang="en-US" baseline="30000" dirty="0"/>
              <a:t>238</a:t>
            </a:r>
            <a:r>
              <a:rPr lang="en-US" dirty="0"/>
              <a:t>U antineutrino flux due to enhanced nuclear databases over 25 years.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0E20DB-D9BF-6B4F-9BCA-3ABFD16996DF}"/>
              </a:ext>
            </a:extLst>
          </p:cNvPr>
          <p:cNvSpPr txBox="1"/>
          <p:nvPr/>
        </p:nvSpPr>
        <p:spPr>
          <a:xfrm>
            <a:off x="154745" y="1021238"/>
            <a:ext cx="8758989" cy="2862322"/>
          </a:xfrm>
          <a:prstGeom prst="rect">
            <a:avLst/>
          </a:prstGeom>
          <a:noFill/>
          <a:ln>
            <a:solidFill>
              <a:srgbClr val="6E202B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6E202B"/>
                </a:solidFill>
              </a:rPr>
              <a:t>In </a:t>
            </a:r>
            <a:r>
              <a:rPr lang="en-US" sz="2000" b="1" u="sng" dirty="0">
                <a:solidFill>
                  <a:srgbClr val="6E202B"/>
                </a:solidFill>
              </a:rPr>
              <a:t>the 1980s </a:t>
            </a:r>
            <a:r>
              <a:rPr lang="en-US" sz="2000" dirty="0"/>
              <a:t>two predictions became the standards for the field:</a:t>
            </a:r>
          </a:p>
          <a:p>
            <a:endParaRPr lang="en-US" sz="2000" dirty="0"/>
          </a:p>
          <a:p>
            <a:pPr marL="1200150" lvl="2" indent="-285750">
              <a:buClr>
                <a:srgbClr val="6E202B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/>
              <a:t> </a:t>
            </a:r>
            <a:r>
              <a:rPr lang="en-US" sz="2000" dirty="0" err="1"/>
              <a:t>Schreckenbach</a:t>
            </a:r>
            <a:r>
              <a:rPr lang="en-US" sz="2000" dirty="0"/>
              <a:t> </a:t>
            </a:r>
            <a:r>
              <a:rPr lang="en-US" sz="2000" i="1" dirty="0"/>
              <a:t>et al</a:t>
            </a:r>
            <a:r>
              <a:rPr lang="en-US" sz="2000" dirty="0"/>
              <a:t>. converted their measured fission </a:t>
            </a:r>
            <a:r>
              <a:rPr lang="en-US" sz="2000" dirty="0">
                <a:latin typeface="Symbol" pitchFamily="2" charset="2"/>
              </a:rPr>
              <a:t>b</a:t>
            </a:r>
            <a:r>
              <a:rPr lang="en-US" sz="2000" dirty="0"/>
              <a:t>-spectra for   </a:t>
            </a:r>
            <a:r>
              <a:rPr lang="en-US" sz="2000" baseline="30000" dirty="0"/>
              <a:t>235</a:t>
            </a:r>
            <a:r>
              <a:rPr lang="en-US" sz="2000" dirty="0"/>
              <a:t>U, </a:t>
            </a:r>
            <a:r>
              <a:rPr lang="en-US" sz="2000" baseline="30000" dirty="0"/>
              <a:t>239</a:t>
            </a:r>
            <a:r>
              <a:rPr lang="en-US" sz="2000" dirty="0"/>
              <a:t>Pu and </a:t>
            </a:r>
            <a:r>
              <a:rPr lang="en-US" sz="2000" baseline="30000" dirty="0"/>
              <a:t>241</a:t>
            </a:r>
            <a:r>
              <a:rPr lang="en-US" sz="2000" dirty="0"/>
              <a:t>Pu into antineutrino spectra</a:t>
            </a:r>
          </a:p>
          <a:p>
            <a:pPr>
              <a:buClr>
                <a:srgbClr val="6E202B"/>
              </a:buClr>
              <a:buSzPct val="150000"/>
            </a:pPr>
            <a:endParaRPr lang="en-US" sz="2000" dirty="0"/>
          </a:p>
          <a:p>
            <a:pPr marL="1200150" lvl="2" indent="-285750">
              <a:buClr>
                <a:srgbClr val="6E202B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/>
              <a:t>Vogel </a:t>
            </a:r>
            <a:r>
              <a:rPr lang="en-US" sz="2000" i="1" dirty="0"/>
              <a:t>et al</a:t>
            </a:r>
            <a:r>
              <a:rPr lang="en-US" sz="2000" dirty="0"/>
              <a:t>. used the nuclear databases to predict the spectrum for </a:t>
            </a:r>
            <a:r>
              <a:rPr lang="en-US" sz="2000" baseline="30000" dirty="0"/>
              <a:t>238</a:t>
            </a:r>
            <a:r>
              <a:rPr lang="en-US" sz="2000" dirty="0"/>
              <a:t>U</a:t>
            </a:r>
          </a:p>
          <a:p>
            <a:pPr marL="1200150" lvl="2" indent="-285750">
              <a:buClr>
                <a:srgbClr val="6E202B"/>
              </a:buClr>
              <a:buSzPct val="150000"/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buClr>
                <a:srgbClr val="6E202B"/>
              </a:buClr>
              <a:buSzPct val="150000"/>
            </a:pPr>
            <a:r>
              <a:rPr lang="en-US" sz="2000" b="1" u="sng" dirty="0">
                <a:solidFill>
                  <a:srgbClr val="6E202B"/>
                </a:solidFill>
              </a:rPr>
              <a:t>In 2011</a:t>
            </a:r>
            <a:r>
              <a:rPr lang="en-US" sz="2000" b="1" dirty="0">
                <a:solidFill>
                  <a:srgbClr val="6E202B"/>
                </a:solidFill>
              </a:rPr>
              <a:t>  </a:t>
            </a:r>
            <a:r>
              <a:rPr lang="en-US" sz="2000" dirty="0"/>
              <a:t>both Mueller </a:t>
            </a:r>
            <a:r>
              <a:rPr lang="en-US" sz="2000" i="1" dirty="0"/>
              <a:t>et al. </a:t>
            </a:r>
            <a:r>
              <a:rPr lang="en-US" sz="2000" dirty="0"/>
              <a:t>and Huber predicted that improvements in the  description of the spectra increase the expected number of antineutrinos by 5-6%.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A69DF5A-7A8A-C047-B66A-5A4AC4428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3495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908" y="-296862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800000"/>
                </a:solidFill>
              </a:rPr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74798" y="846138"/>
            <a:ext cx="9237012" cy="5734463"/>
          </a:xfrm>
        </p:spPr>
        <p:txBody>
          <a:bodyPr>
            <a:normAutofit lnSpcReduction="10000"/>
          </a:bodyPr>
          <a:lstStyle/>
          <a:p>
            <a:pPr lvl="1">
              <a:buClr>
                <a:srgbClr val="6E202B"/>
              </a:buClr>
              <a:buFont typeface="Wingdings" pitchFamily="2" charset="2"/>
              <a:buChar char="Ø"/>
            </a:pPr>
            <a:r>
              <a:rPr lang="en-US" sz="2000" b="1" dirty="0"/>
              <a:t>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Changes in the  treatment (1) Zeff of fission fragments used in the Fermi function (2) the sub-dominant corrections to beta-decay led to the reactor neutrino anomaly.</a:t>
            </a:r>
          </a:p>
          <a:p>
            <a:pPr lvl="1">
              <a:buClr>
                <a:srgbClr val="6E202B"/>
              </a:buClr>
              <a:buFont typeface="Wingdings" pitchFamily="2" charset="2"/>
              <a:buChar char="Ø"/>
            </a:pP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rgbClr val="6E202B"/>
              </a:buClr>
              <a:buFont typeface="Wingdings" pitchFamily="2" charset="2"/>
              <a:buChar char="Ø"/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Improved treatments reduce the size of the anomaly.</a:t>
            </a:r>
          </a:p>
          <a:p>
            <a:pPr lvl="1">
              <a:buClr>
                <a:srgbClr val="6E202B"/>
              </a:buClr>
              <a:buFont typeface="Wingdings" pitchFamily="2" charset="2"/>
              <a:buChar char="Ø"/>
            </a:pP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rgbClr val="6E202B"/>
              </a:buClr>
              <a:buFont typeface="Wingdings" pitchFamily="2" charset="2"/>
              <a:buChar char="Ø"/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The BUMP is due to standard nuclear physics issues and may be from </a:t>
            </a:r>
            <a:r>
              <a:rPr lang="en-US" sz="22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238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U, especially if the BUMP does not change with fuel evolution.</a:t>
            </a:r>
          </a:p>
          <a:p>
            <a:pPr lvl="1">
              <a:buClr>
                <a:srgbClr val="6E202B"/>
              </a:buClr>
              <a:buFont typeface="Wingdings" pitchFamily="2" charset="2"/>
              <a:buChar char="Ø"/>
            </a:pP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rgbClr val="6E202B"/>
              </a:buClr>
              <a:buFont typeface="Wingdings" pitchFamily="2" charset="2"/>
              <a:buChar char="Ø"/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The 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Daya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Bay fuel evolution data suggest that  the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Schreckenbach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235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U/</a:t>
            </a:r>
            <a:r>
              <a:rPr lang="en-US" sz="22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239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Pu ratio is incorrect, but these data do not rule out sterile neutrinos.</a:t>
            </a:r>
          </a:p>
          <a:p>
            <a:pPr lvl="1">
              <a:buClr>
                <a:srgbClr val="6E202B"/>
              </a:buClr>
              <a:buFont typeface="Wingdings" pitchFamily="2" charset="2"/>
              <a:buChar char="Ø"/>
            </a:pP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rgbClr val="6E202B"/>
              </a:buClr>
              <a:buFont typeface="Wingdings" pitchFamily="2" charset="2"/>
              <a:buChar char="Ø"/>
            </a:pP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The new short baseline experiments will likely address all of the remaining puzzles.</a:t>
            </a:r>
          </a:p>
          <a:p>
            <a:pPr marL="457200" lvl="1" indent="0">
              <a:buNone/>
            </a:pPr>
            <a:endParaRPr lang="en-US" sz="2000" b="1" dirty="0"/>
          </a:p>
          <a:p>
            <a:endParaRPr lang="en-US" sz="2000" b="1" dirty="0"/>
          </a:p>
          <a:p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31567A-501E-5048-A4D8-915649F8B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6061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C19EA-78D6-C747-8227-B2B7C5D58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-16715"/>
            <a:ext cx="8866094" cy="11430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Sawtooth-like  Structures exist in the antineutrino spectra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1E26E4-D685-A848-98B0-B48E52946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67" y="1126285"/>
            <a:ext cx="3449333" cy="2302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1DC3D76-E66F-5F48-BA51-66FA6E93DA95}"/>
              </a:ext>
            </a:extLst>
          </p:cNvPr>
          <p:cNvSpPr txBox="1"/>
          <p:nvPr/>
        </p:nvSpPr>
        <p:spPr>
          <a:xfrm>
            <a:off x="4368922" y="1256273"/>
            <a:ext cx="424026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Sonzogni</a:t>
            </a:r>
            <a:r>
              <a:rPr lang="en-US" b="1" dirty="0"/>
              <a:t>, Nina, &amp; </a:t>
            </a:r>
            <a:r>
              <a:rPr lang="en-US" b="1" dirty="0" err="1"/>
              <a:t>McCutchan</a:t>
            </a:r>
            <a:r>
              <a:rPr lang="en-US" b="1" dirty="0"/>
              <a:t> have analyzed these structures in the </a:t>
            </a:r>
            <a:r>
              <a:rPr lang="en-US" b="1" dirty="0" err="1"/>
              <a:t>Daya</a:t>
            </a:r>
            <a:r>
              <a:rPr lang="en-US" b="1" dirty="0"/>
              <a:t> Bay spectrum.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They have shown that these structures correspond to individual contribution of strong fission fragments.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17275C-23AA-6E4C-8D7A-BB5272EBDA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53" y="3545355"/>
            <a:ext cx="3899647" cy="33319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1BE70D-DF2A-6C47-8B96-DAC3F5C4C4AD}"/>
              </a:ext>
            </a:extLst>
          </p:cNvPr>
          <p:cNvSpPr txBox="1"/>
          <p:nvPr/>
        </p:nvSpPr>
        <p:spPr>
          <a:xfrm>
            <a:off x="4840941" y="6167718"/>
            <a:ext cx="3684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chemeClr val="bg1">
                    <a:lumMod val="50000"/>
                  </a:schemeClr>
                </a:solidFill>
              </a:rPr>
              <a:t>Sonzogni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 et al. </a:t>
            </a:r>
            <a:r>
              <a:rPr lang="en-US" b="1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: 1710.000092v2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E0513B9-66FD-E84D-86CD-838C84C6E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933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C19EA-78D6-C747-8227-B2B7C5D58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-16715"/>
            <a:ext cx="8866094" cy="11430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002060"/>
                </a:solidFill>
              </a:rPr>
              <a:t>It has been suggested that these structures represent a serious problem for JUNO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1BE70D-DF2A-6C47-8B96-DAC3F5C4C4AD}"/>
              </a:ext>
            </a:extLst>
          </p:cNvPr>
          <p:cNvSpPr txBox="1"/>
          <p:nvPr/>
        </p:nvSpPr>
        <p:spPr>
          <a:xfrm>
            <a:off x="4950080" y="2832213"/>
            <a:ext cx="4243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chemeClr val="bg1">
                    <a:lumMod val="50000"/>
                  </a:schemeClr>
                </a:solidFill>
              </a:rPr>
              <a:t>Forero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, Hawkins, Huber, </a:t>
            </a:r>
            <a:r>
              <a:rPr lang="en-US" b="1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: 1701.07378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2FD6B0-7341-0746-BFC3-1003CA6DD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6950"/>
            <a:ext cx="5062510" cy="2782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546F91-36B5-C046-80E8-0F79E6E809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53" y="3496063"/>
            <a:ext cx="4394947" cy="34113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045F5F4-3C8D-3F41-88B8-B4C3B9513254}"/>
              </a:ext>
            </a:extLst>
          </p:cNvPr>
          <p:cNvSpPr txBox="1"/>
          <p:nvPr/>
        </p:nvSpPr>
        <p:spPr>
          <a:xfrm>
            <a:off x="4950081" y="1126285"/>
            <a:ext cx="39653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/>
              <a:t>Some of these structures have a frequency similar to </a:t>
            </a:r>
            <a:r>
              <a:rPr lang="en-US" b="1" dirty="0">
                <a:latin typeface="Symbol" pitchFamily="2" charset="2"/>
              </a:rPr>
              <a:t>D</a:t>
            </a:r>
            <a:r>
              <a:rPr lang="en-US" b="1" dirty="0"/>
              <a:t>m</a:t>
            </a:r>
            <a:r>
              <a:rPr lang="en-US" b="1" baseline="-25000" dirty="0"/>
              <a:t>31</a:t>
            </a:r>
            <a:r>
              <a:rPr lang="en-US" b="1" baseline="30000" dirty="0"/>
              <a:t>2 </a:t>
            </a:r>
            <a:r>
              <a:rPr lang="en-US" b="1" dirty="0"/>
              <a:t>oscillations</a:t>
            </a:r>
          </a:p>
          <a:p>
            <a:endParaRPr lang="en-US" b="1" dirty="0"/>
          </a:p>
          <a:p>
            <a:r>
              <a:rPr lang="en-US" b="1" dirty="0"/>
              <a:t>But they are only a few % in magnitude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82615-9BC5-9949-9647-E74A3A48B454}"/>
              </a:ext>
            </a:extLst>
          </p:cNvPr>
          <p:cNvSpPr txBox="1"/>
          <p:nvPr/>
        </p:nvSpPr>
        <p:spPr>
          <a:xfrm>
            <a:off x="4720082" y="3909060"/>
            <a:ext cx="44735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However, if construction of a Fourier transform of the spectrum is possible, </a:t>
            </a:r>
          </a:p>
          <a:p>
            <a:r>
              <a:rPr lang="en-US" b="1" dirty="0"/>
              <a:t>these structure are not a problem</a:t>
            </a:r>
          </a:p>
          <a:p>
            <a:pPr marL="285750" indent="-285750">
              <a:buFontTx/>
              <a:buChar char="-"/>
            </a:pPr>
            <a:r>
              <a:rPr lang="en-US" b="1" dirty="0"/>
              <a:t>They don’t have the correct frequency.</a:t>
            </a:r>
          </a:p>
          <a:p>
            <a:pPr marL="285750" indent="-285750">
              <a:buFontTx/>
              <a:buChar char="-"/>
            </a:pPr>
            <a:endParaRPr lang="en-US" b="1" dirty="0"/>
          </a:p>
          <a:p>
            <a:r>
              <a:rPr lang="en-US" b="1" dirty="0"/>
              <a:t>But, if a JUNO analysis is restricted to E-space, the sawtooth structures will  affect  our ability to distinguish ‘degenerate’ hierarchy solutions. 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740C0E2-702D-0147-B14E-FD20E699A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536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31800" y="185738"/>
            <a:ext cx="10007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As the Fuel burns, the fraction of fissions from </a:t>
            </a:r>
            <a:r>
              <a:rPr lang="en-US" sz="3200" b="1" baseline="30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235</a:t>
            </a:r>
            <a:r>
              <a:rPr lang="en-US" sz="32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 decreases and </a:t>
            </a:r>
            <a:r>
              <a:rPr lang="en-US" sz="3200" b="1" baseline="30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239</a:t>
            </a:r>
            <a:r>
              <a:rPr lang="en-US" sz="32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Pu increase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950" y="1798782"/>
            <a:ext cx="4747815" cy="25897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0" y="4667899"/>
            <a:ext cx="6324600" cy="1346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100" y="6014099"/>
            <a:ext cx="5994400" cy="279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8266" y="1724873"/>
            <a:ext cx="3985734" cy="2572291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732213-2986-2840-8BE7-4B2FC8034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31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77" y="3653897"/>
            <a:ext cx="3582261" cy="27961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09201"/>
            <a:ext cx="9144000" cy="1143000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000090"/>
                </a:solidFill>
              </a:rPr>
              <a:t>ILL Measurements as the source of the BUMP:  First ‘Yes’ then ‘No’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29" y="863880"/>
            <a:ext cx="3653143" cy="251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3966" y="1148325"/>
            <a:ext cx="5056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00000"/>
              </a:buClr>
              <a:buSzPct val="150000"/>
              <a:buFont typeface="Arial"/>
              <a:buChar char="•"/>
            </a:pPr>
            <a:r>
              <a:rPr lang="en-US" dirty="0"/>
              <a:t>Dwyer and Langford pointed out that the ENDF database predicts an analogous bump in the beta-spectrum relative to </a:t>
            </a:r>
            <a:r>
              <a:rPr lang="en-US" dirty="0" err="1"/>
              <a:t>Schreckenbach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>
                <a:solidFill>
                  <a:srgbClr val="7F7F7F"/>
                </a:solidFill>
              </a:rPr>
              <a:t> 	</a:t>
            </a:r>
            <a:r>
              <a:rPr lang="en-US" b="1" dirty="0">
                <a:solidFill>
                  <a:srgbClr val="7F7F7F"/>
                </a:solidFill>
              </a:rPr>
              <a:t>Dwyer &amp; Langford, PRL 114, 012502 (2014)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4887" y="3851630"/>
            <a:ext cx="55091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00000"/>
              </a:buClr>
              <a:buSzPct val="150000"/>
              <a:buFont typeface="Arial"/>
              <a:buChar char="•"/>
            </a:pPr>
            <a:r>
              <a:rPr lang="en-US" dirty="0" err="1"/>
              <a:t>Songzoni</a:t>
            </a:r>
            <a:r>
              <a:rPr lang="en-US" dirty="0"/>
              <a:t>  updated in the database for fission yields and ENDF no longer predicts a  bump.</a:t>
            </a:r>
          </a:p>
          <a:p>
            <a:endParaRPr lang="en-US" dirty="0"/>
          </a:p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	    </a:t>
            </a:r>
            <a:r>
              <a:rPr lang="en-US" b="1" dirty="0" err="1">
                <a:solidFill>
                  <a:schemeClr val="bg1">
                    <a:lumMod val="50000"/>
                  </a:schemeClr>
                </a:solidFill>
              </a:rPr>
              <a:t>Sonzogni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, et al. PRL, </a:t>
            </a:r>
            <a:r>
              <a:rPr lang="en-US" dirty="0"/>
              <a:t>.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 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116, 132502, 2016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B3E9D0-97DB-DB4C-9731-B7065F6BB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5981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37C87-F3B8-0843-982A-2A9AEEE86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620" y="1238012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Backup Slides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3A7F57-1021-D945-91DC-6EDCD587E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883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1036" y="119705"/>
            <a:ext cx="9032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90"/>
                </a:solidFill>
              </a:rPr>
              <a:t>This led to a 5-6% shortfall in the antineutrino flux in all short baseline reactor experiments -  Reactor Neutrino Anomaly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99" y="1220868"/>
            <a:ext cx="4233219" cy="316785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5821" y="1220868"/>
            <a:ext cx="4544969" cy="600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From Th. Lasserre, 2012 </a:t>
            </a:r>
          </a:p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642" y="5168769"/>
            <a:ext cx="8496447" cy="1615827"/>
          </a:xfrm>
          <a:prstGeom prst="rect">
            <a:avLst/>
          </a:prstGeom>
          <a:solidFill>
            <a:srgbClr val="FFFF00">
              <a:alpha val="23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The very accurate measurements of the total flux at </a:t>
            </a:r>
            <a:r>
              <a:rPr lang="en-US" b="1" dirty="0" err="1"/>
              <a:t>Daya</a:t>
            </a:r>
            <a:r>
              <a:rPr lang="en-US" b="1" dirty="0"/>
              <a:t> Bay, RENO and Double </a:t>
            </a:r>
            <a:r>
              <a:rPr lang="en-US" b="1" dirty="0" err="1"/>
              <a:t>Chooz</a:t>
            </a:r>
            <a:r>
              <a:rPr lang="en-US" b="1" dirty="0"/>
              <a:t> confirms the shortfall.</a:t>
            </a:r>
          </a:p>
          <a:p>
            <a:pPr>
              <a:lnSpc>
                <a:spcPct val="50000"/>
              </a:lnSpc>
            </a:pPr>
            <a:endParaRPr lang="en-US" b="1" dirty="0"/>
          </a:p>
          <a:p>
            <a:r>
              <a:rPr lang="en-US" b="1" dirty="0"/>
              <a:t>The issue then becomes ones of: </a:t>
            </a:r>
          </a:p>
          <a:p>
            <a:pPr marL="1200150" lvl="2" indent="-285750">
              <a:buClr>
                <a:srgbClr val="000090"/>
              </a:buClr>
              <a:buSzPct val="130000"/>
              <a:buFont typeface="Arial"/>
              <a:buChar char="•"/>
            </a:pPr>
            <a:r>
              <a:rPr lang="en-US" b="1" dirty="0"/>
              <a:t>Confirming/re-examining the expectations and their uncertainties </a:t>
            </a:r>
          </a:p>
          <a:p>
            <a:pPr marL="1200150" lvl="2" indent="-285750">
              <a:buClr>
                <a:srgbClr val="000090"/>
              </a:buClr>
              <a:buSzPct val="130000"/>
              <a:buFont typeface="Arial"/>
              <a:buChar char="•"/>
            </a:pPr>
            <a:r>
              <a:rPr lang="en-US" b="1" dirty="0"/>
              <a:t>Confirming/denying the existence of 1 eV sterile neutrinos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4600" y="4455582"/>
            <a:ext cx="3684685" cy="646331"/>
          </a:xfrm>
          <a:prstGeom prst="rect">
            <a:avLst/>
          </a:prstGeom>
          <a:noFill/>
          <a:ln w="28575" cmpd="sng">
            <a:solidFill>
              <a:srgbClr val="8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If this is an oscillation phenomenon,</a:t>
            </a:r>
          </a:p>
          <a:p>
            <a:r>
              <a:rPr lang="en-US" dirty="0"/>
              <a:t>it requires  a 1 eV sterile neutrino.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975" y="1635866"/>
            <a:ext cx="4171916" cy="35638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936226" y="3647924"/>
            <a:ext cx="1379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800000"/>
                </a:solidFill>
              </a:rPr>
              <a:t>0.946+/-0.022</a:t>
            </a:r>
          </a:p>
        </p:txBody>
      </p:sp>
      <p:sp>
        <p:nvSpPr>
          <p:cNvPr id="7" name="Rectangle 6"/>
          <p:cNvSpPr/>
          <p:nvPr/>
        </p:nvSpPr>
        <p:spPr>
          <a:xfrm>
            <a:off x="4599031" y="1226710"/>
            <a:ext cx="4544969" cy="616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Results from Daya Bay, 2016</a:t>
            </a:r>
          </a:p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PRL,116 (2016) 061801</a:t>
            </a:r>
          </a:p>
          <a:p>
            <a:pPr algn="ctr">
              <a:lnSpc>
                <a:spcPct val="10000"/>
              </a:lnSpc>
            </a:pP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693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000090"/>
                </a:solidFill>
              </a:rPr>
              <a:t>The </a:t>
            </a:r>
            <a:r>
              <a:rPr lang="en-US" sz="2400" b="1" u="sng" dirty="0">
                <a:solidFill>
                  <a:srgbClr val="000090"/>
                </a:solidFill>
              </a:rPr>
              <a:t>Original</a:t>
            </a:r>
            <a:r>
              <a:rPr lang="en-US" sz="2400" b="1" dirty="0">
                <a:solidFill>
                  <a:srgbClr val="000090"/>
                </a:solidFill>
              </a:rPr>
              <a:t> Expected Fluxes were Determined from Measurements of  Aggregate Fission  </a:t>
            </a:r>
            <a:r>
              <a:rPr lang="en-US" sz="2400" b="1" dirty="0">
                <a:solidFill>
                  <a:srgbClr val="000090"/>
                </a:solidFill>
                <a:latin typeface="Symbol" charset="2"/>
                <a:cs typeface="Symbol" charset="2"/>
              </a:rPr>
              <a:t>b</a:t>
            </a:r>
            <a:r>
              <a:rPr lang="en-US" sz="2400" b="1" dirty="0">
                <a:solidFill>
                  <a:srgbClr val="000090"/>
                </a:solidFill>
              </a:rPr>
              <a:t>-Spectra (electrons) at the ILL Reactor in the 1980s  </a:t>
            </a:r>
          </a:p>
        </p:txBody>
      </p:sp>
      <p:pic>
        <p:nvPicPr>
          <p:cNvPr id="4" name="Picture 3" descr="fuel_spe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631" y="957877"/>
            <a:ext cx="3555696" cy="35712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6200000">
            <a:off x="-1133636" y="2339228"/>
            <a:ext cx="287185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err="1"/>
              <a:t>N</a:t>
            </a:r>
            <a:r>
              <a:rPr lang="en-US" b="1" baseline="-25000" dirty="0" err="1">
                <a:latin typeface="Symbol" charset="2"/>
                <a:cs typeface="Symbol" charset="2"/>
              </a:rPr>
              <a:t>b</a:t>
            </a:r>
            <a:r>
              <a:rPr lang="en-US" b="1" baseline="-25000" dirty="0">
                <a:latin typeface="Symbol" charset="2"/>
                <a:cs typeface="Symbol" charset="2"/>
              </a:rPr>
              <a:t>       </a:t>
            </a:r>
            <a:r>
              <a:rPr lang="en-US" b="1" dirty="0"/>
              <a:t> (counts  MeV</a:t>
            </a:r>
            <a:r>
              <a:rPr lang="en-US" b="1" baseline="30000" dirty="0"/>
              <a:t>-1 </a:t>
            </a:r>
            <a:r>
              <a:rPr lang="en-US" b="1" dirty="0"/>
              <a:t>fiss</a:t>
            </a:r>
            <a:r>
              <a:rPr lang="en-US" b="1" baseline="30000" dirty="0"/>
              <a:t>-1</a:t>
            </a:r>
            <a:r>
              <a:rPr lang="en-US" b="1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7446" y="4209506"/>
            <a:ext cx="4274762" cy="25648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baseline="30000" dirty="0"/>
              <a:t>0       1         2       3        4         5          6          7         8         9         10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7382" y="4389695"/>
            <a:ext cx="2711575" cy="25391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>
              <a:lnSpc>
                <a:spcPct val="50000"/>
              </a:lnSpc>
            </a:pPr>
            <a:r>
              <a:rPr lang="en-US" b="1" dirty="0"/>
              <a:t>   </a:t>
            </a:r>
            <a:r>
              <a:rPr lang="en-US" b="1" dirty="0" err="1"/>
              <a:t>E</a:t>
            </a:r>
            <a:r>
              <a:rPr lang="en-US" b="1" baseline="-25000" dirty="0" err="1">
                <a:latin typeface="Symbol" charset="2"/>
                <a:cs typeface="Symbol" charset="2"/>
              </a:rPr>
              <a:t>b</a:t>
            </a:r>
            <a:r>
              <a:rPr lang="en-US" b="1" dirty="0"/>
              <a:t>  (MeV)                          </a:t>
            </a:r>
            <a:r>
              <a:rPr lang="en-US" b="1" dirty="0">
                <a:solidFill>
                  <a:schemeClr val="bg1"/>
                </a:solidFill>
              </a:rPr>
              <a:t> .           </a:t>
            </a:r>
          </a:p>
        </p:txBody>
      </p:sp>
      <p:sp>
        <p:nvSpPr>
          <p:cNvPr id="8" name="Rectangle 7"/>
          <p:cNvSpPr/>
          <p:nvPr/>
        </p:nvSpPr>
        <p:spPr>
          <a:xfrm>
            <a:off x="3837327" y="1021997"/>
            <a:ext cx="530667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800000"/>
              </a:buClr>
              <a:buFont typeface="Arial"/>
              <a:buChar char="•"/>
            </a:pPr>
            <a:r>
              <a:rPr lang="en-US" b="1" dirty="0"/>
              <a:t>    The thermal fission beta spectra for </a:t>
            </a:r>
            <a:r>
              <a:rPr lang="en-US" b="1" baseline="30000" dirty="0"/>
              <a:t>235</a:t>
            </a:r>
            <a:r>
              <a:rPr lang="en-US" b="1" dirty="0"/>
              <a:t>U, </a:t>
            </a:r>
            <a:r>
              <a:rPr lang="en-US" b="1" baseline="30000" dirty="0"/>
              <a:t>239</a:t>
            </a:r>
            <a:r>
              <a:rPr lang="en-US" b="1" dirty="0"/>
              <a:t>Pu,     	</a:t>
            </a:r>
            <a:r>
              <a:rPr lang="en-US" b="1" baseline="30000" dirty="0"/>
              <a:t>241</a:t>
            </a:r>
            <a:r>
              <a:rPr lang="en-US" b="1" dirty="0"/>
              <a:t>Pu were measured at ILL.</a:t>
            </a:r>
          </a:p>
          <a:p>
            <a:pPr>
              <a:buClr>
                <a:srgbClr val="800000"/>
              </a:buClr>
              <a:buFont typeface="Arial"/>
              <a:buChar char="•"/>
            </a:pPr>
            <a:endParaRPr lang="en-US" b="1" dirty="0"/>
          </a:p>
          <a:p>
            <a:pPr marL="285750" indent="-285750">
              <a:buClr>
                <a:srgbClr val="800000"/>
              </a:buClr>
              <a:buFont typeface="Arial"/>
              <a:buChar char="•"/>
            </a:pPr>
            <a:r>
              <a:rPr lang="en-US" b="1" dirty="0"/>
              <a:t>These  </a:t>
            </a:r>
            <a:r>
              <a:rPr lang="en-US" b="1" dirty="0">
                <a:latin typeface="Symbol" charset="2"/>
                <a:cs typeface="Symbol" charset="2"/>
              </a:rPr>
              <a:t>b</a:t>
            </a:r>
            <a:r>
              <a:rPr lang="en-US" b="1" dirty="0"/>
              <a:t>-spectra were converted to antineutrino  spectra by  fitting to 30 end-point energies</a:t>
            </a:r>
          </a:p>
          <a:p>
            <a:pPr>
              <a:buClr>
                <a:srgbClr val="800000"/>
              </a:buClr>
            </a:pPr>
            <a:endParaRPr lang="en-US" b="1" dirty="0"/>
          </a:p>
          <a:p>
            <a:pPr>
              <a:buClr>
                <a:srgbClr val="800000"/>
              </a:buClr>
              <a:buFont typeface="Arial"/>
              <a:buChar char="•"/>
            </a:pPr>
            <a:r>
              <a:rPr lang="en-US" b="1" dirty="0"/>
              <a:t>   </a:t>
            </a:r>
            <a:r>
              <a:rPr lang="en-US" b="1" baseline="30000" dirty="0"/>
              <a:t>238</a:t>
            </a:r>
            <a:r>
              <a:rPr lang="en-US" b="1" dirty="0"/>
              <a:t>U requires fast neutrons to fission </a:t>
            </a:r>
          </a:p>
          <a:p>
            <a:pPr>
              <a:buClr>
                <a:srgbClr val="FF0000"/>
              </a:buClr>
            </a:pPr>
            <a:r>
              <a:rPr lang="en-US" b="1" dirty="0"/>
              <a:t>     – difficult to measure at a reactor</a:t>
            </a:r>
          </a:p>
          <a:p>
            <a:pPr>
              <a:buClr>
                <a:srgbClr val="FF0000"/>
              </a:buClr>
            </a:pPr>
            <a:endParaRPr lang="en-US" b="1" dirty="0"/>
          </a:p>
          <a:p>
            <a:pPr marL="285750" indent="-285750">
              <a:buClr>
                <a:srgbClr val="800000"/>
              </a:buClr>
              <a:buFont typeface="Symbol" charset="0"/>
              <a:buChar char=""/>
            </a:pPr>
            <a:r>
              <a:rPr lang="en-US" b="1" dirty="0"/>
              <a:t>Vogel </a:t>
            </a:r>
            <a:r>
              <a:rPr lang="en-US" b="1" i="1" dirty="0"/>
              <a:t>et al</a:t>
            </a:r>
            <a:r>
              <a:rPr lang="en-US" b="1" dirty="0"/>
              <a:t>. used the ENDF-5 nuclear database to estimate for </a:t>
            </a:r>
            <a:r>
              <a:rPr lang="en-US" b="1" baseline="30000" dirty="0"/>
              <a:t>238</a:t>
            </a:r>
            <a:r>
              <a:rPr lang="en-US" b="1" dirty="0"/>
              <a:t>U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  <a:p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                          Vogel, et al., Phys. Rev. C24, 1543 (1981).</a:t>
            </a:r>
          </a:p>
          <a:p>
            <a:pPr>
              <a:buClr>
                <a:srgbClr val="FF0000"/>
              </a:buClr>
            </a:pPr>
            <a:r>
              <a:rPr lang="en-US" sz="2000" b="1" dirty="0"/>
              <a:t> 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091324"/>
              </p:ext>
            </p:extLst>
          </p:nvPr>
        </p:nvGraphicFramePr>
        <p:xfrm>
          <a:off x="1727957" y="5051022"/>
          <a:ext cx="7369468" cy="1513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9" name="Equation" r:id="rId4" imgW="3149600" imgH="647700" progId="Equation.3">
                  <p:embed/>
                </p:oleObj>
              </mc:Choice>
              <mc:Fallback>
                <p:oleObj name="Equation" r:id="rId4" imgW="3149600" imgH="647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7957" y="5051022"/>
                        <a:ext cx="7369468" cy="15133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/>
          <p:cNvSpPr/>
          <p:nvPr/>
        </p:nvSpPr>
        <p:spPr>
          <a:xfrm>
            <a:off x="3437571" y="5143105"/>
            <a:ext cx="355040" cy="523513"/>
          </a:xfrm>
          <a:prstGeom prst="ellipse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3792611" y="4648673"/>
            <a:ext cx="816170" cy="42428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24566" y="4373148"/>
            <a:ext cx="556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800000"/>
                </a:solidFill>
              </a:rPr>
              <a:t>FIT</a:t>
            </a:r>
          </a:p>
        </p:txBody>
      </p:sp>
      <p:sp>
        <p:nvSpPr>
          <p:cNvPr id="15" name="Oval 14"/>
          <p:cNvSpPr/>
          <p:nvPr/>
        </p:nvSpPr>
        <p:spPr>
          <a:xfrm>
            <a:off x="6380661" y="5915748"/>
            <a:ext cx="532561" cy="683105"/>
          </a:xfrm>
          <a:prstGeom prst="ellipse">
            <a:avLst/>
          </a:prstGeom>
          <a:noFill/>
          <a:ln w="3175" cmpd="sng">
            <a:solidFill>
              <a:srgbClr val="7793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556360" y="5962059"/>
            <a:ext cx="1363352" cy="559917"/>
          </a:xfrm>
          <a:prstGeom prst="ellipse">
            <a:avLst/>
          </a:prstGeom>
          <a:noFill/>
          <a:ln w="3175" cmpd="sng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6817042" y="5355056"/>
            <a:ext cx="259453" cy="490650"/>
          </a:xfrm>
          <a:prstGeom prst="straightConnector1">
            <a:avLst/>
          </a:prstGeom>
          <a:ln>
            <a:solidFill>
              <a:srgbClr val="77933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7892824" y="5425098"/>
            <a:ext cx="207022" cy="490650"/>
          </a:xfrm>
          <a:prstGeom prst="straightConnector1">
            <a:avLst/>
          </a:prstGeom>
          <a:ln>
            <a:solidFill>
              <a:srgbClr val="77933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375504" y="4873397"/>
            <a:ext cx="2056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Parameterized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59759" y="4648370"/>
            <a:ext cx="3496712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K.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Schreckenbach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al. PLB118, 162 (1985)</a:t>
            </a:r>
          </a:p>
          <a:p>
            <a:pPr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A.A. Hahn et al. PLB160, 325 (1989)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F9D50C-BF4B-4B43-8E92-5425867E1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46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96646" y="4920710"/>
            <a:ext cx="5822827" cy="781338"/>
          </a:xfrm>
          <a:prstGeom prst="rect">
            <a:avLst/>
          </a:prstGeom>
          <a:pattFill prst="pct70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huber-zeff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42" y="1967686"/>
            <a:ext cx="3182669" cy="24593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299" y="28161"/>
            <a:ext cx="9144000" cy="1445836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>
                <a:solidFill>
                  <a:srgbClr val="000090"/>
                </a:solidFill>
              </a:rPr>
              <a:t>Two inputs are needed to convert an aggregate </a:t>
            </a:r>
            <a:r>
              <a:rPr lang="en-US" sz="2400" b="1" dirty="0">
                <a:solidFill>
                  <a:srgbClr val="000090"/>
                </a:solidFill>
                <a:latin typeface="Symbol" pitchFamily="2" charset="2"/>
              </a:rPr>
              <a:t>b</a:t>
            </a:r>
            <a:r>
              <a:rPr lang="en-US" sz="2400" b="1" dirty="0">
                <a:solidFill>
                  <a:srgbClr val="000090"/>
                </a:solidFill>
              </a:rPr>
              <a:t>-spectrum to an antineutrino spectrum:  (1) the Z of the fission fragments for the </a:t>
            </a:r>
            <a:br>
              <a:rPr lang="en-US" sz="2400" b="1" dirty="0">
                <a:solidFill>
                  <a:srgbClr val="000090"/>
                </a:solidFill>
              </a:rPr>
            </a:br>
            <a:r>
              <a:rPr lang="en-US" sz="2400" b="1" dirty="0">
                <a:solidFill>
                  <a:srgbClr val="000090"/>
                </a:solidFill>
              </a:rPr>
              <a:t>Fermi function, and (2) the sub-dominant corrections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524112"/>
              </p:ext>
            </p:extLst>
          </p:nvPr>
        </p:nvGraphicFramePr>
        <p:xfrm>
          <a:off x="1376397" y="1457522"/>
          <a:ext cx="6502932" cy="551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" name="Equation" r:id="rId4" imgW="2997200" imgH="254000" progId="Equation.3">
                  <p:embed/>
                </p:oleObj>
              </mc:Choice>
              <mc:Fallback>
                <p:oleObj name="Equation" r:id="rId4" imgW="2997200" imgH="254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6397" y="1457522"/>
                        <a:ext cx="6502932" cy="551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113101"/>
              </p:ext>
            </p:extLst>
          </p:nvPr>
        </p:nvGraphicFramePr>
        <p:xfrm>
          <a:off x="248598" y="4417067"/>
          <a:ext cx="4932363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" name="Equation" r:id="rId6" imgW="2336800" imgH="215900" progId="Equation.3">
                  <p:embed/>
                </p:oleObj>
              </mc:Choice>
              <mc:Fallback>
                <p:oleObj name="Equation" r:id="rId6" imgW="2336800" imgH="215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598" y="4417067"/>
                        <a:ext cx="4932363" cy="455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209435"/>
              </p:ext>
            </p:extLst>
          </p:nvPr>
        </p:nvGraphicFramePr>
        <p:xfrm>
          <a:off x="224299" y="4971026"/>
          <a:ext cx="5822827" cy="1516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" name="Equation" r:id="rId8" imgW="2755900" imgH="901700" progId="Equation.3">
                  <p:embed/>
                </p:oleObj>
              </mc:Choice>
              <mc:Fallback>
                <p:oleObj name="Equation" r:id="rId8" imgW="2755900" imgH="901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299" y="4971026"/>
                        <a:ext cx="5822827" cy="15164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6646" y="3774860"/>
            <a:ext cx="18283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b="1" dirty="0">
              <a:solidFill>
                <a:srgbClr val="800000"/>
              </a:solidFill>
            </a:endParaRPr>
          </a:p>
          <a:p>
            <a:r>
              <a:rPr lang="en-US" sz="2000" b="1" dirty="0">
                <a:solidFill>
                  <a:srgbClr val="800000"/>
                </a:solidFill>
              </a:rPr>
              <a:t>The corrections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730" y="2123418"/>
            <a:ext cx="61039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800000"/>
                </a:solidFill>
              </a:rPr>
              <a:t>The </a:t>
            </a:r>
            <a:r>
              <a:rPr lang="en-US" sz="2000" b="1" dirty="0" err="1">
                <a:solidFill>
                  <a:srgbClr val="800000"/>
                </a:solidFill>
              </a:rPr>
              <a:t>Zeff</a:t>
            </a:r>
            <a:r>
              <a:rPr lang="en-US" sz="2000" b="1" dirty="0">
                <a:solidFill>
                  <a:srgbClr val="800000"/>
                </a:solidFill>
              </a:rPr>
              <a:t> that determines the Fermi function:</a:t>
            </a:r>
          </a:p>
          <a:p>
            <a:pPr>
              <a:lnSpc>
                <a:spcPct val="50000"/>
              </a:lnSpc>
            </a:pPr>
            <a:endParaRPr lang="en-US" sz="2000" dirty="0"/>
          </a:p>
          <a:p>
            <a:r>
              <a:rPr lang="en-US" dirty="0"/>
              <a:t>On average,  higher end-point energy means lower Z.</a:t>
            </a:r>
          </a:p>
          <a:p>
            <a:pPr marL="285750" indent="-285750">
              <a:buFontTx/>
              <a:buChar char="-"/>
            </a:pPr>
            <a:r>
              <a:rPr lang="en-US" dirty="0"/>
              <a:t>Comes from nuclear binding energy differences</a:t>
            </a:r>
          </a:p>
          <a:p>
            <a:endParaRPr lang="en-US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408389"/>
              </p:ext>
            </p:extLst>
          </p:nvPr>
        </p:nvGraphicFramePr>
        <p:xfrm>
          <a:off x="1493183" y="3295802"/>
          <a:ext cx="2443194" cy="479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9" name="Equation" r:id="rId10" imgW="1295400" imgH="254000" progId="Equation.3">
                  <p:embed/>
                </p:oleObj>
              </mc:Choice>
              <mc:Fallback>
                <p:oleObj name="Equation" r:id="rId10" imgW="1295400" imgH="254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93183" y="3295802"/>
                        <a:ext cx="2443194" cy="4790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>
            <a:off x="3936377" y="3700153"/>
            <a:ext cx="2678283" cy="14743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0" idx="3"/>
          </p:cNvCxnSpPr>
          <p:nvPr/>
        </p:nvCxnSpPr>
        <p:spPr>
          <a:xfrm>
            <a:off x="6019473" y="5311379"/>
            <a:ext cx="595187" cy="1430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35021" y="4437311"/>
            <a:ext cx="2288617" cy="193899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A change to the approximations used for these effects led to the anomaly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B731DE-CA61-B746-B3D4-712A33D1F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648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Zeff-235U-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261" y="591833"/>
            <a:ext cx="5107301" cy="42600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22891"/>
            <a:ext cx="9363790" cy="1143000"/>
          </a:xfrm>
        </p:spPr>
        <p:txBody>
          <a:bodyPr>
            <a:noAutofit/>
          </a:bodyPr>
          <a:lstStyle/>
          <a:p>
            <a:r>
              <a:rPr lang="en-US" sz="2600" b="1" dirty="0">
                <a:solidFill>
                  <a:srgbClr val="000090"/>
                </a:solidFill>
              </a:rPr>
              <a:t>The higher the average nuclear charge </a:t>
            </a:r>
            <a:r>
              <a:rPr lang="en-US" sz="2600" b="1" dirty="0" err="1">
                <a:solidFill>
                  <a:srgbClr val="000090"/>
                </a:solidFill>
              </a:rPr>
              <a:t>Zeff</a:t>
            </a:r>
            <a:r>
              <a:rPr lang="en-US" sz="2600" b="1" dirty="0">
                <a:solidFill>
                  <a:srgbClr val="000090"/>
                </a:solidFill>
              </a:rPr>
              <a:t> in the Fermi function used to convert the </a:t>
            </a:r>
            <a:r>
              <a:rPr lang="en-US" sz="2600" b="1" dirty="0">
                <a:solidFill>
                  <a:srgbClr val="000090"/>
                </a:solidFill>
                <a:latin typeface="Symbol" charset="2"/>
                <a:cs typeface="Symbol" charset="2"/>
              </a:rPr>
              <a:t>b</a:t>
            </a:r>
            <a:r>
              <a:rPr lang="en-US" sz="2600" b="1" dirty="0">
                <a:solidFill>
                  <a:srgbClr val="000090"/>
                </a:solidFill>
              </a:rPr>
              <a:t>-spectrum, the higher </a:t>
            </a:r>
            <a:r>
              <a:rPr lang="en-US" sz="2600" b="1" dirty="0">
                <a:solidFill>
                  <a:srgbClr val="000090"/>
                </a:solidFill>
                <a:latin typeface="Symbol" charset="2"/>
                <a:cs typeface="Symbol" charset="2"/>
              </a:rPr>
              <a:t>n-</a:t>
            </a:r>
            <a:r>
              <a:rPr lang="en-US" sz="2600" b="1" dirty="0">
                <a:solidFill>
                  <a:srgbClr val="000090"/>
                </a:solidFill>
              </a:rPr>
              <a:t>spectrum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708" y="5459993"/>
            <a:ext cx="8161180" cy="1061829"/>
          </a:xfrm>
          <a:prstGeom prst="rect">
            <a:avLst/>
          </a:prstGeom>
          <a:solidFill>
            <a:srgbClr val="FFFF00">
              <a:alpha val="43000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00000"/>
              </a:buClr>
              <a:buSzPct val="150000"/>
              <a:buFont typeface="Arial"/>
              <a:buChar char="•"/>
            </a:pPr>
            <a:r>
              <a:rPr lang="en-US" b="1" dirty="0"/>
              <a:t>Huber’s new parameterization of </a:t>
            </a:r>
            <a:r>
              <a:rPr lang="en-US" b="1" dirty="0" err="1"/>
              <a:t>Zeff</a:t>
            </a:r>
            <a:r>
              <a:rPr lang="en-US" b="1" dirty="0"/>
              <a:t> with end-point energy E</a:t>
            </a:r>
            <a:r>
              <a:rPr lang="en-US" b="1" baseline="-25000" dirty="0"/>
              <a:t>0</a:t>
            </a:r>
            <a:r>
              <a:rPr lang="en-US" b="1" dirty="0"/>
              <a:t> changes the Fermi function and accounts for 50% of the current anomaly.</a:t>
            </a:r>
          </a:p>
          <a:p>
            <a:pPr marL="285750" indent="-285750">
              <a:lnSpc>
                <a:spcPct val="50000"/>
              </a:lnSpc>
              <a:buClr>
                <a:srgbClr val="800000"/>
              </a:buClr>
              <a:buSzPct val="150000"/>
              <a:buFont typeface="Arial"/>
              <a:buChar char="•"/>
            </a:pPr>
            <a:endParaRPr lang="en-US" b="1" dirty="0"/>
          </a:p>
          <a:p>
            <a:pPr marL="285750" indent="-285750">
              <a:buClr>
                <a:srgbClr val="800000"/>
              </a:buClr>
              <a:buSzPct val="150000"/>
              <a:buFont typeface="Arial"/>
              <a:buChar char="•"/>
            </a:pPr>
            <a:r>
              <a:rPr lang="en-US" b="1" dirty="0"/>
              <a:t>Both fits (original &amp; new) used a quadratic fit                                                         	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898584"/>
              </p:ext>
            </p:extLst>
          </p:nvPr>
        </p:nvGraphicFramePr>
        <p:xfrm>
          <a:off x="243789" y="4912778"/>
          <a:ext cx="5261873" cy="4535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0" name="Equation" r:id="rId4" imgW="2959100" imgH="254000" progId="Equation.3">
                  <p:embed/>
                </p:oleObj>
              </mc:Choice>
              <mc:Fallback>
                <p:oleObj name="Equation" r:id="rId4" imgW="2959100" imgH="254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3789" y="4912778"/>
                        <a:ext cx="5261873" cy="4535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41098" y="3624096"/>
            <a:ext cx="612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baseline="30000" dirty="0"/>
              <a:t>235</a:t>
            </a:r>
            <a:r>
              <a:rPr lang="en-US" sz="2000" b="1" dirty="0"/>
              <a:t>U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738700"/>
              </p:ext>
            </p:extLst>
          </p:nvPr>
        </p:nvGraphicFramePr>
        <p:xfrm>
          <a:off x="5029040" y="6145089"/>
          <a:ext cx="2127250" cy="380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1" name="Equation" r:id="rId6" imgW="1282700" imgH="254000" progId="Equation.3">
                  <p:embed/>
                </p:oleObj>
              </mc:Choice>
              <mc:Fallback>
                <p:oleObj name="Equation" r:id="rId6" imgW="1282700" imgH="254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29040" y="6145089"/>
                        <a:ext cx="2127250" cy="380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2"/>
          <p:cNvSpPr/>
          <p:nvPr/>
        </p:nvSpPr>
        <p:spPr>
          <a:xfrm>
            <a:off x="3784609" y="4912778"/>
            <a:ext cx="885214" cy="453502"/>
          </a:xfrm>
          <a:prstGeom prst="ellipse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zeff-a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109" y="1020109"/>
            <a:ext cx="4705851" cy="363633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CCFC05-48AF-2149-A23A-BA5CE3720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425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llcor-radtios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602" y="2966247"/>
            <a:ext cx="4269633" cy="3299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7144"/>
            <a:ext cx="9144000" cy="1143000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000090"/>
                </a:solidFill>
              </a:rPr>
              <a:t>The finite size and weak magnetism corrections account for the remainder of the anomaly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201758"/>
              </p:ext>
            </p:extLst>
          </p:nvPr>
        </p:nvGraphicFramePr>
        <p:xfrm>
          <a:off x="1491655" y="1058162"/>
          <a:ext cx="5748338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4" name="Equation" r:id="rId4" imgW="3733800" imgH="406400" progId="Equation.3">
                  <p:embed/>
                </p:oleObj>
              </mc:Choice>
              <mc:Fallback>
                <p:oleObj name="Equation" r:id="rId4" imgW="37338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1655" y="1058162"/>
                        <a:ext cx="5748338" cy="623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545537"/>
              </p:ext>
            </p:extLst>
          </p:nvPr>
        </p:nvGraphicFramePr>
        <p:xfrm>
          <a:off x="1854493" y="1721171"/>
          <a:ext cx="5140325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5" name="Equation" r:id="rId6" imgW="2832100" imgH="444500" progId="Equation.3">
                  <p:embed/>
                </p:oleObj>
              </mc:Choice>
              <mc:Fallback>
                <p:oleObj name="Equation" r:id="rId6" imgW="28321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493" y="1721171"/>
                        <a:ext cx="5140325" cy="636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248175"/>
              </p:ext>
            </p:extLst>
          </p:nvPr>
        </p:nvGraphicFramePr>
        <p:xfrm>
          <a:off x="5034845" y="2503459"/>
          <a:ext cx="39274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6" name="Equation" r:id="rId8" imgW="1981200" imgH="215900" progId="Equation.3">
                  <p:embed/>
                </p:oleObj>
              </mc:Choice>
              <mc:Fallback>
                <p:oleObj name="Equation" r:id="rId8" imgW="1981200" imgH="215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4845" y="2503459"/>
                        <a:ext cx="3927475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1645605" y="1682049"/>
            <a:ext cx="5349213" cy="64440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95071" y="2531281"/>
            <a:ext cx="4739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Originally approximated by a parameterization: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789048" y="2323502"/>
            <a:ext cx="245797" cy="278321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2438" y="2966247"/>
            <a:ext cx="774014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 the updated spectra, both corrections were applied on a state-by-state basis</a:t>
            </a:r>
          </a:p>
          <a:p>
            <a:r>
              <a:rPr lang="en-US" b="1" dirty="0"/>
              <a:t>An approximation was used for each:</a:t>
            </a:r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 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307464"/>
              </p:ext>
            </p:extLst>
          </p:nvPr>
        </p:nvGraphicFramePr>
        <p:xfrm>
          <a:off x="791162" y="3879941"/>
          <a:ext cx="3306807" cy="1494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" name="Equation" r:id="rId10" imgW="1854200" imgH="838200" progId="Equation.3">
                  <p:embed/>
                </p:oleObj>
              </mc:Choice>
              <mc:Fallback>
                <p:oleObj name="Equation" r:id="rId10" imgW="1854200" imgH="838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1162" y="3879941"/>
                        <a:ext cx="3306807" cy="14948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91163" y="6171233"/>
            <a:ext cx="7430239" cy="400110"/>
          </a:xfrm>
          <a:prstGeom prst="rect">
            <a:avLst/>
          </a:prstGeom>
          <a:solidFill>
            <a:srgbClr val="FFFF00">
              <a:alpha val="54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000" b="1" dirty="0"/>
              <a:t>Led to a systematic increase of in the antineutrino flux above 2 MeV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780295-ED9C-4D44-9791-79303C32A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628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2A965-F9A0-544B-97BA-8BC312C6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034" y="2337873"/>
            <a:ext cx="8561294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Uncertainties in the detailed  contributions to the total spectra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0E5FB6-BEDA-C443-8399-F236C5B8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968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>
              <a:lnSpc>
                <a:spcPct val="50000"/>
              </a:lnSpc>
            </a:pPr>
            <a:r>
              <a:rPr lang="en-US" sz="2400" b="1" dirty="0">
                <a:solidFill>
                  <a:srgbClr val="000090"/>
                </a:solidFill>
              </a:rPr>
              <a:t> 30% of the beta-decay transitions involved are so-called forbidden</a:t>
            </a:r>
            <a:br>
              <a:rPr lang="en-US" sz="2400" b="1" dirty="0">
                <a:solidFill>
                  <a:srgbClr val="000090"/>
                </a:solidFill>
              </a:rPr>
            </a:br>
            <a:br>
              <a:rPr lang="en-US" sz="2400" b="1" dirty="0">
                <a:solidFill>
                  <a:srgbClr val="000090"/>
                </a:solidFill>
              </a:rPr>
            </a:br>
            <a:r>
              <a:rPr lang="en-US" sz="2400" b="1" dirty="0">
                <a:solidFill>
                  <a:srgbClr val="000090"/>
                </a:solidFill>
              </a:rPr>
              <a:t>Allowed transitions </a:t>
            </a:r>
            <a:r>
              <a:rPr lang="en-US" sz="2400" b="1" dirty="0">
                <a:solidFill>
                  <a:srgbClr val="000090"/>
                </a:solidFill>
                <a:latin typeface="Symbol" charset="2"/>
                <a:cs typeface="Symbol" charset="2"/>
              </a:rPr>
              <a:t>D</a:t>
            </a:r>
            <a:r>
              <a:rPr lang="en-US" sz="2400" b="1" dirty="0">
                <a:solidFill>
                  <a:srgbClr val="000090"/>
                </a:solidFill>
              </a:rPr>
              <a:t>L=0;  Forbidden transitions </a:t>
            </a:r>
            <a:r>
              <a:rPr lang="en-US" sz="2400" b="1" dirty="0">
                <a:solidFill>
                  <a:srgbClr val="000090"/>
                </a:solidFill>
                <a:latin typeface="Symbol" charset="2"/>
                <a:cs typeface="Symbol" charset="2"/>
              </a:rPr>
              <a:t>D</a:t>
            </a:r>
            <a:r>
              <a:rPr lang="en-US" sz="2400" b="1" dirty="0">
                <a:solidFill>
                  <a:srgbClr val="000090"/>
                </a:solidFill>
              </a:rPr>
              <a:t>L=0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761016"/>
              </p:ext>
            </p:extLst>
          </p:nvPr>
        </p:nvGraphicFramePr>
        <p:xfrm>
          <a:off x="1051077" y="1323657"/>
          <a:ext cx="6236814" cy="656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5" name="Equation" r:id="rId4" imgW="4051300" imgH="406400" progId="Equation.3">
                  <p:embed/>
                </p:oleObj>
              </mc:Choice>
              <mc:Fallback>
                <p:oleObj name="Equation" r:id="rId4" imgW="40513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077" y="1323657"/>
                        <a:ext cx="6236814" cy="6568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8619" y="954616"/>
            <a:ext cx="8481617" cy="1656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Forbidden transitions introduce a shape factor C(E):</a:t>
            </a:r>
          </a:p>
          <a:p>
            <a:endParaRPr lang="en-US" b="1" dirty="0">
              <a:solidFill>
                <a:srgbClr val="800000"/>
              </a:solidFill>
            </a:endParaRPr>
          </a:p>
          <a:p>
            <a:endParaRPr lang="en-US" b="1" dirty="0">
              <a:solidFill>
                <a:srgbClr val="800000"/>
              </a:solidFill>
            </a:endParaRPr>
          </a:p>
          <a:p>
            <a:pPr>
              <a:lnSpc>
                <a:spcPts val="1000"/>
              </a:lnSpc>
            </a:pPr>
            <a:endParaRPr lang="en-US" b="1" dirty="0">
              <a:solidFill>
                <a:srgbClr val="800000"/>
              </a:solidFill>
            </a:endParaRPr>
          </a:p>
          <a:p>
            <a:r>
              <a:rPr lang="en-US" b="1" dirty="0">
                <a:solidFill>
                  <a:srgbClr val="800000"/>
                </a:solidFill>
              </a:rPr>
              <a:t>The corrections </a:t>
            </a:r>
            <a:r>
              <a:rPr lang="en-US" b="1" dirty="0">
                <a:solidFill>
                  <a:srgbClr val="800000"/>
                </a:solidFill>
                <a:latin typeface="Symbol" pitchFamily="2" charset="2"/>
              </a:rPr>
              <a:t>d</a:t>
            </a:r>
            <a:r>
              <a:rPr lang="en-US" b="1" dirty="0">
                <a:solidFill>
                  <a:srgbClr val="800000"/>
                </a:solidFill>
              </a:rPr>
              <a:t> for forbidden transitions are also different and sometimes unknown :</a:t>
            </a:r>
          </a:p>
          <a:p>
            <a:endParaRPr lang="en-US" b="1" dirty="0">
              <a:solidFill>
                <a:srgbClr val="8000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028365" y="1783048"/>
            <a:ext cx="538826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02" y="2331571"/>
            <a:ext cx="8322721" cy="23680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902" y="5023846"/>
            <a:ext cx="5280396" cy="1631216"/>
          </a:xfrm>
          <a:prstGeom prst="rect">
            <a:avLst/>
          </a:prstGeom>
          <a:solidFill>
            <a:srgbClr val="FFFF00">
              <a:alpha val="4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000" b="1" dirty="0"/>
              <a:t>The forbidden transitions increase the uncertainty in the expected spectrum.</a:t>
            </a:r>
          </a:p>
          <a:p>
            <a:endParaRPr lang="en-US" sz="2000" b="1" dirty="0"/>
          </a:p>
          <a:p>
            <a:r>
              <a:rPr lang="en-US" sz="2000" b="1" dirty="0"/>
              <a:t>Two equally good fits to the </a:t>
            </a:r>
            <a:r>
              <a:rPr lang="en-US" sz="2000" b="1" dirty="0" err="1"/>
              <a:t>Schreckenbach</a:t>
            </a:r>
            <a:r>
              <a:rPr lang="en-US" sz="2000" b="1" dirty="0"/>
              <a:t> </a:t>
            </a:r>
          </a:p>
          <a:p>
            <a:r>
              <a:rPr lang="en-US" sz="2000" b="1" dirty="0">
                <a:latin typeface="Symbol" charset="2"/>
                <a:cs typeface="Symbol" charset="2"/>
              </a:rPr>
              <a:t>b</a:t>
            </a:r>
            <a:r>
              <a:rPr lang="en-US" sz="2000" b="1" dirty="0"/>
              <a:t>-spectra, lead to </a:t>
            </a:r>
            <a:r>
              <a:rPr lang="en-US" sz="2000" b="1" dirty="0">
                <a:latin typeface="Symbol" charset="2"/>
                <a:cs typeface="Symbol" charset="2"/>
              </a:rPr>
              <a:t>n</a:t>
            </a:r>
            <a:r>
              <a:rPr lang="en-US" sz="2000" b="1" dirty="0"/>
              <a:t>-spectra that differ by 4%.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7152" y="3903027"/>
            <a:ext cx="4044422" cy="295497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D706D1-9E5D-484C-8D3C-57B5BC0BF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74A2-9F02-984A-ABFB-4FCED7F2DD8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47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4661</TotalTime>
  <Words>1571</Words>
  <Application>Microsoft Macintosh PowerPoint</Application>
  <PresentationFormat>On-screen Show (4:3)</PresentationFormat>
  <Paragraphs>225</Paragraphs>
  <Slides>25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宋体</vt:lpstr>
      <vt:lpstr>Arial</vt:lpstr>
      <vt:lpstr>Calibri</vt:lpstr>
      <vt:lpstr>Helvetica</vt:lpstr>
      <vt:lpstr>Symbol</vt:lpstr>
      <vt:lpstr>Wingdings</vt:lpstr>
      <vt:lpstr>Office Theme</vt:lpstr>
      <vt:lpstr>Equation</vt:lpstr>
      <vt:lpstr> Reactor Antineutrino Spectra</vt:lpstr>
      <vt:lpstr>The predicted number of detectable reactor antineutrinos has evolved upward over time</vt:lpstr>
      <vt:lpstr>PowerPoint Presentation</vt:lpstr>
      <vt:lpstr>The Original Expected Fluxes were Determined from Measurements of  Aggregate Fission  b-Spectra (electrons) at the ILL Reactor in the 1980s  </vt:lpstr>
      <vt:lpstr>Two inputs are needed to convert an aggregate b-spectrum to an antineutrino spectrum:  (1) the Z of the fission fragments for the  Fermi function, and (2) the sub-dominant corrections</vt:lpstr>
      <vt:lpstr>The higher the average nuclear charge Zeff in the Fermi function used to convert the b-spectrum, the higher n-spectrum</vt:lpstr>
      <vt:lpstr>The finite size and weak magnetism corrections account for the remainder of the anomaly</vt:lpstr>
      <vt:lpstr>Uncertainties in the detailed  contributions to the total spectra</vt:lpstr>
      <vt:lpstr> 30% of the beta-decay transitions involved are so-called forbidden  Allowed transitions DL=0;  Forbidden transitions DL=0</vt:lpstr>
      <vt:lpstr>Weak Magnetism has an uncertainty arising from the approximation used for the orbital contribution and from omitted 2-body currents. But, dominant 0+0- transitions have zero dWM, with no uncertainty  </vt:lpstr>
      <vt:lpstr>The Finite Size Correction can be expressed in terms of Zemach moments </vt:lpstr>
      <vt:lpstr> Simultaneous fit of the Daya Bay antineutrino spectrum and the equivalent aggregate b-spectrum with  (1) point-wise Zeff and (2)improved descriptions of forbidden transitions reduces the anomaly from 5% to 2.5%</vt:lpstr>
      <vt:lpstr>The Reactor Neutrino ‘BUMP’</vt:lpstr>
      <vt:lpstr>Possible Origins of the ‘Bump’</vt:lpstr>
      <vt:lpstr>For example, if the BUMP does not change with the fuel evolution,  238U is a likely source</vt:lpstr>
      <vt:lpstr>PowerPoint Presentation</vt:lpstr>
      <vt:lpstr>The Total Number of Antineutrinos Decreases with Burnup, but the Huber-Mueller Model does not agree with the measured slope</vt:lpstr>
      <vt:lpstr>The discrepancy between current Huber-Mueller model predictions and the Daya Bay results can be traced to the original Schreckenbach measured 235U/239Pu ratio </vt:lpstr>
      <vt:lpstr>The Nuclear database explains all of the Daya Bay fuel evolution data, but still allows for  a (smaller) anomaly</vt:lpstr>
      <vt:lpstr>Summary</vt:lpstr>
      <vt:lpstr>Sawtooth-like  Structures exist in the antineutrino spectra</vt:lpstr>
      <vt:lpstr>It has been suggested that these structures represent a serious problem for JUNO</vt:lpstr>
      <vt:lpstr>As the Fuel burns, the fraction of fissions from 235U decreases and 239Pu increase </vt:lpstr>
      <vt:lpstr>ILL Measurements as the source of the BUMP:  First ‘Yes’ then ‘No’</vt:lpstr>
      <vt:lpstr>Backup Slides</vt:lpstr>
    </vt:vector>
  </TitlesOfParts>
  <Company>LANL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Neutrino Anomalies</dc:title>
  <dc:creator>First name Last name</dc:creator>
  <cp:lastModifiedBy>Microsoft Office User</cp:lastModifiedBy>
  <cp:revision>281</cp:revision>
  <dcterms:created xsi:type="dcterms:W3CDTF">2016-07-23T07:31:27Z</dcterms:created>
  <dcterms:modified xsi:type="dcterms:W3CDTF">2018-06-04T15:30:24Z</dcterms:modified>
</cp:coreProperties>
</file>