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56" r:id="rId2"/>
    <p:sldId id="364" r:id="rId3"/>
    <p:sldId id="363" r:id="rId4"/>
    <p:sldId id="279" r:id="rId5"/>
    <p:sldId id="350" r:id="rId6"/>
    <p:sldId id="348" r:id="rId7"/>
    <p:sldId id="359" r:id="rId8"/>
    <p:sldId id="360" r:id="rId9"/>
    <p:sldId id="351" r:id="rId10"/>
    <p:sldId id="329" r:id="rId11"/>
    <p:sldId id="345" r:id="rId12"/>
    <p:sldId id="347" r:id="rId13"/>
    <p:sldId id="331" r:id="rId14"/>
    <p:sldId id="289" r:id="rId15"/>
    <p:sldId id="341" r:id="rId16"/>
    <p:sldId id="291" r:id="rId17"/>
    <p:sldId id="354" r:id="rId18"/>
    <p:sldId id="361" r:id="rId19"/>
    <p:sldId id="293" r:id="rId20"/>
    <p:sldId id="294" r:id="rId21"/>
    <p:sldId id="295" r:id="rId22"/>
    <p:sldId id="342" r:id="rId23"/>
    <p:sldId id="356" r:id="rId24"/>
    <p:sldId id="303" r:id="rId25"/>
    <p:sldId id="297" r:id="rId26"/>
    <p:sldId id="355" r:id="rId27"/>
    <p:sldId id="334" r:id="rId28"/>
    <p:sldId id="357" r:id="rId29"/>
    <p:sldId id="301" r:id="rId30"/>
    <p:sldId id="358" r:id="rId31"/>
    <p:sldId id="352" r:id="rId32"/>
    <p:sldId id="353" r:id="rId33"/>
    <p:sldId id="343" r:id="rId3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rin Birmans" initials="KB" lastIdx="1" clrIdx="0">
    <p:extLst>
      <p:ext uri="{19B8F6BF-5375-455C-9EA6-DF929625EA0E}">
        <p15:presenceInfo xmlns:p15="http://schemas.microsoft.com/office/powerpoint/2012/main" userId="e9d2c796cafda484" providerId="Windows Live"/>
      </p:ext>
    </p:extLst>
  </p:cmAuthor>
  <p:cmAuthor id="2" name="Ullrich, Anna Valentine" initials="UAV" lastIdx="30" clrIdx="1">
    <p:extLst>
      <p:ext uri="{19B8F6BF-5375-455C-9EA6-DF929625EA0E}">
        <p15:presenceInfo xmlns:p15="http://schemas.microsoft.com/office/powerpoint/2012/main" userId="S-1-5-21-2459998426-1704224569-3450877137-86463" providerId="AD"/>
      </p:ext>
    </p:extLst>
  </p:cmAuthor>
  <p:cmAuthor id="3" name="Birmans, Katrin" initials="BK" lastIdx="6" clrIdx="2">
    <p:extLst>
      <p:ext uri="{19B8F6BF-5375-455C-9EA6-DF929625EA0E}">
        <p15:presenceInfo xmlns:p15="http://schemas.microsoft.com/office/powerpoint/2012/main" userId="S::kb9085e@ad.fh-aachen.de::6cb683d5-dc08-4580-a4d8-9ba56bb2402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27F"/>
    <a:srgbClr val="252643"/>
    <a:srgbClr val="00B1AC"/>
    <a:srgbClr val="EAEAEA"/>
    <a:srgbClr val="88E4E0"/>
    <a:srgbClr val="84E8E2"/>
    <a:srgbClr val="FFFFFF"/>
    <a:srgbClr val="00E2DB"/>
    <a:srgbClr val="0042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C083E6E3-FA7D-4D7B-A595-EF9225AFEA82}" styleName="Helle Formatvorlage 1 - Akz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03" autoAdjust="0"/>
    <p:restoredTop sz="86867" autoAdjust="0"/>
  </p:normalViewPr>
  <p:slideViewPr>
    <p:cSldViewPr snapToGrid="0">
      <p:cViewPr varScale="1">
        <p:scale>
          <a:sx n="100" d="100"/>
          <a:sy n="100" d="100"/>
        </p:scale>
        <p:origin x="222" y="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00BF1A-C0F3-4A4E-8A95-99E20A314794}" type="datetimeFigureOut">
              <a:rPr lang="de-DE" smtClean="0"/>
              <a:t>09.08.2024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BDA26F-FFFD-4278-A19D-9C9E2C2FDF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5797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BDA26F-FFFD-4278-A19D-9C9E2C2FDFFF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61471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DA26F-FFFD-4278-A19D-9C9E2C2FDFFF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70043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Lizenzeninfo</a:t>
            </a:r>
            <a:r>
              <a:rPr lang="de-DE" baseline="0" dirty="0"/>
              <a:t> Link in den Chat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DA26F-FFFD-4278-A19D-9C9E2C2FDFFF}" type="slidenum">
              <a:rPr lang="de-DE" smtClean="0"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444958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DA26F-FFFD-4278-A19D-9C9E2C2FDFFF}" type="slidenum">
              <a:rPr lang="de-DE" smtClean="0"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734894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DA26F-FFFD-4278-A19D-9C9E2C2FDFFF}" type="slidenum">
              <a:rPr lang="de-DE" smtClean="0"/>
              <a:t>26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218805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Kein Zugriff ergänzen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DA26F-FFFD-4278-A19D-9C9E2C2FDFFF}" type="slidenum">
              <a:rPr lang="de-DE" smtClean="0"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171636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DA26F-FFFD-4278-A19D-9C9E2C2FDFFF}" type="slidenum">
              <a:rPr lang="de-DE" smtClean="0"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5712223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DA26F-FFFD-4278-A19D-9C9E2C2FDFFF}" type="slidenum">
              <a:rPr lang="de-DE" smtClean="0"/>
              <a:t>30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6112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BDA26F-FFFD-4278-A19D-9C9E2C2FDFFF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08184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sz="12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DA26F-FFFD-4278-A19D-9C9E2C2FDFFF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67513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sz="12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DA26F-FFFD-4278-A19D-9C9E2C2FDFFF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65899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BDA26F-FFFD-4278-A19D-9C9E2C2FDFFF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36091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DA26F-FFFD-4278-A19D-9C9E2C2FDFFF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625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DA26F-FFFD-4278-A19D-9C9E2C2FDFFF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32508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DA26F-FFFD-4278-A19D-9C9E2C2FDFFF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06796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DA26F-FFFD-4278-A19D-9C9E2C2FDFFF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23813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2c-lab.fh-aachen.de/" TargetMode="Externa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platzhalter 22"/>
          <p:cNvSpPr>
            <a:spLocks noGrp="1"/>
          </p:cNvSpPr>
          <p:nvPr>
            <p:ph type="body" sz="quarter" idx="17" hasCustomPrompt="1"/>
          </p:nvPr>
        </p:nvSpPr>
        <p:spPr>
          <a:xfrm>
            <a:off x="692149" y="2862960"/>
            <a:ext cx="10804525" cy="504083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600" b="1">
                <a:solidFill>
                  <a:srgbClr val="00B1AC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  <a:lvl5pPr>
              <a:defRPr/>
            </a:lvl5pPr>
          </a:lstStyle>
          <a:p>
            <a:pPr lvl="0"/>
            <a:r>
              <a:rPr lang="de-DE" dirty="0"/>
              <a:t>Titel</a:t>
            </a:r>
          </a:p>
        </p:txBody>
      </p:sp>
      <p:sp>
        <p:nvSpPr>
          <p:cNvPr id="24" name="Textplatzhalter 22"/>
          <p:cNvSpPr>
            <a:spLocks noGrp="1"/>
          </p:cNvSpPr>
          <p:nvPr>
            <p:ph type="body" sz="quarter" idx="18" hasCustomPrompt="1"/>
          </p:nvPr>
        </p:nvSpPr>
        <p:spPr>
          <a:xfrm>
            <a:off x="692149" y="3446714"/>
            <a:ext cx="10804525" cy="504083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800" b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  <a:lvl5pPr>
              <a:defRPr/>
            </a:lvl5pPr>
          </a:lstStyle>
          <a:p>
            <a:pPr lvl="0"/>
            <a:r>
              <a:rPr lang="de-DE" dirty="0"/>
              <a:t>Untertitel</a:t>
            </a:r>
          </a:p>
        </p:txBody>
      </p:sp>
      <p:sp>
        <p:nvSpPr>
          <p:cNvPr id="26" name="Textfeld 25"/>
          <p:cNvSpPr txBox="1"/>
          <p:nvPr userDrawn="1"/>
        </p:nvSpPr>
        <p:spPr>
          <a:xfrm>
            <a:off x="692149" y="4093255"/>
            <a:ext cx="1080452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3998592D-1221-44AD-8136-0A210D777989}" type="datetime1">
              <a:rPr lang="de-DE" sz="1050" smtClean="0"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rPr>
              <a:t>09.08.2024</a:t>
            </a:fld>
            <a:endParaRPr lang="de-DE" sz="1050" dirty="0">
              <a:latin typeface="Verdana" panose="020B0604030504040204" pitchFamily="34" charset="0"/>
              <a:ea typeface="Verdana" panose="020B0604030504040204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74051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38" userDrawn="1">
          <p15:clr>
            <a:srgbClr val="FBAE40"/>
          </p15:clr>
        </p15:guide>
        <p15:guide id="2" pos="7242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Kap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95325" y="365125"/>
            <a:ext cx="10801350" cy="532183"/>
          </a:xfrm>
          <a:prstGeom prst="rect">
            <a:avLst/>
          </a:prstGeom>
        </p:spPr>
        <p:txBody>
          <a:bodyPr/>
          <a:lstStyle>
            <a:lvl1pPr>
              <a:defRPr sz="2800" b="1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de-DE" dirty="0"/>
              <a:t>KAPITEL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95325" y="1513490"/>
            <a:ext cx="10801350" cy="4818944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180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lnSpc>
                <a:spcPct val="100000"/>
              </a:lnSpc>
              <a:defRPr sz="1800"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>
              <a:lnSpc>
                <a:spcPct val="100000"/>
              </a:lnSpc>
              <a:defRPr sz="1800"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>
              <a:lnSpc>
                <a:spcPct val="100000"/>
              </a:lnSpc>
              <a:defRPr sz="1800"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>
              <a:lnSpc>
                <a:spcPct val="100000"/>
              </a:lnSpc>
              <a:defRPr sz="1800">
                <a:latin typeface="Verdana" panose="020B0604030504040204" pitchFamily="34" charset="0"/>
                <a:ea typeface="Verdana" panose="020B0604030504040204" pitchFamily="34" charset="0"/>
              </a:defRPr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0605396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38" userDrawn="1">
          <p15:clr>
            <a:srgbClr val="FBAE40"/>
          </p15:clr>
        </p15:guide>
        <p15:guide id="2" pos="7242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95325" y="1513490"/>
            <a:ext cx="5324475" cy="4827489"/>
          </a:xfrm>
          <a:prstGeom prst="rect">
            <a:avLst/>
          </a:prstGeom>
        </p:spPr>
        <p:txBody>
          <a:bodyPr/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</a:defRPr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513490"/>
            <a:ext cx="5324475" cy="4827489"/>
          </a:xfrm>
          <a:prstGeom prst="rect">
            <a:avLst/>
          </a:prstGeom>
        </p:spPr>
        <p:txBody>
          <a:bodyPr/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</a:defRPr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9" name="Titel 1"/>
          <p:cNvSpPr>
            <a:spLocks noGrp="1"/>
          </p:cNvSpPr>
          <p:nvPr>
            <p:ph type="title" hasCustomPrompt="1"/>
          </p:nvPr>
        </p:nvSpPr>
        <p:spPr>
          <a:xfrm>
            <a:off x="695325" y="365125"/>
            <a:ext cx="10801350" cy="532183"/>
          </a:xfrm>
          <a:prstGeom prst="rect">
            <a:avLst/>
          </a:prstGeom>
        </p:spPr>
        <p:txBody>
          <a:bodyPr/>
          <a:lstStyle>
            <a:lvl1pPr>
              <a:defRPr sz="2800" b="1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de-DE" dirty="0"/>
              <a:t>KAPITEL</a:t>
            </a:r>
          </a:p>
        </p:txBody>
      </p:sp>
    </p:spTree>
    <p:extLst>
      <p:ext uri="{BB962C8B-B14F-4D97-AF65-F5344CB8AC3E}">
        <p14:creationId xmlns:p14="http://schemas.microsoft.com/office/powerpoint/2010/main" val="29861722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38" userDrawn="1">
          <p15:clr>
            <a:srgbClr val="FBAE40"/>
          </p15:clr>
        </p15:guide>
        <p15:guide id="2" pos="7242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verzeichnis Beispi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nhaltsplatzhalter 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129" r="7787"/>
          <a:stretch/>
        </p:blipFill>
        <p:spPr>
          <a:xfrm>
            <a:off x="0" y="-1"/>
            <a:ext cx="4631821" cy="6848657"/>
          </a:xfrm>
          <a:prstGeom prst="rect">
            <a:avLst/>
          </a:prstGeom>
        </p:spPr>
      </p:pic>
      <p:sp>
        <p:nvSpPr>
          <p:cNvPr id="18" name="Rechteck 17"/>
          <p:cNvSpPr/>
          <p:nvPr userDrawn="1"/>
        </p:nvSpPr>
        <p:spPr>
          <a:xfrm>
            <a:off x="4393074" y="1948143"/>
            <a:ext cx="477493" cy="477493"/>
          </a:xfrm>
          <a:prstGeom prst="rect">
            <a:avLst/>
          </a:prstGeom>
          <a:solidFill>
            <a:srgbClr val="00B1AC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>
                <a:latin typeface="ClanOT-News" panose="02010604030101020104" pitchFamily="50" charset="0"/>
                <a:ea typeface="Lato" panose="020F0502020204030203" pitchFamily="34" charset="0"/>
                <a:cs typeface="Lato" panose="020F0502020204030203" pitchFamily="34" charset="0"/>
              </a:rPr>
              <a:t>1</a:t>
            </a:r>
          </a:p>
        </p:txBody>
      </p:sp>
      <p:sp>
        <p:nvSpPr>
          <p:cNvPr id="19" name="Rechteck 18"/>
          <p:cNvSpPr/>
          <p:nvPr userDrawn="1"/>
        </p:nvSpPr>
        <p:spPr>
          <a:xfrm>
            <a:off x="4393074" y="2683007"/>
            <a:ext cx="477493" cy="477493"/>
          </a:xfrm>
          <a:prstGeom prst="rect">
            <a:avLst/>
          </a:prstGeom>
          <a:solidFill>
            <a:srgbClr val="00B1AC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>
                <a:latin typeface="ClanOT-News" panose="02010604030101020104" pitchFamily="50" charset="0"/>
                <a:ea typeface="Lato" panose="020F0502020204030203" pitchFamily="34" charset="0"/>
                <a:cs typeface="Lato" panose="020F0502020204030203" pitchFamily="34" charset="0"/>
              </a:rPr>
              <a:t>2</a:t>
            </a:r>
          </a:p>
        </p:txBody>
      </p:sp>
      <p:sp>
        <p:nvSpPr>
          <p:cNvPr id="20" name="Rechteck 19"/>
          <p:cNvSpPr/>
          <p:nvPr userDrawn="1"/>
        </p:nvSpPr>
        <p:spPr>
          <a:xfrm>
            <a:off x="4393073" y="3417872"/>
            <a:ext cx="477493" cy="477493"/>
          </a:xfrm>
          <a:prstGeom prst="rect">
            <a:avLst/>
          </a:prstGeom>
          <a:solidFill>
            <a:srgbClr val="00B1AC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>
                <a:latin typeface="ClanOT-News" panose="02010604030101020104" pitchFamily="50" charset="0"/>
                <a:ea typeface="Lato" panose="020F0502020204030203" pitchFamily="34" charset="0"/>
                <a:cs typeface="Lato" panose="020F0502020204030203" pitchFamily="34" charset="0"/>
              </a:rPr>
              <a:t>3</a:t>
            </a:r>
          </a:p>
        </p:txBody>
      </p:sp>
      <p:sp>
        <p:nvSpPr>
          <p:cNvPr id="21" name="Rechteck 20"/>
          <p:cNvSpPr/>
          <p:nvPr userDrawn="1"/>
        </p:nvSpPr>
        <p:spPr>
          <a:xfrm>
            <a:off x="4393073" y="4152737"/>
            <a:ext cx="477493" cy="477493"/>
          </a:xfrm>
          <a:prstGeom prst="rect">
            <a:avLst/>
          </a:prstGeom>
          <a:solidFill>
            <a:srgbClr val="00B1AC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>
                <a:latin typeface="ClanOT-News" panose="02010604030101020104" pitchFamily="50" charset="0"/>
                <a:ea typeface="Lato" panose="020F0502020204030203" pitchFamily="34" charset="0"/>
                <a:cs typeface="Lato" panose="020F0502020204030203" pitchFamily="34" charset="0"/>
              </a:rPr>
              <a:t>4</a:t>
            </a:r>
          </a:p>
        </p:txBody>
      </p:sp>
      <p:sp>
        <p:nvSpPr>
          <p:cNvPr id="23" name="Rechteck 22"/>
          <p:cNvSpPr/>
          <p:nvPr userDrawn="1"/>
        </p:nvSpPr>
        <p:spPr>
          <a:xfrm>
            <a:off x="4393073" y="4887601"/>
            <a:ext cx="477493" cy="477493"/>
          </a:xfrm>
          <a:prstGeom prst="rect">
            <a:avLst/>
          </a:prstGeom>
          <a:solidFill>
            <a:srgbClr val="00B1AC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>
                <a:latin typeface="ClanOT-News" panose="02010604030101020104" pitchFamily="50" charset="0"/>
                <a:ea typeface="Lato" panose="020F0502020204030203" pitchFamily="34" charset="0"/>
                <a:cs typeface="Lato" panose="020F0502020204030203" pitchFamily="34" charset="0"/>
              </a:rPr>
              <a:t>5</a:t>
            </a:r>
          </a:p>
        </p:txBody>
      </p:sp>
      <p:sp>
        <p:nvSpPr>
          <p:cNvPr id="24" name="Rechteck 23"/>
          <p:cNvSpPr/>
          <p:nvPr userDrawn="1"/>
        </p:nvSpPr>
        <p:spPr>
          <a:xfrm>
            <a:off x="4994684" y="1641646"/>
            <a:ext cx="6510537" cy="378565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300000"/>
              </a:lnSpc>
            </a:pPr>
            <a:r>
              <a:rPr lang="de-DE" sz="1600" dirty="0">
                <a:latin typeface="ClanOT-News" panose="02010604030101020104" pitchFamily="50" charset="0"/>
                <a:ea typeface="Lato" panose="020F0502020204030203" pitchFamily="34" charset="0"/>
                <a:cs typeface="Lato" panose="020F0502020204030203" pitchFamily="34" charset="0"/>
              </a:rPr>
              <a:t>Kapitel eins</a:t>
            </a:r>
          </a:p>
          <a:p>
            <a:pPr>
              <a:lnSpc>
                <a:spcPct val="300000"/>
              </a:lnSpc>
            </a:pPr>
            <a:r>
              <a:rPr lang="de-DE" sz="1600" dirty="0">
                <a:latin typeface="ClanOT-News" panose="02010604030101020104" pitchFamily="50" charset="0"/>
                <a:ea typeface="Lato" panose="020F0502020204030203" pitchFamily="34" charset="0"/>
                <a:cs typeface="Lato" panose="020F0502020204030203" pitchFamily="34" charset="0"/>
              </a:rPr>
              <a:t>Kapitel zwei</a:t>
            </a:r>
          </a:p>
          <a:p>
            <a:pPr>
              <a:lnSpc>
                <a:spcPct val="300000"/>
              </a:lnSpc>
            </a:pPr>
            <a:r>
              <a:rPr lang="de-DE" sz="1600" dirty="0">
                <a:latin typeface="ClanOT-News" panose="02010604030101020104" pitchFamily="50" charset="0"/>
                <a:ea typeface="Lato" panose="020F0502020204030203" pitchFamily="34" charset="0"/>
                <a:cs typeface="Lato" panose="020F0502020204030203" pitchFamily="34" charset="0"/>
              </a:rPr>
              <a:t>Kapitel drei</a:t>
            </a:r>
          </a:p>
          <a:p>
            <a:pPr>
              <a:lnSpc>
                <a:spcPct val="300000"/>
              </a:lnSpc>
            </a:pPr>
            <a:r>
              <a:rPr lang="de-DE" sz="1600" b="1" dirty="0">
                <a:latin typeface="ClanOT-News" panose="02010604030101020104" pitchFamily="50" charset="0"/>
                <a:ea typeface="Lato" panose="020F0502020204030203" pitchFamily="34" charset="0"/>
                <a:cs typeface="Lato" panose="020F0502020204030203" pitchFamily="34" charset="0"/>
              </a:rPr>
              <a:t>Kapitel vier</a:t>
            </a:r>
          </a:p>
          <a:p>
            <a:pPr>
              <a:lnSpc>
                <a:spcPct val="300000"/>
              </a:lnSpc>
            </a:pPr>
            <a:r>
              <a:rPr lang="de-DE" sz="1600" dirty="0">
                <a:latin typeface="ClanOT-News" panose="02010604030101020104" pitchFamily="50" charset="0"/>
                <a:ea typeface="Lato" panose="020F0502020204030203" pitchFamily="34" charset="0"/>
                <a:cs typeface="Lato" panose="020F0502020204030203" pitchFamily="34" charset="0"/>
              </a:rPr>
              <a:t>Kapitel</a:t>
            </a:r>
            <a:r>
              <a:rPr lang="de-DE" sz="1600" baseline="0" dirty="0">
                <a:latin typeface="ClanOT-News" panose="02010604030101020104" pitchFamily="50" charset="0"/>
                <a:ea typeface="Lato" panose="020F0502020204030203" pitchFamily="34" charset="0"/>
                <a:cs typeface="Lato" panose="020F0502020204030203" pitchFamily="34" charset="0"/>
              </a:rPr>
              <a:t> fünf</a:t>
            </a:r>
            <a:endParaRPr lang="de-DE" sz="1600" dirty="0">
              <a:latin typeface="ClanOT-News" panose="02010604030101020104" pitchFamily="50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68885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38" userDrawn="1">
          <p15:clr>
            <a:srgbClr val="FBAE40"/>
          </p15:clr>
        </p15:guide>
        <p15:guide id="2" pos="7242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22"/>
          <p:cNvSpPr>
            <a:spLocks noGrp="1"/>
          </p:cNvSpPr>
          <p:nvPr>
            <p:ph type="body" sz="quarter" idx="17" hasCustomPrompt="1"/>
          </p:nvPr>
        </p:nvSpPr>
        <p:spPr>
          <a:xfrm>
            <a:off x="692149" y="2862960"/>
            <a:ext cx="10804525" cy="50408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00B1AC"/>
                </a:solidFill>
                <a:latin typeface="ClanOT-News" panose="02010604030101020104" pitchFamily="50" charset="0"/>
              </a:defRPr>
            </a:lvl1pPr>
            <a:lvl5pPr>
              <a:defRPr/>
            </a:lvl5pPr>
          </a:lstStyle>
          <a:p>
            <a:pPr lvl="0"/>
            <a:r>
              <a:rPr lang="de-DE" dirty="0"/>
              <a:t>KAPITEL Unterkapitel</a:t>
            </a:r>
          </a:p>
        </p:txBody>
      </p:sp>
    </p:spTree>
    <p:extLst>
      <p:ext uri="{BB962C8B-B14F-4D97-AF65-F5344CB8AC3E}">
        <p14:creationId xmlns:p14="http://schemas.microsoft.com/office/powerpoint/2010/main" val="39335891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38" userDrawn="1">
          <p15:clr>
            <a:srgbClr val="FBAE40"/>
          </p15:clr>
        </p15:guide>
        <p15:guide id="2" pos="7242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takt/Schlu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feld 15"/>
          <p:cNvSpPr txBox="1"/>
          <p:nvPr userDrawn="1"/>
        </p:nvSpPr>
        <p:spPr>
          <a:xfrm>
            <a:off x="695325" y="1816916"/>
            <a:ext cx="1080135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altLang="de-DE" sz="1800" dirty="0">
                <a:latin typeface="Verdana" panose="020B0604030504040204" pitchFamily="34" charset="0"/>
                <a:ea typeface="Verdana" panose="020B0604030504040204" pitchFamily="34" charset="0"/>
              </a:rPr>
              <a:t>mobile </a:t>
            </a:r>
            <a:r>
              <a:rPr lang="de-DE" altLang="de-DE" sz="1800" dirty="0" err="1">
                <a:latin typeface="Verdana" panose="020B0604030504040204" pitchFamily="34" charset="0"/>
                <a:ea typeface="Verdana" panose="020B0604030504040204" pitchFamily="34" charset="0"/>
              </a:rPr>
              <a:t>media</a:t>
            </a:r>
            <a:r>
              <a:rPr lang="de-DE" altLang="de-DE" sz="1800" dirty="0">
                <a:latin typeface="Verdana" panose="020B0604030504040204" pitchFamily="34" charset="0"/>
                <a:ea typeface="Verdana" panose="020B0604030504040204" pitchFamily="34" charset="0"/>
              </a:rPr>
              <a:t> &amp; </a:t>
            </a:r>
            <a:r>
              <a:rPr lang="de-DE" altLang="de-DE" sz="1800" dirty="0" err="1">
                <a:latin typeface="Verdana" panose="020B0604030504040204" pitchFamily="34" charset="0"/>
                <a:ea typeface="Verdana" panose="020B0604030504040204" pitchFamily="34" charset="0"/>
              </a:rPr>
              <a:t>communication</a:t>
            </a:r>
            <a:r>
              <a:rPr lang="de-DE" altLang="de-DE" sz="1800" dirty="0">
                <a:latin typeface="Verdana" panose="020B0604030504040204" pitchFamily="34" charset="0"/>
                <a:ea typeface="Verdana" panose="020B0604030504040204" pitchFamily="34" charset="0"/>
              </a:rPr>
              <a:t> lab</a:t>
            </a:r>
          </a:p>
          <a:p>
            <a:r>
              <a:rPr lang="de-DE" altLang="de-DE" sz="1800" dirty="0">
                <a:latin typeface="Verdana" panose="020B0604030504040204" pitchFamily="34" charset="0"/>
                <a:ea typeface="Verdana" panose="020B0604030504040204" pitchFamily="34" charset="0"/>
              </a:rPr>
              <a:t>Fachhochschule Aachen</a:t>
            </a:r>
          </a:p>
          <a:p>
            <a:r>
              <a:rPr lang="de-DE" sz="1800" dirty="0">
                <a:latin typeface="Verdana" panose="020B0604030504040204" pitchFamily="34" charset="0"/>
                <a:ea typeface="Verdana" panose="020B0604030504040204" pitchFamily="34" charset="0"/>
              </a:rPr>
              <a:t>Fachbereich Elektrotechnik und Informationstechnik</a:t>
            </a:r>
            <a:endParaRPr lang="de-DE" altLang="de-DE" sz="18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de-DE" altLang="de-DE" sz="18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br>
              <a:rPr lang="de-DE" altLang="de-DE" sz="1800" dirty="0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de-DE" sz="1800" dirty="0">
                <a:latin typeface="Verdana" panose="020B0604030504040204" pitchFamily="34" charset="0"/>
                <a:ea typeface="Verdana" panose="020B0604030504040204" pitchFamily="34" charset="0"/>
              </a:rPr>
              <a:t>Thomas Ritz</a:t>
            </a:r>
            <a:br>
              <a:rPr lang="de-DE" sz="1800" dirty="0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de-DE" sz="1800" dirty="0" err="1">
                <a:latin typeface="Verdana" panose="020B0604030504040204" pitchFamily="34" charset="0"/>
                <a:ea typeface="Verdana" panose="020B0604030504040204" pitchFamily="34" charset="0"/>
              </a:rPr>
              <a:t>Eupener</a:t>
            </a:r>
            <a:r>
              <a:rPr lang="de-DE" sz="1800" dirty="0">
                <a:latin typeface="Verdana" panose="020B0604030504040204" pitchFamily="34" charset="0"/>
                <a:ea typeface="Verdana" panose="020B0604030504040204" pitchFamily="34" charset="0"/>
              </a:rPr>
              <a:t> Straße 70 </a:t>
            </a:r>
            <a:br>
              <a:rPr lang="de-DE" sz="1800" dirty="0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de-DE" sz="1800" dirty="0">
                <a:latin typeface="Verdana" panose="020B0604030504040204" pitchFamily="34" charset="0"/>
                <a:ea typeface="Verdana" panose="020B0604030504040204" pitchFamily="34" charset="0"/>
              </a:rPr>
              <a:t>52066 Aachen</a:t>
            </a:r>
            <a:br>
              <a:rPr lang="de-DE" sz="1800" dirty="0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de-DE" sz="1800" dirty="0">
                <a:latin typeface="Verdana" panose="020B0604030504040204" pitchFamily="34" charset="0"/>
                <a:ea typeface="Verdana" panose="020B0604030504040204" pitchFamily="34" charset="0"/>
              </a:rPr>
              <a:t/>
            </a:r>
            <a:br>
              <a:rPr lang="de-DE" sz="1800" dirty="0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de-DE" sz="1800" dirty="0">
                <a:latin typeface="Verdana" panose="020B0604030504040204" pitchFamily="34" charset="0"/>
                <a:ea typeface="Verdana" panose="020B0604030504040204" pitchFamily="34" charset="0"/>
              </a:rPr>
              <a:t>T +49. 241. 6009 52136</a:t>
            </a:r>
            <a:br>
              <a:rPr lang="de-DE" sz="1800" dirty="0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de-DE" sz="1800" dirty="0">
                <a:latin typeface="Verdana" panose="020B0604030504040204" pitchFamily="34" charset="0"/>
                <a:ea typeface="Verdana" panose="020B0604030504040204" pitchFamily="34" charset="0"/>
              </a:rPr>
              <a:t>ritz@fh-aachen.de </a:t>
            </a:r>
            <a:br>
              <a:rPr lang="de-DE" sz="1800" dirty="0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de-DE" sz="1800" dirty="0">
                <a:solidFill>
                  <a:srgbClr val="00B1B0"/>
                </a:solidFill>
                <a:latin typeface="Verdana" panose="020B0604030504040204" pitchFamily="34" charset="0"/>
                <a:ea typeface="Verdana" panose="020B0604030504040204" pitchFamily="34" charset="0"/>
                <a:hlinkClick r:id="rId2"/>
              </a:rPr>
              <a:t>www.m2c-lab.fh-aachen.de</a:t>
            </a:r>
            <a:endParaRPr lang="de-DE" sz="18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de-DE" sz="18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96144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38" userDrawn="1">
          <p15:clr>
            <a:srgbClr val="FBAE40"/>
          </p15:clr>
        </p15:guide>
        <p15:guide id="2" pos="7242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03464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61" r:id="rId4"/>
    <p:sldLayoutId id="2147483655" r:id="rId5"/>
    <p:sldLayoutId id="2147483660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000" kern="1200">
          <a:solidFill>
            <a:schemeClr val="tx1"/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fdm@fh-aachen.de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orcid.org/" TargetMode="Externa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fg.de/resource/blob/175334/89ba4a3464c99aaea40fdef47367e7b2/fachsystematik-2020-2024-de-grafik-data.pdf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fg.de/resource/blob/175334/89ba4a3464c99aaea40fdef47367e7b2/fachsystematik-2020-2024-de-grafik-data.pdf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fg.de/resource/blob/175334/89ba4a3464c99aaea40fdef47367e7b2/fachsystematik-2020-2024-de-grafik-data.pdf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ror.org/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dfg.de/resource/blob/175334/89ba4a3464c99aaea40fdef47367e7b2/fachsystematik-2020-2024-de-grafik-data.pdf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forschungsdaten.info/themen/rechte-und-pflichten/forschungsdaten-veroeffentlichen/creative-commons-lizenzen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coscine.de/de/" TargetMode="External"/><Relationship Id="rId2" Type="http://schemas.openxmlformats.org/officeDocument/2006/relationships/hyperlink" Target="mailto:servicedesk@rwth-aachen.de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bout.coscine.de/news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about.coscine.de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65F6AFBD-07A5-4774-A73C-0A3D2E80753D}"/>
              </a:ext>
            </a:extLst>
          </p:cNvPr>
          <p:cNvSpPr/>
          <p:nvPr/>
        </p:nvSpPr>
        <p:spPr>
          <a:xfrm>
            <a:off x="-196426" y="4890347"/>
            <a:ext cx="2838025" cy="1579257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7"/>
          </p:nvPr>
        </p:nvSpPr>
        <p:spPr>
          <a:xfrm>
            <a:off x="692149" y="2471074"/>
            <a:ext cx="10804525" cy="504083"/>
          </a:xfrm>
        </p:spPr>
        <p:txBody>
          <a:bodyPr/>
          <a:lstStyle/>
          <a:p>
            <a:r>
              <a:rPr lang="de-DE" sz="3600" dirty="0" err="1">
                <a:solidFill>
                  <a:srgbClr val="00827F"/>
                </a:solidFill>
              </a:rPr>
              <a:t>Coscine</a:t>
            </a:r>
            <a:r>
              <a:rPr lang="de-DE" sz="3600" dirty="0">
                <a:solidFill>
                  <a:srgbClr val="00827F"/>
                </a:solidFill>
              </a:rPr>
              <a:t> Basics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8"/>
          </p:nvPr>
        </p:nvSpPr>
        <p:spPr>
          <a:xfrm>
            <a:off x="692150" y="3054828"/>
            <a:ext cx="9066000" cy="1107739"/>
          </a:xfrm>
        </p:spPr>
        <p:txBody>
          <a:bodyPr>
            <a:noAutofit/>
          </a:bodyPr>
          <a:lstStyle/>
          <a:p>
            <a:r>
              <a:rPr lang="de-DE" sz="2400" dirty="0"/>
              <a:t>Workshop zum Speichern, Beschreiben und Teilen von Daten in Forschungsprojekten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193C9722-E396-49E2-9C78-40C4F8A91D74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660" y="5084475"/>
            <a:ext cx="197170" cy="19717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0BF89D4D-F302-4984-9556-F7377768CC4B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014" y="5083840"/>
            <a:ext cx="197170" cy="19717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feld 13">
            <a:extLst>
              <a:ext uri="{FF2B5EF4-FFF2-40B4-BE49-F238E27FC236}">
                <a16:creationId xmlns:a16="http://schemas.microsoft.com/office/drawing/2014/main" id="{28C3C3D5-A0FB-47C6-9578-123181F83404}"/>
              </a:ext>
            </a:extLst>
          </p:cNvPr>
          <p:cNvSpPr txBox="1"/>
          <p:nvPr/>
        </p:nvSpPr>
        <p:spPr>
          <a:xfrm>
            <a:off x="665057" y="5453941"/>
            <a:ext cx="2064596" cy="1015663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R="228600">
              <a:tabLst>
                <a:tab pos="3150870" algn="ctr"/>
              </a:tabLst>
            </a:pPr>
            <a:r>
              <a:rPr lang="de-DE" sz="600" b="1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FH Aachen</a:t>
            </a:r>
            <a:endParaRPr lang="de-DE" sz="600" dirty="0">
              <a:effectLst/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228600">
              <a:tabLst>
                <a:tab pos="3150870" algn="ctr"/>
              </a:tabLst>
            </a:pPr>
            <a:r>
              <a:rPr lang="de-DE" sz="6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Projekt: </a:t>
            </a:r>
            <a:r>
              <a:rPr lang="de-DE" sz="600" dirty="0" err="1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Persist@HAW</a:t>
            </a:r>
            <a:endParaRPr lang="de-DE" sz="600" dirty="0">
              <a:effectLst/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228600">
              <a:tabLst>
                <a:tab pos="3150870" algn="ctr"/>
              </a:tabLst>
            </a:pPr>
            <a:r>
              <a:rPr lang="de-DE" sz="6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Förderkennzeichen: 16FDFH129</a:t>
            </a:r>
          </a:p>
          <a:p>
            <a:pPr marR="228600" algn="just">
              <a:tabLst>
                <a:tab pos="3150870" algn="ctr"/>
              </a:tabLst>
            </a:pPr>
            <a:r>
              <a:rPr lang="de-DE" sz="6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Das Projekt entwickelt Materialien zur Nutzung von Coscine an HAW in NRW. </a:t>
            </a:r>
          </a:p>
          <a:p>
            <a:pPr marR="228600">
              <a:tabLst>
                <a:tab pos="3150870" algn="ctr"/>
              </a:tabLst>
            </a:pPr>
            <a:r>
              <a:rPr lang="de-DE" sz="6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Kontakt: </a:t>
            </a:r>
            <a:r>
              <a:rPr lang="de-DE" sz="600" i="1" u="none" strike="noStrike" dirty="0">
                <a:solidFill>
                  <a:srgbClr val="00B1AC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fdm@fh-aachen.de</a:t>
            </a:r>
            <a:endParaRPr lang="de-DE" sz="600" i="1" u="none" strike="noStrike" dirty="0">
              <a:solidFill>
                <a:srgbClr val="00B1AC"/>
              </a:solidFill>
              <a:effectLst/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228600">
              <a:tabLst>
                <a:tab pos="3150870" algn="ctr"/>
              </a:tabLst>
            </a:pPr>
            <a:endParaRPr lang="de-DE" sz="600" i="1" dirty="0">
              <a:solidFill>
                <a:srgbClr val="00B1AC"/>
              </a:solidFill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228600">
              <a:tabLst>
                <a:tab pos="3150870" algn="ctr"/>
              </a:tabLst>
            </a:pPr>
            <a:r>
              <a:rPr lang="de-DE" sz="600" b="1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DOI</a:t>
            </a:r>
          </a:p>
          <a:p>
            <a:pPr marR="228600">
              <a:tabLst>
                <a:tab pos="3150870" algn="ctr"/>
              </a:tabLst>
            </a:pPr>
            <a:r>
              <a:rPr lang="de-DE" sz="6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https://doi.org/10.5281/zenodo.12804571</a:t>
            </a:r>
          </a:p>
          <a:p>
            <a:pPr marR="228600">
              <a:tabLst>
                <a:tab pos="3150870" algn="ctr"/>
              </a:tabLst>
            </a:pPr>
            <a:endParaRPr lang="de-DE" sz="600" dirty="0">
              <a:effectLst/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feld 15">
            <a:extLst>
              <a:ext uri="{FF2B5EF4-FFF2-40B4-BE49-F238E27FC236}">
                <a16:creationId xmlns:a16="http://schemas.microsoft.com/office/drawing/2014/main" id="{6A1EDB72-E72D-4AC9-B261-87E53B4BC2DE}"/>
              </a:ext>
            </a:extLst>
          </p:cNvPr>
          <p:cNvSpPr txBox="1"/>
          <p:nvPr/>
        </p:nvSpPr>
        <p:spPr>
          <a:xfrm>
            <a:off x="665056" y="5003329"/>
            <a:ext cx="1852295" cy="369332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R="228600">
              <a:tabLst>
                <a:tab pos="3150870" algn="ctr"/>
              </a:tabLst>
            </a:pPr>
            <a:r>
              <a:rPr lang="de-DE" sz="6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Dieses Werk ist lizenziert unter einer Creative Commons Namensnennung 4.0 International Lizenz.</a:t>
            </a:r>
          </a:p>
        </p:txBody>
      </p:sp>
    </p:spTree>
    <p:extLst>
      <p:ext uri="{BB962C8B-B14F-4D97-AF65-F5344CB8AC3E}">
        <p14:creationId xmlns:p14="http://schemas.microsoft.com/office/powerpoint/2010/main" val="37338429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">
            <a:extLst>
              <a:ext uri="{FF2B5EF4-FFF2-40B4-BE49-F238E27FC236}">
                <a16:creationId xmlns:a16="http://schemas.microsoft.com/office/drawing/2014/main" id="{EDDD4CCB-58FB-48C7-ABFD-9DF8EB1579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365125"/>
            <a:ext cx="10801350" cy="532183"/>
          </a:xfrm>
        </p:spPr>
        <p:txBody>
          <a:bodyPr/>
          <a:lstStyle/>
          <a:p>
            <a:r>
              <a:rPr lang="de-DE" dirty="0"/>
              <a:t>Login</a:t>
            </a:r>
          </a:p>
        </p:txBody>
      </p:sp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7ECACB8D-8E84-48CD-AE06-71C141D4C822}"/>
              </a:ext>
            </a:extLst>
          </p:cNvPr>
          <p:cNvGrpSpPr/>
          <p:nvPr/>
        </p:nvGrpSpPr>
        <p:grpSpPr>
          <a:xfrm>
            <a:off x="6156957" y="3469638"/>
            <a:ext cx="6043598" cy="3359830"/>
            <a:chOff x="6007949" y="3429000"/>
            <a:chExt cx="6043598" cy="3359830"/>
          </a:xfrm>
        </p:grpSpPr>
        <p:grpSp>
          <p:nvGrpSpPr>
            <p:cNvPr id="15" name="Gruppieren 14">
              <a:extLst>
                <a:ext uri="{FF2B5EF4-FFF2-40B4-BE49-F238E27FC236}">
                  <a16:creationId xmlns:a16="http://schemas.microsoft.com/office/drawing/2014/main" id="{55889963-D7C3-40A0-BD4C-40615F0B7531}"/>
                </a:ext>
              </a:extLst>
            </p:cNvPr>
            <p:cNvGrpSpPr/>
            <p:nvPr/>
          </p:nvGrpSpPr>
          <p:grpSpPr>
            <a:xfrm>
              <a:off x="6007949" y="3429000"/>
              <a:ext cx="5651969" cy="2637068"/>
              <a:chOff x="1553804" y="1309724"/>
              <a:chExt cx="9084391" cy="4238552"/>
            </a:xfrm>
          </p:grpSpPr>
          <p:pic>
            <p:nvPicPr>
              <p:cNvPr id="3" name="Grafik 2">
                <a:extLst>
                  <a:ext uri="{FF2B5EF4-FFF2-40B4-BE49-F238E27FC236}">
                    <a16:creationId xmlns:a16="http://schemas.microsoft.com/office/drawing/2014/main" id="{B609970A-D484-46BF-BF2E-4DED7A141E9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2253" b="21933"/>
              <a:stretch/>
            </p:blipFill>
            <p:spPr>
              <a:xfrm>
                <a:off x="1553804" y="1309724"/>
                <a:ext cx="9084391" cy="4238552"/>
              </a:xfrm>
              <a:prstGeom prst="rect">
                <a:avLst/>
              </a:prstGeom>
            </p:spPr>
          </p:pic>
          <p:sp>
            <p:nvSpPr>
              <p:cNvPr id="4" name="Rechteck: obere Ecken abgerundet 3">
                <a:extLst>
                  <a:ext uri="{FF2B5EF4-FFF2-40B4-BE49-F238E27FC236}">
                    <a16:creationId xmlns:a16="http://schemas.microsoft.com/office/drawing/2014/main" id="{FF89D5FF-A6C2-47D9-819B-235CB13AC7F3}"/>
                  </a:ext>
                </a:extLst>
              </p:cNvPr>
              <p:cNvSpPr/>
              <p:nvPr/>
            </p:nvSpPr>
            <p:spPr>
              <a:xfrm>
                <a:off x="4162424" y="2471737"/>
                <a:ext cx="3971481" cy="2697163"/>
              </a:xfrm>
              <a:prstGeom prst="round2SameRect">
                <a:avLst>
                  <a:gd name="adj1" fmla="val 4692"/>
                  <a:gd name="adj2" fmla="val 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10" name="Grafik 9">
                <a:extLst>
                  <a:ext uri="{FF2B5EF4-FFF2-40B4-BE49-F238E27FC236}">
                    <a16:creationId xmlns:a16="http://schemas.microsoft.com/office/drawing/2014/main" id="{53F8FAE1-18EB-4F50-A41A-C26CEBD9896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26503" t="7853" r="25747" b="39491"/>
              <a:stretch/>
            </p:blipFill>
            <p:spPr>
              <a:xfrm>
                <a:off x="4319365" y="2876800"/>
                <a:ext cx="3686175" cy="1966413"/>
              </a:xfrm>
              <a:prstGeom prst="rect">
                <a:avLst/>
              </a:prstGeom>
            </p:spPr>
          </p:pic>
        </p:grpSp>
        <p:sp>
          <p:nvSpPr>
            <p:cNvPr id="11" name="Textfeld 10">
              <a:extLst>
                <a:ext uri="{FF2B5EF4-FFF2-40B4-BE49-F238E27FC236}">
                  <a16:creationId xmlns:a16="http://schemas.microsoft.com/office/drawing/2014/main" id="{326F8369-3217-4A26-9C59-D30ABCC20E67}"/>
                </a:ext>
              </a:extLst>
            </p:cNvPr>
            <p:cNvSpPr txBox="1"/>
            <p:nvPr/>
          </p:nvSpPr>
          <p:spPr>
            <a:xfrm>
              <a:off x="10643787" y="6567048"/>
              <a:ext cx="1407760" cy="22178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de-DE" sz="800" dirty="0">
                  <a:solidFill>
                    <a:schemeClr val="bg1">
                      <a:lumMod val="6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Quelle: Pixabay.com</a:t>
              </a:r>
            </a:p>
          </p:txBody>
        </p:sp>
      </p:grp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A7052D6C-B766-4DDB-A8B6-B8F1E5A16F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6123" y="1513490"/>
            <a:ext cx="7421590" cy="1303639"/>
          </a:xfrm>
        </p:spPr>
        <p:txBody>
          <a:bodyPr/>
          <a:lstStyle/>
          <a:p>
            <a:pPr marL="0" indent="0">
              <a:buNone/>
            </a:pPr>
            <a:r>
              <a:rPr lang="de-DE" sz="1600" b="1" dirty="0"/>
              <a:t>Es gibt 2 Möglichkeiten</a:t>
            </a:r>
          </a:p>
          <a:p>
            <a:r>
              <a:rPr lang="de-DE" sz="1600" dirty="0"/>
              <a:t>Single </a:t>
            </a:r>
            <a:r>
              <a:rPr lang="de-DE" sz="1600" dirty="0" err="1"/>
              <a:t>Sign</a:t>
            </a:r>
            <a:r>
              <a:rPr lang="de-DE" sz="1600" dirty="0"/>
              <a:t>-On (SSO) -&gt; Login über die Institution</a:t>
            </a:r>
          </a:p>
          <a:p>
            <a:r>
              <a:rPr lang="de-DE" sz="1600" dirty="0" err="1">
                <a:hlinkClick r:id="rId5"/>
              </a:rPr>
              <a:t>ORCiD</a:t>
            </a:r>
            <a:endParaRPr lang="de-DE" sz="1600" dirty="0"/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1083BE99-EF32-4A36-BAB8-AF279E152332}"/>
              </a:ext>
            </a:extLst>
          </p:cNvPr>
          <p:cNvSpPr/>
          <p:nvPr/>
        </p:nvSpPr>
        <p:spPr>
          <a:xfrm>
            <a:off x="0" y="3308449"/>
            <a:ext cx="5709919" cy="2808547"/>
          </a:xfrm>
          <a:prstGeom prst="rect">
            <a:avLst/>
          </a:prstGeom>
          <a:solidFill>
            <a:srgbClr val="0082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Inhaltsplatzhalter 2">
            <a:extLst>
              <a:ext uri="{FF2B5EF4-FFF2-40B4-BE49-F238E27FC236}">
                <a16:creationId xmlns:a16="http://schemas.microsoft.com/office/drawing/2014/main" id="{C1AB61A4-94A6-4641-80B7-8ED8675CCF1D}"/>
              </a:ext>
            </a:extLst>
          </p:cNvPr>
          <p:cNvSpPr txBox="1">
            <a:spLocks/>
          </p:cNvSpPr>
          <p:nvPr/>
        </p:nvSpPr>
        <p:spPr>
          <a:xfrm>
            <a:off x="695324" y="3494900"/>
            <a:ext cx="4791075" cy="243564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600" dirty="0">
                <a:solidFill>
                  <a:schemeClr val="bg1"/>
                </a:solidFill>
              </a:rPr>
              <a:t>Die </a:t>
            </a:r>
            <a:r>
              <a:rPr lang="de-DE" sz="1600" b="1" dirty="0" err="1">
                <a:solidFill>
                  <a:schemeClr val="bg1"/>
                </a:solidFill>
              </a:rPr>
              <a:t>ORCiD</a:t>
            </a:r>
            <a:r>
              <a:rPr lang="de-DE" sz="1600" dirty="0">
                <a:solidFill>
                  <a:schemeClr val="bg1"/>
                </a:solidFill>
              </a:rPr>
              <a:t> ist ein persistenter Identifikator für Personen und ermöglicht dadurch eine dauerhafte und eindeutige Zuordnung. Die </a:t>
            </a:r>
            <a:r>
              <a:rPr lang="de-DE" sz="1600" dirty="0" err="1">
                <a:solidFill>
                  <a:schemeClr val="bg1"/>
                </a:solidFill>
              </a:rPr>
              <a:t>ORCiD</a:t>
            </a:r>
            <a:r>
              <a:rPr lang="de-DE" sz="1600" dirty="0">
                <a:solidFill>
                  <a:schemeClr val="bg1"/>
                </a:solidFill>
              </a:rPr>
              <a:t> besteht aus einem 16-stelligen numerischen Code. </a:t>
            </a:r>
          </a:p>
          <a:p>
            <a:r>
              <a:rPr lang="de-DE" sz="1600" dirty="0">
                <a:solidFill>
                  <a:schemeClr val="bg1"/>
                </a:solidFill>
              </a:rPr>
              <a:t>Der Login mit der </a:t>
            </a:r>
            <a:r>
              <a:rPr lang="de-DE" sz="1600" dirty="0" err="1">
                <a:solidFill>
                  <a:schemeClr val="bg1"/>
                </a:solidFill>
              </a:rPr>
              <a:t>ORCiD</a:t>
            </a:r>
            <a:r>
              <a:rPr lang="de-DE" sz="1600" dirty="0">
                <a:solidFill>
                  <a:schemeClr val="bg1"/>
                </a:solidFill>
              </a:rPr>
              <a:t> ist jederzeit möglich. Der Login über SSO verfällt nach Beschäftigungsende an der Hochschule.</a:t>
            </a:r>
          </a:p>
          <a:p>
            <a:endParaRPr lang="de-DE" sz="1600" dirty="0">
              <a:solidFill>
                <a:schemeClr val="bg1"/>
              </a:solidFill>
            </a:endParaRPr>
          </a:p>
        </p:txBody>
      </p:sp>
      <p:sp>
        <p:nvSpPr>
          <p:cNvPr id="19" name="Inhaltsplatzhalter 2">
            <a:extLst>
              <a:ext uri="{FF2B5EF4-FFF2-40B4-BE49-F238E27FC236}">
                <a16:creationId xmlns:a16="http://schemas.microsoft.com/office/drawing/2014/main" id="{B206288B-F52E-4F64-A504-A922289F4878}"/>
              </a:ext>
            </a:extLst>
          </p:cNvPr>
          <p:cNvSpPr txBox="1">
            <a:spLocks/>
          </p:cNvSpPr>
          <p:nvPr/>
        </p:nvSpPr>
        <p:spPr>
          <a:xfrm>
            <a:off x="5302048" y="3308448"/>
            <a:ext cx="407871" cy="58786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3600" dirty="0">
                <a:solidFill>
                  <a:srgbClr val="FFC000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7058059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1292E2-8818-BAF3-7200-4E9F4777CF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>
                <a:ea typeface="Verdana" panose="020B0604030504040204" pitchFamily="34" charset="0"/>
              </a:rPr>
              <a:t>Profil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A0577D47-8F0D-40AF-8F5F-9CB4578134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4" y="1513490"/>
            <a:ext cx="9949929" cy="105290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de-DE" sz="1600" b="1" dirty="0"/>
              <a:t>Persönliche Angaben</a:t>
            </a:r>
          </a:p>
          <a:p>
            <a:r>
              <a:rPr lang="de-DE" sz="1600" dirty="0"/>
              <a:t>Titel, Vorname, Familienname, E-Mail, Organisation, Institut, Disziplin (</a:t>
            </a:r>
            <a:r>
              <a:rPr lang="de-DE" sz="1600" dirty="0">
                <a:latin typeface="Verdana" panose="020B0604030504040204" pitchFamily="34" charset="0"/>
                <a:ea typeface="Verdana" panose="020B0604030504040204" pitchFamily="34" charset="0"/>
              </a:rPr>
              <a:t>Entspricht der </a:t>
            </a:r>
            <a:r>
              <a:rPr lang="de-DE" sz="1600" dirty="0">
                <a:latin typeface="Verdana" panose="020B0604030504040204" pitchFamily="34" charset="0"/>
                <a:ea typeface="Verdana" panose="020B0604030504040204" pitchFamily="34" charset="0"/>
                <a:hlinkClick r:id="rId3"/>
              </a:rPr>
              <a:t>DFG-Fachsystematik</a:t>
            </a:r>
            <a:r>
              <a:rPr lang="de-DE" sz="1600" dirty="0"/>
              <a:t>; </a:t>
            </a:r>
            <a:r>
              <a:rPr lang="de-DE" sz="1600" dirty="0">
                <a:latin typeface="Verdana" panose="020B0604030504040204" pitchFamily="34" charset="0"/>
                <a:ea typeface="Verdana" panose="020B0604030504040204" pitchFamily="34" charset="0"/>
              </a:rPr>
              <a:t>Mehrfachauswahl möglich)</a:t>
            </a:r>
          </a:p>
          <a:p>
            <a:endParaRPr lang="de-DE" sz="1600" dirty="0"/>
          </a:p>
          <a:p>
            <a:pPr marL="0" indent="0">
              <a:buNone/>
            </a:pPr>
            <a:endParaRPr lang="de-DE" sz="1600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E76E2020-5CBB-4BC2-B958-EC1EEB453F56}"/>
              </a:ext>
            </a:extLst>
          </p:cNvPr>
          <p:cNvSpPr/>
          <p:nvPr/>
        </p:nvSpPr>
        <p:spPr>
          <a:xfrm>
            <a:off x="6261100" y="3029803"/>
            <a:ext cx="6158361" cy="2879676"/>
          </a:xfrm>
          <a:prstGeom prst="rect">
            <a:avLst/>
          </a:prstGeom>
          <a:solidFill>
            <a:srgbClr val="0082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/>
          </a:p>
        </p:txBody>
      </p:sp>
      <p:sp>
        <p:nvSpPr>
          <p:cNvPr id="5" name="Inhaltsplatzhalter 2">
            <a:extLst>
              <a:ext uri="{FF2B5EF4-FFF2-40B4-BE49-F238E27FC236}">
                <a16:creationId xmlns:a16="http://schemas.microsoft.com/office/drawing/2014/main" id="{CA3CFF53-920B-4A82-BD41-4632F59DBF6C}"/>
              </a:ext>
            </a:extLst>
          </p:cNvPr>
          <p:cNvSpPr txBox="1">
            <a:spLocks/>
          </p:cNvSpPr>
          <p:nvPr/>
        </p:nvSpPr>
        <p:spPr>
          <a:xfrm>
            <a:off x="6746093" y="3269119"/>
            <a:ext cx="4687082" cy="247658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600" dirty="0">
                <a:solidFill>
                  <a:schemeClr val="bg1"/>
                </a:solidFill>
              </a:rPr>
              <a:t>Die</a:t>
            </a:r>
            <a:r>
              <a:rPr lang="de-DE" sz="1600" b="1" dirty="0">
                <a:solidFill>
                  <a:schemeClr val="bg1"/>
                </a:solidFill>
              </a:rPr>
              <a:t> API </a:t>
            </a:r>
            <a:r>
              <a:rPr lang="de-DE" sz="1600" dirty="0">
                <a:solidFill>
                  <a:schemeClr val="bg1"/>
                </a:solidFill>
              </a:rPr>
              <a:t>ermöglicht die Kommunikation zwischen Softwareanwendungen. </a:t>
            </a:r>
          </a:p>
          <a:p>
            <a:r>
              <a:rPr lang="de-DE" sz="1600" i="1" dirty="0">
                <a:solidFill>
                  <a:schemeClr val="bg1"/>
                </a:solidFill>
              </a:rPr>
              <a:t>Beispiel: Wetter-App auf Ihrem Smartphone -&gt; Die App zeigt Ihnen das aktuelle Wetter an, obwohl sie die Daten nicht selbst sammelt. Stattdessen fragt sie über eine API eine Wetterdienst-Website nach den neuesten Wetterdaten und zeigt diese an.</a:t>
            </a:r>
          </a:p>
        </p:txBody>
      </p:sp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862EC3AB-50E5-4B34-8FA5-57E68AA237AF}"/>
              </a:ext>
            </a:extLst>
          </p:cNvPr>
          <p:cNvSpPr txBox="1">
            <a:spLocks/>
          </p:cNvSpPr>
          <p:nvPr/>
        </p:nvSpPr>
        <p:spPr>
          <a:xfrm>
            <a:off x="695325" y="2658093"/>
            <a:ext cx="5070475" cy="365327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de-DE" sz="1600" b="1" dirty="0"/>
              <a:t>Zugangstoken</a:t>
            </a:r>
          </a:p>
          <a:p>
            <a:pPr>
              <a:spcBef>
                <a:spcPts val="600"/>
              </a:spcBef>
            </a:pPr>
            <a:r>
              <a:rPr lang="de-DE" sz="1600" dirty="0"/>
              <a:t>Ermöglicht den Zugriff auf alle Projekte und Dateien des Nutzenden über die API</a:t>
            </a:r>
          </a:p>
          <a:p>
            <a:pPr>
              <a:spcBef>
                <a:spcPts val="600"/>
              </a:spcBef>
            </a:pPr>
            <a:endParaRPr lang="de-DE" sz="1600" dirty="0"/>
          </a:p>
          <a:p>
            <a:pPr marL="0" indent="0"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de-DE" sz="1600" b="1" dirty="0"/>
              <a:t>Nutzerpräferenzen</a:t>
            </a:r>
          </a:p>
          <a:p>
            <a:pPr>
              <a:spcBef>
                <a:spcPts val="600"/>
              </a:spcBef>
            </a:pPr>
            <a:r>
              <a:rPr lang="de-DE" sz="1600" dirty="0"/>
              <a:t>Einstellung der bevorzugten Sprache (deutsch oder englisch)</a:t>
            </a:r>
          </a:p>
          <a:p>
            <a:pPr>
              <a:spcBef>
                <a:spcPts val="600"/>
              </a:spcBef>
            </a:pPr>
            <a:endParaRPr lang="de-DE" sz="1600" dirty="0"/>
          </a:p>
          <a:p>
            <a:pPr marL="0" indent="0"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de-DE" sz="1600" b="1" dirty="0"/>
              <a:t>Verbundene Konten</a:t>
            </a:r>
          </a:p>
          <a:p>
            <a:pPr>
              <a:spcBef>
                <a:spcPts val="600"/>
              </a:spcBef>
            </a:pPr>
            <a:r>
              <a:rPr lang="de-DE" sz="1600" dirty="0"/>
              <a:t>Verbindung des SSO-Kontos mit der </a:t>
            </a:r>
            <a:r>
              <a:rPr lang="de-DE" sz="1600" dirty="0" err="1"/>
              <a:t>ORCiD</a:t>
            </a:r>
            <a:r>
              <a:rPr lang="de-DE" sz="1600" dirty="0"/>
              <a:t> möglich und empfehlenswert</a:t>
            </a:r>
          </a:p>
        </p:txBody>
      </p:sp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93C61BBC-B6B5-424F-85AD-7B3310078DB8}"/>
              </a:ext>
            </a:extLst>
          </p:cNvPr>
          <p:cNvSpPr txBox="1">
            <a:spLocks/>
          </p:cNvSpPr>
          <p:nvPr/>
        </p:nvSpPr>
        <p:spPr>
          <a:xfrm>
            <a:off x="6276866" y="3038523"/>
            <a:ext cx="407871" cy="58786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3600" dirty="0">
                <a:solidFill>
                  <a:srgbClr val="FFC000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5467494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2DDD7C-CC19-4CCA-A263-E512344B76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Disziplinen in Coscine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2"/>
          <a:srcRect b="67294"/>
          <a:stretch/>
        </p:blipFill>
        <p:spPr>
          <a:xfrm>
            <a:off x="864174" y="2673240"/>
            <a:ext cx="9977876" cy="3137694"/>
          </a:xfrm>
          <a:prstGeom prst="rect">
            <a:avLst/>
          </a:prstGeom>
        </p:spPr>
      </p:pic>
      <p:sp>
        <p:nvSpPr>
          <p:cNvPr id="5" name="Rechteck 4">
            <a:extLst>
              <a:ext uri="{FF2B5EF4-FFF2-40B4-BE49-F238E27FC236}">
                <a16:creationId xmlns:a16="http://schemas.microsoft.com/office/drawing/2014/main" id="{20447D2C-CAD1-43AE-8906-C9A1C1B32B04}"/>
              </a:ext>
            </a:extLst>
          </p:cNvPr>
          <p:cNvSpPr/>
          <p:nvPr/>
        </p:nvSpPr>
        <p:spPr>
          <a:xfrm>
            <a:off x="5672208" y="2556589"/>
            <a:ext cx="1888652" cy="3370997"/>
          </a:xfrm>
          <a:prstGeom prst="rect">
            <a:avLst/>
          </a:prstGeom>
          <a:solidFill>
            <a:srgbClr val="00827F">
              <a:alpha val="40000"/>
            </a:srgbClr>
          </a:solidFill>
          <a:ln w="38100">
            <a:solidFill>
              <a:srgbClr val="0082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3EDEC911-FADB-4A54-84E5-FBBF879E1A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4" y="1513489"/>
            <a:ext cx="9949929" cy="1159751"/>
          </a:xfrm>
        </p:spPr>
        <p:txBody>
          <a:bodyPr>
            <a:noAutofit/>
          </a:bodyPr>
          <a:lstStyle/>
          <a:p>
            <a:r>
              <a:rPr lang="de-DE" sz="1600" dirty="0"/>
              <a:t>Die Disziplinen finden Sie in der DFG-Fachsystematik in der Spalte „Fachkollegium“ wieder</a:t>
            </a:r>
          </a:p>
          <a:p>
            <a:r>
              <a:rPr lang="de-DE" sz="1600" dirty="0">
                <a:hlinkClick r:id="rId3"/>
              </a:rPr>
              <a:t>DFG-Fachsystematik</a:t>
            </a:r>
            <a:r>
              <a:rPr lang="de-DE" sz="1600" dirty="0"/>
              <a:t>: Diese Übersicht hilft Ihnen dabei die passende Disziplin zu finden</a:t>
            </a:r>
          </a:p>
        </p:txBody>
      </p:sp>
    </p:spTree>
    <p:extLst>
      <p:ext uri="{BB962C8B-B14F-4D97-AF65-F5344CB8AC3E}">
        <p14:creationId xmlns:p14="http://schemas.microsoft.com/office/powerpoint/2010/main" val="30971469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>
            <a:extLst>
              <a:ext uri="{FF2B5EF4-FFF2-40B4-BE49-F238E27FC236}">
                <a16:creationId xmlns:a16="http://schemas.microsoft.com/office/drawing/2014/main" id="{0A39CB4D-EBCF-4D16-8844-0A4D3316CE6C}"/>
              </a:ext>
            </a:extLst>
          </p:cNvPr>
          <p:cNvSpPr/>
          <p:nvPr/>
        </p:nvSpPr>
        <p:spPr>
          <a:xfrm>
            <a:off x="887103" y="2092591"/>
            <a:ext cx="204717" cy="2002049"/>
          </a:xfrm>
          <a:prstGeom prst="rect">
            <a:avLst/>
          </a:prstGeom>
          <a:solidFill>
            <a:srgbClr val="0082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342FF164-406B-4544-908B-C1B68CA26E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7091" y="3093615"/>
            <a:ext cx="7458545" cy="1260836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de-DE" sz="1600" dirty="0"/>
              <a:t>Melden Sie sich bei Coscine über SSO (Login per Institution) an. </a:t>
            </a:r>
          </a:p>
          <a:p>
            <a:pPr>
              <a:spcAft>
                <a:spcPts val="1200"/>
              </a:spcAft>
            </a:pPr>
            <a:r>
              <a:rPr lang="de-DE" sz="1600" dirty="0"/>
              <a:t>Fügen Sie eine Disziplin in Ihren Profileinstellungen hinzu.</a:t>
            </a:r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B2040FC5-468B-4320-A9CA-8E6A3D031C4D}"/>
              </a:ext>
            </a:extLst>
          </p:cNvPr>
          <p:cNvSpPr txBox="1">
            <a:spLocks/>
          </p:cNvSpPr>
          <p:nvPr/>
        </p:nvSpPr>
        <p:spPr>
          <a:xfrm>
            <a:off x="1467091" y="2352402"/>
            <a:ext cx="3878070" cy="52024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de-DE" sz="2800" b="1" dirty="0">
                <a:latin typeface="Verdana" panose="020B0604030504040204" pitchFamily="34" charset="0"/>
                <a:ea typeface="Verdana" panose="020B0604030504040204" pitchFamily="34" charset="0"/>
              </a:rPr>
              <a:t>Übung 1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D8B0D1ED-C6A2-4668-8416-37F94A0209F9}"/>
              </a:ext>
            </a:extLst>
          </p:cNvPr>
          <p:cNvSpPr/>
          <p:nvPr/>
        </p:nvSpPr>
        <p:spPr>
          <a:xfrm>
            <a:off x="1170267" y="2092590"/>
            <a:ext cx="54595" cy="2002049"/>
          </a:xfrm>
          <a:prstGeom prst="rect">
            <a:avLst/>
          </a:prstGeom>
          <a:solidFill>
            <a:srgbClr val="0082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023112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1292E2-8818-BAF3-7200-4E9F4777CF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>
                <a:ea typeface="Verdana" panose="020B0604030504040204" pitchFamily="34" charset="0"/>
              </a:rPr>
              <a:t>Projekt erstellen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BEB38A4-7701-498B-ADCD-83E0007FD2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513490"/>
            <a:ext cx="10801350" cy="638695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de-DE" sz="1600" b="1" dirty="0"/>
              <a:t>Konfiguration &amp; Metadaten des Projektes (1|2)</a:t>
            </a:r>
            <a:endParaRPr lang="de-DE" sz="1600" dirty="0"/>
          </a:p>
          <a:p>
            <a:pPr marL="0" indent="0">
              <a:lnSpc>
                <a:spcPct val="150000"/>
              </a:lnSpc>
              <a:buNone/>
            </a:pPr>
            <a:endParaRPr lang="de-DE" sz="1600" dirty="0"/>
          </a:p>
        </p:txBody>
      </p:sp>
      <p:graphicFrame>
        <p:nvGraphicFramePr>
          <p:cNvPr id="4" name="Tabelle 4">
            <a:extLst>
              <a:ext uri="{FF2B5EF4-FFF2-40B4-BE49-F238E27FC236}">
                <a16:creationId xmlns:a16="http://schemas.microsoft.com/office/drawing/2014/main" id="{35748D9C-9D87-4887-A7DA-CC7AE6A5E5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6670183"/>
              </p:ext>
            </p:extLst>
          </p:nvPr>
        </p:nvGraphicFramePr>
        <p:xfrm>
          <a:off x="827668" y="2329964"/>
          <a:ext cx="10800000" cy="3600003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3867162">
                  <a:extLst>
                    <a:ext uri="{9D8B030D-6E8A-4147-A177-3AD203B41FA5}">
                      <a16:colId xmlns:a16="http://schemas.microsoft.com/office/drawing/2014/main" val="3579728180"/>
                    </a:ext>
                  </a:extLst>
                </a:gridCol>
                <a:gridCol w="6932838">
                  <a:extLst>
                    <a:ext uri="{9D8B030D-6E8A-4147-A177-3AD203B41FA5}">
                      <a16:colId xmlns:a16="http://schemas.microsoft.com/office/drawing/2014/main" val="33399798"/>
                    </a:ext>
                  </a:extLst>
                </a:gridCol>
              </a:tblGrid>
              <a:tr h="471429">
                <a:tc>
                  <a:txBody>
                    <a:bodyPr/>
                    <a:lstStyle/>
                    <a:p>
                      <a:r>
                        <a:rPr lang="de-DE" sz="1600" dirty="0">
                          <a:solidFill>
                            <a:srgbClr val="00827F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Metadatenfeld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>
                          <a:solidFill>
                            <a:srgbClr val="00827F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Beschreibung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9210764"/>
                  </a:ext>
                </a:extLst>
              </a:tr>
              <a:tr h="521429">
                <a:tc>
                  <a:txBody>
                    <a:bodyPr/>
                    <a:lstStyle/>
                    <a:p>
                      <a:r>
                        <a:rPr lang="de-DE" sz="1600" b="1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Projektname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Name des Projektes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4556584"/>
                  </a:ext>
                </a:extLst>
              </a:tr>
              <a:tr h="521429">
                <a:tc>
                  <a:txBody>
                    <a:bodyPr/>
                    <a:lstStyle/>
                    <a:p>
                      <a:r>
                        <a:rPr lang="de-DE" sz="1600" b="1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Anzeigename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Kurztitel des Projektes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7416920"/>
                  </a:ext>
                </a:extLst>
              </a:tr>
              <a:tr h="521429">
                <a:tc>
                  <a:txBody>
                    <a:bodyPr/>
                    <a:lstStyle/>
                    <a:p>
                      <a:r>
                        <a:rPr lang="de-DE" sz="1600" b="1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Projektbeschreibung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Kurze Erläuterung des Projektinhaltes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9295619"/>
                  </a:ext>
                </a:extLst>
              </a:tr>
              <a:tr h="521429">
                <a:tc>
                  <a:txBody>
                    <a:bodyPr/>
                    <a:lstStyle/>
                    <a:p>
                      <a:r>
                        <a:rPr lang="de-DE" sz="1600" b="1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Principal</a:t>
                      </a:r>
                      <a:r>
                        <a:rPr lang="de-DE" sz="1600" b="1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Investigators (PI)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Projektleiter:innen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0851442"/>
                  </a:ext>
                </a:extLst>
              </a:tr>
              <a:tr h="521429">
                <a:tc>
                  <a:txBody>
                    <a:bodyPr/>
                    <a:lstStyle/>
                    <a:p>
                      <a:r>
                        <a:rPr lang="de-DE" sz="1600" b="1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Projektstart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Start des Projektes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754905"/>
                  </a:ext>
                </a:extLst>
              </a:tr>
              <a:tr h="521429">
                <a:tc>
                  <a:txBody>
                    <a:bodyPr/>
                    <a:lstStyle/>
                    <a:p>
                      <a:r>
                        <a:rPr lang="de-DE" sz="1600" b="1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Projektende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(Voraussichtliches) Projektende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66263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919247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1292E2-8818-BAF3-7200-4E9F4777CF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>
                <a:ea typeface="Verdana" panose="020B0604030504040204" pitchFamily="34" charset="0"/>
              </a:rPr>
              <a:t>Projekt erstellen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BEB38A4-7701-498B-ADCD-83E0007FD2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513490"/>
            <a:ext cx="10801350" cy="532183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de-DE" sz="1600" b="1" dirty="0"/>
              <a:t>Konfiguration &amp; Metadaten des Projektes (2|2)</a:t>
            </a:r>
            <a:endParaRPr lang="de-DE" sz="1600" dirty="0"/>
          </a:p>
          <a:p>
            <a:pPr marL="0" indent="0">
              <a:lnSpc>
                <a:spcPct val="150000"/>
              </a:lnSpc>
              <a:buNone/>
            </a:pPr>
            <a:endParaRPr lang="de-DE" dirty="0"/>
          </a:p>
        </p:txBody>
      </p:sp>
      <p:graphicFrame>
        <p:nvGraphicFramePr>
          <p:cNvPr id="8" name="Tabelle 4">
            <a:extLst>
              <a:ext uri="{FF2B5EF4-FFF2-40B4-BE49-F238E27FC236}">
                <a16:creationId xmlns:a16="http://schemas.microsoft.com/office/drawing/2014/main" id="{BA852921-2A9E-4AAA-82E4-A2607ACC33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4961071"/>
              </p:ext>
            </p:extLst>
          </p:nvPr>
        </p:nvGraphicFramePr>
        <p:xfrm>
          <a:off x="827668" y="2329964"/>
          <a:ext cx="10800000" cy="363236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2966410">
                  <a:extLst>
                    <a:ext uri="{9D8B030D-6E8A-4147-A177-3AD203B41FA5}">
                      <a16:colId xmlns:a16="http://schemas.microsoft.com/office/drawing/2014/main" val="3579728180"/>
                    </a:ext>
                  </a:extLst>
                </a:gridCol>
                <a:gridCol w="7833590">
                  <a:extLst>
                    <a:ext uri="{9D8B030D-6E8A-4147-A177-3AD203B41FA5}">
                      <a16:colId xmlns:a16="http://schemas.microsoft.com/office/drawing/2014/main" val="33399798"/>
                    </a:ext>
                  </a:extLst>
                </a:gridCol>
              </a:tblGrid>
              <a:tr h="471429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de-DE" sz="1600" b="1" dirty="0">
                          <a:solidFill>
                            <a:srgbClr val="00827F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Metadatenfeld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de-DE" sz="1600" dirty="0">
                          <a:solidFill>
                            <a:srgbClr val="00827F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Beschreibung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9210764"/>
                  </a:ext>
                </a:extLst>
              </a:tr>
              <a:tr h="521429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de-DE" sz="1600" b="1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Disziplin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50000"/>
                        </a:lnSpc>
                        <a:buFont typeface="+mj-lt"/>
                        <a:buNone/>
                      </a:pPr>
                      <a:r>
                        <a:rPr lang="de-DE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Entspricht der </a:t>
                      </a:r>
                      <a:r>
                        <a:rPr lang="de-DE" sz="1600" dirty="0">
                          <a:latin typeface="Verdana" panose="020B0604030504040204" pitchFamily="34" charset="0"/>
                          <a:ea typeface="Verdana" panose="020B0604030504040204" pitchFamily="34" charset="0"/>
                          <a:hlinkClick r:id="rId3"/>
                        </a:rPr>
                        <a:t>DFG-Fachsystematik</a:t>
                      </a:r>
                      <a:r>
                        <a:rPr lang="de-DE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(Mehrfachauswahl möglich)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4556584"/>
                  </a:ext>
                </a:extLst>
              </a:tr>
              <a:tr h="521429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de-DE" sz="1600" b="1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Teilnehmende Organisationen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50000"/>
                        </a:lnSpc>
                        <a:buFont typeface="+mj-lt"/>
                        <a:buNone/>
                      </a:pPr>
                      <a:r>
                        <a:rPr lang="de-DE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Verfügbare Organisationen basieren auf </a:t>
                      </a:r>
                      <a:r>
                        <a:rPr lang="de-DE" sz="1600" dirty="0">
                          <a:latin typeface="Verdana" panose="020B0604030504040204" pitchFamily="34" charset="0"/>
                          <a:ea typeface="Verdana" panose="020B0604030504040204" pitchFamily="34" charset="0"/>
                          <a:hlinkClick r:id="rId4"/>
                        </a:rPr>
                        <a:t>ROR IDs</a:t>
                      </a:r>
                      <a:r>
                        <a:rPr lang="de-DE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. Falls die Organisation nicht gelistet ist, kann sie manuell eingegeben werden.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7416920"/>
                  </a:ext>
                </a:extLst>
              </a:tr>
              <a:tr h="521429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de-DE" sz="1600" b="1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Projektschlagwörter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50000"/>
                        </a:lnSpc>
                        <a:buFont typeface="+mj-lt"/>
                        <a:buNone/>
                      </a:pPr>
                      <a:r>
                        <a:rPr lang="de-DE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Zur besseren Einordnung und Suchbarkeit des Projektes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9295619"/>
                  </a:ext>
                </a:extLst>
              </a:tr>
              <a:tr h="521429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de-DE" sz="1600" b="1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Sichtbarkeit der Metadaten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50000"/>
                        </a:lnSpc>
                        <a:buFont typeface="+mj-lt"/>
                        <a:buNone/>
                      </a:pPr>
                      <a:r>
                        <a:rPr lang="de-DE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Public: alle Nutzenden können die (Meta-)Daten in Coscine finden. </a:t>
                      </a:r>
                      <a:r>
                        <a:rPr lang="de-DE" sz="1600" u="sng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Kein</a:t>
                      </a:r>
                      <a:r>
                        <a:rPr lang="de-DE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Zugriff auf die Daten. Anfrage zum Teilen der Daten möglich.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0851442"/>
                  </a:ext>
                </a:extLst>
              </a:tr>
              <a:tr h="521429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de-DE" sz="1600" b="1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GrantID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50000"/>
                        </a:lnSpc>
                        <a:buFont typeface="+mj-lt"/>
                        <a:buNone/>
                      </a:pPr>
                      <a:r>
                        <a:rPr lang="de-DE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Förder-/Identifikationsnummer des Projektes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7549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86655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1292E2-8818-BAF3-7200-4E9F4777CF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>
                <a:ea typeface="Verdana" panose="020B0604030504040204" pitchFamily="34" charset="0"/>
              </a:rPr>
              <a:t>Projekt erstellen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BEB38A4-7701-498B-ADCD-83E0007FD2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4" y="1513490"/>
            <a:ext cx="8926347" cy="1915510"/>
          </a:xfrm>
        </p:spPr>
        <p:txBody>
          <a:bodyPr/>
          <a:lstStyle/>
          <a:p>
            <a:pPr marL="0" indent="0">
              <a:buNone/>
            </a:pPr>
            <a:r>
              <a:rPr lang="de-DE" sz="1600" b="1" dirty="0"/>
              <a:t>Sub-Projekte</a:t>
            </a:r>
          </a:p>
          <a:p>
            <a:r>
              <a:rPr lang="de-DE" sz="1600" dirty="0"/>
              <a:t>Erstellung identisch zu Hauptprojekt</a:t>
            </a:r>
          </a:p>
          <a:p>
            <a:r>
              <a:rPr lang="de-DE" sz="1600" dirty="0"/>
              <a:t>Eigenständiges Projekt mit eigenen Projektmetadaten und Mitgliedern</a:t>
            </a:r>
          </a:p>
          <a:p>
            <a:r>
              <a:rPr lang="de-DE" sz="1600" dirty="0"/>
              <a:t>Zugehörigkeit zu einem Hauptprojekt</a:t>
            </a:r>
          </a:p>
          <a:p>
            <a:pPr marL="0" indent="0">
              <a:buNone/>
            </a:pPr>
            <a:endParaRPr lang="de-DE" sz="1600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BFA80C3D-ADAE-4B67-9A8B-57BF37C41109}"/>
              </a:ext>
            </a:extLst>
          </p:cNvPr>
          <p:cNvSpPr txBox="1">
            <a:spLocks/>
          </p:cNvSpPr>
          <p:nvPr/>
        </p:nvSpPr>
        <p:spPr>
          <a:xfrm>
            <a:off x="695324" y="3626770"/>
            <a:ext cx="10067501" cy="225248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DE" sz="1600" b="1" dirty="0"/>
              <a:t>Projekteinstellungen verwalten</a:t>
            </a:r>
          </a:p>
          <a:p>
            <a:r>
              <a:rPr lang="de-DE" sz="1600" dirty="0"/>
              <a:t>Projektmetadaten können angepasst werden</a:t>
            </a:r>
          </a:p>
          <a:p>
            <a:r>
              <a:rPr lang="de-DE" sz="1600" dirty="0"/>
              <a:t>Mitglieder und Rechtemanagement (siehe Kapitel „Rechtemanagement“)</a:t>
            </a:r>
          </a:p>
          <a:p>
            <a:r>
              <a:rPr lang="de-DE" sz="1600" dirty="0" err="1"/>
              <a:t>Quota</a:t>
            </a:r>
            <a:r>
              <a:rPr lang="de-DE" sz="1600" dirty="0"/>
              <a:t> verwalten: Speicherplatz der jeweiligen Ressourcentypen kann angepasst werden. Außerdem kann mehr Speicher angefordert werden.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de-DE" sz="1600" dirty="0"/>
          </a:p>
          <a:p>
            <a:pPr marL="0" indent="0">
              <a:buFont typeface="Arial" panose="020B0604020202020204" pitchFamily="34" charset="0"/>
              <a:buNone/>
            </a:pP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3161312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>
            <a:extLst>
              <a:ext uri="{FF2B5EF4-FFF2-40B4-BE49-F238E27FC236}">
                <a16:creationId xmlns:a16="http://schemas.microsoft.com/office/drawing/2014/main" id="{0A39CB4D-EBCF-4D16-8844-0A4D3316CE6C}"/>
              </a:ext>
            </a:extLst>
          </p:cNvPr>
          <p:cNvSpPr/>
          <p:nvPr/>
        </p:nvSpPr>
        <p:spPr>
          <a:xfrm>
            <a:off x="900753" y="980314"/>
            <a:ext cx="204717" cy="2002049"/>
          </a:xfrm>
          <a:prstGeom prst="rect">
            <a:avLst/>
          </a:prstGeom>
          <a:solidFill>
            <a:srgbClr val="0082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342FF164-406B-4544-908B-C1B68CA26E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0741" y="1844357"/>
            <a:ext cx="8277397" cy="1260836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de-DE" sz="1600" dirty="0"/>
              <a:t>Erstellen Sie ein eigenes Projekt in Coscine.</a:t>
            </a:r>
          </a:p>
          <a:p>
            <a:pPr>
              <a:spcAft>
                <a:spcPts val="1200"/>
              </a:spcAft>
            </a:pPr>
            <a:r>
              <a:rPr lang="de-DE" sz="1600" dirty="0"/>
              <a:t>Verwenden Sie die Projektmetadaten aus dem Dokument zum Use Case.</a:t>
            </a:r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B2040FC5-468B-4320-A9CA-8E6A3D031C4D}"/>
              </a:ext>
            </a:extLst>
          </p:cNvPr>
          <p:cNvSpPr txBox="1">
            <a:spLocks/>
          </p:cNvSpPr>
          <p:nvPr/>
        </p:nvSpPr>
        <p:spPr>
          <a:xfrm>
            <a:off x="1480741" y="1103144"/>
            <a:ext cx="3878070" cy="52024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de-DE" sz="2800" b="1" dirty="0">
                <a:latin typeface="Verdana" panose="020B0604030504040204" pitchFamily="34" charset="0"/>
                <a:ea typeface="Verdana" panose="020B0604030504040204" pitchFamily="34" charset="0"/>
              </a:rPr>
              <a:t>Übung 2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D8B0D1ED-C6A2-4668-8416-37F94A0209F9}"/>
              </a:ext>
            </a:extLst>
          </p:cNvPr>
          <p:cNvSpPr/>
          <p:nvPr/>
        </p:nvSpPr>
        <p:spPr>
          <a:xfrm>
            <a:off x="1183917" y="980313"/>
            <a:ext cx="54595" cy="2002049"/>
          </a:xfrm>
          <a:prstGeom prst="rect">
            <a:avLst/>
          </a:prstGeom>
          <a:solidFill>
            <a:srgbClr val="0082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0A56CA22-18B6-480D-9A4D-8588333FBAC8}"/>
              </a:ext>
            </a:extLst>
          </p:cNvPr>
          <p:cNvSpPr txBox="1">
            <a:spLocks/>
          </p:cNvSpPr>
          <p:nvPr/>
        </p:nvSpPr>
        <p:spPr>
          <a:xfrm>
            <a:off x="3230193" y="4485223"/>
            <a:ext cx="7956609" cy="126083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DE" sz="1600" b="1" dirty="0">
                <a:solidFill>
                  <a:srgbClr val="00827F"/>
                </a:solidFill>
              </a:rPr>
              <a:t>Verkehrsanalyse und -optimierung im Aachener Verkehrsverbund</a:t>
            </a:r>
          </a:p>
          <a:p>
            <a:r>
              <a:rPr lang="de-DE" sz="1600" dirty="0">
                <a:solidFill>
                  <a:srgbClr val="00827F"/>
                </a:solidFill>
              </a:rPr>
              <a:t>Veröffentlichter Datensatz des AVV als Grundlage</a:t>
            </a:r>
          </a:p>
          <a:p>
            <a:r>
              <a:rPr lang="de-DE" sz="1600" dirty="0">
                <a:solidFill>
                  <a:srgbClr val="00827F"/>
                </a:solidFill>
              </a:rPr>
              <a:t>Haltestellen in der </a:t>
            </a:r>
            <a:r>
              <a:rPr lang="de-DE" sz="1600" dirty="0" err="1">
                <a:solidFill>
                  <a:srgbClr val="00827F"/>
                </a:solidFill>
              </a:rPr>
              <a:t>StädteRegion</a:t>
            </a:r>
            <a:r>
              <a:rPr lang="de-DE" sz="1600" dirty="0">
                <a:solidFill>
                  <a:srgbClr val="00827F"/>
                </a:solidFill>
              </a:rPr>
              <a:t> Aachen, Kreis Düren, Kreis Heinsberg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7929F0C0-9E48-451F-AAC2-8F72AC4C493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753" y="3875965"/>
            <a:ext cx="2134525" cy="1742639"/>
          </a:xfrm>
          <a:prstGeom prst="rect">
            <a:avLst/>
          </a:prstGeom>
        </p:spPr>
      </p:pic>
      <p:sp>
        <p:nvSpPr>
          <p:cNvPr id="12" name="Titel 1">
            <a:extLst>
              <a:ext uri="{FF2B5EF4-FFF2-40B4-BE49-F238E27FC236}">
                <a16:creationId xmlns:a16="http://schemas.microsoft.com/office/drawing/2014/main" id="{6015A227-8968-4C34-80D5-B2DDE38358C8}"/>
              </a:ext>
            </a:extLst>
          </p:cNvPr>
          <p:cNvSpPr txBox="1">
            <a:spLocks/>
          </p:cNvSpPr>
          <p:nvPr/>
        </p:nvSpPr>
        <p:spPr>
          <a:xfrm>
            <a:off x="3230192" y="3835021"/>
            <a:ext cx="3878070" cy="52024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de-DE" sz="2800" b="1" dirty="0">
                <a:solidFill>
                  <a:srgbClr val="00827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Use Case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387A4A5E-FD93-4C57-AE9D-3600C53FB1B2}"/>
              </a:ext>
            </a:extLst>
          </p:cNvPr>
          <p:cNvSpPr txBox="1"/>
          <p:nvPr/>
        </p:nvSpPr>
        <p:spPr>
          <a:xfrm>
            <a:off x="10792795" y="6607686"/>
            <a:ext cx="1407760" cy="2217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800" dirty="0">
                <a:solidFill>
                  <a:schemeClr val="bg1">
                    <a:lumMod val="6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Quelle: Pixabay.com</a:t>
            </a:r>
          </a:p>
        </p:txBody>
      </p:sp>
    </p:spTree>
    <p:extLst>
      <p:ext uri="{BB962C8B-B14F-4D97-AF65-F5344CB8AC3E}">
        <p14:creationId xmlns:p14="http://schemas.microsoft.com/office/powerpoint/2010/main" val="15324129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4912C1-734D-46B9-8555-4EF5A5C6EF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90426" y="3940831"/>
            <a:ext cx="1611146" cy="532183"/>
          </a:xfrm>
        </p:spPr>
        <p:txBody>
          <a:bodyPr/>
          <a:lstStyle/>
          <a:p>
            <a:r>
              <a:rPr lang="de-DE" dirty="0"/>
              <a:t>PAUSE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954E35EC-B296-4205-8C39-0A3C459EAF3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8355" y="2501104"/>
            <a:ext cx="1255289" cy="1255289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5AA76C05-4A22-46AE-ACCF-8B758F236B6F}"/>
              </a:ext>
            </a:extLst>
          </p:cNvPr>
          <p:cNvSpPr txBox="1"/>
          <p:nvPr/>
        </p:nvSpPr>
        <p:spPr>
          <a:xfrm>
            <a:off x="10355381" y="6492874"/>
            <a:ext cx="183661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>
                <a:solidFill>
                  <a:schemeClr val="bg1">
                    <a:lumMod val="6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Icon: flaticon.com | </a:t>
            </a:r>
            <a:r>
              <a:rPr lang="de-DE" sz="800" dirty="0" err="1">
                <a:solidFill>
                  <a:schemeClr val="bg1">
                    <a:lumMod val="6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freepik</a:t>
            </a:r>
            <a:endParaRPr lang="de-DE" sz="800" dirty="0">
              <a:solidFill>
                <a:schemeClr val="bg1">
                  <a:lumMod val="6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76046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1292E2-8818-BAF3-7200-4E9F4777CF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>
                <a:ea typeface="Verdana" panose="020B0604030504040204" pitchFamily="34" charset="0"/>
              </a:rPr>
              <a:t>Ressource erstellen</a:t>
            </a:r>
          </a:p>
        </p:txBody>
      </p:sp>
      <p:graphicFrame>
        <p:nvGraphicFramePr>
          <p:cNvPr id="12" name="Tabelle 4">
            <a:extLst>
              <a:ext uri="{FF2B5EF4-FFF2-40B4-BE49-F238E27FC236}">
                <a16:creationId xmlns:a16="http://schemas.microsoft.com/office/drawing/2014/main" id="{82528B47-139C-4DAB-8A4C-F822ACDD33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7917057"/>
              </p:ext>
            </p:extLst>
          </p:nvPr>
        </p:nvGraphicFramePr>
        <p:xfrm>
          <a:off x="767098" y="1628996"/>
          <a:ext cx="10800000" cy="4586229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2508365">
                  <a:extLst>
                    <a:ext uri="{9D8B030D-6E8A-4147-A177-3AD203B41FA5}">
                      <a16:colId xmlns:a16="http://schemas.microsoft.com/office/drawing/2014/main" val="3579728180"/>
                    </a:ext>
                  </a:extLst>
                </a:gridCol>
                <a:gridCol w="8291635">
                  <a:extLst>
                    <a:ext uri="{9D8B030D-6E8A-4147-A177-3AD203B41FA5}">
                      <a16:colId xmlns:a16="http://schemas.microsoft.com/office/drawing/2014/main" val="33399798"/>
                    </a:ext>
                  </a:extLst>
                </a:gridCol>
              </a:tblGrid>
              <a:tr h="471429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de-DE" sz="1600" dirty="0">
                          <a:solidFill>
                            <a:srgbClr val="00827F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Ressourcentyp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de-DE" sz="1600" dirty="0">
                          <a:solidFill>
                            <a:srgbClr val="00827F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Beschreibung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9210764"/>
                  </a:ext>
                </a:extLst>
              </a:tr>
              <a:tr h="521429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de-DE" sz="1600" b="1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GitLab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Sie können ein </a:t>
                      </a:r>
                      <a:r>
                        <a:rPr lang="de-DE" sz="16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GitLab</a:t>
                      </a:r>
                      <a:r>
                        <a:rPr lang="de-DE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-Projekt mit Coscine verknüpfen und so alle Dateien, die im </a:t>
                      </a:r>
                      <a:r>
                        <a:rPr lang="de-DE" sz="16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GitLab</a:t>
                      </a:r>
                      <a:r>
                        <a:rPr lang="de-DE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Projekt liegen, in Coscine mit Metadaten beschreiben. Die Daten verbleiben weiterhin in </a:t>
                      </a:r>
                      <a:r>
                        <a:rPr lang="de-DE" sz="16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GitLab</a:t>
                      </a:r>
                      <a:r>
                        <a:rPr lang="de-DE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, die Metadaten werden in </a:t>
                      </a:r>
                      <a:r>
                        <a:rPr lang="de-DE" sz="16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Coscine</a:t>
                      </a:r>
                      <a:r>
                        <a:rPr lang="de-DE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gespeichert.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4556584"/>
                  </a:ext>
                </a:extLst>
              </a:tr>
              <a:tr h="521429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de-DE" sz="1600" b="1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LinkedData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Sie können Dateien, die an einem anderen Speicherort liegen, mit einem persistenten Link in </a:t>
                      </a:r>
                      <a:r>
                        <a:rPr lang="de-DE" sz="16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Coscine</a:t>
                      </a:r>
                      <a:r>
                        <a:rPr lang="de-DE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verknüpfen und dort die Dateien mit Metadaten beschreiben. Auch hier bleiben die Daten am ursprünglichen Speicherort.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7416920"/>
                  </a:ext>
                </a:extLst>
              </a:tr>
              <a:tr h="521429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de-DE" sz="1600" b="1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RDS-S3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S3-Ressource des Research Data Storage (RDS). Für die S3-Ressource muss ein Antrag gestellt werden. Es sind bis zu 125 TB Speicherplatz möglich. Zugriff erfolgt über Webinterface, API oder S3-Client.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9295619"/>
                  </a:ext>
                </a:extLst>
              </a:tr>
              <a:tr h="521429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de-DE" sz="1600" b="1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RDS-Web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Web-Ressource des RDS. Bis zu 100 GB Speicherplatz ist kein Antrag erforderlich. Auf Antrag auch mehr Speicherplatz möglich. Zugriff nur über Webinterface oder API.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0851442"/>
                  </a:ext>
                </a:extLst>
              </a:tr>
              <a:tr h="521429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de-DE" sz="1600" b="1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RDS-WORM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Daten können nach dem Speichern nicht mehr gelöscht oder verändert werden (Write </a:t>
                      </a:r>
                      <a:r>
                        <a:rPr lang="de-DE" sz="16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Once</a:t>
                      </a:r>
                      <a:r>
                        <a:rPr lang="de-DE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Read Many). Für die WORM-Ressource muss ein Antrag gestellt werden. Es sind bis zu 125 TB Speicherplatz möglich.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7549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70264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19">
            <a:extLst>
              <a:ext uri="{FF2B5EF4-FFF2-40B4-BE49-F238E27FC236}">
                <a16:creationId xmlns:a16="http://schemas.microsoft.com/office/drawing/2014/main" id="{9D7C9711-B295-41FA-81CF-0F8914F046E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014" r="17422"/>
          <a:stretch/>
        </p:blipFill>
        <p:spPr>
          <a:xfrm>
            <a:off x="-903933" y="-7577"/>
            <a:ext cx="3734108" cy="6860454"/>
          </a:xfrm>
          <a:prstGeom prst="rect">
            <a:avLst/>
          </a:prstGeom>
        </p:spPr>
      </p:pic>
      <p:sp>
        <p:nvSpPr>
          <p:cNvPr id="21" name="Textfeld 20">
            <a:extLst>
              <a:ext uri="{FF2B5EF4-FFF2-40B4-BE49-F238E27FC236}">
                <a16:creationId xmlns:a16="http://schemas.microsoft.com/office/drawing/2014/main" id="{7AFCF8D7-600A-497E-A437-0C294C63616E}"/>
              </a:ext>
            </a:extLst>
          </p:cNvPr>
          <p:cNvSpPr txBox="1"/>
          <p:nvPr/>
        </p:nvSpPr>
        <p:spPr>
          <a:xfrm>
            <a:off x="-15297" y="6590035"/>
            <a:ext cx="341164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800" dirty="0">
                <a:solidFill>
                  <a:schemeClr val="bg1">
                    <a:lumMod val="6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Quelle: Pixabay.com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295E4C2C-5830-4394-92F4-E50A671BA969}"/>
              </a:ext>
            </a:extLst>
          </p:cNvPr>
          <p:cNvSpPr/>
          <p:nvPr/>
        </p:nvSpPr>
        <p:spPr>
          <a:xfrm>
            <a:off x="1672814" y="640434"/>
            <a:ext cx="2314721" cy="708931"/>
          </a:xfrm>
          <a:prstGeom prst="rect">
            <a:avLst/>
          </a:prstGeom>
          <a:solidFill>
            <a:srgbClr val="0082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4BDCB06-00A5-48E1-9400-E69B228ED52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960977" y="763804"/>
            <a:ext cx="1776341" cy="520246"/>
          </a:xfrm>
          <a:prstGeom prst="rect">
            <a:avLst/>
          </a:prstGeom>
        </p:spPr>
        <p:txBody>
          <a:bodyPr/>
          <a:lstStyle/>
          <a:p>
            <a:r>
              <a:rPr lang="de-DE" sz="2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Agenda</a:t>
            </a:r>
          </a:p>
        </p:txBody>
      </p:sp>
      <p:sp>
        <p:nvSpPr>
          <p:cNvPr id="25" name="Inhaltsplatzhalter 2">
            <a:extLst>
              <a:ext uri="{FF2B5EF4-FFF2-40B4-BE49-F238E27FC236}">
                <a16:creationId xmlns:a16="http://schemas.microsoft.com/office/drawing/2014/main" id="{BD94A25E-1A86-4C93-A202-24AE3FEC0B12}"/>
              </a:ext>
            </a:extLst>
          </p:cNvPr>
          <p:cNvSpPr txBox="1">
            <a:spLocks/>
          </p:cNvSpPr>
          <p:nvPr/>
        </p:nvSpPr>
        <p:spPr>
          <a:xfrm>
            <a:off x="3488298" y="2024310"/>
            <a:ext cx="3509749" cy="333548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200000"/>
              </a:lnSpc>
              <a:buFont typeface="Arial" panose="020B0604020202020204" pitchFamily="34" charset="0"/>
              <a:buNone/>
            </a:pPr>
            <a:r>
              <a:rPr lang="de-DE" sz="1600" b="1" dirty="0">
                <a:solidFill>
                  <a:srgbClr val="00827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01</a:t>
            </a:r>
            <a:r>
              <a:rPr lang="de-DE" sz="1600" b="1" dirty="0">
                <a:latin typeface="Verdana" panose="020B0604030504040204" pitchFamily="34" charset="0"/>
                <a:ea typeface="Verdana" panose="020B0604030504040204" pitchFamily="34" charset="0"/>
              </a:rPr>
              <a:t>    Vorstellung</a:t>
            </a:r>
          </a:p>
          <a:p>
            <a:pPr marL="0" indent="0">
              <a:lnSpc>
                <a:spcPct val="200000"/>
              </a:lnSpc>
              <a:buFont typeface="Arial" panose="020B0604020202020204" pitchFamily="34" charset="0"/>
              <a:buNone/>
            </a:pPr>
            <a:r>
              <a:rPr lang="de-DE" sz="1600" b="1" dirty="0">
                <a:solidFill>
                  <a:srgbClr val="00827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02</a:t>
            </a:r>
            <a:r>
              <a:rPr lang="de-DE" sz="1600" b="1" dirty="0">
                <a:latin typeface="Verdana" panose="020B0604030504040204" pitchFamily="34" charset="0"/>
                <a:ea typeface="Verdana" panose="020B0604030504040204" pitchFamily="34" charset="0"/>
              </a:rPr>
              <a:t>    Thematischer Einstieg</a:t>
            </a:r>
          </a:p>
          <a:p>
            <a:pPr marL="0" indent="0">
              <a:lnSpc>
                <a:spcPct val="200000"/>
              </a:lnSpc>
              <a:buFont typeface="Arial" panose="020B0604020202020204" pitchFamily="34" charset="0"/>
              <a:buNone/>
            </a:pPr>
            <a:r>
              <a:rPr lang="de-DE" sz="1600" b="1" dirty="0">
                <a:solidFill>
                  <a:srgbClr val="00827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03</a:t>
            </a:r>
            <a:r>
              <a:rPr lang="de-DE" sz="1600" b="1" dirty="0">
                <a:latin typeface="Verdana" panose="020B0604030504040204" pitchFamily="34" charset="0"/>
                <a:ea typeface="Verdana" panose="020B0604030504040204" pitchFamily="34" charset="0"/>
              </a:rPr>
              <a:t>    Demonstration &amp; Übung</a:t>
            </a:r>
          </a:p>
          <a:p>
            <a:pPr marL="0" indent="0">
              <a:lnSpc>
                <a:spcPct val="200000"/>
              </a:lnSpc>
              <a:buFont typeface="Arial" panose="020B0604020202020204" pitchFamily="34" charset="0"/>
              <a:buNone/>
            </a:pPr>
            <a:r>
              <a:rPr lang="de-DE" sz="1600" b="1" dirty="0">
                <a:solidFill>
                  <a:srgbClr val="00827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04</a:t>
            </a:r>
            <a:r>
              <a:rPr lang="de-DE" sz="1600" b="1" dirty="0">
                <a:latin typeface="Verdana" panose="020B0604030504040204" pitchFamily="34" charset="0"/>
                <a:ea typeface="Verdana" panose="020B0604030504040204" pitchFamily="34" charset="0"/>
              </a:rPr>
              <a:t>    Diskussion</a:t>
            </a:r>
          </a:p>
          <a:p>
            <a:pPr marL="0" indent="0">
              <a:lnSpc>
                <a:spcPct val="200000"/>
              </a:lnSpc>
              <a:buFont typeface="Arial" panose="020B0604020202020204" pitchFamily="34" charset="0"/>
              <a:buNone/>
            </a:pPr>
            <a:r>
              <a:rPr lang="de-DE" sz="1600" b="1" dirty="0">
                <a:solidFill>
                  <a:srgbClr val="00827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05</a:t>
            </a:r>
            <a:r>
              <a:rPr lang="de-DE" sz="1600" b="1" dirty="0">
                <a:latin typeface="Verdana" panose="020B0604030504040204" pitchFamily="34" charset="0"/>
                <a:ea typeface="Verdana" panose="020B0604030504040204" pitchFamily="34" charset="0"/>
              </a:rPr>
              <a:t>    Feedback</a:t>
            </a:r>
          </a:p>
        </p:txBody>
      </p:sp>
    </p:spTree>
    <p:extLst>
      <p:ext uri="{BB962C8B-B14F-4D97-AF65-F5344CB8AC3E}">
        <p14:creationId xmlns:p14="http://schemas.microsoft.com/office/powerpoint/2010/main" val="36493168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1292E2-8818-BAF3-7200-4E9F4777CF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>
                <a:ea typeface="Verdana" panose="020B0604030504040204" pitchFamily="34" charset="0"/>
              </a:rPr>
              <a:t>Ressource erstellen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BEB38A4-7701-498B-ADCD-83E0007FD2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3" y="1513490"/>
            <a:ext cx="7392767" cy="2185054"/>
          </a:xfrm>
        </p:spPr>
        <p:txBody>
          <a:bodyPr/>
          <a:lstStyle/>
          <a:p>
            <a:pPr marL="0" indent="0">
              <a:buNone/>
            </a:pPr>
            <a:r>
              <a:rPr lang="de-DE" sz="1600" b="1" dirty="0"/>
              <a:t>Applikationsprofil auswählen</a:t>
            </a:r>
          </a:p>
          <a:p>
            <a:r>
              <a:rPr lang="de-DE" sz="1600" dirty="0"/>
              <a:t>Das Applikationsprofil bestimmt die Eingabefelder für die Metadaten (z.B. </a:t>
            </a:r>
            <a:r>
              <a:rPr lang="de-DE" sz="1600" dirty="0" err="1"/>
              <a:t>Ersteller:in</a:t>
            </a:r>
            <a:r>
              <a:rPr lang="de-DE" sz="1600" dirty="0"/>
              <a:t>, Erhebungsmethode, Datentyp, Lizenz…)</a:t>
            </a:r>
          </a:p>
          <a:p>
            <a:r>
              <a:rPr lang="de-DE" sz="1600" dirty="0"/>
              <a:t>Einige Profile und Standards sind in Coscine bereits vorgegeben (z.B. BASE oder </a:t>
            </a:r>
            <a:r>
              <a:rPr lang="de-DE" sz="1600" dirty="0" err="1"/>
              <a:t>EngMeta</a:t>
            </a:r>
            <a:r>
              <a:rPr lang="de-DE" sz="1600" dirty="0"/>
              <a:t>)</a:t>
            </a:r>
          </a:p>
          <a:p>
            <a:r>
              <a:rPr lang="de-DE" sz="1600" dirty="0"/>
              <a:t>Eigene Applikationsprofile können erstellt und beantragt werden</a:t>
            </a:r>
          </a:p>
        </p:txBody>
      </p:sp>
      <p:grpSp>
        <p:nvGrpSpPr>
          <p:cNvPr id="23" name="Gruppieren 22">
            <a:extLst>
              <a:ext uri="{FF2B5EF4-FFF2-40B4-BE49-F238E27FC236}">
                <a16:creationId xmlns:a16="http://schemas.microsoft.com/office/drawing/2014/main" id="{7A512092-D564-4866-88A4-6C05BEEBFFD8}"/>
              </a:ext>
            </a:extLst>
          </p:cNvPr>
          <p:cNvGrpSpPr/>
          <p:nvPr/>
        </p:nvGrpSpPr>
        <p:grpSpPr>
          <a:xfrm>
            <a:off x="8529017" y="1603713"/>
            <a:ext cx="2819926" cy="4553893"/>
            <a:chOff x="8205074" y="1498431"/>
            <a:chExt cx="2819926" cy="4553893"/>
          </a:xfrm>
        </p:grpSpPr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A1102396-85AE-4C7E-A445-FE84557DDD44}"/>
                </a:ext>
              </a:extLst>
            </p:cNvPr>
            <p:cNvSpPr/>
            <p:nvPr/>
          </p:nvSpPr>
          <p:spPr>
            <a:xfrm>
              <a:off x="8205074" y="2616774"/>
              <a:ext cx="2819926" cy="3435550"/>
            </a:xfrm>
            <a:prstGeom prst="rect">
              <a:avLst/>
            </a:prstGeom>
            <a:solidFill>
              <a:srgbClr val="00827F">
                <a:alpha val="18000"/>
              </a:srgbClr>
            </a:solidFill>
            <a:ln w="19050">
              <a:solidFill>
                <a:srgbClr val="00B1A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F00A163C-4649-4129-81FC-E127DFF78368}"/>
                </a:ext>
              </a:extLst>
            </p:cNvPr>
            <p:cNvSpPr/>
            <p:nvPr/>
          </p:nvSpPr>
          <p:spPr>
            <a:xfrm>
              <a:off x="8972241" y="2713896"/>
              <a:ext cx="1952368" cy="654908"/>
            </a:xfrm>
            <a:prstGeom prst="rect">
              <a:avLst/>
            </a:prstGeom>
            <a:solidFill>
              <a:srgbClr val="2526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>
                  <a:latin typeface="Verdana" panose="020B0604030504040204" pitchFamily="34" charset="0"/>
                  <a:ea typeface="Verdana" panose="020B0604030504040204" pitchFamily="34" charset="0"/>
                </a:rPr>
                <a:t>Ressource X</a:t>
              </a:r>
            </a:p>
          </p:txBody>
        </p:sp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3730C562-44BC-4C0F-AF17-CF2D1A54E61C}"/>
                </a:ext>
              </a:extLst>
            </p:cNvPr>
            <p:cNvSpPr txBox="1"/>
            <p:nvPr/>
          </p:nvSpPr>
          <p:spPr>
            <a:xfrm>
              <a:off x="8546963" y="5663540"/>
              <a:ext cx="227364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600" dirty="0">
                  <a:solidFill>
                    <a:srgbClr val="00B1AC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Applikationsprofil</a:t>
              </a:r>
            </a:p>
          </p:txBody>
        </p:sp>
        <p:cxnSp>
          <p:nvCxnSpPr>
            <p:cNvPr id="9" name="Verbinder: gewinkelt 8">
              <a:extLst>
                <a:ext uri="{FF2B5EF4-FFF2-40B4-BE49-F238E27FC236}">
                  <a16:creationId xmlns:a16="http://schemas.microsoft.com/office/drawing/2014/main" id="{816D851C-3DD3-4E4E-985D-FDED07339073}"/>
                </a:ext>
              </a:extLst>
            </p:cNvPr>
            <p:cNvCxnSpPr>
              <a:cxnSpLocks/>
              <a:stCxn id="7" idx="2"/>
              <a:endCxn id="11" idx="0"/>
            </p:cNvCxnSpPr>
            <p:nvPr/>
          </p:nvCxnSpPr>
          <p:spPr>
            <a:xfrm rot="5400000">
              <a:off x="9445692" y="3342257"/>
              <a:ext cx="476187" cy="529281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25264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Verbinder: gewinkelt 9">
              <a:extLst>
                <a:ext uri="{FF2B5EF4-FFF2-40B4-BE49-F238E27FC236}">
                  <a16:creationId xmlns:a16="http://schemas.microsoft.com/office/drawing/2014/main" id="{19652D6A-3434-453F-BE79-9A08CF59C42E}"/>
                </a:ext>
              </a:extLst>
            </p:cNvPr>
            <p:cNvCxnSpPr>
              <a:cxnSpLocks/>
              <a:endCxn id="12" idx="0"/>
            </p:cNvCxnSpPr>
            <p:nvPr/>
          </p:nvCxnSpPr>
          <p:spPr>
            <a:xfrm>
              <a:off x="9945161" y="3606897"/>
              <a:ext cx="532546" cy="238094"/>
            </a:xfrm>
            <a:prstGeom prst="bentConnector2">
              <a:avLst/>
            </a:prstGeom>
            <a:ln w="28575">
              <a:solidFill>
                <a:srgbClr val="25264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hteck 10">
              <a:extLst>
                <a:ext uri="{FF2B5EF4-FFF2-40B4-BE49-F238E27FC236}">
                  <a16:creationId xmlns:a16="http://schemas.microsoft.com/office/drawing/2014/main" id="{F584EA18-B83D-419C-81AD-104E1553766E}"/>
                </a:ext>
              </a:extLst>
            </p:cNvPr>
            <p:cNvSpPr/>
            <p:nvPr/>
          </p:nvSpPr>
          <p:spPr>
            <a:xfrm>
              <a:off x="8972241" y="3844991"/>
              <a:ext cx="893805" cy="44284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rgbClr val="00B1A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Daten</a:t>
              </a:r>
            </a:p>
          </p:txBody>
        </p:sp>
        <p:sp>
          <p:nvSpPr>
            <p:cNvPr id="12" name="Rechteck 11">
              <a:extLst>
                <a:ext uri="{FF2B5EF4-FFF2-40B4-BE49-F238E27FC236}">
                  <a16:creationId xmlns:a16="http://schemas.microsoft.com/office/drawing/2014/main" id="{20651083-A330-49BD-94BE-403FCE665887}"/>
                </a:ext>
              </a:extLst>
            </p:cNvPr>
            <p:cNvSpPr/>
            <p:nvPr/>
          </p:nvSpPr>
          <p:spPr>
            <a:xfrm>
              <a:off x="10030804" y="3844991"/>
              <a:ext cx="893805" cy="44284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rgbClr val="00B1A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Daten</a:t>
              </a:r>
            </a:p>
          </p:txBody>
        </p:sp>
        <p:pic>
          <p:nvPicPr>
            <p:cNvPr id="13" name="Grafik 12">
              <a:extLst>
                <a:ext uri="{FF2B5EF4-FFF2-40B4-BE49-F238E27FC236}">
                  <a16:creationId xmlns:a16="http://schemas.microsoft.com/office/drawing/2014/main" id="{35439A2C-341C-436F-A582-65F8F4F5DC8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93428" y="2706648"/>
              <a:ext cx="654908" cy="654908"/>
            </a:xfrm>
            <a:prstGeom prst="rect">
              <a:avLst/>
            </a:prstGeom>
          </p:spPr>
        </p:pic>
        <p:grpSp>
          <p:nvGrpSpPr>
            <p:cNvPr id="14" name="Gruppieren 13">
              <a:extLst>
                <a:ext uri="{FF2B5EF4-FFF2-40B4-BE49-F238E27FC236}">
                  <a16:creationId xmlns:a16="http://schemas.microsoft.com/office/drawing/2014/main" id="{8408A33C-C57D-44C9-A8E3-649D63935503}"/>
                </a:ext>
              </a:extLst>
            </p:cNvPr>
            <p:cNvGrpSpPr/>
            <p:nvPr/>
          </p:nvGrpSpPr>
          <p:grpSpPr>
            <a:xfrm>
              <a:off x="8504964" y="4137837"/>
              <a:ext cx="605037" cy="529815"/>
              <a:chOff x="6096000" y="4919656"/>
              <a:chExt cx="822611" cy="720339"/>
            </a:xfrm>
          </p:grpSpPr>
          <p:pic>
            <p:nvPicPr>
              <p:cNvPr id="15" name="Grafik 14">
                <a:extLst>
                  <a:ext uri="{FF2B5EF4-FFF2-40B4-BE49-F238E27FC236}">
                    <a16:creationId xmlns:a16="http://schemas.microsoft.com/office/drawing/2014/main" id="{93E5EC36-8796-421A-BEB1-70544AAB3C1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186584" y="4919656"/>
                <a:ext cx="720339" cy="720339"/>
              </a:xfrm>
              <a:prstGeom prst="rect">
                <a:avLst/>
              </a:prstGeom>
            </p:spPr>
          </p:pic>
          <p:sp>
            <p:nvSpPr>
              <p:cNvPr id="16" name="Textfeld 15">
                <a:extLst>
                  <a:ext uri="{FF2B5EF4-FFF2-40B4-BE49-F238E27FC236}">
                    <a16:creationId xmlns:a16="http://schemas.microsoft.com/office/drawing/2014/main" id="{BBFC91B6-8527-4660-A248-133555B1EE6E}"/>
                  </a:ext>
                </a:extLst>
              </p:cNvPr>
              <p:cNvSpPr txBox="1"/>
              <p:nvPr/>
            </p:nvSpPr>
            <p:spPr>
              <a:xfrm rot="18908863">
                <a:off x="6096000" y="5080728"/>
                <a:ext cx="822611" cy="460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8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Meta-daten</a:t>
                </a:r>
              </a:p>
            </p:txBody>
          </p:sp>
        </p:grpSp>
        <p:grpSp>
          <p:nvGrpSpPr>
            <p:cNvPr id="17" name="Gruppieren 16">
              <a:extLst>
                <a:ext uri="{FF2B5EF4-FFF2-40B4-BE49-F238E27FC236}">
                  <a16:creationId xmlns:a16="http://schemas.microsoft.com/office/drawing/2014/main" id="{6D06AA0F-4DE2-4022-8842-3EEC6076586C}"/>
                </a:ext>
              </a:extLst>
            </p:cNvPr>
            <p:cNvGrpSpPr/>
            <p:nvPr/>
          </p:nvGrpSpPr>
          <p:grpSpPr>
            <a:xfrm>
              <a:off x="9563527" y="4160676"/>
              <a:ext cx="605037" cy="529815"/>
              <a:chOff x="6096000" y="4919656"/>
              <a:chExt cx="822611" cy="720339"/>
            </a:xfrm>
          </p:grpSpPr>
          <p:pic>
            <p:nvPicPr>
              <p:cNvPr id="18" name="Grafik 17">
                <a:extLst>
                  <a:ext uri="{FF2B5EF4-FFF2-40B4-BE49-F238E27FC236}">
                    <a16:creationId xmlns:a16="http://schemas.microsoft.com/office/drawing/2014/main" id="{90BA88FE-4CB3-41BD-886B-F4C9DCD9D82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186584" y="4919656"/>
                <a:ext cx="720339" cy="720339"/>
              </a:xfrm>
              <a:prstGeom prst="rect">
                <a:avLst/>
              </a:prstGeom>
            </p:spPr>
          </p:pic>
          <p:sp>
            <p:nvSpPr>
              <p:cNvPr id="19" name="Textfeld 18">
                <a:extLst>
                  <a:ext uri="{FF2B5EF4-FFF2-40B4-BE49-F238E27FC236}">
                    <a16:creationId xmlns:a16="http://schemas.microsoft.com/office/drawing/2014/main" id="{5E86D7D6-947F-4ED3-B9AC-652625BD14E2}"/>
                  </a:ext>
                </a:extLst>
              </p:cNvPr>
              <p:cNvSpPr txBox="1"/>
              <p:nvPr/>
            </p:nvSpPr>
            <p:spPr>
              <a:xfrm rot="18908863">
                <a:off x="6096000" y="5080728"/>
                <a:ext cx="822611" cy="460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8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Meta-daten</a:t>
                </a:r>
              </a:p>
            </p:txBody>
          </p:sp>
        </p:grpSp>
        <p:sp>
          <p:nvSpPr>
            <p:cNvPr id="20" name="Rechteck 19">
              <a:extLst>
                <a:ext uri="{FF2B5EF4-FFF2-40B4-BE49-F238E27FC236}">
                  <a16:creationId xmlns:a16="http://schemas.microsoft.com/office/drawing/2014/main" id="{3E335E9C-BFFC-4214-8093-291F9008E5A2}"/>
                </a:ext>
              </a:extLst>
            </p:cNvPr>
            <p:cNvSpPr/>
            <p:nvPr/>
          </p:nvSpPr>
          <p:spPr>
            <a:xfrm>
              <a:off x="8958159" y="1515104"/>
              <a:ext cx="1952368" cy="654908"/>
            </a:xfrm>
            <a:prstGeom prst="rect">
              <a:avLst/>
            </a:prstGeom>
            <a:solidFill>
              <a:srgbClr val="2526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>
                  <a:latin typeface="Verdana" panose="020B0604030504040204" pitchFamily="34" charset="0"/>
                  <a:ea typeface="Verdana" panose="020B0604030504040204" pitchFamily="34" charset="0"/>
                </a:rPr>
                <a:t>Projekt</a:t>
              </a:r>
            </a:p>
          </p:txBody>
        </p:sp>
        <p:pic>
          <p:nvPicPr>
            <p:cNvPr id="21" name="Grafik 20">
              <a:extLst>
                <a:ext uri="{FF2B5EF4-FFF2-40B4-BE49-F238E27FC236}">
                  <a16:creationId xmlns:a16="http://schemas.microsoft.com/office/drawing/2014/main" id="{D3D151A9-AC5F-4B09-A6A1-59434B3973F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25209" y="1498431"/>
              <a:ext cx="692760" cy="692760"/>
            </a:xfrm>
            <a:prstGeom prst="rect">
              <a:avLst/>
            </a:prstGeom>
          </p:spPr>
        </p:pic>
        <p:cxnSp>
          <p:nvCxnSpPr>
            <p:cNvPr id="22" name="Gerader Verbinder 21">
              <a:extLst>
                <a:ext uri="{FF2B5EF4-FFF2-40B4-BE49-F238E27FC236}">
                  <a16:creationId xmlns:a16="http://schemas.microsoft.com/office/drawing/2014/main" id="{8C1F7696-3B1F-4740-ADE9-58511767F871}"/>
                </a:ext>
              </a:extLst>
            </p:cNvPr>
            <p:cNvCxnSpPr>
              <a:stCxn id="20" idx="2"/>
            </p:cNvCxnSpPr>
            <p:nvPr/>
          </p:nvCxnSpPr>
          <p:spPr>
            <a:xfrm>
              <a:off x="9934343" y="2170012"/>
              <a:ext cx="10818" cy="667311"/>
            </a:xfrm>
            <a:prstGeom prst="line">
              <a:avLst/>
            </a:prstGeom>
            <a:ln w="28575">
              <a:solidFill>
                <a:srgbClr val="25264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Rechteck 25">
            <a:extLst>
              <a:ext uri="{FF2B5EF4-FFF2-40B4-BE49-F238E27FC236}">
                <a16:creationId xmlns:a16="http://schemas.microsoft.com/office/drawing/2014/main" id="{B8D22232-10E3-4F9C-A38C-6B43E52FBC06}"/>
              </a:ext>
            </a:extLst>
          </p:cNvPr>
          <p:cNvSpPr/>
          <p:nvPr/>
        </p:nvSpPr>
        <p:spPr>
          <a:xfrm>
            <a:off x="-77169" y="3813445"/>
            <a:ext cx="5740990" cy="2344161"/>
          </a:xfrm>
          <a:prstGeom prst="rect">
            <a:avLst/>
          </a:prstGeom>
          <a:solidFill>
            <a:srgbClr val="0082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/>
          </a:p>
        </p:txBody>
      </p:sp>
      <p:sp>
        <p:nvSpPr>
          <p:cNvPr id="27" name="Inhaltsplatzhalter 2">
            <a:extLst>
              <a:ext uri="{FF2B5EF4-FFF2-40B4-BE49-F238E27FC236}">
                <a16:creationId xmlns:a16="http://schemas.microsoft.com/office/drawing/2014/main" id="{5788A3D7-D788-4012-A7EE-1749CC232FEE}"/>
              </a:ext>
            </a:extLst>
          </p:cNvPr>
          <p:cNvSpPr txBox="1">
            <a:spLocks/>
          </p:cNvSpPr>
          <p:nvPr/>
        </p:nvSpPr>
        <p:spPr>
          <a:xfrm>
            <a:off x="695324" y="4052761"/>
            <a:ext cx="4687082" cy="197182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600" dirty="0">
                <a:solidFill>
                  <a:schemeClr val="bg1"/>
                </a:solidFill>
              </a:rPr>
              <a:t>Das ausgewählte </a:t>
            </a:r>
            <a:r>
              <a:rPr lang="de-DE" sz="1600" b="1" dirty="0">
                <a:solidFill>
                  <a:schemeClr val="bg1"/>
                </a:solidFill>
              </a:rPr>
              <a:t>Applikationsprofil</a:t>
            </a:r>
            <a:r>
              <a:rPr lang="de-DE" sz="1600" dirty="0">
                <a:solidFill>
                  <a:schemeClr val="bg1"/>
                </a:solidFill>
              </a:rPr>
              <a:t> kann im Nachgang nicht mehr geändert werden.</a:t>
            </a:r>
          </a:p>
          <a:p>
            <a:r>
              <a:rPr lang="de-DE" sz="1600" b="1" dirty="0">
                <a:solidFill>
                  <a:schemeClr val="bg1"/>
                </a:solidFill>
              </a:rPr>
              <a:t>Metadaten </a:t>
            </a:r>
            <a:r>
              <a:rPr lang="de-DE" sz="1600" dirty="0">
                <a:solidFill>
                  <a:schemeClr val="bg1"/>
                </a:solidFill>
              </a:rPr>
              <a:t>sind Informationen über Daten, Ressourcen oder Projekte. Sie machen Daten nachhaltig verständlich und durchsuchbar.</a:t>
            </a:r>
          </a:p>
          <a:p>
            <a:endParaRPr lang="de-DE" sz="1600" i="1" dirty="0">
              <a:solidFill>
                <a:schemeClr val="bg1"/>
              </a:solidFill>
            </a:endParaRPr>
          </a:p>
        </p:txBody>
      </p:sp>
      <p:sp>
        <p:nvSpPr>
          <p:cNvPr id="29" name="Inhaltsplatzhalter 2">
            <a:extLst>
              <a:ext uri="{FF2B5EF4-FFF2-40B4-BE49-F238E27FC236}">
                <a16:creationId xmlns:a16="http://schemas.microsoft.com/office/drawing/2014/main" id="{C7CC2E38-93CD-4B42-B5B3-074A6CB9CF6D}"/>
              </a:ext>
            </a:extLst>
          </p:cNvPr>
          <p:cNvSpPr txBox="1">
            <a:spLocks/>
          </p:cNvSpPr>
          <p:nvPr/>
        </p:nvSpPr>
        <p:spPr>
          <a:xfrm>
            <a:off x="5246710" y="3805253"/>
            <a:ext cx="407871" cy="58786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3600" dirty="0">
                <a:solidFill>
                  <a:srgbClr val="FFC000"/>
                </a:solidFill>
              </a:rPr>
              <a:t>!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DFC92618-339F-4037-AD34-4971FF995B8F}"/>
              </a:ext>
            </a:extLst>
          </p:cNvPr>
          <p:cNvSpPr txBox="1"/>
          <p:nvPr/>
        </p:nvSpPr>
        <p:spPr>
          <a:xfrm>
            <a:off x="10269104" y="6492875"/>
            <a:ext cx="192289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>
                <a:solidFill>
                  <a:schemeClr val="bg1">
                    <a:lumMod val="6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Icons: flaticon.com | </a:t>
            </a:r>
            <a:r>
              <a:rPr lang="de-DE" sz="800" dirty="0" err="1">
                <a:solidFill>
                  <a:schemeClr val="bg1">
                    <a:lumMod val="6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freepik</a:t>
            </a:r>
            <a:endParaRPr lang="de-DE" sz="800" dirty="0">
              <a:solidFill>
                <a:schemeClr val="bg1">
                  <a:lumMod val="6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82793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1292E2-8818-BAF3-7200-4E9F4777CF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>
                <a:ea typeface="Verdana" panose="020B0604030504040204" pitchFamily="34" charset="0"/>
              </a:rPr>
              <a:t>Ressource erstellen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BEB38A4-7701-498B-ADCD-83E0007FD2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513490"/>
            <a:ext cx="10801350" cy="445939"/>
          </a:xfrm>
        </p:spPr>
        <p:txBody>
          <a:bodyPr/>
          <a:lstStyle/>
          <a:p>
            <a:pPr marL="0" indent="0">
              <a:buNone/>
            </a:pPr>
            <a:r>
              <a:rPr lang="de-DE" sz="1600" b="1" dirty="0"/>
              <a:t>Metadaten der Ressource (1|2)</a:t>
            </a:r>
          </a:p>
        </p:txBody>
      </p:sp>
      <p:graphicFrame>
        <p:nvGraphicFramePr>
          <p:cNvPr id="4" name="Tabelle 4">
            <a:extLst>
              <a:ext uri="{FF2B5EF4-FFF2-40B4-BE49-F238E27FC236}">
                <a16:creationId xmlns:a16="http://schemas.microsoft.com/office/drawing/2014/main" id="{2A20BE6F-E262-49D7-BE70-C1F4F1EE9A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6916466"/>
              </p:ext>
            </p:extLst>
          </p:nvPr>
        </p:nvGraphicFramePr>
        <p:xfrm>
          <a:off x="789473" y="2198759"/>
          <a:ext cx="10800000" cy="2614836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3388946">
                  <a:extLst>
                    <a:ext uri="{9D8B030D-6E8A-4147-A177-3AD203B41FA5}">
                      <a16:colId xmlns:a16="http://schemas.microsoft.com/office/drawing/2014/main" val="3579728180"/>
                    </a:ext>
                  </a:extLst>
                </a:gridCol>
                <a:gridCol w="7411054">
                  <a:extLst>
                    <a:ext uri="{9D8B030D-6E8A-4147-A177-3AD203B41FA5}">
                      <a16:colId xmlns:a16="http://schemas.microsoft.com/office/drawing/2014/main" val="33399798"/>
                    </a:ext>
                  </a:extLst>
                </a:gridCol>
              </a:tblGrid>
              <a:tr h="471429">
                <a:tc>
                  <a:txBody>
                    <a:bodyPr/>
                    <a:lstStyle/>
                    <a:p>
                      <a:r>
                        <a:rPr lang="de-DE" sz="1600" dirty="0">
                          <a:solidFill>
                            <a:srgbClr val="00827F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Metadatenfeld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>
                          <a:solidFill>
                            <a:srgbClr val="00827F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Beschreibung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9210764"/>
                  </a:ext>
                </a:extLst>
              </a:tr>
              <a:tr h="521429">
                <a:tc>
                  <a:txBody>
                    <a:bodyPr/>
                    <a:lstStyle/>
                    <a:p>
                      <a:r>
                        <a:rPr lang="de-DE" sz="1600" b="1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Ressourcenname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Eindeutiger Name der Ressource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4556584"/>
                  </a:ext>
                </a:extLst>
              </a:tr>
              <a:tr h="521429">
                <a:tc>
                  <a:txBody>
                    <a:bodyPr/>
                    <a:lstStyle/>
                    <a:p>
                      <a:r>
                        <a:rPr lang="de-DE" sz="1600" b="1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Anzeigename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Kurzer Anzeigename der Ressource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7416920"/>
                  </a:ext>
                </a:extLst>
              </a:tr>
              <a:tr h="521429">
                <a:tc>
                  <a:txBody>
                    <a:bodyPr/>
                    <a:lstStyle/>
                    <a:p>
                      <a:r>
                        <a:rPr lang="de-DE" sz="1600" b="1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Ressourcenbeschreibung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Beschreibung von Inhalt und Zweck der Ressource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9295619"/>
                  </a:ext>
                </a:extLst>
              </a:tr>
              <a:tr h="521429">
                <a:tc>
                  <a:txBody>
                    <a:bodyPr/>
                    <a:lstStyle/>
                    <a:p>
                      <a:r>
                        <a:rPr lang="de-DE" sz="1600" b="1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Disziplin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Disziplinzugehörigkeit nach </a:t>
                      </a:r>
                      <a:r>
                        <a:rPr lang="de-DE" sz="1600" dirty="0">
                          <a:latin typeface="Verdana" panose="020B0604030504040204" pitchFamily="34" charset="0"/>
                          <a:ea typeface="Verdana" panose="020B0604030504040204" pitchFamily="34" charset="0"/>
                          <a:hlinkClick r:id="rId2"/>
                        </a:rPr>
                        <a:t>DFG-Fachsystematik</a:t>
                      </a:r>
                      <a:r>
                        <a:rPr lang="de-DE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(Mehrfachauswahl möglich)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08514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31822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1292E2-8818-BAF3-7200-4E9F4777CF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>
                <a:ea typeface="Verdana" panose="020B0604030504040204" pitchFamily="34" charset="0"/>
              </a:rPr>
              <a:t>Ressource erstellen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BEB38A4-7701-498B-ADCD-83E0007FD2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513490"/>
            <a:ext cx="10801350" cy="445939"/>
          </a:xfrm>
        </p:spPr>
        <p:txBody>
          <a:bodyPr/>
          <a:lstStyle/>
          <a:p>
            <a:pPr marL="0" indent="0">
              <a:buNone/>
            </a:pPr>
            <a:r>
              <a:rPr lang="de-DE" sz="1600" b="1" dirty="0"/>
              <a:t>Metadaten der Ressource (2|2)</a:t>
            </a:r>
          </a:p>
        </p:txBody>
      </p:sp>
      <p:graphicFrame>
        <p:nvGraphicFramePr>
          <p:cNvPr id="4" name="Tabelle 4">
            <a:extLst>
              <a:ext uri="{FF2B5EF4-FFF2-40B4-BE49-F238E27FC236}">
                <a16:creationId xmlns:a16="http://schemas.microsoft.com/office/drawing/2014/main" id="{2A20BE6F-E262-49D7-BE70-C1F4F1EE9A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3501483"/>
              </p:ext>
            </p:extLst>
          </p:nvPr>
        </p:nvGraphicFramePr>
        <p:xfrm>
          <a:off x="789473" y="2198759"/>
          <a:ext cx="10800000" cy="3461738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3209321">
                  <a:extLst>
                    <a:ext uri="{9D8B030D-6E8A-4147-A177-3AD203B41FA5}">
                      <a16:colId xmlns:a16="http://schemas.microsoft.com/office/drawing/2014/main" val="3579728180"/>
                    </a:ext>
                  </a:extLst>
                </a:gridCol>
                <a:gridCol w="7590679">
                  <a:extLst>
                    <a:ext uri="{9D8B030D-6E8A-4147-A177-3AD203B41FA5}">
                      <a16:colId xmlns:a16="http://schemas.microsoft.com/office/drawing/2014/main" val="33399798"/>
                    </a:ext>
                  </a:extLst>
                </a:gridCol>
              </a:tblGrid>
              <a:tr h="471429">
                <a:tc>
                  <a:txBody>
                    <a:bodyPr/>
                    <a:lstStyle/>
                    <a:p>
                      <a:r>
                        <a:rPr lang="de-DE" sz="1600" dirty="0">
                          <a:solidFill>
                            <a:srgbClr val="00827F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Metadatenfeld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>
                          <a:solidFill>
                            <a:srgbClr val="00827F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Beschreibung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9210764"/>
                  </a:ext>
                </a:extLst>
              </a:tr>
              <a:tr h="521429">
                <a:tc>
                  <a:txBody>
                    <a:bodyPr/>
                    <a:lstStyle/>
                    <a:p>
                      <a:r>
                        <a:rPr lang="de-DE" sz="1600" b="1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Ressourcenschlagwörter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Zur besseren Einordnung und Suchbarkeit der Ressource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754905"/>
                  </a:ext>
                </a:extLst>
              </a:tr>
              <a:tr h="521429">
                <a:tc>
                  <a:txBody>
                    <a:bodyPr/>
                    <a:lstStyle/>
                    <a:p>
                      <a:r>
                        <a:rPr lang="de-DE" sz="1600" b="1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Sichtbarkeit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Bei der Einstellung „</a:t>
                      </a:r>
                      <a:r>
                        <a:rPr lang="de-DE" sz="16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public</a:t>
                      </a:r>
                      <a:r>
                        <a:rPr lang="de-DE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“ können alle Nutzenden von Coscine die (Meta-)Daten finden. Sie haben </a:t>
                      </a:r>
                      <a:r>
                        <a:rPr lang="de-DE" sz="1600" u="sng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keinen</a:t>
                      </a:r>
                      <a:r>
                        <a:rPr lang="de-DE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Zugriff auf die Daten selbst, können Sie jedoch bei Interesse kontaktieren.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6626326"/>
                  </a:ext>
                </a:extLst>
              </a:tr>
              <a:tr h="521429">
                <a:tc>
                  <a:txBody>
                    <a:bodyPr/>
                    <a:lstStyle/>
                    <a:p>
                      <a:r>
                        <a:rPr lang="de-DE" sz="1600" b="1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Lizenz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Für alle Dateien der Ressource kann eine Lizenz ausgewählt werden. Für Forschungsdaten werden die Creative Commons Lizenzen (CC-Lizenzen) empfohlen. Weitere Infos finden Sie auf </a:t>
                      </a:r>
                      <a:r>
                        <a:rPr lang="de-DE" sz="1600" dirty="0">
                          <a:latin typeface="Verdana" panose="020B0604030504040204" pitchFamily="34" charset="0"/>
                          <a:ea typeface="Verdana" panose="020B0604030504040204" pitchFamily="34" charset="0"/>
                          <a:hlinkClick r:id="rId3"/>
                        </a:rPr>
                        <a:t>forschungsdaten.info</a:t>
                      </a:r>
                      <a:r>
                        <a:rPr lang="de-DE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9360575"/>
                  </a:ext>
                </a:extLst>
              </a:tr>
              <a:tr h="521429">
                <a:tc>
                  <a:txBody>
                    <a:bodyPr/>
                    <a:lstStyle/>
                    <a:p>
                      <a:r>
                        <a:rPr lang="de-DE" sz="1600" b="1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Interne Regeln zur Nachnutzung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Besondere Regeln und Informationen zur Nachnutzung der Dateien innerhalb der Organisation (z.B. Wie soll mit den Daten umgegangen werden, wenn der/die </a:t>
                      </a:r>
                      <a:r>
                        <a:rPr lang="de-DE" sz="16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Projektleiter:in</a:t>
                      </a:r>
                      <a:r>
                        <a:rPr lang="de-DE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nicht mehr da ist?)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30000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99198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>
            <a:extLst>
              <a:ext uri="{FF2B5EF4-FFF2-40B4-BE49-F238E27FC236}">
                <a16:creationId xmlns:a16="http://schemas.microsoft.com/office/drawing/2014/main" id="{0A39CB4D-EBCF-4D16-8844-0A4D3316CE6C}"/>
              </a:ext>
            </a:extLst>
          </p:cNvPr>
          <p:cNvSpPr/>
          <p:nvPr/>
        </p:nvSpPr>
        <p:spPr>
          <a:xfrm>
            <a:off x="887104" y="2120390"/>
            <a:ext cx="232012" cy="2265715"/>
          </a:xfrm>
          <a:prstGeom prst="rect">
            <a:avLst/>
          </a:prstGeom>
          <a:solidFill>
            <a:srgbClr val="0082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342FF164-406B-4544-908B-C1B68CA26E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7092" y="2847955"/>
            <a:ext cx="9168824" cy="1956056"/>
          </a:xfrm>
        </p:spPr>
        <p:txBody>
          <a:bodyPr/>
          <a:lstStyle/>
          <a:p>
            <a:r>
              <a:rPr lang="de-DE" dirty="0"/>
              <a:t>Erstellen Sie in Ihrem Projekt eine Ressource vom Typ „RDS-Web“. </a:t>
            </a:r>
          </a:p>
          <a:p>
            <a:r>
              <a:rPr lang="de-DE" dirty="0"/>
              <a:t>Verwenden Sie das Applikationsprofil „Base Profile“. </a:t>
            </a:r>
          </a:p>
          <a:p>
            <a:r>
              <a:rPr lang="de-DE" dirty="0"/>
              <a:t>Die Metadaten der Ressource können Sie dem Dokument zum Use Case entnehmen.</a:t>
            </a:r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B2040FC5-468B-4320-A9CA-8E6A3D031C4D}"/>
              </a:ext>
            </a:extLst>
          </p:cNvPr>
          <p:cNvSpPr txBox="1">
            <a:spLocks/>
          </p:cNvSpPr>
          <p:nvPr/>
        </p:nvSpPr>
        <p:spPr>
          <a:xfrm>
            <a:off x="1467092" y="2106742"/>
            <a:ext cx="3878070" cy="52024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de-DE" sz="2800" b="1" dirty="0">
                <a:latin typeface="Verdana" panose="020B0604030504040204" pitchFamily="34" charset="0"/>
                <a:ea typeface="Verdana" panose="020B0604030504040204" pitchFamily="34" charset="0"/>
              </a:rPr>
              <a:t>Übung 3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D8B0D1ED-C6A2-4668-8416-37F94A0209F9}"/>
              </a:ext>
            </a:extLst>
          </p:cNvPr>
          <p:cNvSpPr/>
          <p:nvPr/>
        </p:nvSpPr>
        <p:spPr>
          <a:xfrm>
            <a:off x="1170268" y="2120389"/>
            <a:ext cx="61874" cy="2265715"/>
          </a:xfrm>
          <a:prstGeom prst="rect">
            <a:avLst/>
          </a:prstGeom>
          <a:solidFill>
            <a:srgbClr val="0082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78311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1292E2-8818-BAF3-7200-4E9F4777CF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>
                <a:ea typeface="Verdana" panose="020B0604030504040204" pitchFamily="34" charset="0"/>
              </a:rPr>
              <a:t>Upload, Download und </a:t>
            </a:r>
            <a:r>
              <a:rPr lang="de-DE" dirty="0"/>
              <a:t>Löschen von Daten</a:t>
            </a:r>
            <a:endParaRPr lang="de-DE" b="1" dirty="0">
              <a:ea typeface="Verdana" panose="020B0604030504040204" pitchFamily="34" charset="0"/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BEB38A4-7701-498B-ADCD-83E0007FD2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513490"/>
            <a:ext cx="11014454" cy="4818944"/>
          </a:xfrm>
        </p:spPr>
        <p:txBody>
          <a:bodyPr/>
          <a:lstStyle/>
          <a:p>
            <a:pPr marL="0" indent="0">
              <a:buNone/>
            </a:pPr>
            <a:r>
              <a:rPr lang="de-DE" sz="1600" b="1" dirty="0"/>
              <a:t>Upload</a:t>
            </a:r>
          </a:p>
          <a:p>
            <a:r>
              <a:rPr lang="de-DE" sz="1600" dirty="0"/>
              <a:t>Einzelne Datei oder mehrere Dateien möglich</a:t>
            </a:r>
          </a:p>
          <a:p>
            <a:r>
              <a:rPr lang="de-DE" sz="1600" dirty="0"/>
              <a:t>Per Drag &amp; Drop oder über die Buttons „Datei auswählen“ und „Hochladen“</a:t>
            </a:r>
          </a:p>
          <a:p>
            <a:r>
              <a:rPr lang="de-DE" sz="1600" dirty="0"/>
              <a:t>Metadaten müssen vor dem Upload ausgefüllt werden</a:t>
            </a:r>
          </a:p>
          <a:p>
            <a:r>
              <a:rPr lang="de-DE" sz="1600" b="1" dirty="0">
                <a:solidFill>
                  <a:srgbClr val="00827F"/>
                </a:solidFill>
              </a:rPr>
              <a:t>Alternative Upload-Möglichkeiten: </a:t>
            </a:r>
            <a:r>
              <a:rPr lang="de-DE" sz="1600" dirty="0"/>
              <a:t>Automatisiert über API oder S3-Client (</a:t>
            </a:r>
            <a:r>
              <a:rPr lang="de-DE" sz="1600" u="sng" dirty="0"/>
              <a:t>nur S3-Ressource</a:t>
            </a:r>
            <a:r>
              <a:rPr lang="de-DE" sz="1600" dirty="0"/>
              <a:t>)</a:t>
            </a:r>
          </a:p>
          <a:p>
            <a:pPr marL="0" indent="0">
              <a:buNone/>
            </a:pPr>
            <a:endParaRPr lang="de-DE" sz="1600" dirty="0"/>
          </a:p>
          <a:p>
            <a:pPr marL="0" indent="0">
              <a:buNone/>
            </a:pPr>
            <a:r>
              <a:rPr lang="de-DE" sz="1600" b="1" dirty="0"/>
              <a:t>Download</a:t>
            </a:r>
            <a:r>
              <a:rPr lang="de-DE" sz="1600" dirty="0"/>
              <a:t>	</a:t>
            </a:r>
          </a:p>
          <a:p>
            <a:r>
              <a:rPr lang="de-DE" sz="1600" dirty="0"/>
              <a:t>Einzelne Datei oder mehrere Dateien möglich</a:t>
            </a:r>
          </a:p>
          <a:p>
            <a:r>
              <a:rPr lang="de-DE" sz="1600" dirty="0"/>
              <a:t>Dateiname anklicken oder mehrere Dateien über Checkbox markieren und auf „Herunterladen“ klicken</a:t>
            </a:r>
          </a:p>
          <a:p>
            <a:pPr marL="0" indent="0">
              <a:buNone/>
            </a:pPr>
            <a:endParaRPr lang="de-DE" sz="1600" dirty="0"/>
          </a:p>
          <a:p>
            <a:pPr marL="0" indent="0">
              <a:buNone/>
            </a:pPr>
            <a:r>
              <a:rPr lang="de-DE" sz="1600" b="1" dirty="0"/>
              <a:t>Löschen</a:t>
            </a:r>
          </a:p>
          <a:p>
            <a:r>
              <a:rPr lang="de-DE" sz="1600" dirty="0"/>
              <a:t>Datei(en) markieren und auf den Pfeil neben „Herunterladen“ klicken, anschließend auf „Löschen“</a:t>
            </a:r>
          </a:p>
          <a:p>
            <a:r>
              <a:rPr lang="de-DE" sz="1600" dirty="0"/>
              <a:t>Keine Wiederherstellung der Datei möglich</a:t>
            </a:r>
          </a:p>
          <a:p>
            <a:pPr marL="0" indent="0">
              <a:buNone/>
            </a:pP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92171333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BEB38A4-7701-498B-ADCD-83E0007FD2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513490"/>
            <a:ext cx="10181941" cy="4818944"/>
          </a:xfrm>
        </p:spPr>
        <p:txBody>
          <a:bodyPr/>
          <a:lstStyle/>
          <a:p>
            <a:pPr marL="0" indent="0">
              <a:buNone/>
            </a:pPr>
            <a:r>
              <a:rPr lang="de-DE" sz="1600" b="1" dirty="0"/>
              <a:t>Filterfunktion</a:t>
            </a:r>
          </a:p>
          <a:p>
            <a:r>
              <a:rPr lang="de-DE" sz="1600" dirty="0"/>
              <a:t>Rechts in der Dateiliste kann über das Filtersymbol eingestellt werden, welche Felder in der Liste angezeigt werden sollen</a:t>
            </a:r>
          </a:p>
          <a:p>
            <a:r>
              <a:rPr lang="de-DE" sz="1600" dirty="0"/>
              <a:t>Innerhalb aller sichtbaren Felder kann über die Suchleiste oberhalb der Liste nach Schlagwörtern gesucht werden</a:t>
            </a:r>
          </a:p>
          <a:p>
            <a:pPr marL="0" indent="0">
              <a:buNone/>
            </a:pPr>
            <a:endParaRPr lang="de-DE" sz="1600" dirty="0"/>
          </a:p>
          <a:p>
            <a:pPr marL="0" indent="0">
              <a:buNone/>
            </a:pPr>
            <a:endParaRPr lang="de-DE" sz="1600" dirty="0"/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CCEA7772-E1F9-49EE-83C1-3F5DF4C1C0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365125"/>
            <a:ext cx="10801350" cy="532183"/>
          </a:xfrm>
        </p:spPr>
        <p:txBody>
          <a:bodyPr/>
          <a:lstStyle/>
          <a:p>
            <a:r>
              <a:rPr lang="de-DE" b="1" dirty="0">
                <a:ea typeface="Verdana" panose="020B0604030504040204" pitchFamily="34" charset="0"/>
              </a:rPr>
              <a:t>Daten filtern </a:t>
            </a:r>
          </a:p>
        </p:txBody>
      </p:sp>
    </p:spTree>
    <p:extLst>
      <p:ext uri="{BB962C8B-B14F-4D97-AF65-F5344CB8AC3E}">
        <p14:creationId xmlns:p14="http://schemas.microsoft.com/office/powerpoint/2010/main" val="361176037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>
            <a:extLst>
              <a:ext uri="{FF2B5EF4-FFF2-40B4-BE49-F238E27FC236}">
                <a16:creationId xmlns:a16="http://schemas.microsoft.com/office/drawing/2014/main" id="{0A39CB4D-EBCF-4D16-8844-0A4D3316CE6C}"/>
              </a:ext>
            </a:extLst>
          </p:cNvPr>
          <p:cNvSpPr/>
          <p:nvPr/>
        </p:nvSpPr>
        <p:spPr>
          <a:xfrm>
            <a:off x="914399" y="2352402"/>
            <a:ext cx="204717" cy="2002049"/>
          </a:xfrm>
          <a:prstGeom prst="rect">
            <a:avLst/>
          </a:prstGeom>
          <a:solidFill>
            <a:srgbClr val="0082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342FF164-406B-4544-908B-C1B68CA26E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94387" y="3093615"/>
            <a:ext cx="9109917" cy="1260836"/>
          </a:xfrm>
        </p:spPr>
        <p:txBody>
          <a:bodyPr/>
          <a:lstStyle/>
          <a:p>
            <a:r>
              <a:rPr lang="de-DE" dirty="0"/>
              <a:t>Entpacken Sie den Zip-File und laden Sie den Datensatz aus dem Use Case in Ihrer Ressource hoch. </a:t>
            </a:r>
          </a:p>
          <a:p>
            <a:r>
              <a:rPr lang="de-DE" dirty="0"/>
              <a:t>Füllen Sie die Metadaten zu den Dateien aus.</a:t>
            </a:r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B2040FC5-468B-4320-A9CA-8E6A3D031C4D}"/>
              </a:ext>
            </a:extLst>
          </p:cNvPr>
          <p:cNvSpPr txBox="1">
            <a:spLocks/>
          </p:cNvSpPr>
          <p:nvPr/>
        </p:nvSpPr>
        <p:spPr>
          <a:xfrm>
            <a:off x="1494387" y="2352402"/>
            <a:ext cx="3878070" cy="52024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de-DE" sz="2800" b="1" dirty="0">
                <a:latin typeface="Verdana" panose="020B0604030504040204" pitchFamily="34" charset="0"/>
                <a:ea typeface="Verdana" panose="020B0604030504040204" pitchFamily="34" charset="0"/>
              </a:rPr>
              <a:t>Übung 4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D8B0D1ED-C6A2-4668-8416-37F94A0209F9}"/>
              </a:ext>
            </a:extLst>
          </p:cNvPr>
          <p:cNvSpPr/>
          <p:nvPr/>
        </p:nvSpPr>
        <p:spPr>
          <a:xfrm>
            <a:off x="1197563" y="2352401"/>
            <a:ext cx="54595" cy="2002049"/>
          </a:xfrm>
          <a:prstGeom prst="rect">
            <a:avLst/>
          </a:prstGeom>
          <a:solidFill>
            <a:srgbClr val="0082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4673378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1292E2-8818-BAF3-7200-4E9F4777CF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>
                <a:ea typeface="Verdana" panose="020B0604030504040204" pitchFamily="34" charset="0"/>
              </a:rPr>
              <a:t>Suchfunktion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BEB38A4-7701-498B-ADCD-83E0007FD2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513490"/>
            <a:ext cx="10801350" cy="1405817"/>
          </a:xfrm>
        </p:spPr>
        <p:txBody>
          <a:bodyPr/>
          <a:lstStyle/>
          <a:p>
            <a:pPr marL="0" indent="0">
              <a:buNone/>
            </a:pPr>
            <a:r>
              <a:rPr lang="de-DE" sz="1600" b="1" dirty="0"/>
              <a:t>Voraussetzungen für die Sichtbarkeit in der Suche</a:t>
            </a:r>
          </a:p>
          <a:p>
            <a:r>
              <a:rPr lang="de-DE" sz="1600" dirty="0"/>
              <a:t>Metadaten von Projekt und Ressource müssen „</a:t>
            </a:r>
            <a:r>
              <a:rPr lang="de-DE" sz="1600" dirty="0" err="1"/>
              <a:t>public</a:t>
            </a:r>
            <a:r>
              <a:rPr lang="de-DE" sz="1600" dirty="0"/>
              <a:t>“ sein.</a:t>
            </a:r>
          </a:p>
          <a:p>
            <a:r>
              <a:rPr lang="de-DE" sz="1600" dirty="0"/>
              <a:t>Wenn Metadaten „private“ sind, muss man Mitglied des Projektes sein, um Daten aus dem Projekt finden zu können.</a:t>
            </a:r>
          </a:p>
          <a:p>
            <a:pPr marL="0" indent="0">
              <a:buNone/>
            </a:pPr>
            <a:endParaRPr lang="de-DE" sz="1600" dirty="0"/>
          </a:p>
          <a:p>
            <a:pPr marL="0" indent="0">
              <a:buNone/>
            </a:pPr>
            <a:endParaRPr lang="de-DE" sz="1600" dirty="0"/>
          </a:p>
          <a:p>
            <a:pPr marL="0" indent="0">
              <a:buNone/>
            </a:pPr>
            <a:endParaRPr lang="de-DE" sz="1600" dirty="0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AC9EC1F6-88DA-4B65-AD3A-AC01CCC9BD2D}"/>
              </a:ext>
            </a:extLst>
          </p:cNvPr>
          <p:cNvSpPr/>
          <p:nvPr/>
        </p:nvSpPr>
        <p:spPr>
          <a:xfrm>
            <a:off x="-77169" y="3429001"/>
            <a:ext cx="7426236" cy="2371298"/>
          </a:xfrm>
          <a:prstGeom prst="rect">
            <a:avLst/>
          </a:prstGeom>
          <a:solidFill>
            <a:srgbClr val="0082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AA09887D-D0E4-4480-A8DC-CBCB8D7E1D9E}"/>
              </a:ext>
            </a:extLst>
          </p:cNvPr>
          <p:cNvSpPr txBox="1">
            <a:spLocks/>
          </p:cNvSpPr>
          <p:nvPr/>
        </p:nvSpPr>
        <p:spPr>
          <a:xfrm>
            <a:off x="695323" y="3668316"/>
            <a:ext cx="6245873" cy="197182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600" dirty="0">
                <a:solidFill>
                  <a:schemeClr val="bg1"/>
                </a:solidFill>
              </a:rPr>
              <a:t>Die Daten werden in Coscine alle </a:t>
            </a:r>
            <a:r>
              <a:rPr lang="de-DE" sz="1600" u="sng" dirty="0">
                <a:solidFill>
                  <a:schemeClr val="bg1"/>
                </a:solidFill>
              </a:rPr>
              <a:t>24 Stunden </a:t>
            </a:r>
            <a:r>
              <a:rPr lang="de-DE" sz="1600" dirty="0">
                <a:solidFill>
                  <a:schemeClr val="bg1"/>
                </a:solidFill>
              </a:rPr>
              <a:t>aktualisiert und können erst nach dieser Aktualisierung über die Suche gefunden werden.</a:t>
            </a:r>
          </a:p>
          <a:p>
            <a:r>
              <a:rPr lang="de-DE" sz="1600" dirty="0">
                <a:solidFill>
                  <a:schemeClr val="bg1"/>
                </a:solidFill>
              </a:rPr>
              <a:t>Es können lediglich Metadaten zu Projekten und Dateien über die Suche gefunden werden.</a:t>
            </a:r>
          </a:p>
          <a:p>
            <a:r>
              <a:rPr lang="de-DE" sz="1600" dirty="0">
                <a:solidFill>
                  <a:schemeClr val="bg1"/>
                </a:solidFill>
              </a:rPr>
              <a:t>Andere Nutzende haben </a:t>
            </a:r>
            <a:r>
              <a:rPr lang="de-DE" sz="1600" u="sng" dirty="0">
                <a:solidFill>
                  <a:schemeClr val="bg1"/>
                </a:solidFill>
              </a:rPr>
              <a:t>keinen</a:t>
            </a:r>
            <a:r>
              <a:rPr lang="de-DE" sz="1600" dirty="0">
                <a:solidFill>
                  <a:schemeClr val="bg1"/>
                </a:solidFill>
              </a:rPr>
              <a:t> Zugriff auf Ihre Daten.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9AC6D43E-E5C9-41E8-AB15-C9DADCD6D35C}"/>
              </a:ext>
            </a:extLst>
          </p:cNvPr>
          <p:cNvSpPr txBox="1">
            <a:spLocks/>
          </p:cNvSpPr>
          <p:nvPr/>
        </p:nvSpPr>
        <p:spPr>
          <a:xfrm>
            <a:off x="6941196" y="3428999"/>
            <a:ext cx="407871" cy="58786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3600" dirty="0">
                <a:solidFill>
                  <a:srgbClr val="FFC000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96777966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>
            <a:extLst>
              <a:ext uri="{FF2B5EF4-FFF2-40B4-BE49-F238E27FC236}">
                <a16:creationId xmlns:a16="http://schemas.microsoft.com/office/drawing/2014/main" id="{0A39CB4D-EBCF-4D16-8844-0A4D3316CE6C}"/>
              </a:ext>
            </a:extLst>
          </p:cNvPr>
          <p:cNvSpPr/>
          <p:nvPr/>
        </p:nvSpPr>
        <p:spPr>
          <a:xfrm>
            <a:off x="887104" y="2352402"/>
            <a:ext cx="204717" cy="2002049"/>
          </a:xfrm>
          <a:prstGeom prst="rect">
            <a:avLst/>
          </a:prstGeom>
          <a:solidFill>
            <a:srgbClr val="0082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342FF164-406B-4544-908B-C1B68CA26E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7092" y="3093615"/>
            <a:ext cx="9445447" cy="1260836"/>
          </a:xfrm>
        </p:spPr>
        <p:txBody>
          <a:bodyPr/>
          <a:lstStyle/>
          <a:p>
            <a:r>
              <a:rPr lang="de-DE" dirty="0"/>
              <a:t>Testen Sie die Suchfunktion mit Schlagwörtern Ihrer Wahl. </a:t>
            </a:r>
          </a:p>
          <a:p>
            <a:r>
              <a:rPr lang="de-DE" dirty="0"/>
              <a:t>Können Sie bestehende Projekte in Coscine finden, die Sie Ihrem Fachbereich zuordnen können?</a:t>
            </a:r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B2040FC5-468B-4320-A9CA-8E6A3D031C4D}"/>
              </a:ext>
            </a:extLst>
          </p:cNvPr>
          <p:cNvSpPr txBox="1">
            <a:spLocks/>
          </p:cNvSpPr>
          <p:nvPr/>
        </p:nvSpPr>
        <p:spPr>
          <a:xfrm>
            <a:off x="1467092" y="2352402"/>
            <a:ext cx="3878070" cy="52024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de-DE" sz="2800" b="1" dirty="0">
                <a:latin typeface="Verdana" panose="020B0604030504040204" pitchFamily="34" charset="0"/>
                <a:ea typeface="Verdana" panose="020B0604030504040204" pitchFamily="34" charset="0"/>
              </a:rPr>
              <a:t>Übung 5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D8B0D1ED-C6A2-4668-8416-37F94A0209F9}"/>
              </a:ext>
            </a:extLst>
          </p:cNvPr>
          <p:cNvSpPr/>
          <p:nvPr/>
        </p:nvSpPr>
        <p:spPr>
          <a:xfrm>
            <a:off x="1170268" y="2352401"/>
            <a:ext cx="54595" cy="2002049"/>
          </a:xfrm>
          <a:prstGeom prst="rect">
            <a:avLst/>
          </a:prstGeom>
          <a:solidFill>
            <a:srgbClr val="0082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899499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1292E2-8818-BAF3-7200-4E9F4777CF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>
                <a:ea typeface="Verdana" panose="020B0604030504040204" pitchFamily="34" charset="0"/>
              </a:rPr>
              <a:t>Rechtemanagement</a:t>
            </a:r>
          </a:p>
        </p:txBody>
      </p:sp>
      <p:graphicFrame>
        <p:nvGraphicFramePr>
          <p:cNvPr id="4" name="Tabelle 4">
            <a:extLst>
              <a:ext uri="{FF2B5EF4-FFF2-40B4-BE49-F238E27FC236}">
                <a16:creationId xmlns:a16="http://schemas.microsoft.com/office/drawing/2014/main" id="{878C9B53-A924-4871-9E7E-A7ABBC2701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9139898"/>
              </p:ext>
            </p:extLst>
          </p:nvPr>
        </p:nvGraphicFramePr>
        <p:xfrm>
          <a:off x="775925" y="2173843"/>
          <a:ext cx="10800000" cy="2035716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2294821">
                  <a:extLst>
                    <a:ext uri="{9D8B030D-6E8A-4147-A177-3AD203B41FA5}">
                      <a16:colId xmlns:a16="http://schemas.microsoft.com/office/drawing/2014/main" val="3579728180"/>
                    </a:ext>
                  </a:extLst>
                </a:gridCol>
                <a:gridCol w="8505179">
                  <a:extLst>
                    <a:ext uri="{9D8B030D-6E8A-4147-A177-3AD203B41FA5}">
                      <a16:colId xmlns:a16="http://schemas.microsoft.com/office/drawing/2014/main" val="33399798"/>
                    </a:ext>
                  </a:extLst>
                </a:gridCol>
              </a:tblGrid>
              <a:tr h="471429">
                <a:tc>
                  <a:txBody>
                    <a:bodyPr/>
                    <a:lstStyle/>
                    <a:p>
                      <a:r>
                        <a:rPr lang="de-DE" sz="1600" dirty="0">
                          <a:solidFill>
                            <a:srgbClr val="00827F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Rolle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>
                          <a:solidFill>
                            <a:srgbClr val="00827F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Beschreibung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9210764"/>
                  </a:ext>
                </a:extLst>
              </a:tr>
              <a:tr h="521429">
                <a:tc>
                  <a:txBody>
                    <a:bodyPr/>
                    <a:lstStyle/>
                    <a:p>
                      <a:r>
                        <a:rPr lang="de-DE" sz="1600" b="1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Owner</a:t>
                      </a:r>
                      <a:r>
                        <a:rPr lang="de-DE" sz="1600" b="1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Administrative Rechte für das Projekt, Lese- und Schreibrechte für Dateien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4556584"/>
                  </a:ext>
                </a:extLst>
              </a:tr>
              <a:tr h="521429">
                <a:tc>
                  <a:txBody>
                    <a:bodyPr/>
                    <a:lstStyle/>
                    <a:p>
                      <a:r>
                        <a:rPr lang="de-DE" sz="1600" b="1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Member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Lese- und Schreibrechte für Dateien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7416920"/>
                  </a:ext>
                </a:extLst>
              </a:tr>
              <a:tr h="521429">
                <a:tc>
                  <a:txBody>
                    <a:bodyPr/>
                    <a:lstStyle/>
                    <a:p>
                      <a:r>
                        <a:rPr lang="de-DE" sz="1600" b="1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Guest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Nur Leserechte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9295619"/>
                  </a:ext>
                </a:extLst>
              </a:tr>
            </a:tbl>
          </a:graphicData>
        </a:graphic>
      </p:graphicFrame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33B745AB-0CD0-4148-998C-FC2AB9EDD85D}"/>
              </a:ext>
            </a:extLst>
          </p:cNvPr>
          <p:cNvSpPr txBox="1">
            <a:spLocks/>
          </p:cNvSpPr>
          <p:nvPr/>
        </p:nvSpPr>
        <p:spPr>
          <a:xfrm>
            <a:off x="695325" y="4644535"/>
            <a:ext cx="10801350" cy="173771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DE" sz="1600" b="1" dirty="0"/>
              <a:t>Mitglieder hinzufügen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>
                <a:latin typeface="Verdana" panose="020B0604030504040204" pitchFamily="34" charset="0"/>
                <a:ea typeface="Verdana" panose="020B0604030504040204" pitchFamily="34" charset="0"/>
              </a:rPr>
              <a:t>Einladung erfolgt über die E-Mail-Adresse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>
                <a:latin typeface="Verdana" panose="020B0604030504040204" pitchFamily="34" charset="0"/>
                <a:ea typeface="Verdana" panose="020B0604030504040204" pitchFamily="34" charset="0"/>
              </a:rPr>
              <a:t>Mitglieder der Institution sind bereits im System erfasst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>
                <a:latin typeface="Verdana" panose="020B0604030504040204" pitchFamily="34" charset="0"/>
                <a:ea typeface="Verdana" panose="020B0604030504040204" pitchFamily="34" charset="0"/>
              </a:rPr>
              <a:t>Auch Externe können eingeladen werden, diese benötigen eine </a:t>
            </a:r>
            <a:r>
              <a:rPr lang="de-DE" sz="1600" dirty="0" err="1">
                <a:latin typeface="Verdana" panose="020B0604030504040204" pitchFamily="34" charset="0"/>
                <a:ea typeface="Verdana" panose="020B0604030504040204" pitchFamily="34" charset="0"/>
              </a:rPr>
              <a:t>ORCiD</a:t>
            </a:r>
            <a:endParaRPr lang="de-DE" sz="16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de-DE" sz="1600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81BAC5C7-3C43-44A1-8E24-35ED557171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513490"/>
            <a:ext cx="10801350" cy="445939"/>
          </a:xfrm>
        </p:spPr>
        <p:txBody>
          <a:bodyPr/>
          <a:lstStyle/>
          <a:p>
            <a:pPr marL="0" indent="0">
              <a:buNone/>
            </a:pPr>
            <a:r>
              <a:rPr lang="de-DE" sz="1600" b="1" dirty="0"/>
              <a:t>Rechte &amp; Rollen</a:t>
            </a:r>
          </a:p>
        </p:txBody>
      </p:sp>
    </p:spTree>
    <p:extLst>
      <p:ext uri="{BB962C8B-B14F-4D97-AF65-F5344CB8AC3E}">
        <p14:creationId xmlns:p14="http://schemas.microsoft.com/office/powerpoint/2010/main" val="22607024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19">
            <a:extLst>
              <a:ext uri="{FF2B5EF4-FFF2-40B4-BE49-F238E27FC236}">
                <a16:creationId xmlns:a16="http://schemas.microsoft.com/office/drawing/2014/main" id="{9D7C9711-B295-41FA-81CF-0F8914F046E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014" r="17422"/>
          <a:stretch/>
        </p:blipFill>
        <p:spPr>
          <a:xfrm>
            <a:off x="-903933" y="-7577"/>
            <a:ext cx="3734108" cy="6860454"/>
          </a:xfrm>
          <a:prstGeom prst="rect">
            <a:avLst/>
          </a:prstGeom>
        </p:spPr>
      </p:pic>
      <p:sp>
        <p:nvSpPr>
          <p:cNvPr id="21" name="Textfeld 20">
            <a:extLst>
              <a:ext uri="{FF2B5EF4-FFF2-40B4-BE49-F238E27FC236}">
                <a16:creationId xmlns:a16="http://schemas.microsoft.com/office/drawing/2014/main" id="{7AFCF8D7-600A-497E-A437-0C294C63616E}"/>
              </a:ext>
            </a:extLst>
          </p:cNvPr>
          <p:cNvSpPr txBox="1"/>
          <p:nvPr/>
        </p:nvSpPr>
        <p:spPr>
          <a:xfrm>
            <a:off x="-15297" y="6590035"/>
            <a:ext cx="341164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800" dirty="0">
                <a:solidFill>
                  <a:schemeClr val="bg1">
                    <a:lumMod val="6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Quelle: Pixabay.com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295E4C2C-5830-4394-92F4-E50A671BA969}"/>
              </a:ext>
            </a:extLst>
          </p:cNvPr>
          <p:cNvSpPr/>
          <p:nvPr/>
        </p:nvSpPr>
        <p:spPr>
          <a:xfrm>
            <a:off x="1672814" y="3074535"/>
            <a:ext cx="5492261" cy="708931"/>
          </a:xfrm>
          <a:prstGeom prst="rect">
            <a:avLst/>
          </a:prstGeom>
          <a:solidFill>
            <a:srgbClr val="0082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4BDCB06-00A5-48E1-9400-E69B228ED52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933681" y="3189823"/>
            <a:ext cx="4944791" cy="520246"/>
          </a:xfrm>
          <a:prstGeom prst="rect">
            <a:avLst/>
          </a:prstGeom>
        </p:spPr>
        <p:txBody>
          <a:bodyPr/>
          <a:lstStyle/>
          <a:p>
            <a:r>
              <a:rPr lang="de-DE" sz="2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01 Vorstellung</a:t>
            </a:r>
          </a:p>
        </p:txBody>
      </p:sp>
    </p:spTree>
    <p:extLst>
      <p:ext uri="{BB962C8B-B14F-4D97-AF65-F5344CB8AC3E}">
        <p14:creationId xmlns:p14="http://schemas.microsoft.com/office/powerpoint/2010/main" val="263315881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>
            <a:extLst>
              <a:ext uri="{FF2B5EF4-FFF2-40B4-BE49-F238E27FC236}">
                <a16:creationId xmlns:a16="http://schemas.microsoft.com/office/drawing/2014/main" id="{0A39CB4D-EBCF-4D16-8844-0A4D3316CE6C}"/>
              </a:ext>
            </a:extLst>
          </p:cNvPr>
          <p:cNvSpPr/>
          <p:nvPr/>
        </p:nvSpPr>
        <p:spPr>
          <a:xfrm>
            <a:off x="914399" y="2352402"/>
            <a:ext cx="204717" cy="2002049"/>
          </a:xfrm>
          <a:prstGeom prst="rect">
            <a:avLst/>
          </a:prstGeom>
          <a:solidFill>
            <a:srgbClr val="0082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342FF164-406B-4544-908B-C1B68CA26E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94387" y="3093615"/>
            <a:ext cx="8987079" cy="1260836"/>
          </a:xfrm>
        </p:spPr>
        <p:txBody>
          <a:bodyPr/>
          <a:lstStyle/>
          <a:p>
            <a:r>
              <a:rPr lang="de-DE" dirty="0"/>
              <a:t>Laden Sie den/die </a:t>
            </a:r>
            <a:r>
              <a:rPr lang="de-DE" dirty="0" err="1"/>
              <a:t>Workshopteilnehmer:in</a:t>
            </a:r>
            <a:r>
              <a:rPr lang="de-DE" dirty="0"/>
              <a:t> in der Meeting-Kachel rechts von Ihnen zu Ihrem Projekt ein.</a:t>
            </a:r>
          </a:p>
          <a:p>
            <a:r>
              <a:rPr lang="de-DE" dirty="0"/>
              <a:t>Schauen Sie sich in dem Projekt um, zu dem Sie eingeladen wurden.</a:t>
            </a:r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B2040FC5-468B-4320-A9CA-8E6A3D031C4D}"/>
              </a:ext>
            </a:extLst>
          </p:cNvPr>
          <p:cNvSpPr txBox="1">
            <a:spLocks/>
          </p:cNvSpPr>
          <p:nvPr/>
        </p:nvSpPr>
        <p:spPr>
          <a:xfrm>
            <a:off x="1494387" y="2352402"/>
            <a:ext cx="3878070" cy="52024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de-DE" sz="2800" b="1" dirty="0">
                <a:latin typeface="Verdana" panose="020B0604030504040204" pitchFamily="34" charset="0"/>
                <a:ea typeface="Verdana" panose="020B0604030504040204" pitchFamily="34" charset="0"/>
              </a:rPr>
              <a:t>Übung 6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D8B0D1ED-C6A2-4668-8416-37F94A0209F9}"/>
              </a:ext>
            </a:extLst>
          </p:cNvPr>
          <p:cNvSpPr/>
          <p:nvPr/>
        </p:nvSpPr>
        <p:spPr>
          <a:xfrm>
            <a:off x="1197563" y="2352401"/>
            <a:ext cx="54595" cy="2002049"/>
          </a:xfrm>
          <a:prstGeom prst="rect">
            <a:avLst/>
          </a:prstGeom>
          <a:solidFill>
            <a:srgbClr val="0082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17753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19">
            <a:extLst>
              <a:ext uri="{FF2B5EF4-FFF2-40B4-BE49-F238E27FC236}">
                <a16:creationId xmlns:a16="http://schemas.microsoft.com/office/drawing/2014/main" id="{9D7C9711-B295-41FA-81CF-0F8914F046E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014" r="17422"/>
          <a:stretch/>
        </p:blipFill>
        <p:spPr>
          <a:xfrm>
            <a:off x="-903933" y="-7577"/>
            <a:ext cx="3734108" cy="6860454"/>
          </a:xfrm>
          <a:prstGeom prst="rect">
            <a:avLst/>
          </a:prstGeom>
        </p:spPr>
      </p:pic>
      <p:sp>
        <p:nvSpPr>
          <p:cNvPr id="21" name="Textfeld 20">
            <a:extLst>
              <a:ext uri="{FF2B5EF4-FFF2-40B4-BE49-F238E27FC236}">
                <a16:creationId xmlns:a16="http://schemas.microsoft.com/office/drawing/2014/main" id="{7AFCF8D7-600A-497E-A437-0C294C63616E}"/>
              </a:ext>
            </a:extLst>
          </p:cNvPr>
          <p:cNvSpPr txBox="1"/>
          <p:nvPr/>
        </p:nvSpPr>
        <p:spPr>
          <a:xfrm>
            <a:off x="-15297" y="6590035"/>
            <a:ext cx="341164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800" dirty="0">
                <a:solidFill>
                  <a:schemeClr val="bg1">
                    <a:lumMod val="6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Quelle: Pixabay.com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295E4C2C-5830-4394-92F4-E50A671BA969}"/>
              </a:ext>
            </a:extLst>
          </p:cNvPr>
          <p:cNvSpPr/>
          <p:nvPr/>
        </p:nvSpPr>
        <p:spPr>
          <a:xfrm>
            <a:off x="1672814" y="3074535"/>
            <a:ext cx="5492261" cy="708931"/>
          </a:xfrm>
          <a:prstGeom prst="rect">
            <a:avLst/>
          </a:prstGeom>
          <a:solidFill>
            <a:srgbClr val="0082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4BDCB06-00A5-48E1-9400-E69B228ED52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933681" y="3189823"/>
            <a:ext cx="5231394" cy="520246"/>
          </a:xfrm>
          <a:prstGeom prst="rect">
            <a:avLst/>
          </a:prstGeom>
        </p:spPr>
        <p:txBody>
          <a:bodyPr/>
          <a:lstStyle/>
          <a:p>
            <a:r>
              <a:rPr lang="de-DE" sz="2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04 Diskussion</a:t>
            </a:r>
          </a:p>
        </p:txBody>
      </p:sp>
    </p:spTree>
    <p:extLst>
      <p:ext uri="{BB962C8B-B14F-4D97-AF65-F5344CB8AC3E}">
        <p14:creationId xmlns:p14="http://schemas.microsoft.com/office/powerpoint/2010/main" val="200718454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19">
            <a:extLst>
              <a:ext uri="{FF2B5EF4-FFF2-40B4-BE49-F238E27FC236}">
                <a16:creationId xmlns:a16="http://schemas.microsoft.com/office/drawing/2014/main" id="{9D7C9711-B295-41FA-81CF-0F8914F046E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014" r="17422"/>
          <a:stretch/>
        </p:blipFill>
        <p:spPr>
          <a:xfrm>
            <a:off x="-903933" y="-7577"/>
            <a:ext cx="3734108" cy="6860454"/>
          </a:xfrm>
          <a:prstGeom prst="rect">
            <a:avLst/>
          </a:prstGeom>
        </p:spPr>
      </p:pic>
      <p:sp>
        <p:nvSpPr>
          <p:cNvPr id="21" name="Textfeld 20">
            <a:extLst>
              <a:ext uri="{FF2B5EF4-FFF2-40B4-BE49-F238E27FC236}">
                <a16:creationId xmlns:a16="http://schemas.microsoft.com/office/drawing/2014/main" id="{7AFCF8D7-600A-497E-A437-0C294C63616E}"/>
              </a:ext>
            </a:extLst>
          </p:cNvPr>
          <p:cNvSpPr txBox="1"/>
          <p:nvPr/>
        </p:nvSpPr>
        <p:spPr>
          <a:xfrm>
            <a:off x="-15297" y="6590035"/>
            <a:ext cx="341164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800" dirty="0">
                <a:solidFill>
                  <a:schemeClr val="bg1">
                    <a:lumMod val="6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Quelle: Pixabay.com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295E4C2C-5830-4394-92F4-E50A671BA969}"/>
              </a:ext>
            </a:extLst>
          </p:cNvPr>
          <p:cNvSpPr/>
          <p:nvPr/>
        </p:nvSpPr>
        <p:spPr>
          <a:xfrm>
            <a:off x="1672814" y="3074535"/>
            <a:ext cx="5492261" cy="708931"/>
          </a:xfrm>
          <a:prstGeom prst="rect">
            <a:avLst/>
          </a:prstGeom>
          <a:solidFill>
            <a:srgbClr val="0082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4BDCB06-00A5-48E1-9400-E69B228ED52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933681" y="3189823"/>
            <a:ext cx="5231394" cy="520246"/>
          </a:xfrm>
          <a:prstGeom prst="rect">
            <a:avLst/>
          </a:prstGeom>
        </p:spPr>
        <p:txBody>
          <a:bodyPr/>
          <a:lstStyle/>
          <a:p>
            <a:r>
              <a:rPr lang="de-DE" sz="2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05 Feedback</a:t>
            </a:r>
          </a:p>
        </p:txBody>
      </p:sp>
    </p:spTree>
    <p:extLst>
      <p:ext uri="{BB962C8B-B14F-4D97-AF65-F5344CB8AC3E}">
        <p14:creationId xmlns:p14="http://schemas.microsoft.com/office/powerpoint/2010/main" val="218010107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">
            <a:extLst>
              <a:ext uri="{FF2B5EF4-FFF2-40B4-BE49-F238E27FC236}">
                <a16:creationId xmlns:a16="http://schemas.microsoft.com/office/drawing/2014/main" id="{EDDD4CCB-58FB-48C7-ABFD-9DF8EB1579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91591" y="1929788"/>
            <a:ext cx="2822989" cy="532183"/>
          </a:xfrm>
        </p:spPr>
        <p:txBody>
          <a:bodyPr/>
          <a:lstStyle/>
          <a:p>
            <a:r>
              <a:rPr lang="de-DE" b="1" dirty="0">
                <a:ea typeface="Verdana" panose="020B0604030504040204" pitchFamily="34" charset="0"/>
              </a:rPr>
              <a:t>Vielen Dank</a:t>
            </a:r>
            <a:endParaRPr lang="de-DE" dirty="0"/>
          </a:p>
        </p:txBody>
      </p:sp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342FF164-406B-4544-908B-C1B68CA26E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33871" y="2724574"/>
            <a:ext cx="6412089" cy="753800"/>
          </a:xfrm>
        </p:spPr>
        <p:txBody>
          <a:bodyPr/>
          <a:lstStyle/>
          <a:p>
            <a:pPr marL="0" indent="0" algn="ctr">
              <a:buNone/>
            </a:pPr>
            <a:r>
              <a:rPr lang="de-DE" dirty="0"/>
              <a:t>Bei Fragen zum Forschungsdatenmanagement kommen Sie gerne auf uns zu. </a:t>
            </a: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B36075B5-F305-46D5-AB98-EDC14870EFB8}"/>
              </a:ext>
            </a:extLst>
          </p:cNvPr>
          <p:cNvSpPr txBox="1">
            <a:spLocks/>
          </p:cNvSpPr>
          <p:nvPr/>
        </p:nvSpPr>
        <p:spPr>
          <a:xfrm>
            <a:off x="3224618" y="3478373"/>
            <a:ext cx="5742763" cy="125555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kern="1200" baseline="0">
                <a:solidFill>
                  <a:schemeClr val="tx1"/>
                </a:solidFill>
                <a:latin typeface="ClanOT-Bold" panose="02010804040101020104" pitchFamily="50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algn="ctr"/>
            <a:r>
              <a:rPr lang="de-DE" sz="1600" dirty="0">
                <a:highlight>
                  <a:srgbClr val="FFFF00"/>
                </a:highlight>
                <a:latin typeface="Verdana" panose="020B0604030504040204" pitchFamily="34" charset="0"/>
                <a:ea typeface="Verdana" panose="020B0604030504040204" pitchFamily="34" charset="0"/>
              </a:rPr>
              <a:t>Kontaktdaten</a:t>
            </a:r>
          </a:p>
          <a:p>
            <a:pPr algn="ctr"/>
            <a:endParaRPr lang="de-DE" sz="1600" dirty="0">
              <a:highlight>
                <a:srgbClr val="FFFF00"/>
              </a:highlight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de-DE" sz="1600" u="sng" dirty="0">
                <a:solidFill>
                  <a:srgbClr val="00B1AC"/>
                </a:solidFill>
                <a:latin typeface="Verdana" panose="020B0604030504040204" pitchFamily="34" charset="0"/>
                <a:ea typeface="Verdana" panose="020B0604030504040204" pitchFamily="34" charset="0"/>
                <a:hlinkClick r:id="rId2"/>
              </a:rPr>
              <a:t>Coscine Support</a:t>
            </a:r>
            <a:endParaRPr lang="de-DE" sz="1600" u="sng" dirty="0">
              <a:solidFill>
                <a:srgbClr val="00B1AC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de-DE" sz="1600" u="sng" dirty="0">
                <a:solidFill>
                  <a:srgbClr val="00B1AC"/>
                </a:solidFill>
                <a:latin typeface="Verdana" panose="020B0604030504040204" pitchFamily="34" charset="0"/>
                <a:ea typeface="Verdana" panose="020B0604030504040204" pitchFamily="34" charset="0"/>
                <a:hlinkClick r:id="rId3"/>
              </a:rPr>
              <a:t>Coscine Dokumentation</a:t>
            </a:r>
            <a:endParaRPr lang="de-DE" sz="1600" u="sng" dirty="0">
              <a:solidFill>
                <a:srgbClr val="00B1AC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de-DE" sz="1600" u="sng" dirty="0">
                <a:solidFill>
                  <a:srgbClr val="00B1AC"/>
                </a:solidFill>
                <a:latin typeface="Verdana" panose="020B0604030504040204" pitchFamily="34" charset="0"/>
                <a:ea typeface="Verdana" panose="020B0604030504040204" pitchFamily="34" charset="0"/>
                <a:hlinkClick r:id="rId4"/>
              </a:rPr>
              <a:t>Coscine News</a:t>
            </a:r>
            <a:endParaRPr lang="de-DE" sz="1600" u="sng" dirty="0">
              <a:solidFill>
                <a:srgbClr val="00B1AC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de-DE" sz="1600" dirty="0">
              <a:highlight>
                <a:srgbClr val="FFFF00"/>
              </a:highligh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03647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Inhaltsplatzhalter 2">
            <a:extLst>
              <a:ext uri="{FF2B5EF4-FFF2-40B4-BE49-F238E27FC236}">
                <a16:creationId xmlns:a16="http://schemas.microsoft.com/office/drawing/2014/main" id="{CFABCC45-732F-4311-A7E1-717F41C2A8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90452" y="2342128"/>
            <a:ext cx="6412089" cy="2173744"/>
          </a:xfrm>
        </p:spPr>
        <p:txBody>
          <a:bodyPr/>
          <a:lstStyle/>
          <a:p>
            <a:pPr marL="0" indent="0">
              <a:spcAft>
                <a:spcPts val="1200"/>
              </a:spcAft>
              <a:buNone/>
            </a:pPr>
            <a:r>
              <a:rPr lang="de-DE" sz="1600" b="1" dirty="0"/>
              <a:t>Wer sind Sie? </a:t>
            </a:r>
          </a:p>
          <a:p>
            <a:pPr>
              <a:spcAft>
                <a:spcPts val="1200"/>
              </a:spcAft>
            </a:pPr>
            <a:r>
              <a:rPr lang="de-DE" sz="1600" dirty="0"/>
              <a:t>In welchem Bereich forschen Sie? </a:t>
            </a:r>
          </a:p>
          <a:p>
            <a:pPr>
              <a:spcAft>
                <a:spcPts val="1200"/>
              </a:spcAft>
            </a:pPr>
            <a:r>
              <a:rPr lang="de-DE" sz="1600" dirty="0"/>
              <a:t>Wo speichern Sie aktuell Ihre Daten?</a:t>
            </a:r>
          </a:p>
          <a:p>
            <a:pPr>
              <a:spcAft>
                <a:spcPts val="1200"/>
              </a:spcAft>
            </a:pPr>
            <a:r>
              <a:rPr lang="de-DE" sz="1600" dirty="0"/>
              <a:t>Welche Erwartungen haben Sie an </a:t>
            </a:r>
            <a:r>
              <a:rPr lang="de-DE" sz="1600" dirty="0" err="1"/>
              <a:t>Coscine</a:t>
            </a:r>
            <a:r>
              <a:rPr lang="de-DE" sz="1600" dirty="0"/>
              <a:t>?</a:t>
            </a:r>
          </a:p>
          <a:p>
            <a:pPr marL="0" indent="0">
              <a:spcAft>
                <a:spcPts val="1200"/>
              </a:spcAft>
              <a:buNone/>
            </a:pPr>
            <a:endParaRPr lang="de-DE" dirty="0"/>
          </a:p>
        </p:txBody>
      </p:sp>
      <p:pic>
        <p:nvPicPr>
          <p:cNvPr id="1026" name="Picture 2" descr="Leeres Profilbild, Mysteriöser Mann">
            <a:extLst>
              <a:ext uri="{FF2B5EF4-FFF2-40B4-BE49-F238E27FC236}">
                <a16:creationId xmlns:a16="http://schemas.microsoft.com/office/drawing/2014/main" id="{6FA68980-8B07-4F70-BF57-28D93B962F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861" y="2247584"/>
            <a:ext cx="2256999" cy="2256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22776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19">
            <a:extLst>
              <a:ext uri="{FF2B5EF4-FFF2-40B4-BE49-F238E27FC236}">
                <a16:creationId xmlns:a16="http://schemas.microsoft.com/office/drawing/2014/main" id="{9D7C9711-B295-41FA-81CF-0F8914F046E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014" r="17422"/>
          <a:stretch/>
        </p:blipFill>
        <p:spPr>
          <a:xfrm>
            <a:off x="-903933" y="-7577"/>
            <a:ext cx="3734108" cy="6860454"/>
          </a:xfrm>
          <a:prstGeom prst="rect">
            <a:avLst/>
          </a:prstGeom>
        </p:spPr>
      </p:pic>
      <p:sp>
        <p:nvSpPr>
          <p:cNvPr id="21" name="Textfeld 20">
            <a:extLst>
              <a:ext uri="{FF2B5EF4-FFF2-40B4-BE49-F238E27FC236}">
                <a16:creationId xmlns:a16="http://schemas.microsoft.com/office/drawing/2014/main" id="{7AFCF8D7-600A-497E-A437-0C294C63616E}"/>
              </a:ext>
            </a:extLst>
          </p:cNvPr>
          <p:cNvSpPr txBox="1"/>
          <p:nvPr/>
        </p:nvSpPr>
        <p:spPr>
          <a:xfrm>
            <a:off x="-15297" y="6590035"/>
            <a:ext cx="341164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800" dirty="0">
                <a:solidFill>
                  <a:schemeClr val="bg1">
                    <a:lumMod val="6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Quelle: Pixabay.com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295E4C2C-5830-4394-92F4-E50A671BA969}"/>
              </a:ext>
            </a:extLst>
          </p:cNvPr>
          <p:cNvSpPr/>
          <p:nvPr/>
        </p:nvSpPr>
        <p:spPr>
          <a:xfrm>
            <a:off x="1672814" y="3074535"/>
            <a:ext cx="5845586" cy="708931"/>
          </a:xfrm>
          <a:prstGeom prst="rect">
            <a:avLst/>
          </a:prstGeom>
          <a:solidFill>
            <a:srgbClr val="0082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4BDCB06-00A5-48E1-9400-E69B228ED52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933681" y="3189823"/>
            <a:ext cx="5584719" cy="520246"/>
          </a:xfrm>
          <a:prstGeom prst="rect">
            <a:avLst/>
          </a:prstGeom>
        </p:spPr>
        <p:txBody>
          <a:bodyPr/>
          <a:lstStyle/>
          <a:p>
            <a:r>
              <a:rPr lang="de-DE" sz="2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02 Thematischer Einstieg</a:t>
            </a:r>
          </a:p>
        </p:txBody>
      </p:sp>
    </p:spTree>
    <p:extLst>
      <p:ext uri="{BB962C8B-B14F-4D97-AF65-F5344CB8AC3E}">
        <p14:creationId xmlns:p14="http://schemas.microsoft.com/office/powerpoint/2010/main" val="39521145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Inhaltsplatzhalter 2">
            <a:extLst>
              <a:ext uri="{FF2B5EF4-FFF2-40B4-BE49-F238E27FC236}">
                <a16:creationId xmlns:a16="http://schemas.microsoft.com/office/drawing/2014/main" id="{1C72D7BF-98F3-4183-88A6-7F34E3B249F9}"/>
              </a:ext>
            </a:extLst>
          </p:cNvPr>
          <p:cNvSpPr txBox="1">
            <a:spLocks/>
          </p:cNvSpPr>
          <p:nvPr/>
        </p:nvSpPr>
        <p:spPr>
          <a:xfrm>
            <a:off x="5265566" y="1269517"/>
            <a:ext cx="5700461" cy="134860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de-DE" sz="1600" b="1" dirty="0"/>
              <a:t>Speicherplatz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de-DE" sz="1600" dirty="0"/>
              <a:t>Kostenlose Speicherung auf dem </a:t>
            </a:r>
            <a:r>
              <a:rPr lang="de-DE" sz="1600" dirty="0" err="1"/>
              <a:t>DataStorage.nrw</a:t>
            </a:r>
            <a:r>
              <a:rPr lang="de-DE" sz="1600" dirty="0"/>
              <a:t> (10 Jahre nach Projektende und bis zu 125 TB)</a:t>
            </a:r>
          </a:p>
        </p:txBody>
      </p:sp>
      <p:sp>
        <p:nvSpPr>
          <p:cNvPr id="19" name="Inhaltsplatzhalter 2">
            <a:extLst>
              <a:ext uri="{FF2B5EF4-FFF2-40B4-BE49-F238E27FC236}">
                <a16:creationId xmlns:a16="http://schemas.microsoft.com/office/drawing/2014/main" id="{B993713B-DB9E-491D-B242-5EF7AB6636ED}"/>
              </a:ext>
            </a:extLst>
          </p:cNvPr>
          <p:cNvSpPr txBox="1">
            <a:spLocks/>
          </p:cNvSpPr>
          <p:nvPr/>
        </p:nvSpPr>
        <p:spPr>
          <a:xfrm>
            <a:off x="5265566" y="4878116"/>
            <a:ext cx="6139984" cy="116732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de-DE" sz="1600" b="1" dirty="0"/>
              <a:t>Organisation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de-DE" sz="1600" dirty="0"/>
              <a:t>Verwaltung von Forschungsdaten und geregelter Zugriff für Projektmitglieder</a:t>
            </a:r>
          </a:p>
        </p:txBody>
      </p:sp>
      <p:sp>
        <p:nvSpPr>
          <p:cNvPr id="21" name="Inhaltsplatzhalter 2">
            <a:extLst>
              <a:ext uri="{FF2B5EF4-FFF2-40B4-BE49-F238E27FC236}">
                <a16:creationId xmlns:a16="http://schemas.microsoft.com/office/drawing/2014/main" id="{C2A0BB65-1011-4570-B67B-CDC5009A8BAA}"/>
              </a:ext>
            </a:extLst>
          </p:cNvPr>
          <p:cNvSpPr txBox="1">
            <a:spLocks/>
          </p:cNvSpPr>
          <p:nvPr/>
        </p:nvSpPr>
        <p:spPr>
          <a:xfrm>
            <a:off x="5265566" y="3705027"/>
            <a:ext cx="6231109" cy="116126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de-DE" sz="1600" b="1" dirty="0"/>
              <a:t>Nachvollziehbarkeit durch Metadaten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de-DE" sz="1600" dirty="0"/>
              <a:t>Beschreibung der Forschungsdaten mit Metadaten (Informationen über die Forschungsdaten)</a:t>
            </a:r>
          </a:p>
        </p:txBody>
      </p:sp>
      <p:sp>
        <p:nvSpPr>
          <p:cNvPr id="22" name="Inhaltsplatzhalter 2">
            <a:extLst>
              <a:ext uri="{FF2B5EF4-FFF2-40B4-BE49-F238E27FC236}">
                <a16:creationId xmlns:a16="http://schemas.microsoft.com/office/drawing/2014/main" id="{C825276C-F034-4600-BCC3-F698EC0A164B}"/>
              </a:ext>
            </a:extLst>
          </p:cNvPr>
          <p:cNvSpPr txBox="1">
            <a:spLocks/>
          </p:cNvSpPr>
          <p:nvPr/>
        </p:nvSpPr>
        <p:spPr>
          <a:xfrm>
            <a:off x="5265566" y="2465232"/>
            <a:ext cx="6139982" cy="83700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de-DE" sz="1600" b="1" dirty="0" err="1"/>
              <a:t>DataStorage.nrw</a:t>
            </a:r>
            <a:r>
              <a:rPr lang="de-DE" sz="1600" b="1" dirty="0"/>
              <a:t> 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de-DE" sz="1600" dirty="0"/>
              <a:t>Sicherer Speicher für Forschungsdaten, der mehrfach in NRW gespiegelt wird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51F1BCAD-562B-4792-A9F3-FA402B913116}"/>
              </a:ext>
            </a:extLst>
          </p:cNvPr>
          <p:cNvSpPr txBox="1"/>
          <p:nvPr/>
        </p:nvSpPr>
        <p:spPr>
          <a:xfrm>
            <a:off x="7121963" y="6519610"/>
            <a:ext cx="5070037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>
                <a:latin typeface="Verdana" panose="020B0604030504040204" pitchFamily="34" charset="0"/>
                <a:ea typeface="Verdana" panose="020B0604030504040204" pitchFamily="34" charset="0"/>
              </a:rPr>
              <a:t>Weitere Informationen über Coscine: </a:t>
            </a:r>
            <a:r>
              <a:rPr lang="de-DE" sz="1000" dirty="0">
                <a:latin typeface="Verdana" panose="020B0604030504040204" pitchFamily="34" charset="0"/>
                <a:ea typeface="Verdana" panose="020B0604030504040204" pitchFamily="34" charset="0"/>
                <a:hlinkClick r:id="rId3"/>
              </a:rPr>
              <a:t>https://about.coscine.de/</a:t>
            </a:r>
            <a:endParaRPr lang="de-DE" sz="10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50" name="Gruppieren 49">
            <a:extLst>
              <a:ext uri="{FF2B5EF4-FFF2-40B4-BE49-F238E27FC236}">
                <a16:creationId xmlns:a16="http://schemas.microsoft.com/office/drawing/2014/main" id="{146A56C2-BCD1-4D4C-8C62-81A9CD749EF3}"/>
              </a:ext>
            </a:extLst>
          </p:cNvPr>
          <p:cNvGrpSpPr/>
          <p:nvPr/>
        </p:nvGrpSpPr>
        <p:grpSpPr>
          <a:xfrm>
            <a:off x="-361088" y="1048556"/>
            <a:ext cx="5579753" cy="4445390"/>
            <a:chOff x="-361088" y="1048556"/>
            <a:chExt cx="5579753" cy="4445390"/>
          </a:xfrm>
        </p:grpSpPr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E2DB435A-C3F3-4CF7-8B2D-E08788BF5F83}"/>
                </a:ext>
              </a:extLst>
            </p:cNvPr>
            <p:cNvSpPr/>
            <p:nvPr/>
          </p:nvSpPr>
          <p:spPr>
            <a:xfrm>
              <a:off x="-361088" y="1048556"/>
              <a:ext cx="4445390" cy="4445390"/>
            </a:xfrm>
            <a:prstGeom prst="ellipse">
              <a:avLst/>
            </a:prstGeom>
            <a:noFill/>
            <a:ln w="57150">
              <a:solidFill>
                <a:srgbClr val="0082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36" name="Gruppieren 35">
              <a:extLst>
                <a:ext uri="{FF2B5EF4-FFF2-40B4-BE49-F238E27FC236}">
                  <a16:creationId xmlns:a16="http://schemas.microsoft.com/office/drawing/2014/main" id="{603D750E-ABD1-402B-BE7C-1767C28484CB}"/>
                </a:ext>
              </a:extLst>
            </p:cNvPr>
            <p:cNvGrpSpPr/>
            <p:nvPr/>
          </p:nvGrpSpPr>
          <p:grpSpPr>
            <a:xfrm>
              <a:off x="2992003" y="1335291"/>
              <a:ext cx="2193724" cy="216771"/>
              <a:chOff x="2968283" y="1823045"/>
              <a:chExt cx="2193724" cy="216771"/>
            </a:xfrm>
          </p:grpSpPr>
          <p:grpSp>
            <p:nvGrpSpPr>
              <p:cNvPr id="34" name="Gruppieren 33">
                <a:extLst>
                  <a:ext uri="{FF2B5EF4-FFF2-40B4-BE49-F238E27FC236}">
                    <a16:creationId xmlns:a16="http://schemas.microsoft.com/office/drawing/2014/main" id="{CEE4CEC1-FF98-4C7D-A92F-1697E3600E29}"/>
                  </a:ext>
                </a:extLst>
              </p:cNvPr>
              <p:cNvGrpSpPr/>
              <p:nvPr/>
            </p:nvGrpSpPr>
            <p:grpSpPr>
              <a:xfrm>
                <a:off x="3002741" y="1874777"/>
                <a:ext cx="2159266" cy="100977"/>
                <a:chOff x="3002741" y="1874777"/>
                <a:chExt cx="2159266" cy="100977"/>
              </a:xfrm>
            </p:grpSpPr>
            <p:cxnSp>
              <p:nvCxnSpPr>
                <p:cNvPr id="47" name="Gerader Verbinder 46">
                  <a:extLst>
                    <a:ext uri="{FF2B5EF4-FFF2-40B4-BE49-F238E27FC236}">
                      <a16:creationId xmlns:a16="http://schemas.microsoft.com/office/drawing/2014/main" id="{38F9B79B-EAF2-4FFF-BE18-E59AE0B228E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002741" y="1930473"/>
                  <a:ext cx="2109227" cy="3644"/>
                </a:xfrm>
                <a:prstGeom prst="line">
                  <a:avLst/>
                </a:prstGeom>
                <a:ln w="12700">
                  <a:solidFill>
                    <a:schemeClr val="bg2">
                      <a:lumMod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8" name="Ellipse 47">
                  <a:extLst>
                    <a:ext uri="{FF2B5EF4-FFF2-40B4-BE49-F238E27FC236}">
                      <a16:creationId xmlns:a16="http://schemas.microsoft.com/office/drawing/2014/main" id="{D225683B-4A45-4225-896D-74F00904B982}"/>
                    </a:ext>
                  </a:extLst>
                </p:cNvPr>
                <p:cNvSpPr/>
                <p:nvPr/>
              </p:nvSpPr>
              <p:spPr>
                <a:xfrm>
                  <a:off x="5061030" y="1874777"/>
                  <a:ext cx="100977" cy="100977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11" name="Ellipse 10">
                <a:extLst>
                  <a:ext uri="{FF2B5EF4-FFF2-40B4-BE49-F238E27FC236}">
                    <a16:creationId xmlns:a16="http://schemas.microsoft.com/office/drawing/2014/main" id="{06E6EB57-B3C0-4714-B744-E02536C32F30}"/>
                  </a:ext>
                </a:extLst>
              </p:cNvPr>
              <p:cNvSpPr/>
              <p:nvPr/>
            </p:nvSpPr>
            <p:spPr>
              <a:xfrm>
                <a:off x="2968283" y="1823045"/>
                <a:ext cx="216771" cy="216771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rgbClr val="00827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9" name="Gruppieren 38">
              <a:extLst>
                <a:ext uri="{FF2B5EF4-FFF2-40B4-BE49-F238E27FC236}">
                  <a16:creationId xmlns:a16="http://schemas.microsoft.com/office/drawing/2014/main" id="{3F55C6D8-CF2D-4467-9087-451126AB3334}"/>
                </a:ext>
              </a:extLst>
            </p:cNvPr>
            <p:cNvGrpSpPr/>
            <p:nvPr/>
          </p:nvGrpSpPr>
          <p:grpSpPr>
            <a:xfrm>
              <a:off x="3909678" y="3769917"/>
              <a:ext cx="1308987" cy="216771"/>
              <a:chOff x="3852616" y="3895568"/>
              <a:chExt cx="1308987" cy="216771"/>
            </a:xfrm>
          </p:grpSpPr>
          <p:grpSp>
            <p:nvGrpSpPr>
              <p:cNvPr id="29" name="Gruppieren 28">
                <a:extLst>
                  <a:ext uri="{FF2B5EF4-FFF2-40B4-BE49-F238E27FC236}">
                    <a16:creationId xmlns:a16="http://schemas.microsoft.com/office/drawing/2014/main" id="{4FEABF24-D4A6-4F49-90D7-310998CDA0F4}"/>
                  </a:ext>
                </a:extLst>
              </p:cNvPr>
              <p:cNvGrpSpPr/>
              <p:nvPr/>
            </p:nvGrpSpPr>
            <p:grpSpPr>
              <a:xfrm>
                <a:off x="3944342" y="3951415"/>
                <a:ext cx="1217261" cy="100977"/>
                <a:chOff x="3944342" y="4019029"/>
                <a:chExt cx="1217261" cy="100977"/>
              </a:xfrm>
            </p:grpSpPr>
            <p:cxnSp>
              <p:nvCxnSpPr>
                <p:cNvPr id="45" name="Gerader Verbinder 44">
                  <a:extLst>
                    <a:ext uri="{FF2B5EF4-FFF2-40B4-BE49-F238E27FC236}">
                      <a16:creationId xmlns:a16="http://schemas.microsoft.com/office/drawing/2014/main" id="{118038B9-9967-4D18-8570-4DBC09AECE46}"/>
                    </a:ext>
                  </a:extLst>
                </p:cNvPr>
                <p:cNvCxnSpPr/>
                <p:nvPr/>
              </p:nvCxnSpPr>
              <p:spPr>
                <a:xfrm>
                  <a:off x="3944342" y="4074724"/>
                  <a:ext cx="1167222" cy="0"/>
                </a:xfrm>
                <a:prstGeom prst="line">
                  <a:avLst/>
                </a:prstGeom>
                <a:ln w="12700">
                  <a:solidFill>
                    <a:schemeClr val="bg2">
                      <a:lumMod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6" name="Ellipse 45">
                  <a:extLst>
                    <a:ext uri="{FF2B5EF4-FFF2-40B4-BE49-F238E27FC236}">
                      <a16:creationId xmlns:a16="http://schemas.microsoft.com/office/drawing/2014/main" id="{4B70C23F-9D92-4135-B430-F3AB42AF2663}"/>
                    </a:ext>
                  </a:extLst>
                </p:cNvPr>
                <p:cNvSpPr/>
                <p:nvPr/>
              </p:nvSpPr>
              <p:spPr>
                <a:xfrm>
                  <a:off x="5060626" y="4019029"/>
                  <a:ext cx="100977" cy="100977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32" name="Ellipse 31">
                <a:extLst>
                  <a:ext uri="{FF2B5EF4-FFF2-40B4-BE49-F238E27FC236}">
                    <a16:creationId xmlns:a16="http://schemas.microsoft.com/office/drawing/2014/main" id="{FBFD59A0-D1EC-4657-A170-C342EE105F6A}"/>
                  </a:ext>
                </a:extLst>
              </p:cNvPr>
              <p:cNvSpPr/>
              <p:nvPr/>
            </p:nvSpPr>
            <p:spPr>
              <a:xfrm>
                <a:off x="3852616" y="3895568"/>
                <a:ext cx="216771" cy="216771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rgbClr val="00827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>
              <a:extLst>
                <a:ext uri="{FF2B5EF4-FFF2-40B4-BE49-F238E27FC236}">
                  <a16:creationId xmlns:a16="http://schemas.microsoft.com/office/drawing/2014/main" id="{57D6945E-55E8-4B66-A34F-BBD2C2DABC8E}"/>
                </a:ext>
              </a:extLst>
            </p:cNvPr>
            <p:cNvGrpSpPr/>
            <p:nvPr/>
          </p:nvGrpSpPr>
          <p:grpSpPr>
            <a:xfrm>
              <a:off x="3909678" y="2552604"/>
              <a:ext cx="1307451" cy="216771"/>
              <a:chOff x="3909678" y="2868027"/>
              <a:chExt cx="1307451" cy="216771"/>
            </a:xfrm>
          </p:grpSpPr>
          <p:grpSp>
            <p:nvGrpSpPr>
              <p:cNvPr id="30" name="Gruppieren 29">
                <a:extLst>
                  <a:ext uri="{FF2B5EF4-FFF2-40B4-BE49-F238E27FC236}">
                    <a16:creationId xmlns:a16="http://schemas.microsoft.com/office/drawing/2014/main" id="{2FD3B8F5-4587-4256-8CD5-65831DD8E1C0}"/>
                  </a:ext>
                </a:extLst>
              </p:cNvPr>
              <p:cNvGrpSpPr/>
              <p:nvPr/>
            </p:nvGrpSpPr>
            <p:grpSpPr>
              <a:xfrm>
                <a:off x="3999868" y="2913096"/>
                <a:ext cx="1217261" cy="100977"/>
                <a:chOff x="3999868" y="2953835"/>
                <a:chExt cx="1217261" cy="100977"/>
              </a:xfrm>
            </p:grpSpPr>
            <p:cxnSp>
              <p:nvCxnSpPr>
                <p:cNvPr id="25" name="Gerader Verbinder 24">
                  <a:extLst>
                    <a:ext uri="{FF2B5EF4-FFF2-40B4-BE49-F238E27FC236}">
                      <a16:creationId xmlns:a16="http://schemas.microsoft.com/office/drawing/2014/main" id="{3E4D6CBA-76F9-4FDE-BD14-A67644551A5E}"/>
                    </a:ext>
                  </a:extLst>
                </p:cNvPr>
                <p:cNvCxnSpPr/>
                <p:nvPr/>
              </p:nvCxnSpPr>
              <p:spPr>
                <a:xfrm>
                  <a:off x="3999868" y="3009530"/>
                  <a:ext cx="1167222" cy="0"/>
                </a:xfrm>
                <a:prstGeom prst="line">
                  <a:avLst/>
                </a:prstGeom>
                <a:ln w="12700">
                  <a:solidFill>
                    <a:schemeClr val="bg2">
                      <a:lumMod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6" name="Ellipse 25">
                  <a:extLst>
                    <a:ext uri="{FF2B5EF4-FFF2-40B4-BE49-F238E27FC236}">
                      <a16:creationId xmlns:a16="http://schemas.microsoft.com/office/drawing/2014/main" id="{9FA1CAB1-33E6-48ED-86A6-C1501EC365E1}"/>
                    </a:ext>
                  </a:extLst>
                </p:cNvPr>
                <p:cNvSpPr/>
                <p:nvPr/>
              </p:nvSpPr>
              <p:spPr>
                <a:xfrm>
                  <a:off x="5116152" y="2953835"/>
                  <a:ext cx="100977" cy="100977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33" name="Ellipse 32">
                <a:extLst>
                  <a:ext uri="{FF2B5EF4-FFF2-40B4-BE49-F238E27FC236}">
                    <a16:creationId xmlns:a16="http://schemas.microsoft.com/office/drawing/2014/main" id="{54742B96-2E0B-4CAE-A89A-BE08B1D80E0C}"/>
                  </a:ext>
                </a:extLst>
              </p:cNvPr>
              <p:cNvSpPr/>
              <p:nvPr/>
            </p:nvSpPr>
            <p:spPr>
              <a:xfrm>
                <a:off x="3909678" y="2868027"/>
                <a:ext cx="216771" cy="216771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rgbClr val="00827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40" name="Gruppieren 39">
              <a:extLst>
                <a:ext uri="{FF2B5EF4-FFF2-40B4-BE49-F238E27FC236}">
                  <a16:creationId xmlns:a16="http://schemas.microsoft.com/office/drawing/2014/main" id="{920FD4AD-AAA6-4168-A15A-BEB7E137AA36}"/>
                </a:ext>
              </a:extLst>
            </p:cNvPr>
            <p:cNvGrpSpPr/>
            <p:nvPr/>
          </p:nvGrpSpPr>
          <p:grpSpPr>
            <a:xfrm>
              <a:off x="2992003" y="4987230"/>
              <a:ext cx="2193724" cy="216771"/>
              <a:chOff x="2981077" y="4916977"/>
              <a:chExt cx="2193724" cy="216771"/>
            </a:xfrm>
          </p:grpSpPr>
          <p:grpSp>
            <p:nvGrpSpPr>
              <p:cNvPr id="54" name="Gruppieren 53">
                <a:extLst>
                  <a:ext uri="{FF2B5EF4-FFF2-40B4-BE49-F238E27FC236}">
                    <a16:creationId xmlns:a16="http://schemas.microsoft.com/office/drawing/2014/main" id="{B1B572E5-5DAF-4510-AB19-7FED6B98CD74}"/>
                  </a:ext>
                </a:extLst>
              </p:cNvPr>
              <p:cNvGrpSpPr/>
              <p:nvPr/>
            </p:nvGrpSpPr>
            <p:grpSpPr>
              <a:xfrm>
                <a:off x="3015535" y="4968709"/>
                <a:ext cx="2159266" cy="100977"/>
                <a:chOff x="3002741" y="1874777"/>
                <a:chExt cx="2159266" cy="100977"/>
              </a:xfrm>
            </p:grpSpPr>
            <p:cxnSp>
              <p:nvCxnSpPr>
                <p:cNvPr id="56" name="Gerader Verbinder 55">
                  <a:extLst>
                    <a:ext uri="{FF2B5EF4-FFF2-40B4-BE49-F238E27FC236}">
                      <a16:creationId xmlns:a16="http://schemas.microsoft.com/office/drawing/2014/main" id="{B5B5FC27-36A8-4706-9864-CB67AA1F2B0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002741" y="1930473"/>
                  <a:ext cx="2109227" cy="3644"/>
                </a:xfrm>
                <a:prstGeom prst="line">
                  <a:avLst/>
                </a:prstGeom>
                <a:ln w="12700">
                  <a:solidFill>
                    <a:schemeClr val="bg2">
                      <a:lumMod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7" name="Ellipse 56">
                  <a:extLst>
                    <a:ext uri="{FF2B5EF4-FFF2-40B4-BE49-F238E27FC236}">
                      <a16:creationId xmlns:a16="http://schemas.microsoft.com/office/drawing/2014/main" id="{0BBD7D44-8DE9-4CB2-B94B-650BF40F562C}"/>
                    </a:ext>
                  </a:extLst>
                </p:cNvPr>
                <p:cNvSpPr/>
                <p:nvPr/>
              </p:nvSpPr>
              <p:spPr>
                <a:xfrm>
                  <a:off x="5061030" y="1874777"/>
                  <a:ext cx="100977" cy="100977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58" name="Ellipse 57">
                <a:extLst>
                  <a:ext uri="{FF2B5EF4-FFF2-40B4-BE49-F238E27FC236}">
                    <a16:creationId xmlns:a16="http://schemas.microsoft.com/office/drawing/2014/main" id="{AADFACAD-CCFA-40C2-9741-7E06981E9D38}"/>
                  </a:ext>
                </a:extLst>
              </p:cNvPr>
              <p:cNvSpPr/>
              <p:nvPr/>
            </p:nvSpPr>
            <p:spPr>
              <a:xfrm>
                <a:off x="2981077" y="4916977"/>
                <a:ext cx="216771" cy="216771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rgbClr val="00827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10" name="Rechteck 9">
            <a:extLst>
              <a:ext uri="{FF2B5EF4-FFF2-40B4-BE49-F238E27FC236}">
                <a16:creationId xmlns:a16="http://schemas.microsoft.com/office/drawing/2014/main" id="{9D0BFB36-E298-4513-8604-9161ABED3F28}"/>
              </a:ext>
            </a:extLst>
          </p:cNvPr>
          <p:cNvSpPr/>
          <p:nvPr/>
        </p:nvSpPr>
        <p:spPr>
          <a:xfrm>
            <a:off x="-817864" y="962527"/>
            <a:ext cx="2899856" cy="47208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38" name="Grafik 37">
            <a:extLst>
              <a:ext uri="{FF2B5EF4-FFF2-40B4-BE49-F238E27FC236}">
                <a16:creationId xmlns:a16="http://schemas.microsoft.com/office/drawing/2014/main" id="{E29B4E25-17B5-4138-BED4-CC9971E18FB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991553" y="2936528"/>
            <a:ext cx="2174551" cy="984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19646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1292E2-8818-BAF3-7200-4E9F4777CF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>
                <a:ea typeface="Verdana" panose="020B0604030504040204" pitchFamily="34" charset="0"/>
              </a:rPr>
              <a:t>Struktur in Coscine</a:t>
            </a:r>
            <a:br>
              <a:rPr lang="de-DE" b="1" dirty="0">
                <a:ea typeface="Verdana" panose="020B0604030504040204" pitchFamily="34" charset="0"/>
              </a:rPr>
            </a:br>
            <a:endParaRPr lang="de-DE" b="1" dirty="0">
              <a:ea typeface="Verdana" panose="020B0604030504040204" pitchFamily="34" charset="0"/>
            </a:endParaRPr>
          </a:p>
        </p:txBody>
      </p:sp>
      <p:sp>
        <p:nvSpPr>
          <p:cNvPr id="84" name="Textfeld 83">
            <a:extLst>
              <a:ext uri="{FF2B5EF4-FFF2-40B4-BE49-F238E27FC236}">
                <a16:creationId xmlns:a16="http://schemas.microsoft.com/office/drawing/2014/main" id="{AEC71897-C5FE-4AB2-930D-F8D38D21CC7F}"/>
              </a:ext>
            </a:extLst>
          </p:cNvPr>
          <p:cNvSpPr txBox="1"/>
          <p:nvPr/>
        </p:nvSpPr>
        <p:spPr>
          <a:xfrm>
            <a:off x="10301928" y="6492875"/>
            <a:ext cx="188150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>
                <a:solidFill>
                  <a:schemeClr val="bg1">
                    <a:lumMod val="6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Icons: flaticon.com | </a:t>
            </a:r>
            <a:r>
              <a:rPr lang="de-DE" sz="800" dirty="0" err="1">
                <a:solidFill>
                  <a:schemeClr val="bg1">
                    <a:lumMod val="6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freepik</a:t>
            </a:r>
            <a:endParaRPr lang="de-DE" sz="800" dirty="0">
              <a:solidFill>
                <a:schemeClr val="bg1">
                  <a:lumMod val="6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1964CCA4-10DA-4C57-AFC9-BC8721F4C115}"/>
              </a:ext>
            </a:extLst>
          </p:cNvPr>
          <p:cNvGrpSpPr/>
          <p:nvPr/>
        </p:nvGrpSpPr>
        <p:grpSpPr>
          <a:xfrm>
            <a:off x="933318" y="1561501"/>
            <a:ext cx="9468113" cy="4126852"/>
            <a:chOff x="789072" y="1561501"/>
            <a:chExt cx="9468113" cy="4126852"/>
          </a:xfrm>
        </p:grpSpPr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DB84458D-C449-4D37-ACF6-294BD2207C7C}"/>
                </a:ext>
              </a:extLst>
            </p:cNvPr>
            <p:cNvSpPr/>
            <p:nvPr/>
          </p:nvSpPr>
          <p:spPr>
            <a:xfrm>
              <a:off x="7380276" y="3156123"/>
              <a:ext cx="2819926" cy="2532230"/>
            </a:xfrm>
            <a:prstGeom prst="rect">
              <a:avLst/>
            </a:prstGeom>
            <a:solidFill>
              <a:srgbClr val="00827F">
                <a:alpha val="18000"/>
              </a:srgbClr>
            </a:solidFill>
            <a:ln w="19050">
              <a:solidFill>
                <a:srgbClr val="00B1A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3" name="Rechteck 2">
              <a:extLst>
                <a:ext uri="{FF2B5EF4-FFF2-40B4-BE49-F238E27FC236}">
                  <a16:creationId xmlns:a16="http://schemas.microsoft.com/office/drawing/2014/main" id="{692F50C8-0A94-4A8A-96B2-86B213F1390F}"/>
                </a:ext>
              </a:extLst>
            </p:cNvPr>
            <p:cNvSpPr/>
            <p:nvPr/>
          </p:nvSpPr>
          <p:spPr>
            <a:xfrm>
              <a:off x="4855884" y="1578174"/>
              <a:ext cx="1952368" cy="654908"/>
            </a:xfrm>
            <a:prstGeom prst="rect">
              <a:avLst/>
            </a:prstGeom>
            <a:solidFill>
              <a:srgbClr val="2526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>
                  <a:latin typeface="Verdana" panose="020B0604030504040204" pitchFamily="34" charset="0"/>
                  <a:ea typeface="Verdana" panose="020B0604030504040204" pitchFamily="34" charset="0"/>
                </a:rPr>
                <a:t>Projekt</a:t>
              </a:r>
            </a:p>
          </p:txBody>
        </p:sp>
        <p:sp>
          <p:nvSpPr>
            <p:cNvPr id="5" name="Rechteck 4">
              <a:extLst>
                <a:ext uri="{FF2B5EF4-FFF2-40B4-BE49-F238E27FC236}">
                  <a16:creationId xmlns:a16="http://schemas.microsoft.com/office/drawing/2014/main" id="{B9F31E05-7A13-4741-B517-468905A778CF}"/>
                </a:ext>
              </a:extLst>
            </p:cNvPr>
            <p:cNvSpPr/>
            <p:nvPr/>
          </p:nvSpPr>
          <p:spPr>
            <a:xfrm>
              <a:off x="1546331" y="3253245"/>
              <a:ext cx="1952368" cy="654908"/>
            </a:xfrm>
            <a:prstGeom prst="rect">
              <a:avLst/>
            </a:prstGeom>
            <a:solidFill>
              <a:srgbClr val="2526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>
                  <a:latin typeface="Verdana" panose="020B0604030504040204" pitchFamily="34" charset="0"/>
                  <a:ea typeface="Verdana" panose="020B0604030504040204" pitchFamily="34" charset="0"/>
                </a:rPr>
                <a:t>Subprojekt</a:t>
              </a:r>
            </a:p>
          </p:txBody>
        </p:sp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CAB4D99F-CC5F-47C7-9E76-231F8388B13A}"/>
                </a:ext>
              </a:extLst>
            </p:cNvPr>
            <p:cNvSpPr/>
            <p:nvPr/>
          </p:nvSpPr>
          <p:spPr>
            <a:xfrm>
              <a:off x="1545022" y="4608911"/>
              <a:ext cx="1952368" cy="654908"/>
            </a:xfrm>
            <a:prstGeom prst="rect">
              <a:avLst/>
            </a:prstGeom>
            <a:solidFill>
              <a:srgbClr val="2526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>
                  <a:latin typeface="Verdana" panose="020B0604030504040204" pitchFamily="34" charset="0"/>
                  <a:ea typeface="Verdana" panose="020B0604030504040204" pitchFamily="34" charset="0"/>
                </a:rPr>
                <a:t>Ressource X</a:t>
              </a:r>
            </a:p>
          </p:txBody>
        </p:sp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D22D77E1-9AB1-44C1-B962-563C2782B496}"/>
                </a:ext>
              </a:extLst>
            </p:cNvPr>
            <p:cNvSpPr/>
            <p:nvPr/>
          </p:nvSpPr>
          <p:spPr>
            <a:xfrm>
              <a:off x="8147443" y="3253245"/>
              <a:ext cx="1952368" cy="654908"/>
            </a:xfrm>
            <a:prstGeom prst="rect">
              <a:avLst/>
            </a:prstGeom>
            <a:solidFill>
              <a:srgbClr val="2526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>
                  <a:latin typeface="Verdana" panose="020B0604030504040204" pitchFamily="34" charset="0"/>
                  <a:ea typeface="Verdana" panose="020B0604030504040204" pitchFamily="34" charset="0"/>
                </a:rPr>
                <a:t>Ressource Z</a:t>
              </a:r>
            </a:p>
          </p:txBody>
        </p:sp>
        <p:sp>
          <p:nvSpPr>
            <p:cNvPr id="4" name="Textfeld 3">
              <a:extLst>
                <a:ext uri="{FF2B5EF4-FFF2-40B4-BE49-F238E27FC236}">
                  <a16:creationId xmlns:a16="http://schemas.microsoft.com/office/drawing/2014/main" id="{37609275-3464-4DB7-B3DE-9C283D85F21D}"/>
                </a:ext>
              </a:extLst>
            </p:cNvPr>
            <p:cNvSpPr txBox="1"/>
            <p:nvPr/>
          </p:nvSpPr>
          <p:spPr>
            <a:xfrm>
              <a:off x="7983541" y="5321138"/>
              <a:ext cx="227364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600" dirty="0">
                  <a:solidFill>
                    <a:srgbClr val="00B1AC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Applikationsprofil</a:t>
              </a:r>
            </a:p>
          </p:txBody>
        </p:sp>
        <p:cxnSp>
          <p:nvCxnSpPr>
            <p:cNvPr id="14" name="Verbinder: gewinkelt 13">
              <a:extLst>
                <a:ext uri="{FF2B5EF4-FFF2-40B4-BE49-F238E27FC236}">
                  <a16:creationId xmlns:a16="http://schemas.microsoft.com/office/drawing/2014/main" id="{B1F41111-4777-4764-9BE3-B0663D77B477}"/>
                </a:ext>
              </a:extLst>
            </p:cNvPr>
            <p:cNvCxnSpPr>
              <a:stCxn id="3" idx="2"/>
              <a:endCxn id="5" idx="0"/>
            </p:cNvCxnSpPr>
            <p:nvPr/>
          </p:nvCxnSpPr>
          <p:spPr>
            <a:xfrm rot="5400000">
              <a:off x="3667211" y="1088387"/>
              <a:ext cx="1020163" cy="3309553"/>
            </a:xfrm>
            <a:prstGeom prst="bentConnector3">
              <a:avLst/>
            </a:prstGeom>
            <a:ln w="28575">
              <a:solidFill>
                <a:srgbClr val="25264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Verbinder: gewinkelt 19">
              <a:extLst>
                <a:ext uri="{FF2B5EF4-FFF2-40B4-BE49-F238E27FC236}">
                  <a16:creationId xmlns:a16="http://schemas.microsoft.com/office/drawing/2014/main" id="{07F3115C-2E68-41AE-A3C7-62C06460C886}"/>
                </a:ext>
              </a:extLst>
            </p:cNvPr>
            <p:cNvCxnSpPr>
              <a:cxnSpLocks/>
              <a:endCxn id="7" idx="0"/>
            </p:cNvCxnSpPr>
            <p:nvPr/>
          </p:nvCxnSpPr>
          <p:spPr>
            <a:xfrm>
              <a:off x="5840964" y="2745581"/>
              <a:ext cx="3282663" cy="507664"/>
            </a:xfrm>
            <a:prstGeom prst="bentConnector2">
              <a:avLst/>
            </a:prstGeom>
            <a:ln w="28575">
              <a:solidFill>
                <a:srgbClr val="25264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Verbinder: gewinkelt 47">
              <a:extLst>
                <a:ext uri="{FF2B5EF4-FFF2-40B4-BE49-F238E27FC236}">
                  <a16:creationId xmlns:a16="http://schemas.microsoft.com/office/drawing/2014/main" id="{81808021-BE8B-43C5-A238-982B394A6937}"/>
                </a:ext>
              </a:extLst>
            </p:cNvPr>
            <p:cNvCxnSpPr>
              <a:cxnSpLocks/>
              <a:stCxn id="7" idx="2"/>
              <a:endCxn id="10" idx="0"/>
            </p:cNvCxnSpPr>
            <p:nvPr/>
          </p:nvCxnSpPr>
          <p:spPr>
            <a:xfrm rot="5400000">
              <a:off x="8620894" y="3881606"/>
              <a:ext cx="476187" cy="529281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25264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Verbinder: gewinkelt 50">
              <a:extLst>
                <a:ext uri="{FF2B5EF4-FFF2-40B4-BE49-F238E27FC236}">
                  <a16:creationId xmlns:a16="http://schemas.microsoft.com/office/drawing/2014/main" id="{1644EA72-CF9C-40B6-98A5-5D9D9B6596C4}"/>
                </a:ext>
              </a:extLst>
            </p:cNvPr>
            <p:cNvCxnSpPr>
              <a:cxnSpLocks/>
              <a:endCxn id="11" idx="0"/>
            </p:cNvCxnSpPr>
            <p:nvPr/>
          </p:nvCxnSpPr>
          <p:spPr>
            <a:xfrm>
              <a:off x="9120363" y="4146246"/>
              <a:ext cx="532546" cy="238094"/>
            </a:xfrm>
            <a:prstGeom prst="bentConnector2">
              <a:avLst/>
            </a:prstGeom>
            <a:ln w="28575">
              <a:solidFill>
                <a:srgbClr val="25264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953626AA-333C-4F1D-9833-DE75262286CF}"/>
                </a:ext>
              </a:extLst>
            </p:cNvPr>
            <p:cNvSpPr/>
            <p:nvPr/>
          </p:nvSpPr>
          <p:spPr>
            <a:xfrm>
              <a:off x="8147443" y="4384340"/>
              <a:ext cx="893805" cy="44284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rgbClr val="00B1A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Daten</a:t>
              </a:r>
            </a:p>
          </p:txBody>
        </p:sp>
        <p:sp>
          <p:nvSpPr>
            <p:cNvPr id="11" name="Rechteck 10">
              <a:extLst>
                <a:ext uri="{FF2B5EF4-FFF2-40B4-BE49-F238E27FC236}">
                  <a16:creationId xmlns:a16="http://schemas.microsoft.com/office/drawing/2014/main" id="{7AD04116-51F8-4158-9846-D2BED1A14406}"/>
                </a:ext>
              </a:extLst>
            </p:cNvPr>
            <p:cNvSpPr/>
            <p:nvPr/>
          </p:nvSpPr>
          <p:spPr>
            <a:xfrm>
              <a:off x="9206006" y="4384340"/>
              <a:ext cx="893805" cy="44284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rgbClr val="00B1A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Daten</a:t>
              </a:r>
            </a:p>
          </p:txBody>
        </p:sp>
        <p:pic>
          <p:nvPicPr>
            <p:cNvPr id="54" name="Grafik 53">
              <a:extLst>
                <a:ext uri="{FF2B5EF4-FFF2-40B4-BE49-F238E27FC236}">
                  <a16:creationId xmlns:a16="http://schemas.microsoft.com/office/drawing/2014/main" id="{D07A0D72-BFD6-4E2C-AAAE-693414D1F55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22934" y="1561501"/>
              <a:ext cx="692760" cy="692760"/>
            </a:xfrm>
            <a:prstGeom prst="rect">
              <a:avLst/>
            </a:prstGeom>
          </p:spPr>
        </p:pic>
        <p:pic>
          <p:nvPicPr>
            <p:cNvPr id="62" name="Grafik 61">
              <a:extLst>
                <a:ext uri="{FF2B5EF4-FFF2-40B4-BE49-F238E27FC236}">
                  <a16:creationId xmlns:a16="http://schemas.microsoft.com/office/drawing/2014/main" id="{1175D38F-8631-4C87-8D1E-9C12847DD2A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7056" y="4623659"/>
              <a:ext cx="654908" cy="654908"/>
            </a:xfrm>
            <a:prstGeom prst="rect">
              <a:avLst/>
            </a:prstGeom>
          </p:spPr>
        </p:pic>
        <p:pic>
          <p:nvPicPr>
            <p:cNvPr id="63" name="Grafik 62">
              <a:extLst>
                <a:ext uri="{FF2B5EF4-FFF2-40B4-BE49-F238E27FC236}">
                  <a16:creationId xmlns:a16="http://schemas.microsoft.com/office/drawing/2014/main" id="{1D21228C-6592-4707-A4FA-B0B6AE8276A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68630" y="3245997"/>
              <a:ext cx="654908" cy="654908"/>
            </a:xfrm>
            <a:prstGeom prst="rect">
              <a:avLst/>
            </a:prstGeom>
          </p:spPr>
        </p:pic>
        <p:grpSp>
          <p:nvGrpSpPr>
            <p:cNvPr id="80" name="Gruppieren 79">
              <a:extLst>
                <a:ext uri="{FF2B5EF4-FFF2-40B4-BE49-F238E27FC236}">
                  <a16:creationId xmlns:a16="http://schemas.microsoft.com/office/drawing/2014/main" id="{AC79E51E-670E-4CD2-8329-D33D750F400D}"/>
                </a:ext>
              </a:extLst>
            </p:cNvPr>
            <p:cNvGrpSpPr/>
            <p:nvPr/>
          </p:nvGrpSpPr>
          <p:grpSpPr>
            <a:xfrm>
              <a:off x="7680166" y="4677186"/>
              <a:ext cx="605037" cy="529815"/>
              <a:chOff x="6096000" y="4919656"/>
              <a:chExt cx="822611" cy="720339"/>
            </a:xfrm>
          </p:grpSpPr>
          <p:pic>
            <p:nvPicPr>
              <p:cNvPr id="77" name="Grafik 76">
                <a:extLst>
                  <a:ext uri="{FF2B5EF4-FFF2-40B4-BE49-F238E27FC236}">
                    <a16:creationId xmlns:a16="http://schemas.microsoft.com/office/drawing/2014/main" id="{676F92BE-B91F-4FDB-AE81-AD60D10CBFE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186584" y="4919656"/>
                <a:ext cx="720339" cy="720339"/>
              </a:xfrm>
              <a:prstGeom prst="rect">
                <a:avLst/>
              </a:prstGeom>
            </p:spPr>
          </p:pic>
          <p:sp>
            <p:nvSpPr>
              <p:cNvPr id="78" name="Textfeld 77">
                <a:extLst>
                  <a:ext uri="{FF2B5EF4-FFF2-40B4-BE49-F238E27FC236}">
                    <a16:creationId xmlns:a16="http://schemas.microsoft.com/office/drawing/2014/main" id="{4FAFA15F-7EB2-4DCF-B6F7-D83435D8EC97}"/>
                  </a:ext>
                </a:extLst>
              </p:cNvPr>
              <p:cNvSpPr txBox="1"/>
              <p:nvPr/>
            </p:nvSpPr>
            <p:spPr>
              <a:xfrm rot="18908863">
                <a:off x="6096000" y="5080728"/>
                <a:ext cx="822611" cy="460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8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Meta-daten</a:t>
                </a:r>
              </a:p>
            </p:txBody>
          </p:sp>
        </p:grpSp>
        <p:grpSp>
          <p:nvGrpSpPr>
            <p:cNvPr id="81" name="Gruppieren 80">
              <a:extLst>
                <a:ext uri="{FF2B5EF4-FFF2-40B4-BE49-F238E27FC236}">
                  <a16:creationId xmlns:a16="http://schemas.microsoft.com/office/drawing/2014/main" id="{A957C377-32A9-4F76-BC01-0E7D0A1FCB39}"/>
                </a:ext>
              </a:extLst>
            </p:cNvPr>
            <p:cNvGrpSpPr/>
            <p:nvPr/>
          </p:nvGrpSpPr>
          <p:grpSpPr>
            <a:xfrm>
              <a:off x="8738729" y="4700025"/>
              <a:ext cx="605037" cy="529815"/>
              <a:chOff x="6096000" y="4919656"/>
              <a:chExt cx="822611" cy="720339"/>
            </a:xfrm>
          </p:grpSpPr>
          <p:pic>
            <p:nvPicPr>
              <p:cNvPr id="82" name="Grafik 81">
                <a:extLst>
                  <a:ext uri="{FF2B5EF4-FFF2-40B4-BE49-F238E27FC236}">
                    <a16:creationId xmlns:a16="http://schemas.microsoft.com/office/drawing/2014/main" id="{4F065840-ECE5-49C8-A7AE-C78584E5B71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186584" y="4919656"/>
                <a:ext cx="720339" cy="720339"/>
              </a:xfrm>
              <a:prstGeom prst="rect">
                <a:avLst/>
              </a:prstGeom>
            </p:spPr>
          </p:pic>
          <p:sp>
            <p:nvSpPr>
              <p:cNvPr id="83" name="Textfeld 82">
                <a:extLst>
                  <a:ext uri="{FF2B5EF4-FFF2-40B4-BE49-F238E27FC236}">
                    <a16:creationId xmlns:a16="http://schemas.microsoft.com/office/drawing/2014/main" id="{A900489D-4080-4A8A-A539-73B185EF8748}"/>
                  </a:ext>
                </a:extLst>
              </p:cNvPr>
              <p:cNvSpPr txBox="1"/>
              <p:nvPr/>
            </p:nvSpPr>
            <p:spPr>
              <a:xfrm rot="18908863">
                <a:off x="6096000" y="5080728"/>
                <a:ext cx="822611" cy="460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8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Meta-daten</a:t>
                </a:r>
              </a:p>
            </p:txBody>
          </p:sp>
        </p:grpSp>
        <p:pic>
          <p:nvPicPr>
            <p:cNvPr id="28" name="Grafik 27">
              <a:extLst>
                <a:ext uri="{FF2B5EF4-FFF2-40B4-BE49-F238E27FC236}">
                  <a16:creationId xmlns:a16="http://schemas.microsoft.com/office/drawing/2014/main" id="{4D96C31B-FB76-4830-9F4C-3FBFA050F53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9072" y="3196413"/>
              <a:ext cx="692760" cy="692760"/>
            </a:xfrm>
            <a:prstGeom prst="rect">
              <a:avLst/>
            </a:prstGeom>
          </p:spPr>
        </p:pic>
        <p:sp>
          <p:nvSpPr>
            <p:cNvPr id="29" name="Rechteck 28">
              <a:extLst>
                <a:ext uri="{FF2B5EF4-FFF2-40B4-BE49-F238E27FC236}">
                  <a16:creationId xmlns:a16="http://schemas.microsoft.com/office/drawing/2014/main" id="{30E944B3-C70F-4584-B5DB-8F95217D7CE3}"/>
                </a:ext>
              </a:extLst>
            </p:cNvPr>
            <p:cNvSpPr/>
            <p:nvPr/>
          </p:nvSpPr>
          <p:spPr>
            <a:xfrm>
              <a:off x="4864780" y="3219517"/>
              <a:ext cx="1952368" cy="654908"/>
            </a:xfrm>
            <a:prstGeom prst="rect">
              <a:avLst/>
            </a:prstGeom>
            <a:solidFill>
              <a:srgbClr val="2526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>
                  <a:latin typeface="Verdana" panose="020B0604030504040204" pitchFamily="34" charset="0"/>
                  <a:ea typeface="Verdana" panose="020B0604030504040204" pitchFamily="34" charset="0"/>
                </a:rPr>
                <a:t>Ressource Y</a:t>
              </a:r>
            </a:p>
          </p:txBody>
        </p:sp>
        <p:pic>
          <p:nvPicPr>
            <p:cNvPr id="30" name="Grafik 29">
              <a:extLst>
                <a:ext uri="{FF2B5EF4-FFF2-40B4-BE49-F238E27FC236}">
                  <a16:creationId xmlns:a16="http://schemas.microsoft.com/office/drawing/2014/main" id="{AF0E3835-1DE5-4509-ADE1-8A42700E38B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80462" y="3234265"/>
              <a:ext cx="654908" cy="654908"/>
            </a:xfrm>
            <a:prstGeom prst="rect">
              <a:avLst/>
            </a:prstGeom>
          </p:spPr>
        </p:pic>
        <p:cxnSp>
          <p:nvCxnSpPr>
            <p:cNvPr id="13" name="Gerader Verbinder 12">
              <a:extLst>
                <a:ext uri="{FF2B5EF4-FFF2-40B4-BE49-F238E27FC236}">
                  <a16:creationId xmlns:a16="http://schemas.microsoft.com/office/drawing/2014/main" id="{9B72C2B4-F72A-48BD-B82B-B6286EE27290}"/>
                </a:ext>
              </a:extLst>
            </p:cNvPr>
            <p:cNvCxnSpPr>
              <a:cxnSpLocks/>
            </p:cNvCxnSpPr>
            <p:nvPr/>
          </p:nvCxnSpPr>
          <p:spPr>
            <a:xfrm>
              <a:off x="5832068" y="2233082"/>
              <a:ext cx="8896" cy="986435"/>
            </a:xfrm>
            <a:prstGeom prst="line">
              <a:avLst/>
            </a:prstGeom>
            <a:ln w="28575">
              <a:solidFill>
                <a:srgbClr val="25264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r Verbinder 17">
              <a:extLst>
                <a:ext uri="{FF2B5EF4-FFF2-40B4-BE49-F238E27FC236}">
                  <a16:creationId xmlns:a16="http://schemas.microsoft.com/office/drawing/2014/main" id="{26813D80-47A4-44BA-B99F-FD42611D80C8}"/>
                </a:ext>
              </a:extLst>
            </p:cNvPr>
            <p:cNvCxnSpPr>
              <a:stCxn id="5" idx="2"/>
              <a:endCxn id="6" idx="0"/>
            </p:cNvCxnSpPr>
            <p:nvPr/>
          </p:nvCxnSpPr>
          <p:spPr>
            <a:xfrm flipH="1">
              <a:off x="2521206" y="3908153"/>
              <a:ext cx="1309" cy="700758"/>
            </a:xfrm>
            <a:prstGeom prst="line">
              <a:avLst/>
            </a:prstGeom>
            <a:ln w="28575">
              <a:solidFill>
                <a:srgbClr val="25264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223788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1292E2-8818-BAF3-7200-4E9F4777CF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>
                <a:ea typeface="Verdana" panose="020B0604030504040204" pitchFamily="34" charset="0"/>
              </a:rPr>
              <a:t>Personenbezogene Forschungsdaten</a:t>
            </a:r>
          </a:p>
        </p:txBody>
      </p:sp>
      <p:sp>
        <p:nvSpPr>
          <p:cNvPr id="31" name="Inhaltsplatzhalter 2">
            <a:extLst>
              <a:ext uri="{FF2B5EF4-FFF2-40B4-BE49-F238E27FC236}">
                <a16:creationId xmlns:a16="http://schemas.microsoft.com/office/drawing/2014/main" id="{36E228F1-5C86-4859-813F-BDB274A679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4" y="1513490"/>
            <a:ext cx="9895339" cy="1915510"/>
          </a:xfrm>
        </p:spPr>
        <p:txBody>
          <a:bodyPr/>
          <a:lstStyle/>
          <a:p>
            <a:r>
              <a:rPr lang="de-DE" sz="1600" dirty="0"/>
              <a:t>Abhängig vom gewählten Ressourcentyp</a:t>
            </a:r>
          </a:p>
          <a:p>
            <a:pPr lvl="1"/>
            <a:r>
              <a:rPr lang="de-DE" sz="1600" dirty="0"/>
              <a:t>Prüfen Sie, ob der verwendete Ressourcentyp die Speicherung und Verwaltung von personenbezogenen Daten erlaubt</a:t>
            </a:r>
          </a:p>
          <a:p>
            <a:r>
              <a:rPr lang="de-DE" sz="1600" dirty="0"/>
              <a:t>RDS-Ressourcen erlauben das Speichern von personenbezogenen Daten</a:t>
            </a:r>
          </a:p>
          <a:p>
            <a:pPr lvl="1"/>
            <a:r>
              <a:rPr lang="de-DE" sz="1600" dirty="0"/>
              <a:t>Prüfen Sie die Einverständniserklärung der betroffenen Personen</a:t>
            </a:r>
          </a:p>
          <a:p>
            <a:pPr lvl="1"/>
            <a:r>
              <a:rPr lang="de-DE" sz="1600" dirty="0"/>
              <a:t>Empfehlung: Verschlüsselung und Pseudonymisierung</a:t>
            </a:r>
          </a:p>
        </p:txBody>
      </p:sp>
    </p:spTree>
    <p:extLst>
      <p:ext uri="{BB962C8B-B14F-4D97-AF65-F5344CB8AC3E}">
        <p14:creationId xmlns:p14="http://schemas.microsoft.com/office/powerpoint/2010/main" val="20327455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19">
            <a:extLst>
              <a:ext uri="{FF2B5EF4-FFF2-40B4-BE49-F238E27FC236}">
                <a16:creationId xmlns:a16="http://schemas.microsoft.com/office/drawing/2014/main" id="{9D7C9711-B295-41FA-81CF-0F8914F046E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014" r="17422"/>
          <a:stretch/>
        </p:blipFill>
        <p:spPr>
          <a:xfrm>
            <a:off x="-903933" y="-7577"/>
            <a:ext cx="3734108" cy="6860454"/>
          </a:xfrm>
          <a:prstGeom prst="rect">
            <a:avLst/>
          </a:prstGeom>
        </p:spPr>
      </p:pic>
      <p:sp>
        <p:nvSpPr>
          <p:cNvPr id="21" name="Textfeld 20">
            <a:extLst>
              <a:ext uri="{FF2B5EF4-FFF2-40B4-BE49-F238E27FC236}">
                <a16:creationId xmlns:a16="http://schemas.microsoft.com/office/drawing/2014/main" id="{7AFCF8D7-600A-497E-A437-0C294C63616E}"/>
              </a:ext>
            </a:extLst>
          </p:cNvPr>
          <p:cNvSpPr txBox="1"/>
          <p:nvPr/>
        </p:nvSpPr>
        <p:spPr>
          <a:xfrm>
            <a:off x="-15297" y="6590035"/>
            <a:ext cx="341164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800" dirty="0">
                <a:solidFill>
                  <a:schemeClr val="bg1">
                    <a:lumMod val="6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Quelle: Pixabay.com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295E4C2C-5830-4394-92F4-E50A671BA969}"/>
              </a:ext>
            </a:extLst>
          </p:cNvPr>
          <p:cNvSpPr/>
          <p:nvPr/>
        </p:nvSpPr>
        <p:spPr>
          <a:xfrm>
            <a:off x="1672814" y="3074535"/>
            <a:ext cx="6177479" cy="708931"/>
          </a:xfrm>
          <a:prstGeom prst="rect">
            <a:avLst/>
          </a:prstGeom>
          <a:solidFill>
            <a:srgbClr val="0082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4BDCB06-00A5-48E1-9400-E69B228ED52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933681" y="3189823"/>
            <a:ext cx="5842106" cy="520246"/>
          </a:xfrm>
          <a:prstGeom prst="rect">
            <a:avLst/>
          </a:prstGeom>
        </p:spPr>
        <p:txBody>
          <a:bodyPr/>
          <a:lstStyle/>
          <a:p>
            <a:r>
              <a:rPr lang="de-DE" sz="2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03 Demonstration &amp; Übung</a:t>
            </a:r>
          </a:p>
        </p:txBody>
      </p:sp>
    </p:spTree>
    <p:extLst>
      <p:ext uri="{BB962C8B-B14F-4D97-AF65-F5344CB8AC3E}">
        <p14:creationId xmlns:p14="http://schemas.microsoft.com/office/powerpoint/2010/main" val="20456401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1567</Words>
  <Application>Microsoft Office PowerPoint</Application>
  <PresentationFormat>Breitbild</PresentationFormat>
  <Paragraphs>268</Paragraphs>
  <Slides>33</Slides>
  <Notes>16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33</vt:i4>
      </vt:variant>
    </vt:vector>
  </HeadingPairs>
  <TitlesOfParts>
    <vt:vector size="40" baseType="lpstr">
      <vt:lpstr>Arial</vt:lpstr>
      <vt:lpstr>Calibri</vt:lpstr>
      <vt:lpstr>ClanOT-News</vt:lpstr>
      <vt:lpstr>Lato</vt:lpstr>
      <vt:lpstr>Times New Roman</vt:lpstr>
      <vt:lpstr>Verdana</vt:lpstr>
      <vt:lpstr>Office</vt:lpstr>
      <vt:lpstr>PowerPoint-Präsentation</vt:lpstr>
      <vt:lpstr>Agenda</vt:lpstr>
      <vt:lpstr>01 Vorstellung</vt:lpstr>
      <vt:lpstr>PowerPoint-Präsentation</vt:lpstr>
      <vt:lpstr>02 Thematischer Einstieg</vt:lpstr>
      <vt:lpstr>PowerPoint-Präsentation</vt:lpstr>
      <vt:lpstr>Struktur in Coscine </vt:lpstr>
      <vt:lpstr>Personenbezogene Forschungsdaten</vt:lpstr>
      <vt:lpstr>03 Demonstration &amp; Übung</vt:lpstr>
      <vt:lpstr>Login</vt:lpstr>
      <vt:lpstr>Profil</vt:lpstr>
      <vt:lpstr>Disziplinen in Coscine</vt:lpstr>
      <vt:lpstr>PowerPoint-Präsentation</vt:lpstr>
      <vt:lpstr>Projekt erstellen</vt:lpstr>
      <vt:lpstr>Projekt erstellen</vt:lpstr>
      <vt:lpstr>Projekt erstellen</vt:lpstr>
      <vt:lpstr>PowerPoint-Präsentation</vt:lpstr>
      <vt:lpstr>PAUSE</vt:lpstr>
      <vt:lpstr>Ressource erstellen</vt:lpstr>
      <vt:lpstr>Ressource erstellen</vt:lpstr>
      <vt:lpstr>Ressource erstellen</vt:lpstr>
      <vt:lpstr>Ressource erstellen</vt:lpstr>
      <vt:lpstr>PowerPoint-Präsentation</vt:lpstr>
      <vt:lpstr>Upload, Download und Löschen von Daten</vt:lpstr>
      <vt:lpstr>Daten filtern </vt:lpstr>
      <vt:lpstr>PowerPoint-Präsentation</vt:lpstr>
      <vt:lpstr>Suchfunktion</vt:lpstr>
      <vt:lpstr>PowerPoint-Präsentation</vt:lpstr>
      <vt:lpstr>Rechtemanagement</vt:lpstr>
      <vt:lpstr>PowerPoint-Präsentation</vt:lpstr>
      <vt:lpstr>04 Diskussion</vt:lpstr>
      <vt:lpstr>05 Feedback</vt:lpstr>
      <vt:lpstr>Vielen Dank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Birmans, Katrin</dc:creator>
  <cp:lastModifiedBy>Tambornino, Philipp</cp:lastModifiedBy>
  <cp:revision>225</cp:revision>
  <dcterms:created xsi:type="dcterms:W3CDTF">2020-04-02T09:21:53Z</dcterms:created>
  <dcterms:modified xsi:type="dcterms:W3CDTF">2024-08-09T09:22:32Z</dcterms:modified>
</cp:coreProperties>
</file>