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134806049" r:id="rId3"/>
    <p:sldId id="2134806041" r:id="rId4"/>
    <p:sldId id="2134806044" r:id="rId5"/>
    <p:sldId id="2134806048" r:id="rId6"/>
    <p:sldId id="2134806045" r:id="rId7"/>
    <p:sldId id="2134806050" r:id="rId8"/>
    <p:sldId id="257" r:id="rId9"/>
    <p:sldId id="2134806042" r:id="rId10"/>
    <p:sldId id="2134806047" r:id="rId11"/>
    <p:sldId id="2134806043" r:id="rId12"/>
    <p:sldId id="2134806046" r:id="rId13"/>
    <p:sldId id="258" r:id="rId14"/>
    <p:sldId id="300" r:id="rId15"/>
    <p:sldId id="2134806037" r:id="rId16"/>
  </p:sldIdLst>
  <p:sldSz cx="12192000" cy="6858000"/>
  <p:notesSz cx="6858000" cy="9144000"/>
  <p:embeddedFontLst>
    <p:embeddedFont>
      <p:font typeface="Libre Franklin" pitchFamily="2" charset="77"/>
      <p:regular r:id="rId18"/>
      <p:bold r:id="rId19"/>
      <p:italic r:id="rId20"/>
      <p:boldItalic r:id="rId21"/>
    </p:embeddedFont>
    <p:embeddedFont>
      <p:font typeface="Open Sans" panose="020B0606030504020204" pitchFamily="34" charset="0"/>
      <p:regular r:id="rId22"/>
      <p:bold r:id="rId23"/>
      <p:italic r:id="rId24"/>
      <p:boldItalic r:id="rId2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70" roundtripDataSignature="AMtx7mjXjLNsuo00ko/Q7dXrMmK0DNz50Q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lison Specht" initials="" lastIdx="1" clrIdx="0"/>
  <p:cmAuthor id="1" name="Alison Specht" initials="AS" lastIdx="16" clrIdx="1">
    <p:extLst>
      <p:ext uri="{19B8F6BF-5375-455C-9EA6-DF929625EA0E}">
        <p15:presenceInfo xmlns:p15="http://schemas.microsoft.com/office/powerpoint/2012/main" userId="S::uqaspech@uq.edu.au::33e409f2-7d9a-4168-858e-4dffc6c3805a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64DFF"/>
    <a:srgbClr val="83F6E6"/>
    <a:srgbClr val="FD57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6229FD9-ABB3-41A7-928A-1C91167A7C5F}">
  <a:tblStyle styleId="{96229FD9-ABB3-41A7-928A-1C91167A7C5F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>
          <a:top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bottom>
        </a:tcBdr>
      </a:tcStyle>
    </a:band1H>
    <a:band2H>
      <a:tcTxStyle/>
      <a:tcStyle>
        <a:tcBdr/>
      </a:tcStyle>
    </a:band2H>
    <a:band1V>
      <a:tcTxStyle/>
      <a:tcStyle>
        <a:tcBdr>
          <a:left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right>
        </a:tcBdr>
      </a:tcStyle>
    </a:band1V>
    <a:band2V>
      <a:tcTxStyle/>
      <a:tcStyle>
        <a:tcBdr>
          <a:left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right>
        </a:tcBdr>
      </a:tcStyle>
    </a:band2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508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top>
        </a:tcBdr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F62E0E9E-3C55-4B32-9D99-BEBD1FED5966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87"/>
    <p:restoredTop sz="86712"/>
  </p:normalViewPr>
  <p:slideViewPr>
    <p:cSldViewPr snapToGrid="0">
      <p:cViewPr varScale="1">
        <p:scale>
          <a:sx n="105" d="100"/>
          <a:sy n="105" d="100"/>
        </p:scale>
        <p:origin x="1392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1" d="100"/>
        <a:sy n="8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71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70" Type="http://customschemas.google.com/relationships/presentationmetadata" Target="metadata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9" name="Google Shape;4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0" name="Google Shape;5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2" name="Google Shape;6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030529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74" name="Google Shape;7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3972789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74" name="Google Shape;7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Our team</a:t>
            </a:r>
            <a:r>
              <a:rPr lang="en-US" sz="1200" kern="1200" baseline="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includes scientist from each partner belonging either to o</a:t>
            </a:r>
            <a:r>
              <a:rPr lang="en-US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ur synthesis</a:t>
            </a:r>
            <a:r>
              <a:rPr lang="en-US" sz="1200" kern="1200" baseline="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our data </a:t>
            </a:r>
            <a:r>
              <a:rPr lang="fr-FR" baseline="0" dirty="0"/>
              <a:t>science </a:t>
            </a:r>
            <a:r>
              <a:rPr lang="en-US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strands</a:t>
            </a:r>
            <a:r>
              <a:rPr lang="en-US" sz="1200" kern="1200" baseline="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Our synthesis</a:t>
            </a:r>
            <a:r>
              <a:rPr lang="en-US" sz="1200" kern="1200" baseline="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r-FR" baseline="0" dirty="0"/>
              <a:t>science </a:t>
            </a:r>
            <a:r>
              <a:rPr lang="en-US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strand team includes experts in spatial and sociological analysis, and the informatics of artificial</a:t>
            </a:r>
            <a:r>
              <a:rPr lang="en-US" sz="1200" kern="1200" baseline="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intelligence.</a:t>
            </a:r>
            <a:r>
              <a:rPr lang="en-US" sz="1200" kern="1200" baseline="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Our data </a:t>
            </a:r>
            <a:r>
              <a:rPr lang="fr-FR" baseline="0" dirty="0"/>
              <a:t>science </a:t>
            </a:r>
            <a:r>
              <a:rPr lang="en-US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strand team includes experts in environmental data management, the research data workflow, provenance tracking, ethics, and FAIR principles.</a:t>
            </a:r>
            <a:r>
              <a:rPr lang="en-US" sz="1200" kern="1200" baseline="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r>
              <a:rPr lang="en-US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</a:t>
            </a:r>
            <a:r>
              <a:rPr lang="en-US" sz="1200" kern="1200" baseline="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also have included </a:t>
            </a:r>
            <a:r>
              <a:rPr lang="en-US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representatives of organizations that are leading the communities and infrastructure supporting</a:t>
            </a:r>
            <a:r>
              <a:rPr lang="en-US" sz="1200" kern="1200" baseline="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scholarly publishing and persistent identifier registration;</a:t>
            </a:r>
            <a:r>
              <a:rPr lang="en-US" sz="1200" kern="1200" baseline="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such as ORCID, RDA, </a:t>
            </a:r>
            <a:r>
              <a:rPr lang="en-US" sz="1200" kern="1200" baseline="0" noProof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DataCite</a:t>
            </a:r>
            <a:r>
              <a:rPr lang="en-US" sz="1200" kern="1200" baseline="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ESIP. </a:t>
            </a:r>
            <a:endParaRPr lang="en-US" noProof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FAB945-F144-7D4F-99FE-A3EBBC1BA4B0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01603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6" name="Google Shape;66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7" name="Google Shape;67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6" name="Google Shape;66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7" name="Google Shape;67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789298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6" name="Google Shape;66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7" name="Google Shape;67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11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169186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1b0c5b0c2d6_1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3" name="Google Shape;73;g1b0c5b0c2d6_1_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74" name="Google Shape;74;g1b0c5b0c2d6_1_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2" name="Google Shape;6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63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9988488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6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3" name="Google Shape;13;p63" descr="A picture containing drawing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483322" y="323170"/>
            <a:ext cx="1293078" cy="8859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6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0067722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" name="Google Shape;16;p6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  <a:defRPr sz="2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7" name="Google Shape;17;p64"/>
          <p:cNvSpPr txBox="1">
            <a:spLocks noGrp="1"/>
          </p:cNvSpPr>
          <p:nvPr>
            <p:ph type="sldNum" idx="12"/>
          </p:nvPr>
        </p:nvSpPr>
        <p:spPr>
          <a:xfrm>
            <a:off x="5178270" y="6209824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8" name="Google Shape;18;p64" descr="A picture containing drawing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483322" y="323170"/>
            <a:ext cx="1293078" cy="88599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0;p64" descr="A map with lines and tex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672540" y="5432844"/>
            <a:ext cx="1103860" cy="11019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Interior Slide: Blank">
  <p:cSld name="1_Interior Slide: 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65"/>
          <p:cNvSpPr txBox="1">
            <a:spLocks noGrp="1"/>
          </p:cNvSpPr>
          <p:nvPr>
            <p:ph type="body" idx="1"/>
          </p:nvPr>
        </p:nvSpPr>
        <p:spPr>
          <a:xfrm>
            <a:off x="858839" y="2002221"/>
            <a:ext cx="9680575" cy="33498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Google Shape;23;p65"/>
          <p:cNvSpPr txBox="1">
            <a:spLocks noGrp="1"/>
          </p:cNvSpPr>
          <p:nvPr>
            <p:ph type="body" idx="2"/>
          </p:nvPr>
        </p:nvSpPr>
        <p:spPr>
          <a:xfrm>
            <a:off x="858839" y="931990"/>
            <a:ext cx="9680575" cy="8196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24" name="Google Shape;24;p65" descr="A picture containing drawing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483322" y="323170"/>
            <a:ext cx="1293078" cy="8859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69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Google Shape;40;p69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2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○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■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●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○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■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●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○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■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Google Shape;41;p69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2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○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■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●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○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■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●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○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■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Google Shape;42;p6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erior Slide: Blank">
  <p:cSld name="Interior Slide: Blank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Google Shape;44;p7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" y="-1714"/>
            <a:ext cx="12192003" cy="6859715"/>
          </a:xfrm>
          <a:prstGeom prst="rect">
            <a:avLst/>
          </a:prstGeom>
          <a:noFill/>
          <a:ln>
            <a:noFill/>
          </a:ln>
        </p:spPr>
      </p:pic>
      <p:sp>
        <p:nvSpPr>
          <p:cNvPr id="45" name="Google Shape;45;p70"/>
          <p:cNvSpPr txBox="1">
            <a:spLocks noGrp="1"/>
          </p:cNvSpPr>
          <p:nvPr>
            <p:ph type="body" idx="1"/>
          </p:nvPr>
        </p:nvSpPr>
        <p:spPr>
          <a:xfrm>
            <a:off x="858837" y="2002221"/>
            <a:ext cx="9680800" cy="33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■"/>
              <a:defRPr sz="1600" b="0" i="0" u="none" strike="noStrike" cap="none">
                <a:solidFill>
                  <a:srgbClr val="000000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●"/>
              <a:defRPr sz="1467" b="0" i="0" u="none" strike="noStrike" cap="none">
                <a:solidFill>
                  <a:srgbClr val="000000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marL="2286000" marR="0" lvl="4" indent="-28575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○"/>
              <a:defRPr sz="1200" b="0" i="0" u="none" strike="noStrike" cap="none">
                <a:solidFill>
                  <a:srgbClr val="000000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6" name="Google Shape;46;p70"/>
          <p:cNvSpPr txBox="1">
            <a:spLocks noGrp="1"/>
          </p:cNvSpPr>
          <p:nvPr>
            <p:ph type="body" idx="2"/>
          </p:nvPr>
        </p:nvSpPr>
        <p:spPr>
          <a:xfrm>
            <a:off x="858837" y="931989"/>
            <a:ext cx="9680800" cy="81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667"/>
              </a:spcBef>
              <a:spcAft>
                <a:spcPts val="0"/>
              </a:spcAft>
              <a:buClr>
                <a:srgbClr val="0083BA"/>
              </a:buClr>
              <a:buSzPts val="2400"/>
              <a:buFont typeface="Arial"/>
              <a:buNone/>
              <a:defRPr sz="3200" b="0" i="0" u="none" strike="noStrike" cap="none">
                <a:solidFill>
                  <a:srgbClr val="0083BA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fr" smtClean="0"/>
              <a:pPr/>
              <a:t>‹#›</a:t>
            </a:fld>
            <a:endParaRPr lang="fr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B20E5AD-179F-9DF8-E92C-EA418F2031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50747" y="159272"/>
            <a:ext cx="1299397" cy="999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746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924100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5" r:id="rId4"/>
    <p:sldLayoutId id="2147483656" r:id="rId5"/>
    <p:sldLayoutId id="2147483657" r:id="rId6"/>
    <p:sldLayoutId id="2147483658" r:id="rId7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orcid.org/0000-0002-2623-0854" TargetMode="External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0.png"/><Relationship Id="rId5" Type="http://schemas.openxmlformats.org/officeDocument/2006/relationships/image" Target="../media/image7.png"/><Relationship Id="rId10" Type="http://schemas.openxmlformats.org/officeDocument/2006/relationships/image" Target="../media/image2.png"/><Relationship Id="rId4" Type="http://schemas.openxmlformats.org/officeDocument/2006/relationships/image" Target="../media/image6.png"/><Relationship Id="rId9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jpg"/><Relationship Id="rId18" Type="http://schemas.openxmlformats.org/officeDocument/2006/relationships/image" Target="../media/image36.jpg"/><Relationship Id="rId26" Type="http://schemas.openxmlformats.org/officeDocument/2006/relationships/image" Target="../media/image44.png"/><Relationship Id="rId3" Type="http://schemas.openxmlformats.org/officeDocument/2006/relationships/image" Target="../media/image24.png"/><Relationship Id="rId21" Type="http://schemas.openxmlformats.org/officeDocument/2006/relationships/image" Target="../media/image39.jpg"/><Relationship Id="rId7" Type="http://schemas.openxmlformats.org/officeDocument/2006/relationships/image" Target="../media/image8.png"/><Relationship Id="rId12" Type="http://schemas.openxmlformats.org/officeDocument/2006/relationships/image" Target="../media/image30.jpg"/><Relationship Id="rId17" Type="http://schemas.openxmlformats.org/officeDocument/2006/relationships/image" Target="../media/image35.png"/><Relationship Id="rId25" Type="http://schemas.openxmlformats.org/officeDocument/2006/relationships/image" Target="../media/image43.jp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34.png"/><Relationship Id="rId20" Type="http://schemas.openxmlformats.org/officeDocument/2006/relationships/image" Target="../media/image38.png"/><Relationship Id="rId29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29.png"/><Relationship Id="rId24" Type="http://schemas.openxmlformats.org/officeDocument/2006/relationships/image" Target="../media/image42.png"/><Relationship Id="rId32" Type="http://schemas.openxmlformats.org/officeDocument/2006/relationships/image" Target="../media/image50.png"/><Relationship Id="rId5" Type="http://schemas.openxmlformats.org/officeDocument/2006/relationships/image" Target="../media/image6.png"/><Relationship Id="rId15" Type="http://schemas.openxmlformats.org/officeDocument/2006/relationships/image" Target="../media/image33.gif"/><Relationship Id="rId23" Type="http://schemas.openxmlformats.org/officeDocument/2006/relationships/image" Target="../media/image41.png"/><Relationship Id="rId28" Type="http://schemas.openxmlformats.org/officeDocument/2006/relationships/image" Target="../media/image46.png"/><Relationship Id="rId10" Type="http://schemas.openxmlformats.org/officeDocument/2006/relationships/image" Target="../media/image28.png"/><Relationship Id="rId19" Type="http://schemas.openxmlformats.org/officeDocument/2006/relationships/image" Target="../media/image37.png"/><Relationship Id="rId31" Type="http://schemas.openxmlformats.org/officeDocument/2006/relationships/image" Target="../media/image49.jpg"/><Relationship Id="rId4" Type="http://schemas.openxmlformats.org/officeDocument/2006/relationships/image" Target="../media/image25.png"/><Relationship Id="rId9" Type="http://schemas.openxmlformats.org/officeDocument/2006/relationships/image" Target="../media/image27.png"/><Relationship Id="rId14" Type="http://schemas.openxmlformats.org/officeDocument/2006/relationships/image" Target="../media/image32.png"/><Relationship Id="rId22" Type="http://schemas.openxmlformats.org/officeDocument/2006/relationships/image" Target="../media/image40.jpg"/><Relationship Id="rId27" Type="http://schemas.openxmlformats.org/officeDocument/2006/relationships/image" Target="../media/image45.png"/><Relationship Id="rId30" Type="http://schemas.openxmlformats.org/officeDocument/2006/relationships/image" Target="../media/image4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jpg"/><Relationship Id="rId18" Type="http://schemas.openxmlformats.org/officeDocument/2006/relationships/image" Target="../media/image39.jpg"/><Relationship Id="rId26" Type="http://schemas.openxmlformats.org/officeDocument/2006/relationships/image" Target="../media/image47.png"/><Relationship Id="rId3" Type="http://schemas.openxmlformats.org/officeDocument/2006/relationships/image" Target="../media/image24.png"/><Relationship Id="rId21" Type="http://schemas.openxmlformats.org/officeDocument/2006/relationships/image" Target="../media/image42.png"/><Relationship Id="rId7" Type="http://schemas.openxmlformats.org/officeDocument/2006/relationships/image" Target="../media/image8.png"/><Relationship Id="rId12" Type="http://schemas.openxmlformats.org/officeDocument/2006/relationships/image" Target="../media/image30.jpg"/><Relationship Id="rId17" Type="http://schemas.openxmlformats.org/officeDocument/2006/relationships/image" Target="../media/image38.png"/><Relationship Id="rId25" Type="http://schemas.openxmlformats.org/officeDocument/2006/relationships/image" Target="../media/image46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37.png"/><Relationship Id="rId20" Type="http://schemas.openxmlformats.org/officeDocument/2006/relationships/image" Target="../media/image41.png"/><Relationship Id="rId29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29.png"/><Relationship Id="rId24" Type="http://schemas.openxmlformats.org/officeDocument/2006/relationships/image" Target="../media/image45.png"/><Relationship Id="rId32" Type="http://schemas.openxmlformats.org/officeDocument/2006/relationships/image" Target="../media/image34.png"/><Relationship Id="rId5" Type="http://schemas.openxmlformats.org/officeDocument/2006/relationships/image" Target="../media/image6.png"/><Relationship Id="rId15" Type="http://schemas.openxmlformats.org/officeDocument/2006/relationships/image" Target="../media/image36.jpg"/><Relationship Id="rId23" Type="http://schemas.openxmlformats.org/officeDocument/2006/relationships/image" Target="../media/image44.png"/><Relationship Id="rId28" Type="http://schemas.openxmlformats.org/officeDocument/2006/relationships/image" Target="../media/image49.jpg"/><Relationship Id="rId10" Type="http://schemas.openxmlformats.org/officeDocument/2006/relationships/image" Target="../media/image28.png"/><Relationship Id="rId19" Type="http://schemas.openxmlformats.org/officeDocument/2006/relationships/image" Target="../media/image40.jpg"/><Relationship Id="rId31" Type="http://schemas.openxmlformats.org/officeDocument/2006/relationships/image" Target="../media/image33.gif"/><Relationship Id="rId4" Type="http://schemas.openxmlformats.org/officeDocument/2006/relationships/image" Target="../media/image25.png"/><Relationship Id="rId9" Type="http://schemas.openxmlformats.org/officeDocument/2006/relationships/image" Target="../media/image27.png"/><Relationship Id="rId14" Type="http://schemas.openxmlformats.org/officeDocument/2006/relationships/image" Target="../media/image35.png"/><Relationship Id="rId22" Type="http://schemas.openxmlformats.org/officeDocument/2006/relationships/image" Target="../media/image43.jpg"/><Relationship Id="rId27" Type="http://schemas.openxmlformats.org/officeDocument/2006/relationships/image" Target="../media/image48.png"/><Relationship Id="rId30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g"/><Relationship Id="rId3" Type="http://schemas.openxmlformats.org/officeDocument/2006/relationships/image" Target="../media/image11.jp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3"/>
          <p:cNvSpPr txBox="1">
            <a:spLocks noGrp="1"/>
          </p:cNvSpPr>
          <p:nvPr>
            <p:ph type="title"/>
          </p:nvPr>
        </p:nvSpPr>
        <p:spPr>
          <a:xfrm>
            <a:off x="415600" y="1672535"/>
            <a:ext cx="11360800" cy="12445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77777"/>
              <a:buNone/>
            </a:pPr>
            <a:r>
              <a:rPr lang="en-AU" sz="4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游明朝" panose="02020400000000000000" pitchFamily="18" charset="-128"/>
                <a:cs typeface="Arial" panose="020B0604020202020204" pitchFamily="34" charset="0"/>
              </a:rPr>
              <a:t>Dealing with practical aspects of </a:t>
            </a:r>
            <a:r>
              <a:rPr lang="en-AU" sz="4000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游明朝" panose="02020400000000000000" pitchFamily="18" charset="-128"/>
                <a:cs typeface="Arial" panose="020B0604020202020204" pitchFamily="34" charset="0"/>
              </a:rPr>
              <a:t>multilinguality</a:t>
            </a:r>
            <a:r>
              <a:rPr lang="en-AU" sz="4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游明朝" panose="02020400000000000000" pitchFamily="18" charset="-128"/>
                <a:cs typeface="Arial" panose="020B0604020202020204" pitchFamily="34" charset="0"/>
              </a:rPr>
              <a:t> across national and disciplinary boundaries</a:t>
            </a:r>
            <a:br>
              <a:rPr lang="en-US" sz="3600" b="1" dirty="0">
                <a:solidFill>
                  <a:srgbClr val="903425"/>
                </a:solidFill>
                <a:latin typeface="Open Sans"/>
                <a:ea typeface="Open Sans"/>
                <a:cs typeface="Open Sans"/>
                <a:sym typeface="Open Sans"/>
              </a:rPr>
            </a:br>
            <a:br>
              <a:rPr lang="en-US" sz="3600" b="1" dirty="0">
                <a:solidFill>
                  <a:srgbClr val="903425"/>
                </a:solidFill>
                <a:latin typeface="Open Sans"/>
                <a:ea typeface="Open Sans"/>
                <a:cs typeface="Open Sans"/>
                <a:sym typeface="Open Sans"/>
              </a:rPr>
            </a:br>
            <a:br>
              <a:rPr lang="en-US" dirty="0"/>
            </a:br>
            <a:br>
              <a:rPr lang="en-US" dirty="0"/>
            </a:br>
            <a:endParaRPr sz="2400" b="0" dirty="0"/>
          </a:p>
        </p:txBody>
      </p:sp>
      <p:pic>
        <p:nvPicPr>
          <p:cNvPr id="53" name="Google Shape;53;p3" descr="A close up of a sig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281720" y="292139"/>
            <a:ext cx="2577835" cy="739508"/>
          </a:xfrm>
          <a:prstGeom prst="rect">
            <a:avLst/>
          </a:prstGeom>
          <a:noFill/>
          <a:ln>
            <a:noFill/>
          </a:ln>
        </p:spPr>
      </p:pic>
      <p:pic>
        <p:nvPicPr>
          <p:cNvPr id="54" name="Google Shape;54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509190" y="44538"/>
            <a:ext cx="1298988" cy="136662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3"/>
          <p:cNvPicPr preferRelativeResize="0"/>
          <p:nvPr/>
        </p:nvPicPr>
        <p:blipFill rotWithShape="1">
          <a:blip r:embed="rId5">
            <a:alphaModFix/>
          </a:blip>
          <a:srcRect t="15948" b="32186"/>
          <a:stretch/>
        </p:blipFill>
        <p:spPr>
          <a:xfrm>
            <a:off x="489760" y="276252"/>
            <a:ext cx="2357202" cy="739508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294312" y="80357"/>
            <a:ext cx="1521275" cy="1049535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3" descr="A blue and red letter n&#10;&#10;Description automatically generated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250344" y="258528"/>
            <a:ext cx="1824088" cy="693195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p3"/>
          <p:cNvSpPr txBox="1"/>
          <p:nvPr/>
        </p:nvSpPr>
        <p:spPr>
          <a:xfrm>
            <a:off x="6098452" y="3560198"/>
            <a:ext cx="5962389" cy="1650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FFE"/>
              </a:buClr>
              <a:buSzPts val="2048"/>
              <a:buFont typeface="Arial"/>
              <a:buNone/>
            </a:pPr>
            <a:r>
              <a:rPr lang="en-US" sz="2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Alison Specht</a:t>
            </a:r>
            <a:br>
              <a:rPr lang="en-US" sz="2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Research Analyst, TERN, University of Queensland</a:t>
            </a:r>
            <a:endParaRPr sz="20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FFFE"/>
              </a:buClr>
              <a:buSzPts val="2048"/>
              <a:buFont typeface="Arial"/>
              <a:buNone/>
            </a:pP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ORCID: </a:t>
            </a:r>
            <a:r>
              <a:rPr lang="en-US" sz="2000" b="0" i="0" u="none" strike="noStrike" cap="none" dirty="0">
                <a:solidFill>
                  <a:schemeClr val="dk1"/>
                </a:solidFill>
                <a:uFill>
                  <a:noFill/>
                </a:uFill>
                <a:latin typeface="Arial"/>
                <a:ea typeface="Arial"/>
                <a:cs typeface="Arial"/>
                <a:sym typeface="Arial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0000-0001-1512-0743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0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EFFFE"/>
              </a:buClr>
              <a:buSzPts val="2048"/>
              <a:buFont typeface="Arial"/>
              <a:buNone/>
            </a:pP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@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AlisonSpecht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|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a.specht@uq.edu.au</a:t>
            </a:r>
            <a:endParaRPr sz="20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rgbClr val="FEFFFE"/>
              </a:buClr>
              <a:buSzPts val="1946"/>
              <a:buFont typeface="Arial"/>
              <a:buNone/>
            </a:pPr>
            <a:endParaRPr sz="1800" b="0" i="0" u="none" strike="noStrike" cap="none" dirty="0">
              <a:solidFill>
                <a:srgbClr val="EC684A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pic>
        <p:nvPicPr>
          <p:cNvPr id="60" name="Google Shape;60;p3" descr="A picture containing drawing&#10;&#10;Description automatically generated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607006" y="5578187"/>
            <a:ext cx="1293078" cy="88599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3" descr="A map with lines and text&#10;&#10;Description automatically generated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6649984" y="5247726"/>
            <a:ext cx="1336291" cy="1334022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3" descr="A black and purple sign&#10;&#10;Description automatically generated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8250344" y="5578187"/>
            <a:ext cx="2590800" cy="6731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0DA4210-7E7F-0B56-47CF-1E64C8541B46}"/>
              </a:ext>
            </a:extLst>
          </p:cNvPr>
          <p:cNvSpPr txBox="1"/>
          <p:nvPr/>
        </p:nvSpPr>
        <p:spPr>
          <a:xfrm>
            <a:off x="860274" y="3837940"/>
            <a:ext cx="35160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dirty="0">
                <a:effectLst/>
              </a:rPr>
              <a:t>Session C1: </a:t>
            </a:r>
            <a:r>
              <a:rPr lang="en-AU" dirty="0">
                <a:effectLst/>
              </a:rPr>
              <a:t>Toward practices for FAIR data management and sharing by a researcher, in a community, and beyond a community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7CB42F-40C0-2C73-EE96-322CF6DBF1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854" y="461399"/>
            <a:ext cx="10067722" cy="724467"/>
          </a:xfrm>
        </p:spPr>
        <p:txBody>
          <a:bodyPr>
            <a:noAutofit/>
          </a:bodyPr>
          <a:lstStyle/>
          <a:p>
            <a:r>
              <a:rPr lang="en-GB" sz="2800" b="0" dirty="0">
                <a:solidFill>
                  <a:schemeClr val="accent4">
                    <a:lumMod val="50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Examples of vocabulary translations</a:t>
            </a:r>
            <a:r>
              <a:rPr lang="en-AU" sz="2800" b="0" dirty="0">
                <a:solidFill>
                  <a:schemeClr val="accent4">
                    <a:lumMod val="50000"/>
                  </a:schemeClr>
                </a:solidFill>
                <a:effectLst/>
              </a:rPr>
              <a:t> </a:t>
            </a:r>
            <a:r>
              <a:rPr lang="en-GB" sz="2800" b="0" dirty="0">
                <a:solidFill>
                  <a:schemeClr val="accent4">
                    <a:lumMod val="50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for Open Science</a:t>
            </a:r>
            <a:endParaRPr lang="en-US" sz="2800" b="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BF2DBE-494C-841C-E7A1-15D1D138BCB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10</a:t>
            </a:fld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254D4D3-3C39-C504-319E-A41F98044B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3904447"/>
              </p:ext>
            </p:extLst>
          </p:nvPr>
        </p:nvGraphicFramePr>
        <p:xfrm>
          <a:off x="350854" y="1664693"/>
          <a:ext cx="11118031" cy="4066304"/>
        </p:xfrm>
        <a:graphic>
          <a:graphicData uri="http://schemas.openxmlformats.org/drawingml/2006/table">
            <a:tbl>
              <a:tblPr firstRow="1" bandRow="1">
                <a:tableStyleId>{96229FD9-ABB3-41A7-928A-1C91167A7C5F}</a:tableStyleId>
              </a:tblPr>
              <a:tblGrid>
                <a:gridCol w="1829549">
                  <a:extLst>
                    <a:ext uri="{9D8B030D-6E8A-4147-A177-3AD203B41FA5}">
                      <a16:colId xmlns:a16="http://schemas.microsoft.com/office/drawing/2014/main" val="2212981353"/>
                    </a:ext>
                  </a:extLst>
                </a:gridCol>
                <a:gridCol w="1829549">
                  <a:extLst>
                    <a:ext uri="{9D8B030D-6E8A-4147-A177-3AD203B41FA5}">
                      <a16:colId xmlns:a16="http://schemas.microsoft.com/office/drawing/2014/main" val="1405255937"/>
                    </a:ext>
                  </a:extLst>
                </a:gridCol>
                <a:gridCol w="2269345">
                  <a:extLst>
                    <a:ext uri="{9D8B030D-6E8A-4147-A177-3AD203B41FA5}">
                      <a16:colId xmlns:a16="http://schemas.microsoft.com/office/drawing/2014/main" val="1430918304"/>
                    </a:ext>
                  </a:extLst>
                </a:gridCol>
                <a:gridCol w="2357305">
                  <a:extLst>
                    <a:ext uri="{9D8B030D-6E8A-4147-A177-3AD203B41FA5}">
                      <a16:colId xmlns:a16="http://schemas.microsoft.com/office/drawing/2014/main" val="4072774903"/>
                    </a:ext>
                  </a:extLst>
                </a:gridCol>
                <a:gridCol w="2832283">
                  <a:extLst>
                    <a:ext uri="{9D8B030D-6E8A-4147-A177-3AD203B41FA5}">
                      <a16:colId xmlns:a16="http://schemas.microsoft.com/office/drawing/2014/main" val="2464754361"/>
                    </a:ext>
                  </a:extLst>
                </a:gridCol>
              </a:tblGrid>
              <a:tr h="47093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lang="en-GB" sz="2000" dirty="0">
                          <a:effectLst/>
                        </a:rPr>
                        <a:t>English</a:t>
                      </a:r>
                      <a:endParaRPr lang="en-AU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lang="en-GB" sz="2000" dirty="0">
                          <a:effectLst/>
                        </a:rPr>
                        <a:t>Portuguese</a:t>
                      </a:r>
                      <a:endParaRPr lang="en-AU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lang="en-GB" sz="2000" dirty="0">
                          <a:effectLst/>
                        </a:rPr>
                        <a:t>Spanish</a:t>
                      </a:r>
                      <a:endParaRPr lang="en-AU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lang="en-GB" sz="2000" dirty="0">
                          <a:effectLst/>
                        </a:rPr>
                        <a:t>French</a:t>
                      </a:r>
                      <a:endParaRPr lang="en-AU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lang="en-GB" sz="2000" dirty="0">
                          <a:effectLst/>
                        </a:rPr>
                        <a:t>Japanese</a:t>
                      </a:r>
                      <a:endParaRPr lang="en-AU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2657087868"/>
                  </a:ext>
                </a:extLst>
              </a:tr>
              <a:tr h="94308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lang="en-GB" sz="2000" dirty="0">
                          <a:effectLst/>
                        </a:rPr>
                        <a:t>Data Management Plan (DMP)</a:t>
                      </a:r>
                      <a:endParaRPr lang="en-AU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36195" marB="3619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lang="en-GB" sz="2000" dirty="0">
                          <a:solidFill>
                            <a:srgbClr val="002060"/>
                          </a:solidFill>
                          <a:effectLst/>
                        </a:rPr>
                        <a:t>Plano de </a:t>
                      </a:r>
                      <a:r>
                        <a:rPr lang="en-GB" sz="2000" dirty="0" err="1">
                          <a:solidFill>
                            <a:srgbClr val="002060"/>
                          </a:solidFill>
                          <a:effectLst/>
                        </a:rPr>
                        <a:t>Gestão</a:t>
                      </a:r>
                      <a:r>
                        <a:rPr lang="en-GB" sz="2000" dirty="0">
                          <a:solidFill>
                            <a:srgbClr val="002060"/>
                          </a:solidFill>
                          <a:effectLst/>
                        </a:rPr>
                        <a:t> de Dados (PGD) </a:t>
                      </a:r>
                      <a:endParaRPr lang="en-AU" sz="20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36195" marB="3619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lang="en-GB" sz="2000" dirty="0">
                          <a:effectLst/>
                        </a:rPr>
                        <a:t>Plan de </a:t>
                      </a:r>
                      <a:r>
                        <a:rPr lang="en-GB" sz="2000" dirty="0" err="1">
                          <a:effectLst/>
                        </a:rPr>
                        <a:t>Gestión</a:t>
                      </a:r>
                      <a:r>
                        <a:rPr lang="en-GB" sz="2000" dirty="0">
                          <a:effectLst/>
                        </a:rPr>
                        <a:t> de Datos (PGD)</a:t>
                      </a:r>
                      <a:endParaRPr lang="en-AU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36195" marB="3619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lang="en-GB" sz="2000" dirty="0">
                          <a:solidFill>
                            <a:srgbClr val="002060"/>
                          </a:solidFill>
                          <a:effectLst/>
                        </a:rPr>
                        <a:t>Plan de Gestion des Données (PGD)</a:t>
                      </a:r>
                      <a:endParaRPr lang="en-AU" sz="20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36195" marB="3619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lang="en-GB" sz="2000" dirty="0" err="1">
                          <a:effectLst/>
                        </a:rPr>
                        <a:t>データマネジメントプラン</a:t>
                      </a:r>
                      <a:r>
                        <a:rPr lang="en-GB" sz="2000" dirty="0">
                          <a:effectLst/>
                        </a:rPr>
                        <a:t> (DMP) [phonetic transcription]</a:t>
                      </a:r>
                      <a:endParaRPr lang="en-AU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36195" marB="36195"/>
                </a:tc>
                <a:extLst>
                  <a:ext uri="{0D108BD9-81ED-4DB2-BD59-A6C34878D82A}">
                    <a16:rowId xmlns:a16="http://schemas.microsoft.com/office/drawing/2014/main" val="2864875984"/>
                  </a:ext>
                </a:extLst>
              </a:tr>
              <a:tr h="15256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lang="en-GB" sz="2000" dirty="0">
                          <a:effectLst/>
                        </a:rPr>
                        <a:t>Computational Notebooks (e.g., </a:t>
                      </a:r>
                      <a:r>
                        <a:rPr lang="en-GB" sz="2000" dirty="0" err="1">
                          <a:effectLst/>
                        </a:rPr>
                        <a:t>Jupyter</a:t>
                      </a:r>
                      <a:r>
                        <a:rPr lang="en-GB" sz="2000" dirty="0">
                          <a:effectLst/>
                        </a:rPr>
                        <a:t> Notebook, R Markdown) </a:t>
                      </a:r>
                      <a:endParaRPr lang="en-AU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36195" marB="3619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lang="en-GB" sz="2000" dirty="0" err="1">
                          <a:solidFill>
                            <a:srgbClr val="002060"/>
                          </a:solidFill>
                          <a:effectLst/>
                        </a:rPr>
                        <a:t>Cadernos</a:t>
                      </a:r>
                      <a:r>
                        <a:rPr lang="en-GB" sz="2000" dirty="0">
                          <a:solidFill>
                            <a:srgbClr val="002060"/>
                          </a:solidFill>
                          <a:effectLst/>
                        </a:rPr>
                        <a:t> </a:t>
                      </a:r>
                      <a:r>
                        <a:rPr lang="en-GB" sz="2000" dirty="0" err="1">
                          <a:solidFill>
                            <a:srgbClr val="002060"/>
                          </a:solidFill>
                          <a:effectLst/>
                        </a:rPr>
                        <a:t>computacionais</a:t>
                      </a:r>
                      <a:endParaRPr lang="en-AU" sz="20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36195" marB="3619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lang="en-GB" sz="2000" dirty="0" err="1">
                          <a:effectLst/>
                        </a:rPr>
                        <a:t>Cuadernos</a:t>
                      </a:r>
                      <a:r>
                        <a:rPr lang="en-GB" sz="2000" dirty="0">
                          <a:effectLst/>
                        </a:rPr>
                        <a:t> </a:t>
                      </a:r>
                      <a:r>
                        <a:rPr lang="en-GB" sz="2000" dirty="0" err="1">
                          <a:effectLst/>
                        </a:rPr>
                        <a:t>computacionales</a:t>
                      </a:r>
                      <a:endParaRPr lang="en-AU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36195" marB="3619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lang="en-GB" sz="2000" dirty="0">
                          <a:solidFill>
                            <a:srgbClr val="002060"/>
                          </a:solidFill>
                          <a:effectLst/>
                        </a:rPr>
                        <a:t>Notebook (in routine) / Carnets de notes pour </a:t>
                      </a:r>
                      <a:r>
                        <a:rPr lang="en-GB" sz="2000" dirty="0" err="1">
                          <a:solidFill>
                            <a:srgbClr val="002060"/>
                          </a:solidFill>
                          <a:effectLst/>
                        </a:rPr>
                        <a:t>logiciel</a:t>
                      </a:r>
                      <a:r>
                        <a:rPr lang="en-GB" sz="2000" dirty="0">
                          <a:solidFill>
                            <a:srgbClr val="002060"/>
                          </a:solidFill>
                          <a:effectLst/>
                        </a:rPr>
                        <a:t> / </a:t>
                      </a:r>
                      <a:r>
                        <a:rPr lang="en-GB" sz="2000" dirty="0" err="1">
                          <a:solidFill>
                            <a:srgbClr val="002060"/>
                          </a:solidFill>
                          <a:effectLst/>
                        </a:rPr>
                        <a:t>Calepin</a:t>
                      </a:r>
                      <a:r>
                        <a:rPr lang="en-GB" sz="2000" dirty="0">
                          <a:solidFill>
                            <a:srgbClr val="002060"/>
                          </a:solidFill>
                          <a:effectLst/>
                        </a:rPr>
                        <a:t> </a:t>
                      </a:r>
                      <a:r>
                        <a:rPr lang="en-GB" sz="2000" dirty="0" err="1">
                          <a:solidFill>
                            <a:srgbClr val="002060"/>
                          </a:solidFill>
                          <a:effectLst/>
                        </a:rPr>
                        <a:t>électronique</a:t>
                      </a:r>
                      <a:endParaRPr lang="en-AU" sz="20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36195" marB="3619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lang="en-GB" sz="2000" dirty="0" err="1">
                          <a:effectLst/>
                        </a:rPr>
                        <a:t>計算機上のノートブック環境</a:t>
                      </a:r>
                      <a:r>
                        <a:rPr lang="en-GB" sz="2000" dirty="0">
                          <a:effectLst/>
                        </a:rPr>
                        <a:t> [English: Computational Notebook Environment]</a:t>
                      </a:r>
                      <a:endParaRPr lang="en-AU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36195" marB="36195"/>
                </a:tc>
                <a:extLst>
                  <a:ext uri="{0D108BD9-81ED-4DB2-BD59-A6C34878D82A}">
                    <a16:rowId xmlns:a16="http://schemas.microsoft.com/office/drawing/2014/main" val="3283357212"/>
                  </a:ext>
                </a:extLst>
              </a:tr>
              <a:tr h="96735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lang="en-GB" sz="2000" baseline="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Open Science Journey</a:t>
                      </a:r>
                      <a:endParaRPr lang="en-AU" sz="2000" baseline="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36195" marB="3619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lang="en-GB" sz="2000" baseline="0" dirty="0" err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Jornada</a:t>
                      </a:r>
                      <a:r>
                        <a:rPr lang="en-GB" sz="2000" baseline="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 pela </a:t>
                      </a:r>
                      <a:r>
                        <a:rPr lang="en-GB" sz="2000" baseline="0" dirty="0" err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Ciência</a:t>
                      </a:r>
                      <a:r>
                        <a:rPr lang="en-GB" sz="2000" baseline="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GB" sz="2000" baseline="0" dirty="0" err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Aberta</a:t>
                      </a:r>
                      <a:endParaRPr lang="en-AU" sz="2000" baseline="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36195" marB="3619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lang="en-GB" sz="2000" baseline="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Viaje</a:t>
                      </a:r>
                      <a:r>
                        <a:rPr lang="en-GB" sz="2000" baseline="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GB" sz="2000" baseline="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por</a:t>
                      </a:r>
                      <a:r>
                        <a:rPr lang="en-GB" sz="2000" baseline="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 la </a:t>
                      </a:r>
                      <a:r>
                        <a:rPr lang="en-GB" sz="2000" baseline="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Ciencia</a:t>
                      </a:r>
                      <a:r>
                        <a:rPr lang="en-GB" sz="2000" baseline="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GB" sz="2000" baseline="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Abierta</a:t>
                      </a:r>
                      <a:endParaRPr lang="en-AU" sz="2000" baseline="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36195" marB="3619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lang="en-GB" sz="2000" baseline="0" dirty="0" err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Parcours</a:t>
                      </a:r>
                      <a:r>
                        <a:rPr lang="en-GB" sz="2000" baseline="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 Science Ouverte</a:t>
                      </a:r>
                      <a:endParaRPr lang="en-AU" sz="2000" baseline="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36195" marB="3619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lang="en-GB" sz="2000" baseline="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オープンサイエンスの旅</a:t>
                      </a:r>
                      <a:endParaRPr lang="en-AU" sz="2000" baseline="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lang="en-GB" sz="2000" baseline="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 </a:t>
                      </a:r>
                      <a:endParaRPr lang="en-AU" sz="2000" baseline="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0" marR="63500" marT="36195" marB="36195"/>
                </a:tc>
                <a:extLst>
                  <a:ext uri="{0D108BD9-81ED-4DB2-BD59-A6C34878D82A}">
                    <a16:rowId xmlns:a16="http://schemas.microsoft.com/office/drawing/2014/main" val="40536920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28386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US" dirty="0"/>
              <a:t>Disciplinary challenges</a:t>
            </a:r>
            <a:endParaRPr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DB14BE-B034-1712-9ED4-6B1C3E2A81A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14300" indent="0">
              <a:buNone/>
            </a:pPr>
            <a:r>
              <a:rPr lang="en-GB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Disciplinary challenges can arise </a:t>
            </a:r>
            <a:r>
              <a:rPr lang="en-GB" dirty="0">
                <a:latin typeface="Arial" panose="020B0604020202020204" pitchFamily="34" charset="0"/>
                <a:ea typeface="Arial" panose="020B0604020202020204" pitchFamily="34" charset="0"/>
              </a:rPr>
              <a:t>between disciplines or even within sub-disciplines due to:</a:t>
            </a:r>
          </a:p>
          <a:p>
            <a:pPr>
              <a:spcBef>
                <a:spcPts val="1800"/>
              </a:spcBef>
            </a:pPr>
            <a:r>
              <a:rPr lang="en-GB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discipline-specific terminology, </a:t>
            </a:r>
          </a:p>
          <a:p>
            <a:pPr>
              <a:spcBef>
                <a:spcPts val="1800"/>
              </a:spcBef>
            </a:pPr>
            <a:r>
              <a:rPr lang="en-GB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different kinds of data being seen as more important than others</a:t>
            </a:r>
          </a:p>
          <a:p>
            <a:pPr>
              <a:spcBef>
                <a:spcPts val="1800"/>
              </a:spcBef>
            </a:pPr>
            <a:r>
              <a:rPr lang="en-GB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a perception that different kinds of analyses are more valid</a:t>
            </a:r>
            <a:r>
              <a:rPr lang="en-AU" dirty="0">
                <a:effectLst/>
              </a:rPr>
              <a:t> than others</a:t>
            </a:r>
          </a:p>
          <a:p>
            <a:pPr>
              <a:spcBef>
                <a:spcPts val="1800"/>
              </a:spcBef>
            </a:pPr>
            <a:r>
              <a:rPr lang="en-GB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modelling in multidisciplinary space needing input from all relevant disciplines to ensure model validity, relevance, transparency and acceptability</a:t>
            </a:r>
          </a:p>
          <a:p>
            <a:pPr>
              <a:spcBef>
                <a:spcPts val="1800"/>
              </a:spcBef>
            </a:pPr>
            <a:r>
              <a:rPr lang="en-GB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Different programming languages, programming styles, and frameworks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20943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B0605EAE-5DEB-E1CF-48EA-9BF71EA7C2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814" y="351008"/>
            <a:ext cx="10573218" cy="1112031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  <a:spcBef>
                <a:spcPts val="200"/>
              </a:spcBef>
            </a:pPr>
            <a:r>
              <a:rPr lang="en-GB" sz="3600" dirty="0">
                <a:effectLst/>
              </a:rPr>
              <a:t>Disciplinary obstacles to the definition of the work</a:t>
            </a:r>
            <a:r>
              <a:rPr lang="en-AU" dirty="0"/>
              <a:t> </a:t>
            </a:r>
            <a:r>
              <a:rPr lang="en-GB" sz="2700" dirty="0">
                <a:effectLst/>
              </a:rPr>
              <a:t>(scientific question, hypothesis, methodology)</a:t>
            </a:r>
            <a:endParaRPr lang="en-US" sz="27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E432A5-4404-7028-2348-2F56AAB2B4B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12</a:t>
            </a:fld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B595BB8-E153-FBF1-7DA7-109C51CD7D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0022960"/>
              </p:ext>
            </p:extLst>
          </p:nvPr>
        </p:nvGraphicFramePr>
        <p:xfrm>
          <a:off x="609600" y="1417393"/>
          <a:ext cx="10687012" cy="4707798"/>
        </p:xfrm>
        <a:graphic>
          <a:graphicData uri="http://schemas.openxmlformats.org/drawingml/2006/table">
            <a:tbl>
              <a:tblPr firstRow="1">
                <a:tableStyleId>{96229FD9-ABB3-41A7-928A-1C91167A7C5F}</a:tableStyleId>
              </a:tblPr>
              <a:tblGrid>
                <a:gridCol w="5462016">
                  <a:extLst>
                    <a:ext uri="{9D8B030D-6E8A-4147-A177-3AD203B41FA5}">
                      <a16:colId xmlns:a16="http://schemas.microsoft.com/office/drawing/2014/main" val="2853628092"/>
                    </a:ext>
                  </a:extLst>
                </a:gridCol>
                <a:gridCol w="5224996">
                  <a:extLst>
                    <a:ext uri="{9D8B030D-6E8A-4147-A177-3AD203B41FA5}">
                      <a16:colId xmlns:a16="http://schemas.microsoft.com/office/drawing/2014/main" val="1695610081"/>
                    </a:ext>
                  </a:extLst>
                </a:gridCol>
              </a:tblGrid>
              <a:tr h="10594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en-GB" sz="2000" dirty="0">
                          <a:effectLst/>
                        </a:rPr>
                        <a:t>Obstacles encountered *</a:t>
                      </a:r>
                      <a:endParaRPr lang="en-AU" sz="2000" dirty="0"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en-GB" sz="2000" dirty="0">
                          <a:effectLst/>
                        </a:rPr>
                        <a:t>high (4: stops the work) to low (1: minor interruption)</a:t>
                      </a:r>
                      <a:endParaRPr lang="en-AU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54864" marR="54864" marT="54864" marB="54864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en-GB" sz="2000" dirty="0">
                          <a:effectLst/>
                        </a:rPr>
                        <a:t>Examples</a:t>
                      </a:r>
                      <a:endParaRPr lang="en-AU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54864" marR="54864" marT="54864" marB="54864" anchor="b"/>
                </a:tc>
                <a:extLst>
                  <a:ext uri="{0D108BD9-81ED-4DB2-BD59-A6C34878D82A}">
                    <a16:rowId xmlns:a16="http://schemas.microsoft.com/office/drawing/2014/main" val="3724838235"/>
                  </a:ext>
                </a:extLst>
              </a:tr>
              <a:tr h="669882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lang="en-GB" sz="2000" dirty="0">
                          <a:effectLst/>
                        </a:rPr>
                        <a:t>a. Alignment of principal keywords in ecology across domains [4]</a:t>
                      </a:r>
                      <a:endParaRPr lang="en-AU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54864" marR="54864" marT="31273" marB="54864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lang="en-GB" sz="2000" dirty="0">
                          <a:effectLst/>
                        </a:rPr>
                        <a:t>The term 'ecoregion' was misunderstood. </a:t>
                      </a:r>
                      <a:endParaRPr lang="en-AU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54864" marR="54864" marT="31273" marB="54864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5151492"/>
                  </a:ext>
                </a:extLst>
              </a:tr>
              <a:tr h="669882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lang="en-GB" sz="2000" dirty="0">
                          <a:solidFill>
                            <a:srgbClr val="002060"/>
                          </a:solidFill>
                          <a:effectLst/>
                        </a:rPr>
                        <a:t>b. Understanding (alignment) of the DL model by all the team [1]</a:t>
                      </a:r>
                      <a:endParaRPr lang="en-AU" sz="20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54864" marR="54864" marT="31273" marB="54864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lang="en-GB" sz="2000" dirty="0">
                          <a:solidFill>
                            <a:srgbClr val="002060"/>
                          </a:solidFill>
                          <a:effectLst/>
                        </a:rPr>
                        <a:t>Confusion between the meaning of the terms 'prediction' and 'estimation'.</a:t>
                      </a:r>
                      <a:endParaRPr lang="en-AU" sz="20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54864" marR="54864" marT="31273" marB="54864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7137800"/>
                  </a:ext>
                </a:extLst>
              </a:tr>
              <a:tr h="978603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lang="en-GB" sz="2000" dirty="0">
                          <a:effectLst/>
                        </a:rPr>
                        <a:t>c. Regional/national key development questions were differently understood by team members [1]</a:t>
                      </a:r>
                      <a:endParaRPr lang="en-AU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54864" marR="54864" marT="31273" marB="54864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lang="en-GB" sz="2000" dirty="0">
                          <a:effectLst/>
                        </a:rPr>
                        <a:t>The difference between the terms 'survey' and 'census' was not initially appreciated.</a:t>
                      </a:r>
                      <a:endParaRPr lang="en-AU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54864" marR="54864" marT="31273" marB="54864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1172909"/>
                  </a:ext>
                </a:extLst>
              </a:tr>
              <a:tr h="121545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lang="en-GB" sz="2000" dirty="0">
                          <a:solidFill>
                            <a:srgbClr val="002060"/>
                          </a:solidFill>
                          <a:effectLst/>
                        </a:rPr>
                        <a:t>d. Setup of the terminology for the methodology presented challenges [2]</a:t>
                      </a:r>
                      <a:endParaRPr lang="en-AU" sz="2000" dirty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lang="en-GB" sz="20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en-AU" sz="20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54864" marR="54864" marT="31273" marB="54864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lang="en-GB" sz="2000" dirty="0">
                          <a:solidFill>
                            <a:srgbClr val="002060"/>
                          </a:solidFill>
                          <a:effectLst/>
                        </a:rPr>
                        <a:t>Use of various terms, e.g. 'control - reference'; 'treated - non-treated; 'mirror - control’</a:t>
                      </a:r>
                      <a:r>
                        <a:rPr lang="en-AU" sz="2000" dirty="0">
                          <a:solidFill>
                            <a:srgbClr val="002060"/>
                          </a:solidFill>
                          <a:effectLst/>
                        </a:rPr>
                        <a:t>; </a:t>
                      </a:r>
                      <a:r>
                        <a:rPr lang="en-GB" sz="2000" dirty="0">
                          <a:solidFill>
                            <a:srgbClr val="002060"/>
                          </a:solidFill>
                          <a:effectLst/>
                        </a:rPr>
                        <a:t>'experiment - run'</a:t>
                      </a:r>
                      <a:endParaRPr lang="en-AU" sz="20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54864" marR="54864" marT="31273" marB="54864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7725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73064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1b0c5b0c2d6_1_7"/>
          <p:cNvSpPr txBox="1">
            <a:spLocks noGrp="1"/>
          </p:cNvSpPr>
          <p:nvPr>
            <p:ph type="body" idx="1"/>
          </p:nvPr>
        </p:nvSpPr>
        <p:spPr>
          <a:xfrm>
            <a:off x="377952" y="1460184"/>
            <a:ext cx="11147266" cy="5025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57188" indent="-347663">
              <a:spcBef>
                <a:spcPts val="800"/>
              </a:spcBef>
              <a:buSzPct val="90000"/>
              <a:buFont typeface="+mj-lt"/>
              <a:buAutoNum type="arabicPeriod"/>
            </a:pPr>
            <a:r>
              <a:rPr lang="en-GB" u="none" strike="noStrike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Ensure all team members have a strong common understanding of the project purpose, good knowledge of the tasks to be done and their contribution.</a:t>
            </a:r>
            <a:endParaRPr lang="en-AU" u="none" strike="noStrike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lvl="0" indent="-457200">
              <a:spcBef>
                <a:spcPts val="800"/>
              </a:spcBef>
              <a:buClr>
                <a:schemeClr val="bg2"/>
              </a:buClr>
              <a:buSzPct val="90000"/>
              <a:buFont typeface="+mj-lt"/>
              <a:buAutoNum type="arabicPeriod"/>
            </a:pPr>
            <a:r>
              <a:rPr lang="en-GB" u="none" strike="noStrike" dirty="0">
                <a:solidFill>
                  <a:schemeClr val="bg2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At the start of the project define the terms you will be working with and record them in a shared space.</a:t>
            </a:r>
            <a:endParaRPr lang="en-AU" u="none" strike="noStrike" dirty="0">
              <a:solidFill>
                <a:schemeClr val="bg2"/>
              </a:solidFill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spcBef>
                <a:spcPts val="800"/>
              </a:spcBef>
              <a:buSzPct val="90000"/>
              <a:buFont typeface="+mj-lt"/>
              <a:buAutoNum type="arabicPeriod"/>
            </a:pPr>
            <a:r>
              <a:rPr lang="en-GB" u="none" strike="noStrike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Never assume understanding across boundaries.</a:t>
            </a:r>
            <a:endParaRPr lang="en-AU" u="none" strike="noStrike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spcBef>
                <a:spcPts val="800"/>
              </a:spcBef>
              <a:buClr>
                <a:schemeClr val="bg2"/>
              </a:buClr>
              <a:buSzPct val="90000"/>
              <a:buFont typeface="+mj-lt"/>
              <a:buAutoNum type="arabicPeriod"/>
            </a:pPr>
            <a:r>
              <a:rPr lang="en-GB" u="none" strike="noStrike" dirty="0">
                <a:solidFill>
                  <a:schemeClr val="bg2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Identify the obstacles encountered and share promptly with the wider team.</a:t>
            </a:r>
            <a:endParaRPr lang="en-AU" u="none" strike="noStrike" dirty="0">
              <a:solidFill>
                <a:schemeClr val="bg2"/>
              </a:solidFill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spcBef>
                <a:spcPts val="800"/>
              </a:spcBef>
              <a:buSzPct val="90000"/>
              <a:buFont typeface="+mj-lt"/>
              <a:buAutoNum type="arabicPeriod"/>
            </a:pPr>
            <a:r>
              <a:rPr lang="en-GB" u="none" strike="noStrike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Ensure relevant 'non-core' participants are involved and have opportunities for meaningful input.</a:t>
            </a:r>
            <a:endParaRPr lang="en-AU" u="none" strike="noStrike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spcBef>
                <a:spcPts val="800"/>
              </a:spcBef>
              <a:buClr>
                <a:schemeClr val="bg2"/>
              </a:buClr>
              <a:buSzPct val="90000"/>
              <a:buFont typeface="+mj-lt"/>
              <a:buAutoNum type="arabicPeriod"/>
            </a:pPr>
            <a:r>
              <a:rPr lang="en-GB" u="none" strike="noStrike" dirty="0">
                <a:solidFill>
                  <a:schemeClr val="bg2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If disciplinary-specific language and new concepts are being used, double check on-line translations. </a:t>
            </a:r>
            <a:endParaRPr lang="en-AU" u="none" strike="noStrike" dirty="0">
              <a:solidFill>
                <a:schemeClr val="bg2"/>
              </a:solidFill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7" name="Google Shape;77;g1b0c5b0c2d6_1_7"/>
          <p:cNvSpPr txBox="1">
            <a:spLocks noGrp="1"/>
          </p:cNvSpPr>
          <p:nvPr>
            <p:ph type="body" idx="2"/>
          </p:nvPr>
        </p:nvSpPr>
        <p:spPr>
          <a:xfrm>
            <a:off x="858840" y="504550"/>
            <a:ext cx="9680575" cy="8196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-US" dirty="0"/>
              <a:t>What will help bridge multilingual gaps? </a:t>
            </a:r>
            <a:endParaRPr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Google Shape;64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3200" y="5359937"/>
            <a:ext cx="1499683" cy="1153603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99917" y="5379052"/>
            <a:ext cx="3398977" cy="1260673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Google Shape;66;p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992200" y="4099215"/>
            <a:ext cx="1191672" cy="116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387308" y="5672135"/>
            <a:ext cx="1499685" cy="1000269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3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547463" y="5373281"/>
            <a:ext cx="1135515" cy="963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Google Shape;70;p3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0389332" y="1569798"/>
            <a:ext cx="1055823" cy="1102072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3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1176947" y="3435179"/>
            <a:ext cx="1780652" cy="963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3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1589661" y="2547647"/>
            <a:ext cx="2459208" cy="807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3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9104417" y="5746951"/>
            <a:ext cx="2538996" cy="663389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3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92234" y="1501120"/>
            <a:ext cx="2790321" cy="80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p3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3067882" y="1367295"/>
            <a:ext cx="1226389" cy="1260667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p3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436591" y="334151"/>
            <a:ext cx="3009395" cy="963218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Google Shape;77;p3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3960370" y="427388"/>
            <a:ext cx="4090972" cy="718456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Google Shape;78;p3"/>
          <p:cNvPicPr preferRelativeResize="0"/>
          <p:nvPr/>
        </p:nvPicPr>
        <p:blipFill rotWithShape="1">
          <a:blip r:embed="rId16">
            <a:alphaModFix/>
          </a:blip>
          <a:srcRect l="5346" t="19557" r="4343" b="16921"/>
          <a:stretch/>
        </p:blipFill>
        <p:spPr>
          <a:xfrm>
            <a:off x="8706903" y="334423"/>
            <a:ext cx="3026313" cy="1032868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3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4425104" y="1540135"/>
            <a:ext cx="1780667" cy="894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3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5538587" y="3323397"/>
            <a:ext cx="1135515" cy="1589287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3"/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8807593" y="1629224"/>
            <a:ext cx="1135515" cy="958289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Google Shape;82;p3"/>
          <p:cNvPicPr preferRelativeResize="0"/>
          <p:nvPr/>
        </p:nvPicPr>
        <p:blipFill rotWithShape="1">
          <a:blip r:embed="rId20">
            <a:alphaModFix/>
          </a:blip>
          <a:srcRect/>
          <a:stretch/>
        </p:blipFill>
        <p:spPr>
          <a:xfrm>
            <a:off x="4479559" y="2556588"/>
            <a:ext cx="2226043" cy="612681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Google Shape;83;p3"/>
          <p:cNvPicPr preferRelativeResize="0"/>
          <p:nvPr/>
        </p:nvPicPr>
        <p:blipFill rotWithShape="1">
          <a:blip r:embed="rId21">
            <a:alphaModFix/>
          </a:blip>
          <a:srcRect/>
          <a:stretch/>
        </p:blipFill>
        <p:spPr>
          <a:xfrm>
            <a:off x="10366858" y="2731999"/>
            <a:ext cx="1449196" cy="1326469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Google Shape;84;p3" descr="A close up of a logo&#10;&#10;Description automatically generated"/>
          <p:cNvPicPr preferRelativeResize="0"/>
          <p:nvPr/>
        </p:nvPicPr>
        <p:blipFill rotWithShape="1">
          <a:blip r:embed="rId22">
            <a:alphaModFix/>
          </a:blip>
          <a:srcRect/>
          <a:stretch/>
        </p:blipFill>
        <p:spPr>
          <a:xfrm>
            <a:off x="7252754" y="1933376"/>
            <a:ext cx="1226389" cy="1243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p3" descr="A picture containing drawing, food&#10;&#10;Description automatically generated"/>
          <p:cNvPicPr preferRelativeResize="0"/>
          <p:nvPr/>
        </p:nvPicPr>
        <p:blipFill rotWithShape="1">
          <a:blip r:embed="rId23">
            <a:alphaModFix/>
          </a:blip>
          <a:srcRect/>
          <a:stretch/>
        </p:blipFill>
        <p:spPr>
          <a:xfrm>
            <a:off x="10089901" y="4439229"/>
            <a:ext cx="1813156" cy="934051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3" descr="A close up of a sign&#10;&#10;Description automatically generated"/>
          <p:cNvPicPr preferRelativeResize="0"/>
          <p:nvPr/>
        </p:nvPicPr>
        <p:blipFill rotWithShape="1">
          <a:blip r:embed="rId24">
            <a:alphaModFix/>
          </a:blip>
          <a:srcRect/>
          <a:stretch/>
        </p:blipFill>
        <p:spPr>
          <a:xfrm>
            <a:off x="3189697" y="3352400"/>
            <a:ext cx="1587319" cy="954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3" descr="A picture containing text, clipart&#10;&#10;Description automatically generated"/>
          <p:cNvPicPr preferRelativeResize="0"/>
          <p:nvPr/>
        </p:nvPicPr>
        <p:blipFill rotWithShape="1">
          <a:blip r:embed="rId25">
            <a:alphaModFix/>
          </a:blip>
          <a:srcRect/>
          <a:stretch/>
        </p:blipFill>
        <p:spPr>
          <a:xfrm>
            <a:off x="330785" y="4539567"/>
            <a:ext cx="2387600" cy="660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3" descr="A picture containing text&#10;&#10;Description automatically generated"/>
          <p:cNvPicPr preferRelativeResize="0"/>
          <p:nvPr/>
        </p:nvPicPr>
        <p:blipFill rotWithShape="1">
          <a:blip r:embed="rId26">
            <a:alphaModFix/>
          </a:blip>
          <a:srcRect/>
          <a:stretch/>
        </p:blipFill>
        <p:spPr>
          <a:xfrm>
            <a:off x="2998611" y="4400974"/>
            <a:ext cx="2498997" cy="807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3" descr="A picture containing text, tableware, dishware&#10;&#10;Description automatically generated"/>
          <p:cNvPicPr preferRelativeResize="0"/>
          <p:nvPr/>
        </p:nvPicPr>
        <p:blipFill rotWithShape="1">
          <a:blip r:embed="rId27">
            <a:alphaModFix/>
          </a:blip>
          <a:srcRect/>
          <a:stretch/>
        </p:blipFill>
        <p:spPr>
          <a:xfrm>
            <a:off x="6827304" y="3188788"/>
            <a:ext cx="1879600" cy="846667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3" descr="Logo&#10;&#10;Description automatically generated"/>
          <p:cNvPicPr preferRelativeResize="0"/>
          <p:nvPr/>
        </p:nvPicPr>
        <p:blipFill rotWithShape="1">
          <a:blip r:embed="rId28">
            <a:alphaModFix/>
          </a:blip>
          <a:srcRect/>
          <a:stretch/>
        </p:blipFill>
        <p:spPr>
          <a:xfrm>
            <a:off x="8599521" y="4463607"/>
            <a:ext cx="1191672" cy="1060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3" descr="Logo, company name&#10;&#10;Description automatically generated"/>
          <p:cNvPicPr preferRelativeResize="0"/>
          <p:nvPr/>
        </p:nvPicPr>
        <p:blipFill rotWithShape="1">
          <a:blip r:embed="rId29">
            <a:alphaModFix/>
          </a:blip>
          <a:srcRect/>
          <a:stretch/>
        </p:blipFill>
        <p:spPr>
          <a:xfrm>
            <a:off x="8813314" y="2890144"/>
            <a:ext cx="1393791" cy="1467797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3"/>
          <p:cNvPicPr preferRelativeResize="0"/>
          <p:nvPr/>
        </p:nvPicPr>
        <p:blipFill rotWithShape="1">
          <a:blip r:embed="rId30">
            <a:alphaModFix/>
          </a:blip>
          <a:srcRect/>
          <a:stretch/>
        </p:blipFill>
        <p:spPr>
          <a:xfrm>
            <a:off x="216922" y="2318433"/>
            <a:ext cx="1280075" cy="1260665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p3"/>
          <p:cNvPicPr preferRelativeResize="0"/>
          <p:nvPr/>
        </p:nvPicPr>
        <p:blipFill rotWithShape="1">
          <a:blip r:embed="rId31">
            <a:alphaModFix/>
          </a:blip>
          <a:srcRect/>
          <a:stretch/>
        </p:blipFill>
        <p:spPr>
          <a:xfrm>
            <a:off x="6319830" y="1415080"/>
            <a:ext cx="2363148" cy="522169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E0A94A3-1E3E-95DA-E9E5-59DC347A0985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5414877" y="5039600"/>
            <a:ext cx="1464464" cy="55653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Google Shape;64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3200" y="5359937"/>
            <a:ext cx="1499683" cy="1153603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99917" y="5379052"/>
            <a:ext cx="3398977" cy="1260673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Google Shape;66;p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992200" y="4099215"/>
            <a:ext cx="1191672" cy="116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387308" y="5672135"/>
            <a:ext cx="1499685" cy="1000269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3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547463" y="5373281"/>
            <a:ext cx="1135515" cy="963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Google Shape;70;p3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0468567" y="1484720"/>
            <a:ext cx="1055823" cy="1102072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3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1152379" y="3432975"/>
            <a:ext cx="1780652" cy="963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3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1512217" y="2534124"/>
            <a:ext cx="2459208" cy="807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3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9104417" y="5746951"/>
            <a:ext cx="2538996" cy="663389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3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92234" y="1501120"/>
            <a:ext cx="2790321" cy="80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p3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3067882" y="1367295"/>
            <a:ext cx="1226389" cy="1260667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3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4425104" y="1540135"/>
            <a:ext cx="1780667" cy="894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3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5538587" y="3323397"/>
            <a:ext cx="1135515" cy="1589287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3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8807593" y="1629224"/>
            <a:ext cx="1135515" cy="958289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Google Shape;82;p3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4479559" y="2556588"/>
            <a:ext cx="2226043" cy="612681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Google Shape;83;p3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10366858" y="2731999"/>
            <a:ext cx="1449196" cy="1326469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Google Shape;84;p3" descr="A close up of a logo&#10;&#10;Description automatically generated"/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7252754" y="1933376"/>
            <a:ext cx="1226389" cy="1243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p3" descr="A picture containing drawing, food&#10;&#10;Description automatically generated"/>
          <p:cNvPicPr preferRelativeResize="0"/>
          <p:nvPr/>
        </p:nvPicPr>
        <p:blipFill rotWithShape="1">
          <a:blip r:embed="rId20">
            <a:alphaModFix/>
          </a:blip>
          <a:srcRect/>
          <a:stretch/>
        </p:blipFill>
        <p:spPr>
          <a:xfrm>
            <a:off x="10089901" y="4439229"/>
            <a:ext cx="1813156" cy="934051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3" descr="A close up of a sign&#10;&#10;Description automatically generated"/>
          <p:cNvPicPr preferRelativeResize="0"/>
          <p:nvPr/>
        </p:nvPicPr>
        <p:blipFill rotWithShape="1">
          <a:blip r:embed="rId21">
            <a:alphaModFix/>
          </a:blip>
          <a:srcRect/>
          <a:stretch/>
        </p:blipFill>
        <p:spPr>
          <a:xfrm>
            <a:off x="3189697" y="3352400"/>
            <a:ext cx="1587319" cy="954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3" descr="A picture containing text, clipart&#10;&#10;Description automatically generated"/>
          <p:cNvPicPr preferRelativeResize="0"/>
          <p:nvPr/>
        </p:nvPicPr>
        <p:blipFill rotWithShape="1">
          <a:blip r:embed="rId22">
            <a:alphaModFix/>
          </a:blip>
          <a:srcRect/>
          <a:stretch/>
        </p:blipFill>
        <p:spPr>
          <a:xfrm>
            <a:off x="318417" y="4527874"/>
            <a:ext cx="2387600" cy="660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3" descr="A picture containing text&#10;&#10;Description automatically generated"/>
          <p:cNvPicPr preferRelativeResize="0"/>
          <p:nvPr/>
        </p:nvPicPr>
        <p:blipFill rotWithShape="1">
          <a:blip r:embed="rId23">
            <a:alphaModFix/>
          </a:blip>
          <a:srcRect/>
          <a:stretch/>
        </p:blipFill>
        <p:spPr>
          <a:xfrm>
            <a:off x="2998611" y="4400974"/>
            <a:ext cx="2498997" cy="807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3" descr="A picture containing text, tableware, dishware&#10;&#10;Description automatically generated"/>
          <p:cNvPicPr preferRelativeResize="0"/>
          <p:nvPr/>
        </p:nvPicPr>
        <p:blipFill rotWithShape="1">
          <a:blip r:embed="rId24">
            <a:alphaModFix/>
          </a:blip>
          <a:srcRect/>
          <a:stretch/>
        </p:blipFill>
        <p:spPr>
          <a:xfrm>
            <a:off x="6827304" y="3188788"/>
            <a:ext cx="1879600" cy="846667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3" descr="Logo&#10;&#10;Description automatically generated"/>
          <p:cNvPicPr preferRelativeResize="0"/>
          <p:nvPr/>
        </p:nvPicPr>
        <p:blipFill rotWithShape="1">
          <a:blip r:embed="rId25">
            <a:alphaModFix/>
          </a:blip>
          <a:srcRect/>
          <a:stretch/>
        </p:blipFill>
        <p:spPr>
          <a:xfrm>
            <a:off x="8599521" y="4463607"/>
            <a:ext cx="1191672" cy="1060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3" descr="Logo, company name&#10;&#10;Description automatically generated"/>
          <p:cNvPicPr preferRelativeResize="0"/>
          <p:nvPr/>
        </p:nvPicPr>
        <p:blipFill rotWithShape="1">
          <a:blip r:embed="rId26">
            <a:alphaModFix/>
          </a:blip>
          <a:srcRect/>
          <a:stretch/>
        </p:blipFill>
        <p:spPr>
          <a:xfrm>
            <a:off x="8813314" y="2890144"/>
            <a:ext cx="1393791" cy="1467797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3"/>
          <p:cNvPicPr preferRelativeResize="0"/>
          <p:nvPr/>
        </p:nvPicPr>
        <p:blipFill rotWithShape="1">
          <a:blip r:embed="rId27">
            <a:alphaModFix/>
          </a:blip>
          <a:srcRect/>
          <a:stretch/>
        </p:blipFill>
        <p:spPr>
          <a:xfrm>
            <a:off x="222189" y="2320377"/>
            <a:ext cx="1280075" cy="1260665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p3"/>
          <p:cNvPicPr preferRelativeResize="0"/>
          <p:nvPr/>
        </p:nvPicPr>
        <p:blipFill rotWithShape="1">
          <a:blip r:embed="rId28">
            <a:alphaModFix/>
          </a:blip>
          <a:srcRect/>
          <a:stretch/>
        </p:blipFill>
        <p:spPr>
          <a:xfrm>
            <a:off x="6319830" y="1415080"/>
            <a:ext cx="2363148" cy="52216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7358BBB-BE15-89A7-3C62-57B87D566640}"/>
              </a:ext>
            </a:extLst>
          </p:cNvPr>
          <p:cNvSpPr/>
          <p:nvPr/>
        </p:nvSpPr>
        <p:spPr>
          <a:xfrm>
            <a:off x="3982120" y="2705905"/>
            <a:ext cx="4166717" cy="1231106"/>
          </a:xfrm>
          <a:prstGeom prst="rect">
            <a:avLst/>
          </a:prstGeom>
          <a:solidFill>
            <a:srgbClr val="1696D0">
              <a:alpha val="21576"/>
            </a:srgbClr>
          </a:solidFill>
        </p:spPr>
        <p:txBody>
          <a:bodyPr wrap="none" lIns="121920" tIns="60960" rIns="121920" bIns="60960">
            <a:spAutoFit/>
          </a:bodyPr>
          <a:lstStyle/>
          <a:p>
            <a:pPr algn="ctr"/>
            <a:r>
              <a:rPr lang="en-GB" sz="7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thankyou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73358A4-BB45-4592-1DF5-D7223BDB265E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5414877" y="5039600"/>
            <a:ext cx="1464464" cy="556530"/>
          </a:xfrm>
          <a:prstGeom prst="rect">
            <a:avLst/>
          </a:prstGeom>
        </p:spPr>
      </p:pic>
      <p:pic>
        <p:nvPicPr>
          <p:cNvPr id="4" name="Google Shape;76;p3">
            <a:extLst>
              <a:ext uri="{FF2B5EF4-FFF2-40B4-BE49-F238E27FC236}">
                <a16:creationId xmlns:a16="http://schemas.microsoft.com/office/drawing/2014/main" id="{7569F2F7-D32E-BC95-7CB0-08528F855DB9}"/>
              </a:ext>
            </a:extLst>
          </p:cNvPr>
          <p:cNvPicPr preferRelativeResize="0"/>
          <p:nvPr/>
        </p:nvPicPr>
        <p:blipFill rotWithShape="1">
          <a:blip r:embed="rId30">
            <a:alphaModFix/>
          </a:blip>
          <a:srcRect/>
          <a:stretch/>
        </p:blipFill>
        <p:spPr>
          <a:xfrm>
            <a:off x="436591" y="334151"/>
            <a:ext cx="3009395" cy="96321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77;p3">
            <a:extLst>
              <a:ext uri="{FF2B5EF4-FFF2-40B4-BE49-F238E27FC236}">
                <a16:creationId xmlns:a16="http://schemas.microsoft.com/office/drawing/2014/main" id="{7BAEEE5C-4900-D989-D512-3E3DD34755CA}"/>
              </a:ext>
            </a:extLst>
          </p:cNvPr>
          <p:cNvPicPr preferRelativeResize="0"/>
          <p:nvPr/>
        </p:nvPicPr>
        <p:blipFill rotWithShape="1">
          <a:blip r:embed="rId31">
            <a:alphaModFix/>
          </a:blip>
          <a:srcRect/>
          <a:stretch/>
        </p:blipFill>
        <p:spPr>
          <a:xfrm>
            <a:off x="3960370" y="427388"/>
            <a:ext cx="4090972" cy="71845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78;p3">
            <a:extLst>
              <a:ext uri="{FF2B5EF4-FFF2-40B4-BE49-F238E27FC236}">
                <a16:creationId xmlns:a16="http://schemas.microsoft.com/office/drawing/2014/main" id="{8416EEBF-57F0-49BB-27DF-33DF9622656F}"/>
              </a:ext>
            </a:extLst>
          </p:cNvPr>
          <p:cNvPicPr preferRelativeResize="0"/>
          <p:nvPr/>
        </p:nvPicPr>
        <p:blipFill rotWithShape="1">
          <a:blip r:embed="rId32">
            <a:alphaModFix/>
          </a:blip>
          <a:srcRect l="5346" t="19557" r="4343" b="16921"/>
          <a:stretch/>
        </p:blipFill>
        <p:spPr>
          <a:xfrm>
            <a:off x="8706903" y="334423"/>
            <a:ext cx="3026313" cy="10328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401372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C098052-9ADA-FC3E-B687-629330E768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082" y="262194"/>
            <a:ext cx="3026913" cy="105203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7F4989C-0849-44E8-1A41-959F3D6AADD1}"/>
              </a:ext>
            </a:extLst>
          </p:cNvPr>
          <p:cNvSpPr txBox="1"/>
          <p:nvPr/>
        </p:nvSpPr>
        <p:spPr>
          <a:xfrm>
            <a:off x="278082" y="1524154"/>
            <a:ext cx="11518536" cy="44165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tabLst>
                <a:tab pos="2700655" algn="l"/>
              </a:tabLst>
            </a:pPr>
            <a:r>
              <a:rPr lang="en-US" sz="1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With contributions gratefully received from:</a:t>
            </a:r>
          </a:p>
          <a:p>
            <a:pPr>
              <a:spcBef>
                <a:spcPts val="600"/>
              </a:spcBef>
              <a:tabLst>
                <a:tab pos="2700655" algn="l"/>
              </a:tabLst>
            </a:pPr>
            <a:r>
              <a:rPr lang="en-US" sz="1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Shelley Stall</a:t>
            </a:r>
            <a:r>
              <a:rPr lang="en-US" sz="1800" baseline="300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1</a:t>
            </a:r>
            <a:r>
              <a:rPr lang="en-US" sz="1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, Jeaneth Machicao</a:t>
            </a:r>
            <a:r>
              <a:rPr lang="en-US" sz="1800" baseline="300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2</a:t>
            </a:r>
            <a:r>
              <a:rPr lang="en-US" sz="1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, Thibault Catry</a:t>
            </a:r>
            <a:r>
              <a:rPr lang="en-US" sz="1800" baseline="300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3</a:t>
            </a:r>
            <a:r>
              <a:rPr lang="en-US" sz="1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, Marc Chaumont</a:t>
            </a:r>
            <a:r>
              <a:rPr lang="en-US" sz="1800" baseline="300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4</a:t>
            </a:r>
            <a:r>
              <a:rPr lang="en-US" sz="1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, Romain David</a:t>
            </a:r>
            <a:r>
              <a:rPr lang="en-US" sz="1800" baseline="300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5</a:t>
            </a:r>
            <a:r>
              <a:rPr lang="en-US" sz="1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, Rodolphe Devillers</a:t>
            </a:r>
            <a:r>
              <a:rPr lang="en-US" sz="1800" baseline="300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3</a:t>
            </a:r>
            <a:r>
              <a:rPr lang="en-US" sz="1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Rorie</a:t>
            </a:r>
            <a:r>
              <a:rPr lang="en-US" sz="1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 Edmunds</a:t>
            </a:r>
            <a:r>
              <a:rPr lang="en-US" sz="1800" baseline="300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6</a:t>
            </a:r>
            <a:r>
              <a:rPr lang="en-US" sz="1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, Robin Jarry</a:t>
            </a:r>
            <a:r>
              <a:rPr lang="en-US" sz="1800" baseline="300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7</a:t>
            </a:r>
            <a:r>
              <a:rPr lang="en-US" sz="1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, Laurence Mabile</a:t>
            </a:r>
            <a:r>
              <a:rPr lang="en-US" sz="1800" baseline="300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8</a:t>
            </a:r>
            <a:r>
              <a:rPr lang="en-US" sz="1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, Nobuko Miyairi</a:t>
            </a:r>
            <a:r>
              <a:rPr lang="en-US" sz="1800" baseline="300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9</a:t>
            </a:r>
            <a:r>
              <a:rPr lang="en-US" sz="1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, Margaret O'Brien</a:t>
            </a:r>
            <a:r>
              <a:rPr lang="en-US" sz="1800" baseline="300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10</a:t>
            </a:r>
            <a:r>
              <a:rPr lang="en-US" sz="1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, Pedro </a:t>
            </a:r>
            <a:r>
              <a:rPr lang="en-US" sz="1800" dirty="0" err="1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Pizzigatti</a:t>
            </a:r>
            <a:r>
              <a:rPr lang="en-US" sz="1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 Correa</a:t>
            </a:r>
            <a:r>
              <a:rPr lang="en-US" sz="1800" baseline="300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2</a:t>
            </a:r>
            <a:r>
              <a:rPr lang="en-US" sz="1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, Solange Santos</a:t>
            </a:r>
            <a:r>
              <a:rPr lang="en-US" sz="1800" baseline="300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11</a:t>
            </a:r>
            <a:r>
              <a:rPr lang="en-US" sz="1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, Gérard Subsol</a:t>
            </a:r>
            <a:r>
              <a:rPr lang="en-US" sz="1800" baseline="300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7</a:t>
            </a:r>
            <a:r>
              <a:rPr lang="en-US" sz="1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, Lesley Wyborn</a:t>
            </a:r>
            <a:r>
              <a:rPr lang="en-US" sz="1800" baseline="300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12</a:t>
            </a:r>
            <a:endParaRPr lang="en-AU" sz="1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  <a:tabLst>
                <a:tab pos="2700655" algn="l"/>
              </a:tabLst>
            </a:pPr>
            <a:r>
              <a:rPr lang="en-US" sz="11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 </a:t>
            </a:r>
            <a:endParaRPr lang="en-AU" sz="11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200"/>
              </a:spcBef>
            </a:pPr>
            <a:r>
              <a:rPr lang="en-GB" sz="1200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1</a:t>
            </a:r>
            <a:r>
              <a:rPr lang="en-GB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American Geophysical Union (AGU), Washington DC, United States of America</a:t>
            </a:r>
            <a:endParaRPr lang="en-AU" sz="12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>
              <a:spcBef>
                <a:spcPts val="200"/>
              </a:spcBef>
            </a:pPr>
            <a:r>
              <a:rPr lang="en-GB" sz="1200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2</a:t>
            </a:r>
            <a:r>
              <a:rPr lang="en-GB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University of São Paulo, Brazil</a:t>
            </a:r>
            <a:endParaRPr lang="en-AU" sz="12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>
              <a:spcBef>
                <a:spcPts val="200"/>
              </a:spcBef>
            </a:pPr>
            <a:r>
              <a:rPr lang="en-GB" sz="1200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3</a:t>
            </a:r>
            <a:r>
              <a:rPr lang="en-GB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Espace-Dev (IRD, University of Montpellier, University of Guyana, University of La Réunion, University of Antilles, University of New Caledonia), Montpellier, France</a:t>
            </a:r>
            <a:endParaRPr lang="en-AU" sz="12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>
              <a:spcBef>
                <a:spcPts val="200"/>
              </a:spcBef>
            </a:pPr>
            <a:r>
              <a:rPr lang="en-GB" sz="1200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4</a:t>
            </a:r>
            <a:r>
              <a:rPr lang="en-GB" sz="12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Montpellier Laboratory of Computer Science, Robotics, and Microelectronics (LIRMM)</a:t>
            </a:r>
            <a:r>
              <a:rPr lang="en-GB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, University of Montpellier, Centre National de la Recherche </a:t>
            </a:r>
            <a:r>
              <a:rPr lang="en-GB" sz="1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Scientifique</a:t>
            </a:r>
            <a:r>
              <a:rPr lang="en-GB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 (CNRS), Montpellier, University of </a:t>
            </a:r>
            <a:r>
              <a:rPr lang="en-GB" sz="1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Nîmes</a:t>
            </a:r>
            <a:r>
              <a:rPr lang="en-GB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, France</a:t>
            </a:r>
            <a:endParaRPr lang="en-AU" sz="12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>
              <a:spcBef>
                <a:spcPts val="200"/>
              </a:spcBef>
            </a:pPr>
            <a:r>
              <a:rPr lang="en-GB" sz="1200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5</a:t>
            </a:r>
            <a:r>
              <a:rPr lang="en-GB" sz="12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European Research Infrastructure on Highly Pathogenic Agents (ERINHA)</a:t>
            </a:r>
            <a:r>
              <a:rPr lang="en-GB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, Brussels, Belgium</a:t>
            </a:r>
            <a:endParaRPr lang="en-AU" sz="12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>
              <a:spcBef>
                <a:spcPts val="200"/>
              </a:spcBef>
            </a:pPr>
            <a:r>
              <a:rPr lang="en-GB" sz="1200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6</a:t>
            </a:r>
            <a:r>
              <a:rPr lang="en-GB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DataCite, Hannover, Germany</a:t>
            </a:r>
            <a:endParaRPr lang="en-AU" sz="12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>
              <a:spcBef>
                <a:spcPts val="200"/>
              </a:spcBef>
            </a:pPr>
            <a:r>
              <a:rPr lang="en-GB" sz="1200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7</a:t>
            </a:r>
            <a:r>
              <a:rPr lang="en-GB" sz="12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Montpellier Laboratory of Computer Science, Robotics, and Microelectronics (LIRMM)</a:t>
            </a:r>
            <a:r>
              <a:rPr lang="en-GB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, National Centre for Scientific Research (CNRS), University of Montpellier, Montpellier, France</a:t>
            </a:r>
            <a:endParaRPr lang="en-AU" sz="12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>
              <a:spcBef>
                <a:spcPts val="200"/>
              </a:spcBef>
            </a:pPr>
            <a:r>
              <a:rPr lang="en-GB" sz="1200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8</a:t>
            </a:r>
            <a:r>
              <a:rPr lang="en-GB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University of Toulouse III - Paul Sabatier, </a:t>
            </a:r>
            <a:r>
              <a:rPr lang="en-AU" sz="12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French National Institute of Health and Medical Research (</a:t>
            </a:r>
            <a:r>
              <a:rPr lang="en-GB" sz="1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Inserm</a:t>
            </a:r>
            <a:r>
              <a:rPr lang="en-GB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), France</a:t>
            </a:r>
            <a:endParaRPr lang="en-AU" sz="12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>
              <a:spcBef>
                <a:spcPts val="200"/>
              </a:spcBef>
            </a:pPr>
            <a:r>
              <a:rPr lang="en-GB" sz="1200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9</a:t>
            </a:r>
            <a:r>
              <a:rPr lang="en-GB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National Institute of Information and Communications Technology, Japan</a:t>
            </a:r>
            <a:endParaRPr lang="en-AU" sz="12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>
              <a:spcBef>
                <a:spcPts val="200"/>
              </a:spcBef>
            </a:pPr>
            <a:r>
              <a:rPr lang="en-GB" sz="1200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10</a:t>
            </a:r>
            <a:r>
              <a:rPr lang="en-GB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University of California, Santa Barbara, United States of America</a:t>
            </a:r>
            <a:endParaRPr lang="en-AU" sz="12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>
              <a:spcBef>
                <a:spcPts val="200"/>
              </a:spcBef>
            </a:pPr>
            <a:r>
              <a:rPr lang="en-GB" sz="1200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11</a:t>
            </a:r>
            <a:r>
              <a:rPr lang="en-GB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Scientific Electronic Library Online (SCIELO), São Paulo, Brazil</a:t>
            </a:r>
            <a:endParaRPr lang="en-AU" sz="12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>
              <a:spcBef>
                <a:spcPts val="200"/>
              </a:spcBef>
            </a:pPr>
            <a:r>
              <a:rPr lang="en-GB" sz="1200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12</a:t>
            </a:r>
            <a:r>
              <a:rPr lang="en-GB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National Computing Infrastructure, Australian National University, Canberra, Australia</a:t>
            </a:r>
            <a:r>
              <a:rPr lang="en-AU" sz="1200" dirty="0">
                <a:effectLst/>
              </a:rPr>
              <a:t> 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525860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"/>
          <p:cNvSpPr txBox="1"/>
          <p:nvPr/>
        </p:nvSpPr>
        <p:spPr>
          <a:xfrm>
            <a:off x="278081" y="2638858"/>
            <a:ext cx="11411139" cy="11077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buSzPts val="1600"/>
            </a:pPr>
            <a:r>
              <a:rPr lang="fr" sz="2133" i="1" dirty="0" err="1"/>
              <a:t>We</a:t>
            </a:r>
            <a:r>
              <a:rPr lang="fr" sz="2133" i="1" dirty="0"/>
              <a:t> </a:t>
            </a:r>
            <a:r>
              <a:rPr lang="fr" sz="2133" i="1" dirty="0" err="1"/>
              <a:t>acknowledge</a:t>
            </a:r>
            <a:r>
              <a:rPr lang="fr" sz="2133" i="1" dirty="0"/>
              <a:t> the </a:t>
            </a:r>
            <a:r>
              <a:rPr lang="fr" sz="2133" i="1" dirty="0" err="1"/>
              <a:t>Traditional</a:t>
            </a:r>
            <a:r>
              <a:rPr lang="fr" sz="2133" i="1" dirty="0"/>
              <a:t> </a:t>
            </a:r>
            <a:r>
              <a:rPr lang="fr" sz="2133" i="1" dirty="0" err="1"/>
              <a:t>Owners</a:t>
            </a:r>
            <a:r>
              <a:rPr lang="fr" sz="2133" i="1" dirty="0"/>
              <a:t> and </a:t>
            </a:r>
            <a:r>
              <a:rPr lang="fr" sz="2133" i="1" dirty="0" err="1"/>
              <a:t>Custodians</a:t>
            </a:r>
            <a:r>
              <a:rPr lang="fr" sz="2133" i="1" dirty="0"/>
              <a:t> of the land and </a:t>
            </a:r>
            <a:r>
              <a:rPr lang="fr" sz="2133" i="1" dirty="0" err="1"/>
              <a:t>sea</a:t>
            </a:r>
            <a:r>
              <a:rPr lang="fr" sz="2133" i="1" dirty="0"/>
              <a:t> in all nations. </a:t>
            </a:r>
            <a:r>
              <a:rPr lang="fr" sz="2133" i="1" dirty="0" err="1"/>
              <a:t>We</a:t>
            </a:r>
            <a:r>
              <a:rPr lang="fr" sz="2133" i="1" dirty="0"/>
              <a:t> </a:t>
            </a:r>
            <a:r>
              <a:rPr lang="fr" sz="2133" i="1" dirty="0" err="1"/>
              <a:t>honour</a:t>
            </a:r>
            <a:r>
              <a:rPr lang="fr" sz="2133" i="1" dirty="0"/>
              <a:t> </a:t>
            </a:r>
            <a:r>
              <a:rPr lang="fr" sz="2133" i="1" dirty="0" err="1"/>
              <a:t>their</a:t>
            </a:r>
            <a:r>
              <a:rPr lang="fr" sz="2133" i="1" dirty="0"/>
              <a:t> </a:t>
            </a:r>
            <a:r>
              <a:rPr lang="fr" sz="2133" i="1" dirty="0" err="1"/>
              <a:t>profound</a:t>
            </a:r>
            <a:r>
              <a:rPr lang="fr" sz="2133" i="1" dirty="0"/>
              <a:t> connections to land, water, </a:t>
            </a:r>
            <a:r>
              <a:rPr lang="fr" sz="2133" i="1" dirty="0" err="1"/>
              <a:t>biodiversity</a:t>
            </a:r>
            <a:r>
              <a:rPr lang="fr" sz="2133" i="1" dirty="0"/>
              <a:t> and culture and </a:t>
            </a:r>
            <a:r>
              <a:rPr lang="fr" sz="2133" i="1" dirty="0" err="1"/>
              <a:t>pay</a:t>
            </a:r>
            <a:r>
              <a:rPr lang="fr" sz="2133" i="1" dirty="0"/>
              <a:t> </a:t>
            </a:r>
            <a:r>
              <a:rPr lang="fr" sz="2133" i="1" dirty="0" err="1"/>
              <a:t>our</a:t>
            </a:r>
            <a:r>
              <a:rPr lang="fr" sz="2133" i="1" dirty="0"/>
              <a:t> respects to </a:t>
            </a:r>
            <a:r>
              <a:rPr lang="fr" sz="2133" i="1" dirty="0" err="1"/>
              <a:t>their</a:t>
            </a:r>
            <a:r>
              <a:rPr lang="fr" sz="2133" i="1" dirty="0"/>
              <a:t> </a:t>
            </a:r>
            <a:r>
              <a:rPr lang="fr" sz="2133" i="1" dirty="0" err="1"/>
              <a:t>Elders</a:t>
            </a:r>
            <a:r>
              <a:rPr lang="fr" sz="2133" i="1" dirty="0"/>
              <a:t> </a:t>
            </a:r>
            <a:r>
              <a:rPr lang="fr" sz="2133" i="1" dirty="0" err="1"/>
              <a:t>past</a:t>
            </a:r>
            <a:r>
              <a:rPr lang="fr" sz="2133" i="1" dirty="0"/>
              <a:t>, </a:t>
            </a:r>
            <a:r>
              <a:rPr lang="fr" sz="2133" i="1" dirty="0" err="1"/>
              <a:t>present</a:t>
            </a:r>
            <a:r>
              <a:rPr lang="fr" sz="2133" i="1" dirty="0"/>
              <a:t> and </a:t>
            </a:r>
            <a:r>
              <a:rPr lang="fr" sz="2133" i="1" dirty="0" err="1"/>
              <a:t>emerging</a:t>
            </a:r>
            <a:r>
              <a:rPr lang="fr" sz="2133" i="1" dirty="0"/>
              <a:t>.</a:t>
            </a:r>
            <a:endParaRPr sz="2133" dirty="0">
              <a:solidFill>
                <a:srgbClr val="1596D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C098052-9ADA-FC3E-B687-629330E768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082" y="262194"/>
            <a:ext cx="3026913" cy="10520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1FD3E78-5651-A33E-C17A-A5C64B7DCB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4956" y="5725019"/>
            <a:ext cx="2243653" cy="47534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9D1E3E-DD45-130F-16D9-7C8D9B10C9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63435" y="5250843"/>
            <a:ext cx="1423703" cy="142370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332D5A1-6231-FAA6-5F0B-18C8357AC8C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25206" y="5380519"/>
            <a:ext cx="1394796" cy="116435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D811AE8-1CB7-3BEC-11D9-914266F5F05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5381" y="5523178"/>
            <a:ext cx="2336776" cy="993129"/>
          </a:xfrm>
          <a:prstGeom prst="rect">
            <a:avLst/>
          </a:prstGeom>
        </p:spPr>
      </p:pic>
      <p:pic>
        <p:nvPicPr>
          <p:cNvPr id="3" name="Picture 2" descr="A blue and red logo&#10;&#10;Description automatically generated">
            <a:extLst>
              <a:ext uri="{FF2B5EF4-FFF2-40B4-BE49-F238E27FC236}">
                <a16:creationId xmlns:a16="http://schemas.microsoft.com/office/drawing/2014/main" id="{5D4DBAFB-C693-660E-F540-464E879B16B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02368" y="5611198"/>
            <a:ext cx="1790865" cy="680825"/>
          </a:xfrm>
          <a:prstGeom prst="rect">
            <a:avLst/>
          </a:prstGeom>
        </p:spPr>
      </p:pic>
      <p:pic>
        <p:nvPicPr>
          <p:cNvPr id="11" name="Picture 10" descr="Blue and black text on a black background&#10;&#10;Description automatically generated">
            <a:extLst>
              <a:ext uri="{FF2B5EF4-FFF2-40B4-BE49-F238E27FC236}">
                <a16:creationId xmlns:a16="http://schemas.microsoft.com/office/drawing/2014/main" id="{B532DBBA-CFDA-0575-D27B-C7D27852C12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70226" y="5523178"/>
            <a:ext cx="1557209" cy="111991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0A62E92-2B22-D4E8-955E-51646C696BB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" smtClean="0"/>
              <a:pPr/>
              <a:t>4</a:t>
            </a:fld>
            <a:endParaRPr lang="fr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64E759-5B4D-6293-E060-AC874EE1B8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39" y="182880"/>
            <a:ext cx="9282580" cy="65595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869CEC0-1F4C-4E31-3088-280FB63C1725}"/>
              </a:ext>
            </a:extLst>
          </p:cNvPr>
          <p:cNvSpPr txBox="1"/>
          <p:nvPr/>
        </p:nvSpPr>
        <p:spPr>
          <a:xfrm>
            <a:off x="110607" y="1475231"/>
            <a:ext cx="2377440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3000"/>
              </a:spcBef>
            </a:pPr>
            <a:r>
              <a:rPr lang="en-US" sz="2400" dirty="0">
                <a:solidFill>
                  <a:schemeClr val="bg2"/>
                </a:solidFill>
              </a:rPr>
              <a:t>PARSEC</a:t>
            </a:r>
          </a:p>
          <a:p>
            <a:pPr algn="ctr">
              <a:spcBef>
                <a:spcPts val="3000"/>
              </a:spcBef>
            </a:pPr>
            <a:r>
              <a:rPr lang="en-US" sz="2400" dirty="0"/>
              <a:t>Today’s example</a:t>
            </a:r>
          </a:p>
          <a:p>
            <a:pPr algn="ctr">
              <a:spcBef>
                <a:spcPts val="3000"/>
              </a:spcBef>
            </a:pPr>
            <a:r>
              <a:rPr lang="en-US" sz="2400" dirty="0"/>
              <a:t>2019-2024</a:t>
            </a:r>
          </a:p>
        </p:txBody>
      </p:sp>
    </p:spTree>
    <p:extLst>
      <p:ext uri="{BB962C8B-B14F-4D97-AF65-F5344CB8AC3E}">
        <p14:creationId xmlns:p14="http://schemas.microsoft.com/office/powerpoint/2010/main" val="2732332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49F9B03-1A89-32B1-ACC3-6CB7B0145F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3886" y="362744"/>
            <a:ext cx="7485298" cy="763600"/>
          </a:xfrm>
        </p:spPr>
        <p:txBody>
          <a:bodyPr/>
          <a:lstStyle/>
          <a:p>
            <a:r>
              <a:rPr lang="fr-FR" sz="3600" b="1" dirty="0">
                <a:solidFill>
                  <a:srgbClr val="0070C0"/>
                </a:solidFill>
                <a:latin typeface="+mn-lt"/>
              </a:rPr>
              <a:t>PARSEC :</a:t>
            </a:r>
            <a:r>
              <a:rPr lang="fr-FR" sz="3600" dirty="0">
                <a:solidFill>
                  <a:srgbClr val="0070C0"/>
                </a:solidFill>
                <a:latin typeface="+mn-lt"/>
              </a:rPr>
              <a:t> a transnational team</a:t>
            </a:r>
            <a:endParaRPr lang="en-US" dirty="0">
              <a:solidFill>
                <a:srgbClr val="0070C0"/>
              </a:solidFill>
            </a:endParaRPr>
          </a:p>
        </p:txBody>
      </p:sp>
      <p:pic>
        <p:nvPicPr>
          <p:cNvPr id="9" name="Picture 8" descr="A map of the world with flags&#10;&#10;Description automatically generated">
            <a:extLst>
              <a:ext uri="{FF2B5EF4-FFF2-40B4-BE49-F238E27FC236}">
                <a16:creationId xmlns:a16="http://schemas.microsoft.com/office/drawing/2014/main" id="{7085B89D-BD1B-C637-042C-995C5B1E49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5750" y="1200556"/>
            <a:ext cx="9877992" cy="4715764"/>
          </a:xfrm>
          <a:prstGeom prst="rect">
            <a:avLst/>
          </a:prstGeom>
        </p:spPr>
      </p:pic>
      <p:pic>
        <p:nvPicPr>
          <p:cNvPr id="13" name="Picture 12" descr="A group of people sitting around a table with laptops&#10;&#10;Description automatically generated">
            <a:extLst>
              <a:ext uri="{FF2B5EF4-FFF2-40B4-BE49-F238E27FC236}">
                <a16:creationId xmlns:a16="http://schemas.microsoft.com/office/drawing/2014/main" id="{5DCEF65D-3EBF-1D78-B3F4-3B895F35FC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15" y="3814012"/>
            <a:ext cx="4336562" cy="2558320"/>
          </a:xfrm>
          <a:prstGeom prst="rect">
            <a:avLst/>
          </a:prstGeom>
        </p:spPr>
      </p:pic>
      <p:pic>
        <p:nvPicPr>
          <p:cNvPr id="15" name="Picture 14" descr="A group of people sitting at a table with food&#10;&#10;Description automatically generated">
            <a:extLst>
              <a:ext uri="{FF2B5EF4-FFF2-40B4-BE49-F238E27FC236}">
                <a16:creationId xmlns:a16="http://schemas.microsoft.com/office/drawing/2014/main" id="{3EDF4311-BBAA-B15B-1F23-989E871071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7401" y="4379495"/>
            <a:ext cx="4237047" cy="2289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7567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itre 1"/>
          <p:cNvSpPr>
            <a:spLocks noGrp="1"/>
          </p:cNvSpPr>
          <p:nvPr>
            <p:ph type="title" idx="4294967295"/>
          </p:nvPr>
        </p:nvSpPr>
        <p:spPr>
          <a:xfrm>
            <a:off x="680721" y="470851"/>
            <a:ext cx="7571794" cy="656694"/>
          </a:xfrm>
        </p:spPr>
        <p:txBody>
          <a:bodyPr>
            <a:normAutofit/>
          </a:bodyPr>
          <a:lstStyle/>
          <a:p>
            <a:r>
              <a:rPr lang="fr-FR" sz="3600" b="1" dirty="0">
                <a:solidFill>
                  <a:srgbClr val="0070C0"/>
                </a:solidFill>
                <a:latin typeface="+mn-lt"/>
              </a:rPr>
              <a:t>PARSEC : </a:t>
            </a:r>
            <a:r>
              <a:rPr lang="fr-FR" sz="3600" dirty="0">
                <a:solidFill>
                  <a:srgbClr val="0070C0"/>
                </a:solidFill>
                <a:latin typeface="+mn-lt"/>
              </a:rPr>
              <a:t>a multi-</a:t>
            </a:r>
            <a:r>
              <a:rPr lang="fr-FR" sz="3600" dirty="0" err="1">
                <a:solidFill>
                  <a:srgbClr val="0070C0"/>
                </a:solidFill>
                <a:latin typeface="+mn-lt"/>
              </a:rPr>
              <a:t>disciplinary</a:t>
            </a:r>
            <a:r>
              <a:rPr lang="fr-FR" sz="3600" dirty="0">
                <a:solidFill>
                  <a:srgbClr val="0070C0"/>
                </a:solidFill>
                <a:latin typeface="+mn-lt"/>
              </a:rPr>
              <a:t> team</a:t>
            </a:r>
          </a:p>
        </p:txBody>
      </p:sp>
      <p:pic>
        <p:nvPicPr>
          <p:cNvPr id="31" name="Google Shape;18;p64" descr="A picture containing drawing&#10;&#10;Description automatically generated">
            <a:extLst>
              <a:ext uri="{FF2B5EF4-FFF2-40B4-BE49-F238E27FC236}">
                <a16:creationId xmlns:a16="http://schemas.microsoft.com/office/drawing/2014/main" id="{4AF5BAF1-00EB-3ECA-51A0-3DD280AA62D4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483322" y="323170"/>
            <a:ext cx="1293078" cy="88599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2" name="Group 61">
            <a:extLst>
              <a:ext uri="{FF2B5EF4-FFF2-40B4-BE49-F238E27FC236}">
                <a16:creationId xmlns:a16="http://schemas.microsoft.com/office/drawing/2014/main" id="{7512959C-B539-F3FE-419C-7B72DBB066D1}"/>
              </a:ext>
            </a:extLst>
          </p:cNvPr>
          <p:cNvGrpSpPr/>
          <p:nvPr/>
        </p:nvGrpSpPr>
        <p:grpSpPr>
          <a:xfrm>
            <a:off x="445519" y="1412041"/>
            <a:ext cx="8570975" cy="5035296"/>
            <a:chOff x="2313817" y="1242191"/>
            <a:chExt cx="5781517" cy="4036557"/>
          </a:xfrm>
        </p:grpSpPr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F91BCFC1-CF9E-4143-4C9B-3B99B59EA9A4}"/>
                </a:ext>
              </a:extLst>
            </p:cNvPr>
            <p:cNvGrpSpPr/>
            <p:nvPr/>
          </p:nvGrpSpPr>
          <p:grpSpPr>
            <a:xfrm>
              <a:off x="3973084" y="3571817"/>
              <a:ext cx="1543172" cy="1392948"/>
              <a:chOff x="3114650" y="3331739"/>
              <a:chExt cx="1543172" cy="1392948"/>
            </a:xfrm>
          </p:grpSpPr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303F8072-DA65-4B2E-3D6A-F511E525170B}"/>
                  </a:ext>
                </a:extLst>
              </p:cNvPr>
              <p:cNvSpPr/>
              <p:nvPr/>
            </p:nvSpPr>
            <p:spPr>
              <a:xfrm>
                <a:off x="3114650" y="3331739"/>
                <a:ext cx="1543172" cy="1392948"/>
              </a:xfrm>
              <a:prstGeom prst="ellipse">
                <a:avLst/>
              </a:prstGeom>
              <a:solidFill>
                <a:srgbClr val="FD5794">
                  <a:alpha val="38101"/>
                </a:srgb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6CED1D3E-A47E-4AA7-E028-1B6134A7A01D}"/>
                  </a:ext>
                </a:extLst>
              </p:cNvPr>
              <p:cNvSpPr txBox="1"/>
              <p:nvPr/>
            </p:nvSpPr>
            <p:spPr>
              <a:xfrm>
                <a:off x="3402771" y="3639258"/>
                <a:ext cx="96693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800" dirty="0"/>
                  <a:t>data</a:t>
                </a:r>
              </a:p>
              <a:p>
                <a:pPr algn="ctr"/>
                <a:r>
                  <a:rPr lang="en-US" sz="1800" dirty="0"/>
                  <a:t>science</a:t>
                </a:r>
              </a:p>
            </p:txBody>
          </p: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5BF97478-A4E0-5A3F-2FCE-C92FE347C367}"/>
                </a:ext>
              </a:extLst>
            </p:cNvPr>
            <p:cNvGrpSpPr/>
            <p:nvPr/>
          </p:nvGrpSpPr>
          <p:grpSpPr>
            <a:xfrm>
              <a:off x="3351125" y="1440569"/>
              <a:ext cx="1573246" cy="1231393"/>
              <a:chOff x="4157472" y="1621535"/>
              <a:chExt cx="1573246" cy="1231393"/>
            </a:xfrm>
          </p:grpSpPr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DF658012-E0AC-2DF9-1C5C-9F17141428E8}"/>
                  </a:ext>
                </a:extLst>
              </p:cNvPr>
              <p:cNvSpPr/>
              <p:nvPr/>
            </p:nvSpPr>
            <p:spPr>
              <a:xfrm>
                <a:off x="4157472" y="1621535"/>
                <a:ext cx="1573246" cy="1231393"/>
              </a:xfrm>
              <a:prstGeom prst="ellipse">
                <a:avLst/>
              </a:prstGeom>
              <a:solidFill>
                <a:srgbClr val="92D050">
                  <a:alpha val="51000"/>
                </a:srgb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DB198528-B720-99DA-E7D3-3798118591D2}"/>
                  </a:ext>
                </a:extLst>
              </p:cNvPr>
              <p:cNvSpPr txBox="1"/>
              <p:nvPr/>
            </p:nvSpPr>
            <p:spPr>
              <a:xfrm>
                <a:off x="4621940" y="2014552"/>
                <a:ext cx="672174" cy="2960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dirty="0"/>
                  <a:t>ecology</a:t>
                </a:r>
              </a:p>
            </p:txBody>
          </p: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2A0DAF79-5C71-80A9-3D85-3861B6B09BD7}"/>
                </a:ext>
              </a:extLst>
            </p:cNvPr>
            <p:cNvGrpSpPr/>
            <p:nvPr/>
          </p:nvGrpSpPr>
          <p:grpSpPr>
            <a:xfrm>
              <a:off x="4564969" y="1242191"/>
              <a:ext cx="1475232" cy="1328929"/>
              <a:chOff x="6705600" y="1523999"/>
              <a:chExt cx="1475232" cy="1328929"/>
            </a:xfrm>
          </p:grpSpPr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898B5B81-E25E-ED0F-7AFA-5B025D010149}"/>
                  </a:ext>
                </a:extLst>
              </p:cNvPr>
              <p:cNvSpPr/>
              <p:nvPr/>
            </p:nvSpPr>
            <p:spPr>
              <a:xfrm>
                <a:off x="6705600" y="1523999"/>
                <a:ext cx="1475232" cy="1328929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  <a:alpha val="51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94DE2D49-F506-3A7E-E9CB-C8B942EC000F}"/>
                  </a:ext>
                </a:extLst>
              </p:cNvPr>
              <p:cNvSpPr txBox="1"/>
              <p:nvPr/>
            </p:nvSpPr>
            <p:spPr>
              <a:xfrm>
                <a:off x="6946927" y="1811725"/>
                <a:ext cx="99257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800" dirty="0"/>
                  <a:t>remote</a:t>
                </a:r>
              </a:p>
              <a:p>
                <a:pPr algn="ctr"/>
                <a:r>
                  <a:rPr lang="en-US" sz="1800" dirty="0"/>
                  <a:t>sensing</a:t>
                </a:r>
              </a:p>
            </p:txBody>
          </p: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4436886F-FA42-6A02-9DAB-B94CD88D2A1C}"/>
                </a:ext>
              </a:extLst>
            </p:cNvPr>
            <p:cNvGrpSpPr/>
            <p:nvPr/>
          </p:nvGrpSpPr>
          <p:grpSpPr>
            <a:xfrm>
              <a:off x="2313817" y="2092807"/>
              <a:ext cx="1573246" cy="1328930"/>
              <a:chOff x="1609344" y="1740789"/>
              <a:chExt cx="1573246" cy="1328930"/>
            </a:xfrm>
          </p:grpSpPr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DFCBDC42-3BD6-E8E7-9101-F04707ADD82C}"/>
                  </a:ext>
                </a:extLst>
              </p:cNvPr>
              <p:cNvSpPr/>
              <p:nvPr/>
            </p:nvSpPr>
            <p:spPr>
              <a:xfrm>
                <a:off x="1609344" y="1740789"/>
                <a:ext cx="1573246" cy="1328930"/>
              </a:xfrm>
              <a:prstGeom prst="ellipse">
                <a:avLst/>
              </a:prstGeom>
              <a:solidFill>
                <a:schemeClr val="bg2">
                  <a:lumMod val="20000"/>
                  <a:lumOff val="80000"/>
                  <a:alpha val="51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9AEAFC55-FEBC-CBEE-D9E7-80C55D5D03A7}"/>
                  </a:ext>
                </a:extLst>
              </p:cNvPr>
              <p:cNvSpPr txBox="1"/>
              <p:nvPr/>
            </p:nvSpPr>
            <p:spPr>
              <a:xfrm>
                <a:off x="1849722" y="2059725"/>
                <a:ext cx="103105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800" dirty="0"/>
                  <a:t>spatial</a:t>
                </a:r>
              </a:p>
              <a:p>
                <a:pPr algn="ctr"/>
                <a:r>
                  <a:rPr lang="en-US" sz="1800" dirty="0"/>
                  <a:t>systems</a:t>
                </a:r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B33BA017-FF0E-F664-08C9-2A92565826AD}"/>
                </a:ext>
              </a:extLst>
            </p:cNvPr>
            <p:cNvGrpSpPr/>
            <p:nvPr/>
          </p:nvGrpSpPr>
          <p:grpSpPr>
            <a:xfrm>
              <a:off x="5668815" y="1424463"/>
              <a:ext cx="1475232" cy="1328929"/>
              <a:chOff x="6705600" y="1523999"/>
              <a:chExt cx="1475232" cy="1328929"/>
            </a:xfrm>
          </p:grpSpPr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0A8788BE-743C-02CC-428C-882A12EBA5B9}"/>
                  </a:ext>
                </a:extLst>
              </p:cNvPr>
              <p:cNvSpPr/>
              <p:nvPr/>
            </p:nvSpPr>
            <p:spPr>
              <a:xfrm>
                <a:off x="6705600" y="1523999"/>
                <a:ext cx="1475232" cy="1328929"/>
              </a:xfrm>
              <a:prstGeom prst="ellipse">
                <a:avLst/>
              </a:prstGeom>
              <a:solidFill>
                <a:schemeClr val="tx1">
                  <a:lumMod val="60000"/>
                  <a:lumOff val="40000"/>
                  <a:alpha val="31441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07797C4C-2D44-3410-341F-C8DA00D96692}"/>
                  </a:ext>
                </a:extLst>
              </p:cNvPr>
              <p:cNvSpPr txBox="1"/>
              <p:nvPr/>
            </p:nvSpPr>
            <p:spPr>
              <a:xfrm>
                <a:off x="6799454" y="1811725"/>
                <a:ext cx="1287532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800" dirty="0"/>
                  <a:t>socio-</a:t>
                </a:r>
              </a:p>
              <a:p>
                <a:pPr algn="ctr"/>
                <a:r>
                  <a:rPr lang="en-US" sz="1800" dirty="0"/>
                  <a:t>economics</a:t>
                </a:r>
              </a:p>
            </p:txBody>
          </p:sp>
        </p:grp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81E4C89F-3458-C208-2349-B6AB70FA4296}"/>
                </a:ext>
              </a:extLst>
            </p:cNvPr>
            <p:cNvGrpSpPr/>
            <p:nvPr/>
          </p:nvGrpSpPr>
          <p:grpSpPr>
            <a:xfrm>
              <a:off x="6620102" y="2284658"/>
              <a:ext cx="1475232" cy="1328929"/>
              <a:chOff x="6705600" y="1523999"/>
              <a:chExt cx="1475232" cy="1328929"/>
            </a:xfrm>
          </p:grpSpPr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07CCC0F3-7AEC-13E4-14B6-291CDBFE2EC4}"/>
                  </a:ext>
                </a:extLst>
              </p:cNvPr>
              <p:cNvSpPr/>
              <p:nvPr/>
            </p:nvSpPr>
            <p:spPr>
              <a:xfrm>
                <a:off x="6705600" y="1523999"/>
                <a:ext cx="1475232" cy="1328929"/>
              </a:xfrm>
              <a:prstGeom prst="ellipse">
                <a:avLst/>
              </a:prstGeom>
              <a:solidFill>
                <a:srgbClr val="83F6E6">
                  <a:alpha val="30980"/>
                </a:srgb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A5E0C3A9-BAB4-C481-404A-82C1E0A451B9}"/>
                  </a:ext>
                </a:extLst>
              </p:cNvPr>
              <p:cNvSpPr txBox="1"/>
              <p:nvPr/>
            </p:nvSpPr>
            <p:spPr>
              <a:xfrm>
                <a:off x="6978992" y="1811725"/>
                <a:ext cx="92845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800" dirty="0"/>
                  <a:t>wildlife</a:t>
                </a:r>
              </a:p>
              <a:p>
                <a:pPr algn="ctr"/>
                <a:r>
                  <a:rPr lang="en-US" sz="1800" dirty="0"/>
                  <a:t>biology</a:t>
                </a:r>
              </a:p>
            </p:txBody>
          </p:sp>
        </p:grp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55962B1C-A9A8-5768-15BA-92C01B4CB324}"/>
                </a:ext>
              </a:extLst>
            </p:cNvPr>
            <p:cNvGrpSpPr/>
            <p:nvPr/>
          </p:nvGrpSpPr>
          <p:grpSpPr>
            <a:xfrm>
              <a:off x="2753696" y="3209668"/>
              <a:ext cx="1548716" cy="1392948"/>
              <a:chOff x="3208496" y="3354102"/>
              <a:chExt cx="1548716" cy="1392948"/>
            </a:xfrm>
          </p:grpSpPr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943966C0-2A07-7DFE-5823-D9874CC41DEE}"/>
                  </a:ext>
                </a:extLst>
              </p:cNvPr>
              <p:cNvSpPr/>
              <p:nvPr/>
            </p:nvSpPr>
            <p:spPr>
              <a:xfrm>
                <a:off x="3208496" y="3354102"/>
                <a:ext cx="1548716" cy="1392948"/>
              </a:xfrm>
              <a:prstGeom prst="ellipse">
                <a:avLst/>
              </a:prstGeom>
              <a:solidFill>
                <a:srgbClr val="764DFF">
                  <a:alpha val="30191"/>
                </a:srgb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8D82D772-322C-E77F-2653-234AE88F22EB}"/>
                  </a:ext>
                </a:extLst>
              </p:cNvPr>
              <p:cNvSpPr txBox="1"/>
              <p:nvPr/>
            </p:nvSpPr>
            <p:spPr>
              <a:xfrm>
                <a:off x="3454503" y="3660158"/>
                <a:ext cx="105670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800" dirty="0"/>
                  <a:t>machine</a:t>
                </a:r>
              </a:p>
              <a:p>
                <a:pPr algn="ctr"/>
                <a:r>
                  <a:rPr lang="en-US" sz="1800" dirty="0"/>
                  <a:t>learning</a:t>
                </a:r>
              </a:p>
            </p:txBody>
          </p:sp>
        </p:grp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7C48C844-51FA-D4C5-3CE6-37A367E210FD}"/>
                </a:ext>
              </a:extLst>
            </p:cNvPr>
            <p:cNvGrpSpPr/>
            <p:nvPr/>
          </p:nvGrpSpPr>
          <p:grpSpPr>
            <a:xfrm>
              <a:off x="5189223" y="3949819"/>
              <a:ext cx="1531188" cy="1328929"/>
              <a:chOff x="6677629" y="1523999"/>
              <a:chExt cx="1531188" cy="1328929"/>
            </a:xfrm>
          </p:grpSpPr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FCD88C87-F989-4389-5435-4C9E397ABC5D}"/>
                  </a:ext>
                </a:extLst>
              </p:cNvPr>
              <p:cNvSpPr/>
              <p:nvPr/>
            </p:nvSpPr>
            <p:spPr>
              <a:xfrm>
                <a:off x="6705600" y="1523999"/>
                <a:ext cx="1475232" cy="1328929"/>
              </a:xfrm>
              <a:prstGeom prst="ellipse">
                <a:avLst/>
              </a:prstGeom>
              <a:solidFill>
                <a:schemeClr val="tx2">
                  <a:lumMod val="85000"/>
                  <a:alpha val="3098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2F21A330-D985-DD9C-58F9-556DBD761540}"/>
                  </a:ext>
                </a:extLst>
              </p:cNvPr>
              <p:cNvSpPr txBox="1"/>
              <p:nvPr/>
            </p:nvSpPr>
            <p:spPr>
              <a:xfrm>
                <a:off x="6677629" y="1726798"/>
                <a:ext cx="1531188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800" dirty="0"/>
                  <a:t>research</a:t>
                </a:r>
              </a:p>
              <a:p>
                <a:pPr algn="ctr"/>
                <a:r>
                  <a:rPr lang="en-US" sz="1800" dirty="0"/>
                  <a:t>data</a:t>
                </a:r>
              </a:p>
              <a:p>
                <a:pPr algn="ctr"/>
                <a:r>
                  <a:rPr lang="en-US" sz="1800" dirty="0"/>
                  <a:t>management</a:t>
                </a:r>
              </a:p>
            </p:txBody>
          </p:sp>
        </p:grpSp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5AF9E37D-5ECE-9108-C9D8-EA2208963E28}"/>
                </a:ext>
              </a:extLst>
            </p:cNvPr>
            <p:cNvGrpSpPr/>
            <p:nvPr/>
          </p:nvGrpSpPr>
          <p:grpSpPr>
            <a:xfrm>
              <a:off x="6339671" y="3362520"/>
              <a:ext cx="1475232" cy="1328929"/>
              <a:chOff x="6705600" y="1523999"/>
              <a:chExt cx="1475232" cy="1328929"/>
            </a:xfrm>
          </p:grpSpPr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2F24B2A1-954D-B927-DC2E-70D1EC894090}"/>
                  </a:ext>
                </a:extLst>
              </p:cNvPr>
              <p:cNvSpPr/>
              <p:nvPr/>
            </p:nvSpPr>
            <p:spPr>
              <a:xfrm>
                <a:off x="6705600" y="1523999"/>
                <a:ext cx="1475232" cy="1328929"/>
              </a:xfrm>
              <a:prstGeom prst="ellipse">
                <a:avLst/>
              </a:prstGeom>
              <a:solidFill>
                <a:srgbClr val="FFC000">
                  <a:alpha val="30980"/>
                </a:srgb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574F0B45-F643-E939-8120-030BD5EF14A8}"/>
                  </a:ext>
                </a:extLst>
              </p:cNvPr>
              <p:cNvSpPr txBox="1"/>
              <p:nvPr/>
            </p:nvSpPr>
            <p:spPr>
              <a:xfrm>
                <a:off x="6940520" y="1811725"/>
                <a:ext cx="1005404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800" dirty="0"/>
                  <a:t>deep</a:t>
                </a:r>
              </a:p>
              <a:p>
                <a:pPr algn="ctr"/>
                <a:r>
                  <a:rPr lang="en-US" sz="1800" dirty="0"/>
                  <a:t>learning</a:t>
                </a:r>
              </a:p>
            </p:txBody>
          </p:sp>
        </p:grpSp>
      </p:grpSp>
      <p:grpSp>
        <p:nvGrpSpPr>
          <p:cNvPr id="2105" name="Group 2104">
            <a:extLst>
              <a:ext uri="{FF2B5EF4-FFF2-40B4-BE49-F238E27FC236}">
                <a16:creationId xmlns:a16="http://schemas.microsoft.com/office/drawing/2014/main" id="{0ED081D3-A7ED-6D52-3FB2-2D7A661A8315}"/>
              </a:ext>
            </a:extLst>
          </p:cNvPr>
          <p:cNvGrpSpPr/>
          <p:nvPr/>
        </p:nvGrpSpPr>
        <p:grpSpPr>
          <a:xfrm>
            <a:off x="2714955" y="3012117"/>
            <a:ext cx="4207870" cy="1802056"/>
            <a:chOff x="3725210" y="2962467"/>
            <a:chExt cx="4207870" cy="1802056"/>
          </a:xfrm>
        </p:grpSpPr>
        <p:cxnSp>
          <p:nvCxnSpPr>
            <p:cNvPr id="2048" name="Straight Connector 2047">
              <a:extLst>
                <a:ext uri="{FF2B5EF4-FFF2-40B4-BE49-F238E27FC236}">
                  <a16:creationId xmlns:a16="http://schemas.microsoft.com/office/drawing/2014/main" id="{2C6D581D-0A81-AD71-25B1-4C73189CEF55}"/>
                </a:ext>
              </a:extLst>
            </p:cNvPr>
            <p:cNvCxnSpPr>
              <a:cxnSpLocks/>
            </p:cNvCxnSpPr>
            <p:nvPr/>
          </p:nvCxnSpPr>
          <p:spPr>
            <a:xfrm>
              <a:off x="4828848" y="3043672"/>
              <a:ext cx="2045082" cy="1672735"/>
            </a:xfrm>
            <a:prstGeom prst="lin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051" name="Straight Connector 2050">
              <a:extLst>
                <a:ext uri="{FF2B5EF4-FFF2-40B4-BE49-F238E27FC236}">
                  <a16:creationId xmlns:a16="http://schemas.microsoft.com/office/drawing/2014/main" id="{29A8A149-DB3B-F5AC-9CBA-A7FED1DD5BCE}"/>
                </a:ext>
              </a:extLst>
            </p:cNvPr>
            <p:cNvCxnSpPr/>
            <p:nvPr/>
          </p:nvCxnSpPr>
          <p:spPr>
            <a:xfrm flipH="1">
              <a:off x="5644896" y="3133344"/>
              <a:ext cx="1365504" cy="120700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0" name="Straight Connector 2059">
              <a:extLst>
                <a:ext uri="{FF2B5EF4-FFF2-40B4-BE49-F238E27FC236}">
                  <a16:creationId xmlns:a16="http://schemas.microsoft.com/office/drawing/2014/main" id="{878E95B2-ED1E-8DC4-ACD9-0EFF654A71EC}"/>
                </a:ext>
              </a:extLst>
            </p:cNvPr>
            <p:cNvCxnSpPr/>
            <p:nvPr/>
          </p:nvCxnSpPr>
          <p:spPr>
            <a:xfrm flipH="1">
              <a:off x="5686522" y="3712611"/>
              <a:ext cx="2222027" cy="6455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2" name="Straight Connector 2061">
              <a:extLst>
                <a:ext uri="{FF2B5EF4-FFF2-40B4-BE49-F238E27FC236}">
                  <a16:creationId xmlns:a16="http://schemas.microsoft.com/office/drawing/2014/main" id="{FB209B8E-5954-0C02-2F99-7F520937BE8B}"/>
                </a:ext>
              </a:extLst>
            </p:cNvPr>
            <p:cNvCxnSpPr>
              <a:cxnSpLocks/>
            </p:cNvCxnSpPr>
            <p:nvPr/>
          </p:nvCxnSpPr>
          <p:spPr>
            <a:xfrm>
              <a:off x="5644896" y="2987040"/>
              <a:ext cx="0" cy="135248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5" name="Straight Connector 2064">
              <a:extLst>
                <a:ext uri="{FF2B5EF4-FFF2-40B4-BE49-F238E27FC236}">
                  <a16:creationId xmlns:a16="http://schemas.microsoft.com/office/drawing/2014/main" id="{7A1CE035-891D-FA9B-1EE3-D8E2B28834F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061947" y="3181743"/>
              <a:ext cx="2874583" cy="93019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8" name="Straight Connector 2077">
              <a:extLst>
                <a:ext uri="{FF2B5EF4-FFF2-40B4-BE49-F238E27FC236}">
                  <a16:creationId xmlns:a16="http://schemas.microsoft.com/office/drawing/2014/main" id="{ADBD63FF-CBC0-E342-ED19-B48D2D1CA4D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910371" y="3106462"/>
              <a:ext cx="95454" cy="159983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2" name="Straight Connector 2081">
              <a:extLst>
                <a:ext uri="{FF2B5EF4-FFF2-40B4-BE49-F238E27FC236}">
                  <a16:creationId xmlns:a16="http://schemas.microsoft.com/office/drawing/2014/main" id="{B62A0711-E87E-9883-6483-A9FF7715CFAA}"/>
                </a:ext>
              </a:extLst>
            </p:cNvPr>
            <p:cNvCxnSpPr/>
            <p:nvPr/>
          </p:nvCxnSpPr>
          <p:spPr>
            <a:xfrm flipV="1">
              <a:off x="3874834" y="3148805"/>
              <a:ext cx="3109936" cy="27517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4" name="Straight Connector 2083">
              <a:extLst>
                <a:ext uri="{FF2B5EF4-FFF2-40B4-BE49-F238E27FC236}">
                  <a16:creationId xmlns:a16="http://schemas.microsoft.com/office/drawing/2014/main" id="{D1A1E694-3986-3EDC-A466-3D5DB187903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5625697" y="2996585"/>
              <a:ext cx="1283546" cy="17342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04" name="Group 2103">
              <a:extLst>
                <a:ext uri="{FF2B5EF4-FFF2-40B4-BE49-F238E27FC236}">
                  <a16:creationId xmlns:a16="http://schemas.microsoft.com/office/drawing/2014/main" id="{857FB362-A119-D67A-D48A-797A80721AF7}"/>
                </a:ext>
              </a:extLst>
            </p:cNvPr>
            <p:cNvGrpSpPr/>
            <p:nvPr/>
          </p:nvGrpSpPr>
          <p:grpSpPr>
            <a:xfrm>
              <a:off x="3725210" y="2962467"/>
              <a:ext cx="4207870" cy="1802056"/>
              <a:chOff x="1206158" y="5523037"/>
              <a:chExt cx="4207870" cy="1802056"/>
            </a:xfrm>
          </p:grpSpPr>
          <p:cxnSp>
            <p:nvCxnSpPr>
              <p:cNvPr id="2058" name="Straight Connector 2057">
                <a:extLst>
                  <a:ext uri="{FF2B5EF4-FFF2-40B4-BE49-F238E27FC236}">
                    <a16:creationId xmlns:a16="http://schemas.microsoft.com/office/drawing/2014/main" id="{2FE1E6CC-8D3D-74FE-EE67-BF26B03598B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624953" y="5571181"/>
                <a:ext cx="1509079" cy="106282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6" name="Straight Connector 2085">
                <a:extLst>
                  <a:ext uri="{FF2B5EF4-FFF2-40B4-BE49-F238E27FC236}">
                    <a16:creationId xmlns:a16="http://schemas.microsoft.com/office/drawing/2014/main" id="{889B3F3B-1D86-00A1-9355-6E090E2E45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98145" y="5523037"/>
                <a:ext cx="2145274" cy="124220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103" name="Group 2102">
                <a:extLst>
                  <a:ext uri="{FF2B5EF4-FFF2-40B4-BE49-F238E27FC236}">
                    <a16:creationId xmlns:a16="http://schemas.microsoft.com/office/drawing/2014/main" id="{11D7DE79-7B3A-913E-BDCB-D3FA81784AC4}"/>
                  </a:ext>
                </a:extLst>
              </p:cNvPr>
              <p:cNvGrpSpPr/>
              <p:nvPr/>
            </p:nvGrpSpPr>
            <p:grpSpPr>
              <a:xfrm>
                <a:off x="1206158" y="5558160"/>
                <a:ext cx="4207870" cy="1766933"/>
                <a:chOff x="1207942" y="5558162"/>
                <a:chExt cx="4207870" cy="1766933"/>
              </a:xfrm>
            </p:grpSpPr>
            <p:cxnSp>
              <p:nvCxnSpPr>
                <p:cNvPr id="2055" name="Straight Connector 2054">
                  <a:extLst>
                    <a:ext uri="{FF2B5EF4-FFF2-40B4-BE49-F238E27FC236}">
                      <a16:creationId xmlns:a16="http://schemas.microsoft.com/office/drawing/2014/main" id="{1F2F1F6A-4053-1957-9A0E-6DF6A632FDD3}"/>
                    </a:ext>
                  </a:extLst>
                </p:cNvPr>
                <p:cNvCxnSpPr/>
                <p:nvPr/>
              </p:nvCxnSpPr>
              <p:spPr>
                <a:xfrm>
                  <a:off x="1340760" y="5987247"/>
                  <a:ext cx="4075052" cy="257841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67" name="Straight Connector 2066">
                  <a:extLst>
                    <a:ext uri="{FF2B5EF4-FFF2-40B4-BE49-F238E27FC236}">
                      <a16:creationId xmlns:a16="http://schemas.microsoft.com/office/drawing/2014/main" id="{95B39CE2-8946-CA9B-5B0F-CE866B82F45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301657" y="6262121"/>
                  <a:ext cx="114155" cy="55085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69" name="Straight Connector 2068">
                  <a:extLst>
                    <a:ext uri="{FF2B5EF4-FFF2-40B4-BE49-F238E27FC236}">
                      <a16:creationId xmlns:a16="http://schemas.microsoft.com/office/drawing/2014/main" id="{9D50F8EF-BA43-1998-9F01-82EBC545D62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410830" y="6273776"/>
                  <a:ext cx="986281" cy="102904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71" name="Straight Connector 2070">
                  <a:extLst>
                    <a:ext uri="{FF2B5EF4-FFF2-40B4-BE49-F238E27FC236}">
                      <a16:creationId xmlns:a16="http://schemas.microsoft.com/office/drawing/2014/main" id="{402D81F4-C89D-6EFB-0E11-98EDAF33BC1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38238" y="5620287"/>
                  <a:ext cx="696998" cy="1051005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74" name="Straight Connector 2073">
                  <a:extLst>
                    <a:ext uri="{FF2B5EF4-FFF2-40B4-BE49-F238E27FC236}">
                      <a16:creationId xmlns:a16="http://schemas.microsoft.com/office/drawing/2014/main" id="{C3A92D12-52D0-A078-63F3-AE33A6E0F20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43546" y="5975166"/>
                  <a:ext cx="3960897" cy="825732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76" name="Straight Connector 2075">
                  <a:extLst>
                    <a:ext uri="{FF2B5EF4-FFF2-40B4-BE49-F238E27FC236}">
                      <a16:creationId xmlns:a16="http://schemas.microsoft.com/office/drawing/2014/main" id="{440370EB-740A-352F-CFBE-3C7E711F76B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599773" y="6635218"/>
                  <a:ext cx="1506436" cy="275277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80" name="Straight Connector 2079">
                  <a:extLst>
                    <a:ext uri="{FF2B5EF4-FFF2-40B4-BE49-F238E27FC236}">
                      <a16:creationId xmlns:a16="http://schemas.microsoft.com/office/drawing/2014/main" id="{074AF669-1778-398E-2D8E-910CBAAC95A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22534" y="5984555"/>
                  <a:ext cx="281538" cy="63305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89" name="Straight Connector 2088">
                  <a:extLst>
                    <a:ext uri="{FF2B5EF4-FFF2-40B4-BE49-F238E27FC236}">
                      <a16:creationId xmlns:a16="http://schemas.microsoft.com/office/drawing/2014/main" id="{39CEF0E4-E249-8F2A-801F-23FE6322D9E1}"/>
                    </a:ext>
                  </a:extLst>
                </p:cNvPr>
                <p:cNvCxnSpPr/>
                <p:nvPr/>
              </p:nvCxnSpPr>
              <p:spPr>
                <a:xfrm>
                  <a:off x="2288550" y="5582998"/>
                  <a:ext cx="838733" cy="1326282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91" name="Straight Connector 2090">
                  <a:extLst>
                    <a:ext uri="{FF2B5EF4-FFF2-40B4-BE49-F238E27FC236}">
                      <a16:creationId xmlns:a16="http://schemas.microsoft.com/office/drawing/2014/main" id="{3F56ABA0-A8B6-1646-361B-220F848D7C2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131463" y="6958874"/>
                  <a:ext cx="1219354" cy="366221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93" name="Straight Connector 2092">
                  <a:extLst>
                    <a:ext uri="{FF2B5EF4-FFF2-40B4-BE49-F238E27FC236}">
                      <a16:creationId xmlns:a16="http://schemas.microsoft.com/office/drawing/2014/main" id="{3B66D083-94E1-F71B-5E7C-6E0709419F18}"/>
                    </a:ext>
                  </a:extLst>
                </p:cNvPr>
                <p:cNvCxnSpPr/>
                <p:nvPr/>
              </p:nvCxnSpPr>
              <p:spPr>
                <a:xfrm flipV="1">
                  <a:off x="1207942" y="5620287"/>
                  <a:ext cx="1002715" cy="36695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95" name="Straight Connector 2094">
                  <a:extLst>
                    <a:ext uri="{FF2B5EF4-FFF2-40B4-BE49-F238E27FC236}">
                      <a16:creationId xmlns:a16="http://schemas.microsoft.com/office/drawing/2014/main" id="{AF442A24-F1FD-BC4C-1D08-6B792C256A86}"/>
                    </a:ext>
                  </a:extLst>
                </p:cNvPr>
                <p:cNvCxnSpPr/>
                <p:nvPr/>
              </p:nvCxnSpPr>
              <p:spPr>
                <a:xfrm>
                  <a:off x="3133727" y="5558756"/>
                  <a:ext cx="1416885" cy="160755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97" name="Straight Connector 2096">
                  <a:extLst>
                    <a:ext uri="{FF2B5EF4-FFF2-40B4-BE49-F238E27FC236}">
                      <a16:creationId xmlns:a16="http://schemas.microsoft.com/office/drawing/2014/main" id="{D415871A-6046-2096-0619-76A33576DBD3}"/>
                    </a:ext>
                  </a:extLst>
                </p:cNvPr>
                <p:cNvCxnSpPr/>
                <p:nvPr/>
              </p:nvCxnSpPr>
              <p:spPr>
                <a:xfrm flipV="1">
                  <a:off x="2340164" y="5558162"/>
                  <a:ext cx="728779" cy="13805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99" name="Straight Connector 2098">
                  <a:extLst>
                    <a:ext uri="{FF2B5EF4-FFF2-40B4-BE49-F238E27FC236}">
                      <a16:creationId xmlns:a16="http://schemas.microsoft.com/office/drawing/2014/main" id="{CE6D6945-82C5-1DFC-010F-781EE68BCA6A}"/>
                    </a:ext>
                  </a:extLst>
                </p:cNvPr>
                <p:cNvCxnSpPr/>
                <p:nvPr/>
              </p:nvCxnSpPr>
              <p:spPr>
                <a:xfrm>
                  <a:off x="4486372" y="5739233"/>
                  <a:ext cx="916276" cy="529765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2101" name="Straight Connector 2100">
              <a:extLst>
                <a:ext uri="{FF2B5EF4-FFF2-40B4-BE49-F238E27FC236}">
                  <a16:creationId xmlns:a16="http://schemas.microsoft.com/office/drawing/2014/main" id="{2A729C48-8A32-A221-A2DD-F78D6C4A2259}"/>
                </a:ext>
              </a:extLst>
            </p:cNvPr>
            <p:cNvCxnSpPr>
              <a:stCxn id="60" idx="1"/>
              <a:endCxn id="57" idx="0"/>
            </p:cNvCxnSpPr>
            <p:nvPr/>
          </p:nvCxnSpPr>
          <p:spPr>
            <a:xfrm flipH="1">
              <a:off x="6853468" y="4250109"/>
              <a:ext cx="890827" cy="48984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02" name="TextBox 2101">
            <a:extLst>
              <a:ext uri="{FF2B5EF4-FFF2-40B4-BE49-F238E27FC236}">
                <a16:creationId xmlns:a16="http://schemas.microsoft.com/office/drawing/2014/main" id="{7E3B9077-659F-049C-7813-D4CA1CC73DB8}"/>
              </a:ext>
            </a:extLst>
          </p:cNvPr>
          <p:cNvSpPr txBox="1"/>
          <p:nvPr/>
        </p:nvSpPr>
        <p:spPr>
          <a:xfrm>
            <a:off x="9575505" y="2030122"/>
            <a:ext cx="199228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44463" indent="-144463">
              <a:buFont typeface="Arial" panose="020B0604020202020204" pitchFamily="34" charset="0"/>
              <a:buChar char="•"/>
            </a:pPr>
            <a:r>
              <a:rPr lang="en-US" sz="2000" dirty="0"/>
              <a:t>33 researchers</a:t>
            </a:r>
          </a:p>
          <a:p>
            <a:pPr marL="144463" indent="-144463">
              <a:buFont typeface="Arial" panose="020B0604020202020204" pitchFamily="34" charset="0"/>
              <a:buChar char="•"/>
            </a:pPr>
            <a:r>
              <a:rPr lang="en-US" sz="2000" dirty="0"/>
              <a:t>5 countries</a:t>
            </a:r>
          </a:p>
          <a:p>
            <a:endParaRPr lang="en-US" sz="2000" dirty="0"/>
          </a:p>
          <a:p>
            <a:r>
              <a:rPr lang="en-US" sz="2000" dirty="0"/>
              <a:t>from</a:t>
            </a:r>
          </a:p>
          <a:p>
            <a:pPr marL="144463" indent="-144463">
              <a:buFont typeface="Arial" panose="020B0604020202020204" pitchFamily="34" charset="0"/>
              <a:buChar char="•"/>
            </a:pPr>
            <a:r>
              <a:rPr lang="en-US" sz="2000" dirty="0"/>
              <a:t>universities,</a:t>
            </a:r>
          </a:p>
          <a:p>
            <a:pPr marL="144463" indent="-144463">
              <a:buFont typeface="Arial" panose="020B0604020202020204" pitchFamily="34" charset="0"/>
              <a:buChar char="•"/>
            </a:pPr>
            <a:r>
              <a:rPr lang="en-US" sz="2000" dirty="0"/>
              <a:t>research institutes,</a:t>
            </a:r>
          </a:p>
          <a:p>
            <a:pPr marL="144463" indent="-144463">
              <a:buFont typeface="Arial" panose="020B0604020202020204" pitchFamily="34" charset="0"/>
              <a:buChar char="•"/>
            </a:pPr>
            <a:r>
              <a:rPr lang="en-US" sz="2000" dirty="0"/>
              <a:t>other </a:t>
            </a:r>
            <a:r>
              <a:rPr lang="en-US" sz="2000" dirty="0" err="1"/>
              <a:t>organisations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5035182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diagram of a diagram of a company&#10;&#10;Description automatically generated">
            <a:extLst>
              <a:ext uri="{FF2B5EF4-FFF2-40B4-BE49-F238E27FC236}">
                <a16:creationId xmlns:a16="http://schemas.microsoft.com/office/drawing/2014/main" id="{C69A5272-5824-D413-536B-AC550D21A0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478" y="204537"/>
            <a:ext cx="9363242" cy="6196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5799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4"/>
          <p:cNvSpPr txBox="1">
            <a:spLocks noGrp="1"/>
          </p:cNvSpPr>
          <p:nvPr>
            <p:ph type="title"/>
          </p:nvPr>
        </p:nvSpPr>
        <p:spPr>
          <a:xfrm>
            <a:off x="776417" y="487010"/>
            <a:ext cx="5972843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US" dirty="0">
                <a:solidFill>
                  <a:srgbClr val="0070C0"/>
                </a:solidFill>
              </a:rPr>
              <a:t>Sources of </a:t>
            </a:r>
            <a:r>
              <a:rPr lang="en-US" dirty="0" err="1">
                <a:solidFill>
                  <a:srgbClr val="0070C0"/>
                </a:solidFill>
              </a:rPr>
              <a:t>multilinguality</a:t>
            </a:r>
            <a:endParaRPr dirty="0">
              <a:solidFill>
                <a:srgbClr val="0070C0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DB14BE-B034-1712-9ED4-6B1C3E2A81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59184" y="1841433"/>
            <a:ext cx="5475542" cy="1831407"/>
          </a:xfrm>
        </p:spPr>
        <p:txBody>
          <a:bodyPr>
            <a:normAutofit/>
          </a:bodyPr>
          <a:lstStyle/>
          <a:p>
            <a:pPr>
              <a:spcBef>
                <a:spcPts val="1800"/>
              </a:spcBef>
            </a:pPr>
            <a:r>
              <a:rPr lang="en-US" sz="3600" dirty="0"/>
              <a:t>country of origin</a:t>
            </a:r>
          </a:p>
          <a:p>
            <a:pPr>
              <a:spcBef>
                <a:spcPts val="1800"/>
              </a:spcBef>
            </a:pPr>
            <a:r>
              <a:rPr lang="en-US" sz="3600" dirty="0"/>
              <a:t>disciplinary background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D0EA0CC-E70D-8288-7D15-AC0F4BB8F630}"/>
              </a:ext>
            </a:extLst>
          </p:cNvPr>
          <p:cNvSpPr txBox="1"/>
          <p:nvPr/>
        </p:nvSpPr>
        <p:spPr>
          <a:xfrm>
            <a:off x="637673" y="4403558"/>
            <a:ext cx="1017458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b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Source:</a:t>
            </a:r>
          </a:p>
          <a:p>
            <a:r>
              <a:rPr lang="en-GB" sz="18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Managing linguistic obstacles in multidisciplinary, multinational, and multilingual research projects.</a:t>
            </a:r>
          </a:p>
          <a:p>
            <a:r>
              <a:rPr lang="en-GB" sz="1800" dirty="0">
                <a:latin typeface="Arial" panose="020B0604020202020204" pitchFamily="34" charset="0"/>
              </a:rPr>
              <a:t>Submitted to PLOS ONE. Responding to reviewers comments now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4"/>
          <p:cNvSpPr txBox="1">
            <a:spLocks noGrp="1"/>
          </p:cNvSpPr>
          <p:nvPr>
            <p:ph type="title"/>
          </p:nvPr>
        </p:nvSpPr>
        <p:spPr>
          <a:xfrm>
            <a:off x="703265" y="487010"/>
            <a:ext cx="5972843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US" dirty="0">
                <a:solidFill>
                  <a:srgbClr val="0070C0"/>
                </a:solidFill>
              </a:rPr>
              <a:t>Country of origin</a:t>
            </a:r>
            <a:endParaRPr dirty="0">
              <a:solidFill>
                <a:srgbClr val="0070C0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DB14BE-B034-1712-9ED4-6B1C3E2A81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7790" y="1431083"/>
            <a:ext cx="10557200" cy="3706401"/>
          </a:xfrm>
        </p:spPr>
        <p:txBody>
          <a:bodyPr>
            <a:normAutofit fontScale="92500" lnSpcReduction="20000"/>
          </a:bodyPr>
          <a:lstStyle/>
          <a:p>
            <a:pPr marL="114300" indent="0">
              <a:spcBef>
                <a:spcPts val="0"/>
              </a:spcBef>
              <a:buNone/>
            </a:pPr>
            <a:r>
              <a:rPr lang="en-GB" sz="28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Communication and cultural challenges can arise from:</a:t>
            </a:r>
          </a:p>
          <a:p>
            <a:pPr>
              <a:spcBef>
                <a:spcPts val="1800"/>
              </a:spcBef>
            </a:pPr>
            <a:r>
              <a:rPr lang="en-GB" sz="28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different languages </a:t>
            </a:r>
          </a:p>
          <a:p>
            <a:pPr>
              <a:spcBef>
                <a:spcPts val="1800"/>
              </a:spcBef>
            </a:pPr>
            <a:r>
              <a:rPr lang="en-GB" sz="28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ways of working</a:t>
            </a:r>
          </a:p>
          <a:p>
            <a:pPr>
              <a:spcBef>
                <a:spcPts val="1800"/>
              </a:spcBef>
            </a:pPr>
            <a:r>
              <a:rPr lang="en-GB" sz="2800" dirty="0">
                <a:latin typeface="Arial" panose="020B0604020202020204" pitchFamily="34" charset="0"/>
              </a:rPr>
              <a:t>time zone mis-matches</a:t>
            </a:r>
            <a:endParaRPr lang="en-AU" sz="2800" dirty="0">
              <a:effectLst/>
            </a:endParaRPr>
          </a:p>
          <a:p>
            <a:pPr>
              <a:spcBef>
                <a:spcPts val="1800"/>
              </a:spcBef>
            </a:pPr>
            <a:r>
              <a:rPr lang="en-GB" sz="28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different terminology used for in-country administrative units</a:t>
            </a:r>
          </a:p>
          <a:p>
            <a:pPr>
              <a:spcBef>
                <a:spcPts val="1800"/>
              </a:spcBef>
            </a:pPr>
            <a:r>
              <a:rPr lang="en-GB" sz="2800" dirty="0">
                <a:latin typeface="Arial" panose="020B0604020202020204" pitchFamily="34" charset="0"/>
              </a:rPr>
              <a:t>different terminology and algorithms to calculate country-based metrics</a:t>
            </a:r>
            <a:r>
              <a:rPr lang="en-AU" sz="2800" dirty="0">
                <a:effectLst/>
              </a:rPr>
              <a:t> </a:t>
            </a:r>
            <a:endParaRPr lang="en-US" sz="2800" dirty="0"/>
          </a:p>
        </p:txBody>
      </p:sp>
      <p:pic>
        <p:nvPicPr>
          <p:cNvPr id="4" name="Picture 3" descr="A white rectangle with black text&#10;&#10;Description automatically generated">
            <a:extLst>
              <a:ext uri="{FF2B5EF4-FFF2-40B4-BE49-F238E27FC236}">
                <a16:creationId xmlns:a16="http://schemas.microsoft.com/office/drawing/2014/main" id="{E9ADDDC7-4B98-F37E-3D7E-84B1B2BEC4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5021" y="4911585"/>
            <a:ext cx="7443042" cy="1618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424646"/>
      </p:ext>
    </p:extLst>
  </p:cSld>
  <p:clrMapOvr>
    <a:masterClrMapping/>
  </p:clrMapOvr>
</p:sld>
</file>

<file path=ppt/theme/theme1.xml><?xml version="1.0" encoding="utf-8"?>
<a:theme xmlns:a="http://schemas.openxmlformats.org/drawingml/2006/main" name="2_Office Theme">
  <a:themeElements>
    <a:clrScheme name="AGU Fall Meeting 22">
      <a:dk1>
        <a:srgbClr val="023373"/>
      </a:dk1>
      <a:lt1>
        <a:srgbClr val="FFFFFF"/>
      </a:lt1>
      <a:dk2>
        <a:srgbClr val="0578BE"/>
      </a:dk2>
      <a:lt2>
        <a:srgbClr val="FFFFFF"/>
      </a:lt2>
      <a:accent1>
        <a:srgbClr val="049CD9"/>
      </a:accent1>
      <a:accent2>
        <a:srgbClr val="F19F05"/>
      </a:accent2>
      <a:accent3>
        <a:srgbClr val="EA7301"/>
      </a:accent3>
      <a:accent4>
        <a:srgbClr val="049CD9"/>
      </a:accent4>
      <a:accent5>
        <a:srgbClr val="023373"/>
      </a:accent5>
      <a:accent6>
        <a:srgbClr val="F19F05"/>
      </a:accent6>
      <a:hlink>
        <a:srgbClr val="049CD9"/>
      </a:hlink>
      <a:folHlink>
        <a:srgbClr val="E973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2589</TotalTime>
  <Words>1006</Words>
  <Application>Microsoft Macintosh PowerPoint</Application>
  <PresentationFormat>Widescreen</PresentationFormat>
  <Paragraphs>125</Paragraphs>
  <Slides>15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Open Sans</vt:lpstr>
      <vt:lpstr>Calibri</vt:lpstr>
      <vt:lpstr>Arial</vt:lpstr>
      <vt:lpstr>Libre Franklin</vt:lpstr>
      <vt:lpstr>2_Office Theme</vt:lpstr>
      <vt:lpstr>Dealing with practical aspects of multilinguality across national and disciplinary boundaries    </vt:lpstr>
      <vt:lpstr>PowerPoint Presentation</vt:lpstr>
      <vt:lpstr>PowerPoint Presentation</vt:lpstr>
      <vt:lpstr>PowerPoint Presentation</vt:lpstr>
      <vt:lpstr>PARSEC : a transnational team</vt:lpstr>
      <vt:lpstr>PARSEC : a multi-disciplinary team</vt:lpstr>
      <vt:lpstr>PowerPoint Presentation</vt:lpstr>
      <vt:lpstr>Sources of multilinguality</vt:lpstr>
      <vt:lpstr>Country of origin</vt:lpstr>
      <vt:lpstr>Examples of vocabulary translations for Open Science</vt:lpstr>
      <vt:lpstr>Disciplinary challenges</vt:lpstr>
      <vt:lpstr>Disciplinary obstacles to the definition of the work (scientific question, hypothesis, methodology)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Amy Bocian</dc:creator>
  <cp:lastModifiedBy>Alison Specht</cp:lastModifiedBy>
  <cp:revision>39</cp:revision>
  <dcterms:created xsi:type="dcterms:W3CDTF">2018-04-24T15:39:14Z</dcterms:created>
  <dcterms:modified xsi:type="dcterms:W3CDTF">2024-07-21T11:44:52Z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0x0101001EC280082839D84E90D5C2AD4577CDE3</vt:lpwstr>
  </property>
  <property fmtid="{D5CDD505-2E9C-101B-9397-08002B2CF9AE}" pid="3" name="MediaServiceImageTags">
    <vt:lpwstr/>
  </property>
  <property fmtid="{D5CDD505-2E9C-101B-9397-08002B2CF9AE}" pid="4" name="MSIP_Label_0f488380-630a-4f55-a077-a19445e3f360_Enabled">
    <vt:lpwstr>true</vt:lpwstr>
  </property>
  <property fmtid="{D5CDD505-2E9C-101B-9397-08002B2CF9AE}" pid="5" name="MSIP_Label_0f488380-630a-4f55-a077-a19445e3f360_SetDate">
    <vt:lpwstr>2024-05-23T01:00:08Z</vt:lpwstr>
  </property>
  <property fmtid="{D5CDD505-2E9C-101B-9397-08002B2CF9AE}" pid="6" name="MSIP_Label_0f488380-630a-4f55-a077-a19445e3f360_Method">
    <vt:lpwstr>Standard</vt:lpwstr>
  </property>
  <property fmtid="{D5CDD505-2E9C-101B-9397-08002B2CF9AE}" pid="7" name="MSIP_Label_0f488380-630a-4f55-a077-a19445e3f360_Name">
    <vt:lpwstr>OFFICIAL - INTERNAL</vt:lpwstr>
  </property>
  <property fmtid="{D5CDD505-2E9C-101B-9397-08002B2CF9AE}" pid="8" name="MSIP_Label_0f488380-630a-4f55-a077-a19445e3f360_SiteId">
    <vt:lpwstr>b6e377cf-9db3-46cb-91a2-fad9605bb15c</vt:lpwstr>
  </property>
  <property fmtid="{D5CDD505-2E9C-101B-9397-08002B2CF9AE}" pid="9" name="MSIP_Label_0f488380-630a-4f55-a077-a19445e3f360_ActionId">
    <vt:lpwstr>0a3413aa-e3e2-4b66-9c8f-8014a938932c</vt:lpwstr>
  </property>
  <property fmtid="{D5CDD505-2E9C-101B-9397-08002B2CF9AE}" pid="10" name="MSIP_Label_0f488380-630a-4f55-a077-a19445e3f360_ContentBits">
    <vt:lpwstr>0</vt:lpwstr>
  </property>
</Properties>
</file>