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7" r:id="rId2"/>
    <p:sldMasterId id="2147483713" r:id="rId3"/>
    <p:sldMasterId id="2147483726" r:id="rId4"/>
  </p:sldMasterIdLst>
  <p:notesMasterIdLst>
    <p:notesMasterId r:id="rId31"/>
  </p:notesMasterIdLst>
  <p:sldIdLst>
    <p:sldId id="256" r:id="rId5"/>
    <p:sldId id="257" r:id="rId6"/>
    <p:sldId id="258" r:id="rId7"/>
    <p:sldId id="421" r:id="rId8"/>
    <p:sldId id="259" r:id="rId9"/>
    <p:sldId id="260" r:id="rId10"/>
    <p:sldId id="414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422" r:id="rId22"/>
    <p:sldId id="428" r:id="rId23"/>
    <p:sldId id="424" r:id="rId24"/>
    <p:sldId id="272" r:id="rId25"/>
    <p:sldId id="273" r:id="rId26"/>
    <p:sldId id="425" r:id="rId27"/>
    <p:sldId id="429" r:id="rId28"/>
    <p:sldId id="276" r:id="rId29"/>
    <p:sldId id="277" r:id="rId3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73"/>
    <a:srgbClr val="E5742B"/>
    <a:srgbClr val="008F00"/>
    <a:srgbClr val="FF85FF"/>
    <a:srgbClr val="FF40FF"/>
    <a:srgbClr val="941100"/>
    <a:srgbClr val="849E33"/>
    <a:srgbClr val="E65702"/>
    <a:srgbClr val="615986"/>
    <a:srgbClr val="DC1E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6"/>
    <p:restoredTop sz="74898"/>
  </p:normalViewPr>
  <p:slideViewPr>
    <p:cSldViewPr snapToGrid="0">
      <p:cViewPr varScale="1">
        <p:scale>
          <a:sx n="85" d="100"/>
          <a:sy n="85" d="100"/>
        </p:scale>
        <p:origin x="200" y="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BC0BD4-C67E-0849-9A2D-084E86F5F93D}" type="doc">
      <dgm:prSet loTypeId="urn:microsoft.com/office/officeart/2005/8/layout/cycle6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nb-NO"/>
        </a:p>
      </dgm:t>
    </dgm:pt>
    <dgm:pt modelId="{593A6D38-5F56-D94B-ACD8-E0D9181D4B89}">
      <dgm:prSet custT="1"/>
      <dgm:spPr/>
      <dgm:t>
        <a:bodyPr/>
        <a:lstStyle/>
        <a:p>
          <a:r>
            <a:rPr lang="en-GB" sz="1800" dirty="0"/>
            <a:t>People</a:t>
          </a:r>
          <a:endParaRPr lang="nb-NO" sz="1800" dirty="0"/>
        </a:p>
      </dgm:t>
    </dgm:pt>
    <dgm:pt modelId="{FB326428-7B64-F343-8A87-C268D6117A98}" type="parTrans" cxnId="{F95C1A57-13EC-C841-B913-4AEC479E7C37}">
      <dgm:prSet/>
      <dgm:spPr/>
      <dgm:t>
        <a:bodyPr/>
        <a:lstStyle/>
        <a:p>
          <a:endParaRPr lang="nb-NO"/>
        </a:p>
      </dgm:t>
    </dgm:pt>
    <dgm:pt modelId="{5CFC2C82-31D4-EA43-826D-52E3F2A4D54C}" type="sibTrans" cxnId="{F95C1A57-13EC-C841-B913-4AEC479E7C37}">
      <dgm:prSet/>
      <dgm:spPr/>
      <dgm:t>
        <a:bodyPr/>
        <a:lstStyle/>
        <a:p>
          <a:endParaRPr lang="nb-NO"/>
        </a:p>
      </dgm:t>
    </dgm:pt>
    <dgm:pt modelId="{F69714EF-BB74-2A44-B822-A554D2DAF92B}">
      <dgm:prSet custT="1"/>
      <dgm:spPr/>
      <dgm:t>
        <a:bodyPr/>
        <a:lstStyle/>
        <a:p>
          <a:r>
            <a:rPr lang="en-GB" sz="1400" dirty="0"/>
            <a:t>Data and Software</a:t>
          </a:r>
          <a:endParaRPr lang="nb-NO" sz="1400" dirty="0"/>
        </a:p>
      </dgm:t>
    </dgm:pt>
    <dgm:pt modelId="{BF58A447-1F63-1743-8675-0DAD788F3063}" type="parTrans" cxnId="{51651606-2508-7549-9A2C-E1DC27A549DA}">
      <dgm:prSet/>
      <dgm:spPr/>
      <dgm:t>
        <a:bodyPr/>
        <a:lstStyle/>
        <a:p>
          <a:endParaRPr lang="nb-NO"/>
        </a:p>
      </dgm:t>
    </dgm:pt>
    <dgm:pt modelId="{3ECE249E-D82F-4440-B66E-E7B28F9B3FC4}" type="sibTrans" cxnId="{51651606-2508-7549-9A2C-E1DC27A549DA}">
      <dgm:prSet/>
      <dgm:spPr/>
      <dgm:t>
        <a:bodyPr/>
        <a:lstStyle/>
        <a:p>
          <a:endParaRPr lang="nb-NO"/>
        </a:p>
      </dgm:t>
    </dgm:pt>
    <dgm:pt modelId="{4A6F5791-0AFD-F84C-89C6-13065302ADA3}">
      <dgm:prSet custT="1"/>
      <dgm:spPr/>
      <dgm:t>
        <a:bodyPr/>
        <a:lstStyle/>
        <a:p>
          <a:r>
            <a:rPr lang="en-GB" sz="1200" dirty="0"/>
            <a:t>Instruments</a:t>
          </a:r>
          <a:endParaRPr lang="nb-NO" sz="1200" dirty="0"/>
        </a:p>
      </dgm:t>
    </dgm:pt>
    <dgm:pt modelId="{D08A840C-6878-9342-93D8-25B42E5869DF}" type="parTrans" cxnId="{6EA3D5EE-F0C7-9845-A1BA-E26C2848A2B5}">
      <dgm:prSet/>
      <dgm:spPr/>
      <dgm:t>
        <a:bodyPr/>
        <a:lstStyle/>
        <a:p>
          <a:endParaRPr lang="nb-NO"/>
        </a:p>
      </dgm:t>
    </dgm:pt>
    <dgm:pt modelId="{462A5A6D-C10C-7F46-8604-08A1B0308E46}" type="sibTrans" cxnId="{6EA3D5EE-F0C7-9845-A1BA-E26C2848A2B5}">
      <dgm:prSet/>
      <dgm:spPr/>
      <dgm:t>
        <a:bodyPr/>
        <a:lstStyle/>
        <a:p>
          <a:endParaRPr lang="nb-NO"/>
        </a:p>
      </dgm:t>
    </dgm:pt>
    <dgm:pt modelId="{493529A0-6A31-6B43-849F-9B9342E519AC}">
      <dgm:prSet custT="1"/>
      <dgm:spPr/>
      <dgm:t>
        <a:bodyPr/>
        <a:lstStyle/>
        <a:p>
          <a:r>
            <a:rPr lang="en-GB" sz="1100" dirty="0"/>
            <a:t>Publications</a:t>
          </a:r>
          <a:endParaRPr lang="nb-NO" sz="1100" dirty="0"/>
        </a:p>
      </dgm:t>
    </dgm:pt>
    <dgm:pt modelId="{CC8E823F-0EF2-0441-8975-428BCB37CCE2}" type="parTrans" cxnId="{398F8BAF-A53F-874E-86B5-1C1A58CBEC27}">
      <dgm:prSet/>
      <dgm:spPr/>
      <dgm:t>
        <a:bodyPr/>
        <a:lstStyle/>
        <a:p>
          <a:endParaRPr lang="nb-NO"/>
        </a:p>
      </dgm:t>
    </dgm:pt>
    <dgm:pt modelId="{0CD210EC-95E8-E24F-A2B0-B62B6DA5C09F}" type="sibTrans" cxnId="{398F8BAF-A53F-874E-86B5-1C1A58CBEC27}">
      <dgm:prSet/>
      <dgm:spPr/>
      <dgm:t>
        <a:bodyPr/>
        <a:lstStyle/>
        <a:p>
          <a:endParaRPr lang="nb-NO"/>
        </a:p>
      </dgm:t>
    </dgm:pt>
    <dgm:pt modelId="{ADA3C7FB-32F5-FF49-B563-25C0A2077C78}">
      <dgm:prSet/>
      <dgm:spPr/>
      <dgm:t>
        <a:bodyPr/>
        <a:lstStyle/>
        <a:p>
          <a:r>
            <a:rPr lang="en-GB" dirty="0"/>
            <a:t>Organizations and Institutions</a:t>
          </a:r>
          <a:endParaRPr lang="nb-NO" dirty="0"/>
        </a:p>
      </dgm:t>
    </dgm:pt>
    <dgm:pt modelId="{09B4C7E0-F891-F84F-AD4A-C1CE473B4460}" type="parTrans" cxnId="{47D3AF8F-6984-5949-80E7-DB8A3B9EB21F}">
      <dgm:prSet/>
      <dgm:spPr/>
      <dgm:t>
        <a:bodyPr/>
        <a:lstStyle/>
        <a:p>
          <a:endParaRPr lang="nb-NO"/>
        </a:p>
      </dgm:t>
    </dgm:pt>
    <dgm:pt modelId="{326F66B1-B079-DE46-97B2-8E89CD9AFDF7}" type="sibTrans" cxnId="{47D3AF8F-6984-5949-80E7-DB8A3B9EB21F}">
      <dgm:prSet/>
      <dgm:spPr/>
      <dgm:t>
        <a:bodyPr/>
        <a:lstStyle/>
        <a:p>
          <a:endParaRPr lang="nb-NO"/>
        </a:p>
      </dgm:t>
    </dgm:pt>
    <dgm:pt modelId="{30B7F466-DBE5-2645-815F-1C1731C567EA}">
      <dgm:prSet custT="1"/>
      <dgm:spPr/>
      <dgm:t>
        <a:bodyPr/>
        <a:lstStyle/>
        <a:p>
          <a:r>
            <a:rPr lang="en-GB" sz="1400" dirty="0"/>
            <a:t>Funding bodies</a:t>
          </a:r>
          <a:endParaRPr lang="nb-NO" sz="1400" dirty="0"/>
        </a:p>
      </dgm:t>
    </dgm:pt>
    <dgm:pt modelId="{D99C0E13-9F65-514D-9540-AEEEB88D3C44}" type="parTrans" cxnId="{43A647A4-B0BB-8D45-9DFD-F9290492B540}">
      <dgm:prSet/>
      <dgm:spPr/>
      <dgm:t>
        <a:bodyPr/>
        <a:lstStyle/>
        <a:p>
          <a:endParaRPr lang="nb-NO"/>
        </a:p>
      </dgm:t>
    </dgm:pt>
    <dgm:pt modelId="{460E2EA0-D9BB-B94F-A14B-5EE6DDF2B9BA}" type="sibTrans" cxnId="{43A647A4-B0BB-8D45-9DFD-F9290492B540}">
      <dgm:prSet/>
      <dgm:spPr/>
      <dgm:t>
        <a:bodyPr/>
        <a:lstStyle/>
        <a:p>
          <a:endParaRPr lang="nb-NO"/>
        </a:p>
      </dgm:t>
    </dgm:pt>
    <dgm:pt modelId="{3EE866DE-91E3-5F4A-9E0E-3A95B0193542}">
      <dgm:prSet custT="1"/>
      <dgm:spPr/>
      <dgm:t>
        <a:bodyPr/>
        <a:lstStyle/>
        <a:p>
          <a:r>
            <a:rPr lang="en-GB" sz="1400" dirty="0"/>
            <a:t>Grants and Projects</a:t>
          </a:r>
          <a:endParaRPr lang="nb-NO" sz="1400" dirty="0"/>
        </a:p>
      </dgm:t>
    </dgm:pt>
    <dgm:pt modelId="{81EC3394-E80A-D049-87D1-E6BB141E9914}" type="parTrans" cxnId="{5C70DE8D-AA90-B84A-91FA-105CBB610D4E}">
      <dgm:prSet/>
      <dgm:spPr/>
      <dgm:t>
        <a:bodyPr/>
        <a:lstStyle/>
        <a:p>
          <a:endParaRPr lang="nb-NO"/>
        </a:p>
      </dgm:t>
    </dgm:pt>
    <dgm:pt modelId="{0DD14732-AC3C-ED49-8F7F-8DAC25F65710}" type="sibTrans" cxnId="{5C70DE8D-AA90-B84A-91FA-105CBB610D4E}">
      <dgm:prSet/>
      <dgm:spPr/>
      <dgm:t>
        <a:bodyPr/>
        <a:lstStyle/>
        <a:p>
          <a:endParaRPr lang="nb-NO"/>
        </a:p>
      </dgm:t>
    </dgm:pt>
    <dgm:pt modelId="{5AA8AA7A-1C84-D047-9531-C796FCC46806}">
      <dgm:prSet/>
      <dgm:spPr/>
      <dgm:t>
        <a:bodyPr/>
        <a:lstStyle/>
        <a:p>
          <a:r>
            <a:rPr lang="nb-NO" dirty="0"/>
            <a:t>Methods, </a:t>
          </a:r>
          <a:r>
            <a:rPr lang="nb-NO" dirty="0" err="1"/>
            <a:t>protocols</a:t>
          </a:r>
          <a:r>
            <a:rPr lang="nb-NO" dirty="0"/>
            <a:t> and </a:t>
          </a:r>
          <a:r>
            <a:rPr lang="nb-NO" dirty="0" err="1"/>
            <a:t>reagents</a:t>
          </a:r>
          <a:endParaRPr lang="nb-NO" dirty="0"/>
        </a:p>
      </dgm:t>
    </dgm:pt>
    <dgm:pt modelId="{8EB99B37-82A6-AD4D-8A36-6356268DA20C}" type="parTrans" cxnId="{53984B36-2956-374A-A9A1-E99EBCF075D6}">
      <dgm:prSet/>
      <dgm:spPr/>
      <dgm:t>
        <a:bodyPr/>
        <a:lstStyle/>
        <a:p>
          <a:endParaRPr lang="nb-NO"/>
        </a:p>
      </dgm:t>
    </dgm:pt>
    <dgm:pt modelId="{706A7EDE-08AF-C049-8206-F9975AD49A8F}" type="sibTrans" cxnId="{53984B36-2956-374A-A9A1-E99EBCF075D6}">
      <dgm:prSet/>
      <dgm:spPr/>
      <dgm:t>
        <a:bodyPr/>
        <a:lstStyle/>
        <a:p>
          <a:endParaRPr lang="nb-NO"/>
        </a:p>
      </dgm:t>
    </dgm:pt>
    <dgm:pt modelId="{FAB78285-21BB-AC45-A0F1-B9BAFDDB30BE}">
      <dgm:prSet custT="1"/>
      <dgm:spPr/>
      <dgm:t>
        <a:bodyPr/>
        <a:lstStyle/>
        <a:p>
          <a:r>
            <a:rPr lang="nb-NO" sz="1400" dirty="0" err="1"/>
            <a:t>Physical</a:t>
          </a:r>
          <a:r>
            <a:rPr lang="nb-NO" sz="1400" dirty="0"/>
            <a:t> samples</a:t>
          </a:r>
        </a:p>
      </dgm:t>
    </dgm:pt>
    <dgm:pt modelId="{751A8EBC-56E7-2642-8B60-23C8B2972AB4}" type="parTrans" cxnId="{2DFB0953-03B3-954E-BA60-109A5F5E9FF1}">
      <dgm:prSet/>
      <dgm:spPr/>
      <dgm:t>
        <a:bodyPr/>
        <a:lstStyle/>
        <a:p>
          <a:endParaRPr lang="nb-NO"/>
        </a:p>
      </dgm:t>
    </dgm:pt>
    <dgm:pt modelId="{4F832F6F-6D04-9548-8681-24BC66FB268D}" type="sibTrans" cxnId="{2DFB0953-03B3-954E-BA60-109A5F5E9FF1}">
      <dgm:prSet/>
      <dgm:spPr/>
      <dgm:t>
        <a:bodyPr/>
        <a:lstStyle/>
        <a:p>
          <a:endParaRPr lang="nb-NO"/>
        </a:p>
      </dgm:t>
    </dgm:pt>
    <dgm:pt modelId="{B911703B-A986-9244-A84F-B56D9FB9D748}" type="pres">
      <dgm:prSet presAssocID="{90BC0BD4-C67E-0849-9A2D-084E86F5F93D}" presName="cycle" presStyleCnt="0">
        <dgm:presLayoutVars>
          <dgm:dir/>
          <dgm:resizeHandles val="exact"/>
        </dgm:presLayoutVars>
      </dgm:prSet>
      <dgm:spPr/>
    </dgm:pt>
    <dgm:pt modelId="{D36CA304-C991-F349-8410-1C8AC200E5C1}" type="pres">
      <dgm:prSet presAssocID="{593A6D38-5F56-D94B-ACD8-E0D9181D4B89}" presName="node" presStyleLbl="node1" presStyleIdx="0" presStyleCnt="9">
        <dgm:presLayoutVars>
          <dgm:bulletEnabled val="1"/>
        </dgm:presLayoutVars>
      </dgm:prSet>
      <dgm:spPr/>
    </dgm:pt>
    <dgm:pt modelId="{B9458F9E-8A87-754C-8CA5-9F3B0CE6F00C}" type="pres">
      <dgm:prSet presAssocID="{593A6D38-5F56-D94B-ACD8-E0D9181D4B89}" presName="spNode" presStyleCnt="0"/>
      <dgm:spPr/>
    </dgm:pt>
    <dgm:pt modelId="{EC280E33-9429-3F47-B02B-6E9A7132F044}" type="pres">
      <dgm:prSet presAssocID="{5CFC2C82-31D4-EA43-826D-52E3F2A4D54C}" presName="sibTrans" presStyleLbl="sibTrans1D1" presStyleIdx="0" presStyleCnt="9"/>
      <dgm:spPr/>
    </dgm:pt>
    <dgm:pt modelId="{BABC6D55-C586-D34D-B44D-DE89DA98F89A}" type="pres">
      <dgm:prSet presAssocID="{F69714EF-BB74-2A44-B822-A554D2DAF92B}" presName="node" presStyleLbl="node1" presStyleIdx="1" presStyleCnt="9">
        <dgm:presLayoutVars>
          <dgm:bulletEnabled val="1"/>
        </dgm:presLayoutVars>
      </dgm:prSet>
      <dgm:spPr/>
    </dgm:pt>
    <dgm:pt modelId="{0FA390A4-5235-A746-8B65-7EE9FF5C1CE4}" type="pres">
      <dgm:prSet presAssocID="{F69714EF-BB74-2A44-B822-A554D2DAF92B}" presName="spNode" presStyleCnt="0"/>
      <dgm:spPr/>
    </dgm:pt>
    <dgm:pt modelId="{9DAE0353-2623-2C4A-A8CD-41744C5DE54A}" type="pres">
      <dgm:prSet presAssocID="{3ECE249E-D82F-4440-B66E-E7B28F9B3FC4}" presName="sibTrans" presStyleLbl="sibTrans1D1" presStyleIdx="1" presStyleCnt="9"/>
      <dgm:spPr/>
    </dgm:pt>
    <dgm:pt modelId="{255CBC33-6039-1F4D-8EDC-5F34568B8E69}" type="pres">
      <dgm:prSet presAssocID="{4A6F5791-0AFD-F84C-89C6-13065302ADA3}" presName="node" presStyleLbl="node1" presStyleIdx="2" presStyleCnt="9">
        <dgm:presLayoutVars>
          <dgm:bulletEnabled val="1"/>
        </dgm:presLayoutVars>
      </dgm:prSet>
      <dgm:spPr/>
    </dgm:pt>
    <dgm:pt modelId="{2D05DCE6-8D08-CE43-9063-3796CC480130}" type="pres">
      <dgm:prSet presAssocID="{4A6F5791-0AFD-F84C-89C6-13065302ADA3}" presName="spNode" presStyleCnt="0"/>
      <dgm:spPr/>
    </dgm:pt>
    <dgm:pt modelId="{318DFE14-74C3-C94A-B3AD-B3D8C43F298C}" type="pres">
      <dgm:prSet presAssocID="{462A5A6D-C10C-7F46-8604-08A1B0308E46}" presName="sibTrans" presStyleLbl="sibTrans1D1" presStyleIdx="2" presStyleCnt="9"/>
      <dgm:spPr/>
    </dgm:pt>
    <dgm:pt modelId="{C7EC6EFC-E58F-F945-BD07-8D120525A812}" type="pres">
      <dgm:prSet presAssocID="{5AA8AA7A-1C84-D047-9531-C796FCC46806}" presName="node" presStyleLbl="node1" presStyleIdx="3" presStyleCnt="9">
        <dgm:presLayoutVars>
          <dgm:bulletEnabled val="1"/>
        </dgm:presLayoutVars>
      </dgm:prSet>
      <dgm:spPr/>
    </dgm:pt>
    <dgm:pt modelId="{A116978E-0CF0-BA44-8CB3-0541D0B1BB1E}" type="pres">
      <dgm:prSet presAssocID="{5AA8AA7A-1C84-D047-9531-C796FCC46806}" presName="spNode" presStyleCnt="0"/>
      <dgm:spPr/>
    </dgm:pt>
    <dgm:pt modelId="{FE412076-CE6F-FA43-BFF0-59159403A10F}" type="pres">
      <dgm:prSet presAssocID="{706A7EDE-08AF-C049-8206-F9975AD49A8F}" presName="sibTrans" presStyleLbl="sibTrans1D1" presStyleIdx="3" presStyleCnt="9"/>
      <dgm:spPr/>
    </dgm:pt>
    <dgm:pt modelId="{28619A18-E0A8-B145-A334-0DA554B1B0C1}" type="pres">
      <dgm:prSet presAssocID="{FAB78285-21BB-AC45-A0F1-B9BAFDDB30BE}" presName="node" presStyleLbl="node1" presStyleIdx="4" presStyleCnt="9">
        <dgm:presLayoutVars>
          <dgm:bulletEnabled val="1"/>
        </dgm:presLayoutVars>
      </dgm:prSet>
      <dgm:spPr/>
    </dgm:pt>
    <dgm:pt modelId="{6DFE4E41-3188-FE44-8650-37DBB768BC58}" type="pres">
      <dgm:prSet presAssocID="{FAB78285-21BB-AC45-A0F1-B9BAFDDB30BE}" presName="spNode" presStyleCnt="0"/>
      <dgm:spPr/>
    </dgm:pt>
    <dgm:pt modelId="{F8410AB2-436A-F842-953D-F8FA7C786D2D}" type="pres">
      <dgm:prSet presAssocID="{4F832F6F-6D04-9548-8681-24BC66FB268D}" presName="sibTrans" presStyleLbl="sibTrans1D1" presStyleIdx="4" presStyleCnt="9"/>
      <dgm:spPr/>
    </dgm:pt>
    <dgm:pt modelId="{918AAFED-F0DB-C540-AFE0-024E741C6988}" type="pres">
      <dgm:prSet presAssocID="{493529A0-6A31-6B43-849F-9B9342E519AC}" presName="node" presStyleLbl="node1" presStyleIdx="5" presStyleCnt="9">
        <dgm:presLayoutVars>
          <dgm:bulletEnabled val="1"/>
        </dgm:presLayoutVars>
      </dgm:prSet>
      <dgm:spPr/>
    </dgm:pt>
    <dgm:pt modelId="{B490A752-360E-3248-8BEC-7F3F0F28F4C3}" type="pres">
      <dgm:prSet presAssocID="{493529A0-6A31-6B43-849F-9B9342E519AC}" presName="spNode" presStyleCnt="0"/>
      <dgm:spPr/>
    </dgm:pt>
    <dgm:pt modelId="{A405F9E3-1B50-6244-97D9-7AC8B42B53AC}" type="pres">
      <dgm:prSet presAssocID="{0CD210EC-95E8-E24F-A2B0-B62B6DA5C09F}" presName="sibTrans" presStyleLbl="sibTrans1D1" presStyleIdx="5" presStyleCnt="9"/>
      <dgm:spPr/>
    </dgm:pt>
    <dgm:pt modelId="{07D2A14C-B82A-B246-846F-2A1D0C5D81CE}" type="pres">
      <dgm:prSet presAssocID="{ADA3C7FB-32F5-FF49-B563-25C0A2077C78}" presName="node" presStyleLbl="node1" presStyleIdx="6" presStyleCnt="9">
        <dgm:presLayoutVars>
          <dgm:bulletEnabled val="1"/>
        </dgm:presLayoutVars>
      </dgm:prSet>
      <dgm:spPr/>
    </dgm:pt>
    <dgm:pt modelId="{31B4DDE5-02B0-7245-83DA-CA861CB9CF25}" type="pres">
      <dgm:prSet presAssocID="{ADA3C7FB-32F5-FF49-B563-25C0A2077C78}" presName="spNode" presStyleCnt="0"/>
      <dgm:spPr/>
    </dgm:pt>
    <dgm:pt modelId="{B9539DB0-D996-5F45-A619-586475E7B8E3}" type="pres">
      <dgm:prSet presAssocID="{326F66B1-B079-DE46-97B2-8E89CD9AFDF7}" presName="sibTrans" presStyleLbl="sibTrans1D1" presStyleIdx="6" presStyleCnt="9"/>
      <dgm:spPr/>
    </dgm:pt>
    <dgm:pt modelId="{486AD23D-85A8-D44F-8B5A-BB76FAF54D5D}" type="pres">
      <dgm:prSet presAssocID="{30B7F466-DBE5-2645-815F-1C1731C567EA}" presName="node" presStyleLbl="node1" presStyleIdx="7" presStyleCnt="9">
        <dgm:presLayoutVars>
          <dgm:bulletEnabled val="1"/>
        </dgm:presLayoutVars>
      </dgm:prSet>
      <dgm:spPr/>
    </dgm:pt>
    <dgm:pt modelId="{0AEFC01D-A35F-DD48-BF07-3E962D1E8391}" type="pres">
      <dgm:prSet presAssocID="{30B7F466-DBE5-2645-815F-1C1731C567EA}" presName="spNode" presStyleCnt="0"/>
      <dgm:spPr/>
    </dgm:pt>
    <dgm:pt modelId="{E1577E89-D432-8446-A384-75D7FEA8CF3D}" type="pres">
      <dgm:prSet presAssocID="{460E2EA0-D9BB-B94F-A14B-5EE6DDF2B9BA}" presName="sibTrans" presStyleLbl="sibTrans1D1" presStyleIdx="7" presStyleCnt="9"/>
      <dgm:spPr/>
    </dgm:pt>
    <dgm:pt modelId="{CF282686-21DA-7A46-BAA5-D2B43E913CBA}" type="pres">
      <dgm:prSet presAssocID="{3EE866DE-91E3-5F4A-9E0E-3A95B0193542}" presName="node" presStyleLbl="node1" presStyleIdx="8" presStyleCnt="9">
        <dgm:presLayoutVars>
          <dgm:bulletEnabled val="1"/>
        </dgm:presLayoutVars>
      </dgm:prSet>
      <dgm:spPr/>
    </dgm:pt>
    <dgm:pt modelId="{DA62FEB8-993B-F947-B008-751AA6A478D8}" type="pres">
      <dgm:prSet presAssocID="{3EE866DE-91E3-5F4A-9E0E-3A95B0193542}" presName="spNode" presStyleCnt="0"/>
      <dgm:spPr/>
    </dgm:pt>
    <dgm:pt modelId="{966EEBEC-16B7-D04F-B2D9-5AF249DC6356}" type="pres">
      <dgm:prSet presAssocID="{0DD14732-AC3C-ED49-8F7F-8DAC25F65710}" presName="sibTrans" presStyleLbl="sibTrans1D1" presStyleIdx="8" presStyleCnt="9"/>
      <dgm:spPr/>
    </dgm:pt>
  </dgm:ptLst>
  <dgm:cxnLst>
    <dgm:cxn modelId="{51651606-2508-7549-9A2C-E1DC27A549DA}" srcId="{90BC0BD4-C67E-0849-9A2D-084E86F5F93D}" destId="{F69714EF-BB74-2A44-B822-A554D2DAF92B}" srcOrd="1" destOrd="0" parTransId="{BF58A447-1F63-1743-8675-0DAD788F3063}" sibTransId="{3ECE249E-D82F-4440-B66E-E7B28F9B3FC4}"/>
    <dgm:cxn modelId="{6082C418-350E-BE4B-A125-534366BBA95F}" type="presOf" srcId="{0DD14732-AC3C-ED49-8F7F-8DAC25F65710}" destId="{966EEBEC-16B7-D04F-B2D9-5AF249DC6356}" srcOrd="0" destOrd="0" presId="urn:microsoft.com/office/officeart/2005/8/layout/cycle6"/>
    <dgm:cxn modelId="{1E77151D-AF74-AA49-BE59-493E34EBD9A8}" type="presOf" srcId="{460E2EA0-D9BB-B94F-A14B-5EE6DDF2B9BA}" destId="{E1577E89-D432-8446-A384-75D7FEA8CF3D}" srcOrd="0" destOrd="0" presId="urn:microsoft.com/office/officeart/2005/8/layout/cycle6"/>
    <dgm:cxn modelId="{E825441E-6379-6949-92FA-B4706C3B6516}" type="presOf" srcId="{462A5A6D-C10C-7F46-8604-08A1B0308E46}" destId="{318DFE14-74C3-C94A-B3AD-B3D8C43F298C}" srcOrd="0" destOrd="0" presId="urn:microsoft.com/office/officeart/2005/8/layout/cycle6"/>
    <dgm:cxn modelId="{4CE6452A-FB74-934E-B878-C9E5E627584D}" type="presOf" srcId="{3EE866DE-91E3-5F4A-9E0E-3A95B0193542}" destId="{CF282686-21DA-7A46-BAA5-D2B43E913CBA}" srcOrd="0" destOrd="0" presId="urn:microsoft.com/office/officeart/2005/8/layout/cycle6"/>
    <dgm:cxn modelId="{53984B36-2956-374A-A9A1-E99EBCF075D6}" srcId="{90BC0BD4-C67E-0849-9A2D-084E86F5F93D}" destId="{5AA8AA7A-1C84-D047-9531-C796FCC46806}" srcOrd="3" destOrd="0" parTransId="{8EB99B37-82A6-AD4D-8A36-6356268DA20C}" sibTransId="{706A7EDE-08AF-C049-8206-F9975AD49A8F}"/>
    <dgm:cxn modelId="{71331940-2232-FF43-924E-1DDBD5B09E43}" type="presOf" srcId="{3ECE249E-D82F-4440-B66E-E7B28F9B3FC4}" destId="{9DAE0353-2623-2C4A-A8CD-41744C5DE54A}" srcOrd="0" destOrd="0" presId="urn:microsoft.com/office/officeart/2005/8/layout/cycle6"/>
    <dgm:cxn modelId="{D2004440-1C8C-8541-B06B-7CF42D59CF27}" type="presOf" srcId="{F69714EF-BB74-2A44-B822-A554D2DAF92B}" destId="{BABC6D55-C586-D34D-B44D-DE89DA98F89A}" srcOrd="0" destOrd="0" presId="urn:microsoft.com/office/officeart/2005/8/layout/cycle6"/>
    <dgm:cxn modelId="{F7A4CB47-83B9-1749-884E-9155D0728494}" type="presOf" srcId="{326F66B1-B079-DE46-97B2-8E89CD9AFDF7}" destId="{B9539DB0-D996-5F45-A619-586475E7B8E3}" srcOrd="0" destOrd="0" presId="urn:microsoft.com/office/officeart/2005/8/layout/cycle6"/>
    <dgm:cxn modelId="{2DFB0953-03B3-954E-BA60-109A5F5E9FF1}" srcId="{90BC0BD4-C67E-0849-9A2D-084E86F5F93D}" destId="{FAB78285-21BB-AC45-A0F1-B9BAFDDB30BE}" srcOrd="4" destOrd="0" parTransId="{751A8EBC-56E7-2642-8B60-23C8B2972AB4}" sibTransId="{4F832F6F-6D04-9548-8681-24BC66FB268D}"/>
    <dgm:cxn modelId="{F95C1A57-13EC-C841-B913-4AEC479E7C37}" srcId="{90BC0BD4-C67E-0849-9A2D-084E86F5F93D}" destId="{593A6D38-5F56-D94B-ACD8-E0D9181D4B89}" srcOrd="0" destOrd="0" parTransId="{FB326428-7B64-F343-8A87-C268D6117A98}" sibTransId="{5CFC2C82-31D4-EA43-826D-52E3F2A4D54C}"/>
    <dgm:cxn modelId="{BCF3045C-F416-714B-A703-DA76D293613C}" type="presOf" srcId="{493529A0-6A31-6B43-849F-9B9342E519AC}" destId="{918AAFED-F0DB-C540-AFE0-024E741C6988}" srcOrd="0" destOrd="0" presId="urn:microsoft.com/office/officeart/2005/8/layout/cycle6"/>
    <dgm:cxn modelId="{14787767-EAFE-DA48-B806-54106D28EAC3}" type="presOf" srcId="{90BC0BD4-C67E-0849-9A2D-084E86F5F93D}" destId="{B911703B-A986-9244-A84F-B56D9FB9D748}" srcOrd="0" destOrd="0" presId="urn:microsoft.com/office/officeart/2005/8/layout/cycle6"/>
    <dgm:cxn modelId="{1B8DE076-4FC9-7645-9703-4932658BD02C}" type="presOf" srcId="{ADA3C7FB-32F5-FF49-B563-25C0A2077C78}" destId="{07D2A14C-B82A-B246-846F-2A1D0C5D81CE}" srcOrd="0" destOrd="0" presId="urn:microsoft.com/office/officeart/2005/8/layout/cycle6"/>
    <dgm:cxn modelId="{C3245883-15DF-384D-AF59-0729EDBBF5DE}" type="presOf" srcId="{593A6D38-5F56-D94B-ACD8-E0D9181D4B89}" destId="{D36CA304-C991-F349-8410-1C8AC200E5C1}" srcOrd="0" destOrd="0" presId="urn:microsoft.com/office/officeart/2005/8/layout/cycle6"/>
    <dgm:cxn modelId="{CC9CDD8D-1B47-534D-A1EE-776E143B54B0}" type="presOf" srcId="{5CFC2C82-31D4-EA43-826D-52E3F2A4D54C}" destId="{EC280E33-9429-3F47-B02B-6E9A7132F044}" srcOrd="0" destOrd="0" presId="urn:microsoft.com/office/officeart/2005/8/layout/cycle6"/>
    <dgm:cxn modelId="{5C70DE8D-AA90-B84A-91FA-105CBB610D4E}" srcId="{90BC0BD4-C67E-0849-9A2D-084E86F5F93D}" destId="{3EE866DE-91E3-5F4A-9E0E-3A95B0193542}" srcOrd="8" destOrd="0" parTransId="{81EC3394-E80A-D049-87D1-E6BB141E9914}" sibTransId="{0DD14732-AC3C-ED49-8F7F-8DAC25F65710}"/>
    <dgm:cxn modelId="{47D3AF8F-6984-5949-80E7-DB8A3B9EB21F}" srcId="{90BC0BD4-C67E-0849-9A2D-084E86F5F93D}" destId="{ADA3C7FB-32F5-FF49-B563-25C0A2077C78}" srcOrd="6" destOrd="0" parTransId="{09B4C7E0-F891-F84F-AD4A-C1CE473B4460}" sibTransId="{326F66B1-B079-DE46-97B2-8E89CD9AFDF7}"/>
    <dgm:cxn modelId="{43A647A4-B0BB-8D45-9DFD-F9290492B540}" srcId="{90BC0BD4-C67E-0849-9A2D-084E86F5F93D}" destId="{30B7F466-DBE5-2645-815F-1C1731C567EA}" srcOrd="7" destOrd="0" parTransId="{D99C0E13-9F65-514D-9540-AEEEB88D3C44}" sibTransId="{460E2EA0-D9BB-B94F-A14B-5EE6DDF2B9BA}"/>
    <dgm:cxn modelId="{398F8BAF-A53F-874E-86B5-1C1A58CBEC27}" srcId="{90BC0BD4-C67E-0849-9A2D-084E86F5F93D}" destId="{493529A0-6A31-6B43-849F-9B9342E519AC}" srcOrd="5" destOrd="0" parTransId="{CC8E823F-0EF2-0441-8975-428BCB37CCE2}" sibTransId="{0CD210EC-95E8-E24F-A2B0-B62B6DA5C09F}"/>
    <dgm:cxn modelId="{301640B0-DEAC-C34C-98FE-C86841AF9E5B}" type="presOf" srcId="{30B7F466-DBE5-2645-815F-1C1731C567EA}" destId="{486AD23D-85A8-D44F-8B5A-BB76FAF54D5D}" srcOrd="0" destOrd="0" presId="urn:microsoft.com/office/officeart/2005/8/layout/cycle6"/>
    <dgm:cxn modelId="{A677EFB6-EAFD-CB44-96FB-20DCB82606F1}" type="presOf" srcId="{FAB78285-21BB-AC45-A0F1-B9BAFDDB30BE}" destId="{28619A18-E0A8-B145-A334-0DA554B1B0C1}" srcOrd="0" destOrd="0" presId="urn:microsoft.com/office/officeart/2005/8/layout/cycle6"/>
    <dgm:cxn modelId="{7A9F00DD-11DF-334C-8778-AA8685B37788}" type="presOf" srcId="{4F832F6F-6D04-9548-8681-24BC66FB268D}" destId="{F8410AB2-436A-F842-953D-F8FA7C786D2D}" srcOrd="0" destOrd="0" presId="urn:microsoft.com/office/officeart/2005/8/layout/cycle6"/>
    <dgm:cxn modelId="{6EA3D5EE-F0C7-9845-A1BA-E26C2848A2B5}" srcId="{90BC0BD4-C67E-0849-9A2D-084E86F5F93D}" destId="{4A6F5791-0AFD-F84C-89C6-13065302ADA3}" srcOrd="2" destOrd="0" parTransId="{D08A840C-6878-9342-93D8-25B42E5869DF}" sibTransId="{462A5A6D-C10C-7F46-8604-08A1B0308E46}"/>
    <dgm:cxn modelId="{C49777EF-BB0E-2D41-8103-EC77B36FB987}" type="presOf" srcId="{5AA8AA7A-1C84-D047-9531-C796FCC46806}" destId="{C7EC6EFC-E58F-F945-BD07-8D120525A812}" srcOrd="0" destOrd="0" presId="urn:microsoft.com/office/officeart/2005/8/layout/cycle6"/>
    <dgm:cxn modelId="{9D9EB2EF-A951-B847-8D07-4917025398EB}" type="presOf" srcId="{4A6F5791-0AFD-F84C-89C6-13065302ADA3}" destId="{255CBC33-6039-1F4D-8EDC-5F34568B8E69}" srcOrd="0" destOrd="0" presId="urn:microsoft.com/office/officeart/2005/8/layout/cycle6"/>
    <dgm:cxn modelId="{E425E6F7-3BC6-F447-BC5E-5D3703F08C61}" type="presOf" srcId="{0CD210EC-95E8-E24F-A2B0-B62B6DA5C09F}" destId="{A405F9E3-1B50-6244-97D9-7AC8B42B53AC}" srcOrd="0" destOrd="0" presId="urn:microsoft.com/office/officeart/2005/8/layout/cycle6"/>
    <dgm:cxn modelId="{AA46EEFA-3D99-D541-B0D7-2184D624FCC5}" type="presOf" srcId="{706A7EDE-08AF-C049-8206-F9975AD49A8F}" destId="{FE412076-CE6F-FA43-BFF0-59159403A10F}" srcOrd="0" destOrd="0" presId="urn:microsoft.com/office/officeart/2005/8/layout/cycle6"/>
    <dgm:cxn modelId="{888F6434-5B21-C146-80D1-7938B9877C38}" type="presParOf" srcId="{B911703B-A986-9244-A84F-B56D9FB9D748}" destId="{D36CA304-C991-F349-8410-1C8AC200E5C1}" srcOrd="0" destOrd="0" presId="urn:microsoft.com/office/officeart/2005/8/layout/cycle6"/>
    <dgm:cxn modelId="{9853EE29-ABC9-D44E-8E43-07BBEAA61D8E}" type="presParOf" srcId="{B911703B-A986-9244-A84F-B56D9FB9D748}" destId="{B9458F9E-8A87-754C-8CA5-9F3B0CE6F00C}" srcOrd="1" destOrd="0" presId="urn:microsoft.com/office/officeart/2005/8/layout/cycle6"/>
    <dgm:cxn modelId="{B57765B0-6F5C-0E4E-8E13-241A471CE09C}" type="presParOf" srcId="{B911703B-A986-9244-A84F-B56D9FB9D748}" destId="{EC280E33-9429-3F47-B02B-6E9A7132F044}" srcOrd="2" destOrd="0" presId="urn:microsoft.com/office/officeart/2005/8/layout/cycle6"/>
    <dgm:cxn modelId="{379C837E-69A1-8C4C-B431-0E31764F91FD}" type="presParOf" srcId="{B911703B-A986-9244-A84F-B56D9FB9D748}" destId="{BABC6D55-C586-D34D-B44D-DE89DA98F89A}" srcOrd="3" destOrd="0" presId="urn:microsoft.com/office/officeart/2005/8/layout/cycle6"/>
    <dgm:cxn modelId="{17598870-E8BA-E840-9B7E-67ADB0793794}" type="presParOf" srcId="{B911703B-A986-9244-A84F-B56D9FB9D748}" destId="{0FA390A4-5235-A746-8B65-7EE9FF5C1CE4}" srcOrd="4" destOrd="0" presId="urn:microsoft.com/office/officeart/2005/8/layout/cycle6"/>
    <dgm:cxn modelId="{5DC2F4A3-54E7-C343-9840-3467CB421EF4}" type="presParOf" srcId="{B911703B-A986-9244-A84F-B56D9FB9D748}" destId="{9DAE0353-2623-2C4A-A8CD-41744C5DE54A}" srcOrd="5" destOrd="0" presId="urn:microsoft.com/office/officeart/2005/8/layout/cycle6"/>
    <dgm:cxn modelId="{B4527800-2E73-6F47-92B9-10A68E1C8B34}" type="presParOf" srcId="{B911703B-A986-9244-A84F-B56D9FB9D748}" destId="{255CBC33-6039-1F4D-8EDC-5F34568B8E69}" srcOrd="6" destOrd="0" presId="urn:microsoft.com/office/officeart/2005/8/layout/cycle6"/>
    <dgm:cxn modelId="{DD5F5A2D-9F19-A544-970E-F4816C02487A}" type="presParOf" srcId="{B911703B-A986-9244-A84F-B56D9FB9D748}" destId="{2D05DCE6-8D08-CE43-9063-3796CC480130}" srcOrd="7" destOrd="0" presId="urn:microsoft.com/office/officeart/2005/8/layout/cycle6"/>
    <dgm:cxn modelId="{E738828B-B3F5-944C-AD1F-FE1BBB65977F}" type="presParOf" srcId="{B911703B-A986-9244-A84F-B56D9FB9D748}" destId="{318DFE14-74C3-C94A-B3AD-B3D8C43F298C}" srcOrd="8" destOrd="0" presId="urn:microsoft.com/office/officeart/2005/8/layout/cycle6"/>
    <dgm:cxn modelId="{C6979D07-5386-0747-A269-5F2102BA1DF7}" type="presParOf" srcId="{B911703B-A986-9244-A84F-B56D9FB9D748}" destId="{C7EC6EFC-E58F-F945-BD07-8D120525A812}" srcOrd="9" destOrd="0" presId="urn:microsoft.com/office/officeart/2005/8/layout/cycle6"/>
    <dgm:cxn modelId="{44E50C72-F498-6B44-9C2D-4BDE074270C4}" type="presParOf" srcId="{B911703B-A986-9244-A84F-B56D9FB9D748}" destId="{A116978E-0CF0-BA44-8CB3-0541D0B1BB1E}" srcOrd="10" destOrd="0" presId="urn:microsoft.com/office/officeart/2005/8/layout/cycle6"/>
    <dgm:cxn modelId="{7758CE7F-4CAB-8C48-A506-79B0B77DBE83}" type="presParOf" srcId="{B911703B-A986-9244-A84F-B56D9FB9D748}" destId="{FE412076-CE6F-FA43-BFF0-59159403A10F}" srcOrd="11" destOrd="0" presId="urn:microsoft.com/office/officeart/2005/8/layout/cycle6"/>
    <dgm:cxn modelId="{016C7CD2-BEAE-CC4B-A89E-AA71DF3A701F}" type="presParOf" srcId="{B911703B-A986-9244-A84F-B56D9FB9D748}" destId="{28619A18-E0A8-B145-A334-0DA554B1B0C1}" srcOrd="12" destOrd="0" presId="urn:microsoft.com/office/officeart/2005/8/layout/cycle6"/>
    <dgm:cxn modelId="{9D1D09AA-0DE5-FC48-868D-F5458F7EF831}" type="presParOf" srcId="{B911703B-A986-9244-A84F-B56D9FB9D748}" destId="{6DFE4E41-3188-FE44-8650-37DBB768BC58}" srcOrd="13" destOrd="0" presId="urn:microsoft.com/office/officeart/2005/8/layout/cycle6"/>
    <dgm:cxn modelId="{76BC1CC2-7EF2-EE4A-B123-5DB6AC342253}" type="presParOf" srcId="{B911703B-A986-9244-A84F-B56D9FB9D748}" destId="{F8410AB2-436A-F842-953D-F8FA7C786D2D}" srcOrd="14" destOrd="0" presId="urn:microsoft.com/office/officeart/2005/8/layout/cycle6"/>
    <dgm:cxn modelId="{5FE8FF2D-2CAD-604F-B894-BA48DCFBC5D0}" type="presParOf" srcId="{B911703B-A986-9244-A84F-B56D9FB9D748}" destId="{918AAFED-F0DB-C540-AFE0-024E741C6988}" srcOrd="15" destOrd="0" presId="urn:microsoft.com/office/officeart/2005/8/layout/cycle6"/>
    <dgm:cxn modelId="{D8DA47B7-94B9-B349-93AC-21D828846451}" type="presParOf" srcId="{B911703B-A986-9244-A84F-B56D9FB9D748}" destId="{B490A752-360E-3248-8BEC-7F3F0F28F4C3}" srcOrd="16" destOrd="0" presId="urn:microsoft.com/office/officeart/2005/8/layout/cycle6"/>
    <dgm:cxn modelId="{90276AD6-50FB-6045-8BA0-6129066C7D54}" type="presParOf" srcId="{B911703B-A986-9244-A84F-B56D9FB9D748}" destId="{A405F9E3-1B50-6244-97D9-7AC8B42B53AC}" srcOrd="17" destOrd="0" presId="urn:microsoft.com/office/officeart/2005/8/layout/cycle6"/>
    <dgm:cxn modelId="{A82A34BC-A8ED-3B43-B65A-DEC80C065685}" type="presParOf" srcId="{B911703B-A986-9244-A84F-B56D9FB9D748}" destId="{07D2A14C-B82A-B246-846F-2A1D0C5D81CE}" srcOrd="18" destOrd="0" presId="urn:microsoft.com/office/officeart/2005/8/layout/cycle6"/>
    <dgm:cxn modelId="{C7D90041-E757-AB49-9DF0-2E786F2FC4FC}" type="presParOf" srcId="{B911703B-A986-9244-A84F-B56D9FB9D748}" destId="{31B4DDE5-02B0-7245-83DA-CA861CB9CF25}" srcOrd="19" destOrd="0" presId="urn:microsoft.com/office/officeart/2005/8/layout/cycle6"/>
    <dgm:cxn modelId="{0EEDCCA6-D075-E046-B11D-41F861D084FB}" type="presParOf" srcId="{B911703B-A986-9244-A84F-B56D9FB9D748}" destId="{B9539DB0-D996-5F45-A619-586475E7B8E3}" srcOrd="20" destOrd="0" presId="urn:microsoft.com/office/officeart/2005/8/layout/cycle6"/>
    <dgm:cxn modelId="{141E0189-E89A-7848-8640-9CFDAE236259}" type="presParOf" srcId="{B911703B-A986-9244-A84F-B56D9FB9D748}" destId="{486AD23D-85A8-D44F-8B5A-BB76FAF54D5D}" srcOrd="21" destOrd="0" presId="urn:microsoft.com/office/officeart/2005/8/layout/cycle6"/>
    <dgm:cxn modelId="{E13EAA27-48E2-014C-A6C0-2470A902CDE3}" type="presParOf" srcId="{B911703B-A986-9244-A84F-B56D9FB9D748}" destId="{0AEFC01D-A35F-DD48-BF07-3E962D1E8391}" srcOrd="22" destOrd="0" presId="urn:microsoft.com/office/officeart/2005/8/layout/cycle6"/>
    <dgm:cxn modelId="{18504511-0AAC-5246-B2C6-663C20F9208C}" type="presParOf" srcId="{B911703B-A986-9244-A84F-B56D9FB9D748}" destId="{E1577E89-D432-8446-A384-75D7FEA8CF3D}" srcOrd="23" destOrd="0" presId="urn:microsoft.com/office/officeart/2005/8/layout/cycle6"/>
    <dgm:cxn modelId="{DF99EA4A-8A92-B84A-A900-281F19F9FDBC}" type="presParOf" srcId="{B911703B-A986-9244-A84F-B56D9FB9D748}" destId="{CF282686-21DA-7A46-BAA5-D2B43E913CBA}" srcOrd="24" destOrd="0" presId="urn:microsoft.com/office/officeart/2005/8/layout/cycle6"/>
    <dgm:cxn modelId="{F56A5DF0-02EC-4841-8E27-2EC5483D9B15}" type="presParOf" srcId="{B911703B-A986-9244-A84F-B56D9FB9D748}" destId="{DA62FEB8-993B-F947-B008-751AA6A478D8}" srcOrd="25" destOrd="0" presId="urn:microsoft.com/office/officeart/2005/8/layout/cycle6"/>
    <dgm:cxn modelId="{1845A783-E275-224C-8206-50FF95CBF60A}" type="presParOf" srcId="{B911703B-A986-9244-A84F-B56D9FB9D748}" destId="{966EEBEC-16B7-D04F-B2D9-5AF249DC6356}" srcOrd="26" destOrd="0" presId="urn:microsoft.com/office/officeart/2005/8/layout/cycle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6CA304-C991-F349-8410-1C8AC200E5C1}">
      <dsp:nvSpPr>
        <dsp:cNvPr id="0" name=""/>
        <dsp:cNvSpPr/>
      </dsp:nvSpPr>
      <dsp:spPr>
        <a:xfrm>
          <a:off x="3628492" y="2036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People</a:t>
          </a:r>
          <a:endParaRPr lang="nb-NO" sz="1800" kern="1200" dirty="0"/>
        </a:p>
      </dsp:txBody>
      <dsp:txXfrm>
        <a:off x="3659131" y="32675"/>
        <a:ext cx="904312" cy="566355"/>
      </dsp:txXfrm>
    </dsp:sp>
    <dsp:sp modelId="{EC280E33-9429-3F47-B02B-6E9A7132F044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2897587" y="50128"/>
              </a:moveTo>
              <a:arcTo wR="2408731" hR="2408731" stAng="16902576" swAng="86782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BC6D55-C586-D34D-B44D-DE89DA98F89A}">
      <dsp:nvSpPr>
        <dsp:cNvPr id="0" name=""/>
        <dsp:cNvSpPr/>
      </dsp:nvSpPr>
      <dsp:spPr>
        <a:xfrm>
          <a:off x="5176795" y="565573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Data and Software</a:t>
          </a:r>
          <a:endParaRPr lang="nb-NO" sz="1400" kern="1200" dirty="0"/>
        </a:p>
      </dsp:txBody>
      <dsp:txXfrm>
        <a:off x="5207434" y="596212"/>
        <a:ext cx="904312" cy="566355"/>
      </dsp:txXfrm>
    </dsp:sp>
    <dsp:sp modelId="{9DAE0353-2623-2C4A-A8CD-41744C5DE54A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4273771" y="884390"/>
              </a:moveTo>
              <a:arcTo wR="2408731" hR="2408731" stAng="19244402" swAng="128097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5CBC33-6039-1F4D-8EDC-5F34568B8E69}">
      <dsp:nvSpPr>
        <dsp:cNvPr id="0" name=""/>
        <dsp:cNvSpPr/>
      </dsp:nvSpPr>
      <dsp:spPr>
        <a:xfrm>
          <a:off x="6000630" y="1992496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Instruments</a:t>
          </a:r>
          <a:endParaRPr lang="nb-NO" sz="1200" kern="1200" dirty="0"/>
        </a:p>
      </dsp:txBody>
      <dsp:txXfrm>
        <a:off x="6031269" y="2023135"/>
        <a:ext cx="904312" cy="566355"/>
      </dsp:txXfrm>
    </dsp:sp>
    <dsp:sp modelId="{318DFE14-74C3-C94A-B3AD-B3D8C43F298C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4815614" y="2314359"/>
              </a:moveTo>
              <a:arcTo wR="2408731" hR="2408731" stAng="21465278" swAng="14222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EC6EFC-E58F-F945-BD07-8D120525A812}">
      <dsp:nvSpPr>
        <dsp:cNvPr id="0" name=""/>
        <dsp:cNvSpPr/>
      </dsp:nvSpPr>
      <dsp:spPr>
        <a:xfrm>
          <a:off x="5714515" y="3615134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000" kern="1200" dirty="0"/>
            <a:t>Methods, </a:t>
          </a:r>
          <a:r>
            <a:rPr lang="nb-NO" sz="1000" kern="1200" dirty="0" err="1"/>
            <a:t>protocols</a:t>
          </a:r>
          <a:r>
            <a:rPr lang="nb-NO" sz="1000" kern="1200" dirty="0"/>
            <a:t> and </a:t>
          </a:r>
          <a:r>
            <a:rPr lang="nb-NO" sz="1000" kern="1200" dirty="0" err="1"/>
            <a:t>reagents</a:t>
          </a:r>
          <a:endParaRPr lang="nb-NO" sz="1000" kern="1200" dirty="0"/>
        </a:p>
      </dsp:txBody>
      <dsp:txXfrm>
        <a:off x="5745154" y="3645773"/>
        <a:ext cx="904312" cy="566355"/>
      </dsp:txXfrm>
    </dsp:sp>
    <dsp:sp modelId="{FE412076-CE6F-FA43-BFF0-59159403A10F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4274008" y="3932783"/>
              </a:moveTo>
              <a:arcTo wR="2408731" hR="2408731" stAng="2355062" swAng="106307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19A18-E0A8-B145-A334-0DA554B1B0C1}">
      <dsp:nvSpPr>
        <dsp:cNvPr id="0" name=""/>
        <dsp:cNvSpPr/>
      </dsp:nvSpPr>
      <dsp:spPr>
        <a:xfrm>
          <a:off x="4452327" y="4674236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400" kern="1200" dirty="0" err="1"/>
            <a:t>Physical</a:t>
          </a:r>
          <a:r>
            <a:rPr lang="nb-NO" sz="1400" kern="1200" dirty="0"/>
            <a:t> samples</a:t>
          </a:r>
        </a:p>
      </dsp:txBody>
      <dsp:txXfrm>
        <a:off x="4482966" y="4704875"/>
        <a:ext cx="904312" cy="566355"/>
      </dsp:txXfrm>
    </dsp:sp>
    <dsp:sp modelId="{F8410AB2-436A-F842-953D-F8FA7C786D2D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2743018" y="4794154"/>
              </a:moveTo>
              <a:arcTo wR="2408731" hR="2408731" stAng="4921361" swAng="95727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AAFED-F0DB-C540-AFE0-024E741C6988}">
      <dsp:nvSpPr>
        <dsp:cNvPr id="0" name=""/>
        <dsp:cNvSpPr/>
      </dsp:nvSpPr>
      <dsp:spPr>
        <a:xfrm>
          <a:off x="2804657" y="4674236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Publications</a:t>
          </a:r>
          <a:endParaRPr lang="nb-NO" sz="1100" kern="1200" dirty="0"/>
        </a:p>
      </dsp:txBody>
      <dsp:txXfrm>
        <a:off x="2835296" y="4704875"/>
        <a:ext cx="904312" cy="566355"/>
      </dsp:txXfrm>
    </dsp:sp>
    <dsp:sp modelId="{A405F9E3-1B50-6244-97D9-7AC8B42B53AC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1095750" y="4428154"/>
              </a:moveTo>
              <a:arcTo wR="2408731" hR="2408731" stAng="7381859" swAng="106307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2A14C-B82A-B246-846F-2A1D0C5D81CE}">
      <dsp:nvSpPr>
        <dsp:cNvPr id="0" name=""/>
        <dsp:cNvSpPr/>
      </dsp:nvSpPr>
      <dsp:spPr>
        <a:xfrm>
          <a:off x="1542469" y="3615134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Organizations and Institutions</a:t>
          </a:r>
          <a:endParaRPr lang="nb-NO" sz="1000" kern="1200" dirty="0"/>
        </a:p>
      </dsp:txBody>
      <dsp:txXfrm>
        <a:off x="1573108" y="3645773"/>
        <a:ext cx="904312" cy="566355"/>
      </dsp:txXfrm>
    </dsp:sp>
    <dsp:sp modelId="{B9539DB0-D996-5F45-A619-586475E7B8E3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166960" y="3289896"/>
              </a:moveTo>
              <a:arcTo wR="2408731" hR="2408731" stAng="9512513" swAng="14222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6AD23D-85A8-D44F-8B5A-BB76FAF54D5D}">
      <dsp:nvSpPr>
        <dsp:cNvPr id="0" name=""/>
        <dsp:cNvSpPr/>
      </dsp:nvSpPr>
      <dsp:spPr>
        <a:xfrm>
          <a:off x="1256354" y="1992496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Funding bodies</a:t>
          </a:r>
          <a:endParaRPr lang="nb-NO" sz="1400" kern="1200" dirty="0"/>
        </a:p>
      </dsp:txBody>
      <dsp:txXfrm>
        <a:off x="1286993" y="2023135"/>
        <a:ext cx="904312" cy="566355"/>
      </dsp:txXfrm>
    </dsp:sp>
    <dsp:sp modelId="{E1577E89-D432-8446-A384-75D7FEA8CF3D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116730" y="1667976"/>
              </a:moveTo>
              <a:arcTo wR="2408731" hR="2408731" stAng="11874624" swAng="128097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282686-21DA-7A46-BAA5-D2B43E913CBA}">
      <dsp:nvSpPr>
        <dsp:cNvPr id="0" name=""/>
        <dsp:cNvSpPr/>
      </dsp:nvSpPr>
      <dsp:spPr>
        <a:xfrm>
          <a:off x="2080189" y="565573"/>
          <a:ext cx="965590" cy="6276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Grants and Projects</a:t>
          </a:r>
          <a:endParaRPr lang="nb-NO" sz="1400" kern="1200" dirty="0"/>
        </a:p>
      </dsp:txBody>
      <dsp:txXfrm>
        <a:off x="2110828" y="596212"/>
        <a:ext cx="904312" cy="566355"/>
      </dsp:txXfrm>
    </dsp:sp>
    <dsp:sp modelId="{966EEBEC-16B7-D04F-B2D9-5AF249DC6356}">
      <dsp:nvSpPr>
        <dsp:cNvPr id="0" name=""/>
        <dsp:cNvSpPr/>
      </dsp:nvSpPr>
      <dsp:spPr>
        <a:xfrm>
          <a:off x="1702556" y="315853"/>
          <a:ext cx="4817463" cy="4817463"/>
        </a:xfrm>
        <a:custGeom>
          <a:avLst/>
          <a:gdLst/>
          <a:ahLst/>
          <a:cxnLst/>
          <a:rect l="0" t="0" r="0" b="0"/>
          <a:pathLst>
            <a:path>
              <a:moveTo>
                <a:pt x="1346267" y="246983"/>
              </a:moveTo>
              <a:arcTo wR="2408731" hR="2408731" stAng="14629598" swAng="86782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564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GB" sz="2000" b="0" strike="noStrike" spc="-1" dirty="0">
                <a:latin typeface="Arial"/>
              </a:rPr>
              <a:t>Click to edit the notes format</a:t>
            </a:r>
          </a:p>
        </p:txBody>
      </p:sp>
      <p:sp>
        <p:nvSpPr>
          <p:cNvPr id="56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566" name="PlaceHolder 4"/>
          <p:cNvSpPr>
            <a:spLocks noGrp="1"/>
          </p:cNvSpPr>
          <p:nvPr>
            <p:ph type="dt" idx="12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en-GB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567" name="PlaceHolder 5"/>
          <p:cNvSpPr>
            <a:spLocks noGrp="1"/>
          </p:cNvSpPr>
          <p:nvPr>
            <p:ph type="ftr" idx="13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en-GB" sz="1400" b="0" strike="noStrike" spc="-1">
                <a:latin typeface="Times New Roman"/>
              </a:defRPr>
            </a:lvl1pPr>
          </a:lstStyle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568" name="PlaceHolder 6"/>
          <p:cNvSpPr>
            <a:spLocks noGrp="1"/>
          </p:cNvSpPr>
          <p:nvPr>
            <p:ph type="sldNum" idx="14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en-GB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71662692-1638-40FC-AF2A-4651F4ACC1AD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4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2000" strike="noStrike" spc="-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6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spcBef>
                <a:spcPts val="700"/>
              </a:spcBef>
            </a:pPr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67" name="PlaceHolder 2"/>
          <p:cNvSpPr>
            <a:spLocks noGrp="1"/>
          </p:cNvSpPr>
          <p:nvPr>
            <p:ph type="body"/>
          </p:nvPr>
        </p:nvSpPr>
        <p:spPr>
          <a:xfrm>
            <a:off x="63396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6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7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2000" strike="noStrike" spc="-1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7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18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9221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19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733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20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7625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7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000" strike="noStrike" spc="-1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4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7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616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900" strike="noStrike" spc="-1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23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19396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24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60277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8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pPr algn="r">
              <a:buNone/>
            </a:pPr>
            <a:fld id="{71662692-1638-40FC-AF2A-4651F4ACC1AD}" type="slidenum">
              <a:rPr lang="en-GB" sz="1400" b="0" strike="noStrike" spc="-1" smtClean="0">
                <a:latin typeface="Times New Roman"/>
              </a:rPr>
              <a:t>4</a:t>
            </a:fld>
            <a:endParaRPr lang="en-GB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5318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5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500" strike="noStrike" spc="-1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4888" cy="3424238"/>
          </a:xfrm>
          <a:prstGeom prst="rect">
            <a:avLst/>
          </a:prstGeom>
          <a:ln w="0">
            <a:noFill/>
          </a:ln>
        </p:spPr>
      </p:sp>
      <p:sp>
        <p:nvSpPr>
          <p:cNvPr id="853" name="PlaceHolder 2"/>
          <p:cNvSpPr>
            <a:spLocks noGrp="1"/>
          </p:cNvSpPr>
          <p:nvPr>
            <p:ph type="body"/>
          </p:nvPr>
        </p:nvSpPr>
        <p:spPr>
          <a:xfrm>
            <a:off x="914040" y="4343040"/>
            <a:ext cx="5024520" cy="4110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5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513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600" strike="noStrike" spc="-1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5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5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1200" strike="noStrike" spc="-1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95325"/>
            <a:ext cx="6092825" cy="3427413"/>
          </a:xfrm>
          <a:prstGeom prst="rect">
            <a:avLst/>
          </a:prstGeom>
          <a:ln w="0">
            <a:noFill/>
          </a:ln>
        </p:spPr>
      </p:sp>
      <p:sp>
        <p:nvSpPr>
          <p:cNvPr id="86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GB" sz="2000" strike="noStrike" spc="-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08383DB-712E-4D2A-BF77-64C3326F229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7FC9394-807B-46AB-8756-243013284AD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12BCB11-006C-4540-BC59-B7A8B9E74815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4E91CE2-3404-4F69-BDE3-73082E71306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9E356EB-D956-48D1-B695-A0E6A1C480CA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B9D4E33-402A-4414-BF5B-0AA269A0B583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4216DAA-5D45-438D-874A-84FD109968C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EA44410-4EAA-4846-A6D3-FF95D505D91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DA148CD6-DA93-48D2-8CB6-7EF2D04B106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1E1D063-38FE-49ED-B608-3CA255B4B8B9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E11BC0C-3934-4087-B3BF-2C7DA956640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E98BCAE-9A8B-4D64-A8E5-B97A2BDD117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609600" y="134938"/>
            <a:ext cx="10972800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1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230717" y="6451605"/>
            <a:ext cx="914400" cy="1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F47D20"/>
                </a:solidFill>
                <a:latin typeface="Corbel" panose="020B0503020204020204" pitchFamily="34" charset="0"/>
                <a:ea typeface="Corbel" panose="020B0503020204020204" pitchFamily="34" charset="0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47D20"/>
              </a:buClr>
              <a:buSzPts val="1800"/>
              <a:buFont typeface="Arial"/>
              <a:buNone/>
              <a:defRPr sz="1800" b="0" i="1" u="none" strike="noStrike" cap="none">
                <a:solidFill>
                  <a:srgbClr val="F47D2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4" name="Google Shape;20;p2">
            <a:extLst>
              <a:ext uri="{FF2B5EF4-FFF2-40B4-BE49-F238E27FC236}">
                <a16:creationId xmlns:a16="http://schemas.microsoft.com/office/drawing/2014/main" id="{144A2EBB-593F-5D46-B018-95562F0131F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1125200" y="6131724"/>
            <a:ext cx="914400" cy="639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1854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354F5F-21B6-7944-9FAA-176A608B0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2529075-0094-B142-A1B3-8DC7F87DC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41B51AB-E1B1-994A-9682-3A06EC9DE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fld id="{8B7761A2-3D0E-EE48-BA6D-F1276A3A7553}" type="datetimeFigureOut">
              <a:rPr lang="nb-NO" smtClean="0"/>
              <a:pPr/>
              <a:t>25.08.2023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82B459E-34D7-F64B-BCE9-3EE71EA7D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5DDD147-9346-2C45-93B1-C9890B2A2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fld id="{7B5EEC9F-FB3C-954D-854A-ACB5AC4041BA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521548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pPr algn="ctr">
              <a:buNone/>
            </a:pPr>
            <a:endParaRPr lang="en-GB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>
              <a:defRPr b="0" i="0">
                <a:latin typeface="Corbel" panose="020B0503020204020204" pitchFamily="34" charset="0"/>
              </a:defRPr>
            </a:lvl1pPr>
          </a:lstStyle>
          <a:p>
            <a:endParaRPr lang="en-GB" sz="1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/>
          <p:nvPr/>
        </p:nvPicPr>
        <p:blipFill>
          <a:blip r:embed="rId14"/>
          <a:stretch/>
        </p:blipFill>
        <p:spPr>
          <a:xfrm>
            <a:off x="-48600" y="-27000"/>
            <a:ext cx="12240360" cy="618624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1520" y="3357000"/>
            <a:ext cx="10362960" cy="863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en-US" sz="5000" b="1" strike="noStrike" spc="-1" dirty="0" err="1">
                <a:solidFill>
                  <a:srgbClr val="003F41"/>
                </a:solidFill>
                <a:latin typeface="Corbel"/>
                <a:ea typeface="ＭＳ Ｐゴシック"/>
              </a:rPr>
              <a:t>Klikk</a:t>
            </a:r>
            <a:r>
              <a:rPr lang="en-US" sz="5000" b="1" strike="noStrike" spc="-1" dirty="0">
                <a:solidFill>
                  <a:srgbClr val="003F41"/>
                </a:solidFill>
                <a:latin typeface="Corbel"/>
                <a:ea typeface="ＭＳ Ｐゴシック"/>
              </a:rPr>
              <a:t> for </a:t>
            </a:r>
            <a:r>
              <a:rPr lang="en-US" sz="5000" b="1" strike="noStrike" spc="-1" dirty="0" err="1">
                <a:solidFill>
                  <a:srgbClr val="003F41"/>
                </a:solidFill>
                <a:latin typeface="Corbel"/>
                <a:ea typeface="ＭＳ Ｐゴシック"/>
              </a:rPr>
              <a:t>å</a:t>
            </a:r>
            <a:r>
              <a:rPr lang="en-US" sz="5000" b="1" strike="noStrike" spc="-1" dirty="0">
                <a:solidFill>
                  <a:srgbClr val="003F41"/>
                </a:solidFill>
                <a:latin typeface="Corbel"/>
                <a:ea typeface="ＭＳ Ｐゴシック"/>
              </a:rPr>
              <a:t> </a:t>
            </a:r>
            <a:r>
              <a:rPr lang="en-US" sz="5000" b="1" strike="noStrike" spc="-1" dirty="0" err="1">
                <a:solidFill>
                  <a:srgbClr val="003F41"/>
                </a:solidFill>
                <a:latin typeface="Corbel"/>
                <a:ea typeface="ＭＳ Ｐゴシック"/>
              </a:rPr>
              <a:t>redigere</a:t>
            </a:r>
            <a:r>
              <a:rPr lang="en-US" sz="5000" b="1" strike="noStrike" spc="-1" dirty="0">
                <a:solidFill>
                  <a:srgbClr val="003F41"/>
                </a:solidFill>
                <a:latin typeface="Corbel"/>
                <a:ea typeface="ＭＳ Ｐゴシック"/>
              </a:rPr>
              <a:t> </a:t>
            </a:r>
            <a:r>
              <a:rPr lang="en-US" sz="5000" b="1" strike="noStrike" spc="-1" dirty="0" err="1">
                <a:solidFill>
                  <a:srgbClr val="003F41"/>
                </a:solidFill>
                <a:latin typeface="Corbel"/>
                <a:ea typeface="ＭＳ Ｐゴシック"/>
              </a:rPr>
              <a:t>tittelstil</a:t>
            </a:r>
            <a:endParaRPr lang="en-US" sz="5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761880" y="5192640"/>
            <a:ext cx="4512240" cy="35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2F5897"/>
                </a:solidFill>
                <a:latin typeface="Corbel"/>
                <a:ea typeface="ＭＳ Ｐゴシック"/>
              </a:rPr>
              <a:t>Klikk for å redigere tekststiler i malen</a:t>
            </a:r>
            <a:endParaRPr lang="en-US" sz="1800" b="0" strike="noStrike" spc="-1">
              <a:solidFill>
                <a:srgbClr val="000000"/>
              </a:solidFill>
              <a:latin typeface="Corbe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2F5897"/>
                </a:solidFill>
                <a:latin typeface="Corbel"/>
                <a:ea typeface="ＭＳ Ｐゴシック"/>
              </a:rPr>
              <a:t>Andre nivå</a:t>
            </a:r>
            <a:endParaRPr lang="en-US" sz="1800" b="0" strike="noStrike" spc="-1">
              <a:solidFill>
                <a:srgbClr val="000000"/>
              </a:solidFill>
              <a:latin typeface="Corbe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2F5897"/>
                </a:solidFill>
                <a:latin typeface="Corbel"/>
                <a:ea typeface="ＭＳ Ｐゴシック"/>
              </a:rPr>
              <a:t>Tredje nivå</a:t>
            </a:r>
            <a:endParaRPr lang="en-US" sz="1800" b="0" strike="noStrike" spc="-1">
              <a:solidFill>
                <a:srgbClr val="000000"/>
              </a:solidFill>
              <a:latin typeface="Corbe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2F5897"/>
                </a:solidFill>
                <a:latin typeface="Corbel"/>
                <a:ea typeface="ＭＳ Ｐゴシック"/>
              </a:rPr>
              <a:t>Fjerde nivå</a:t>
            </a:r>
            <a:endParaRPr lang="en-US" sz="1800" b="0" strike="noStrike" spc="-1">
              <a:solidFill>
                <a:srgbClr val="000000"/>
              </a:solidFill>
              <a:latin typeface="Corbe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n-US" sz="1800" b="0" strike="noStrike" spc="-1">
                <a:solidFill>
                  <a:srgbClr val="2F5897"/>
                </a:solidFill>
                <a:latin typeface="Corbel"/>
                <a:ea typeface="ＭＳ Ｐゴシック"/>
              </a:rPr>
              <a:t>Femte nivå</a:t>
            </a:r>
            <a:endParaRPr lang="en-US" sz="1800" b="0" strike="noStrike" spc="-1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3" name="Bilde 2"/>
          <p:cNvPicPr/>
          <p:nvPr/>
        </p:nvPicPr>
        <p:blipFill>
          <a:blip r:embed="rId15"/>
          <a:stretch/>
        </p:blipFill>
        <p:spPr>
          <a:xfrm>
            <a:off x="582120" y="4987440"/>
            <a:ext cx="2115000" cy="142344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914400" y="1597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200" b="0" strike="noStrike" spc="-1" dirty="0" err="1">
                <a:solidFill>
                  <a:srgbClr val="6076B4"/>
                </a:solidFill>
                <a:latin typeface="Corbel"/>
                <a:ea typeface="ＭＳ Ｐゴシック"/>
              </a:rPr>
              <a:t>Klikk</a:t>
            </a:r>
            <a:r>
              <a:rPr lang="en-US" sz="3200" b="0" strike="noStrike" spc="-1" dirty="0">
                <a:solidFill>
                  <a:srgbClr val="6076B4"/>
                </a:solidFill>
                <a:latin typeface="Corbel"/>
                <a:ea typeface="ＭＳ Ｐゴシック"/>
              </a:rPr>
              <a:t> for </a:t>
            </a:r>
            <a:r>
              <a:rPr lang="en-US" sz="3200" b="0" strike="noStrike" spc="-1" dirty="0" err="1">
                <a:solidFill>
                  <a:srgbClr val="6076B4"/>
                </a:solidFill>
                <a:latin typeface="Corbel"/>
                <a:ea typeface="ＭＳ Ｐゴシック"/>
              </a:rPr>
              <a:t>å</a:t>
            </a:r>
            <a:r>
              <a:rPr lang="en-US" sz="3200" b="0" strike="noStrike" spc="-1" dirty="0">
                <a:solidFill>
                  <a:srgbClr val="6076B4"/>
                </a:solidFill>
                <a:latin typeface="Corbel"/>
                <a:ea typeface="ＭＳ Ｐゴシック"/>
              </a:rPr>
              <a:t> </a:t>
            </a:r>
            <a:r>
              <a:rPr lang="en-US" sz="3200" b="0" strike="noStrike" spc="-1" dirty="0" err="1">
                <a:solidFill>
                  <a:srgbClr val="6076B4"/>
                </a:solidFill>
                <a:latin typeface="Corbel"/>
                <a:ea typeface="ＭＳ Ｐゴシック"/>
              </a:rPr>
              <a:t>redigere</a:t>
            </a:r>
            <a:r>
              <a:rPr lang="en-US" sz="3200" b="0" strike="noStrike" spc="-1" dirty="0">
                <a:solidFill>
                  <a:srgbClr val="6076B4"/>
                </a:solidFill>
                <a:latin typeface="Corbel"/>
                <a:ea typeface="ＭＳ Ｐゴシック"/>
              </a:rPr>
              <a:t> </a:t>
            </a:r>
            <a:r>
              <a:rPr lang="en-US" sz="3200" b="0" strike="noStrike" spc="-1" dirty="0" err="1">
                <a:solidFill>
                  <a:srgbClr val="6076B4"/>
                </a:solidFill>
                <a:latin typeface="Corbel"/>
                <a:ea typeface="ＭＳ Ｐゴシック"/>
              </a:rPr>
              <a:t>tittelstil</a:t>
            </a:r>
            <a:endParaRPr lang="en-US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ftr" idx="1"/>
          </p:nvPr>
        </p:nvSpPr>
        <p:spPr>
          <a:xfrm>
            <a:off x="4288680" y="4706640"/>
            <a:ext cx="1375920" cy="27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>
              <a:defRPr lang="en-GB" sz="2400" b="0" strike="noStrike" spc="-1">
                <a:latin typeface="Times New Roman"/>
              </a:defRPr>
            </a:lvl1pPr>
          </a:lstStyle>
          <a:p>
            <a:endParaRPr lang="en-GB" sz="2400" b="0" strike="noStrike" spc="-1">
              <a:latin typeface="Times New Roman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sldNum" idx="2"/>
          </p:nvPr>
        </p:nvSpPr>
        <p:spPr>
          <a:xfrm>
            <a:off x="8737560" y="4767120"/>
            <a:ext cx="2844360" cy="27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>
              <a:lnSpc>
                <a:spcPct val="100000"/>
              </a:lnSpc>
              <a:buNone/>
              <a:defRPr lang="en-GB" sz="1800" b="0" i="0" strike="noStrike" spc="-1">
                <a:solidFill>
                  <a:srgbClr val="000000"/>
                </a:solidFill>
                <a:latin typeface="Corbel" panose="020B0503020204020204" pitchFamily="34" charset="0"/>
                <a:ea typeface="Geneva"/>
              </a:defRPr>
            </a:lvl1pPr>
          </a:lstStyle>
          <a:p>
            <a:fld id="{B91DC42C-7E8A-41F1-9140-13B6D389456B}" type="slidenum">
              <a:rPr lang="nb-NO" smtClean="0"/>
              <a:pPr/>
              <a:t>‹#›</a:t>
            </a:fld>
            <a:endParaRPr lang="nb-NO" dirty="0">
              <a:latin typeface="Times New Roman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83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GB" sz="4400" b="0" strike="noStrike" spc="-1" dirty="0">
                <a:latin typeface="Arial"/>
              </a:rPr>
              <a:t>Click to edit the title text format</a:t>
            </a: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 dirty="0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 dirty="0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 dirty="0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 dirty="0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83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GB" sz="1400" b="0" strike="noStrike" spc="-1" dirty="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400" b="0" strike="noStrike" spc="-1" dirty="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400" b="0" strike="noStrike" spc="-1" dirty="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ontawesome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reativecommons.org/licenses/by/4.0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Relationship Id="rId4" Type="http://schemas.openxmlformats.org/officeDocument/2006/relationships/hyperlink" Target="https://swat4hcls.figshare.com/articles/Using_Semantic_Technologies_to_Enhance_Metadata_Submissions_to_Public_Repositories_in_Biomedicine/7324175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researchgate.net/publication/309792598_Our_Land_and_Water_National_Science_Challenge_-_A_Data_Ecosystem_for_Land_and_Water_Data_to_Achieve_the_Challenge_Mission#pf3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hyperlink" Target="https://farm3.staticflickr.com/2473/3870653508_7355523a14_z.jpg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s://rdmkit.elixir-europe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1.png"/><Relationship Id="rId17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0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34.jpeg"/><Relationship Id="rId10" Type="http://schemas.openxmlformats.org/officeDocument/2006/relationships/image" Target="../media/image2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7.png"/><Relationship Id="rId7" Type="http://schemas.microsoft.com/office/2007/relationships/hdphoto" Target="../media/hdphoto2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5" Type="http://schemas.openxmlformats.org/officeDocument/2006/relationships/image" Target="../media/image38.jpg"/><Relationship Id="rId4" Type="http://schemas.microsoft.com/office/2007/relationships/hdphoto" Target="../media/hdphoto1.wdp"/><Relationship Id="rId9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ds.org.au/__data/assets/image/0011/1416098/FAIR-Data-image-map-graphic-v2-721px.p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hyperlink" Target="http://creativecommons.org/licenses/by/4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researchgate.net/publication/309792598_Our_Land_and_Water_National_Science_Challenge_-_A_Data_Ecosystem_for_Land_and_Water_Data_to_Achieve_the_Challenge_Mission#pf32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PlaceHolder 1"/>
          <p:cNvSpPr>
            <a:spLocks noGrp="1"/>
          </p:cNvSpPr>
          <p:nvPr>
            <p:ph type="title"/>
          </p:nvPr>
        </p:nvSpPr>
        <p:spPr>
          <a:xfrm>
            <a:off x="911520" y="3357000"/>
            <a:ext cx="10362960" cy="1222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5000" b="1" strike="noStrike" spc="-1" dirty="0">
                <a:solidFill>
                  <a:srgbClr val="E5742B"/>
                </a:solidFill>
                <a:latin typeface="Corbel"/>
                <a:ea typeface="ＭＳ Ｐゴシック"/>
              </a:rPr>
              <a:t>Metadata &amp; Persistent identifiers</a:t>
            </a:r>
            <a:endParaRPr lang="en-US" sz="5000" strike="noStrike" spc="-1" dirty="0">
              <a:solidFill>
                <a:srgbClr val="E5742B"/>
              </a:solidFill>
            </a:endParaRPr>
          </a:p>
        </p:txBody>
      </p:sp>
      <p:pic>
        <p:nvPicPr>
          <p:cNvPr id="570" name="Bilde 569"/>
          <p:cNvPicPr/>
          <p:nvPr/>
        </p:nvPicPr>
        <p:blipFill>
          <a:blip r:embed="rId2"/>
          <a:stretch/>
        </p:blipFill>
        <p:spPr>
          <a:xfrm>
            <a:off x="2880000" y="5153040"/>
            <a:ext cx="2380680" cy="1110960"/>
          </a:xfrm>
          <a:prstGeom prst="rect">
            <a:avLst/>
          </a:prstGeom>
          <a:ln w="0">
            <a:noFill/>
          </a:ln>
        </p:spPr>
      </p:pic>
      <p:sp>
        <p:nvSpPr>
          <p:cNvPr id="571" name="Google Shape;710;p72_15"/>
          <p:cNvSpPr/>
          <p:nvPr/>
        </p:nvSpPr>
        <p:spPr>
          <a:xfrm>
            <a:off x="2160" y="6559920"/>
            <a:ext cx="9357840" cy="73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GB" sz="1000" strike="noStrike" spc="-1" dirty="0">
                <a:solidFill>
                  <a:srgbClr val="000000"/>
                </a:solidFill>
                <a:latin typeface="Corbel"/>
                <a:ea typeface="Arial"/>
              </a:rPr>
              <a:t>Illustrative Icons from </a:t>
            </a:r>
            <a:r>
              <a:rPr lang="en-GB" sz="1000" strike="noStrike" spc="-1" dirty="0">
                <a:solidFill>
                  <a:srgbClr val="000000"/>
                </a:solidFill>
                <a:latin typeface="Corbel"/>
                <a:ea typeface="Arial"/>
                <a:hlinkClick r:id="rId3"/>
              </a:rPr>
              <a:t>Font Awesome</a:t>
            </a:r>
            <a:r>
              <a:rPr lang="en-GB" sz="1000" strike="noStrike" spc="-1" dirty="0">
                <a:solidFill>
                  <a:srgbClr val="000000"/>
                </a:solidFill>
                <a:latin typeface="Corbel"/>
                <a:ea typeface="Arial"/>
              </a:rPr>
              <a:t> licensed under</a:t>
            </a:r>
            <a:r>
              <a:rPr lang="en-GB" sz="1000" strike="noStrike" spc="-1" dirty="0">
                <a:solidFill>
                  <a:srgbClr val="000000"/>
                </a:solidFill>
                <a:latin typeface="Corbel"/>
                <a:ea typeface="Arial"/>
                <a:hlinkClick r:id="rId4"/>
              </a:rPr>
              <a:t> Creative Commons Attribution 4.0 International License</a:t>
            </a:r>
            <a:r>
              <a:rPr lang="en-GB" sz="1000" strike="noStrike" spc="-1" dirty="0">
                <a:solidFill>
                  <a:srgbClr val="000000"/>
                </a:solidFill>
                <a:latin typeface="Corbel"/>
                <a:ea typeface="Arial"/>
              </a:rPr>
              <a:t> </a:t>
            </a:r>
            <a:endParaRPr lang="en-GB" sz="1000" strike="noStrike" spc="-1" dirty="0">
              <a:latin typeface="Corbel" panose="020B0503020204020204" pitchFamily="34" charset="0"/>
            </a:endParaRPr>
          </a:p>
        </p:txBody>
      </p:sp>
      <p:sp>
        <p:nvSpPr>
          <p:cNvPr id="572" name="PlaceHolder 2"/>
          <p:cNvSpPr>
            <a:spLocks noGrp="1"/>
          </p:cNvSpPr>
          <p:nvPr>
            <p:ph/>
          </p:nvPr>
        </p:nvSpPr>
        <p:spPr>
          <a:xfrm>
            <a:off x="6777360" y="4682160"/>
            <a:ext cx="4512600" cy="1562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24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400" b="0" strike="noStrike" spc="-1" dirty="0">
                <a:latin typeface="Corbel"/>
                <a:ea typeface="ＭＳ Ｐゴシック"/>
              </a:rPr>
              <a:t>Espen Åberg</a:t>
            </a:r>
            <a:endParaRPr lang="en-US" sz="24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 dirty="0">
                <a:latin typeface="Corbel"/>
                <a:ea typeface="ＭＳ Ｐゴシック"/>
              </a:rPr>
              <a:t>Data Steward</a:t>
            </a:r>
            <a:endParaRPr lang="en-US" sz="20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 dirty="0">
                <a:latin typeface="Corbel"/>
                <a:ea typeface="ＭＳ Ｐゴシック"/>
              </a:rPr>
              <a:t>ELIXIR Norway/</a:t>
            </a:r>
            <a:r>
              <a:rPr lang="en-US" sz="2000" b="0" strike="noStrike" spc="-1" dirty="0" err="1">
                <a:latin typeface="Corbel"/>
                <a:ea typeface="ＭＳ Ｐゴシック"/>
              </a:rPr>
              <a:t>BioMedData</a:t>
            </a:r>
            <a:endParaRPr lang="en-US" sz="20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20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2000" b="0" strike="noStrike" spc="-1" dirty="0">
              <a:latin typeface="Corbel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2000" b="0" strike="noStrike" spc="-1" dirty="0">
              <a:latin typeface="Corbe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  <a:ea typeface="TimesNewRomanPS-BoldMT"/>
              </a:rPr>
              <a:t>Metadata Submission Workflow</a:t>
            </a:r>
            <a:endParaRPr lang="en-GB" sz="4400" b="1" strike="noStrike" spc="-1" dirty="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pic>
        <p:nvPicPr>
          <p:cNvPr id="629" name="Bilde 628"/>
          <p:cNvPicPr/>
          <p:nvPr/>
        </p:nvPicPr>
        <p:blipFill>
          <a:blip r:embed="rId3"/>
          <a:stretch/>
        </p:blipFill>
        <p:spPr>
          <a:xfrm>
            <a:off x="609120" y="1686960"/>
            <a:ext cx="10971720" cy="3812400"/>
          </a:xfrm>
          <a:prstGeom prst="rect">
            <a:avLst/>
          </a:prstGeom>
          <a:ln w="0">
            <a:noFill/>
          </a:ln>
        </p:spPr>
      </p:pic>
      <p:sp>
        <p:nvSpPr>
          <p:cNvPr id="630" name="TekstSylinder 629"/>
          <p:cNvSpPr txBox="1"/>
          <p:nvPr/>
        </p:nvSpPr>
        <p:spPr>
          <a:xfrm>
            <a:off x="3960000" y="6511320"/>
            <a:ext cx="8232120" cy="431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1200" strike="noStrike" spc="-1" dirty="0">
                <a:solidFill>
                  <a:srgbClr val="B2B2B2"/>
                </a:solidFill>
                <a:latin typeface="Corbel" panose="020B0503020204020204" pitchFamily="34" charset="0"/>
              </a:rPr>
              <a:t>Figure 2 from: </a:t>
            </a:r>
            <a:r>
              <a:rPr lang="en-GB" sz="1200" strike="noStrike" spc="-1" dirty="0">
                <a:solidFill>
                  <a:srgbClr val="B2B2B2"/>
                </a:solidFill>
                <a:latin typeface="Corbel" panose="020B0503020204020204" pitchFamily="34" charset="0"/>
                <a:hlinkClick r:id="rId4"/>
              </a:rPr>
              <a:t>Using Semantic Technologies to Enhance Metadata Submissions to Public Repositories in Biomedicine</a:t>
            </a:r>
            <a:endParaRPr lang="en-GB" sz="1200" strike="noStrike" spc="-1" dirty="0">
              <a:latin typeface="Corbel" panose="020B0503020204020204" pitchFamily="34" charset="0"/>
            </a:endParaRPr>
          </a:p>
        </p:txBody>
      </p:sp>
      <p:cxnSp>
        <p:nvCxnSpPr>
          <p:cNvPr id="631" name="Buet linje 630"/>
          <p:cNvCxnSpPr>
            <a:stCxn id="629" idx="3"/>
            <a:endCxn id="629" idx="3"/>
          </p:cNvCxnSpPr>
          <p:nvPr/>
        </p:nvCxnSpPr>
        <p:spPr>
          <a:xfrm>
            <a:off x="11580840" y="3593160"/>
            <a:ext cx="360" cy="360"/>
          </a:xfrm>
          <a:prstGeom prst="curvedConnector3">
            <a:avLst/>
          </a:prstGeom>
          <a:ln w="0">
            <a:solidFill>
              <a:srgbClr val="3465A4"/>
            </a:solidFill>
            <a:tailEnd type="triangle" w="med" len="med"/>
          </a:ln>
        </p:spPr>
      </p:cxnSp>
      <p:grpSp>
        <p:nvGrpSpPr>
          <p:cNvPr id="632" name="Gruppe 631"/>
          <p:cNvGrpSpPr/>
          <p:nvPr/>
        </p:nvGrpSpPr>
        <p:grpSpPr>
          <a:xfrm>
            <a:off x="1440000" y="5220000"/>
            <a:ext cx="9000000" cy="1202400"/>
            <a:chOff x="1440000" y="5220000"/>
            <a:chExt cx="9000000" cy="1202400"/>
          </a:xfrm>
        </p:grpSpPr>
        <p:grpSp>
          <p:nvGrpSpPr>
            <p:cNvPr id="633" name="Gruppe 632"/>
            <p:cNvGrpSpPr/>
            <p:nvPr/>
          </p:nvGrpSpPr>
          <p:grpSpPr>
            <a:xfrm>
              <a:off x="1440000" y="5220000"/>
              <a:ext cx="9000000" cy="900000"/>
              <a:chOff x="1440000" y="5220000"/>
              <a:chExt cx="9000000" cy="900000"/>
            </a:xfrm>
          </p:grpSpPr>
          <p:sp>
            <p:nvSpPr>
              <p:cNvPr id="634" name="Rett linje 633"/>
              <p:cNvSpPr/>
              <p:nvPr/>
            </p:nvSpPr>
            <p:spPr>
              <a:xfrm>
                <a:off x="1440000" y="5220000"/>
                <a:ext cx="0" cy="720000"/>
              </a:xfrm>
              <a:prstGeom prst="line">
                <a:avLst/>
              </a:prstGeom>
              <a:ln w="19080">
                <a:solidFill>
                  <a:srgbClr val="158466"/>
                </a:solidFill>
                <a:prstDash val="dash"/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5" name="Rett linje 634"/>
              <p:cNvSpPr/>
              <p:nvPr/>
            </p:nvSpPr>
            <p:spPr>
              <a:xfrm>
                <a:off x="10440000" y="5400000"/>
                <a:ext cx="0" cy="720000"/>
              </a:xfrm>
              <a:prstGeom prst="line">
                <a:avLst/>
              </a:prstGeom>
              <a:ln w="19080">
                <a:solidFill>
                  <a:srgbClr val="158466"/>
                </a:solidFill>
                <a:prstDash val="dash"/>
                <a:round/>
                <a:headEnd type="triangl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36" name="Rett linje 635"/>
              <p:cNvSpPr/>
              <p:nvPr/>
            </p:nvSpPr>
            <p:spPr>
              <a:xfrm>
                <a:off x="1440000" y="5940000"/>
                <a:ext cx="9000000" cy="180000"/>
              </a:xfrm>
              <a:prstGeom prst="line">
                <a:avLst/>
              </a:prstGeom>
              <a:ln w="19080">
                <a:solidFill>
                  <a:srgbClr val="158466"/>
                </a:solidFill>
                <a:prstDash val="dash"/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637" name="TekstSylinder 636"/>
            <p:cNvSpPr txBox="1"/>
            <p:nvPr/>
          </p:nvSpPr>
          <p:spPr>
            <a:xfrm>
              <a:off x="5040000" y="6120000"/>
              <a:ext cx="1694160" cy="3024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solidFill>
                    <a:srgbClr val="1E6A39"/>
                  </a:solidFill>
                  <a:latin typeface="Corbel" panose="020B0503020204020204" pitchFamily="34" charset="0"/>
                  <a:ea typeface="TimesNewRomanPSMT"/>
                </a:rPr>
                <a:t>Search and reuse</a:t>
              </a:r>
              <a:endParaRPr lang="en-GB" sz="1500" strike="noStrike" spc="-1" dirty="0">
                <a:latin typeface="Corbel" panose="020B0503020204020204" pitchFamily="34" charset="0"/>
              </a:endParaRPr>
            </a:p>
          </p:txBody>
        </p:sp>
      </p:grpSp>
      <p:grpSp>
        <p:nvGrpSpPr>
          <p:cNvPr id="638" name="Gruppe 637"/>
          <p:cNvGrpSpPr/>
          <p:nvPr/>
        </p:nvGrpSpPr>
        <p:grpSpPr>
          <a:xfrm>
            <a:off x="360000" y="2880000"/>
            <a:ext cx="1080000" cy="1080000"/>
            <a:chOff x="360000" y="2880000"/>
            <a:chExt cx="1080000" cy="1080000"/>
          </a:xfrm>
        </p:grpSpPr>
        <p:sp>
          <p:nvSpPr>
            <p:cNvPr id="639" name="Rett linje 638"/>
            <p:cNvSpPr/>
            <p:nvPr/>
          </p:nvSpPr>
          <p:spPr>
            <a:xfrm flipV="1">
              <a:off x="1440000" y="2880000"/>
              <a:ext cx="0" cy="1080000"/>
            </a:xfrm>
            <a:prstGeom prst="line">
              <a:avLst/>
            </a:prstGeom>
            <a:ln w="19080" cap="rnd">
              <a:solidFill>
                <a:srgbClr val="158466"/>
              </a:solidFill>
              <a:prstDash val="dash"/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0" name="TekstSylinder 639"/>
            <p:cNvSpPr txBox="1"/>
            <p:nvPr/>
          </p:nvSpPr>
          <p:spPr>
            <a:xfrm>
              <a:off x="360000" y="3297600"/>
              <a:ext cx="1064520" cy="3024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solidFill>
                    <a:srgbClr val="1E6A39"/>
                  </a:solidFill>
                  <a:latin typeface="Corbel" panose="020B0503020204020204" pitchFamily="34" charset="0"/>
                  <a:ea typeface="TimesNewRomanPSMT"/>
                </a:rPr>
                <a:t>Contribute</a:t>
              </a:r>
              <a:endParaRPr lang="en-GB" sz="1500" strike="noStrike" spc="-1" dirty="0">
                <a:latin typeface="Corbel" panose="020B0503020204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4">
            <a:extLst>
              <a:ext uri="{FF2B5EF4-FFF2-40B4-BE49-F238E27FC236}">
                <a16:creationId xmlns:a16="http://schemas.microsoft.com/office/drawing/2014/main" id="{EED0DC29-51DB-85D3-9EA1-FB12A004F333}"/>
              </a:ext>
            </a:extLst>
          </p:cNvPr>
          <p:cNvGrpSpPr/>
          <p:nvPr/>
        </p:nvGrpSpPr>
        <p:grpSpPr>
          <a:xfrm>
            <a:off x="1748820" y="1496181"/>
            <a:ext cx="4510943" cy="4234495"/>
            <a:chOff x="4860000" y="2520000"/>
            <a:chExt cx="2301016" cy="2160000"/>
          </a:xfrm>
        </p:grpSpPr>
        <p:sp>
          <p:nvSpPr>
            <p:cNvPr id="642" name="Magnetisk disk 641"/>
            <p:cNvSpPr/>
            <p:nvPr/>
          </p:nvSpPr>
          <p:spPr>
            <a:xfrm>
              <a:off x="4860000" y="2520000"/>
              <a:ext cx="2160000" cy="2160000"/>
            </a:xfrm>
            <a:prstGeom prst="flowChartMagneticDisk">
              <a:avLst/>
            </a:pr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2800" strike="noStrike" spc="-1" dirty="0">
                  <a:solidFill>
                    <a:schemeClr val="bg1"/>
                  </a:solidFill>
                  <a:latin typeface="Corbel" panose="020B0503020204020204" pitchFamily="34" charset="0"/>
                </a:rPr>
                <a:t>With Rich Metadata</a:t>
              </a:r>
            </a:p>
          </p:txBody>
        </p:sp>
        <p:sp>
          <p:nvSpPr>
            <p:cNvPr id="645" name="TekstSylinder 644"/>
            <p:cNvSpPr txBox="1"/>
            <p:nvPr/>
          </p:nvSpPr>
          <p:spPr>
            <a:xfrm>
              <a:off x="5152936" y="2727360"/>
              <a:ext cx="2008080" cy="2642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2800" strike="noStrike" spc="-1" dirty="0">
                  <a:solidFill>
                    <a:srgbClr val="FFFFFF"/>
                  </a:solidFill>
                  <a:latin typeface="Corbel" panose="020B0503020204020204" pitchFamily="34" charset="0"/>
                </a:rPr>
                <a:t>Digital object (DO)</a:t>
              </a:r>
              <a:endParaRPr lang="en-GB" sz="2800" strike="noStrike" spc="-1" dirty="0">
                <a:latin typeface="Corbel" panose="020B0503020204020204" pitchFamily="34" charset="0"/>
              </a:endParaRPr>
            </a:p>
          </p:txBody>
        </p:sp>
      </p:grpSp>
      <p:grpSp>
        <p:nvGrpSpPr>
          <p:cNvPr id="9" name="Gruppe 8">
            <a:extLst>
              <a:ext uri="{FF2B5EF4-FFF2-40B4-BE49-F238E27FC236}">
                <a16:creationId xmlns:a16="http://schemas.microsoft.com/office/drawing/2014/main" id="{61453E42-66A6-268C-D2B4-194F799E6744}"/>
              </a:ext>
            </a:extLst>
          </p:cNvPr>
          <p:cNvGrpSpPr/>
          <p:nvPr/>
        </p:nvGrpSpPr>
        <p:grpSpPr>
          <a:xfrm>
            <a:off x="5209309" y="2772956"/>
            <a:ext cx="6151418" cy="1664334"/>
            <a:chOff x="7265268" y="3995312"/>
            <a:chExt cx="3104619" cy="839989"/>
          </a:xfrm>
        </p:grpSpPr>
        <p:sp>
          <p:nvSpPr>
            <p:cNvPr id="7" name="Femkant 6">
              <a:extLst>
                <a:ext uri="{FF2B5EF4-FFF2-40B4-BE49-F238E27FC236}">
                  <a16:creationId xmlns:a16="http://schemas.microsoft.com/office/drawing/2014/main" id="{BC4C6721-B4D6-1E8E-58D4-5CD9D38754C0}"/>
                </a:ext>
              </a:extLst>
            </p:cNvPr>
            <p:cNvSpPr/>
            <p:nvPr/>
          </p:nvSpPr>
          <p:spPr>
            <a:xfrm rot="10800000" flipV="1">
              <a:off x="7265268" y="3995312"/>
              <a:ext cx="3104619" cy="839989"/>
            </a:xfrm>
            <a:prstGeom prst="homePlate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5400" b="1" dirty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  <a:latin typeface="Corbel" panose="020B0503020204020204" pitchFamily="34" charset="0"/>
                </a:rPr>
                <a:t>TAG it with a PID</a:t>
              </a: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2976B05F-837A-FCF5-8D8E-25E4B991CEAE}"/>
                </a:ext>
              </a:extLst>
            </p:cNvPr>
            <p:cNvSpPr/>
            <p:nvPr/>
          </p:nvSpPr>
          <p:spPr>
            <a:xfrm rot="18731297">
              <a:off x="7477226" y="4362269"/>
              <a:ext cx="152399" cy="149516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rbel" panose="020B0503020204020204" pitchFamily="34" charset="0"/>
              </a:endParaRPr>
            </a:p>
          </p:txBody>
        </p:sp>
      </p:grpSp>
      <p:sp>
        <p:nvSpPr>
          <p:cNvPr id="2" name="Tittel 1">
            <a:extLst>
              <a:ext uri="{FF2B5EF4-FFF2-40B4-BE49-F238E27FC236}">
                <a16:creationId xmlns:a16="http://schemas.microsoft.com/office/drawing/2014/main" id="{A265966E-B3C0-8052-5406-99AC1AD6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  <a:ea typeface="TimesNewRomanPS-BoldMT"/>
              </a:rPr>
              <a:t>Make it visible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PlaceHolder 1"/>
          <p:cNvSpPr>
            <a:spLocks noGrp="1"/>
          </p:cNvSpPr>
          <p:nvPr>
            <p:ph type="title"/>
          </p:nvPr>
        </p:nvSpPr>
        <p:spPr>
          <a:xfrm>
            <a:off x="914400" y="265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GB" sz="5400" b="1" strike="noStrike" spc="-1" dirty="0">
                <a:solidFill>
                  <a:srgbClr val="005472"/>
                </a:solidFill>
                <a:latin typeface="Corbel"/>
              </a:rPr>
              <a:t>PIDs helps make data FAIR</a:t>
            </a:r>
            <a:endParaRPr lang="en-US" sz="5400" strike="noStrike" spc="-1" dirty="0">
              <a:solidFill>
                <a:srgbClr val="000000"/>
              </a:solidFill>
            </a:endParaRPr>
          </a:p>
        </p:txBody>
      </p:sp>
      <p:pic>
        <p:nvPicPr>
          <p:cNvPr id="647" name="Bilde 646"/>
          <p:cNvPicPr/>
          <p:nvPr/>
        </p:nvPicPr>
        <p:blipFill>
          <a:blip r:embed="rId3"/>
          <a:stretch/>
        </p:blipFill>
        <p:spPr>
          <a:xfrm>
            <a:off x="1701720" y="1432080"/>
            <a:ext cx="8208000" cy="5036400"/>
          </a:xfrm>
          <a:prstGeom prst="rect">
            <a:avLst/>
          </a:prstGeom>
          <a:ln w="0">
            <a:noFill/>
          </a:ln>
        </p:spPr>
      </p:pic>
      <p:sp>
        <p:nvSpPr>
          <p:cNvPr id="648" name="Friform 647"/>
          <p:cNvSpPr/>
          <p:nvPr/>
        </p:nvSpPr>
        <p:spPr>
          <a:xfrm>
            <a:off x="4680000" y="1620000"/>
            <a:ext cx="3960000" cy="0"/>
          </a:xfrm>
          <a:custGeom>
            <a:avLst/>
            <a:gdLst/>
            <a:ahLst/>
            <a:cxnLst/>
            <a:rect l="0" t="0" r="r" b="b"/>
            <a:pathLst>
              <a:path w="11000" fill="none">
                <a:moveTo>
                  <a:pt x="0" y="0"/>
                </a:moveTo>
                <a:lnTo>
                  <a:pt x="11000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649" name="Friform 648"/>
          <p:cNvSpPr/>
          <p:nvPr/>
        </p:nvSpPr>
        <p:spPr>
          <a:xfrm>
            <a:off x="4356000" y="2196000"/>
            <a:ext cx="3960000" cy="0"/>
          </a:xfrm>
          <a:custGeom>
            <a:avLst/>
            <a:gdLst/>
            <a:ahLst/>
            <a:cxnLst/>
            <a:rect l="0" t="0" r="r" b="b"/>
            <a:pathLst>
              <a:path w="11000" fill="none">
                <a:moveTo>
                  <a:pt x="0" y="0"/>
                </a:moveTo>
                <a:lnTo>
                  <a:pt x="11000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650" name="Friform 649"/>
          <p:cNvSpPr/>
          <p:nvPr/>
        </p:nvSpPr>
        <p:spPr>
          <a:xfrm>
            <a:off x="4644000" y="2844000"/>
            <a:ext cx="2340000" cy="0"/>
          </a:xfrm>
          <a:custGeom>
            <a:avLst/>
            <a:gdLst/>
            <a:ahLst/>
            <a:cxnLst/>
            <a:rect l="0" t="0" r="r" b="b"/>
            <a:pathLst>
              <a:path w="6500" fill="none">
                <a:moveTo>
                  <a:pt x="0" y="0"/>
                </a:moveTo>
                <a:lnTo>
                  <a:pt x="6500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651" name="TekstSylinder 650"/>
          <p:cNvSpPr txBox="1"/>
          <p:nvPr/>
        </p:nvSpPr>
        <p:spPr>
          <a:xfrm>
            <a:off x="10392120" y="6660000"/>
            <a:ext cx="1800000" cy="204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>
                <a:latin typeface="Corbel" panose="020B0503020204020204" pitchFamily="34" charset="0"/>
                <a:hlinkClick r:id="rId4"/>
              </a:rPr>
              <a:t>Medyckyj-Scott, David et al. (2016).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2" name="Gruppe 651"/>
          <p:cNvGrpSpPr/>
          <p:nvPr/>
        </p:nvGrpSpPr>
        <p:grpSpPr>
          <a:xfrm>
            <a:off x="72000" y="2105398"/>
            <a:ext cx="6667200" cy="1609200"/>
            <a:chOff x="72000" y="2638800"/>
            <a:chExt cx="6667200" cy="1609200"/>
          </a:xfrm>
        </p:grpSpPr>
        <p:pic>
          <p:nvPicPr>
            <p:cNvPr id="653" name="Bilde 652"/>
            <p:cNvPicPr/>
            <p:nvPr/>
          </p:nvPicPr>
          <p:blipFill>
            <a:blip r:embed="rId3"/>
            <a:stretch/>
          </p:blipFill>
          <p:spPr>
            <a:xfrm>
              <a:off x="72000" y="2638800"/>
              <a:ext cx="6667200" cy="160920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54" name="Rektangel 653"/>
            <p:cNvSpPr/>
            <p:nvPr/>
          </p:nvSpPr>
          <p:spPr>
            <a:xfrm>
              <a:off x="648000" y="3888000"/>
              <a:ext cx="3456000" cy="360000"/>
            </a:xfrm>
            <a:prstGeom prst="rect">
              <a:avLst/>
            </a:prstGeom>
            <a:solidFill>
              <a:srgbClr val="E8A202">
                <a:alpha val="50000"/>
              </a:srgbClr>
            </a:solidFill>
            <a:ln w="0">
              <a:solidFill>
                <a:srgbClr val="FFFFF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5" name="Rektangel 654"/>
            <p:cNvSpPr/>
            <p:nvPr/>
          </p:nvSpPr>
          <p:spPr>
            <a:xfrm>
              <a:off x="4608000" y="3600000"/>
              <a:ext cx="2059200" cy="360000"/>
            </a:xfrm>
            <a:prstGeom prst="rect">
              <a:avLst/>
            </a:prstGeom>
            <a:solidFill>
              <a:srgbClr val="E8A202">
                <a:alpha val="50000"/>
              </a:srgbClr>
            </a:solidFill>
            <a:ln w="0">
              <a:solidFill>
                <a:srgbClr val="FFFFFF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56" name="Gruppe 655"/>
          <p:cNvGrpSpPr/>
          <p:nvPr/>
        </p:nvGrpSpPr>
        <p:grpSpPr>
          <a:xfrm>
            <a:off x="3170510" y="1122122"/>
            <a:ext cx="8898848" cy="5204418"/>
            <a:chOff x="3170510" y="1655524"/>
            <a:chExt cx="8898848" cy="5204418"/>
          </a:xfrm>
        </p:grpSpPr>
        <p:pic>
          <p:nvPicPr>
            <p:cNvPr id="658" name="Bilde 657"/>
            <p:cNvPicPr/>
            <p:nvPr/>
          </p:nvPicPr>
          <p:blipFill>
            <a:blip r:embed="rId4"/>
            <a:stretch/>
          </p:blipFill>
          <p:spPr>
            <a:xfrm>
              <a:off x="6766253" y="1655524"/>
              <a:ext cx="5303105" cy="5204418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57" name="Rett linje 656"/>
            <p:cNvSpPr/>
            <p:nvPr/>
          </p:nvSpPr>
          <p:spPr>
            <a:xfrm>
              <a:off x="3170510" y="4388695"/>
              <a:ext cx="3996000" cy="1008000"/>
            </a:xfrm>
            <a:prstGeom prst="line">
              <a:avLst/>
            </a:prstGeom>
            <a:ln w="36000">
              <a:solidFill>
                <a:srgbClr val="000000"/>
              </a:solidFill>
              <a:round/>
              <a:headEnd type="oval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659" name="PlaceHolder 1"/>
          <p:cNvSpPr>
            <a:spLocks noGrp="1"/>
          </p:cNvSpPr>
          <p:nvPr>
            <p:ph type="title"/>
          </p:nvPr>
        </p:nvSpPr>
        <p:spPr>
          <a:xfrm>
            <a:off x="806400" y="49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</a:rPr>
              <a:t>Why </a:t>
            </a:r>
            <a:r>
              <a:rPr lang="en-GB" b="1" spc="-1" dirty="0">
                <a:solidFill>
                  <a:srgbClr val="005472"/>
                </a:solidFill>
              </a:rPr>
              <a:t>don’t I</a:t>
            </a:r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</a:rPr>
              <a:t> just use a link (URL)?</a:t>
            </a:r>
            <a:endParaRPr lang="en-US" sz="4400" b="0" strike="noStrike" spc="-1" dirty="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grpSp>
        <p:nvGrpSpPr>
          <p:cNvPr id="661" name="Gruppe 660"/>
          <p:cNvGrpSpPr/>
          <p:nvPr/>
        </p:nvGrpSpPr>
        <p:grpSpPr>
          <a:xfrm>
            <a:off x="-5760" y="4726440"/>
            <a:ext cx="6268014" cy="2124000"/>
            <a:chOff x="-5760" y="4726440"/>
            <a:chExt cx="6268014" cy="2124000"/>
          </a:xfrm>
        </p:grpSpPr>
        <p:sp>
          <p:nvSpPr>
            <p:cNvPr id="662" name="TekstSylinder 661"/>
            <p:cNvSpPr txBox="1"/>
            <p:nvPr/>
          </p:nvSpPr>
          <p:spPr>
            <a:xfrm>
              <a:off x="3420359" y="5842440"/>
              <a:ext cx="2841895" cy="1008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US" sz="5400" b="0" strike="noStrike" spc="-1" dirty="0">
                  <a:solidFill>
                    <a:srgbClr val="C00000"/>
                  </a:solidFill>
                  <a:latin typeface="Chiller" panose="020F0502020204030204" pitchFamily="34" charset="0"/>
                  <a:cs typeface="Chiller" panose="020F0502020204030204" pitchFamily="34" charset="0"/>
                </a:rPr>
                <a:t>“Link rot”</a:t>
              </a:r>
              <a:endParaRPr lang="en-GB" sz="5400" strike="noStrike" spc="-1" dirty="0">
                <a:solidFill>
                  <a:srgbClr val="C00000"/>
                </a:solidFill>
                <a:latin typeface="Chiller" panose="020F0502020204030204" pitchFamily="34" charset="0"/>
                <a:cs typeface="Chiller" panose="020F0502020204030204" pitchFamily="34" charset="0"/>
              </a:endParaRPr>
            </a:p>
          </p:txBody>
        </p:sp>
        <p:sp>
          <p:nvSpPr>
            <p:cNvPr id="663" name="TekstSylinder 662"/>
            <p:cNvSpPr txBox="1"/>
            <p:nvPr/>
          </p:nvSpPr>
          <p:spPr>
            <a:xfrm>
              <a:off x="2520360" y="6661080"/>
              <a:ext cx="1080000" cy="18936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700" strike="noStrike" spc="-1" dirty="0">
                  <a:latin typeface="Corbel" panose="020B0503020204020204" pitchFamily="34" charset="0"/>
                  <a:hlinkClick r:id="rId5"/>
                </a:rPr>
                <a:t>farm3.staticflickr.com</a:t>
              </a:r>
              <a:endParaRPr lang="en-GB" sz="700" strike="noStrike" spc="-1" dirty="0">
                <a:latin typeface="Corbel" panose="020B0503020204020204" pitchFamily="34" charset="0"/>
              </a:endParaRPr>
            </a:p>
          </p:txBody>
        </p:sp>
        <p:pic>
          <p:nvPicPr>
            <p:cNvPr id="664" name="Bilde 663"/>
            <p:cNvPicPr/>
            <p:nvPr/>
          </p:nvPicPr>
          <p:blipFill>
            <a:blip r:embed="rId6"/>
            <a:stretch/>
          </p:blipFill>
          <p:spPr>
            <a:xfrm>
              <a:off x="-5760" y="4726440"/>
              <a:ext cx="2952000" cy="1965600"/>
            </a:xfrm>
            <a:prstGeom prst="rect">
              <a:avLst/>
            </a:prstGeom>
            <a:ln w="0">
              <a:noFill/>
            </a:ln>
            <a:effectLst>
              <a:softEdge rad="5076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PlaceHolder 1"/>
          <p:cNvSpPr>
            <a:spLocks noGrp="1"/>
          </p:cNvSpPr>
          <p:nvPr>
            <p:ph type="title"/>
          </p:nvPr>
        </p:nvSpPr>
        <p:spPr>
          <a:xfrm>
            <a:off x="360000" y="99560"/>
            <a:ext cx="520560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</a:rPr>
              <a:t>PID = PDI = GUID</a:t>
            </a:r>
            <a:endParaRPr lang="en-US" sz="4400" b="0" strike="noStrike" spc="-1" dirty="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sp>
        <p:nvSpPr>
          <p:cNvPr id="666" name="PlaceHolder 2"/>
          <p:cNvSpPr>
            <a:spLocks noGrp="1"/>
          </p:cNvSpPr>
          <p:nvPr>
            <p:ph type="subTitle"/>
          </p:nvPr>
        </p:nvSpPr>
        <p:spPr>
          <a:xfrm>
            <a:off x="360000" y="3240000"/>
            <a:ext cx="11520000" cy="72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2600" strike="noStrike" spc="-1" dirty="0">
                <a:solidFill>
                  <a:srgbClr val="2A2E3D"/>
                </a:solidFill>
                <a:ea typeface="Open Sans"/>
              </a:rPr>
              <a:t>A persistent identifier (PID) is a long-lasting reference to a resource</a:t>
            </a:r>
            <a:endParaRPr lang="en-GB" sz="2600" strike="noStrike" spc="-1" dirty="0"/>
          </a:p>
        </p:txBody>
      </p:sp>
      <p:sp>
        <p:nvSpPr>
          <p:cNvPr id="667" name="TekstSylinder 666"/>
          <p:cNvSpPr txBox="1"/>
          <p:nvPr/>
        </p:nvSpPr>
        <p:spPr>
          <a:xfrm>
            <a:off x="389880" y="4613040"/>
            <a:ext cx="2670120" cy="12175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spcBef>
                <a:spcPts val="1191"/>
              </a:spcBef>
              <a:spcAft>
                <a:spcPts val="992"/>
              </a:spcAft>
              <a:buNone/>
            </a:pPr>
            <a:r>
              <a:rPr lang="en-GB" sz="2000" strike="noStrike" spc="-1" dirty="0">
                <a:latin typeface="Corbel" panose="020B0503020204020204" pitchFamily="34" charset="0"/>
              </a:rPr>
              <a:t>Somebody commits to keep it alive </a:t>
            </a:r>
          </a:p>
          <a:p>
            <a:pPr algn="ctr">
              <a:spcBef>
                <a:spcPts val="1191"/>
              </a:spcBef>
              <a:spcAft>
                <a:spcPts val="992"/>
              </a:spcAft>
              <a:buNone/>
            </a:pPr>
            <a:endParaRPr lang="en-GB" sz="2000" strike="noStrike" spc="-1" dirty="0">
              <a:latin typeface="Corbel" panose="020B0503020204020204" pitchFamily="34" charset="0"/>
            </a:endParaRPr>
          </a:p>
        </p:txBody>
      </p:sp>
      <p:sp>
        <p:nvSpPr>
          <p:cNvPr id="668" name="TekstSylinder 667"/>
          <p:cNvSpPr txBox="1"/>
          <p:nvPr/>
        </p:nvSpPr>
        <p:spPr>
          <a:xfrm>
            <a:off x="4320000" y="5583960"/>
            <a:ext cx="3240000" cy="1076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spcBef>
                <a:spcPts val="1191"/>
              </a:spcBef>
              <a:spcAft>
                <a:spcPts val="992"/>
              </a:spcAft>
              <a:buNone/>
            </a:pPr>
            <a:r>
              <a:rPr lang="en-GB" sz="2000" strike="noStrike" spc="-1" dirty="0">
                <a:latin typeface="Corbel" panose="020B0503020204020204" pitchFamily="34" charset="0"/>
              </a:rPr>
              <a:t>globally unique string of characters </a:t>
            </a:r>
          </a:p>
          <a:p>
            <a:endParaRPr lang="en-GB" sz="2000" strike="noStrike" spc="-1" dirty="0">
              <a:latin typeface="Corbel" panose="020B0503020204020204" pitchFamily="34" charset="0"/>
            </a:endParaRPr>
          </a:p>
        </p:txBody>
      </p:sp>
      <p:sp>
        <p:nvSpPr>
          <p:cNvPr id="669" name="Friform 668"/>
          <p:cNvSpPr/>
          <p:nvPr/>
        </p:nvSpPr>
        <p:spPr>
          <a:xfrm>
            <a:off x="1800000" y="3780000"/>
            <a:ext cx="540000" cy="833040"/>
          </a:xfrm>
          <a:custGeom>
            <a:avLst/>
            <a:gdLst/>
            <a:ahLst/>
            <a:cxnLst/>
            <a:rect l="0" t="0" r="r" b="b"/>
            <a:pathLst>
              <a:path w="500" h="2314" fill="none">
                <a:moveTo>
                  <a:pt x="0" y="2314"/>
                </a:moveTo>
                <a:lnTo>
                  <a:pt x="500" y="0"/>
                </a:lnTo>
              </a:path>
            </a:pathLst>
          </a:custGeom>
          <a:ln w="29160">
            <a:solidFill>
              <a:srgbClr val="3465A4"/>
            </a:solidFill>
            <a:round/>
            <a:tailEnd type="triangle" w="med" len="med"/>
          </a:ln>
        </p:spPr>
      </p:sp>
      <p:sp>
        <p:nvSpPr>
          <p:cNvPr id="670" name="Friform 669"/>
          <p:cNvSpPr/>
          <p:nvPr/>
        </p:nvSpPr>
        <p:spPr>
          <a:xfrm>
            <a:off x="3960000" y="3780000"/>
            <a:ext cx="1440000" cy="1803960"/>
          </a:xfrm>
          <a:custGeom>
            <a:avLst/>
            <a:gdLst/>
            <a:ahLst/>
            <a:cxnLst/>
            <a:rect l="0" t="0" r="r" b="b"/>
            <a:pathLst>
              <a:path w="5500" h="5011" fill="none">
                <a:moveTo>
                  <a:pt x="5500" y="5011"/>
                </a:moveTo>
                <a:lnTo>
                  <a:pt x="0" y="0"/>
                </a:lnTo>
              </a:path>
            </a:pathLst>
          </a:custGeom>
          <a:ln w="29160">
            <a:solidFill>
              <a:srgbClr val="3465A4"/>
            </a:solidFill>
            <a:round/>
            <a:tailEnd type="triangle" w="med" len="med"/>
          </a:ln>
        </p:spPr>
      </p:sp>
      <p:sp>
        <p:nvSpPr>
          <p:cNvPr id="671" name="TekstSylinder 670"/>
          <p:cNvSpPr txBox="1"/>
          <p:nvPr/>
        </p:nvSpPr>
        <p:spPr>
          <a:xfrm>
            <a:off x="9069160" y="4822920"/>
            <a:ext cx="3240000" cy="937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US" sz="1500" b="1" strike="noStrike" spc="-1" dirty="0">
                <a:latin typeface="Corbel" panose="020B0503020204020204" pitchFamily="34" charset="0"/>
                <a:ea typeface="Droid Sans Fallback"/>
              </a:rPr>
              <a:t>Digital Objects</a:t>
            </a:r>
            <a:r>
              <a:rPr lang="en-US" sz="1500" strike="noStrike" spc="-1" dirty="0">
                <a:latin typeface="Corbel" panose="020B0503020204020204" pitchFamily="34" charset="0"/>
                <a:ea typeface="Droid Sans Fallback"/>
              </a:rPr>
              <a:t>: data, collections, metadata, software, publications, configurations, categories, workflows </a:t>
            </a:r>
            <a:r>
              <a:rPr lang="en-US" sz="1500" strike="noStrike" spc="-1" dirty="0" err="1">
                <a:latin typeface="Corbel" panose="020B0503020204020204" pitchFamily="34" charset="0"/>
                <a:ea typeface="Droid Sans Fallback"/>
              </a:rPr>
              <a:t>etc</a:t>
            </a:r>
            <a:endParaRPr lang="en-GB" sz="1500" strike="noStrike" spc="-1" dirty="0">
              <a:latin typeface="Corbel" panose="020B0503020204020204" pitchFamily="34" charset="0"/>
            </a:endParaRPr>
          </a:p>
        </p:txBody>
      </p:sp>
      <p:sp>
        <p:nvSpPr>
          <p:cNvPr id="672" name="TekstSylinder 671"/>
          <p:cNvSpPr txBox="1"/>
          <p:nvPr/>
        </p:nvSpPr>
        <p:spPr>
          <a:xfrm>
            <a:off x="7740000" y="1953540"/>
            <a:ext cx="4140000" cy="700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1500" b="1" strike="noStrike" spc="-1" dirty="0">
                <a:latin typeface="Corbel" panose="020B0503020204020204" pitchFamily="34" charset="0"/>
              </a:rPr>
              <a:t>Physical objects</a:t>
            </a:r>
            <a:r>
              <a:rPr lang="en-GB" sz="1500" strike="noStrike" spc="-1" dirty="0">
                <a:latin typeface="Corbel" panose="020B0503020204020204" pitchFamily="34" charset="0"/>
              </a:rPr>
              <a:t>: a dog, building, microscope, star, person etc </a:t>
            </a:r>
          </a:p>
        </p:txBody>
      </p:sp>
      <p:sp>
        <p:nvSpPr>
          <p:cNvPr id="673" name="Friform 672"/>
          <p:cNvSpPr/>
          <p:nvPr/>
        </p:nvSpPr>
        <p:spPr>
          <a:xfrm>
            <a:off x="9769680" y="2669400"/>
            <a:ext cx="164029" cy="750600"/>
          </a:xfrm>
          <a:custGeom>
            <a:avLst/>
            <a:gdLst/>
            <a:ahLst/>
            <a:cxnLst/>
            <a:rect l="0" t="0" r="r" b="b"/>
            <a:pathLst>
              <a:path w="2138" h="4362" fill="none">
                <a:moveTo>
                  <a:pt x="0" y="0"/>
                </a:moveTo>
                <a:lnTo>
                  <a:pt x="2138" y="4362"/>
                </a:lnTo>
              </a:path>
            </a:pathLst>
          </a:custGeom>
          <a:ln w="29160">
            <a:solidFill>
              <a:srgbClr val="3465A4"/>
            </a:solidFill>
            <a:round/>
            <a:tailEnd type="triangle" w="med" len="med"/>
          </a:ln>
        </p:spPr>
      </p:sp>
      <p:sp>
        <p:nvSpPr>
          <p:cNvPr id="674" name="Friform 673"/>
          <p:cNvSpPr/>
          <p:nvPr/>
        </p:nvSpPr>
        <p:spPr>
          <a:xfrm>
            <a:off x="10080000" y="3780000"/>
            <a:ext cx="180000" cy="1013040"/>
          </a:xfrm>
          <a:custGeom>
            <a:avLst/>
            <a:gdLst/>
            <a:ahLst/>
            <a:cxnLst/>
            <a:rect l="0" t="0" r="r" b="b"/>
            <a:pathLst>
              <a:path w="500" h="2814" fill="none">
                <a:moveTo>
                  <a:pt x="500" y="2814"/>
                </a:moveTo>
                <a:lnTo>
                  <a:pt x="0" y="0"/>
                </a:lnTo>
              </a:path>
            </a:pathLst>
          </a:custGeom>
          <a:ln w="29160">
            <a:solidFill>
              <a:srgbClr val="3465A4"/>
            </a:solidFill>
            <a:round/>
            <a:tailEnd type="triangle" w="med" len="med"/>
          </a:ln>
        </p:spPr>
      </p:sp>
      <p:grpSp>
        <p:nvGrpSpPr>
          <p:cNvPr id="675" name="Gruppe 674"/>
          <p:cNvGrpSpPr/>
          <p:nvPr/>
        </p:nvGrpSpPr>
        <p:grpSpPr>
          <a:xfrm>
            <a:off x="5400000" y="3780000"/>
            <a:ext cx="3780000" cy="1440000"/>
            <a:chOff x="5400000" y="3780000"/>
            <a:chExt cx="3780000" cy="1440000"/>
          </a:xfrm>
        </p:grpSpPr>
        <p:sp>
          <p:nvSpPr>
            <p:cNvPr id="676" name="Rett linje 675"/>
            <p:cNvSpPr/>
            <p:nvPr/>
          </p:nvSpPr>
          <p:spPr>
            <a:xfrm flipV="1">
              <a:off x="7200000" y="3780000"/>
              <a:ext cx="720000" cy="76248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7" name="TekstSylinder 676"/>
            <p:cNvSpPr txBox="1"/>
            <p:nvPr/>
          </p:nvSpPr>
          <p:spPr>
            <a:xfrm>
              <a:off x="5400000" y="4542480"/>
              <a:ext cx="3780000" cy="6775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pPr algn="ctr">
                <a:spcBef>
                  <a:spcPts val="1191"/>
                </a:spcBef>
                <a:spcAft>
                  <a:spcPts val="992"/>
                </a:spcAft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People AND computers can find it </a:t>
              </a:r>
            </a:p>
          </p:txBody>
        </p:sp>
      </p:grpSp>
      <p:grpSp>
        <p:nvGrpSpPr>
          <p:cNvPr id="678" name="Gruppe 677"/>
          <p:cNvGrpSpPr/>
          <p:nvPr/>
        </p:nvGrpSpPr>
        <p:grpSpPr>
          <a:xfrm>
            <a:off x="4320000" y="2396160"/>
            <a:ext cx="3390120" cy="1023840"/>
            <a:chOff x="4320000" y="2396160"/>
            <a:chExt cx="3390120" cy="1023840"/>
          </a:xfrm>
        </p:grpSpPr>
        <p:sp>
          <p:nvSpPr>
            <p:cNvPr id="679" name="Rett linje 678"/>
            <p:cNvSpPr/>
            <p:nvPr/>
          </p:nvSpPr>
          <p:spPr>
            <a:xfrm>
              <a:off x="6120000" y="2813040"/>
              <a:ext cx="360000" cy="60696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0" name="TekstSylinder 679"/>
            <p:cNvSpPr txBox="1"/>
            <p:nvPr/>
          </p:nvSpPr>
          <p:spPr>
            <a:xfrm>
              <a:off x="4320000" y="2396160"/>
              <a:ext cx="3390120" cy="37368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pPr algn="ctr">
                <a:spcBef>
                  <a:spcPts val="1191"/>
                </a:spcBef>
                <a:spcAft>
                  <a:spcPts val="992"/>
                </a:spcAft>
                <a:buNone/>
              </a:pPr>
              <a:r>
                <a:rPr lang="en-GB" sz="2000" strike="noStrike" spc="-1" dirty="0">
                  <a:latin typeface="Corbel" panose="020B0503020204020204" pitchFamily="34" charset="0"/>
                </a:rPr>
                <a:t>It doesn’t “rot”</a:t>
              </a:r>
            </a:p>
          </p:txBody>
        </p:sp>
      </p:grpSp>
      <p:sp>
        <p:nvSpPr>
          <p:cNvPr id="2" name="TekstSylinder 1">
            <a:extLst>
              <a:ext uri="{FF2B5EF4-FFF2-40B4-BE49-F238E27FC236}">
                <a16:creationId xmlns:a16="http://schemas.microsoft.com/office/drawing/2014/main" id="{946A73F8-37A4-4B73-B378-D40D30613B6E}"/>
              </a:ext>
            </a:extLst>
          </p:cNvPr>
          <p:cNvSpPr txBox="1"/>
          <p:nvPr/>
        </p:nvSpPr>
        <p:spPr>
          <a:xfrm>
            <a:off x="8517350" y="137085"/>
            <a:ext cx="3485299" cy="923330"/>
          </a:xfrm>
          <a:prstGeom prst="rect">
            <a:avLst/>
          </a:prstGeom>
          <a:noFill/>
          <a:ln>
            <a:solidFill>
              <a:srgbClr val="3465A4"/>
            </a:solidFill>
          </a:ln>
        </p:spPr>
        <p:txBody>
          <a:bodyPr wrap="square">
            <a:spAutoFit/>
          </a:bodyPr>
          <a:lstStyle/>
          <a:p>
            <a:r>
              <a:rPr lang="en-GB" sz="1800" b="0" strike="noStrike" spc="-1" dirty="0">
                <a:latin typeface="Corbel" panose="020B0503020204020204" pitchFamily="34" charset="0"/>
              </a:rPr>
              <a:t>PID = Persistent Identifier</a:t>
            </a:r>
          </a:p>
          <a:p>
            <a:r>
              <a:rPr lang="en-GB" sz="1800" b="0" strike="noStrike" spc="-1" dirty="0">
                <a:latin typeface="Corbel" panose="020B0503020204020204" pitchFamily="34" charset="0"/>
              </a:rPr>
              <a:t>PDI </a:t>
            </a:r>
            <a:r>
              <a:rPr lang="en-GB" spc="-1" dirty="0">
                <a:latin typeface="Corbel" panose="020B0503020204020204" pitchFamily="34" charset="0"/>
              </a:rPr>
              <a:t>= </a:t>
            </a:r>
            <a:r>
              <a:rPr lang="nb-NO" spc="-1" dirty="0">
                <a:solidFill>
                  <a:srgbClr val="000000"/>
                </a:solidFill>
                <a:latin typeface="Corbel" panose="020B0503020204020204" pitchFamily="34" charset="0"/>
              </a:rPr>
              <a:t>P</a:t>
            </a:r>
            <a:r>
              <a:rPr lang="nb-NO" sz="1800" b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ersistent </a:t>
            </a:r>
            <a:r>
              <a:rPr lang="nb-NO" dirty="0">
                <a:solidFill>
                  <a:srgbClr val="000000"/>
                </a:solidFill>
                <a:latin typeface="Corbel" panose="020B0503020204020204" pitchFamily="34" charset="0"/>
              </a:rPr>
              <a:t>D</a:t>
            </a:r>
            <a:r>
              <a:rPr lang="nb-NO" sz="1800" b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igital </a:t>
            </a:r>
            <a:r>
              <a:rPr lang="nb-NO" dirty="0" err="1">
                <a:solidFill>
                  <a:srgbClr val="000000"/>
                </a:solidFill>
                <a:latin typeface="Corbel" panose="020B0503020204020204" pitchFamily="34" charset="0"/>
              </a:rPr>
              <a:t>I</a:t>
            </a:r>
            <a:r>
              <a:rPr lang="nb-NO" sz="1800" b="0" dirty="0" err="1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dentifier</a:t>
            </a:r>
            <a:endParaRPr lang="nb-NO" dirty="0">
              <a:solidFill>
                <a:srgbClr val="000000"/>
              </a:solidFill>
              <a:latin typeface="Corbel" panose="020B0503020204020204" pitchFamily="34" charset="0"/>
            </a:endParaRPr>
          </a:p>
          <a:p>
            <a:r>
              <a:rPr lang="nb-NO" sz="1800" b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GUID </a:t>
            </a:r>
            <a:r>
              <a:rPr lang="nb-NO" dirty="0">
                <a:solidFill>
                  <a:srgbClr val="000000"/>
                </a:solidFill>
                <a:latin typeface="Corbel" panose="020B0503020204020204" pitchFamily="34" charset="0"/>
              </a:rPr>
              <a:t>= </a:t>
            </a:r>
            <a:r>
              <a:rPr lang="nb-NO" dirty="0" err="1">
                <a:solidFill>
                  <a:srgbClr val="000000"/>
                </a:solidFill>
                <a:latin typeface="Corbel" panose="020B0503020204020204" pitchFamily="34" charset="0"/>
              </a:rPr>
              <a:t>G</a:t>
            </a:r>
            <a:r>
              <a:rPr lang="nb-NO" sz="1800" b="0" dirty="0" err="1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lobally</a:t>
            </a:r>
            <a:r>
              <a:rPr lang="nb-NO" sz="1800" b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 </a:t>
            </a:r>
            <a:r>
              <a:rPr lang="nb-NO" dirty="0" err="1">
                <a:solidFill>
                  <a:srgbClr val="000000"/>
                </a:solidFill>
                <a:latin typeface="Corbel" panose="020B0503020204020204" pitchFamily="34" charset="0"/>
              </a:rPr>
              <a:t>U</a:t>
            </a:r>
            <a:r>
              <a:rPr lang="nb-NO" sz="1800" b="0" dirty="0" err="1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nique</a:t>
            </a:r>
            <a:r>
              <a:rPr lang="nb-NO" sz="1800" b="0" dirty="0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 </a:t>
            </a:r>
            <a:r>
              <a:rPr lang="nb-NO" dirty="0" err="1">
                <a:solidFill>
                  <a:srgbClr val="000000"/>
                </a:solidFill>
                <a:latin typeface="Corbel" panose="020B0503020204020204" pitchFamily="34" charset="0"/>
              </a:rPr>
              <a:t>I</a:t>
            </a:r>
            <a:r>
              <a:rPr lang="nb-NO" sz="1800" b="0" dirty="0" err="1">
                <a:solidFill>
                  <a:srgbClr val="000000"/>
                </a:solidFill>
                <a:effectLst/>
                <a:latin typeface="Corbel" panose="020B0503020204020204" pitchFamily="34" charset="0"/>
              </a:rPr>
              <a:t>dentifier</a:t>
            </a:r>
            <a:endParaRPr lang="en-GB" sz="1800" b="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PlaceHolder 1"/>
          <p:cNvSpPr>
            <a:spLocks noGrp="1"/>
          </p:cNvSpPr>
          <p:nvPr>
            <p:ph type="title"/>
          </p:nvPr>
        </p:nvSpPr>
        <p:spPr>
          <a:xfrm>
            <a:off x="914400" y="121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rmAutofit/>
          </a:bodyPr>
          <a:lstStyle/>
          <a:p>
            <a:pPr marL="1080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en-GB" sz="4400" b="1" strike="noStrike" spc="-1" dirty="0">
                <a:solidFill>
                  <a:srgbClr val="005472"/>
                </a:solidFill>
                <a:latin typeface="Corbel" panose="020B0503020204020204" pitchFamily="34" charset="0"/>
              </a:rPr>
              <a:t>A PID consists of two components:</a:t>
            </a:r>
            <a:endParaRPr lang="en-US" sz="4400" b="0" strike="noStrike" spc="-1" dirty="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sp>
        <p:nvSpPr>
          <p:cNvPr id="682" name="PlaceHolder 2"/>
          <p:cNvSpPr>
            <a:spLocks noGrp="1"/>
          </p:cNvSpPr>
          <p:nvPr>
            <p:ph/>
          </p:nvPr>
        </p:nvSpPr>
        <p:spPr>
          <a:xfrm>
            <a:off x="609480" y="1440000"/>
            <a:ext cx="10972440" cy="3309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2400" b="0" strike="noStrike" spc="-1" dirty="0">
              <a:solidFill>
                <a:srgbClr val="000000"/>
              </a:solidFill>
              <a:latin typeface="Corbel"/>
            </a:endParaRPr>
          </a:p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US" sz="2400" b="0" strike="noStrike" spc="-1" dirty="0">
              <a:solidFill>
                <a:srgbClr val="000000"/>
              </a:solidFill>
              <a:latin typeface="Corbe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en-US" sz="2800" strike="noStrike" spc="-1" dirty="0">
                <a:solidFill>
                  <a:srgbClr val="4D4948"/>
                </a:solidFill>
              </a:rPr>
              <a:t>1. A unique identifier 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en-US" sz="2800" strike="noStrike" spc="-1" dirty="0">
                <a:solidFill>
                  <a:srgbClr val="4D4948"/>
                </a:solidFill>
              </a:rPr>
              <a:t>2. A service that locates the </a:t>
            </a:r>
            <a:r>
              <a:rPr lang="en-US" sz="2800" spc="-1" dirty="0">
                <a:solidFill>
                  <a:srgbClr val="4D4948"/>
                </a:solidFill>
              </a:rPr>
              <a:t>resource (or “</a:t>
            </a:r>
            <a:r>
              <a:rPr lang="en-US" sz="2800" b="1" spc="-1" dirty="0">
                <a:solidFill>
                  <a:srgbClr val="4D4948"/>
                </a:solidFill>
              </a:rPr>
              <a:t>resolves</a:t>
            </a:r>
            <a:r>
              <a:rPr lang="en-US" sz="2800" spc="-1" dirty="0">
                <a:solidFill>
                  <a:srgbClr val="4D4948"/>
                </a:solidFill>
              </a:rPr>
              <a:t>” it)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</p:txBody>
      </p:sp>
      <p:grpSp>
        <p:nvGrpSpPr>
          <p:cNvPr id="18" name="Gruppe 17">
            <a:extLst>
              <a:ext uri="{FF2B5EF4-FFF2-40B4-BE49-F238E27FC236}">
                <a16:creationId xmlns:a16="http://schemas.microsoft.com/office/drawing/2014/main" id="{EB570164-637D-3F9F-2645-8F7D7B435FB0}"/>
              </a:ext>
            </a:extLst>
          </p:cNvPr>
          <p:cNvGrpSpPr/>
          <p:nvPr/>
        </p:nvGrpSpPr>
        <p:grpSpPr>
          <a:xfrm>
            <a:off x="443346" y="1353635"/>
            <a:ext cx="9531926" cy="1506274"/>
            <a:chOff x="443346" y="1353635"/>
            <a:chExt cx="9531926" cy="1506274"/>
          </a:xfrm>
        </p:grpSpPr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B6A55850-479F-8B98-361B-1D835F06C8A4}"/>
                </a:ext>
              </a:extLst>
            </p:cNvPr>
            <p:cNvSpPr txBox="1"/>
            <p:nvPr/>
          </p:nvSpPr>
          <p:spPr>
            <a:xfrm>
              <a:off x="3920835" y="1353635"/>
              <a:ext cx="60544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08000">
                <a:spcBef>
                  <a:spcPts val="1417"/>
                </a:spcBef>
                <a:buClr>
                  <a:srgbClr val="000000"/>
                </a:buClr>
                <a:buSzPct val="45000"/>
              </a:pPr>
              <a:r>
                <a:rPr lang="en-US" sz="2800" b="1" strike="noStrike" spc="-1" dirty="0">
                  <a:solidFill>
                    <a:srgbClr val="E5742B"/>
                  </a:solidFill>
                  <a:latin typeface="Corbel" panose="020B0503020204020204" pitchFamily="34" charset="0"/>
                </a:rPr>
                <a:t>Visible</a:t>
              </a:r>
              <a:r>
                <a:rPr lang="en-US" sz="2800" b="0" strike="noStrike" spc="-1" dirty="0">
                  <a:solidFill>
                    <a:srgbClr val="E5742B"/>
                  </a:solidFill>
                  <a:latin typeface="Corbel" panose="020B0503020204020204" pitchFamily="34" charset="0"/>
                </a:rPr>
                <a:t> string of letters and/or numbers</a:t>
              </a:r>
            </a:p>
          </p:txBody>
        </p:sp>
        <p:sp>
          <p:nvSpPr>
            <p:cNvPr id="15" name="Terminator 14">
              <a:extLst>
                <a:ext uri="{FF2B5EF4-FFF2-40B4-BE49-F238E27FC236}">
                  <a16:creationId xmlns:a16="http://schemas.microsoft.com/office/drawing/2014/main" id="{FB687925-0993-6E45-6C97-F21ED6AF2732}"/>
                </a:ext>
              </a:extLst>
            </p:cNvPr>
            <p:cNvSpPr/>
            <p:nvPr/>
          </p:nvSpPr>
          <p:spPr>
            <a:xfrm>
              <a:off x="443346" y="2313709"/>
              <a:ext cx="3823854" cy="546200"/>
            </a:xfrm>
            <a:prstGeom prst="flowChartTerminator">
              <a:avLst/>
            </a:prstGeom>
            <a:solidFill>
              <a:srgbClr val="E5742B">
                <a:alpha val="21000"/>
              </a:srgbClr>
            </a:solidFill>
            <a:ln>
              <a:solidFill>
                <a:srgbClr val="E5742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Corbel" panose="020B0503020204020204" pitchFamily="34" charset="0"/>
              </a:endParaRPr>
            </a:p>
          </p:txBody>
        </p: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983EABC8-C0BB-4574-28BD-6D144371D043}"/>
                </a:ext>
              </a:extLst>
            </p:cNvPr>
            <p:cNvCxnSpPr>
              <a:stCxn id="15" idx="0"/>
              <a:endCxn id="14" idx="1"/>
            </p:cNvCxnSpPr>
            <p:nvPr/>
          </p:nvCxnSpPr>
          <p:spPr>
            <a:xfrm flipV="1">
              <a:off x="2355273" y="1615245"/>
              <a:ext cx="1565562" cy="698464"/>
            </a:xfrm>
            <a:prstGeom prst="line">
              <a:avLst/>
            </a:prstGeom>
            <a:ln w="25400">
              <a:solidFill>
                <a:srgbClr val="E574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e 24">
            <a:extLst>
              <a:ext uri="{FF2B5EF4-FFF2-40B4-BE49-F238E27FC236}">
                <a16:creationId xmlns:a16="http://schemas.microsoft.com/office/drawing/2014/main" id="{F2A886A8-DD2B-B51F-B3A6-3C66DCA33EE9}"/>
              </a:ext>
            </a:extLst>
          </p:cNvPr>
          <p:cNvGrpSpPr/>
          <p:nvPr/>
        </p:nvGrpSpPr>
        <p:grpSpPr>
          <a:xfrm>
            <a:off x="229173" y="2917272"/>
            <a:ext cx="9676822" cy="2967847"/>
            <a:chOff x="229173" y="2917272"/>
            <a:chExt cx="9676822" cy="2967847"/>
          </a:xfrm>
        </p:grpSpPr>
        <p:sp>
          <p:nvSpPr>
            <p:cNvPr id="12" name="TekstSylinder 11">
              <a:extLst>
                <a:ext uri="{FF2B5EF4-FFF2-40B4-BE49-F238E27FC236}">
                  <a16:creationId xmlns:a16="http://schemas.microsoft.com/office/drawing/2014/main" id="{26C0831B-9359-0BF4-6ABB-885F6AB1456C}"/>
                </a:ext>
              </a:extLst>
            </p:cNvPr>
            <p:cNvSpPr txBox="1"/>
            <p:nvPr/>
          </p:nvSpPr>
          <p:spPr>
            <a:xfrm>
              <a:off x="1603951" y="5361899"/>
              <a:ext cx="28188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0" strike="noStrike" spc="-1" dirty="0">
                  <a:solidFill>
                    <a:srgbClr val="0070C0"/>
                  </a:solidFill>
                  <a:latin typeface="Corbel" panose="020B0503020204020204" pitchFamily="34" charset="0"/>
                </a:rPr>
                <a:t>Behind the scene</a:t>
              </a:r>
              <a:endParaRPr lang="en-GB" sz="2800" dirty="0">
                <a:solidFill>
                  <a:srgbClr val="0070C0"/>
                </a:solidFill>
                <a:latin typeface="Corbel" panose="020B0503020204020204" pitchFamily="34" charset="0"/>
              </a:endParaRPr>
            </a:p>
          </p:txBody>
        </p:sp>
        <p:sp>
          <p:nvSpPr>
            <p:cNvPr id="19" name="Terminator 18">
              <a:extLst>
                <a:ext uri="{FF2B5EF4-FFF2-40B4-BE49-F238E27FC236}">
                  <a16:creationId xmlns:a16="http://schemas.microsoft.com/office/drawing/2014/main" id="{C2498127-C192-D54E-878A-424E043EAA03}"/>
                </a:ext>
              </a:extLst>
            </p:cNvPr>
            <p:cNvSpPr/>
            <p:nvPr/>
          </p:nvSpPr>
          <p:spPr>
            <a:xfrm>
              <a:off x="229173" y="2917272"/>
              <a:ext cx="9676822" cy="546200"/>
            </a:xfrm>
            <a:prstGeom prst="flowChartTerminator">
              <a:avLst/>
            </a:prstGeom>
            <a:solidFill>
              <a:srgbClr val="0070C0">
                <a:alpha val="21000"/>
              </a:srgb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Corbel" panose="020B0503020204020204" pitchFamily="34" charset="0"/>
                </a:rPr>
                <a:t>		</a:t>
              </a:r>
            </a:p>
          </p:txBody>
        </p: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67EED2AF-9929-B18E-813F-95E3E679E317}"/>
                </a:ext>
              </a:extLst>
            </p:cNvPr>
            <p:cNvCxnSpPr>
              <a:cxnSpLocks/>
              <a:stCxn id="19" idx="2"/>
              <a:endCxn id="12" idx="0"/>
            </p:cNvCxnSpPr>
            <p:nvPr/>
          </p:nvCxnSpPr>
          <p:spPr>
            <a:xfrm flipH="1">
              <a:off x="3013362" y="3463472"/>
              <a:ext cx="2054222" cy="1898427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Down Arrow 64"/>
          <p:cNvSpPr/>
          <p:nvPr/>
        </p:nvSpPr>
        <p:spPr>
          <a:xfrm>
            <a:off x="1422360" y="3505320"/>
            <a:ext cx="487800" cy="955440"/>
          </a:xfrm>
          <a:custGeom>
            <a:avLst/>
            <a:gdLst/>
            <a:ahLst/>
            <a:cxnLst/>
            <a:rect l="0" t="0" r="r" b="b"/>
            <a:pathLst>
              <a:path w="1357" h="2656">
                <a:moveTo>
                  <a:pt x="339" y="0"/>
                </a:moveTo>
                <a:lnTo>
                  <a:pt x="339" y="2146"/>
                </a:lnTo>
                <a:lnTo>
                  <a:pt x="0" y="2146"/>
                </a:lnTo>
                <a:lnTo>
                  <a:pt x="678" y="2655"/>
                </a:lnTo>
                <a:lnTo>
                  <a:pt x="1356" y="2146"/>
                </a:lnTo>
                <a:lnTo>
                  <a:pt x="1017" y="2146"/>
                </a:lnTo>
                <a:lnTo>
                  <a:pt x="1017" y="0"/>
                </a:lnTo>
                <a:lnTo>
                  <a:pt x="339" y="0"/>
                </a:lnTo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PlaceHolder 1"/>
          <p:cNvSpPr>
            <a:spLocks noGrp="1"/>
          </p:cNvSpPr>
          <p:nvPr>
            <p:ph type="title"/>
          </p:nvPr>
        </p:nvSpPr>
        <p:spPr>
          <a:xfrm>
            <a:off x="1727280" y="274680"/>
            <a:ext cx="9855360" cy="868320"/>
          </a:xfrm>
          <a:prstGeom prst="rect">
            <a:avLst/>
          </a:prstGeom>
          <a:noFill/>
          <a:ln w="0">
            <a:noFill/>
          </a:ln>
        </p:spPr>
        <p:txBody>
          <a:bodyPr anchor="ctr" anchorCtr="1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4400" b="1" strike="noStrike" spc="-1" dirty="0">
                <a:solidFill>
                  <a:srgbClr val="005472"/>
                </a:solidFill>
              </a:rPr>
              <a:t>Persistent over time</a:t>
            </a:r>
            <a:endParaRPr lang="en-US" sz="4400" b="1" strike="noStrike" spc="-1" dirty="0">
              <a:solidFill>
                <a:srgbClr val="000000"/>
              </a:solidFill>
            </a:endParaRPr>
          </a:p>
        </p:txBody>
      </p:sp>
      <p:grpSp>
        <p:nvGrpSpPr>
          <p:cNvPr id="687" name="Content Placeholder 2"/>
          <p:cNvGrpSpPr/>
          <p:nvPr/>
        </p:nvGrpSpPr>
        <p:grpSpPr>
          <a:xfrm>
            <a:off x="612720" y="1998720"/>
            <a:ext cx="10967400" cy="715320"/>
            <a:chOff x="612720" y="1998720"/>
            <a:chExt cx="10967400" cy="715320"/>
          </a:xfrm>
        </p:grpSpPr>
        <p:sp>
          <p:nvSpPr>
            <p:cNvPr id="688" name="Friform 687"/>
            <p:cNvSpPr/>
            <p:nvPr/>
          </p:nvSpPr>
          <p:spPr>
            <a:xfrm>
              <a:off x="612720" y="1998720"/>
              <a:ext cx="2384280" cy="715320"/>
            </a:xfrm>
            <a:custGeom>
              <a:avLst/>
              <a:gdLst/>
              <a:ahLst/>
              <a:cxnLst/>
              <a:rect l="l" t="t" r="r" b="b"/>
              <a:pathLst>
                <a:path w="1788169" h="715267">
                  <a:moveTo>
                    <a:pt x="0" y="0"/>
                  </a:moveTo>
                  <a:lnTo>
                    <a:pt x="1430536" y="0"/>
                  </a:lnTo>
                  <a:lnTo>
                    <a:pt x="1788169" y="357634"/>
                  </a:lnTo>
                  <a:lnTo>
                    <a:pt x="1430536" y="715267"/>
                  </a:lnTo>
                  <a:lnTo>
                    <a:pt x="0" y="715267"/>
                  </a:lnTo>
                  <a:lnTo>
                    <a:pt x="357634" y="35763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5400000"/>
            </a:gradFill>
            <a:ln w="0">
              <a:noFill/>
            </a:ln>
            <a:effectLst>
              <a:outerShdw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57560" tIns="33480" rIns="390960" bIns="33480" anchor="ctr" anchorCtr="1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1100"/>
                </a:spcAft>
                <a:buNone/>
              </a:pPr>
              <a:r>
                <a:rPr lang="en-US" sz="2500" b="1" strike="noStrike" spc="-1" dirty="0">
                  <a:solidFill>
                    <a:srgbClr val="FFFFFF"/>
                  </a:solidFill>
                  <a:latin typeface="Century Gothic"/>
                  <a:ea typeface="Century Gothic"/>
                </a:rPr>
                <a:t>today</a:t>
              </a:r>
              <a:endParaRPr lang="en-GB" sz="2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689" name="Friform 688"/>
            <p:cNvSpPr/>
            <p:nvPr/>
          </p:nvSpPr>
          <p:spPr>
            <a:xfrm>
              <a:off x="2758320" y="1998720"/>
              <a:ext cx="2384280" cy="715320"/>
            </a:xfrm>
            <a:custGeom>
              <a:avLst/>
              <a:gdLst/>
              <a:ahLst/>
              <a:cxnLst/>
              <a:rect l="l" t="t" r="r" b="b"/>
              <a:pathLst>
                <a:path w="1788169" h="715267">
                  <a:moveTo>
                    <a:pt x="0" y="0"/>
                  </a:moveTo>
                  <a:lnTo>
                    <a:pt x="1430536" y="0"/>
                  </a:lnTo>
                  <a:lnTo>
                    <a:pt x="1788169" y="357634"/>
                  </a:lnTo>
                  <a:lnTo>
                    <a:pt x="1430536" y="715267"/>
                  </a:lnTo>
                  <a:lnTo>
                    <a:pt x="0" y="715267"/>
                  </a:lnTo>
                  <a:lnTo>
                    <a:pt x="357634" y="35763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5400000"/>
            </a:gradFill>
            <a:ln w="0">
              <a:noFill/>
            </a:ln>
            <a:effectLst>
              <a:outerShdw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57560" tIns="33480" rIns="390960" bIns="33480" anchor="ctr" anchorCtr="1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1100"/>
                </a:spcAft>
                <a:buNone/>
              </a:pPr>
              <a:r>
                <a:rPr lang="is-IS" sz="2500" b="1" strike="noStrike" spc="-1" dirty="0">
                  <a:solidFill>
                    <a:srgbClr val="FFFFFF"/>
                  </a:solidFill>
                  <a:latin typeface="Century Gothic"/>
                  <a:ea typeface="Century Gothic"/>
                </a:rPr>
                <a:t>…</a:t>
              </a:r>
              <a:endParaRPr lang="en-GB" sz="2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690" name="Friform 689"/>
            <p:cNvSpPr/>
            <p:nvPr/>
          </p:nvSpPr>
          <p:spPr>
            <a:xfrm>
              <a:off x="4903920" y="1998720"/>
              <a:ext cx="2384280" cy="715320"/>
            </a:xfrm>
            <a:custGeom>
              <a:avLst/>
              <a:gdLst/>
              <a:ahLst/>
              <a:cxnLst/>
              <a:rect l="l" t="t" r="r" b="b"/>
              <a:pathLst>
                <a:path w="1788169" h="715267">
                  <a:moveTo>
                    <a:pt x="0" y="0"/>
                  </a:moveTo>
                  <a:lnTo>
                    <a:pt x="1430536" y="0"/>
                  </a:lnTo>
                  <a:lnTo>
                    <a:pt x="1788169" y="357634"/>
                  </a:lnTo>
                  <a:lnTo>
                    <a:pt x="1430536" y="715267"/>
                  </a:lnTo>
                  <a:lnTo>
                    <a:pt x="0" y="715267"/>
                  </a:lnTo>
                  <a:lnTo>
                    <a:pt x="357634" y="35763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5400000"/>
            </a:gradFill>
            <a:ln w="0">
              <a:noFill/>
            </a:ln>
            <a:effectLst>
              <a:outerShdw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57560" tIns="33480" rIns="390960" bIns="33480" anchor="ctr" anchorCtr="1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1100"/>
                </a:spcAft>
                <a:buNone/>
              </a:pPr>
              <a:r>
                <a:rPr lang="en-US" sz="2500" b="1" strike="noStrike" spc="-1" dirty="0">
                  <a:solidFill>
                    <a:srgbClr val="FFFFFF"/>
                  </a:solidFill>
                  <a:latin typeface="Century Gothic"/>
                  <a:ea typeface="Century Gothic"/>
                </a:rPr>
                <a:t>...</a:t>
              </a:r>
              <a:endParaRPr lang="en-GB" sz="2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691" name="Friform 690"/>
            <p:cNvSpPr/>
            <p:nvPr/>
          </p:nvSpPr>
          <p:spPr>
            <a:xfrm>
              <a:off x="7050240" y="1998720"/>
              <a:ext cx="2384280" cy="715320"/>
            </a:xfrm>
            <a:custGeom>
              <a:avLst/>
              <a:gdLst/>
              <a:ahLst/>
              <a:cxnLst/>
              <a:rect l="l" t="t" r="r" b="b"/>
              <a:pathLst>
                <a:path w="1788169" h="715267">
                  <a:moveTo>
                    <a:pt x="0" y="0"/>
                  </a:moveTo>
                  <a:lnTo>
                    <a:pt x="1430536" y="0"/>
                  </a:lnTo>
                  <a:lnTo>
                    <a:pt x="1788169" y="357634"/>
                  </a:lnTo>
                  <a:lnTo>
                    <a:pt x="1430536" y="715267"/>
                  </a:lnTo>
                  <a:lnTo>
                    <a:pt x="0" y="715267"/>
                  </a:lnTo>
                  <a:lnTo>
                    <a:pt x="357634" y="35763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5400000"/>
            </a:gradFill>
            <a:ln w="0">
              <a:noFill/>
            </a:ln>
            <a:effectLst>
              <a:outerShdw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57560" tIns="33480" rIns="390960" bIns="33480" anchor="ctr" anchorCtr="1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1100"/>
                </a:spcAft>
                <a:buNone/>
              </a:pPr>
              <a:r>
                <a:rPr lang="en-US" sz="2500" b="1" strike="noStrike" spc="-1" dirty="0">
                  <a:solidFill>
                    <a:srgbClr val="FFFFFF"/>
                  </a:solidFill>
                  <a:latin typeface="Century Gothic"/>
                  <a:ea typeface="Century Gothic"/>
                </a:rPr>
                <a:t>...</a:t>
              </a:r>
              <a:endParaRPr lang="en-GB" sz="2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692" name="Friform 691"/>
            <p:cNvSpPr/>
            <p:nvPr/>
          </p:nvSpPr>
          <p:spPr>
            <a:xfrm>
              <a:off x="9195840" y="1998720"/>
              <a:ext cx="2384280" cy="715320"/>
            </a:xfrm>
            <a:custGeom>
              <a:avLst/>
              <a:gdLst/>
              <a:ahLst/>
              <a:cxnLst/>
              <a:rect l="l" t="t" r="r" b="b"/>
              <a:pathLst>
                <a:path w="1788169" h="715267">
                  <a:moveTo>
                    <a:pt x="0" y="0"/>
                  </a:moveTo>
                  <a:lnTo>
                    <a:pt x="1430536" y="0"/>
                  </a:lnTo>
                  <a:lnTo>
                    <a:pt x="1788169" y="357634"/>
                  </a:lnTo>
                  <a:lnTo>
                    <a:pt x="1430536" y="715267"/>
                  </a:lnTo>
                  <a:lnTo>
                    <a:pt x="0" y="715267"/>
                  </a:lnTo>
                  <a:lnTo>
                    <a:pt x="357634" y="35763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2C5D98"/>
                </a:gs>
                <a:gs pos="100000">
                  <a:srgbClr val="3C7BC7"/>
                </a:gs>
              </a:gsLst>
              <a:lin ang="5400000"/>
            </a:gradFill>
            <a:ln w="0">
              <a:noFill/>
            </a:ln>
            <a:effectLst>
              <a:outerShdw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457560" tIns="33480" rIns="390960" bIns="33480" anchor="ctr" anchorCtr="1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1100"/>
                </a:spcAft>
                <a:buNone/>
              </a:pPr>
              <a:r>
                <a:rPr lang="en-US" sz="2500" b="1" strike="noStrike" spc="-1" dirty="0">
                  <a:solidFill>
                    <a:srgbClr val="FFFFFF"/>
                  </a:solidFill>
                  <a:latin typeface="Century Gothic"/>
                  <a:ea typeface="Century Gothic"/>
                </a:rPr>
                <a:t>2030</a:t>
              </a:r>
              <a:endParaRPr lang="en-GB" sz="2500" strike="noStrike" spc="-1" dirty="0">
                <a:latin typeface="Corbel" panose="020B0503020204020204" pitchFamily="34" charset="0"/>
              </a:endParaRPr>
            </a:p>
          </p:txBody>
        </p:sp>
      </p:grpSp>
      <p:sp>
        <p:nvSpPr>
          <p:cNvPr id="693" name="TextBox 7"/>
          <p:cNvSpPr txBox="1"/>
          <p:nvPr/>
        </p:nvSpPr>
        <p:spPr>
          <a:xfrm>
            <a:off x="783720" y="3124080"/>
            <a:ext cx="2366280" cy="369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800" b="1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11839/abc123</a:t>
            </a:r>
            <a:endParaRPr lang="en-GB" sz="1800" strike="noStrike" spc="-1" dirty="0">
              <a:latin typeface="Corbel" panose="020B0503020204020204" pitchFamily="34" charset="0"/>
            </a:endParaRPr>
          </a:p>
        </p:txBody>
      </p:sp>
      <p:grpSp>
        <p:nvGrpSpPr>
          <p:cNvPr id="694" name="Group 4"/>
          <p:cNvGrpSpPr/>
          <p:nvPr/>
        </p:nvGrpSpPr>
        <p:grpSpPr>
          <a:xfrm>
            <a:off x="914760" y="4399200"/>
            <a:ext cx="1358640" cy="1028759"/>
            <a:chOff x="914760" y="4399200"/>
            <a:chExt cx="1358640" cy="1028759"/>
          </a:xfrm>
        </p:grpSpPr>
        <p:sp>
          <p:nvSpPr>
            <p:cNvPr id="695" name="Shape 16"/>
            <p:cNvSpPr/>
            <p:nvPr/>
          </p:nvSpPr>
          <p:spPr>
            <a:xfrm>
              <a:off x="914760" y="4399200"/>
              <a:ext cx="1358640" cy="9810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5400"/>
                  </a:moveTo>
                  <a:lnTo>
                    <a:pt x="5198" y="0"/>
                  </a:lnTo>
                  <a:lnTo>
                    <a:pt x="21600" y="0"/>
                  </a:lnTo>
                  <a:lnTo>
                    <a:pt x="21600" y="16200"/>
                  </a:lnTo>
                  <a:lnTo>
                    <a:pt x="16402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EEECE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6" name="Shape 17"/>
            <p:cNvSpPr/>
            <p:nvPr/>
          </p:nvSpPr>
          <p:spPr>
            <a:xfrm>
              <a:off x="1946520" y="4399200"/>
              <a:ext cx="326880" cy="9810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5400"/>
                  </a:moveTo>
                  <a:lnTo>
                    <a:pt x="21600" y="0"/>
                  </a:lnTo>
                  <a:lnTo>
                    <a:pt x="21600" y="162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7" name="Shape 18"/>
            <p:cNvSpPr/>
            <p:nvPr/>
          </p:nvSpPr>
          <p:spPr>
            <a:xfrm>
              <a:off x="914760" y="4399200"/>
              <a:ext cx="1358640" cy="2451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21600"/>
                  </a:moveTo>
                  <a:lnTo>
                    <a:pt x="5198" y="0"/>
                  </a:lnTo>
                  <a:lnTo>
                    <a:pt x="21600" y="0"/>
                  </a:lnTo>
                  <a:lnTo>
                    <a:pt x="16402" y="2160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8" name="Shape 19"/>
            <p:cNvSpPr/>
            <p:nvPr/>
          </p:nvSpPr>
          <p:spPr>
            <a:xfrm>
              <a:off x="914760" y="4399200"/>
              <a:ext cx="1358640" cy="9810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5400"/>
                  </a:moveTo>
                  <a:lnTo>
                    <a:pt x="5198" y="0"/>
                  </a:lnTo>
                  <a:lnTo>
                    <a:pt x="21600" y="0"/>
                  </a:lnTo>
                  <a:lnTo>
                    <a:pt x="21600" y="16200"/>
                  </a:lnTo>
                  <a:lnTo>
                    <a:pt x="16402" y="21600"/>
                  </a:lnTo>
                  <a:lnTo>
                    <a:pt x="0" y="21600"/>
                  </a:lnTo>
                  <a:close/>
                  <a:moveTo>
                    <a:pt x="0" y="5400"/>
                  </a:moveTo>
                  <a:lnTo>
                    <a:pt x="16402" y="5400"/>
                  </a:lnTo>
                  <a:lnTo>
                    <a:pt x="21600" y="0"/>
                  </a:lnTo>
                  <a:moveTo>
                    <a:pt x="16402" y="5400"/>
                  </a:moveTo>
                  <a:lnTo>
                    <a:pt x="16402" y="21600"/>
                  </a:lnTo>
                </a:path>
              </a:pathLst>
            </a:custGeom>
            <a:noFill/>
            <a:ln w="9360">
              <a:solidFill>
                <a:srgbClr val="1F497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9" name="Shape 20"/>
            <p:cNvSpPr/>
            <p:nvPr/>
          </p:nvSpPr>
          <p:spPr>
            <a:xfrm>
              <a:off x="914760" y="4596962"/>
              <a:ext cx="1031760" cy="830997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sp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GB" sz="1400" b="0" strike="noStrike" spc="-1" dirty="0">
                  <a:solidFill>
                    <a:srgbClr val="000000"/>
                  </a:solidFill>
                  <a:latin typeface="Courier New"/>
                  <a:ea typeface="Courier New"/>
                </a:rPr>
                <a:t>111000010001111</a:t>
              </a:r>
              <a:endParaRPr lang="en-GB" sz="1400" strike="noStrike" spc="-1" dirty="0">
                <a:latin typeface="Corbel" panose="020B0503020204020204" pitchFamily="34" charset="0"/>
              </a:endParaRPr>
            </a:p>
          </p:txBody>
        </p:sp>
      </p:grpSp>
      <p:sp>
        <p:nvSpPr>
          <p:cNvPr id="700" name="TextBox 9"/>
          <p:cNvSpPr txBox="1"/>
          <p:nvPr/>
        </p:nvSpPr>
        <p:spPr>
          <a:xfrm>
            <a:off x="304920" y="3662640"/>
            <a:ext cx="3828600" cy="3384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http://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entury Gothic"/>
                <a:ea typeface="Century Gothic"/>
              </a:rPr>
              <a:t>www.example.com</a:t>
            </a:r>
            <a:r>
              <a:rPr lang="en-US" sz="1600" b="0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/</a:t>
            </a:r>
            <a:endParaRPr lang="en-GB" sz="1600" strike="noStrike" spc="-1" dirty="0">
              <a:latin typeface="Corbel" panose="020B0503020204020204" pitchFamily="34" charset="0"/>
            </a:endParaRPr>
          </a:p>
        </p:txBody>
      </p:sp>
      <p:sp>
        <p:nvSpPr>
          <p:cNvPr id="701" name="Down Arrow 2"/>
          <p:cNvSpPr/>
          <p:nvPr/>
        </p:nvSpPr>
        <p:spPr>
          <a:xfrm>
            <a:off x="9347400" y="3505320"/>
            <a:ext cx="487800" cy="955440"/>
          </a:xfrm>
          <a:custGeom>
            <a:avLst/>
            <a:gdLst/>
            <a:ahLst/>
            <a:cxnLst/>
            <a:rect l="0" t="0" r="r" b="b"/>
            <a:pathLst>
              <a:path w="1357" h="2656">
                <a:moveTo>
                  <a:pt x="339" y="0"/>
                </a:moveTo>
                <a:lnTo>
                  <a:pt x="339" y="2146"/>
                </a:lnTo>
                <a:lnTo>
                  <a:pt x="0" y="2146"/>
                </a:lnTo>
                <a:lnTo>
                  <a:pt x="678" y="2655"/>
                </a:lnTo>
                <a:lnTo>
                  <a:pt x="1356" y="2146"/>
                </a:lnTo>
                <a:lnTo>
                  <a:pt x="1017" y="2146"/>
                </a:lnTo>
                <a:lnTo>
                  <a:pt x="1017" y="0"/>
                </a:lnTo>
                <a:lnTo>
                  <a:pt x="339" y="0"/>
                </a:lnTo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2" name="TextBox 11"/>
          <p:cNvSpPr txBox="1"/>
          <p:nvPr/>
        </p:nvSpPr>
        <p:spPr>
          <a:xfrm>
            <a:off x="609840" y="6006960"/>
            <a:ext cx="10907280" cy="6462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800" b="0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Supports access to resource as it moves from one location to another. </a:t>
            </a:r>
            <a:endParaRPr lang="en-GB" sz="1800" strike="noStrike" spc="-1" dirty="0">
              <a:latin typeface="Corbel" panose="020B0503020204020204" pitchFamily="34" charset="0"/>
            </a:endParaRPr>
          </a:p>
          <a:p>
            <a:pPr>
              <a:lnSpc>
                <a:spcPct val="100000"/>
              </a:lnSpc>
              <a:buNone/>
            </a:pPr>
            <a:endParaRPr lang="en-GB" sz="1800" strike="noStrike" spc="-1" dirty="0">
              <a:latin typeface="Corbel" panose="020B0503020204020204" pitchFamily="34" charset="0"/>
            </a:endParaRPr>
          </a:p>
        </p:txBody>
      </p:sp>
      <p:sp>
        <p:nvSpPr>
          <p:cNvPr id="703" name="Right Arrow 2"/>
          <p:cNvSpPr/>
          <p:nvPr/>
        </p:nvSpPr>
        <p:spPr>
          <a:xfrm>
            <a:off x="1524240" y="5635080"/>
            <a:ext cx="7620120" cy="232560"/>
          </a:xfrm>
          <a:custGeom>
            <a:avLst/>
            <a:gdLst/>
            <a:ahLst/>
            <a:cxnLst/>
            <a:rect l="0" t="0" r="r" b="b"/>
            <a:pathLst>
              <a:path w="21169" h="648">
                <a:moveTo>
                  <a:pt x="0" y="161"/>
                </a:moveTo>
                <a:lnTo>
                  <a:pt x="20737" y="161"/>
                </a:lnTo>
                <a:lnTo>
                  <a:pt x="20737" y="0"/>
                </a:lnTo>
                <a:lnTo>
                  <a:pt x="21168" y="323"/>
                </a:lnTo>
                <a:lnTo>
                  <a:pt x="20737" y="647"/>
                </a:lnTo>
                <a:lnTo>
                  <a:pt x="20737" y="485"/>
                </a:lnTo>
                <a:lnTo>
                  <a:pt x="0" y="485"/>
                </a:lnTo>
                <a:lnTo>
                  <a:pt x="0" y="161"/>
                </a:lnTo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4" name="TextBox 12"/>
          <p:cNvSpPr txBox="1"/>
          <p:nvPr/>
        </p:nvSpPr>
        <p:spPr>
          <a:xfrm>
            <a:off x="6983280" y="990720"/>
            <a:ext cx="1951560" cy="369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800" b="0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.. by design</a:t>
            </a:r>
            <a:endParaRPr lang="en-GB" sz="1800" strike="noStrike" spc="-1" dirty="0">
              <a:latin typeface="Corbel" panose="020B0503020204020204" pitchFamily="34" charset="0"/>
            </a:endParaRPr>
          </a:p>
        </p:txBody>
      </p:sp>
      <p:sp>
        <p:nvSpPr>
          <p:cNvPr id="705" name="TekstSylinder 704"/>
          <p:cNvSpPr txBox="1"/>
          <p:nvPr/>
        </p:nvSpPr>
        <p:spPr>
          <a:xfrm>
            <a:off x="9248400" y="6628320"/>
            <a:ext cx="2919600" cy="204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>
                <a:solidFill>
                  <a:srgbClr val="999999"/>
                </a:solidFill>
                <a:latin typeface="Corbel" panose="020B0503020204020204" pitchFamily="34" charset="0"/>
              </a:rPr>
              <a:t>Modified from https://b2drop.eudat.eu/s/TCYdyf3eqwE0Ust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  <p:grpSp>
        <p:nvGrpSpPr>
          <p:cNvPr id="706" name="Gruppe 705"/>
          <p:cNvGrpSpPr/>
          <p:nvPr/>
        </p:nvGrpSpPr>
        <p:grpSpPr>
          <a:xfrm>
            <a:off x="2880360" y="3657600"/>
            <a:ext cx="8905320" cy="1741919"/>
            <a:chOff x="2880360" y="3657600"/>
            <a:chExt cx="8905320" cy="1741919"/>
          </a:xfrm>
        </p:grpSpPr>
        <p:grpSp>
          <p:nvGrpSpPr>
            <p:cNvPr id="707" name="Group 3"/>
            <p:cNvGrpSpPr/>
            <p:nvPr/>
          </p:nvGrpSpPr>
          <p:grpSpPr>
            <a:xfrm>
              <a:off x="8902800" y="4371120"/>
              <a:ext cx="1358640" cy="1028399"/>
              <a:chOff x="8902800" y="4371120"/>
              <a:chExt cx="1358640" cy="1028399"/>
            </a:xfrm>
          </p:grpSpPr>
          <p:sp>
            <p:nvSpPr>
              <p:cNvPr id="708" name="Shape 11"/>
              <p:cNvSpPr/>
              <p:nvPr/>
            </p:nvSpPr>
            <p:spPr>
              <a:xfrm>
                <a:off x="8902800" y="437112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EECE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09" name="Shape 12"/>
              <p:cNvSpPr/>
              <p:nvPr/>
            </p:nvSpPr>
            <p:spPr>
              <a:xfrm>
                <a:off x="9934560" y="4371120"/>
                <a:ext cx="32688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21600" y="0"/>
                    </a:lnTo>
                    <a:lnTo>
                      <a:pt x="21600" y="162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10" name="Shape 13"/>
              <p:cNvSpPr/>
              <p:nvPr/>
            </p:nvSpPr>
            <p:spPr>
              <a:xfrm>
                <a:off x="8902800" y="4371120"/>
                <a:ext cx="1358640" cy="2451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216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16402" y="2160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11" name="Shape 14"/>
              <p:cNvSpPr/>
              <p:nvPr/>
            </p:nvSpPr>
            <p:spPr>
              <a:xfrm>
                <a:off x="8902800" y="437112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  <a:moveTo>
                      <a:pt x="0" y="5400"/>
                    </a:moveTo>
                    <a:lnTo>
                      <a:pt x="16402" y="5400"/>
                    </a:lnTo>
                    <a:lnTo>
                      <a:pt x="21600" y="0"/>
                    </a:lnTo>
                    <a:moveTo>
                      <a:pt x="16402" y="5400"/>
                    </a:moveTo>
                    <a:lnTo>
                      <a:pt x="16402" y="21600"/>
                    </a:lnTo>
                  </a:path>
                </a:pathLst>
              </a:custGeom>
              <a:noFill/>
              <a:ln w="9360">
                <a:solidFill>
                  <a:srgbClr val="1F497D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12" name="Shape 15"/>
              <p:cNvSpPr/>
              <p:nvPr/>
            </p:nvSpPr>
            <p:spPr>
              <a:xfrm>
                <a:off x="8902800" y="4568522"/>
                <a:ext cx="1031760" cy="83099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sp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en-GB" sz="1400" b="0" strike="noStrike" spc="-1" dirty="0">
                    <a:solidFill>
                      <a:srgbClr val="000000"/>
                    </a:solidFill>
                    <a:latin typeface="Courier New"/>
                    <a:ea typeface="Courier New"/>
                  </a:rPr>
                  <a:t>111000010001111</a:t>
                </a:r>
                <a:endParaRPr lang="en-GB" sz="1400" strike="noStrike" spc="-1" dirty="0">
                  <a:latin typeface="Corbel" panose="020B0503020204020204" pitchFamily="34" charset="0"/>
                </a:endParaRPr>
              </a:p>
            </p:txBody>
          </p:sp>
        </p:grpSp>
        <p:sp>
          <p:nvSpPr>
            <p:cNvPr id="713" name="TextBox 10"/>
            <p:cNvSpPr txBox="1"/>
            <p:nvPr/>
          </p:nvSpPr>
          <p:spPr>
            <a:xfrm>
              <a:off x="8173080" y="3657600"/>
              <a:ext cx="3612600" cy="33840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http://</a:t>
              </a:r>
              <a:r>
                <a:rPr lang="en-US" sz="1600" b="0" strike="noStrike" spc="-1" dirty="0" err="1">
                  <a:solidFill>
                    <a:srgbClr val="000000"/>
                  </a:solidFill>
                  <a:latin typeface="Century Gothic"/>
                  <a:ea typeface="Century Gothic"/>
                </a:rPr>
                <a:t>www.moved.com</a:t>
              </a: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/</a:t>
              </a:r>
              <a:endParaRPr lang="en-GB" sz="16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14" name="TekstSylinder 713"/>
            <p:cNvSpPr txBox="1"/>
            <p:nvPr/>
          </p:nvSpPr>
          <p:spPr>
            <a:xfrm>
              <a:off x="3960360" y="4500000"/>
              <a:ext cx="3390120" cy="6595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pPr algn="ctr">
                <a:spcBef>
                  <a:spcPts val="1191"/>
                </a:spcBef>
                <a:spcAft>
                  <a:spcPts val="992"/>
                </a:spcAft>
                <a:buNone/>
              </a:pPr>
              <a:r>
                <a:rPr lang="en-GB" sz="2000" strike="noStrike" spc="-1" dirty="0">
                  <a:latin typeface="Corbel" panose="020B0503020204020204" pitchFamily="34" charset="0"/>
                </a:rPr>
                <a:t>URL may change over time</a:t>
              </a:r>
            </a:p>
          </p:txBody>
        </p:sp>
        <p:sp>
          <p:nvSpPr>
            <p:cNvPr id="715" name="Rett linje 714"/>
            <p:cNvSpPr/>
            <p:nvPr/>
          </p:nvSpPr>
          <p:spPr>
            <a:xfrm flipH="1" flipV="1">
              <a:off x="2880360" y="3960000"/>
              <a:ext cx="1980000" cy="54000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6" name="Rett linje 715"/>
            <p:cNvSpPr/>
            <p:nvPr/>
          </p:nvSpPr>
          <p:spPr>
            <a:xfrm flipV="1">
              <a:off x="6480360" y="4104000"/>
              <a:ext cx="1620000" cy="41400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17" name="Gruppe 716"/>
          <p:cNvGrpSpPr/>
          <p:nvPr/>
        </p:nvGrpSpPr>
        <p:grpSpPr>
          <a:xfrm>
            <a:off x="2441880" y="2940480"/>
            <a:ext cx="8530920" cy="659520"/>
            <a:chOff x="2441880" y="2940480"/>
            <a:chExt cx="8530920" cy="659520"/>
          </a:xfrm>
        </p:grpSpPr>
        <p:sp>
          <p:nvSpPr>
            <p:cNvPr id="718" name="TextBox 8"/>
            <p:cNvSpPr txBox="1"/>
            <p:nvPr/>
          </p:nvSpPr>
          <p:spPr>
            <a:xfrm>
              <a:off x="8606520" y="3124080"/>
              <a:ext cx="2366280" cy="36936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800" b="1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11839/abc123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19" name="TekstSylinder 718"/>
            <p:cNvSpPr txBox="1"/>
            <p:nvPr/>
          </p:nvSpPr>
          <p:spPr>
            <a:xfrm>
              <a:off x="3189600" y="2940480"/>
              <a:ext cx="3390120" cy="6595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pPr algn="ctr">
                <a:spcBef>
                  <a:spcPts val="1191"/>
                </a:spcBef>
                <a:spcAft>
                  <a:spcPts val="992"/>
                </a:spcAft>
                <a:buNone/>
              </a:pPr>
              <a:r>
                <a:rPr lang="en-GB" sz="2000" strike="noStrike" spc="-1" dirty="0">
                  <a:latin typeface="Corbel" panose="020B0503020204020204" pitchFamily="34" charset="0"/>
                </a:rPr>
                <a:t>  ID is unique and always the same </a:t>
              </a:r>
            </a:p>
          </p:txBody>
        </p:sp>
        <p:sp>
          <p:nvSpPr>
            <p:cNvPr id="720" name="Rett linje 719"/>
            <p:cNvSpPr/>
            <p:nvPr/>
          </p:nvSpPr>
          <p:spPr>
            <a:xfrm flipH="1">
              <a:off x="2441880" y="3151080"/>
              <a:ext cx="928800" cy="14616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1" name="Rett linje 720"/>
            <p:cNvSpPr/>
            <p:nvPr/>
          </p:nvSpPr>
          <p:spPr>
            <a:xfrm>
              <a:off x="6469920" y="3161520"/>
              <a:ext cx="1990440" cy="135720"/>
            </a:xfrm>
            <a:prstGeom prst="line">
              <a:avLst/>
            </a:prstGeom>
            <a:ln w="29160">
              <a:solidFill>
                <a:srgbClr val="3465A4"/>
              </a:solidFill>
              <a:round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PlaceHolder 1"/>
          <p:cNvSpPr>
            <a:spLocks noGrp="1"/>
          </p:cNvSpPr>
          <p:nvPr>
            <p:ph type="title"/>
          </p:nvPr>
        </p:nvSpPr>
        <p:spPr>
          <a:xfrm>
            <a:off x="1720440" y="275040"/>
            <a:ext cx="9855360" cy="868320"/>
          </a:xfrm>
          <a:prstGeom prst="rect">
            <a:avLst/>
          </a:prstGeom>
          <a:noFill/>
          <a:ln w="0">
            <a:noFill/>
          </a:ln>
        </p:spPr>
        <p:txBody>
          <a:bodyPr anchor="ctr" anchorCtr="1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4400" b="1" strike="noStrike" spc="-1" dirty="0">
                <a:solidFill>
                  <a:srgbClr val="005472"/>
                </a:solidFill>
              </a:rPr>
              <a:t>Persistent over time</a:t>
            </a:r>
            <a:endParaRPr lang="en-US" sz="4400" b="1" strike="noStrike" spc="-1" dirty="0">
              <a:solidFill>
                <a:srgbClr val="000000"/>
              </a:solidFill>
            </a:endParaRPr>
          </a:p>
        </p:txBody>
      </p:sp>
      <p:sp>
        <p:nvSpPr>
          <p:cNvPr id="749" name="TextBox 16"/>
          <p:cNvSpPr txBox="1"/>
          <p:nvPr/>
        </p:nvSpPr>
        <p:spPr>
          <a:xfrm>
            <a:off x="6976440" y="991080"/>
            <a:ext cx="1951560" cy="369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800" b="0" strike="noStrike" spc="-1" dirty="0">
                <a:solidFill>
                  <a:srgbClr val="000000"/>
                </a:solidFill>
                <a:latin typeface="Century Gothic"/>
                <a:ea typeface="Century Gothic"/>
              </a:rPr>
              <a:t>.. by design</a:t>
            </a:r>
            <a:endParaRPr lang="en-GB" sz="1800" strike="noStrike" spc="-1" dirty="0">
              <a:latin typeface="Corbel" panose="020B0503020204020204" pitchFamily="34" charset="0"/>
            </a:endParaRPr>
          </a:p>
        </p:txBody>
      </p:sp>
      <p:grpSp>
        <p:nvGrpSpPr>
          <p:cNvPr id="2" name="Gruppe 1">
            <a:extLst>
              <a:ext uri="{FF2B5EF4-FFF2-40B4-BE49-F238E27FC236}">
                <a16:creationId xmlns:a16="http://schemas.microsoft.com/office/drawing/2014/main" id="{D36DB161-D596-C05B-DD2E-F040E41A0EBA}"/>
              </a:ext>
            </a:extLst>
          </p:cNvPr>
          <p:cNvGrpSpPr/>
          <p:nvPr/>
        </p:nvGrpSpPr>
        <p:grpSpPr>
          <a:xfrm>
            <a:off x="399960" y="1984230"/>
            <a:ext cx="12237863" cy="4056840"/>
            <a:chOff x="399960" y="1873390"/>
            <a:chExt cx="12237863" cy="4056840"/>
          </a:xfrm>
        </p:grpSpPr>
        <p:sp>
          <p:nvSpPr>
            <p:cNvPr id="722" name="Rectangle 29"/>
            <p:cNvSpPr/>
            <p:nvPr/>
          </p:nvSpPr>
          <p:spPr>
            <a:xfrm>
              <a:off x="399960" y="3796510"/>
              <a:ext cx="11379600" cy="9144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25560">
              <a:solidFill>
                <a:srgbClr val="4F81B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3" name="Rectangle 2"/>
            <p:cNvSpPr/>
            <p:nvPr/>
          </p:nvSpPr>
          <p:spPr>
            <a:xfrm>
              <a:off x="399960" y="3110710"/>
              <a:ext cx="11379600" cy="53352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25560">
              <a:solidFill>
                <a:srgbClr val="4F81BD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4" name="Down Arrow 3"/>
            <p:cNvSpPr/>
            <p:nvPr/>
          </p:nvSpPr>
          <p:spPr>
            <a:xfrm>
              <a:off x="2769120" y="3797950"/>
              <a:ext cx="487800" cy="955440"/>
            </a:xfrm>
            <a:custGeom>
              <a:avLst/>
              <a:gdLst/>
              <a:ahLst/>
              <a:cxnLst/>
              <a:rect l="0" t="0" r="r" b="b"/>
              <a:pathLst>
                <a:path w="1357" h="2656">
                  <a:moveTo>
                    <a:pt x="339" y="0"/>
                  </a:moveTo>
                  <a:lnTo>
                    <a:pt x="339" y="2146"/>
                  </a:lnTo>
                  <a:lnTo>
                    <a:pt x="0" y="2146"/>
                  </a:lnTo>
                  <a:lnTo>
                    <a:pt x="678" y="2655"/>
                  </a:lnTo>
                  <a:lnTo>
                    <a:pt x="1356" y="2146"/>
                  </a:lnTo>
                  <a:lnTo>
                    <a:pt x="1017" y="2146"/>
                  </a:lnTo>
                  <a:lnTo>
                    <a:pt x="1017" y="0"/>
                  </a:lnTo>
                  <a:lnTo>
                    <a:pt x="339" y="0"/>
                  </a:lnTo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726" name="Content Placeholder 3"/>
            <p:cNvGrpSpPr/>
            <p:nvPr/>
          </p:nvGrpSpPr>
          <p:grpSpPr>
            <a:xfrm>
              <a:off x="1928160" y="1873390"/>
              <a:ext cx="9846360" cy="798480"/>
              <a:chOff x="1928160" y="1734840"/>
              <a:chExt cx="9846360" cy="798480"/>
            </a:xfrm>
          </p:grpSpPr>
          <p:sp>
            <p:nvSpPr>
              <p:cNvPr id="727" name="Friform 726"/>
              <p:cNvSpPr/>
              <p:nvPr/>
            </p:nvSpPr>
            <p:spPr>
              <a:xfrm>
                <a:off x="1928160" y="1734840"/>
                <a:ext cx="2661120" cy="798480"/>
              </a:xfrm>
              <a:custGeom>
                <a:avLst/>
                <a:gdLst/>
                <a:ahLst/>
                <a:cxnLst/>
                <a:rect l="l" t="t" r="r" b="b"/>
                <a:pathLst>
                  <a:path w="1995822" h="798328">
                    <a:moveTo>
                      <a:pt x="0" y="0"/>
                    </a:moveTo>
                    <a:lnTo>
                      <a:pt x="1596658" y="0"/>
                    </a:lnTo>
                    <a:lnTo>
                      <a:pt x="1995822" y="399164"/>
                    </a:lnTo>
                    <a:lnTo>
                      <a:pt x="1596658" y="798328"/>
                    </a:lnTo>
                    <a:lnTo>
                      <a:pt x="0" y="798328"/>
                    </a:lnTo>
                    <a:lnTo>
                      <a:pt x="399164" y="3991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C5D98"/>
                  </a:gs>
                  <a:gs pos="100000">
                    <a:srgbClr val="3C7BC7"/>
                  </a:gs>
                </a:gsLst>
                <a:lin ang="5400000"/>
              </a:gradFill>
              <a:ln w="0">
                <a:noFill/>
              </a:ln>
              <a:effectLst>
                <a:outerShdw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11200" tIns="37440" rIns="436320" bIns="37440" anchor="ctr" anchorCtr="1"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199"/>
                  </a:spcAft>
                  <a:buNone/>
                </a:pPr>
                <a:r>
                  <a:rPr lang="en-US" sz="2800" b="1" strike="noStrike" spc="-1" dirty="0">
                    <a:solidFill>
                      <a:srgbClr val="FFFFFF"/>
                    </a:solidFill>
                    <a:latin typeface="Century Gothic"/>
                    <a:ea typeface="Century Gothic"/>
                  </a:rPr>
                  <a:t>today</a:t>
                </a:r>
                <a:endParaRPr lang="en-GB" sz="2800" strike="noStrike" spc="-1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728" name="Friform 727"/>
              <p:cNvSpPr/>
              <p:nvPr/>
            </p:nvSpPr>
            <p:spPr>
              <a:xfrm>
                <a:off x="4323240" y="1734840"/>
                <a:ext cx="2661120" cy="798480"/>
              </a:xfrm>
              <a:custGeom>
                <a:avLst/>
                <a:gdLst/>
                <a:ahLst/>
                <a:cxnLst/>
                <a:rect l="l" t="t" r="r" b="b"/>
                <a:pathLst>
                  <a:path w="1995822" h="798328">
                    <a:moveTo>
                      <a:pt x="0" y="0"/>
                    </a:moveTo>
                    <a:lnTo>
                      <a:pt x="1596658" y="0"/>
                    </a:lnTo>
                    <a:lnTo>
                      <a:pt x="1995822" y="399164"/>
                    </a:lnTo>
                    <a:lnTo>
                      <a:pt x="1596658" y="798328"/>
                    </a:lnTo>
                    <a:lnTo>
                      <a:pt x="0" y="798328"/>
                    </a:lnTo>
                    <a:lnTo>
                      <a:pt x="399164" y="3991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C5D98"/>
                  </a:gs>
                  <a:gs pos="100000">
                    <a:srgbClr val="3C7BC7"/>
                  </a:gs>
                </a:gsLst>
                <a:lin ang="5400000"/>
              </a:gradFill>
              <a:ln w="0">
                <a:noFill/>
              </a:ln>
              <a:effectLst>
                <a:outerShdw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11200" tIns="37440" rIns="436320" bIns="37440" anchor="ctr" anchorCtr="1"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199"/>
                  </a:spcAft>
                  <a:buNone/>
                </a:pPr>
                <a:r>
                  <a:rPr lang="is-IS" sz="2800" b="1" strike="noStrike" spc="-1" dirty="0">
                    <a:solidFill>
                      <a:srgbClr val="FFFFFF"/>
                    </a:solidFill>
                    <a:latin typeface="Century Gothic"/>
                    <a:ea typeface="Century Gothic"/>
                  </a:rPr>
                  <a:t>…</a:t>
                </a:r>
                <a:endParaRPr lang="en-GB" sz="2800" strike="noStrike" spc="-1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729" name="Friform 728"/>
              <p:cNvSpPr/>
              <p:nvPr/>
            </p:nvSpPr>
            <p:spPr>
              <a:xfrm>
                <a:off x="6717960" y="1734840"/>
                <a:ext cx="2661480" cy="798480"/>
              </a:xfrm>
              <a:custGeom>
                <a:avLst/>
                <a:gdLst/>
                <a:ahLst/>
                <a:cxnLst/>
                <a:rect l="l" t="t" r="r" b="b"/>
                <a:pathLst>
                  <a:path w="1995822" h="798328">
                    <a:moveTo>
                      <a:pt x="0" y="0"/>
                    </a:moveTo>
                    <a:lnTo>
                      <a:pt x="1596658" y="0"/>
                    </a:lnTo>
                    <a:lnTo>
                      <a:pt x="1995822" y="399164"/>
                    </a:lnTo>
                    <a:lnTo>
                      <a:pt x="1596658" y="798328"/>
                    </a:lnTo>
                    <a:lnTo>
                      <a:pt x="0" y="798328"/>
                    </a:lnTo>
                    <a:lnTo>
                      <a:pt x="399164" y="3991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C5D98"/>
                  </a:gs>
                  <a:gs pos="100000">
                    <a:srgbClr val="3C7BC7"/>
                  </a:gs>
                </a:gsLst>
                <a:lin ang="5400000"/>
              </a:gradFill>
              <a:ln w="0">
                <a:noFill/>
              </a:ln>
              <a:effectLst>
                <a:outerShdw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11200" tIns="37440" rIns="436320" bIns="37440" anchor="ctr" anchorCtr="1"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199"/>
                  </a:spcAft>
                  <a:buNone/>
                </a:pPr>
                <a:r>
                  <a:rPr lang="en-US" sz="2800" b="1" strike="noStrike" spc="-1" dirty="0">
                    <a:solidFill>
                      <a:srgbClr val="FFFFFF"/>
                    </a:solidFill>
                    <a:latin typeface="Century Gothic"/>
                    <a:ea typeface="Century Gothic"/>
                  </a:rPr>
                  <a:t>...</a:t>
                </a:r>
                <a:endParaRPr lang="en-GB" sz="2800" strike="noStrike" spc="-1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730" name="Friform 729"/>
              <p:cNvSpPr/>
              <p:nvPr/>
            </p:nvSpPr>
            <p:spPr>
              <a:xfrm>
                <a:off x="9113400" y="1734840"/>
                <a:ext cx="2661120" cy="798480"/>
              </a:xfrm>
              <a:custGeom>
                <a:avLst/>
                <a:gdLst/>
                <a:ahLst/>
                <a:cxnLst/>
                <a:rect l="l" t="t" r="r" b="b"/>
                <a:pathLst>
                  <a:path w="1995822" h="798328">
                    <a:moveTo>
                      <a:pt x="0" y="0"/>
                    </a:moveTo>
                    <a:lnTo>
                      <a:pt x="1596658" y="0"/>
                    </a:lnTo>
                    <a:lnTo>
                      <a:pt x="1995822" y="399164"/>
                    </a:lnTo>
                    <a:lnTo>
                      <a:pt x="1596658" y="798328"/>
                    </a:lnTo>
                    <a:lnTo>
                      <a:pt x="0" y="798328"/>
                    </a:lnTo>
                    <a:lnTo>
                      <a:pt x="399164" y="3991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C5D98"/>
                  </a:gs>
                  <a:gs pos="100000">
                    <a:srgbClr val="3C7BC7"/>
                  </a:gs>
                </a:gsLst>
                <a:lin ang="5400000"/>
              </a:gradFill>
              <a:ln w="0">
                <a:noFill/>
              </a:ln>
              <a:effectLst>
                <a:outerShdw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511200" tIns="37440" rIns="436320" bIns="37440" anchor="ctr" anchorCtr="1">
                <a:no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1199"/>
                  </a:spcAft>
                  <a:buNone/>
                </a:pPr>
                <a:r>
                  <a:rPr lang="en-US" sz="2800" b="1" strike="noStrike" spc="-1" dirty="0">
                    <a:solidFill>
                      <a:srgbClr val="FFFFFF"/>
                    </a:solidFill>
                    <a:latin typeface="Century Gothic"/>
                    <a:ea typeface="Century Gothic"/>
                  </a:rPr>
                  <a:t>2030</a:t>
                </a:r>
                <a:endParaRPr lang="en-GB" sz="2800" strike="noStrike" spc="-1" dirty="0">
                  <a:latin typeface="Corbel" panose="020B0503020204020204" pitchFamily="34" charset="0"/>
                </a:endParaRPr>
              </a:p>
            </p:txBody>
          </p:sp>
        </p:grpSp>
        <p:sp>
          <p:nvSpPr>
            <p:cNvPr id="731" name="TextBox 3"/>
            <p:cNvSpPr txBox="1"/>
            <p:nvPr/>
          </p:nvSpPr>
          <p:spPr>
            <a:xfrm>
              <a:off x="2198880" y="3192790"/>
              <a:ext cx="2366280" cy="36936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800" b="1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11839/abc123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32" name="TextBox 13"/>
            <p:cNvSpPr txBox="1"/>
            <p:nvPr/>
          </p:nvSpPr>
          <p:spPr>
            <a:xfrm>
              <a:off x="9311040" y="3192790"/>
              <a:ext cx="2366280" cy="36936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800" b="1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11839/abc123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</p:txBody>
        </p:sp>
        <p:grpSp>
          <p:nvGrpSpPr>
            <p:cNvPr id="733" name="Group 5"/>
            <p:cNvGrpSpPr/>
            <p:nvPr/>
          </p:nvGrpSpPr>
          <p:grpSpPr>
            <a:xfrm>
              <a:off x="9810360" y="4662310"/>
              <a:ext cx="1358640" cy="1028759"/>
              <a:chOff x="9810360" y="4523760"/>
              <a:chExt cx="1358640" cy="1028759"/>
            </a:xfrm>
          </p:grpSpPr>
          <p:sp>
            <p:nvSpPr>
              <p:cNvPr id="734" name="Shape 21"/>
              <p:cNvSpPr/>
              <p:nvPr/>
            </p:nvSpPr>
            <p:spPr>
              <a:xfrm>
                <a:off x="9810360" y="452376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EECE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35" name="Shape 22"/>
              <p:cNvSpPr/>
              <p:nvPr/>
            </p:nvSpPr>
            <p:spPr>
              <a:xfrm>
                <a:off x="10842120" y="4523760"/>
                <a:ext cx="32688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21600" y="0"/>
                    </a:lnTo>
                    <a:lnTo>
                      <a:pt x="21600" y="162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36" name="Shape 23"/>
              <p:cNvSpPr/>
              <p:nvPr/>
            </p:nvSpPr>
            <p:spPr>
              <a:xfrm>
                <a:off x="9810360" y="4523760"/>
                <a:ext cx="1358640" cy="2451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216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16402" y="2160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37" name="Shape 24"/>
              <p:cNvSpPr/>
              <p:nvPr/>
            </p:nvSpPr>
            <p:spPr>
              <a:xfrm>
                <a:off x="9810360" y="452376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  <a:moveTo>
                      <a:pt x="0" y="5400"/>
                    </a:moveTo>
                    <a:lnTo>
                      <a:pt x="16402" y="5400"/>
                    </a:lnTo>
                    <a:lnTo>
                      <a:pt x="21600" y="0"/>
                    </a:lnTo>
                    <a:moveTo>
                      <a:pt x="16402" y="5400"/>
                    </a:moveTo>
                    <a:lnTo>
                      <a:pt x="16402" y="21600"/>
                    </a:lnTo>
                  </a:path>
                </a:pathLst>
              </a:custGeom>
              <a:noFill/>
              <a:ln w="9360">
                <a:solidFill>
                  <a:srgbClr val="1F497D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38" name="Shape 25"/>
              <p:cNvSpPr/>
              <p:nvPr/>
            </p:nvSpPr>
            <p:spPr>
              <a:xfrm>
                <a:off x="9810360" y="4721522"/>
                <a:ext cx="1031760" cy="83099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sp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en-GB" sz="1400" b="0" strike="noStrike" spc="-1" dirty="0">
                    <a:solidFill>
                      <a:srgbClr val="000000"/>
                    </a:solidFill>
                    <a:latin typeface="Courier New"/>
                    <a:ea typeface="Courier New"/>
                  </a:rPr>
                  <a:t>111000010001111</a:t>
                </a:r>
                <a:endParaRPr lang="en-GB" sz="1400" strike="noStrike" spc="-1" dirty="0">
                  <a:latin typeface="Corbel" panose="020B0503020204020204" pitchFamily="34" charset="0"/>
                </a:endParaRPr>
              </a:p>
            </p:txBody>
          </p:sp>
        </p:grpSp>
        <p:grpSp>
          <p:nvGrpSpPr>
            <p:cNvPr id="739" name="Group 6"/>
            <p:cNvGrpSpPr/>
            <p:nvPr/>
          </p:nvGrpSpPr>
          <p:grpSpPr>
            <a:xfrm>
              <a:off x="2261160" y="4692190"/>
              <a:ext cx="1358640" cy="1028399"/>
              <a:chOff x="2261160" y="4553640"/>
              <a:chExt cx="1358640" cy="1028399"/>
            </a:xfrm>
          </p:grpSpPr>
          <p:sp>
            <p:nvSpPr>
              <p:cNvPr id="740" name="Shape 26"/>
              <p:cNvSpPr/>
              <p:nvPr/>
            </p:nvSpPr>
            <p:spPr>
              <a:xfrm>
                <a:off x="2261160" y="455364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EECE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41" name="Shape 27"/>
              <p:cNvSpPr/>
              <p:nvPr/>
            </p:nvSpPr>
            <p:spPr>
              <a:xfrm>
                <a:off x="3292920" y="4553640"/>
                <a:ext cx="32688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21600" y="0"/>
                    </a:lnTo>
                    <a:lnTo>
                      <a:pt x="21600" y="162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42" name="Shape 28"/>
              <p:cNvSpPr/>
              <p:nvPr/>
            </p:nvSpPr>
            <p:spPr>
              <a:xfrm>
                <a:off x="2261160" y="4553640"/>
                <a:ext cx="1358640" cy="2451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216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16402" y="2160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43" name="Shape 29"/>
              <p:cNvSpPr/>
              <p:nvPr/>
            </p:nvSpPr>
            <p:spPr>
              <a:xfrm>
                <a:off x="2261160" y="4553640"/>
                <a:ext cx="1358640" cy="9810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5400"/>
                    </a:moveTo>
                    <a:lnTo>
                      <a:pt x="5198" y="0"/>
                    </a:lnTo>
                    <a:lnTo>
                      <a:pt x="21600" y="0"/>
                    </a:lnTo>
                    <a:lnTo>
                      <a:pt x="21600" y="16200"/>
                    </a:lnTo>
                    <a:lnTo>
                      <a:pt x="16402" y="21600"/>
                    </a:lnTo>
                    <a:lnTo>
                      <a:pt x="0" y="21600"/>
                    </a:lnTo>
                    <a:close/>
                    <a:moveTo>
                      <a:pt x="0" y="5400"/>
                    </a:moveTo>
                    <a:lnTo>
                      <a:pt x="16402" y="5400"/>
                    </a:lnTo>
                    <a:lnTo>
                      <a:pt x="21600" y="0"/>
                    </a:lnTo>
                    <a:moveTo>
                      <a:pt x="16402" y="5400"/>
                    </a:moveTo>
                    <a:lnTo>
                      <a:pt x="16402" y="21600"/>
                    </a:lnTo>
                  </a:path>
                </a:pathLst>
              </a:custGeom>
              <a:noFill/>
              <a:ln w="9360">
                <a:solidFill>
                  <a:srgbClr val="1F497D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44" name="Shape 30"/>
              <p:cNvSpPr/>
              <p:nvPr/>
            </p:nvSpPr>
            <p:spPr>
              <a:xfrm>
                <a:off x="2261160" y="4751042"/>
                <a:ext cx="1031760" cy="830997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sp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en-GB" sz="1400" b="0" strike="noStrike" spc="-1" dirty="0">
                    <a:solidFill>
                      <a:srgbClr val="000000"/>
                    </a:solidFill>
                    <a:latin typeface="Courier New"/>
                    <a:ea typeface="Courier New"/>
                  </a:rPr>
                  <a:t>111000010001111</a:t>
                </a:r>
                <a:endParaRPr lang="en-GB" sz="1400" strike="noStrike" spc="-1" dirty="0">
                  <a:latin typeface="Corbel" panose="020B0503020204020204" pitchFamily="34" charset="0"/>
                </a:endParaRPr>
              </a:p>
            </p:txBody>
          </p:sp>
        </p:grpSp>
        <p:sp>
          <p:nvSpPr>
            <p:cNvPr id="745" name="TextBox 14"/>
            <p:cNvSpPr txBox="1"/>
            <p:nvPr/>
          </p:nvSpPr>
          <p:spPr>
            <a:xfrm>
              <a:off x="1651320" y="3801550"/>
              <a:ext cx="3828600" cy="33840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http://</a:t>
              </a:r>
              <a:r>
                <a:rPr lang="en-US" sz="1600" b="0" strike="noStrike" spc="-1" dirty="0" err="1">
                  <a:solidFill>
                    <a:srgbClr val="000000"/>
                  </a:solidFill>
                  <a:latin typeface="Century Gothic"/>
                  <a:ea typeface="Century Gothic"/>
                </a:rPr>
                <a:t>www.example.com</a:t>
              </a: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/</a:t>
              </a:r>
              <a:endParaRPr lang="en-GB" sz="16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46" name="Down Arrow 4"/>
            <p:cNvSpPr/>
            <p:nvPr/>
          </p:nvSpPr>
          <p:spPr>
            <a:xfrm>
              <a:off x="10254960" y="3796510"/>
              <a:ext cx="487800" cy="955440"/>
            </a:xfrm>
            <a:custGeom>
              <a:avLst/>
              <a:gdLst/>
              <a:ahLst/>
              <a:cxnLst/>
              <a:rect l="0" t="0" r="r" b="b"/>
              <a:pathLst>
                <a:path w="1357" h="2656">
                  <a:moveTo>
                    <a:pt x="339" y="0"/>
                  </a:moveTo>
                  <a:lnTo>
                    <a:pt x="339" y="2146"/>
                  </a:lnTo>
                  <a:lnTo>
                    <a:pt x="0" y="2146"/>
                  </a:lnTo>
                  <a:lnTo>
                    <a:pt x="678" y="2655"/>
                  </a:lnTo>
                  <a:lnTo>
                    <a:pt x="1356" y="2146"/>
                  </a:lnTo>
                  <a:lnTo>
                    <a:pt x="1017" y="2146"/>
                  </a:lnTo>
                  <a:lnTo>
                    <a:pt x="1017" y="0"/>
                  </a:lnTo>
                  <a:lnTo>
                    <a:pt x="339" y="0"/>
                  </a:lnTo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7" name="TextBox 15"/>
            <p:cNvSpPr txBox="1"/>
            <p:nvPr/>
          </p:nvSpPr>
          <p:spPr>
            <a:xfrm>
              <a:off x="9025223" y="3796510"/>
              <a:ext cx="3612600" cy="33840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http://</a:t>
              </a:r>
              <a:r>
                <a:rPr lang="en-US" sz="1600" b="0" strike="noStrike" spc="-1" dirty="0" err="1">
                  <a:solidFill>
                    <a:srgbClr val="000000"/>
                  </a:solidFill>
                  <a:latin typeface="Century Gothic"/>
                  <a:ea typeface="Century Gothic"/>
                </a:rPr>
                <a:t>www.moved.com</a:t>
              </a:r>
              <a:r>
                <a:rPr lang="en-US" sz="1600" b="0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/</a:t>
              </a:r>
              <a:endParaRPr lang="en-GB" sz="16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48" name="Right Arrow 3"/>
            <p:cNvSpPr/>
            <p:nvPr/>
          </p:nvSpPr>
          <p:spPr>
            <a:xfrm>
              <a:off x="3244320" y="5701630"/>
              <a:ext cx="6096240" cy="228600"/>
            </a:xfrm>
            <a:custGeom>
              <a:avLst/>
              <a:gdLst/>
              <a:ahLst/>
              <a:cxnLst/>
              <a:rect l="0" t="0" r="r" b="b"/>
              <a:pathLst>
                <a:path w="16936" h="637">
                  <a:moveTo>
                    <a:pt x="0" y="159"/>
                  </a:moveTo>
                  <a:lnTo>
                    <a:pt x="16511" y="159"/>
                  </a:lnTo>
                  <a:lnTo>
                    <a:pt x="16511" y="0"/>
                  </a:lnTo>
                  <a:lnTo>
                    <a:pt x="16935" y="318"/>
                  </a:lnTo>
                  <a:lnTo>
                    <a:pt x="16511" y="636"/>
                  </a:lnTo>
                  <a:lnTo>
                    <a:pt x="16511" y="477"/>
                  </a:lnTo>
                  <a:lnTo>
                    <a:pt x="0" y="477"/>
                  </a:lnTo>
                  <a:lnTo>
                    <a:pt x="0" y="159"/>
                  </a:lnTo>
                </a:path>
              </a:pathLst>
            </a:custGeom>
            <a:solidFill>
              <a:srgbClr val="4F81BD"/>
            </a:solidFill>
            <a:ln w="25560">
              <a:solidFill>
                <a:srgbClr val="385D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cxnSp>
          <p:nvCxnSpPr>
            <p:cNvPr id="750" name="Straight Arrow Connector 2"/>
            <p:cNvCxnSpPr>
              <a:stCxn id="745" idx="3"/>
              <a:endCxn id="747" idx="1"/>
            </p:cNvCxnSpPr>
            <p:nvPr/>
          </p:nvCxnSpPr>
          <p:spPr>
            <a:xfrm flipV="1">
              <a:off x="5479920" y="3965710"/>
              <a:ext cx="3545303" cy="5040"/>
            </a:xfrm>
            <a:prstGeom prst="straightConnector1">
              <a:avLst/>
            </a:prstGeom>
            <a:ln w="25560">
              <a:solidFill>
                <a:srgbClr val="4F81BD"/>
              </a:solidFill>
              <a:round/>
              <a:tailEnd type="triangle" w="med" len="med"/>
            </a:ln>
          </p:spPr>
        </p:cxnSp>
        <p:sp>
          <p:nvSpPr>
            <p:cNvPr id="751" name="TextBox 17"/>
            <p:cNvSpPr txBox="1"/>
            <p:nvPr/>
          </p:nvSpPr>
          <p:spPr>
            <a:xfrm>
              <a:off x="5497920" y="3960670"/>
              <a:ext cx="2724840" cy="64620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 anchorCtr="1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en-US" sz="1800" b="0" strike="noStrike" spc="-1" dirty="0">
                  <a:solidFill>
                    <a:srgbClr val="000000"/>
                  </a:solidFill>
                  <a:latin typeface="Calibri"/>
                </a:rPr>
                <a:t>Update information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en-US" sz="1800" b="0" strike="noStrike" spc="-1" dirty="0">
                  <a:solidFill>
                    <a:srgbClr val="000000"/>
                  </a:solidFill>
                  <a:latin typeface="Calibri"/>
                </a:rPr>
                <a:t>Redirection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52" name="TextBox 18"/>
            <p:cNvSpPr txBox="1"/>
            <p:nvPr/>
          </p:nvSpPr>
          <p:spPr>
            <a:xfrm>
              <a:off x="501120" y="3187030"/>
              <a:ext cx="1175400" cy="369360"/>
            </a:xfrm>
            <a:prstGeom prst="rect">
              <a:avLst/>
            </a:prstGeom>
            <a:noFill/>
            <a:ln w="0">
              <a:noFill/>
            </a:ln>
          </p:spPr>
          <p:txBody>
            <a:bodyPr anchor="t">
              <a:noAutofit/>
            </a:bodyPr>
            <a:lstStyle/>
            <a:p>
              <a:pPr>
                <a:lnSpc>
                  <a:spcPct val="100000"/>
                </a:lnSpc>
                <a:buNone/>
              </a:pPr>
              <a:r>
                <a:rPr lang="en-US" sz="1800" b="1" strike="noStrike" spc="-1" dirty="0">
                  <a:solidFill>
                    <a:srgbClr val="000000"/>
                  </a:solidFill>
                  <a:latin typeface="Century Gothic"/>
                  <a:ea typeface="Century Gothic"/>
                </a:rPr>
                <a:t>Stable</a:t>
              </a:r>
              <a:endParaRPr lang="en-GB" sz="18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53" name="TekstSylinder 752"/>
            <p:cNvSpPr txBox="1"/>
            <p:nvPr/>
          </p:nvSpPr>
          <p:spPr>
            <a:xfrm>
              <a:off x="4062600" y="4987390"/>
              <a:ext cx="5420880" cy="657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US" sz="2000" b="1" strike="noStrike" spc="-1" dirty="0">
                  <a:solidFill>
                    <a:srgbClr val="000000"/>
                  </a:solidFill>
                  <a:latin typeface="Century Gothic"/>
                </a:rPr>
                <a:t>Responsibility</a:t>
              </a:r>
              <a:r>
                <a:rPr lang="en-US" sz="2000" b="0" strike="noStrike" spc="-1" dirty="0">
                  <a:solidFill>
                    <a:srgbClr val="000000"/>
                  </a:solidFill>
                  <a:latin typeface="Century Gothic"/>
                </a:rPr>
                <a:t> of the PID owner to keep it up-to-date when the resource changes</a:t>
              </a:r>
              <a:endParaRPr lang="en-GB" sz="20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54" name="Friform 753"/>
            <p:cNvSpPr/>
            <p:nvPr/>
          </p:nvSpPr>
          <p:spPr>
            <a:xfrm>
              <a:off x="5573520" y="4458910"/>
              <a:ext cx="540000" cy="528480"/>
            </a:xfrm>
            <a:custGeom>
              <a:avLst/>
              <a:gdLst/>
              <a:ahLst/>
              <a:cxnLst/>
              <a:rect l="0" t="0" r="r" b="b"/>
              <a:pathLst>
                <a:path w="1500" h="1468" fill="none">
                  <a:moveTo>
                    <a:pt x="0" y="1468"/>
                  </a:moveTo>
                  <a:lnTo>
                    <a:pt x="1500" y="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sp>
        <p:nvSpPr>
          <p:cNvPr id="755" name="TekstSylinder 754"/>
          <p:cNvSpPr txBox="1"/>
          <p:nvPr/>
        </p:nvSpPr>
        <p:spPr>
          <a:xfrm>
            <a:off x="9248400" y="6628680"/>
            <a:ext cx="2919600" cy="204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>
                <a:solidFill>
                  <a:srgbClr val="999999"/>
                </a:solidFill>
                <a:latin typeface="Corbel" panose="020B0503020204020204" pitchFamily="34" charset="0"/>
              </a:rPr>
              <a:t>Modified from https://b2drop.eudat.eu/s/TCYdyf3eqwE0Ust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tel 11">
            <a:extLst>
              <a:ext uri="{FF2B5EF4-FFF2-40B4-BE49-F238E27FC236}">
                <a16:creationId xmlns:a16="http://schemas.microsoft.com/office/drawing/2014/main" id="{7365D297-65C7-DC6E-F952-9D5B8BCC3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solidFill>
                  <a:srgbClr val="005573"/>
                </a:solidFill>
              </a:rPr>
              <a:t>Priciple</a:t>
            </a:r>
            <a:r>
              <a:rPr lang="en-GB" b="1" dirty="0">
                <a:solidFill>
                  <a:srgbClr val="005573"/>
                </a:solidFill>
              </a:rPr>
              <a:t>: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33F0094-FE57-23FC-98BF-DB0E6628462E}"/>
              </a:ext>
            </a:extLst>
          </p:cNvPr>
          <p:cNvSpPr/>
          <p:nvPr/>
        </p:nvSpPr>
        <p:spPr>
          <a:xfrm>
            <a:off x="4448075" y="2777067"/>
            <a:ext cx="1517358" cy="1488649"/>
          </a:xfrm>
          <a:prstGeom prst="ellipse">
            <a:avLst/>
          </a:prstGeom>
          <a:solidFill>
            <a:srgbClr val="FFC000">
              <a:alpha val="49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accent6">
                    <a:lumMod val="50000"/>
                  </a:schemeClr>
                </a:solidFill>
                <a:latin typeface="Corbel" panose="020B0503020204020204" pitchFamily="34" charset="0"/>
              </a:rPr>
              <a:t>PID Service</a:t>
            </a:r>
          </a:p>
        </p:txBody>
      </p:sp>
      <p:sp>
        <p:nvSpPr>
          <p:cNvPr id="7" name="Pil høyre 6">
            <a:extLst>
              <a:ext uri="{FF2B5EF4-FFF2-40B4-BE49-F238E27FC236}">
                <a16:creationId xmlns:a16="http://schemas.microsoft.com/office/drawing/2014/main" id="{B8D70886-A5B7-F53B-F357-54FC5658061F}"/>
              </a:ext>
            </a:extLst>
          </p:cNvPr>
          <p:cNvSpPr/>
          <p:nvPr/>
        </p:nvSpPr>
        <p:spPr>
          <a:xfrm>
            <a:off x="6311886" y="3271624"/>
            <a:ext cx="1651000" cy="499534"/>
          </a:xfrm>
          <a:prstGeom prst="rightArrow">
            <a:avLst/>
          </a:prstGeom>
          <a:solidFill>
            <a:srgbClr val="00B050">
              <a:alpha val="50025"/>
            </a:srgbClr>
          </a:solidFill>
          <a:ln>
            <a:solidFill>
              <a:srgbClr val="008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8F00"/>
                </a:solidFill>
                <a:latin typeface="Corbel" panose="020B0503020204020204" pitchFamily="34" charset="0"/>
              </a:rPr>
              <a:t>URL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988128D3-2AD3-B771-8DBD-5223ADEC2508}"/>
              </a:ext>
            </a:extLst>
          </p:cNvPr>
          <p:cNvGrpSpPr/>
          <p:nvPr/>
        </p:nvGrpSpPr>
        <p:grpSpPr>
          <a:xfrm>
            <a:off x="1686378" y="2632502"/>
            <a:ext cx="839989" cy="1461311"/>
            <a:chOff x="502748" y="2758927"/>
            <a:chExt cx="839989" cy="1461311"/>
          </a:xfrm>
        </p:grpSpPr>
        <p:sp>
          <p:nvSpPr>
            <p:cNvPr id="4" name="Femkant 3">
              <a:extLst>
                <a:ext uri="{FF2B5EF4-FFF2-40B4-BE49-F238E27FC236}">
                  <a16:creationId xmlns:a16="http://schemas.microsoft.com/office/drawing/2014/main" id="{E74455F5-B2ED-BC01-E5AF-42F39FBC766D}"/>
                </a:ext>
              </a:extLst>
            </p:cNvPr>
            <p:cNvSpPr/>
            <p:nvPr/>
          </p:nvSpPr>
          <p:spPr>
            <a:xfrm rot="13767104" flipV="1">
              <a:off x="192087" y="3069588"/>
              <a:ext cx="1461311" cy="839989"/>
            </a:xfrm>
            <a:prstGeom prst="homePlate">
              <a:avLst/>
            </a:prstGeom>
            <a:solidFill>
              <a:schemeClr val="accent1">
                <a:alpha val="46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0070C0"/>
                  </a:solidFill>
                  <a:latin typeface="Corbel" panose="020B0503020204020204" pitchFamily="34" charset="0"/>
                </a:rPr>
                <a:t>TAG</a:t>
              </a: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BB233A08-0C40-4C5C-ACCA-989886394C88}"/>
                </a:ext>
              </a:extLst>
            </p:cNvPr>
            <p:cNvSpPr/>
            <p:nvPr/>
          </p:nvSpPr>
          <p:spPr>
            <a:xfrm>
              <a:off x="533280" y="3101546"/>
              <a:ext cx="152399" cy="14951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Corbel" panose="020B0503020204020204" pitchFamily="34" charset="0"/>
              </a:endParaRPr>
            </a:p>
          </p:txBody>
        </p:sp>
      </p:grpSp>
      <p:sp>
        <p:nvSpPr>
          <p:cNvPr id="5" name="Pil høyre 4">
            <a:extLst>
              <a:ext uri="{FF2B5EF4-FFF2-40B4-BE49-F238E27FC236}">
                <a16:creationId xmlns:a16="http://schemas.microsoft.com/office/drawing/2014/main" id="{4EE6E380-55AC-54DE-AB4F-7ED06DB3BBDF}"/>
              </a:ext>
            </a:extLst>
          </p:cNvPr>
          <p:cNvSpPr/>
          <p:nvPr/>
        </p:nvSpPr>
        <p:spPr>
          <a:xfrm>
            <a:off x="2709333" y="3271624"/>
            <a:ext cx="1651000" cy="499534"/>
          </a:xfrm>
          <a:prstGeom prst="rightArrow">
            <a:avLst/>
          </a:prstGeom>
          <a:solidFill>
            <a:schemeClr val="tx1"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orbel" panose="020B0503020204020204" pitchFamily="34" charset="0"/>
              </a:rPr>
              <a:t>PID</a:t>
            </a:r>
          </a:p>
        </p:txBody>
      </p:sp>
      <p:grpSp>
        <p:nvGrpSpPr>
          <p:cNvPr id="15" name="Gruppe 14">
            <a:extLst>
              <a:ext uri="{FF2B5EF4-FFF2-40B4-BE49-F238E27FC236}">
                <a16:creationId xmlns:a16="http://schemas.microsoft.com/office/drawing/2014/main" id="{A7C8FF22-A9BF-DE35-5D55-7968CA765610}"/>
              </a:ext>
            </a:extLst>
          </p:cNvPr>
          <p:cNvGrpSpPr/>
          <p:nvPr/>
        </p:nvGrpSpPr>
        <p:grpSpPr>
          <a:xfrm>
            <a:off x="5992542" y="4320237"/>
            <a:ext cx="4713123" cy="2160000"/>
            <a:chOff x="5184360" y="2648851"/>
            <a:chExt cx="4713123" cy="2160000"/>
          </a:xfrm>
        </p:grpSpPr>
        <p:sp>
          <p:nvSpPr>
            <p:cNvPr id="13" name="Magnetisk disk 12">
              <a:extLst>
                <a:ext uri="{FF2B5EF4-FFF2-40B4-BE49-F238E27FC236}">
                  <a16:creationId xmlns:a16="http://schemas.microsoft.com/office/drawing/2014/main" id="{955A23A5-7FD3-527E-5EE2-151A14839B69}"/>
                </a:ext>
              </a:extLst>
            </p:cNvPr>
            <p:cNvSpPr/>
            <p:nvPr/>
          </p:nvSpPr>
          <p:spPr>
            <a:xfrm>
              <a:off x="7737483" y="2648851"/>
              <a:ext cx="2160000" cy="2160000"/>
            </a:xfrm>
            <a:prstGeom prst="flowChartMagneticDisk">
              <a:avLst/>
            </a:pr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endParaRPr lang="en-GB" sz="1600" strike="noStrike" spc="-1" dirty="0">
                <a:latin typeface="Corbel" panose="020B0503020204020204" pitchFamily="34" charset="0"/>
              </a:endParaRPr>
            </a:p>
            <a:p>
              <a:pPr algn="ctr">
                <a:buNone/>
              </a:pPr>
              <a:r>
                <a:rPr lang="en-GB" sz="1600" strike="noStrike" spc="-1" dirty="0">
                  <a:latin typeface="Corbel" panose="020B0503020204020204" pitchFamily="34" charset="0"/>
                </a:rPr>
                <a:t>01000110 01100001 </a:t>
              </a:r>
            </a:p>
            <a:p>
              <a:pPr algn="ctr">
                <a:buNone/>
              </a:pPr>
              <a:r>
                <a:rPr lang="en-GB" sz="1600" strike="noStrike" spc="-1" dirty="0">
                  <a:latin typeface="Corbel" panose="020B0503020204020204" pitchFamily="34" charset="0"/>
                </a:rPr>
                <a:t>01110011 01110100 </a:t>
              </a:r>
            </a:p>
            <a:p>
              <a:pPr algn="ctr">
                <a:buNone/>
              </a:pPr>
              <a:r>
                <a:rPr lang="en-GB" sz="1600" strike="noStrike" spc="-1" dirty="0">
                  <a:latin typeface="Corbel" panose="020B0503020204020204" pitchFamily="34" charset="0"/>
                </a:rPr>
                <a:t>01110001 01100110 </a:t>
              </a:r>
            </a:p>
            <a:p>
              <a:pPr algn="ctr">
                <a:buNone/>
              </a:pPr>
              <a:r>
                <a:rPr lang="en-GB" sz="1600" strike="noStrike" spc="-1" dirty="0">
                  <a:latin typeface="Corbel" panose="020B0503020204020204" pitchFamily="34" charset="0"/>
                </a:rPr>
                <a:t>01101001 01101100 </a:t>
              </a:r>
            </a:p>
            <a:p>
              <a:pPr algn="ctr">
                <a:buNone/>
              </a:pPr>
              <a:r>
                <a:rPr lang="en-GB" sz="1600" strike="noStrike" spc="-1" dirty="0">
                  <a:latin typeface="Corbel" panose="020B0503020204020204" pitchFamily="34" charset="0"/>
                </a:rPr>
                <a:t>01100101</a:t>
              </a:r>
            </a:p>
          </p:txBody>
        </p:sp>
        <p:sp>
          <p:nvSpPr>
            <p:cNvPr id="14" name="TekstSylinder 13">
              <a:extLst>
                <a:ext uri="{FF2B5EF4-FFF2-40B4-BE49-F238E27FC236}">
                  <a16:creationId xmlns:a16="http://schemas.microsoft.com/office/drawing/2014/main" id="{9F593F60-CA78-60AC-3E36-1B41FA9008E4}"/>
                </a:ext>
              </a:extLst>
            </p:cNvPr>
            <p:cNvSpPr txBox="1"/>
            <p:nvPr/>
          </p:nvSpPr>
          <p:spPr>
            <a:xfrm>
              <a:off x="5184360" y="2727360"/>
              <a:ext cx="1742760" cy="261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FFFFFF"/>
                  </a:solidFill>
                  <a:latin typeface="Corbel" panose="020B0503020204020204" pitchFamily="34" charset="0"/>
                </a:rPr>
                <a:t>Digital object (DO)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</p:txBody>
        </p:sp>
      </p:grpSp>
      <p:grpSp>
        <p:nvGrpSpPr>
          <p:cNvPr id="18" name="Gruppe 17">
            <a:extLst>
              <a:ext uri="{FF2B5EF4-FFF2-40B4-BE49-F238E27FC236}">
                <a16:creationId xmlns:a16="http://schemas.microsoft.com/office/drawing/2014/main" id="{85781CBD-9C95-37A4-221C-36CEDE4F485A}"/>
              </a:ext>
            </a:extLst>
          </p:cNvPr>
          <p:cNvGrpSpPr/>
          <p:nvPr/>
        </p:nvGrpSpPr>
        <p:grpSpPr>
          <a:xfrm>
            <a:off x="8309339" y="1624212"/>
            <a:ext cx="3777402" cy="2305709"/>
            <a:chOff x="8466801" y="4627428"/>
            <a:chExt cx="3777402" cy="2305709"/>
          </a:xfrm>
        </p:grpSpPr>
        <p:pic>
          <p:nvPicPr>
            <p:cNvPr id="16" name="Bilde 15">
              <a:extLst>
                <a:ext uri="{FF2B5EF4-FFF2-40B4-BE49-F238E27FC236}">
                  <a16:creationId xmlns:a16="http://schemas.microsoft.com/office/drawing/2014/main" id="{10A152FD-5B8A-13FF-C405-D6B08C454A01}"/>
                </a:ext>
              </a:extLst>
            </p:cNvPr>
            <p:cNvPicPr/>
            <p:nvPr/>
          </p:nvPicPr>
          <p:blipFill rotWithShape="1">
            <a:blip r:embed="rId3"/>
            <a:srcRect l="55867"/>
            <a:stretch/>
          </p:blipFill>
          <p:spPr>
            <a:xfrm>
              <a:off x="8466801" y="4627428"/>
              <a:ext cx="2632652" cy="208968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7D2BBBCF-3CD0-F247-D90E-E08862AABB99}"/>
                </a:ext>
              </a:extLst>
            </p:cNvPr>
            <p:cNvSpPr txBox="1"/>
            <p:nvPr/>
          </p:nvSpPr>
          <p:spPr>
            <a:xfrm>
              <a:off x="8987643" y="6681137"/>
              <a:ext cx="3256560" cy="252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800" strike="noStrike" spc="-1" dirty="0">
                  <a:solidFill>
                    <a:srgbClr val="999999"/>
                  </a:solidFill>
                  <a:latin typeface="Corbel" panose="020B0503020204020204" pitchFamily="34" charset="0"/>
                </a:rPr>
                <a:t>https://</a:t>
              </a:r>
              <a:r>
                <a:rPr lang="en-GB" sz="800" strike="noStrike" spc="-1" dirty="0" err="1">
                  <a:solidFill>
                    <a:srgbClr val="999999"/>
                  </a:solidFill>
                  <a:latin typeface="Corbel" panose="020B0503020204020204" pitchFamily="34" charset="0"/>
                </a:rPr>
                <a:t>www.clarin.eu</a:t>
              </a:r>
              <a:r>
                <a:rPr lang="en-GB" sz="800" strike="noStrike" spc="-1" dirty="0">
                  <a:solidFill>
                    <a:srgbClr val="999999"/>
                  </a:solidFill>
                  <a:latin typeface="Corbel" panose="020B0503020204020204" pitchFamily="34" charset="0"/>
                </a:rPr>
                <a:t>/sites/default/files/</a:t>
              </a:r>
              <a:r>
                <a:rPr lang="en-GB" sz="800" strike="noStrike" spc="-1" dirty="0" err="1">
                  <a:solidFill>
                    <a:srgbClr val="999999"/>
                  </a:solidFill>
                  <a:latin typeface="Corbel" panose="020B0503020204020204" pitchFamily="34" charset="0"/>
                </a:rPr>
                <a:t>pid</a:t>
              </a:r>
              <a:r>
                <a:rPr lang="en-GB" sz="800" strike="noStrike" spc="-1" dirty="0">
                  <a:solidFill>
                    <a:srgbClr val="999999"/>
                  </a:solidFill>
                  <a:latin typeface="Corbel" panose="020B0503020204020204" pitchFamily="34" charset="0"/>
                </a:rPr>
                <a:t>-CLARIN-</a:t>
              </a:r>
              <a:r>
                <a:rPr lang="en-GB" sz="800" strike="noStrike" spc="-1" dirty="0" err="1">
                  <a:solidFill>
                    <a:srgbClr val="999999"/>
                  </a:solidFill>
                  <a:latin typeface="Corbel" panose="020B0503020204020204" pitchFamily="34" charset="0"/>
                </a:rPr>
                <a:t>ShortGuide.pdf</a:t>
              </a:r>
              <a:endParaRPr lang="en-GB" sz="800" strike="noStrike" spc="-1" dirty="0">
                <a:latin typeface="Corbel" panose="020B05030202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228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2487EC-0283-3B77-A464-8FC4CE0DE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5573"/>
                </a:solidFill>
              </a:rPr>
              <a:t>Example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9EBF14E-E133-0E8B-1F74-EFCB3A05A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0" y="1278700"/>
            <a:ext cx="9390063" cy="534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>
            <a:extLst>
              <a:ext uri="{FF2B5EF4-FFF2-40B4-BE49-F238E27FC236}">
                <a16:creationId xmlns:a16="http://schemas.microsoft.com/office/drawing/2014/main" id="{DD1ED367-A773-889F-1293-513845F06F50}"/>
              </a:ext>
            </a:extLst>
          </p:cNvPr>
          <p:cNvSpPr txBox="1"/>
          <p:nvPr/>
        </p:nvSpPr>
        <p:spPr>
          <a:xfrm>
            <a:off x="7797800" y="6655737"/>
            <a:ext cx="4446403" cy="17686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>
                <a:solidFill>
                  <a:srgbClr val="999999"/>
                </a:solidFill>
                <a:latin typeface="Corbel" panose="020B0503020204020204" pitchFamily="34" charset="0"/>
              </a:rPr>
              <a:t>https://</a:t>
            </a:r>
            <a:r>
              <a:rPr lang="en-GB" sz="800" strike="noStrike" spc="-1" dirty="0" err="1">
                <a:solidFill>
                  <a:srgbClr val="999999"/>
                </a:solidFill>
                <a:latin typeface="Corbel" panose="020B0503020204020204" pitchFamily="34" charset="0"/>
              </a:rPr>
              <a:t>blog.lib.uiowa.edu</a:t>
            </a:r>
            <a:r>
              <a:rPr lang="en-GB" sz="800" strike="noStrike" spc="-1" dirty="0">
                <a:solidFill>
                  <a:srgbClr val="999999"/>
                </a:solidFill>
                <a:latin typeface="Corbel" panose="020B0503020204020204" pitchFamily="34" charset="0"/>
              </a:rPr>
              <a:t>/news/2023/03/07/the-power-of-persistent-identifiers-in-data-sharing/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30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" name="Bilde 572"/>
          <p:cNvPicPr/>
          <p:nvPr/>
        </p:nvPicPr>
        <p:blipFill>
          <a:blip r:embed="rId3"/>
          <a:stretch/>
        </p:blipFill>
        <p:spPr>
          <a:xfrm>
            <a:off x="360000" y="504000"/>
            <a:ext cx="2105640" cy="5544000"/>
          </a:xfrm>
          <a:prstGeom prst="rect">
            <a:avLst/>
          </a:prstGeom>
          <a:ln w="0">
            <a:noFill/>
          </a:ln>
        </p:spPr>
      </p:pic>
      <p:sp>
        <p:nvSpPr>
          <p:cNvPr id="574" name="TextBox 1"/>
          <p:cNvSpPr/>
          <p:nvPr/>
        </p:nvSpPr>
        <p:spPr>
          <a:xfrm>
            <a:off x="3825720" y="6393240"/>
            <a:ext cx="487656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n-GB" sz="1800" strike="noStrike" spc="-1" dirty="0">
                <a:solidFill>
                  <a:srgbClr val="000000"/>
                </a:solidFill>
                <a:latin typeface="Corbel" panose="020B0503020204020204" pitchFamily="34" charset="0"/>
                <a:ea typeface="Geneva"/>
              </a:rPr>
              <a:t>Link to </a:t>
            </a:r>
            <a:r>
              <a:rPr lang="en-GB" sz="1800" strike="noStrike" spc="-1" dirty="0" err="1">
                <a:solidFill>
                  <a:srgbClr val="000000"/>
                </a:solidFill>
                <a:latin typeface="Corbel" panose="020B0503020204020204" pitchFamily="34" charset="0"/>
                <a:ea typeface="Geneva"/>
              </a:rPr>
              <a:t>RDMkit</a:t>
            </a:r>
            <a:r>
              <a:rPr lang="en-GB" sz="1800" strike="noStrike" spc="-1" dirty="0">
                <a:solidFill>
                  <a:srgbClr val="000000"/>
                </a:solidFill>
                <a:latin typeface="Corbel" panose="020B0503020204020204" pitchFamily="34" charset="0"/>
                <a:ea typeface="Geneva"/>
              </a:rPr>
              <a:t>: </a:t>
            </a:r>
            <a:r>
              <a:rPr lang="en-GB" sz="1800" u="sng" strike="noStrike" spc="-1" dirty="0">
                <a:solidFill>
                  <a:srgbClr val="3399FF"/>
                </a:solidFill>
                <a:uFillTx/>
                <a:latin typeface="Corbel" panose="020B0503020204020204" pitchFamily="34" charset="0"/>
                <a:ea typeface="Geneva"/>
                <a:hlinkClick r:id="rId4"/>
              </a:rPr>
              <a:t>https://rdmkit.elixir-europe.org/</a:t>
            </a:r>
            <a:endParaRPr lang="en-GB" sz="1800" strike="noStrike" spc="-1" dirty="0">
              <a:latin typeface="Corbel" panose="020B0503020204020204" pitchFamily="34" charset="0"/>
            </a:endParaRPr>
          </a:p>
        </p:txBody>
      </p:sp>
      <p:pic>
        <p:nvPicPr>
          <p:cNvPr id="575" name="Picture 3" descr="A picture containing text, clipart&#10;&#10;Description automatically generated"/>
          <p:cNvPicPr/>
          <p:nvPr/>
        </p:nvPicPr>
        <p:blipFill>
          <a:blip r:embed="rId5"/>
          <a:stretch/>
        </p:blipFill>
        <p:spPr>
          <a:xfrm>
            <a:off x="9787200" y="362880"/>
            <a:ext cx="2404800" cy="647640"/>
          </a:xfrm>
          <a:prstGeom prst="rect">
            <a:avLst/>
          </a:prstGeom>
          <a:ln w="0">
            <a:noFill/>
          </a:ln>
        </p:spPr>
      </p:pic>
      <p:pic>
        <p:nvPicPr>
          <p:cNvPr id="576" name="Picture 2"/>
          <p:cNvPicPr/>
          <p:nvPr/>
        </p:nvPicPr>
        <p:blipFill>
          <a:blip r:embed="rId6"/>
          <a:stretch/>
        </p:blipFill>
        <p:spPr>
          <a:xfrm>
            <a:off x="4037760" y="1010520"/>
            <a:ext cx="3738240" cy="3743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E14DC33-7BA9-D2B3-2C85-E8ABACEE3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strike="noStrike" spc="-1">
                <a:solidFill>
                  <a:srgbClr val="005573"/>
                </a:solidFill>
                <a:latin typeface="Corbel" panose="020B0503020204020204" pitchFamily="34" charset="0"/>
              </a:rPr>
              <a:t>Different systems</a:t>
            </a:r>
            <a:endParaRPr lang="en-GB" b="1" strike="noStrike" spc="-1" dirty="0">
              <a:solidFill>
                <a:srgbClr val="005573"/>
              </a:solidFill>
              <a:latin typeface="Corbel" panose="020B0503020204020204" pitchFamily="34" charset="0"/>
            </a:endParaRP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C3BF252-8D0E-B6BB-8D8C-A4CA27925BDB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480" y="1554154"/>
            <a:ext cx="7855647" cy="42647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Some Common Identifiers: 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Digital Object Identifiers (doi:10.1186/2041-1480-3-9)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Handles (hdl:2381/12775)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URN (urn:isbn:0451450523)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Archival Resource Keys (ARK) (ark:/13030/tf5p30086k)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Persistent Uniform Resource Locator (PURL)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400" b="1" dirty="0"/>
              <a:t>Resolver Services </a:t>
            </a:r>
          </a:p>
          <a:p>
            <a:pPr lvl="1"/>
            <a:r>
              <a:rPr lang="en-GB" dirty="0">
                <a:latin typeface="Corbel" panose="020B0503020204020204" pitchFamily="34" charset="0"/>
              </a:rPr>
              <a:t>N2T (Name-to-Thing)</a:t>
            </a:r>
          </a:p>
          <a:p>
            <a:pPr lvl="1"/>
            <a:r>
              <a:rPr lang="en-GB" dirty="0" err="1">
                <a:latin typeface="Corbel" panose="020B0503020204020204" pitchFamily="34" charset="0"/>
              </a:rPr>
              <a:t>Identifiers.org</a:t>
            </a:r>
            <a:r>
              <a:rPr lang="en-GB" dirty="0">
                <a:latin typeface="Corbel" panose="020B0503020204020204" pitchFamily="34" charset="0"/>
              </a:rPr>
              <a:t> </a:t>
            </a:r>
          </a:p>
        </p:txBody>
      </p:sp>
      <p:pic>
        <p:nvPicPr>
          <p:cNvPr id="4" name="Google Shape;718;p73_0">
            <a:extLst>
              <a:ext uri="{FF2B5EF4-FFF2-40B4-BE49-F238E27FC236}">
                <a16:creationId xmlns:a16="http://schemas.microsoft.com/office/drawing/2014/main" id="{764334A7-7A9B-5A89-EFC7-C7F108347B9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0461240" y="1640294"/>
            <a:ext cx="874440" cy="874440"/>
          </a:xfrm>
          <a:prstGeom prst="rect">
            <a:avLst/>
          </a:prstGeom>
          <a:ln w="0">
            <a:noFill/>
          </a:ln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4505E16-8F04-59AF-4765-D8FDA0A8A1E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926640" y="2794836"/>
            <a:ext cx="1943640" cy="287640"/>
          </a:xfrm>
          <a:prstGeom prst="rect">
            <a:avLst/>
          </a:prstGeom>
          <a:ln w="0">
            <a:noFill/>
          </a:ln>
        </p:spPr>
      </p:pic>
      <p:grpSp>
        <p:nvGrpSpPr>
          <p:cNvPr id="17" name="Gruppe 16">
            <a:extLst>
              <a:ext uri="{FF2B5EF4-FFF2-40B4-BE49-F238E27FC236}">
                <a16:creationId xmlns:a16="http://schemas.microsoft.com/office/drawing/2014/main" id="{F826A3FF-F171-353F-6FF5-C12AD19DF29D}"/>
              </a:ext>
            </a:extLst>
          </p:cNvPr>
          <p:cNvGrpSpPr/>
          <p:nvPr/>
        </p:nvGrpSpPr>
        <p:grpSpPr>
          <a:xfrm>
            <a:off x="4551700" y="4008446"/>
            <a:ext cx="3127427" cy="2849554"/>
            <a:chOff x="4551700" y="4008446"/>
            <a:chExt cx="3127427" cy="2849554"/>
          </a:xfrm>
        </p:grpSpPr>
        <p:pic>
          <p:nvPicPr>
            <p:cNvPr id="7172" name="Picture 4">
              <a:extLst>
                <a:ext uri="{FF2B5EF4-FFF2-40B4-BE49-F238E27FC236}">
                  <a16:creationId xmlns:a16="http://schemas.microsoft.com/office/drawing/2014/main" id="{47F5E47A-DCCA-D720-CB55-B3431D9CCB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1700" y="4008446"/>
              <a:ext cx="2851679" cy="259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kstSylinder 15">
              <a:extLst>
                <a:ext uri="{FF2B5EF4-FFF2-40B4-BE49-F238E27FC236}">
                  <a16:creationId xmlns:a16="http://schemas.microsoft.com/office/drawing/2014/main" id="{1D783E27-2AAF-FB8E-2882-2BA7F5997DBB}"/>
                </a:ext>
              </a:extLst>
            </p:cNvPr>
            <p:cNvSpPr txBox="1"/>
            <p:nvPr/>
          </p:nvSpPr>
          <p:spPr>
            <a:xfrm>
              <a:off x="4759527" y="6653160"/>
              <a:ext cx="2919600" cy="2048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https://</a:t>
              </a:r>
              <a:r>
                <a:rPr lang="en-GB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arks.org</a:t>
              </a:r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/about/n2t-global-resolver/</a:t>
              </a:r>
            </a:p>
          </p:txBody>
        </p:sp>
      </p:grpSp>
      <p:grpSp>
        <p:nvGrpSpPr>
          <p:cNvPr id="21" name="Gruppe 20">
            <a:extLst>
              <a:ext uri="{FF2B5EF4-FFF2-40B4-BE49-F238E27FC236}">
                <a16:creationId xmlns:a16="http://schemas.microsoft.com/office/drawing/2014/main" id="{B7961B66-8263-5337-40D8-5063279C8719}"/>
              </a:ext>
            </a:extLst>
          </p:cNvPr>
          <p:cNvGrpSpPr/>
          <p:nvPr/>
        </p:nvGrpSpPr>
        <p:grpSpPr>
          <a:xfrm>
            <a:off x="7843835" y="4166261"/>
            <a:ext cx="4223473" cy="2736433"/>
            <a:chOff x="7843835" y="4166261"/>
            <a:chExt cx="4223473" cy="2736433"/>
          </a:xfrm>
        </p:grpSpPr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F7505359-7786-C11C-8322-AD8BB1A9A7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835" y="4166261"/>
              <a:ext cx="4223473" cy="2375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kstSylinder 19">
              <a:extLst>
                <a:ext uri="{FF2B5EF4-FFF2-40B4-BE49-F238E27FC236}">
                  <a16:creationId xmlns:a16="http://schemas.microsoft.com/office/drawing/2014/main" id="{4FBAF13F-83A8-D5C7-9F08-7ECD225577D5}"/>
                </a:ext>
              </a:extLst>
            </p:cNvPr>
            <p:cNvSpPr txBox="1"/>
            <p:nvPr/>
          </p:nvSpPr>
          <p:spPr>
            <a:xfrm>
              <a:off x="7843835" y="6653160"/>
              <a:ext cx="4223473" cy="249534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https://</a:t>
              </a:r>
              <a:r>
                <a:rPr lang="en-GB" sz="6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eosc-portal.eu</a:t>
              </a:r>
              <a:r>
                <a:rPr lang="en-GB" sz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rbel" panose="020B0503020204020204" pitchFamily="34" charset="0"/>
                </a:rPr>
                <a:t>/news-and-events/news/identifiers-ensuring-robust-and-reliable-access-life-sciences-data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654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PlaceHolder 1"/>
          <p:cNvSpPr>
            <a:spLocks noGrp="1"/>
          </p:cNvSpPr>
          <p:nvPr>
            <p:ph type="title"/>
          </p:nvPr>
        </p:nvSpPr>
        <p:spPr>
          <a:xfrm>
            <a:off x="914400" y="13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</a:pPr>
            <a:r>
              <a:rPr lang="en-GB" sz="4400" b="1" strike="noStrike" spc="-1" dirty="0">
                <a:solidFill>
                  <a:srgbClr val="005472"/>
                </a:solidFill>
              </a:rPr>
              <a:t>How </a:t>
            </a:r>
            <a:r>
              <a:rPr lang="en-GB" b="1" spc="-1" dirty="0">
                <a:solidFill>
                  <a:srgbClr val="005472"/>
                </a:solidFill>
              </a:rPr>
              <a:t>do I</a:t>
            </a:r>
            <a:r>
              <a:rPr lang="en-GB" sz="4400" b="1" strike="noStrike" spc="-1" dirty="0">
                <a:solidFill>
                  <a:srgbClr val="005472"/>
                </a:solidFill>
              </a:rPr>
              <a:t> recognize a PID?</a:t>
            </a:r>
            <a:endParaRPr lang="en-US" sz="4400" b="1" strike="noStrike" spc="-1" dirty="0">
              <a:solidFill>
                <a:srgbClr val="000000"/>
              </a:solidFill>
            </a:endParaRPr>
          </a:p>
        </p:txBody>
      </p:sp>
      <p:sp>
        <p:nvSpPr>
          <p:cNvPr id="765" name="PlaceHolder 2"/>
          <p:cNvSpPr>
            <a:spLocks noGrp="1"/>
          </p:cNvSpPr>
          <p:nvPr>
            <p:ph type="subTitle"/>
          </p:nvPr>
        </p:nvSpPr>
        <p:spPr>
          <a:xfrm>
            <a:off x="578160" y="2880000"/>
            <a:ext cx="10972440" cy="108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216000" indent="-216000" algn="ctr">
              <a:buNone/>
            </a:pPr>
            <a:r>
              <a:rPr lang="en-GB" sz="3200" u="sng" strike="noStrike" spc="-1" dirty="0">
                <a:solidFill>
                  <a:srgbClr val="0070C0"/>
                </a:solidFill>
                <a:ea typeface="Droid Sans Fallback"/>
              </a:rPr>
              <a:t>DOI: 10.5281/zenodo.6104400</a:t>
            </a:r>
            <a:endParaRPr lang="en-GB" sz="3200" u="sng" strike="noStrike" spc="-1" dirty="0">
              <a:solidFill>
                <a:srgbClr val="0070C0"/>
              </a:solidFill>
            </a:endParaRPr>
          </a:p>
        </p:txBody>
      </p:sp>
      <p:pic>
        <p:nvPicPr>
          <p:cNvPr id="3" name="Grafikk 2" descr="Markør med heldekkende fyll">
            <a:extLst>
              <a:ext uri="{FF2B5EF4-FFF2-40B4-BE49-F238E27FC236}">
                <a16:creationId xmlns:a16="http://schemas.microsoft.com/office/drawing/2014/main" id="{828D1AC8-C2E2-A9A6-6360-80D1BC592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41961" y="3286593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PlaceHolder 1"/>
          <p:cNvSpPr>
            <a:spLocks noGrp="1"/>
          </p:cNvSpPr>
          <p:nvPr>
            <p:ph type="subTitle"/>
          </p:nvPr>
        </p:nvSpPr>
        <p:spPr>
          <a:xfrm>
            <a:off x="578160" y="2880000"/>
            <a:ext cx="10972440" cy="1080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GB" sz="3200" strike="noStrike" spc="-1" dirty="0"/>
              <a:t>https://</a:t>
            </a:r>
            <a:r>
              <a:rPr lang="en-GB" sz="3200" strike="noStrike" spc="-1" dirty="0" err="1"/>
              <a:t>doi.org</a:t>
            </a:r>
            <a:r>
              <a:rPr lang="en-GB" sz="3200" strike="noStrike" spc="-1" dirty="0"/>
              <a:t>/ 10.5281 / zenodo.6104400</a:t>
            </a:r>
          </a:p>
        </p:txBody>
      </p:sp>
      <p:sp>
        <p:nvSpPr>
          <p:cNvPr id="767" name="PlaceHolder 2"/>
          <p:cNvSpPr>
            <a:spLocks noGrp="1"/>
          </p:cNvSpPr>
          <p:nvPr>
            <p:ph type="title"/>
          </p:nvPr>
        </p:nvSpPr>
        <p:spPr>
          <a:xfrm>
            <a:off x="914400" y="13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  <a:buClr>
                <a:srgbClr val="000000"/>
              </a:buClr>
              <a:buSzPct val="45000"/>
            </a:pPr>
            <a:r>
              <a:rPr lang="en-GB" sz="4400" b="1" strike="noStrike" spc="-1" dirty="0">
                <a:solidFill>
                  <a:srgbClr val="005472"/>
                </a:solidFill>
              </a:rPr>
              <a:t>Anatomy of a DOI</a:t>
            </a:r>
            <a:endParaRPr lang="en-US" sz="4400" b="1" strike="noStrike" spc="-1" dirty="0">
              <a:solidFill>
                <a:srgbClr val="000000"/>
              </a:solidFill>
            </a:endParaRPr>
          </a:p>
        </p:txBody>
      </p:sp>
      <p:grpSp>
        <p:nvGrpSpPr>
          <p:cNvPr id="768" name="Gruppe 767"/>
          <p:cNvGrpSpPr/>
          <p:nvPr/>
        </p:nvGrpSpPr>
        <p:grpSpPr>
          <a:xfrm>
            <a:off x="2477460" y="4032000"/>
            <a:ext cx="2520000" cy="681840"/>
            <a:chOff x="2311200" y="4032000"/>
            <a:chExt cx="2520000" cy="681840"/>
          </a:xfrm>
        </p:grpSpPr>
        <p:sp>
          <p:nvSpPr>
            <p:cNvPr id="769" name="Friform 768"/>
            <p:cNvSpPr/>
            <p:nvPr/>
          </p:nvSpPr>
          <p:spPr>
            <a:xfrm rot="16200000">
              <a:off x="3481200" y="2862000"/>
              <a:ext cx="180000" cy="2520000"/>
            </a:xfrm>
            <a:custGeom>
              <a:avLst/>
              <a:gdLst/>
              <a:ahLst/>
              <a:cxnLst/>
              <a:rect l="0" t="0" r="r" b="b"/>
              <a:pathLst>
                <a:path w="502" h="7002">
                  <a:moveTo>
                    <a:pt x="501" y="0"/>
                  </a:moveTo>
                  <a:cubicBezTo>
                    <a:pt x="375" y="0"/>
                    <a:pt x="250" y="291"/>
                    <a:pt x="250" y="583"/>
                  </a:cubicBezTo>
                  <a:lnTo>
                    <a:pt x="250" y="2843"/>
                  </a:lnTo>
                  <a:cubicBezTo>
                    <a:pt x="250" y="3135"/>
                    <a:pt x="125" y="3427"/>
                    <a:pt x="0" y="3427"/>
                  </a:cubicBezTo>
                  <a:cubicBezTo>
                    <a:pt x="125" y="3427"/>
                    <a:pt x="250" y="3718"/>
                    <a:pt x="250" y="4010"/>
                  </a:cubicBezTo>
                  <a:lnTo>
                    <a:pt x="250" y="6417"/>
                  </a:lnTo>
                  <a:cubicBezTo>
                    <a:pt x="250" y="6709"/>
                    <a:pt x="375" y="7001"/>
                    <a:pt x="501" y="7001"/>
                  </a:cubicBezTo>
                </a:path>
              </a:pathLst>
            </a:custGeom>
            <a:noFill/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0" name="TekstSylinder 769"/>
            <p:cNvSpPr txBox="1"/>
            <p:nvPr/>
          </p:nvSpPr>
          <p:spPr>
            <a:xfrm>
              <a:off x="2736000" y="4392000"/>
              <a:ext cx="1620000" cy="32184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Resolver service</a:t>
              </a:r>
            </a:p>
          </p:txBody>
        </p:sp>
      </p:grpSp>
      <p:grpSp>
        <p:nvGrpSpPr>
          <p:cNvPr id="771" name="Gruppe 770"/>
          <p:cNvGrpSpPr/>
          <p:nvPr/>
        </p:nvGrpSpPr>
        <p:grpSpPr>
          <a:xfrm>
            <a:off x="4869485" y="4032000"/>
            <a:ext cx="1080000" cy="926280"/>
            <a:chOff x="4717080" y="4032000"/>
            <a:chExt cx="1080000" cy="926280"/>
          </a:xfrm>
        </p:grpSpPr>
        <p:sp>
          <p:nvSpPr>
            <p:cNvPr id="772" name="Friform 771"/>
            <p:cNvSpPr/>
            <p:nvPr/>
          </p:nvSpPr>
          <p:spPr>
            <a:xfrm rot="16200000">
              <a:off x="5148000" y="3816000"/>
              <a:ext cx="180000" cy="612000"/>
            </a:xfrm>
            <a:custGeom>
              <a:avLst/>
              <a:gdLst/>
              <a:ahLst/>
              <a:cxnLst/>
              <a:rect l="0" t="0" r="r" b="b"/>
              <a:pathLst>
                <a:path w="502" h="1702">
                  <a:moveTo>
                    <a:pt x="501" y="0"/>
                  </a:moveTo>
                  <a:cubicBezTo>
                    <a:pt x="375" y="0"/>
                    <a:pt x="250" y="70"/>
                    <a:pt x="250" y="141"/>
                  </a:cubicBezTo>
                  <a:lnTo>
                    <a:pt x="250" y="690"/>
                  </a:lnTo>
                  <a:cubicBezTo>
                    <a:pt x="250" y="761"/>
                    <a:pt x="125" y="832"/>
                    <a:pt x="0" y="832"/>
                  </a:cubicBezTo>
                  <a:cubicBezTo>
                    <a:pt x="125" y="832"/>
                    <a:pt x="250" y="903"/>
                    <a:pt x="250" y="974"/>
                  </a:cubicBezTo>
                  <a:lnTo>
                    <a:pt x="250" y="1559"/>
                  </a:lnTo>
                  <a:cubicBezTo>
                    <a:pt x="250" y="1630"/>
                    <a:pt x="375" y="1701"/>
                    <a:pt x="501" y="1701"/>
                  </a:cubicBezTo>
                </a:path>
              </a:pathLst>
            </a:custGeom>
            <a:noFill/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3" name="TekstSylinder 772"/>
            <p:cNvSpPr txBox="1"/>
            <p:nvPr/>
          </p:nvSpPr>
          <p:spPr>
            <a:xfrm>
              <a:off x="4717080" y="4301280"/>
              <a:ext cx="1080000" cy="65700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Directory</a:t>
              </a:r>
            </a:p>
            <a:p>
              <a:r>
                <a:rPr lang="en-GB" sz="1500" strike="noStrike" spc="-1" dirty="0">
                  <a:latin typeface="Corbel" panose="020B0503020204020204" pitchFamily="34" charset="0"/>
                </a:rPr>
                <a:t>indicator</a:t>
              </a:r>
            </a:p>
          </p:txBody>
        </p:sp>
      </p:grpSp>
      <p:grpSp>
        <p:nvGrpSpPr>
          <p:cNvPr id="774" name="Gruppe 773"/>
          <p:cNvGrpSpPr/>
          <p:nvPr/>
        </p:nvGrpSpPr>
        <p:grpSpPr>
          <a:xfrm>
            <a:off x="4860000" y="4929480"/>
            <a:ext cx="1588680" cy="542520"/>
            <a:chOff x="4860000" y="4929480"/>
            <a:chExt cx="1588680" cy="542520"/>
          </a:xfrm>
        </p:grpSpPr>
        <p:sp>
          <p:nvSpPr>
            <p:cNvPr id="775" name="Friform 774"/>
            <p:cNvSpPr/>
            <p:nvPr/>
          </p:nvSpPr>
          <p:spPr>
            <a:xfrm rot="16200000">
              <a:off x="5564160" y="4224960"/>
              <a:ext cx="180000" cy="1588680"/>
            </a:xfrm>
            <a:custGeom>
              <a:avLst/>
              <a:gdLst/>
              <a:ahLst/>
              <a:cxnLst/>
              <a:rect l="0" t="0" r="r" b="b"/>
              <a:pathLst>
                <a:path w="502" h="4415">
                  <a:moveTo>
                    <a:pt x="501" y="0"/>
                  </a:moveTo>
                  <a:cubicBezTo>
                    <a:pt x="375" y="0"/>
                    <a:pt x="250" y="183"/>
                    <a:pt x="250" y="367"/>
                  </a:cubicBezTo>
                  <a:lnTo>
                    <a:pt x="250" y="1792"/>
                  </a:lnTo>
                  <a:cubicBezTo>
                    <a:pt x="250" y="1976"/>
                    <a:pt x="125" y="2160"/>
                    <a:pt x="0" y="2160"/>
                  </a:cubicBezTo>
                  <a:cubicBezTo>
                    <a:pt x="125" y="2160"/>
                    <a:pt x="250" y="2344"/>
                    <a:pt x="250" y="2528"/>
                  </a:cubicBezTo>
                  <a:lnTo>
                    <a:pt x="250" y="4046"/>
                  </a:lnTo>
                  <a:cubicBezTo>
                    <a:pt x="250" y="4230"/>
                    <a:pt x="375" y="4414"/>
                    <a:pt x="501" y="4414"/>
                  </a:cubicBezTo>
                </a:path>
              </a:pathLst>
            </a:custGeom>
            <a:noFill/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6" name="TekstSylinder 775"/>
            <p:cNvSpPr txBox="1"/>
            <p:nvPr/>
          </p:nvSpPr>
          <p:spPr>
            <a:xfrm>
              <a:off x="5400000" y="5169960"/>
              <a:ext cx="790920" cy="30204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Prefix</a:t>
              </a:r>
            </a:p>
          </p:txBody>
        </p:sp>
      </p:grpSp>
      <p:grpSp>
        <p:nvGrpSpPr>
          <p:cNvPr id="777" name="Gruppe 776"/>
          <p:cNvGrpSpPr/>
          <p:nvPr/>
        </p:nvGrpSpPr>
        <p:grpSpPr>
          <a:xfrm>
            <a:off x="6840000" y="4032000"/>
            <a:ext cx="2747345" cy="609840"/>
            <a:chOff x="6840000" y="4032000"/>
            <a:chExt cx="2747345" cy="609840"/>
          </a:xfrm>
        </p:grpSpPr>
        <p:sp>
          <p:nvSpPr>
            <p:cNvPr id="778" name="Friform 777"/>
            <p:cNvSpPr/>
            <p:nvPr/>
          </p:nvSpPr>
          <p:spPr>
            <a:xfrm rot="16200000">
              <a:off x="8109453" y="2762547"/>
              <a:ext cx="208440" cy="2747345"/>
            </a:xfrm>
            <a:custGeom>
              <a:avLst/>
              <a:gdLst/>
              <a:ahLst/>
              <a:cxnLst/>
              <a:rect l="0" t="0" r="r" b="b"/>
              <a:pathLst>
                <a:path w="502" h="8002">
                  <a:moveTo>
                    <a:pt x="501" y="0"/>
                  </a:moveTo>
                  <a:cubicBezTo>
                    <a:pt x="375" y="0"/>
                    <a:pt x="250" y="333"/>
                    <a:pt x="250" y="666"/>
                  </a:cubicBezTo>
                  <a:lnTo>
                    <a:pt x="250" y="3249"/>
                  </a:lnTo>
                  <a:cubicBezTo>
                    <a:pt x="250" y="3583"/>
                    <a:pt x="125" y="3916"/>
                    <a:pt x="0" y="3916"/>
                  </a:cubicBezTo>
                  <a:cubicBezTo>
                    <a:pt x="125" y="3916"/>
                    <a:pt x="250" y="4249"/>
                    <a:pt x="250" y="4583"/>
                  </a:cubicBezTo>
                  <a:lnTo>
                    <a:pt x="250" y="7334"/>
                  </a:lnTo>
                  <a:cubicBezTo>
                    <a:pt x="250" y="7667"/>
                    <a:pt x="375" y="8001"/>
                    <a:pt x="501" y="8001"/>
                  </a:cubicBezTo>
                </a:path>
              </a:pathLst>
            </a:custGeom>
            <a:noFill/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9" name="TekstSylinder 778"/>
            <p:cNvSpPr txBox="1"/>
            <p:nvPr/>
          </p:nvSpPr>
          <p:spPr>
            <a:xfrm>
              <a:off x="7884000" y="4320000"/>
              <a:ext cx="720000" cy="32184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Suffix</a:t>
              </a:r>
            </a:p>
          </p:txBody>
        </p:sp>
      </p:grpSp>
      <p:grpSp>
        <p:nvGrpSpPr>
          <p:cNvPr id="780" name="Gruppe 779"/>
          <p:cNvGrpSpPr/>
          <p:nvPr/>
        </p:nvGrpSpPr>
        <p:grpSpPr>
          <a:xfrm>
            <a:off x="2880000" y="4680000"/>
            <a:ext cx="1837080" cy="1413720"/>
            <a:chOff x="2880000" y="4680000"/>
            <a:chExt cx="1837080" cy="1413720"/>
          </a:xfrm>
        </p:grpSpPr>
        <p:sp>
          <p:nvSpPr>
            <p:cNvPr id="781" name="TekstSylinder 780"/>
            <p:cNvSpPr txBox="1"/>
            <p:nvPr/>
          </p:nvSpPr>
          <p:spPr>
            <a:xfrm>
              <a:off x="2880000" y="5580000"/>
              <a:ext cx="1620000" cy="51372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Assigned by </a:t>
              </a:r>
            </a:p>
            <a:p>
              <a:r>
                <a:rPr lang="en-GB" sz="1500" strike="noStrike" spc="-1" dirty="0">
                  <a:latin typeface="Corbel" panose="020B0503020204020204" pitchFamily="34" charset="0"/>
                </a:rPr>
                <a:t>DOI Foundation</a:t>
              </a:r>
            </a:p>
          </p:txBody>
        </p:sp>
        <p:sp>
          <p:nvSpPr>
            <p:cNvPr id="782" name="Rett linje 781"/>
            <p:cNvSpPr/>
            <p:nvPr/>
          </p:nvSpPr>
          <p:spPr>
            <a:xfrm flipV="1">
              <a:off x="3600000" y="4680000"/>
              <a:ext cx="1117080" cy="90000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83" name="Gruppe 782"/>
          <p:cNvGrpSpPr/>
          <p:nvPr/>
        </p:nvGrpSpPr>
        <p:grpSpPr>
          <a:xfrm>
            <a:off x="5040000" y="5400000"/>
            <a:ext cx="3240000" cy="1440000"/>
            <a:chOff x="5040000" y="5400000"/>
            <a:chExt cx="3240000" cy="1440000"/>
          </a:xfrm>
        </p:grpSpPr>
        <p:sp>
          <p:nvSpPr>
            <p:cNvPr id="784" name="TekstSylinder 783"/>
            <p:cNvSpPr txBox="1"/>
            <p:nvPr/>
          </p:nvSpPr>
          <p:spPr>
            <a:xfrm>
              <a:off x="5040000" y="5930280"/>
              <a:ext cx="3240000" cy="90972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Assigned by </a:t>
              </a:r>
            </a:p>
            <a:p>
              <a:r>
                <a:rPr lang="en-GB" sz="1500" strike="noStrike" spc="-1" dirty="0">
                  <a:latin typeface="Corbel" panose="020B0503020204020204" pitchFamily="34" charset="0"/>
                </a:rPr>
                <a:t>DOI Registration Agencies (RAs)</a:t>
              </a:r>
            </a:p>
            <a:p>
              <a:r>
                <a:rPr lang="en-GB" sz="1500" strike="noStrike" spc="-1" dirty="0">
                  <a:latin typeface="Corbel" panose="020B0503020204020204" pitchFamily="34" charset="0"/>
                </a:rPr>
                <a:t>e.g. </a:t>
              </a:r>
              <a:r>
                <a:rPr lang="en-GB" sz="1500" strike="noStrike" spc="-1" dirty="0" err="1">
                  <a:latin typeface="Corbel" panose="020B0503020204020204" pitchFamily="34" charset="0"/>
                </a:rPr>
                <a:t>Crossref</a:t>
              </a:r>
              <a:r>
                <a:rPr lang="en-GB" sz="1500" strike="noStrike" spc="-1" dirty="0">
                  <a:latin typeface="Corbel" panose="020B0503020204020204" pitchFamily="34" charset="0"/>
                </a:rPr>
                <a:t>, </a:t>
              </a:r>
              <a:r>
                <a:rPr lang="en-GB" sz="1500" strike="noStrike" spc="-1" dirty="0" err="1">
                  <a:latin typeface="Corbel" panose="020B0503020204020204" pitchFamily="34" charset="0"/>
                </a:rPr>
                <a:t>DataCite</a:t>
              </a:r>
              <a:r>
                <a:rPr lang="en-GB" sz="1500" strike="noStrike" spc="-1" dirty="0">
                  <a:latin typeface="Corbel" panose="020B0503020204020204" pitchFamily="34" charset="0"/>
                </a:rPr>
                <a:t>, etc</a:t>
              </a:r>
            </a:p>
          </p:txBody>
        </p:sp>
        <p:sp>
          <p:nvSpPr>
            <p:cNvPr id="785" name="Rett linje 784"/>
            <p:cNvSpPr/>
            <p:nvPr/>
          </p:nvSpPr>
          <p:spPr>
            <a:xfrm flipH="1" flipV="1">
              <a:off x="5940000" y="5400000"/>
              <a:ext cx="360000" cy="53208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86" name="Gruppe 785"/>
          <p:cNvGrpSpPr/>
          <p:nvPr/>
        </p:nvGrpSpPr>
        <p:grpSpPr>
          <a:xfrm>
            <a:off x="8364600" y="4569840"/>
            <a:ext cx="2966760" cy="1758960"/>
            <a:chOff x="8364600" y="4569840"/>
            <a:chExt cx="2966760" cy="1758960"/>
          </a:xfrm>
        </p:grpSpPr>
        <p:sp>
          <p:nvSpPr>
            <p:cNvPr id="787" name="TekstSylinder 786"/>
            <p:cNvSpPr txBox="1"/>
            <p:nvPr/>
          </p:nvSpPr>
          <p:spPr>
            <a:xfrm>
              <a:off x="8364600" y="5603400"/>
              <a:ext cx="2966760" cy="7254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Assigned by RA members (registrants)</a:t>
              </a:r>
            </a:p>
            <a:p>
              <a:r>
                <a:rPr lang="en-GB" sz="1500" strike="noStrike" spc="-1" dirty="0">
                  <a:latin typeface="Corbel" panose="020B0503020204020204" pitchFamily="34" charset="0"/>
                </a:rPr>
                <a:t>e.g. </a:t>
              </a:r>
              <a:r>
                <a:rPr lang="en-GB" sz="1500" spc="-1" dirty="0" err="1">
                  <a:latin typeface="Corbel" panose="020B0503020204020204" pitchFamily="34" charset="0"/>
                </a:rPr>
                <a:t>Zenodo</a:t>
              </a:r>
              <a:endParaRPr lang="en-GB" sz="1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88" name="Rett linje 787"/>
            <p:cNvSpPr/>
            <p:nvPr/>
          </p:nvSpPr>
          <p:spPr>
            <a:xfrm flipH="1" flipV="1">
              <a:off x="8460000" y="4569840"/>
              <a:ext cx="900000" cy="103356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89" name="Gruppe 788"/>
          <p:cNvGrpSpPr/>
          <p:nvPr/>
        </p:nvGrpSpPr>
        <p:grpSpPr>
          <a:xfrm>
            <a:off x="4968000" y="2338560"/>
            <a:ext cx="4860000" cy="613440"/>
            <a:chOff x="4968000" y="2338560"/>
            <a:chExt cx="4860000" cy="613440"/>
          </a:xfrm>
        </p:grpSpPr>
        <p:sp>
          <p:nvSpPr>
            <p:cNvPr id="790" name="TekstSylinder 789"/>
            <p:cNvSpPr txBox="1"/>
            <p:nvPr/>
          </p:nvSpPr>
          <p:spPr>
            <a:xfrm>
              <a:off x="5868000" y="2338560"/>
              <a:ext cx="2988000" cy="42876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pPr marL="0" lvl="1" algn="ctr">
                <a:lnSpc>
                  <a:spcPct val="80000"/>
                </a:lnSpc>
                <a:spcBef>
                  <a:spcPts val="499"/>
                </a:spcBef>
                <a:buClr>
                  <a:srgbClr val="000000"/>
                </a:buClr>
                <a:buSzPct val="45000"/>
              </a:pPr>
              <a:r>
                <a:rPr lang="en-US" sz="1500" b="0" strike="noStrike" spc="-1" dirty="0">
                  <a:solidFill>
                    <a:srgbClr val="000000"/>
                  </a:solidFill>
                  <a:latin typeface="Century Gothic"/>
                </a:rPr>
                <a:t>globally unique together</a:t>
              </a:r>
              <a:endParaRPr lang="en-GB" sz="1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91" name="Friform 790"/>
            <p:cNvSpPr/>
            <p:nvPr/>
          </p:nvSpPr>
          <p:spPr>
            <a:xfrm rot="16200000">
              <a:off x="7270200" y="394200"/>
              <a:ext cx="255600" cy="4860000"/>
            </a:xfrm>
            <a:custGeom>
              <a:avLst/>
              <a:gdLst/>
              <a:ahLst/>
              <a:cxnLst/>
              <a:rect l="0" t="0" r="r" b="b"/>
              <a:pathLst>
                <a:path w="711" h="13502">
                  <a:moveTo>
                    <a:pt x="0" y="0"/>
                  </a:moveTo>
                  <a:cubicBezTo>
                    <a:pt x="177" y="0"/>
                    <a:pt x="355" y="562"/>
                    <a:pt x="355" y="1125"/>
                  </a:cubicBezTo>
                  <a:lnTo>
                    <a:pt x="355" y="5557"/>
                  </a:lnTo>
                  <a:cubicBezTo>
                    <a:pt x="355" y="6119"/>
                    <a:pt x="533" y="6682"/>
                    <a:pt x="710" y="6682"/>
                  </a:cubicBezTo>
                  <a:cubicBezTo>
                    <a:pt x="533" y="6682"/>
                    <a:pt x="355" y="7244"/>
                    <a:pt x="355" y="7807"/>
                  </a:cubicBezTo>
                  <a:lnTo>
                    <a:pt x="355" y="12375"/>
                  </a:lnTo>
                  <a:cubicBezTo>
                    <a:pt x="355" y="12938"/>
                    <a:pt x="177" y="13501"/>
                    <a:pt x="0" y="13501"/>
                  </a:cubicBezTo>
                </a:path>
              </a:pathLst>
            </a:custGeom>
            <a:noFill/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92" name="Gruppe 791"/>
          <p:cNvGrpSpPr/>
          <p:nvPr/>
        </p:nvGrpSpPr>
        <p:grpSpPr>
          <a:xfrm>
            <a:off x="8604000" y="4375800"/>
            <a:ext cx="3421745" cy="1029960"/>
            <a:chOff x="8604000" y="4375800"/>
            <a:chExt cx="3421745" cy="1029960"/>
          </a:xfrm>
        </p:grpSpPr>
        <p:sp>
          <p:nvSpPr>
            <p:cNvPr id="793" name="TekstSylinder 792"/>
            <p:cNvSpPr txBox="1"/>
            <p:nvPr/>
          </p:nvSpPr>
          <p:spPr>
            <a:xfrm>
              <a:off x="9468000" y="4375800"/>
              <a:ext cx="2557745" cy="102996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500" strike="noStrike" spc="-1" dirty="0">
                  <a:latin typeface="Corbel" panose="020B0503020204020204" pitchFamily="34" charset="0"/>
                </a:rPr>
                <a:t>Local ID = an “Accession”</a:t>
              </a:r>
            </a:p>
            <a:p>
              <a:endParaRPr lang="en-GB" sz="15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solidFill>
                    <a:srgbClr val="000000"/>
                  </a:solidFill>
                  <a:latin typeface="Corbel" panose="020B0503020204020204" pitchFamily="34" charset="0"/>
                  <a:ea typeface="Arial"/>
                </a:rPr>
                <a:t>Only guaranteed to be locally unique within the database or source</a:t>
              </a:r>
              <a:r>
                <a:rPr lang="en-GB" sz="1500" strike="noStrike" spc="-1" dirty="0">
                  <a:latin typeface="Corbel" panose="020B0503020204020204" pitchFamily="34" charset="0"/>
                </a:rPr>
                <a:t> </a:t>
              </a:r>
            </a:p>
            <a:p>
              <a:endParaRPr lang="en-GB" sz="1500" strike="noStrike" spc="-1" dirty="0">
                <a:latin typeface="Corbel" panose="020B0503020204020204" pitchFamily="34" charset="0"/>
              </a:endParaRPr>
            </a:p>
          </p:txBody>
        </p:sp>
        <p:sp>
          <p:nvSpPr>
            <p:cNvPr id="794" name="Rett linje 793"/>
            <p:cNvSpPr/>
            <p:nvPr/>
          </p:nvSpPr>
          <p:spPr>
            <a:xfrm flipH="1" flipV="1">
              <a:off x="8604000" y="4641840"/>
              <a:ext cx="828000" cy="18000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95" name="Gruppe 794"/>
          <p:cNvGrpSpPr/>
          <p:nvPr/>
        </p:nvGrpSpPr>
        <p:grpSpPr>
          <a:xfrm>
            <a:off x="432000" y="1368000"/>
            <a:ext cx="4201560" cy="2412000"/>
            <a:chOff x="432000" y="1368000"/>
            <a:chExt cx="4201560" cy="2412000"/>
          </a:xfrm>
        </p:grpSpPr>
        <p:grpSp>
          <p:nvGrpSpPr>
            <p:cNvPr id="796" name="Gruppe 795"/>
            <p:cNvGrpSpPr/>
            <p:nvPr/>
          </p:nvGrpSpPr>
          <p:grpSpPr>
            <a:xfrm>
              <a:off x="432000" y="1368000"/>
              <a:ext cx="4201560" cy="1620360"/>
              <a:chOff x="432000" y="1368000"/>
              <a:chExt cx="4201560" cy="1620360"/>
            </a:xfrm>
          </p:grpSpPr>
          <p:sp>
            <p:nvSpPr>
              <p:cNvPr id="797" name="TekstSylinder 796"/>
              <p:cNvSpPr txBox="1"/>
              <p:nvPr/>
            </p:nvSpPr>
            <p:spPr>
              <a:xfrm>
                <a:off x="432000" y="1368000"/>
                <a:ext cx="4201560" cy="725400"/>
              </a:xfrm>
              <a:prstGeom prst="rect">
                <a:avLst/>
              </a:prstGeom>
              <a:noFill/>
              <a:ln w="0">
                <a:noFill/>
              </a:ln>
            </p:spPr>
            <p:txBody>
              <a:bodyPr lIns="90000" tIns="45000" rIns="90000" bIns="45000" anchor="t">
                <a:noAutofit/>
              </a:bodyPr>
              <a:lstStyle/>
              <a:p>
                <a:r>
                  <a:rPr lang="en-GB" sz="1500" strike="noStrike" spc="-1" dirty="0">
                    <a:solidFill>
                      <a:srgbClr val="000000"/>
                    </a:solidFill>
                    <a:latin typeface="Corbel" panose="020B0503020204020204" pitchFamily="34" charset="0"/>
                    <a:ea typeface="Arial"/>
                  </a:rPr>
                  <a:t>Means that it is actionable: you can paste in a web browser address bar and be taken to the identified source.</a:t>
                </a:r>
                <a:r>
                  <a:rPr lang="en-GB" sz="1200" strike="noStrike" spc="-1" dirty="0">
                    <a:solidFill>
                      <a:srgbClr val="000000"/>
                    </a:solidFill>
                    <a:latin typeface="Corbel" panose="020B0503020204020204" pitchFamily="34" charset="0"/>
                    <a:ea typeface="Arial"/>
                  </a:rPr>
                  <a:t> </a:t>
                </a:r>
                <a:endParaRPr lang="en-GB" sz="1200" strike="noStrike" spc="-1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798" name="Rett linje 797"/>
              <p:cNvSpPr/>
              <p:nvPr/>
            </p:nvSpPr>
            <p:spPr>
              <a:xfrm>
                <a:off x="2219040" y="1908000"/>
                <a:ext cx="552960" cy="1080360"/>
              </a:xfrm>
              <a:prstGeom prst="line">
                <a:avLst/>
              </a:prstGeom>
              <a:ln w="0">
                <a:solidFill>
                  <a:srgbClr val="3465A4"/>
                </a:solidFill>
                <a:tailEnd type="triangl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799" name="Ellipse 798"/>
            <p:cNvSpPr/>
            <p:nvPr/>
          </p:nvSpPr>
          <p:spPr>
            <a:xfrm>
              <a:off x="2270955" y="3060000"/>
              <a:ext cx="1440000" cy="720000"/>
            </a:xfrm>
            <a:prstGeom prst="ellipse">
              <a:avLst/>
            </a:prstGeom>
            <a:noFill/>
            <a:ln w="29160">
              <a:solidFill>
                <a:srgbClr val="3465A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set>
                                <p:cBhvr>
                                  <p:cTn id="15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795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hidden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set>
                                <p:cBhvr>
                                  <p:cTn id="28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79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hidden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Plassholder for innhold 7">
            <a:extLst>
              <a:ext uri="{FF2B5EF4-FFF2-40B4-BE49-F238E27FC236}">
                <a16:creationId xmlns:a16="http://schemas.microsoft.com/office/drawing/2014/main" id="{40FBAA42-23A4-2140-333C-2C23B4D0D340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40711422"/>
              </p:ext>
            </p:extLst>
          </p:nvPr>
        </p:nvGraphicFramePr>
        <p:xfrm>
          <a:off x="2259281" y="769531"/>
          <a:ext cx="8222576" cy="5303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Gruppe 8">
            <a:extLst>
              <a:ext uri="{FF2B5EF4-FFF2-40B4-BE49-F238E27FC236}">
                <a16:creationId xmlns:a16="http://schemas.microsoft.com/office/drawing/2014/main" id="{96ADDBB8-7A33-BB54-333B-09F97A4FB075}"/>
              </a:ext>
            </a:extLst>
          </p:cNvPr>
          <p:cNvGrpSpPr/>
          <p:nvPr/>
        </p:nvGrpSpPr>
        <p:grpSpPr>
          <a:xfrm>
            <a:off x="6926585" y="289355"/>
            <a:ext cx="977933" cy="647066"/>
            <a:chOff x="5328000" y="1224000"/>
            <a:chExt cx="1512000" cy="1000440"/>
          </a:xfrm>
        </p:grpSpPr>
        <p:pic>
          <p:nvPicPr>
            <p:cNvPr id="10" name="Bilde 9">
              <a:extLst>
                <a:ext uri="{FF2B5EF4-FFF2-40B4-BE49-F238E27FC236}">
                  <a16:creationId xmlns:a16="http://schemas.microsoft.com/office/drawing/2014/main" id="{2AF58D21-FDA0-01CE-D8C4-4F606EA42183}"/>
                </a:ext>
              </a:extLst>
            </p:cNvPr>
            <p:cNvPicPr/>
            <p:nvPr/>
          </p:nvPicPr>
          <p:blipFill>
            <a:blip r:embed="rId8"/>
            <a:stretch/>
          </p:blipFill>
          <p:spPr>
            <a:xfrm>
              <a:off x="5328000" y="1224000"/>
              <a:ext cx="1512000" cy="4604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" name="Bilde 10">
              <a:extLst>
                <a:ext uri="{FF2B5EF4-FFF2-40B4-BE49-F238E27FC236}">
                  <a16:creationId xmlns:a16="http://schemas.microsoft.com/office/drawing/2014/main" id="{A7B9C4BA-B550-154A-634A-57B0D9A9279B}"/>
                </a:ext>
              </a:extLst>
            </p:cNvPr>
            <p:cNvPicPr/>
            <p:nvPr/>
          </p:nvPicPr>
          <p:blipFill>
            <a:blip r:embed="rId9"/>
            <a:stretch/>
          </p:blipFill>
          <p:spPr>
            <a:xfrm>
              <a:off x="5580000" y="1756800"/>
              <a:ext cx="1008000" cy="46764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2" name="Bilde 11">
            <a:extLst>
              <a:ext uri="{FF2B5EF4-FFF2-40B4-BE49-F238E27FC236}">
                <a16:creationId xmlns:a16="http://schemas.microsoft.com/office/drawing/2014/main" id="{70D045B2-5E4B-DBF6-ADBE-AF1C028EEC65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4316198" y="6207873"/>
            <a:ext cx="821438" cy="612488"/>
          </a:xfrm>
          <a:prstGeom prst="rect">
            <a:avLst/>
          </a:prstGeom>
          <a:ln w="0">
            <a:noFill/>
          </a:ln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A7AA5E52-9B11-B61C-AD16-592C17281D2F}"/>
              </a:ext>
            </a:extLst>
          </p:cNvPr>
          <p:cNvPicPr/>
          <p:nvPr/>
        </p:nvPicPr>
        <p:blipFill>
          <a:blip r:embed="rId11"/>
          <a:stretch/>
        </p:blipFill>
        <p:spPr>
          <a:xfrm>
            <a:off x="9513014" y="2791641"/>
            <a:ext cx="612000" cy="612000"/>
          </a:xfrm>
          <a:prstGeom prst="rect">
            <a:avLst/>
          </a:prstGeom>
          <a:ln w="0">
            <a:noFill/>
          </a:ln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B81305F-5147-17DF-CC50-B91B50291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719" y="6322367"/>
            <a:ext cx="1517094" cy="49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uppe 17">
            <a:extLst>
              <a:ext uri="{FF2B5EF4-FFF2-40B4-BE49-F238E27FC236}">
                <a16:creationId xmlns:a16="http://schemas.microsoft.com/office/drawing/2014/main" id="{34AA9012-6887-35B6-8AA2-B11E73E94823}"/>
              </a:ext>
            </a:extLst>
          </p:cNvPr>
          <p:cNvGrpSpPr/>
          <p:nvPr/>
        </p:nvGrpSpPr>
        <p:grpSpPr>
          <a:xfrm>
            <a:off x="1668736" y="4210534"/>
            <a:ext cx="1589400" cy="971640"/>
            <a:chOff x="5970600" y="3780000"/>
            <a:chExt cx="1589400" cy="971640"/>
          </a:xfrm>
        </p:grpSpPr>
        <p:pic>
          <p:nvPicPr>
            <p:cNvPr id="19" name="Bilde 18">
              <a:extLst>
                <a:ext uri="{FF2B5EF4-FFF2-40B4-BE49-F238E27FC236}">
                  <a16:creationId xmlns:a16="http://schemas.microsoft.com/office/drawing/2014/main" id="{A612F7F1-AF94-7A53-81FC-5F397222664F}"/>
                </a:ext>
              </a:extLst>
            </p:cNvPr>
            <p:cNvPicPr/>
            <p:nvPr/>
          </p:nvPicPr>
          <p:blipFill>
            <a:blip r:embed="rId13"/>
            <a:srcRect b="26369"/>
            <a:stretch/>
          </p:blipFill>
          <p:spPr>
            <a:xfrm>
              <a:off x="5970600" y="3780000"/>
              <a:ext cx="1589400" cy="431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" name="Bilde 19">
              <a:extLst>
                <a:ext uri="{FF2B5EF4-FFF2-40B4-BE49-F238E27FC236}">
                  <a16:creationId xmlns:a16="http://schemas.microsoft.com/office/drawing/2014/main" id="{07E5ED0B-76E3-28A9-78E2-416970F1D5DD}"/>
                </a:ext>
              </a:extLst>
            </p:cNvPr>
            <p:cNvPicPr/>
            <p:nvPr/>
          </p:nvPicPr>
          <p:blipFill>
            <a:blip r:embed="rId14"/>
            <a:stretch/>
          </p:blipFill>
          <p:spPr>
            <a:xfrm>
              <a:off x="5970600" y="4287240"/>
              <a:ext cx="1440000" cy="4644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" name="Picture 4">
            <a:extLst>
              <a:ext uri="{FF2B5EF4-FFF2-40B4-BE49-F238E27FC236}">
                <a16:creationId xmlns:a16="http://schemas.microsoft.com/office/drawing/2014/main" id="{F4C68849-39E1-2B56-131D-D26572369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142" y="1284140"/>
            <a:ext cx="1517094" cy="49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kstSylinder 24">
            <a:extLst>
              <a:ext uri="{FF2B5EF4-FFF2-40B4-BE49-F238E27FC236}">
                <a16:creationId xmlns:a16="http://schemas.microsoft.com/office/drawing/2014/main" id="{B025B288-FCFD-B7E3-FB7D-A6C3EFA1BFD2}"/>
              </a:ext>
            </a:extLst>
          </p:cNvPr>
          <p:cNvSpPr txBox="1"/>
          <p:nvPr/>
        </p:nvSpPr>
        <p:spPr>
          <a:xfrm>
            <a:off x="9264329" y="2318671"/>
            <a:ext cx="16679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strike="noStrike" spc="-1" dirty="0">
                <a:solidFill>
                  <a:srgbClr val="4D4948"/>
                </a:solidFill>
                <a:latin typeface="Corbel"/>
                <a:ea typeface="ＭＳ Ｐゴシック"/>
              </a:rPr>
              <a:t>Instrument IDs</a:t>
            </a:r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BEB4FF0B-40B5-C441-7390-C3C56772648F}"/>
              </a:ext>
            </a:extLst>
          </p:cNvPr>
          <p:cNvSpPr txBox="1"/>
          <p:nvPr/>
        </p:nvSpPr>
        <p:spPr>
          <a:xfrm>
            <a:off x="1629469" y="2791641"/>
            <a:ext cx="16679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strike="noStrike" spc="-1" dirty="0">
                <a:solidFill>
                  <a:srgbClr val="4D4948"/>
                </a:solidFill>
                <a:latin typeface="Corbel"/>
                <a:ea typeface="ＭＳ Ｐゴシック"/>
              </a:rPr>
              <a:t>Funder IDs</a:t>
            </a:r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939E9964-DF3F-850A-1F08-5A04360DFCF4}"/>
              </a:ext>
            </a:extLst>
          </p:cNvPr>
          <p:cNvSpPr txBox="1"/>
          <p:nvPr/>
        </p:nvSpPr>
        <p:spPr>
          <a:xfrm>
            <a:off x="3683771" y="798016"/>
            <a:ext cx="16679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strike="noStrike" spc="-1" dirty="0">
                <a:solidFill>
                  <a:srgbClr val="4D4948"/>
                </a:solidFill>
                <a:latin typeface="Corbel"/>
                <a:ea typeface="ＭＳ Ｐゴシック"/>
              </a:rPr>
              <a:t>Grant IDs</a:t>
            </a:r>
            <a:endParaRPr lang="en-GB" dirty="0">
              <a:latin typeface="Corbel" panose="020B0503020204020204" pitchFamily="34" charset="0"/>
            </a:endParaRPr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DE1D7D07-E788-8E89-61A6-BCE9A840EFAE}"/>
              </a:ext>
            </a:extLst>
          </p:cNvPr>
          <p:cNvPicPr/>
          <p:nvPr/>
        </p:nvPicPr>
        <p:blipFill>
          <a:blip r:embed="rId10"/>
          <a:stretch/>
        </p:blipFill>
        <p:spPr>
          <a:xfrm>
            <a:off x="3393845" y="1226893"/>
            <a:ext cx="821438" cy="612488"/>
          </a:xfrm>
          <a:prstGeom prst="rect">
            <a:avLst/>
          </a:prstGeom>
          <a:ln w="0">
            <a:noFill/>
          </a:ln>
        </p:spPr>
      </p:pic>
      <p:pic>
        <p:nvPicPr>
          <p:cNvPr id="30" name="Picture 8" descr="April as Metaphor">
            <a:extLst>
              <a:ext uri="{FF2B5EF4-FFF2-40B4-BE49-F238E27FC236}">
                <a16:creationId xmlns:a16="http://schemas.microsoft.com/office/drawing/2014/main" id="{225E0DDA-AF83-9EE6-A740-D98D3D0CC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872" y="3586013"/>
            <a:ext cx="912283" cy="63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April as Metaphor">
            <a:extLst>
              <a:ext uri="{FF2B5EF4-FFF2-40B4-BE49-F238E27FC236}">
                <a16:creationId xmlns:a16="http://schemas.microsoft.com/office/drawing/2014/main" id="{150A0C07-2512-C7E9-ED63-76F2614A9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860" y="3566234"/>
            <a:ext cx="912283" cy="63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ittel 31">
            <a:extLst>
              <a:ext uri="{FF2B5EF4-FFF2-40B4-BE49-F238E27FC236}">
                <a16:creationId xmlns:a16="http://schemas.microsoft.com/office/drawing/2014/main" id="{780E5A97-50CD-6B0F-6A48-A918D58E1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strike="noStrike" spc="-1" dirty="0">
                <a:solidFill>
                  <a:srgbClr val="005472"/>
                </a:solidFill>
              </a:rPr>
              <a:t>PIDs for...</a:t>
            </a:r>
            <a:endParaRPr lang="en-GB" b="1" dirty="0"/>
          </a:p>
        </p:txBody>
      </p:sp>
      <p:pic>
        <p:nvPicPr>
          <p:cNvPr id="1036" name="Picture 12" descr="Research Resource Identifier | INCF">
            <a:extLst>
              <a:ext uri="{FF2B5EF4-FFF2-40B4-BE49-F238E27FC236}">
                <a16:creationId xmlns:a16="http://schemas.microsoft.com/office/drawing/2014/main" id="{39C0B3E3-9A1A-EAC9-5777-82FB3A561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31" b="27084"/>
          <a:stretch/>
        </p:blipFill>
        <p:spPr bwMode="auto">
          <a:xfrm>
            <a:off x="8933745" y="4886701"/>
            <a:ext cx="1548112" cy="44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logo">
            <a:extLst>
              <a:ext uri="{FF2B5EF4-FFF2-40B4-BE49-F238E27FC236}">
                <a16:creationId xmlns:a16="http://schemas.microsoft.com/office/drawing/2014/main" id="{B73FD9C4-9B5D-5D8F-84F1-0A421D141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738" y="5939250"/>
            <a:ext cx="766233" cy="76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718;p73_0">
            <a:extLst>
              <a:ext uri="{FF2B5EF4-FFF2-40B4-BE49-F238E27FC236}">
                <a16:creationId xmlns:a16="http://schemas.microsoft.com/office/drawing/2014/main" id="{041190B9-DC88-5E3D-CE63-90A68C9DB886}"/>
              </a:ext>
            </a:extLst>
          </p:cNvPr>
          <p:cNvPicPr/>
          <p:nvPr/>
        </p:nvPicPr>
        <p:blipFill>
          <a:blip r:embed="rId18"/>
          <a:stretch/>
        </p:blipFill>
        <p:spPr>
          <a:xfrm>
            <a:off x="9207256" y="931618"/>
            <a:ext cx="369333" cy="369333"/>
          </a:xfrm>
          <a:prstGeom prst="rect">
            <a:avLst/>
          </a:prstGeom>
          <a:ln w="0">
            <a:noFill/>
          </a:ln>
        </p:spPr>
      </p:pic>
      <p:pic>
        <p:nvPicPr>
          <p:cNvPr id="4" name="Google Shape;718;p73_0">
            <a:extLst>
              <a:ext uri="{FF2B5EF4-FFF2-40B4-BE49-F238E27FC236}">
                <a16:creationId xmlns:a16="http://schemas.microsoft.com/office/drawing/2014/main" id="{0BE9E866-6D5A-1845-2D54-2F947ECBF032}"/>
              </a:ext>
            </a:extLst>
          </p:cNvPr>
          <p:cNvPicPr/>
          <p:nvPr/>
        </p:nvPicPr>
        <p:blipFill>
          <a:blip r:embed="rId18"/>
          <a:stretch/>
        </p:blipFill>
        <p:spPr>
          <a:xfrm>
            <a:off x="4312945" y="5961775"/>
            <a:ext cx="369333" cy="36933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65237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>
            <a:extLst>
              <a:ext uri="{FF2B5EF4-FFF2-40B4-BE49-F238E27FC236}">
                <a16:creationId xmlns:a16="http://schemas.microsoft.com/office/drawing/2014/main" id="{6962B647-D70B-7D3B-51DB-B05F87AE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i="0" dirty="0" err="1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PIDs</a:t>
            </a:r>
            <a:r>
              <a:rPr lang="nb-NO" b="1" i="0" dirty="0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 </a:t>
            </a:r>
            <a:r>
              <a:rPr lang="nb-NO" b="1" i="0" dirty="0" err="1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connect</a:t>
            </a:r>
            <a:r>
              <a:rPr lang="nb-NO" b="1" i="0" dirty="0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 different </a:t>
            </a:r>
            <a:r>
              <a:rPr lang="nb-NO" b="1" i="0" dirty="0" err="1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entities</a:t>
            </a:r>
            <a:r>
              <a:rPr lang="nb-NO" b="1" i="0" dirty="0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 in </a:t>
            </a:r>
            <a:r>
              <a:rPr lang="nb-NO" b="1" i="0" dirty="0" err="1">
                <a:solidFill>
                  <a:srgbClr val="005573"/>
                </a:solidFill>
                <a:effectLst/>
                <a:latin typeface="Corbel" panose="020B0503020204020204" pitchFamily="34" charset="0"/>
              </a:rPr>
              <a:t>research</a:t>
            </a:r>
            <a:endParaRPr lang="en-GB" b="1" dirty="0">
              <a:solidFill>
                <a:srgbClr val="005573"/>
              </a:solidFill>
              <a:latin typeface="Corbel" panose="020B0503020204020204" pitchFamily="34" charset="0"/>
            </a:endParaRPr>
          </a:p>
        </p:txBody>
      </p:sp>
      <p:grpSp>
        <p:nvGrpSpPr>
          <p:cNvPr id="5169" name="Gruppe 5168">
            <a:extLst>
              <a:ext uri="{FF2B5EF4-FFF2-40B4-BE49-F238E27FC236}">
                <a16:creationId xmlns:a16="http://schemas.microsoft.com/office/drawing/2014/main" id="{C013F920-F06C-0EB5-44CB-C74ECCCDC8E2}"/>
              </a:ext>
            </a:extLst>
          </p:cNvPr>
          <p:cNvGrpSpPr/>
          <p:nvPr/>
        </p:nvGrpSpPr>
        <p:grpSpPr>
          <a:xfrm>
            <a:off x="1465367" y="1395323"/>
            <a:ext cx="9258661" cy="5426992"/>
            <a:chOff x="1465367" y="1395323"/>
            <a:chExt cx="9258661" cy="5426992"/>
          </a:xfrm>
        </p:grpSpPr>
        <p:grpSp>
          <p:nvGrpSpPr>
            <p:cNvPr id="5160" name="Gruppe 5159">
              <a:extLst>
                <a:ext uri="{FF2B5EF4-FFF2-40B4-BE49-F238E27FC236}">
                  <a16:creationId xmlns:a16="http://schemas.microsoft.com/office/drawing/2014/main" id="{411E2D89-F695-E6ED-6101-102581121B5A}"/>
                </a:ext>
              </a:extLst>
            </p:cNvPr>
            <p:cNvGrpSpPr/>
            <p:nvPr/>
          </p:nvGrpSpPr>
          <p:grpSpPr>
            <a:xfrm>
              <a:off x="2152850" y="1418400"/>
              <a:ext cx="7921898" cy="5075867"/>
              <a:chOff x="767395" y="1439715"/>
              <a:chExt cx="7921898" cy="5075867"/>
            </a:xfrm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8052A6C9-1055-ACE5-F27C-487DCE1B2E8E}"/>
                  </a:ext>
                </a:extLst>
              </p:cNvPr>
              <p:cNvSpPr/>
              <p:nvPr/>
            </p:nvSpPr>
            <p:spPr>
              <a:xfrm>
                <a:off x="2834630" y="5283682"/>
                <a:ext cx="1231900" cy="1231900"/>
              </a:xfrm>
              <a:prstGeom prst="ellipse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45E2615D-FBAF-70A1-37FC-C64D6A54E04D}"/>
                  </a:ext>
                </a:extLst>
              </p:cNvPr>
              <p:cNvSpPr/>
              <p:nvPr/>
            </p:nvSpPr>
            <p:spPr>
              <a:xfrm>
                <a:off x="1060450" y="1455836"/>
                <a:ext cx="1231900" cy="1231900"/>
              </a:xfrm>
              <a:prstGeom prst="ellipse">
                <a:avLst/>
              </a:prstGeom>
              <a:blipFill>
                <a:blip r:embed="rId5"/>
                <a:stretch>
                  <a:fillRect l="-4063" t="-4063" r="-4063" b="-15753"/>
                </a:stretch>
              </a:blip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2D6D0514-A999-BB31-EE29-99EC2FA7F104}"/>
                  </a:ext>
                </a:extLst>
              </p:cNvPr>
              <p:cNvSpPr/>
              <p:nvPr/>
            </p:nvSpPr>
            <p:spPr>
              <a:xfrm>
                <a:off x="7210822" y="1439715"/>
                <a:ext cx="1231900" cy="1231900"/>
              </a:xfrm>
              <a:prstGeom prst="ellipse">
                <a:avLst/>
              </a:prstGeom>
              <a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tretch>
                  <a:fillRect l="-21597" t="-15752" r="-21597" b="-44976"/>
                </a:stretch>
              </a:blip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Corbel" panose="020B0503020204020204" pitchFamily="34" charset="0"/>
                </a:endParaRPr>
              </a:p>
            </p:txBody>
          </p:sp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B858BB75-84B6-B9E1-EA1A-C3C27D9779D2}"/>
                  </a:ext>
                </a:extLst>
              </p:cNvPr>
              <p:cNvSpPr/>
              <p:nvPr/>
            </p:nvSpPr>
            <p:spPr>
              <a:xfrm>
                <a:off x="900942" y="5216271"/>
                <a:ext cx="886678" cy="744438"/>
              </a:xfrm>
              <a:prstGeom prst="rect">
                <a:avLst/>
              </a:prstGeom>
              <a:solidFill>
                <a:srgbClr val="849E3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Dataset #3 </a:t>
                </a:r>
              </a:p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DOI</a:t>
                </a:r>
              </a:p>
            </p:txBody>
          </p:sp>
          <p:sp>
            <p:nvSpPr>
              <p:cNvPr id="13" name="Trekant 12">
                <a:extLst>
                  <a:ext uri="{FF2B5EF4-FFF2-40B4-BE49-F238E27FC236}">
                    <a16:creationId xmlns:a16="http://schemas.microsoft.com/office/drawing/2014/main" id="{B25FDB0C-7DC5-D078-24A2-F0D29C939F9E}"/>
                  </a:ext>
                </a:extLst>
              </p:cNvPr>
              <p:cNvSpPr/>
              <p:nvPr/>
            </p:nvSpPr>
            <p:spPr>
              <a:xfrm>
                <a:off x="6803046" y="4213016"/>
                <a:ext cx="1270705" cy="1095435"/>
              </a:xfrm>
              <a:prstGeom prst="triangle">
                <a:avLst/>
              </a:prstGeom>
              <a:solidFill>
                <a:srgbClr val="E6570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Article #2 DOI</a:t>
                </a:r>
              </a:p>
            </p:txBody>
          </p:sp>
          <p:sp>
            <p:nvSpPr>
              <p:cNvPr id="15" name="Sekskant 14">
                <a:extLst>
                  <a:ext uri="{FF2B5EF4-FFF2-40B4-BE49-F238E27FC236}">
                    <a16:creationId xmlns:a16="http://schemas.microsoft.com/office/drawing/2014/main" id="{F85B2B1B-65A9-C6E3-54D2-1BB7B0E94D34}"/>
                  </a:ext>
                </a:extLst>
              </p:cNvPr>
              <p:cNvSpPr/>
              <p:nvPr/>
            </p:nvSpPr>
            <p:spPr>
              <a:xfrm>
                <a:off x="4672169" y="3261947"/>
                <a:ext cx="1125778" cy="853966"/>
              </a:xfrm>
              <a:prstGeom prst="hexagon">
                <a:avLst/>
              </a:prstGeom>
              <a:solidFill>
                <a:srgbClr val="6159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Cell Line #1 </a:t>
                </a:r>
              </a:p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RRID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FBFC017A-EC78-0BEF-BC02-DA9ABF0AB9D0}"/>
                  </a:ext>
                </a:extLst>
              </p:cNvPr>
              <p:cNvSpPr/>
              <p:nvPr/>
            </p:nvSpPr>
            <p:spPr>
              <a:xfrm>
                <a:off x="4892831" y="4702399"/>
                <a:ext cx="886678" cy="744438"/>
              </a:xfrm>
              <a:prstGeom prst="rect">
                <a:avLst/>
              </a:prstGeom>
              <a:solidFill>
                <a:srgbClr val="849E3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Dataset #2 </a:t>
                </a:r>
              </a:p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DOI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9081BA33-C89E-D4CF-B280-0A247040B702}"/>
                  </a:ext>
                </a:extLst>
              </p:cNvPr>
              <p:cNvSpPr/>
              <p:nvPr/>
            </p:nvSpPr>
            <p:spPr>
              <a:xfrm>
                <a:off x="4330733" y="1691365"/>
                <a:ext cx="886678" cy="744438"/>
              </a:xfrm>
              <a:prstGeom prst="rect">
                <a:avLst/>
              </a:prstGeom>
              <a:solidFill>
                <a:srgbClr val="849E3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Dataset #1 </a:t>
                </a:r>
              </a:p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DOI</a:t>
                </a:r>
              </a:p>
            </p:txBody>
          </p:sp>
          <p:sp>
            <p:nvSpPr>
              <p:cNvPr id="18" name="Sekskant 17">
                <a:extLst>
                  <a:ext uri="{FF2B5EF4-FFF2-40B4-BE49-F238E27FC236}">
                    <a16:creationId xmlns:a16="http://schemas.microsoft.com/office/drawing/2014/main" id="{9337F46C-7B19-0746-69B8-FD9DD9C6D574}"/>
                  </a:ext>
                </a:extLst>
              </p:cNvPr>
              <p:cNvSpPr/>
              <p:nvPr/>
            </p:nvSpPr>
            <p:spPr>
              <a:xfrm>
                <a:off x="767395" y="3574674"/>
                <a:ext cx="1125778" cy="853966"/>
              </a:xfrm>
              <a:prstGeom prst="hexagon">
                <a:avLst/>
              </a:prstGeom>
              <a:solidFill>
                <a:srgbClr val="6159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Cell Line #2 </a:t>
                </a:r>
              </a:p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RRID</a:t>
                </a:r>
              </a:p>
            </p:txBody>
          </p:sp>
          <p:sp>
            <p:nvSpPr>
              <p:cNvPr id="19" name="Trekant 18">
                <a:extLst>
                  <a:ext uri="{FF2B5EF4-FFF2-40B4-BE49-F238E27FC236}">
                    <a16:creationId xmlns:a16="http://schemas.microsoft.com/office/drawing/2014/main" id="{5C1A59AF-A3E4-C1DA-B404-F499D1286018}"/>
                  </a:ext>
                </a:extLst>
              </p:cNvPr>
              <p:cNvSpPr/>
              <p:nvPr/>
            </p:nvSpPr>
            <p:spPr>
              <a:xfrm>
                <a:off x="2340449" y="3471092"/>
                <a:ext cx="1270705" cy="1095435"/>
              </a:xfrm>
              <a:prstGeom prst="triangle">
                <a:avLst/>
              </a:prstGeom>
              <a:solidFill>
                <a:srgbClr val="E6570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>
                    <a:latin typeface="Corbel" panose="020B0503020204020204" pitchFamily="34" charset="0"/>
                  </a:rPr>
                  <a:t>Article #1 DOI</a:t>
                </a:r>
              </a:p>
            </p:txBody>
          </p:sp>
          <p:cxnSp>
            <p:nvCxnSpPr>
              <p:cNvPr id="21" name="Rett pil 20">
                <a:extLst>
                  <a:ext uri="{FF2B5EF4-FFF2-40B4-BE49-F238E27FC236}">
                    <a16:creationId xmlns:a16="http://schemas.microsoft.com/office/drawing/2014/main" id="{D5212C86-40B9-5E08-0B59-2740A2A57C70}"/>
                  </a:ext>
                </a:extLst>
              </p:cNvPr>
              <p:cNvCxnSpPr>
                <a:cxnSpLocks/>
                <a:stCxn id="7" idx="6"/>
                <a:endCxn id="17" idx="1"/>
              </p:cNvCxnSpPr>
              <p:nvPr/>
            </p:nvCxnSpPr>
            <p:spPr>
              <a:xfrm flipV="1">
                <a:off x="2292350" y="2063584"/>
                <a:ext cx="2038383" cy="820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pil 21">
                <a:extLst>
                  <a:ext uri="{FF2B5EF4-FFF2-40B4-BE49-F238E27FC236}">
                    <a16:creationId xmlns:a16="http://schemas.microsoft.com/office/drawing/2014/main" id="{6CDDF77F-4E6B-9026-376F-13CAD4E3BD5E}"/>
                  </a:ext>
                </a:extLst>
              </p:cNvPr>
              <p:cNvCxnSpPr>
                <a:cxnSpLocks/>
                <a:stCxn id="8" idx="2"/>
                <a:endCxn id="17" idx="3"/>
              </p:cNvCxnSpPr>
              <p:nvPr/>
            </p:nvCxnSpPr>
            <p:spPr>
              <a:xfrm flipH="1">
                <a:off x="5217411" y="2055665"/>
                <a:ext cx="1993411" cy="791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Rett pil 23">
                <a:extLst>
                  <a:ext uri="{FF2B5EF4-FFF2-40B4-BE49-F238E27FC236}">
                    <a16:creationId xmlns:a16="http://schemas.microsoft.com/office/drawing/2014/main" id="{C7E7BB42-7E8E-FE67-F535-918D60C6A633}"/>
                  </a:ext>
                </a:extLst>
              </p:cNvPr>
              <p:cNvCxnSpPr>
                <a:cxnSpLocks/>
                <a:stCxn id="8" idx="2"/>
                <a:endCxn id="19" idx="5"/>
              </p:cNvCxnSpPr>
              <p:nvPr/>
            </p:nvCxnSpPr>
            <p:spPr>
              <a:xfrm flipH="1">
                <a:off x="3293478" y="2055665"/>
                <a:ext cx="3917344" cy="1963145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pil 25">
                <a:extLst>
                  <a:ext uri="{FF2B5EF4-FFF2-40B4-BE49-F238E27FC236}">
                    <a16:creationId xmlns:a16="http://schemas.microsoft.com/office/drawing/2014/main" id="{5B47C5FF-4474-8842-B643-598824296640}"/>
                  </a:ext>
                </a:extLst>
              </p:cNvPr>
              <p:cNvCxnSpPr>
                <a:cxnSpLocks/>
                <a:stCxn id="7" idx="4"/>
              </p:cNvCxnSpPr>
              <p:nvPr/>
            </p:nvCxnSpPr>
            <p:spPr>
              <a:xfrm flipH="1">
                <a:off x="1387713" y="2687736"/>
                <a:ext cx="288687" cy="88693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pil 29">
                <a:extLst>
                  <a:ext uri="{FF2B5EF4-FFF2-40B4-BE49-F238E27FC236}">
                    <a16:creationId xmlns:a16="http://schemas.microsoft.com/office/drawing/2014/main" id="{76D79281-ACC5-3E75-694A-CEFF0FE54219}"/>
                  </a:ext>
                </a:extLst>
              </p:cNvPr>
              <p:cNvCxnSpPr>
                <a:cxnSpLocks/>
                <a:endCxn id="17" idx="2"/>
              </p:cNvCxnSpPr>
              <p:nvPr/>
            </p:nvCxnSpPr>
            <p:spPr>
              <a:xfrm flipH="1" flipV="1">
                <a:off x="4774072" y="2435803"/>
                <a:ext cx="459155" cy="76010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tt pil 34">
                <a:extLst>
                  <a:ext uri="{FF2B5EF4-FFF2-40B4-BE49-F238E27FC236}">
                    <a16:creationId xmlns:a16="http://schemas.microsoft.com/office/drawing/2014/main" id="{46D78FBD-C32C-5D04-E5CF-88F5A7A004E6}"/>
                  </a:ext>
                </a:extLst>
              </p:cNvPr>
              <p:cNvCxnSpPr>
                <a:cxnSpLocks/>
                <a:stCxn id="6" idx="2"/>
                <a:endCxn id="10" idx="3"/>
              </p:cNvCxnSpPr>
              <p:nvPr/>
            </p:nvCxnSpPr>
            <p:spPr>
              <a:xfrm flipH="1" flipV="1">
                <a:off x="1787620" y="5588490"/>
                <a:ext cx="1047010" cy="31114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pil 36">
                <a:extLst>
                  <a:ext uri="{FF2B5EF4-FFF2-40B4-BE49-F238E27FC236}">
                    <a16:creationId xmlns:a16="http://schemas.microsoft.com/office/drawing/2014/main" id="{87560B9F-CBC8-9300-9927-5B9FF3CB9B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30284" y="4428640"/>
                <a:ext cx="0" cy="82193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Rett pil 39">
                <a:extLst>
                  <a:ext uri="{FF2B5EF4-FFF2-40B4-BE49-F238E27FC236}">
                    <a16:creationId xmlns:a16="http://schemas.microsoft.com/office/drawing/2014/main" id="{891AD4C8-FD11-C243-7706-9F3487BE2282}"/>
                  </a:ext>
                </a:extLst>
              </p:cNvPr>
              <p:cNvCxnSpPr>
                <a:cxnSpLocks/>
                <a:stCxn id="7" idx="5"/>
                <a:endCxn id="19" idx="1"/>
              </p:cNvCxnSpPr>
              <p:nvPr/>
            </p:nvCxnSpPr>
            <p:spPr>
              <a:xfrm>
                <a:off x="2111942" y="2507328"/>
                <a:ext cx="546183" cy="151148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Rett pil 41">
                <a:extLst>
                  <a:ext uri="{FF2B5EF4-FFF2-40B4-BE49-F238E27FC236}">
                    <a16:creationId xmlns:a16="http://schemas.microsoft.com/office/drawing/2014/main" id="{E636AFFF-BD11-CA0E-202C-D6818ABD5964}"/>
                  </a:ext>
                </a:extLst>
              </p:cNvPr>
              <p:cNvCxnSpPr>
                <a:cxnSpLocks/>
                <a:stCxn id="8" idx="3"/>
                <a:endCxn id="16" idx="3"/>
              </p:cNvCxnSpPr>
              <p:nvPr/>
            </p:nvCxnSpPr>
            <p:spPr>
              <a:xfrm flipH="1">
                <a:off x="5779509" y="2491207"/>
                <a:ext cx="1611721" cy="258341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Rett pil 43">
                <a:extLst>
                  <a:ext uri="{FF2B5EF4-FFF2-40B4-BE49-F238E27FC236}">
                    <a16:creationId xmlns:a16="http://schemas.microsoft.com/office/drawing/2014/main" id="{3FE173B1-59B0-A083-922D-65AEFF0DFF75}"/>
                  </a:ext>
                </a:extLst>
              </p:cNvPr>
              <p:cNvCxnSpPr>
                <a:cxnSpLocks/>
                <a:stCxn id="8" idx="4"/>
                <a:endCxn id="13" idx="0"/>
              </p:cNvCxnSpPr>
              <p:nvPr/>
            </p:nvCxnSpPr>
            <p:spPr>
              <a:xfrm flipH="1">
                <a:off x="7438399" y="2671615"/>
                <a:ext cx="388373" cy="154140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Rett pil 45">
                <a:extLst>
                  <a:ext uri="{FF2B5EF4-FFF2-40B4-BE49-F238E27FC236}">
                    <a16:creationId xmlns:a16="http://schemas.microsoft.com/office/drawing/2014/main" id="{40ED3579-6BA3-21EB-AC1C-6F6FAC3346B0}"/>
                  </a:ext>
                </a:extLst>
              </p:cNvPr>
              <p:cNvCxnSpPr>
                <a:cxnSpLocks/>
                <a:endCxn id="16" idx="0"/>
              </p:cNvCxnSpPr>
              <p:nvPr/>
            </p:nvCxnSpPr>
            <p:spPr>
              <a:xfrm>
                <a:off x="5336170" y="4160844"/>
                <a:ext cx="0" cy="541555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Rett pil 48">
                <a:extLst>
                  <a:ext uri="{FF2B5EF4-FFF2-40B4-BE49-F238E27FC236}">
                    <a16:creationId xmlns:a16="http://schemas.microsoft.com/office/drawing/2014/main" id="{293B2DD4-A00B-2366-FBCF-C3D5E79010A4}"/>
                  </a:ext>
                </a:extLst>
              </p:cNvPr>
              <p:cNvCxnSpPr>
                <a:cxnSpLocks/>
                <a:stCxn id="6" idx="6"/>
                <a:endCxn id="13" idx="2"/>
              </p:cNvCxnSpPr>
              <p:nvPr/>
            </p:nvCxnSpPr>
            <p:spPr>
              <a:xfrm flipV="1">
                <a:off x="4066530" y="5308451"/>
                <a:ext cx="2736516" cy="59118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kstSylinder 54">
                <a:extLst>
                  <a:ext uri="{FF2B5EF4-FFF2-40B4-BE49-F238E27FC236}">
                    <a16:creationId xmlns:a16="http://schemas.microsoft.com/office/drawing/2014/main" id="{953278DF-BD14-FC6C-9FCC-C024EA79C69E}"/>
                  </a:ext>
                </a:extLst>
              </p:cNvPr>
              <p:cNvSpPr txBox="1"/>
              <p:nvPr/>
            </p:nvSpPr>
            <p:spPr>
              <a:xfrm>
                <a:off x="5654671" y="1720286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Creates</a:t>
                </a:r>
              </a:p>
            </p:txBody>
          </p:sp>
          <p:sp>
            <p:nvSpPr>
              <p:cNvPr id="58" name="TekstSylinder 57">
                <a:extLst>
                  <a:ext uri="{FF2B5EF4-FFF2-40B4-BE49-F238E27FC236}">
                    <a16:creationId xmlns:a16="http://schemas.microsoft.com/office/drawing/2014/main" id="{9EA34386-ABC9-EAD5-C913-FEDD16B88F69}"/>
                  </a:ext>
                </a:extLst>
              </p:cNvPr>
              <p:cNvSpPr txBox="1"/>
              <p:nvPr/>
            </p:nvSpPr>
            <p:spPr>
              <a:xfrm>
                <a:off x="2721688" y="1716746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Creates</a:t>
                </a:r>
              </a:p>
            </p:txBody>
          </p:sp>
          <p:sp>
            <p:nvSpPr>
              <p:cNvPr id="61" name="TekstSylinder 60">
                <a:extLst>
                  <a:ext uri="{FF2B5EF4-FFF2-40B4-BE49-F238E27FC236}">
                    <a16:creationId xmlns:a16="http://schemas.microsoft.com/office/drawing/2014/main" id="{6C00CCC3-C2E0-152E-A53B-3BE483BD9C13}"/>
                  </a:ext>
                </a:extLst>
              </p:cNvPr>
              <p:cNvSpPr txBox="1"/>
              <p:nvPr/>
            </p:nvSpPr>
            <p:spPr>
              <a:xfrm rot="18134650">
                <a:off x="5982838" y="3507212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Creates</a:t>
                </a:r>
              </a:p>
            </p:txBody>
          </p:sp>
          <p:cxnSp>
            <p:nvCxnSpPr>
              <p:cNvPr id="5134" name="Rett pil 5133">
                <a:extLst>
                  <a:ext uri="{FF2B5EF4-FFF2-40B4-BE49-F238E27FC236}">
                    <a16:creationId xmlns:a16="http://schemas.microsoft.com/office/drawing/2014/main" id="{C4390C07-82E3-5B69-14DC-4EFB23E15F12}"/>
                  </a:ext>
                </a:extLst>
              </p:cNvPr>
              <p:cNvCxnSpPr>
                <a:cxnSpLocks/>
                <a:stCxn id="6" idx="7"/>
                <a:endCxn id="16" idx="1"/>
              </p:cNvCxnSpPr>
              <p:nvPr/>
            </p:nvCxnSpPr>
            <p:spPr>
              <a:xfrm flipV="1">
                <a:off x="3886122" y="5074618"/>
                <a:ext cx="1006709" cy="38947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44" name="TekstSylinder 5143">
                <a:extLst>
                  <a:ext uri="{FF2B5EF4-FFF2-40B4-BE49-F238E27FC236}">
                    <a16:creationId xmlns:a16="http://schemas.microsoft.com/office/drawing/2014/main" id="{FF9ED38B-E856-2864-B452-7A12951D24D8}"/>
                  </a:ext>
                </a:extLst>
              </p:cNvPr>
              <p:cNvSpPr txBox="1"/>
              <p:nvPr/>
            </p:nvSpPr>
            <p:spPr>
              <a:xfrm rot="20297778">
                <a:off x="3741613" y="5006868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Creates</a:t>
                </a:r>
              </a:p>
            </p:txBody>
          </p:sp>
          <p:sp>
            <p:nvSpPr>
              <p:cNvPr id="5146" name="TekstSylinder 5145">
                <a:extLst>
                  <a:ext uri="{FF2B5EF4-FFF2-40B4-BE49-F238E27FC236}">
                    <a16:creationId xmlns:a16="http://schemas.microsoft.com/office/drawing/2014/main" id="{808E2413-CBBF-B2E2-F7D3-712EAF7B5B14}"/>
                  </a:ext>
                </a:extLst>
              </p:cNvPr>
              <p:cNvSpPr txBox="1"/>
              <p:nvPr/>
            </p:nvSpPr>
            <p:spPr>
              <a:xfrm>
                <a:off x="844610" y="2822661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Uses</a:t>
                </a:r>
              </a:p>
            </p:txBody>
          </p:sp>
          <p:sp>
            <p:nvSpPr>
              <p:cNvPr id="5148" name="TekstSylinder 5147">
                <a:extLst>
                  <a:ext uri="{FF2B5EF4-FFF2-40B4-BE49-F238E27FC236}">
                    <a16:creationId xmlns:a16="http://schemas.microsoft.com/office/drawing/2014/main" id="{1B9CDECB-3887-33CB-2098-BDCE90C4D198}"/>
                  </a:ext>
                </a:extLst>
              </p:cNvPr>
              <p:cNvSpPr txBox="1"/>
              <p:nvPr/>
            </p:nvSpPr>
            <p:spPr>
              <a:xfrm rot="948798">
                <a:off x="1870568" y="5364788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Creates</a:t>
                </a:r>
              </a:p>
            </p:txBody>
          </p:sp>
          <p:sp>
            <p:nvSpPr>
              <p:cNvPr id="5149" name="TekstSylinder 5148">
                <a:extLst>
                  <a:ext uri="{FF2B5EF4-FFF2-40B4-BE49-F238E27FC236}">
                    <a16:creationId xmlns:a16="http://schemas.microsoft.com/office/drawing/2014/main" id="{BC19204F-2AD3-4523-B3DB-DD94B3FF3B46}"/>
                  </a:ext>
                </a:extLst>
              </p:cNvPr>
              <p:cNvSpPr txBox="1"/>
              <p:nvPr/>
            </p:nvSpPr>
            <p:spPr>
              <a:xfrm rot="19860664">
                <a:off x="5818571" y="2542217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Writes</a:t>
                </a:r>
              </a:p>
            </p:txBody>
          </p:sp>
          <p:sp>
            <p:nvSpPr>
              <p:cNvPr id="5150" name="TekstSylinder 5149">
                <a:extLst>
                  <a:ext uri="{FF2B5EF4-FFF2-40B4-BE49-F238E27FC236}">
                    <a16:creationId xmlns:a16="http://schemas.microsoft.com/office/drawing/2014/main" id="{A6775DE9-FDB7-0DB8-05E7-73BA0C709DAC}"/>
                  </a:ext>
                </a:extLst>
              </p:cNvPr>
              <p:cNvSpPr txBox="1"/>
              <p:nvPr/>
            </p:nvSpPr>
            <p:spPr>
              <a:xfrm rot="20949537">
                <a:off x="5252791" y="5650520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Writes</a:t>
                </a:r>
              </a:p>
            </p:txBody>
          </p:sp>
          <p:sp>
            <p:nvSpPr>
              <p:cNvPr id="5152" name="TekstSylinder 5151">
                <a:extLst>
                  <a:ext uri="{FF2B5EF4-FFF2-40B4-BE49-F238E27FC236}">
                    <a16:creationId xmlns:a16="http://schemas.microsoft.com/office/drawing/2014/main" id="{CFCB154A-2959-2B58-54C4-C8A91009ABF7}"/>
                  </a:ext>
                </a:extLst>
              </p:cNvPr>
              <p:cNvSpPr txBox="1"/>
              <p:nvPr/>
            </p:nvSpPr>
            <p:spPr>
              <a:xfrm>
                <a:off x="7689948" y="3244333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Writes</a:t>
                </a:r>
              </a:p>
            </p:txBody>
          </p:sp>
          <p:sp>
            <p:nvSpPr>
              <p:cNvPr id="5153" name="TekstSylinder 5152">
                <a:extLst>
                  <a:ext uri="{FF2B5EF4-FFF2-40B4-BE49-F238E27FC236}">
                    <a16:creationId xmlns:a16="http://schemas.microsoft.com/office/drawing/2014/main" id="{590520F9-22C8-0ED9-45AB-7D9D6B8D6A9D}"/>
                  </a:ext>
                </a:extLst>
              </p:cNvPr>
              <p:cNvSpPr txBox="1"/>
              <p:nvPr/>
            </p:nvSpPr>
            <p:spPr>
              <a:xfrm>
                <a:off x="2294023" y="2897467"/>
                <a:ext cx="9993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dirty="0">
                    <a:latin typeface="Corbel" panose="020B0503020204020204" pitchFamily="34" charset="0"/>
                  </a:rPr>
                  <a:t>Writes</a:t>
                </a:r>
              </a:p>
            </p:txBody>
          </p:sp>
        </p:grpSp>
        <p:pic>
          <p:nvPicPr>
            <p:cNvPr id="5163" name="Bilde 5162">
              <a:extLst>
                <a:ext uri="{FF2B5EF4-FFF2-40B4-BE49-F238E27FC236}">
                  <a16:creationId xmlns:a16="http://schemas.microsoft.com/office/drawing/2014/main" id="{9BDCC1B9-32C8-CA2B-9F5B-6C1EE2A39A3C}"/>
                </a:ext>
              </a:extLst>
            </p:cNvPr>
            <p:cNvPicPr/>
            <p:nvPr/>
          </p:nvPicPr>
          <p:blipFill>
            <a:blip r:embed="rId8"/>
            <a:stretch/>
          </p:blipFill>
          <p:spPr>
            <a:xfrm>
              <a:off x="9746095" y="1395323"/>
              <a:ext cx="977933" cy="297804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65" name="Bilde 5164">
              <a:extLst>
                <a:ext uri="{FF2B5EF4-FFF2-40B4-BE49-F238E27FC236}">
                  <a16:creationId xmlns:a16="http://schemas.microsoft.com/office/drawing/2014/main" id="{C1440542-3DD5-415E-BBED-AC0B912BE5F8}"/>
                </a:ext>
              </a:extLst>
            </p:cNvPr>
            <p:cNvPicPr/>
            <p:nvPr/>
          </p:nvPicPr>
          <p:blipFill>
            <a:blip r:embed="rId8"/>
            <a:stretch/>
          </p:blipFill>
          <p:spPr>
            <a:xfrm>
              <a:off x="1465367" y="1460838"/>
              <a:ext cx="977933" cy="297804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66" name="Bilde 5165">
              <a:extLst>
                <a:ext uri="{FF2B5EF4-FFF2-40B4-BE49-F238E27FC236}">
                  <a16:creationId xmlns:a16="http://schemas.microsoft.com/office/drawing/2014/main" id="{D387257B-5C6B-7F23-A984-505D2386FBAB}"/>
                </a:ext>
              </a:extLst>
            </p:cNvPr>
            <p:cNvPicPr/>
            <p:nvPr/>
          </p:nvPicPr>
          <p:blipFill>
            <a:blip r:embed="rId8"/>
            <a:stretch/>
          </p:blipFill>
          <p:spPr>
            <a:xfrm>
              <a:off x="4312978" y="6524511"/>
              <a:ext cx="977933" cy="297804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67" name="Picture 12" descr="Research Resource Identifier | INCF">
              <a:extLst>
                <a:ext uri="{FF2B5EF4-FFF2-40B4-BE49-F238E27FC236}">
                  <a16:creationId xmlns:a16="http://schemas.microsoft.com/office/drawing/2014/main" id="{FE9F3747-7017-1200-6E71-A3738CAB11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31" b="27084"/>
            <a:stretch/>
          </p:blipFill>
          <p:spPr bwMode="auto">
            <a:xfrm>
              <a:off x="6292170" y="3780307"/>
              <a:ext cx="654569" cy="186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68" name="Picture 12" descr="Research Resource Identifier | INCF">
              <a:extLst>
                <a:ext uri="{FF2B5EF4-FFF2-40B4-BE49-F238E27FC236}">
                  <a16:creationId xmlns:a16="http://schemas.microsoft.com/office/drawing/2014/main" id="{F7072BD7-E831-2EA2-A444-079E336D2E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331" b="27084"/>
            <a:stretch/>
          </p:blipFill>
          <p:spPr bwMode="auto">
            <a:xfrm>
              <a:off x="2381989" y="4098746"/>
              <a:ext cx="654569" cy="186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20600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PlaceHolder 1"/>
          <p:cNvSpPr>
            <a:spLocks noGrp="1"/>
          </p:cNvSpPr>
          <p:nvPr>
            <p:ph type="title"/>
          </p:nvPr>
        </p:nvSpPr>
        <p:spPr>
          <a:xfrm>
            <a:off x="374400" y="337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en-GB" sz="4400" b="1" strike="noStrike" spc="-1" dirty="0">
                <a:solidFill>
                  <a:srgbClr val="005472"/>
                </a:solidFill>
              </a:rPr>
              <a:t>PID graphs</a:t>
            </a:r>
            <a:endParaRPr lang="en-US" sz="4400" b="1" strike="noStrike" spc="-1" dirty="0">
              <a:solidFill>
                <a:srgbClr val="000000"/>
              </a:solidFill>
            </a:endParaRPr>
          </a:p>
        </p:txBody>
      </p:sp>
      <p:pic>
        <p:nvPicPr>
          <p:cNvPr id="823" name="Bilde 822"/>
          <p:cNvPicPr/>
          <p:nvPr/>
        </p:nvPicPr>
        <p:blipFill>
          <a:blip r:embed="rId3"/>
          <a:srcRect l="3603" t="5369" r="3609" b="6252"/>
          <a:stretch/>
        </p:blipFill>
        <p:spPr>
          <a:xfrm>
            <a:off x="3653640" y="1852248"/>
            <a:ext cx="3959640" cy="2159640"/>
          </a:xfrm>
          <a:prstGeom prst="rect">
            <a:avLst/>
          </a:prstGeom>
          <a:ln w="0">
            <a:noFill/>
          </a:ln>
        </p:spPr>
      </p:pic>
      <p:grpSp>
        <p:nvGrpSpPr>
          <p:cNvPr id="824" name="Gruppe 823"/>
          <p:cNvGrpSpPr/>
          <p:nvPr/>
        </p:nvGrpSpPr>
        <p:grpSpPr>
          <a:xfrm>
            <a:off x="2087280" y="4121640"/>
            <a:ext cx="8172720" cy="2483280"/>
            <a:chOff x="2087280" y="4121640"/>
            <a:chExt cx="8172720" cy="2483280"/>
          </a:xfrm>
        </p:grpSpPr>
        <p:sp>
          <p:nvSpPr>
            <p:cNvPr id="825" name="Friform 824"/>
            <p:cNvSpPr/>
            <p:nvPr/>
          </p:nvSpPr>
          <p:spPr>
            <a:xfrm>
              <a:off x="8280000" y="412164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Publication</a:t>
              </a:r>
            </a:p>
          </p:txBody>
        </p:sp>
        <p:sp>
          <p:nvSpPr>
            <p:cNvPr id="826" name="Friform 825"/>
            <p:cNvSpPr/>
            <p:nvPr/>
          </p:nvSpPr>
          <p:spPr>
            <a:xfrm>
              <a:off x="8244000" y="418104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Publication</a:t>
              </a:r>
            </a:p>
          </p:txBody>
        </p:sp>
        <p:sp>
          <p:nvSpPr>
            <p:cNvPr id="827" name="Friform 826"/>
            <p:cNvSpPr/>
            <p:nvPr/>
          </p:nvSpPr>
          <p:spPr>
            <a:xfrm>
              <a:off x="8172000" y="421704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Publication</a:t>
              </a:r>
            </a:p>
          </p:txBody>
        </p:sp>
        <p:sp>
          <p:nvSpPr>
            <p:cNvPr id="828" name="Friform 827"/>
            <p:cNvSpPr/>
            <p:nvPr/>
          </p:nvSpPr>
          <p:spPr>
            <a:xfrm>
              <a:off x="8099640" y="428868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Publication</a:t>
              </a:r>
            </a:p>
          </p:txBody>
        </p:sp>
        <p:sp>
          <p:nvSpPr>
            <p:cNvPr id="829" name="Friform 828"/>
            <p:cNvSpPr/>
            <p:nvPr/>
          </p:nvSpPr>
          <p:spPr>
            <a:xfrm>
              <a:off x="5292000" y="421704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Datasets</a:t>
              </a:r>
            </a:p>
          </p:txBody>
        </p:sp>
        <p:sp>
          <p:nvSpPr>
            <p:cNvPr id="830" name="Friform 829"/>
            <p:cNvSpPr/>
            <p:nvPr/>
          </p:nvSpPr>
          <p:spPr>
            <a:xfrm>
              <a:off x="5219640" y="428868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FFFFF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Datasets</a:t>
              </a:r>
            </a:p>
          </p:txBody>
        </p:sp>
        <p:sp>
          <p:nvSpPr>
            <p:cNvPr id="831" name="Friform 830"/>
            <p:cNvSpPr/>
            <p:nvPr/>
          </p:nvSpPr>
          <p:spPr>
            <a:xfrm>
              <a:off x="2087280" y="4360320"/>
              <a:ext cx="2160000" cy="900000"/>
            </a:xfrm>
            <a:custGeom>
              <a:avLst/>
              <a:gdLst/>
              <a:ahLst/>
              <a:cxnLst/>
              <a:rect l="0" t="0" r="r" b="b"/>
              <a:pathLst>
                <a:path w="60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584" y="2501"/>
                  </a:lnTo>
                  <a:lnTo>
                    <a:pt x="5584" y="2501"/>
                  </a:lnTo>
                  <a:cubicBezTo>
                    <a:pt x="5657" y="2501"/>
                    <a:pt x="5729" y="2482"/>
                    <a:pt x="5793" y="2445"/>
                  </a:cubicBezTo>
                  <a:cubicBezTo>
                    <a:pt x="5856" y="2409"/>
                    <a:pt x="5909" y="2356"/>
                    <a:pt x="5945" y="2293"/>
                  </a:cubicBezTo>
                  <a:cubicBezTo>
                    <a:pt x="5982" y="2229"/>
                    <a:pt x="6001" y="2157"/>
                    <a:pt x="6001" y="2084"/>
                  </a:cubicBezTo>
                  <a:lnTo>
                    <a:pt x="6000" y="416"/>
                  </a:lnTo>
                  <a:lnTo>
                    <a:pt x="6001" y="417"/>
                  </a:lnTo>
                  <a:lnTo>
                    <a:pt x="6001" y="417"/>
                  </a:lnTo>
                  <a:cubicBezTo>
                    <a:pt x="6001" y="344"/>
                    <a:pt x="5982" y="272"/>
                    <a:pt x="5945" y="208"/>
                  </a:cubicBezTo>
                  <a:cubicBezTo>
                    <a:pt x="5909" y="145"/>
                    <a:pt x="5856" y="92"/>
                    <a:pt x="5793" y="56"/>
                  </a:cubicBezTo>
                  <a:cubicBezTo>
                    <a:pt x="5729" y="19"/>
                    <a:pt x="5657" y="0"/>
                    <a:pt x="5584" y="0"/>
                  </a:cubicBezTo>
                  <a:lnTo>
                    <a:pt x="416" y="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Funder/Grant</a:t>
              </a:r>
            </a:p>
          </p:txBody>
        </p:sp>
        <p:sp>
          <p:nvSpPr>
            <p:cNvPr id="832" name="Friform 831"/>
            <p:cNvSpPr/>
            <p:nvPr/>
          </p:nvSpPr>
          <p:spPr>
            <a:xfrm>
              <a:off x="5147280" y="436032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Datasets</a:t>
              </a:r>
            </a:p>
          </p:txBody>
        </p:sp>
        <p:sp>
          <p:nvSpPr>
            <p:cNvPr id="833" name="Friform 832"/>
            <p:cNvSpPr/>
            <p:nvPr/>
          </p:nvSpPr>
          <p:spPr>
            <a:xfrm>
              <a:off x="8027280" y="4360320"/>
              <a:ext cx="1980000" cy="900000"/>
            </a:xfrm>
            <a:custGeom>
              <a:avLst/>
              <a:gdLst/>
              <a:ahLst/>
              <a:cxnLst/>
              <a:rect l="0" t="0" r="r" b="b"/>
              <a:pathLst>
                <a:path w="5502" h="2502">
                  <a:moveTo>
                    <a:pt x="416" y="0"/>
                  </a:moveTo>
                  <a:lnTo>
                    <a:pt x="417" y="0"/>
                  </a:lnTo>
                  <a:cubicBezTo>
                    <a:pt x="344" y="0"/>
                    <a:pt x="272" y="19"/>
                    <a:pt x="208" y="56"/>
                  </a:cubicBezTo>
                  <a:cubicBezTo>
                    <a:pt x="145" y="92"/>
                    <a:pt x="92" y="145"/>
                    <a:pt x="56" y="208"/>
                  </a:cubicBezTo>
                  <a:cubicBezTo>
                    <a:pt x="19" y="272"/>
                    <a:pt x="0" y="344"/>
                    <a:pt x="0" y="417"/>
                  </a:cubicBezTo>
                  <a:lnTo>
                    <a:pt x="0" y="2084"/>
                  </a:lnTo>
                  <a:lnTo>
                    <a:pt x="0" y="2084"/>
                  </a:lnTo>
                  <a:cubicBezTo>
                    <a:pt x="0" y="2157"/>
                    <a:pt x="19" y="2229"/>
                    <a:pt x="56" y="2293"/>
                  </a:cubicBezTo>
                  <a:cubicBezTo>
                    <a:pt x="92" y="2356"/>
                    <a:pt x="145" y="2409"/>
                    <a:pt x="208" y="2445"/>
                  </a:cubicBezTo>
                  <a:cubicBezTo>
                    <a:pt x="272" y="2482"/>
                    <a:pt x="344" y="2501"/>
                    <a:pt x="417" y="2501"/>
                  </a:cubicBezTo>
                  <a:lnTo>
                    <a:pt x="5084" y="2501"/>
                  </a:lnTo>
                  <a:lnTo>
                    <a:pt x="5084" y="2501"/>
                  </a:lnTo>
                  <a:cubicBezTo>
                    <a:pt x="5157" y="2501"/>
                    <a:pt x="5229" y="2482"/>
                    <a:pt x="5293" y="2445"/>
                  </a:cubicBezTo>
                  <a:cubicBezTo>
                    <a:pt x="5356" y="2409"/>
                    <a:pt x="5409" y="2356"/>
                    <a:pt x="5445" y="2293"/>
                  </a:cubicBezTo>
                  <a:cubicBezTo>
                    <a:pt x="5482" y="2229"/>
                    <a:pt x="5501" y="2157"/>
                    <a:pt x="5501" y="2084"/>
                  </a:cubicBezTo>
                  <a:lnTo>
                    <a:pt x="5501" y="416"/>
                  </a:lnTo>
                  <a:lnTo>
                    <a:pt x="5501" y="417"/>
                  </a:lnTo>
                  <a:lnTo>
                    <a:pt x="5501" y="417"/>
                  </a:lnTo>
                  <a:cubicBezTo>
                    <a:pt x="5501" y="344"/>
                    <a:pt x="5482" y="272"/>
                    <a:pt x="5445" y="208"/>
                  </a:cubicBezTo>
                  <a:cubicBezTo>
                    <a:pt x="5409" y="145"/>
                    <a:pt x="5356" y="92"/>
                    <a:pt x="5293" y="56"/>
                  </a:cubicBezTo>
                  <a:cubicBezTo>
                    <a:pt x="5229" y="19"/>
                    <a:pt x="5157" y="0"/>
                    <a:pt x="5084" y="0"/>
                  </a:cubicBezTo>
                  <a:lnTo>
                    <a:pt x="416" y="0"/>
                  </a:lnTo>
                </a:path>
              </a:pathLst>
            </a:custGeom>
            <a:solidFill>
              <a:srgbClr val="729FCF"/>
            </a:solidFill>
            <a:ln w="0">
              <a:solidFill>
                <a:srgbClr val="3465A4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Publication</a:t>
              </a:r>
            </a:p>
          </p:txBody>
        </p:sp>
        <p:sp>
          <p:nvSpPr>
            <p:cNvPr id="834" name="Rett linje 833"/>
            <p:cNvSpPr/>
            <p:nvPr/>
          </p:nvSpPr>
          <p:spPr>
            <a:xfrm>
              <a:off x="4247280" y="4828320"/>
              <a:ext cx="900000" cy="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5" name="Rett linje 834"/>
            <p:cNvSpPr/>
            <p:nvPr/>
          </p:nvSpPr>
          <p:spPr>
            <a:xfrm>
              <a:off x="7163280" y="4828320"/>
              <a:ext cx="900000" cy="0"/>
            </a:xfrm>
            <a:prstGeom prst="line">
              <a:avLst/>
            </a:prstGeom>
            <a:ln w="0">
              <a:solidFill>
                <a:srgbClr val="3465A4"/>
              </a:solidFill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836" name="Bilde 835"/>
            <p:cNvPicPr/>
            <p:nvPr/>
          </p:nvPicPr>
          <p:blipFill>
            <a:blip r:embed="rId4"/>
            <a:stretch/>
          </p:blipFill>
          <p:spPr>
            <a:xfrm>
              <a:off x="2387160" y="5668920"/>
              <a:ext cx="1255320" cy="9360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7" name="Bilde 836"/>
            <p:cNvPicPr/>
            <p:nvPr/>
          </p:nvPicPr>
          <p:blipFill>
            <a:blip r:embed="rId5"/>
            <a:stretch/>
          </p:blipFill>
          <p:spPr>
            <a:xfrm>
              <a:off x="5267160" y="5908680"/>
              <a:ext cx="1783800" cy="5162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8" name="Bilde 837"/>
            <p:cNvPicPr/>
            <p:nvPr/>
          </p:nvPicPr>
          <p:blipFill>
            <a:blip r:embed="rId4"/>
            <a:stretch/>
          </p:blipFill>
          <p:spPr>
            <a:xfrm>
              <a:off x="8331840" y="5668920"/>
              <a:ext cx="1255320" cy="93600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839" name="Bildeforklaring formet som en sky 838"/>
          <p:cNvSpPr/>
          <p:nvPr/>
        </p:nvSpPr>
        <p:spPr>
          <a:xfrm>
            <a:off x="36000" y="1368000"/>
            <a:ext cx="3564000" cy="2071440"/>
          </a:xfrm>
          <a:prstGeom prst="cloudCallout">
            <a:avLst>
              <a:gd name="adj1" fmla="val -28046"/>
              <a:gd name="adj2" fmla="val 86870"/>
            </a:avLst>
          </a:prstGeom>
          <a:solidFill>
            <a:srgbClr val="FFFFF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GB" sz="1800" strike="noStrike" spc="-1" dirty="0">
                <a:latin typeface="Corbel" panose="020B0503020204020204" pitchFamily="34" charset="0"/>
              </a:rPr>
              <a:t>“I want to see all datasets funded by RCN cited by this article”</a:t>
            </a:r>
          </a:p>
        </p:txBody>
      </p:sp>
      <p:pic>
        <p:nvPicPr>
          <p:cNvPr id="840" name="Bilde 839"/>
          <p:cNvPicPr/>
          <p:nvPr/>
        </p:nvPicPr>
        <p:blipFill>
          <a:blip r:embed="rId6"/>
          <a:stretch/>
        </p:blipFill>
        <p:spPr>
          <a:xfrm>
            <a:off x="10737360" y="72000"/>
            <a:ext cx="1447200" cy="828000"/>
          </a:xfrm>
          <a:prstGeom prst="rect">
            <a:avLst/>
          </a:prstGeom>
          <a:ln w="0">
            <a:noFill/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5125D700-5812-1CBF-7C27-30AB2114580D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449" y="810873"/>
            <a:ext cx="4344025" cy="30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" name="Bilde 843"/>
          <p:cNvPicPr/>
          <p:nvPr/>
        </p:nvPicPr>
        <p:blipFill>
          <a:blip r:embed="rId2"/>
          <a:stretch/>
        </p:blipFill>
        <p:spPr>
          <a:xfrm>
            <a:off x="3568680" y="1080000"/>
            <a:ext cx="5055120" cy="2227680"/>
          </a:xfrm>
          <a:prstGeom prst="rect">
            <a:avLst/>
          </a:prstGeom>
          <a:ln w="0">
            <a:noFill/>
          </a:ln>
        </p:spPr>
      </p:pic>
      <p:sp>
        <p:nvSpPr>
          <p:cNvPr id="845" name="TekstSylinder 844"/>
          <p:cNvSpPr txBox="1"/>
          <p:nvPr/>
        </p:nvSpPr>
        <p:spPr>
          <a:xfrm>
            <a:off x="1584720" y="4104000"/>
            <a:ext cx="8517960" cy="1197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en-GB" sz="2600" b="1" strike="noStrike" spc="-1" dirty="0">
                <a:latin typeface="Corbel"/>
              </a:rPr>
              <a:t>Except where otherwise noted, this work is licensed under:</a:t>
            </a:r>
            <a:endParaRPr lang="en-GB" sz="2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2600" b="1" strike="noStrike" spc="-1" dirty="0">
                <a:latin typeface="Corbel"/>
                <a:hlinkClick r:id="rId3"/>
              </a:rPr>
              <a:t> https://creativecommons.org/licenses/by/4.0/</a:t>
            </a:r>
            <a:endParaRPr lang="en-GB" sz="260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PlaceHolder 1"/>
          <p:cNvSpPr>
            <a:spLocks noGrp="1"/>
          </p:cNvSpPr>
          <p:nvPr>
            <p:ph type="title"/>
          </p:nvPr>
        </p:nvSpPr>
        <p:spPr>
          <a:xfrm>
            <a:off x="863640" y="255600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GB" sz="6600" b="1" strike="noStrike" spc="-1" dirty="0">
                <a:solidFill>
                  <a:srgbClr val="005472"/>
                </a:solidFill>
                <a:latin typeface="Corbel"/>
              </a:rPr>
              <a:t>What is metadata?</a:t>
            </a:r>
            <a:endParaRPr lang="en-US" sz="6600" strike="noStrike" spc="-1" dirty="0">
              <a:solidFill>
                <a:srgbClr val="000000"/>
              </a:solidFill>
            </a:endParaRPr>
          </a:p>
        </p:txBody>
      </p:sp>
      <p:sp>
        <p:nvSpPr>
          <p:cNvPr id="578" name="Google Shape;710;p72_1"/>
          <p:cNvSpPr/>
          <p:nvPr/>
        </p:nvSpPr>
        <p:spPr>
          <a:xfrm>
            <a:off x="74160" y="6523920"/>
            <a:ext cx="9357840" cy="739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no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GB" sz="1300" strike="noStrike" spc="-1" dirty="0">
                <a:solidFill>
                  <a:srgbClr val="000000"/>
                </a:solidFill>
                <a:latin typeface="Corbel"/>
                <a:ea typeface="Arial"/>
                <a:hlinkClick r:id="rId3"/>
              </a:rPr>
              <a:t>FAIR illustrations icons</a:t>
            </a:r>
            <a:r>
              <a:rPr lang="en-GB" sz="1300" strike="noStrike" spc="-1" dirty="0">
                <a:solidFill>
                  <a:srgbClr val="000000"/>
                </a:solidFill>
                <a:latin typeface="Corbel"/>
                <a:ea typeface="Arial"/>
              </a:rPr>
              <a:t> from ARDC 2018 licensed under</a:t>
            </a:r>
            <a:r>
              <a:rPr lang="en-GB" sz="1300" strike="noStrike" spc="-1" dirty="0">
                <a:solidFill>
                  <a:srgbClr val="000000"/>
                </a:solidFill>
                <a:latin typeface="Corbel"/>
                <a:ea typeface="Arial"/>
                <a:hlinkClick r:id="rId4"/>
              </a:rPr>
              <a:t> Creative Commons Attribution 4.0 International License</a:t>
            </a:r>
            <a:r>
              <a:rPr lang="en-GB" sz="1300" strike="noStrike" spc="-1" dirty="0">
                <a:solidFill>
                  <a:srgbClr val="000000"/>
                </a:solidFill>
                <a:latin typeface="Corbel"/>
                <a:ea typeface="Arial"/>
              </a:rPr>
              <a:t> </a:t>
            </a:r>
            <a:endParaRPr lang="en-GB" sz="1300" strike="noStrike" spc="-1" dirty="0">
              <a:latin typeface="Corbel" panose="020B0503020204020204" pitchFamily="34" charset="0"/>
            </a:endParaRPr>
          </a:p>
        </p:txBody>
      </p:sp>
      <p:pic>
        <p:nvPicPr>
          <p:cNvPr id="579" name="Bilde 578"/>
          <p:cNvPicPr/>
          <p:nvPr/>
        </p:nvPicPr>
        <p:blipFill>
          <a:blip r:embed="rId5"/>
          <a:stretch/>
        </p:blipFill>
        <p:spPr>
          <a:xfrm>
            <a:off x="4630680" y="3658320"/>
            <a:ext cx="2857320" cy="1447560"/>
          </a:xfrm>
          <a:prstGeom prst="rect">
            <a:avLst/>
          </a:prstGeom>
          <a:ln w="0">
            <a:noFill/>
          </a:ln>
        </p:spPr>
      </p:pic>
      <p:sp>
        <p:nvSpPr>
          <p:cNvPr id="580" name="TekstSylinder 579"/>
          <p:cNvSpPr txBox="1"/>
          <p:nvPr/>
        </p:nvSpPr>
        <p:spPr>
          <a:xfrm>
            <a:off x="290618" y="5151504"/>
            <a:ext cx="5940000" cy="657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en-GB" sz="2400" strike="noStrike" spc="-1" dirty="0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“Data is content, and metadata is context”</a:t>
            </a:r>
            <a:endParaRPr lang="en-GB" sz="2400" strike="noStrike" spc="-1" dirty="0">
              <a:latin typeface="Corbel" panose="020B0503020204020204" pitchFamily="34" charset="0"/>
            </a:endParaRPr>
          </a:p>
        </p:txBody>
      </p:sp>
      <p:sp>
        <p:nvSpPr>
          <p:cNvPr id="581" name="TekstSylinder 580"/>
          <p:cNvSpPr txBox="1"/>
          <p:nvPr/>
        </p:nvSpPr>
        <p:spPr>
          <a:xfrm>
            <a:off x="8098364" y="4103662"/>
            <a:ext cx="4093636" cy="657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800" strike="noStrike" spc="-1" dirty="0">
                <a:solidFill>
                  <a:srgbClr val="9999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“data about data” </a:t>
            </a:r>
            <a:endParaRPr lang="en-GB" sz="2800" strike="noStrike" spc="-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83" name="TekstSylinder 582"/>
          <p:cNvSpPr txBox="1"/>
          <p:nvPr/>
        </p:nvSpPr>
        <p:spPr>
          <a:xfrm>
            <a:off x="7259782" y="1903102"/>
            <a:ext cx="5191800" cy="535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800" strike="noStrike" spc="-1" dirty="0">
                <a:solidFill>
                  <a:srgbClr val="999999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“information about something” </a:t>
            </a:r>
            <a:endParaRPr lang="en-GB" sz="2800" strike="noStrike" spc="-1" dirty="0"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4" name="TekstSylinder 583"/>
          <p:cNvSpPr txBox="1"/>
          <p:nvPr/>
        </p:nvSpPr>
        <p:spPr>
          <a:xfrm>
            <a:off x="275646" y="1220090"/>
            <a:ext cx="8954867" cy="6310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800" strike="noStrike" spc="-1" dirty="0">
                <a:latin typeface="Corbel" panose="020B0503020204020204" pitchFamily="34" charset="0"/>
              </a:rPr>
              <a:t>“Metadata is constructed, constructive, and actionable.”</a:t>
            </a:r>
          </a:p>
          <a:p>
            <a:r>
              <a:rPr lang="en-GB" sz="1000" strike="noStrike" spc="-1" dirty="0">
                <a:latin typeface="Corbel" panose="020B0503020204020204" pitchFamily="34" charset="0"/>
              </a:rPr>
              <a:t>				                                 Definition from Karen Coyle, Digital Librarian and Author of Coyle's </a:t>
            </a:r>
            <a:r>
              <a:rPr lang="en-GB" sz="1000" strike="noStrike" spc="-1" dirty="0" err="1">
                <a:latin typeface="Corbel" panose="020B0503020204020204" pitchFamily="34" charset="0"/>
              </a:rPr>
              <a:t>InFormation</a:t>
            </a:r>
            <a:endParaRPr lang="en-GB" sz="1000" strike="noStrike" spc="-1" dirty="0">
              <a:latin typeface="Corbel" panose="020B0503020204020204" pitchFamily="34" charset="0"/>
            </a:endParaRPr>
          </a:p>
          <a:p>
            <a:pPr>
              <a:lnSpc>
                <a:spcPct val="100000"/>
              </a:lnSpc>
              <a:buNone/>
            </a:pPr>
            <a:endParaRPr lang="en-GB" sz="1000" strike="noStrike" spc="-1" dirty="0">
              <a:latin typeface="Corbel" panose="020B0503020204020204" pitchFamily="34" charset="0"/>
            </a:endParaRPr>
          </a:p>
          <a:p>
            <a:pPr marL="216000" indent="-216000">
              <a:lnSpc>
                <a:spcPct val="100000"/>
              </a:lnSpc>
              <a:buNone/>
            </a:pPr>
            <a:endParaRPr lang="en-GB" sz="1000" strike="noStrike" spc="-1" dirty="0">
              <a:latin typeface="Corbel" panose="020B0503020204020204" pitchFamily="34" charset="0"/>
            </a:endParaRPr>
          </a:p>
        </p:txBody>
      </p:sp>
      <p:sp>
        <p:nvSpPr>
          <p:cNvPr id="585" name="TekstSylinder 584"/>
          <p:cNvSpPr txBox="1"/>
          <p:nvPr/>
        </p:nvSpPr>
        <p:spPr>
          <a:xfrm>
            <a:off x="3960000" y="5866920"/>
            <a:ext cx="6901964" cy="657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400" strike="noStrike" spc="-1" dirty="0">
                <a:solidFill>
                  <a:srgbClr val="999999"/>
                </a:solidFill>
                <a:effectLst>
                  <a:glow>
                    <a:schemeClr val="accent6">
                      <a:lumMod val="20000"/>
                      <a:lumOff val="80000"/>
                    </a:schemeClr>
                  </a:glow>
                </a:effectLst>
                <a:latin typeface="Modern Love" pitchFamily="82" charset="0"/>
              </a:rPr>
              <a:t> "Metadata is a Love Note to the Future"</a:t>
            </a:r>
            <a:endParaRPr lang="en-GB" sz="2400" strike="noStrike" spc="-1" dirty="0">
              <a:effectLst>
                <a:glow>
                  <a:schemeClr val="accent6">
                    <a:lumMod val="20000"/>
                    <a:lumOff val="80000"/>
                  </a:schemeClr>
                </a:glow>
              </a:effectLst>
              <a:latin typeface="Modern Love" pitchFamily="82" charset="0"/>
            </a:endParaRP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8E579A63-5E0C-2057-C91F-88D2D0228F30}"/>
              </a:ext>
            </a:extLst>
          </p:cNvPr>
          <p:cNvSpPr txBox="1"/>
          <p:nvPr/>
        </p:nvSpPr>
        <p:spPr>
          <a:xfrm>
            <a:off x="8394493" y="205202"/>
            <a:ext cx="3416068" cy="657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en-GB" spc="-1" dirty="0">
                <a:latin typeface="Corbel" panose="020B0503020204020204" pitchFamily="34" charset="0"/>
              </a:rPr>
              <a:t>Can be acted upon and processed by humans and machines</a:t>
            </a:r>
            <a:endParaRPr lang="en-GB" strike="noStrike" spc="-1" dirty="0">
              <a:latin typeface="Corbel" panose="020B0503020204020204" pitchFamily="34" charset="0"/>
            </a:endParaRPr>
          </a:p>
        </p:txBody>
      </p:sp>
      <p:sp>
        <p:nvSpPr>
          <p:cNvPr id="3" name="Avrundet rektangel 2">
            <a:extLst>
              <a:ext uri="{FF2B5EF4-FFF2-40B4-BE49-F238E27FC236}">
                <a16:creationId xmlns:a16="http://schemas.microsoft.com/office/drawing/2014/main" id="{F2FD76F6-40F4-4010-6B9F-91BFF90E86B4}"/>
              </a:ext>
            </a:extLst>
          </p:cNvPr>
          <p:cNvSpPr/>
          <p:nvPr/>
        </p:nvSpPr>
        <p:spPr>
          <a:xfrm>
            <a:off x="6760269" y="1174752"/>
            <a:ext cx="1634224" cy="537723"/>
          </a:xfrm>
          <a:prstGeom prst="round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Rett pil 4">
            <a:extLst>
              <a:ext uri="{FF2B5EF4-FFF2-40B4-BE49-F238E27FC236}">
                <a16:creationId xmlns:a16="http://schemas.microsoft.com/office/drawing/2014/main" id="{99115E39-FC88-3B71-DDF0-2FBDBC0BCA76}"/>
              </a:ext>
            </a:extLst>
          </p:cNvPr>
          <p:cNvCxnSpPr>
            <a:stCxn id="2" idx="1"/>
            <a:endCxn id="3" idx="0"/>
          </p:cNvCxnSpPr>
          <p:nvPr/>
        </p:nvCxnSpPr>
        <p:spPr>
          <a:xfrm flipH="1">
            <a:off x="7577381" y="533882"/>
            <a:ext cx="817112" cy="64087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2BD63F5B-656A-CD2E-C20F-F79F7E5A5E77}"/>
              </a:ext>
            </a:extLst>
          </p:cNvPr>
          <p:cNvSpPr txBox="1"/>
          <p:nvPr/>
        </p:nvSpPr>
        <p:spPr>
          <a:xfrm>
            <a:off x="4193246" y="331948"/>
            <a:ext cx="2198797" cy="36662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en-GB" spc="-1" dirty="0">
                <a:latin typeface="Corbel" panose="020B0503020204020204" pitchFamily="34" charset="0"/>
              </a:rPr>
              <a:t>Has a useful purpose</a:t>
            </a:r>
            <a:endParaRPr lang="en-GB" strike="noStrike" spc="-1" dirty="0">
              <a:latin typeface="Corbel" panose="020B0503020204020204" pitchFamily="34" charset="0"/>
            </a:endParaRPr>
          </a:p>
        </p:txBody>
      </p:sp>
      <p:sp>
        <p:nvSpPr>
          <p:cNvPr id="7" name="Avrundet rektangel 6">
            <a:extLst>
              <a:ext uri="{FF2B5EF4-FFF2-40B4-BE49-F238E27FC236}">
                <a16:creationId xmlns:a16="http://schemas.microsoft.com/office/drawing/2014/main" id="{0DE551E8-4C22-976C-D225-0C19E99DFE2F}"/>
              </a:ext>
            </a:extLst>
          </p:cNvPr>
          <p:cNvSpPr/>
          <p:nvPr/>
        </p:nvSpPr>
        <p:spPr>
          <a:xfrm>
            <a:off x="4198902" y="1168897"/>
            <a:ext cx="1831227" cy="537723"/>
          </a:xfrm>
          <a:prstGeom prst="roundRect">
            <a:avLst/>
          </a:prstGeom>
          <a:solidFill>
            <a:schemeClr val="accent6">
              <a:alpha val="34375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Rett pil 8">
            <a:extLst>
              <a:ext uri="{FF2B5EF4-FFF2-40B4-BE49-F238E27FC236}">
                <a16:creationId xmlns:a16="http://schemas.microsoft.com/office/drawing/2014/main" id="{1B5397B8-A3BA-17E8-30FD-747E896685A4}"/>
              </a:ext>
            </a:extLst>
          </p:cNvPr>
          <p:cNvCxnSpPr>
            <a:stCxn id="6" idx="2"/>
            <a:endCxn id="7" idx="0"/>
          </p:cNvCxnSpPr>
          <p:nvPr/>
        </p:nvCxnSpPr>
        <p:spPr>
          <a:xfrm flipH="1">
            <a:off x="5114516" y="698572"/>
            <a:ext cx="178129" cy="47032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41EA69-8AE3-878F-7C0A-79974104A3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43" r="16568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0197" y="-1"/>
            <a:ext cx="678180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tel 7">
            <a:extLst>
              <a:ext uri="{FF2B5EF4-FFF2-40B4-BE49-F238E27FC236}">
                <a16:creationId xmlns:a16="http://schemas.microsoft.com/office/drawing/2014/main" id="{5C1BAF87-70A7-6CC8-9447-4DBC5E7D1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000" b="1" spc="-1" dirty="0">
                <a:solidFill>
                  <a:srgbClr val="005472"/>
                </a:solidFill>
              </a:rPr>
              <a:t>W</a:t>
            </a:r>
            <a:r>
              <a:rPr lang="en-GB" sz="4000" b="1" strike="noStrike" spc="-1" dirty="0">
                <a:solidFill>
                  <a:srgbClr val="005472"/>
                </a:solidFill>
              </a:rPr>
              <a:t>hy do I care?</a:t>
            </a:r>
            <a:endParaRPr lang="en-US" sz="4000" dirty="0">
              <a:latin typeface="+mj-lt"/>
            </a:endParaRPr>
          </a:p>
        </p:txBody>
      </p:sp>
      <p:sp>
        <p:nvSpPr>
          <p:cNvPr id="4" name="Brettet hjørne 3">
            <a:extLst>
              <a:ext uri="{FF2B5EF4-FFF2-40B4-BE49-F238E27FC236}">
                <a16:creationId xmlns:a16="http://schemas.microsoft.com/office/drawing/2014/main" id="{8A66116A-A80D-A530-D20B-8B60D287696B}"/>
              </a:ext>
            </a:extLst>
          </p:cNvPr>
          <p:cNvSpPr/>
          <p:nvPr/>
        </p:nvSpPr>
        <p:spPr>
          <a:xfrm>
            <a:off x="6115317" y="2743200"/>
            <a:ext cx="5247340" cy="3496878"/>
          </a:xfrm>
          <a:custGeom>
            <a:avLst/>
            <a:gdLst>
              <a:gd name="connsiteX0" fmla="*/ 0 w 11804073"/>
              <a:gd name="connsiteY0" fmla="*/ 0 h 4655127"/>
              <a:gd name="connsiteX1" fmla="*/ 576317 w 11804073"/>
              <a:gd name="connsiteY1" fmla="*/ 0 h 4655127"/>
              <a:gd name="connsiteX2" fmla="*/ 916552 w 11804073"/>
              <a:gd name="connsiteY2" fmla="*/ 0 h 4655127"/>
              <a:gd name="connsiteX3" fmla="*/ 1846990 w 11804073"/>
              <a:gd name="connsiteY3" fmla="*/ 0 h 4655127"/>
              <a:gd name="connsiteX4" fmla="*/ 2423307 w 11804073"/>
              <a:gd name="connsiteY4" fmla="*/ 0 h 4655127"/>
              <a:gd name="connsiteX5" fmla="*/ 2999623 w 11804073"/>
              <a:gd name="connsiteY5" fmla="*/ 0 h 4655127"/>
              <a:gd name="connsiteX6" fmla="*/ 3930062 w 11804073"/>
              <a:gd name="connsiteY6" fmla="*/ 0 h 4655127"/>
              <a:gd name="connsiteX7" fmla="*/ 4388338 w 11804073"/>
              <a:gd name="connsiteY7" fmla="*/ 0 h 4655127"/>
              <a:gd name="connsiteX8" fmla="*/ 5318776 w 11804073"/>
              <a:gd name="connsiteY8" fmla="*/ 0 h 4655127"/>
              <a:gd name="connsiteX9" fmla="*/ 6249215 w 11804073"/>
              <a:gd name="connsiteY9" fmla="*/ 0 h 4655127"/>
              <a:gd name="connsiteX10" fmla="*/ 6943572 w 11804073"/>
              <a:gd name="connsiteY10" fmla="*/ 0 h 4655127"/>
              <a:gd name="connsiteX11" fmla="*/ 7874011 w 11804073"/>
              <a:gd name="connsiteY11" fmla="*/ 0 h 4655127"/>
              <a:gd name="connsiteX12" fmla="*/ 8450328 w 11804073"/>
              <a:gd name="connsiteY12" fmla="*/ 0 h 4655127"/>
              <a:gd name="connsiteX13" fmla="*/ 9026644 w 11804073"/>
              <a:gd name="connsiteY13" fmla="*/ 0 h 4655127"/>
              <a:gd name="connsiteX14" fmla="*/ 9839042 w 11804073"/>
              <a:gd name="connsiteY14" fmla="*/ 0 h 4655127"/>
              <a:gd name="connsiteX15" fmla="*/ 10415359 w 11804073"/>
              <a:gd name="connsiteY15" fmla="*/ 0 h 4655127"/>
              <a:gd name="connsiteX16" fmla="*/ 11804073 w 11804073"/>
              <a:gd name="connsiteY16" fmla="*/ 0 h 4655127"/>
              <a:gd name="connsiteX17" fmla="*/ 11804073 w 11804073"/>
              <a:gd name="connsiteY17" fmla="*/ 724128 h 4655127"/>
              <a:gd name="connsiteX18" fmla="*/ 11804073 w 11804073"/>
              <a:gd name="connsiteY18" fmla="*/ 1409463 h 4655127"/>
              <a:gd name="connsiteX19" fmla="*/ 11804073 w 11804073"/>
              <a:gd name="connsiteY19" fmla="*/ 2094799 h 4655127"/>
              <a:gd name="connsiteX20" fmla="*/ 11804073 w 11804073"/>
              <a:gd name="connsiteY20" fmla="*/ 2624964 h 4655127"/>
              <a:gd name="connsiteX21" fmla="*/ 11804073 w 11804073"/>
              <a:gd name="connsiteY21" fmla="*/ 3193922 h 4655127"/>
              <a:gd name="connsiteX22" fmla="*/ 11804073 w 11804073"/>
              <a:gd name="connsiteY22" fmla="*/ 3879257 h 4655127"/>
              <a:gd name="connsiteX23" fmla="*/ 11423897 w 11804073"/>
              <a:gd name="connsiteY23" fmla="*/ 4259433 h 4655127"/>
              <a:gd name="connsiteX24" fmla="*/ 11028203 w 11804073"/>
              <a:gd name="connsiteY24" fmla="*/ 4655127 h 4655127"/>
              <a:gd name="connsiteX25" fmla="*/ 10669786 w 11804073"/>
              <a:gd name="connsiteY25" fmla="*/ 4655127 h 4655127"/>
              <a:gd name="connsiteX26" fmla="*/ 10311370 w 11804073"/>
              <a:gd name="connsiteY26" fmla="*/ 4655127 h 4655127"/>
              <a:gd name="connsiteX27" fmla="*/ 9511825 w 11804073"/>
              <a:gd name="connsiteY27" fmla="*/ 4655127 h 4655127"/>
              <a:gd name="connsiteX28" fmla="*/ 9043126 w 11804073"/>
              <a:gd name="connsiteY28" fmla="*/ 4655127 h 4655127"/>
              <a:gd name="connsiteX29" fmla="*/ 8133300 w 11804073"/>
              <a:gd name="connsiteY29" fmla="*/ 4655127 h 4655127"/>
              <a:gd name="connsiteX30" fmla="*/ 7554319 w 11804073"/>
              <a:gd name="connsiteY30" fmla="*/ 4655127 h 4655127"/>
              <a:gd name="connsiteX31" fmla="*/ 7195902 w 11804073"/>
              <a:gd name="connsiteY31" fmla="*/ 4655127 h 4655127"/>
              <a:gd name="connsiteX32" fmla="*/ 6396358 w 11804073"/>
              <a:gd name="connsiteY32" fmla="*/ 4655127 h 4655127"/>
              <a:gd name="connsiteX33" fmla="*/ 5927659 w 11804073"/>
              <a:gd name="connsiteY33" fmla="*/ 4655127 h 4655127"/>
              <a:gd name="connsiteX34" fmla="*/ 5128114 w 11804073"/>
              <a:gd name="connsiteY34" fmla="*/ 4655127 h 4655127"/>
              <a:gd name="connsiteX35" fmla="*/ 4218288 w 11804073"/>
              <a:gd name="connsiteY35" fmla="*/ 4655127 h 4655127"/>
              <a:gd name="connsiteX36" fmla="*/ 3639307 w 11804073"/>
              <a:gd name="connsiteY36" fmla="*/ 4655127 h 4655127"/>
              <a:gd name="connsiteX37" fmla="*/ 2729480 w 11804073"/>
              <a:gd name="connsiteY37" fmla="*/ 4655127 h 4655127"/>
              <a:gd name="connsiteX38" fmla="*/ 2260782 w 11804073"/>
              <a:gd name="connsiteY38" fmla="*/ 4655127 h 4655127"/>
              <a:gd name="connsiteX39" fmla="*/ 1902365 w 11804073"/>
              <a:gd name="connsiteY39" fmla="*/ 4655127 h 4655127"/>
              <a:gd name="connsiteX40" fmla="*/ 1543948 w 11804073"/>
              <a:gd name="connsiteY40" fmla="*/ 4655127 h 4655127"/>
              <a:gd name="connsiteX41" fmla="*/ 744404 w 11804073"/>
              <a:gd name="connsiteY41" fmla="*/ 4655127 h 4655127"/>
              <a:gd name="connsiteX42" fmla="*/ 0 w 11804073"/>
              <a:gd name="connsiteY42" fmla="*/ 4655127 h 4655127"/>
              <a:gd name="connsiteX43" fmla="*/ 0 w 11804073"/>
              <a:gd name="connsiteY43" fmla="*/ 3990109 h 4655127"/>
              <a:gd name="connsiteX44" fmla="*/ 0 w 11804073"/>
              <a:gd name="connsiteY44" fmla="*/ 3325091 h 4655127"/>
              <a:gd name="connsiteX45" fmla="*/ 0 w 11804073"/>
              <a:gd name="connsiteY45" fmla="*/ 2799726 h 4655127"/>
              <a:gd name="connsiteX46" fmla="*/ 0 w 11804073"/>
              <a:gd name="connsiteY46" fmla="*/ 2134708 h 4655127"/>
              <a:gd name="connsiteX47" fmla="*/ 0 w 11804073"/>
              <a:gd name="connsiteY47" fmla="*/ 1376588 h 4655127"/>
              <a:gd name="connsiteX48" fmla="*/ 0 w 11804073"/>
              <a:gd name="connsiteY48" fmla="*/ 758121 h 4655127"/>
              <a:gd name="connsiteX49" fmla="*/ 0 w 11804073"/>
              <a:gd name="connsiteY49" fmla="*/ 0 h 4655127"/>
              <a:gd name="connsiteX0" fmla="*/ 11028203 w 11804073"/>
              <a:gd name="connsiteY0" fmla="*/ 4655127 h 4655127"/>
              <a:gd name="connsiteX1" fmla="*/ 11183377 w 11804073"/>
              <a:gd name="connsiteY1" fmla="*/ 4034431 h 4655127"/>
              <a:gd name="connsiteX2" fmla="*/ 11804073 w 11804073"/>
              <a:gd name="connsiteY2" fmla="*/ 3879257 h 4655127"/>
              <a:gd name="connsiteX3" fmla="*/ 11408379 w 11804073"/>
              <a:gd name="connsiteY3" fmla="*/ 4274951 h 4655127"/>
              <a:gd name="connsiteX4" fmla="*/ 11028203 w 11804073"/>
              <a:gd name="connsiteY4" fmla="*/ 4655127 h 4655127"/>
              <a:gd name="connsiteX0" fmla="*/ 11028203 w 11804073"/>
              <a:gd name="connsiteY0" fmla="*/ 4655127 h 4655127"/>
              <a:gd name="connsiteX1" fmla="*/ 11183377 w 11804073"/>
              <a:gd name="connsiteY1" fmla="*/ 4034431 h 4655127"/>
              <a:gd name="connsiteX2" fmla="*/ 11804073 w 11804073"/>
              <a:gd name="connsiteY2" fmla="*/ 3879257 h 4655127"/>
              <a:gd name="connsiteX3" fmla="*/ 11439414 w 11804073"/>
              <a:gd name="connsiteY3" fmla="*/ 4243916 h 4655127"/>
              <a:gd name="connsiteX4" fmla="*/ 11028203 w 11804073"/>
              <a:gd name="connsiteY4" fmla="*/ 4655127 h 4655127"/>
              <a:gd name="connsiteX5" fmla="*/ 10669786 w 11804073"/>
              <a:gd name="connsiteY5" fmla="*/ 4655127 h 4655127"/>
              <a:gd name="connsiteX6" fmla="*/ 10311370 w 11804073"/>
              <a:gd name="connsiteY6" fmla="*/ 4655127 h 4655127"/>
              <a:gd name="connsiteX7" fmla="*/ 9622107 w 11804073"/>
              <a:gd name="connsiteY7" fmla="*/ 4655127 h 4655127"/>
              <a:gd name="connsiteX8" fmla="*/ 9153408 w 11804073"/>
              <a:gd name="connsiteY8" fmla="*/ 4655127 h 4655127"/>
              <a:gd name="connsiteX9" fmla="*/ 8243582 w 11804073"/>
              <a:gd name="connsiteY9" fmla="*/ 4655127 h 4655127"/>
              <a:gd name="connsiteX10" fmla="*/ 7444037 w 11804073"/>
              <a:gd name="connsiteY10" fmla="*/ 4655127 h 4655127"/>
              <a:gd name="connsiteX11" fmla="*/ 6865056 w 11804073"/>
              <a:gd name="connsiteY11" fmla="*/ 4655127 h 4655127"/>
              <a:gd name="connsiteX12" fmla="*/ 5955230 w 11804073"/>
              <a:gd name="connsiteY12" fmla="*/ 4655127 h 4655127"/>
              <a:gd name="connsiteX13" fmla="*/ 5265967 w 11804073"/>
              <a:gd name="connsiteY13" fmla="*/ 4655127 h 4655127"/>
              <a:gd name="connsiteX14" fmla="*/ 4797268 w 11804073"/>
              <a:gd name="connsiteY14" fmla="*/ 4655127 h 4655127"/>
              <a:gd name="connsiteX15" fmla="*/ 3887442 w 11804073"/>
              <a:gd name="connsiteY15" fmla="*/ 4655127 h 4655127"/>
              <a:gd name="connsiteX16" fmla="*/ 3418743 w 11804073"/>
              <a:gd name="connsiteY16" fmla="*/ 4655127 h 4655127"/>
              <a:gd name="connsiteX17" fmla="*/ 2950044 w 11804073"/>
              <a:gd name="connsiteY17" fmla="*/ 4655127 h 4655127"/>
              <a:gd name="connsiteX18" fmla="*/ 2260782 w 11804073"/>
              <a:gd name="connsiteY18" fmla="*/ 4655127 h 4655127"/>
              <a:gd name="connsiteX19" fmla="*/ 1461237 w 11804073"/>
              <a:gd name="connsiteY19" fmla="*/ 4655127 h 4655127"/>
              <a:gd name="connsiteX20" fmla="*/ 0 w 11804073"/>
              <a:gd name="connsiteY20" fmla="*/ 4655127 h 4655127"/>
              <a:gd name="connsiteX21" fmla="*/ 0 w 11804073"/>
              <a:gd name="connsiteY21" fmla="*/ 4083211 h 4655127"/>
              <a:gd name="connsiteX22" fmla="*/ 0 w 11804073"/>
              <a:gd name="connsiteY22" fmla="*/ 3557847 h 4655127"/>
              <a:gd name="connsiteX23" fmla="*/ 0 w 11804073"/>
              <a:gd name="connsiteY23" fmla="*/ 2846278 h 4655127"/>
              <a:gd name="connsiteX24" fmla="*/ 0 w 11804073"/>
              <a:gd name="connsiteY24" fmla="*/ 2134708 h 4655127"/>
              <a:gd name="connsiteX25" fmla="*/ 0 w 11804073"/>
              <a:gd name="connsiteY25" fmla="*/ 1609344 h 4655127"/>
              <a:gd name="connsiteX26" fmla="*/ 0 w 11804073"/>
              <a:gd name="connsiteY26" fmla="*/ 1037428 h 4655127"/>
              <a:gd name="connsiteX27" fmla="*/ 0 w 11804073"/>
              <a:gd name="connsiteY27" fmla="*/ 0 h 4655127"/>
              <a:gd name="connsiteX28" fmla="*/ 458276 w 11804073"/>
              <a:gd name="connsiteY28" fmla="*/ 0 h 4655127"/>
              <a:gd name="connsiteX29" fmla="*/ 1034592 w 11804073"/>
              <a:gd name="connsiteY29" fmla="*/ 0 h 4655127"/>
              <a:gd name="connsiteX30" fmla="*/ 1846990 w 11804073"/>
              <a:gd name="connsiteY30" fmla="*/ 0 h 4655127"/>
              <a:gd name="connsiteX31" fmla="*/ 2305266 w 11804073"/>
              <a:gd name="connsiteY31" fmla="*/ 0 h 4655127"/>
              <a:gd name="connsiteX32" fmla="*/ 2763542 w 11804073"/>
              <a:gd name="connsiteY32" fmla="*/ 0 h 4655127"/>
              <a:gd name="connsiteX33" fmla="*/ 3339858 w 11804073"/>
              <a:gd name="connsiteY33" fmla="*/ 0 h 4655127"/>
              <a:gd name="connsiteX34" fmla="*/ 4034216 w 11804073"/>
              <a:gd name="connsiteY34" fmla="*/ 0 h 4655127"/>
              <a:gd name="connsiteX35" fmla="*/ 4610532 w 11804073"/>
              <a:gd name="connsiteY35" fmla="*/ 0 h 4655127"/>
              <a:gd name="connsiteX36" fmla="*/ 5068808 w 11804073"/>
              <a:gd name="connsiteY36" fmla="*/ 0 h 4655127"/>
              <a:gd name="connsiteX37" fmla="*/ 5527084 w 11804073"/>
              <a:gd name="connsiteY37" fmla="*/ 0 h 4655127"/>
              <a:gd name="connsiteX38" fmla="*/ 6221441 w 11804073"/>
              <a:gd name="connsiteY38" fmla="*/ 0 h 4655127"/>
              <a:gd name="connsiteX39" fmla="*/ 6679717 w 11804073"/>
              <a:gd name="connsiteY39" fmla="*/ 0 h 4655127"/>
              <a:gd name="connsiteX40" fmla="*/ 7137992 w 11804073"/>
              <a:gd name="connsiteY40" fmla="*/ 0 h 4655127"/>
              <a:gd name="connsiteX41" fmla="*/ 7596268 w 11804073"/>
              <a:gd name="connsiteY41" fmla="*/ 0 h 4655127"/>
              <a:gd name="connsiteX42" fmla="*/ 8526707 w 11804073"/>
              <a:gd name="connsiteY42" fmla="*/ 0 h 4655127"/>
              <a:gd name="connsiteX43" fmla="*/ 8866942 w 11804073"/>
              <a:gd name="connsiteY43" fmla="*/ 0 h 4655127"/>
              <a:gd name="connsiteX44" fmla="*/ 9207177 w 11804073"/>
              <a:gd name="connsiteY44" fmla="*/ 0 h 4655127"/>
              <a:gd name="connsiteX45" fmla="*/ 9783493 w 11804073"/>
              <a:gd name="connsiteY45" fmla="*/ 0 h 4655127"/>
              <a:gd name="connsiteX46" fmla="*/ 10241769 w 11804073"/>
              <a:gd name="connsiteY46" fmla="*/ 0 h 4655127"/>
              <a:gd name="connsiteX47" fmla="*/ 10936126 w 11804073"/>
              <a:gd name="connsiteY47" fmla="*/ 0 h 4655127"/>
              <a:gd name="connsiteX48" fmla="*/ 11804073 w 11804073"/>
              <a:gd name="connsiteY48" fmla="*/ 0 h 4655127"/>
              <a:gd name="connsiteX49" fmla="*/ 11804073 w 11804073"/>
              <a:gd name="connsiteY49" fmla="*/ 530165 h 4655127"/>
              <a:gd name="connsiteX50" fmla="*/ 11804073 w 11804073"/>
              <a:gd name="connsiteY50" fmla="*/ 1060330 h 4655127"/>
              <a:gd name="connsiteX51" fmla="*/ 11804073 w 11804073"/>
              <a:gd name="connsiteY51" fmla="*/ 1706873 h 4655127"/>
              <a:gd name="connsiteX52" fmla="*/ 11804073 w 11804073"/>
              <a:gd name="connsiteY52" fmla="*/ 2275831 h 4655127"/>
              <a:gd name="connsiteX53" fmla="*/ 11804073 w 11804073"/>
              <a:gd name="connsiteY53" fmla="*/ 2844788 h 4655127"/>
              <a:gd name="connsiteX54" fmla="*/ 11804073 w 11804073"/>
              <a:gd name="connsiteY54" fmla="*/ 3879257 h 465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1804073" h="4655127" stroke="0" extrusionOk="0">
                <a:moveTo>
                  <a:pt x="0" y="0"/>
                </a:moveTo>
                <a:cubicBezTo>
                  <a:pt x="245651" y="10949"/>
                  <a:pt x="326675" y="-4595"/>
                  <a:pt x="576317" y="0"/>
                </a:cubicBezTo>
                <a:cubicBezTo>
                  <a:pt x="825959" y="4595"/>
                  <a:pt x="749809" y="-1168"/>
                  <a:pt x="916552" y="0"/>
                </a:cubicBezTo>
                <a:cubicBezTo>
                  <a:pt x="1083295" y="1168"/>
                  <a:pt x="1614222" y="24768"/>
                  <a:pt x="1846990" y="0"/>
                </a:cubicBezTo>
                <a:cubicBezTo>
                  <a:pt x="2079758" y="-24768"/>
                  <a:pt x="2261831" y="-867"/>
                  <a:pt x="2423307" y="0"/>
                </a:cubicBezTo>
                <a:cubicBezTo>
                  <a:pt x="2584783" y="867"/>
                  <a:pt x="2793494" y="-949"/>
                  <a:pt x="2999623" y="0"/>
                </a:cubicBezTo>
                <a:cubicBezTo>
                  <a:pt x="3205752" y="949"/>
                  <a:pt x="3511976" y="-24601"/>
                  <a:pt x="3930062" y="0"/>
                </a:cubicBezTo>
                <a:cubicBezTo>
                  <a:pt x="4348148" y="24601"/>
                  <a:pt x="4226317" y="-1272"/>
                  <a:pt x="4388338" y="0"/>
                </a:cubicBezTo>
                <a:cubicBezTo>
                  <a:pt x="4550359" y="1272"/>
                  <a:pt x="4918736" y="14189"/>
                  <a:pt x="5318776" y="0"/>
                </a:cubicBezTo>
                <a:cubicBezTo>
                  <a:pt x="5718816" y="-14189"/>
                  <a:pt x="6056258" y="19264"/>
                  <a:pt x="6249215" y="0"/>
                </a:cubicBezTo>
                <a:cubicBezTo>
                  <a:pt x="6442172" y="-19264"/>
                  <a:pt x="6693326" y="25715"/>
                  <a:pt x="6943572" y="0"/>
                </a:cubicBezTo>
                <a:cubicBezTo>
                  <a:pt x="7193818" y="-25715"/>
                  <a:pt x="7476622" y="-45130"/>
                  <a:pt x="7874011" y="0"/>
                </a:cubicBezTo>
                <a:cubicBezTo>
                  <a:pt x="8271400" y="45130"/>
                  <a:pt x="8183860" y="14112"/>
                  <a:pt x="8450328" y="0"/>
                </a:cubicBezTo>
                <a:cubicBezTo>
                  <a:pt x="8716796" y="-14112"/>
                  <a:pt x="8833346" y="-20572"/>
                  <a:pt x="9026644" y="0"/>
                </a:cubicBezTo>
                <a:cubicBezTo>
                  <a:pt x="9219942" y="20572"/>
                  <a:pt x="9432893" y="-34832"/>
                  <a:pt x="9839042" y="0"/>
                </a:cubicBezTo>
                <a:cubicBezTo>
                  <a:pt x="10245191" y="34832"/>
                  <a:pt x="10172540" y="-10024"/>
                  <a:pt x="10415359" y="0"/>
                </a:cubicBezTo>
                <a:cubicBezTo>
                  <a:pt x="10658178" y="10024"/>
                  <a:pt x="11405130" y="-3370"/>
                  <a:pt x="11804073" y="0"/>
                </a:cubicBezTo>
                <a:cubicBezTo>
                  <a:pt x="11768619" y="161429"/>
                  <a:pt x="11785730" y="531664"/>
                  <a:pt x="11804073" y="724128"/>
                </a:cubicBezTo>
                <a:cubicBezTo>
                  <a:pt x="11822416" y="916592"/>
                  <a:pt x="11786677" y="1199966"/>
                  <a:pt x="11804073" y="1409463"/>
                </a:cubicBezTo>
                <a:cubicBezTo>
                  <a:pt x="11821469" y="1618960"/>
                  <a:pt x="11780774" y="1927745"/>
                  <a:pt x="11804073" y="2094799"/>
                </a:cubicBezTo>
                <a:cubicBezTo>
                  <a:pt x="11827372" y="2261853"/>
                  <a:pt x="11820361" y="2383540"/>
                  <a:pt x="11804073" y="2624964"/>
                </a:cubicBezTo>
                <a:cubicBezTo>
                  <a:pt x="11787785" y="2866389"/>
                  <a:pt x="11791884" y="3035027"/>
                  <a:pt x="11804073" y="3193922"/>
                </a:cubicBezTo>
                <a:cubicBezTo>
                  <a:pt x="11816262" y="3352817"/>
                  <a:pt x="11799592" y="3647880"/>
                  <a:pt x="11804073" y="3879257"/>
                </a:cubicBezTo>
                <a:cubicBezTo>
                  <a:pt x="11677792" y="3972228"/>
                  <a:pt x="11560603" y="4112137"/>
                  <a:pt x="11423897" y="4259433"/>
                </a:cubicBezTo>
                <a:cubicBezTo>
                  <a:pt x="11287191" y="4406729"/>
                  <a:pt x="11132202" y="4565870"/>
                  <a:pt x="11028203" y="4655127"/>
                </a:cubicBezTo>
                <a:cubicBezTo>
                  <a:pt x="10907304" y="4639609"/>
                  <a:pt x="10819449" y="4654357"/>
                  <a:pt x="10669786" y="4655127"/>
                </a:cubicBezTo>
                <a:cubicBezTo>
                  <a:pt x="10520123" y="4655897"/>
                  <a:pt x="10469454" y="4665278"/>
                  <a:pt x="10311370" y="4655127"/>
                </a:cubicBezTo>
                <a:cubicBezTo>
                  <a:pt x="10153286" y="4644976"/>
                  <a:pt x="9763339" y="4655091"/>
                  <a:pt x="9511825" y="4655127"/>
                </a:cubicBezTo>
                <a:cubicBezTo>
                  <a:pt x="9260312" y="4655163"/>
                  <a:pt x="9215861" y="4656247"/>
                  <a:pt x="9043126" y="4655127"/>
                </a:cubicBezTo>
                <a:cubicBezTo>
                  <a:pt x="8870391" y="4654007"/>
                  <a:pt x="8579591" y="4664100"/>
                  <a:pt x="8133300" y="4655127"/>
                </a:cubicBezTo>
                <a:cubicBezTo>
                  <a:pt x="7687009" y="4646154"/>
                  <a:pt x="7803345" y="4653538"/>
                  <a:pt x="7554319" y="4655127"/>
                </a:cubicBezTo>
                <a:cubicBezTo>
                  <a:pt x="7305293" y="4656716"/>
                  <a:pt x="7311048" y="4647687"/>
                  <a:pt x="7195902" y="4655127"/>
                </a:cubicBezTo>
                <a:cubicBezTo>
                  <a:pt x="7080756" y="4662567"/>
                  <a:pt x="6735017" y="4620891"/>
                  <a:pt x="6396358" y="4655127"/>
                </a:cubicBezTo>
                <a:cubicBezTo>
                  <a:pt x="6057699" y="4689363"/>
                  <a:pt x="6046015" y="4675470"/>
                  <a:pt x="5927659" y="4655127"/>
                </a:cubicBezTo>
                <a:cubicBezTo>
                  <a:pt x="5809303" y="4634784"/>
                  <a:pt x="5410250" y="4677866"/>
                  <a:pt x="5128114" y="4655127"/>
                </a:cubicBezTo>
                <a:cubicBezTo>
                  <a:pt x="4845979" y="4632388"/>
                  <a:pt x="4486807" y="4621717"/>
                  <a:pt x="4218288" y="4655127"/>
                </a:cubicBezTo>
                <a:cubicBezTo>
                  <a:pt x="3949769" y="4688537"/>
                  <a:pt x="3793850" y="4667604"/>
                  <a:pt x="3639307" y="4655127"/>
                </a:cubicBezTo>
                <a:cubicBezTo>
                  <a:pt x="3484764" y="4642650"/>
                  <a:pt x="3129507" y="4642245"/>
                  <a:pt x="2729480" y="4655127"/>
                </a:cubicBezTo>
                <a:cubicBezTo>
                  <a:pt x="2329453" y="4668009"/>
                  <a:pt x="2375567" y="4633347"/>
                  <a:pt x="2260782" y="4655127"/>
                </a:cubicBezTo>
                <a:cubicBezTo>
                  <a:pt x="2145997" y="4676907"/>
                  <a:pt x="2060960" y="4669921"/>
                  <a:pt x="1902365" y="4655127"/>
                </a:cubicBezTo>
                <a:cubicBezTo>
                  <a:pt x="1743770" y="4640333"/>
                  <a:pt x="1664932" y="4671766"/>
                  <a:pt x="1543948" y="4655127"/>
                </a:cubicBezTo>
                <a:cubicBezTo>
                  <a:pt x="1422964" y="4638488"/>
                  <a:pt x="1026958" y="4680405"/>
                  <a:pt x="744404" y="4655127"/>
                </a:cubicBezTo>
                <a:cubicBezTo>
                  <a:pt x="461850" y="4629849"/>
                  <a:pt x="218287" y="4670902"/>
                  <a:pt x="0" y="4655127"/>
                </a:cubicBezTo>
                <a:cubicBezTo>
                  <a:pt x="30474" y="4451631"/>
                  <a:pt x="15856" y="4310551"/>
                  <a:pt x="0" y="3990109"/>
                </a:cubicBezTo>
                <a:cubicBezTo>
                  <a:pt x="-15856" y="3669667"/>
                  <a:pt x="4330" y="3574526"/>
                  <a:pt x="0" y="3325091"/>
                </a:cubicBezTo>
                <a:cubicBezTo>
                  <a:pt x="-4330" y="3075656"/>
                  <a:pt x="-9415" y="3055392"/>
                  <a:pt x="0" y="2799726"/>
                </a:cubicBezTo>
                <a:cubicBezTo>
                  <a:pt x="9415" y="2544060"/>
                  <a:pt x="26066" y="2364284"/>
                  <a:pt x="0" y="2134708"/>
                </a:cubicBezTo>
                <a:cubicBezTo>
                  <a:pt x="-26066" y="1905132"/>
                  <a:pt x="13424" y="1565822"/>
                  <a:pt x="0" y="1376588"/>
                </a:cubicBezTo>
                <a:cubicBezTo>
                  <a:pt x="-13424" y="1187354"/>
                  <a:pt x="-28906" y="970411"/>
                  <a:pt x="0" y="758121"/>
                </a:cubicBezTo>
                <a:cubicBezTo>
                  <a:pt x="28906" y="545831"/>
                  <a:pt x="-6995" y="256896"/>
                  <a:pt x="0" y="0"/>
                </a:cubicBezTo>
                <a:close/>
              </a:path>
              <a:path w="11804073" h="4655127" fill="darkenLess" stroke="0" extrusionOk="0">
                <a:moveTo>
                  <a:pt x="11028203" y="4655127"/>
                </a:moveTo>
                <a:cubicBezTo>
                  <a:pt x="11131581" y="4351590"/>
                  <a:pt x="11152778" y="4245326"/>
                  <a:pt x="11183377" y="4034431"/>
                </a:cubicBezTo>
                <a:cubicBezTo>
                  <a:pt x="11328430" y="4026475"/>
                  <a:pt x="11663153" y="3909504"/>
                  <a:pt x="11804073" y="3879257"/>
                </a:cubicBezTo>
                <a:cubicBezTo>
                  <a:pt x="11686761" y="4015120"/>
                  <a:pt x="11509536" y="4166858"/>
                  <a:pt x="11408379" y="4274951"/>
                </a:cubicBezTo>
                <a:cubicBezTo>
                  <a:pt x="11307222" y="4383044"/>
                  <a:pt x="11143479" y="4561317"/>
                  <a:pt x="11028203" y="4655127"/>
                </a:cubicBezTo>
                <a:close/>
              </a:path>
              <a:path w="11804073" h="4655127" fill="none" extrusionOk="0">
                <a:moveTo>
                  <a:pt x="11028203" y="4655127"/>
                </a:moveTo>
                <a:cubicBezTo>
                  <a:pt x="11060633" y="4521238"/>
                  <a:pt x="11114478" y="4238485"/>
                  <a:pt x="11183377" y="4034431"/>
                </a:cubicBezTo>
                <a:cubicBezTo>
                  <a:pt x="11352144" y="3995307"/>
                  <a:pt x="11644388" y="3947737"/>
                  <a:pt x="11804073" y="3879257"/>
                </a:cubicBezTo>
                <a:cubicBezTo>
                  <a:pt x="11694284" y="3981841"/>
                  <a:pt x="11520066" y="4139506"/>
                  <a:pt x="11439414" y="4243916"/>
                </a:cubicBezTo>
                <a:cubicBezTo>
                  <a:pt x="11358762" y="4348326"/>
                  <a:pt x="11139425" y="4559945"/>
                  <a:pt x="11028203" y="4655127"/>
                </a:cubicBezTo>
                <a:cubicBezTo>
                  <a:pt x="10863537" y="4671784"/>
                  <a:pt x="10746145" y="4669195"/>
                  <a:pt x="10669786" y="4655127"/>
                </a:cubicBezTo>
                <a:cubicBezTo>
                  <a:pt x="10593427" y="4641059"/>
                  <a:pt x="10464689" y="4653084"/>
                  <a:pt x="10311370" y="4655127"/>
                </a:cubicBezTo>
                <a:cubicBezTo>
                  <a:pt x="10158051" y="4657170"/>
                  <a:pt x="9817254" y="4649963"/>
                  <a:pt x="9622107" y="4655127"/>
                </a:cubicBezTo>
                <a:cubicBezTo>
                  <a:pt x="9426960" y="4660291"/>
                  <a:pt x="9249261" y="4647599"/>
                  <a:pt x="9153408" y="4655127"/>
                </a:cubicBezTo>
                <a:cubicBezTo>
                  <a:pt x="9057555" y="4662655"/>
                  <a:pt x="8491252" y="4675343"/>
                  <a:pt x="8243582" y="4655127"/>
                </a:cubicBezTo>
                <a:cubicBezTo>
                  <a:pt x="7995912" y="4634911"/>
                  <a:pt x="7801847" y="4623291"/>
                  <a:pt x="7444037" y="4655127"/>
                </a:cubicBezTo>
                <a:cubicBezTo>
                  <a:pt x="7086227" y="4686963"/>
                  <a:pt x="7095041" y="4679040"/>
                  <a:pt x="6865056" y="4655127"/>
                </a:cubicBezTo>
                <a:cubicBezTo>
                  <a:pt x="6635071" y="4631214"/>
                  <a:pt x="6310020" y="4679743"/>
                  <a:pt x="5955230" y="4655127"/>
                </a:cubicBezTo>
                <a:cubicBezTo>
                  <a:pt x="5600440" y="4630511"/>
                  <a:pt x="5455289" y="4660654"/>
                  <a:pt x="5265967" y="4655127"/>
                </a:cubicBezTo>
                <a:cubicBezTo>
                  <a:pt x="5076645" y="4649600"/>
                  <a:pt x="5000683" y="4633685"/>
                  <a:pt x="4797268" y="4655127"/>
                </a:cubicBezTo>
                <a:cubicBezTo>
                  <a:pt x="4593853" y="4676569"/>
                  <a:pt x="4239505" y="4679376"/>
                  <a:pt x="3887442" y="4655127"/>
                </a:cubicBezTo>
                <a:cubicBezTo>
                  <a:pt x="3535379" y="4630878"/>
                  <a:pt x="3648694" y="4670287"/>
                  <a:pt x="3418743" y="4655127"/>
                </a:cubicBezTo>
                <a:cubicBezTo>
                  <a:pt x="3188792" y="4639967"/>
                  <a:pt x="3137217" y="4643330"/>
                  <a:pt x="2950044" y="4655127"/>
                </a:cubicBezTo>
                <a:cubicBezTo>
                  <a:pt x="2762871" y="4666924"/>
                  <a:pt x="2432566" y="4672789"/>
                  <a:pt x="2260782" y="4655127"/>
                </a:cubicBezTo>
                <a:cubicBezTo>
                  <a:pt x="2088998" y="4637465"/>
                  <a:pt x="1840148" y="4657916"/>
                  <a:pt x="1461237" y="4655127"/>
                </a:cubicBezTo>
                <a:cubicBezTo>
                  <a:pt x="1082326" y="4652338"/>
                  <a:pt x="425728" y="4609335"/>
                  <a:pt x="0" y="4655127"/>
                </a:cubicBezTo>
                <a:cubicBezTo>
                  <a:pt x="14197" y="4508998"/>
                  <a:pt x="6049" y="4345052"/>
                  <a:pt x="0" y="4083211"/>
                </a:cubicBezTo>
                <a:cubicBezTo>
                  <a:pt x="-6049" y="3821370"/>
                  <a:pt x="9516" y="3679941"/>
                  <a:pt x="0" y="3557847"/>
                </a:cubicBezTo>
                <a:cubicBezTo>
                  <a:pt x="-9516" y="3435753"/>
                  <a:pt x="13335" y="3148154"/>
                  <a:pt x="0" y="2846278"/>
                </a:cubicBezTo>
                <a:cubicBezTo>
                  <a:pt x="-13335" y="2544402"/>
                  <a:pt x="-3980" y="2475261"/>
                  <a:pt x="0" y="2134708"/>
                </a:cubicBezTo>
                <a:cubicBezTo>
                  <a:pt x="3980" y="1794155"/>
                  <a:pt x="-11139" y="1803198"/>
                  <a:pt x="0" y="1609344"/>
                </a:cubicBezTo>
                <a:cubicBezTo>
                  <a:pt x="11139" y="1415490"/>
                  <a:pt x="-13152" y="1262873"/>
                  <a:pt x="0" y="1037428"/>
                </a:cubicBezTo>
                <a:cubicBezTo>
                  <a:pt x="13152" y="811983"/>
                  <a:pt x="18901" y="447145"/>
                  <a:pt x="0" y="0"/>
                </a:cubicBezTo>
                <a:cubicBezTo>
                  <a:pt x="200190" y="14693"/>
                  <a:pt x="348415" y="-13237"/>
                  <a:pt x="458276" y="0"/>
                </a:cubicBezTo>
                <a:cubicBezTo>
                  <a:pt x="568137" y="13237"/>
                  <a:pt x="778998" y="25925"/>
                  <a:pt x="1034592" y="0"/>
                </a:cubicBezTo>
                <a:cubicBezTo>
                  <a:pt x="1290186" y="-25925"/>
                  <a:pt x="1593605" y="27656"/>
                  <a:pt x="1846990" y="0"/>
                </a:cubicBezTo>
                <a:cubicBezTo>
                  <a:pt x="2100375" y="-27656"/>
                  <a:pt x="2103811" y="14081"/>
                  <a:pt x="2305266" y="0"/>
                </a:cubicBezTo>
                <a:cubicBezTo>
                  <a:pt x="2506721" y="-14081"/>
                  <a:pt x="2620210" y="19975"/>
                  <a:pt x="2763542" y="0"/>
                </a:cubicBezTo>
                <a:cubicBezTo>
                  <a:pt x="2906874" y="-19975"/>
                  <a:pt x="3187092" y="-12779"/>
                  <a:pt x="3339858" y="0"/>
                </a:cubicBezTo>
                <a:cubicBezTo>
                  <a:pt x="3492624" y="12779"/>
                  <a:pt x="3778911" y="15561"/>
                  <a:pt x="4034216" y="0"/>
                </a:cubicBezTo>
                <a:cubicBezTo>
                  <a:pt x="4289521" y="-15561"/>
                  <a:pt x="4453047" y="-5601"/>
                  <a:pt x="4610532" y="0"/>
                </a:cubicBezTo>
                <a:cubicBezTo>
                  <a:pt x="4768017" y="5601"/>
                  <a:pt x="4899483" y="-22570"/>
                  <a:pt x="5068808" y="0"/>
                </a:cubicBezTo>
                <a:cubicBezTo>
                  <a:pt x="5238133" y="22570"/>
                  <a:pt x="5407513" y="9346"/>
                  <a:pt x="5527084" y="0"/>
                </a:cubicBezTo>
                <a:cubicBezTo>
                  <a:pt x="5646655" y="-9346"/>
                  <a:pt x="5900649" y="-19396"/>
                  <a:pt x="6221441" y="0"/>
                </a:cubicBezTo>
                <a:cubicBezTo>
                  <a:pt x="6542233" y="19396"/>
                  <a:pt x="6484368" y="14638"/>
                  <a:pt x="6679717" y="0"/>
                </a:cubicBezTo>
                <a:cubicBezTo>
                  <a:pt x="6875066" y="-14638"/>
                  <a:pt x="6958411" y="-18157"/>
                  <a:pt x="7137992" y="0"/>
                </a:cubicBezTo>
                <a:cubicBezTo>
                  <a:pt x="7317574" y="18157"/>
                  <a:pt x="7391421" y="-22463"/>
                  <a:pt x="7596268" y="0"/>
                </a:cubicBezTo>
                <a:cubicBezTo>
                  <a:pt x="7801115" y="22463"/>
                  <a:pt x="8163958" y="14135"/>
                  <a:pt x="8526707" y="0"/>
                </a:cubicBezTo>
                <a:cubicBezTo>
                  <a:pt x="8889456" y="-14135"/>
                  <a:pt x="8758307" y="13759"/>
                  <a:pt x="8866942" y="0"/>
                </a:cubicBezTo>
                <a:cubicBezTo>
                  <a:pt x="8975578" y="-13759"/>
                  <a:pt x="9123043" y="-15771"/>
                  <a:pt x="9207177" y="0"/>
                </a:cubicBezTo>
                <a:cubicBezTo>
                  <a:pt x="9291311" y="15771"/>
                  <a:pt x="9596158" y="-17277"/>
                  <a:pt x="9783493" y="0"/>
                </a:cubicBezTo>
                <a:cubicBezTo>
                  <a:pt x="9970828" y="17277"/>
                  <a:pt x="10068778" y="11569"/>
                  <a:pt x="10241769" y="0"/>
                </a:cubicBezTo>
                <a:cubicBezTo>
                  <a:pt x="10414760" y="-11569"/>
                  <a:pt x="10783010" y="-692"/>
                  <a:pt x="10936126" y="0"/>
                </a:cubicBezTo>
                <a:cubicBezTo>
                  <a:pt x="11089242" y="692"/>
                  <a:pt x="11598224" y="26504"/>
                  <a:pt x="11804073" y="0"/>
                </a:cubicBezTo>
                <a:cubicBezTo>
                  <a:pt x="11786809" y="131198"/>
                  <a:pt x="11827487" y="405681"/>
                  <a:pt x="11804073" y="530165"/>
                </a:cubicBezTo>
                <a:cubicBezTo>
                  <a:pt x="11780659" y="654650"/>
                  <a:pt x="11788289" y="914189"/>
                  <a:pt x="11804073" y="1060330"/>
                </a:cubicBezTo>
                <a:cubicBezTo>
                  <a:pt x="11819857" y="1206471"/>
                  <a:pt x="11798353" y="1480456"/>
                  <a:pt x="11804073" y="1706873"/>
                </a:cubicBezTo>
                <a:cubicBezTo>
                  <a:pt x="11809793" y="1933290"/>
                  <a:pt x="11820117" y="2160652"/>
                  <a:pt x="11804073" y="2275831"/>
                </a:cubicBezTo>
                <a:cubicBezTo>
                  <a:pt x="11788029" y="2391010"/>
                  <a:pt x="11822887" y="2614526"/>
                  <a:pt x="11804073" y="2844788"/>
                </a:cubicBezTo>
                <a:cubicBezTo>
                  <a:pt x="11785259" y="3075050"/>
                  <a:pt x="11769357" y="3444208"/>
                  <a:pt x="11804073" y="3879257"/>
                </a:cubicBezTo>
              </a:path>
              <a:path w="11804073" h="4655127" fill="none" stroke="0" extrusionOk="0">
                <a:moveTo>
                  <a:pt x="11028203" y="4655127"/>
                </a:moveTo>
                <a:cubicBezTo>
                  <a:pt x="11072190" y="4481043"/>
                  <a:pt x="11097922" y="4314913"/>
                  <a:pt x="11183377" y="4034431"/>
                </a:cubicBezTo>
                <a:cubicBezTo>
                  <a:pt x="11457262" y="3976884"/>
                  <a:pt x="11638422" y="3907609"/>
                  <a:pt x="11804073" y="3879257"/>
                </a:cubicBezTo>
                <a:cubicBezTo>
                  <a:pt x="11689402" y="4028950"/>
                  <a:pt x="11617117" y="4099171"/>
                  <a:pt x="11439414" y="4243916"/>
                </a:cubicBezTo>
                <a:cubicBezTo>
                  <a:pt x="11261711" y="4388661"/>
                  <a:pt x="11127077" y="4548265"/>
                  <a:pt x="11028203" y="4655127"/>
                </a:cubicBezTo>
                <a:cubicBezTo>
                  <a:pt x="10861484" y="4658225"/>
                  <a:pt x="10817321" y="4661216"/>
                  <a:pt x="10669786" y="4655127"/>
                </a:cubicBezTo>
                <a:cubicBezTo>
                  <a:pt x="10522251" y="4649038"/>
                  <a:pt x="10263641" y="4642617"/>
                  <a:pt x="9870242" y="4655127"/>
                </a:cubicBezTo>
                <a:cubicBezTo>
                  <a:pt x="9476843" y="4667637"/>
                  <a:pt x="9407146" y="4650689"/>
                  <a:pt x="9291261" y="4655127"/>
                </a:cubicBezTo>
                <a:cubicBezTo>
                  <a:pt x="9175376" y="4659565"/>
                  <a:pt x="8996943" y="4644929"/>
                  <a:pt x="8822562" y="4655127"/>
                </a:cubicBezTo>
                <a:cubicBezTo>
                  <a:pt x="8648181" y="4665325"/>
                  <a:pt x="8641781" y="4662437"/>
                  <a:pt x="8464146" y="4655127"/>
                </a:cubicBezTo>
                <a:cubicBezTo>
                  <a:pt x="8286511" y="4647817"/>
                  <a:pt x="8131366" y="4641725"/>
                  <a:pt x="7995447" y="4655127"/>
                </a:cubicBezTo>
                <a:cubicBezTo>
                  <a:pt x="7859528" y="4668529"/>
                  <a:pt x="7679557" y="4675429"/>
                  <a:pt x="7526749" y="4655127"/>
                </a:cubicBezTo>
                <a:cubicBezTo>
                  <a:pt x="7373941" y="4634825"/>
                  <a:pt x="7153239" y="4660886"/>
                  <a:pt x="6837486" y="4655127"/>
                </a:cubicBezTo>
                <a:cubicBezTo>
                  <a:pt x="6521733" y="4649368"/>
                  <a:pt x="6474978" y="4636909"/>
                  <a:pt x="6148223" y="4655127"/>
                </a:cubicBezTo>
                <a:cubicBezTo>
                  <a:pt x="5821468" y="4673345"/>
                  <a:pt x="5743856" y="4683519"/>
                  <a:pt x="5569243" y="4655127"/>
                </a:cubicBezTo>
                <a:cubicBezTo>
                  <a:pt x="5394630" y="4626735"/>
                  <a:pt x="4971616" y="4615390"/>
                  <a:pt x="4659416" y="4655127"/>
                </a:cubicBezTo>
                <a:cubicBezTo>
                  <a:pt x="4347216" y="4694864"/>
                  <a:pt x="4286154" y="4650444"/>
                  <a:pt x="4190717" y="4655127"/>
                </a:cubicBezTo>
                <a:cubicBezTo>
                  <a:pt x="4095280" y="4659810"/>
                  <a:pt x="3492688" y="4635527"/>
                  <a:pt x="3280890" y="4655127"/>
                </a:cubicBezTo>
                <a:cubicBezTo>
                  <a:pt x="3069092" y="4674727"/>
                  <a:pt x="3033589" y="4659406"/>
                  <a:pt x="2812192" y="4655127"/>
                </a:cubicBezTo>
                <a:cubicBezTo>
                  <a:pt x="2590795" y="4650848"/>
                  <a:pt x="2403042" y="4669225"/>
                  <a:pt x="2012647" y="4655127"/>
                </a:cubicBezTo>
                <a:cubicBezTo>
                  <a:pt x="1622252" y="4641029"/>
                  <a:pt x="1423105" y="4687241"/>
                  <a:pt x="1102820" y="4655127"/>
                </a:cubicBezTo>
                <a:cubicBezTo>
                  <a:pt x="782535" y="4623013"/>
                  <a:pt x="823143" y="4656516"/>
                  <a:pt x="744404" y="4655127"/>
                </a:cubicBezTo>
                <a:cubicBezTo>
                  <a:pt x="665665" y="4653738"/>
                  <a:pt x="239047" y="4644843"/>
                  <a:pt x="0" y="4655127"/>
                </a:cubicBezTo>
                <a:cubicBezTo>
                  <a:pt x="-12347" y="4340221"/>
                  <a:pt x="16337" y="4167409"/>
                  <a:pt x="0" y="3897006"/>
                </a:cubicBezTo>
                <a:cubicBezTo>
                  <a:pt x="-16337" y="3626603"/>
                  <a:pt x="9106" y="3510255"/>
                  <a:pt x="0" y="3138886"/>
                </a:cubicBezTo>
                <a:cubicBezTo>
                  <a:pt x="-9106" y="2767517"/>
                  <a:pt x="25339" y="2734886"/>
                  <a:pt x="0" y="2520419"/>
                </a:cubicBezTo>
                <a:cubicBezTo>
                  <a:pt x="-25339" y="2305952"/>
                  <a:pt x="21426" y="2102313"/>
                  <a:pt x="0" y="1855401"/>
                </a:cubicBezTo>
                <a:cubicBezTo>
                  <a:pt x="-21426" y="1608489"/>
                  <a:pt x="7691" y="1515612"/>
                  <a:pt x="0" y="1283485"/>
                </a:cubicBezTo>
                <a:cubicBezTo>
                  <a:pt x="-7691" y="1051358"/>
                  <a:pt x="25323" y="720675"/>
                  <a:pt x="0" y="571916"/>
                </a:cubicBezTo>
                <a:cubicBezTo>
                  <a:pt x="-25323" y="423157"/>
                  <a:pt x="8524" y="164732"/>
                  <a:pt x="0" y="0"/>
                </a:cubicBezTo>
                <a:cubicBezTo>
                  <a:pt x="130748" y="10284"/>
                  <a:pt x="358812" y="-4737"/>
                  <a:pt x="576317" y="0"/>
                </a:cubicBezTo>
                <a:cubicBezTo>
                  <a:pt x="793822" y="4737"/>
                  <a:pt x="817563" y="10697"/>
                  <a:pt x="916552" y="0"/>
                </a:cubicBezTo>
                <a:cubicBezTo>
                  <a:pt x="1015542" y="-10697"/>
                  <a:pt x="1486484" y="8843"/>
                  <a:pt x="1728950" y="0"/>
                </a:cubicBezTo>
                <a:cubicBezTo>
                  <a:pt x="1971416" y="-8843"/>
                  <a:pt x="2238997" y="32656"/>
                  <a:pt x="2423307" y="0"/>
                </a:cubicBezTo>
                <a:cubicBezTo>
                  <a:pt x="2607617" y="-32656"/>
                  <a:pt x="2886909" y="13769"/>
                  <a:pt x="3235705" y="0"/>
                </a:cubicBezTo>
                <a:cubicBezTo>
                  <a:pt x="3584501" y="-13769"/>
                  <a:pt x="3741668" y="737"/>
                  <a:pt x="3930062" y="0"/>
                </a:cubicBezTo>
                <a:cubicBezTo>
                  <a:pt x="4118456" y="-737"/>
                  <a:pt x="4552672" y="38589"/>
                  <a:pt x="4742460" y="0"/>
                </a:cubicBezTo>
                <a:cubicBezTo>
                  <a:pt x="4932248" y="-38589"/>
                  <a:pt x="5360126" y="38142"/>
                  <a:pt x="5554858" y="0"/>
                </a:cubicBezTo>
                <a:cubicBezTo>
                  <a:pt x="5749590" y="-38142"/>
                  <a:pt x="6144434" y="-14218"/>
                  <a:pt x="6485297" y="0"/>
                </a:cubicBezTo>
                <a:cubicBezTo>
                  <a:pt x="6826160" y="14218"/>
                  <a:pt x="6730901" y="-9646"/>
                  <a:pt x="6825532" y="0"/>
                </a:cubicBezTo>
                <a:cubicBezTo>
                  <a:pt x="6920164" y="9646"/>
                  <a:pt x="7079769" y="-2361"/>
                  <a:pt x="7165767" y="0"/>
                </a:cubicBezTo>
                <a:cubicBezTo>
                  <a:pt x="7251765" y="2361"/>
                  <a:pt x="7696517" y="-34387"/>
                  <a:pt x="8096205" y="0"/>
                </a:cubicBezTo>
                <a:cubicBezTo>
                  <a:pt x="8495893" y="34387"/>
                  <a:pt x="8490031" y="2157"/>
                  <a:pt x="8672522" y="0"/>
                </a:cubicBezTo>
                <a:cubicBezTo>
                  <a:pt x="8855013" y="-2157"/>
                  <a:pt x="9370723" y="-12553"/>
                  <a:pt x="9602961" y="0"/>
                </a:cubicBezTo>
                <a:cubicBezTo>
                  <a:pt x="9835199" y="12553"/>
                  <a:pt x="10029694" y="-15906"/>
                  <a:pt x="10179277" y="0"/>
                </a:cubicBezTo>
                <a:cubicBezTo>
                  <a:pt x="10328860" y="15906"/>
                  <a:pt x="10719421" y="16452"/>
                  <a:pt x="10991675" y="0"/>
                </a:cubicBezTo>
                <a:cubicBezTo>
                  <a:pt x="11263929" y="-16452"/>
                  <a:pt x="11603361" y="-907"/>
                  <a:pt x="11804073" y="0"/>
                </a:cubicBezTo>
                <a:cubicBezTo>
                  <a:pt x="11809729" y="157095"/>
                  <a:pt x="11804727" y="327697"/>
                  <a:pt x="11804073" y="646543"/>
                </a:cubicBezTo>
                <a:cubicBezTo>
                  <a:pt x="11803419" y="965389"/>
                  <a:pt x="11772146" y="1004959"/>
                  <a:pt x="11804073" y="1331878"/>
                </a:cubicBezTo>
                <a:cubicBezTo>
                  <a:pt x="11836000" y="1658798"/>
                  <a:pt x="11838347" y="1866029"/>
                  <a:pt x="11804073" y="2056006"/>
                </a:cubicBezTo>
                <a:cubicBezTo>
                  <a:pt x="11769799" y="2245983"/>
                  <a:pt x="11773429" y="2465888"/>
                  <a:pt x="11804073" y="2702549"/>
                </a:cubicBezTo>
                <a:cubicBezTo>
                  <a:pt x="11834717" y="2939210"/>
                  <a:pt x="11806355" y="3023513"/>
                  <a:pt x="11804073" y="3232714"/>
                </a:cubicBezTo>
                <a:cubicBezTo>
                  <a:pt x="11801791" y="3441916"/>
                  <a:pt x="11802928" y="3587478"/>
                  <a:pt x="11804073" y="3879257"/>
                </a:cubicBezTo>
              </a:path>
            </a:pathLst>
          </a:custGeom>
          <a:solidFill>
            <a:schemeClr val="accent1">
              <a:alpha val="56858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spc="-1" dirty="0">
              <a:solidFill>
                <a:schemeClr val="tx1"/>
              </a:solidFill>
              <a:effectLst>
                <a:glow>
                  <a:schemeClr val="accent1"/>
                </a:glow>
                <a:outerShdw blurRad="50800" dir="8940000" algn="ctr" rotWithShape="0">
                  <a:srgbClr val="000000">
                    <a:alpha val="38000"/>
                  </a:srgbClr>
                </a:outerShdw>
                <a:reflection endPos="0" dir="5400000" sy="-100000" algn="bl" rotWithShape="0"/>
              </a:effectLst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Metadata </a:t>
            </a:r>
            <a:r>
              <a:rPr lang="en-US" sz="2000" b="1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facilitates</a:t>
            </a: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 </a:t>
            </a:r>
            <a:r>
              <a:rPr lang="en-US" sz="200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org</a:t>
            </a: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anization, </a:t>
            </a:r>
            <a:r>
              <a:rPr lang="en-US" sz="200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ind</a:t>
            </a: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exing, discovery, access, analysis, and use of data.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b="0" strike="noStrike" spc="-1" dirty="0">
              <a:solidFill>
                <a:schemeClr val="tx1"/>
              </a:solidFill>
              <a:effectLst>
                <a:glow>
                  <a:schemeClr val="accent1"/>
                </a:glow>
                <a:outerShdw blurRad="50800" dir="8940000" algn="ctr" rotWithShape="0">
                  <a:srgbClr val="000000">
                    <a:alpha val="38000"/>
                  </a:srgbClr>
                </a:outerShdw>
                <a:reflection endPos="0" dir="5400000" sy="-100000" algn="bl" rotWithShape="0"/>
              </a:effectLst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Metadata </a:t>
            </a:r>
            <a:r>
              <a:rPr lang="en-US" sz="2000" b="1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presence and quality</a:t>
            </a: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 (or the lack thereof) can significantly </a:t>
            </a:r>
            <a:r>
              <a:rPr lang="en-US" sz="2000" b="1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help or hinder </a:t>
            </a:r>
            <a:r>
              <a:rPr lang="en-US" sz="2000" b="0" strike="noStrike" spc="-1" dirty="0">
                <a:solidFill>
                  <a:schemeClr val="tx1"/>
                </a:solidFill>
                <a:effectLst>
                  <a:glow>
                    <a:schemeClr val="accent1"/>
                  </a:glow>
                  <a:outerShdw blurRad="50800" dir="8940000" algn="ctr" rotWithShape="0">
                    <a:srgbClr val="000000">
                      <a:alpha val="38000"/>
                    </a:srgbClr>
                  </a:outerShdw>
                  <a:reflection endPos="0" dir="5400000" sy="-100000" algn="bl" rotWithShape="0"/>
                </a:effectLst>
              </a:rPr>
              <a:t>time and money expenditures in research activities.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  <a:effectLst>
                <a:glow>
                  <a:schemeClr val="accent1"/>
                </a:glow>
                <a:outerShdw blurRad="50800" dir="8940000" algn="ctr" rotWithShape="0">
                  <a:srgbClr val="000000">
                    <a:alpha val="38000"/>
                  </a:srgbClr>
                </a:outerShdw>
                <a:reflection endPos="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9960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PlaceHolder 1"/>
          <p:cNvSpPr>
            <a:spLocks noGrp="1"/>
          </p:cNvSpPr>
          <p:nvPr>
            <p:ph type="title"/>
          </p:nvPr>
        </p:nvSpPr>
        <p:spPr>
          <a:xfrm>
            <a:off x="914400" y="265680"/>
            <a:ext cx="10362960" cy="1102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GB" sz="5400" b="1" strike="noStrike" spc="-1" dirty="0">
                <a:solidFill>
                  <a:srgbClr val="005472"/>
                </a:solidFill>
                <a:latin typeface="Corbel"/>
              </a:rPr>
              <a:t>Metadata helps make data FAIR</a:t>
            </a:r>
            <a:endParaRPr lang="en-US" sz="5400" strike="noStrike" spc="-1" dirty="0">
              <a:solidFill>
                <a:srgbClr val="000000"/>
              </a:solidFill>
            </a:endParaRPr>
          </a:p>
        </p:txBody>
      </p:sp>
      <p:pic>
        <p:nvPicPr>
          <p:cNvPr id="588" name="Bilde 587"/>
          <p:cNvPicPr/>
          <p:nvPr/>
        </p:nvPicPr>
        <p:blipFill>
          <a:blip r:embed="rId3"/>
          <a:stretch/>
        </p:blipFill>
        <p:spPr>
          <a:xfrm>
            <a:off x="1701720" y="1432080"/>
            <a:ext cx="8208000" cy="5036400"/>
          </a:xfrm>
          <a:prstGeom prst="rect">
            <a:avLst/>
          </a:prstGeom>
          <a:ln w="0">
            <a:noFill/>
          </a:ln>
        </p:spPr>
      </p:pic>
      <p:sp>
        <p:nvSpPr>
          <p:cNvPr id="589" name="Friform 588"/>
          <p:cNvSpPr/>
          <p:nvPr/>
        </p:nvSpPr>
        <p:spPr>
          <a:xfrm>
            <a:off x="3158280" y="1906200"/>
            <a:ext cx="3321720" cy="0"/>
          </a:xfrm>
          <a:custGeom>
            <a:avLst/>
            <a:gdLst/>
            <a:ahLst/>
            <a:cxnLst/>
            <a:rect l="0" t="0" r="r" b="b"/>
            <a:pathLst>
              <a:path w="9227" fill="none">
                <a:moveTo>
                  <a:pt x="0" y="0"/>
                </a:moveTo>
                <a:lnTo>
                  <a:pt x="9227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590" name="Friform 589"/>
          <p:cNvSpPr/>
          <p:nvPr/>
        </p:nvSpPr>
        <p:spPr>
          <a:xfrm>
            <a:off x="3480480" y="5645520"/>
            <a:ext cx="6395040" cy="3240"/>
          </a:xfrm>
          <a:custGeom>
            <a:avLst/>
            <a:gdLst/>
            <a:ahLst/>
            <a:cxnLst/>
            <a:rect l="0" t="0" r="r" b="b"/>
            <a:pathLst>
              <a:path w="17764" h="9" fill="none">
                <a:moveTo>
                  <a:pt x="0" y="9"/>
                </a:moveTo>
                <a:lnTo>
                  <a:pt x="17764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591" name="TekstSylinder 590"/>
          <p:cNvSpPr txBox="1"/>
          <p:nvPr/>
        </p:nvSpPr>
        <p:spPr>
          <a:xfrm>
            <a:off x="10392120" y="6660000"/>
            <a:ext cx="1800000" cy="204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>
                <a:latin typeface="Corbel" panose="020B0503020204020204" pitchFamily="34" charset="0"/>
                <a:hlinkClick r:id="rId4"/>
              </a:rPr>
              <a:t>Medyckyj-Scott, David et al. (2016).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  <p:sp>
        <p:nvSpPr>
          <p:cNvPr id="592" name="Friform 591"/>
          <p:cNvSpPr/>
          <p:nvPr/>
        </p:nvSpPr>
        <p:spPr>
          <a:xfrm>
            <a:off x="3480480" y="5933880"/>
            <a:ext cx="5699520" cy="3240"/>
          </a:xfrm>
          <a:custGeom>
            <a:avLst/>
            <a:gdLst/>
            <a:ahLst/>
            <a:cxnLst/>
            <a:rect l="0" t="0" r="r" b="b"/>
            <a:pathLst>
              <a:path w="15832" h="9" fill="none">
                <a:moveTo>
                  <a:pt x="0" y="9"/>
                </a:moveTo>
                <a:lnTo>
                  <a:pt x="15832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593" name="Friform 592"/>
          <p:cNvSpPr/>
          <p:nvPr/>
        </p:nvSpPr>
        <p:spPr>
          <a:xfrm>
            <a:off x="3480480" y="6222240"/>
            <a:ext cx="4259520" cy="3240"/>
          </a:xfrm>
          <a:custGeom>
            <a:avLst/>
            <a:gdLst/>
            <a:ahLst/>
            <a:cxnLst/>
            <a:rect l="0" t="0" r="r" b="b"/>
            <a:pathLst>
              <a:path w="11832" h="9" fill="none">
                <a:moveTo>
                  <a:pt x="0" y="9"/>
                </a:moveTo>
                <a:lnTo>
                  <a:pt x="11832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  <p:sp>
        <p:nvSpPr>
          <p:cNvPr id="594" name="Friform 593"/>
          <p:cNvSpPr/>
          <p:nvPr/>
        </p:nvSpPr>
        <p:spPr>
          <a:xfrm>
            <a:off x="3480480" y="6477840"/>
            <a:ext cx="4619520" cy="0"/>
          </a:xfrm>
          <a:custGeom>
            <a:avLst/>
            <a:gdLst/>
            <a:ahLst/>
            <a:cxnLst/>
            <a:rect l="0" t="0" r="r" b="b"/>
            <a:pathLst>
              <a:path w="12832" fill="none">
                <a:moveTo>
                  <a:pt x="0" y="0"/>
                </a:moveTo>
                <a:lnTo>
                  <a:pt x="12832" y="0"/>
                </a:lnTo>
              </a:path>
            </a:pathLst>
          </a:custGeom>
          <a:ln w="29160">
            <a:solidFill>
              <a:srgbClr val="FF0000"/>
            </a:solidFill>
            <a:round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 dir="cw">
                                <p:cBhvr>
                                  <p:cTn id="1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89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00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 dir="cw">
                                <p:cBhvr>
                                  <p:cTn id="1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90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00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 dir="cw">
                                <p:cBhvr>
                                  <p:cTn id="2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92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00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animClr clrSpc="rgb" dir="cw">
                                <p:cBhvr>
                                  <p:cTn id="2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93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00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animClr clrSpc="rgb" dir="cw">
                                <p:cBhvr>
                                  <p:cTn id="2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94"/>
                                  </p:tgtEl>
                                  <p:attrNameLst>
                                    <p:attrName>ppt_c</p:attrName>
                                  </p:attrNameLst>
                                </p:cBhvr>
                                <p:to>
                                  <a:srgbClr val="000000"/>
                                </p:to>
                              </p:animCl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PlaceHolder 1"/>
          <p:cNvSpPr>
            <a:spLocks noGrp="1"/>
          </p:cNvSpPr>
          <p:nvPr>
            <p:ph type="title"/>
          </p:nvPr>
        </p:nvSpPr>
        <p:spPr>
          <a:xfrm>
            <a:off x="608760" y="145440"/>
            <a:ext cx="10967760" cy="62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GB" sz="5400" b="1" strike="noStrike" spc="-1" dirty="0">
                <a:solidFill>
                  <a:srgbClr val="005472"/>
                </a:solidFill>
              </a:rPr>
              <a:t>Experimental design</a:t>
            </a:r>
            <a:endParaRPr lang="en-GB" sz="5400" b="1" strike="noStrike" spc="-1" dirty="0"/>
          </a:p>
        </p:txBody>
      </p:sp>
      <p:sp>
        <p:nvSpPr>
          <p:cNvPr id="596" name="PlaceHolder 2"/>
          <p:cNvSpPr>
            <a:spLocks noGrp="1"/>
          </p:cNvSpPr>
          <p:nvPr>
            <p:ph/>
          </p:nvPr>
        </p:nvSpPr>
        <p:spPr>
          <a:xfrm>
            <a:off x="608760" y="2343600"/>
            <a:ext cx="10967760" cy="553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108000"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en-GB" sz="2000" strike="noStrike" spc="-1" dirty="0"/>
              <a:t>       Outcome = </a:t>
            </a:r>
            <a:r>
              <a:rPr lang="en-GB" sz="2000" strike="noStrike" spc="-1" dirty="0">
                <a:solidFill>
                  <a:srgbClr val="355E00"/>
                </a:solidFill>
              </a:rPr>
              <a:t>Treatment effect</a:t>
            </a:r>
            <a:r>
              <a:rPr lang="en-GB" sz="2000" strike="noStrike" spc="-1" dirty="0"/>
              <a:t> + </a:t>
            </a:r>
            <a:r>
              <a:rPr lang="en-GB" sz="2000" strike="noStrike" spc="-1" dirty="0">
                <a:solidFill>
                  <a:srgbClr val="005472"/>
                </a:solidFill>
              </a:rPr>
              <a:t>Biological effect</a:t>
            </a:r>
            <a:r>
              <a:rPr lang="en-GB" sz="2000" strike="noStrike" spc="-1" dirty="0"/>
              <a:t> + </a:t>
            </a:r>
            <a:r>
              <a:rPr lang="en-GB" sz="2000" strike="noStrike" spc="-1" dirty="0">
                <a:solidFill>
                  <a:srgbClr val="FF0000"/>
                </a:solidFill>
              </a:rPr>
              <a:t>Technical effects</a:t>
            </a:r>
            <a:r>
              <a:rPr lang="en-GB" sz="2000" strike="noStrike" spc="-1" dirty="0"/>
              <a:t> + Error</a:t>
            </a:r>
          </a:p>
        </p:txBody>
      </p:sp>
      <p:sp>
        <p:nvSpPr>
          <p:cNvPr id="597" name="TekstSylinder 596"/>
          <p:cNvSpPr txBox="1"/>
          <p:nvPr/>
        </p:nvSpPr>
        <p:spPr>
          <a:xfrm>
            <a:off x="2340836" y="2714760"/>
            <a:ext cx="1531440" cy="2420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Environment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Compound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Infection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Inhibitor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siRNA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sgRNA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Dose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355E00"/>
                </a:solidFill>
                <a:latin typeface="TeX Gyre Heros"/>
              </a:rPr>
              <a:t>Time</a:t>
            </a:r>
            <a:endParaRPr lang="en-GB" sz="1600" strike="noStrike" spc="-1" dirty="0">
              <a:latin typeface="Corbel" panose="020B0503020204020204" pitchFamily="34" charset="0"/>
            </a:endParaRPr>
          </a:p>
        </p:txBody>
      </p:sp>
      <p:sp>
        <p:nvSpPr>
          <p:cNvPr id="598" name="TekstSylinder 597"/>
          <p:cNvSpPr txBox="1"/>
          <p:nvPr/>
        </p:nvSpPr>
        <p:spPr>
          <a:xfrm>
            <a:off x="4496767" y="2714760"/>
            <a:ext cx="1229400" cy="2129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Sex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Age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Weight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Litter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Genotype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Species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005472"/>
                </a:solidFill>
                <a:latin typeface="TeX Gyre Heros"/>
              </a:rPr>
              <a:t>Cell line</a:t>
            </a:r>
            <a:endParaRPr lang="en-GB" sz="1600" strike="noStrike" spc="-1" dirty="0">
              <a:latin typeface="Corbel" panose="020B0503020204020204" pitchFamily="34" charset="0"/>
            </a:endParaRPr>
          </a:p>
        </p:txBody>
      </p:sp>
      <p:sp>
        <p:nvSpPr>
          <p:cNvPr id="599" name="TekstSylinder 598"/>
          <p:cNvSpPr txBox="1"/>
          <p:nvPr/>
        </p:nvSpPr>
        <p:spPr>
          <a:xfrm>
            <a:off x="6406927" y="2714760"/>
            <a:ext cx="1321200" cy="3002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Operator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Batch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Plate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Cage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Array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 err="1">
                <a:solidFill>
                  <a:srgbClr val="FF0000"/>
                </a:solidFill>
                <a:latin typeface="TeX Gyre Heros"/>
              </a:rPr>
              <a:t>Flowcell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Instrument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Day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Order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solidFill>
                  <a:srgbClr val="FF0000"/>
                </a:solidFill>
                <a:latin typeface="TeX Gyre Heros"/>
              </a:rPr>
              <a:t>Source</a:t>
            </a:r>
            <a:endParaRPr lang="en-GB" sz="1600" strike="noStrike" spc="-1" dirty="0">
              <a:latin typeface="Corbel" panose="020B0503020204020204" pitchFamily="34" charset="0"/>
            </a:endParaRPr>
          </a:p>
        </p:txBody>
      </p:sp>
      <p:sp>
        <p:nvSpPr>
          <p:cNvPr id="600" name="TekstSylinder 599"/>
          <p:cNvSpPr txBox="1"/>
          <p:nvPr/>
        </p:nvSpPr>
        <p:spPr>
          <a:xfrm>
            <a:off x="7864955" y="2714760"/>
            <a:ext cx="1647720" cy="1255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en-GB" sz="1600" b="0" strike="noStrike" spc="-1" dirty="0">
                <a:latin typeface="TeX Gyre Heros"/>
              </a:rPr>
              <a:t>Experimental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latin typeface="TeX Gyre Heros"/>
              </a:rPr>
              <a:t>Treatment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latin typeface="TeX Gyre Heros"/>
              </a:rPr>
              <a:t>Sampling</a:t>
            </a: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b="0" strike="noStrike" spc="-1" dirty="0">
                <a:latin typeface="TeX Gyre Heros"/>
              </a:rPr>
              <a:t>Measurement</a:t>
            </a:r>
            <a:endParaRPr lang="en-GB" sz="1600" strike="noStrike" spc="-1" dirty="0">
              <a:latin typeface="Corbel" panose="020B0503020204020204" pitchFamily="34" charset="0"/>
            </a:endParaRPr>
          </a:p>
        </p:txBody>
      </p:sp>
      <p:sp>
        <p:nvSpPr>
          <p:cNvPr id="601" name="TekstSylinder 600"/>
          <p:cNvSpPr txBox="1"/>
          <p:nvPr/>
        </p:nvSpPr>
        <p:spPr>
          <a:xfrm>
            <a:off x="9808200" y="6635520"/>
            <a:ext cx="2347920" cy="204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800" strike="noStrike" spc="-1" dirty="0" err="1">
                <a:solidFill>
                  <a:srgbClr val="999999"/>
                </a:solidFill>
                <a:latin typeface="Corbel" panose="020B0503020204020204" pitchFamily="34" charset="0"/>
              </a:rPr>
              <a:t>Lazic</a:t>
            </a:r>
            <a:r>
              <a:rPr lang="en-GB" sz="800" strike="noStrike" spc="-1" dirty="0">
                <a:solidFill>
                  <a:srgbClr val="999999"/>
                </a:solidFill>
                <a:latin typeface="Corbel" panose="020B0503020204020204" pitchFamily="34" charset="0"/>
              </a:rPr>
              <a:t>, S.E. (2016). Cambridge University Press.</a:t>
            </a:r>
            <a:endParaRPr lang="en-GB" sz="800" strike="noStrike" spc="-1" dirty="0">
              <a:latin typeface="Corbel" panose="020B0503020204020204" pitchFamily="34" charset="0"/>
            </a:endParaRPr>
          </a:p>
        </p:txBody>
      </p:sp>
      <p:sp>
        <p:nvSpPr>
          <p:cNvPr id="606" name="TekstSylinder 605"/>
          <p:cNvSpPr txBox="1"/>
          <p:nvPr/>
        </p:nvSpPr>
        <p:spPr>
          <a:xfrm>
            <a:off x="1001520" y="1268640"/>
            <a:ext cx="1230840" cy="459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600" strike="noStrike" spc="-1" dirty="0">
                <a:latin typeface="Corbel" panose="020B0503020204020204" pitchFamily="34" charset="0"/>
              </a:rPr>
              <a:t>“Data”</a:t>
            </a:r>
          </a:p>
        </p:txBody>
      </p:sp>
      <p:sp>
        <p:nvSpPr>
          <p:cNvPr id="607" name="TekstSylinder 606"/>
          <p:cNvSpPr txBox="1"/>
          <p:nvPr/>
        </p:nvSpPr>
        <p:spPr>
          <a:xfrm>
            <a:off x="5256360" y="1232640"/>
            <a:ext cx="1948320" cy="459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2600" strike="noStrike" spc="-1" dirty="0">
                <a:latin typeface="Corbel" panose="020B0503020204020204" pitchFamily="34" charset="0"/>
              </a:rPr>
              <a:t>“Metadata”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695F3D1-99DA-9044-A109-BC28FFBC5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5400" b="1" spc="-1" dirty="0">
                <a:solidFill>
                  <a:srgbClr val="005472"/>
                </a:solidFill>
                <a:latin typeface="Corbel"/>
              </a:rPr>
              <a:t>Helps to gain insight</a:t>
            </a:r>
            <a:endParaRPr lang="nb-NO" sz="5400" dirty="0"/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81BF938C-0ABC-FD45-8B7D-51DED0F3CA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66259"/>
          <a:stretch/>
        </p:blipFill>
        <p:spPr>
          <a:xfrm>
            <a:off x="838200" y="2278450"/>
            <a:ext cx="3548063" cy="3445688"/>
          </a:xfr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BBB9644A-2856-A34F-B769-BF5ACB6808BF}"/>
              </a:ext>
            </a:extLst>
          </p:cNvPr>
          <p:cNvGrpSpPr/>
          <p:nvPr/>
        </p:nvGrpSpPr>
        <p:grpSpPr>
          <a:xfrm>
            <a:off x="4672013" y="2173675"/>
            <a:ext cx="7305674" cy="3445688"/>
            <a:chOff x="4672013" y="2173675"/>
            <a:chExt cx="7305674" cy="3445688"/>
          </a:xfrm>
        </p:grpSpPr>
        <p:pic>
          <p:nvPicPr>
            <p:cNvPr id="4" name="Plassholder for innhold 4">
              <a:extLst>
                <a:ext uri="{FF2B5EF4-FFF2-40B4-BE49-F238E27FC236}">
                  <a16:creationId xmlns:a16="http://schemas.microsoft.com/office/drawing/2014/main" id="{ABF25AFA-23CD-C345-8642-DEC1178739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0090"/>
            <a:stretch/>
          </p:blipFill>
          <p:spPr>
            <a:xfrm>
              <a:off x="6729412" y="2173675"/>
              <a:ext cx="5248275" cy="3445688"/>
            </a:xfrm>
            <a:prstGeom prst="rect">
              <a:avLst/>
            </a:prstGeom>
          </p:spPr>
        </p:pic>
        <p:sp>
          <p:nvSpPr>
            <p:cNvPr id="3" name="Pil høyre 2">
              <a:extLst>
                <a:ext uri="{FF2B5EF4-FFF2-40B4-BE49-F238E27FC236}">
                  <a16:creationId xmlns:a16="http://schemas.microsoft.com/office/drawing/2014/main" id="{368D844B-CEDD-6F4D-A462-0238B2C1C629}"/>
                </a:ext>
              </a:extLst>
            </p:cNvPr>
            <p:cNvSpPr/>
            <p:nvPr/>
          </p:nvSpPr>
          <p:spPr>
            <a:xfrm>
              <a:off x="4672013" y="3670697"/>
              <a:ext cx="2057399" cy="66119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dirty="0">
                <a:latin typeface="Corbel" panose="020B0503020204020204" pitchFamily="34" charset="0"/>
              </a:endParaRPr>
            </a:p>
          </p:txBody>
        </p:sp>
      </p:grpSp>
      <p:sp>
        <p:nvSpPr>
          <p:cNvPr id="7" name="TekstSylinder 6">
            <a:extLst>
              <a:ext uri="{FF2B5EF4-FFF2-40B4-BE49-F238E27FC236}">
                <a16:creationId xmlns:a16="http://schemas.microsoft.com/office/drawing/2014/main" id="{4FFE41D2-18A8-3FA9-EECF-7CC195CFB96D}"/>
              </a:ext>
            </a:extLst>
          </p:cNvPr>
          <p:cNvSpPr txBox="1"/>
          <p:nvPr/>
        </p:nvSpPr>
        <p:spPr>
          <a:xfrm>
            <a:off x="3413549" y="6063813"/>
            <a:ext cx="5940000" cy="831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GB" sz="2000" strike="noStrike" spc="-1" dirty="0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“If data is the new oil, metadata is the refinery"						</a:t>
            </a:r>
            <a:r>
              <a:rPr lang="en-GB" sz="2000" spc="-1" dirty="0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    </a:t>
            </a:r>
            <a:r>
              <a:rPr lang="en-GB" sz="1000" strike="noStrike" spc="-1" dirty="0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— Adam </a:t>
            </a:r>
            <a:r>
              <a:rPr lang="en-GB" sz="1000" strike="noStrike" spc="-1" dirty="0" err="1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Rauh</a:t>
            </a:r>
            <a:r>
              <a:rPr lang="en-GB" sz="1000" strike="noStrike" spc="-1" dirty="0">
                <a:solidFill>
                  <a:srgbClr val="999999"/>
                </a:solidFill>
                <a:latin typeface="Corbel" panose="020B0503020204020204" pitchFamily="34" charset="0"/>
                <a:ea typeface="Droid Sans Fallback"/>
              </a:rPr>
              <a:t> </a:t>
            </a:r>
            <a:endParaRPr lang="en-GB" sz="1000" strike="noStrike" spc="-1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2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5400" b="1" spc="-1" dirty="0">
                <a:solidFill>
                  <a:srgbClr val="005472"/>
                </a:solidFill>
                <a:latin typeface="Corbel" panose="020B0503020204020204" pitchFamily="34" charset="0"/>
              </a:rPr>
              <a:t>”Rich” Metadata</a:t>
            </a:r>
            <a:endParaRPr lang="en-GB" sz="5400" b="0" strike="noStrike" spc="-1" dirty="0">
              <a:latin typeface="Corbel" panose="020B0503020204020204" pitchFamily="34" charset="0"/>
            </a:endParaRPr>
          </a:p>
        </p:txBody>
      </p:sp>
      <p:sp>
        <p:nvSpPr>
          <p:cNvPr id="609" name="Magnetisk disk 608"/>
          <p:cNvSpPr/>
          <p:nvPr/>
        </p:nvSpPr>
        <p:spPr>
          <a:xfrm>
            <a:off x="5868000" y="2520000"/>
            <a:ext cx="2160000" cy="2160000"/>
          </a:xfrm>
          <a:prstGeom prst="flowChartMagneticDisk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buNone/>
            </a:pPr>
            <a:endParaRPr lang="en-GB" sz="1600" strike="noStrike" spc="-1" dirty="0">
              <a:latin typeface="Corbel" panose="020B0503020204020204" pitchFamily="34" charset="0"/>
            </a:endParaRPr>
          </a:p>
          <a:p>
            <a:pPr algn="ctr">
              <a:buNone/>
            </a:pPr>
            <a:r>
              <a:rPr lang="en-GB" sz="1600" strike="noStrike" spc="-1" dirty="0">
                <a:latin typeface="Corbel" panose="020B0503020204020204" pitchFamily="34" charset="0"/>
              </a:rPr>
              <a:t>01000110 01100001 </a:t>
            </a:r>
          </a:p>
          <a:p>
            <a:pPr algn="ctr">
              <a:buNone/>
            </a:pPr>
            <a:r>
              <a:rPr lang="en-GB" sz="1600" strike="noStrike" spc="-1" dirty="0">
                <a:latin typeface="Corbel" panose="020B0503020204020204" pitchFamily="34" charset="0"/>
              </a:rPr>
              <a:t>01110011 01110100 </a:t>
            </a:r>
          </a:p>
          <a:p>
            <a:pPr algn="ctr">
              <a:buNone/>
            </a:pPr>
            <a:r>
              <a:rPr lang="en-GB" sz="1600" strike="noStrike" spc="-1" dirty="0">
                <a:latin typeface="Corbel" panose="020B0503020204020204" pitchFamily="34" charset="0"/>
              </a:rPr>
              <a:t>01110001 01100110 </a:t>
            </a:r>
          </a:p>
          <a:p>
            <a:pPr algn="ctr">
              <a:buNone/>
            </a:pPr>
            <a:r>
              <a:rPr lang="en-GB" sz="1600" strike="noStrike" spc="-1" dirty="0">
                <a:latin typeface="Corbel" panose="020B0503020204020204" pitchFamily="34" charset="0"/>
              </a:rPr>
              <a:t>01101001 01101100 </a:t>
            </a:r>
          </a:p>
          <a:p>
            <a:pPr algn="ctr">
              <a:buNone/>
            </a:pPr>
            <a:r>
              <a:rPr lang="en-GB" sz="1600" strike="noStrike" spc="-1" dirty="0">
                <a:latin typeface="Corbel" panose="020B0503020204020204" pitchFamily="34" charset="0"/>
              </a:rPr>
              <a:t>01100101</a:t>
            </a:r>
          </a:p>
        </p:txBody>
      </p:sp>
      <p:grpSp>
        <p:nvGrpSpPr>
          <p:cNvPr id="615" name="Gruppe 614"/>
          <p:cNvGrpSpPr/>
          <p:nvPr/>
        </p:nvGrpSpPr>
        <p:grpSpPr>
          <a:xfrm>
            <a:off x="72000" y="1260000"/>
            <a:ext cx="5767560" cy="4377240"/>
            <a:chOff x="72000" y="1260000"/>
            <a:chExt cx="5767560" cy="4377240"/>
          </a:xfrm>
        </p:grpSpPr>
        <p:sp>
          <p:nvSpPr>
            <p:cNvPr id="616" name="Friform 615"/>
            <p:cNvSpPr/>
            <p:nvPr/>
          </p:nvSpPr>
          <p:spPr>
            <a:xfrm>
              <a:off x="3816000" y="2904840"/>
              <a:ext cx="2023560" cy="1235160"/>
            </a:xfrm>
            <a:custGeom>
              <a:avLst/>
              <a:gdLst/>
              <a:ahLst/>
              <a:cxnLst/>
              <a:rect l="0" t="0" r="r" b="b"/>
              <a:pathLst>
                <a:path w="5623" h="3433">
                  <a:moveTo>
                    <a:pt x="0" y="948"/>
                  </a:moveTo>
                  <a:lnTo>
                    <a:pt x="2776" y="948"/>
                  </a:lnTo>
                  <a:lnTo>
                    <a:pt x="2776" y="0"/>
                  </a:lnTo>
                  <a:lnTo>
                    <a:pt x="5622" y="1716"/>
                  </a:lnTo>
                  <a:lnTo>
                    <a:pt x="2776" y="3432"/>
                  </a:lnTo>
                  <a:lnTo>
                    <a:pt x="2776" y="2483"/>
                  </a:lnTo>
                  <a:lnTo>
                    <a:pt x="0" y="2483"/>
                  </a:lnTo>
                  <a:lnTo>
                    <a:pt x="0" y="948"/>
                  </a:lnTo>
                </a:path>
              </a:pathLst>
            </a:custGeom>
            <a:solidFill>
              <a:srgbClr val="FFBF00"/>
            </a:solidFill>
            <a:ln w="0">
              <a:solidFill>
                <a:srgbClr val="FFBF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ctr">
              <a:noAutofit/>
            </a:bodyPr>
            <a:lstStyle/>
            <a:p>
              <a:pPr algn="ctr">
                <a:buNone/>
              </a:pPr>
              <a:r>
                <a:rPr lang="en-GB" sz="1800" strike="noStrike" spc="-1" dirty="0">
                  <a:latin typeface="Corbel" panose="020B0503020204020204" pitchFamily="34" charset="0"/>
                </a:rPr>
                <a:t>Metadata</a:t>
              </a:r>
            </a:p>
          </p:txBody>
        </p:sp>
        <p:pic>
          <p:nvPicPr>
            <p:cNvPr id="617" name="Bilde 616"/>
            <p:cNvPicPr/>
            <p:nvPr/>
          </p:nvPicPr>
          <p:blipFill>
            <a:blip r:embed="rId3"/>
            <a:stretch/>
          </p:blipFill>
          <p:spPr>
            <a:xfrm>
              <a:off x="72000" y="1260000"/>
              <a:ext cx="3743640" cy="437724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" name="Gruppe 1">
            <a:extLst>
              <a:ext uri="{FF2B5EF4-FFF2-40B4-BE49-F238E27FC236}">
                <a16:creationId xmlns:a16="http://schemas.microsoft.com/office/drawing/2014/main" id="{F4FEE096-AADE-7977-7727-52C694E7ED6F}"/>
              </a:ext>
            </a:extLst>
          </p:cNvPr>
          <p:cNvGrpSpPr/>
          <p:nvPr/>
        </p:nvGrpSpPr>
        <p:grpSpPr>
          <a:xfrm>
            <a:off x="8100000" y="1620000"/>
            <a:ext cx="2160000" cy="1284840"/>
            <a:chOff x="8100000" y="1620000"/>
            <a:chExt cx="2160000" cy="1284840"/>
          </a:xfrm>
        </p:grpSpPr>
        <p:sp>
          <p:nvSpPr>
            <p:cNvPr id="611" name="TekstSylinder 610"/>
            <p:cNvSpPr txBox="1"/>
            <p:nvPr/>
          </p:nvSpPr>
          <p:spPr>
            <a:xfrm>
              <a:off x="8877240" y="1620000"/>
              <a:ext cx="1382760" cy="128484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5983B0"/>
                  </a:solidFill>
                  <a:latin typeface="Corbel" panose="020B0503020204020204" pitchFamily="34" charset="0"/>
                </a:rPr>
                <a:t>Authorship: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Creator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Creator date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Modified date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Publisher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Owner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Contact</a:t>
              </a:r>
            </a:p>
          </p:txBody>
        </p:sp>
        <p:sp>
          <p:nvSpPr>
            <p:cNvPr id="618" name="Friform 617"/>
            <p:cNvSpPr/>
            <p:nvPr/>
          </p:nvSpPr>
          <p:spPr>
            <a:xfrm>
              <a:off x="8100000" y="2340000"/>
              <a:ext cx="777240" cy="540000"/>
            </a:xfrm>
            <a:custGeom>
              <a:avLst/>
              <a:gdLst/>
              <a:ahLst/>
              <a:cxnLst/>
              <a:rect l="0" t="0" r="r" b="b"/>
              <a:pathLst>
                <a:path w="2159" h="1500" fill="none">
                  <a:moveTo>
                    <a:pt x="2159" y="0"/>
                  </a:moveTo>
                  <a:lnTo>
                    <a:pt x="0" y="150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grpSp>
        <p:nvGrpSpPr>
          <p:cNvPr id="4" name="Gruppe 3">
            <a:extLst>
              <a:ext uri="{FF2B5EF4-FFF2-40B4-BE49-F238E27FC236}">
                <a16:creationId xmlns:a16="http://schemas.microsoft.com/office/drawing/2014/main" id="{3B53E707-6C70-9ADD-F7BE-2E0E58D0DD4A}"/>
              </a:ext>
            </a:extLst>
          </p:cNvPr>
          <p:cNvGrpSpPr/>
          <p:nvPr/>
        </p:nvGrpSpPr>
        <p:grpSpPr>
          <a:xfrm>
            <a:off x="8028000" y="3420000"/>
            <a:ext cx="2556000" cy="1114200"/>
            <a:chOff x="8028000" y="3420000"/>
            <a:chExt cx="2556000" cy="1114200"/>
          </a:xfrm>
        </p:grpSpPr>
        <p:sp>
          <p:nvSpPr>
            <p:cNvPr id="613" name="TekstSylinder 612"/>
            <p:cNvSpPr txBox="1"/>
            <p:nvPr/>
          </p:nvSpPr>
          <p:spPr>
            <a:xfrm>
              <a:off x="8841240" y="3420000"/>
              <a:ext cx="1742760" cy="111420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5983B0"/>
                  </a:solidFill>
                  <a:latin typeface="Corbel" panose="020B0503020204020204" pitchFamily="34" charset="0"/>
                </a:rPr>
                <a:t>Context: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Project description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Temporal coverage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Spatial coverage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Creation process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Source description</a:t>
              </a:r>
            </a:p>
          </p:txBody>
        </p:sp>
        <p:sp>
          <p:nvSpPr>
            <p:cNvPr id="619" name="Friform 618"/>
            <p:cNvSpPr/>
            <p:nvPr/>
          </p:nvSpPr>
          <p:spPr>
            <a:xfrm>
              <a:off x="8028000" y="3600000"/>
              <a:ext cx="813240" cy="180000"/>
            </a:xfrm>
            <a:custGeom>
              <a:avLst/>
              <a:gdLst/>
              <a:ahLst/>
              <a:cxnLst/>
              <a:rect l="0" t="0" r="r" b="b"/>
              <a:pathLst>
                <a:path w="2259" h="500" fill="none">
                  <a:moveTo>
                    <a:pt x="2259" y="500"/>
                  </a:moveTo>
                  <a:lnTo>
                    <a:pt x="0" y="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grpSp>
        <p:nvGrpSpPr>
          <p:cNvPr id="5" name="Gruppe 4">
            <a:extLst>
              <a:ext uri="{FF2B5EF4-FFF2-40B4-BE49-F238E27FC236}">
                <a16:creationId xmlns:a16="http://schemas.microsoft.com/office/drawing/2014/main" id="{3F2410EC-0AA1-CEBA-69DE-88F4E853267F}"/>
              </a:ext>
            </a:extLst>
          </p:cNvPr>
          <p:cNvGrpSpPr/>
          <p:nvPr/>
        </p:nvGrpSpPr>
        <p:grpSpPr>
          <a:xfrm>
            <a:off x="7920000" y="4680000"/>
            <a:ext cx="2160000" cy="431640"/>
            <a:chOff x="7920000" y="4680000"/>
            <a:chExt cx="2160000" cy="431640"/>
          </a:xfrm>
        </p:grpSpPr>
        <p:sp>
          <p:nvSpPr>
            <p:cNvPr id="614" name="TekstSylinder 613"/>
            <p:cNvSpPr txBox="1"/>
            <p:nvPr/>
          </p:nvSpPr>
          <p:spPr>
            <a:xfrm>
              <a:off x="8337240" y="4680000"/>
              <a:ext cx="1742760" cy="43164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5983B0"/>
                  </a:solidFill>
                  <a:latin typeface="Corbel" panose="020B0503020204020204" pitchFamily="34" charset="0"/>
                </a:rPr>
                <a:t>Quality: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Quality parameters</a:t>
              </a:r>
            </a:p>
          </p:txBody>
        </p:sp>
        <p:sp>
          <p:nvSpPr>
            <p:cNvPr id="620" name="Friform 619"/>
            <p:cNvSpPr/>
            <p:nvPr/>
          </p:nvSpPr>
          <p:spPr>
            <a:xfrm>
              <a:off x="7920000" y="4680000"/>
              <a:ext cx="417240" cy="180000"/>
            </a:xfrm>
            <a:custGeom>
              <a:avLst/>
              <a:gdLst/>
              <a:ahLst/>
              <a:cxnLst/>
              <a:rect l="0" t="0" r="r" b="b"/>
              <a:pathLst>
                <a:path w="1159" h="500" fill="none">
                  <a:moveTo>
                    <a:pt x="1159" y="500"/>
                  </a:moveTo>
                  <a:lnTo>
                    <a:pt x="0" y="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grpSp>
        <p:nvGrpSpPr>
          <p:cNvPr id="6" name="Gruppe 5">
            <a:extLst>
              <a:ext uri="{FF2B5EF4-FFF2-40B4-BE49-F238E27FC236}">
                <a16:creationId xmlns:a16="http://schemas.microsoft.com/office/drawing/2014/main" id="{6200E134-C513-56CD-E8C3-539914FF363A}"/>
              </a:ext>
            </a:extLst>
          </p:cNvPr>
          <p:cNvGrpSpPr/>
          <p:nvPr/>
        </p:nvGrpSpPr>
        <p:grpSpPr>
          <a:xfrm>
            <a:off x="7560000" y="4860000"/>
            <a:ext cx="2844000" cy="1663560"/>
            <a:chOff x="7560000" y="4860000"/>
            <a:chExt cx="2844000" cy="1663560"/>
          </a:xfrm>
        </p:grpSpPr>
        <p:sp>
          <p:nvSpPr>
            <p:cNvPr id="612" name="TekstSylinder 611"/>
            <p:cNvSpPr txBox="1"/>
            <p:nvPr/>
          </p:nvSpPr>
          <p:spPr>
            <a:xfrm>
              <a:off x="8424000" y="5580000"/>
              <a:ext cx="1980000" cy="94356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5983B0"/>
                  </a:solidFill>
                  <a:latin typeface="Corbel" panose="020B0503020204020204" pitchFamily="34" charset="0"/>
                </a:rPr>
                <a:t>Accessibility conditions: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License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Access rights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Download/access URL</a:t>
              </a:r>
            </a:p>
          </p:txBody>
        </p:sp>
        <p:sp>
          <p:nvSpPr>
            <p:cNvPr id="621" name="Friform 620"/>
            <p:cNvSpPr/>
            <p:nvPr/>
          </p:nvSpPr>
          <p:spPr>
            <a:xfrm>
              <a:off x="7560000" y="4860000"/>
              <a:ext cx="864000" cy="1080000"/>
            </a:xfrm>
            <a:custGeom>
              <a:avLst/>
              <a:gdLst/>
              <a:ahLst/>
              <a:cxnLst/>
              <a:rect l="0" t="0" r="r" b="b"/>
              <a:pathLst>
                <a:path w="2400" h="3000" fill="none">
                  <a:moveTo>
                    <a:pt x="2400" y="3000"/>
                  </a:moveTo>
                  <a:lnTo>
                    <a:pt x="0" y="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grpSp>
        <p:nvGrpSpPr>
          <p:cNvPr id="3" name="Gruppe 2">
            <a:extLst>
              <a:ext uri="{FF2B5EF4-FFF2-40B4-BE49-F238E27FC236}">
                <a16:creationId xmlns:a16="http://schemas.microsoft.com/office/drawing/2014/main" id="{D2C94D06-29FD-4420-88A0-C0992C7540EC}"/>
              </a:ext>
            </a:extLst>
          </p:cNvPr>
          <p:cNvGrpSpPr/>
          <p:nvPr/>
        </p:nvGrpSpPr>
        <p:grpSpPr>
          <a:xfrm>
            <a:off x="8100000" y="1670040"/>
            <a:ext cx="4046760" cy="2649960"/>
            <a:chOff x="8100000" y="1670040"/>
            <a:chExt cx="4046760" cy="2649960"/>
          </a:xfrm>
        </p:grpSpPr>
        <p:sp>
          <p:nvSpPr>
            <p:cNvPr id="610" name="TekstSylinder 609"/>
            <p:cNvSpPr txBox="1"/>
            <p:nvPr/>
          </p:nvSpPr>
          <p:spPr>
            <a:xfrm>
              <a:off x="10764000" y="1670040"/>
              <a:ext cx="1382760" cy="264996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</p:spPr>
          <p:txBody>
            <a:bodyPr lIns="90000" tIns="45000" rIns="90000" bIns="45000" anchor="t">
              <a:noAutofit/>
            </a:bodyPr>
            <a:lstStyle/>
            <a:p>
              <a:r>
                <a:rPr lang="en-GB" sz="1200" strike="noStrike" spc="-1" dirty="0">
                  <a:solidFill>
                    <a:srgbClr val="5983B0"/>
                  </a:solidFill>
                  <a:latin typeface="Corbel" panose="020B0503020204020204" pitchFamily="34" charset="0"/>
                </a:rPr>
                <a:t>Descriptive:</a:t>
              </a:r>
              <a:endParaRPr lang="en-GB" sz="1200" strike="noStrike" spc="-1" dirty="0">
                <a:latin typeface="Corbel" panose="020B0503020204020204" pitchFamily="34" charset="0"/>
              </a:endParaRP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Title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Description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Keywords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Theme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Main subject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Version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Review changes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Validation status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Size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Format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Language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Semantic model</a:t>
              </a:r>
            </a:p>
            <a:p>
              <a:r>
                <a:rPr lang="en-GB" sz="1200" strike="noStrike" spc="-1" dirty="0">
                  <a:latin typeface="Corbel" panose="020B0503020204020204" pitchFamily="34" charset="0"/>
                </a:rPr>
                <a:t>Conforms to standard/schema</a:t>
              </a:r>
            </a:p>
          </p:txBody>
        </p:sp>
        <p:sp>
          <p:nvSpPr>
            <p:cNvPr id="622" name="Friform 621"/>
            <p:cNvSpPr/>
            <p:nvPr/>
          </p:nvSpPr>
          <p:spPr>
            <a:xfrm>
              <a:off x="8100000" y="2880000"/>
              <a:ext cx="2664000" cy="360000"/>
            </a:xfrm>
            <a:custGeom>
              <a:avLst/>
              <a:gdLst/>
              <a:ahLst/>
              <a:cxnLst/>
              <a:rect l="0" t="0" r="r" b="b"/>
              <a:pathLst>
                <a:path w="7400" h="1000" fill="none">
                  <a:moveTo>
                    <a:pt x="7400" y="0"/>
                  </a:moveTo>
                  <a:lnTo>
                    <a:pt x="0" y="1000"/>
                  </a:lnTo>
                </a:path>
              </a:pathLst>
            </a:custGeom>
            <a:ln w="0">
              <a:solidFill>
                <a:srgbClr val="3465A4"/>
              </a:solidFill>
              <a:tailEnd type="triangle" w="med" len="med"/>
            </a:ln>
          </p:spPr>
        </p:sp>
      </p:grpSp>
      <p:sp>
        <p:nvSpPr>
          <p:cNvPr id="623" name="TekstSylinder 622"/>
          <p:cNvSpPr txBox="1"/>
          <p:nvPr/>
        </p:nvSpPr>
        <p:spPr>
          <a:xfrm>
            <a:off x="6120000" y="2727000"/>
            <a:ext cx="1742760" cy="261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1200" strike="noStrike" spc="-1" dirty="0">
                <a:solidFill>
                  <a:srgbClr val="FFFFFF"/>
                </a:solidFill>
                <a:latin typeface="Corbel" panose="020B0503020204020204" pitchFamily="34" charset="0"/>
              </a:rPr>
              <a:t>Digital object (DO)</a:t>
            </a:r>
            <a:endParaRPr lang="en-GB" sz="120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GB" sz="4400" strike="noStrike" spc="-1" dirty="0">
                <a:solidFill>
                  <a:srgbClr val="005472"/>
                </a:solidFill>
              </a:rPr>
              <a:t>Metadata templates/checklists</a:t>
            </a:r>
            <a:endParaRPr lang="en-GB" sz="4400" strike="noStrike" spc="-1" dirty="0">
              <a:solidFill>
                <a:srgbClr val="000000"/>
              </a:solidFill>
            </a:endParaRPr>
          </a:p>
        </p:txBody>
      </p:sp>
      <p:pic>
        <p:nvPicPr>
          <p:cNvPr id="625" name="Bilde 624"/>
          <p:cNvPicPr/>
          <p:nvPr/>
        </p:nvPicPr>
        <p:blipFill>
          <a:blip r:embed="rId3"/>
          <a:stretch/>
        </p:blipFill>
        <p:spPr>
          <a:xfrm>
            <a:off x="177120" y="1263960"/>
            <a:ext cx="6336000" cy="3967200"/>
          </a:xfrm>
          <a:prstGeom prst="rect">
            <a:avLst/>
          </a:prstGeom>
          <a:ln w="0">
            <a:noFill/>
          </a:ln>
        </p:spPr>
      </p:pic>
      <p:pic>
        <p:nvPicPr>
          <p:cNvPr id="626" name="Bilde 625"/>
          <p:cNvPicPr/>
          <p:nvPr/>
        </p:nvPicPr>
        <p:blipFill>
          <a:blip r:embed="rId4"/>
          <a:stretch/>
        </p:blipFill>
        <p:spPr>
          <a:xfrm>
            <a:off x="6549120" y="1244520"/>
            <a:ext cx="5580000" cy="4557600"/>
          </a:xfrm>
          <a:prstGeom prst="rect">
            <a:avLst/>
          </a:prstGeom>
          <a:ln w="0">
            <a:noFill/>
          </a:ln>
        </p:spPr>
      </p:pic>
      <p:sp>
        <p:nvSpPr>
          <p:cNvPr id="627" name="TekstSylinder 626"/>
          <p:cNvSpPr txBox="1"/>
          <p:nvPr/>
        </p:nvSpPr>
        <p:spPr>
          <a:xfrm>
            <a:off x="162000" y="6313320"/>
            <a:ext cx="469800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en-GB" sz="1800" strike="noStrike" spc="-1" dirty="0">
                <a:solidFill>
                  <a:srgbClr val="B2B2B2"/>
                </a:solidFill>
                <a:latin typeface="Corbel" panose="020B0503020204020204" pitchFamily="34" charset="0"/>
              </a:rPr>
              <a:t>https://</a:t>
            </a:r>
            <a:r>
              <a:rPr lang="en-GB" sz="1800" strike="noStrike" spc="-1" dirty="0" err="1">
                <a:solidFill>
                  <a:srgbClr val="B2B2B2"/>
                </a:solidFill>
                <a:latin typeface="Corbel" panose="020B0503020204020204" pitchFamily="34" charset="0"/>
              </a:rPr>
              <a:t>www.ebi.ac.uk</a:t>
            </a:r>
            <a:r>
              <a:rPr lang="en-GB" sz="1800" strike="noStrike" spc="-1" dirty="0">
                <a:solidFill>
                  <a:srgbClr val="B2B2B2"/>
                </a:solidFill>
                <a:latin typeface="Corbel" panose="020B0503020204020204" pitchFamily="34" charset="0"/>
              </a:rPr>
              <a:t>/</a:t>
            </a:r>
            <a:r>
              <a:rPr lang="en-GB" sz="1800" strike="noStrike" spc="-1" dirty="0" err="1">
                <a:solidFill>
                  <a:srgbClr val="B2B2B2"/>
                </a:solidFill>
                <a:latin typeface="Corbel" panose="020B0503020204020204" pitchFamily="34" charset="0"/>
              </a:rPr>
              <a:t>ena</a:t>
            </a:r>
            <a:r>
              <a:rPr lang="en-GB" sz="1800" strike="noStrike" spc="-1" dirty="0">
                <a:solidFill>
                  <a:srgbClr val="B2B2B2"/>
                </a:solidFill>
                <a:latin typeface="Corbel" panose="020B0503020204020204" pitchFamily="34" charset="0"/>
              </a:rPr>
              <a:t>/browser/checklists</a:t>
            </a:r>
            <a:endParaRPr lang="en-GB" sz="1800" strike="noStrike" spc="-1" dirty="0">
              <a:latin typeface="Corbel" panose="020B05030202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14787</TotalTime>
  <Words>1090</Words>
  <Application>Microsoft Macintosh PowerPoint</Application>
  <PresentationFormat>Widescreen</PresentationFormat>
  <Paragraphs>275</Paragraphs>
  <Slides>26</Slides>
  <Notes>23</Notes>
  <HiddenSlides>0</HiddenSlides>
  <MMClips>0</MMClips>
  <ScaleCrop>false</ScaleCrop>
  <HeadingPairs>
    <vt:vector size="6" baseType="variant">
      <vt:variant>
        <vt:lpstr>Brukte skrifter</vt:lpstr>
      </vt:variant>
      <vt:variant>
        <vt:i4>11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26</vt:i4>
      </vt:variant>
    </vt:vector>
  </HeadingPairs>
  <TitlesOfParts>
    <vt:vector size="41" baseType="lpstr">
      <vt:lpstr>Arial</vt:lpstr>
      <vt:lpstr>Calibri</vt:lpstr>
      <vt:lpstr>Century Gothic</vt:lpstr>
      <vt:lpstr>Chiller</vt:lpstr>
      <vt:lpstr>Corbel</vt:lpstr>
      <vt:lpstr>Courier New</vt:lpstr>
      <vt:lpstr>Modern Love</vt:lpstr>
      <vt:lpstr>Symbol</vt:lpstr>
      <vt:lpstr>TeX Gyre Heros</vt:lpstr>
      <vt:lpstr>Times New Roman</vt:lpstr>
      <vt:lpstr>Wingdings</vt:lpstr>
      <vt:lpstr>Office Theme</vt:lpstr>
      <vt:lpstr>Office Theme</vt:lpstr>
      <vt:lpstr>Office Theme</vt:lpstr>
      <vt:lpstr>Office Theme</vt:lpstr>
      <vt:lpstr>Metadata &amp; Persistent identifiers</vt:lpstr>
      <vt:lpstr>PowerPoint-presentasjon</vt:lpstr>
      <vt:lpstr>What is metadata?</vt:lpstr>
      <vt:lpstr>Why do I care?</vt:lpstr>
      <vt:lpstr>Metadata helps make data FAIR</vt:lpstr>
      <vt:lpstr>Experimental design</vt:lpstr>
      <vt:lpstr>Helps to gain insight</vt:lpstr>
      <vt:lpstr>”Rich” Metadata</vt:lpstr>
      <vt:lpstr>Metadata templates/checklists</vt:lpstr>
      <vt:lpstr>Metadata Submission Workflow</vt:lpstr>
      <vt:lpstr>Make it visible</vt:lpstr>
      <vt:lpstr>PIDs helps make data FAIR</vt:lpstr>
      <vt:lpstr>Why don’t I just use a link (URL)?</vt:lpstr>
      <vt:lpstr>PID = PDI = GUID</vt:lpstr>
      <vt:lpstr>A PID consists of two components:</vt:lpstr>
      <vt:lpstr>Persistent over time</vt:lpstr>
      <vt:lpstr>Persistent over time</vt:lpstr>
      <vt:lpstr>Priciple:</vt:lpstr>
      <vt:lpstr>Example</vt:lpstr>
      <vt:lpstr>Different systems</vt:lpstr>
      <vt:lpstr>How do I recognize a PID?</vt:lpstr>
      <vt:lpstr>Anatomy of a DOI</vt:lpstr>
      <vt:lpstr>PIDs for...</vt:lpstr>
      <vt:lpstr>PIDs connect different entities in research</vt:lpstr>
      <vt:lpstr>PID graphs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/>
  <dc:creator>Christine S</dc:creator>
  <dc:description/>
  <cp:lastModifiedBy>Espen Åberg</cp:lastModifiedBy>
  <cp:revision>417</cp:revision>
  <cp:lastPrinted>2019-05-28T11:54:56Z</cp:lastPrinted>
  <dcterms:created xsi:type="dcterms:W3CDTF">2019-03-11T13:02:45Z</dcterms:created>
  <dcterms:modified xsi:type="dcterms:W3CDTF">2023-08-25T09:10:36Z</dcterms:modified>
  <dc:language>nb-NO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r8>2</vt:r8>
  </property>
  <property fmtid="{D5CDD505-2E9C-101B-9397-08002B2CF9AE}" pid="3" name="HyperlinksChanged">
    <vt:bool>false</vt:bool>
  </property>
  <property fmtid="{D5CDD505-2E9C-101B-9397-08002B2CF9AE}" pid="4" name="LinksUpToDate">
    <vt:bool>false</vt:bool>
  </property>
  <property fmtid="{D5CDD505-2E9C-101B-9397-08002B2CF9AE}" pid="5" name="MMClips">
    <vt:r8>0</vt:r8>
  </property>
  <property fmtid="{D5CDD505-2E9C-101B-9397-08002B2CF9AE}" pid="6" name="Notes">
    <vt:r8>20</vt:r8>
  </property>
  <property fmtid="{D5CDD505-2E9C-101B-9397-08002B2CF9AE}" pid="7" name="PresentationFormat">
    <vt:lpwstr>Widescreen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r8>32</vt:r8>
  </property>
</Properties>
</file>