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notesMasterIdLst>
    <p:notesMasterId r:id="rId27"/>
  </p:notesMasterIdLst>
  <p:sldIdLst>
    <p:sldId id="440" r:id="rId5"/>
    <p:sldId id="427" r:id="rId6"/>
    <p:sldId id="479" r:id="rId7"/>
    <p:sldId id="504" r:id="rId8"/>
    <p:sldId id="469" r:id="rId9"/>
    <p:sldId id="478" r:id="rId10"/>
    <p:sldId id="485" r:id="rId11"/>
    <p:sldId id="502" r:id="rId12"/>
    <p:sldId id="470" r:id="rId13"/>
    <p:sldId id="483" r:id="rId14"/>
    <p:sldId id="500" r:id="rId15"/>
    <p:sldId id="471" r:id="rId16"/>
    <p:sldId id="501" r:id="rId17"/>
    <p:sldId id="423" r:id="rId18"/>
    <p:sldId id="493" r:id="rId19"/>
    <p:sldId id="495" r:id="rId20"/>
    <p:sldId id="496" r:id="rId21"/>
    <p:sldId id="494" r:id="rId22"/>
    <p:sldId id="498" r:id="rId23"/>
    <p:sldId id="497" r:id="rId24"/>
    <p:sldId id="451" r:id="rId25"/>
    <p:sldId id="445" r:id="rId26"/>
  </p:sldIdLst>
  <p:sldSz cx="9144000" cy="6858000" type="screen4x3"/>
  <p:notesSz cx="6858000" cy="9144000"/>
  <p:defaultTextStyle>
    <a:defPPr>
      <a:defRPr lang="nb-N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D7F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60ADB8-2A08-42A7-95A2-275F92662E56}" v="10" dt="2022-09-14T08:51:43.2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lveig Fossum-Raunehaug" userId="ecbd0de1-a6ef-430a-80a0-84295baf3e46" providerId="ADAL" clId="{7560ADB8-2A08-42A7-95A2-275F92662E56}"/>
    <pc:docChg chg="delSld modSld sldOrd">
      <pc:chgData name="Solveig Fossum-Raunehaug" userId="ecbd0de1-a6ef-430a-80a0-84295baf3e46" providerId="ADAL" clId="{7560ADB8-2A08-42A7-95A2-275F92662E56}" dt="2022-09-14T08:52:59.408" v="90" actId="47"/>
      <pc:docMkLst>
        <pc:docMk/>
      </pc:docMkLst>
      <pc:sldChg chg="modSp mod">
        <pc:chgData name="Solveig Fossum-Raunehaug" userId="ecbd0de1-a6ef-430a-80a0-84295baf3e46" providerId="ADAL" clId="{7560ADB8-2A08-42A7-95A2-275F92662E56}" dt="2022-09-14T08:50:26.689" v="37" actId="20577"/>
        <pc:sldMkLst>
          <pc:docMk/>
          <pc:sldMk cId="727223987" sldId="440"/>
        </pc:sldMkLst>
        <pc:spChg chg="mod">
          <ac:chgData name="Solveig Fossum-Raunehaug" userId="ecbd0de1-a6ef-430a-80a0-84295baf3e46" providerId="ADAL" clId="{7560ADB8-2A08-42A7-95A2-275F92662E56}" dt="2022-09-14T08:50:26.689" v="37" actId="20577"/>
          <ac:spMkLst>
            <pc:docMk/>
            <pc:sldMk cId="727223987" sldId="440"/>
            <ac:spMk id="9" creationId="{00000000-0000-0000-0000-000000000000}"/>
          </ac:spMkLst>
        </pc:spChg>
      </pc:sldChg>
      <pc:sldChg chg="modSp del mod">
        <pc:chgData name="Solveig Fossum-Raunehaug" userId="ecbd0de1-a6ef-430a-80a0-84295baf3e46" providerId="ADAL" clId="{7560ADB8-2A08-42A7-95A2-275F92662E56}" dt="2022-09-14T08:52:04.681" v="80" actId="47"/>
        <pc:sldMkLst>
          <pc:docMk/>
          <pc:sldMk cId="976029956" sldId="441"/>
        </pc:sldMkLst>
        <pc:spChg chg="mod">
          <ac:chgData name="Solveig Fossum-Raunehaug" userId="ecbd0de1-a6ef-430a-80a0-84295baf3e46" providerId="ADAL" clId="{7560ADB8-2A08-42A7-95A2-275F92662E56}" dt="2022-09-14T08:51:30.180" v="46" actId="21"/>
          <ac:spMkLst>
            <pc:docMk/>
            <pc:sldMk cId="976029956" sldId="441"/>
            <ac:spMk id="2" creationId="{00000000-0000-0000-0000-000000000000}"/>
          </ac:spMkLst>
        </pc:spChg>
      </pc:sldChg>
      <pc:sldChg chg="del">
        <pc:chgData name="Solveig Fossum-Raunehaug" userId="ecbd0de1-a6ef-430a-80a0-84295baf3e46" providerId="ADAL" clId="{7560ADB8-2A08-42A7-95A2-275F92662E56}" dt="2022-09-14T08:50:49.485" v="38" actId="47"/>
        <pc:sldMkLst>
          <pc:docMk/>
          <pc:sldMk cId="3734809404" sldId="450"/>
        </pc:sldMkLst>
      </pc:sldChg>
      <pc:sldChg chg="del">
        <pc:chgData name="Solveig Fossum-Raunehaug" userId="ecbd0de1-a6ef-430a-80a0-84295baf3e46" providerId="ADAL" clId="{7560ADB8-2A08-42A7-95A2-275F92662E56}" dt="2022-09-14T08:52:13.254" v="84" actId="47"/>
        <pc:sldMkLst>
          <pc:docMk/>
          <pc:sldMk cId="3441820641" sldId="456"/>
        </pc:sldMkLst>
      </pc:sldChg>
      <pc:sldChg chg="del">
        <pc:chgData name="Solveig Fossum-Raunehaug" userId="ecbd0de1-a6ef-430a-80a0-84295baf3e46" providerId="ADAL" clId="{7560ADB8-2A08-42A7-95A2-275F92662E56}" dt="2022-09-14T08:52:08.739" v="83" actId="47"/>
        <pc:sldMkLst>
          <pc:docMk/>
          <pc:sldMk cId="2064327361" sldId="474"/>
        </pc:sldMkLst>
      </pc:sldChg>
      <pc:sldChg chg="del">
        <pc:chgData name="Solveig Fossum-Raunehaug" userId="ecbd0de1-a6ef-430a-80a0-84295baf3e46" providerId="ADAL" clId="{7560ADB8-2A08-42A7-95A2-275F92662E56}" dt="2022-09-14T08:50:55.489" v="41" actId="47"/>
        <pc:sldMkLst>
          <pc:docMk/>
          <pc:sldMk cId="1853458291" sldId="475"/>
        </pc:sldMkLst>
      </pc:sldChg>
      <pc:sldChg chg="del">
        <pc:chgData name="Solveig Fossum-Raunehaug" userId="ecbd0de1-a6ef-430a-80a0-84295baf3e46" providerId="ADAL" clId="{7560ADB8-2A08-42A7-95A2-275F92662E56}" dt="2022-09-14T08:52:06.717" v="81" actId="47"/>
        <pc:sldMkLst>
          <pc:docMk/>
          <pc:sldMk cId="1222759384" sldId="476"/>
        </pc:sldMkLst>
      </pc:sldChg>
      <pc:sldChg chg="del">
        <pc:chgData name="Solveig Fossum-Raunehaug" userId="ecbd0de1-a6ef-430a-80a0-84295baf3e46" providerId="ADAL" clId="{7560ADB8-2A08-42A7-95A2-275F92662E56}" dt="2022-09-14T08:52:07.467" v="82" actId="47"/>
        <pc:sldMkLst>
          <pc:docMk/>
          <pc:sldMk cId="612255009" sldId="477"/>
        </pc:sldMkLst>
      </pc:sldChg>
      <pc:sldChg chg="modSp mod">
        <pc:chgData name="Solveig Fossum-Raunehaug" userId="ecbd0de1-a6ef-430a-80a0-84295baf3e46" providerId="ADAL" clId="{7560ADB8-2A08-42A7-95A2-275F92662E56}" dt="2022-09-14T08:51:59.914" v="79" actId="20577"/>
        <pc:sldMkLst>
          <pc:docMk/>
          <pc:sldMk cId="3094509884" sldId="479"/>
        </pc:sldMkLst>
        <pc:spChg chg="mod">
          <ac:chgData name="Solveig Fossum-Raunehaug" userId="ecbd0de1-a6ef-430a-80a0-84295baf3e46" providerId="ADAL" clId="{7560ADB8-2A08-42A7-95A2-275F92662E56}" dt="2022-09-14T08:51:59.914" v="79" actId="20577"/>
          <ac:spMkLst>
            <pc:docMk/>
            <pc:sldMk cId="3094509884" sldId="479"/>
            <ac:spMk id="2" creationId="{00000000-0000-0000-0000-000000000000}"/>
          </ac:spMkLst>
        </pc:spChg>
        <pc:spChg chg="mod">
          <ac:chgData name="Solveig Fossum-Raunehaug" userId="ecbd0de1-a6ef-430a-80a0-84295baf3e46" providerId="ADAL" clId="{7560ADB8-2A08-42A7-95A2-275F92662E56}" dt="2022-09-14T08:51:48.266" v="58" actId="20577"/>
          <ac:spMkLst>
            <pc:docMk/>
            <pc:sldMk cId="3094509884" sldId="479"/>
            <ac:spMk id="10" creationId="{00000000-0000-0000-0000-000000000000}"/>
          </ac:spMkLst>
        </pc:spChg>
      </pc:sldChg>
      <pc:sldChg chg="del">
        <pc:chgData name="Solveig Fossum-Raunehaug" userId="ecbd0de1-a6ef-430a-80a0-84295baf3e46" providerId="ADAL" clId="{7560ADB8-2A08-42A7-95A2-275F92662E56}" dt="2022-09-14T08:52:59.408" v="90" actId="47"/>
        <pc:sldMkLst>
          <pc:docMk/>
          <pc:sldMk cId="2824076707" sldId="480"/>
        </pc:sldMkLst>
      </pc:sldChg>
      <pc:sldChg chg="del">
        <pc:chgData name="Solveig Fossum-Raunehaug" userId="ecbd0de1-a6ef-430a-80a0-84295baf3e46" providerId="ADAL" clId="{7560ADB8-2A08-42A7-95A2-275F92662E56}" dt="2022-09-14T08:52:20.625" v="85" actId="47"/>
        <pc:sldMkLst>
          <pc:docMk/>
          <pc:sldMk cId="3952062590" sldId="481"/>
        </pc:sldMkLst>
      </pc:sldChg>
      <pc:sldChg chg="addSp delSp modSp del">
        <pc:chgData name="Solveig Fossum-Raunehaug" userId="ecbd0de1-a6ef-430a-80a0-84295baf3e46" providerId="ADAL" clId="{7560ADB8-2A08-42A7-95A2-275F92662E56}" dt="2022-09-14T08:52:56.826" v="86" actId="47"/>
        <pc:sldMkLst>
          <pc:docMk/>
          <pc:sldMk cId="684974620" sldId="487"/>
        </pc:sldMkLst>
        <pc:spChg chg="add mod">
          <ac:chgData name="Solveig Fossum-Raunehaug" userId="ecbd0de1-a6ef-430a-80a0-84295baf3e46" providerId="ADAL" clId="{7560ADB8-2A08-42A7-95A2-275F92662E56}" dt="2022-09-14T08:47:26.940" v="0" actId="478"/>
          <ac:spMkLst>
            <pc:docMk/>
            <pc:sldMk cId="684974620" sldId="487"/>
            <ac:spMk id="3" creationId="{EEC2E8B7-173C-DE62-9B2D-E648F8CA391B}"/>
          </ac:spMkLst>
        </pc:spChg>
        <pc:spChg chg="del">
          <ac:chgData name="Solveig Fossum-Raunehaug" userId="ecbd0de1-a6ef-430a-80a0-84295baf3e46" providerId="ADAL" clId="{7560ADB8-2A08-42A7-95A2-275F92662E56}" dt="2022-09-14T08:47:26.940" v="0" actId="478"/>
          <ac:spMkLst>
            <pc:docMk/>
            <pc:sldMk cId="684974620" sldId="487"/>
            <ac:spMk id="9" creationId="{00000000-0000-0000-0000-000000000000}"/>
          </ac:spMkLst>
        </pc:spChg>
      </pc:sldChg>
      <pc:sldChg chg="addSp delSp modSp del">
        <pc:chgData name="Solveig Fossum-Raunehaug" userId="ecbd0de1-a6ef-430a-80a0-84295baf3e46" providerId="ADAL" clId="{7560ADB8-2A08-42A7-95A2-275F92662E56}" dt="2022-09-14T08:52:57.662" v="87" actId="47"/>
        <pc:sldMkLst>
          <pc:docMk/>
          <pc:sldMk cId="3895456465" sldId="488"/>
        </pc:sldMkLst>
        <pc:spChg chg="add del mod">
          <ac:chgData name="Solveig Fossum-Raunehaug" userId="ecbd0de1-a6ef-430a-80a0-84295baf3e46" providerId="ADAL" clId="{7560ADB8-2A08-42A7-95A2-275F92662E56}" dt="2022-09-14T08:47:56.193" v="4" actId="478"/>
          <ac:spMkLst>
            <pc:docMk/>
            <pc:sldMk cId="3895456465" sldId="488"/>
            <ac:spMk id="4" creationId="{CE09351E-34C3-C538-AA39-DF82CA79F149}"/>
          </ac:spMkLst>
        </pc:spChg>
        <pc:picChg chg="add mod">
          <ac:chgData name="Solveig Fossum-Raunehaug" userId="ecbd0de1-a6ef-430a-80a0-84295baf3e46" providerId="ADAL" clId="{7560ADB8-2A08-42A7-95A2-275F92662E56}" dt="2022-09-14T08:47:49.506" v="3"/>
          <ac:picMkLst>
            <pc:docMk/>
            <pc:sldMk cId="3895456465" sldId="488"/>
            <ac:picMk id="8" creationId="{A733789F-F703-29ED-5D43-B70707286B2A}"/>
          </ac:picMkLst>
        </pc:picChg>
        <pc:picChg chg="del">
          <ac:chgData name="Solveig Fossum-Raunehaug" userId="ecbd0de1-a6ef-430a-80a0-84295baf3e46" providerId="ADAL" clId="{7560ADB8-2A08-42A7-95A2-275F92662E56}" dt="2022-09-14T08:47:47.959" v="2" actId="478"/>
          <ac:picMkLst>
            <pc:docMk/>
            <pc:sldMk cId="3895456465" sldId="488"/>
            <ac:picMk id="3074" creationId="{48A912BA-684F-47EF-8DCC-08EB0885BEEA}"/>
          </ac:picMkLst>
        </pc:picChg>
      </pc:sldChg>
      <pc:sldChg chg="addSp delSp modSp del">
        <pc:chgData name="Solveig Fossum-Raunehaug" userId="ecbd0de1-a6ef-430a-80a0-84295baf3e46" providerId="ADAL" clId="{7560ADB8-2A08-42A7-95A2-275F92662E56}" dt="2022-09-14T08:48:03.847" v="5" actId="47"/>
        <pc:sldMkLst>
          <pc:docMk/>
          <pc:sldMk cId="1712560902" sldId="489"/>
        </pc:sldMkLst>
        <pc:spChg chg="add mod">
          <ac:chgData name="Solveig Fossum-Raunehaug" userId="ecbd0de1-a6ef-430a-80a0-84295baf3e46" providerId="ADAL" clId="{7560ADB8-2A08-42A7-95A2-275F92662E56}" dt="2022-09-14T08:47:44.785" v="1" actId="21"/>
          <ac:spMkLst>
            <pc:docMk/>
            <pc:sldMk cId="1712560902" sldId="489"/>
            <ac:spMk id="4" creationId="{43709A60-06C4-FE89-EDFA-A0BA8FED813E}"/>
          </ac:spMkLst>
        </pc:spChg>
        <pc:picChg chg="del">
          <ac:chgData name="Solveig Fossum-Raunehaug" userId="ecbd0de1-a6ef-430a-80a0-84295baf3e46" providerId="ADAL" clId="{7560ADB8-2A08-42A7-95A2-275F92662E56}" dt="2022-09-14T08:47:44.785" v="1" actId="21"/>
          <ac:picMkLst>
            <pc:docMk/>
            <pc:sldMk cId="1712560902" sldId="489"/>
            <ac:picMk id="8194" creationId="{20961615-0AE5-417A-A23A-E90D163B1D09}"/>
          </ac:picMkLst>
        </pc:picChg>
      </pc:sldChg>
      <pc:sldChg chg="del">
        <pc:chgData name="Solveig Fossum-Raunehaug" userId="ecbd0de1-a6ef-430a-80a0-84295baf3e46" providerId="ADAL" clId="{7560ADB8-2A08-42A7-95A2-275F92662E56}" dt="2022-09-14T08:52:58.117" v="88" actId="47"/>
        <pc:sldMkLst>
          <pc:docMk/>
          <pc:sldMk cId="2447911755" sldId="490"/>
        </pc:sldMkLst>
      </pc:sldChg>
      <pc:sldChg chg="del">
        <pc:chgData name="Solveig Fossum-Raunehaug" userId="ecbd0de1-a6ef-430a-80a0-84295baf3e46" providerId="ADAL" clId="{7560ADB8-2A08-42A7-95A2-275F92662E56}" dt="2022-09-14T08:52:58.702" v="89" actId="47"/>
        <pc:sldMkLst>
          <pc:docMk/>
          <pc:sldMk cId="3933229441" sldId="491"/>
        </pc:sldMkLst>
      </pc:sldChg>
      <pc:sldChg chg="del">
        <pc:chgData name="Solveig Fossum-Raunehaug" userId="ecbd0de1-a6ef-430a-80a0-84295baf3e46" providerId="ADAL" clId="{7560ADB8-2A08-42A7-95A2-275F92662E56}" dt="2022-09-14T08:50:50.528" v="40" actId="47"/>
        <pc:sldMkLst>
          <pc:docMk/>
          <pc:sldMk cId="473032784" sldId="492"/>
        </pc:sldMkLst>
      </pc:sldChg>
      <pc:sldChg chg="ord">
        <pc:chgData name="Solveig Fossum-Raunehaug" userId="ecbd0de1-a6ef-430a-80a0-84295baf3e46" providerId="ADAL" clId="{7560ADB8-2A08-42A7-95A2-275F92662E56}" dt="2022-09-14T08:49:58.540" v="22"/>
        <pc:sldMkLst>
          <pc:docMk/>
          <pc:sldMk cId="1075553213" sldId="496"/>
        </pc:sldMkLst>
      </pc:sldChg>
      <pc:sldChg chg="modSp mod">
        <pc:chgData name="Solveig Fossum-Raunehaug" userId="ecbd0de1-a6ef-430a-80a0-84295baf3e46" providerId="ADAL" clId="{7560ADB8-2A08-42A7-95A2-275F92662E56}" dt="2022-09-14T08:49:12.034" v="20" actId="403"/>
        <pc:sldMkLst>
          <pc:docMk/>
          <pc:sldMk cId="193444102" sldId="498"/>
        </pc:sldMkLst>
        <pc:spChg chg="mod">
          <ac:chgData name="Solveig Fossum-Raunehaug" userId="ecbd0de1-a6ef-430a-80a0-84295baf3e46" providerId="ADAL" clId="{7560ADB8-2A08-42A7-95A2-275F92662E56}" dt="2022-09-14T08:49:12.034" v="20" actId="403"/>
          <ac:spMkLst>
            <pc:docMk/>
            <pc:sldMk cId="193444102" sldId="498"/>
            <ac:spMk id="71" creationId="{13D29BDD-C8B2-47CE-AE60-AEFF10110653}"/>
          </ac:spMkLst>
        </pc:spChg>
      </pc:sldChg>
      <pc:sldChg chg="del">
        <pc:chgData name="Solveig Fossum-Raunehaug" userId="ecbd0de1-a6ef-430a-80a0-84295baf3e46" providerId="ADAL" clId="{7560ADB8-2A08-42A7-95A2-275F92662E56}" dt="2022-09-14T08:50:50.032" v="39" actId="47"/>
        <pc:sldMkLst>
          <pc:docMk/>
          <pc:sldMk cId="3437156285" sldId="503"/>
        </pc:sldMkLst>
      </pc:sldChg>
      <pc:sldMasterChg chg="delSldLayout">
        <pc:chgData name="Solveig Fossum-Raunehaug" userId="ecbd0de1-a6ef-430a-80a0-84295baf3e46" providerId="ADAL" clId="{7560ADB8-2A08-42A7-95A2-275F92662E56}" dt="2022-09-14T08:52:07.467" v="82" actId="47"/>
        <pc:sldMasterMkLst>
          <pc:docMk/>
          <pc:sldMasterMk cId="0" sldId="2147483648"/>
        </pc:sldMasterMkLst>
        <pc:sldLayoutChg chg="del">
          <pc:chgData name="Solveig Fossum-Raunehaug" userId="ecbd0de1-a6ef-430a-80a0-84295baf3e46" providerId="ADAL" clId="{7560ADB8-2A08-42A7-95A2-275F92662E56}" dt="2022-09-14T08:52:07.467" v="82" actId="47"/>
          <pc:sldLayoutMkLst>
            <pc:docMk/>
            <pc:sldMasterMk cId="0" sldId="2147483648"/>
            <pc:sldLayoutMk cId="4277910475" sldId="214748434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4126E1-E369-453D-A9A6-18613D980441}" type="datetimeFigureOut">
              <a:rPr lang="nb-NO"/>
              <a:pPr>
                <a:defRPr/>
              </a:pPr>
              <a:t>14.09.2022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C765CA0-C490-4C56-B944-19050A25B4D3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630865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Hovedregelen er at alle forskningsprosjekter Forskningsrådet finansierer som genererer data skal ha en datahåndteringsplan. Prosjektansvarlig må begrunne det spesielt dersom prosjektet ikke har en slik plan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765CA0-C490-4C56-B944-19050A25B4D3}" type="slidenum">
              <a:rPr lang="nb-NO" altLang="nb-NO" smtClean="0"/>
              <a:pPr>
                <a:defRPr/>
              </a:pPr>
              <a:t>2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340900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765CA0-C490-4C56-B944-19050A25B4D3}" type="slidenum">
              <a:rPr lang="nb-NO" altLang="nb-NO" smtClean="0"/>
              <a:pPr>
                <a:defRPr/>
              </a:pPr>
              <a:t>5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410989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Gjelder</a:t>
            </a:r>
            <a:r>
              <a:rPr lang="nb-NO" baseline="0"/>
              <a:t> kun offentlig finansierte data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765CA0-C490-4C56-B944-19050A25B4D3}" type="slidenum">
              <a:rPr lang="nb-NO" altLang="nb-NO" smtClean="0"/>
              <a:pPr>
                <a:defRPr/>
              </a:pPr>
              <a:t>14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3716247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765CA0-C490-4C56-B944-19050A25B4D3}" type="slidenum">
              <a:rPr lang="nb-NO" altLang="nb-NO" smtClean="0"/>
              <a:pPr>
                <a:defRPr/>
              </a:pPr>
              <a:t>21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320185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Fors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4572000" y="2571750"/>
            <a:ext cx="257016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Z:\NMBU\NMBU_symbol_1000prosent_av_18mm_RGB_hvi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38" y="2571750"/>
            <a:ext cx="214788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95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9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576000" y="1920873"/>
            <a:ext cx="7992000" cy="4127501"/>
          </a:xfrm>
          <a:noFill/>
        </p:spPr>
        <p:txBody>
          <a:bodyPr tIns="2160000" rtlCol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noProof="0"/>
              <a:t>Klikk ikonet for å legge til et bilde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B274B-9D00-45D6-966E-8891B7E53F5E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2544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steside">
    <p:bg>
      <p:bgPr>
        <a:solidFill>
          <a:srgbClr val="5566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Z:\NMBU\nmbu_ppt_sisteside_grafikk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875"/>
            <a:ext cx="9144000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Z:\NMBU\NMBU_symbol_1000prosent_av_18mm_RGB_hvi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390525"/>
            <a:ext cx="6762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2636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79353" y="1844825"/>
            <a:ext cx="3794294" cy="3960440"/>
          </a:xfrm>
        </p:spPr>
        <p:txBody>
          <a:bodyPr/>
          <a:lstStyle>
            <a:lvl1pPr marL="198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1pPr>
            <a:lvl2pPr marL="666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2400"/>
            </a:lvl2pPr>
            <a:lvl3pPr marL="1134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3pPr>
            <a:lvl4pPr marL="16002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00"/>
            </a:lvl4pPr>
            <a:lvl5pPr marL="2052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770353" y="1844825"/>
            <a:ext cx="3794294" cy="3960440"/>
          </a:xfrm>
        </p:spPr>
        <p:txBody>
          <a:bodyPr/>
          <a:lstStyle>
            <a:lvl1pPr marL="198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1pPr>
            <a:lvl2pPr marL="666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2400"/>
            </a:lvl2pPr>
            <a:lvl3pPr marL="1134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3pPr>
            <a:lvl4pPr marL="16002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00"/>
            </a:lvl4pPr>
            <a:lvl5pPr marL="2052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5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6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B3D96-CBD3-48C4-9DCF-F01415DF0056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306060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75862" y="1592719"/>
            <a:ext cx="3807674" cy="738664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763687" y="1592719"/>
            <a:ext cx="3807939" cy="738664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Plassholder for innhold 2"/>
          <p:cNvSpPr>
            <a:spLocks noGrp="1"/>
          </p:cNvSpPr>
          <p:nvPr>
            <p:ph sz="half" idx="13"/>
          </p:nvPr>
        </p:nvSpPr>
        <p:spPr>
          <a:xfrm>
            <a:off x="579353" y="2348880"/>
            <a:ext cx="3794294" cy="3456384"/>
          </a:xfrm>
        </p:spPr>
        <p:txBody>
          <a:bodyPr/>
          <a:lstStyle>
            <a:lvl1pPr marL="198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1pPr>
            <a:lvl2pPr marL="666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2400"/>
            </a:lvl2pPr>
            <a:lvl3pPr marL="1134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3pPr>
            <a:lvl4pPr marL="16002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00"/>
            </a:lvl4pPr>
            <a:lvl5pPr marL="2052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13" name="Plassholder for innhold 3"/>
          <p:cNvSpPr>
            <a:spLocks noGrp="1"/>
          </p:cNvSpPr>
          <p:nvPr>
            <p:ph sz="half" idx="2"/>
          </p:nvPr>
        </p:nvSpPr>
        <p:spPr>
          <a:xfrm>
            <a:off x="4770353" y="2348880"/>
            <a:ext cx="3794294" cy="3456384"/>
          </a:xfrm>
        </p:spPr>
        <p:txBody>
          <a:bodyPr/>
          <a:lstStyle>
            <a:lvl1pPr marL="198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1pPr>
            <a:lvl2pPr marL="666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2400"/>
            </a:lvl2pPr>
            <a:lvl3pPr marL="1134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3pPr>
            <a:lvl4pPr marL="16002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00"/>
            </a:lvl4pPr>
            <a:lvl5pPr marL="2052000" marR="0" indent="-19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7" name="Plassholder for dato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8" name="Plassholder for bunn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CC218-BE16-485B-9D0C-76043D20BB37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445707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4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DA319-7E16-42DD-AA1E-FF543FEC67C0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4240257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3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4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FA49C-14BC-4448-89CA-EED0606CDB84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22957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 animasjon">
    <p:bg>
      <p:bgPr>
        <a:solidFill>
          <a:srgbClr val="009D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#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tt linje 4"/>
          <p:cNvCxnSpPr/>
          <p:nvPr userDrawn="1"/>
        </p:nvCxnSpPr>
        <p:spPr>
          <a:xfrm>
            <a:off x="576263" y="6281738"/>
            <a:ext cx="800258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Z:\NMBU\NMBU_symbol_1000prosent_av_18mm_RGB_hvit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390525"/>
            <a:ext cx="6762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tel 1"/>
          <p:cNvSpPr>
            <a:spLocks noGrp="1"/>
          </p:cNvSpPr>
          <p:nvPr>
            <p:ph type="ctrTitle"/>
          </p:nvPr>
        </p:nvSpPr>
        <p:spPr>
          <a:xfrm>
            <a:off x="576000" y="2617200"/>
            <a:ext cx="7992000" cy="738664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12" name="Undertittel 2"/>
          <p:cNvSpPr>
            <a:spLocks noGrp="1"/>
          </p:cNvSpPr>
          <p:nvPr>
            <p:ph type="subTitle" idx="1"/>
          </p:nvPr>
        </p:nvSpPr>
        <p:spPr>
          <a:xfrm>
            <a:off x="576000" y="3502800"/>
            <a:ext cx="7992000" cy="369332"/>
          </a:xfrm>
        </p:spPr>
        <p:txBody>
          <a:bodyPr>
            <a:no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3"/>
          </p:nvPr>
        </p:nvSpPr>
        <p:spPr>
          <a:xfrm>
            <a:off x="576000" y="3956400"/>
            <a:ext cx="7992000" cy="336550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Plassholder for dato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8" name="Plassholder for bunn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F0DF15D-68E6-4D01-8578-B24BF6B4AA4F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65796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#2">
    <p:bg>
      <p:bgPr>
        <a:solidFill>
          <a:srgbClr val="5566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tt linje 4"/>
          <p:cNvCxnSpPr/>
          <p:nvPr userDrawn="1"/>
        </p:nvCxnSpPr>
        <p:spPr>
          <a:xfrm>
            <a:off x="576263" y="6281738"/>
            <a:ext cx="800258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Z:\NMBU\NMBU_symbol_1000prosent_av_18mm_RGB_hvit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390525"/>
            <a:ext cx="6762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76000" y="2617200"/>
            <a:ext cx="7992000" cy="738664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576000" y="3502800"/>
            <a:ext cx="7992000" cy="369332"/>
          </a:xfrm>
        </p:spPr>
        <p:txBody>
          <a:bodyPr>
            <a:no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/>
          </p:nvPr>
        </p:nvSpPr>
        <p:spPr>
          <a:xfrm>
            <a:off x="576000" y="3956400"/>
            <a:ext cx="7992000" cy="336550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Plassholder for dato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8" name="Plassholder for bunn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475F6F2-9178-4038-8C35-A67FA90FEEB4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4159223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5657D-DA55-4136-A563-0D64858BFC86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3804407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 til vens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716000" y="1825831"/>
            <a:ext cx="3852000" cy="3979433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" name="Plassholder for bilde 9"/>
          <p:cNvSpPr>
            <a:spLocks noGrp="1"/>
          </p:cNvSpPr>
          <p:nvPr>
            <p:ph type="pic" sz="quarter" idx="13"/>
          </p:nvPr>
        </p:nvSpPr>
        <p:spPr>
          <a:xfrm>
            <a:off x="575999" y="1922400"/>
            <a:ext cx="3870000" cy="4129200"/>
          </a:xfrm>
          <a:noFill/>
        </p:spPr>
        <p:txBody>
          <a:bodyPr tIns="2160000" rtlCol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noProof="0"/>
              <a:t>Klikk ikonet for å legge til et bilde</a:t>
            </a:r>
          </a:p>
        </p:txBody>
      </p:sp>
      <p:sp>
        <p:nvSpPr>
          <p:cNvPr id="5" name="Plassholder for dato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6" name="Plassholder for bunn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AFD6C-450D-479B-B604-9A0AECB46C5E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74498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 til høy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76000" y="1825831"/>
            <a:ext cx="3852000" cy="3979433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" name="Plassholder for bilde 9"/>
          <p:cNvSpPr>
            <a:spLocks noGrp="1"/>
          </p:cNvSpPr>
          <p:nvPr>
            <p:ph type="pic" sz="quarter" idx="13"/>
          </p:nvPr>
        </p:nvSpPr>
        <p:spPr>
          <a:xfrm>
            <a:off x="4716016" y="1922400"/>
            <a:ext cx="3870000" cy="4129200"/>
          </a:xfrm>
          <a:noFill/>
        </p:spPr>
        <p:txBody>
          <a:bodyPr tIns="2160000" rtlCol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noProof="0"/>
              <a:t>Klikk ikonet for å legge til et bilde</a:t>
            </a:r>
          </a:p>
        </p:txBody>
      </p:sp>
      <p:sp>
        <p:nvSpPr>
          <p:cNvPr id="5" name="Plassholder for dato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6" name="Plassholder for bunn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4CDEF-9366-4DCB-ABA1-B76EA3A391E5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927382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vileslide med farge og bilde">
    <p:bg>
      <p:bgPr>
        <a:solidFill>
          <a:srgbClr val="009D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95750"/>
            <a:ext cx="91440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Z:\NMBU\NMBU_symbol_1000prosent_av_18mm_RGB_hvi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390525"/>
            <a:ext cx="6762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tel 1"/>
          <p:cNvSpPr>
            <a:spLocks noGrp="1"/>
          </p:cNvSpPr>
          <p:nvPr>
            <p:ph type="ctrTitle"/>
          </p:nvPr>
        </p:nvSpPr>
        <p:spPr>
          <a:xfrm>
            <a:off x="576000" y="2617200"/>
            <a:ext cx="7992000" cy="738664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7" name="Undertittel 2"/>
          <p:cNvSpPr>
            <a:spLocks noGrp="1"/>
          </p:cNvSpPr>
          <p:nvPr>
            <p:ph type="subTitle" idx="1"/>
          </p:nvPr>
        </p:nvSpPr>
        <p:spPr>
          <a:xfrm>
            <a:off x="576000" y="3502800"/>
            <a:ext cx="7992000" cy="246221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69640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vileslide med tekst og bil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ssholder for bilde 11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  <a:solidFill>
            <a:schemeClr val="bg1">
              <a:lumMod val="75000"/>
            </a:schemeClr>
          </a:solidFill>
        </p:spPr>
        <p:txBody>
          <a:bodyPr tIns="3600000" rtlCol="0"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noProof="0"/>
              <a:t>Klikk ikonet for å legge til et bilde</a:t>
            </a:r>
          </a:p>
        </p:txBody>
      </p:sp>
      <p:sp>
        <p:nvSpPr>
          <p:cNvPr id="7" name="Plassholder for tekst 6"/>
          <p:cNvSpPr>
            <a:spLocks noGrp="1"/>
          </p:cNvSpPr>
          <p:nvPr>
            <p:ph type="body" sz="quarter" idx="10"/>
          </p:nvPr>
        </p:nvSpPr>
        <p:spPr>
          <a:xfrm>
            <a:off x="7970400" y="392400"/>
            <a:ext cx="676800" cy="540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0" name="Plassholder for tekst 6"/>
          <p:cNvSpPr>
            <a:spLocks noGrp="1"/>
          </p:cNvSpPr>
          <p:nvPr>
            <p:ph type="body" sz="quarter" idx="11"/>
          </p:nvPr>
        </p:nvSpPr>
        <p:spPr>
          <a:xfrm>
            <a:off x="0" y="4096800"/>
            <a:ext cx="9144000" cy="27612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576000" y="2617200"/>
            <a:ext cx="7992000" cy="738664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9" name="Undertittel 2"/>
          <p:cNvSpPr>
            <a:spLocks noGrp="1"/>
          </p:cNvSpPr>
          <p:nvPr>
            <p:ph type="subTitle" idx="1"/>
          </p:nvPr>
        </p:nvSpPr>
        <p:spPr>
          <a:xfrm>
            <a:off x="576000" y="3502800"/>
            <a:ext cx="7992000" cy="246221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127366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ssholder for tittel 1"/>
          <p:cNvSpPr>
            <a:spLocks noGrp="1"/>
          </p:cNvSpPr>
          <p:nvPr>
            <p:ph type="title"/>
          </p:nvPr>
        </p:nvSpPr>
        <p:spPr bwMode="auto">
          <a:xfrm>
            <a:off x="576263" y="931863"/>
            <a:ext cx="68183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nb-NO" altLang="nb-NO"/>
              <a:t>Klikk for å redigere tittelstil</a:t>
            </a:r>
          </a:p>
        </p:txBody>
      </p:sp>
      <p:sp>
        <p:nvSpPr>
          <p:cNvPr id="1027" name="Plassholder for tekst 2"/>
          <p:cNvSpPr>
            <a:spLocks noGrp="1"/>
          </p:cNvSpPr>
          <p:nvPr>
            <p:ph type="body" idx="1"/>
          </p:nvPr>
        </p:nvSpPr>
        <p:spPr bwMode="auto">
          <a:xfrm>
            <a:off x="576263" y="1825625"/>
            <a:ext cx="7991475" cy="397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/>
              <a:t>Klikk for å redigere tekststiler i malen</a:t>
            </a:r>
          </a:p>
          <a:p>
            <a:pPr lvl="1"/>
            <a:r>
              <a:rPr lang="nb-NO" altLang="nb-NO"/>
              <a:t>Andre nivå</a:t>
            </a:r>
          </a:p>
          <a:p>
            <a:pPr lvl="2"/>
            <a:r>
              <a:rPr lang="nb-NO" altLang="nb-NO"/>
              <a:t>Tredje nivå</a:t>
            </a:r>
          </a:p>
          <a:p>
            <a:pPr lvl="3"/>
            <a:r>
              <a:rPr lang="nb-NO" altLang="nb-NO"/>
              <a:t>Fjerde nivå</a:t>
            </a:r>
          </a:p>
          <a:p>
            <a:pPr lvl="4"/>
            <a:r>
              <a:rPr lang="nb-NO" alt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5353050" y="6372225"/>
            <a:ext cx="2890838" cy="1539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>
                <a:solidFill>
                  <a:srgbClr val="009D7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576263" y="6372225"/>
            <a:ext cx="4757737" cy="1539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>
                <a:solidFill>
                  <a:srgbClr val="009D7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269288" y="6372225"/>
            <a:ext cx="298450" cy="15398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>
                <a:solidFill>
                  <a:srgbClr val="009D7F"/>
                </a:solidFill>
              </a:defRPr>
            </a:lvl1pPr>
          </a:lstStyle>
          <a:p>
            <a:pPr>
              <a:defRPr/>
            </a:pPr>
            <a:fld id="{5A59F7D4-6525-4794-8DBD-875911BBA241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  <p:cxnSp>
        <p:nvCxnSpPr>
          <p:cNvPr id="13" name="Rett linje 12"/>
          <p:cNvCxnSpPr/>
          <p:nvPr/>
        </p:nvCxnSpPr>
        <p:spPr>
          <a:xfrm>
            <a:off x="576263" y="6281738"/>
            <a:ext cx="8002587" cy="0"/>
          </a:xfrm>
          <a:prstGeom prst="line">
            <a:avLst/>
          </a:prstGeom>
          <a:ln w="12700">
            <a:solidFill>
              <a:srgbClr val="009D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2" descr="C:\Users\Morten\Downloads\NMBU_symbol_1000prosent_av_18mm_RGB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388938"/>
            <a:ext cx="67627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31" r:id="rId5"/>
    <p:sldLayoutId id="2147484332" r:id="rId6"/>
    <p:sldLayoutId id="2147484333" r:id="rId7"/>
    <p:sldLayoutId id="2147484343" r:id="rId8"/>
    <p:sldLayoutId id="2147484344" r:id="rId9"/>
    <p:sldLayoutId id="2147484334" r:id="rId10"/>
    <p:sldLayoutId id="2147484345" r:id="rId11"/>
    <p:sldLayoutId id="2147484335" r:id="rId12"/>
    <p:sldLayoutId id="2147484336" r:id="rId13"/>
    <p:sldLayoutId id="2147484337" r:id="rId14"/>
    <p:sldLayoutId id="2147484338" r:id="rId1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9D7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9D7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9D7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9D7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9D7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009D7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009D7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009D7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009D7F"/>
          </a:solidFill>
          <a:latin typeface="Arial" charset="0"/>
        </a:defRPr>
      </a:lvl9pPr>
    </p:titleStyle>
    <p:bodyStyle>
      <a:lvl1pPr marL="196850" indent="-1968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65163" indent="-1968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1968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968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1050" indent="-1968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gma2.no/content/research-data" TargetMode="External"/><Relationship Id="rId2" Type="http://schemas.openxmlformats.org/officeDocument/2006/relationships/hyperlink" Target="https://support.nmbu.no/it-dokumentasjon/nmbu-orion-regneklynge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essda.net/" TargetMode="External"/><Relationship Id="rId3" Type="http://schemas.openxmlformats.org/officeDocument/2006/relationships/hyperlink" Target="http://www.nsd.uib.no/nordi/english.html" TargetMode="External"/><Relationship Id="rId7" Type="http://schemas.openxmlformats.org/officeDocument/2006/relationships/hyperlink" Target="http://fair-dom.org/" TargetMode="External"/><Relationship Id="rId12" Type="http://schemas.openxmlformats.org/officeDocument/2006/relationships/image" Target="../media/image23.png"/><Relationship Id="rId2" Type="http://schemas.openxmlformats.org/officeDocument/2006/relationships/hyperlink" Target="https://dataverse.no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re3data.org/" TargetMode="External"/><Relationship Id="rId11" Type="http://schemas.openxmlformats.org/officeDocument/2006/relationships/image" Target="../media/image22.jpeg"/><Relationship Id="rId5" Type="http://schemas.openxmlformats.org/officeDocument/2006/relationships/hyperlink" Target="http://www.bioinfo.no/about" TargetMode="External"/><Relationship Id="rId10" Type="http://schemas.openxmlformats.org/officeDocument/2006/relationships/hyperlink" Target="http://zenodo.org/" TargetMode="External"/><Relationship Id="rId4" Type="http://schemas.openxmlformats.org/officeDocument/2006/relationships/hyperlink" Target="https://www.sigma2.no/" TargetMode="External"/><Relationship Id="rId9" Type="http://schemas.openxmlformats.org/officeDocument/2006/relationships/hyperlink" Target="http://datadryad.org/pages/organizatio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mbu.no/forskning/forskere/forskningsdata/node/3387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d.no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mbu.no/ansatt/adm/larerportal/administrativ-infomasjon-og-ressurser/nettskjema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gjeringen.no/en/dokumenter/national-strategy-on-access-to-and-sharing-of-research-data/id2582412/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www.forskningsradet.no/servlet/Satellite?cid=1254032622112&amp;pagename=VedleggPointer&amp;target=_blank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orskningsetikk.no/" TargetMode="Externa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s-wizard.org/" TargetMode="External"/><Relationship Id="rId7" Type="http://schemas.openxmlformats.org/officeDocument/2006/relationships/image" Target="../media/image12.jpeg"/><Relationship Id="rId2" Type="http://schemas.openxmlformats.org/officeDocument/2006/relationships/hyperlink" Target="https://www.nsd.no/en/create-a-data-management-plan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mponline.dcc.ac.uk/#create-account-form" TargetMode="External"/><Relationship Id="rId5" Type="http://schemas.openxmlformats.org/officeDocument/2006/relationships/hyperlink" Target="https://fair-dom.org/" TargetMode="External"/><Relationship Id="rId4" Type="http://schemas.openxmlformats.org/officeDocument/2006/relationships/hyperlink" Target="https://www.sigma2.no/nb/researchdat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mbu.instructure.com/courses/6249" TargetMode="External"/><Relationship Id="rId2" Type="http://schemas.openxmlformats.org/officeDocument/2006/relationships/hyperlink" Target="https://nmbu.instructure.com/courses/4825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nmbu.no/en/research/for_researchers/researchdata/node/38755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ctrTitle"/>
          </p:nvPr>
        </p:nvSpPr>
        <p:spPr>
          <a:xfrm>
            <a:off x="576000" y="2124759"/>
            <a:ext cx="7992000" cy="1231106"/>
          </a:xfrm>
        </p:spPr>
        <p:txBody>
          <a:bodyPr/>
          <a:lstStyle/>
          <a:p>
            <a:r>
              <a:rPr lang="nb-NO" sz="4000"/>
              <a:t>Research Data Management and Data Management Plans (DMP)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b-NO" dirty="0"/>
              <a:t>ELIXIR </a:t>
            </a:r>
            <a:r>
              <a:rPr lang="nb-NO" dirty="0" err="1"/>
              <a:t>course</a:t>
            </a:r>
            <a:r>
              <a:rPr lang="nb-NO" dirty="0"/>
              <a:t> 26th September 2022</a:t>
            </a:r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Solveig Fossum-Raunehaug</a:t>
            </a:r>
          </a:p>
          <a:p>
            <a:r>
              <a:rPr lang="nb-NO" dirty="0"/>
              <a:t>Research Support Office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nb-NO" dirty="0"/>
              <a:t>Version </a:t>
            </a:r>
            <a:r>
              <a:rPr lang="nb-NO" dirty="0" err="1"/>
              <a:t>February</a:t>
            </a:r>
            <a:r>
              <a:rPr lang="nb-NO" dirty="0"/>
              <a:t> 2022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1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727223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E1ACA-D486-4673-A2C8-A0D097D7D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686040"/>
            <a:ext cx="6818312" cy="861774"/>
          </a:xfrm>
        </p:spPr>
        <p:txBody>
          <a:bodyPr/>
          <a:lstStyle/>
          <a:p>
            <a:r>
              <a:rPr lang="nb-NO" sz="2800" u="sng"/>
              <a:t>Storage</a:t>
            </a:r>
            <a:r>
              <a:rPr lang="nb-NO" sz="2800"/>
              <a:t> and </a:t>
            </a:r>
            <a:r>
              <a:rPr lang="nb-NO" altLang="nb-NO" sz="2800" err="1"/>
              <a:t>computing</a:t>
            </a:r>
            <a:r>
              <a:rPr lang="nb-NO" altLang="nb-NO" sz="2800"/>
              <a:t> </a:t>
            </a:r>
            <a:r>
              <a:rPr lang="nb-NO" altLang="nb-NO" sz="2800" err="1"/>
              <a:t>power</a:t>
            </a:r>
            <a:r>
              <a:rPr lang="nb-NO" altLang="nb-NO" sz="2800"/>
              <a:t> (</a:t>
            </a:r>
            <a:r>
              <a:rPr lang="nb-NO" altLang="nb-NO" sz="2800" err="1"/>
              <a:t>calculations</a:t>
            </a:r>
            <a:r>
              <a:rPr lang="nb-NO" altLang="nb-NO" sz="2800"/>
              <a:t>) </a:t>
            </a:r>
            <a:r>
              <a:rPr lang="nb-NO" sz="2800" err="1"/>
              <a:t>large</a:t>
            </a:r>
            <a:r>
              <a:rPr lang="nb-NO" sz="2800"/>
              <a:t> </a:t>
            </a:r>
            <a:r>
              <a:rPr lang="nb-NO" sz="2800" err="1"/>
              <a:t>datasets</a:t>
            </a:r>
            <a:r>
              <a:rPr lang="nb-NO" sz="2800"/>
              <a:t> - </a:t>
            </a:r>
            <a:r>
              <a:rPr lang="nb-NO" sz="2800" err="1"/>
              <a:t>tools</a:t>
            </a:r>
            <a:endParaRPr lang="nb-NO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02D85-8FEB-466F-AE70-9A31AF697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264" y="1825625"/>
            <a:ext cx="4464496" cy="145935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nb-NO" sz="2000">
                <a:hlinkClick r:id="rId2"/>
              </a:rPr>
              <a:t>Orion-</a:t>
            </a:r>
            <a:r>
              <a:rPr lang="nb-NO" sz="2000" err="1">
                <a:hlinkClick r:id="rId2"/>
              </a:rPr>
              <a:t>cluster</a:t>
            </a:r>
            <a:r>
              <a:rPr lang="nb-NO" sz="2000">
                <a:hlinkClick r:id="rId2"/>
              </a:rPr>
              <a:t> at NMBU </a:t>
            </a:r>
            <a:r>
              <a:rPr lang="nb-NO" sz="2000"/>
              <a:t>or</a:t>
            </a:r>
          </a:p>
          <a:p>
            <a:pPr>
              <a:lnSpc>
                <a:spcPct val="200000"/>
              </a:lnSpc>
            </a:pPr>
            <a:r>
              <a:rPr lang="nb-NO" sz="2000" u="sng">
                <a:hlinkClick r:id="rId3"/>
              </a:rPr>
              <a:t>NIRD</a:t>
            </a:r>
            <a:r>
              <a:rPr lang="nb-NO" sz="2000"/>
              <a:t> - UNINETT/ Sigma 2 service.</a:t>
            </a:r>
          </a:p>
          <a:p>
            <a:pPr>
              <a:lnSpc>
                <a:spcPct val="200000"/>
              </a:lnSpc>
            </a:pPr>
            <a:endParaRPr lang="nb-NO" sz="20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69562-2230-4819-9739-BF2AF4E97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01A45-8027-4381-8734-6DE89D63F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0361BF-B33B-496D-8720-883969DDA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10</a:t>
            </a:fld>
            <a:endParaRPr lang="nb-NO" altLang="nb-NO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F01735-DD61-4815-8494-983115E176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838" t="27600" r="36613" b="36000"/>
          <a:stretch/>
        </p:blipFill>
        <p:spPr>
          <a:xfrm>
            <a:off x="361141" y="3518428"/>
            <a:ext cx="4464496" cy="18722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9EBF60-837A-4245-8587-D27E8EFBDC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652" t="26207" r="29927" b="10897"/>
          <a:stretch/>
        </p:blipFill>
        <p:spPr>
          <a:xfrm>
            <a:off x="5329186" y="3140968"/>
            <a:ext cx="3634795" cy="28525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1F8B68-3CFC-4A2B-ACE7-5176952863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40271"/>
            <a:ext cx="1927853" cy="1445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04869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4564E8-AC71-48D5-99D9-58744FD4C8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2124758"/>
            <a:ext cx="7992000" cy="1231106"/>
          </a:xfrm>
        </p:spPr>
        <p:txBody>
          <a:bodyPr/>
          <a:lstStyle/>
          <a:p>
            <a:r>
              <a:rPr lang="nb-NO" sz="4000" err="1"/>
              <a:t>Archiving</a:t>
            </a:r>
            <a:r>
              <a:rPr lang="nb-NO" sz="4000"/>
              <a:t> (</a:t>
            </a:r>
            <a:r>
              <a:rPr lang="nb-NO" sz="4000" err="1"/>
              <a:t>Deposit</a:t>
            </a:r>
            <a:r>
              <a:rPr lang="nb-NO" sz="4000"/>
              <a:t>) and </a:t>
            </a:r>
            <a:r>
              <a:rPr lang="nb-NO" sz="4000" err="1"/>
              <a:t>Sharing</a:t>
            </a:r>
            <a:r>
              <a:rPr lang="nb-NO" sz="4000"/>
              <a:t> Research Data 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56761AC7-16E3-41CA-9452-CCBDC210D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3A33BDE-DA4A-4C1A-A148-596CDCEC7A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7ACD6-3D2C-4E77-A11B-2FC242703C3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39F8A-370B-49FC-B6F0-F1913B9DF5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B303A-0E0C-4E56-A72B-5F47B356733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11</a:t>
            </a:fld>
            <a:endParaRPr lang="nb-NO" altLang="nb-NO"/>
          </a:p>
        </p:txBody>
      </p:sp>
      <p:pic>
        <p:nvPicPr>
          <p:cNvPr id="10" name="Picture 2" descr="Bilderesultat for lagring av data">
            <a:extLst>
              <a:ext uri="{FF2B5EF4-FFF2-40B4-BE49-F238E27FC236}">
                <a16:creationId xmlns:a16="http://schemas.microsoft.com/office/drawing/2014/main" id="{B75B8E01-5964-4952-8CF6-A5753DAEB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3153"/>
            <a:ext cx="2290111" cy="1120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29016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372" y="2667023"/>
            <a:ext cx="4261611" cy="316835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800" dirty="0"/>
              <a:t>Research data upon which scientific publications is based must be archived in domain specific, national or international data archives. </a:t>
            </a:r>
          </a:p>
          <a:p>
            <a:pPr>
              <a:spcBef>
                <a:spcPts val="1200"/>
              </a:spcBef>
            </a:pPr>
            <a:r>
              <a:rPr lang="nb-NO" sz="1800" dirty="0"/>
              <a:t>The data </a:t>
            </a:r>
            <a:r>
              <a:rPr lang="nb-NO" sz="1800" dirty="0" err="1"/>
              <a:t>archives</a:t>
            </a:r>
            <a:r>
              <a:rPr lang="nb-NO" sz="1800" dirty="0"/>
              <a:t> must be </a:t>
            </a:r>
            <a:r>
              <a:rPr lang="nb-NO" sz="1800" dirty="0" err="1"/>
              <a:t>compliant</a:t>
            </a:r>
            <a:r>
              <a:rPr lang="nb-NO" sz="1800" dirty="0"/>
              <a:t> to </a:t>
            </a:r>
            <a:r>
              <a:rPr lang="nb-NO" sz="1800" dirty="0" err="1"/>
              <a:t>international</a:t>
            </a:r>
            <a:r>
              <a:rPr lang="nb-NO" sz="1800" dirty="0"/>
              <a:t> standards (FAIR).</a:t>
            </a:r>
          </a:p>
          <a:p>
            <a:pPr>
              <a:spcBef>
                <a:spcPts val="1200"/>
              </a:spcBef>
            </a:pPr>
            <a:r>
              <a:rPr lang="nb-NO" altLang="nb-NO" sz="1800" dirty="0" err="1">
                <a:solidFill>
                  <a:srgbClr val="212121"/>
                </a:solidFill>
              </a:rPr>
              <a:t>Recommendation</a:t>
            </a:r>
            <a:r>
              <a:rPr lang="nb-NO" altLang="nb-NO" sz="1800" dirty="0">
                <a:solidFill>
                  <a:srgbClr val="212121"/>
                </a:solidFill>
              </a:rPr>
              <a:t> -</a:t>
            </a:r>
            <a:r>
              <a:rPr lang="nb-NO" altLang="nb-NO" sz="1800" dirty="0">
                <a:solidFill>
                  <a:srgbClr val="212121"/>
                </a:solidFill>
                <a:latin typeface="inherit"/>
              </a:rPr>
              <a:t> </a:t>
            </a:r>
            <a:r>
              <a:rPr lang="nb-NO" sz="1800" dirty="0"/>
              <a:t>Do not </a:t>
            </a:r>
            <a:r>
              <a:rPr lang="nb-NO" sz="1800" dirty="0" err="1"/>
              <a:t>deposit</a:t>
            </a:r>
            <a:r>
              <a:rPr lang="nb-NO" sz="1800" dirty="0"/>
              <a:t> </a:t>
            </a:r>
            <a:r>
              <a:rPr lang="nb-NO" sz="1800" dirty="0" err="1"/>
              <a:t>your</a:t>
            </a:r>
            <a:r>
              <a:rPr lang="nb-NO" sz="1800" dirty="0"/>
              <a:t> data via journals!</a:t>
            </a:r>
          </a:p>
          <a:p>
            <a:pPr marL="0" indent="0">
              <a:spcBef>
                <a:spcPts val="1200"/>
              </a:spcBef>
              <a:buNone/>
            </a:pPr>
            <a:endParaRPr lang="nb-NO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12</a:t>
            </a:fld>
            <a:endParaRPr lang="nb-NO" altLang="nb-NO"/>
          </a:p>
        </p:txBody>
      </p:sp>
      <p:pic>
        <p:nvPicPr>
          <p:cNvPr id="7" name="Picture 2" descr="Bilderesultat for lagring av d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3153"/>
            <a:ext cx="2290111" cy="1120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576263" y="6372225"/>
            <a:ext cx="4757737" cy="153988"/>
          </a:xfrm>
        </p:spPr>
        <p:txBody>
          <a:bodyPr/>
          <a:lstStyle/>
          <a:p>
            <a:pPr>
              <a:defRPr/>
            </a:pPr>
            <a:r>
              <a:rPr lang="nb-NO"/>
              <a:t>Data Management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2433"/>
            <a:ext cx="20840" cy="923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D1BB01-6CDE-4726-8057-4A1FFFF59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372" y="1239586"/>
            <a:ext cx="6818312" cy="984885"/>
          </a:xfrm>
        </p:spPr>
        <p:txBody>
          <a:bodyPr/>
          <a:lstStyle/>
          <a:p>
            <a:r>
              <a:rPr lang="nb-NO" sz="3200" dirty="0" err="1"/>
              <a:t>Archiving</a:t>
            </a:r>
            <a:r>
              <a:rPr lang="nb-NO" sz="3200" dirty="0"/>
              <a:t> (</a:t>
            </a:r>
            <a:r>
              <a:rPr lang="nb-NO" sz="3200" dirty="0" err="1"/>
              <a:t>Deposit</a:t>
            </a:r>
            <a:r>
              <a:rPr lang="nb-NO" sz="3200" dirty="0"/>
              <a:t>) </a:t>
            </a:r>
            <a:br>
              <a:rPr lang="nb-NO" sz="3200" dirty="0"/>
            </a:br>
            <a:r>
              <a:rPr lang="nb-NO" sz="3200" dirty="0"/>
              <a:t>– </a:t>
            </a:r>
            <a:r>
              <a:rPr lang="nb-NO" sz="3200" dirty="0" err="1"/>
              <a:t>what</a:t>
            </a:r>
            <a:r>
              <a:rPr lang="nb-NO" sz="3200" dirty="0"/>
              <a:t> do </a:t>
            </a:r>
            <a:r>
              <a:rPr lang="nb-NO" sz="3200" dirty="0" err="1"/>
              <a:t>the</a:t>
            </a:r>
            <a:r>
              <a:rPr lang="nb-NO" sz="3200" dirty="0"/>
              <a:t> guidelines </a:t>
            </a:r>
            <a:r>
              <a:rPr lang="nb-NO" sz="3200" dirty="0" err="1"/>
              <a:t>say</a:t>
            </a:r>
            <a:r>
              <a:rPr lang="nb-NO" sz="3200" dirty="0"/>
              <a:t>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08460F-2154-4F5B-94B2-7AA9DBC7BE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88" t="16110" r="33462" b="50000"/>
          <a:stretch/>
        </p:blipFill>
        <p:spPr>
          <a:xfrm>
            <a:off x="5334000" y="2375494"/>
            <a:ext cx="3565713" cy="2107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7208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D22C1-6B7E-4A70-9718-CD6006DD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672816"/>
            <a:ext cx="6818312" cy="553998"/>
          </a:xfrm>
        </p:spPr>
        <p:txBody>
          <a:bodyPr/>
          <a:lstStyle/>
          <a:p>
            <a:r>
              <a:rPr lang="nb-NO" sz="3600" err="1"/>
              <a:t>Archiving</a:t>
            </a:r>
            <a:r>
              <a:rPr lang="nb-NO" sz="3600"/>
              <a:t> (</a:t>
            </a:r>
            <a:r>
              <a:rPr lang="nb-NO" sz="3600" err="1"/>
              <a:t>Deposit</a:t>
            </a:r>
            <a:r>
              <a:rPr lang="nb-NO" sz="3600"/>
              <a:t>) -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631B-EAA7-4D45-B97E-AFDDD379D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735" y="1439068"/>
            <a:ext cx="4479305" cy="4654228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nb-NO" sz="1100" b="1" dirty="0"/>
              <a:t>The NMBU Data </a:t>
            </a:r>
            <a:r>
              <a:rPr lang="nb-NO" sz="1100" b="1" dirty="0" err="1"/>
              <a:t>archive</a:t>
            </a:r>
            <a:r>
              <a:rPr lang="nb-NO" sz="1100" b="1" dirty="0"/>
              <a:t>:</a:t>
            </a:r>
            <a:endParaRPr lang="nb-NO" sz="1100" b="1" dirty="0">
              <a:hlinkClick r:id="rId2"/>
            </a:endParaRPr>
          </a:p>
          <a:p>
            <a:pPr>
              <a:spcBef>
                <a:spcPts val="600"/>
              </a:spcBef>
            </a:pPr>
            <a:r>
              <a:rPr lang="nb-NO" sz="1100" b="1" dirty="0">
                <a:hlinkClick r:id="rId2"/>
              </a:rPr>
              <a:t>NMBU Open Research Data</a:t>
            </a:r>
            <a:r>
              <a:rPr lang="nb-NO" sz="1100" b="1" dirty="0"/>
              <a:t> </a:t>
            </a:r>
            <a:r>
              <a:rPr lang="nb-NO" sz="1100" dirty="0"/>
              <a:t>– NMBU service (</a:t>
            </a:r>
            <a:r>
              <a:rPr lang="nb-NO" sz="1100" dirty="0" err="1"/>
              <a:t>University</a:t>
            </a:r>
            <a:r>
              <a:rPr lang="nb-NO" sz="1100" dirty="0"/>
              <a:t> Library)</a:t>
            </a:r>
            <a:endParaRPr lang="nb-NO" sz="1100" b="1" i="0" dirty="0">
              <a:solidFill>
                <a:srgbClr val="333333"/>
              </a:solidFill>
              <a:effectLst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1100" b="1" i="0" dirty="0">
              <a:solidFill>
                <a:srgbClr val="333333"/>
              </a:solidFill>
              <a:effectLst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100" b="1" i="0" dirty="0">
                <a:solidFill>
                  <a:srgbClr val="333333"/>
                </a:solidFill>
                <a:effectLst/>
              </a:rPr>
              <a:t>Examples of national data archives: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b="1" i="0" u="none" strike="noStrike" dirty="0">
                <a:solidFill>
                  <a:srgbClr val="117D6B"/>
                </a:solidFill>
                <a:effectLst/>
                <a:hlinkClick r:id="rId3"/>
              </a:rPr>
              <a:t>Norwegian Centre for Research Data (NSD)</a:t>
            </a:r>
            <a:r>
              <a:rPr lang="en-US" sz="1100" b="1" i="0" u="none" strike="noStrike" dirty="0">
                <a:solidFill>
                  <a:srgbClr val="117D6B"/>
                </a:solidFill>
                <a:effectLst/>
              </a:rPr>
              <a:t> </a:t>
            </a:r>
            <a:r>
              <a:rPr lang="en-US" sz="1100" i="0" u="none" strike="noStrike" dirty="0">
                <a:effectLst/>
              </a:rPr>
              <a:t>(all type of data)</a:t>
            </a:r>
            <a:endParaRPr lang="en-US" sz="1100" b="1" i="0" dirty="0">
              <a:solidFill>
                <a:srgbClr val="333333"/>
              </a:solidFill>
              <a:effectLst/>
            </a:endParaRP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117D6B"/>
                </a:solidFill>
                <a:hlinkClick r:id="rId4"/>
              </a:rPr>
              <a:t>National e-Infrastructure for Research Data </a:t>
            </a:r>
            <a:r>
              <a:rPr lang="en-US" sz="1100" b="1" i="0" dirty="0">
                <a:solidFill>
                  <a:srgbClr val="333333"/>
                </a:solidFill>
                <a:effectLst/>
              </a:rPr>
              <a:t>(NIRD)</a:t>
            </a:r>
            <a:r>
              <a:rPr lang="en-US" sz="1100" b="0" i="0" dirty="0">
                <a:solidFill>
                  <a:srgbClr val="333333"/>
                </a:solidFill>
                <a:effectLst/>
              </a:rPr>
              <a:t>. Is operated by UNINETT/ Sigma2 (large data sets)</a:t>
            </a:r>
            <a:endParaRPr lang="en-US" sz="1100" dirty="0">
              <a:solidFill>
                <a:srgbClr val="333333"/>
              </a:solidFill>
            </a:endParaRP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b="1" i="0" u="none" strike="noStrike" dirty="0">
                <a:solidFill>
                  <a:srgbClr val="117D6B"/>
                </a:solidFill>
                <a:effectLst/>
                <a:hlinkClick r:id="rId5"/>
              </a:rPr>
              <a:t>The Norwegian Bioinformatics Platform (NELS) og ELIXIR NO</a:t>
            </a:r>
            <a:r>
              <a:rPr lang="en-US" sz="1100" u="none" strike="noStrike" dirty="0">
                <a:solidFill>
                  <a:srgbClr val="333333"/>
                </a:solidFill>
              </a:rPr>
              <a:t> (</a:t>
            </a:r>
            <a:r>
              <a:rPr lang="en-US" sz="1100" i="0" dirty="0">
                <a:solidFill>
                  <a:srgbClr val="333333"/>
                </a:solidFill>
                <a:effectLst/>
              </a:rPr>
              <a:t>biological and medical data)</a:t>
            </a:r>
          </a:p>
          <a:p>
            <a:pPr marL="0" indent="0" algn="l">
              <a:spcBef>
                <a:spcPts val="600"/>
              </a:spcBef>
              <a:buNone/>
            </a:pPr>
            <a:endParaRPr lang="en-US" sz="1100" b="1" i="0" dirty="0">
              <a:solidFill>
                <a:srgbClr val="333333"/>
              </a:solidFill>
              <a:effectLst/>
            </a:endParaRPr>
          </a:p>
          <a:p>
            <a:pPr marL="0" indent="0" algn="l">
              <a:spcBef>
                <a:spcPts val="600"/>
              </a:spcBef>
              <a:buNone/>
            </a:pPr>
            <a:r>
              <a:rPr lang="en-US" sz="1100" b="1" i="0" dirty="0">
                <a:solidFill>
                  <a:srgbClr val="333333"/>
                </a:solidFill>
                <a:effectLst/>
              </a:rPr>
              <a:t>Examples of international data archives: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rgbClr val="117D6B"/>
                </a:solidFill>
                <a:effectLst/>
                <a:hlinkClick r:id="rId6"/>
              </a:rPr>
              <a:t>re3data.org</a:t>
            </a:r>
            <a:r>
              <a:rPr lang="en-US" sz="1100" b="0" i="0" dirty="0">
                <a:solidFill>
                  <a:srgbClr val="333333"/>
                </a:solidFill>
                <a:effectLst/>
              </a:rPr>
              <a:t> </a:t>
            </a:r>
            <a:r>
              <a:rPr lang="en-US" sz="1100" b="0" i="0" dirty="0">
                <a:effectLst/>
              </a:rPr>
              <a:t>is a global registry of research data repositories that fulfil the FAIR principles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rgbClr val="117D6B"/>
                </a:solidFill>
                <a:effectLst/>
                <a:hlinkClick r:id="rId7"/>
              </a:rPr>
              <a:t>FAIRDOM</a:t>
            </a:r>
            <a:r>
              <a:rPr lang="en-US" sz="1100" b="0" i="0" dirty="0">
                <a:solidFill>
                  <a:srgbClr val="333333"/>
                </a:solidFill>
                <a:effectLst/>
              </a:rPr>
              <a:t> </a:t>
            </a:r>
            <a:r>
              <a:rPr lang="en-US" sz="1100" b="0" i="0" dirty="0">
                <a:effectLst/>
              </a:rPr>
              <a:t>helps you to be in control of collecting, managing, storing, and publishing your data, models, and operating procedures.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rgbClr val="117D6B"/>
                </a:solidFill>
                <a:effectLst/>
                <a:hlinkClick r:id="rId8"/>
              </a:rPr>
              <a:t>CESSDA - Consortium of European Social Science Data Archives</a:t>
            </a:r>
            <a:r>
              <a:rPr lang="en-US" sz="1100" b="0" i="0" dirty="0">
                <a:solidFill>
                  <a:srgbClr val="333333"/>
                </a:solidFill>
                <a:effectLst/>
              </a:rPr>
              <a:t> </a:t>
            </a:r>
            <a:r>
              <a:rPr lang="en-US" sz="1100" b="0" i="0" dirty="0">
                <a:effectLst/>
              </a:rPr>
              <a:t>provides large scale, integrated and sustainable data services to the social sciences.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rgbClr val="117D6B"/>
                </a:solidFill>
                <a:effectLst/>
                <a:hlinkClick r:id="rId9"/>
              </a:rPr>
              <a:t>DRYAD</a:t>
            </a:r>
            <a:r>
              <a:rPr lang="en-US" sz="1100" b="0" i="0" dirty="0">
                <a:solidFill>
                  <a:srgbClr val="333333"/>
                </a:solidFill>
                <a:effectLst/>
              </a:rPr>
              <a:t> </a:t>
            </a:r>
            <a:r>
              <a:rPr lang="en-US" sz="1100" b="0" i="0" dirty="0">
                <a:effectLst/>
              </a:rPr>
              <a:t>is a data sharing system.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b="0" i="0" u="none" strike="noStrike" dirty="0" err="1">
                <a:solidFill>
                  <a:srgbClr val="117D6B"/>
                </a:solidFill>
                <a:effectLst/>
                <a:hlinkClick r:id="rId10"/>
              </a:rPr>
              <a:t>Zenodo</a:t>
            </a:r>
            <a:r>
              <a:rPr lang="en-US" sz="1100" b="0" i="0" dirty="0">
                <a:solidFill>
                  <a:srgbClr val="333333"/>
                </a:solidFill>
                <a:effectLst/>
              </a:rPr>
              <a:t> </a:t>
            </a:r>
            <a:r>
              <a:rPr lang="en-US" sz="1100" b="0" i="0" dirty="0">
                <a:effectLst/>
              </a:rPr>
              <a:t>is a EU based data sharing system, widely used in </a:t>
            </a:r>
            <a:r>
              <a:rPr lang="en-US" sz="1100" b="0" i="0" dirty="0" err="1">
                <a:effectLst/>
              </a:rPr>
              <a:t>humaniora</a:t>
            </a:r>
            <a:r>
              <a:rPr lang="en-US" sz="1100" b="0" i="0" dirty="0">
                <a:effectLst/>
              </a:rPr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524F9-897C-4399-9DE0-DA323E63D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1980B-AE6D-4654-9605-D75C3C114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38027-B6AF-4A89-821F-4BF63C863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13</a:t>
            </a:fld>
            <a:endParaRPr lang="nb-NO" altLang="nb-NO"/>
          </a:p>
        </p:txBody>
      </p:sp>
      <p:pic>
        <p:nvPicPr>
          <p:cNvPr id="7" name="Picture 2" descr="Bilderesultat for lagring av data">
            <a:extLst>
              <a:ext uri="{FF2B5EF4-FFF2-40B4-BE49-F238E27FC236}">
                <a16:creationId xmlns:a16="http://schemas.microsoft.com/office/drawing/2014/main" id="{1AAE56F4-6DED-4F2A-A1C6-2F51EB0CD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3153"/>
            <a:ext cx="2290111" cy="1120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09CA25-A6AD-4737-99EB-245D58AAE3F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8500" t="6987" r="19288" b="21325"/>
          <a:stretch/>
        </p:blipFill>
        <p:spPr>
          <a:xfrm>
            <a:off x="5168374" y="2166655"/>
            <a:ext cx="3881780" cy="270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798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69693" y="1361853"/>
            <a:ext cx="8004613" cy="4893717"/>
          </a:xfrm>
        </p:spPr>
        <p:txBody>
          <a:bodyPr/>
          <a:lstStyle/>
          <a:p>
            <a:pPr algn="l"/>
            <a:r>
              <a:rPr lang="en-US" sz="1800" b="0" i="0" dirty="0">
                <a:effectLst/>
              </a:rPr>
              <a:t>NMBU is compliant with the </a:t>
            </a:r>
            <a:r>
              <a:rPr lang="en-US" sz="1800" b="1" i="0" u="none" strike="noStrike" dirty="0">
                <a:solidFill>
                  <a:srgbClr val="117D6B"/>
                </a:solidFill>
                <a:effectLst/>
                <a:hlinkClick r:id="rId3"/>
              </a:rPr>
              <a:t>FAIR-principles</a:t>
            </a:r>
            <a:r>
              <a:rPr lang="en-US" sz="1800" b="0" i="0" dirty="0">
                <a:solidFill>
                  <a:srgbClr val="333333"/>
                </a:solidFill>
                <a:effectLst/>
              </a:rPr>
              <a:t> </a:t>
            </a:r>
            <a:r>
              <a:rPr lang="en-US" sz="1800" b="0" i="0" dirty="0">
                <a:effectLst/>
              </a:rPr>
              <a:t>(</a:t>
            </a:r>
            <a:r>
              <a:rPr lang="en-US" sz="1800" b="1" i="0" dirty="0">
                <a:effectLst/>
              </a:rPr>
              <a:t>F</a:t>
            </a:r>
            <a:r>
              <a:rPr lang="en-US" sz="1800" b="0" i="0" dirty="0">
                <a:effectLst/>
              </a:rPr>
              <a:t>indable, </a:t>
            </a:r>
            <a:r>
              <a:rPr lang="en-US" sz="1800" b="1" i="0" dirty="0" err="1">
                <a:effectLst/>
              </a:rPr>
              <a:t>A</a:t>
            </a:r>
            <a:r>
              <a:rPr lang="en-US" sz="1800" b="0" i="0" dirty="0" err="1">
                <a:effectLst/>
              </a:rPr>
              <a:t>ccessable</a:t>
            </a:r>
            <a:r>
              <a:rPr lang="en-US" sz="1800" b="0" i="0" dirty="0">
                <a:effectLst/>
              </a:rPr>
              <a:t>, </a:t>
            </a:r>
            <a:r>
              <a:rPr lang="en-US" sz="1800" b="1" i="0" dirty="0">
                <a:effectLst/>
              </a:rPr>
              <a:t>I</a:t>
            </a:r>
            <a:r>
              <a:rPr lang="en-US" sz="1800" b="0" i="0" dirty="0">
                <a:effectLst/>
              </a:rPr>
              <a:t>nteroperable and </a:t>
            </a:r>
            <a:r>
              <a:rPr lang="en-US" sz="1800" b="1" i="0" dirty="0" err="1">
                <a:effectLst/>
              </a:rPr>
              <a:t>R</a:t>
            </a:r>
            <a:r>
              <a:rPr lang="en-US" sz="1800" b="0" i="0" dirty="0" err="1">
                <a:effectLst/>
              </a:rPr>
              <a:t>esuable</a:t>
            </a:r>
            <a:r>
              <a:rPr lang="en-US" sz="1800" b="0" i="0" dirty="0">
                <a:effectLst/>
              </a:rPr>
              <a:t>) and the principle that </a:t>
            </a:r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r>
              <a:rPr lang="en-US" sz="1800" b="1" i="0" dirty="0">
                <a:effectLst/>
              </a:rPr>
              <a:t>"Research data should be as open as possible, as closed as necessary"</a:t>
            </a:r>
            <a:endParaRPr lang="en-US" sz="1800" b="0" i="0" dirty="0">
              <a:effectLst/>
            </a:endParaRPr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1800" b="1" dirty="0"/>
              <a:t>Reasons for </a:t>
            </a:r>
            <a:r>
              <a:rPr lang="en-US" sz="1800" b="1" u="sng" dirty="0"/>
              <a:t>not</a:t>
            </a:r>
            <a:r>
              <a:rPr lang="en-US" sz="1800" b="1" dirty="0"/>
              <a:t> sharing data:</a:t>
            </a:r>
          </a:p>
          <a:p>
            <a:pPr>
              <a:spcBef>
                <a:spcPts val="1200"/>
              </a:spcBef>
            </a:pPr>
            <a:r>
              <a:rPr lang="nb-NO" sz="1800" i="1" dirty="0" err="1"/>
              <a:t>Safety</a:t>
            </a:r>
            <a:r>
              <a:rPr lang="nb-NO" sz="1800" i="1" dirty="0"/>
              <a:t> </a:t>
            </a:r>
            <a:r>
              <a:rPr lang="nb-NO" sz="1800" i="1" dirty="0" err="1"/>
              <a:t>measures</a:t>
            </a:r>
            <a:endParaRPr lang="nb-NO" sz="1800" i="1" dirty="0"/>
          </a:p>
          <a:p>
            <a:pPr>
              <a:spcBef>
                <a:spcPts val="1200"/>
              </a:spcBef>
            </a:pPr>
            <a:r>
              <a:rPr lang="nb-NO" sz="1800" i="1" dirty="0"/>
              <a:t>Personal data/ personal </a:t>
            </a:r>
            <a:r>
              <a:rPr lang="nb-NO" sz="1800" i="1" dirty="0" err="1"/>
              <a:t>information</a:t>
            </a:r>
            <a:endParaRPr lang="nb-NO" sz="1800" i="1" dirty="0"/>
          </a:p>
          <a:p>
            <a:pPr>
              <a:spcBef>
                <a:spcPts val="1200"/>
              </a:spcBef>
            </a:pPr>
            <a:r>
              <a:rPr lang="nb-NO" sz="1800" i="1" dirty="0"/>
              <a:t>Legal matters</a:t>
            </a:r>
          </a:p>
          <a:p>
            <a:pPr>
              <a:spcBef>
                <a:spcPts val="1200"/>
              </a:spcBef>
            </a:pPr>
            <a:r>
              <a:rPr lang="nb-NO" sz="1800" i="1" dirty="0"/>
              <a:t>Commercial </a:t>
            </a:r>
            <a:r>
              <a:rPr lang="nb-NO" sz="1800" i="1" dirty="0" err="1"/>
              <a:t>provisions</a:t>
            </a:r>
            <a:endParaRPr lang="nb-NO" sz="1800" i="1" dirty="0"/>
          </a:p>
          <a:p>
            <a:pPr>
              <a:spcBef>
                <a:spcPts val="1200"/>
              </a:spcBef>
            </a:pPr>
            <a:r>
              <a:rPr lang="nb-NO" sz="1800" i="1" dirty="0" err="1"/>
              <a:t>Other</a:t>
            </a:r>
            <a:r>
              <a:rPr lang="nb-NO" sz="1800" i="1" dirty="0"/>
              <a:t> </a:t>
            </a:r>
            <a:r>
              <a:rPr lang="nb-NO" sz="1800" i="1" dirty="0" err="1"/>
              <a:t>conditions</a:t>
            </a:r>
            <a:endParaRPr lang="nb-NO" sz="1800" i="1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3D96-CBD3-48C4-9DCF-F01415DF0056}" type="slidenum">
              <a:rPr lang="nb-NO" altLang="nb-NO" smtClean="0"/>
              <a:pPr>
                <a:defRPr/>
              </a:pPr>
              <a:t>14</a:t>
            </a:fld>
            <a:endParaRPr lang="nb-NO" altLang="nb-NO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563125" y="602429"/>
            <a:ext cx="5184576" cy="492443"/>
          </a:xfrm>
        </p:spPr>
        <p:txBody>
          <a:bodyPr/>
          <a:lstStyle/>
          <a:p>
            <a:r>
              <a:rPr lang="nb-NO" sz="3200" err="1"/>
              <a:t>Sharing</a:t>
            </a:r>
            <a:r>
              <a:rPr lang="nb-NO" sz="3200"/>
              <a:t> Research Data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0" y="3502868"/>
            <a:ext cx="3342456" cy="1569660"/>
          </a:xfrm>
          <a:prstGeom prst="rect">
            <a:avLst/>
          </a:prstGeom>
          <a:noFill/>
          <a:ln w="38100">
            <a:solidFill>
              <a:srgbClr val="009D7F"/>
            </a:solidFill>
          </a:ln>
        </p:spPr>
        <p:txBody>
          <a:bodyPr wrap="square" rtlCol="0">
            <a:spAutoFit/>
          </a:bodyPr>
          <a:lstStyle/>
          <a:p>
            <a:r>
              <a:rPr lang="nb-NO" sz="1600"/>
              <a:t>«It </a:t>
            </a:r>
            <a:r>
              <a:rPr lang="nb-NO" sz="1600" err="1"/>
              <a:t>should</a:t>
            </a:r>
            <a:r>
              <a:rPr lang="nb-NO" sz="1600"/>
              <a:t> be </a:t>
            </a:r>
            <a:r>
              <a:rPr lang="nb-NO" sz="1600" err="1"/>
              <a:t>known</a:t>
            </a:r>
            <a:r>
              <a:rPr lang="nb-NO" sz="1600"/>
              <a:t> </a:t>
            </a:r>
            <a:r>
              <a:rPr lang="nb-NO" sz="1600" err="1"/>
              <a:t>that</a:t>
            </a:r>
            <a:r>
              <a:rPr lang="nb-NO" sz="1600"/>
              <a:t> </a:t>
            </a:r>
            <a:r>
              <a:rPr lang="nb-NO" sz="1600" err="1"/>
              <a:t>you</a:t>
            </a:r>
            <a:r>
              <a:rPr lang="nb-NO" sz="1600"/>
              <a:t> have a data </a:t>
            </a:r>
            <a:r>
              <a:rPr lang="nb-NO" sz="1600" err="1"/>
              <a:t>set</a:t>
            </a:r>
            <a:r>
              <a:rPr lang="nb-NO" sz="1600"/>
              <a:t>, </a:t>
            </a:r>
            <a:r>
              <a:rPr lang="nb-NO" sz="1600" err="1"/>
              <a:t>but</a:t>
            </a:r>
            <a:r>
              <a:rPr lang="nb-NO" sz="1600"/>
              <a:t> </a:t>
            </a:r>
            <a:r>
              <a:rPr lang="nb-NO" sz="1600" err="1"/>
              <a:t>others</a:t>
            </a:r>
            <a:r>
              <a:rPr lang="nb-NO" sz="1600"/>
              <a:t> </a:t>
            </a:r>
            <a:r>
              <a:rPr lang="nb-NO" sz="1600" err="1"/>
              <a:t>should</a:t>
            </a:r>
            <a:r>
              <a:rPr lang="nb-NO" sz="1600"/>
              <a:t> not </a:t>
            </a:r>
            <a:r>
              <a:rPr lang="nb-NO" sz="1600" err="1"/>
              <a:t>necessarily</a:t>
            </a:r>
            <a:r>
              <a:rPr lang="nb-NO" sz="1600"/>
              <a:t> have full </a:t>
            </a:r>
            <a:r>
              <a:rPr lang="nb-NO" sz="1600" err="1"/>
              <a:t>open</a:t>
            </a:r>
            <a:r>
              <a:rPr lang="nb-NO" sz="1600"/>
              <a:t> </a:t>
            </a:r>
            <a:r>
              <a:rPr lang="nb-NO" sz="1600" err="1"/>
              <a:t>access</a:t>
            </a:r>
            <a:r>
              <a:rPr lang="nb-NO" sz="1600"/>
              <a:t> to </a:t>
            </a:r>
            <a:r>
              <a:rPr lang="nb-NO" sz="1600" err="1"/>
              <a:t>the</a:t>
            </a:r>
            <a:r>
              <a:rPr lang="nb-NO" sz="1600"/>
              <a:t> (</a:t>
            </a:r>
            <a:r>
              <a:rPr lang="nb-NO" sz="1600" err="1"/>
              <a:t>raw</a:t>
            </a:r>
            <a:r>
              <a:rPr lang="nb-NO" sz="1600"/>
              <a:t>) data»</a:t>
            </a:r>
          </a:p>
          <a:p>
            <a:endParaRPr lang="nb-NO" sz="1600"/>
          </a:p>
          <a:p>
            <a:r>
              <a:rPr lang="nb-NO" sz="1600" b="1">
                <a:solidFill>
                  <a:srgbClr val="FF0000"/>
                </a:solidFill>
              </a:rPr>
              <a:t>Data Management Plan (DMP)</a:t>
            </a:r>
          </a:p>
        </p:txBody>
      </p:sp>
      <p:sp>
        <p:nvSpPr>
          <p:cNvPr id="13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576263" y="6372225"/>
            <a:ext cx="4757737" cy="153988"/>
          </a:xfrm>
        </p:spPr>
        <p:txBody>
          <a:bodyPr/>
          <a:lstStyle/>
          <a:p>
            <a:pPr>
              <a:defRPr/>
            </a:pPr>
            <a:r>
              <a:rPr lang="nb-NO"/>
              <a:t>Data Management</a:t>
            </a:r>
          </a:p>
        </p:txBody>
      </p:sp>
      <p:pic>
        <p:nvPicPr>
          <p:cNvPr id="9" name="Picture 2" descr="Bilderesultat for lagring av data">
            <a:extLst>
              <a:ext uri="{FF2B5EF4-FFF2-40B4-BE49-F238E27FC236}">
                <a16:creationId xmlns:a16="http://schemas.microsoft.com/office/drawing/2014/main" id="{66B708F6-43F6-4C07-963F-6AC819031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3153"/>
            <a:ext cx="2290111" cy="1120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8073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036B78A-4BA9-4F46-BE9A-8354C16F1F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1693871"/>
            <a:ext cx="7165403" cy="1661993"/>
          </a:xfrm>
        </p:spPr>
        <p:txBody>
          <a:bodyPr/>
          <a:lstStyle/>
          <a:p>
            <a:r>
              <a:rPr lang="en-GB" sz="3600" dirty="0"/>
              <a:t>If you are handling personal data in a research project – certain rules, guidelines and routines apply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04FEF23-EFBE-48A3-AE8C-636FA021D7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b-NO">
                <a:hlinkClick r:id="rId2"/>
              </a:rPr>
              <a:t>www.nsd.no</a:t>
            </a:r>
            <a:endParaRPr lang="nb-NO">
              <a:cs typeface="Arial"/>
            </a:endParaRPr>
          </a:p>
          <a:p>
            <a:endParaRPr lang="nb-NO">
              <a:cs typeface="Arial"/>
            </a:endParaRP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898FA22-84E6-4102-937B-3EE383D291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314CE6E-AF0E-47B8-868C-A57D1C1B46E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F0DF15D-68E6-4D01-8578-B24BF6B4AA4F}" type="slidenum">
              <a:rPr lang="nb-NO" altLang="nb-NO" smtClean="0"/>
              <a:pPr>
                <a:defRPr/>
              </a:pPr>
              <a:t>15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3658779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8B52A59-F35B-417D-8043-1375FB199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931863"/>
            <a:ext cx="6818312" cy="615950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200"/>
              <a:t>Do you need personal data?</a:t>
            </a:r>
            <a:endParaRPr lang="en-GB" sz="2200"/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BF9070E3-FD03-47CE-A3C6-4CD940437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9" y="1825831"/>
            <a:ext cx="4135485" cy="397943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The first question to ask is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Could you manage your project without collecting personal data?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Have you explored alternatives?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Has anyone collected similar data to yours? </a:t>
            </a:r>
          </a:p>
          <a:p>
            <a:pPr>
              <a:spcBef>
                <a:spcPts val="1800"/>
              </a:spcBef>
            </a:pP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2AA4FA5-B857-491F-9D9A-914B1120B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6979" y="1825831"/>
            <a:ext cx="3870000" cy="254886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E687AA5-230D-412B-A138-F3F0F0A0753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5353050" y="6372225"/>
            <a:ext cx="2890838" cy="15398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CA9F306-F8AD-44FD-B3A2-561B7DE010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269288" y="6372225"/>
            <a:ext cx="298450" cy="15398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DC94CDEF-9366-4DCB-ABA1-B76EA3A391E5}" type="slidenum">
              <a:rPr lang="nb-NO" altLang="nb-NO" smtClean="0"/>
              <a:pPr>
                <a:spcAft>
                  <a:spcPts val="600"/>
                </a:spcAft>
                <a:defRPr/>
              </a:pPr>
              <a:t>16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262575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11BFBAF8-C732-4FD5-A985-F01D605FC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806627"/>
            <a:ext cx="6818312" cy="492443"/>
          </a:xfrm>
        </p:spPr>
        <p:txBody>
          <a:bodyPr/>
          <a:lstStyle/>
          <a:p>
            <a:r>
              <a:rPr lang="en-US" sz="3200" dirty="0"/>
              <a:t>Notification form at NSD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E55CF6A-EB6D-4135-B925-85A1116FF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84" y="1525268"/>
            <a:ext cx="4530458" cy="4712044"/>
          </a:xfrm>
        </p:spPr>
        <p:txBody>
          <a:bodyPr/>
          <a:lstStyle/>
          <a:p>
            <a:r>
              <a:rPr lang="en-US" sz="2000" dirty="0"/>
              <a:t>Take test on NSDs webpage</a:t>
            </a:r>
          </a:p>
          <a:p>
            <a:r>
              <a:rPr lang="en-US" sz="2000" dirty="0"/>
              <a:t>If only one “yes” you must notify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NSD will ask for:</a:t>
            </a:r>
          </a:p>
          <a:p>
            <a:r>
              <a:rPr lang="en-US" sz="2000" dirty="0"/>
              <a:t>Purpose – why this study?</a:t>
            </a:r>
          </a:p>
          <a:p>
            <a:r>
              <a:rPr lang="en-US" sz="2000" dirty="0"/>
              <a:t>What kind of personal data do you collect?</a:t>
            </a:r>
          </a:p>
          <a:p>
            <a:r>
              <a:rPr lang="en-US" sz="2000" dirty="0"/>
              <a:t>Processing – what’s the plan?</a:t>
            </a:r>
          </a:p>
          <a:p>
            <a:r>
              <a:rPr lang="en-US" sz="2000" dirty="0"/>
              <a:t>Information letter </a:t>
            </a:r>
          </a:p>
          <a:p>
            <a:r>
              <a:rPr lang="en-US" sz="2000" dirty="0"/>
              <a:t>Interview guide</a:t>
            </a:r>
          </a:p>
          <a:p>
            <a:r>
              <a:rPr lang="en-US" sz="2000" dirty="0"/>
              <a:t>Erasing/ anonymizing data</a:t>
            </a:r>
          </a:p>
          <a:p>
            <a:endParaRPr lang="en-US" sz="2000" dirty="0"/>
          </a:p>
        </p:txBody>
      </p:sp>
      <p:pic>
        <p:nvPicPr>
          <p:cNvPr id="8" name="Plassholder for bilde 7">
            <a:extLst>
              <a:ext uri="{FF2B5EF4-FFF2-40B4-BE49-F238E27FC236}">
                <a16:creationId xmlns:a16="http://schemas.microsoft.com/office/drawing/2014/main" id="{BC2B24AB-9B33-425F-BEF7-032E55AF0D6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754" b="10754"/>
          <a:stretch/>
        </p:blipFill>
        <p:spPr>
          <a:xfrm>
            <a:off x="5401165" y="1563289"/>
            <a:ext cx="3497574" cy="3731421"/>
          </a:xfrm>
          <a:prstGeom prst="rect">
            <a:avLst/>
          </a:prstGeom>
          <a:noFill/>
        </p:spPr>
      </p:pic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4C8BA04-8517-4F75-A6B7-9F4E2FBD90D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5353050" y="6372225"/>
            <a:ext cx="2890838" cy="15398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06C1A43-9B27-4F6E-8A8D-757235B559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269288" y="6372225"/>
            <a:ext cx="298450" cy="15398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DC94CDEF-9366-4DCB-ABA1-B76EA3A391E5}" type="slidenum">
              <a:rPr lang="nb-NO" altLang="nb-NO" smtClean="0"/>
              <a:pPr>
                <a:spcAft>
                  <a:spcPts val="600"/>
                </a:spcAft>
                <a:defRPr/>
              </a:pPr>
              <a:t>17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075553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1">
            <a:extLst>
              <a:ext uri="{FF2B5EF4-FFF2-40B4-BE49-F238E27FC236}">
                <a16:creationId xmlns:a16="http://schemas.microsoft.com/office/drawing/2014/main" id="{A7025D7F-2682-4C6D-AA4B-498E95A9D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1055371"/>
            <a:ext cx="6971412" cy="492443"/>
          </a:xfrm>
        </p:spPr>
        <p:txBody>
          <a:bodyPr/>
          <a:lstStyle/>
          <a:p>
            <a:r>
              <a:rPr lang="en-US" sz="3200" dirty="0"/>
              <a:t>Obligation to notify to NSD</a:t>
            </a:r>
          </a:p>
        </p:txBody>
      </p:sp>
      <p:sp>
        <p:nvSpPr>
          <p:cNvPr id="137" name="Content Placeholder 2">
            <a:extLst>
              <a:ext uri="{FF2B5EF4-FFF2-40B4-BE49-F238E27FC236}">
                <a16:creationId xmlns:a16="http://schemas.microsoft.com/office/drawing/2014/main" id="{68B7CDAB-645D-491B-BBFB-D2A15EE3A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352" y="1844824"/>
            <a:ext cx="4465345" cy="4320479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400" dirty="0"/>
              <a:t>If you are handling personal data in a research project you must notify NSD.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Notifying NSD ensures required documentation on handling personal data.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NSD is NMBU’s Data Protection Advisor and will be your guide.</a:t>
            </a:r>
          </a:p>
          <a:p>
            <a:pPr>
              <a:spcBef>
                <a:spcPts val="1800"/>
              </a:spcBef>
            </a:pPr>
            <a:endParaRPr lang="en-GB" sz="2400" dirty="0"/>
          </a:p>
          <a:p>
            <a:pPr>
              <a:spcBef>
                <a:spcPts val="1800"/>
              </a:spcBef>
            </a:pPr>
            <a:endParaRPr lang="en-GB" dirty="0"/>
          </a:p>
        </p:txBody>
      </p:sp>
      <p:pic>
        <p:nvPicPr>
          <p:cNvPr id="5122" name="Picture 2" descr="Kontakt | NSD - Norsk senter for forskningsdata">
            <a:extLst>
              <a:ext uri="{FF2B5EF4-FFF2-40B4-BE49-F238E27FC236}">
                <a16:creationId xmlns:a16="http://schemas.microsoft.com/office/drawing/2014/main" id="{B0B0FFC9-4EAC-4C31-9B9D-DCC5B1EB8B3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460739" y="2310898"/>
            <a:ext cx="3320883" cy="193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74F63CE0-2E5B-4AAB-A0E2-10DD3BB4A4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53050" y="6372225"/>
            <a:ext cx="2890838" cy="15398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B2F93B58-D2CE-48D6-98CA-FBB5AF72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9288" y="6372225"/>
            <a:ext cx="298450" cy="15398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DC94CDEF-9366-4DCB-ABA1-B76EA3A391E5}" type="slidenum">
              <a:rPr lang="nb-NO" altLang="nb-NO" smtClean="0"/>
              <a:pPr>
                <a:spcAft>
                  <a:spcPts val="600"/>
                </a:spcAft>
                <a:defRPr/>
              </a:pPr>
              <a:t>18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3168874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DA7AC66-49FA-4E3B-AA41-68F75EB9A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353" y="436785"/>
            <a:ext cx="6818312" cy="615950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b-NO" sz="3400" dirty="0"/>
              <a:t>Collection </a:t>
            </a:r>
            <a:r>
              <a:rPr lang="nb-NO" sz="3400" dirty="0" err="1"/>
              <a:t>of</a:t>
            </a:r>
            <a:r>
              <a:rPr lang="nb-NO" sz="3400" dirty="0"/>
              <a:t> personal data - </a:t>
            </a:r>
            <a:r>
              <a:rPr lang="nb-NO" sz="3400" dirty="0" err="1"/>
              <a:t>tools</a:t>
            </a:r>
            <a:endParaRPr lang="nb-NO" sz="3400" dirty="0"/>
          </a:p>
        </p:txBody>
      </p:sp>
      <p:pic>
        <p:nvPicPr>
          <p:cNvPr id="7170" name="Picture 2" descr="Hvad er persondata? | NewBanking">
            <a:extLst>
              <a:ext uri="{FF2B5EF4-FFF2-40B4-BE49-F238E27FC236}">
                <a16:creationId xmlns:a16="http://schemas.microsoft.com/office/drawing/2014/main" id="{89BA26B5-93C5-4C8A-913A-85B571BE2E8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3" r="24013" b="1"/>
          <a:stretch/>
        </p:blipFill>
        <p:spPr bwMode="auto">
          <a:xfrm>
            <a:off x="467544" y="1503862"/>
            <a:ext cx="3488806" cy="36415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1" name="Content Placeholder 3">
            <a:extLst>
              <a:ext uri="{FF2B5EF4-FFF2-40B4-BE49-F238E27FC236}">
                <a16:creationId xmlns:a16="http://schemas.microsoft.com/office/drawing/2014/main" id="{13D29BDD-C8B2-47CE-AE60-AEFF10110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87009" y="1434120"/>
            <a:ext cx="3931504" cy="439248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>
                <a:hlinkClick r:id="rId3"/>
              </a:rPr>
              <a:t>Nettskjema</a:t>
            </a:r>
            <a:r>
              <a:rPr lang="en-US" dirty="0"/>
              <a:t> is the primary tool for collection of personal data such as surveys and interviews (</a:t>
            </a:r>
            <a:r>
              <a:rPr lang="en-US" dirty="0" err="1"/>
              <a:t>Nettskjema</a:t>
            </a:r>
            <a:r>
              <a:rPr lang="en-US" dirty="0"/>
              <a:t> Dictaphone)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109BFB4-6D5D-4E05-81A1-E3B709C45F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53050" y="6372225"/>
            <a:ext cx="2890838" cy="15398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CF05F403-F1C5-4825-BBFE-0DB421889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9288" y="6372225"/>
            <a:ext cx="298450" cy="15398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DC94CDEF-9366-4DCB-ABA1-B76EA3A391E5}" type="slidenum">
              <a:rPr lang="nb-NO" altLang="nb-NO" smtClean="0"/>
              <a:pPr>
                <a:spcAft>
                  <a:spcPts val="600"/>
                </a:spcAft>
                <a:defRPr/>
              </a:pPr>
              <a:t>19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93444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quarter" idx="4294967295"/>
          </p:nvPr>
        </p:nvSpPr>
        <p:spPr>
          <a:xfrm>
            <a:off x="395536" y="2276872"/>
            <a:ext cx="4535613" cy="308261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2000">
                <a:hlinkClick r:id="rId3"/>
              </a:rPr>
              <a:t>National strategy on access to and sharing of research data</a:t>
            </a:r>
            <a:r>
              <a:rPr lang="en-US" sz="2000"/>
              <a:t> (Ministry of Education and Research Aug 2017)</a:t>
            </a:r>
          </a:p>
          <a:p>
            <a:pPr>
              <a:spcBef>
                <a:spcPts val="1800"/>
              </a:spcBef>
            </a:pPr>
            <a:r>
              <a:rPr lang="en-US" sz="2000">
                <a:hlinkClick r:id="rId4"/>
              </a:rPr>
              <a:t>Policy for Open Access to Research Data </a:t>
            </a:r>
            <a:r>
              <a:rPr lang="en-US" sz="2000"/>
              <a:t>(The Research Council of Norway Dec 2017)</a:t>
            </a:r>
          </a:p>
          <a:p>
            <a:pPr>
              <a:spcBef>
                <a:spcPts val="1800"/>
              </a:spcBef>
            </a:pPr>
            <a:r>
              <a:rPr lang="nb-NO" sz="2000" u="sng">
                <a:solidFill>
                  <a:srgbClr val="009D7F"/>
                </a:solidFill>
              </a:rPr>
              <a:t>Guidelines Research Data Management at NMBU</a:t>
            </a:r>
            <a:r>
              <a:rPr lang="nb-NO" sz="2000"/>
              <a:t> (</a:t>
            </a:r>
            <a:r>
              <a:rPr lang="nb-NO" sz="2000" err="1"/>
              <a:t>Apr</a:t>
            </a:r>
            <a:r>
              <a:rPr lang="nb-NO" sz="2000"/>
              <a:t> 2018)</a:t>
            </a:r>
            <a:endParaRPr lang="en-US" sz="2000"/>
          </a:p>
        </p:txBody>
      </p:sp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489585" y="886001"/>
            <a:ext cx="4730487" cy="540097"/>
          </a:xfrm>
        </p:spPr>
        <p:txBody>
          <a:bodyPr>
            <a:noAutofit/>
          </a:bodyPr>
          <a:lstStyle/>
          <a:p>
            <a:r>
              <a:rPr lang="nb-NO" sz="3600"/>
              <a:t>Policy and guidelines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5"/>
          <a:srcRect l="53150" t="15581" r="30313" b="52459"/>
          <a:stretch/>
        </p:blipFill>
        <p:spPr>
          <a:xfrm>
            <a:off x="5868144" y="4798299"/>
            <a:ext cx="2842479" cy="1759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6"/>
          <a:srcRect l="30313" t="28193" r="30313" b="28193"/>
          <a:stretch/>
        </p:blipFill>
        <p:spPr>
          <a:xfrm>
            <a:off x="5364088" y="2638059"/>
            <a:ext cx="3600400" cy="2160240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7"/>
          <a:srcRect l="35038" t="19469" r="36613" b="20924"/>
          <a:stretch/>
        </p:blipFill>
        <p:spPr>
          <a:xfrm>
            <a:off x="6436012" y="339317"/>
            <a:ext cx="2339382" cy="26642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9512" y="4437112"/>
            <a:ext cx="4896544" cy="11521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576263" y="6372225"/>
            <a:ext cx="4757737" cy="153988"/>
          </a:xfrm>
        </p:spPr>
        <p:txBody>
          <a:bodyPr/>
          <a:lstStyle/>
          <a:p>
            <a:pPr>
              <a:defRPr/>
            </a:pPr>
            <a:r>
              <a:rPr lang="nb-NO"/>
              <a:t>Data Management</a:t>
            </a:r>
          </a:p>
        </p:txBody>
      </p:sp>
    </p:spTree>
    <p:extLst>
      <p:ext uri="{BB962C8B-B14F-4D97-AF65-F5344CB8AC3E}">
        <p14:creationId xmlns:p14="http://schemas.microsoft.com/office/powerpoint/2010/main" val="3648441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C33F8CC-45C5-43EE-BEA3-2E619893C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1055371"/>
            <a:ext cx="6818312" cy="492443"/>
          </a:xfrm>
        </p:spPr>
        <p:txBody>
          <a:bodyPr/>
          <a:lstStyle/>
          <a:p>
            <a:r>
              <a:rPr lang="nb-NO" sz="3200" err="1"/>
              <a:t>Roles</a:t>
            </a:r>
            <a:r>
              <a:rPr lang="nb-NO" sz="3200"/>
              <a:t> and </a:t>
            </a:r>
            <a:r>
              <a:rPr lang="nb-NO" sz="3200" err="1"/>
              <a:t>responsibility</a:t>
            </a:r>
            <a:endParaRPr lang="nb-NO" sz="320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864123C-6501-48C9-A7F8-B57D112DB6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6263" y="2216723"/>
            <a:ext cx="3794294" cy="3960440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/>
              <a:t>The project leader is: </a:t>
            </a:r>
          </a:p>
          <a:p>
            <a:r>
              <a:rPr lang="en-GB" sz="2400" dirty="0"/>
              <a:t>PhD candidates</a:t>
            </a:r>
          </a:p>
          <a:p>
            <a:r>
              <a:rPr lang="en-GB" sz="2400" dirty="0"/>
              <a:t>Employees at NMBU</a:t>
            </a:r>
          </a:p>
          <a:p>
            <a:r>
              <a:rPr lang="en-GB" sz="2400" dirty="0"/>
              <a:t>Supervisor in student projects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3A9B9DAC-ED25-4FE8-BE6C-3D37CA733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01322" y="2216723"/>
            <a:ext cx="3794294" cy="3486592"/>
          </a:xfrm>
          <a:ln w="38100">
            <a:solidFill>
              <a:srgbClr val="009D7F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Important to remember:</a:t>
            </a:r>
          </a:p>
          <a:p>
            <a:r>
              <a:rPr lang="en-GB" sz="2400" dirty="0"/>
              <a:t>Is it necessary to have personal data?</a:t>
            </a:r>
          </a:p>
          <a:p>
            <a:r>
              <a:rPr lang="en-GB" sz="2400" dirty="0"/>
              <a:t>According to GDPR?</a:t>
            </a:r>
          </a:p>
          <a:p>
            <a:r>
              <a:rPr lang="en-GB" sz="2400" dirty="0">
                <a:hlinkClick r:id="rId2"/>
              </a:rPr>
              <a:t>Research ethics</a:t>
            </a:r>
            <a:endParaRPr lang="en-GB" sz="2400" dirty="0"/>
          </a:p>
          <a:p>
            <a:r>
              <a:rPr lang="en-GB" sz="2400" dirty="0"/>
              <a:t>Notification to NSD</a:t>
            </a:r>
          </a:p>
          <a:p>
            <a:r>
              <a:rPr lang="en-GB" sz="2400" dirty="0"/>
              <a:t>Data Management Plan</a:t>
            </a:r>
          </a:p>
          <a:p>
            <a:r>
              <a:rPr lang="en-GB" sz="2400" dirty="0"/>
              <a:t>Report any discrepancy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79C65683-A493-4D98-8161-0A01F0623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744C4BF-A6C0-4C25-9DAD-C9EDC4F6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3D96-CBD3-48C4-9DCF-F01415DF0056}" type="slidenum">
              <a:rPr lang="nb-NO" altLang="nb-NO" smtClean="0"/>
              <a:pPr>
                <a:defRPr/>
              </a:pPr>
              <a:t>20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736348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76263" y="710057"/>
            <a:ext cx="6818312" cy="553998"/>
          </a:xfrm>
        </p:spPr>
        <p:txBody>
          <a:bodyPr/>
          <a:lstStyle/>
          <a:p>
            <a:r>
              <a:rPr lang="nb-NO" sz="3600" dirty="0" err="1"/>
              <a:t>Summary</a:t>
            </a:r>
            <a:r>
              <a:rPr lang="nb-NO" sz="3600" dirty="0"/>
              <a:t> NMBU guidelines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3D96-CBD3-48C4-9DCF-F01415DF0056}" type="slidenum">
              <a:rPr lang="nb-NO" altLang="nb-NO" smtClean="0"/>
              <a:pPr>
                <a:defRPr/>
              </a:pPr>
              <a:t>21</a:t>
            </a:fld>
            <a:endParaRPr lang="nb-NO" altLang="nb-NO"/>
          </a:p>
        </p:txBody>
      </p:sp>
      <p:pic>
        <p:nvPicPr>
          <p:cNvPr id="2050" name="Picture 2" descr="Bilderesultat for tommel op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76924"/>
            <a:ext cx="1074544" cy="112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ilderesultat for rÃ¸dt krys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101" y="1681375"/>
            <a:ext cx="1120551" cy="112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ktangel 8"/>
          <p:cNvSpPr/>
          <p:nvPr/>
        </p:nvSpPr>
        <p:spPr>
          <a:xfrm>
            <a:off x="173935" y="2955905"/>
            <a:ext cx="478892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 project leader have filled in a Data Management Plan (DMP) at the start of a project (continuous process)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Data is stored at NMBU server or at national/ international platforms in ongoing projects.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Data is tagged with metadata.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Data is deposited in archives at the end of a project/ publication.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Data is made open and available </a:t>
            </a:r>
            <a:r>
              <a:rPr lang="en-US" u="sng"/>
              <a:t>when/ if  </a:t>
            </a:r>
            <a:r>
              <a:rPr lang="en-US"/>
              <a:t>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/>
          </a:p>
        </p:txBody>
      </p:sp>
      <p:sp>
        <p:nvSpPr>
          <p:cNvPr id="12" name="Rektangel 11"/>
          <p:cNvSpPr/>
          <p:nvPr/>
        </p:nvSpPr>
        <p:spPr>
          <a:xfrm>
            <a:off x="4988257" y="2955905"/>
            <a:ext cx="40482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Data is only stored at the local hard drive (C: disk).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Data is only stored at Office365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Data is only stored at an external hard drive.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Data is stored in Dropbox.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/>
          </a:p>
        </p:txBody>
      </p:sp>
      <p:sp>
        <p:nvSpPr>
          <p:cNvPr id="10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576263" y="6372225"/>
            <a:ext cx="4757737" cy="153988"/>
          </a:xfrm>
        </p:spPr>
        <p:txBody>
          <a:bodyPr/>
          <a:lstStyle/>
          <a:p>
            <a:pPr>
              <a:defRPr/>
            </a:pPr>
            <a:r>
              <a:rPr lang="nb-NO"/>
              <a:t>Data Management</a:t>
            </a:r>
          </a:p>
        </p:txBody>
      </p:sp>
    </p:spTree>
    <p:extLst>
      <p:ext uri="{BB962C8B-B14F-4D97-AF65-F5344CB8AC3E}">
        <p14:creationId xmlns:p14="http://schemas.microsoft.com/office/powerpoint/2010/main" val="2904888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ctrTitle"/>
          </p:nvPr>
        </p:nvSpPr>
        <p:spPr>
          <a:xfrm>
            <a:off x="576000" y="2617200"/>
            <a:ext cx="7992000" cy="738664"/>
          </a:xfrm>
        </p:spPr>
        <p:txBody>
          <a:bodyPr/>
          <a:lstStyle/>
          <a:p>
            <a:r>
              <a:rPr lang="nb-NO"/>
              <a:t>Questions and </a:t>
            </a:r>
            <a:r>
              <a:rPr lang="nb-NO" err="1"/>
              <a:t>comments</a:t>
            </a:r>
            <a:r>
              <a:rPr lang="nb-NO"/>
              <a:t>?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4294967295"/>
          </p:nvPr>
        </p:nvSpPr>
        <p:spPr>
          <a:xfrm>
            <a:off x="6253163" y="6372225"/>
            <a:ext cx="2890837" cy="153988"/>
          </a:xfrm>
        </p:spPr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4294967295"/>
          </p:nvPr>
        </p:nvSpPr>
        <p:spPr>
          <a:xfrm>
            <a:off x="0" y="6372225"/>
            <a:ext cx="4757738" cy="153988"/>
          </a:xfrm>
        </p:spPr>
        <p:txBody>
          <a:bodyPr/>
          <a:lstStyle/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294967295"/>
          </p:nvPr>
        </p:nvSpPr>
        <p:spPr>
          <a:xfrm>
            <a:off x="8845550" y="6372225"/>
            <a:ext cx="298450" cy="153988"/>
          </a:xfrm>
        </p:spPr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22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107563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263" y="1737213"/>
            <a:ext cx="6647756" cy="492443"/>
          </a:xfrm>
        </p:spPr>
        <p:txBody>
          <a:bodyPr/>
          <a:lstStyle/>
          <a:p>
            <a:r>
              <a:rPr lang="nb-NO" sz="3200" dirty="0" err="1"/>
              <a:t>Why</a:t>
            </a:r>
            <a:r>
              <a:rPr lang="nb-NO" sz="3200" dirty="0"/>
              <a:t> Data Management Plan?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Data Management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3D96-CBD3-48C4-9DCF-F01415DF0056}" type="slidenum">
              <a:rPr lang="nb-NO" altLang="nb-NO" smtClean="0"/>
              <a:pPr>
                <a:defRPr/>
              </a:pPr>
              <a:t>3</a:t>
            </a:fld>
            <a:endParaRPr lang="nb-NO" altLang="nb-NO"/>
          </a:p>
        </p:txBody>
      </p:sp>
      <p:pic>
        <p:nvPicPr>
          <p:cNvPr id="8" name="Bild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787" y="272830"/>
            <a:ext cx="1860026" cy="18600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61145" y="2724543"/>
            <a:ext cx="7445165" cy="19389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1800"/>
              </a:spcBef>
            </a:pPr>
            <a:r>
              <a:rPr lang="nb-NO" sz="2400" dirty="0" err="1"/>
              <a:t>Requirements</a:t>
            </a:r>
            <a:r>
              <a:rPr lang="nb-NO" sz="2400" dirty="0"/>
              <a:t> from </a:t>
            </a:r>
            <a:r>
              <a:rPr lang="nb-NO" sz="2400" dirty="0" err="1"/>
              <a:t>the</a:t>
            </a:r>
            <a:r>
              <a:rPr lang="nb-NO" sz="2400" dirty="0"/>
              <a:t> </a:t>
            </a:r>
            <a:r>
              <a:rPr lang="nb-NO" sz="2400" dirty="0" err="1"/>
              <a:t>funding</a:t>
            </a:r>
            <a:r>
              <a:rPr lang="nb-NO" sz="2400" dirty="0"/>
              <a:t> </a:t>
            </a:r>
            <a:r>
              <a:rPr lang="nb-NO" sz="2400" dirty="0" err="1"/>
              <a:t>agencies</a:t>
            </a:r>
            <a:r>
              <a:rPr lang="nb-NO" sz="2400" dirty="0"/>
              <a:t> (NFR, EU)</a:t>
            </a:r>
          </a:p>
          <a:p>
            <a:pPr>
              <a:spcBef>
                <a:spcPts val="1800"/>
              </a:spcBef>
            </a:pPr>
            <a:r>
              <a:rPr kumimoji="0" lang="nb-NO" altLang="nb-NO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</a:rPr>
              <a:t>From </a:t>
            </a:r>
            <a:r>
              <a:rPr kumimoji="0" lang="nb-NO" altLang="nb-NO" b="0" i="0" u="none" strike="noStrike" cap="none" normalizeH="0" baseline="0" dirty="0" err="1">
                <a:ln>
                  <a:noFill/>
                </a:ln>
                <a:solidFill>
                  <a:srgbClr val="212121"/>
                </a:solidFill>
                <a:effectLst/>
              </a:rPr>
              <a:t>July</a:t>
            </a:r>
            <a:r>
              <a:rPr kumimoji="0" lang="nb-NO" altLang="nb-NO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</a:rPr>
              <a:t> 2020 - all </a:t>
            </a:r>
            <a:r>
              <a:rPr kumimoji="0" lang="nb-NO" altLang="nb-NO" b="0" i="0" u="none" strike="noStrike" cap="none" normalizeH="0" baseline="0" dirty="0" err="1">
                <a:ln>
                  <a:noFill/>
                </a:ln>
                <a:solidFill>
                  <a:srgbClr val="212121"/>
                </a:solidFill>
                <a:effectLst/>
              </a:rPr>
              <a:t>new</a:t>
            </a:r>
            <a:r>
              <a:rPr kumimoji="0" lang="nb-NO" altLang="nb-NO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nb-NO" altLang="nb-NO" b="0" i="0" u="none" strike="noStrike" cap="none" normalizeH="0" baseline="0" dirty="0" err="1">
                <a:ln>
                  <a:noFill/>
                </a:ln>
                <a:solidFill>
                  <a:srgbClr val="212121"/>
                </a:solidFill>
                <a:effectLst/>
              </a:rPr>
              <a:t>PhD</a:t>
            </a:r>
            <a:r>
              <a:rPr kumimoji="0" lang="nb-NO" altLang="nb-NO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nb-NO" altLang="nb-NO" b="0" i="0" u="none" strike="noStrike" cap="none" normalizeH="0" baseline="0" dirty="0" err="1">
                <a:ln>
                  <a:noFill/>
                </a:ln>
                <a:solidFill>
                  <a:srgbClr val="212121"/>
                </a:solidFill>
                <a:effectLst/>
              </a:rPr>
              <a:t>candidates</a:t>
            </a:r>
            <a:r>
              <a:rPr kumimoji="0" lang="nb-NO" altLang="nb-NO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</a:rPr>
              <a:t> at NMBU </a:t>
            </a:r>
            <a:r>
              <a:rPr kumimoji="0" lang="nb-NO" altLang="nb-NO" b="0" i="0" u="none" strike="noStrike" cap="none" normalizeH="0" baseline="0" dirty="0" err="1">
                <a:ln>
                  <a:noFill/>
                </a:ln>
                <a:solidFill>
                  <a:srgbClr val="212121"/>
                </a:solidFill>
                <a:effectLst/>
              </a:rPr>
              <a:t>should</a:t>
            </a:r>
            <a:r>
              <a:rPr kumimoji="0" lang="nb-NO" altLang="nb-NO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</a:rPr>
              <a:t> have a Data Management Plan (DMP)</a:t>
            </a:r>
          </a:p>
          <a:p>
            <a:pPr>
              <a:spcBef>
                <a:spcPts val="1800"/>
              </a:spcBef>
            </a:pPr>
            <a:r>
              <a:rPr lang="nb-NO" altLang="nb-NO" dirty="0">
                <a:solidFill>
                  <a:srgbClr val="212121"/>
                </a:solidFill>
              </a:rPr>
              <a:t>NMBU Guidelines for Research </a:t>
            </a:r>
            <a:r>
              <a:rPr lang="nb-NO" altLang="nb-NO" dirty="0" err="1">
                <a:solidFill>
                  <a:srgbClr val="212121"/>
                </a:solidFill>
              </a:rPr>
              <a:t>Ethics</a:t>
            </a:r>
            <a:endParaRPr lang="nb-NO" altLang="nb-NO" dirty="0">
              <a:solidFill>
                <a:srgbClr val="212121"/>
              </a:solidFill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509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9C0A2-3519-4680-9796-7F89059E2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562928"/>
            <a:ext cx="6818312" cy="984885"/>
          </a:xfrm>
        </p:spPr>
        <p:txBody>
          <a:bodyPr/>
          <a:lstStyle/>
          <a:p>
            <a:r>
              <a:rPr lang="nb-NO" sz="3200" dirty="0"/>
              <a:t>Data Management Plans (DMP) - </a:t>
            </a:r>
            <a:r>
              <a:rPr lang="nb-NO" sz="3200" dirty="0" err="1"/>
              <a:t>tools</a:t>
            </a:r>
            <a:endParaRPr lang="nb-NO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70079-95CD-431F-8E73-5CD4113E1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263" y="1825625"/>
            <a:ext cx="7405364" cy="4265209"/>
          </a:xfrm>
        </p:spPr>
        <p:txBody>
          <a:bodyPr/>
          <a:lstStyle/>
          <a:p>
            <a:pPr marL="0" indent="0" algn="l">
              <a:spcBef>
                <a:spcPts val="1200"/>
              </a:spcBef>
              <a:buNone/>
            </a:pPr>
            <a:r>
              <a:rPr lang="en-US" sz="1800" b="1" i="0" dirty="0">
                <a:solidFill>
                  <a:srgbClr val="333333"/>
                </a:solidFill>
                <a:effectLst/>
              </a:rPr>
              <a:t>NMBU recommends students and employees to make use of:</a:t>
            </a:r>
          </a:p>
          <a:p>
            <a:pPr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i="0" u="none" strike="noStrike" dirty="0">
                <a:solidFill>
                  <a:srgbClr val="117D6B"/>
                </a:solidFill>
                <a:effectLst/>
                <a:hlinkClick r:id="rId2"/>
              </a:rPr>
              <a:t>The DMP made available at the Norwegian Centre for Research Data (NSD) (DMP+)</a:t>
            </a:r>
            <a:endParaRPr lang="en-US" sz="1800" i="0" dirty="0">
              <a:solidFill>
                <a:srgbClr val="333333"/>
              </a:solidFill>
              <a:effectLst/>
            </a:endParaRPr>
          </a:p>
          <a:p>
            <a:pPr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i="0" u="none" strike="noStrike" dirty="0">
                <a:solidFill>
                  <a:srgbClr val="117D6B"/>
                </a:solidFill>
                <a:effectLst/>
                <a:hlinkClick r:id="rId3"/>
              </a:rPr>
              <a:t>ELIXIR Data Stewardship Wizard</a:t>
            </a:r>
            <a:r>
              <a:rPr lang="en-US" sz="1800" i="0" dirty="0">
                <a:solidFill>
                  <a:srgbClr val="333333"/>
                </a:solidFill>
                <a:effectLst/>
              </a:rPr>
              <a:t> might be used for research data management within life sciences.</a:t>
            </a:r>
          </a:p>
          <a:p>
            <a:pPr marL="0" indent="0" algn="l">
              <a:spcBef>
                <a:spcPts val="1200"/>
              </a:spcBef>
              <a:buNone/>
            </a:pPr>
            <a:endParaRPr lang="en-US" sz="1800" i="0" dirty="0">
              <a:solidFill>
                <a:srgbClr val="333333"/>
              </a:solidFill>
              <a:effectLst/>
            </a:endParaRPr>
          </a:p>
          <a:p>
            <a:pPr marL="0" indent="0" algn="l">
              <a:spcBef>
                <a:spcPts val="1200"/>
              </a:spcBef>
              <a:buNone/>
            </a:pPr>
            <a:r>
              <a:rPr lang="en-US" sz="1800" b="1" i="0" dirty="0">
                <a:solidFill>
                  <a:srgbClr val="333333"/>
                </a:solidFill>
                <a:effectLst/>
              </a:rPr>
              <a:t>Examples of national and international systems to generate DMPs:</a:t>
            </a:r>
          </a:p>
          <a:p>
            <a:pPr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i="0" u="none" strike="noStrike" dirty="0">
                <a:solidFill>
                  <a:srgbClr val="117D6B"/>
                </a:solidFill>
                <a:effectLst/>
                <a:hlinkClick r:id="rId4"/>
              </a:rPr>
              <a:t>National e-Infrastructure for Research Data (NIRD/</a:t>
            </a:r>
            <a:r>
              <a:rPr lang="en-US" sz="1800" i="0" u="none" strike="noStrike" dirty="0" err="1">
                <a:solidFill>
                  <a:srgbClr val="117D6B"/>
                </a:solidFill>
                <a:effectLst/>
                <a:hlinkClick r:id="rId4"/>
              </a:rPr>
              <a:t>Uninett</a:t>
            </a:r>
            <a:r>
              <a:rPr lang="en-US" sz="1800" i="0" u="none" strike="noStrike" dirty="0">
                <a:solidFill>
                  <a:srgbClr val="117D6B"/>
                </a:solidFill>
                <a:effectLst/>
                <a:hlinkClick r:id="rId4"/>
              </a:rPr>
              <a:t> Sigma 2)</a:t>
            </a:r>
            <a:r>
              <a:rPr lang="en-US" sz="1800" i="0" dirty="0">
                <a:solidFill>
                  <a:srgbClr val="333333"/>
                </a:solidFill>
                <a:effectLst/>
              </a:rPr>
              <a:t> (easy DMP)</a:t>
            </a:r>
          </a:p>
          <a:p>
            <a:pPr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i="0" u="none" strike="noStrike" dirty="0">
                <a:solidFill>
                  <a:srgbClr val="117D6B"/>
                </a:solidFill>
                <a:effectLst/>
                <a:hlinkClick r:id="rId5"/>
              </a:rPr>
              <a:t>FAIRDOM  Data Management</a:t>
            </a:r>
            <a:endParaRPr lang="en-US" sz="1800" i="0" dirty="0">
              <a:solidFill>
                <a:srgbClr val="333333"/>
              </a:solidFill>
              <a:effectLst/>
            </a:endParaRPr>
          </a:p>
          <a:p>
            <a:pPr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i="0" u="none" strike="noStrike" dirty="0">
                <a:solidFill>
                  <a:srgbClr val="117D6B"/>
                </a:solidFill>
                <a:effectLst/>
                <a:hlinkClick r:id="rId6"/>
              </a:rPr>
              <a:t>Digital Curation Senter - DMP online</a:t>
            </a:r>
            <a:endParaRPr lang="en-US" sz="1800" i="0" dirty="0">
              <a:solidFill>
                <a:srgbClr val="333333"/>
              </a:solidFill>
              <a:effectLst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5DAC4-4BDC-4799-9C12-747C7E9DF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E06EA-928B-4F0D-972C-008107141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5E54F-CCE1-45BB-AFCB-545017719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4</a:t>
            </a:fld>
            <a:endParaRPr lang="nb-NO" altLang="nb-NO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580C4B-BB97-407A-AD3F-2F00C80C59D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96829"/>
            <a:ext cx="1781607" cy="1336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02882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5</a:t>
            </a:fld>
            <a:endParaRPr lang="nb-NO" altLang="nb-NO"/>
          </a:p>
        </p:txBody>
      </p:sp>
      <p:sp>
        <p:nvSpPr>
          <p:cNvPr id="7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576263" y="6372225"/>
            <a:ext cx="4757737" cy="153988"/>
          </a:xfrm>
        </p:spPr>
        <p:txBody>
          <a:bodyPr/>
          <a:lstStyle/>
          <a:p>
            <a:pPr>
              <a:defRPr/>
            </a:pPr>
            <a:r>
              <a:rPr lang="nb-NO"/>
              <a:t>Data Management</a:t>
            </a:r>
          </a:p>
        </p:txBody>
      </p:sp>
      <p:sp>
        <p:nvSpPr>
          <p:cNvPr id="9" name="Tittel 1">
            <a:extLst>
              <a:ext uri="{FF2B5EF4-FFF2-40B4-BE49-F238E27FC236}">
                <a16:creationId xmlns:a16="http://schemas.microsoft.com/office/drawing/2014/main" id="{2FF357F1-39FB-4B31-99B3-7E9ADCDE5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498289"/>
            <a:ext cx="4730487" cy="540097"/>
          </a:xfrm>
        </p:spPr>
        <p:txBody>
          <a:bodyPr>
            <a:noAutofit/>
          </a:bodyPr>
          <a:lstStyle/>
          <a:p>
            <a:r>
              <a:rPr lang="nb-NO" sz="3600" dirty="0" err="1"/>
              <a:t>Webpages</a:t>
            </a:r>
            <a:endParaRPr lang="nb-NO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EF2E92-B57A-4712-850E-43DFD8B146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254" t="20334" r="31526" b="5736"/>
          <a:stretch/>
        </p:blipFill>
        <p:spPr>
          <a:xfrm>
            <a:off x="576263" y="1224368"/>
            <a:ext cx="3792831" cy="44325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F488E7-367B-4420-8AED-4196D7CAAB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915" t="20614" r="30085" b="7151"/>
          <a:stretch/>
        </p:blipFill>
        <p:spPr>
          <a:xfrm>
            <a:off x="4502256" y="1224368"/>
            <a:ext cx="4282717" cy="467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21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F9A5A-10C9-4FB2-80AA-B404A023F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717880"/>
            <a:ext cx="6818312" cy="492443"/>
          </a:xfrm>
        </p:spPr>
        <p:txBody>
          <a:bodyPr/>
          <a:lstStyle/>
          <a:p>
            <a:r>
              <a:rPr lang="nb-NO" sz="3200" dirty="0"/>
              <a:t>Canvas </a:t>
            </a:r>
            <a:r>
              <a:rPr lang="nb-NO" sz="3200" dirty="0" err="1"/>
              <a:t>course</a:t>
            </a:r>
            <a:endParaRPr lang="nb-NO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2C9BE-3C8A-41E3-A4B9-8CB0BE2ED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263" y="1598423"/>
            <a:ext cx="6818312" cy="883295"/>
          </a:xfrm>
        </p:spPr>
        <p:txBody>
          <a:bodyPr/>
          <a:lstStyle/>
          <a:p>
            <a:r>
              <a:rPr lang="nb-NO" sz="1800" dirty="0">
                <a:hlinkClick r:id="rId2"/>
              </a:rPr>
              <a:t>https://nmbu.instructure.com/courses/4825</a:t>
            </a:r>
            <a:endParaRPr lang="nb-NO" sz="1800" dirty="0"/>
          </a:p>
          <a:p>
            <a:r>
              <a:rPr lang="nb-NO" sz="1800" i="0" u="none" strike="noStrike" dirty="0">
                <a:solidFill>
                  <a:srgbClr val="117D6B"/>
                </a:solidFill>
                <a:effectLst/>
                <a:hlinkClick r:id="rId3"/>
              </a:rPr>
              <a:t>https://nmbu.instructure.com/courses/6249</a:t>
            </a:r>
            <a:endParaRPr lang="nb-NO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4D250-DEB5-4CDB-A5ED-D4D134C27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5E510-3E28-448D-BF67-C9A51C32F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6</a:t>
            </a:fld>
            <a:endParaRPr lang="nb-NO" altLang="nb-NO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BF5F1E-D0B2-474F-9141-3D5D956522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426" r="69687" b="34600"/>
          <a:stretch/>
        </p:blipFill>
        <p:spPr>
          <a:xfrm>
            <a:off x="755576" y="2481718"/>
            <a:ext cx="3744416" cy="3611319"/>
          </a:xfrm>
          <a:prstGeom prst="rect">
            <a:avLst/>
          </a:prstGeom>
        </p:spPr>
      </p:pic>
      <p:sp>
        <p:nvSpPr>
          <p:cNvPr id="8" name="Plassholder for bunntekst 5">
            <a:extLst>
              <a:ext uri="{FF2B5EF4-FFF2-40B4-BE49-F238E27FC236}">
                <a16:creationId xmlns:a16="http://schemas.microsoft.com/office/drawing/2014/main" id="{701D501D-5E56-497F-B6EA-60B3AD611A13}"/>
              </a:ext>
            </a:extLst>
          </p:cNvPr>
          <p:cNvSpPr txBox="1">
            <a:spLocks/>
          </p:cNvSpPr>
          <p:nvPr/>
        </p:nvSpPr>
        <p:spPr>
          <a:xfrm>
            <a:off x="576263" y="6372225"/>
            <a:ext cx="4757737" cy="153988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nb-NO" sz="1000">
                <a:solidFill>
                  <a:srgbClr val="009D7F"/>
                </a:solidFill>
                <a:latin typeface="inherit"/>
              </a:rPr>
              <a:t>Data Management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7C7ED5-EA5F-4215-8B21-7FA0555B68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288" t="47545" r="47796" b="26645"/>
          <a:stretch/>
        </p:blipFill>
        <p:spPr>
          <a:xfrm>
            <a:off x="4881966" y="3379537"/>
            <a:ext cx="2758698" cy="288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08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3ED394B-69F0-47B4-95C7-3A0F0A443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2124758"/>
            <a:ext cx="7992000" cy="1231106"/>
          </a:xfrm>
        </p:spPr>
        <p:txBody>
          <a:bodyPr/>
          <a:lstStyle/>
          <a:p>
            <a:r>
              <a:rPr lang="nb-NO" sz="4000" u="sng"/>
              <a:t>Storage</a:t>
            </a:r>
            <a:r>
              <a:rPr lang="nb-NO" sz="4000"/>
              <a:t> </a:t>
            </a:r>
            <a:r>
              <a:rPr lang="nb-NO" sz="4000" err="1"/>
              <a:t>of</a:t>
            </a:r>
            <a:r>
              <a:rPr lang="nb-NO" sz="4000"/>
              <a:t> Research Data </a:t>
            </a:r>
            <a:br>
              <a:rPr lang="nb-NO" sz="4000"/>
            </a:br>
            <a:r>
              <a:rPr lang="nb-NO" sz="4000"/>
              <a:t>- in </a:t>
            </a:r>
            <a:r>
              <a:rPr lang="nb-NO" sz="4000" err="1"/>
              <a:t>ongoing</a:t>
            </a:r>
            <a:r>
              <a:rPr lang="nb-NO" sz="4000"/>
              <a:t> </a:t>
            </a:r>
            <a:r>
              <a:rPr lang="nb-NO" sz="4000" err="1"/>
              <a:t>projects</a:t>
            </a:r>
            <a:endParaRPr lang="nb-NO" sz="400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3FA9E7F-9E19-43C3-AE94-A6F862A129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B648306-A238-4E6B-BCF3-51680465C3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B834D-2D44-4047-A4D8-B8655B18AD1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886DF-3E2A-4E81-B0C4-A89DB913792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31F29-CF54-4032-86A7-FC9DFCB216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7</a:t>
            </a:fld>
            <a:endParaRPr lang="nb-NO" altLang="nb-NO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0725DF-46EF-4825-B9D2-C81A013500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40271"/>
            <a:ext cx="1927853" cy="1445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13255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C5DCD-CF79-48F4-9832-7FC8A42AA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2" y="860703"/>
            <a:ext cx="6011961" cy="1278035"/>
          </a:xfrm>
        </p:spPr>
        <p:txBody>
          <a:bodyPr/>
          <a:lstStyle/>
          <a:p>
            <a:r>
              <a:rPr lang="nb-NO" sz="2800" dirty="0"/>
              <a:t>Storage </a:t>
            </a:r>
            <a:r>
              <a:rPr lang="nb-NO" sz="2800" dirty="0" err="1"/>
              <a:t>of</a:t>
            </a:r>
            <a:r>
              <a:rPr lang="nb-NO" sz="2800" dirty="0"/>
              <a:t> Research Data </a:t>
            </a:r>
            <a:r>
              <a:rPr lang="nb-NO" sz="2800" dirty="0" err="1"/>
              <a:t>without</a:t>
            </a:r>
            <a:r>
              <a:rPr lang="nb-NO" sz="2800" dirty="0"/>
              <a:t> personal </a:t>
            </a:r>
            <a:r>
              <a:rPr lang="nb-NO" sz="2800" dirty="0" err="1"/>
              <a:t>information</a:t>
            </a:r>
            <a:r>
              <a:rPr lang="nb-NO" sz="2800" dirty="0"/>
              <a:t> – </a:t>
            </a:r>
            <a:r>
              <a:rPr lang="nb-NO" sz="2800" dirty="0" err="1"/>
              <a:t>what</a:t>
            </a:r>
            <a:r>
              <a:rPr lang="nb-NO" sz="2800" dirty="0"/>
              <a:t> do </a:t>
            </a:r>
            <a:r>
              <a:rPr lang="nb-NO" sz="2800" dirty="0" err="1"/>
              <a:t>the</a:t>
            </a:r>
            <a:r>
              <a:rPr lang="nb-NO" sz="2800" dirty="0"/>
              <a:t>  guidelines </a:t>
            </a:r>
            <a:r>
              <a:rPr lang="nb-NO" sz="2800" dirty="0" err="1"/>
              <a:t>say</a:t>
            </a:r>
            <a:r>
              <a:rPr lang="nb-NO" sz="2800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E20B2-3D9F-420D-9FFA-5CC5D3515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262" y="2469356"/>
            <a:ext cx="4672049" cy="3979863"/>
          </a:xfrm>
        </p:spPr>
        <p:txBody>
          <a:bodyPr/>
          <a:lstStyle/>
          <a:p>
            <a:pPr algn="l">
              <a:buFont typeface="+mj-lt"/>
              <a:buAutoNum type="arabicPeriod"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LyonText"/>
              </a:rPr>
              <a:t>Research Data (raw data) must be</a:t>
            </a:r>
            <a:r>
              <a:rPr lang="en-US" sz="2000" i="0" dirty="0">
                <a:solidFill>
                  <a:srgbClr val="333333"/>
                </a:solidFill>
                <a:effectLst/>
                <a:latin typeface="LyonText"/>
              </a:rPr>
              <a:t> </a:t>
            </a:r>
            <a:r>
              <a:rPr lang="en-US" sz="2000" i="0" u="none" strike="noStrike" dirty="0">
                <a:solidFill>
                  <a:srgbClr val="117D6B"/>
                </a:solidFill>
                <a:effectLst/>
                <a:latin typeface="inherit"/>
                <a:hlinkClick r:id="rId2"/>
              </a:rPr>
              <a:t>stored at the NMBU server or in approved servers nationally or internationally</a:t>
            </a:r>
            <a:r>
              <a:rPr lang="en-US" sz="2000" i="0" dirty="0">
                <a:solidFill>
                  <a:srgbClr val="333333"/>
                </a:solidFill>
                <a:effectLst/>
                <a:latin typeface="LyonText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LyonText"/>
              </a:rPr>
              <a:t>You might take out a copy of the raw data and store it at your OneDrive server or personal computer for processing and analyzes.</a:t>
            </a:r>
          </a:p>
          <a:p>
            <a:pPr algn="l">
              <a:buFont typeface="+mj-lt"/>
              <a:buAutoNum type="arabicPeriod"/>
            </a:pPr>
            <a:r>
              <a:rPr lang="en-US" sz="2000" dirty="0">
                <a:solidFill>
                  <a:srgbClr val="333333"/>
                </a:solidFill>
                <a:latin typeface="LyonText"/>
              </a:rPr>
              <a:t>However, r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LyonText"/>
              </a:rPr>
              <a:t>esearch data should </a:t>
            </a:r>
            <a:r>
              <a:rPr lang="en-US" sz="2000" b="0" i="1" dirty="0">
                <a:solidFill>
                  <a:srgbClr val="333333"/>
                </a:solidFill>
                <a:effectLst/>
                <a:latin typeface="LyonText"/>
              </a:rPr>
              <a:t>NOT only be stored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LyonText"/>
              </a:rPr>
              <a:t> on a personal computer (C-drive), external hard drives,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LyonText"/>
              </a:rPr>
              <a:t>dropbox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LyonText"/>
              </a:rPr>
              <a:t> etc.</a:t>
            </a:r>
          </a:p>
          <a:p>
            <a:endParaRPr lang="nb-NO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E8A9D-5047-4DC8-BE82-D7602317A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E968D-D9AD-45D6-8FF8-FEE9D770E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Tittel på presentasjon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5D2DC-B277-4F30-8CFC-C52A28DF4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8</a:t>
            </a:fld>
            <a:endParaRPr lang="nb-NO" altLang="nb-NO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E1F2E3-DE41-4FD5-A754-E56ACC2AD6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40271"/>
            <a:ext cx="1927853" cy="1445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9FCF3F-2FC1-45A0-B910-E5D033BB22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88" t="16110" r="33462" b="50000"/>
          <a:stretch/>
        </p:blipFill>
        <p:spPr>
          <a:xfrm>
            <a:off x="5583950" y="2564904"/>
            <a:ext cx="3290212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0630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63" y="1028906"/>
            <a:ext cx="5749329" cy="1445890"/>
          </a:xfrm>
        </p:spPr>
        <p:txBody>
          <a:bodyPr/>
          <a:lstStyle/>
          <a:p>
            <a:r>
              <a:rPr lang="nb-NO" sz="3200" dirty="0"/>
              <a:t>Storage </a:t>
            </a:r>
            <a:r>
              <a:rPr lang="nb-NO" sz="3200" dirty="0" err="1"/>
              <a:t>of</a:t>
            </a:r>
            <a:r>
              <a:rPr lang="nb-NO" sz="3200" dirty="0"/>
              <a:t> Research Data </a:t>
            </a:r>
            <a:r>
              <a:rPr lang="nb-NO" sz="3200" dirty="0" err="1"/>
              <a:t>without</a:t>
            </a:r>
            <a:r>
              <a:rPr lang="nb-NO" sz="3200" dirty="0"/>
              <a:t> personal </a:t>
            </a:r>
            <a:r>
              <a:rPr lang="nb-NO" sz="3200" dirty="0" err="1"/>
              <a:t>information</a:t>
            </a:r>
            <a:r>
              <a:rPr lang="nb-NO" sz="3200" dirty="0"/>
              <a:t> - </a:t>
            </a:r>
            <a:r>
              <a:rPr lang="nb-NO" sz="3200" dirty="0" err="1"/>
              <a:t>tools</a:t>
            </a:r>
            <a:endParaRPr lang="nb-N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2950820"/>
            <a:ext cx="4957241" cy="4267671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nb-NO" sz="2000" b="1" dirty="0"/>
              <a:t>Research Data </a:t>
            </a:r>
            <a:r>
              <a:rPr lang="nb-NO" sz="2000" dirty="0" err="1"/>
              <a:t>generated</a:t>
            </a:r>
            <a:r>
              <a:rPr lang="nb-NO" sz="2000" dirty="0"/>
              <a:t> in </a:t>
            </a:r>
            <a:r>
              <a:rPr lang="nb-NO" sz="2000" dirty="0" err="1"/>
              <a:t>ongoing</a:t>
            </a:r>
            <a:r>
              <a:rPr lang="nb-NO" sz="2000" dirty="0"/>
              <a:t> </a:t>
            </a:r>
            <a:r>
              <a:rPr lang="nb-NO" sz="2000" dirty="0" err="1"/>
              <a:t>projects</a:t>
            </a:r>
            <a:r>
              <a:rPr lang="nb-NO" sz="2000" dirty="0"/>
              <a:t> </a:t>
            </a:r>
            <a:r>
              <a:rPr lang="nb-NO" sz="2000" dirty="0" err="1"/>
              <a:t>should</a:t>
            </a:r>
            <a:r>
              <a:rPr lang="nb-NO" sz="2000" dirty="0"/>
              <a:t> </a:t>
            </a:r>
            <a:r>
              <a:rPr lang="nb-NO" sz="2000" dirty="0" err="1"/>
              <a:t>normally</a:t>
            </a:r>
            <a:r>
              <a:rPr lang="nb-NO" sz="2000" dirty="0"/>
              <a:t> be </a:t>
            </a:r>
            <a:r>
              <a:rPr lang="nb-NO" sz="2000" dirty="0" err="1"/>
              <a:t>stored</a:t>
            </a:r>
            <a:r>
              <a:rPr lang="nb-NO" sz="2000" dirty="0"/>
              <a:t> at </a:t>
            </a: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LargeFile</a:t>
            </a:r>
            <a:r>
              <a:rPr lang="nb-NO" sz="2000" dirty="0"/>
              <a:t> server (W</a:t>
            </a:r>
            <a:r>
              <a:rPr lang="nb-NO" sz="2000" dirty="0">
                <a:sym typeface="Wingdings" panose="05000000000000000000" pitchFamily="2" charset="2"/>
              </a:rPr>
              <a:t>:)</a:t>
            </a:r>
            <a:r>
              <a:rPr lang="nb-NO" sz="2000" dirty="0"/>
              <a:t>.</a:t>
            </a:r>
          </a:p>
          <a:p>
            <a:pPr>
              <a:spcBef>
                <a:spcPts val="1800"/>
              </a:spcBef>
            </a:pPr>
            <a:r>
              <a:rPr lang="nb-NO" sz="2000" b="1" dirty="0" err="1"/>
              <a:t>External</a:t>
            </a:r>
            <a:r>
              <a:rPr lang="nb-NO" sz="2000" b="1" dirty="0"/>
              <a:t> </a:t>
            </a:r>
            <a:r>
              <a:rPr lang="nb-NO" sz="2000" b="1" dirty="0" err="1"/>
              <a:t>cooperation</a:t>
            </a:r>
            <a:r>
              <a:rPr lang="nb-NO" sz="2000" b="1" dirty="0"/>
              <a:t> (</a:t>
            </a:r>
            <a:r>
              <a:rPr lang="nb-NO" sz="2000" b="1" u="sng" dirty="0" err="1"/>
              <a:t>should</a:t>
            </a:r>
            <a:r>
              <a:rPr lang="nb-NO" sz="2000" b="1" u="sng" dirty="0"/>
              <a:t> not be </a:t>
            </a:r>
            <a:r>
              <a:rPr lang="nb-NO" sz="2000" b="1" dirty="0"/>
              <a:t>used as </a:t>
            </a:r>
            <a:r>
              <a:rPr lang="nb-NO" sz="2000" b="1" dirty="0" err="1"/>
              <a:t>the</a:t>
            </a:r>
            <a:r>
              <a:rPr lang="nb-NO" sz="2000" b="1" dirty="0"/>
              <a:t> </a:t>
            </a:r>
            <a:r>
              <a:rPr lang="nb-NO" sz="2000" b="1" dirty="0" err="1"/>
              <a:t>primary</a:t>
            </a:r>
            <a:r>
              <a:rPr lang="nb-NO" sz="2000" b="1" dirty="0"/>
              <a:t> </a:t>
            </a:r>
            <a:r>
              <a:rPr lang="nb-NO" sz="2000" b="1" dirty="0" err="1"/>
              <a:t>place</a:t>
            </a:r>
            <a:r>
              <a:rPr lang="nb-NO" sz="2000" b="1" dirty="0"/>
              <a:t> for </a:t>
            </a:r>
            <a:r>
              <a:rPr lang="nb-NO" sz="2000" b="1" dirty="0" err="1"/>
              <a:t>storage</a:t>
            </a:r>
            <a:r>
              <a:rPr lang="nb-NO" sz="2000" b="1" dirty="0"/>
              <a:t>): </a:t>
            </a:r>
            <a:r>
              <a:rPr lang="nb-NO" sz="2000" dirty="0" err="1"/>
              <a:t>Sharing</a:t>
            </a:r>
            <a:r>
              <a:rPr lang="nb-NO" sz="2000" dirty="0"/>
              <a:t> data </a:t>
            </a:r>
            <a:r>
              <a:rPr lang="nb-NO" sz="2000" dirty="0" err="1"/>
              <a:t>using</a:t>
            </a:r>
            <a:r>
              <a:rPr lang="nb-NO" sz="2000" dirty="0"/>
              <a:t> Office365 and OneDrive – NMBU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Norges miljø- og biovitenskapelige universitet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5657D-DA55-4136-A563-0D64858BFC86}" type="slidenum">
              <a:rPr lang="nb-NO" altLang="nb-NO" smtClean="0"/>
              <a:pPr>
                <a:defRPr/>
              </a:pPr>
              <a:t>9</a:t>
            </a:fld>
            <a:endParaRPr lang="nb-NO" altLang="nb-NO"/>
          </a:p>
        </p:txBody>
      </p:sp>
      <p:sp>
        <p:nvSpPr>
          <p:cNvPr id="9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576263" y="6372225"/>
            <a:ext cx="4757737" cy="153988"/>
          </a:xfrm>
        </p:spPr>
        <p:txBody>
          <a:bodyPr/>
          <a:lstStyle/>
          <a:p>
            <a:pPr>
              <a:defRPr/>
            </a:pPr>
            <a:r>
              <a:rPr lang="nb-NO"/>
              <a:t>Data Management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Microsoft Teams – Apper på Google Play">
            <a:extLst>
              <a:ext uri="{FF2B5EF4-FFF2-40B4-BE49-F238E27FC236}">
                <a16:creationId xmlns:a16="http://schemas.microsoft.com/office/drawing/2014/main" id="{84AF6788-9BE7-4287-9DA0-8C387B69D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962" y="357130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EE7EE2-5C00-482F-BCAC-5556D527D867}"/>
              </a:ext>
            </a:extLst>
          </p:cNvPr>
          <p:cNvSpPr txBox="1"/>
          <p:nvPr/>
        </p:nvSpPr>
        <p:spPr>
          <a:xfrm>
            <a:off x="6765280" y="2290867"/>
            <a:ext cx="2029614" cy="95410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nb-NO" sz="2800" err="1"/>
              <a:t>LargeFile</a:t>
            </a:r>
            <a:r>
              <a:rPr lang="nb-NO" sz="2800"/>
              <a:t> </a:t>
            </a:r>
          </a:p>
          <a:p>
            <a:r>
              <a:rPr lang="nb-NO" sz="2800"/>
              <a:t>server W: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A39AE3-2609-4F05-9C47-04AE0B8CB8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40271"/>
            <a:ext cx="1927853" cy="1445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11612919"/>
      </p:ext>
    </p:extLst>
  </p:cSld>
  <p:clrMapOvr>
    <a:masterClrMapping/>
  </p:clrMapOvr>
</p:sld>
</file>

<file path=ppt/theme/theme1.xml><?xml version="1.0" encoding="utf-8"?>
<a:theme xmlns:a="http://schemas.openxmlformats.org/drawingml/2006/main" name="NMBU_PPT_Bokmal">
  <a:themeElements>
    <a:clrScheme name="NMBU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7F"/>
      </a:accent1>
      <a:accent2>
        <a:srgbClr val="FEC843"/>
      </a:accent2>
      <a:accent3>
        <a:srgbClr val="556680"/>
      </a:accent3>
      <a:accent4>
        <a:srgbClr val="00A1CD"/>
      </a:accent4>
      <a:accent5>
        <a:srgbClr val="000000"/>
      </a:accent5>
      <a:accent6>
        <a:srgbClr val="C8ACB7"/>
      </a:accent6>
      <a:hlink>
        <a:srgbClr val="009D7F"/>
      </a:hlink>
      <a:folHlink>
        <a:srgbClr val="77645A"/>
      </a:folHlink>
    </a:clrScheme>
    <a:fontScheme name="Office klassisk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00eac90-9263-4687-88de-28426618b069">
      <Terms xmlns="http://schemas.microsoft.com/office/infopath/2007/PartnerControls"/>
    </lcf76f155ced4ddcb4097134ff3c332f>
    <TaxCatchAll xmlns="3951ed5a-7235-4bc5-87d5-faa2958bb97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853E2D982AA84CA9C81BE1BEA64D6E" ma:contentTypeVersion="14" ma:contentTypeDescription="Create a new document." ma:contentTypeScope="" ma:versionID="9b6a60ba00e30da0fd89aa500861193c">
  <xsd:schema xmlns:xsd="http://www.w3.org/2001/XMLSchema" xmlns:xs="http://www.w3.org/2001/XMLSchema" xmlns:p="http://schemas.microsoft.com/office/2006/metadata/properties" xmlns:ns2="f00eac90-9263-4687-88de-28426618b069" xmlns:ns3="3951ed5a-7235-4bc5-87d5-faa2958bb975" targetNamespace="http://schemas.microsoft.com/office/2006/metadata/properties" ma:root="true" ma:fieldsID="4b2c8be8cc330ad1e828ca1529c9145e" ns2:_="" ns3:_="">
    <xsd:import namespace="f00eac90-9263-4687-88de-28426618b069"/>
    <xsd:import namespace="3951ed5a-7235-4bc5-87d5-faa2958bb9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0eac90-9263-4687-88de-28426618b0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cb48b10-db16-4216-a9af-9762e172f3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51ed5a-7235-4bc5-87d5-faa2958bb975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886a71d-0483-4711-9cf0-01204e58d2c9}" ma:internalName="TaxCatchAll" ma:showField="CatchAllData" ma:web="3951ed5a-7235-4bc5-87d5-faa2958bb9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42D388-07CB-4C34-A9D2-A07B5B078F37}">
  <ds:schemaRefs>
    <ds:schemaRef ds:uri="http://schemas.microsoft.com/office/2006/metadata/properties"/>
    <ds:schemaRef ds:uri="http://schemas.microsoft.com/office/infopath/2007/PartnerControls"/>
    <ds:schemaRef ds:uri="f00eac90-9263-4687-88de-28426618b069"/>
    <ds:schemaRef ds:uri="3951ed5a-7235-4bc5-87d5-faa2958bb975"/>
  </ds:schemaRefs>
</ds:datastoreItem>
</file>

<file path=customXml/itemProps2.xml><?xml version="1.0" encoding="utf-8"?>
<ds:datastoreItem xmlns:ds="http://schemas.openxmlformats.org/officeDocument/2006/customXml" ds:itemID="{B264963A-A9DF-434D-909C-D54C8BF404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0eac90-9263-4687-88de-28426618b069"/>
    <ds:schemaRef ds:uri="3951ed5a-7235-4bc5-87d5-faa2958bb9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4CE841-5634-4FDA-B7DD-A0128C2E00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NMBU_PPT_Bokmal</Template>
  <TotalTime>236</TotalTime>
  <Words>1243</Words>
  <Application>Microsoft Office PowerPoint</Application>
  <PresentationFormat>Skjermfremvisning (4:3)</PresentationFormat>
  <Paragraphs>186</Paragraphs>
  <Slides>22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22</vt:i4>
      </vt:variant>
    </vt:vector>
  </HeadingPairs>
  <TitlesOfParts>
    <vt:vector size="27" baseType="lpstr">
      <vt:lpstr>Arial</vt:lpstr>
      <vt:lpstr>Calibri</vt:lpstr>
      <vt:lpstr>inherit</vt:lpstr>
      <vt:lpstr>LyonText</vt:lpstr>
      <vt:lpstr>NMBU_PPT_Bokmal</vt:lpstr>
      <vt:lpstr>Research Data Management and Data Management Plans (DMP)</vt:lpstr>
      <vt:lpstr>Policy and guidelines</vt:lpstr>
      <vt:lpstr>Why Data Management Plan? </vt:lpstr>
      <vt:lpstr>Data Management Plans (DMP) - tools</vt:lpstr>
      <vt:lpstr>Webpages</vt:lpstr>
      <vt:lpstr>Canvas course</vt:lpstr>
      <vt:lpstr>Storage of Research Data  - in ongoing projects</vt:lpstr>
      <vt:lpstr>Storage of Research Data without personal information – what do the  guidelines say?</vt:lpstr>
      <vt:lpstr>Storage of Research Data without personal information - tools</vt:lpstr>
      <vt:lpstr>Storage and computing power (calculations) large datasets - tools</vt:lpstr>
      <vt:lpstr>Archiving (Deposit) and Sharing Research Data </vt:lpstr>
      <vt:lpstr>Archiving (Deposit)  – what do the guidelines say?</vt:lpstr>
      <vt:lpstr>Archiving (Deposit) - services</vt:lpstr>
      <vt:lpstr>Sharing Research Data</vt:lpstr>
      <vt:lpstr>If you are handling personal data in a research project – certain rules, guidelines and routines apply</vt:lpstr>
      <vt:lpstr>Do you need personal data?</vt:lpstr>
      <vt:lpstr>Notification form at NSD</vt:lpstr>
      <vt:lpstr>Obligation to notify to NSD</vt:lpstr>
      <vt:lpstr>Collection of personal data - tools</vt:lpstr>
      <vt:lpstr>Roles and responsibility</vt:lpstr>
      <vt:lpstr>Summary NMBU guidelines</vt:lpstr>
      <vt:lpstr>Questions and comments?</vt:lpstr>
    </vt:vector>
  </TitlesOfParts>
  <Company>UMB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Colin Murphy</dc:creator>
  <dc:description>template by addpoint.no</dc:description>
  <cp:lastModifiedBy>Solveig Fossum-Raunehaug</cp:lastModifiedBy>
  <cp:revision>4</cp:revision>
  <dcterms:created xsi:type="dcterms:W3CDTF">2014-07-11T07:13:52Z</dcterms:created>
  <dcterms:modified xsi:type="dcterms:W3CDTF">2022-09-14T08:53:05Z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by">
    <vt:lpwstr>addpoint.no</vt:lpwstr>
  </property>
  <property fmtid="{D5CDD505-2E9C-101B-9397-08002B2CF9AE}" pid="3" name="MSIP_Label_d0484126-3486-41a9-802e-7f1e2277276c_Enabled">
    <vt:lpwstr>True</vt:lpwstr>
  </property>
  <property fmtid="{D5CDD505-2E9C-101B-9397-08002B2CF9AE}" pid="4" name="MSIP_Label_d0484126-3486-41a9-802e-7f1e2277276c_SiteId">
    <vt:lpwstr>eec01f8e-737f-43e3-9ed5-f8a59913bd82</vt:lpwstr>
  </property>
  <property fmtid="{D5CDD505-2E9C-101B-9397-08002B2CF9AE}" pid="5" name="MSIP_Label_d0484126-3486-41a9-802e-7f1e2277276c_Owner">
    <vt:lpwstr>solveig.fossum-raunehaug@nmbu.no</vt:lpwstr>
  </property>
  <property fmtid="{D5CDD505-2E9C-101B-9397-08002B2CF9AE}" pid="6" name="MSIP_Label_d0484126-3486-41a9-802e-7f1e2277276c_SetDate">
    <vt:lpwstr>2019-04-26T05:48:02.4086802Z</vt:lpwstr>
  </property>
  <property fmtid="{D5CDD505-2E9C-101B-9397-08002B2CF9AE}" pid="7" name="MSIP_Label_d0484126-3486-41a9-802e-7f1e2277276c_Name">
    <vt:lpwstr>Internal</vt:lpwstr>
  </property>
  <property fmtid="{D5CDD505-2E9C-101B-9397-08002B2CF9AE}" pid="8" name="MSIP_Label_d0484126-3486-41a9-802e-7f1e2277276c_Application">
    <vt:lpwstr>Microsoft Azure Information Protection</vt:lpwstr>
  </property>
  <property fmtid="{D5CDD505-2E9C-101B-9397-08002B2CF9AE}" pid="9" name="MSIP_Label_d0484126-3486-41a9-802e-7f1e2277276c_Extended_MSFT_Method">
    <vt:lpwstr>Automatic</vt:lpwstr>
  </property>
  <property fmtid="{D5CDD505-2E9C-101B-9397-08002B2CF9AE}" pid="10" name="Sensitivity">
    <vt:lpwstr>Internal</vt:lpwstr>
  </property>
  <property fmtid="{D5CDD505-2E9C-101B-9397-08002B2CF9AE}" pid="11" name="ContentTypeId">
    <vt:lpwstr>0x01010079853E2D982AA84CA9C81BE1BEA64D6E</vt:lpwstr>
  </property>
  <property fmtid="{D5CDD505-2E9C-101B-9397-08002B2CF9AE}" pid="12" name="MediaServiceImageTags">
    <vt:lpwstr/>
  </property>
</Properties>
</file>