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68" r:id="rId2"/>
    <p:sldId id="1582" r:id="rId3"/>
    <p:sldId id="1579" r:id="rId4"/>
    <p:sldId id="398" r:id="rId5"/>
    <p:sldId id="507" r:id="rId6"/>
    <p:sldId id="1583" r:id="rId7"/>
    <p:sldId id="1584" r:id="rId8"/>
    <p:sldId id="1585" r:id="rId9"/>
    <p:sldId id="448" r:id="rId10"/>
    <p:sldId id="414" r:id="rId11"/>
    <p:sldId id="415" r:id="rId12"/>
    <p:sldId id="1599" r:id="rId13"/>
    <p:sldId id="1600" r:id="rId14"/>
    <p:sldId id="1601" r:id="rId15"/>
    <p:sldId id="451" r:id="rId16"/>
    <p:sldId id="1602" r:id="rId17"/>
    <p:sldId id="430" r:id="rId18"/>
    <p:sldId id="452" r:id="rId19"/>
    <p:sldId id="425" r:id="rId20"/>
    <p:sldId id="1603" r:id="rId21"/>
    <p:sldId id="453" r:id="rId22"/>
    <p:sldId id="1609" r:id="rId23"/>
    <p:sldId id="1639" r:id="rId24"/>
    <p:sldId id="633" r:id="rId25"/>
    <p:sldId id="269" r:id="rId26"/>
  </p:sldIdLst>
  <p:sldSz cx="9144000" cy="5143500" type="screen16x9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 inndeling" id="{8ACF6A10-BF9C-4111-8906-7AFB24F1911E}">
          <p14:sldIdLst>
            <p14:sldId id="268"/>
            <p14:sldId id="1582"/>
            <p14:sldId id="1579"/>
            <p14:sldId id="398"/>
            <p14:sldId id="507"/>
            <p14:sldId id="1583"/>
            <p14:sldId id="1584"/>
            <p14:sldId id="1585"/>
            <p14:sldId id="448"/>
            <p14:sldId id="414"/>
            <p14:sldId id="415"/>
            <p14:sldId id="1599"/>
            <p14:sldId id="1600"/>
            <p14:sldId id="1601"/>
            <p14:sldId id="451"/>
            <p14:sldId id="1602"/>
            <p14:sldId id="430"/>
            <p14:sldId id="452"/>
            <p14:sldId id="425"/>
            <p14:sldId id="1603"/>
            <p14:sldId id="453"/>
            <p14:sldId id="1609"/>
            <p14:sldId id="1639"/>
            <p14:sldId id="633"/>
            <p14:sldId id="26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4F46"/>
    <a:srgbClr val="CF3C3A"/>
    <a:srgbClr val="E44E46"/>
    <a:srgbClr val="E65343"/>
    <a:srgbClr val="DB3F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D04A20-3D26-4D6A-AB30-6B2B213F8CA5}" v="16" dt="2022-09-25T17:33:37.96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aks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86" autoAdjust="0"/>
    <p:restoredTop sz="83812" autoAdjust="0"/>
  </p:normalViewPr>
  <p:slideViewPr>
    <p:cSldViewPr>
      <p:cViewPr varScale="1">
        <p:scale>
          <a:sx n="117" d="100"/>
          <a:sy n="117" d="100"/>
        </p:scale>
        <p:origin x="120" y="17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00" d="100"/>
          <a:sy n="100" d="100"/>
        </p:scale>
        <p:origin x="-355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y Ostrop" userId="dcdc20cd-4605-4911-9e46-28bc9890bc35" providerId="ADAL" clId="{80D04A20-3D26-4D6A-AB30-6B2B213F8CA5}"/>
    <pc:docChg chg="custSel addSld delSld modSld sldOrd modSection">
      <pc:chgData name="Jenny Ostrop" userId="dcdc20cd-4605-4911-9e46-28bc9890bc35" providerId="ADAL" clId="{80D04A20-3D26-4D6A-AB30-6B2B213F8CA5}" dt="2022-09-25T17:34:18.590" v="262" actId="207"/>
      <pc:docMkLst>
        <pc:docMk/>
      </pc:docMkLst>
      <pc:sldChg chg="del">
        <pc:chgData name="Jenny Ostrop" userId="dcdc20cd-4605-4911-9e46-28bc9890bc35" providerId="ADAL" clId="{80D04A20-3D26-4D6A-AB30-6B2B213F8CA5}" dt="2022-09-25T16:50:18.656" v="90" actId="47"/>
        <pc:sldMkLst>
          <pc:docMk/>
          <pc:sldMk cId="3894876028" sldId="266"/>
        </pc:sldMkLst>
      </pc:sldChg>
      <pc:sldChg chg="del">
        <pc:chgData name="Jenny Ostrop" userId="dcdc20cd-4605-4911-9e46-28bc9890bc35" providerId="ADAL" clId="{80D04A20-3D26-4D6A-AB30-6B2B213F8CA5}" dt="2022-09-25T17:33:41.300" v="259" actId="47"/>
        <pc:sldMkLst>
          <pc:docMk/>
          <pc:sldMk cId="1363064069" sldId="267"/>
        </pc:sldMkLst>
      </pc:sldChg>
      <pc:sldChg chg="modSp mod">
        <pc:chgData name="Jenny Ostrop" userId="dcdc20cd-4605-4911-9e46-28bc9890bc35" providerId="ADAL" clId="{80D04A20-3D26-4D6A-AB30-6B2B213F8CA5}" dt="2022-09-25T17:33:52.857" v="261" actId="20577"/>
        <pc:sldMkLst>
          <pc:docMk/>
          <pc:sldMk cId="1664325197" sldId="268"/>
        </pc:sldMkLst>
        <pc:spChg chg="mod">
          <ac:chgData name="Jenny Ostrop" userId="dcdc20cd-4605-4911-9e46-28bc9890bc35" providerId="ADAL" clId="{80D04A20-3D26-4D6A-AB30-6B2B213F8CA5}" dt="2022-09-25T17:33:52.857" v="261" actId="20577"/>
          <ac:spMkLst>
            <pc:docMk/>
            <pc:sldMk cId="1664325197" sldId="268"/>
            <ac:spMk id="15" creationId="{92F5857C-0A5A-C64F-8DB0-671CC50FD29F}"/>
          </ac:spMkLst>
        </pc:spChg>
        <pc:spChg chg="mod">
          <ac:chgData name="Jenny Ostrop" userId="dcdc20cd-4605-4911-9e46-28bc9890bc35" providerId="ADAL" clId="{80D04A20-3D26-4D6A-AB30-6B2B213F8CA5}" dt="2022-09-25T16:46:30.289" v="64" actId="20577"/>
          <ac:spMkLst>
            <pc:docMk/>
            <pc:sldMk cId="1664325197" sldId="268"/>
            <ac:spMk id="16" creationId="{3D73EE0C-814E-B349-A9DE-746C25EA948E}"/>
          </ac:spMkLst>
        </pc:spChg>
      </pc:sldChg>
      <pc:sldChg chg="del">
        <pc:chgData name="Jenny Ostrop" userId="dcdc20cd-4605-4911-9e46-28bc9890bc35" providerId="ADAL" clId="{80D04A20-3D26-4D6A-AB30-6B2B213F8CA5}" dt="2022-09-25T16:50:18.656" v="90" actId="47"/>
        <pc:sldMkLst>
          <pc:docMk/>
          <pc:sldMk cId="1761795428" sldId="271"/>
        </pc:sldMkLst>
      </pc:sldChg>
      <pc:sldChg chg="del">
        <pc:chgData name="Jenny Ostrop" userId="dcdc20cd-4605-4911-9e46-28bc9890bc35" providerId="ADAL" clId="{80D04A20-3D26-4D6A-AB30-6B2B213F8CA5}" dt="2022-09-25T17:33:04.801" v="256" actId="47"/>
        <pc:sldMkLst>
          <pc:docMk/>
          <pc:sldMk cId="3015376637" sldId="302"/>
        </pc:sldMkLst>
      </pc:sldChg>
      <pc:sldChg chg="del">
        <pc:chgData name="Jenny Ostrop" userId="dcdc20cd-4605-4911-9e46-28bc9890bc35" providerId="ADAL" clId="{80D04A20-3D26-4D6A-AB30-6B2B213F8CA5}" dt="2022-09-25T16:50:18.656" v="90" actId="47"/>
        <pc:sldMkLst>
          <pc:docMk/>
          <pc:sldMk cId="3363196800" sldId="394"/>
        </pc:sldMkLst>
      </pc:sldChg>
      <pc:sldChg chg="del">
        <pc:chgData name="Jenny Ostrop" userId="dcdc20cd-4605-4911-9e46-28bc9890bc35" providerId="ADAL" clId="{80D04A20-3D26-4D6A-AB30-6B2B213F8CA5}" dt="2022-09-25T16:52:58.223" v="178" actId="47"/>
        <pc:sldMkLst>
          <pc:docMk/>
          <pc:sldMk cId="2849052235" sldId="396"/>
        </pc:sldMkLst>
      </pc:sldChg>
      <pc:sldChg chg="del">
        <pc:chgData name="Jenny Ostrop" userId="dcdc20cd-4605-4911-9e46-28bc9890bc35" providerId="ADAL" clId="{80D04A20-3D26-4D6A-AB30-6B2B213F8CA5}" dt="2022-09-25T16:50:18.656" v="90" actId="47"/>
        <pc:sldMkLst>
          <pc:docMk/>
          <pc:sldMk cId="3351648937" sldId="400"/>
        </pc:sldMkLst>
      </pc:sldChg>
      <pc:sldChg chg="del">
        <pc:chgData name="Jenny Ostrop" userId="dcdc20cd-4605-4911-9e46-28bc9890bc35" providerId="ADAL" clId="{80D04A20-3D26-4D6A-AB30-6B2B213F8CA5}" dt="2022-09-25T16:50:18.656" v="90" actId="47"/>
        <pc:sldMkLst>
          <pc:docMk/>
          <pc:sldMk cId="1057194007" sldId="401"/>
        </pc:sldMkLst>
      </pc:sldChg>
      <pc:sldChg chg="del">
        <pc:chgData name="Jenny Ostrop" userId="dcdc20cd-4605-4911-9e46-28bc9890bc35" providerId="ADAL" clId="{80D04A20-3D26-4D6A-AB30-6B2B213F8CA5}" dt="2022-09-25T16:50:18.656" v="90" actId="47"/>
        <pc:sldMkLst>
          <pc:docMk/>
          <pc:sldMk cId="3258073390" sldId="402"/>
        </pc:sldMkLst>
      </pc:sldChg>
      <pc:sldChg chg="del">
        <pc:chgData name="Jenny Ostrop" userId="dcdc20cd-4605-4911-9e46-28bc9890bc35" providerId="ADAL" clId="{80D04A20-3D26-4D6A-AB30-6B2B213F8CA5}" dt="2022-09-25T16:50:18.656" v="90" actId="47"/>
        <pc:sldMkLst>
          <pc:docMk/>
          <pc:sldMk cId="2557189402" sldId="403"/>
        </pc:sldMkLst>
      </pc:sldChg>
      <pc:sldChg chg="del">
        <pc:chgData name="Jenny Ostrop" userId="dcdc20cd-4605-4911-9e46-28bc9890bc35" providerId="ADAL" clId="{80D04A20-3D26-4D6A-AB30-6B2B213F8CA5}" dt="2022-09-25T16:52:58.223" v="178" actId="47"/>
        <pc:sldMkLst>
          <pc:docMk/>
          <pc:sldMk cId="488932039" sldId="404"/>
        </pc:sldMkLst>
      </pc:sldChg>
      <pc:sldChg chg="del">
        <pc:chgData name="Jenny Ostrop" userId="dcdc20cd-4605-4911-9e46-28bc9890bc35" providerId="ADAL" clId="{80D04A20-3D26-4D6A-AB30-6B2B213F8CA5}" dt="2022-09-25T16:52:58.223" v="178" actId="47"/>
        <pc:sldMkLst>
          <pc:docMk/>
          <pc:sldMk cId="2100581553" sldId="405"/>
        </pc:sldMkLst>
      </pc:sldChg>
      <pc:sldChg chg="del">
        <pc:chgData name="Jenny Ostrop" userId="dcdc20cd-4605-4911-9e46-28bc9890bc35" providerId="ADAL" clId="{80D04A20-3D26-4D6A-AB30-6B2B213F8CA5}" dt="2022-09-25T16:55:36.623" v="183" actId="47"/>
        <pc:sldMkLst>
          <pc:docMk/>
          <pc:sldMk cId="211665989" sldId="406"/>
        </pc:sldMkLst>
      </pc:sldChg>
      <pc:sldChg chg="del">
        <pc:chgData name="Jenny Ostrop" userId="dcdc20cd-4605-4911-9e46-28bc9890bc35" providerId="ADAL" clId="{80D04A20-3D26-4D6A-AB30-6B2B213F8CA5}" dt="2022-09-25T17:30:49.618" v="251" actId="47"/>
        <pc:sldMkLst>
          <pc:docMk/>
          <pc:sldMk cId="1160142970" sldId="407"/>
        </pc:sldMkLst>
      </pc:sldChg>
      <pc:sldChg chg="del">
        <pc:chgData name="Jenny Ostrop" userId="dcdc20cd-4605-4911-9e46-28bc9890bc35" providerId="ADAL" clId="{80D04A20-3D26-4D6A-AB30-6B2B213F8CA5}" dt="2022-09-25T17:33:04.801" v="256" actId="47"/>
        <pc:sldMkLst>
          <pc:docMk/>
          <pc:sldMk cId="4082833678" sldId="408"/>
        </pc:sldMkLst>
      </pc:sldChg>
      <pc:sldChg chg="del">
        <pc:chgData name="Jenny Ostrop" userId="dcdc20cd-4605-4911-9e46-28bc9890bc35" providerId="ADAL" clId="{80D04A20-3D26-4D6A-AB30-6B2B213F8CA5}" dt="2022-09-25T16:54:39.082" v="179" actId="47"/>
        <pc:sldMkLst>
          <pc:docMk/>
          <pc:sldMk cId="3733608573" sldId="413"/>
        </pc:sldMkLst>
      </pc:sldChg>
      <pc:sldChg chg="add del">
        <pc:chgData name="Jenny Ostrop" userId="dcdc20cd-4605-4911-9e46-28bc9890bc35" providerId="ADAL" clId="{80D04A20-3D26-4D6A-AB30-6B2B213F8CA5}" dt="2022-09-25T16:54:56.133" v="180"/>
        <pc:sldMkLst>
          <pc:docMk/>
          <pc:sldMk cId="947502983" sldId="414"/>
        </pc:sldMkLst>
      </pc:sldChg>
      <pc:sldChg chg="add del">
        <pc:chgData name="Jenny Ostrop" userId="dcdc20cd-4605-4911-9e46-28bc9890bc35" providerId="ADAL" clId="{80D04A20-3D26-4D6A-AB30-6B2B213F8CA5}" dt="2022-09-25T16:54:56.133" v="180"/>
        <pc:sldMkLst>
          <pc:docMk/>
          <pc:sldMk cId="2270340426" sldId="415"/>
        </pc:sldMkLst>
      </pc:sldChg>
      <pc:sldChg chg="del">
        <pc:chgData name="Jenny Ostrop" userId="dcdc20cd-4605-4911-9e46-28bc9890bc35" providerId="ADAL" clId="{80D04A20-3D26-4D6A-AB30-6B2B213F8CA5}" dt="2022-09-25T16:54:39.082" v="179" actId="47"/>
        <pc:sldMkLst>
          <pc:docMk/>
          <pc:sldMk cId="2675607202" sldId="416"/>
        </pc:sldMkLst>
      </pc:sldChg>
      <pc:sldChg chg="del">
        <pc:chgData name="Jenny Ostrop" userId="dcdc20cd-4605-4911-9e46-28bc9890bc35" providerId="ADAL" clId="{80D04A20-3D26-4D6A-AB30-6B2B213F8CA5}" dt="2022-09-25T16:54:39.082" v="179" actId="47"/>
        <pc:sldMkLst>
          <pc:docMk/>
          <pc:sldMk cId="1451101527" sldId="417"/>
        </pc:sldMkLst>
      </pc:sldChg>
      <pc:sldChg chg="del">
        <pc:chgData name="Jenny Ostrop" userId="dcdc20cd-4605-4911-9e46-28bc9890bc35" providerId="ADAL" clId="{80D04A20-3D26-4D6A-AB30-6B2B213F8CA5}" dt="2022-09-25T16:54:39.082" v="179" actId="47"/>
        <pc:sldMkLst>
          <pc:docMk/>
          <pc:sldMk cId="127290841" sldId="418"/>
        </pc:sldMkLst>
      </pc:sldChg>
      <pc:sldChg chg="del">
        <pc:chgData name="Jenny Ostrop" userId="dcdc20cd-4605-4911-9e46-28bc9890bc35" providerId="ADAL" clId="{80D04A20-3D26-4D6A-AB30-6B2B213F8CA5}" dt="2022-09-25T16:55:36.623" v="183" actId="47"/>
        <pc:sldMkLst>
          <pc:docMk/>
          <pc:sldMk cId="3304230299" sldId="420"/>
        </pc:sldMkLst>
      </pc:sldChg>
      <pc:sldChg chg="del">
        <pc:chgData name="Jenny Ostrop" userId="dcdc20cd-4605-4911-9e46-28bc9890bc35" providerId="ADAL" clId="{80D04A20-3D26-4D6A-AB30-6B2B213F8CA5}" dt="2022-09-25T16:55:36.623" v="183" actId="47"/>
        <pc:sldMkLst>
          <pc:docMk/>
          <pc:sldMk cId="2914512839" sldId="421"/>
        </pc:sldMkLst>
      </pc:sldChg>
      <pc:sldChg chg="del">
        <pc:chgData name="Jenny Ostrop" userId="dcdc20cd-4605-4911-9e46-28bc9890bc35" providerId="ADAL" clId="{80D04A20-3D26-4D6A-AB30-6B2B213F8CA5}" dt="2022-09-25T17:33:04.801" v="256" actId="47"/>
        <pc:sldMkLst>
          <pc:docMk/>
          <pc:sldMk cId="353864053" sldId="422"/>
        </pc:sldMkLst>
      </pc:sldChg>
      <pc:sldChg chg="del">
        <pc:chgData name="Jenny Ostrop" userId="dcdc20cd-4605-4911-9e46-28bc9890bc35" providerId="ADAL" clId="{80D04A20-3D26-4D6A-AB30-6B2B213F8CA5}" dt="2022-09-25T16:55:15.910" v="181" actId="47"/>
        <pc:sldMkLst>
          <pc:docMk/>
          <pc:sldMk cId="391548816" sldId="423"/>
        </pc:sldMkLst>
      </pc:sldChg>
      <pc:sldChg chg="del">
        <pc:chgData name="Jenny Ostrop" userId="dcdc20cd-4605-4911-9e46-28bc9890bc35" providerId="ADAL" clId="{80D04A20-3D26-4D6A-AB30-6B2B213F8CA5}" dt="2022-09-25T17:33:04.801" v="256" actId="47"/>
        <pc:sldMkLst>
          <pc:docMk/>
          <pc:sldMk cId="3901001810" sldId="424"/>
        </pc:sldMkLst>
      </pc:sldChg>
      <pc:sldChg chg="ord">
        <pc:chgData name="Jenny Ostrop" userId="dcdc20cd-4605-4911-9e46-28bc9890bc35" providerId="ADAL" clId="{80D04A20-3D26-4D6A-AB30-6B2B213F8CA5}" dt="2022-09-25T17:32:07.873" v="254"/>
        <pc:sldMkLst>
          <pc:docMk/>
          <pc:sldMk cId="2399465991" sldId="425"/>
        </pc:sldMkLst>
      </pc:sldChg>
      <pc:sldChg chg="del">
        <pc:chgData name="Jenny Ostrop" userId="dcdc20cd-4605-4911-9e46-28bc9890bc35" providerId="ADAL" clId="{80D04A20-3D26-4D6A-AB30-6B2B213F8CA5}" dt="2022-09-25T17:33:04.801" v="256" actId="47"/>
        <pc:sldMkLst>
          <pc:docMk/>
          <pc:sldMk cId="2891808116" sldId="426"/>
        </pc:sldMkLst>
      </pc:sldChg>
      <pc:sldChg chg="del">
        <pc:chgData name="Jenny Ostrop" userId="dcdc20cd-4605-4911-9e46-28bc9890bc35" providerId="ADAL" clId="{80D04A20-3D26-4D6A-AB30-6B2B213F8CA5}" dt="2022-09-25T17:33:04.801" v="256" actId="47"/>
        <pc:sldMkLst>
          <pc:docMk/>
          <pc:sldMk cId="1246469365" sldId="427"/>
        </pc:sldMkLst>
      </pc:sldChg>
      <pc:sldChg chg="del">
        <pc:chgData name="Jenny Ostrop" userId="dcdc20cd-4605-4911-9e46-28bc9890bc35" providerId="ADAL" clId="{80D04A20-3D26-4D6A-AB30-6B2B213F8CA5}" dt="2022-09-25T16:55:36.623" v="183" actId="47"/>
        <pc:sldMkLst>
          <pc:docMk/>
          <pc:sldMk cId="318615604" sldId="429"/>
        </pc:sldMkLst>
      </pc:sldChg>
      <pc:sldChg chg="addSp delSp modSp mod">
        <pc:chgData name="Jenny Ostrop" userId="dcdc20cd-4605-4911-9e46-28bc9890bc35" providerId="ADAL" clId="{80D04A20-3D26-4D6A-AB30-6B2B213F8CA5}" dt="2022-09-25T17:30:04.280" v="249" actId="962"/>
        <pc:sldMkLst>
          <pc:docMk/>
          <pc:sldMk cId="3708931548" sldId="430"/>
        </pc:sldMkLst>
        <pc:spChg chg="del">
          <ac:chgData name="Jenny Ostrop" userId="dcdc20cd-4605-4911-9e46-28bc9890bc35" providerId="ADAL" clId="{80D04A20-3D26-4D6A-AB30-6B2B213F8CA5}" dt="2022-09-25T17:27:06.181" v="191" actId="478"/>
          <ac:spMkLst>
            <pc:docMk/>
            <pc:sldMk cId="3708931548" sldId="430"/>
            <ac:spMk id="5" creationId="{CB17C969-AAE1-41B3-AFF8-DCE773FE056D}"/>
          </ac:spMkLst>
        </pc:spChg>
        <pc:spChg chg="del">
          <ac:chgData name="Jenny Ostrop" userId="dcdc20cd-4605-4911-9e46-28bc9890bc35" providerId="ADAL" clId="{80D04A20-3D26-4D6A-AB30-6B2B213F8CA5}" dt="2022-09-25T17:28:01.245" v="218" actId="478"/>
          <ac:spMkLst>
            <pc:docMk/>
            <pc:sldMk cId="3708931548" sldId="430"/>
            <ac:spMk id="9" creationId="{ACE3B0E3-4974-4260-A999-0B8BECB42891}"/>
          </ac:spMkLst>
        </pc:spChg>
        <pc:spChg chg="add mod">
          <ac:chgData name="Jenny Ostrop" userId="dcdc20cd-4605-4911-9e46-28bc9890bc35" providerId="ADAL" clId="{80D04A20-3D26-4D6A-AB30-6B2B213F8CA5}" dt="2022-09-25T17:29:49.466" v="247" actId="1037"/>
          <ac:spMkLst>
            <pc:docMk/>
            <pc:sldMk cId="3708931548" sldId="430"/>
            <ac:spMk id="10" creationId="{00E61927-E3C5-3F62-14FC-3FD44CF0CE9A}"/>
          </ac:spMkLst>
        </pc:spChg>
        <pc:spChg chg="add mod">
          <ac:chgData name="Jenny Ostrop" userId="dcdc20cd-4605-4911-9e46-28bc9890bc35" providerId="ADAL" clId="{80D04A20-3D26-4D6A-AB30-6B2B213F8CA5}" dt="2022-09-25T17:29:26.780" v="241" actId="121"/>
          <ac:spMkLst>
            <pc:docMk/>
            <pc:sldMk cId="3708931548" sldId="430"/>
            <ac:spMk id="12" creationId="{1555FE86-B494-E880-D0BC-232C396F6A4B}"/>
          </ac:spMkLst>
        </pc:spChg>
        <pc:picChg chg="del">
          <ac:chgData name="Jenny Ostrop" userId="dcdc20cd-4605-4911-9e46-28bc9890bc35" providerId="ADAL" clId="{80D04A20-3D26-4D6A-AB30-6B2B213F8CA5}" dt="2022-09-25T17:27:09.281" v="194" actId="478"/>
          <ac:picMkLst>
            <pc:docMk/>
            <pc:sldMk cId="3708931548" sldId="430"/>
            <ac:picMk id="3" creationId="{CDACF7F7-B964-445C-B6AF-CD887E9E9083}"/>
          </ac:picMkLst>
        </pc:picChg>
        <pc:picChg chg="add mod">
          <ac:chgData name="Jenny Ostrop" userId="dcdc20cd-4605-4911-9e46-28bc9890bc35" providerId="ADAL" clId="{80D04A20-3D26-4D6A-AB30-6B2B213F8CA5}" dt="2022-09-25T17:30:02.056" v="248" actId="962"/>
          <ac:picMkLst>
            <pc:docMk/>
            <pc:sldMk cId="3708931548" sldId="430"/>
            <ac:picMk id="4" creationId="{3BA27F96-4312-3CBD-F92C-33E8B9E1BFB1}"/>
          </ac:picMkLst>
        </pc:picChg>
        <pc:picChg chg="add mod">
          <ac:chgData name="Jenny Ostrop" userId="dcdc20cd-4605-4911-9e46-28bc9890bc35" providerId="ADAL" clId="{80D04A20-3D26-4D6A-AB30-6B2B213F8CA5}" dt="2022-09-25T17:30:04.280" v="249" actId="962"/>
          <ac:picMkLst>
            <pc:docMk/>
            <pc:sldMk cId="3708931548" sldId="430"/>
            <ac:picMk id="7" creationId="{E9AE6F03-0186-4CD0-AC65-7A221882DE09}"/>
          </ac:picMkLst>
        </pc:picChg>
      </pc:sldChg>
      <pc:sldChg chg="del">
        <pc:chgData name="Jenny Ostrop" userId="dcdc20cd-4605-4911-9e46-28bc9890bc35" providerId="ADAL" clId="{80D04A20-3D26-4D6A-AB30-6B2B213F8CA5}" dt="2022-09-25T17:33:04.801" v="256" actId="47"/>
        <pc:sldMkLst>
          <pc:docMk/>
          <pc:sldMk cId="109012056" sldId="432"/>
        </pc:sldMkLst>
      </pc:sldChg>
      <pc:sldChg chg="add">
        <pc:chgData name="Jenny Ostrop" userId="dcdc20cd-4605-4911-9e46-28bc9890bc35" providerId="ADAL" clId="{80D04A20-3D26-4D6A-AB30-6B2B213F8CA5}" dt="2022-09-25T16:54:56.133" v="180"/>
        <pc:sldMkLst>
          <pc:docMk/>
          <pc:sldMk cId="533065801" sldId="448"/>
        </pc:sldMkLst>
      </pc:sldChg>
      <pc:sldChg chg="add">
        <pc:chgData name="Jenny Ostrop" userId="dcdc20cd-4605-4911-9e46-28bc9890bc35" providerId="ADAL" clId="{80D04A20-3D26-4D6A-AB30-6B2B213F8CA5}" dt="2022-09-25T16:55:29.720" v="182"/>
        <pc:sldMkLst>
          <pc:docMk/>
          <pc:sldMk cId="1639071509" sldId="451"/>
        </pc:sldMkLst>
      </pc:sldChg>
      <pc:sldChg chg="add">
        <pc:chgData name="Jenny Ostrop" userId="dcdc20cd-4605-4911-9e46-28bc9890bc35" providerId="ADAL" clId="{80D04A20-3D26-4D6A-AB30-6B2B213F8CA5}" dt="2022-09-25T17:30:47.556" v="250"/>
        <pc:sldMkLst>
          <pc:docMk/>
          <pc:sldMk cId="3328463136" sldId="452"/>
        </pc:sldMkLst>
      </pc:sldChg>
      <pc:sldChg chg="add">
        <pc:chgData name="Jenny Ostrop" userId="dcdc20cd-4605-4911-9e46-28bc9890bc35" providerId="ADAL" clId="{80D04A20-3D26-4D6A-AB30-6B2B213F8CA5}" dt="2022-09-25T17:32:51.138" v="255"/>
        <pc:sldMkLst>
          <pc:docMk/>
          <pc:sldMk cId="1269396498" sldId="453"/>
        </pc:sldMkLst>
      </pc:sldChg>
      <pc:sldChg chg="modSp add mod">
        <pc:chgData name="Jenny Ostrop" userId="dcdc20cd-4605-4911-9e46-28bc9890bc35" providerId="ADAL" clId="{80D04A20-3D26-4D6A-AB30-6B2B213F8CA5}" dt="2022-09-25T16:48:52.389" v="88" actId="20577"/>
        <pc:sldMkLst>
          <pc:docMk/>
          <pc:sldMk cId="2862452100" sldId="507"/>
        </pc:sldMkLst>
        <pc:spChg chg="mod">
          <ac:chgData name="Jenny Ostrop" userId="dcdc20cd-4605-4911-9e46-28bc9890bc35" providerId="ADAL" clId="{80D04A20-3D26-4D6A-AB30-6B2B213F8CA5}" dt="2022-09-25T16:48:52.389" v="88" actId="20577"/>
          <ac:spMkLst>
            <pc:docMk/>
            <pc:sldMk cId="2862452100" sldId="507"/>
            <ac:spMk id="8" creationId="{5B655B98-4BDF-488B-9B71-5D922B16AB9D}"/>
          </ac:spMkLst>
        </pc:spChg>
      </pc:sldChg>
      <pc:sldChg chg="add">
        <pc:chgData name="Jenny Ostrop" userId="dcdc20cd-4605-4911-9e46-28bc9890bc35" providerId="ADAL" clId="{80D04A20-3D26-4D6A-AB30-6B2B213F8CA5}" dt="2022-09-25T17:33:37.967" v="258"/>
        <pc:sldMkLst>
          <pc:docMk/>
          <pc:sldMk cId="3697101528" sldId="633"/>
        </pc:sldMkLst>
      </pc:sldChg>
      <pc:sldChg chg="add">
        <pc:chgData name="Jenny Ostrop" userId="dcdc20cd-4605-4911-9e46-28bc9890bc35" providerId="ADAL" clId="{80D04A20-3D26-4D6A-AB30-6B2B213F8CA5}" dt="2022-09-25T16:46:42.231" v="65"/>
        <pc:sldMkLst>
          <pc:docMk/>
          <pc:sldMk cId="366547118" sldId="1579"/>
        </pc:sldMkLst>
      </pc:sldChg>
      <pc:sldChg chg="add">
        <pc:chgData name="Jenny Ostrop" userId="dcdc20cd-4605-4911-9e46-28bc9890bc35" providerId="ADAL" clId="{80D04A20-3D26-4D6A-AB30-6B2B213F8CA5}" dt="2022-09-25T16:46:42.231" v="65"/>
        <pc:sldMkLst>
          <pc:docMk/>
          <pc:sldMk cId="320971623" sldId="1582"/>
        </pc:sldMkLst>
      </pc:sldChg>
      <pc:sldChg chg="add">
        <pc:chgData name="Jenny Ostrop" userId="dcdc20cd-4605-4911-9e46-28bc9890bc35" providerId="ADAL" clId="{80D04A20-3D26-4D6A-AB30-6B2B213F8CA5}" dt="2022-09-25T16:49:10.757" v="89"/>
        <pc:sldMkLst>
          <pc:docMk/>
          <pc:sldMk cId="1491621814" sldId="1583"/>
        </pc:sldMkLst>
      </pc:sldChg>
      <pc:sldChg chg="add">
        <pc:chgData name="Jenny Ostrop" userId="dcdc20cd-4605-4911-9e46-28bc9890bc35" providerId="ADAL" clId="{80D04A20-3D26-4D6A-AB30-6B2B213F8CA5}" dt="2022-09-25T16:50:46.727" v="91"/>
        <pc:sldMkLst>
          <pc:docMk/>
          <pc:sldMk cId="2766083649" sldId="1584"/>
        </pc:sldMkLst>
      </pc:sldChg>
      <pc:sldChg chg="addSp delSp modSp add mod">
        <pc:chgData name="Jenny Ostrop" userId="dcdc20cd-4605-4911-9e46-28bc9890bc35" providerId="ADAL" clId="{80D04A20-3D26-4D6A-AB30-6B2B213F8CA5}" dt="2022-09-25T16:52:25.641" v="177" actId="1076"/>
        <pc:sldMkLst>
          <pc:docMk/>
          <pc:sldMk cId="2904261837" sldId="1585"/>
        </pc:sldMkLst>
        <pc:spChg chg="del">
          <ac:chgData name="Jenny Ostrop" userId="dcdc20cd-4605-4911-9e46-28bc9890bc35" providerId="ADAL" clId="{80D04A20-3D26-4D6A-AB30-6B2B213F8CA5}" dt="2022-09-25T16:51:12.914" v="95" actId="478"/>
          <ac:spMkLst>
            <pc:docMk/>
            <pc:sldMk cId="2904261837" sldId="1585"/>
            <ac:spMk id="2" creationId="{FAE23A49-9CF2-3F95-03BA-1DF6942FCD7A}"/>
          </ac:spMkLst>
        </pc:spChg>
        <pc:spChg chg="add mod">
          <ac:chgData name="Jenny Ostrop" userId="dcdc20cd-4605-4911-9e46-28bc9890bc35" providerId="ADAL" clId="{80D04A20-3D26-4D6A-AB30-6B2B213F8CA5}" dt="2022-09-25T16:50:56.623" v="93"/>
          <ac:spMkLst>
            <pc:docMk/>
            <pc:sldMk cId="2904261837" sldId="1585"/>
            <ac:spMk id="3" creationId="{B37B7F0B-5C44-EAAE-FD30-FC6470C75EFC}"/>
          </ac:spMkLst>
        </pc:spChg>
        <pc:spChg chg="add mod">
          <ac:chgData name="Jenny Ostrop" userId="dcdc20cd-4605-4911-9e46-28bc9890bc35" providerId="ADAL" clId="{80D04A20-3D26-4D6A-AB30-6B2B213F8CA5}" dt="2022-09-25T16:52:16.290" v="175" actId="1035"/>
          <ac:spMkLst>
            <pc:docMk/>
            <pc:sldMk cId="2904261837" sldId="1585"/>
            <ac:spMk id="5" creationId="{D3766778-D9A3-BD66-D2F2-F0B277BD1FF8}"/>
          </ac:spMkLst>
        </pc:spChg>
        <pc:picChg chg="add mod">
          <ac:chgData name="Jenny Ostrop" userId="dcdc20cd-4605-4911-9e46-28bc9890bc35" providerId="ADAL" clId="{80D04A20-3D26-4D6A-AB30-6B2B213F8CA5}" dt="2022-09-25T16:52:25.641" v="177" actId="1076"/>
          <ac:picMkLst>
            <pc:docMk/>
            <pc:sldMk cId="2904261837" sldId="1585"/>
            <ac:picMk id="4" creationId="{E19070E2-302E-20EC-3746-7B7FE85107F5}"/>
          </ac:picMkLst>
        </pc:picChg>
        <pc:picChg chg="del">
          <ac:chgData name="Jenny Ostrop" userId="dcdc20cd-4605-4911-9e46-28bc9890bc35" providerId="ADAL" clId="{80D04A20-3D26-4D6A-AB30-6B2B213F8CA5}" dt="2022-09-25T16:51:12.914" v="95" actId="478"/>
          <ac:picMkLst>
            <pc:docMk/>
            <pc:sldMk cId="2904261837" sldId="1585"/>
            <ac:picMk id="12" creationId="{BF2D0162-0A1B-5A28-B410-5B855059AFF7}"/>
          </ac:picMkLst>
        </pc:picChg>
        <pc:picChg chg="del">
          <ac:chgData name="Jenny Ostrop" userId="dcdc20cd-4605-4911-9e46-28bc9890bc35" providerId="ADAL" clId="{80D04A20-3D26-4D6A-AB30-6B2B213F8CA5}" dt="2022-09-25T16:51:12.914" v="95" actId="478"/>
          <ac:picMkLst>
            <pc:docMk/>
            <pc:sldMk cId="2904261837" sldId="1585"/>
            <ac:picMk id="13" creationId="{9E574520-ACAF-367E-DDA3-BBDF3EADA3C8}"/>
          </ac:picMkLst>
        </pc:picChg>
        <pc:picChg chg="del">
          <ac:chgData name="Jenny Ostrop" userId="dcdc20cd-4605-4911-9e46-28bc9890bc35" providerId="ADAL" clId="{80D04A20-3D26-4D6A-AB30-6B2B213F8CA5}" dt="2022-09-25T16:51:10.639" v="94" actId="478"/>
          <ac:picMkLst>
            <pc:docMk/>
            <pc:sldMk cId="2904261837" sldId="1585"/>
            <ac:picMk id="25" creationId="{64D7AAC5-9989-4B08-9135-DFDD26545159}"/>
          </ac:picMkLst>
        </pc:picChg>
      </pc:sldChg>
      <pc:sldChg chg="add">
        <pc:chgData name="Jenny Ostrop" userId="dcdc20cd-4605-4911-9e46-28bc9890bc35" providerId="ADAL" clId="{80D04A20-3D26-4D6A-AB30-6B2B213F8CA5}" dt="2022-09-25T16:54:56.133" v="180"/>
        <pc:sldMkLst>
          <pc:docMk/>
          <pc:sldMk cId="3481228145" sldId="1599"/>
        </pc:sldMkLst>
      </pc:sldChg>
      <pc:sldChg chg="add">
        <pc:chgData name="Jenny Ostrop" userId="dcdc20cd-4605-4911-9e46-28bc9890bc35" providerId="ADAL" clId="{80D04A20-3D26-4D6A-AB30-6B2B213F8CA5}" dt="2022-09-25T16:54:56.133" v="180"/>
        <pc:sldMkLst>
          <pc:docMk/>
          <pc:sldMk cId="498874627" sldId="1600"/>
        </pc:sldMkLst>
      </pc:sldChg>
      <pc:sldChg chg="add">
        <pc:chgData name="Jenny Ostrop" userId="dcdc20cd-4605-4911-9e46-28bc9890bc35" providerId="ADAL" clId="{80D04A20-3D26-4D6A-AB30-6B2B213F8CA5}" dt="2022-09-25T16:54:56.133" v="180"/>
        <pc:sldMkLst>
          <pc:docMk/>
          <pc:sldMk cId="1202387574" sldId="1601"/>
        </pc:sldMkLst>
      </pc:sldChg>
      <pc:sldChg chg="add">
        <pc:chgData name="Jenny Ostrop" userId="dcdc20cd-4605-4911-9e46-28bc9890bc35" providerId="ADAL" clId="{80D04A20-3D26-4D6A-AB30-6B2B213F8CA5}" dt="2022-09-25T16:55:29.720" v="182"/>
        <pc:sldMkLst>
          <pc:docMk/>
          <pc:sldMk cId="3165960513" sldId="1602"/>
        </pc:sldMkLst>
      </pc:sldChg>
      <pc:sldChg chg="add">
        <pc:chgData name="Jenny Ostrop" userId="dcdc20cd-4605-4911-9e46-28bc9890bc35" providerId="ADAL" clId="{80D04A20-3D26-4D6A-AB30-6B2B213F8CA5}" dt="2022-09-25T17:31:37.471" v="252"/>
        <pc:sldMkLst>
          <pc:docMk/>
          <pc:sldMk cId="3598649505" sldId="1603"/>
        </pc:sldMkLst>
      </pc:sldChg>
      <pc:sldChg chg="add">
        <pc:chgData name="Jenny Ostrop" userId="dcdc20cd-4605-4911-9e46-28bc9890bc35" providerId="ADAL" clId="{80D04A20-3D26-4D6A-AB30-6B2B213F8CA5}" dt="2022-09-25T17:33:29.505" v="257"/>
        <pc:sldMkLst>
          <pc:docMk/>
          <pc:sldMk cId="2723970163" sldId="1609"/>
        </pc:sldMkLst>
      </pc:sldChg>
      <pc:sldChg chg="modSp add mod">
        <pc:chgData name="Jenny Ostrop" userId="dcdc20cd-4605-4911-9e46-28bc9890bc35" providerId="ADAL" clId="{80D04A20-3D26-4D6A-AB30-6B2B213F8CA5}" dt="2022-09-25T17:34:18.590" v="262" actId="207"/>
        <pc:sldMkLst>
          <pc:docMk/>
          <pc:sldMk cId="1466986527" sldId="1639"/>
        </pc:sldMkLst>
        <pc:spChg chg="mod">
          <ac:chgData name="Jenny Ostrop" userId="dcdc20cd-4605-4911-9e46-28bc9890bc35" providerId="ADAL" clId="{80D04A20-3D26-4D6A-AB30-6B2B213F8CA5}" dt="2022-09-25T17:34:18.590" v="262" actId="207"/>
          <ac:spMkLst>
            <pc:docMk/>
            <pc:sldMk cId="1466986527" sldId="1639"/>
            <ac:spMk id="33" creationId="{EB141422-0F29-464A-8BCD-7EE0A7570DE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D70CDE-D9CE-4354-94E4-1FD6DB967311}" type="datetimeFigureOut">
              <a:rPr lang="nb-NO" smtClean="0"/>
              <a:t>25.09.2022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A25AF9-6F74-472F-B3FF-34E5DD31836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0514458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DDE89A-F0D7-4FF6-B2F1-98DC7792C91E}" type="datetimeFigureOut">
              <a:rPr lang="nb-NO" smtClean="0"/>
              <a:t>25.09.2022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8A2AF7-2D85-4421-9B02-2B5F9CC37447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8844629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8A2AF7-2D85-4421-9B02-2B5F9CC37447}" type="slidenum">
              <a:rPr lang="nb-NO" smtClean="0"/>
              <a:t>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1844092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aldar for lysbilet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aldar for nota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aldar for lysbilet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D2A8C4-2570-4C58-855F-798C70B6897F}" type="slidenum">
              <a:rPr lang="nb-NO" smtClean="0"/>
              <a:t>10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353056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aldar for lysbilet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aldar for nota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aldar for lysbilet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D2A8C4-2570-4C58-855F-798C70B6897F}" type="slidenum">
              <a:rPr lang="nb-NO" smtClean="0"/>
              <a:t>11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021258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aldar for lysbilet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aldar for nota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aldar for lysbilet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D2A8C4-2570-4C58-855F-798C70B6897F}" type="slidenum">
              <a:rPr lang="nb-NO" smtClean="0"/>
              <a:t>12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432798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8A2AF7-2D85-4421-9B02-2B5F9CC37447}" type="slidenum">
              <a:rPr lang="nb-NO" smtClean="0"/>
              <a:t>13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430665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8A2AF7-2D85-4421-9B02-2B5F9CC37447}" type="slidenum">
              <a:rPr lang="nb-NO" smtClean="0"/>
              <a:t>14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257655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8A2AF7-2D85-4421-9B02-2B5F9CC37447}" type="slidenum">
              <a:rPr lang="nb-NO" smtClean="0"/>
              <a:t>15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259306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aldar for lysbilet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aldar for nota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aldar for lysbilet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D2A8C4-2570-4C58-855F-798C70B6897F}" type="slidenum">
              <a:rPr lang="nb-NO" smtClean="0"/>
              <a:t>16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421470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aldar for lysbilet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aldar for nota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aldar for lysbilet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D2A8C4-2570-4C58-855F-798C70B6897F}" type="slidenum">
              <a:rPr lang="nb-NO" smtClean="0"/>
              <a:t>17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007697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8A2AF7-2D85-4421-9B02-2B5F9CC37447}" type="slidenum">
              <a:rPr lang="nb-NO" smtClean="0"/>
              <a:t>18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436071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8A2AF7-2D85-4421-9B02-2B5F9CC37447}" type="slidenum">
              <a:rPr lang="nb-NO" smtClean="0"/>
              <a:t>20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565631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8A2AF7-2D85-4421-9B02-2B5F9CC37447}" type="slidenum">
              <a:rPr lang="nb-NO" smtClean="0"/>
              <a:t>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864990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8A2AF7-2D85-4421-9B02-2B5F9CC37447}" type="slidenum">
              <a:rPr lang="nb-NO" smtClean="0"/>
              <a:t>21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79418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8A2AF7-2D85-4421-9B02-2B5F9CC37447}" type="slidenum">
              <a:rPr lang="nb-NO" smtClean="0"/>
              <a:t>22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721644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8A2AF7-2D85-4421-9B02-2B5F9CC37447}" type="slidenum">
              <a:rPr lang="nb-NO" smtClean="0"/>
              <a:t>23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579095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8A2AF7-2D85-4421-9B02-2B5F9CC37447}" type="slidenum">
              <a:rPr lang="nb-NO" smtClean="0"/>
              <a:t>24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011853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8A2AF7-2D85-4421-9B02-2B5F9CC37447}" type="slidenum">
              <a:rPr lang="nb-NO" smtClean="0"/>
              <a:t>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660053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aldar for lysbilet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aldar for nota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aldar for lysbilet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D2A8C4-2570-4C58-855F-798C70B6897F}" type="slidenum">
              <a:rPr lang="nb-NO" smtClean="0"/>
              <a:t>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024138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8A2AF7-2D85-4421-9B02-2B5F9CC37447}" type="slidenum">
              <a:rPr lang="nb-NO" smtClean="0"/>
              <a:t>5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111037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aldar for lysbilet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aldar for nota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aldar for lysbilet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D2A8C4-2570-4C58-855F-798C70B6897F}" type="slidenum">
              <a:rPr lang="nb-NO" smtClean="0"/>
              <a:t>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074653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8A2AF7-2D85-4421-9B02-2B5F9CC37447}" type="slidenum">
              <a:rPr lang="nb-NO" smtClean="0"/>
              <a:t>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340422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8A2AF7-2D85-4421-9B02-2B5F9CC37447}" type="slidenum">
              <a:rPr lang="nb-NO" smtClean="0"/>
              <a:t>8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369073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8A2AF7-2D85-4421-9B02-2B5F9CC37447}" type="slidenum">
              <a:rPr lang="nb-NO" smtClean="0"/>
              <a:t>9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572684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First 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 hasCustomPrompt="1"/>
          </p:nvPr>
        </p:nvSpPr>
        <p:spPr>
          <a:xfrm>
            <a:off x="1115616" y="843558"/>
            <a:ext cx="6912768" cy="1912609"/>
          </a:xfrm>
        </p:spPr>
        <p:txBody>
          <a:bodyPr lIns="0" tIns="0" rIns="0" anchor="b" anchorCtr="0">
            <a:normAutofit/>
          </a:bodyPr>
          <a:lstStyle>
            <a:lvl1pPr marL="0" algn="ctr">
              <a:lnSpc>
                <a:spcPct val="100000"/>
              </a:lnSpc>
              <a:defRPr sz="3000" b="1" i="0" u="none" cap="none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sp>
        <p:nvSpPr>
          <p:cNvPr id="3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1115616" y="3147510"/>
            <a:ext cx="6912768" cy="936408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/>
              <a:t>Click to add subtitle</a:t>
            </a:r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nb-NO" dirty="0" err="1"/>
              <a:t>University</a:t>
            </a:r>
            <a:r>
              <a:rPr lang="nb-NO" dirty="0"/>
              <a:t> </a:t>
            </a:r>
            <a:r>
              <a:rPr lang="nb-NO" dirty="0" err="1"/>
              <a:t>of</a:t>
            </a:r>
            <a:r>
              <a:rPr lang="nb-NO" dirty="0"/>
              <a:t> Bergen</a:t>
            </a:r>
          </a:p>
        </p:txBody>
      </p:sp>
      <p:cxnSp>
        <p:nvCxnSpPr>
          <p:cNvPr id="7" name="Rett pil 6">
            <a:extLst>
              <a:ext uri="{FF2B5EF4-FFF2-40B4-BE49-F238E27FC236}">
                <a16:creationId xmlns:a16="http://schemas.microsoft.com/office/drawing/2014/main" id="{A34C3436-C71A-FB4A-8C35-92B3E09D274B}"/>
              </a:ext>
            </a:extLst>
          </p:cNvPr>
          <p:cNvCxnSpPr/>
          <p:nvPr userDrawn="1"/>
        </p:nvCxnSpPr>
        <p:spPr>
          <a:xfrm>
            <a:off x="4551995" y="-308570"/>
            <a:ext cx="0" cy="210790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kstSylinder 8">
            <a:extLst>
              <a:ext uri="{FF2B5EF4-FFF2-40B4-BE49-F238E27FC236}">
                <a16:creationId xmlns:a16="http://schemas.microsoft.com/office/drawing/2014/main" id="{8082DCD5-A22D-9844-A292-6B0CC74A5CBA}"/>
              </a:ext>
            </a:extLst>
          </p:cNvPr>
          <p:cNvSpPr txBox="1"/>
          <p:nvPr userDrawn="1"/>
        </p:nvSpPr>
        <p:spPr>
          <a:xfrm>
            <a:off x="1094929" y="-762054"/>
            <a:ext cx="6933455" cy="400110"/>
          </a:xfrm>
          <a:prstGeom prst="rect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i="1" dirty="0"/>
              <a:t>You can write unit/affiliation.</a:t>
            </a:r>
            <a:br>
              <a:rPr lang="en-US" sz="1000" i="1" dirty="0"/>
            </a:br>
            <a:r>
              <a:rPr lang="en-US" sz="1000" i="1" dirty="0"/>
              <a:t>To change content go to: Menu -&gt; Insert (Mac = Display) -&gt; Header and Footer</a:t>
            </a:r>
            <a:endParaRPr lang="nb-NO" sz="1000" i="1" dirty="0"/>
          </a:p>
        </p:txBody>
      </p:sp>
      <p:pic>
        <p:nvPicPr>
          <p:cNvPr id="10" name="Bilde 9">
            <a:extLst>
              <a:ext uri="{FF2B5EF4-FFF2-40B4-BE49-F238E27FC236}">
                <a16:creationId xmlns:a16="http://schemas.microsoft.com/office/drawing/2014/main" id="{72349FA0-A53E-6647-88C5-8931F1B3378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21833" y="3948983"/>
            <a:ext cx="3782535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998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lumns with subtitle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tekst 2"/>
          <p:cNvSpPr>
            <a:spLocks noGrp="1"/>
          </p:cNvSpPr>
          <p:nvPr>
            <p:ph type="body" idx="1" hasCustomPrompt="1"/>
          </p:nvPr>
        </p:nvSpPr>
        <p:spPr>
          <a:xfrm>
            <a:off x="1022920" y="1581640"/>
            <a:ext cx="3420000" cy="432048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2000" b="1" i="0"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subtitle</a:t>
            </a:r>
            <a:endParaRPr lang="nb-NO" dirty="0"/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 hasCustomPrompt="1"/>
          </p:nvPr>
        </p:nvSpPr>
        <p:spPr>
          <a:xfrm>
            <a:off x="4752400" y="1581640"/>
            <a:ext cx="3420000" cy="432048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2000" b="1" i="0"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subtitle</a:t>
            </a:r>
            <a:endParaRPr lang="nb-NO" dirty="0"/>
          </a:p>
        </p:txBody>
      </p:sp>
      <p:sp>
        <p:nvSpPr>
          <p:cNvPr id="10" name="Plassholder for innhold 2"/>
          <p:cNvSpPr>
            <a:spLocks noGrp="1"/>
          </p:cNvSpPr>
          <p:nvPr>
            <p:ph sz="half" idx="13" hasCustomPrompt="1"/>
          </p:nvPr>
        </p:nvSpPr>
        <p:spPr>
          <a:xfrm>
            <a:off x="1022920" y="2092345"/>
            <a:ext cx="3420000" cy="235161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Second </a:t>
            </a:r>
            <a:r>
              <a:rPr lang="nb-NO" dirty="0" err="1"/>
              <a:t>level</a:t>
            </a:r>
            <a:endParaRPr lang="nb-NO" dirty="0"/>
          </a:p>
          <a:p>
            <a:pPr lvl="2"/>
            <a:r>
              <a:rPr lang="nb-NO" dirty="0"/>
              <a:t>Third </a:t>
            </a:r>
            <a:r>
              <a:rPr lang="nb-NO" dirty="0" err="1"/>
              <a:t>level</a:t>
            </a:r>
            <a:endParaRPr lang="nb-NO" dirty="0"/>
          </a:p>
        </p:txBody>
      </p:sp>
      <p:sp>
        <p:nvSpPr>
          <p:cNvPr id="11" name="Plassholder for innhold 3"/>
          <p:cNvSpPr>
            <a:spLocks noGrp="1"/>
          </p:cNvSpPr>
          <p:nvPr>
            <p:ph sz="half" idx="2" hasCustomPrompt="1"/>
          </p:nvPr>
        </p:nvSpPr>
        <p:spPr>
          <a:xfrm>
            <a:off x="4752400" y="2092345"/>
            <a:ext cx="3420000" cy="235161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Second </a:t>
            </a:r>
            <a:r>
              <a:rPr lang="nb-NO" dirty="0" err="1"/>
              <a:t>level</a:t>
            </a:r>
            <a:endParaRPr lang="nb-NO" dirty="0"/>
          </a:p>
          <a:p>
            <a:pPr lvl="2"/>
            <a:r>
              <a:rPr lang="nb-NO" dirty="0"/>
              <a:t>Third </a:t>
            </a:r>
            <a:r>
              <a:rPr lang="nb-NO" dirty="0" err="1"/>
              <a:t>level</a:t>
            </a:r>
            <a:endParaRPr lang="nb-NO" dirty="0"/>
          </a:p>
        </p:txBody>
      </p:sp>
      <p:sp>
        <p:nvSpPr>
          <p:cNvPr id="12" name="Tittel 1"/>
          <p:cNvSpPr>
            <a:spLocks noGrp="1"/>
          </p:cNvSpPr>
          <p:nvPr>
            <p:ph type="title" hasCustomPrompt="1"/>
          </p:nvPr>
        </p:nvSpPr>
        <p:spPr>
          <a:xfrm>
            <a:off x="1022920" y="804231"/>
            <a:ext cx="7149480" cy="489701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2800" b="1" i="0"/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2" name="Plassholder for dato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900"/>
            </a:lvl1pPr>
          </a:lstStyle>
          <a:p>
            <a:r>
              <a:rPr lang="nb-NO"/>
              <a:t>Date</a:t>
            </a:r>
            <a:endParaRPr lang="nb-NO" dirty="0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nb-NO"/>
              <a:t>University of Bergen</a:t>
            </a:r>
            <a:endParaRPr lang="nb-NO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z="900"/>
            </a:lvl1pPr>
          </a:lstStyle>
          <a:p>
            <a:r>
              <a:rPr lang="nb-NO" dirty="0"/>
              <a:t>PAGE </a:t>
            </a:r>
            <a:fld id="{06C54713-27B5-4268-B680-29C9FB350413}" type="slidenum">
              <a:rPr lang="nb-NO" smtClean="0"/>
              <a:pPr/>
              <a:t>‹#›</a:t>
            </a:fld>
            <a:endParaRPr lang="nb-NO" dirty="0"/>
          </a:p>
        </p:txBody>
      </p:sp>
      <p:pic>
        <p:nvPicPr>
          <p:cNvPr id="14" name="Bilde 13" descr="Et bilde som inneholder foto, flaske, stang, klokke&#10;&#10;Automatisk generert beskrivelse">
            <a:extLst>
              <a:ext uri="{FF2B5EF4-FFF2-40B4-BE49-F238E27FC236}">
                <a16:creationId xmlns:a16="http://schemas.microsoft.com/office/drawing/2014/main" id="{6625D749-1D54-444E-B79C-64C657009E4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3948983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874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introduction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/>
          <p:cNvSpPr>
            <a:spLocks noGrp="1"/>
          </p:cNvSpPr>
          <p:nvPr>
            <p:ph idx="1" hasCustomPrompt="1"/>
          </p:nvPr>
        </p:nvSpPr>
        <p:spPr>
          <a:xfrm>
            <a:off x="3589570" y="1455950"/>
            <a:ext cx="4597350" cy="2916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Second </a:t>
            </a:r>
            <a:r>
              <a:rPr lang="nb-NO" dirty="0" err="1"/>
              <a:t>level</a:t>
            </a:r>
            <a:endParaRPr lang="nb-NO" dirty="0"/>
          </a:p>
          <a:p>
            <a:pPr lvl="2"/>
            <a:r>
              <a:rPr lang="nb-NO" dirty="0"/>
              <a:t>Third </a:t>
            </a:r>
            <a:r>
              <a:rPr lang="nb-NO" dirty="0" err="1"/>
              <a:t>level</a:t>
            </a:r>
            <a:endParaRPr lang="nb-NO" dirty="0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 hasCustomPrompt="1"/>
          </p:nvPr>
        </p:nvSpPr>
        <p:spPr>
          <a:xfrm>
            <a:off x="1022921" y="1455950"/>
            <a:ext cx="2360241" cy="29160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  <p:sp>
        <p:nvSpPr>
          <p:cNvPr id="8" name="Tittel 1"/>
          <p:cNvSpPr>
            <a:spLocks noGrp="1"/>
          </p:cNvSpPr>
          <p:nvPr>
            <p:ph type="title" hasCustomPrompt="1"/>
          </p:nvPr>
        </p:nvSpPr>
        <p:spPr>
          <a:xfrm>
            <a:off x="1022920" y="804231"/>
            <a:ext cx="7149480" cy="489701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2800" b="1" i="0"/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r>
              <a:rPr lang="nb-NO"/>
              <a:t>Date</a:t>
            </a:r>
            <a:endParaRPr lang="nb-NO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University of Bergen</a:t>
            </a:r>
            <a:endParaRPr lang="nb-NO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900"/>
            </a:lvl1pPr>
          </a:lstStyle>
          <a:p>
            <a:r>
              <a:rPr lang="nb-NO" dirty="0"/>
              <a:t>PAGE </a:t>
            </a:r>
            <a:fld id="{06C54713-27B5-4268-B680-29C9FB350413}" type="slidenum">
              <a:rPr lang="nb-NO" smtClean="0"/>
              <a:pPr/>
              <a:t>‹#›</a:t>
            </a:fld>
            <a:endParaRPr lang="nb-NO" dirty="0"/>
          </a:p>
        </p:txBody>
      </p:sp>
      <p:pic>
        <p:nvPicPr>
          <p:cNvPr id="10" name="Bilde 9" descr="Et bilde som inneholder foto, flaske, stang, klokke&#10;&#10;Automatisk generert beskrivelse">
            <a:extLst>
              <a:ext uri="{FF2B5EF4-FFF2-40B4-BE49-F238E27FC236}">
                <a16:creationId xmlns:a16="http://schemas.microsoft.com/office/drawing/2014/main" id="{0A9A097B-2D2F-C342-9F0F-01464EE5DC0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3948983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1058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>
          <a:xfrm>
            <a:off x="1022920" y="3514848"/>
            <a:ext cx="7164000" cy="425054"/>
          </a:xfrm>
        </p:spPr>
        <p:txBody>
          <a:bodyPr anchor="t" anchorCtr="0">
            <a:noAutofit/>
          </a:bodyPr>
          <a:lstStyle>
            <a:lvl1pPr algn="l">
              <a:lnSpc>
                <a:spcPct val="100000"/>
              </a:lnSpc>
              <a:defRPr sz="2500" b="1" i="0">
                <a:solidFill>
                  <a:srgbClr val="E54F46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3" name="Plassholder for bilde 2"/>
          <p:cNvSpPr>
            <a:spLocks noGrp="1"/>
          </p:cNvSpPr>
          <p:nvPr>
            <p:ph type="pic" idx="1" hasCustomPrompt="1"/>
          </p:nvPr>
        </p:nvSpPr>
        <p:spPr>
          <a:xfrm>
            <a:off x="1022920" y="843558"/>
            <a:ext cx="7164000" cy="2598223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photo</a:t>
            </a:r>
            <a:r>
              <a:rPr lang="nb-NO" dirty="0"/>
              <a:t> or </a:t>
            </a:r>
            <a:r>
              <a:rPr lang="nb-NO" dirty="0" err="1"/>
              <a:t>illustration</a:t>
            </a:r>
            <a:endParaRPr lang="nb-NO" dirty="0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 hasCustomPrompt="1"/>
          </p:nvPr>
        </p:nvSpPr>
        <p:spPr>
          <a:xfrm>
            <a:off x="1022920" y="4047914"/>
            <a:ext cx="6285384" cy="39604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r>
              <a:rPr lang="nb-NO"/>
              <a:t>Date</a:t>
            </a:r>
            <a:endParaRPr lang="nb-NO" dirty="0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University of Bergen</a:t>
            </a:r>
            <a:endParaRPr lang="nb-NO" dirty="0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900"/>
            </a:lvl1pPr>
          </a:lstStyle>
          <a:p>
            <a:r>
              <a:rPr lang="nb-NO" dirty="0"/>
              <a:t>Page </a:t>
            </a:r>
            <a:fld id="{06C54713-27B5-4268-B680-29C9FB350413}" type="slidenum">
              <a:rPr lang="nb-NO" smtClean="0"/>
              <a:pPr/>
              <a:t>‹#›</a:t>
            </a:fld>
            <a:endParaRPr lang="nb-NO" dirty="0"/>
          </a:p>
        </p:txBody>
      </p:sp>
      <p:pic>
        <p:nvPicPr>
          <p:cNvPr id="10" name="Bilde 9" descr="Et bilde som inneholder foto, flaske, stang, klokke&#10;&#10;Automatisk generert beskrivelse">
            <a:extLst>
              <a:ext uri="{FF2B5EF4-FFF2-40B4-BE49-F238E27FC236}">
                <a16:creationId xmlns:a16="http://schemas.microsoft.com/office/drawing/2014/main" id="{1523E00E-B9FA-CB49-AF2A-F3BDFBEA1B4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3948983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1668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University of Bergen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0746803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5E514FDA-87D0-F24D-A4E3-0F229EE1F0E1}"/>
              </a:ext>
            </a:extLst>
          </p:cNvPr>
          <p:cNvSpPr/>
          <p:nvPr userDrawn="1"/>
        </p:nvSpPr>
        <p:spPr>
          <a:xfrm>
            <a:off x="261000" y="143977"/>
            <a:ext cx="8622000" cy="4855546"/>
          </a:xfrm>
          <a:prstGeom prst="rect">
            <a:avLst/>
          </a:prstGeom>
          <a:solidFill>
            <a:srgbClr val="E54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4" name="Bilde 3" descr="Et bilde som inneholder klokke&#10;&#10;Automatisk generert beskrivelse">
            <a:extLst>
              <a:ext uri="{FF2B5EF4-FFF2-40B4-BE49-F238E27FC236}">
                <a16:creationId xmlns:a16="http://schemas.microsoft.com/office/drawing/2014/main" id="{DE44B76B-F552-6745-8FD4-0DE05C8B6E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350" y="1275606"/>
            <a:ext cx="2019300" cy="2019300"/>
          </a:xfrm>
          <a:prstGeom prst="rect">
            <a:avLst/>
          </a:prstGeom>
        </p:spPr>
      </p:pic>
      <p:cxnSp>
        <p:nvCxnSpPr>
          <p:cNvPr id="8" name="Rett linje 7">
            <a:extLst>
              <a:ext uri="{FF2B5EF4-FFF2-40B4-BE49-F238E27FC236}">
                <a16:creationId xmlns:a16="http://schemas.microsoft.com/office/drawing/2014/main" id="{9F4FCB4C-80B3-F24D-8BDB-01A91D3846B3}"/>
              </a:ext>
            </a:extLst>
          </p:cNvPr>
          <p:cNvCxnSpPr>
            <a:cxnSpLocks/>
          </p:cNvCxnSpPr>
          <p:nvPr userDrawn="1"/>
        </p:nvCxnSpPr>
        <p:spPr>
          <a:xfrm>
            <a:off x="2030012" y="3579862"/>
            <a:ext cx="5083976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lassholder for tekst 10">
            <a:extLst>
              <a:ext uri="{FF2B5EF4-FFF2-40B4-BE49-F238E27FC236}">
                <a16:creationId xmlns:a16="http://schemas.microsoft.com/office/drawing/2014/main" id="{2E2D51E0-D553-7444-A2FF-FE22249ED9B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77244" y="3795886"/>
            <a:ext cx="4989513" cy="433388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 sz="22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r>
              <a:rPr lang="nb-NO" dirty="0" err="1"/>
              <a:t>uib.no</a:t>
            </a:r>
            <a:endParaRPr lang="nb-NO" dirty="0"/>
          </a:p>
        </p:txBody>
      </p:sp>
      <p:pic>
        <p:nvPicPr>
          <p:cNvPr id="16" name="Bilde 15" descr="Et bilde som inneholder bord&#10;&#10;Automatisk generert beskrivelse">
            <a:extLst>
              <a:ext uri="{FF2B5EF4-FFF2-40B4-BE49-F238E27FC236}">
                <a16:creationId xmlns:a16="http://schemas.microsoft.com/office/drawing/2014/main" id="{C4CE5DA3-83B9-024C-A8B5-5F3CB4058A0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5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First page with pink backgroun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 hasCustomPrompt="1"/>
          </p:nvPr>
        </p:nvSpPr>
        <p:spPr>
          <a:xfrm>
            <a:off x="1115616" y="843558"/>
            <a:ext cx="6912768" cy="1912609"/>
          </a:xfrm>
        </p:spPr>
        <p:txBody>
          <a:bodyPr lIns="0" tIns="0" rIns="0" anchor="b" anchorCtr="0">
            <a:normAutofit/>
          </a:bodyPr>
          <a:lstStyle>
            <a:lvl1pPr marL="0" algn="ctr">
              <a:lnSpc>
                <a:spcPct val="100000"/>
              </a:lnSpc>
              <a:defRPr sz="3000" b="1" i="0" u="none" cap="none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1115616" y="3147510"/>
            <a:ext cx="6912768" cy="936408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subtitle</a:t>
            </a:r>
            <a:endParaRPr lang="nb-NO" dirty="0"/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nb-NO" dirty="0" err="1"/>
              <a:t>University</a:t>
            </a:r>
            <a:r>
              <a:rPr lang="nb-NO" dirty="0"/>
              <a:t> </a:t>
            </a:r>
            <a:r>
              <a:rPr lang="nb-NO" dirty="0" err="1"/>
              <a:t>of</a:t>
            </a:r>
            <a:r>
              <a:rPr lang="nb-NO" dirty="0"/>
              <a:t> Bergen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1D185F72-5C4F-B34D-90E7-52435FF8346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21833" y="3948983"/>
            <a:ext cx="3782535" cy="720000"/>
          </a:xfrm>
          <a:prstGeom prst="rect">
            <a:avLst/>
          </a:prstGeom>
        </p:spPr>
      </p:pic>
      <p:cxnSp>
        <p:nvCxnSpPr>
          <p:cNvPr id="12" name="Rett pil 11">
            <a:extLst>
              <a:ext uri="{FF2B5EF4-FFF2-40B4-BE49-F238E27FC236}">
                <a16:creationId xmlns:a16="http://schemas.microsoft.com/office/drawing/2014/main" id="{439F1D30-E75C-384D-BE56-671A855B017F}"/>
              </a:ext>
            </a:extLst>
          </p:cNvPr>
          <p:cNvCxnSpPr/>
          <p:nvPr userDrawn="1"/>
        </p:nvCxnSpPr>
        <p:spPr>
          <a:xfrm>
            <a:off x="4551995" y="-308570"/>
            <a:ext cx="0" cy="210790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kstSylinder 12">
            <a:extLst>
              <a:ext uri="{FF2B5EF4-FFF2-40B4-BE49-F238E27FC236}">
                <a16:creationId xmlns:a16="http://schemas.microsoft.com/office/drawing/2014/main" id="{7C9F3718-DF27-0A43-B932-6B42AC990253}"/>
              </a:ext>
            </a:extLst>
          </p:cNvPr>
          <p:cNvSpPr txBox="1"/>
          <p:nvPr userDrawn="1"/>
        </p:nvSpPr>
        <p:spPr>
          <a:xfrm>
            <a:off x="1094929" y="-762054"/>
            <a:ext cx="6933455" cy="400110"/>
          </a:xfrm>
          <a:prstGeom prst="rect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i="1" dirty="0"/>
              <a:t>You can write unit/affiliation.</a:t>
            </a:r>
            <a:br>
              <a:rPr lang="en-US" sz="1000" i="1" dirty="0"/>
            </a:br>
            <a:r>
              <a:rPr lang="en-US" sz="1000" i="1" dirty="0"/>
              <a:t>To change content go to: Menu -&gt; Insert (Mac = Display) -&gt; Header and Footer</a:t>
            </a:r>
            <a:endParaRPr lang="nb-NO" sz="1000" i="1" dirty="0"/>
          </a:p>
        </p:txBody>
      </p:sp>
    </p:spTree>
    <p:extLst>
      <p:ext uri="{BB962C8B-B14F-4D97-AF65-F5344CB8AC3E}">
        <p14:creationId xmlns:p14="http://schemas.microsoft.com/office/powerpoint/2010/main" val="2232587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st page with pictu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4">
            <a:extLst>
              <a:ext uri="{FF2B5EF4-FFF2-40B4-BE49-F238E27FC236}">
                <a16:creationId xmlns:a16="http://schemas.microsoft.com/office/drawing/2014/main" id="{9F581FC9-99B3-254C-94AA-E2A348666E3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59200" y="259200"/>
            <a:ext cx="8622000" cy="2703600"/>
          </a:xfrm>
        </p:spPr>
        <p:txBody>
          <a:bodyPr/>
          <a:lstStyle/>
          <a:p>
            <a:r>
              <a:rPr lang="nb-NO" dirty="0"/>
              <a:t>Picture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9C451960-1C73-5142-9372-646907BA7A21}"/>
              </a:ext>
            </a:extLst>
          </p:cNvPr>
          <p:cNvSpPr/>
          <p:nvPr userDrawn="1"/>
        </p:nvSpPr>
        <p:spPr>
          <a:xfrm>
            <a:off x="259200" y="2962800"/>
            <a:ext cx="8622000" cy="2016224"/>
          </a:xfrm>
          <a:prstGeom prst="rect">
            <a:avLst/>
          </a:prstGeom>
          <a:solidFill>
            <a:srgbClr val="E54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/>
          <p:cNvSpPr>
            <a:spLocks noGrp="1"/>
          </p:cNvSpPr>
          <p:nvPr>
            <p:ph type="ctrTitle" hasCustomPrompt="1"/>
          </p:nvPr>
        </p:nvSpPr>
        <p:spPr>
          <a:xfrm>
            <a:off x="1115616" y="3169730"/>
            <a:ext cx="6120680" cy="842180"/>
          </a:xfrm>
        </p:spPr>
        <p:txBody>
          <a:bodyPr lIns="0" tIns="0" rIns="0" anchor="b" anchorCtr="0">
            <a:normAutofit/>
          </a:bodyPr>
          <a:lstStyle>
            <a:lvl1pPr marL="0" algn="l">
              <a:lnSpc>
                <a:spcPct val="100000"/>
              </a:lnSpc>
              <a:defRPr sz="3000" b="1" i="0" u="none" cap="none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1115616" y="4083614"/>
            <a:ext cx="6120680" cy="671086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700" baseline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subtitle</a:t>
            </a:r>
            <a:endParaRPr lang="nb-NO" dirty="0"/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/>
              <a:t>University of Bergen</a:t>
            </a:r>
            <a:endParaRPr lang="nb-NO" dirty="0"/>
          </a:p>
        </p:txBody>
      </p:sp>
      <p:pic>
        <p:nvPicPr>
          <p:cNvPr id="20" name="Bilde 19" descr="Et bilde som inneholder bord&#10;&#10;Automatisk generert beskrivelse">
            <a:extLst>
              <a:ext uri="{FF2B5EF4-FFF2-40B4-BE49-F238E27FC236}">
                <a16:creationId xmlns:a16="http://schemas.microsoft.com/office/drawing/2014/main" id="{CEE9D729-C29A-1946-A8F1-7593F293FD4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1E508563-5736-5F46-BC43-BC967D27258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84368" y="3948983"/>
            <a:ext cx="720000" cy="720000"/>
          </a:xfrm>
          <a:prstGeom prst="rect">
            <a:avLst/>
          </a:prstGeom>
        </p:spPr>
      </p:pic>
      <p:cxnSp>
        <p:nvCxnSpPr>
          <p:cNvPr id="11" name="Rett pil 10">
            <a:extLst>
              <a:ext uri="{FF2B5EF4-FFF2-40B4-BE49-F238E27FC236}">
                <a16:creationId xmlns:a16="http://schemas.microsoft.com/office/drawing/2014/main" id="{3B23B4CB-6C19-5A46-AB2F-5A30A7EBDF25}"/>
              </a:ext>
            </a:extLst>
          </p:cNvPr>
          <p:cNvCxnSpPr/>
          <p:nvPr userDrawn="1"/>
        </p:nvCxnSpPr>
        <p:spPr>
          <a:xfrm>
            <a:off x="4551995" y="-308570"/>
            <a:ext cx="0" cy="210790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kstSylinder 11">
            <a:extLst>
              <a:ext uri="{FF2B5EF4-FFF2-40B4-BE49-F238E27FC236}">
                <a16:creationId xmlns:a16="http://schemas.microsoft.com/office/drawing/2014/main" id="{5062446D-F9CC-7F4E-944B-00DFEB18B396}"/>
              </a:ext>
            </a:extLst>
          </p:cNvPr>
          <p:cNvSpPr txBox="1"/>
          <p:nvPr userDrawn="1"/>
        </p:nvSpPr>
        <p:spPr>
          <a:xfrm>
            <a:off x="1094929" y="-762054"/>
            <a:ext cx="6933455" cy="400110"/>
          </a:xfrm>
          <a:prstGeom prst="rect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i="1" dirty="0"/>
              <a:t>You can write unit/affiliation.</a:t>
            </a:r>
            <a:br>
              <a:rPr lang="en-US" sz="1000" i="1" dirty="0"/>
            </a:br>
            <a:r>
              <a:rPr lang="en-US" sz="1000" i="1" dirty="0"/>
              <a:t>To change content go to: Menu -&gt; Insert (Mac = Display) -&gt; Header and Footer</a:t>
            </a:r>
            <a:endParaRPr lang="nb-NO" sz="1000" i="1" dirty="0"/>
          </a:p>
        </p:txBody>
      </p:sp>
    </p:spTree>
    <p:extLst>
      <p:ext uri="{BB962C8B-B14F-4D97-AF65-F5344CB8AC3E}">
        <p14:creationId xmlns:p14="http://schemas.microsoft.com/office/powerpoint/2010/main" val="3760653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>
          <a:xfrm>
            <a:off x="1022920" y="804231"/>
            <a:ext cx="7077472" cy="489701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2800" b="1" i="0"/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 hasCustomPrompt="1"/>
          </p:nvPr>
        </p:nvSpPr>
        <p:spPr>
          <a:xfrm>
            <a:off x="1022920" y="1455950"/>
            <a:ext cx="7077472" cy="2916000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Second </a:t>
            </a:r>
            <a:r>
              <a:rPr lang="nb-NO" dirty="0" err="1"/>
              <a:t>level</a:t>
            </a:r>
            <a:endParaRPr lang="nb-NO" dirty="0"/>
          </a:p>
          <a:p>
            <a:pPr lvl="2"/>
            <a:r>
              <a:rPr lang="nb-NO" dirty="0"/>
              <a:t>Third </a:t>
            </a:r>
            <a:r>
              <a:rPr lang="nb-NO" dirty="0" err="1"/>
              <a:t>level</a:t>
            </a:r>
            <a:endParaRPr lang="nb-NO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>
          <a:xfrm>
            <a:off x="467544" y="4587974"/>
            <a:ext cx="936104" cy="162018"/>
          </a:xfrm>
        </p:spPr>
        <p:txBody>
          <a:bodyPr/>
          <a:lstStyle>
            <a:lvl1pPr>
              <a:defRPr sz="900"/>
            </a:lvl1pPr>
          </a:lstStyle>
          <a:p>
            <a:r>
              <a:rPr lang="nb-NO"/>
              <a:t>Date</a:t>
            </a:r>
            <a:endParaRPr lang="nb-NO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University of Bergen</a:t>
            </a:r>
            <a:endParaRPr lang="nb-NO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>
          <a:xfrm>
            <a:off x="1702418" y="4587974"/>
            <a:ext cx="709342" cy="162018"/>
          </a:xfrm>
        </p:spPr>
        <p:txBody>
          <a:bodyPr/>
          <a:lstStyle>
            <a:lvl1pPr>
              <a:defRPr sz="900"/>
            </a:lvl1pPr>
          </a:lstStyle>
          <a:p>
            <a:r>
              <a:rPr lang="nb-NO" dirty="0"/>
              <a:t>Page </a:t>
            </a:r>
            <a:fld id="{06C54713-27B5-4268-B680-29C9FB350413}" type="slidenum">
              <a:rPr lang="nb-NO" smtClean="0"/>
              <a:pPr/>
              <a:t>‹#›</a:t>
            </a:fld>
            <a:endParaRPr lang="nb-NO" dirty="0"/>
          </a:p>
        </p:txBody>
      </p:sp>
      <p:pic>
        <p:nvPicPr>
          <p:cNvPr id="8" name="Bilde 7" descr="Et bilde som inneholder foto, flaske, stang, klokke&#10;&#10;Automatisk generert beskrivelse">
            <a:extLst>
              <a:ext uri="{FF2B5EF4-FFF2-40B4-BE49-F238E27FC236}">
                <a16:creationId xmlns:a16="http://schemas.microsoft.com/office/drawing/2014/main" id="{6E6226CF-0285-E742-94F3-EEAD2EAE03B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3948983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744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with pink backgroun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>
          <a:xfrm>
            <a:off x="1022920" y="804231"/>
            <a:ext cx="7077472" cy="489701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2800" b="1" i="0"/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 hasCustomPrompt="1"/>
          </p:nvPr>
        </p:nvSpPr>
        <p:spPr>
          <a:xfrm>
            <a:off x="1022920" y="1455950"/>
            <a:ext cx="7077472" cy="2916000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Second </a:t>
            </a:r>
            <a:r>
              <a:rPr lang="nb-NO" dirty="0" err="1"/>
              <a:t>level</a:t>
            </a:r>
            <a:endParaRPr lang="nb-NO" dirty="0"/>
          </a:p>
          <a:p>
            <a:pPr lvl="2"/>
            <a:r>
              <a:rPr lang="nb-NO" dirty="0"/>
              <a:t>Third </a:t>
            </a:r>
            <a:r>
              <a:rPr lang="nb-NO" dirty="0" err="1"/>
              <a:t>level</a:t>
            </a:r>
            <a:endParaRPr lang="nb-NO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>
          <a:xfrm>
            <a:off x="467544" y="4587974"/>
            <a:ext cx="936104" cy="162018"/>
          </a:xfrm>
        </p:spPr>
        <p:txBody>
          <a:bodyPr/>
          <a:lstStyle>
            <a:lvl1pPr>
              <a:defRPr sz="900"/>
            </a:lvl1pPr>
          </a:lstStyle>
          <a:p>
            <a:r>
              <a:rPr lang="nb-NO"/>
              <a:t>Date</a:t>
            </a:r>
            <a:endParaRPr lang="nb-NO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University of Bergen</a:t>
            </a:r>
            <a:endParaRPr lang="nb-NO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>
          <a:xfrm>
            <a:off x="1702418" y="4587974"/>
            <a:ext cx="709342" cy="162018"/>
          </a:xfrm>
        </p:spPr>
        <p:txBody>
          <a:bodyPr/>
          <a:lstStyle>
            <a:lvl1pPr>
              <a:defRPr sz="900"/>
            </a:lvl1pPr>
          </a:lstStyle>
          <a:p>
            <a:r>
              <a:rPr lang="nb-NO" dirty="0"/>
              <a:t>Page </a:t>
            </a:r>
            <a:fld id="{06C54713-27B5-4268-B680-29C9FB350413}" type="slidenum">
              <a:rPr lang="nb-NO" smtClean="0"/>
              <a:pPr/>
              <a:t>‹#›</a:t>
            </a:fld>
            <a:endParaRPr lang="nb-NO" dirty="0"/>
          </a:p>
        </p:txBody>
      </p:sp>
      <p:pic>
        <p:nvPicPr>
          <p:cNvPr id="8" name="Bilde 7" descr="Et bilde som inneholder foto, flaske, stang, klokke&#10;&#10;Automatisk generert beskrivelse">
            <a:extLst>
              <a:ext uri="{FF2B5EF4-FFF2-40B4-BE49-F238E27FC236}">
                <a16:creationId xmlns:a16="http://schemas.microsoft.com/office/drawing/2014/main" id="{6E6226CF-0285-E742-94F3-EEAD2EAE03B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3948983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2135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with white backgroun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>
          <a:xfrm>
            <a:off x="1022920" y="804231"/>
            <a:ext cx="7077472" cy="489701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2800" b="1" i="0"/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 hasCustomPrompt="1"/>
          </p:nvPr>
        </p:nvSpPr>
        <p:spPr>
          <a:xfrm>
            <a:off x="1022920" y="1455950"/>
            <a:ext cx="7077472" cy="2916000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Second </a:t>
            </a:r>
            <a:r>
              <a:rPr lang="nb-NO" dirty="0" err="1"/>
              <a:t>level</a:t>
            </a:r>
            <a:endParaRPr lang="nb-NO" dirty="0"/>
          </a:p>
          <a:p>
            <a:pPr lvl="2"/>
            <a:r>
              <a:rPr lang="nb-NO" dirty="0"/>
              <a:t>Third </a:t>
            </a:r>
            <a:r>
              <a:rPr lang="nb-NO" dirty="0" err="1"/>
              <a:t>level</a:t>
            </a:r>
            <a:endParaRPr lang="nb-NO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>
          <a:xfrm>
            <a:off x="467544" y="4587974"/>
            <a:ext cx="936104" cy="162018"/>
          </a:xfrm>
        </p:spPr>
        <p:txBody>
          <a:bodyPr/>
          <a:lstStyle>
            <a:lvl1pPr>
              <a:defRPr sz="900"/>
            </a:lvl1pPr>
          </a:lstStyle>
          <a:p>
            <a:r>
              <a:rPr lang="nb-NO"/>
              <a:t>Date</a:t>
            </a:r>
            <a:endParaRPr lang="nb-NO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University of Bergen</a:t>
            </a:r>
            <a:endParaRPr lang="nb-NO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>
          <a:xfrm>
            <a:off x="1702418" y="4587974"/>
            <a:ext cx="709342" cy="162018"/>
          </a:xfrm>
        </p:spPr>
        <p:txBody>
          <a:bodyPr/>
          <a:lstStyle>
            <a:lvl1pPr>
              <a:defRPr sz="900"/>
            </a:lvl1pPr>
          </a:lstStyle>
          <a:p>
            <a:r>
              <a:rPr lang="nb-NO" dirty="0"/>
              <a:t>Page </a:t>
            </a:r>
            <a:fld id="{06C54713-27B5-4268-B680-29C9FB350413}" type="slidenum">
              <a:rPr lang="nb-NO" smtClean="0"/>
              <a:pPr/>
              <a:t>‹#›</a:t>
            </a:fld>
            <a:endParaRPr lang="nb-NO" dirty="0"/>
          </a:p>
        </p:txBody>
      </p:sp>
      <p:pic>
        <p:nvPicPr>
          <p:cNvPr id="8" name="Bilde 7" descr="Et bilde som inneholder foto, flaske, stang, klokke&#10;&#10;Automatisk generert beskrivelse">
            <a:extLst>
              <a:ext uri="{FF2B5EF4-FFF2-40B4-BE49-F238E27FC236}">
                <a16:creationId xmlns:a16="http://schemas.microsoft.com/office/drawing/2014/main" id="{6E6226CF-0285-E742-94F3-EEAD2EAE03B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3948983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353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>
          <a:xfrm>
            <a:off x="1022920" y="839911"/>
            <a:ext cx="6584776" cy="2649941"/>
          </a:xfrm>
        </p:spPr>
        <p:txBody>
          <a:bodyPr anchor="t" anchorCtr="0">
            <a:normAutofit/>
          </a:bodyPr>
          <a:lstStyle>
            <a:lvl1pPr>
              <a:lnSpc>
                <a:spcPct val="100000"/>
              </a:lnSpc>
              <a:defRPr sz="4000" b="1" i="0" u="none">
                <a:solidFill>
                  <a:srgbClr val="FFFFFF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89940676-B87A-AB4F-9011-1DA74DCA39A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84368" y="3948983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097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templ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4">
            <a:extLst>
              <a:ext uri="{FF2B5EF4-FFF2-40B4-BE49-F238E27FC236}">
                <a16:creationId xmlns:a16="http://schemas.microsoft.com/office/drawing/2014/main" id="{9F581FC9-99B3-254C-94AA-E2A348666E3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59200" y="259200"/>
            <a:ext cx="8622000" cy="4616806"/>
          </a:xfrm>
          <a:noFill/>
        </p:spPr>
        <p:txBody>
          <a:bodyPr/>
          <a:lstStyle/>
          <a:p>
            <a:r>
              <a:rPr lang="nb-NO" dirty="0"/>
              <a:t>Picture</a:t>
            </a:r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 err="1"/>
              <a:t>University</a:t>
            </a:r>
            <a:r>
              <a:rPr lang="nb-NO" dirty="0"/>
              <a:t> </a:t>
            </a:r>
            <a:r>
              <a:rPr lang="nb-NO" dirty="0" err="1"/>
              <a:t>of</a:t>
            </a:r>
            <a:r>
              <a:rPr lang="nb-NO" dirty="0"/>
              <a:t> Bergen</a:t>
            </a:r>
          </a:p>
        </p:txBody>
      </p:sp>
      <p:pic>
        <p:nvPicPr>
          <p:cNvPr id="20" name="Bilde 19" descr="Et bilde som inneholder bord&#10;&#10;Automatisk generert beskrivelse">
            <a:extLst>
              <a:ext uri="{FF2B5EF4-FFF2-40B4-BE49-F238E27FC236}">
                <a16:creationId xmlns:a16="http://schemas.microsoft.com/office/drawing/2014/main" id="{CEE9D729-C29A-1946-A8F1-7593F293FD4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05A95DCC-209D-E646-9131-A3D365FF019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84368" y="3948983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51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lumn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/>
          <p:cNvSpPr>
            <a:spLocks noGrp="1"/>
          </p:cNvSpPr>
          <p:nvPr>
            <p:ph sz="half" idx="1" hasCustomPrompt="1"/>
          </p:nvPr>
        </p:nvSpPr>
        <p:spPr>
          <a:xfrm>
            <a:off x="1022920" y="1455626"/>
            <a:ext cx="3405064" cy="2916324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Second </a:t>
            </a:r>
            <a:r>
              <a:rPr lang="nb-NO" dirty="0" err="1"/>
              <a:t>level</a:t>
            </a:r>
            <a:endParaRPr lang="nb-NO" dirty="0"/>
          </a:p>
          <a:p>
            <a:pPr lvl="2"/>
            <a:r>
              <a:rPr lang="nb-NO" dirty="0"/>
              <a:t>Third </a:t>
            </a:r>
            <a:r>
              <a:rPr lang="nb-NO" dirty="0" err="1"/>
              <a:t>level</a:t>
            </a:r>
            <a:endParaRPr lang="nb-NO" dirty="0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 hasCustomPrompt="1"/>
          </p:nvPr>
        </p:nvSpPr>
        <p:spPr>
          <a:xfrm>
            <a:off x="4752400" y="1455626"/>
            <a:ext cx="3420000" cy="291632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Second </a:t>
            </a:r>
            <a:r>
              <a:rPr lang="nb-NO" dirty="0" err="1"/>
              <a:t>level</a:t>
            </a:r>
            <a:endParaRPr lang="nb-NO" dirty="0"/>
          </a:p>
          <a:p>
            <a:pPr lvl="2"/>
            <a:r>
              <a:rPr lang="nb-NO" dirty="0"/>
              <a:t>Third </a:t>
            </a:r>
            <a:r>
              <a:rPr lang="nb-NO" dirty="0" err="1"/>
              <a:t>level</a:t>
            </a:r>
            <a:endParaRPr lang="nb-NO" dirty="0"/>
          </a:p>
          <a:p>
            <a:pPr lvl="0"/>
            <a:endParaRPr lang="nb-NO" dirty="0"/>
          </a:p>
        </p:txBody>
      </p:sp>
      <p:sp>
        <p:nvSpPr>
          <p:cNvPr id="10" name="Tittel 1"/>
          <p:cNvSpPr>
            <a:spLocks noGrp="1"/>
          </p:cNvSpPr>
          <p:nvPr>
            <p:ph type="title" hasCustomPrompt="1"/>
          </p:nvPr>
        </p:nvSpPr>
        <p:spPr>
          <a:xfrm>
            <a:off x="1022920" y="804231"/>
            <a:ext cx="7149480" cy="489701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2800" b="1" i="0"/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r>
              <a:rPr lang="nb-NO"/>
              <a:t>Date</a:t>
            </a:r>
            <a:endParaRPr lang="nb-NO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University of Bergen</a:t>
            </a:r>
            <a:endParaRPr lang="nb-NO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900"/>
            </a:lvl1pPr>
          </a:lstStyle>
          <a:p>
            <a:r>
              <a:rPr lang="nb-NO" dirty="0"/>
              <a:t>PAGE </a:t>
            </a:r>
            <a:fld id="{06C54713-27B5-4268-B680-29C9FB350413}" type="slidenum">
              <a:rPr lang="nb-NO" smtClean="0"/>
              <a:pPr/>
              <a:t>‹#›</a:t>
            </a:fld>
            <a:endParaRPr lang="nb-NO" dirty="0"/>
          </a:p>
        </p:txBody>
      </p:sp>
      <p:pic>
        <p:nvPicPr>
          <p:cNvPr id="11" name="Bilde 10" descr="Et bilde som inneholder foto, flaske, stang, klokke&#10;&#10;Automatisk generert beskrivelse">
            <a:extLst>
              <a:ext uri="{FF2B5EF4-FFF2-40B4-BE49-F238E27FC236}">
                <a16:creationId xmlns:a16="http://schemas.microsoft.com/office/drawing/2014/main" id="{F450508E-D4BA-C740-BC0E-0EBD17C09D2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3948983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522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1022920" y="804231"/>
            <a:ext cx="7149480" cy="48970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1022920" y="1455950"/>
            <a:ext cx="7149480" cy="2916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Second </a:t>
            </a:r>
            <a:r>
              <a:rPr lang="nb-NO" dirty="0" err="1"/>
              <a:t>level</a:t>
            </a:r>
            <a:endParaRPr lang="nb-NO" dirty="0"/>
          </a:p>
          <a:p>
            <a:pPr lvl="2"/>
            <a:r>
              <a:rPr lang="nb-NO" dirty="0"/>
              <a:t>Third </a:t>
            </a:r>
            <a:r>
              <a:rPr lang="nb-NO" dirty="0" err="1"/>
              <a:t>level</a:t>
            </a:r>
            <a:endParaRPr lang="nb-NO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467544" y="4587974"/>
            <a:ext cx="936104" cy="16201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nb-NO"/>
              <a:t>Date</a:t>
            </a:r>
            <a:endParaRPr lang="nb-NO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1702418" y="4587974"/>
            <a:ext cx="709342" cy="16201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 cap="all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nb-NO" dirty="0"/>
              <a:t>PAGE </a:t>
            </a:r>
            <a:fld id="{06C54713-27B5-4268-B680-29C9FB350413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7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1404000" y="388800"/>
            <a:ext cx="6336000" cy="3852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1200" cap="all" spc="100" baseline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nb-NO"/>
              <a:t>University of Bergen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050442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6" r:id="rId2"/>
    <p:sldLayoutId id="2147483664" r:id="rId3"/>
    <p:sldLayoutId id="2147483663" r:id="rId4"/>
    <p:sldLayoutId id="2147483667" r:id="rId5"/>
    <p:sldLayoutId id="2147483668" r:id="rId6"/>
    <p:sldLayoutId id="2147483660" r:id="rId7"/>
    <p:sldLayoutId id="2147483665" r:id="rId8"/>
    <p:sldLayoutId id="2147483652" r:id="rId9"/>
    <p:sldLayoutId id="2147483653" r:id="rId10"/>
    <p:sldLayoutId id="2147483656" r:id="rId11"/>
    <p:sldLayoutId id="2147483657" r:id="rId12"/>
    <p:sldLayoutId id="2147483662" r:id="rId13"/>
    <p:sldLayoutId id="2147483655" r:id="rId14"/>
  </p:sldLayoutIdLst>
  <p:hf sldNum="0" hdr="0" dt="0"/>
  <p:txStyles>
    <p:titleStyle>
      <a:lvl1pPr marL="0" algn="l" defTabSz="914400" rtl="0" eaLnBrk="1" latinLnBrk="0" hangingPunct="1">
        <a:lnSpc>
          <a:spcPct val="100000"/>
        </a:lnSpc>
        <a:spcBef>
          <a:spcPct val="0"/>
        </a:spcBef>
        <a:buNone/>
        <a:defRPr sz="2800" b="1" i="0" u="none" kern="1200" cap="none" spc="0" normalizeH="0" baseline="0">
          <a:solidFill>
            <a:srgbClr val="E54F46"/>
          </a:solidFill>
          <a:latin typeface="Arial Black" panose="020B0604020202020204" pitchFamily="34" charset="0"/>
          <a:ea typeface="+mj-ea"/>
          <a:cs typeface="Arial Black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jenny.ostrop@uib.no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it.uib.no/Billy" TargetMode="External"/><Relationship Id="rId5" Type="http://schemas.openxmlformats.org/officeDocument/2006/relationships/hyperlink" Target="https://it.uib.no/Prisliste_IT_tjenester" TargetMode="External"/><Relationship Id="rId4" Type="http://schemas.openxmlformats.org/officeDocument/2006/relationships/hyperlink" Target="https://it.uib.no/en/File_storage_and_backup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hyperlink" Target="https://www.sigma2.no/" TargetMode="External"/><Relationship Id="rId7" Type="http://schemas.openxmlformats.org/officeDocument/2006/relationships/image" Target="../media/image29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hyperlink" Target="https://www.sigma2.no/nird-service-platform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iki.uib.no/hpcdoc/index.php/Main_Page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5" Type="http://schemas.openxmlformats.org/officeDocument/2006/relationships/hyperlink" Target="https://www.sigma2.no/training" TargetMode="Externa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5" Type="http://schemas.openxmlformats.org/officeDocument/2006/relationships/hyperlink" Target="https://www.uio.no/english/services/it/security/lsis/data-classes.html" TargetMode="External"/><Relationship Id="rId4" Type="http://schemas.openxmlformats.org/officeDocument/2006/relationships/hyperlink" Target="https://www.uib.no/lagrin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ib.no/lagring" TargetMode="External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www.uib.no/safe" TargetMode="External"/><Relationship Id="rId5" Type="http://schemas.openxmlformats.org/officeDocument/2006/relationships/image" Target="../media/image32.png"/><Relationship Id="rId4" Type="http://schemas.openxmlformats.org/officeDocument/2006/relationships/hyperlink" Target="https://www.uio.no/english/services/it/security/lsis/data-classes.html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hyperlink" Target="https://rette.app.uib.no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5.png"/><Relationship Id="rId5" Type="http://schemas.openxmlformats.org/officeDocument/2006/relationships/hyperlink" Target="https://www.uib.no/en/personvernportalen" TargetMode="External"/><Relationship Id="rId4" Type="http://schemas.openxmlformats.org/officeDocument/2006/relationships/hyperlink" Target="mailto:Janecke.Veim@uib.no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www.uib.no/en/research/74837/vis-innovation-and-commercialization" TargetMode="External"/><Relationship Id="rId5" Type="http://schemas.openxmlformats.org/officeDocument/2006/relationships/hyperlink" Target="https://www.uib.no/en/innovation" TargetMode="External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18.jpeg"/><Relationship Id="rId3" Type="http://schemas.openxmlformats.org/officeDocument/2006/relationships/image" Target="../media/image6.png"/><Relationship Id="rId7" Type="http://schemas.openxmlformats.org/officeDocument/2006/relationships/hyperlink" Target="https://dataverse.no/dataverse/uib" TargetMode="External"/><Relationship Id="rId12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mailto:research-data@uib.no" TargetMode="External"/><Relationship Id="rId11" Type="http://schemas.openxmlformats.org/officeDocument/2006/relationships/image" Target="../media/image16.jpeg"/><Relationship Id="rId5" Type="http://schemas.openxmlformats.org/officeDocument/2006/relationships/hyperlink" Target="https://www.uib.no/en/ub/143694/data-management-plans" TargetMode="External"/><Relationship Id="rId10" Type="http://schemas.openxmlformats.org/officeDocument/2006/relationships/image" Target="../media/image15.jpeg"/><Relationship Id="rId4" Type="http://schemas.openxmlformats.org/officeDocument/2006/relationships/hyperlink" Target="https://www.uib.no/en/ub/111372/open-access-research-data" TargetMode="External"/><Relationship Id="rId9" Type="http://schemas.openxmlformats.org/officeDocument/2006/relationships/image" Target="../media/image1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5" Type="http://schemas.openxmlformats.org/officeDocument/2006/relationships/hyperlink" Target="https://test.dataverse.no/dataverse/uib" TargetMode="External"/><Relationship Id="rId4" Type="http://schemas.openxmlformats.org/officeDocument/2006/relationships/hyperlink" Target="https://dataverse.no/dataverse/uib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schema.datacite.org/meta/kernel-4.1/doc/DataCite-MetadataKernel_v4.1.pdf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5" Type="http://schemas.openxmlformats.org/officeDocument/2006/relationships/hyperlink" Target="https://www.ukdataservice.ac.uk/manage-data/plan/costing" TargetMode="External"/><Relationship Id="rId4" Type="http://schemas.openxmlformats.org/officeDocument/2006/relationships/hyperlink" Target="https://www.uu.nl/en/research/research-data-management/guides/costs-of-data-management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cessda.eu/Training/Training-Resources/Library/Data-Management-Expert-Guide" TargetMode="External"/><Relationship Id="rId3" Type="http://schemas.openxmlformats.org/officeDocument/2006/relationships/image" Target="../media/image47.jpe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www.phdontrack.net/open-science/index.html" TargetMode="External"/><Relationship Id="rId5" Type="http://schemas.openxmlformats.org/officeDocument/2006/relationships/image" Target="../media/image48.jpeg"/><Relationship Id="rId10" Type="http://schemas.openxmlformats.org/officeDocument/2006/relationships/hyperlink" Target="https://rdmkit.elixir-europe.org/" TargetMode="External"/><Relationship Id="rId4" Type="http://schemas.openxmlformats.org/officeDocument/2006/relationships/hyperlink" Target="https://www.openscience.no/oa-i-norge/arrangementskalender-event-calendar" TargetMode="External"/><Relationship Id="rId9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1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10" Type="http://schemas.openxmlformats.org/officeDocument/2006/relationships/image" Target="../media/image57.png"/><Relationship Id="rId4" Type="http://schemas.openxmlformats.org/officeDocument/2006/relationships/hyperlink" Target="https://www.uib.no/en/ub/calendar" TargetMode="External"/><Relationship Id="rId9" Type="http://schemas.openxmlformats.org/officeDocument/2006/relationships/image" Target="../media/image5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mailto:research-data@uib.no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/4.0/" TargetMode="External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uib.no/en/ub/143694/data-management-plans" TargetMode="External"/><Relationship Id="rId3" Type="http://schemas.openxmlformats.org/officeDocument/2006/relationships/image" Target="../media/image19.png"/><Relationship Id="rId7" Type="http://schemas.openxmlformats.org/officeDocument/2006/relationships/hyperlink" Target="https://www.uib.no/en/ub/110527/publishing-strategy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www.uib.no/en/ub/111372/open-access-research-data" TargetMode="External"/><Relationship Id="rId5" Type="http://schemas.openxmlformats.org/officeDocument/2006/relationships/hyperlink" Target="https://www.uib.no/en/ub/79535/open-access-what-why-and-how" TargetMode="External"/><Relationship Id="rId4" Type="http://schemas.openxmlformats.org/officeDocument/2006/relationships/hyperlink" Target="https://www.uib.no/ub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4" Type="http://schemas.openxmlformats.org/officeDocument/2006/relationships/hyperlink" Target="https://www.uib.no/en/foremployees/142184/university-bergen-policy-open-science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ib.no/en/foremployees/142184/university-bergen-policy-open-science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ib.no/en/foremployees/142184/university-bergen-policy-open-science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scienceeurope.org/our-resources/practical-guide-to-the-international-alignment-of-research-data-management/" TargetMode="External"/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3.png"/><Relationship Id="rId5" Type="http://schemas.openxmlformats.org/officeDocument/2006/relationships/hyperlink" Target="https://www.dcc.ac.uk/sites/default/files/documents/resource/DMP/DMP-checklist-flyer.pdf" TargetMode="External"/><Relationship Id="rId4" Type="http://schemas.openxmlformats.org/officeDocument/2006/relationships/hyperlink" Target="https://zenodo.org/record/6088215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zenodo.org/record/6088215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5.png"/><Relationship Id="rId4" Type="http://schemas.openxmlformats.org/officeDocument/2006/relationships/hyperlink" Target="https://www.dcc.ac.uk/sites/default/files/documents/resource/DMP/DMP-checklist-flyer.pdf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tel 14">
            <a:extLst>
              <a:ext uri="{FF2B5EF4-FFF2-40B4-BE49-F238E27FC236}">
                <a16:creationId xmlns:a16="http://schemas.microsoft.com/office/drawing/2014/main" id="{92F5857C-0A5A-C64F-8DB0-671CC50FD2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solidFill>
                  <a:schemeClr val="accent2"/>
                </a:solidFill>
              </a:rPr>
              <a:t>Data Management Planning</a:t>
            </a:r>
            <a:br>
              <a:rPr lang="en-GB" sz="3200" dirty="0">
                <a:solidFill>
                  <a:schemeClr val="accent2"/>
                </a:solidFill>
              </a:rPr>
            </a:br>
            <a:r>
              <a:rPr lang="en-GB" sz="3200" dirty="0">
                <a:solidFill>
                  <a:schemeClr val="accent2"/>
                </a:solidFill>
              </a:rPr>
              <a:t>at UiB</a:t>
            </a:r>
            <a:br>
              <a:rPr lang="en-GB" sz="3600" dirty="0">
                <a:solidFill>
                  <a:schemeClr val="accent2"/>
                </a:solidFill>
              </a:rPr>
            </a:br>
            <a:r>
              <a:rPr lang="en-GB" sz="1600" dirty="0">
                <a:solidFill>
                  <a:schemeClr val="accent2"/>
                </a:solidFill>
              </a:rPr>
              <a:t>ELIXIR Data Management Planning workshop 26.09.2022</a:t>
            </a:r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16" name="Undertittel 15">
            <a:extLst>
              <a:ext uri="{FF2B5EF4-FFF2-40B4-BE49-F238E27FC236}">
                <a16:creationId xmlns:a16="http://schemas.microsoft.com/office/drawing/2014/main" id="{3D73EE0C-814E-B349-A9DE-746C25EA94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5616" y="3147510"/>
            <a:ext cx="6912768" cy="1368456"/>
          </a:xfrm>
        </p:spPr>
        <p:txBody>
          <a:bodyPr/>
          <a:lstStyle/>
          <a:p>
            <a:pPr algn="ctr"/>
            <a:r>
              <a:rPr lang="nb-NO" sz="1600" dirty="0">
                <a:solidFill>
                  <a:schemeClr val="bg1"/>
                </a:solidFill>
                <a:cs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Jenny Ostrop</a:t>
            </a:r>
            <a:endParaRPr lang="nb-NO" sz="1600" dirty="0">
              <a:solidFill>
                <a:schemeClr val="bg1"/>
              </a:solidFill>
              <a:cs typeface="Arial"/>
            </a:endParaRPr>
          </a:p>
          <a:p>
            <a:pPr algn="ctr"/>
            <a:r>
              <a:rPr lang="nb-NO" sz="1600" dirty="0" err="1">
                <a:solidFill>
                  <a:schemeClr val="bg1"/>
                </a:solidFill>
                <a:cs typeface="Arial"/>
              </a:rPr>
              <a:t>University</a:t>
            </a:r>
            <a:r>
              <a:rPr lang="nb-NO" sz="1600" dirty="0">
                <a:solidFill>
                  <a:schemeClr val="bg1"/>
                </a:solidFill>
                <a:cs typeface="Arial"/>
              </a:rPr>
              <a:t> </a:t>
            </a:r>
            <a:r>
              <a:rPr lang="nb-NO" sz="1600" dirty="0" err="1">
                <a:solidFill>
                  <a:schemeClr val="bg1"/>
                </a:solidFill>
                <a:cs typeface="Arial"/>
              </a:rPr>
              <a:t>of</a:t>
            </a:r>
            <a:r>
              <a:rPr lang="nb-NO" sz="1600" dirty="0">
                <a:solidFill>
                  <a:schemeClr val="bg1"/>
                </a:solidFill>
                <a:cs typeface="Arial"/>
              </a:rPr>
              <a:t> Bergen Library</a:t>
            </a:r>
          </a:p>
          <a:p>
            <a:pPr algn="ctr"/>
            <a:r>
              <a:rPr lang="nb-NO" sz="1600" dirty="0">
                <a:solidFill>
                  <a:schemeClr val="bg1"/>
                </a:solidFill>
                <a:cs typeface="Arial"/>
              </a:rPr>
              <a:t>Research Data Team</a:t>
            </a:r>
          </a:p>
          <a:p>
            <a:endParaRPr lang="en-GB" dirty="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B7FC78EE-4A4C-364B-B854-76085A56A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dirty="0" err="1"/>
              <a:t>University</a:t>
            </a:r>
            <a:r>
              <a:rPr lang="nb-NO" dirty="0"/>
              <a:t> </a:t>
            </a:r>
            <a:r>
              <a:rPr lang="nb-NO" dirty="0" err="1"/>
              <a:t>of</a:t>
            </a:r>
            <a:r>
              <a:rPr lang="nb-NO" dirty="0"/>
              <a:t> Bergen Library</a:t>
            </a:r>
          </a:p>
        </p:txBody>
      </p:sp>
    </p:spTree>
    <p:extLst>
      <p:ext uri="{BB962C8B-B14F-4D97-AF65-F5344CB8AC3E}">
        <p14:creationId xmlns:p14="http://schemas.microsoft.com/office/powerpoint/2010/main" val="16643251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6006254E-247E-4525-838E-B24EC62F6F67}"/>
              </a:ext>
            </a:extLst>
          </p:cNvPr>
          <p:cNvSpPr txBox="1">
            <a:spLocks/>
          </p:cNvSpPr>
          <p:nvPr/>
        </p:nvSpPr>
        <p:spPr>
          <a:xfrm>
            <a:off x="652200" y="351124"/>
            <a:ext cx="7848792" cy="987122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i="0" u="none" kern="1200" cap="none" spc="0" normalizeH="0" baseline="0">
                <a:solidFill>
                  <a:srgbClr val="E54F46"/>
                </a:solidFill>
                <a:latin typeface="Arial Black" panose="020B0604020202020204" pitchFamily="34" charset="0"/>
                <a:ea typeface="+mj-ea"/>
                <a:cs typeface="Arial Black" panose="020B0604020202020204" pitchFamily="34" charset="0"/>
              </a:defRPr>
            </a:lvl1pPr>
          </a:lstStyle>
          <a:p>
            <a:r>
              <a:rPr lang="en-GB"/>
              <a:t>File storage at </a:t>
            </a:r>
            <a:r>
              <a:rPr lang="en-GB" err="1"/>
              <a:t>UiB</a:t>
            </a:r>
            <a:r>
              <a:rPr lang="en-GB"/>
              <a:t> IT</a:t>
            </a:r>
            <a:endParaRPr lang="nb-NO"/>
          </a:p>
        </p:txBody>
      </p:sp>
      <p:sp>
        <p:nvSpPr>
          <p:cNvPr id="15" name="Content Placeholder 32">
            <a:extLst>
              <a:ext uri="{FF2B5EF4-FFF2-40B4-BE49-F238E27FC236}">
                <a16:creationId xmlns:a16="http://schemas.microsoft.com/office/drawing/2014/main" id="{BE5C30D9-4ECF-4966-8BA9-7DE277CEC705}"/>
              </a:ext>
            </a:extLst>
          </p:cNvPr>
          <p:cNvSpPr txBox="1">
            <a:spLocks/>
          </p:cNvSpPr>
          <p:nvPr/>
        </p:nvSpPr>
        <p:spPr>
          <a:xfrm>
            <a:off x="1363892" y="2645665"/>
            <a:ext cx="9532639" cy="318360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US" sz="2400">
              <a:latin typeface="Arial"/>
              <a:ea typeface="+mn-lt"/>
              <a:cs typeface="+mn-lt"/>
            </a:endParaRPr>
          </a:p>
        </p:txBody>
      </p:sp>
      <p:pic>
        <p:nvPicPr>
          <p:cNvPr id="5" name="Picture 4" descr="Screenshot UiB IT: File storage and backup">
            <a:extLst>
              <a:ext uri="{FF2B5EF4-FFF2-40B4-BE49-F238E27FC236}">
                <a16:creationId xmlns:a16="http://schemas.microsoft.com/office/drawing/2014/main" id="{0FA2D944-5943-4154-BB68-FA8EFCCCEF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5271" y="2645665"/>
            <a:ext cx="3175721" cy="183161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B22E1AB-4E4C-4C2C-9CF1-BF7518B4F3CC}"/>
              </a:ext>
            </a:extLst>
          </p:cNvPr>
          <p:cNvSpPr txBox="1"/>
          <p:nvPr/>
        </p:nvSpPr>
        <p:spPr>
          <a:xfrm>
            <a:off x="0" y="4928056"/>
            <a:ext cx="60936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800" dirty="0">
                <a:solidFill>
                  <a:schemeClr val="accent6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https://it.uib.no/en/File_storage_and_backup</a:t>
            </a:r>
            <a:endParaRPr lang="nb-NO" sz="800" dirty="0">
              <a:solidFill>
                <a:schemeClr val="accent6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4DF39EB-24FC-CE62-7ECF-CC75A30DDC3D}"/>
              </a:ext>
            </a:extLst>
          </p:cNvPr>
          <p:cNvSpPr txBox="1">
            <a:spLocks/>
          </p:cNvSpPr>
          <p:nvPr/>
        </p:nvSpPr>
        <p:spPr>
          <a:xfrm>
            <a:off x="652199" y="1722905"/>
            <a:ext cx="7063051" cy="324036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/>
              <a:t>Default: 50GB in personal directory &amp; 1TB on OneDrive</a:t>
            </a:r>
          </a:p>
          <a:p>
            <a:endParaRPr lang="en-GB" dirty="0"/>
          </a:p>
          <a:p>
            <a:endParaRPr lang="en-GB" sz="1800" dirty="0"/>
          </a:p>
          <a:p>
            <a:r>
              <a:rPr lang="en-GB" sz="1800" dirty="0"/>
              <a:t>Price list active storage: </a:t>
            </a:r>
            <a:br>
              <a:rPr lang="en-GB" sz="1800" dirty="0"/>
            </a:br>
            <a:r>
              <a:rPr lang="en-GB" sz="1800" dirty="0">
                <a:hlinkClick r:id="rId5"/>
              </a:rPr>
              <a:t>https://it.uib.no/Prisliste_IT_tjenester</a:t>
            </a:r>
            <a:endParaRPr lang="en-GB" sz="1800" dirty="0"/>
          </a:p>
          <a:p>
            <a:r>
              <a:rPr lang="en-GB" sz="1800" dirty="0"/>
              <a:t>Long-term storage (cold storage): </a:t>
            </a:r>
            <a:br>
              <a:rPr lang="en-GB" sz="1800" dirty="0"/>
            </a:br>
            <a:r>
              <a:rPr lang="en-GB" sz="1800" dirty="0">
                <a:hlinkClick r:id="rId6"/>
              </a:rPr>
              <a:t>https://it.uib.no/Billy</a:t>
            </a:r>
            <a:endParaRPr lang="en-GB" sz="1800" dirty="0"/>
          </a:p>
          <a:p>
            <a:r>
              <a:rPr lang="en-GB" sz="1800" dirty="0"/>
              <a:t>Contact via </a:t>
            </a:r>
            <a:r>
              <a:rPr lang="en-GB" sz="1800" dirty="0" err="1"/>
              <a:t>UiBhjelp</a:t>
            </a:r>
            <a:endParaRPr lang="en-GB" sz="1800" dirty="0"/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9475029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6006254E-247E-4525-838E-B24EC62F6F67}"/>
              </a:ext>
            </a:extLst>
          </p:cNvPr>
          <p:cNvSpPr txBox="1">
            <a:spLocks/>
          </p:cNvSpPr>
          <p:nvPr/>
        </p:nvSpPr>
        <p:spPr>
          <a:xfrm>
            <a:off x="652200" y="351124"/>
            <a:ext cx="7848792" cy="987122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i="0" u="none" kern="1200" cap="none" spc="0" normalizeH="0" baseline="0">
                <a:solidFill>
                  <a:srgbClr val="E54F46"/>
                </a:solidFill>
                <a:latin typeface="Arial Black" panose="020B0604020202020204" pitchFamily="34" charset="0"/>
                <a:ea typeface="+mj-ea"/>
                <a:cs typeface="Arial Black" panose="020B0604020202020204" pitchFamily="34" charset="0"/>
              </a:defRPr>
            </a:lvl1pPr>
          </a:lstStyle>
          <a:p>
            <a:r>
              <a:rPr lang="en-GB" dirty="0"/>
              <a:t>Large datasets (TB range)</a:t>
            </a:r>
            <a:endParaRPr lang="nb-NO" dirty="0"/>
          </a:p>
        </p:txBody>
      </p:sp>
      <p:sp>
        <p:nvSpPr>
          <p:cNvPr id="15" name="Content Placeholder 32">
            <a:extLst>
              <a:ext uri="{FF2B5EF4-FFF2-40B4-BE49-F238E27FC236}">
                <a16:creationId xmlns:a16="http://schemas.microsoft.com/office/drawing/2014/main" id="{BE5C30D9-4ECF-4966-8BA9-7DE277CEC705}"/>
              </a:ext>
            </a:extLst>
          </p:cNvPr>
          <p:cNvSpPr txBox="1">
            <a:spLocks/>
          </p:cNvSpPr>
          <p:nvPr/>
        </p:nvSpPr>
        <p:spPr>
          <a:xfrm>
            <a:off x="1363892" y="2645665"/>
            <a:ext cx="9532639" cy="318360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US" sz="2400">
              <a:latin typeface="Arial"/>
              <a:ea typeface="+mn-lt"/>
              <a:cs typeface="+mn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22E1AB-4E4C-4C2C-9CF1-BF7518B4F3CC}"/>
              </a:ext>
            </a:extLst>
          </p:cNvPr>
          <p:cNvSpPr txBox="1"/>
          <p:nvPr/>
        </p:nvSpPr>
        <p:spPr>
          <a:xfrm>
            <a:off x="0" y="4928056"/>
            <a:ext cx="60936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800">
                <a:solidFill>
                  <a:schemeClr val="accent6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https://www.sigma2.no/</a:t>
            </a:r>
            <a:r>
              <a:rPr lang="nb-NO" sz="800">
                <a:solidFill>
                  <a:schemeClr val="accent6"/>
                </a:solidFill>
              </a:rPr>
              <a:t>; </a:t>
            </a:r>
            <a:r>
              <a:rPr lang="nb-NO" sz="800">
                <a:solidFill>
                  <a:schemeClr val="accent6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https://www.sigma2.no/nird-service-platform</a:t>
            </a:r>
            <a:endParaRPr lang="nb-NO" sz="800">
              <a:solidFill>
                <a:schemeClr val="accent6"/>
              </a:solidFill>
            </a:endParaRPr>
          </a:p>
        </p:txBody>
      </p:sp>
      <p:pic>
        <p:nvPicPr>
          <p:cNvPr id="8" name="Picture 7" descr="Screenshot Sigma2.">
            <a:extLst>
              <a:ext uri="{FF2B5EF4-FFF2-40B4-BE49-F238E27FC236}">
                <a16:creationId xmlns:a16="http://schemas.microsoft.com/office/drawing/2014/main" id="{2D200771-BE65-4466-B294-015EFFF3ED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918" y="1980558"/>
            <a:ext cx="3916082" cy="173745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D591EFF-C711-4168-A14D-9A990101CC22}"/>
              </a:ext>
            </a:extLst>
          </p:cNvPr>
          <p:cNvSpPr txBox="1"/>
          <p:nvPr/>
        </p:nvSpPr>
        <p:spPr>
          <a:xfrm>
            <a:off x="683778" y="1518217"/>
            <a:ext cx="391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/>
              <a:t>Sigma2 &amp; </a:t>
            </a:r>
            <a:r>
              <a:rPr lang="en-GB" err="1"/>
              <a:t>NIRD</a:t>
            </a:r>
            <a:endParaRPr lang="nb-NO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64C936F-7C3A-40D8-8514-AE7C0C58735C}"/>
              </a:ext>
            </a:extLst>
          </p:cNvPr>
          <p:cNvSpPr txBox="1"/>
          <p:nvPr/>
        </p:nvSpPr>
        <p:spPr>
          <a:xfrm>
            <a:off x="5194019" y="1518217"/>
            <a:ext cx="2978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Subject-specific platforms</a:t>
            </a:r>
          </a:p>
          <a:p>
            <a:r>
              <a:rPr lang="en-GB" dirty="0"/>
              <a:t>(storage based on NIRD)</a:t>
            </a:r>
            <a:endParaRPr lang="nb-NO" dirty="0"/>
          </a:p>
        </p:txBody>
      </p:sp>
      <p:pic>
        <p:nvPicPr>
          <p:cNvPr id="11" name="Graphic 10" descr="Logo Norwegian e-Infrastructure for Life Sciences (NeLS)">
            <a:extLst>
              <a:ext uri="{FF2B5EF4-FFF2-40B4-BE49-F238E27FC236}">
                <a16:creationId xmlns:a16="http://schemas.microsoft.com/office/drawing/2014/main" id="{6F8D0FBA-8E76-45DD-B6C8-948A4DBEABC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082100" y="2347955"/>
            <a:ext cx="2925463" cy="534013"/>
          </a:xfrm>
          <a:prstGeom prst="rect">
            <a:avLst/>
          </a:prstGeom>
        </p:spPr>
      </p:pic>
      <p:pic>
        <p:nvPicPr>
          <p:cNvPr id="12" name="Picture 11" descr="Logo Infrastructure for Norwegian Earth System Modelling (INES)">
            <a:extLst>
              <a:ext uri="{FF2B5EF4-FFF2-40B4-BE49-F238E27FC236}">
                <a16:creationId xmlns:a16="http://schemas.microsoft.com/office/drawing/2014/main" id="{9437AE53-D40E-45A1-83E9-70E98A2E6DA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30145" y="3002249"/>
            <a:ext cx="2442255" cy="58693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95002CB-EC37-44AB-9911-A76EC88761C7}"/>
              </a:ext>
            </a:extLst>
          </p:cNvPr>
          <p:cNvSpPr txBox="1"/>
          <p:nvPr/>
        </p:nvSpPr>
        <p:spPr>
          <a:xfrm>
            <a:off x="4825423" y="3065309"/>
            <a:ext cx="10436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INES</a:t>
            </a:r>
            <a:endParaRPr lang="nb-NO" sz="2400"/>
          </a:p>
        </p:txBody>
      </p:sp>
    </p:spTree>
    <p:extLst>
      <p:ext uri="{BB962C8B-B14F-4D97-AF65-F5344CB8AC3E}">
        <p14:creationId xmlns:p14="http://schemas.microsoft.com/office/powerpoint/2010/main" val="22703404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6006254E-247E-4525-838E-B24EC62F6F67}"/>
              </a:ext>
            </a:extLst>
          </p:cNvPr>
          <p:cNvSpPr txBox="1">
            <a:spLocks/>
          </p:cNvSpPr>
          <p:nvPr/>
        </p:nvSpPr>
        <p:spPr>
          <a:xfrm>
            <a:off x="652200" y="351124"/>
            <a:ext cx="7848792" cy="987122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i="0" u="none" kern="1200" cap="none" spc="0" normalizeH="0" baseline="0">
                <a:solidFill>
                  <a:srgbClr val="E54F46"/>
                </a:solidFill>
                <a:latin typeface="Arial Black" panose="020B0604020202020204" pitchFamily="34" charset="0"/>
                <a:ea typeface="+mj-ea"/>
                <a:cs typeface="Arial Black" panose="020B0604020202020204" pitchFamily="34" charset="0"/>
              </a:defRPr>
            </a:lvl1pPr>
          </a:lstStyle>
          <a:p>
            <a:r>
              <a:rPr lang="en-GB" dirty="0"/>
              <a:t>High-performance computing (HPC)</a:t>
            </a:r>
            <a:endParaRPr lang="nb-NO" dirty="0"/>
          </a:p>
        </p:txBody>
      </p:sp>
      <p:sp>
        <p:nvSpPr>
          <p:cNvPr id="15" name="Content Placeholder 32">
            <a:extLst>
              <a:ext uri="{FF2B5EF4-FFF2-40B4-BE49-F238E27FC236}">
                <a16:creationId xmlns:a16="http://schemas.microsoft.com/office/drawing/2014/main" id="{BE5C30D9-4ECF-4966-8BA9-7DE277CEC705}"/>
              </a:ext>
            </a:extLst>
          </p:cNvPr>
          <p:cNvSpPr txBox="1">
            <a:spLocks/>
          </p:cNvSpPr>
          <p:nvPr/>
        </p:nvSpPr>
        <p:spPr>
          <a:xfrm>
            <a:off x="1363892" y="2645665"/>
            <a:ext cx="9532639" cy="318360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US" sz="2400">
              <a:latin typeface="Arial"/>
              <a:ea typeface="+mn-lt"/>
              <a:cs typeface="+mn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22E1AB-4E4C-4C2C-9CF1-BF7518B4F3CC}"/>
              </a:ext>
            </a:extLst>
          </p:cNvPr>
          <p:cNvSpPr txBox="1"/>
          <p:nvPr/>
        </p:nvSpPr>
        <p:spPr>
          <a:xfrm>
            <a:off x="-3583" y="4897279"/>
            <a:ext cx="609361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1000">
                <a:solidFill>
                  <a:schemeClr val="accent6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https://wiki.uib.no/hpcdoc/index.php/Main_Page</a:t>
            </a:r>
            <a:endParaRPr lang="nb-NO" sz="1000">
              <a:solidFill>
                <a:schemeClr val="accent6"/>
              </a:solidFill>
            </a:endParaRPr>
          </a:p>
        </p:txBody>
      </p:sp>
      <p:pic>
        <p:nvPicPr>
          <p:cNvPr id="4" name="Picture 3" descr="Diagram high performance computing at UiB.">
            <a:extLst>
              <a:ext uri="{FF2B5EF4-FFF2-40B4-BE49-F238E27FC236}">
                <a16:creationId xmlns:a16="http://schemas.microsoft.com/office/drawing/2014/main" id="{82E82DDA-EB61-47C1-A26E-3592F61CCB0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29457"/>
            <a:ext cx="5256584" cy="370157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D299593-7676-4CD0-BF5B-78732EA9F373}"/>
              </a:ext>
            </a:extLst>
          </p:cNvPr>
          <p:cNvSpPr txBox="1"/>
          <p:nvPr/>
        </p:nvSpPr>
        <p:spPr>
          <a:xfrm>
            <a:off x="6012159" y="2472411"/>
            <a:ext cx="2808313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HPC training events: </a:t>
            </a:r>
            <a:r>
              <a:rPr lang="en-GB" sz="2000" dirty="0">
                <a:solidFill>
                  <a:schemeClr val="tx1">
                    <a:lumMod val="75000"/>
                    <a:lumOff val="25000"/>
                  </a:schemeClr>
                </a:solidFill>
                <a:hlinkClick r:id="rId5"/>
              </a:rPr>
              <a:t>https://www.sigma2.no/training</a:t>
            </a:r>
            <a:endParaRPr lang="en-GB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2281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2942B6C-BCCA-4589-A005-3E346661B844}"/>
              </a:ext>
            </a:extLst>
          </p:cNvPr>
          <p:cNvSpPr/>
          <p:nvPr/>
        </p:nvSpPr>
        <p:spPr>
          <a:xfrm>
            <a:off x="3011835" y="367785"/>
            <a:ext cx="1671116" cy="862176"/>
          </a:xfrm>
          <a:custGeom>
            <a:avLst/>
            <a:gdLst>
              <a:gd name="connsiteX0" fmla="*/ 0 w 1667142"/>
              <a:gd name="connsiteY0" fmla="*/ 0 h 666857"/>
              <a:gd name="connsiteX1" fmla="*/ 1333714 w 1667142"/>
              <a:gd name="connsiteY1" fmla="*/ 0 h 666857"/>
              <a:gd name="connsiteX2" fmla="*/ 1667142 w 1667142"/>
              <a:gd name="connsiteY2" fmla="*/ 333429 h 666857"/>
              <a:gd name="connsiteX3" fmla="*/ 1333714 w 1667142"/>
              <a:gd name="connsiteY3" fmla="*/ 666857 h 666857"/>
              <a:gd name="connsiteX4" fmla="*/ 0 w 1667142"/>
              <a:gd name="connsiteY4" fmla="*/ 666857 h 666857"/>
              <a:gd name="connsiteX5" fmla="*/ 333429 w 1667142"/>
              <a:gd name="connsiteY5" fmla="*/ 333429 h 666857"/>
              <a:gd name="connsiteX6" fmla="*/ 0 w 1667142"/>
              <a:gd name="connsiteY6" fmla="*/ 0 h 66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67142" h="666857">
                <a:moveTo>
                  <a:pt x="0" y="0"/>
                </a:moveTo>
                <a:lnTo>
                  <a:pt x="1333714" y="0"/>
                </a:lnTo>
                <a:lnTo>
                  <a:pt x="1667142" y="333429"/>
                </a:lnTo>
                <a:lnTo>
                  <a:pt x="1333714" y="666857"/>
                </a:lnTo>
                <a:lnTo>
                  <a:pt x="0" y="666857"/>
                </a:lnTo>
                <a:lnTo>
                  <a:pt x="333429" y="33342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7435" tIns="14669" rIns="348097" bIns="14669" numCol="1" spcCol="1270" anchor="ctr" anchorCtr="0">
            <a:noAutofit/>
          </a:bodyPr>
          <a:lstStyle/>
          <a:p>
            <a:pPr marL="0" lvl="0" indent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200" kern="1200"/>
              <a:t>Storage &amp; Backup</a:t>
            </a:r>
            <a:endParaRPr lang="nb-NO" sz="1200" kern="120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CCB16EB7-95B1-47AF-9920-CA351352FDDF}"/>
              </a:ext>
            </a:extLst>
          </p:cNvPr>
          <p:cNvSpPr/>
          <p:nvPr/>
        </p:nvSpPr>
        <p:spPr>
          <a:xfrm>
            <a:off x="315822" y="474042"/>
            <a:ext cx="1561008" cy="649662"/>
          </a:xfrm>
          <a:custGeom>
            <a:avLst/>
            <a:gdLst>
              <a:gd name="connsiteX0" fmla="*/ 0 w 1667142"/>
              <a:gd name="connsiteY0" fmla="*/ 0 h 666857"/>
              <a:gd name="connsiteX1" fmla="*/ 1333714 w 1667142"/>
              <a:gd name="connsiteY1" fmla="*/ 0 h 666857"/>
              <a:gd name="connsiteX2" fmla="*/ 1667142 w 1667142"/>
              <a:gd name="connsiteY2" fmla="*/ 333429 h 666857"/>
              <a:gd name="connsiteX3" fmla="*/ 1333714 w 1667142"/>
              <a:gd name="connsiteY3" fmla="*/ 666857 h 666857"/>
              <a:gd name="connsiteX4" fmla="*/ 0 w 1667142"/>
              <a:gd name="connsiteY4" fmla="*/ 666857 h 666857"/>
              <a:gd name="connsiteX5" fmla="*/ 333429 w 1667142"/>
              <a:gd name="connsiteY5" fmla="*/ 333429 h 666857"/>
              <a:gd name="connsiteX6" fmla="*/ 0 w 1667142"/>
              <a:gd name="connsiteY6" fmla="*/ 0 h 66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67142" h="666857">
                <a:moveTo>
                  <a:pt x="0" y="0"/>
                </a:moveTo>
                <a:lnTo>
                  <a:pt x="1333714" y="0"/>
                </a:lnTo>
                <a:lnTo>
                  <a:pt x="1667142" y="333429"/>
                </a:lnTo>
                <a:lnTo>
                  <a:pt x="1333714" y="666857"/>
                </a:lnTo>
                <a:lnTo>
                  <a:pt x="0" y="666857"/>
                </a:lnTo>
                <a:lnTo>
                  <a:pt x="333429" y="33342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7435" tIns="14669" rIns="348097" bIns="14669" numCol="1" spcCol="1270" anchor="ctr" anchorCtr="0">
            <a:noAutofit/>
          </a:bodyPr>
          <a:lstStyle/>
          <a:p>
            <a:pPr marL="0" lvl="0" indent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200" kern="1200"/>
              <a:t>Data description</a:t>
            </a:r>
            <a:endParaRPr lang="nb-NO" sz="1200" kern="120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47BEB01E-F606-4156-8232-37FD0B26DC8A}"/>
              </a:ext>
            </a:extLst>
          </p:cNvPr>
          <p:cNvGrpSpPr/>
          <p:nvPr/>
        </p:nvGrpSpPr>
        <p:grpSpPr>
          <a:xfrm>
            <a:off x="4530866" y="474042"/>
            <a:ext cx="4297312" cy="649662"/>
            <a:chOff x="4553099" y="443065"/>
            <a:chExt cx="4297312" cy="649662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0E71F5D7-B24B-45FD-91A0-D8B15F8C8EEB}"/>
                </a:ext>
              </a:extLst>
            </p:cNvPr>
            <p:cNvSpPr/>
            <p:nvPr/>
          </p:nvSpPr>
          <p:spPr>
            <a:xfrm>
              <a:off x="4553099" y="443065"/>
              <a:ext cx="1561008" cy="649662"/>
            </a:xfrm>
            <a:custGeom>
              <a:avLst/>
              <a:gdLst>
                <a:gd name="connsiteX0" fmla="*/ 0 w 1667142"/>
                <a:gd name="connsiteY0" fmla="*/ 0 h 666857"/>
                <a:gd name="connsiteX1" fmla="*/ 1333714 w 1667142"/>
                <a:gd name="connsiteY1" fmla="*/ 0 h 666857"/>
                <a:gd name="connsiteX2" fmla="*/ 1667142 w 1667142"/>
                <a:gd name="connsiteY2" fmla="*/ 333429 h 666857"/>
                <a:gd name="connsiteX3" fmla="*/ 1333714 w 1667142"/>
                <a:gd name="connsiteY3" fmla="*/ 666857 h 666857"/>
                <a:gd name="connsiteX4" fmla="*/ 0 w 1667142"/>
                <a:gd name="connsiteY4" fmla="*/ 666857 h 666857"/>
                <a:gd name="connsiteX5" fmla="*/ 333429 w 1667142"/>
                <a:gd name="connsiteY5" fmla="*/ 333429 h 666857"/>
                <a:gd name="connsiteX6" fmla="*/ 0 w 1667142"/>
                <a:gd name="connsiteY6" fmla="*/ 0 h 666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7142" h="666857">
                  <a:moveTo>
                    <a:pt x="0" y="0"/>
                  </a:moveTo>
                  <a:lnTo>
                    <a:pt x="1333714" y="0"/>
                  </a:lnTo>
                  <a:lnTo>
                    <a:pt x="1667142" y="333429"/>
                  </a:lnTo>
                  <a:lnTo>
                    <a:pt x="1333714" y="666857"/>
                  </a:lnTo>
                  <a:lnTo>
                    <a:pt x="0" y="666857"/>
                  </a:lnTo>
                  <a:lnTo>
                    <a:pt x="333429" y="3334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73434" tIns="13335" rIns="346763" bIns="13335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kern="1200"/>
                <a:t>Legal </a:t>
              </a:r>
              <a:r>
                <a:rPr lang="en-US" sz="1200"/>
                <a:t>&amp; </a:t>
              </a:r>
              <a:r>
                <a:rPr lang="en-US" sz="1200" kern="1200"/>
                <a:t>ethical </a:t>
              </a:r>
              <a:r>
                <a:rPr lang="en-US" sz="1200"/>
                <a:t>issues</a:t>
              </a:r>
              <a:endParaRPr lang="nb-NO" sz="1200" kern="120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05F1927D-F8FC-45B0-B5ED-B943B7C3EC81}"/>
                </a:ext>
              </a:extLst>
            </p:cNvPr>
            <p:cNvSpPr/>
            <p:nvPr/>
          </p:nvSpPr>
          <p:spPr>
            <a:xfrm>
              <a:off x="5921251" y="443065"/>
              <a:ext cx="1561008" cy="649662"/>
            </a:xfrm>
            <a:custGeom>
              <a:avLst/>
              <a:gdLst>
                <a:gd name="connsiteX0" fmla="*/ 0 w 1667142"/>
                <a:gd name="connsiteY0" fmla="*/ 0 h 666857"/>
                <a:gd name="connsiteX1" fmla="*/ 1333714 w 1667142"/>
                <a:gd name="connsiteY1" fmla="*/ 0 h 666857"/>
                <a:gd name="connsiteX2" fmla="*/ 1667142 w 1667142"/>
                <a:gd name="connsiteY2" fmla="*/ 333429 h 666857"/>
                <a:gd name="connsiteX3" fmla="*/ 1333714 w 1667142"/>
                <a:gd name="connsiteY3" fmla="*/ 666857 h 666857"/>
                <a:gd name="connsiteX4" fmla="*/ 0 w 1667142"/>
                <a:gd name="connsiteY4" fmla="*/ 666857 h 666857"/>
                <a:gd name="connsiteX5" fmla="*/ 333429 w 1667142"/>
                <a:gd name="connsiteY5" fmla="*/ 333429 h 666857"/>
                <a:gd name="connsiteX6" fmla="*/ 0 w 1667142"/>
                <a:gd name="connsiteY6" fmla="*/ 0 h 666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7142" h="666857">
                  <a:moveTo>
                    <a:pt x="0" y="0"/>
                  </a:moveTo>
                  <a:lnTo>
                    <a:pt x="1333714" y="0"/>
                  </a:lnTo>
                  <a:lnTo>
                    <a:pt x="1667142" y="333429"/>
                  </a:lnTo>
                  <a:lnTo>
                    <a:pt x="1333714" y="666857"/>
                  </a:lnTo>
                  <a:lnTo>
                    <a:pt x="0" y="666857"/>
                  </a:lnTo>
                  <a:lnTo>
                    <a:pt x="333429" y="3334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73434" tIns="13335" rIns="346763" bIns="13335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kern="1200"/>
                <a:t>Long-term preservation &amp; sharing</a:t>
              </a:r>
              <a:endParaRPr lang="nb-NO" sz="1200" kern="120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22881EB4-CB5C-4E6D-8AB1-CFEFC841FDF6}"/>
                </a:ext>
              </a:extLst>
            </p:cNvPr>
            <p:cNvSpPr/>
            <p:nvPr/>
          </p:nvSpPr>
          <p:spPr>
            <a:xfrm>
              <a:off x="7289403" y="443065"/>
              <a:ext cx="1561008" cy="649662"/>
            </a:xfrm>
            <a:custGeom>
              <a:avLst/>
              <a:gdLst>
                <a:gd name="connsiteX0" fmla="*/ 0 w 1667142"/>
                <a:gd name="connsiteY0" fmla="*/ 0 h 666857"/>
                <a:gd name="connsiteX1" fmla="*/ 1333714 w 1667142"/>
                <a:gd name="connsiteY1" fmla="*/ 0 h 666857"/>
                <a:gd name="connsiteX2" fmla="*/ 1667142 w 1667142"/>
                <a:gd name="connsiteY2" fmla="*/ 333429 h 666857"/>
                <a:gd name="connsiteX3" fmla="*/ 1333714 w 1667142"/>
                <a:gd name="connsiteY3" fmla="*/ 666857 h 666857"/>
                <a:gd name="connsiteX4" fmla="*/ 0 w 1667142"/>
                <a:gd name="connsiteY4" fmla="*/ 666857 h 666857"/>
                <a:gd name="connsiteX5" fmla="*/ 333429 w 1667142"/>
                <a:gd name="connsiteY5" fmla="*/ 333429 h 666857"/>
                <a:gd name="connsiteX6" fmla="*/ 0 w 1667142"/>
                <a:gd name="connsiteY6" fmla="*/ 0 h 666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7142" h="666857">
                  <a:moveTo>
                    <a:pt x="0" y="0"/>
                  </a:moveTo>
                  <a:lnTo>
                    <a:pt x="1333714" y="0"/>
                  </a:lnTo>
                  <a:lnTo>
                    <a:pt x="1667142" y="333429"/>
                  </a:lnTo>
                  <a:lnTo>
                    <a:pt x="1333714" y="666857"/>
                  </a:lnTo>
                  <a:lnTo>
                    <a:pt x="0" y="666857"/>
                  </a:lnTo>
                  <a:lnTo>
                    <a:pt x="333429" y="3334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73434" tIns="13335" rIns="346763" bIns="13335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kern="1200" err="1"/>
                <a:t>Responsi-bilities</a:t>
              </a:r>
              <a:r>
                <a:rPr lang="en-US" sz="1200" kern="1200"/>
                <a:t> &amp; resources</a:t>
              </a:r>
              <a:endParaRPr lang="nb-NO" sz="1200" kern="1200"/>
            </a:p>
          </p:txBody>
        </p:sp>
      </p:grp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C2F48B7-A9D1-49E9-8021-DDCC74FA488A}"/>
              </a:ext>
            </a:extLst>
          </p:cNvPr>
          <p:cNvSpPr/>
          <p:nvPr/>
        </p:nvSpPr>
        <p:spPr>
          <a:xfrm>
            <a:off x="1675309" y="474042"/>
            <a:ext cx="1561008" cy="649662"/>
          </a:xfrm>
          <a:custGeom>
            <a:avLst/>
            <a:gdLst>
              <a:gd name="connsiteX0" fmla="*/ 0 w 1667142"/>
              <a:gd name="connsiteY0" fmla="*/ 0 h 666857"/>
              <a:gd name="connsiteX1" fmla="*/ 1333714 w 1667142"/>
              <a:gd name="connsiteY1" fmla="*/ 0 h 666857"/>
              <a:gd name="connsiteX2" fmla="*/ 1667142 w 1667142"/>
              <a:gd name="connsiteY2" fmla="*/ 333429 h 666857"/>
              <a:gd name="connsiteX3" fmla="*/ 1333714 w 1667142"/>
              <a:gd name="connsiteY3" fmla="*/ 666857 h 666857"/>
              <a:gd name="connsiteX4" fmla="*/ 0 w 1667142"/>
              <a:gd name="connsiteY4" fmla="*/ 666857 h 666857"/>
              <a:gd name="connsiteX5" fmla="*/ 333429 w 1667142"/>
              <a:gd name="connsiteY5" fmla="*/ 333429 h 666857"/>
              <a:gd name="connsiteX6" fmla="*/ 0 w 1667142"/>
              <a:gd name="connsiteY6" fmla="*/ 0 h 66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67142" h="666857">
                <a:moveTo>
                  <a:pt x="0" y="0"/>
                </a:moveTo>
                <a:lnTo>
                  <a:pt x="1333714" y="0"/>
                </a:lnTo>
                <a:lnTo>
                  <a:pt x="1667142" y="333429"/>
                </a:lnTo>
                <a:lnTo>
                  <a:pt x="1333714" y="666857"/>
                </a:lnTo>
                <a:lnTo>
                  <a:pt x="0" y="666857"/>
                </a:lnTo>
                <a:lnTo>
                  <a:pt x="333429" y="33342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7435" tIns="14669" rIns="348097" bIns="14669" numCol="1" spcCol="1270" anchor="ctr" anchorCtr="0">
            <a:noAutofit/>
          </a:bodyPr>
          <a:lstStyle/>
          <a:p>
            <a:pPr marL="0" lvl="0" indent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200" kern="1200"/>
              <a:t>Metadata &amp; quality</a:t>
            </a:r>
            <a:endParaRPr lang="nb-NO" sz="1200" kern="120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3C71790-BCAB-4CCD-7700-0319BB01C364}"/>
              </a:ext>
            </a:extLst>
          </p:cNvPr>
          <p:cNvSpPr txBox="1">
            <a:spLocks/>
          </p:cNvSpPr>
          <p:nvPr/>
        </p:nvSpPr>
        <p:spPr>
          <a:xfrm>
            <a:off x="755576" y="1779663"/>
            <a:ext cx="8186000" cy="324036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dirty="0"/>
              <a:t>How is </a:t>
            </a:r>
            <a:r>
              <a:rPr lang="en-GB" b="1" dirty="0"/>
              <a:t>data</a:t>
            </a:r>
            <a:r>
              <a:rPr lang="en-GB" sz="2000" b="1" dirty="0"/>
              <a:t> security </a:t>
            </a:r>
            <a:r>
              <a:rPr lang="en-GB" sz="2000" dirty="0"/>
              <a:t>and protection of sensitive data taken care of?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5DDC503-589C-31FF-424F-2ADE454EBBF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90000"/>
          </a:blip>
          <a:stretch>
            <a:fillRect/>
          </a:stretch>
        </p:blipFill>
        <p:spPr>
          <a:xfrm>
            <a:off x="1905264" y="2243509"/>
            <a:ext cx="5263669" cy="173912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CEA25F2-76A9-41F7-8199-1B7E4423A47A}"/>
              </a:ext>
            </a:extLst>
          </p:cNvPr>
          <p:cNvSpPr txBox="1"/>
          <p:nvPr/>
        </p:nvSpPr>
        <p:spPr>
          <a:xfrm>
            <a:off x="3253454" y="4047897"/>
            <a:ext cx="12836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many types of personal data</a:t>
            </a:r>
            <a:endParaRPr lang="nb-NO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1894DED-93B2-0345-335F-1A314B219CCB}"/>
              </a:ext>
            </a:extLst>
          </p:cNvPr>
          <p:cNvSpPr txBox="1"/>
          <p:nvPr/>
        </p:nvSpPr>
        <p:spPr>
          <a:xfrm>
            <a:off x="4458025" y="4055686"/>
            <a:ext cx="157053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special category (personal sensitive) data</a:t>
            </a:r>
            <a:endParaRPr lang="nb-NO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64330A6-79A3-11B9-B5AC-A74716B29367}"/>
              </a:ext>
            </a:extLst>
          </p:cNvPr>
          <p:cNvSpPr txBox="1"/>
          <p:nvPr/>
        </p:nvSpPr>
        <p:spPr>
          <a:xfrm>
            <a:off x="5864118" y="4063694"/>
            <a:ext cx="13866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large amounts of special category data</a:t>
            </a:r>
            <a:endParaRPr lang="nb-NO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EB4068F-4B69-E365-0BCE-AA52C720E0EA}"/>
              </a:ext>
            </a:extLst>
          </p:cNvPr>
          <p:cNvSpPr txBox="1"/>
          <p:nvPr/>
        </p:nvSpPr>
        <p:spPr>
          <a:xfrm>
            <a:off x="0" y="4944932"/>
            <a:ext cx="596962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800" dirty="0">
                <a:solidFill>
                  <a:schemeClr val="accent6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https://www.uib.no/lagring</a:t>
            </a:r>
            <a:r>
              <a:rPr lang="nb-NO" sz="800" dirty="0">
                <a:solidFill>
                  <a:schemeClr val="accent6"/>
                </a:solidFill>
              </a:rPr>
              <a:t>; </a:t>
            </a:r>
            <a:r>
              <a:rPr lang="nb-NO" sz="800" dirty="0">
                <a:solidFill>
                  <a:schemeClr val="accent6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https://www.uio.no/english/services/it/security/lsis/data-classes.html</a:t>
            </a:r>
            <a:endParaRPr lang="nb-NO" sz="8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8746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59BC0EC1-5172-7DB7-95F7-5D89863AEC34}"/>
              </a:ext>
            </a:extLst>
          </p:cNvPr>
          <p:cNvSpPr txBox="1"/>
          <p:nvPr/>
        </p:nvSpPr>
        <p:spPr>
          <a:xfrm>
            <a:off x="0" y="4944932"/>
            <a:ext cx="596962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800" dirty="0">
                <a:solidFill>
                  <a:schemeClr val="accent6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https://www.uib.no/lagring</a:t>
            </a:r>
            <a:r>
              <a:rPr lang="nb-NO" sz="800" dirty="0">
                <a:solidFill>
                  <a:schemeClr val="accent6"/>
                </a:solidFill>
              </a:rPr>
              <a:t>; </a:t>
            </a:r>
            <a:r>
              <a:rPr lang="nb-NO" sz="800" dirty="0">
                <a:solidFill>
                  <a:schemeClr val="accent6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https://www.uio.no/english/services/it/security/lsis/data-classes.html</a:t>
            </a:r>
            <a:endParaRPr lang="nb-NO" sz="800" dirty="0">
              <a:solidFill>
                <a:schemeClr val="accent6"/>
              </a:solidFill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2942B6C-BCCA-4589-A005-3E346661B844}"/>
              </a:ext>
            </a:extLst>
          </p:cNvPr>
          <p:cNvSpPr/>
          <p:nvPr/>
        </p:nvSpPr>
        <p:spPr>
          <a:xfrm>
            <a:off x="3011835" y="367785"/>
            <a:ext cx="1671116" cy="862176"/>
          </a:xfrm>
          <a:custGeom>
            <a:avLst/>
            <a:gdLst>
              <a:gd name="connsiteX0" fmla="*/ 0 w 1667142"/>
              <a:gd name="connsiteY0" fmla="*/ 0 h 666857"/>
              <a:gd name="connsiteX1" fmla="*/ 1333714 w 1667142"/>
              <a:gd name="connsiteY1" fmla="*/ 0 h 666857"/>
              <a:gd name="connsiteX2" fmla="*/ 1667142 w 1667142"/>
              <a:gd name="connsiteY2" fmla="*/ 333429 h 666857"/>
              <a:gd name="connsiteX3" fmla="*/ 1333714 w 1667142"/>
              <a:gd name="connsiteY3" fmla="*/ 666857 h 666857"/>
              <a:gd name="connsiteX4" fmla="*/ 0 w 1667142"/>
              <a:gd name="connsiteY4" fmla="*/ 666857 h 666857"/>
              <a:gd name="connsiteX5" fmla="*/ 333429 w 1667142"/>
              <a:gd name="connsiteY5" fmla="*/ 333429 h 666857"/>
              <a:gd name="connsiteX6" fmla="*/ 0 w 1667142"/>
              <a:gd name="connsiteY6" fmla="*/ 0 h 66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67142" h="666857">
                <a:moveTo>
                  <a:pt x="0" y="0"/>
                </a:moveTo>
                <a:lnTo>
                  <a:pt x="1333714" y="0"/>
                </a:lnTo>
                <a:lnTo>
                  <a:pt x="1667142" y="333429"/>
                </a:lnTo>
                <a:lnTo>
                  <a:pt x="1333714" y="666857"/>
                </a:lnTo>
                <a:lnTo>
                  <a:pt x="0" y="666857"/>
                </a:lnTo>
                <a:lnTo>
                  <a:pt x="333429" y="33342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7435" tIns="14669" rIns="348097" bIns="14669" numCol="1" spcCol="1270" anchor="ctr" anchorCtr="0">
            <a:noAutofit/>
          </a:bodyPr>
          <a:lstStyle/>
          <a:p>
            <a:pPr marL="0" lvl="0" indent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200" kern="1200"/>
              <a:t>Storage &amp; Backup</a:t>
            </a:r>
            <a:endParaRPr lang="nb-NO" sz="1200" kern="120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CCB16EB7-95B1-47AF-9920-CA351352FDDF}"/>
              </a:ext>
            </a:extLst>
          </p:cNvPr>
          <p:cNvSpPr/>
          <p:nvPr/>
        </p:nvSpPr>
        <p:spPr>
          <a:xfrm>
            <a:off x="315822" y="474042"/>
            <a:ext cx="1561008" cy="649662"/>
          </a:xfrm>
          <a:custGeom>
            <a:avLst/>
            <a:gdLst>
              <a:gd name="connsiteX0" fmla="*/ 0 w 1667142"/>
              <a:gd name="connsiteY0" fmla="*/ 0 h 666857"/>
              <a:gd name="connsiteX1" fmla="*/ 1333714 w 1667142"/>
              <a:gd name="connsiteY1" fmla="*/ 0 h 666857"/>
              <a:gd name="connsiteX2" fmla="*/ 1667142 w 1667142"/>
              <a:gd name="connsiteY2" fmla="*/ 333429 h 666857"/>
              <a:gd name="connsiteX3" fmla="*/ 1333714 w 1667142"/>
              <a:gd name="connsiteY3" fmla="*/ 666857 h 666857"/>
              <a:gd name="connsiteX4" fmla="*/ 0 w 1667142"/>
              <a:gd name="connsiteY4" fmla="*/ 666857 h 666857"/>
              <a:gd name="connsiteX5" fmla="*/ 333429 w 1667142"/>
              <a:gd name="connsiteY5" fmla="*/ 333429 h 666857"/>
              <a:gd name="connsiteX6" fmla="*/ 0 w 1667142"/>
              <a:gd name="connsiteY6" fmla="*/ 0 h 66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67142" h="666857">
                <a:moveTo>
                  <a:pt x="0" y="0"/>
                </a:moveTo>
                <a:lnTo>
                  <a:pt x="1333714" y="0"/>
                </a:lnTo>
                <a:lnTo>
                  <a:pt x="1667142" y="333429"/>
                </a:lnTo>
                <a:lnTo>
                  <a:pt x="1333714" y="666857"/>
                </a:lnTo>
                <a:lnTo>
                  <a:pt x="0" y="666857"/>
                </a:lnTo>
                <a:lnTo>
                  <a:pt x="333429" y="33342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7435" tIns="14669" rIns="348097" bIns="14669" numCol="1" spcCol="1270" anchor="ctr" anchorCtr="0">
            <a:noAutofit/>
          </a:bodyPr>
          <a:lstStyle/>
          <a:p>
            <a:pPr marL="0" lvl="0" indent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200" kern="1200"/>
              <a:t>Data description</a:t>
            </a:r>
            <a:endParaRPr lang="nb-NO" sz="1200" kern="120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47BEB01E-F606-4156-8232-37FD0B26DC8A}"/>
              </a:ext>
            </a:extLst>
          </p:cNvPr>
          <p:cNvGrpSpPr/>
          <p:nvPr/>
        </p:nvGrpSpPr>
        <p:grpSpPr>
          <a:xfrm>
            <a:off x="4530866" y="474042"/>
            <a:ext cx="4297312" cy="649662"/>
            <a:chOff x="4553099" y="443065"/>
            <a:chExt cx="4297312" cy="649662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0E71F5D7-B24B-45FD-91A0-D8B15F8C8EEB}"/>
                </a:ext>
              </a:extLst>
            </p:cNvPr>
            <p:cNvSpPr/>
            <p:nvPr/>
          </p:nvSpPr>
          <p:spPr>
            <a:xfrm>
              <a:off x="4553099" y="443065"/>
              <a:ext cx="1561008" cy="649662"/>
            </a:xfrm>
            <a:custGeom>
              <a:avLst/>
              <a:gdLst>
                <a:gd name="connsiteX0" fmla="*/ 0 w 1667142"/>
                <a:gd name="connsiteY0" fmla="*/ 0 h 666857"/>
                <a:gd name="connsiteX1" fmla="*/ 1333714 w 1667142"/>
                <a:gd name="connsiteY1" fmla="*/ 0 h 666857"/>
                <a:gd name="connsiteX2" fmla="*/ 1667142 w 1667142"/>
                <a:gd name="connsiteY2" fmla="*/ 333429 h 666857"/>
                <a:gd name="connsiteX3" fmla="*/ 1333714 w 1667142"/>
                <a:gd name="connsiteY3" fmla="*/ 666857 h 666857"/>
                <a:gd name="connsiteX4" fmla="*/ 0 w 1667142"/>
                <a:gd name="connsiteY4" fmla="*/ 666857 h 666857"/>
                <a:gd name="connsiteX5" fmla="*/ 333429 w 1667142"/>
                <a:gd name="connsiteY5" fmla="*/ 333429 h 666857"/>
                <a:gd name="connsiteX6" fmla="*/ 0 w 1667142"/>
                <a:gd name="connsiteY6" fmla="*/ 0 h 666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7142" h="666857">
                  <a:moveTo>
                    <a:pt x="0" y="0"/>
                  </a:moveTo>
                  <a:lnTo>
                    <a:pt x="1333714" y="0"/>
                  </a:lnTo>
                  <a:lnTo>
                    <a:pt x="1667142" y="333429"/>
                  </a:lnTo>
                  <a:lnTo>
                    <a:pt x="1333714" y="666857"/>
                  </a:lnTo>
                  <a:lnTo>
                    <a:pt x="0" y="666857"/>
                  </a:lnTo>
                  <a:lnTo>
                    <a:pt x="333429" y="3334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73434" tIns="13335" rIns="346763" bIns="13335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kern="1200"/>
                <a:t>Legal </a:t>
              </a:r>
              <a:r>
                <a:rPr lang="en-US" sz="1200"/>
                <a:t>&amp; </a:t>
              </a:r>
              <a:r>
                <a:rPr lang="en-US" sz="1200" kern="1200"/>
                <a:t>ethical </a:t>
              </a:r>
              <a:r>
                <a:rPr lang="en-US" sz="1200"/>
                <a:t>issues</a:t>
              </a:r>
              <a:endParaRPr lang="nb-NO" sz="1200" kern="120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05F1927D-F8FC-45B0-B5ED-B943B7C3EC81}"/>
                </a:ext>
              </a:extLst>
            </p:cNvPr>
            <p:cNvSpPr/>
            <p:nvPr/>
          </p:nvSpPr>
          <p:spPr>
            <a:xfrm>
              <a:off x="5921251" y="443065"/>
              <a:ext cx="1561008" cy="649662"/>
            </a:xfrm>
            <a:custGeom>
              <a:avLst/>
              <a:gdLst>
                <a:gd name="connsiteX0" fmla="*/ 0 w 1667142"/>
                <a:gd name="connsiteY0" fmla="*/ 0 h 666857"/>
                <a:gd name="connsiteX1" fmla="*/ 1333714 w 1667142"/>
                <a:gd name="connsiteY1" fmla="*/ 0 h 666857"/>
                <a:gd name="connsiteX2" fmla="*/ 1667142 w 1667142"/>
                <a:gd name="connsiteY2" fmla="*/ 333429 h 666857"/>
                <a:gd name="connsiteX3" fmla="*/ 1333714 w 1667142"/>
                <a:gd name="connsiteY3" fmla="*/ 666857 h 666857"/>
                <a:gd name="connsiteX4" fmla="*/ 0 w 1667142"/>
                <a:gd name="connsiteY4" fmla="*/ 666857 h 666857"/>
                <a:gd name="connsiteX5" fmla="*/ 333429 w 1667142"/>
                <a:gd name="connsiteY5" fmla="*/ 333429 h 666857"/>
                <a:gd name="connsiteX6" fmla="*/ 0 w 1667142"/>
                <a:gd name="connsiteY6" fmla="*/ 0 h 666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7142" h="666857">
                  <a:moveTo>
                    <a:pt x="0" y="0"/>
                  </a:moveTo>
                  <a:lnTo>
                    <a:pt x="1333714" y="0"/>
                  </a:lnTo>
                  <a:lnTo>
                    <a:pt x="1667142" y="333429"/>
                  </a:lnTo>
                  <a:lnTo>
                    <a:pt x="1333714" y="666857"/>
                  </a:lnTo>
                  <a:lnTo>
                    <a:pt x="0" y="666857"/>
                  </a:lnTo>
                  <a:lnTo>
                    <a:pt x="333429" y="3334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73434" tIns="13335" rIns="346763" bIns="13335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kern="1200"/>
                <a:t>Long-term preservation &amp; sharing</a:t>
              </a:r>
              <a:endParaRPr lang="nb-NO" sz="1200" kern="120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22881EB4-CB5C-4E6D-8AB1-CFEFC841FDF6}"/>
                </a:ext>
              </a:extLst>
            </p:cNvPr>
            <p:cNvSpPr/>
            <p:nvPr/>
          </p:nvSpPr>
          <p:spPr>
            <a:xfrm>
              <a:off x="7289403" y="443065"/>
              <a:ext cx="1561008" cy="649662"/>
            </a:xfrm>
            <a:custGeom>
              <a:avLst/>
              <a:gdLst>
                <a:gd name="connsiteX0" fmla="*/ 0 w 1667142"/>
                <a:gd name="connsiteY0" fmla="*/ 0 h 666857"/>
                <a:gd name="connsiteX1" fmla="*/ 1333714 w 1667142"/>
                <a:gd name="connsiteY1" fmla="*/ 0 h 666857"/>
                <a:gd name="connsiteX2" fmla="*/ 1667142 w 1667142"/>
                <a:gd name="connsiteY2" fmla="*/ 333429 h 666857"/>
                <a:gd name="connsiteX3" fmla="*/ 1333714 w 1667142"/>
                <a:gd name="connsiteY3" fmla="*/ 666857 h 666857"/>
                <a:gd name="connsiteX4" fmla="*/ 0 w 1667142"/>
                <a:gd name="connsiteY4" fmla="*/ 666857 h 666857"/>
                <a:gd name="connsiteX5" fmla="*/ 333429 w 1667142"/>
                <a:gd name="connsiteY5" fmla="*/ 333429 h 666857"/>
                <a:gd name="connsiteX6" fmla="*/ 0 w 1667142"/>
                <a:gd name="connsiteY6" fmla="*/ 0 h 666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7142" h="666857">
                  <a:moveTo>
                    <a:pt x="0" y="0"/>
                  </a:moveTo>
                  <a:lnTo>
                    <a:pt x="1333714" y="0"/>
                  </a:lnTo>
                  <a:lnTo>
                    <a:pt x="1667142" y="333429"/>
                  </a:lnTo>
                  <a:lnTo>
                    <a:pt x="1333714" y="666857"/>
                  </a:lnTo>
                  <a:lnTo>
                    <a:pt x="0" y="666857"/>
                  </a:lnTo>
                  <a:lnTo>
                    <a:pt x="333429" y="3334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73434" tIns="13335" rIns="346763" bIns="13335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kern="1200" err="1"/>
                <a:t>Responsi-bilities</a:t>
              </a:r>
              <a:r>
                <a:rPr lang="en-US" sz="1200" kern="1200"/>
                <a:t> &amp; resources</a:t>
              </a:r>
              <a:endParaRPr lang="nb-NO" sz="1200" kern="1200"/>
            </a:p>
          </p:txBody>
        </p:sp>
      </p:grp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C2F48B7-A9D1-49E9-8021-DDCC74FA488A}"/>
              </a:ext>
            </a:extLst>
          </p:cNvPr>
          <p:cNvSpPr/>
          <p:nvPr/>
        </p:nvSpPr>
        <p:spPr>
          <a:xfrm>
            <a:off x="1675309" y="474042"/>
            <a:ext cx="1561008" cy="649662"/>
          </a:xfrm>
          <a:custGeom>
            <a:avLst/>
            <a:gdLst>
              <a:gd name="connsiteX0" fmla="*/ 0 w 1667142"/>
              <a:gd name="connsiteY0" fmla="*/ 0 h 666857"/>
              <a:gd name="connsiteX1" fmla="*/ 1333714 w 1667142"/>
              <a:gd name="connsiteY1" fmla="*/ 0 h 666857"/>
              <a:gd name="connsiteX2" fmla="*/ 1667142 w 1667142"/>
              <a:gd name="connsiteY2" fmla="*/ 333429 h 666857"/>
              <a:gd name="connsiteX3" fmla="*/ 1333714 w 1667142"/>
              <a:gd name="connsiteY3" fmla="*/ 666857 h 666857"/>
              <a:gd name="connsiteX4" fmla="*/ 0 w 1667142"/>
              <a:gd name="connsiteY4" fmla="*/ 666857 h 666857"/>
              <a:gd name="connsiteX5" fmla="*/ 333429 w 1667142"/>
              <a:gd name="connsiteY5" fmla="*/ 333429 h 666857"/>
              <a:gd name="connsiteX6" fmla="*/ 0 w 1667142"/>
              <a:gd name="connsiteY6" fmla="*/ 0 h 66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67142" h="666857">
                <a:moveTo>
                  <a:pt x="0" y="0"/>
                </a:moveTo>
                <a:lnTo>
                  <a:pt x="1333714" y="0"/>
                </a:lnTo>
                <a:lnTo>
                  <a:pt x="1667142" y="333429"/>
                </a:lnTo>
                <a:lnTo>
                  <a:pt x="1333714" y="666857"/>
                </a:lnTo>
                <a:lnTo>
                  <a:pt x="0" y="666857"/>
                </a:lnTo>
                <a:lnTo>
                  <a:pt x="333429" y="33342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7435" tIns="14669" rIns="348097" bIns="14669" numCol="1" spcCol="1270" anchor="ctr" anchorCtr="0">
            <a:noAutofit/>
          </a:bodyPr>
          <a:lstStyle/>
          <a:p>
            <a:pPr marL="0" lvl="0" indent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200" kern="1200"/>
              <a:t>Metadata &amp; quality</a:t>
            </a:r>
            <a:endParaRPr lang="nb-NO" sz="1200" kern="120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3C71790-BCAB-4CCD-7700-0319BB01C364}"/>
              </a:ext>
            </a:extLst>
          </p:cNvPr>
          <p:cNvSpPr txBox="1">
            <a:spLocks/>
          </p:cNvSpPr>
          <p:nvPr/>
        </p:nvSpPr>
        <p:spPr>
          <a:xfrm>
            <a:off x="755576" y="1779663"/>
            <a:ext cx="8186000" cy="324036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rPr>
              <a:t>How is </a:t>
            </a:r>
            <a:r>
              <a:rPr lang="en-GB" sz="2000" b="1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rPr>
              <a:t>data security </a:t>
            </a:r>
            <a:r>
              <a:rPr lang="en-GB" sz="2000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rPr>
              <a:t>and protection of sensitive data taken care of?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5DDC503-589C-31FF-424F-2ADE454EBBF4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30000"/>
          </a:blip>
          <a:stretch>
            <a:fillRect/>
          </a:stretch>
        </p:blipFill>
        <p:spPr>
          <a:xfrm>
            <a:off x="1905264" y="2243509"/>
            <a:ext cx="5263669" cy="173912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CEA25F2-76A9-41F7-8199-1B7E4423A47A}"/>
              </a:ext>
            </a:extLst>
          </p:cNvPr>
          <p:cNvSpPr txBox="1"/>
          <p:nvPr/>
        </p:nvSpPr>
        <p:spPr>
          <a:xfrm>
            <a:off x="3253454" y="4047897"/>
            <a:ext cx="12836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rPr>
              <a:t>many types of personal data</a:t>
            </a:r>
            <a:endParaRPr lang="nb-NO" sz="1400" dirty="0">
              <a:solidFill>
                <a:schemeClr val="tx1">
                  <a:lumMod val="75000"/>
                  <a:lumOff val="25000"/>
                  <a:alpha val="50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1894DED-93B2-0345-335F-1A314B219CCB}"/>
              </a:ext>
            </a:extLst>
          </p:cNvPr>
          <p:cNvSpPr txBox="1"/>
          <p:nvPr/>
        </p:nvSpPr>
        <p:spPr>
          <a:xfrm>
            <a:off x="4458025" y="4055686"/>
            <a:ext cx="157053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rPr>
              <a:t>special category (personal sensitive) data</a:t>
            </a:r>
            <a:endParaRPr lang="nb-NO" sz="1400" dirty="0">
              <a:solidFill>
                <a:schemeClr val="tx1">
                  <a:lumMod val="75000"/>
                  <a:lumOff val="25000"/>
                  <a:alpha val="50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64330A6-79A3-11B9-B5AC-A74716B29367}"/>
              </a:ext>
            </a:extLst>
          </p:cNvPr>
          <p:cNvSpPr txBox="1"/>
          <p:nvPr/>
        </p:nvSpPr>
        <p:spPr>
          <a:xfrm>
            <a:off x="5864118" y="4063694"/>
            <a:ext cx="13866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rPr>
              <a:t>large amounts of special category data</a:t>
            </a:r>
            <a:endParaRPr lang="nb-NO" sz="1400" dirty="0">
              <a:solidFill>
                <a:schemeClr val="tx1">
                  <a:lumMod val="75000"/>
                  <a:lumOff val="25000"/>
                  <a:alpha val="5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B369C84-1B3A-D211-166C-CB48378EA8E5}"/>
              </a:ext>
            </a:extLst>
          </p:cNvPr>
          <p:cNvSpPr txBox="1"/>
          <p:nvPr/>
        </p:nvSpPr>
        <p:spPr>
          <a:xfrm>
            <a:off x="4237154" y="2504755"/>
            <a:ext cx="2772946" cy="2269047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If you have sensitive data @UiB</a:t>
            </a:r>
          </a:p>
          <a:p>
            <a:pPr algn="ctr"/>
            <a:r>
              <a:rPr lang="en-GB" sz="2000" b="1" dirty="0"/>
              <a:t>SAFE</a:t>
            </a:r>
          </a:p>
          <a:p>
            <a:pPr algn="ctr"/>
            <a:endParaRPr lang="en-GB" sz="2000" b="1" dirty="0"/>
          </a:p>
          <a:p>
            <a:pPr algn="ctr"/>
            <a:endParaRPr lang="en-GB" sz="1600" b="1" dirty="0"/>
          </a:p>
          <a:p>
            <a:pPr algn="ctr"/>
            <a:endParaRPr lang="en-GB" sz="1600" b="1" dirty="0"/>
          </a:p>
          <a:p>
            <a:pPr algn="ctr"/>
            <a:endParaRPr lang="en-GB" sz="1600" b="1" dirty="0"/>
          </a:p>
          <a:p>
            <a:pPr algn="ctr"/>
            <a:endParaRPr lang="en-GB" sz="1600" b="1" dirty="0"/>
          </a:p>
          <a:p>
            <a:pPr algn="ctr"/>
            <a:endParaRPr lang="en-GB" sz="1600" b="1" dirty="0"/>
          </a:p>
          <a:p>
            <a:pPr algn="ctr"/>
            <a:r>
              <a:rPr lang="nb-NO" sz="800" dirty="0">
                <a:solidFill>
                  <a:schemeClr val="accent6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https://www.uib.no/safe</a:t>
            </a:r>
            <a:endParaRPr lang="nb-NO" sz="800" dirty="0">
              <a:solidFill>
                <a:schemeClr val="accent6"/>
              </a:solidFill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67DAF8A-55EF-7851-92CA-EC845AC53DC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52809" y="3087212"/>
            <a:ext cx="2541635" cy="1454682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2023875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CCB16EB7-95B1-47AF-9920-CA351352FDDF}"/>
              </a:ext>
            </a:extLst>
          </p:cNvPr>
          <p:cNvSpPr/>
          <p:nvPr/>
        </p:nvSpPr>
        <p:spPr>
          <a:xfrm>
            <a:off x="315822" y="474042"/>
            <a:ext cx="1561008" cy="649662"/>
          </a:xfrm>
          <a:custGeom>
            <a:avLst/>
            <a:gdLst>
              <a:gd name="connsiteX0" fmla="*/ 0 w 1667142"/>
              <a:gd name="connsiteY0" fmla="*/ 0 h 666857"/>
              <a:gd name="connsiteX1" fmla="*/ 1333714 w 1667142"/>
              <a:gd name="connsiteY1" fmla="*/ 0 h 666857"/>
              <a:gd name="connsiteX2" fmla="*/ 1667142 w 1667142"/>
              <a:gd name="connsiteY2" fmla="*/ 333429 h 666857"/>
              <a:gd name="connsiteX3" fmla="*/ 1333714 w 1667142"/>
              <a:gd name="connsiteY3" fmla="*/ 666857 h 666857"/>
              <a:gd name="connsiteX4" fmla="*/ 0 w 1667142"/>
              <a:gd name="connsiteY4" fmla="*/ 666857 h 666857"/>
              <a:gd name="connsiteX5" fmla="*/ 333429 w 1667142"/>
              <a:gd name="connsiteY5" fmla="*/ 333429 h 666857"/>
              <a:gd name="connsiteX6" fmla="*/ 0 w 1667142"/>
              <a:gd name="connsiteY6" fmla="*/ 0 h 66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67142" h="666857">
                <a:moveTo>
                  <a:pt x="0" y="0"/>
                </a:moveTo>
                <a:lnTo>
                  <a:pt x="1333714" y="0"/>
                </a:lnTo>
                <a:lnTo>
                  <a:pt x="1667142" y="333429"/>
                </a:lnTo>
                <a:lnTo>
                  <a:pt x="1333714" y="666857"/>
                </a:lnTo>
                <a:lnTo>
                  <a:pt x="0" y="666857"/>
                </a:lnTo>
                <a:lnTo>
                  <a:pt x="333429" y="33342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7435" tIns="14669" rIns="348097" bIns="14669" numCol="1" spcCol="1270" anchor="ctr" anchorCtr="0">
            <a:noAutofit/>
          </a:bodyPr>
          <a:lstStyle/>
          <a:p>
            <a:pPr marL="0" lvl="0" indent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200" kern="1200"/>
              <a:t>Data description</a:t>
            </a:r>
            <a:endParaRPr lang="nb-NO" sz="1200" kern="120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47BEB01E-F606-4156-8232-37FD0B26DC8A}"/>
              </a:ext>
            </a:extLst>
          </p:cNvPr>
          <p:cNvGrpSpPr/>
          <p:nvPr/>
        </p:nvGrpSpPr>
        <p:grpSpPr>
          <a:xfrm>
            <a:off x="4530866" y="474042"/>
            <a:ext cx="4297312" cy="649662"/>
            <a:chOff x="4553099" y="443065"/>
            <a:chExt cx="4297312" cy="649662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0E71F5D7-B24B-45FD-91A0-D8B15F8C8EEB}"/>
                </a:ext>
              </a:extLst>
            </p:cNvPr>
            <p:cNvSpPr/>
            <p:nvPr/>
          </p:nvSpPr>
          <p:spPr>
            <a:xfrm>
              <a:off x="4553099" y="443065"/>
              <a:ext cx="1561008" cy="649662"/>
            </a:xfrm>
            <a:custGeom>
              <a:avLst/>
              <a:gdLst>
                <a:gd name="connsiteX0" fmla="*/ 0 w 1667142"/>
                <a:gd name="connsiteY0" fmla="*/ 0 h 666857"/>
                <a:gd name="connsiteX1" fmla="*/ 1333714 w 1667142"/>
                <a:gd name="connsiteY1" fmla="*/ 0 h 666857"/>
                <a:gd name="connsiteX2" fmla="*/ 1667142 w 1667142"/>
                <a:gd name="connsiteY2" fmla="*/ 333429 h 666857"/>
                <a:gd name="connsiteX3" fmla="*/ 1333714 w 1667142"/>
                <a:gd name="connsiteY3" fmla="*/ 666857 h 666857"/>
                <a:gd name="connsiteX4" fmla="*/ 0 w 1667142"/>
                <a:gd name="connsiteY4" fmla="*/ 666857 h 666857"/>
                <a:gd name="connsiteX5" fmla="*/ 333429 w 1667142"/>
                <a:gd name="connsiteY5" fmla="*/ 333429 h 666857"/>
                <a:gd name="connsiteX6" fmla="*/ 0 w 1667142"/>
                <a:gd name="connsiteY6" fmla="*/ 0 h 666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7142" h="666857">
                  <a:moveTo>
                    <a:pt x="0" y="0"/>
                  </a:moveTo>
                  <a:lnTo>
                    <a:pt x="1333714" y="0"/>
                  </a:lnTo>
                  <a:lnTo>
                    <a:pt x="1667142" y="333429"/>
                  </a:lnTo>
                  <a:lnTo>
                    <a:pt x="1333714" y="666857"/>
                  </a:lnTo>
                  <a:lnTo>
                    <a:pt x="0" y="666857"/>
                  </a:lnTo>
                  <a:lnTo>
                    <a:pt x="333429" y="3334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73434" tIns="13335" rIns="346763" bIns="13335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kern="1200"/>
                <a:t>Legal </a:t>
              </a:r>
              <a:r>
                <a:rPr lang="en-US" sz="1200"/>
                <a:t>&amp; </a:t>
              </a:r>
              <a:r>
                <a:rPr lang="en-US" sz="1200" kern="1200"/>
                <a:t>ethical </a:t>
              </a:r>
              <a:r>
                <a:rPr lang="en-US" sz="1200"/>
                <a:t>issues</a:t>
              </a:r>
              <a:endParaRPr lang="nb-NO" sz="1200" kern="120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05F1927D-F8FC-45B0-B5ED-B943B7C3EC81}"/>
                </a:ext>
              </a:extLst>
            </p:cNvPr>
            <p:cNvSpPr/>
            <p:nvPr/>
          </p:nvSpPr>
          <p:spPr>
            <a:xfrm>
              <a:off x="5921251" y="443065"/>
              <a:ext cx="1561008" cy="649662"/>
            </a:xfrm>
            <a:custGeom>
              <a:avLst/>
              <a:gdLst>
                <a:gd name="connsiteX0" fmla="*/ 0 w 1667142"/>
                <a:gd name="connsiteY0" fmla="*/ 0 h 666857"/>
                <a:gd name="connsiteX1" fmla="*/ 1333714 w 1667142"/>
                <a:gd name="connsiteY1" fmla="*/ 0 h 666857"/>
                <a:gd name="connsiteX2" fmla="*/ 1667142 w 1667142"/>
                <a:gd name="connsiteY2" fmla="*/ 333429 h 666857"/>
                <a:gd name="connsiteX3" fmla="*/ 1333714 w 1667142"/>
                <a:gd name="connsiteY3" fmla="*/ 666857 h 666857"/>
                <a:gd name="connsiteX4" fmla="*/ 0 w 1667142"/>
                <a:gd name="connsiteY4" fmla="*/ 666857 h 666857"/>
                <a:gd name="connsiteX5" fmla="*/ 333429 w 1667142"/>
                <a:gd name="connsiteY5" fmla="*/ 333429 h 666857"/>
                <a:gd name="connsiteX6" fmla="*/ 0 w 1667142"/>
                <a:gd name="connsiteY6" fmla="*/ 0 h 666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7142" h="666857">
                  <a:moveTo>
                    <a:pt x="0" y="0"/>
                  </a:moveTo>
                  <a:lnTo>
                    <a:pt x="1333714" y="0"/>
                  </a:lnTo>
                  <a:lnTo>
                    <a:pt x="1667142" y="333429"/>
                  </a:lnTo>
                  <a:lnTo>
                    <a:pt x="1333714" y="666857"/>
                  </a:lnTo>
                  <a:lnTo>
                    <a:pt x="0" y="666857"/>
                  </a:lnTo>
                  <a:lnTo>
                    <a:pt x="333429" y="3334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73434" tIns="13335" rIns="346763" bIns="13335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kern="1200"/>
                <a:t>Long-term preservation &amp; sharing</a:t>
              </a:r>
              <a:endParaRPr lang="nb-NO" sz="1200" kern="120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22881EB4-CB5C-4E6D-8AB1-CFEFC841FDF6}"/>
                </a:ext>
              </a:extLst>
            </p:cNvPr>
            <p:cNvSpPr/>
            <p:nvPr/>
          </p:nvSpPr>
          <p:spPr>
            <a:xfrm>
              <a:off x="7289403" y="443065"/>
              <a:ext cx="1561008" cy="649662"/>
            </a:xfrm>
            <a:custGeom>
              <a:avLst/>
              <a:gdLst>
                <a:gd name="connsiteX0" fmla="*/ 0 w 1667142"/>
                <a:gd name="connsiteY0" fmla="*/ 0 h 666857"/>
                <a:gd name="connsiteX1" fmla="*/ 1333714 w 1667142"/>
                <a:gd name="connsiteY1" fmla="*/ 0 h 666857"/>
                <a:gd name="connsiteX2" fmla="*/ 1667142 w 1667142"/>
                <a:gd name="connsiteY2" fmla="*/ 333429 h 666857"/>
                <a:gd name="connsiteX3" fmla="*/ 1333714 w 1667142"/>
                <a:gd name="connsiteY3" fmla="*/ 666857 h 666857"/>
                <a:gd name="connsiteX4" fmla="*/ 0 w 1667142"/>
                <a:gd name="connsiteY4" fmla="*/ 666857 h 666857"/>
                <a:gd name="connsiteX5" fmla="*/ 333429 w 1667142"/>
                <a:gd name="connsiteY5" fmla="*/ 333429 h 666857"/>
                <a:gd name="connsiteX6" fmla="*/ 0 w 1667142"/>
                <a:gd name="connsiteY6" fmla="*/ 0 h 666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7142" h="666857">
                  <a:moveTo>
                    <a:pt x="0" y="0"/>
                  </a:moveTo>
                  <a:lnTo>
                    <a:pt x="1333714" y="0"/>
                  </a:lnTo>
                  <a:lnTo>
                    <a:pt x="1667142" y="333429"/>
                  </a:lnTo>
                  <a:lnTo>
                    <a:pt x="1333714" y="666857"/>
                  </a:lnTo>
                  <a:lnTo>
                    <a:pt x="0" y="666857"/>
                  </a:lnTo>
                  <a:lnTo>
                    <a:pt x="333429" y="3334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73434" tIns="13335" rIns="346763" bIns="13335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kern="1200" err="1"/>
                <a:t>Responsi-bilities</a:t>
              </a:r>
              <a:r>
                <a:rPr lang="en-US" sz="1200" kern="1200"/>
                <a:t> &amp; resources</a:t>
              </a:r>
              <a:endParaRPr lang="nb-NO" sz="1200" kern="1200"/>
            </a:p>
          </p:txBody>
        </p:sp>
      </p:grp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C2F48B7-A9D1-49E9-8021-DDCC74FA488A}"/>
              </a:ext>
            </a:extLst>
          </p:cNvPr>
          <p:cNvSpPr/>
          <p:nvPr/>
        </p:nvSpPr>
        <p:spPr>
          <a:xfrm>
            <a:off x="1675309" y="474042"/>
            <a:ext cx="1561008" cy="649662"/>
          </a:xfrm>
          <a:custGeom>
            <a:avLst/>
            <a:gdLst>
              <a:gd name="connsiteX0" fmla="*/ 0 w 1667142"/>
              <a:gd name="connsiteY0" fmla="*/ 0 h 666857"/>
              <a:gd name="connsiteX1" fmla="*/ 1333714 w 1667142"/>
              <a:gd name="connsiteY1" fmla="*/ 0 h 666857"/>
              <a:gd name="connsiteX2" fmla="*/ 1667142 w 1667142"/>
              <a:gd name="connsiteY2" fmla="*/ 333429 h 666857"/>
              <a:gd name="connsiteX3" fmla="*/ 1333714 w 1667142"/>
              <a:gd name="connsiteY3" fmla="*/ 666857 h 666857"/>
              <a:gd name="connsiteX4" fmla="*/ 0 w 1667142"/>
              <a:gd name="connsiteY4" fmla="*/ 666857 h 666857"/>
              <a:gd name="connsiteX5" fmla="*/ 333429 w 1667142"/>
              <a:gd name="connsiteY5" fmla="*/ 333429 h 666857"/>
              <a:gd name="connsiteX6" fmla="*/ 0 w 1667142"/>
              <a:gd name="connsiteY6" fmla="*/ 0 h 66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67142" h="666857">
                <a:moveTo>
                  <a:pt x="0" y="0"/>
                </a:moveTo>
                <a:lnTo>
                  <a:pt x="1333714" y="0"/>
                </a:lnTo>
                <a:lnTo>
                  <a:pt x="1667142" y="333429"/>
                </a:lnTo>
                <a:lnTo>
                  <a:pt x="1333714" y="666857"/>
                </a:lnTo>
                <a:lnTo>
                  <a:pt x="0" y="666857"/>
                </a:lnTo>
                <a:lnTo>
                  <a:pt x="333429" y="33342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7435" tIns="14669" rIns="348097" bIns="14669" numCol="1" spcCol="1270" anchor="ctr" anchorCtr="0">
            <a:noAutofit/>
          </a:bodyPr>
          <a:lstStyle/>
          <a:p>
            <a:pPr marL="0" lvl="0" indent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200" kern="1200"/>
              <a:t>Metadata &amp; quality</a:t>
            </a:r>
            <a:endParaRPr lang="nb-NO" sz="1200" kern="120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76BA3632-9436-425A-AB8C-603FBD797B06}"/>
              </a:ext>
            </a:extLst>
          </p:cNvPr>
          <p:cNvSpPr/>
          <p:nvPr/>
        </p:nvSpPr>
        <p:spPr>
          <a:xfrm>
            <a:off x="4396169" y="367785"/>
            <a:ext cx="1671116" cy="862176"/>
          </a:xfrm>
          <a:custGeom>
            <a:avLst/>
            <a:gdLst>
              <a:gd name="connsiteX0" fmla="*/ 0 w 1667142"/>
              <a:gd name="connsiteY0" fmla="*/ 0 h 666857"/>
              <a:gd name="connsiteX1" fmla="*/ 1333714 w 1667142"/>
              <a:gd name="connsiteY1" fmla="*/ 0 h 666857"/>
              <a:gd name="connsiteX2" fmla="*/ 1667142 w 1667142"/>
              <a:gd name="connsiteY2" fmla="*/ 333429 h 666857"/>
              <a:gd name="connsiteX3" fmla="*/ 1333714 w 1667142"/>
              <a:gd name="connsiteY3" fmla="*/ 666857 h 666857"/>
              <a:gd name="connsiteX4" fmla="*/ 0 w 1667142"/>
              <a:gd name="connsiteY4" fmla="*/ 666857 h 666857"/>
              <a:gd name="connsiteX5" fmla="*/ 333429 w 1667142"/>
              <a:gd name="connsiteY5" fmla="*/ 333429 h 666857"/>
              <a:gd name="connsiteX6" fmla="*/ 0 w 1667142"/>
              <a:gd name="connsiteY6" fmla="*/ 0 h 66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67142" h="666857">
                <a:moveTo>
                  <a:pt x="0" y="0"/>
                </a:moveTo>
                <a:lnTo>
                  <a:pt x="1333714" y="0"/>
                </a:lnTo>
                <a:lnTo>
                  <a:pt x="1667142" y="333429"/>
                </a:lnTo>
                <a:lnTo>
                  <a:pt x="1333714" y="666857"/>
                </a:lnTo>
                <a:lnTo>
                  <a:pt x="0" y="666857"/>
                </a:lnTo>
                <a:lnTo>
                  <a:pt x="333429" y="33342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7435" tIns="14669" rIns="348097" bIns="14669" numCol="1" spcCol="1270" anchor="ctr" anchorCtr="0">
            <a:noAutofit/>
          </a:bodyPr>
          <a:lstStyle/>
          <a:p>
            <a:pPr marL="0" lvl="0" indent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200" kern="1200"/>
              <a:t>Legal </a:t>
            </a:r>
            <a:r>
              <a:rPr lang="en-US" sz="1200"/>
              <a:t>&amp; </a:t>
            </a:r>
            <a:r>
              <a:rPr lang="en-US" sz="1200" kern="1200"/>
              <a:t>ethical </a:t>
            </a:r>
            <a:r>
              <a:rPr lang="en-US" sz="1200"/>
              <a:t>issues</a:t>
            </a:r>
            <a:endParaRPr lang="nb-NO" sz="1200" kern="120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619713F-1C88-412D-8AFA-2FC7896BD4FA}"/>
              </a:ext>
            </a:extLst>
          </p:cNvPr>
          <p:cNvSpPr/>
          <p:nvPr/>
        </p:nvSpPr>
        <p:spPr>
          <a:xfrm>
            <a:off x="3059832" y="460652"/>
            <a:ext cx="1561008" cy="649662"/>
          </a:xfrm>
          <a:custGeom>
            <a:avLst/>
            <a:gdLst>
              <a:gd name="connsiteX0" fmla="*/ 0 w 1667142"/>
              <a:gd name="connsiteY0" fmla="*/ 0 h 666857"/>
              <a:gd name="connsiteX1" fmla="*/ 1333714 w 1667142"/>
              <a:gd name="connsiteY1" fmla="*/ 0 h 666857"/>
              <a:gd name="connsiteX2" fmla="*/ 1667142 w 1667142"/>
              <a:gd name="connsiteY2" fmla="*/ 333429 h 666857"/>
              <a:gd name="connsiteX3" fmla="*/ 1333714 w 1667142"/>
              <a:gd name="connsiteY3" fmla="*/ 666857 h 666857"/>
              <a:gd name="connsiteX4" fmla="*/ 0 w 1667142"/>
              <a:gd name="connsiteY4" fmla="*/ 666857 h 666857"/>
              <a:gd name="connsiteX5" fmla="*/ 333429 w 1667142"/>
              <a:gd name="connsiteY5" fmla="*/ 333429 h 666857"/>
              <a:gd name="connsiteX6" fmla="*/ 0 w 1667142"/>
              <a:gd name="connsiteY6" fmla="*/ 0 h 66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67142" h="666857">
                <a:moveTo>
                  <a:pt x="0" y="0"/>
                </a:moveTo>
                <a:lnTo>
                  <a:pt x="1333714" y="0"/>
                </a:lnTo>
                <a:lnTo>
                  <a:pt x="1667142" y="333429"/>
                </a:lnTo>
                <a:lnTo>
                  <a:pt x="1333714" y="666857"/>
                </a:lnTo>
                <a:lnTo>
                  <a:pt x="0" y="666857"/>
                </a:lnTo>
                <a:lnTo>
                  <a:pt x="333429" y="33342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7435" tIns="14669" rIns="348097" bIns="14669" numCol="1" spcCol="1270" anchor="ctr" anchorCtr="0">
            <a:noAutofit/>
          </a:bodyPr>
          <a:lstStyle/>
          <a:p>
            <a:pPr marL="0" lvl="0" indent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200" kern="1200"/>
              <a:t>Storage &amp; Backup</a:t>
            </a:r>
            <a:endParaRPr lang="nb-NO" sz="1200" kern="120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BCDE1E7-9EB3-401C-BF26-E57D286CC4EE}"/>
              </a:ext>
            </a:extLst>
          </p:cNvPr>
          <p:cNvSpPr txBox="1">
            <a:spLocks/>
          </p:cNvSpPr>
          <p:nvPr/>
        </p:nvSpPr>
        <p:spPr>
          <a:xfrm>
            <a:off x="755575" y="1779663"/>
            <a:ext cx="7823429" cy="324036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What </a:t>
            </a:r>
            <a:r>
              <a:rPr lang="en-GB" b="1" dirty="0"/>
              <a:t>legal/ethical issues </a:t>
            </a:r>
            <a:r>
              <a:rPr lang="en-GB" dirty="0"/>
              <a:t>are there and how will they be taken into account? Which legislation is applicable?</a:t>
            </a:r>
          </a:p>
          <a:p>
            <a:pPr marL="0" indent="0">
              <a:buNone/>
            </a:pPr>
            <a:endParaRPr lang="en-GB" sz="2000" dirty="0"/>
          </a:p>
          <a:p>
            <a:r>
              <a:rPr lang="en-GB" sz="2000" dirty="0"/>
              <a:t>Processing of personal data, how will compliance with legislation and data security be ensured?</a:t>
            </a:r>
          </a:p>
          <a:p>
            <a:r>
              <a:rPr lang="en-GB" sz="2000" dirty="0"/>
              <a:t>How will intellectual property rights (IPR) and ownership be managed?</a:t>
            </a:r>
          </a:p>
          <a:p>
            <a:r>
              <a:rPr lang="en-GB" dirty="0"/>
              <a:t>What ethical issues and codes of conduct need to be considered?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6390715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shot webpage University of Bergen, Personvernportalen (Data privacy gateway).">
            <a:extLst>
              <a:ext uri="{FF2B5EF4-FFF2-40B4-BE49-F238E27FC236}">
                <a16:creationId xmlns:a16="http://schemas.microsoft.com/office/drawing/2014/main" id="{CA29E55F-E4F6-D7FB-AE5A-C174BEF309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264" y="1918039"/>
            <a:ext cx="3892034" cy="2949945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6006254E-247E-4525-838E-B24EC62F6F67}"/>
              </a:ext>
            </a:extLst>
          </p:cNvPr>
          <p:cNvSpPr txBox="1">
            <a:spLocks/>
          </p:cNvSpPr>
          <p:nvPr/>
        </p:nvSpPr>
        <p:spPr>
          <a:xfrm>
            <a:off x="652200" y="351124"/>
            <a:ext cx="7848792" cy="987122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i="0" u="none" kern="1200" cap="none" spc="0" normalizeH="0" baseline="0">
                <a:solidFill>
                  <a:srgbClr val="E54F46"/>
                </a:solidFill>
                <a:latin typeface="Arial Black" panose="020B0604020202020204" pitchFamily="34" charset="0"/>
                <a:ea typeface="+mj-ea"/>
                <a:cs typeface="Arial Black" panose="020B0604020202020204" pitchFamily="34" charset="0"/>
              </a:defRPr>
            </a:lvl1pPr>
          </a:lstStyle>
          <a:p>
            <a:r>
              <a:rPr lang="en-GB" dirty="0"/>
              <a:t>Personal Data and Privacy Gateway (</a:t>
            </a:r>
            <a:r>
              <a:rPr lang="en-GB" dirty="0" err="1"/>
              <a:t>Personvernportalen</a:t>
            </a:r>
            <a:r>
              <a:rPr lang="en-GB" dirty="0"/>
              <a:t>)</a:t>
            </a:r>
            <a:endParaRPr lang="nb-NO" dirty="0"/>
          </a:p>
        </p:txBody>
      </p:sp>
      <p:sp>
        <p:nvSpPr>
          <p:cNvPr id="15" name="Content Placeholder 32">
            <a:extLst>
              <a:ext uri="{FF2B5EF4-FFF2-40B4-BE49-F238E27FC236}">
                <a16:creationId xmlns:a16="http://schemas.microsoft.com/office/drawing/2014/main" id="{BE5C30D9-4ECF-4966-8BA9-7DE277CEC705}"/>
              </a:ext>
            </a:extLst>
          </p:cNvPr>
          <p:cNvSpPr txBox="1">
            <a:spLocks/>
          </p:cNvSpPr>
          <p:nvPr/>
        </p:nvSpPr>
        <p:spPr>
          <a:xfrm>
            <a:off x="1363892" y="2645665"/>
            <a:ext cx="9532639" cy="318360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US" sz="2400">
              <a:latin typeface="Arial"/>
              <a:ea typeface="+mn-lt"/>
              <a:cs typeface="+mn-lt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C27332D0-2E4F-4F82-BDDD-FA99B845E505}"/>
              </a:ext>
            </a:extLst>
          </p:cNvPr>
          <p:cNvSpPr txBox="1">
            <a:spLocks/>
          </p:cNvSpPr>
          <p:nvPr/>
        </p:nvSpPr>
        <p:spPr>
          <a:xfrm>
            <a:off x="4772024" y="1918040"/>
            <a:ext cx="4362051" cy="130742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 err="1"/>
              <a:t>UiB’s</a:t>
            </a:r>
            <a:r>
              <a:rPr lang="en-GB" sz="2000" dirty="0"/>
              <a:t> data protection officer (</a:t>
            </a:r>
            <a:r>
              <a:rPr lang="en-GB" sz="2000" dirty="0" err="1"/>
              <a:t>Personvernombud</a:t>
            </a:r>
            <a:r>
              <a:rPr lang="en-GB" sz="2000" dirty="0"/>
              <a:t>): </a:t>
            </a:r>
            <a:br>
              <a:rPr lang="en-GB" sz="2000" dirty="0"/>
            </a:br>
            <a:r>
              <a:rPr lang="en-GB" sz="2000" dirty="0">
                <a:hlinkClick r:id="rId4"/>
              </a:rPr>
              <a:t>Janecke Veim</a:t>
            </a:r>
            <a:endParaRPr lang="en-GB" dirty="0"/>
          </a:p>
          <a:p>
            <a:endParaRPr lang="en-GB" dirty="0"/>
          </a:p>
          <a:p>
            <a:r>
              <a:rPr lang="en-GB" dirty="0"/>
              <a:t>Mandatory registration: RETTE</a:t>
            </a:r>
            <a:br>
              <a:rPr lang="en-GB" sz="2000" dirty="0"/>
            </a:br>
            <a:endParaRPr lang="en-GB" sz="2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503E019-55D3-4C98-B950-C07ED8519DF5}"/>
              </a:ext>
            </a:extLst>
          </p:cNvPr>
          <p:cNvSpPr txBox="1"/>
          <p:nvPr/>
        </p:nvSpPr>
        <p:spPr>
          <a:xfrm>
            <a:off x="0" y="4919642"/>
            <a:ext cx="652819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800" dirty="0">
                <a:solidFill>
                  <a:schemeClr val="accent6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https://www.uib.no/en/personvernportalen</a:t>
            </a:r>
            <a:r>
              <a:rPr lang="nb-NO" sz="800" dirty="0">
                <a:solidFill>
                  <a:schemeClr val="accent6"/>
                </a:solidFill>
              </a:rPr>
              <a:t> [English: less </a:t>
            </a:r>
            <a:r>
              <a:rPr lang="nb-NO" sz="800" dirty="0" err="1">
                <a:solidFill>
                  <a:schemeClr val="accent6"/>
                </a:solidFill>
              </a:rPr>
              <a:t>information</a:t>
            </a:r>
            <a:r>
              <a:rPr lang="nb-NO" sz="800" dirty="0">
                <a:solidFill>
                  <a:schemeClr val="accent6"/>
                </a:solidFill>
              </a:rPr>
              <a:t>]</a:t>
            </a:r>
          </a:p>
        </p:txBody>
      </p:sp>
      <p:pic>
        <p:nvPicPr>
          <p:cNvPr id="7" name="Picture 6" descr="Screenshot RETTE: System for risk and compliance. Processing of personal data in research and student projects at UiB.">
            <a:extLst>
              <a:ext uri="{FF2B5EF4-FFF2-40B4-BE49-F238E27FC236}">
                <a16:creationId xmlns:a16="http://schemas.microsoft.com/office/drawing/2014/main" id="{91EE9B7A-D1AC-9FF8-B95B-73797401AE9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5596" r="15346"/>
          <a:stretch/>
        </p:blipFill>
        <p:spPr>
          <a:xfrm>
            <a:off x="5019361" y="3733833"/>
            <a:ext cx="3867375" cy="11421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81D7763-E229-F7CA-BBCB-A55144775B4B}"/>
              </a:ext>
            </a:extLst>
          </p:cNvPr>
          <p:cNvSpPr txBox="1"/>
          <p:nvPr/>
        </p:nvSpPr>
        <p:spPr>
          <a:xfrm>
            <a:off x="7344174" y="4919642"/>
            <a:ext cx="179982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nb-NO" sz="800" dirty="0">
                <a:solidFill>
                  <a:schemeClr val="accent6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https://rette.app.uib.no/</a:t>
            </a:r>
            <a:endParaRPr lang="nb-NO" sz="8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9605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6006254E-247E-4525-838E-B24EC62F6F67}"/>
              </a:ext>
            </a:extLst>
          </p:cNvPr>
          <p:cNvSpPr txBox="1">
            <a:spLocks/>
          </p:cNvSpPr>
          <p:nvPr/>
        </p:nvSpPr>
        <p:spPr>
          <a:xfrm>
            <a:off x="652200" y="351124"/>
            <a:ext cx="7848792" cy="987122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i="0" u="none" kern="1200" cap="none" spc="0" normalizeH="0" baseline="0">
                <a:solidFill>
                  <a:srgbClr val="E54F46"/>
                </a:solidFill>
                <a:latin typeface="Arial Black" panose="020B0604020202020204" pitchFamily="34" charset="0"/>
                <a:ea typeface="+mj-ea"/>
                <a:cs typeface="Arial Black" panose="020B0604020202020204" pitchFamily="34" charset="0"/>
              </a:defRPr>
            </a:lvl1pPr>
          </a:lstStyle>
          <a:p>
            <a:r>
              <a:rPr lang="en-GB" dirty="0"/>
              <a:t>Intellectual Property Rights (</a:t>
            </a:r>
            <a:r>
              <a:rPr lang="en-GB" dirty="0" err="1"/>
              <a:t>IPR</a:t>
            </a:r>
            <a:r>
              <a:rPr lang="en-GB" dirty="0"/>
              <a:t>)</a:t>
            </a:r>
            <a:endParaRPr lang="nb-NO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A27F96-4312-3CBD-F92C-33E8B9E1BF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421" y="1146996"/>
            <a:ext cx="4368295" cy="20766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9AE6F03-0186-4CD0-AC65-7A221882DE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3934" y="2795046"/>
            <a:ext cx="5142286" cy="207661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0E61927-E3C5-3F62-14FC-3FD44CF0CE9A}"/>
              </a:ext>
            </a:extLst>
          </p:cNvPr>
          <p:cNvSpPr txBox="1"/>
          <p:nvPr/>
        </p:nvSpPr>
        <p:spPr>
          <a:xfrm>
            <a:off x="251520" y="3219822"/>
            <a:ext cx="340632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1000" dirty="0">
                <a:solidFill>
                  <a:schemeClr val="accent6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https://www.uib.no/en/innovation</a:t>
            </a:r>
            <a:endParaRPr lang="nb-NO" sz="1000" dirty="0">
              <a:solidFill>
                <a:schemeClr val="accent6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555FE86-B494-E880-D0BC-232C396F6A4B}"/>
              </a:ext>
            </a:extLst>
          </p:cNvPr>
          <p:cNvSpPr txBox="1"/>
          <p:nvPr/>
        </p:nvSpPr>
        <p:spPr>
          <a:xfrm>
            <a:off x="4314220" y="4902599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nb-NO" sz="1000" dirty="0">
                <a:solidFill>
                  <a:schemeClr val="accent6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https://www.uib.no/en/research/74837/vis-innovation-and-commercialization</a:t>
            </a:r>
            <a:endParaRPr lang="nb-NO" sz="10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9315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CCB16EB7-95B1-47AF-9920-CA351352FDDF}"/>
              </a:ext>
            </a:extLst>
          </p:cNvPr>
          <p:cNvSpPr/>
          <p:nvPr/>
        </p:nvSpPr>
        <p:spPr>
          <a:xfrm>
            <a:off x="315822" y="474042"/>
            <a:ext cx="1561008" cy="649662"/>
          </a:xfrm>
          <a:custGeom>
            <a:avLst/>
            <a:gdLst>
              <a:gd name="connsiteX0" fmla="*/ 0 w 1667142"/>
              <a:gd name="connsiteY0" fmla="*/ 0 h 666857"/>
              <a:gd name="connsiteX1" fmla="*/ 1333714 w 1667142"/>
              <a:gd name="connsiteY1" fmla="*/ 0 h 666857"/>
              <a:gd name="connsiteX2" fmla="*/ 1667142 w 1667142"/>
              <a:gd name="connsiteY2" fmla="*/ 333429 h 666857"/>
              <a:gd name="connsiteX3" fmla="*/ 1333714 w 1667142"/>
              <a:gd name="connsiteY3" fmla="*/ 666857 h 666857"/>
              <a:gd name="connsiteX4" fmla="*/ 0 w 1667142"/>
              <a:gd name="connsiteY4" fmla="*/ 666857 h 666857"/>
              <a:gd name="connsiteX5" fmla="*/ 333429 w 1667142"/>
              <a:gd name="connsiteY5" fmla="*/ 333429 h 666857"/>
              <a:gd name="connsiteX6" fmla="*/ 0 w 1667142"/>
              <a:gd name="connsiteY6" fmla="*/ 0 h 66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67142" h="666857">
                <a:moveTo>
                  <a:pt x="0" y="0"/>
                </a:moveTo>
                <a:lnTo>
                  <a:pt x="1333714" y="0"/>
                </a:lnTo>
                <a:lnTo>
                  <a:pt x="1667142" y="333429"/>
                </a:lnTo>
                <a:lnTo>
                  <a:pt x="1333714" y="666857"/>
                </a:lnTo>
                <a:lnTo>
                  <a:pt x="0" y="666857"/>
                </a:lnTo>
                <a:lnTo>
                  <a:pt x="333429" y="33342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7435" tIns="14669" rIns="348097" bIns="14669" numCol="1" spcCol="1270" anchor="ctr" anchorCtr="0">
            <a:noAutofit/>
          </a:bodyPr>
          <a:lstStyle/>
          <a:p>
            <a:pPr marL="0" lvl="0" indent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200" kern="1200"/>
              <a:t>Data description</a:t>
            </a:r>
            <a:endParaRPr lang="nb-NO" sz="1200" kern="120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0E71F5D7-B24B-45FD-91A0-D8B15F8C8EEB}"/>
              </a:ext>
            </a:extLst>
          </p:cNvPr>
          <p:cNvSpPr/>
          <p:nvPr/>
        </p:nvSpPr>
        <p:spPr>
          <a:xfrm>
            <a:off x="4427984" y="460652"/>
            <a:ext cx="1561008" cy="649662"/>
          </a:xfrm>
          <a:custGeom>
            <a:avLst/>
            <a:gdLst>
              <a:gd name="connsiteX0" fmla="*/ 0 w 1667142"/>
              <a:gd name="connsiteY0" fmla="*/ 0 h 666857"/>
              <a:gd name="connsiteX1" fmla="*/ 1333714 w 1667142"/>
              <a:gd name="connsiteY1" fmla="*/ 0 h 666857"/>
              <a:gd name="connsiteX2" fmla="*/ 1667142 w 1667142"/>
              <a:gd name="connsiteY2" fmla="*/ 333429 h 666857"/>
              <a:gd name="connsiteX3" fmla="*/ 1333714 w 1667142"/>
              <a:gd name="connsiteY3" fmla="*/ 666857 h 666857"/>
              <a:gd name="connsiteX4" fmla="*/ 0 w 1667142"/>
              <a:gd name="connsiteY4" fmla="*/ 666857 h 666857"/>
              <a:gd name="connsiteX5" fmla="*/ 333429 w 1667142"/>
              <a:gd name="connsiteY5" fmla="*/ 333429 h 666857"/>
              <a:gd name="connsiteX6" fmla="*/ 0 w 1667142"/>
              <a:gd name="connsiteY6" fmla="*/ 0 h 66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67142" h="666857">
                <a:moveTo>
                  <a:pt x="0" y="0"/>
                </a:moveTo>
                <a:lnTo>
                  <a:pt x="1333714" y="0"/>
                </a:lnTo>
                <a:lnTo>
                  <a:pt x="1667142" y="333429"/>
                </a:lnTo>
                <a:lnTo>
                  <a:pt x="1333714" y="666857"/>
                </a:lnTo>
                <a:lnTo>
                  <a:pt x="0" y="666857"/>
                </a:lnTo>
                <a:lnTo>
                  <a:pt x="333429" y="33342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34" tIns="13335" rIns="346763" bIns="13335" numCol="1" spcCol="1270" anchor="ctr" anchorCtr="0">
            <a:noAutofit/>
          </a:bodyPr>
          <a:lstStyle/>
          <a:p>
            <a:pPr marL="0" lvl="0" indent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200" kern="1200"/>
              <a:t>Legal </a:t>
            </a:r>
            <a:r>
              <a:rPr lang="en-US" sz="1200"/>
              <a:t>&amp; </a:t>
            </a:r>
            <a:r>
              <a:rPr lang="en-US" sz="1200" kern="1200"/>
              <a:t>ethical </a:t>
            </a:r>
            <a:r>
              <a:rPr lang="en-US" sz="1200"/>
              <a:t>issues</a:t>
            </a:r>
            <a:endParaRPr lang="nb-NO" sz="1200" kern="120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22881EB4-CB5C-4E6D-8AB1-CFEFC841FDF6}"/>
              </a:ext>
            </a:extLst>
          </p:cNvPr>
          <p:cNvSpPr/>
          <p:nvPr/>
        </p:nvSpPr>
        <p:spPr>
          <a:xfrm>
            <a:off x="7278745" y="474042"/>
            <a:ext cx="1561008" cy="649662"/>
          </a:xfrm>
          <a:custGeom>
            <a:avLst/>
            <a:gdLst>
              <a:gd name="connsiteX0" fmla="*/ 0 w 1667142"/>
              <a:gd name="connsiteY0" fmla="*/ 0 h 666857"/>
              <a:gd name="connsiteX1" fmla="*/ 1333714 w 1667142"/>
              <a:gd name="connsiteY1" fmla="*/ 0 h 666857"/>
              <a:gd name="connsiteX2" fmla="*/ 1667142 w 1667142"/>
              <a:gd name="connsiteY2" fmla="*/ 333429 h 666857"/>
              <a:gd name="connsiteX3" fmla="*/ 1333714 w 1667142"/>
              <a:gd name="connsiteY3" fmla="*/ 666857 h 666857"/>
              <a:gd name="connsiteX4" fmla="*/ 0 w 1667142"/>
              <a:gd name="connsiteY4" fmla="*/ 666857 h 666857"/>
              <a:gd name="connsiteX5" fmla="*/ 333429 w 1667142"/>
              <a:gd name="connsiteY5" fmla="*/ 333429 h 666857"/>
              <a:gd name="connsiteX6" fmla="*/ 0 w 1667142"/>
              <a:gd name="connsiteY6" fmla="*/ 0 h 66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67142" h="666857">
                <a:moveTo>
                  <a:pt x="0" y="0"/>
                </a:moveTo>
                <a:lnTo>
                  <a:pt x="1333714" y="0"/>
                </a:lnTo>
                <a:lnTo>
                  <a:pt x="1667142" y="333429"/>
                </a:lnTo>
                <a:lnTo>
                  <a:pt x="1333714" y="666857"/>
                </a:lnTo>
                <a:lnTo>
                  <a:pt x="0" y="666857"/>
                </a:lnTo>
                <a:lnTo>
                  <a:pt x="333429" y="33342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34" tIns="13335" rIns="346763" bIns="13335" numCol="1" spcCol="1270" anchor="ctr" anchorCtr="0">
            <a:noAutofit/>
          </a:bodyPr>
          <a:lstStyle/>
          <a:p>
            <a:pPr marL="0" lvl="0" indent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200" kern="1200" err="1"/>
              <a:t>Responsi-bilities</a:t>
            </a:r>
            <a:r>
              <a:rPr lang="en-US" sz="1200" kern="1200"/>
              <a:t> &amp; resources</a:t>
            </a:r>
            <a:endParaRPr lang="nb-NO" sz="1200" kern="120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C2F48B7-A9D1-49E9-8021-DDCC74FA488A}"/>
              </a:ext>
            </a:extLst>
          </p:cNvPr>
          <p:cNvSpPr/>
          <p:nvPr/>
        </p:nvSpPr>
        <p:spPr>
          <a:xfrm>
            <a:off x="1675309" y="474042"/>
            <a:ext cx="1561008" cy="649662"/>
          </a:xfrm>
          <a:custGeom>
            <a:avLst/>
            <a:gdLst>
              <a:gd name="connsiteX0" fmla="*/ 0 w 1667142"/>
              <a:gd name="connsiteY0" fmla="*/ 0 h 666857"/>
              <a:gd name="connsiteX1" fmla="*/ 1333714 w 1667142"/>
              <a:gd name="connsiteY1" fmla="*/ 0 h 666857"/>
              <a:gd name="connsiteX2" fmla="*/ 1667142 w 1667142"/>
              <a:gd name="connsiteY2" fmla="*/ 333429 h 666857"/>
              <a:gd name="connsiteX3" fmla="*/ 1333714 w 1667142"/>
              <a:gd name="connsiteY3" fmla="*/ 666857 h 666857"/>
              <a:gd name="connsiteX4" fmla="*/ 0 w 1667142"/>
              <a:gd name="connsiteY4" fmla="*/ 666857 h 666857"/>
              <a:gd name="connsiteX5" fmla="*/ 333429 w 1667142"/>
              <a:gd name="connsiteY5" fmla="*/ 333429 h 666857"/>
              <a:gd name="connsiteX6" fmla="*/ 0 w 1667142"/>
              <a:gd name="connsiteY6" fmla="*/ 0 h 66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67142" h="666857">
                <a:moveTo>
                  <a:pt x="0" y="0"/>
                </a:moveTo>
                <a:lnTo>
                  <a:pt x="1333714" y="0"/>
                </a:lnTo>
                <a:lnTo>
                  <a:pt x="1667142" y="333429"/>
                </a:lnTo>
                <a:lnTo>
                  <a:pt x="1333714" y="666857"/>
                </a:lnTo>
                <a:lnTo>
                  <a:pt x="0" y="666857"/>
                </a:lnTo>
                <a:lnTo>
                  <a:pt x="333429" y="33342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7435" tIns="14669" rIns="348097" bIns="14669" numCol="1" spcCol="1270" anchor="ctr" anchorCtr="0">
            <a:noAutofit/>
          </a:bodyPr>
          <a:lstStyle/>
          <a:p>
            <a:pPr marL="0" lvl="0" indent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200" kern="1200"/>
              <a:t>Metadata &amp; quality</a:t>
            </a:r>
            <a:endParaRPr lang="nb-NO" sz="1200" kern="120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619713F-1C88-412D-8AFA-2FC7896BD4FA}"/>
              </a:ext>
            </a:extLst>
          </p:cNvPr>
          <p:cNvSpPr/>
          <p:nvPr/>
        </p:nvSpPr>
        <p:spPr>
          <a:xfrm>
            <a:off x="3059832" y="460652"/>
            <a:ext cx="1561008" cy="649662"/>
          </a:xfrm>
          <a:custGeom>
            <a:avLst/>
            <a:gdLst>
              <a:gd name="connsiteX0" fmla="*/ 0 w 1667142"/>
              <a:gd name="connsiteY0" fmla="*/ 0 h 666857"/>
              <a:gd name="connsiteX1" fmla="*/ 1333714 w 1667142"/>
              <a:gd name="connsiteY1" fmla="*/ 0 h 666857"/>
              <a:gd name="connsiteX2" fmla="*/ 1667142 w 1667142"/>
              <a:gd name="connsiteY2" fmla="*/ 333429 h 666857"/>
              <a:gd name="connsiteX3" fmla="*/ 1333714 w 1667142"/>
              <a:gd name="connsiteY3" fmla="*/ 666857 h 666857"/>
              <a:gd name="connsiteX4" fmla="*/ 0 w 1667142"/>
              <a:gd name="connsiteY4" fmla="*/ 666857 h 666857"/>
              <a:gd name="connsiteX5" fmla="*/ 333429 w 1667142"/>
              <a:gd name="connsiteY5" fmla="*/ 333429 h 666857"/>
              <a:gd name="connsiteX6" fmla="*/ 0 w 1667142"/>
              <a:gd name="connsiteY6" fmla="*/ 0 h 66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67142" h="666857">
                <a:moveTo>
                  <a:pt x="0" y="0"/>
                </a:moveTo>
                <a:lnTo>
                  <a:pt x="1333714" y="0"/>
                </a:lnTo>
                <a:lnTo>
                  <a:pt x="1667142" y="333429"/>
                </a:lnTo>
                <a:lnTo>
                  <a:pt x="1333714" y="666857"/>
                </a:lnTo>
                <a:lnTo>
                  <a:pt x="0" y="666857"/>
                </a:lnTo>
                <a:lnTo>
                  <a:pt x="333429" y="33342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7435" tIns="14669" rIns="348097" bIns="14669" numCol="1" spcCol="1270" anchor="ctr" anchorCtr="0">
            <a:noAutofit/>
          </a:bodyPr>
          <a:lstStyle/>
          <a:p>
            <a:pPr marL="0" lvl="0" indent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200" kern="1200"/>
              <a:t>Storage &amp; Backup</a:t>
            </a:r>
            <a:endParaRPr lang="nb-NO" sz="1200" kern="120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7683F734-98D7-4F63-A90D-E25DB4F9F7BC}"/>
              </a:ext>
            </a:extLst>
          </p:cNvPr>
          <p:cNvSpPr/>
          <p:nvPr/>
        </p:nvSpPr>
        <p:spPr>
          <a:xfrm>
            <a:off x="5769629" y="367785"/>
            <a:ext cx="1671116" cy="862176"/>
          </a:xfrm>
          <a:custGeom>
            <a:avLst/>
            <a:gdLst>
              <a:gd name="connsiteX0" fmla="*/ 0 w 1667142"/>
              <a:gd name="connsiteY0" fmla="*/ 0 h 666857"/>
              <a:gd name="connsiteX1" fmla="*/ 1333714 w 1667142"/>
              <a:gd name="connsiteY1" fmla="*/ 0 h 666857"/>
              <a:gd name="connsiteX2" fmla="*/ 1667142 w 1667142"/>
              <a:gd name="connsiteY2" fmla="*/ 333429 h 666857"/>
              <a:gd name="connsiteX3" fmla="*/ 1333714 w 1667142"/>
              <a:gd name="connsiteY3" fmla="*/ 666857 h 666857"/>
              <a:gd name="connsiteX4" fmla="*/ 0 w 1667142"/>
              <a:gd name="connsiteY4" fmla="*/ 666857 h 666857"/>
              <a:gd name="connsiteX5" fmla="*/ 333429 w 1667142"/>
              <a:gd name="connsiteY5" fmla="*/ 333429 h 666857"/>
              <a:gd name="connsiteX6" fmla="*/ 0 w 1667142"/>
              <a:gd name="connsiteY6" fmla="*/ 0 h 66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67142" h="666857">
                <a:moveTo>
                  <a:pt x="0" y="0"/>
                </a:moveTo>
                <a:lnTo>
                  <a:pt x="1333714" y="0"/>
                </a:lnTo>
                <a:lnTo>
                  <a:pt x="1667142" y="333429"/>
                </a:lnTo>
                <a:lnTo>
                  <a:pt x="1333714" y="666857"/>
                </a:lnTo>
                <a:lnTo>
                  <a:pt x="0" y="666857"/>
                </a:lnTo>
                <a:lnTo>
                  <a:pt x="333429" y="33342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7435" tIns="14669" rIns="348097" bIns="14669" numCol="1" spcCol="1270" anchor="ctr" anchorCtr="0">
            <a:noAutofit/>
          </a:bodyPr>
          <a:lstStyle/>
          <a:p>
            <a:pPr marL="0" lvl="0" indent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200" kern="1200"/>
              <a:t>Long-term preservation &amp; sharing</a:t>
            </a:r>
            <a:endParaRPr lang="nb-NO" sz="1200" kern="120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9C1530D-2C7A-488A-95DB-F96565BC8664}"/>
              </a:ext>
            </a:extLst>
          </p:cNvPr>
          <p:cNvSpPr txBox="1">
            <a:spLocks/>
          </p:cNvSpPr>
          <p:nvPr/>
        </p:nvSpPr>
        <p:spPr>
          <a:xfrm>
            <a:off x="755575" y="1779663"/>
            <a:ext cx="8084177" cy="324036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Which data </a:t>
            </a:r>
            <a:r>
              <a:rPr lang="en-GB" b="1" dirty="0"/>
              <a:t>r</a:t>
            </a:r>
            <a:r>
              <a:rPr lang="en-GB" sz="2000" b="1" dirty="0"/>
              <a:t>epository/archive </a:t>
            </a:r>
            <a:r>
              <a:rPr lang="en-GB" sz="2000" dirty="0"/>
              <a:t>are you planning to </a:t>
            </a:r>
            <a:r>
              <a:rPr lang="en-GB" dirty="0"/>
              <a:t>submit to</a:t>
            </a:r>
            <a:r>
              <a:rPr lang="en-GB" sz="2000" dirty="0"/>
              <a:t>?</a:t>
            </a:r>
          </a:p>
          <a:p>
            <a:r>
              <a:rPr lang="en-GB" dirty="0"/>
              <a:t>Describe persistent identifiers, file formats, metadata standards, controlled vocabularies,... → compliance with </a:t>
            </a:r>
            <a:r>
              <a:rPr lang="en-GB" b="1" dirty="0"/>
              <a:t>FAIR principles</a:t>
            </a:r>
          </a:p>
          <a:p>
            <a:endParaRPr lang="en-GB" sz="2000" dirty="0"/>
          </a:p>
          <a:p>
            <a:r>
              <a:rPr lang="en-GB" sz="2000" dirty="0"/>
              <a:t>Restrictions to data sharing? (information security, IPR,...)</a:t>
            </a:r>
          </a:p>
        </p:txBody>
      </p:sp>
    </p:spTree>
    <p:extLst>
      <p:ext uri="{BB962C8B-B14F-4D97-AF65-F5344CB8AC3E}">
        <p14:creationId xmlns:p14="http://schemas.microsoft.com/office/powerpoint/2010/main" val="33284631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B655B98-4BDF-488B-9B71-5D922B16AB9D}"/>
              </a:ext>
            </a:extLst>
          </p:cNvPr>
          <p:cNvSpPr txBox="1">
            <a:spLocks/>
          </p:cNvSpPr>
          <p:nvPr/>
        </p:nvSpPr>
        <p:spPr>
          <a:xfrm>
            <a:off x="755576" y="351124"/>
            <a:ext cx="7632848" cy="987122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i="0" u="none" kern="1200" cap="none" spc="0" normalizeH="0" baseline="0">
                <a:solidFill>
                  <a:srgbClr val="E54F46"/>
                </a:solidFill>
                <a:latin typeface="Arial Black" panose="020B0604020202020204" pitchFamily="34" charset="0"/>
                <a:ea typeface="+mj-ea"/>
                <a:cs typeface="Arial Black" panose="020B0604020202020204" pitchFamily="34" charset="0"/>
              </a:defRPr>
            </a:lvl1pPr>
          </a:lstStyle>
          <a:p>
            <a:r>
              <a:rPr lang="en-GB" dirty="0"/>
              <a:t>Data repositories</a:t>
            </a:r>
            <a:endParaRPr lang="nb-NO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6777407-47A8-4056-92A1-8A3018E70FA6}"/>
              </a:ext>
            </a:extLst>
          </p:cNvPr>
          <p:cNvSpPr txBox="1">
            <a:spLocks/>
          </p:cNvSpPr>
          <p:nvPr/>
        </p:nvSpPr>
        <p:spPr>
          <a:xfrm>
            <a:off x="755576" y="1779663"/>
            <a:ext cx="7632848" cy="324036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AutoNum type="arabicPeriod"/>
            </a:pPr>
            <a:r>
              <a:rPr lang="en-GB" sz="2000" dirty="0"/>
              <a:t>Community repository</a:t>
            </a:r>
          </a:p>
          <a:p>
            <a:pPr marL="457200" indent="-457200">
              <a:buAutoNum type="arabicPeriod"/>
            </a:pPr>
            <a:endParaRPr lang="en-GB" sz="2000" dirty="0"/>
          </a:p>
          <a:p>
            <a:pPr marL="457200" indent="-457200">
              <a:buAutoNum type="arabicPeriod"/>
            </a:pPr>
            <a:endParaRPr lang="en-GB" dirty="0"/>
          </a:p>
          <a:p>
            <a:pPr marL="457200" indent="-457200">
              <a:buAutoNum type="arabicPeriod"/>
            </a:pPr>
            <a:r>
              <a:rPr lang="en-GB" dirty="0"/>
              <a:t>Institutional repository</a:t>
            </a:r>
          </a:p>
          <a:p>
            <a:pPr marL="457200" indent="-457200">
              <a:buAutoNum type="arabicPeriod"/>
            </a:pPr>
            <a:endParaRPr lang="en-GB" dirty="0"/>
          </a:p>
          <a:p>
            <a:pPr marL="457200" indent="-457200">
              <a:buAutoNum type="arabicPeriod"/>
            </a:pPr>
            <a:endParaRPr lang="en-GB" dirty="0"/>
          </a:p>
          <a:p>
            <a:pPr marL="457200" indent="-457200">
              <a:buAutoNum type="arabicPeriod"/>
            </a:pPr>
            <a:r>
              <a:rPr lang="en-GB" dirty="0"/>
              <a:t>Multidisciplinary repository</a:t>
            </a:r>
          </a:p>
        </p:txBody>
      </p:sp>
      <p:pic>
        <p:nvPicPr>
          <p:cNvPr id="16" name="Picture 15" descr="Text&#10;&#10;Description automatically generated">
            <a:extLst>
              <a:ext uri="{FF2B5EF4-FFF2-40B4-BE49-F238E27FC236}">
                <a16:creationId xmlns:a16="http://schemas.microsoft.com/office/drawing/2014/main" id="{B5510514-A1D7-4A91-855F-DA9865C7827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779663"/>
            <a:ext cx="1368927" cy="548498"/>
          </a:xfrm>
          <a:prstGeom prst="rect">
            <a:avLst/>
          </a:prstGeom>
        </p:spPr>
      </p:pic>
      <p:pic>
        <p:nvPicPr>
          <p:cNvPr id="18" name="Picture 17" descr="A picture containing shape&#10;&#10;Description automatically generated">
            <a:extLst>
              <a:ext uri="{FF2B5EF4-FFF2-40B4-BE49-F238E27FC236}">
                <a16:creationId xmlns:a16="http://schemas.microsoft.com/office/drawing/2014/main" id="{89EB1CE5-46AD-4894-BFF9-3CEEA3615DB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8380" y="1660088"/>
            <a:ext cx="1447264" cy="680785"/>
          </a:xfrm>
          <a:prstGeom prst="rect">
            <a:avLst/>
          </a:prstGeom>
        </p:spPr>
      </p:pic>
      <p:pic>
        <p:nvPicPr>
          <p:cNvPr id="19" name="Picture 4" descr="Image result for pangea research data logo">
            <a:extLst>
              <a:ext uri="{FF2B5EF4-FFF2-40B4-BE49-F238E27FC236}">
                <a16:creationId xmlns:a16="http://schemas.microsoft.com/office/drawing/2014/main" id="{29716CD9-060B-4272-8E64-DEBCF98533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3968" y="1562274"/>
            <a:ext cx="872946" cy="872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Logo&#10;&#10;Description automatically generated">
            <a:extLst>
              <a:ext uri="{FF2B5EF4-FFF2-40B4-BE49-F238E27FC236}">
                <a16:creationId xmlns:a16="http://schemas.microsoft.com/office/drawing/2014/main" id="{7D464AC3-BCDF-45C2-9273-AE3AA4B83E0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244" y="1188240"/>
            <a:ext cx="714758" cy="71475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1547F3D-C41C-45E6-A66B-E8B95B8B29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67944" y="2654804"/>
            <a:ext cx="2673386" cy="806706"/>
          </a:xfrm>
          <a:prstGeom prst="rect">
            <a:avLst/>
          </a:prstGeom>
        </p:spPr>
      </p:pic>
      <p:pic>
        <p:nvPicPr>
          <p:cNvPr id="21" name="Bilete 9">
            <a:extLst>
              <a:ext uri="{FF2B5EF4-FFF2-40B4-BE49-F238E27FC236}">
                <a16:creationId xmlns:a16="http://schemas.microsoft.com/office/drawing/2014/main" id="{15451D2D-F205-4B8E-90C3-48BE6085EB6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6604" y="3856462"/>
            <a:ext cx="1559091" cy="623636"/>
          </a:xfrm>
          <a:prstGeom prst="rect">
            <a:avLst/>
          </a:prstGeom>
        </p:spPr>
      </p:pic>
      <p:pic>
        <p:nvPicPr>
          <p:cNvPr id="22" name="Picture 21" descr="Logo&#10;&#10;Description automatically generated">
            <a:extLst>
              <a:ext uri="{FF2B5EF4-FFF2-40B4-BE49-F238E27FC236}">
                <a16:creationId xmlns:a16="http://schemas.microsoft.com/office/drawing/2014/main" id="{B3A61416-6E02-4BED-8598-E934102AFFA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9332" y="3673509"/>
            <a:ext cx="1369195" cy="423862"/>
          </a:xfrm>
          <a:prstGeom prst="rect">
            <a:avLst/>
          </a:prstGeom>
        </p:spPr>
      </p:pic>
      <p:pic>
        <p:nvPicPr>
          <p:cNvPr id="23" name="Picture 22" descr="Logo&#10;&#10;Description automatically generated">
            <a:extLst>
              <a:ext uri="{FF2B5EF4-FFF2-40B4-BE49-F238E27FC236}">
                <a16:creationId xmlns:a16="http://schemas.microsoft.com/office/drawing/2014/main" id="{AA078B58-76F1-4C4E-B100-6E0A99B5AB2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1942" y="4170854"/>
            <a:ext cx="1524003" cy="50596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0C2D120-240C-4A53-9851-B76E32131949}"/>
              </a:ext>
            </a:extLst>
          </p:cNvPr>
          <p:cNvSpPr/>
          <p:nvPr/>
        </p:nvSpPr>
        <p:spPr>
          <a:xfrm>
            <a:off x="665421" y="2612342"/>
            <a:ext cx="6210835" cy="98712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3994659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4C6AADAC-16CD-9048-B040-EE2EDAC8920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84368" y="3948983"/>
            <a:ext cx="720000" cy="720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B655B98-4BDF-488B-9B71-5D922B16AB9D}"/>
              </a:ext>
            </a:extLst>
          </p:cNvPr>
          <p:cNvSpPr txBox="1">
            <a:spLocks/>
          </p:cNvSpPr>
          <p:nvPr/>
        </p:nvSpPr>
        <p:spPr>
          <a:xfrm>
            <a:off x="652200" y="351124"/>
            <a:ext cx="7848792" cy="987122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i="0" u="none" kern="1200" cap="none" spc="0" normalizeH="0" baseline="0">
                <a:solidFill>
                  <a:srgbClr val="E54F46"/>
                </a:solidFill>
                <a:latin typeface="Arial Black" panose="020B0604020202020204" pitchFamily="34" charset="0"/>
                <a:ea typeface="+mj-ea"/>
                <a:cs typeface="Arial Black" panose="020B0604020202020204" pitchFamily="34" charset="0"/>
              </a:defRPr>
            </a:lvl1pPr>
          </a:lstStyle>
          <a:p>
            <a:r>
              <a:rPr lang="en-GB" dirty="0">
                <a:solidFill>
                  <a:schemeClr val="accent2"/>
                </a:solidFill>
              </a:rPr>
              <a:t>University Library Research Data Team</a:t>
            </a:r>
            <a:endParaRPr lang="nb-NO" dirty="0">
              <a:solidFill>
                <a:schemeClr val="accent2"/>
              </a:solidFill>
            </a:endParaRPr>
          </a:p>
        </p:txBody>
      </p:sp>
      <p:sp>
        <p:nvSpPr>
          <p:cNvPr id="14" name="TextBox 9">
            <a:extLst>
              <a:ext uri="{FF2B5EF4-FFF2-40B4-BE49-F238E27FC236}">
                <a16:creationId xmlns:a16="http://schemas.microsoft.com/office/drawing/2014/main" id="{2FB0C154-2984-4CBD-A5F1-3FC698C6A718}"/>
              </a:ext>
            </a:extLst>
          </p:cNvPr>
          <p:cNvSpPr txBox="1"/>
          <p:nvPr/>
        </p:nvSpPr>
        <p:spPr>
          <a:xfrm>
            <a:off x="249492" y="3042484"/>
            <a:ext cx="8645015" cy="181299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cap="flat">
            <a:noFill/>
          </a:ln>
        </p:spPr>
        <p:txBody>
          <a:bodyPr vert="horz" wrap="square" lIns="68580" tIns="34290" rIns="68580" bIns="34290" anchor="t" anchorCtr="0" compatLnSpc="1">
            <a:spAutoFit/>
          </a:bodyPr>
          <a:lstStyle/>
          <a:p>
            <a:pPr defTabSz="6858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</a:rPr>
              <a:t>Courses and guidance:				More information on our web pages:</a:t>
            </a:r>
          </a:p>
          <a:p>
            <a:pPr defTabSz="6858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/>
            </a:endParaRPr>
          </a:p>
          <a:p>
            <a:pPr marL="257175" indent="-257175" defTabSz="685800">
              <a:buSzPct val="100000"/>
              <a:buFont typeface="Arial" pitchFamily="34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</a:rPr>
              <a:t>Open Science					</a:t>
            </a:r>
            <a:r>
              <a:rPr lang="nb-NO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Open Access to Research data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</a:endParaRPr>
          </a:p>
          <a:p>
            <a:pPr marL="257175" indent="-257175" defTabSz="685800">
              <a:buSzPct val="100000"/>
              <a:buFont typeface="Arial" pitchFamily="34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</a:rPr>
              <a:t>Open Data: why, how and where?</a:t>
            </a:r>
            <a:r>
              <a:rPr lang="nb-NO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</a:rPr>
              <a:t>			</a:t>
            </a:r>
            <a:r>
              <a:rPr lang="nb-NO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Data Management Plans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</a:endParaRPr>
          </a:p>
          <a:p>
            <a:pPr marL="257175" indent="-257175">
              <a:buSzPct val="100000"/>
              <a:buFont typeface="Arial" pitchFamily="34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</a:rPr>
              <a:t>Data Management Plans</a:t>
            </a:r>
          </a:p>
          <a:p>
            <a:pPr marL="257175" indent="-257175">
              <a:buSzPct val="100000"/>
              <a:buFont typeface="Arial" pitchFamily="34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</a:rPr>
              <a:t>Finding &amp; reusing research data		    </a:t>
            </a:r>
            <a:r>
              <a:rPr lang="nb-NO" sz="1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</a:rPr>
              <a:t>Contact</a:t>
            </a:r>
            <a:r>
              <a:rPr lang="nb-NO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</a:rPr>
              <a:t> </a:t>
            </a:r>
            <a:r>
              <a:rPr lang="nb-NO" sz="1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</a:rPr>
              <a:t>us</a:t>
            </a:r>
            <a:r>
              <a:rPr lang="nb-NO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</a:rPr>
              <a:t>: </a:t>
            </a:r>
            <a:r>
              <a:rPr lang="nb-NO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research-data@uib.no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</a:endParaRPr>
          </a:p>
          <a:p>
            <a:pPr marL="257175" indent="-257175" defTabSz="685800">
              <a:buSzPct val="100000"/>
              <a:buFont typeface="Arial" pitchFamily="34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UiB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Open Research Data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</a:endParaRPr>
          </a:p>
          <a:p>
            <a:pPr defTabSz="685800">
              <a:lnSpc>
                <a:spcPct val="15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nb-NO" sz="100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49C8927-A783-EFA9-7EE0-75ED28699D4D}"/>
              </a:ext>
            </a:extLst>
          </p:cNvPr>
          <p:cNvGrpSpPr/>
          <p:nvPr/>
        </p:nvGrpSpPr>
        <p:grpSpPr>
          <a:xfrm>
            <a:off x="460267" y="1263231"/>
            <a:ext cx="8225476" cy="1478806"/>
            <a:chOff x="66256" y="1300401"/>
            <a:chExt cx="8225476" cy="1478806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DBA7F546-EB9D-4631-B324-B0F0B000101E}"/>
                </a:ext>
              </a:extLst>
            </p:cNvPr>
            <p:cNvGrpSpPr/>
            <p:nvPr/>
          </p:nvGrpSpPr>
          <p:grpSpPr>
            <a:xfrm>
              <a:off x="66256" y="1306842"/>
              <a:ext cx="6787738" cy="1472365"/>
              <a:chOff x="693142" y="1436749"/>
              <a:chExt cx="6787738" cy="1472365"/>
            </a:xfrm>
          </p:grpSpPr>
          <p:pic>
            <p:nvPicPr>
              <p:cNvPr id="10" name="Picture 2" descr="Portrait picture Kjersti Hasle Enerstvedt, mailto: kjersti.enerstvedt@uib.no">
                <a:extLst>
                  <a:ext uri="{FF2B5EF4-FFF2-40B4-BE49-F238E27FC236}">
                    <a16:creationId xmlns:a16="http://schemas.microsoft.com/office/drawing/2014/main" id="{1B9E88FA-5920-4012-97CB-14853DF88E9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flipH="1">
                <a:off x="693142" y="1436749"/>
                <a:ext cx="1171161" cy="146187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4" descr="Portrait picture Jenny Ostrop, mailto: jenny.ostrop@uib.no">
                <a:extLst>
                  <a:ext uri="{FF2B5EF4-FFF2-40B4-BE49-F238E27FC236}">
                    <a16:creationId xmlns:a16="http://schemas.microsoft.com/office/drawing/2014/main" id="{6FCD5514-7C7D-4853-91AC-314AD92B54FD}"/>
                  </a:ext>
                  <a:ext uri="{C183D7F6-B498-43B3-948B-1728B52AA6E4}">
                    <adec:decorative xmlns:adec="http://schemas.microsoft.com/office/drawing/2017/decorative" val="0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2113198" y="1436749"/>
                <a:ext cx="1175315" cy="14691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" name="Picture 2" descr="Portrait picture Illimar Hugo Rekand, mailto: illimar.rekand@uib.no">
                <a:extLst>
                  <a:ext uri="{FF2B5EF4-FFF2-40B4-BE49-F238E27FC236}">
                    <a16:creationId xmlns:a16="http://schemas.microsoft.com/office/drawing/2014/main" id="{28BECA61-6850-4012-A0A5-821B903689D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" t="31243" r="1666" b="5571"/>
              <a:stretch/>
            </p:blipFill>
            <p:spPr>
              <a:xfrm rot="5400000" flipV="1">
                <a:off x="3390756" y="1585739"/>
                <a:ext cx="1458123" cy="1171164"/>
              </a:xfrm>
              <a:prstGeom prst="rect">
                <a:avLst/>
              </a:prstGeom>
            </p:spPr>
          </p:pic>
          <p:pic>
            <p:nvPicPr>
              <p:cNvPr id="6" name="Picture 5" descr="Portrait picture Daniel Henry Øvrebø, mailto: daniel.ovrebo@uib.no">
                <a:extLst>
                  <a:ext uri="{FF2B5EF4-FFF2-40B4-BE49-F238E27FC236}">
                    <a16:creationId xmlns:a16="http://schemas.microsoft.com/office/drawing/2014/main" id="{14CBBA6B-D0D5-4E34-81AC-D90DBF3FC13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" b="1666"/>
              <a:stretch/>
            </p:blipFill>
            <p:spPr>
              <a:xfrm flipH="1">
                <a:off x="6368756" y="1447771"/>
                <a:ext cx="1112124" cy="1458122"/>
              </a:xfrm>
              <a:prstGeom prst="rect">
                <a:avLst/>
              </a:prstGeom>
            </p:spPr>
          </p:pic>
          <p:pic>
            <p:nvPicPr>
              <p:cNvPr id="16" name="Picture 15" descr="Portrait picture Ida Benedicte Juhasz, mailto: ida.juhasz@uib.no">
                <a:extLst>
                  <a:ext uri="{FF2B5EF4-FFF2-40B4-BE49-F238E27FC236}">
                    <a16:creationId xmlns:a16="http://schemas.microsoft.com/office/drawing/2014/main" id="{B172553F-262A-430C-874B-F273E277F4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4951122" y="1444549"/>
                <a:ext cx="1171652" cy="1464565"/>
              </a:xfrm>
              <a:prstGeom prst="rect">
                <a:avLst/>
              </a:prstGeom>
            </p:spPr>
          </p:pic>
        </p:grpSp>
        <p:pic>
          <p:nvPicPr>
            <p:cNvPr id="1026" name="Picture 2" descr="Portrait picture Ida Sofie Sletten, mailto: Ida.Sletten@student.uib.no">
              <a:extLst>
                <a:ext uri="{FF2B5EF4-FFF2-40B4-BE49-F238E27FC236}">
                  <a16:creationId xmlns:a16="http://schemas.microsoft.com/office/drawing/2014/main" id="{676BD4D3-C869-C99B-99B5-26B7276B752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05" t="22405" r="11101" b="6317"/>
            <a:stretch/>
          </p:blipFill>
          <p:spPr bwMode="auto">
            <a:xfrm>
              <a:off x="7103035" y="1300401"/>
              <a:ext cx="1188697" cy="14645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09716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B655B98-4BDF-488B-9B71-5D922B16AB9D}"/>
              </a:ext>
            </a:extLst>
          </p:cNvPr>
          <p:cNvSpPr txBox="1">
            <a:spLocks/>
          </p:cNvSpPr>
          <p:nvPr/>
        </p:nvSpPr>
        <p:spPr>
          <a:xfrm>
            <a:off x="755576" y="351124"/>
            <a:ext cx="7632848" cy="987122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i="0" u="none" kern="1200" cap="none" spc="0" normalizeH="0" baseline="0">
                <a:solidFill>
                  <a:srgbClr val="E54F46"/>
                </a:solidFill>
                <a:latin typeface="Arial Black" panose="020B0604020202020204" pitchFamily="34" charset="0"/>
                <a:ea typeface="+mj-ea"/>
                <a:cs typeface="Arial Black" panose="020B0604020202020204" pitchFamily="34" charset="0"/>
              </a:defRPr>
            </a:lvl1pPr>
          </a:lstStyle>
          <a:p>
            <a:r>
              <a:rPr lang="en-GB" err="1"/>
              <a:t>UiB</a:t>
            </a:r>
            <a:r>
              <a:rPr lang="en-GB"/>
              <a:t> Open Research Data</a:t>
            </a:r>
            <a:endParaRPr lang="nb-NO"/>
          </a:p>
        </p:txBody>
      </p:sp>
      <p:pic>
        <p:nvPicPr>
          <p:cNvPr id="13" name="Picture 12" descr="Screenshot UiB Open Research Data">
            <a:extLst>
              <a:ext uri="{FF2B5EF4-FFF2-40B4-BE49-F238E27FC236}">
                <a16:creationId xmlns:a16="http://schemas.microsoft.com/office/drawing/2014/main" id="{A56C6AD9-2356-4BB3-B6C8-D14D7A667AC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0154"/>
          <a:stretch/>
        </p:blipFill>
        <p:spPr>
          <a:xfrm>
            <a:off x="1733208" y="1141750"/>
            <a:ext cx="5658096" cy="373425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57AD2A7-FDE5-4BD6-8C59-9B59472014DC}"/>
              </a:ext>
            </a:extLst>
          </p:cNvPr>
          <p:cNvSpPr txBox="1"/>
          <p:nvPr/>
        </p:nvSpPr>
        <p:spPr>
          <a:xfrm>
            <a:off x="0" y="4928056"/>
            <a:ext cx="673224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800">
                <a:solidFill>
                  <a:schemeClr val="accent6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https://dataverse.no/dataverse/uib</a:t>
            </a:r>
            <a:r>
              <a:rPr lang="nb-NO" sz="800">
                <a:solidFill>
                  <a:schemeClr val="accent6"/>
                </a:solidFill>
              </a:rPr>
              <a:t>; </a:t>
            </a:r>
            <a:r>
              <a:rPr lang="nb-NO" sz="800" err="1">
                <a:solidFill>
                  <a:schemeClr val="accent6"/>
                </a:solidFill>
              </a:rPr>
              <a:t>Sandbox</a:t>
            </a:r>
            <a:r>
              <a:rPr lang="nb-NO" sz="800">
                <a:solidFill>
                  <a:schemeClr val="accent6"/>
                </a:solidFill>
              </a:rPr>
              <a:t>: </a:t>
            </a:r>
            <a:r>
              <a:rPr lang="nb-NO" sz="800">
                <a:solidFill>
                  <a:schemeClr val="accent6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https://test.dataverse.no/dataverse/uib </a:t>
            </a:r>
            <a:endParaRPr lang="nb-NO" sz="800">
              <a:solidFill>
                <a:schemeClr val="accent6"/>
              </a:solidFill>
            </a:endParaRPr>
          </a:p>
        </p:txBody>
      </p:sp>
      <p:sp>
        <p:nvSpPr>
          <p:cNvPr id="3" name="Arrow: Down 2">
            <a:extLst>
              <a:ext uri="{FF2B5EF4-FFF2-40B4-BE49-F238E27FC236}">
                <a16:creationId xmlns:a16="http://schemas.microsoft.com/office/drawing/2014/main" id="{7D67F87D-AC63-4606-BB75-542CEFA2B982}"/>
              </a:ext>
            </a:extLst>
          </p:cNvPr>
          <p:cNvSpPr/>
          <p:nvPr/>
        </p:nvSpPr>
        <p:spPr>
          <a:xfrm rot="1902819">
            <a:off x="6492986" y="651136"/>
            <a:ext cx="339190" cy="555888"/>
          </a:xfrm>
          <a:prstGeom prst="downArrow">
            <a:avLst>
              <a:gd name="adj1" fmla="val 50000"/>
              <a:gd name="adj2" fmla="val 4823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5986495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BA6BE0EA-7A8D-47F6-A022-DC0BFFE5E5CF}"/>
              </a:ext>
            </a:extLst>
          </p:cNvPr>
          <p:cNvSpPr/>
          <p:nvPr/>
        </p:nvSpPr>
        <p:spPr>
          <a:xfrm>
            <a:off x="7149356" y="372736"/>
            <a:ext cx="1671116" cy="862176"/>
          </a:xfrm>
          <a:custGeom>
            <a:avLst/>
            <a:gdLst>
              <a:gd name="connsiteX0" fmla="*/ 0 w 1667142"/>
              <a:gd name="connsiteY0" fmla="*/ 0 h 666857"/>
              <a:gd name="connsiteX1" fmla="*/ 1333714 w 1667142"/>
              <a:gd name="connsiteY1" fmla="*/ 0 h 666857"/>
              <a:gd name="connsiteX2" fmla="*/ 1667142 w 1667142"/>
              <a:gd name="connsiteY2" fmla="*/ 333429 h 666857"/>
              <a:gd name="connsiteX3" fmla="*/ 1333714 w 1667142"/>
              <a:gd name="connsiteY3" fmla="*/ 666857 h 666857"/>
              <a:gd name="connsiteX4" fmla="*/ 0 w 1667142"/>
              <a:gd name="connsiteY4" fmla="*/ 666857 h 666857"/>
              <a:gd name="connsiteX5" fmla="*/ 333429 w 1667142"/>
              <a:gd name="connsiteY5" fmla="*/ 333429 h 666857"/>
              <a:gd name="connsiteX6" fmla="*/ 0 w 1667142"/>
              <a:gd name="connsiteY6" fmla="*/ 0 h 66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67142" h="666857">
                <a:moveTo>
                  <a:pt x="0" y="0"/>
                </a:moveTo>
                <a:lnTo>
                  <a:pt x="1333714" y="0"/>
                </a:lnTo>
                <a:lnTo>
                  <a:pt x="1667142" y="333429"/>
                </a:lnTo>
                <a:lnTo>
                  <a:pt x="1333714" y="666857"/>
                </a:lnTo>
                <a:lnTo>
                  <a:pt x="0" y="666857"/>
                </a:lnTo>
                <a:lnTo>
                  <a:pt x="333429" y="33342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7435" tIns="14669" rIns="348097" bIns="14669" numCol="1" spcCol="1270" anchor="ctr" anchorCtr="0">
            <a:noAutofit/>
          </a:bodyPr>
          <a:lstStyle/>
          <a:p>
            <a:pPr marL="0" lvl="0" indent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200" kern="1200" err="1"/>
              <a:t>Responsi-bilities</a:t>
            </a:r>
            <a:r>
              <a:rPr lang="en-US" sz="1200" kern="1200"/>
              <a:t> &amp; resources</a:t>
            </a:r>
            <a:endParaRPr lang="nb-NO" sz="1200" kern="120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CCB16EB7-95B1-47AF-9920-CA351352FDDF}"/>
              </a:ext>
            </a:extLst>
          </p:cNvPr>
          <p:cNvSpPr/>
          <p:nvPr/>
        </p:nvSpPr>
        <p:spPr>
          <a:xfrm>
            <a:off x="315822" y="474042"/>
            <a:ext cx="1561008" cy="649662"/>
          </a:xfrm>
          <a:custGeom>
            <a:avLst/>
            <a:gdLst>
              <a:gd name="connsiteX0" fmla="*/ 0 w 1667142"/>
              <a:gd name="connsiteY0" fmla="*/ 0 h 666857"/>
              <a:gd name="connsiteX1" fmla="*/ 1333714 w 1667142"/>
              <a:gd name="connsiteY1" fmla="*/ 0 h 666857"/>
              <a:gd name="connsiteX2" fmla="*/ 1667142 w 1667142"/>
              <a:gd name="connsiteY2" fmla="*/ 333429 h 666857"/>
              <a:gd name="connsiteX3" fmla="*/ 1333714 w 1667142"/>
              <a:gd name="connsiteY3" fmla="*/ 666857 h 666857"/>
              <a:gd name="connsiteX4" fmla="*/ 0 w 1667142"/>
              <a:gd name="connsiteY4" fmla="*/ 666857 h 666857"/>
              <a:gd name="connsiteX5" fmla="*/ 333429 w 1667142"/>
              <a:gd name="connsiteY5" fmla="*/ 333429 h 666857"/>
              <a:gd name="connsiteX6" fmla="*/ 0 w 1667142"/>
              <a:gd name="connsiteY6" fmla="*/ 0 h 66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67142" h="666857">
                <a:moveTo>
                  <a:pt x="0" y="0"/>
                </a:moveTo>
                <a:lnTo>
                  <a:pt x="1333714" y="0"/>
                </a:lnTo>
                <a:lnTo>
                  <a:pt x="1667142" y="333429"/>
                </a:lnTo>
                <a:lnTo>
                  <a:pt x="1333714" y="666857"/>
                </a:lnTo>
                <a:lnTo>
                  <a:pt x="0" y="666857"/>
                </a:lnTo>
                <a:lnTo>
                  <a:pt x="333429" y="33342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7435" tIns="14669" rIns="348097" bIns="14669" numCol="1" spcCol="1270" anchor="ctr" anchorCtr="0">
            <a:noAutofit/>
          </a:bodyPr>
          <a:lstStyle/>
          <a:p>
            <a:pPr marL="0" lvl="0" indent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200" kern="1200"/>
              <a:t>Data description</a:t>
            </a:r>
            <a:endParaRPr lang="nb-NO" sz="1200" kern="120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0E71F5D7-B24B-45FD-91A0-D8B15F8C8EEB}"/>
              </a:ext>
            </a:extLst>
          </p:cNvPr>
          <p:cNvSpPr/>
          <p:nvPr/>
        </p:nvSpPr>
        <p:spPr>
          <a:xfrm>
            <a:off x="4427984" y="460652"/>
            <a:ext cx="1561008" cy="649662"/>
          </a:xfrm>
          <a:custGeom>
            <a:avLst/>
            <a:gdLst>
              <a:gd name="connsiteX0" fmla="*/ 0 w 1667142"/>
              <a:gd name="connsiteY0" fmla="*/ 0 h 666857"/>
              <a:gd name="connsiteX1" fmla="*/ 1333714 w 1667142"/>
              <a:gd name="connsiteY1" fmla="*/ 0 h 666857"/>
              <a:gd name="connsiteX2" fmla="*/ 1667142 w 1667142"/>
              <a:gd name="connsiteY2" fmla="*/ 333429 h 666857"/>
              <a:gd name="connsiteX3" fmla="*/ 1333714 w 1667142"/>
              <a:gd name="connsiteY3" fmla="*/ 666857 h 666857"/>
              <a:gd name="connsiteX4" fmla="*/ 0 w 1667142"/>
              <a:gd name="connsiteY4" fmla="*/ 666857 h 666857"/>
              <a:gd name="connsiteX5" fmla="*/ 333429 w 1667142"/>
              <a:gd name="connsiteY5" fmla="*/ 333429 h 666857"/>
              <a:gd name="connsiteX6" fmla="*/ 0 w 1667142"/>
              <a:gd name="connsiteY6" fmla="*/ 0 h 66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67142" h="666857">
                <a:moveTo>
                  <a:pt x="0" y="0"/>
                </a:moveTo>
                <a:lnTo>
                  <a:pt x="1333714" y="0"/>
                </a:lnTo>
                <a:lnTo>
                  <a:pt x="1667142" y="333429"/>
                </a:lnTo>
                <a:lnTo>
                  <a:pt x="1333714" y="666857"/>
                </a:lnTo>
                <a:lnTo>
                  <a:pt x="0" y="666857"/>
                </a:lnTo>
                <a:lnTo>
                  <a:pt x="333429" y="33342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34" tIns="13335" rIns="346763" bIns="13335" numCol="1" spcCol="1270" anchor="ctr" anchorCtr="0">
            <a:noAutofit/>
          </a:bodyPr>
          <a:lstStyle/>
          <a:p>
            <a:pPr marL="0" lvl="0" indent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200" kern="1200"/>
              <a:t>Legal </a:t>
            </a:r>
            <a:r>
              <a:rPr lang="en-US" sz="1200"/>
              <a:t>&amp; </a:t>
            </a:r>
            <a:r>
              <a:rPr lang="en-US" sz="1200" kern="1200"/>
              <a:t>ethical </a:t>
            </a:r>
            <a:r>
              <a:rPr lang="en-US" sz="1200"/>
              <a:t>issues</a:t>
            </a:r>
            <a:endParaRPr lang="nb-NO" sz="1200" kern="120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C2F48B7-A9D1-49E9-8021-DDCC74FA488A}"/>
              </a:ext>
            </a:extLst>
          </p:cNvPr>
          <p:cNvSpPr/>
          <p:nvPr/>
        </p:nvSpPr>
        <p:spPr>
          <a:xfrm>
            <a:off x="1675309" y="474042"/>
            <a:ext cx="1561008" cy="649662"/>
          </a:xfrm>
          <a:custGeom>
            <a:avLst/>
            <a:gdLst>
              <a:gd name="connsiteX0" fmla="*/ 0 w 1667142"/>
              <a:gd name="connsiteY0" fmla="*/ 0 h 666857"/>
              <a:gd name="connsiteX1" fmla="*/ 1333714 w 1667142"/>
              <a:gd name="connsiteY1" fmla="*/ 0 h 666857"/>
              <a:gd name="connsiteX2" fmla="*/ 1667142 w 1667142"/>
              <a:gd name="connsiteY2" fmla="*/ 333429 h 666857"/>
              <a:gd name="connsiteX3" fmla="*/ 1333714 w 1667142"/>
              <a:gd name="connsiteY3" fmla="*/ 666857 h 666857"/>
              <a:gd name="connsiteX4" fmla="*/ 0 w 1667142"/>
              <a:gd name="connsiteY4" fmla="*/ 666857 h 666857"/>
              <a:gd name="connsiteX5" fmla="*/ 333429 w 1667142"/>
              <a:gd name="connsiteY5" fmla="*/ 333429 h 666857"/>
              <a:gd name="connsiteX6" fmla="*/ 0 w 1667142"/>
              <a:gd name="connsiteY6" fmla="*/ 0 h 66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67142" h="666857">
                <a:moveTo>
                  <a:pt x="0" y="0"/>
                </a:moveTo>
                <a:lnTo>
                  <a:pt x="1333714" y="0"/>
                </a:lnTo>
                <a:lnTo>
                  <a:pt x="1667142" y="333429"/>
                </a:lnTo>
                <a:lnTo>
                  <a:pt x="1333714" y="666857"/>
                </a:lnTo>
                <a:lnTo>
                  <a:pt x="0" y="666857"/>
                </a:lnTo>
                <a:lnTo>
                  <a:pt x="333429" y="33342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7435" tIns="14669" rIns="348097" bIns="14669" numCol="1" spcCol="1270" anchor="ctr" anchorCtr="0">
            <a:noAutofit/>
          </a:bodyPr>
          <a:lstStyle/>
          <a:p>
            <a:pPr marL="0" lvl="0" indent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200" kern="1200"/>
              <a:t>Metadata &amp; quality</a:t>
            </a:r>
            <a:endParaRPr lang="nb-NO" sz="1200" kern="120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619713F-1C88-412D-8AFA-2FC7896BD4FA}"/>
              </a:ext>
            </a:extLst>
          </p:cNvPr>
          <p:cNvSpPr/>
          <p:nvPr/>
        </p:nvSpPr>
        <p:spPr>
          <a:xfrm>
            <a:off x="3059832" y="460652"/>
            <a:ext cx="1561008" cy="649662"/>
          </a:xfrm>
          <a:custGeom>
            <a:avLst/>
            <a:gdLst>
              <a:gd name="connsiteX0" fmla="*/ 0 w 1667142"/>
              <a:gd name="connsiteY0" fmla="*/ 0 h 666857"/>
              <a:gd name="connsiteX1" fmla="*/ 1333714 w 1667142"/>
              <a:gd name="connsiteY1" fmla="*/ 0 h 666857"/>
              <a:gd name="connsiteX2" fmla="*/ 1667142 w 1667142"/>
              <a:gd name="connsiteY2" fmla="*/ 333429 h 666857"/>
              <a:gd name="connsiteX3" fmla="*/ 1333714 w 1667142"/>
              <a:gd name="connsiteY3" fmla="*/ 666857 h 666857"/>
              <a:gd name="connsiteX4" fmla="*/ 0 w 1667142"/>
              <a:gd name="connsiteY4" fmla="*/ 666857 h 666857"/>
              <a:gd name="connsiteX5" fmla="*/ 333429 w 1667142"/>
              <a:gd name="connsiteY5" fmla="*/ 333429 h 666857"/>
              <a:gd name="connsiteX6" fmla="*/ 0 w 1667142"/>
              <a:gd name="connsiteY6" fmla="*/ 0 h 66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67142" h="666857">
                <a:moveTo>
                  <a:pt x="0" y="0"/>
                </a:moveTo>
                <a:lnTo>
                  <a:pt x="1333714" y="0"/>
                </a:lnTo>
                <a:lnTo>
                  <a:pt x="1667142" y="333429"/>
                </a:lnTo>
                <a:lnTo>
                  <a:pt x="1333714" y="666857"/>
                </a:lnTo>
                <a:lnTo>
                  <a:pt x="0" y="666857"/>
                </a:lnTo>
                <a:lnTo>
                  <a:pt x="333429" y="33342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7435" tIns="14669" rIns="348097" bIns="14669" numCol="1" spcCol="1270" anchor="ctr" anchorCtr="0">
            <a:noAutofit/>
          </a:bodyPr>
          <a:lstStyle/>
          <a:p>
            <a:pPr marL="0" lvl="0" indent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200" kern="1200"/>
              <a:t>Storage &amp; Backup</a:t>
            </a:r>
            <a:endParaRPr lang="nb-NO" sz="1200" kern="120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183BFAE8-7DBB-48B6-94C4-4756124D92A8}"/>
              </a:ext>
            </a:extLst>
          </p:cNvPr>
          <p:cNvSpPr/>
          <p:nvPr/>
        </p:nvSpPr>
        <p:spPr>
          <a:xfrm>
            <a:off x="5803842" y="460652"/>
            <a:ext cx="1561008" cy="649662"/>
          </a:xfrm>
          <a:custGeom>
            <a:avLst/>
            <a:gdLst>
              <a:gd name="connsiteX0" fmla="*/ 0 w 1667142"/>
              <a:gd name="connsiteY0" fmla="*/ 0 h 666857"/>
              <a:gd name="connsiteX1" fmla="*/ 1333714 w 1667142"/>
              <a:gd name="connsiteY1" fmla="*/ 0 h 666857"/>
              <a:gd name="connsiteX2" fmla="*/ 1667142 w 1667142"/>
              <a:gd name="connsiteY2" fmla="*/ 333429 h 666857"/>
              <a:gd name="connsiteX3" fmla="*/ 1333714 w 1667142"/>
              <a:gd name="connsiteY3" fmla="*/ 666857 h 666857"/>
              <a:gd name="connsiteX4" fmla="*/ 0 w 1667142"/>
              <a:gd name="connsiteY4" fmla="*/ 666857 h 666857"/>
              <a:gd name="connsiteX5" fmla="*/ 333429 w 1667142"/>
              <a:gd name="connsiteY5" fmla="*/ 333429 h 666857"/>
              <a:gd name="connsiteX6" fmla="*/ 0 w 1667142"/>
              <a:gd name="connsiteY6" fmla="*/ 0 h 66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67142" h="666857">
                <a:moveTo>
                  <a:pt x="0" y="0"/>
                </a:moveTo>
                <a:lnTo>
                  <a:pt x="1333714" y="0"/>
                </a:lnTo>
                <a:lnTo>
                  <a:pt x="1667142" y="333429"/>
                </a:lnTo>
                <a:lnTo>
                  <a:pt x="1333714" y="666857"/>
                </a:lnTo>
                <a:lnTo>
                  <a:pt x="0" y="666857"/>
                </a:lnTo>
                <a:lnTo>
                  <a:pt x="333429" y="33342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34" tIns="13335" rIns="346763" bIns="13335" numCol="1" spcCol="1270" anchor="ctr" anchorCtr="0">
            <a:noAutofit/>
          </a:bodyPr>
          <a:lstStyle/>
          <a:p>
            <a:pPr marL="0" lvl="0" indent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200" kern="1200"/>
              <a:t>Long-term preservation &amp; sharing</a:t>
            </a:r>
            <a:endParaRPr lang="nb-NO" sz="1200" kern="120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7033ADC-794A-0B1E-972A-1A35AFCFD144}"/>
              </a:ext>
            </a:extLst>
          </p:cNvPr>
          <p:cNvSpPr txBox="1">
            <a:spLocks/>
          </p:cNvSpPr>
          <p:nvPr/>
        </p:nvSpPr>
        <p:spPr>
          <a:xfrm>
            <a:off x="755575" y="1779663"/>
            <a:ext cx="8084177" cy="324036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Who will be </a:t>
            </a:r>
            <a:r>
              <a:rPr lang="en-GB" b="1" dirty="0"/>
              <a:t>responsible</a:t>
            </a:r>
            <a:r>
              <a:rPr lang="en-GB" dirty="0"/>
              <a:t> for data management?</a:t>
            </a:r>
          </a:p>
          <a:p>
            <a:r>
              <a:rPr lang="en-GB" sz="2000" dirty="0"/>
              <a:t>Consider to use controlled vocabulary for role definitions </a:t>
            </a:r>
            <a:br>
              <a:rPr lang="en-GB" sz="2000" dirty="0"/>
            </a:br>
            <a:r>
              <a:rPr lang="en-GB" sz="2000" dirty="0"/>
              <a:t>(</a:t>
            </a:r>
            <a:r>
              <a:rPr lang="en-GB" dirty="0"/>
              <a:t>e.g. </a:t>
            </a:r>
            <a:r>
              <a:rPr lang="en-GB" dirty="0" err="1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DataCite</a:t>
            </a:r>
            <a:r>
              <a:rPr lang="en-GB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Metadata Schema </a:t>
            </a:r>
            <a:r>
              <a:rPr lang="en-GB" dirty="0" err="1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contributorType</a:t>
            </a:r>
            <a:r>
              <a:rPr lang="en-GB" dirty="0"/>
              <a:t>)</a:t>
            </a:r>
            <a:endParaRPr lang="en-GB" sz="2400" dirty="0"/>
          </a:p>
          <a:p>
            <a:pPr marL="0" indent="0">
              <a:buNone/>
            </a:pPr>
            <a:endParaRPr lang="en-GB" b="1" dirty="0"/>
          </a:p>
          <a:p>
            <a:pPr marL="0" indent="0">
              <a:buNone/>
            </a:pPr>
            <a:r>
              <a:rPr lang="en-GB" dirty="0"/>
              <a:t>What </a:t>
            </a:r>
            <a:r>
              <a:rPr lang="en-GB" b="1" dirty="0"/>
              <a:t>resources (cost &amp; time) </a:t>
            </a:r>
            <a:r>
              <a:rPr lang="en-GB" dirty="0"/>
              <a:t>will be allocated to data management and ensuring that data will be FAIR?</a:t>
            </a:r>
          </a:p>
          <a:p>
            <a:r>
              <a:rPr lang="en-GB" dirty="0"/>
              <a:t>Resources: </a:t>
            </a:r>
            <a:br>
              <a:rPr lang="en-GB" dirty="0"/>
            </a:br>
            <a:r>
              <a:rPr lang="en-GB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Utrecht University – Costs of data management</a:t>
            </a:r>
            <a:r>
              <a:rPr lang="en-GB" dirty="0"/>
              <a:t> </a:t>
            </a:r>
            <a:br>
              <a:rPr lang="en-GB" dirty="0"/>
            </a:br>
            <a:r>
              <a:rPr lang="en-GB" dirty="0"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UK Data Service - Costing data management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693964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B655B98-4BDF-488B-9B71-5D922B16AB9D}"/>
              </a:ext>
            </a:extLst>
          </p:cNvPr>
          <p:cNvSpPr txBox="1">
            <a:spLocks/>
          </p:cNvSpPr>
          <p:nvPr/>
        </p:nvSpPr>
        <p:spPr>
          <a:xfrm>
            <a:off x="755575" y="351124"/>
            <a:ext cx="8371906" cy="987122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i="0" u="none" kern="1200" cap="none" spc="0" normalizeH="0" baseline="0">
                <a:solidFill>
                  <a:srgbClr val="E54F46"/>
                </a:solidFill>
                <a:latin typeface="Arial Black" panose="020B0604020202020204" pitchFamily="34" charset="0"/>
                <a:ea typeface="+mj-ea"/>
                <a:cs typeface="Arial Black" panose="020B0604020202020204" pitchFamily="34" charset="0"/>
              </a:defRPr>
            </a:lvl1pPr>
          </a:lstStyle>
          <a:p>
            <a:r>
              <a:rPr lang="en-GB" dirty="0"/>
              <a:t>Further resources</a:t>
            </a:r>
            <a:endParaRPr lang="nb-NO" dirty="0"/>
          </a:p>
        </p:txBody>
      </p:sp>
      <p:pic>
        <p:nvPicPr>
          <p:cNvPr id="1026" name="Picture 2" descr="Logo openscience.no, orange icon and white letters on dark ground">
            <a:extLst>
              <a:ext uri="{FF2B5EF4-FFF2-40B4-BE49-F238E27FC236}">
                <a16:creationId xmlns:a16="http://schemas.microsoft.com/office/drawing/2014/main" id="{195EEE08-60DC-4EA5-8667-68B0B49C9D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074" y="1398023"/>
            <a:ext cx="1669030" cy="928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4396E4-42B1-4A22-9718-AD926F0BC178}"/>
              </a:ext>
            </a:extLst>
          </p:cNvPr>
          <p:cNvSpPr txBox="1"/>
          <p:nvPr/>
        </p:nvSpPr>
        <p:spPr>
          <a:xfrm>
            <a:off x="956309" y="2478704"/>
            <a:ext cx="2956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dirty="0">
                <a:hlinkClick r:id="rId4"/>
              </a:rPr>
              <a:t>openscience.no </a:t>
            </a:r>
          </a:p>
          <a:p>
            <a:pPr algn="ctr"/>
            <a:r>
              <a:rPr lang="nb-NO" dirty="0" err="1">
                <a:hlinkClick r:id="rId4"/>
              </a:rPr>
              <a:t>incl</a:t>
            </a:r>
            <a:r>
              <a:rPr lang="nb-NO" dirty="0">
                <a:hlinkClick r:id="rId4"/>
              </a:rPr>
              <a:t>. </a:t>
            </a:r>
            <a:r>
              <a:rPr lang="nb-NO" dirty="0" err="1">
                <a:hlinkClick r:id="rId4"/>
              </a:rPr>
              <a:t>event</a:t>
            </a:r>
            <a:r>
              <a:rPr lang="nb-NO" dirty="0">
                <a:hlinkClick r:id="rId4"/>
              </a:rPr>
              <a:t> </a:t>
            </a:r>
            <a:r>
              <a:rPr lang="nb-NO" dirty="0" err="1">
                <a:hlinkClick r:id="rId4"/>
              </a:rPr>
              <a:t>calendar</a:t>
            </a:r>
            <a:endParaRPr lang="nb-NO" dirty="0"/>
          </a:p>
        </p:txBody>
      </p:sp>
      <p:pic>
        <p:nvPicPr>
          <p:cNvPr id="10" name="Picture 9" descr="Logo PhD on track, PhD in large letters in blue and on track in black on white ground">
            <a:extLst>
              <a:ext uri="{FF2B5EF4-FFF2-40B4-BE49-F238E27FC236}">
                <a16:creationId xmlns:a16="http://schemas.microsoft.com/office/drawing/2014/main" id="{2F20D45E-EF3D-4412-B7AE-304AEC4FE6D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393" y="3396172"/>
            <a:ext cx="1252392" cy="82498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9B7F4B6-EE86-42E7-B298-4147F33DAE12}"/>
              </a:ext>
            </a:extLst>
          </p:cNvPr>
          <p:cNvSpPr txBox="1"/>
          <p:nvPr/>
        </p:nvSpPr>
        <p:spPr>
          <a:xfrm>
            <a:off x="1421127" y="4251443"/>
            <a:ext cx="2026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dirty="0" err="1">
                <a:hlinkClick r:id="rId6"/>
              </a:rPr>
              <a:t>PhD</a:t>
            </a:r>
            <a:r>
              <a:rPr lang="nb-NO" dirty="0">
                <a:hlinkClick r:id="rId6"/>
              </a:rPr>
              <a:t> </a:t>
            </a:r>
            <a:r>
              <a:rPr lang="nb-NO" dirty="0" err="1">
                <a:hlinkClick r:id="rId6"/>
              </a:rPr>
              <a:t>on</a:t>
            </a:r>
            <a:r>
              <a:rPr lang="nb-NO" dirty="0">
                <a:hlinkClick r:id="rId6"/>
              </a:rPr>
              <a:t> </a:t>
            </a:r>
            <a:r>
              <a:rPr lang="nb-NO" dirty="0" err="1">
                <a:hlinkClick r:id="rId6"/>
              </a:rPr>
              <a:t>Track</a:t>
            </a:r>
            <a:r>
              <a:rPr lang="nb-NO" dirty="0">
                <a:hlinkClick r:id="rId6"/>
              </a:rPr>
              <a:t> - Open Science</a:t>
            </a:r>
            <a:endParaRPr lang="nb-NO" dirty="0"/>
          </a:p>
        </p:txBody>
      </p:sp>
      <p:pic>
        <p:nvPicPr>
          <p:cNvPr id="4" name="Picture 3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2F8842D2-6847-217A-81ED-0E363E9047F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1350" y="1495826"/>
            <a:ext cx="2704385" cy="64633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5B5FD35-1737-2EE0-57EC-FD294618EA98}"/>
              </a:ext>
            </a:extLst>
          </p:cNvPr>
          <p:cNvSpPr txBox="1"/>
          <p:nvPr/>
        </p:nvSpPr>
        <p:spPr>
          <a:xfrm>
            <a:off x="5114814" y="2478703"/>
            <a:ext cx="315745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b-NO" dirty="0">
                <a:hlinkClick r:id="rId8"/>
              </a:rPr>
              <a:t>CESSDA Data Management </a:t>
            </a:r>
          </a:p>
          <a:p>
            <a:pPr algn="ctr"/>
            <a:r>
              <a:rPr lang="nb-NO" dirty="0">
                <a:hlinkClick r:id="rId8"/>
              </a:rPr>
              <a:t>Expert Guide</a:t>
            </a:r>
            <a:endParaRPr lang="nb-NO" dirty="0"/>
          </a:p>
        </p:txBody>
      </p:sp>
      <p:pic>
        <p:nvPicPr>
          <p:cNvPr id="4098" name="Picture 2" descr="GitHub - elixir-europe/rdmkit: ELIXIR Data Management Toolkit - Find the  answers to your research data management questions here.">
            <a:extLst>
              <a:ext uri="{FF2B5EF4-FFF2-40B4-BE49-F238E27FC236}">
                <a16:creationId xmlns:a16="http://schemas.microsoft.com/office/drawing/2014/main" id="{67186DA3-CEA3-23A2-0086-2975630B00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8662" y="3609191"/>
            <a:ext cx="1889760" cy="398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2027377-DE75-D89E-0BA6-9EB62C0AF9CF}"/>
              </a:ext>
            </a:extLst>
          </p:cNvPr>
          <p:cNvSpPr txBox="1"/>
          <p:nvPr/>
        </p:nvSpPr>
        <p:spPr>
          <a:xfrm>
            <a:off x="5826770" y="4251443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dirty="0">
                <a:hlinkClick r:id="rId10"/>
              </a:rPr>
              <a:t>ELIXIR RDM Kit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239701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92708D25-7239-4FD1-8F24-0C06A7BF6C0C}"/>
              </a:ext>
            </a:extLst>
          </p:cNvPr>
          <p:cNvGrpSpPr/>
          <p:nvPr/>
        </p:nvGrpSpPr>
        <p:grpSpPr>
          <a:xfrm>
            <a:off x="234039" y="2767269"/>
            <a:ext cx="4482695" cy="1001742"/>
            <a:chOff x="277108" y="3032008"/>
            <a:chExt cx="4482695" cy="100174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B1FBC851-2E96-4D50-ADD7-FE118BAD3A12}"/>
                </a:ext>
              </a:extLst>
            </p:cNvPr>
            <p:cNvGrpSpPr/>
            <p:nvPr/>
          </p:nvGrpSpPr>
          <p:grpSpPr>
            <a:xfrm>
              <a:off x="277108" y="3032008"/>
              <a:ext cx="4482695" cy="890522"/>
              <a:chOff x="206711" y="2400773"/>
              <a:chExt cx="4365289" cy="782715"/>
            </a:xfrm>
          </p:grpSpPr>
          <p:pic>
            <p:nvPicPr>
              <p:cNvPr id="18" name="Picture 17" descr="A picture containing text&#10;&#10;Description automatically generated">
                <a:extLst>
                  <a:ext uri="{FF2B5EF4-FFF2-40B4-BE49-F238E27FC236}">
                    <a16:creationId xmlns:a16="http://schemas.microsoft.com/office/drawing/2014/main" id="{4CCCB130-887E-4F6B-82AC-35F033E2A2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06711" y="2400773"/>
                <a:ext cx="4232617" cy="609995"/>
              </a:xfrm>
              <a:prstGeom prst="rect">
                <a:avLst/>
              </a:prstGeom>
            </p:spPr>
          </p:pic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E816508B-4A14-4BFF-BC09-BBFCD3C3049D}"/>
                  </a:ext>
                </a:extLst>
              </p:cNvPr>
              <p:cNvSpPr/>
              <p:nvPr/>
            </p:nvSpPr>
            <p:spPr>
              <a:xfrm>
                <a:off x="3707904" y="2838048"/>
                <a:ext cx="864096" cy="3454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/>
              </a:p>
            </p:txBody>
          </p: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2933CC9-3148-4C91-ABF6-D0CFE479ACE5}"/>
                </a:ext>
              </a:extLst>
            </p:cNvPr>
            <p:cNvSpPr txBox="1"/>
            <p:nvPr/>
          </p:nvSpPr>
          <p:spPr>
            <a:xfrm>
              <a:off x="929775" y="3664418"/>
              <a:ext cx="28534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b-NO" dirty="0">
                  <a:solidFill>
                    <a:schemeClr val="bg1">
                      <a:lumMod val="75000"/>
                    </a:schemeClr>
                  </a:solidFill>
                </a:rPr>
                <a:t>02.09., </a:t>
              </a:r>
              <a:r>
                <a:rPr lang="nb-NO" dirty="0"/>
                <a:t>09.12.[</a:t>
              </a:r>
              <a:r>
                <a:rPr lang="nb-NO" dirty="0" err="1"/>
                <a:t>norw</a:t>
              </a:r>
              <a:r>
                <a:rPr lang="nb-NO" dirty="0"/>
                <a:t>.]</a:t>
              </a:r>
            </a:p>
          </p:txBody>
        </p:sp>
      </p:grpSp>
      <p:sp>
        <p:nvSpPr>
          <p:cNvPr id="8" name="Title 1">
            <a:extLst>
              <a:ext uri="{FF2B5EF4-FFF2-40B4-BE49-F238E27FC236}">
                <a16:creationId xmlns:a16="http://schemas.microsoft.com/office/drawing/2014/main" id="{5B655B98-4BDF-488B-9B71-5D922B16AB9D}"/>
              </a:ext>
            </a:extLst>
          </p:cNvPr>
          <p:cNvSpPr txBox="1">
            <a:spLocks/>
          </p:cNvSpPr>
          <p:nvPr/>
        </p:nvSpPr>
        <p:spPr>
          <a:xfrm>
            <a:off x="755575" y="351124"/>
            <a:ext cx="8371906" cy="987122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i="0" u="none" kern="1200" cap="none" spc="0" normalizeH="0" baseline="0">
                <a:solidFill>
                  <a:srgbClr val="E54F46"/>
                </a:solidFill>
                <a:latin typeface="Arial Black" panose="020B0604020202020204" pitchFamily="34" charset="0"/>
                <a:ea typeface="+mj-ea"/>
                <a:cs typeface="Arial Black" panose="020B0604020202020204" pitchFamily="34" charset="0"/>
              </a:defRPr>
            </a:lvl1pPr>
          </a:lstStyle>
          <a:p>
            <a:r>
              <a:rPr lang="en-GB" dirty="0"/>
              <a:t>Open courses autumn 2022</a:t>
            </a:r>
            <a:endParaRPr lang="nb-NO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5618FB4-59CD-4CEE-93E6-83CD2EB3F129}"/>
              </a:ext>
            </a:extLst>
          </p:cNvPr>
          <p:cNvSpPr txBox="1"/>
          <p:nvPr/>
        </p:nvSpPr>
        <p:spPr>
          <a:xfrm>
            <a:off x="0" y="4866501"/>
            <a:ext cx="372752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1200" dirty="0">
                <a:solidFill>
                  <a:schemeClr val="tx2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https://www.uib.no/en/ub/calendar</a:t>
            </a:r>
            <a:endParaRPr lang="nb-NO" sz="1200" dirty="0">
              <a:solidFill>
                <a:schemeClr val="tx2"/>
              </a:solidFill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5D156040-464F-4203-9EE3-03698F742F9B}"/>
              </a:ext>
            </a:extLst>
          </p:cNvPr>
          <p:cNvGrpSpPr/>
          <p:nvPr/>
        </p:nvGrpSpPr>
        <p:grpSpPr>
          <a:xfrm>
            <a:off x="234039" y="3968102"/>
            <a:ext cx="3379315" cy="836344"/>
            <a:chOff x="270948" y="3905885"/>
            <a:chExt cx="3379315" cy="836344"/>
          </a:xfrm>
        </p:grpSpPr>
        <p:pic>
          <p:nvPicPr>
            <p:cNvPr id="7" name="Picture 6" descr="Logo&#10;&#10;Description automatically generated">
              <a:extLst>
                <a:ext uri="{FF2B5EF4-FFF2-40B4-BE49-F238E27FC236}">
                  <a16:creationId xmlns:a16="http://schemas.microsoft.com/office/drawing/2014/main" id="{CBDBD0C5-88DF-41C3-BA1D-359C34C6DB7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70948" y="3905885"/>
              <a:ext cx="3379315" cy="467012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FA16F91-0C5B-44E0-9E52-3C7161E8817D}"/>
                </a:ext>
              </a:extLst>
            </p:cNvPr>
            <p:cNvSpPr txBox="1"/>
            <p:nvPr/>
          </p:nvSpPr>
          <p:spPr>
            <a:xfrm>
              <a:off x="782852" y="4372897"/>
              <a:ext cx="28534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b-NO" dirty="0"/>
                <a:t>11.11.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B356D76-2EEC-40D1-90F9-06D3B4A209BC}"/>
              </a:ext>
            </a:extLst>
          </p:cNvPr>
          <p:cNvGrpSpPr/>
          <p:nvPr/>
        </p:nvGrpSpPr>
        <p:grpSpPr>
          <a:xfrm>
            <a:off x="234039" y="1196006"/>
            <a:ext cx="4684547" cy="1294310"/>
            <a:chOff x="234039" y="1673807"/>
            <a:chExt cx="4684547" cy="1294310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DE8C4AC4-8D4C-4BA2-9CDB-303A2EA586C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34039" y="1673807"/>
              <a:ext cx="4684547" cy="482114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6E39C65-CD59-414D-B99F-BCF593B88D0E}"/>
                </a:ext>
              </a:extLst>
            </p:cNvPr>
            <p:cNvSpPr txBox="1"/>
            <p:nvPr/>
          </p:nvSpPr>
          <p:spPr>
            <a:xfrm>
              <a:off x="890694" y="2598785"/>
              <a:ext cx="30843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b-NO" dirty="0">
                  <a:solidFill>
                    <a:schemeClr val="bg1">
                      <a:lumMod val="75000"/>
                    </a:schemeClr>
                  </a:solidFill>
                </a:rPr>
                <a:t>19.08.[</a:t>
              </a:r>
              <a:r>
                <a:rPr lang="nb-NO" dirty="0" err="1">
                  <a:solidFill>
                    <a:schemeClr val="bg1">
                      <a:lumMod val="75000"/>
                    </a:schemeClr>
                  </a:solidFill>
                </a:rPr>
                <a:t>norw</a:t>
              </a:r>
              <a:r>
                <a:rPr lang="nb-NO" dirty="0">
                  <a:solidFill>
                    <a:schemeClr val="bg1">
                      <a:lumMod val="75000"/>
                    </a:schemeClr>
                  </a:solidFill>
                </a:rPr>
                <a:t>.], </a:t>
              </a:r>
              <a:r>
                <a:rPr lang="nb-NO" dirty="0"/>
                <a:t>30.09., 25.11.</a:t>
              </a: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BCAA4F4B-9A5C-4E1E-B082-5556A2A604A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34040" y="2160644"/>
              <a:ext cx="3877270" cy="444056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AB659180-F249-9EC5-B1BB-8C5F6CCDAD37}"/>
              </a:ext>
            </a:extLst>
          </p:cNvPr>
          <p:cNvGrpSpPr/>
          <p:nvPr/>
        </p:nvGrpSpPr>
        <p:grpSpPr>
          <a:xfrm>
            <a:off x="4563976" y="2225760"/>
            <a:ext cx="4563505" cy="944992"/>
            <a:chOff x="4580495" y="2281647"/>
            <a:chExt cx="4563505" cy="944992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BD7C2170-EA0F-4FA9-D0A9-832F9942B9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b="28167"/>
            <a:stretch/>
          </p:blipFill>
          <p:spPr>
            <a:xfrm>
              <a:off x="4580495" y="2281647"/>
              <a:ext cx="4563505" cy="701824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452E6BBD-0FF6-42C0-8DE0-9F3D7DA2E212}"/>
                </a:ext>
              </a:extLst>
            </p:cNvPr>
            <p:cNvSpPr txBox="1"/>
            <p:nvPr/>
          </p:nvSpPr>
          <p:spPr>
            <a:xfrm>
              <a:off x="5435512" y="2857307"/>
              <a:ext cx="28534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b-NO" dirty="0"/>
                <a:t>14.10.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64D93D2E-7414-4B5B-A610-843AA38845A5}"/>
              </a:ext>
            </a:extLst>
          </p:cNvPr>
          <p:cNvGrpSpPr/>
          <p:nvPr/>
        </p:nvGrpSpPr>
        <p:grpSpPr>
          <a:xfrm>
            <a:off x="5467436" y="1196006"/>
            <a:ext cx="2920989" cy="770663"/>
            <a:chOff x="5384069" y="3881117"/>
            <a:chExt cx="2920989" cy="770663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A07DD0B7-D8FF-4C56-8BE7-E80D602E678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384069" y="3881117"/>
              <a:ext cx="2920989" cy="458112"/>
            </a:xfrm>
            <a:prstGeom prst="rect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B141422-0F29-464A-8BCD-7EE0A7570DE9}"/>
                </a:ext>
              </a:extLst>
            </p:cNvPr>
            <p:cNvSpPr txBox="1"/>
            <p:nvPr/>
          </p:nvSpPr>
          <p:spPr>
            <a:xfrm>
              <a:off x="5384069" y="4282448"/>
              <a:ext cx="28534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b-NO" dirty="0">
                  <a:solidFill>
                    <a:schemeClr val="bg1">
                      <a:lumMod val="75000"/>
                    </a:schemeClr>
                  </a:solidFill>
                </a:rPr>
                <a:t>16.09.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C1B616B4-43DF-DF8F-1F5C-783085982433}"/>
              </a:ext>
            </a:extLst>
          </p:cNvPr>
          <p:cNvGrpSpPr/>
          <p:nvPr/>
        </p:nvGrpSpPr>
        <p:grpSpPr>
          <a:xfrm>
            <a:off x="5501926" y="3444100"/>
            <a:ext cx="2755368" cy="842908"/>
            <a:chOff x="5489282" y="3592206"/>
            <a:chExt cx="2755368" cy="842908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7E271148-A7E8-D87D-7E77-885788EF0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489282" y="3592206"/>
              <a:ext cx="2712885" cy="478493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EE2DB39-507D-B0DD-0521-E7EB8A662709}"/>
                </a:ext>
              </a:extLst>
            </p:cNvPr>
            <p:cNvSpPr txBox="1"/>
            <p:nvPr/>
          </p:nvSpPr>
          <p:spPr>
            <a:xfrm>
              <a:off x="5543682" y="4065782"/>
              <a:ext cx="2700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b-NO" dirty="0"/>
                <a:t>24.-28.10.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69865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17412B4C-52E5-4203-BE25-2CB0C5CA8D4C}"/>
              </a:ext>
            </a:extLst>
          </p:cNvPr>
          <p:cNvSpPr txBox="1">
            <a:spLocks/>
          </p:cNvSpPr>
          <p:nvPr/>
        </p:nvSpPr>
        <p:spPr>
          <a:xfrm>
            <a:off x="182149" y="2865606"/>
            <a:ext cx="8779701" cy="963739"/>
          </a:xfrm>
          <a:prstGeom prst="rect">
            <a:avLst/>
          </a:prstGeom>
        </p:spPr>
        <p:txBody>
          <a:bodyPr vert="horz" lIns="0" tIns="0" rIns="0" bIns="0" rtlCol="0" anchor="t" anchorCtr="0">
            <a:normAutofit fontScale="97500"/>
          </a:bodyPr>
          <a:lstStyle>
            <a:lvl1pPr marL="0"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i="0" u="none" kern="1200" cap="none" spc="0" normalizeH="0" baseline="0">
                <a:solidFill>
                  <a:srgbClr val="FFFFFF"/>
                </a:solidFill>
                <a:latin typeface="Arial Black" panose="020B0604020202020204" pitchFamily="34" charset="0"/>
                <a:ea typeface="+mj-ea"/>
                <a:cs typeface="Arial Black" panose="020B0604020202020204" pitchFamily="34" charset="0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2800" b="0" dirty="0">
                <a:solidFill>
                  <a:schemeClr val="bg1"/>
                </a:solidFill>
                <a:latin typeface="+mn-l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research-data@uib.no</a:t>
            </a:r>
            <a:endParaRPr lang="en-US" sz="2800" b="0" dirty="0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2916A71-350B-4E8D-B3A5-FE6FBA0C30CB}"/>
              </a:ext>
            </a:extLst>
          </p:cNvPr>
          <p:cNvGrpSpPr/>
          <p:nvPr/>
        </p:nvGrpSpPr>
        <p:grpSpPr>
          <a:xfrm>
            <a:off x="2395253" y="395951"/>
            <a:ext cx="4353493" cy="2095884"/>
            <a:chOff x="2249451" y="309782"/>
            <a:chExt cx="4884577" cy="2348982"/>
          </a:xfrm>
        </p:grpSpPr>
        <p:sp>
          <p:nvSpPr>
            <p:cNvPr id="8" name="Speech Bubble: Oval 7">
              <a:extLst>
                <a:ext uri="{FF2B5EF4-FFF2-40B4-BE49-F238E27FC236}">
                  <a16:creationId xmlns:a16="http://schemas.microsoft.com/office/drawing/2014/main" id="{A8B422B8-87E9-4FD1-9239-E9F21DAF6BE6}"/>
                </a:ext>
              </a:extLst>
            </p:cNvPr>
            <p:cNvSpPr/>
            <p:nvPr/>
          </p:nvSpPr>
          <p:spPr>
            <a:xfrm flipH="1">
              <a:off x="4203255" y="380975"/>
              <a:ext cx="1072341" cy="1080120"/>
            </a:xfrm>
            <a:prstGeom prst="wedgeEllipseCallou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  <p:sp>
          <p:nvSpPr>
            <p:cNvPr id="9" name="Speech Bubble: Oval 8">
              <a:extLst>
                <a:ext uri="{FF2B5EF4-FFF2-40B4-BE49-F238E27FC236}">
                  <a16:creationId xmlns:a16="http://schemas.microsoft.com/office/drawing/2014/main" id="{E1ABEA6E-64FA-4A59-B539-036C918F3645}"/>
                </a:ext>
              </a:extLst>
            </p:cNvPr>
            <p:cNvSpPr/>
            <p:nvPr/>
          </p:nvSpPr>
          <p:spPr>
            <a:xfrm flipH="1">
              <a:off x="3253484" y="1455102"/>
              <a:ext cx="1524002" cy="1080120"/>
            </a:xfrm>
            <a:prstGeom prst="wedgeEllipseCallou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  <p:sp>
          <p:nvSpPr>
            <p:cNvPr id="10" name="Speech Bubble: Oval 9">
              <a:extLst>
                <a:ext uri="{FF2B5EF4-FFF2-40B4-BE49-F238E27FC236}">
                  <a16:creationId xmlns:a16="http://schemas.microsoft.com/office/drawing/2014/main" id="{48BB104B-DCEA-4D3E-A33A-45DB05ABBC07}"/>
                </a:ext>
              </a:extLst>
            </p:cNvPr>
            <p:cNvSpPr/>
            <p:nvPr/>
          </p:nvSpPr>
          <p:spPr>
            <a:xfrm>
              <a:off x="2249451" y="655343"/>
              <a:ext cx="1821466" cy="1080120"/>
            </a:xfrm>
            <a:prstGeom prst="wedgeEllipseCallout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  <p:sp>
          <p:nvSpPr>
            <p:cNvPr id="11" name="Speech Bubble: Oval 10">
              <a:extLst>
                <a:ext uri="{FF2B5EF4-FFF2-40B4-BE49-F238E27FC236}">
                  <a16:creationId xmlns:a16="http://schemas.microsoft.com/office/drawing/2014/main" id="{AAF09D95-5C54-4931-92A3-646EE0B92253}"/>
                </a:ext>
              </a:extLst>
            </p:cNvPr>
            <p:cNvSpPr/>
            <p:nvPr/>
          </p:nvSpPr>
          <p:spPr>
            <a:xfrm>
              <a:off x="4899195" y="1497249"/>
              <a:ext cx="1338350" cy="1080120"/>
            </a:xfrm>
            <a:prstGeom prst="wedgeEllipseCallout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342B226-FAB1-4862-A337-4005006A9DA3}"/>
                </a:ext>
              </a:extLst>
            </p:cNvPr>
            <p:cNvSpPr txBox="1"/>
            <p:nvPr/>
          </p:nvSpPr>
          <p:spPr>
            <a:xfrm>
              <a:off x="2339422" y="573730"/>
              <a:ext cx="163836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>
                  <a:solidFill>
                    <a:schemeClr val="bg1"/>
                  </a:solidFill>
                </a:rPr>
                <a:t>?</a:t>
              </a:r>
              <a:endParaRPr lang="nb-NO" sz="7200">
                <a:solidFill>
                  <a:schemeClr val="bg1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0C9BED4-4318-41DE-8D10-4D58745C2F98}"/>
                </a:ext>
              </a:extLst>
            </p:cNvPr>
            <p:cNvSpPr txBox="1"/>
            <p:nvPr/>
          </p:nvSpPr>
          <p:spPr>
            <a:xfrm>
              <a:off x="3704416" y="1408555"/>
              <a:ext cx="163836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7200">
                  <a:solidFill>
                    <a:schemeClr val="bg1"/>
                  </a:solidFill>
                </a:rPr>
                <a:t>?</a:t>
              </a:r>
              <a:endParaRPr lang="nb-NO" sz="7200">
                <a:solidFill>
                  <a:schemeClr val="bg1"/>
                </a:solidFill>
              </a:endParaRPr>
            </a:p>
          </p:txBody>
        </p:sp>
        <p:sp>
          <p:nvSpPr>
            <p:cNvPr id="14" name="Speech Bubble: Oval 13">
              <a:extLst>
                <a:ext uri="{FF2B5EF4-FFF2-40B4-BE49-F238E27FC236}">
                  <a16:creationId xmlns:a16="http://schemas.microsoft.com/office/drawing/2014/main" id="{AB8C119F-07D5-4090-A7E7-349543A193BA}"/>
                </a:ext>
              </a:extLst>
            </p:cNvPr>
            <p:cNvSpPr/>
            <p:nvPr/>
          </p:nvSpPr>
          <p:spPr>
            <a:xfrm>
              <a:off x="5529384" y="665372"/>
              <a:ext cx="1524002" cy="1080120"/>
            </a:xfrm>
            <a:prstGeom prst="wedgeEllipseCallou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064B323-212E-4C9A-9B72-3016E3CB6DE5}"/>
                </a:ext>
              </a:extLst>
            </p:cNvPr>
            <p:cNvSpPr txBox="1"/>
            <p:nvPr/>
          </p:nvSpPr>
          <p:spPr>
            <a:xfrm>
              <a:off x="3930003" y="309782"/>
              <a:ext cx="163836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>
                  <a:solidFill>
                    <a:schemeClr val="bg1"/>
                  </a:solidFill>
                </a:rPr>
                <a:t>?</a:t>
              </a:r>
              <a:endParaRPr lang="nb-NO" sz="7200">
                <a:solidFill>
                  <a:schemeClr val="bg1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23804FE-372A-4A8B-8AA5-5753EEB57BB2}"/>
                </a:ext>
              </a:extLst>
            </p:cNvPr>
            <p:cNvSpPr txBox="1"/>
            <p:nvPr/>
          </p:nvSpPr>
          <p:spPr>
            <a:xfrm>
              <a:off x="5495661" y="612544"/>
              <a:ext cx="163836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>
                  <a:solidFill>
                    <a:schemeClr val="bg1"/>
                  </a:solidFill>
                </a:rPr>
                <a:t>?</a:t>
              </a:r>
              <a:endParaRPr lang="nb-NO" sz="7200">
                <a:solidFill>
                  <a:schemeClr val="bg1"/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C161672-D478-454C-B0F9-B9F292B52238}"/>
                </a:ext>
              </a:extLst>
            </p:cNvPr>
            <p:cNvSpPr txBox="1"/>
            <p:nvPr/>
          </p:nvSpPr>
          <p:spPr>
            <a:xfrm>
              <a:off x="4739425" y="1458435"/>
              <a:ext cx="163836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>
                  <a:solidFill>
                    <a:schemeClr val="bg1"/>
                  </a:solidFill>
                </a:rPr>
                <a:t>!</a:t>
              </a:r>
              <a:endParaRPr lang="nb-NO" sz="7200">
                <a:solidFill>
                  <a:schemeClr val="bg1"/>
                </a:solidFill>
              </a:endParaRPr>
            </a:p>
          </p:txBody>
        </p:sp>
      </p:grpSp>
      <p:pic>
        <p:nvPicPr>
          <p:cNvPr id="3" name="Picture 2" descr="Logo, icon&#10;&#10;Description automatically generated">
            <a:extLst>
              <a:ext uri="{FF2B5EF4-FFF2-40B4-BE49-F238E27FC236}">
                <a16:creationId xmlns:a16="http://schemas.microsoft.com/office/drawing/2014/main" id="{C1841457-9D3B-4571-893A-8EF9DD7C918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4382722"/>
            <a:ext cx="418510" cy="41851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F1741977-181E-4043-930B-92268FBE2849}"/>
              </a:ext>
            </a:extLst>
          </p:cNvPr>
          <p:cNvSpPr txBox="1">
            <a:spLocks/>
          </p:cNvSpPr>
          <p:nvPr/>
        </p:nvSpPr>
        <p:spPr>
          <a:xfrm>
            <a:off x="1943707" y="4422857"/>
            <a:ext cx="5256584" cy="338240"/>
          </a:xfrm>
          <a:prstGeom prst="rect">
            <a:avLst/>
          </a:prstGeom>
        </p:spPr>
        <p:txBody>
          <a:bodyPr vert="horz" lIns="0" tIns="0" rIns="0" bIns="0" rtlCol="0" anchor="t" anchorCtr="0">
            <a:normAutofit fontScale="97500"/>
          </a:bodyPr>
          <a:lstStyle>
            <a:lvl1pPr marL="0"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i="0" u="none" kern="1200" cap="none" spc="0" normalizeH="0" baseline="0">
                <a:solidFill>
                  <a:srgbClr val="FFFFFF"/>
                </a:solidFill>
                <a:latin typeface="Arial Black" panose="020B0604020202020204" pitchFamily="34" charset="0"/>
                <a:ea typeface="+mj-ea"/>
                <a:cs typeface="Arial Black" panose="020B0604020202020204" pitchFamily="34" charset="0"/>
              </a:defRPr>
            </a:lvl1pPr>
          </a:lstStyle>
          <a:p>
            <a:pPr algn="ctr"/>
            <a:r>
              <a:rPr lang="nb-NO" sz="2000" b="0">
                <a:solidFill>
                  <a:schemeClr val="bg1"/>
                </a:solidFill>
                <a:latin typeface="myriad-pro"/>
              </a:rPr>
              <a:t>@UiB_UB	@DLabUiB	@jennyostrop</a:t>
            </a: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36971015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 depicting the Creative Commons Attribution 4.0 International License">
            <a:extLst>
              <a:ext uri="{FF2B5EF4-FFF2-40B4-BE49-F238E27FC236}">
                <a16:creationId xmlns:a16="http://schemas.microsoft.com/office/drawing/2014/main" id="{CCD59111-46AA-4A98-94CC-CB9678829D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344" y="1717814"/>
            <a:ext cx="2376232" cy="83139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Title 3">
            <a:extLst>
              <a:ext uri="{FF2B5EF4-FFF2-40B4-BE49-F238E27FC236}">
                <a16:creationId xmlns:a16="http://schemas.microsoft.com/office/drawing/2014/main" id="{4C6D637E-6C25-4529-A4A5-BC51A7AFF286}"/>
              </a:ext>
            </a:extLst>
          </p:cNvPr>
          <p:cNvSpPr txBox="1">
            <a:spLocks/>
          </p:cNvSpPr>
          <p:nvPr/>
        </p:nvSpPr>
        <p:spPr>
          <a:xfrm>
            <a:off x="245980" y="2849622"/>
            <a:ext cx="8640960" cy="886968"/>
          </a:xfrm>
          <a:prstGeom prst="rect">
            <a:avLst/>
          </a:prstGeom>
        </p:spPr>
        <p:txBody>
          <a:bodyPr vert="horz" lIns="0" tIns="0" rIns="0" bIns="0" rtlCol="0" anchor="t" anchorCtr="1">
            <a:noAutofit/>
          </a:bodyPr>
          <a:lstStyle>
            <a:lvl1pPr marL="0"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i="0" u="none" kern="1200" cap="none" spc="0" normalizeH="0" baseline="0">
                <a:solidFill>
                  <a:srgbClr val="FFFFFF"/>
                </a:solidFill>
                <a:latin typeface="Arial Black" panose="020B0604020202020204" pitchFamily="34" charset="0"/>
                <a:ea typeface="+mj-ea"/>
                <a:cs typeface="Arial Black" panose="020B0604020202020204" pitchFamily="34" charset="0"/>
              </a:defRPr>
            </a:lvl1pPr>
          </a:lstStyle>
          <a:p>
            <a:pPr algn="ctr"/>
            <a:r>
              <a:rPr lang="en-GB" sz="2400" b="0" dirty="0">
                <a:latin typeface="+mn-lt"/>
              </a:rPr>
              <a:t>Except where otherwise noted, this work is licensed under the </a:t>
            </a:r>
            <a:r>
              <a:rPr lang="en-GB" sz="2400" b="0" dirty="0">
                <a:latin typeface="+mn-lt"/>
                <a:hlinkClick r:id="rId3"/>
              </a:rPr>
              <a:t>Creative Commons Attribution 4.0 International License</a:t>
            </a:r>
            <a:br>
              <a:rPr lang="en-GB" sz="2400" dirty="0"/>
            </a:br>
            <a:endParaRPr lang="nb-NO" sz="2400" dirty="0"/>
          </a:p>
        </p:txBody>
      </p:sp>
    </p:spTree>
    <p:extLst>
      <p:ext uri="{BB962C8B-B14F-4D97-AF65-F5344CB8AC3E}">
        <p14:creationId xmlns:p14="http://schemas.microsoft.com/office/powerpoint/2010/main" val="15623110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shot University of Bergen Library">
            <a:extLst>
              <a:ext uri="{FF2B5EF4-FFF2-40B4-BE49-F238E27FC236}">
                <a16:creationId xmlns:a16="http://schemas.microsoft.com/office/drawing/2014/main" id="{A24412F8-65A6-40BB-8851-D239DD56BD8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176"/>
          <a:stretch/>
        </p:blipFill>
        <p:spPr>
          <a:xfrm>
            <a:off x="7374" y="1131590"/>
            <a:ext cx="9127012" cy="3786140"/>
          </a:xfrm>
          <a:prstGeom prst="rect">
            <a:avLst/>
          </a:prstGeom>
        </p:spPr>
      </p:pic>
      <p:sp>
        <p:nvSpPr>
          <p:cNvPr id="8" name="TextBox 7">
            <a:hlinkClick r:id="rId4"/>
            <a:extLst>
              <a:ext uri="{FF2B5EF4-FFF2-40B4-BE49-F238E27FC236}">
                <a16:creationId xmlns:a16="http://schemas.microsoft.com/office/drawing/2014/main" id="{B933E770-F50F-4382-85EF-907F23059DDB}"/>
              </a:ext>
            </a:extLst>
          </p:cNvPr>
          <p:cNvSpPr txBox="1"/>
          <p:nvPr/>
        </p:nvSpPr>
        <p:spPr>
          <a:xfrm>
            <a:off x="0" y="4931815"/>
            <a:ext cx="4572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800" dirty="0">
                <a:solidFill>
                  <a:schemeClr val="accent6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https://www.uib.no/ub</a:t>
            </a:r>
            <a:endParaRPr lang="nb-NO" sz="800" dirty="0">
              <a:solidFill>
                <a:schemeClr val="accent6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798E3F-0BC4-4326-8B0B-85678EDB39A5}"/>
              </a:ext>
            </a:extLst>
          </p:cNvPr>
          <p:cNvSpPr txBox="1">
            <a:spLocks/>
          </p:cNvSpPr>
          <p:nvPr/>
        </p:nvSpPr>
        <p:spPr>
          <a:xfrm>
            <a:off x="652200" y="351124"/>
            <a:ext cx="7848792" cy="987122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i="0" u="none" kern="1200" cap="none" spc="0" normalizeH="0" baseline="0">
                <a:solidFill>
                  <a:srgbClr val="E54F46"/>
                </a:solidFill>
                <a:latin typeface="Arial Black" panose="020B0604020202020204" pitchFamily="34" charset="0"/>
                <a:ea typeface="+mj-ea"/>
                <a:cs typeface="Arial Black" panose="020B0604020202020204" pitchFamily="34" charset="0"/>
              </a:defRPr>
            </a:lvl1pPr>
          </a:lstStyle>
          <a:p>
            <a:r>
              <a:rPr lang="en-GB">
                <a:solidFill>
                  <a:schemeClr val="accent2"/>
                </a:solidFill>
              </a:rPr>
              <a:t>The library provides guidance</a:t>
            </a:r>
            <a:endParaRPr lang="nb-NO">
              <a:solidFill>
                <a:schemeClr val="accent2"/>
              </a:solidFill>
            </a:endParaRPr>
          </a:p>
        </p:txBody>
      </p:sp>
      <p:sp>
        <p:nvSpPr>
          <p:cNvPr id="12" name="Arrow: Down 11">
            <a:extLst>
              <a:ext uri="{FF2B5EF4-FFF2-40B4-BE49-F238E27FC236}">
                <a16:creationId xmlns:a16="http://schemas.microsoft.com/office/drawing/2014/main" id="{6B7A259C-8917-4E54-AF6C-F8FC475A64E7}"/>
              </a:ext>
            </a:extLst>
          </p:cNvPr>
          <p:cNvSpPr/>
          <p:nvPr/>
        </p:nvSpPr>
        <p:spPr>
          <a:xfrm>
            <a:off x="5614837" y="1019135"/>
            <a:ext cx="288032" cy="406345"/>
          </a:xfrm>
          <a:prstGeom prst="down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Arrow: Pentagon 2">
            <a:extLst>
              <a:ext uri="{FF2B5EF4-FFF2-40B4-BE49-F238E27FC236}">
                <a16:creationId xmlns:a16="http://schemas.microsoft.com/office/drawing/2014/main" id="{010E7E2F-90C3-4C4E-8755-8EFCB5647EE7}"/>
              </a:ext>
            </a:extLst>
          </p:cNvPr>
          <p:cNvSpPr/>
          <p:nvPr/>
        </p:nvSpPr>
        <p:spPr>
          <a:xfrm rot="16200000">
            <a:off x="5494747" y="3121954"/>
            <a:ext cx="1542905" cy="1596558"/>
          </a:xfrm>
          <a:prstGeom prst="homePlate">
            <a:avLst>
              <a:gd name="adj" fmla="val 979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584B61-6E96-41A9-84E7-258129096497}"/>
              </a:ext>
            </a:extLst>
          </p:cNvPr>
          <p:cNvSpPr txBox="1"/>
          <p:nvPr/>
        </p:nvSpPr>
        <p:spPr>
          <a:xfrm>
            <a:off x="5467919" y="3306691"/>
            <a:ext cx="159655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400">
                <a:solidFill>
                  <a:schemeClr val="bg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OA </a:t>
            </a:r>
            <a:r>
              <a:rPr lang="nb-NO" sz="1400" err="1">
                <a:solidFill>
                  <a:schemeClr val="bg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publishing</a:t>
            </a:r>
            <a:r>
              <a:rPr lang="nb-NO" sz="1400">
                <a:solidFill>
                  <a:schemeClr val="bg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, Publishing </a:t>
            </a:r>
            <a:r>
              <a:rPr lang="nb-NO" sz="1400" err="1">
                <a:solidFill>
                  <a:schemeClr val="bg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deals</a:t>
            </a:r>
            <a:r>
              <a:rPr lang="nb-NO" sz="1400">
                <a:solidFill>
                  <a:schemeClr val="bg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, </a:t>
            </a:r>
            <a:r>
              <a:rPr lang="nb-NO" sz="1400" err="1">
                <a:solidFill>
                  <a:schemeClr val="bg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Publication</a:t>
            </a:r>
            <a:r>
              <a:rPr lang="nb-NO" sz="1400">
                <a:solidFill>
                  <a:schemeClr val="bg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Fund</a:t>
            </a:r>
            <a:endParaRPr lang="nb-NO" sz="1400">
              <a:solidFill>
                <a:schemeClr val="bg1"/>
              </a:solidFill>
            </a:endParaRPr>
          </a:p>
          <a:p>
            <a:pPr algn="ctr"/>
            <a:endParaRPr lang="nb-NO" sz="1400">
              <a:solidFill>
                <a:schemeClr val="bg1"/>
              </a:solidFill>
            </a:endParaRPr>
          </a:p>
          <a:p>
            <a:pPr algn="ctr"/>
            <a:r>
              <a:rPr lang="nb-NO" sz="1400">
                <a:solidFill>
                  <a:schemeClr val="bg1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Open Access to Research Data</a:t>
            </a:r>
            <a:endParaRPr lang="nb-NO" sz="1400">
              <a:solidFill>
                <a:schemeClr val="bg1"/>
              </a:solidFill>
            </a:endParaRPr>
          </a:p>
        </p:txBody>
      </p:sp>
      <p:sp>
        <p:nvSpPr>
          <p:cNvPr id="10" name="Arrow: Pentagon 9">
            <a:extLst>
              <a:ext uri="{FF2B5EF4-FFF2-40B4-BE49-F238E27FC236}">
                <a16:creationId xmlns:a16="http://schemas.microsoft.com/office/drawing/2014/main" id="{99CA0EC7-484A-4703-A4F6-ED32725862CB}"/>
              </a:ext>
            </a:extLst>
          </p:cNvPr>
          <p:cNvSpPr/>
          <p:nvPr/>
        </p:nvSpPr>
        <p:spPr>
          <a:xfrm rot="16200000">
            <a:off x="3915644" y="3014232"/>
            <a:ext cx="1327461" cy="1596558"/>
          </a:xfrm>
          <a:prstGeom prst="homePlate">
            <a:avLst>
              <a:gd name="adj" fmla="val 979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DD313A4-DEB3-480E-8373-F06C7ED7D47B}"/>
              </a:ext>
            </a:extLst>
          </p:cNvPr>
          <p:cNvSpPr txBox="1"/>
          <p:nvPr/>
        </p:nvSpPr>
        <p:spPr>
          <a:xfrm>
            <a:off x="3781094" y="3306691"/>
            <a:ext cx="159655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400">
                <a:solidFill>
                  <a:schemeClr val="bg1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Publishing </a:t>
            </a:r>
            <a:r>
              <a:rPr lang="nb-NO" sz="1400" err="1">
                <a:solidFill>
                  <a:schemeClr val="bg1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strategies</a:t>
            </a:r>
            <a:r>
              <a:rPr lang="nb-NO" sz="1400">
                <a:solidFill>
                  <a:schemeClr val="bg1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for </a:t>
            </a:r>
            <a:r>
              <a:rPr lang="nb-NO" sz="1400" err="1">
                <a:solidFill>
                  <a:schemeClr val="bg1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researchers</a:t>
            </a:r>
            <a:endParaRPr lang="nb-NO" sz="1400">
              <a:solidFill>
                <a:schemeClr val="bg1"/>
              </a:solidFill>
            </a:endParaRPr>
          </a:p>
          <a:p>
            <a:pPr algn="ctr"/>
            <a:endParaRPr lang="nb-NO" sz="1400">
              <a:solidFill>
                <a:schemeClr val="bg1"/>
              </a:solidFill>
            </a:endParaRPr>
          </a:p>
          <a:p>
            <a:pPr algn="ctr"/>
            <a:r>
              <a:rPr lang="nb-NO" sz="1400">
                <a:solidFill>
                  <a:schemeClr val="bg1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DMP</a:t>
            </a:r>
            <a:endParaRPr lang="nb-NO" sz="1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47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Screenshot webpage University of Bergen Employee Pages, Menu Policy and stragey, Content University of Bergen Policy for Open Science.">
            <a:extLst>
              <a:ext uri="{FF2B5EF4-FFF2-40B4-BE49-F238E27FC236}">
                <a16:creationId xmlns:a16="http://schemas.microsoft.com/office/drawing/2014/main" id="{969729E7-F137-4519-AF48-B0CA51E4DCE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2044"/>
          <a:stretch/>
        </p:blipFill>
        <p:spPr>
          <a:xfrm>
            <a:off x="231290" y="246888"/>
            <a:ext cx="8681420" cy="413308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BE21B6E-908F-4B9B-85A1-79482D8D0541}"/>
              </a:ext>
            </a:extLst>
          </p:cNvPr>
          <p:cNvSpPr txBox="1"/>
          <p:nvPr/>
        </p:nvSpPr>
        <p:spPr>
          <a:xfrm>
            <a:off x="673855" y="4484739"/>
            <a:ext cx="816839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350" i="1" dirty="0">
                <a:latin typeface="Arial"/>
                <a:cs typeface="Arial"/>
              </a:rPr>
              <a:t>Adopted by the University Board on September 24, 2020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7F20BD4-5CF5-4E67-8A48-F18C96D51C3B}"/>
              </a:ext>
            </a:extLst>
          </p:cNvPr>
          <p:cNvSpPr txBox="1"/>
          <p:nvPr/>
        </p:nvSpPr>
        <p:spPr>
          <a:xfrm>
            <a:off x="2411760" y="4920362"/>
            <a:ext cx="6732240" cy="22313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nb-NO" sz="1000" u="sng" dirty="0">
                <a:solidFill>
                  <a:schemeClr val="tx2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https://www.uib.no/en/foremployees/142184/university-bergen-policy-open-science</a:t>
            </a:r>
            <a:endParaRPr lang="nb-NO" sz="1000" u="sng" dirty="0">
              <a:solidFill>
                <a:schemeClr val="tx2"/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669A03E-29A8-4F39-ABDF-0946D70EB8AD}"/>
              </a:ext>
            </a:extLst>
          </p:cNvPr>
          <p:cNvSpPr/>
          <p:nvPr/>
        </p:nvSpPr>
        <p:spPr>
          <a:xfrm>
            <a:off x="6679504" y="1693393"/>
            <a:ext cx="1728593" cy="620039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1350"/>
          </a:p>
        </p:txBody>
      </p:sp>
    </p:spTree>
    <p:extLst>
      <p:ext uri="{BB962C8B-B14F-4D97-AF65-F5344CB8AC3E}">
        <p14:creationId xmlns:p14="http://schemas.microsoft.com/office/powerpoint/2010/main" val="42268420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B655B98-4BDF-488B-9B71-5D922B16AB9D}"/>
              </a:ext>
            </a:extLst>
          </p:cNvPr>
          <p:cNvSpPr txBox="1">
            <a:spLocks/>
          </p:cNvSpPr>
          <p:nvPr/>
        </p:nvSpPr>
        <p:spPr>
          <a:xfrm>
            <a:off x="652200" y="351124"/>
            <a:ext cx="7848792" cy="987122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i="0" u="none" kern="1200" cap="none" spc="0" normalizeH="0" baseline="0">
                <a:solidFill>
                  <a:srgbClr val="E54F46"/>
                </a:solidFill>
                <a:latin typeface="Arial Black" panose="020B0604020202020204" pitchFamily="34" charset="0"/>
                <a:ea typeface="+mj-ea"/>
                <a:cs typeface="Arial Black" panose="020B0604020202020204" pitchFamily="34" charset="0"/>
              </a:defRPr>
            </a:lvl1pPr>
          </a:lstStyle>
          <a:p>
            <a:r>
              <a:rPr lang="en-GB" dirty="0"/>
              <a:t>UiB Policy for Open Science</a:t>
            </a:r>
            <a:endParaRPr lang="nb-NO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CE113AD-334D-4704-A3DD-32DFE21EABFE}"/>
              </a:ext>
            </a:extLst>
          </p:cNvPr>
          <p:cNvSpPr txBox="1">
            <a:spLocks/>
          </p:cNvSpPr>
          <p:nvPr/>
        </p:nvSpPr>
        <p:spPr>
          <a:xfrm>
            <a:off x="5652120" y="1491630"/>
            <a:ext cx="3491880" cy="352839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>
                <a:ea typeface="+mn-lt"/>
                <a:cs typeface="+mn-lt"/>
              </a:rPr>
              <a:t>Open access to research publications and artistic research</a:t>
            </a:r>
          </a:p>
          <a:p>
            <a:r>
              <a:rPr lang="en-US" sz="2000">
                <a:ea typeface="+mn-lt"/>
                <a:cs typeface="+mn-lt"/>
              </a:rPr>
              <a:t>Open access to research data</a:t>
            </a:r>
          </a:p>
          <a:p>
            <a:r>
              <a:rPr lang="en-US" sz="2000">
                <a:ea typeface="+mn-lt"/>
                <a:cs typeface="+mn-lt"/>
              </a:rPr>
              <a:t>Open Innovation</a:t>
            </a:r>
          </a:p>
          <a:p>
            <a:r>
              <a:rPr lang="en-GB" sz="2000">
                <a:ea typeface="+mn-lt"/>
                <a:cs typeface="+mn-lt"/>
              </a:rPr>
              <a:t>Citizen Science</a:t>
            </a:r>
          </a:p>
          <a:p>
            <a:r>
              <a:rPr lang="en-US" sz="2000">
                <a:ea typeface="+mn-lt"/>
                <a:cs typeface="+mn-lt"/>
              </a:rPr>
              <a:t>Open educational resources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F8FF513-F5E1-4DFA-88CB-B23B9A8D24E8}"/>
              </a:ext>
            </a:extLst>
          </p:cNvPr>
          <p:cNvSpPr txBox="1"/>
          <p:nvPr/>
        </p:nvSpPr>
        <p:spPr>
          <a:xfrm>
            <a:off x="0" y="4951140"/>
            <a:ext cx="6732240" cy="1923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nb-NO" sz="800" u="sng">
                <a:solidFill>
                  <a:schemeClr val="tx2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https://www.uib.no/en/foremployees/142184/university-bergen-policy-open-science</a:t>
            </a:r>
            <a:endParaRPr lang="nb-NO" sz="800" u="sng">
              <a:solidFill>
                <a:schemeClr val="tx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1B6294-B708-4F94-9C44-EF240B608BFC}"/>
              </a:ext>
            </a:extLst>
          </p:cNvPr>
          <p:cNvSpPr txBox="1"/>
          <p:nvPr/>
        </p:nvSpPr>
        <p:spPr>
          <a:xfrm>
            <a:off x="293813" y="3845661"/>
            <a:ext cx="4998267" cy="310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i="1"/>
              <a:t>adopted by the University Board 24.09.2020</a:t>
            </a:r>
            <a:endParaRPr lang="nb-NO" sz="1400" i="1"/>
          </a:p>
        </p:txBody>
      </p:sp>
      <p:pic>
        <p:nvPicPr>
          <p:cNvPr id="6" name="Picture 5" descr="Screenshot Employee pages - University of Bergen Policy for Open Science">
            <a:extLst>
              <a:ext uri="{FF2B5EF4-FFF2-40B4-BE49-F238E27FC236}">
                <a16:creationId xmlns:a16="http://schemas.microsoft.com/office/drawing/2014/main" id="{2CBB7B30-4C08-4149-A17B-0678EA5061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537" y="1491630"/>
            <a:ext cx="5137091" cy="220064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535A766-2F92-446C-99A3-1CAE37CBC32A}"/>
              </a:ext>
            </a:extLst>
          </p:cNvPr>
          <p:cNvSpPr txBox="1"/>
          <p:nvPr/>
        </p:nvSpPr>
        <p:spPr>
          <a:xfrm>
            <a:off x="4317357" y="1995686"/>
            <a:ext cx="974723" cy="282927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nb-NO" sz="1200"/>
          </a:p>
        </p:txBody>
      </p:sp>
    </p:spTree>
    <p:extLst>
      <p:ext uri="{BB962C8B-B14F-4D97-AF65-F5344CB8AC3E}">
        <p14:creationId xmlns:p14="http://schemas.microsoft.com/office/powerpoint/2010/main" val="28624521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6006254E-247E-4525-838E-B24EC62F6F67}"/>
              </a:ext>
            </a:extLst>
          </p:cNvPr>
          <p:cNvSpPr txBox="1">
            <a:spLocks/>
          </p:cNvSpPr>
          <p:nvPr/>
        </p:nvSpPr>
        <p:spPr>
          <a:xfrm>
            <a:off x="652200" y="351124"/>
            <a:ext cx="7848792" cy="987122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i="0" u="none" kern="1200" cap="none" spc="0" normalizeH="0" baseline="0">
                <a:solidFill>
                  <a:srgbClr val="E54F46"/>
                </a:solidFill>
                <a:latin typeface="Arial Black" panose="020B0604020202020204" pitchFamily="34" charset="0"/>
                <a:ea typeface="+mj-ea"/>
                <a:cs typeface="Arial Black" panose="020B0604020202020204" pitchFamily="34" charset="0"/>
              </a:defRPr>
            </a:lvl1pPr>
          </a:lstStyle>
          <a:p>
            <a:r>
              <a:rPr lang="en-GB">
                <a:solidFill>
                  <a:schemeClr val="accent1"/>
                </a:solidFill>
              </a:rPr>
              <a:t>Open access to research data</a:t>
            </a:r>
            <a:endParaRPr lang="nb-NO">
              <a:solidFill>
                <a:schemeClr val="accent1"/>
              </a:solidFill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C27332D0-2E4F-4F82-BDDD-FA99B845E505}"/>
              </a:ext>
            </a:extLst>
          </p:cNvPr>
          <p:cNvSpPr txBox="1">
            <a:spLocks/>
          </p:cNvSpPr>
          <p:nvPr/>
        </p:nvSpPr>
        <p:spPr>
          <a:xfrm>
            <a:off x="755576" y="1779663"/>
            <a:ext cx="7632848" cy="324036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GB" sz="2000"/>
              <a:t>The goal of the University of Bergen is that data resulting from research activity should be made readily available for reuse in accordance with FAIR-principles.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GB">
              <a:latin typeface="Arial"/>
              <a:ea typeface="+mn-lt"/>
              <a:cs typeface="+mn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D87C3E9-A1B0-4245-B205-E0000488CC11}"/>
              </a:ext>
            </a:extLst>
          </p:cNvPr>
          <p:cNvSpPr txBox="1"/>
          <p:nvPr/>
        </p:nvSpPr>
        <p:spPr>
          <a:xfrm>
            <a:off x="0" y="4951140"/>
            <a:ext cx="6732240" cy="1923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nb-NO" sz="800" u="sng">
                <a:solidFill>
                  <a:schemeClr val="tx2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https://www.uib.no/en/foremployees/142184/university-bergen-policy-open-science</a:t>
            </a:r>
            <a:endParaRPr lang="nb-NO" sz="800" u="sng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6218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Titel page: Science Europe - Practical guide to the international alignment of research data management.">
            <a:extLst>
              <a:ext uri="{FF2B5EF4-FFF2-40B4-BE49-F238E27FC236}">
                <a16:creationId xmlns:a16="http://schemas.microsoft.com/office/drawing/2014/main" id="{64D7AAC5-9989-4B08-9135-DFDD2654515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864" b="4298"/>
          <a:stretch/>
        </p:blipFill>
        <p:spPr>
          <a:xfrm>
            <a:off x="4813939" y="1359635"/>
            <a:ext cx="3036562" cy="34427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660D1995-6A68-4C3C-A769-C65389F8BB0A}"/>
              </a:ext>
            </a:extLst>
          </p:cNvPr>
          <p:cNvGrpSpPr/>
          <p:nvPr/>
        </p:nvGrpSpPr>
        <p:grpSpPr>
          <a:xfrm>
            <a:off x="380604" y="460652"/>
            <a:ext cx="8402552" cy="649662"/>
            <a:chOff x="308496" y="460652"/>
            <a:chExt cx="8402552" cy="649662"/>
          </a:xfrm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672D68D-9D45-47FE-9C9D-E0963C9EA04F}"/>
                </a:ext>
              </a:extLst>
            </p:cNvPr>
            <p:cNvSpPr/>
            <p:nvPr/>
          </p:nvSpPr>
          <p:spPr>
            <a:xfrm>
              <a:off x="308496" y="460652"/>
              <a:ext cx="1561008" cy="649662"/>
            </a:xfrm>
            <a:custGeom>
              <a:avLst/>
              <a:gdLst>
                <a:gd name="connsiteX0" fmla="*/ 0 w 1667142"/>
                <a:gd name="connsiteY0" fmla="*/ 0 h 666857"/>
                <a:gd name="connsiteX1" fmla="*/ 1333714 w 1667142"/>
                <a:gd name="connsiteY1" fmla="*/ 0 h 666857"/>
                <a:gd name="connsiteX2" fmla="*/ 1667142 w 1667142"/>
                <a:gd name="connsiteY2" fmla="*/ 333429 h 666857"/>
                <a:gd name="connsiteX3" fmla="*/ 1333714 w 1667142"/>
                <a:gd name="connsiteY3" fmla="*/ 666857 h 666857"/>
                <a:gd name="connsiteX4" fmla="*/ 0 w 1667142"/>
                <a:gd name="connsiteY4" fmla="*/ 666857 h 666857"/>
                <a:gd name="connsiteX5" fmla="*/ 333429 w 1667142"/>
                <a:gd name="connsiteY5" fmla="*/ 333429 h 666857"/>
                <a:gd name="connsiteX6" fmla="*/ 0 w 1667142"/>
                <a:gd name="connsiteY6" fmla="*/ 0 h 666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7142" h="666857">
                  <a:moveTo>
                    <a:pt x="0" y="0"/>
                  </a:moveTo>
                  <a:lnTo>
                    <a:pt x="1333714" y="0"/>
                  </a:lnTo>
                  <a:lnTo>
                    <a:pt x="1667142" y="333429"/>
                  </a:lnTo>
                  <a:lnTo>
                    <a:pt x="1333714" y="666857"/>
                  </a:lnTo>
                  <a:lnTo>
                    <a:pt x="0" y="666857"/>
                  </a:lnTo>
                  <a:lnTo>
                    <a:pt x="333429" y="3334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77435" tIns="14669" rIns="348097" bIns="14669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kern="1200"/>
                <a:t>Data description</a:t>
              </a:r>
              <a:endParaRPr lang="nb-NO" sz="1200" kern="120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0E4A47BB-E994-4E98-B96E-67663311CA73}"/>
                </a:ext>
              </a:extLst>
            </p:cNvPr>
            <p:cNvSpPr/>
            <p:nvPr/>
          </p:nvSpPr>
          <p:spPr>
            <a:xfrm>
              <a:off x="1676648" y="460652"/>
              <a:ext cx="1561008" cy="649662"/>
            </a:xfrm>
            <a:custGeom>
              <a:avLst/>
              <a:gdLst>
                <a:gd name="connsiteX0" fmla="*/ 0 w 1667142"/>
                <a:gd name="connsiteY0" fmla="*/ 0 h 666857"/>
                <a:gd name="connsiteX1" fmla="*/ 1333714 w 1667142"/>
                <a:gd name="connsiteY1" fmla="*/ 0 h 666857"/>
                <a:gd name="connsiteX2" fmla="*/ 1667142 w 1667142"/>
                <a:gd name="connsiteY2" fmla="*/ 333429 h 666857"/>
                <a:gd name="connsiteX3" fmla="*/ 1333714 w 1667142"/>
                <a:gd name="connsiteY3" fmla="*/ 666857 h 666857"/>
                <a:gd name="connsiteX4" fmla="*/ 0 w 1667142"/>
                <a:gd name="connsiteY4" fmla="*/ 666857 h 666857"/>
                <a:gd name="connsiteX5" fmla="*/ 333429 w 1667142"/>
                <a:gd name="connsiteY5" fmla="*/ 333429 h 666857"/>
                <a:gd name="connsiteX6" fmla="*/ 0 w 1667142"/>
                <a:gd name="connsiteY6" fmla="*/ 0 h 666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7142" h="666857">
                  <a:moveTo>
                    <a:pt x="0" y="0"/>
                  </a:moveTo>
                  <a:lnTo>
                    <a:pt x="1333714" y="0"/>
                  </a:lnTo>
                  <a:lnTo>
                    <a:pt x="1667142" y="333429"/>
                  </a:lnTo>
                  <a:lnTo>
                    <a:pt x="1333714" y="666857"/>
                  </a:lnTo>
                  <a:lnTo>
                    <a:pt x="0" y="666857"/>
                  </a:lnTo>
                  <a:lnTo>
                    <a:pt x="333429" y="3334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77435" tIns="14669" rIns="348097" bIns="14669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kern="1200"/>
                <a:t>Metadata &amp; data quality</a:t>
              </a:r>
              <a:endParaRPr lang="nb-NO" sz="1200" kern="120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337EBE09-12D7-4236-8C99-15C8A730BBE1}"/>
                </a:ext>
              </a:extLst>
            </p:cNvPr>
            <p:cNvSpPr/>
            <p:nvPr/>
          </p:nvSpPr>
          <p:spPr>
            <a:xfrm>
              <a:off x="3044800" y="460652"/>
              <a:ext cx="1561008" cy="649662"/>
            </a:xfrm>
            <a:custGeom>
              <a:avLst/>
              <a:gdLst>
                <a:gd name="connsiteX0" fmla="*/ 0 w 1667142"/>
                <a:gd name="connsiteY0" fmla="*/ 0 h 666857"/>
                <a:gd name="connsiteX1" fmla="*/ 1333714 w 1667142"/>
                <a:gd name="connsiteY1" fmla="*/ 0 h 666857"/>
                <a:gd name="connsiteX2" fmla="*/ 1667142 w 1667142"/>
                <a:gd name="connsiteY2" fmla="*/ 333429 h 666857"/>
                <a:gd name="connsiteX3" fmla="*/ 1333714 w 1667142"/>
                <a:gd name="connsiteY3" fmla="*/ 666857 h 666857"/>
                <a:gd name="connsiteX4" fmla="*/ 0 w 1667142"/>
                <a:gd name="connsiteY4" fmla="*/ 666857 h 666857"/>
                <a:gd name="connsiteX5" fmla="*/ 333429 w 1667142"/>
                <a:gd name="connsiteY5" fmla="*/ 333429 h 666857"/>
                <a:gd name="connsiteX6" fmla="*/ 0 w 1667142"/>
                <a:gd name="connsiteY6" fmla="*/ 0 h 666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7142" h="666857">
                  <a:moveTo>
                    <a:pt x="0" y="0"/>
                  </a:moveTo>
                  <a:lnTo>
                    <a:pt x="1333714" y="0"/>
                  </a:lnTo>
                  <a:lnTo>
                    <a:pt x="1667142" y="333429"/>
                  </a:lnTo>
                  <a:lnTo>
                    <a:pt x="1333714" y="666857"/>
                  </a:lnTo>
                  <a:lnTo>
                    <a:pt x="0" y="666857"/>
                  </a:lnTo>
                  <a:lnTo>
                    <a:pt x="333429" y="3334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77435" tIns="14669" rIns="348097" bIns="14669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kern="1200"/>
                <a:t>Storage &amp; Backup</a:t>
              </a:r>
              <a:endParaRPr lang="nb-NO" sz="1200" kern="120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8E653C5-C2D0-41BE-A08B-B2B0B0FB88FC}"/>
                </a:ext>
              </a:extLst>
            </p:cNvPr>
            <p:cNvSpPr/>
            <p:nvPr/>
          </p:nvSpPr>
          <p:spPr>
            <a:xfrm>
              <a:off x="4412952" y="460652"/>
              <a:ext cx="1561008" cy="649662"/>
            </a:xfrm>
            <a:custGeom>
              <a:avLst/>
              <a:gdLst>
                <a:gd name="connsiteX0" fmla="*/ 0 w 1667142"/>
                <a:gd name="connsiteY0" fmla="*/ 0 h 666857"/>
                <a:gd name="connsiteX1" fmla="*/ 1333714 w 1667142"/>
                <a:gd name="connsiteY1" fmla="*/ 0 h 666857"/>
                <a:gd name="connsiteX2" fmla="*/ 1667142 w 1667142"/>
                <a:gd name="connsiteY2" fmla="*/ 333429 h 666857"/>
                <a:gd name="connsiteX3" fmla="*/ 1333714 w 1667142"/>
                <a:gd name="connsiteY3" fmla="*/ 666857 h 666857"/>
                <a:gd name="connsiteX4" fmla="*/ 0 w 1667142"/>
                <a:gd name="connsiteY4" fmla="*/ 666857 h 666857"/>
                <a:gd name="connsiteX5" fmla="*/ 333429 w 1667142"/>
                <a:gd name="connsiteY5" fmla="*/ 333429 h 666857"/>
                <a:gd name="connsiteX6" fmla="*/ 0 w 1667142"/>
                <a:gd name="connsiteY6" fmla="*/ 0 h 666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7142" h="666857">
                  <a:moveTo>
                    <a:pt x="0" y="0"/>
                  </a:moveTo>
                  <a:lnTo>
                    <a:pt x="1333714" y="0"/>
                  </a:lnTo>
                  <a:lnTo>
                    <a:pt x="1667142" y="333429"/>
                  </a:lnTo>
                  <a:lnTo>
                    <a:pt x="1333714" y="666857"/>
                  </a:lnTo>
                  <a:lnTo>
                    <a:pt x="0" y="666857"/>
                  </a:lnTo>
                  <a:lnTo>
                    <a:pt x="333429" y="3334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73434" tIns="13335" rIns="346763" bIns="13335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kern="1200"/>
                <a:t>Legal </a:t>
              </a:r>
              <a:r>
                <a:rPr lang="en-US" sz="1200"/>
                <a:t>&amp; </a:t>
              </a:r>
              <a:r>
                <a:rPr lang="en-US" sz="1200" kern="1200"/>
                <a:t>ethical </a:t>
              </a:r>
              <a:r>
                <a:rPr lang="en-US" sz="1200"/>
                <a:t>issues</a:t>
              </a:r>
              <a:endParaRPr lang="nb-NO" sz="1200" kern="1200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4DBB9B53-5BA2-4131-9ABF-2B1CD8176FBF}"/>
                </a:ext>
              </a:extLst>
            </p:cNvPr>
            <p:cNvSpPr/>
            <p:nvPr/>
          </p:nvSpPr>
          <p:spPr>
            <a:xfrm>
              <a:off x="5781104" y="460652"/>
              <a:ext cx="1561008" cy="649662"/>
            </a:xfrm>
            <a:custGeom>
              <a:avLst/>
              <a:gdLst>
                <a:gd name="connsiteX0" fmla="*/ 0 w 1667142"/>
                <a:gd name="connsiteY0" fmla="*/ 0 h 666857"/>
                <a:gd name="connsiteX1" fmla="*/ 1333714 w 1667142"/>
                <a:gd name="connsiteY1" fmla="*/ 0 h 666857"/>
                <a:gd name="connsiteX2" fmla="*/ 1667142 w 1667142"/>
                <a:gd name="connsiteY2" fmla="*/ 333429 h 666857"/>
                <a:gd name="connsiteX3" fmla="*/ 1333714 w 1667142"/>
                <a:gd name="connsiteY3" fmla="*/ 666857 h 666857"/>
                <a:gd name="connsiteX4" fmla="*/ 0 w 1667142"/>
                <a:gd name="connsiteY4" fmla="*/ 666857 h 666857"/>
                <a:gd name="connsiteX5" fmla="*/ 333429 w 1667142"/>
                <a:gd name="connsiteY5" fmla="*/ 333429 h 666857"/>
                <a:gd name="connsiteX6" fmla="*/ 0 w 1667142"/>
                <a:gd name="connsiteY6" fmla="*/ 0 h 666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7142" h="666857">
                  <a:moveTo>
                    <a:pt x="0" y="0"/>
                  </a:moveTo>
                  <a:lnTo>
                    <a:pt x="1333714" y="0"/>
                  </a:lnTo>
                  <a:lnTo>
                    <a:pt x="1667142" y="333429"/>
                  </a:lnTo>
                  <a:lnTo>
                    <a:pt x="1333714" y="666857"/>
                  </a:lnTo>
                  <a:lnTo>
                    <a:pt x="0" y="666857"/>
                  </a:lnTo>
                  <a:lnTo>
                    <a:pt x="333429" y="3334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73434" tIns="13335" rIns="346763" bIns="13335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kern="1200"/>
                <a:t>Long-term preservation &amp; sharing</a:t>
              </a:r>
              <a:endParaRPr lang="nb-NO" sz="1200" kern="120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15D22570-B2FA-4EFD-A2A6-0A94C65039CF}"/>
                </a:ext>
              </a:extLst>
            </p:cNvPr>
            <p:cNvSpPr/>
            <p:nvPr/>
          </p:nvSpPr>
          <p:spPr>
            <a:xfrm>
              <a:off x="7150040" y="460652"/>
              <a:ext cx="1561008" cy="649662"/>
            </a:xfrm>
            <a:custGeom>
              <a:avLst/>
              <a:gdLst>
                <a:gd name="connsiteX0" fmla="*/ 0 w 1667142"/>
                <a:gd name="connsiteY0" fmla="*/ 0 h 666857"/>
                <a:gd name="connsiteX1" fmla="*/ 1333714 w 1667142"/>
                <a:gd name="connsiteY1" fmla="*/ 0 h 666857"/>
                <a:gd name="connsiteX2" fmla="*/ 1667142 w 1667142"/>
                <a:gd name="connsiteY2" fmla="*/ 333429 h 666857"/>
                <a:gd name="connsiteX3" fmla="*/ 1333714 w 1667142"/>
                <a:gd name="connsiteY3" fmla="*/ 666857 h 666857"/>
                <a:gd name="connsiteX4" fmla="*/ 0 w 1667142"/>
                <a:gd name="connsiteY4" fmla="*/ 666857 h 666857"/>
                <a:gd name="connsiteX5" fmla="*/ 333429 w 1667142"/>
                <a:gd name="connsiteY5" fmla="*/ 333429 h 666857"/>
                <a:gd name="connsiteX6" fmla="*/ 0 w 1667142"/>
                <a:gd name="connsiteY6" fmla="*/ 0 h 666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7142" h="666857">
                  <a:moveTo>
                    <a:pt x="0" y="0"/>
                  </a:moveTo>
                  <a:lnTo>
                    <a:pt x="1333714" y="0"/>
                  </a:lnTo>
                  <a:lnTo>
                    <a:pt x="1667142" y="333429"/>
                  </a:lnTo>
                  <a:lnTo>
                    <a:pt x="1333714" y="666857"/>
                  </a:lnTo>
                  <a:lnTo>
                    <a:pt x="0" y="666857"/>
                  </a:lnTo>
                  <a:lnTo>
                    <a:pt x="333429" y="3334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73434" tIns="13335" rIns="346763" bIns="13335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kern="1200" err="1"/>
                <a:t>Responsi-bilities</a:t>
              </a:r>
              <a:r>
                <a:rPr lang="en-US" sz="1200" kern="1200"/>
                <a:t> &amp; resources</a:t>
              </a:r>
              <a:endParaRPr lang="nb-NO" sz="1200" kern="1200"/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E83ACBB8-F2DF-49A3-856D-A8D22B4E972F}"/>
              </a:ext>
            </a:extLst>
          </p:cNvPr>
          <p:cNvSpPr txBox="1"/>
          <p:nvPr/>
        </p:nvSpPr>
        <p:spPr>
          <a:xfrm>
            <a:off x="0" y="4928056"/>
            <a:ext cx="81091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800" dirty="0">
                <a:solidFill>
                  <a:schemeClr val="accent6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FAIR-</a:t>
            </a:r>
            <a:r>
              <a:rPr lang="nb-NO" sz="800" dirty="0" err="1">
                <a:solidFill>
                  <a:schemeClr val="accent6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Aware</a:t>
            </a:r>
            <a:r>
              <a:rPr lang="nb-NO" sz="800" dirty="0">
                <a:solidFill>
                  <a:schemeClr val="accent6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nb-NO" sz="800" dirty="0" err="1">
                <a:solidFill>
                  <a:schemeClr val="accent6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Additional</a:t>
            </a:r>
            <a:r>
              <a:rPr lang="nb-NO" sz="800" dirty="0">
                <a:solidFill>
                  <a:schemeClr val="accent6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nb-NO" sz="800" dirty="0" err="1">
                <a:solidFill>
                  <a:schemeClr val="accent6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Guidance</a:t>
            </a:r>
            <a:r>
              <a:rPr lang="nb-NO" sz="800" dirty="0">
                <a:solidFill>
                  <a:schemeClr val="accent6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to </a:t>
            </a:r>
            <a:r>
              <a:rPr lang="nb-NO" sz="800" dirty="0" err="1">
                <a:solidFill>
                  <a:schemeClr val="accent6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</a:t>
            </a:r>
            <a:r>
              <a:rPr lang="nb-NO" sz="800" dirty="0">
                <a:solidFill>
                  <a:schemeClr val="accent6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Science Europe DMP </a:t>
            </a:r>
            <a:r>
              <a:rPr lang="nb-NO" sz="800" dirty="0" err="1">
                <a:solidFill>
                  <a:schemeClr val="accent6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assessment</a:t>
            </a:r>
            <a:r>
              <a:rPr lang="nb-NO" sz="800" dirty="0">
                <a:solidFill>
                  <a:schemeClr val="accent6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nb-NO" sz="800" dirty="0" err="1">
                <a:solidFill>
                  <a:schemeClr val="accent6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rubric</a:t>
            </a:r>
            <a:r>
              <a:rPr lang="nb-NO" sz="800" dirty="0">
                <a:solidFill>
                  <a:schemeClr val="accent6"/>
                </a:solidFill>
              </a:rPr>
              <a:t>; </a:t>
            </a:r>
            <a:r>
              <a:rPr lang="nb-NO" sz="800" dirty="0">
                <a:solidFill>
                  <a:schemeClr val="accent6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DCC – DMP </a:t>
            </a:r>
            <a:r>
              <a:rPr lang="nb-NO" sz="800" dirty="0" err="1">
                <a:solidFill>
                  <a:schemeClr val="accent6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checklist</a:t>
            </a:r>
            <a:endParaRPr lang="nb-NO" sz="800" dirty="0">
              <a:solidFill>
                <a:schemeClr val="accent6"/>
              </a:solidFill>
            </a:endParaRPr>
          </a:p>
        </p:txBody>
      </p:sp>
      <p:pic>
        <p:nvPicPr>
          <p:cNvPr id="12" name="Picture 11" descr="A picture containing logo&#10;&#10;Description automatically generated">
            <a:extLst>
              <a:ext uri="{FF2B5EF4-FFF2-40B4-BE49-F238E27FC236}">
                <a16:creationId xmlns:a16="http://schemas.microsoft.com/office/drawing/2014/main" id="{BF2D0162-0A1B-5A28-B410-5B855059AFF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472" y="3978349"/>
            <a:ext cx="1030584" cy="714565"/>
          </a:xfrm>
          <a:prstGeom prst="rect">
            <a:avLst/>
          </a:prstGeom>
        </p:spPr>
      </p:pic>
      <p:pic>
        <p:nvPicPr>
          <p:cNvPr id="13" name="Picture 12" descr="Logo&#10;&#10;Description automatically generated">
            <a:extLst>
              <a:ext uri="{FF2B5EF4-FFF2-40B4-BE49-F238E27FC236}">
                <a16:creationId xmlns:a16="http://schemas.microsoft.com/office/drawing/2014/main" id="{9E574520-ACAF-367E-DDA3-BBDF3EADA3C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533" y="3978349"/>
            <a:ext cx="830157" cy="71456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AE23A49-9CF2-3F95-03BA-1DF6942FCD7A}"/>
              </a:ext>
            </a:extLst>
          </p:cNvPr>
          <p:cNvSpPr txBox="1"/>
          <p:nvPr/>
        </p:nvSpPr>
        <p:spPr>
          <a:xfrm>
            <a:off x="1042656" y="2480825"/>
            <a:ext cx="32874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dirty="0">
                <a:hlinkClick r:id="rId8"/>
              </a:rPr>
              <a:t>Science Europe – </a:t>
            </a:r>
            <a:r>
              <a:rPr lang="nb-NO" dirty="0" err="1">
                <a:hlinkClick r:id="rId8"/>
              </a:rPr>
              <a:t>Practical</a:t>
            </a:r>
            <a:r>
              <a:rPr lang="nb-NO" dirty="0">
                <a:hlinkClick r:id="rId8"/>
              </a:rPr>
              <a:t> Guide to </a:t>
            </a:r>
            <a:r>
              <a:rPr lang="nb-NO" dirty="0" err="1">
                <a:hlinkClick r:id="rId8"/>
              </a:rPr>
              <a:t>the</a:t>
            </a:r>
            <a:r>
              <a:rPr lang="nb-NO" dirty="0">
                <a:hlinkClick r:id="rId8"/>
              </a:rPr>
              <a:t> International </a:t>
            </a:r>
            <a:r>
              <a:rPr lang="nb-NO" dirty="0" err="1">
                <a:hlinkClick r:id="rId8"/>
              </a:rPr>
              <a:t>Alignment</a:t>
            </a:r>
            <a:r>
              <a:rPr lang="nb-NO" dirty="0">
                <a:hlinkClick r:id="rId8"/>
              </a:rPr>
              <a:t> </a:t>
            </a:r>
            <a:r>
              <a:rPr lang="nb-NO" dirty="0" err="1">
                <a:hlinkClick r:id="rId8"/>
              </a:rPr>
              <a:t>of</a:t>
            </a:r>
            <a:r>
              <a:rPr lang="nb-NO" dirty="0">
                <a:hlinkClick r:id="rId8"/>
              </a:rPr>
              <a:t> Research Data Management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660836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660D1995-6A68-4C3C-A769-C65389F8BB0A}"/>
              </a:ext>
            </a:extLst>
          </p:cNvPr>
          <p:cNvGrpSpPr/>
          <p:nvPr/>
        </p:nvGrpSpPr>
        <p:grpSpPr>
          <a:xfrm>
            <a:off x="380604" y="460652"/>
            <a:ext cx="8402552" cy="649662"/>
            <a:chOff x="308496" y="460652"/>
            <a:chExt cx="8402552" cy="649662"/>
          </a:xfrm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672D68D-9D45-47FE-9C9D-E0963C9EA04F}"/>
                </a:ext>
              </a:extLst>
            </p:cNvPr>
            <p:cNvSpPr/>
            <p:nvPr/>
          </p:nvSpPr>
          <p:spPr>
            <a:xfrm>
              <a:off x="308496" y="460652"/>
              <a:ext cx="1561008" cy="649662"/>
            </a:xfrm>
            <a:custGeom>
              <a:avLst/>
              <a:gdLst>
                <a:gd name="connsiteX0" fmla="*/ 0 w 1667142"/>
                <a:gd name="connsiteY0" fmla="*/ 0 h 666857"/>
                <a:gd name="connsiteX1" fmla="*/ 1333714 w 1667142"/>
                <a:gd name="connsiteY1" fmla="*/ 0 h 666857"/>
                <a:gd name="connsiteX2" fmla="*/ 1667142 w 1667142"/>
                <a:gd name="connsiteY2" fmla="*/ 333429 h 666857"/>
                <a:gd name="connsiteX3" fmla="*/ 1333714 w 1667142"/>
                <a:gd name="connsiteY3" fmla="*/ 666857 h 666857"/>
                <a:gd name="connsiteX4" fmla="*/ 0 w 1667142"/>
                <a:gd name="connsiteY4" fmla="*/ 666857 h 666857"/>
                <a:gd name="connsiteX5" fmla="*/ 333429 w 1667142"/>
                <a:gd name="connsiteY5" fmla="*/ 333429 h 666857"/>
                <a:gd name="connsiteX6" fmla="*/ 0 w 1667142"/>
                <a:gd name="connsiteY6" fmla="*/ 0 h 666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7142" h="666857">
                  <a:moveTo>
                    <a:pt x="0" y="0"/>
                  </a:moveTo>
                  <a:lnTo>
                    <a:pt x="1333714" y="0"/>
                  </a:lnTo>
                  <a:lnTo>
                    <a:pt x="1667142" y="333429"/>
                  </a:lnTo>
                  <a:lnTo>
                    <a:pt x="1333714" y="666857"/>
                  </a:lnTo>
                  <a:lnTo>
                    <a:pt x="0" y="666857"/>
                  </a:lnTo>
                  <a:lnTo>
                    <a:pt x="333429" y="3334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77435" tIns="14669" rIns="348097" bIns="14669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kern="1200"/>
                <a:t>Data description</a:t>
              </a:r>
              <a:endParaRPr lang="nb-NO" sz="1200" kern="120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0E4A47BB-E994-4E98-B96E-67663311CA73}"/>
                </a:ext>
              </a:extLst>
            </p:cNvPr>
            <p:cNvSpPr/>
            <p:nvPr/>
          </p:nvSpPr>
          <p:spPr>
            <a:xfrm>
              <a:off x="1676648" y="460652"/>
              <a:ext cx="1561008" cy="649662"/>
            </a:xfrm>
            <a:custGeom>
              <a:avLst/>
              <a:gdLst>
                <a:gd name="connsiteX0" fmla="*/ 0 w 1667142"/>
                <a:gd name="connsiteY0" fmla="*/ 0 h 666857"/>
                <a:gd name="connsiteX1" fmla="*/ 1333714 w 1667142"/>
                <a:gd name="connsiteY1" fmla="*/ 0 h 666857"/>
                <a:gd name="connsiteX2" fmla="*/ 1667142 w 1667142"/>
                <a:gd name="connsiteY2" fmla="*/ 333429 h 666857"/>
                <a:gd name="connsiteX3" fmla="*/ 1333714 w 1667142"/>
                <a:gd name="connsiteY3" fmla="*/ 666857 h 666857"/>
                <a:gd name="connsiteX4" fmla="*/ 0 w 1667142"/>
                <a:gd name="connsiteY4" fmla="*/ 666857 h 666857"/>
                <a:gd name="connsiteX5" fmla="*/ 333429 w 1667142"/>
                <a:gd name="connsiteY5" fmla="*/ 333429 h 666857"/>
                <a:gd name="connsiteX6" fmla="*/ 0 w 1667142"/>
                <a:gd name="connsiteY6" fmla="*/ 0 h 666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7142" h="666857">
                  <a:moveTo>
                    <a:pt x="0" y="0"/>
                  </a:moveTo>
                  <a:lnTo>
                    <a:pt x="1333714" y="0"/>
                  </a:lnTo>
                  <a:lnTo>
                    <a:pt x="1667142" y="333429"/>
                  </a:lnTo>
                  <a:lnTo>
                    <a:pt x="1333714" y="666857"/>
                  </a:lnTo>
                  <a:lnTo>
                    <a:pt x="0" y="666857"/>
                  </a:lnTo>
                  <a:lnTo>
                    <a:pt x="333429" y="3334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77435" tIns="14669" rIns="348097" bIns="14669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kern="1200"/>
                <a:t>Metadata &amp; data quality</a:t>
              </a:r>
              <a:endParaRPr lang="nb-NO" sz="1200" kern="120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337EBE09-12D7-4236-8C99-15C8A730BBE1}"/>
                </a:ext>
              </a:extLst>
            </p:cNvPr>
            <p:cNvSpPr/>
            <p:nvPr/>
          </p:nvSpPr>
          <p:spPr>
            <a:xfrm>
              <a:off x="3044800" y="460652"/>
              <a:ext cx="1561008" cy="649662"/>
            </a:xfrm>
            <a:custGeom>
              <a:avLst/>
              <a:gdLst>
                <a:gd name="connsiteX0" fmla="*/ 0 w 1667142"/>
                <a:gd name="connsiteY0" fmla="*/ 0 h 666857"/>
                <a:gd name="connsiteX1" fmla="*/ 1333714 w 1667142"/>
                <a:gd name="connsiteY1" fmla="*/ 0 h 666857"/>
                <a:gd name="connsiteX2" fmla="*/ 1667142 w 1667142"/>
                <a:gd name="connsiteY2" fmla="*/ 333429 h 666857"/>
                <a:gd name="connsiteX3" fmla="*/ 1333714 w 1667142"/>
                <a:gd name="connsiteY3" fmla="*/ 666857 h 666857"/>
                <a:gd name="connsiteX4" fmla="*/ 0 w 1667142"/>
                <a:gd name="connsiteY4" fmla="*/ 666857 h 666857"/>
                <a:gd name="connsiteX5" fmla="*/ 333429 w 1667142"/>
                <a:gd name="connsiteY5" fmla="*/ 333429 h 666857"/>
                <a:gd name="connsiteX6" fmla="*/ 0 w 1667142"/>
                <a:gd name="connsiteY6" fmla="*/ 0 h 666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7142" h="666857">
                  <a:moveTo>
                    <a:pt x="0" y="0"/>
                  </a:moveTo>
                  <a:lnTo>
                    <a:pt x="1333714" y="0"/>
                  </a:lnTo>
                  <a:lnTo>
                    <a:pt x="1667142" y="333429"/>
                  </a:lnTo>
                  <a:lnTo>
                    <a:pt x="1333714" y="666857"/>
                  </a:lnTo>
                  <a:lnTo>
                    <a:pt x="0" y="666857"/>
                  </a:lnTo>
                  <a:lnTo>
                    <a:pt x="333429" y="3334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77435" tIns="14669" rIns="348097" bIns="14669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kern="1200"/>
                <a:t>Storage &amp; Backup</a:t>
              </a:r>
              <a:endParaRPr lang="nb-NO" sz="1200" kern="120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8E653C5-C2D0-41BE-A08B-B2B0B0FB88FC}"/>
                </a:ext>
              </a:extLst>
            </p:cNvPr>
            <p:cNvSpPr/>
            <p:nvPr/>
          </p:nvSpPr>
          <p:spPr>
            <a:xfrm>
              <a:off x="4412952" y="460652"/>
              <a:ext cx="1561008" cy="649662"/>
            </a:xfrm>
            <a:custGeom>
              <a:avLst/>
              <a:gdLst>
                <a:gd name="connsiteX0" fmla="*/ 0 w 1667142"/>
                <a:gd name="connsiteY0" fmla="*/ 0 h 666857"/>
                <a:gd name="connsiteX1" fmla="*/ 1333714 w 1667142"/>
                <a:gd name="connsiteY1" fmla="*/ 0 h 666857"/>
                <a:gd name="connsiteX2" fmla="*/ 1667142 w 1667142"/>
                <a:gd name="connsiteY2" fmla="*/ 333429 h 666857"/>
                <a:gd name="connsiteX3" fmla="*/ 1333714 w 1667142"/>
                <a:gd name="connsiteY3" fmla="*/ 666857 h 666857"/>
                <a:gd name="connsiteX4" fmla="*/ 0 w 1667142"/>
                <a:gd name="connsiteY4" fmla="*/ 666857 h 666857"/>
                <a:gd name="connsiteX5" fmla="*/ 333429 w 1667142"/>
                <a:gd name="connsiteY5" fmla="*/ 333429 h 666857"/>
                <a:gd name="connsiteX6" fmla="*/ 0 w 1667142"/>
                <a:gd name="connsiteY6" fmla="*/ 0 h 666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7142" h="666857">
                  <a:moveTo>
                    <a:pt x="0" y="0"/>
                  </a:moveTo>
                  <a:lnTo>
                    <a:pt x="1333714" y="0"/>
                  </a:lnTo>
                  <a:lnTo>
                    <a:pt x="1667142" y="333429"/>
                  </a:lnTo>
                  <a:lnTo>
                    <a:pt x="1333714" y="666857"/>
                  </a:lnTo>
                  <a:lnTo>
                    <a:pt x="0" y="666857"/>
                  </a:lnTo>
                  <a:lnTo>
                    <a:pt x="333429" y="3334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73434" tIns="13335" rIns="346763" bIns="13335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kern="1200"/>
                <a:t>Legal </a:t>
              </a:r>
              <a:r>
                <a:rPr lang="en-US" sz="1200"/>
                <a:t>&amp; </a:t>
              </a:r>
              <a:r>
                <a:rPr lang="en-US" sz="1200" kern="1200"/>
                <a:t>ethical </a:t>
              </a:r>
              <a:r>
                <a:rPr lang="en-US" sz="1200"/>
                <a:t>issues</a:t>
              </a:r>
              <a:endParaRPr lang="nb-NO" sz="1200" kern="1200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4DBB9B53-5BA2-4131-9ABF-2B1CD8176FBF}"/>
                </a:ext>
              </a:extLst>
            </p:cNvPr>
            <p:cNvSpPr/>
            <p:nvPr/>
          </p:nvSpPr>
          <p:spPr>
            <a:xfrm>
              <a:off x="5781104" y="460652"/>
              <a:ext cx="1561008" cy="649662"/>
            </a:xfrm>
            <a:custGeom>
              <a:avLst/>
              <a:gdLst>
                <a:gd name="connsiteX0" fmla="*/ 0 w 1667142"/>
                <a:gd name="connsiteY0" fmla="*/ 0 h 666857"/>
                <a:gd name="connsiteX1" fmla="*/ 1333714 w 1667142"/>
                <a:gd name="connsiteY1" fmla="*/ 0 h 666857"/>
                <a:gd name="connsiteX2" fmla="*/ 1667142 w 1667142"/>
                <a:gd name="connsiteY2" fmla="*/ 333429 h 666857"/>
                <a:gd name="connsiteX3" fmla="*/ 1333714 w 1667142"/>
                <a:gd name="connsiteY3" fmla="*/ 666857 h 666857"/>
                <a:gd name="connsiteX4" fmla="*/ 0 w 1667142"/>
                <a:gd name="connsiteY4" fmla="*/ 666857 h 666857"/>
                <a:gd name="connsiteX5" fmla="*/ 333429 w 1667142"/>
                <a:gd name="connsiteY5" fmla="*/ 333429 h 666857"/>
                <a:gd name="connsiteX6" fmla="*/ 0 w 1667142"/>
                <a:gd name="connsiteY6" fmla="*/ 0 h 666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7142" h="666857">
                  <a:moveTo>
                    <a:pt x="0" y="0"/>
                  </a:moveTo>
                  <a:lnTo>
                    <a:pt x="1333714" y="0"/>
                  </a:lnTo>
                  <a:lnTo>
                    <a:pt x="1667142" y="333429"/>
                  </a:lnTo>
                  <a:lnTo>
                    <a:pt x="1333714" y="666857"/>
                  </a:lnTo>
                  <a:lnTo>
                    <a:pt x="0" y="666857"/>
                  </a:lnTo>
                  <a:lnTo>
                    <a:pt x="333429" y="3334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73434" tIns="13335" rIns="346763" bIns="13335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kern="1200"/>
                <a:t>Long-term preservation &amp; sharing</a:t>
              </a:r>
              <a:endParaRPr lang="nb-NO" sz="1200" kern="120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15D22570-B2FA-4EFD-A2A6-0A94C65039CF}"/>
                </a:ext>
              </a:extLst>
            </p:cNvPr>
            <p:cNvSpPr/>
            <p:nvPr/>
          </p:nvSpPr>
          <p:spPr>
            <a:xfrm>
              <a:off x="7150040" y="460652"/>
              <a:ext cx="1561008" cy="649662"/>
            </a:xfrm>
            <a:custGeom>
              <a:avLst/>
              <a:gdLst>
                <a:gd name="connsiteX0" fmla="*/ 0 w 1667142"/>
                <a:gd name="connsiteY0" fmla="*/ 0 h 666857"/>
                <a:gd name="connsiteX1" fmla="*/ 1333714 w 1667142"/>
                <a:gd name="connsiteY1" fmla="*/ 0 h 666857"/>
                <a:gd name="connsiteX2" fmla="*/ 1667142 w 1667142"/>
                <a:gd name="connsiteY2" fmla="*/ 333429 h 666857"/>
                <a:gd name="connsiteX3" fmla="*/ 1333714 w 1667142"/>
                <a:gd name="connsiteY3" fmla="*/ 666857 h 666857"/>
                <a:gd name="connsiteX4" fmla="*/ 0 w 1667142"/>
                <a:gd name="connsiteY4" fmla="*/ 666857 h 666857"/>
                <a:gd name="connsiteX5" fmla="*/ 333429 w 1667142"/>
                <a:gd name="connsiteY5" fmla="*/ 333429 h 666857"/>
                <a:gd name="connsiteX6" fmla="*/ 0 w 1667142"/>
                <a:gd name="connsiteY6" fmla="*/ 0 h 666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7142" h="666857">
                  <a:moveTo>
                    <a:pt x="0" y="0"/>
                  </a:moveTo>
                  <a:lnTo>
                    <a:pt x="1333714" y="0"/>
                  </a:lnTo>
                  <a:lnTo>
                    <a:pt x="1667142" y="333429"/>
                  </a:lnTo>
                  <a:lnTo>
                    <a:pt x="1333714" y="666857"/>
                  </a:lnTo>
                  <a:lnTo>
                    <a:pt x="0" y="666857"/>
                  </a:lnTo>
                  <a:lnTo>
                    <a:pt x="333429" y="3334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73434" tIns="13335" rIns="346763" bIns="13335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kern="1200" err="1"/>
                <a:t>Responsi-bilities</a:t>
              </a:r>
              <a:r>
                <a:rPr lang="en-US" sz="1200" kern="1200"/>
                <a:t> &amp; resources</a:t>
              </a:r>
              <a:endParaRPr lang="nb-NO" sz="1200" kern="1200"/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E83ACBB8-F2DF-49A3-856D-A8D22B4E972F}"/>
              </a:ext>
            </a:extLst>
          </p:cNvPr>
          <p:cNvSpPr txBox="1"/>
          <p:nvPr/>
        </p:nvSpPr>
        <p:spPr>
          <a:xfrm>
            <a:off x="0" y="4928056"/>
            <a:ext cx="810914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800" dirty="0">
                <a:solidFill>
                  <a:schemeClr val="accent6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FAIR-</a:t>
            </a:r>
            <a:r>
              <a:rPr lang="nb-NO" sz="800" dirty="0" err="1">
                <a:solidFill>
                  <a:schemeClr val="accent6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Aware</a:t>
            </a:r>
            <a:r>
              <a:rPr lang="nb-NO" sz="800" dirty="0">
                <a:solidFill>
                  <a:schemeClr val="accent6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nb-NO" sz="800" dirty="0" err="1">
                <a:solidFill>
                  <a:schemeClr val="accent6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Additional</a:t>
            </a:r>
            <a:r>
              <a:rPr lang="nb-NO" sz="800" dirty="0">
                <a:solidFill>
                  <a:schemeClr val="accent6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nb-NO" sz="800" dirty="0" err="1">
                <a:solidFill>
                  <a:schemeClr val="accent6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Guidance</a:t>
            </a:r>
            <a:r>
              <a:rPr lang="nb-NO" sz="800" dirty="0">
                <a:solidFill>
                  <a:schemeClr val="accent6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to </a:t>
            </a:r>
            <a:r>
              <a:rPr lang="nb-NO" sz="800" dirty="0" err="1">
                <a:solidFill>
                  <a:schemeClr val="accent6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</a:t>
            </a:r>
            <a:r>
              <a:rPr lang="nb-NO" sz="800" dirty="0">
                <a:solidFill>
                  <a:schemeClr val="accent6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Science Europe DMP </a:t>
            </a:r>
            <a:r>
              <a:rPr lang="nb-NO" sz="800" dirty="0" err="1">
                <a:solidFill>
                  <a:schemeClr val="accent6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assessment</a:t>
            </a:r>
            <a:r>
              <a:rPr lang="nb-NO" sz="800" dirty="0">
                <a:solidFill>
                  <a:schemeClr val="accent6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nb-NO" sz="800" dirty="0" err="1">
                <a:solidFill>
                  <a:schemeClr val="accent6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rubric</a:t>
            </a:r>
            <a:r>
              <a:rPr lang="nb-NO" sz="800" dirty="0">
                <a:solidFill>
                  <a:schemeClr val="accent6"/>
                </a:solidFill>
              </a:rPr>
              <a:t>; </a:t>
            </a:r>
            <a:r>
              <a:rPr lang="nb-NO" sz="800" dirty="0">
                <a:solidFill>
                  <a:schemeClr val="accent6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DCC – DMP </a:t>
            </a:r>
            <a:r>
              <a:rPr lang="nb-NO" sz="800" dirty="0" err="1">
                <a:solidFill>
                  <a:schemeClr val="accent6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checklist</a:t>
            </a:r>
            <a:endParaRPr lang="nb-NO" sz="800" dirty="0">
              <a:solidFill>
                <a:schemeClr val="accent6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37B7F0B-5C44-EAAE-FD30-FC6470C75EFC}"/>
              </a:ext>
            </a:extLst>
          </p:cNvPr>
          <p:cNvSpPr/>
          <p:nvPr/>
        </p:nvSpPr>
        <p:spPr>
          <a:xfrm>
            <a:off x="3059831" y="396270"/>
            <a:ext cx="5832649" cy="79208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4" name="Picture 3" descr="Logo University of Bergen">
            <a:extLst>
              <a:ext uri="{FF2B5EF4-FFF2-40B4-BE49-F238E27FC236}">
                <a16:creationId xmlns:a16="http://schemas.microsoft.com/office/drawing/2014/main" id="{E19070E2-302E-20EC-3746-7B7FE85107F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9506" y="1726396"/>
            <a:ext cx="2698988" cy="271100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766778-D9A3-BD66-D2F2-F0B277BD1FF8}"/>
              </a:ext>
            </a:extLst>
          </p:cNvPr>
          <p:cNvSpPr txBox="1"/>
          <p:nvPr/>
        </p:nvSpPr>
        <p:spPr>
          <a:xfrm>
            <a:off x="3020418" y="1726396"/>
            <a:ext cx="2088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Resources at</a:t>
            </a:r>
            <a:endParaRPr lang="nb-NO" sz="2400" dirty="0"/>
          </a:p>
        </p:txBody>
      </p:sp>
    </p:spTree>
    <p:extLst>
      <p:ext uri="{BB962C8B-B14F-4D97-AF65-F5344CB8AC3E}">
        <p14:creationId xmlns:p14="http://schemas.microsoft.com/office/powerpoint/2010/main" val="29042618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2942B6C-BCCA-4589-A005-3E346661B844}"/>
              </a:ext>
            </a:extLst>
          </p:cNvPr>
          <p:cNvSpPr/>
          <p:nvPr/>
        </p:nvSpPr>
        <p:spPr>
          <a:xfrm>
            <a:off x="3011835" y="367785"/>
            <a:ext cx="1671116" cy="862176"/>
          </a:xfrm>
          <a:custGeom>
            <a:avLst/>
            <a:gdLst>
              <a:gd name="connsiteX0" fmla="*/ 0 w 1667142"/>
              <a:gd name="connsiteY0" fmla="*/ 0 h 666857"/>
              <a:gd name="connsiteX1" fmla="*/ 1333714 w 1667142"/>
              <a:gd name="connsiteY1" fmla="*/ 0 h 666857"/>
              <a:gd name="connsiteX2" fmla="*/ 1667142 w 1667142"/>
              <a:gd name="connsiteY2" fmla="*/ 333429 h 666857"/>
              <a:gd name="connsiteX3" fmla="*/ 1333714 w 1667142"/>
              <a:gd name="connsiteY3" fmla="*/ 666857 h 666857"/>
              <a:gd name="connsiteX4" fmla="*/ 0 w 1667142"/>
              <a:gd name="connsiteY4" fmla="*/ 666857 h 666857"/>
              <a:gd name="connsiteX5" fmla="*/ 333429 w 1667142"/>
              <a:gd name="connsiteY5" fmla="*/ 333429 h 666857"/>
              <a:gd name="connsiteX6" fmla="*/ 0 w 1667142"/>
              <a:gd name="connsiteY6" fmla="*/ 0 h 66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67142" h="666857">
                <a:moveTo>
                  <a:pt x="0" y="0"/>
                </a:moveTo>
                <a:lnTo>
                  <a:pt x="1333714" y="0"/>
                </a:lnTo>
                <a:lnTo>
                  <a:pt x="1667142" y="333429"/>
                </a:lnTo>
                <a:lnTo>
                  <a:pt x="1333714" y="666857"/>
                </a:lnTo>
                <a:lnTo>
                  <a:pt x="0" y="666857"/>
                </a:lnTo>
                <a:lnTo>
                  <a:pt x="333429" y="33342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7435" tIns="14669" rIns="348097" bIns="14669" numCol="1" spcCol="1270" anchor="ctr" anchorCtr="0">
            <a:noAutofit/>
          </a:bodyPr>
          <a:lstStyle/>
          <a:p>
            <a:pPr marL="0" lvl="0" indent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200" kern="1200"/>
              <a:t>Storage &amp; Backup</a:t>
            </a:r>
            <a:endParaRPr lang="nb-NO" sz="1200" kern="120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CCB16EB7-95B1-47AF-9920-CA351352FDDF}"/>
              </a:ext>
            </a:extLst>
          </p:cNvPr>
          <p:cNvSpPr/>
          <p:nvPr/>
        </p:nvSpPr>
        <p:spPr>
          <a:xfrm>
            <a:off x="315822" y="474042"/>
            <a:ext cx="1561008" cy="649662"/>
          </a:xfrm>
          <a:custGeom>
            <a:avLst/>
            <a:gdLst>
              <a:gd name="connsiteX0" fmla="*/ 0 w 1667142"/>
              <a:gd name="connsiteY0" fmla="*/ 0 h 666857"/>
              <a:gd name="connsiteX1" fmla="*/ 1333714 w 1667142"/>
              <a:gd name="connsiteY1" fmla="*/ 0 h 666857"/>
              <a:gd name="connsiteX2" fmla="*/ 1667142 w 1667142"/>
              <a:gd name="connsiteY2" fmla="*/ 333429 h 666857"/>
              <a:gd name="connsiteX3" fmla="*/ 1333714 w 1667142"/>
              <a:gd name="connsiteY3" fmla="*/ 666857 h 666857"/>
              <a:gd name="connsiteX4" fmla="*/ 0 w 1667142"/>
              <a:gd name="connsiteY4" fmla="*/ 666857 h 666857"/>
              <a:gd name="connsiteX5" fmla="*/ 333429 w 1667142"/>
              <a:gd name="connsiteY5" fmla="*/ 333429 h 666857"/>
              <a:gd name="connsiteX6" fmla="*/ 0 w 1667142"/>
              <a:gd name="connsiteY6" fmla="*/ 0 h 66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67142" h="666857">
                <a:moveTo>
                  <a:pt x="0" y="0"/>
                </a:moveTo>
                <a:lnTo>
                  <a:pt x="1333714" y="0"/>
                </a:lnTo>
                <a:lnTo>
                  <a:pt x="1667142" y="333429"/>
                </a:lnTo>
                <a:lnTo>
                  <a:pt x="1333714" y="666857"/>
                </a:lnTo>
                <a:lnTo>
                  <a:pt x="0" y="666857"/>
                </a:lnTo>
                <a:lnTo>
                  <a:pt x="333429" y="33342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7435" tIns="14669" rIns="348097" bIns="14669" numCol="1" spcCol="1270" anchor="ctr" anchorCtr="0">
            <a:noAutofit/>
          </a:bodyPr>
          <a:lstStyle/>
          <a:p>
            <a:pPr marL="0" lvl="0" indent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200" kern="1200"/>
              <a:t>Data description</a:t>
            </a:r>
            <a:endParaRPr lang="nb-NO" sz="1200" kern="120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47BEB01E-F606-4156-8232-37FD0B26DC8A}"/>
              </a:ext>
            </a:extLst>
          </p:cNvPr>
          <p:cNvGrpSpPr/>
          <p:nvPr/>
        </p:nvGrpSpPr>
        <p:grpSpPr>
          <a:xfrm>
            <a:off x="4530866" y="474042"/>
            <a:ext cx="4297312" cy="649662"/>
            <a:chOff x="4553099" y="443065"/>
            <a:chExt cx="4297312" cy="649662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0E71F5D7-B24B-45FD-91A0-D8B15F8C8EEB}"/>
                </a:ext>
              </a:extLst>
            </p:cNvPr>
            <p:cNvSpPr/>
            <p:nvPr/>
          </p:nvSpPr>
          <p:spPr>
            <a:xfrm>
              <a:off x="4553099" y="443065"/>
              <a:ext cx="1561008" cy="649662"/>
            </a:xfrm>
            <a:custGeom>
              <a:avLst/>
              <a:gdLst>
                <a:gd name="connsiteX0" fmla="*/ 0 w 1667142"/>
                <a:gd name="connsiteY0" fmla="*/ 0 h 666857"/>
                <a:gd name="connsiteX1" fmla="*/ 1333714 w 1667142"/>
                <a:gd name="connsiteY1" fmla="*/ 0 h 666857"/>
                <a:gd name="connsiteX2" fmla="*/ 1667142 w 1667142"/>
                <a:gd name="connsiteY2" fmla="*/ 333429 h 666857"/>
                <a:gd name="connsiteX3" fmla="*/ 1333714 w 1667142"/>
                <a:gd name="connsiteY3" fmla="*/ 666857 h 666857"/>
                <a:gd name="connsiteX4" fmla="*/ 0 w 1667142"/>
                <a:gd name="connsiteY4" fmla="*/ 666857 h 666857"/>
                <a:gd name="connsiteX5" fmla="*/ 333429 w 1667142"/>
                <a:gd name="connsiteY5" fmla="*/ 333429 h 666857"/>
                <a:gd name="connsiteX6" fmla="*/ 0 w 1667142"/>
                <a:gd name="connsiteY6" fmla="*/ 0 h 666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7142" h="666857">
                  <a:moveTo>
                    <a:pt x="0" y="0"/>
                  </a:moveTo>
                  <a:lnTo>
                    <a:pt x="1333714" y="0"/>
                  </a:lnTo>
                  <a:lnTo>
                    <a:pt x="1667142" y="333429"/>
                  </a:lnTo>
                  <a:lnTo>
                    <a:pt x="1333714" y="666857"/>
                  </a:lnTo>
                  <a:lnTo>
                    <a:pt x="0" y="666857"/>
                  </a:lnTo>
                  <a:lnTo>
                    <a:pt x="333429" y="3334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73434" tIns="13335" rIns="346763" bIns="13335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kern="1200"/>
                <a:t>Legal </a:t>
              </a:r>
              <a:r>
                <a:rPr lang="en-US" sz="1200"/>
                <a:t>&amp; </a:t>
              </a:r>
              <a:r>
                <a:rPr lang="en-US" sz="1200" kern="1200"/>
                <a:t>ethical </a:t>
              </a:r>
              <a:r>
                <a:rPr lang="en-US" sz="1200"/>
                <a:t>issues</a:t>
              </a:r>
              <a:endParaRPr lang="nb-NO" sz="1200" kern="120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05F1927D-F8FC-45B0-B5ED-B943B7C3EC81}"/>
                </a:ext>
              </a:extLst>
            </p:cNvPr>
            <p:cNvSpPr/>
            <p:nvPr/>
          </p:nvSpPr>
          <p:spPr>
            <a:xfrm>
              <a:off x="5921251" y="443065"/>
              <a:ext cx="1561008" cy="649662"/>
            </a:xfrm>
            <a:custGeom>
              <a:avLst/>
              <a:gdLst>
                <a:gd name="connsiteX0" fmla="*/ 0 w 1667142"/>
                <a:gd name="connsiteY0" fmla="*/ 0 h 666857"/>
                <a:gd name="connsiteX1" fmla="*/ 1333714 w 1667142"/>
                <a:gd name="connsiteY1" fmla="*/ 0 h 666857"/>
                <a:gd name="connsiteX2" fmla="*/ 1667142 w 1667142"/>
                <a:gd name="connsiteY2" fmla="*/ 333429 h 666857"/>
                <a:gd name="connsiteX3" fmla="*/ 1333714 w 1667142"/>
                <a:gd name="connsiteY3" fmla="*/ 666857 h 666857"/>
                <a:gd name="connsiteX4" fmla="*/ 0 w 1667142"/>
                <a:gd name="connsiteY4" fmla="*/ 666857 h 666857"/>
                <a:gd name="connsiteX5" fmla="*/ 333429 w 1667142"/>
                <a:gd name="connsiteY5" fmla="*/ 333429 h 666857"/>
                <a:gd name="connsiteX6" fmla="*/ 0 w 1667142"/>
                <a:gd name="connsiteY6" fmla="*/ 0 h 666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7142" h="666857">
                  <a:moveTo>
                    <a:pt x="0" y="0"/>
                  </a:moveTo>
                  <a:lnTo>
                    <a:pt x="1333714" y="0"/>
                  </a:lnTo>
                  <a:lnTo>
                    <a:pt x="1667142" y="333429"/>
                  </a:lnTo>
                  <a:lnTo>
                    <a:pt x="1333714" y="666857"/>
                  </a:lnTo>
                  <a:lnTo>
                    <a:pt x="0" y="666857"/>
                  </a:lnTo>
                  <a:lnTo>
                    <a:pt x="333429" y="3334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73434" tIns="13335" rIns="346763" bIns="13335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kern="1200"/>
                <a:t>Long-term preservation &amp; sharing</a:t>
              </a:r>
              <a:endParaRPr lang="nb-NO" sz="1200" kern="120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22881EB4-CB5C-4E6D-8AB1-CFEFC841FDF6}"/>
                </a:ext>
              </a:extLst>
            </p:cNvPr>
            <p:cNvSpPr/>
            <p:nvPr/>
          </p:nvSpPr>
          <p:spPr>
            <a:xfrm>
              <a:off x="7289403" y="443065"/>
              <a:ext cx="1561008" cy="649662"/>
            </a:xfrm>
            <a:custGeom>
              <a:avLst/>
              <a:gdLst>
                <a:gd name="connsiteX0" fmla="*/ 0 w 1667142"/>
                <a:gd name="connsiteY0" fmla="*/ 0 h 666857"/>
                <a:gd name="connsiteX1" fmla="*/ 1333714 w 1667142"/>
                <a:gd name="connsiteY1" fmla="*/ 0 h 666857"/>
                <a:gd name="connsiteX2" fmla="*/ 1667142 w 1667142"/>
                <a:gd name="connsiteY2" fmla="*/ 333429 h 666857"/>
                <a:gd name="connsiteX3" fmla="*/ 1333714 w 1667142"/>
                <a:gd name="connsiteY3" fmla="*/ 666857 h 666857"/>
                <a:gd name="connsiteX4" fmla="*/ 0 w 1667142"/>
                <a:gd name="connsiteY4" fmla="*/ 666857 h 666857"/>
                <a:gd name="connsiteX5" fmla="*/ 333429 w 1667142"/>
                <a:gd name="connsiteY5" fmla="*/ 333429 h 666857"/>
                <a:gd name="connsiteX6" fmla="*/ 0 w 1667142"/>
                <a:gd name="connsiteY6" fmla="*/ 0 h 666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7142" h="666857">
                  <a:moveTo>
                    <a:pt x="0" y="0"/>
                  </a:moveTo>
                  <a:lnTo>
                    <a:pt x="1333714" y="0"/>
                  </a:lnTo>
                  <a:lnTo>
                    <a:pt x="1667142" y="333429"/>
                  </a:lnTo>
                  <a:lnTo>
                    <a:pt x="1333714" y="666857"/>
                  </a:lnTo>
                  <a:lnTo>
                    <a:pt x="0" y="666857"/>
                  </a:lnTo>
                  <a:lnTo>
                    <a:pt x="333429" y="3334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73434" tIns="13335" rIns="346763" bIns="13335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kern="1200" err="1"/>
                <a:t>Responsi-bilities</a:t>
              </a:r>
              <a:r>
                <a:rPr lang="en-US" sz="1200" kern="1200"/>
                <a:t> &amp; resources</a:t>
              </a:r>
              <a:endParaRPr lang="nb-NO" sz="1200" kern="1200"/>
            </a:p>
          </p:txBody>
        </p:sp>
      </p:grp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C2F48B7-A9D1-49E9-8021-DDCC74FA488A}"/>
              </a:ext>
            </a:extLst>
          </p:cNvPr>
          <p:cNvSpPr/>
          <p:nvPr/>
        </p:nvSpPr>
        <p:spPr>
          <a:xfrm>
            <a:off x="1675309" y="474042"/>
            <a:ext cx="1561008" cy="649662"/>
          </a:xfrm>
          <a:custGeom>
            <a:avLst/>
            <a:gdLst>
              <a:gd name="connsiteX0" fmla="*/ 0 w 1667142"/>
              <a:gd name="connsiteY0" fmla="*/ 0 h 666857"/>
              <a:gd name="connsiteX1" fmla="*/ 1333714 w 1667142"/>
              <a:gd name="connsiteY1" fmla="*/ 0 h 666857"/>
              <a:gd name="connsiteX2" fmla="*/ 1667142 w 1667142"/>
              <a:gd name="connsiteY2" fmla="*/ 333429 h 666857"/>
              <a:gd name="connsiteX3" fmla="*/ 1333714 w 1667142"/>
              <a:gd name="connsiteY3" fmla="*/ 666857 h 666857"/>
              <a:gd name="connsiteX4" fmla="*/ 0 w 1667142"/>
              <a:gd name="connsiteY4" fmla="*/ 666857 h 666857"/>
              <a:gd name="connsiteX5" fmla="*/ 333429 w 1667142"/>
              <a:gd name="connsiteY5" fmla="*/ 333429 h 666857"/>
              <a:gd name="connsiteX6" fmla="*/ 0 w 1667142"/>
              <a:gd name="connsiteY6" fmla="*/ 0 h 66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67142" h="666857">
                <a:moveTo>
                  <a:pt x="0" y="0"/>
                </a:moveTo>
                <a:lnTo>
                  <a:pt x="1333714" y="0"/>
                </a:lnTo>
                <a:lnTo>
                  <a:pt x="1667142" y="333429"/>
                </a:lnTo>
                <a:lnTo>
                  <a:pt x="1333714" y="666857"/>
                </a:lnTo>
                <a:lnTo>
                  <a:pt x="0" y="666857"/>
                </a:lnTo>
                <a:lnTo>
                  <a:pt x="333429" y="33342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7435" tIns="14669" rIns="348097" bIns="14669" numCol="1" spcCol="1270" anchor="ctr" anchorCtr="0">
            <a:noAutofit/>
          </a:bodyPr>
          <a:lstStyle/>
          <a:p>
            <a:pPr marL="0" lvl="0" indent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200" kern="1200"/>
              <a:t>Metadata &amp; quality</a:t>
            </a:r>
            <a:endParaRPr lang="nb-NO" sz="1200" kern="120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3C71790-BCAB-4CCD-7700-0319BB01C364}"/>
              </a:ext>
            </a:extLst>
          </p:cNvPr>
          <p:cNvSpPr txBox="1">
            <a:spLocks/>
          </p:cNvSpPr>
          <p:nvPr/>
        </p:nvSpPr>
        <p:spPr>
          <a:xfrm>
            <a:off x="755576" y="1779663"/>
            <a:ext cx="8186000" cy="324036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How will data and metadata be </a:t>
            </a:r>
            <a:r>
              <a:rPr lang="en-GB" b="1" dirty="0"/>
              <a:t>stored and backed up</a:t>
            </a:r>
            <a:r>
              <a:rPr lang="en-GB" sz="2000" dirty="0"/>
              <a:t>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sz="2000" dirty="0"/>
              <a:t>use institutionally managed storage with automatic backup</a:t>
            </a:r>
            <a:br>
              <a:rPr lang="en-GB" dirty="0"/>
            </a:br>
            <a:r>
              <a:rPr lang="en-GB" dirty="0"/>
              <a:t>(</a:t>
            </a:r>
            <a:r>
              <a:rPr lang="en-GB" sz="2000" b="1" dirty="0"/>
              <a:t>NOT</a:t>
            </a:r>
            <a:r>
              <a:rPr lang="en-GB" sz="2000" dirty="0"/>
              <a:t>: laptops, stand-alone hard drives, USB sticks! </a:t>
            </a:r>
            <a:br>
              <a:rPr lang="en-GB" sz="2000" dirty="0"/>
            </a:br>
            <a:r>
              <a:rPr lang="en-GB" sz="2000" dirty="0"/>
              <a:t>Follow 3-2-1 rule if you cannot rely on managed storage)</a:t>
            </a:r>
          </a:p>
          <a:p>
            <a:pPr>
              <a:buFont typeface="Wingdings" panose="05000000000000000000" pitchFamily="2" charset="2"/>
              <a:buChar char="Ø"/>
            </a:pPr>
            <a:endParaRPr lang="en-GB" sz="2000" dirty="0"/>
          </a:p>
          <a:p>
            <a:r>
              <a:rPr lang="en-GB" dirty="0"/>
              <a:t>Do you have sufficient storage resources?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533065801"/>
      </p:ext>
    </p:extLst>
  </p:cSld>
  <p:clrMapOvr>
    <a:masterClrMapping/>
  </p:clrMapOvr>
</p:sld>
</file>

<file path=ppt/theme/theme1.xml><?xml version="1.0" encoding="utf-8"?>
<a:theme xmlns:a="http://schemas.openxmlformats.org/drawingml/2006/main" name="UiB_norsk_rød-gen">
  <a:themeElements>
    <a:clrScheme name="UiB fargepalett">
      <a:dk1>
        <a:sysClr val="windowText" lastClr="000000"/>
      </a:dk1>
      <a:lt1>
        <a:srgbClr val="FFFFFF"/>
      </a:lt1>
      <a:dk2>
        <a:srgbClr val="716657"/>
      </a:dk2>
      <a:lt2>
        <a:srgbClr val="F5F5F5"/>
      </a:lt2>
      <a:accent1>
        <a:srgbClr val="DB3F3D"/>
      </a:accent1>
      <a:accent2>
        <a:srgbClr val="4EA0B7"/>
      </a:accent2>
      <a:accent3>
        <a:srgbClr val="789A5B"/>
      </a:accent3>
      <a:accent4>
        <a:srgbClr val="CDAB3F"/>
      </a:accent4>
      <a:accent5>
        <a:srgbClr val="705686"/>
      </a:accent5>
      <a:accent6>
        <a:srgbClr val="847268"/>
      </a:accent6>
      <a:hlink>
        <a:srgbClr val="4EA0B7"/>
      </a:hlink>
      <a:folHlink>
        <a:srgbClr val="004C70"/>
      </a:folHlink>
    </a:clrScheme>
    <a:fontScheme name="UiB Maler 2016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2247</TotalTime>
  <Words>1189</Words>
  <Application>Microsoft Office PowerPoint</Application>
  <PresentationFormat>On-screen Show (16:9)</PresentationFormat>
  <Paragraphs>206</Paragraphs>
  <Slides>25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Arial</vt:lpstr>
      <vt:lpstr>Arial Black</vt:lpstr>
      <vt:lpstr>Calibri</vt:lpstr>
      <vt:lpstr>myriad-pro</vt:lpstr>
      <vt:lpstr>Times New Roman</vt:lpstr>
      <vt:lpstr>Wingdings</vt:lpstr>
      <vt:lpstr>UiB_norsk_rød-gen</vt:lpstr>
      <vt:lpstr>Data Management Planning at UiB ELIXIR Data Management Planning workshop 26.09.2022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Microsoft Office User</dc:creator>
  <cp:lastModifiedBy>Jenny Ostrop</cp:lastModifiedBy>
  <cp:revision>259</cp:revision>
  <dcterms:created xsi:type="dcterms:W3CDTF">2020-08-24T13:39:32Z</dcterms:created>
  <dcterms:modified xsi:type="dcterms:W3CDTF">2022-09-25T17:34:28Z</dcterms:modified>
</cp:coreProperties>
</file>