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8" r:id="rId3"/>
    <p:sldId id="266" r:id="rId4"/>
    <p:sldId id="264" r:id="rId5"/>
    <p:sldId id="267" r:id="rId6"/>
    <p:sldId id="268" r:id="rId7"/>
    <p:sldId id="271" r:id="rId8"/>
    <p:sldId id="272" r:id="rId9"/>
    <p:sldId id="273" r:id="rId10"/>
    <p:sldId id="274" r:id="rId11"/>
    <p:sldId id="258" r:id="rId12"/>
    <p:sldId id="275" r:id="rId13"/>
    <p:sldId id="270" r:id="rId14"/>
    <p:sldId id="269" r:id="rId15"/>
    <p:sldId id="257" r:id="rId16"/>
    <p:sldId id="263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6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37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2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7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64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5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4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4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99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0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23281-97FC-D444-8361-E1C4BDDDDA55}" type="datetimeFigureOut">
              <a:rPr lang="en-US" smtClean="0"/>
              <a:t>16/07/24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57ABD-473F-034B-BD7C-A580A7667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8354" y="634210"/>
            <a:ext cx="8382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Trust and Transparency in Reporting Machine Learning</a:t>
            </a:r>
            <a:r>
              <a:rPr lang="en-US" sz="3600" b="1" dirty="0" smtClean="0"/>
              <a:t>:</a:t>
            </a:r>
          </a:p>
          <a:p>
            <a:pPr algn="ctr"/>
            <a:r>
              <a:rPr lang="en-US" sz="3600" b="1" dirty="0" smtClean="0"/>
              <a:t>The </a:t>
            </a:r>
            <a:r>
              <a:rPr lang="en-US" sz="3600" b="1" dirty="0"/>
              <a:t>DOME-</a:t>
            </a:r>
            <a:r>
              <a:rPr lang="en-US" sz="3600" b="1" dirty="0" err="1"/>
              <a:t>GigaScience</a:t>
            </a:r>
            <a:r>
              <a:rPr lang="en-US" sz="3600" b="1" dirty="0"/>
              <a:t> Press Trial </a:t>
            </a:r>
            <a:endParaRPr lang="en-GB" sz="2800" b="1" u="sng" dirty="0">
              <a:effectLst>
                <a:outerShdw blurRad="50800" dist="38100" dir="2700000" algn="tl" rotWithShape="0">
                  <a:scrgbClr r="0" g="0" b="0">
                    <a:alpha val="43000"/>
                  </a:scrgbClr>
                </a:outerShdw>
              </a:effectLst>
              <a:latin typeface="Arial"/>
              <a:cs typeface="Arial"/>
            </a:endParaRPr>
          </a:p>
          <a:p>
            <a:pPr algn="ctr"/>
            <a:endParaRPr lang="en-GB" sz="2800" b="1" u="sng" dirty="0" smtClean="0">
              <a:effectLst>
                <a:outerShdw blurRad="50800" dist="38100" dir="2700000" algn="tl" rotWithShape="0">
                  <a:scrgbClr r="0" g="0" b="0">
                    <a:alpha val="43000"/>
                  </a:sc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Chris </a:t>
            </a:r>
            <a:r>
              <a:rPr lang="en-GB" sz="2800" dirty="0" err="1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Armit</a:t>
            </a:r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, PhD</a:t>
            </a:r>
          </a:p>
          <a:p>
            <a:pPr algn="ctr"/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Data Scientist, </a:t>
            </a:r>
            <a:r>
              <a:rPr lang="en-GB" sz="2800" dirty="0" err="1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GigaScience</a:t>
            </a:r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 </a:t>
            </a:r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Press</a:t>
            </a:r>
          </a:p>
          <a:p>
            <a:pPr algn="ctr"/>
            <a:endParaRPr lang="en-GB" sz="2800" dirty="0">
              <a:effectLst>
                <a:outerShdw blurRad="50800" dist="38100" dir="2700000" algn="tl" rotWithShape="0">
                  <a:scrgbClr r="0" g="0" b="0">
                    <a:alpha val="43000"/>
                  </a:sc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BOSC, 16</a:t>
            </a:r>
            <a:r>
              <a:rPr lang="en-GB" sz="2800" baseline="300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th</a:t>
            </a:r>
            <a:r>
              <a:rPr lang="en-GB" sz="2800" dirty="0" smtClean="0">
                <a:effectLst>
                  <a:outerShdw blurRad="50800" dist="38100" dir="2700000" algn="tl" rotWithShape="0">
                    <a:scrgbClr r="0" g="0" b="0">
                      <a:alpha val="43000"/>
                    </a:scrgbClr>
                  </a:outerShdw>
                </a:effectLst>
                <a:latin typeface="Arial"/>
                <a:cs typeface="Arial"/>
              </a:rPr>
              <a:t> July 2024</a:t>
            </a:r>
          </a:p>
          <a:p>
            <a:pPr algn="ctr"/>
            <a:endParaRPr lang="en-GB" sz="2800" dirty="0" smtClean="0">
              <a:effectLst>
                <a:outerShdw blurRad="50800" dist="38100" dir="2700000" algn="tl" rotWithShape="0">
                  <a:scrgbClr r="0" g="0" b="0">
                    <a:alpha val="43000"/>
                  </a:sc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" name="Picture 7" descr="GSPress-Color.v1.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93" y="4882187"/>
            <a:ext cx="3442819" cy="176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228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4-07-15 at 12.02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3211"/>
            <a:ext cx="9144000" cy="506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89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Role of the </a:t>
            </a:r>
            <a:r>
              <a:rPr lang="en-US" b="1" dirty="0" err="1" smtClean="0"/>
              <a:t>GigaDB</a:t>
            </a:r>
            <a:r>
              <a:rPr lang="en-US" b="1" dirty="0" smtClean="0"/>
              <a:t> Data Curator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435" y="1205329"/>
            <a:ext cx="8492565" cy="5273315"/>
          </a:xfrm>
        </p:spPr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The role of the </a:t>
            </a:r>
            <a:r>
              <a:rPr lang="en-US" sz="6000" dirty="0" err="1" smtClean="0"/>
              <a:t>GigaScience</a:t>
            </a:r>
            <a:r>
              <a:rPr lang="en-US" sz="6000" dirty="0" smtClean="0"/>
              <a:t> </a:t>
            </a:r>
            <a:r>
              <a:rPr lang="en-US" sz="6000" dirty="0" err="1" smtClean="0"/>
              <a:t>DataBase</a:t>
            </a:r>
            <a:r>
              <a:rPr lang="en-US" sz="6000" dirty="0" smtClean="0"/>
              <a:t> (</a:t>
            </a:r>
            <a:r>
              <a:rPr lang="en-US" sz="6000" dirty="0" err="1" smtClean="0"/>
              <a:t>GigaDB</a:t>
            </a:r>
            <a:r>
              <a:rPr lang="en-US" sz="6000" dirty="0" smtClean="0"/>
              <a:t>) Data </a:t>
            </a:r>
            <a:r>
              <a:rPr lang="en-US" sz="6000" dirty="0" err="1" smtClean="0"/>
              <a:t>Curation</a:t>
            </a:r>
            <a:r>
              <a:rPr lang="en-US" sz="6000" dirty="0" smtClean="0"/>
              <a:t> team is to ensure the Data Submission process runs as smoothly as possible.</a:t>
            </a:r>
          </a:p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During the Pre-Review Stage, this means ensuring that Code and Supporting Data are available to ensure reproducibility during Peer Review.</a:t>
            </a:r>
          </a:p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The Data Curators additionally ensure expedient Public Release of Data associated with a </a:t>
            </a:r>
            <a:r>
              <a:rPr lang="en-US" sz="6000" i="1" dirty="0" err="1" smtClean="0"/>
              <a:t>GigaScience</a:t>
            </a:r>
            <a:r>
              <a:rPr lang="en-US" sz="6000" dirty="0" smtClean="0"/>
              <a:t> or </a:t>
            </a:r>
            <a:r>
              <a:rPr lang="en-US" sz="6000" i="1" dirty="0" err="1" smtClean="0"/>
              <a:t>GigaByte</a:t>
            </a:r>
            <a:r>
              <a:rPr lang="en-US" sz="6000" dirty="0" smtClean="0"/>
              <a:t> manuscripts.</a:t>
            </a:r>
          </a:p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Data Curators liaise with authors and advise on the appropriate Ontologies and Data Standards to use for what can be quite complex datasets (genomic, </a:t>
            </a:r>
            <a:r>
              <a:rPr lang="en-US" sz="6000" dirty="0" err="1" smtClean="0"/>
              <a:t>neuroinformatics</a:t>
            </a:r>
            <a:r>
              <a:rPr lang="en-US" sz="6000" dirty="0" smtClean="0"/>
              <a:t>, </a:t>
            </a:r>
            <a:r>
              <a:rPr lang="en-US" sz="6000" dirty="0" err="1" smtClean="0"/>
              <a:t>microCT</a:t>
            </a:r>
            <a:r>
              <a:rPr lang="en-US" sz="6000" dirty="0" smtClean="0"/>
              <a:t> imaging) that often include a Machine Learning component.</a:t>
            </a:r>
          </a:p>
          <a:p>
            <a:endParaRPr lang="en-US" dirty="0"/>
          </a:p>
        </p:txBody>
      </p:sp>
      <p:pic>
        <p:nvPicPr>
          <p:cNvPr id="4" name="Picture 3" descr="GSPress-Color.v1.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95" y="5789641"/>
            <a:ext cx="1906200" cy="9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57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DOME-</a:t>
            </a:r>
            <a:r>
              <a:rPr lang="en-US" b="1" dirty="0" err="1" smtClean="0"/>
              <a:t>GigaScience</a:t>
            </a:r>
            <a:r>
              <a:rPr lang="en-US" b="1" dirty="0" smtClean="0"/>
              <a:t> Press Workflow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0000"/>
            <a:ext cx="9144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When authors submit a manuscript detailing supervised ML approaches, </a:t>
            </a:r>
            <a:r>
              <a:rPr lang="en-US" dirty="0" err="1" smtClean="0"/>
              <a:t>GigaDB</a:t>
            </a:r>
            <a:r>
              <a:rPr lang="en-US" dirty="0" smtClean="0"/>
              <a:t> curators request </a:t>
            </a:r>
            <a:r>
              <a:rPr lang="en-US" dirty="0"/>
              <a:t>the inclusion of a</a:t>
            </a:r>
            <a:r>
              <a:rPr lang="en-US" dirty="0" smtClean="0"/>
              <a:t> </a:t>
            </a:r>
            <a:r>
              <a:rPr lang="en-US" dirty="0"/>
              <a:t>DOME recommendation </a:t>
            </a:r>
            <a:r>
              <a:rPr lang="en-US" dirty="0" smtClean="0"/>
              <a:t>report.</a:t>
            </a:r>
          </a:p>
          <a:p>
            <a:r>
              <a:rPr lang="en-US" dirty="0" smtClean="0"/>
              <a:t>Submitting </a:t>
            </a:r>
            <a:r>
              <a:rPr lang="en-US" dirty="0"/>
              <a:t>authors </a:t>
            </a:r>
            <a:r>
              <a:rPr lang="en-US" dirty="0" smtClean="0"/>
              <a:t>are encouraged to log </a:t>
            </a:r>
            <a:r>
              <a:rPr lang="en-US" dirty="0"/>
              <a:t>into the </a:t>
            </a:r>
            <a:r>
              <a:rPr lang="en-US" dirty="0" smtClean="0"/>
              <a:t>DOME </a:t>
            </a:r>
            <a:r>
              <a:rPr lang="en-US" dirty="0"/>
              <a:t>Data Stewardship Wizard </a:t>
            </a:r>
            <a:r>
              <a:rPr lang="en-US" dirty="0" smtClean="0"/>
              <a:t>(DOME</a:t>
            </a:r>
            <a:r>
              <a:rPr lang="en-US" dirty="0"/>
              <a:t>-</a:t>
            </a:r>
            <a:r>
              <a:rPr lang="en-US" dirty="0" smtClean="0"/>
              <a:t>DSW) and </a:t>
            </a:r>
            <a:r>
              <a:rPr lang="en-US" dirty="0"/>
              <a:t>complete a</a:t>
            </a:r>
            <a:r>
              <a:rPr lang="en-US" dirty="0" smtClean="0"/>
              <a:t> report.</a:t>
            </a:r>
          </a:p>
          <a:p>
            <a:r>
              <a:rPr lang="en-US" dirty="0" smtClean="0"/>
              <a:t>The DOME </a:t>
            </a:r>
            <a:r>
              <a:rPr lang="en-US" dirty="0"/>
              <a:t>recommendation </a:t>
            </a:r>
            <a:r>
              <a:rPr lang="en-US" dirty="0" smtClean="0"/>
              <a:t>report is checked for completeness by </a:t>
            </a:r>
            <a:r>
              <a:rPr lang="en-US" dirty="0" err="1" smtClean="0"/>
              <a:t>GigaDB</a:t>
            </a:r>
            <a:r>
              <a:rPr lang="en-US" dirty="0" smtClean="0"/>
              <a:t> curators and then sent to reviewers along with code and supporting data.</a:t>
            </a:r>
            <a:endParaRPr lang="en-US" dirty="0"/>
          </a:p>
          <a:p>
            <a:r>
              <a:rPr lang="en-US" dirty="0" smtClean="0"/>
              <a:t>Following peer review, </a:t>
            </a:r>
            <a:r>
              <a:rPr lang="en-US" dirty="0"/>
              <a:t>the </a:t>
            </a:r>
            <a:r>
              <a:rPr lang="en-US" dirty="0" err="1" smtClean="0"/>
              <a:t>organisation's</a:t>
            </a:r>
            <a:r>
              <a:rPr lang="en-US" dirty="0" smtClean="0"/>
              <a:t> admin can </a:t>
            </a:r>
            <a:r>
              <a:rPr lang="en-US" dirty="0"/>
              <a:t>publish the </a:t>
            </a:r>
            <a:r>
              <a:rPr lang="en-US" dirty="0" smtClean="0"/>
              <a:t>annotation.</a:t>
            </a:r>
            <a:endParaRPr lang="en-US" dirty="0"/>
          </a:p>
          <a:p>
            <a:r>
              <a:rPr lang="en-US" dirty="0" smtClean="0"/>
              <a:t>Once </a:t>
            </a:r>
            <a:r>
              <a:rPr lang="en-US" dirty="0"/>
              <a:t>the annotation becomes public, the owner resigns control over it. Subsequently, only the </a:t>
            </a:r>
            <a:r>
              <a:rPr lang="en-US" dirty="0" err="1" smtClean="0"/>
              <a:t>organisation's</a:t>
            </a:r>
            <a:r>
              <a:rPr lang="en-US" dirty="0" smtClean="0"/>
              <a:t> </a:t>
            </a:r>
            <a:r>
              <a:rPr lang="en-US" dirty="0"/>
              <a:t>admin retains control over the </a:t>
            </a:r>
            <a:r>
              <a:rPr lang="en-US" dirty="0" smtClean="0"/>
              <a:t>annotation.</a:t>
            </a:r>
          </a:p>
          <a:p>
            <a:r>
              <a:rPr lang="en-US" dirty="0" smtClean="0"/>
              <a:t>A </a:t>
            </a:r>
            <a:r>
              <a:rPr lang="en-US" dirty="0"/>
              <a:t>unique identifier is assigned to the annotation when it becomes public in the DOME registry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70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4-07-15 at 12.02.3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" r="4248"/>
          <a:stretch/>
        </p:blipFill>
        <p:spPr>
          <a:xfrm>
            <a:off x="1" y="219507"/>
            <a:ext cx="9063814" cy="539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94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2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45"/>
          <a:stretch/>
        </p:blipFill>
        <p:spPr>
          <a:xfrm>
            <a:off x="0" y="268943"/>
            <a:ext cx="9143999" cy="663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56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1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98968"/>
            <a:ext cx="9144000" cy="56096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Machine learning is increasingly applied to OMICS data, and there is a need for sufficient detail to enable a researcher to understand the machine learning approach used in a research study.</a:t>
            </a:r>
          </a:p>
          <a:p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err="1" smtClean="0"/>
              <a:t>incentivise</a:t>
            </a:r>
            <a:r>
              <a:rPr lang="en-US" dirty="0" smtClean="0"/>
              <a:t> the generation of sufficiently detailed annotation, </a:t>
            </a:r>
            <a:r>
              <a:rPr lang="en-US" dirty="0" err="1" smtClean="0"/>
              <a:t>GigaScience</a:t>
            </a:r>
            <a:r>
              <a:rPr lang="en-US" dirty="0" smtClean="0"/>
              <a:t> Press has partnered with the DOME Consortium with the goal of encouraging authors to follow the DOME (Data, </a:t>
            </a:r>
            <a:r>
              <a:rPr lang="en-US" dirty="0" err="1" smtClean="0"/>
              <a:t>Optimisation</a:t>
            </a:r>
            <a:r>
              <a:rPr lang="en-US" dirty="0" smtClean="0"/>
              <a:t>, Model, Evaluation) recommendations. </a:t>
            </a:r>
          </a:p>
          <a:p>
            <a:endParaRPr lang="en-US" dirty="0" smtClean="0"/>
          </a:p>
          <a:p>
            <a:r>
              <a:rPr lang="en-US" dirty="0" smtClean="0"/>
              <a:t>The DOME annotations are a great asset to the peer review process, providing the necessary high-level overview to properly understand a machine learning study.</a:t>
            </a:r>
          </a:p>
          <a:p>
            <a:endParaRPr lang="en-US" dirty="0" smtClean="0"/>
          </a:p>
          <a:p>
            <a:r>
              <a:rPr lang="en-US" dirty="0" smtClean="0"/>
              <a:t>A link to the supporting DOME annotation is included in the supporting </a:t>
            </a:r>
            <a:r>
              <a:rPr lang="en-US" dirty="0" err="1" smtClean="0"/>
              <a:t>GigaDB</a:t>
            </a:r>
            <a:r>
              <a:rPr lang="en-US" dirty="0" smtClean="0"/>
              <a:t> dataset and also the </a:t>
            </a:r>
            <a:r>
              <a:rPr lang="en-US" i="1" dirty="0" err="1" smtClean="0"/>
              <a:t>GigaScience</a:t>
            </a:r>
            <a:r>
              <a:rPr lang="en-US" i="1" dirty="0" smtClean="0"/>
              <a:t> </a:t>
            </a:r>
            <a:r>
              <a:rPr lang="en-US" dirty="0" smtClean="0"/>
              <a:t>or </a:t>
            </a:r>
            <a:r>
              <a:rPr lang="en-US" i="1" dirty="0" err="1" smtClean="0"/>
              <a:t>GigaByte</a:t>
            </a:r>
            <a:r>
              <a:rPr lang="en-US" dirty="0" smtClean="0"/>
              <a:t> manuscript.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86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Work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6887"/>
            <a:ext cx="91440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DOME is currently aiming to </a:t>
            </a:r>
            <a:r>
              <a:rPr lang="en-US" sz="2800" dirty="0" err="1" smtClean="0"/>
              <a:t>standardise</a:t>
            </a:r>
            <a:r>
              <a:rPr lang="en-US" sz="2800" dirty="0" smtClean="0"/>
              <a:t> metadata (e.g. using </a:t>
            </a:r>
            <a:r>
              <a:rPr lang="en-US" sz="2800" dirty="0" err="1" smtClean="0"/>
              <a:t>bioschemas</a:t>
            </a:r>
            <a:r>
              <a:rPr lang="en-US" sz="2800" dirty="0" smtClean="0"/>
              <a:t> markup) and therefore paving the way for automatic review and assessment of compliance.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GigaDB</a:t>
            </a:r>
            <a:r>
              <a:rPr lang="en-US" sz="2800" dirty="0" smtClean="0"/>
              <a:t> Data Curators, with their extensive experience in Data Standards, can liaise with authors and advise on the appropriate Machine Learning standards that are recommended for various Dataset Types (e.g. Neuroscience). </a:t>
            </a:r>
          </a:p>
        </p:txBody>
      </p:sp>
      <p:pic>
        <p:nvPicPr>
          <p:cNvPr id="4" name="Picture 3" descr="Screen Shot 2024-02-26 at 16.40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60" y="5700912"/>
            <a:ext cx="3995276" cy="850501"/>
          </a:xfrm>
          <a:prstGeom prst="rect">
            <a:avLst/>
          </a:prstGeom>
        </p:spPr>
      </p:pic>
      <p:pic>
        <p:nvPicPr>
          <p:cNvPr id="5" name="Picture 4" descr="GSPress-Color.v1.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83" y="5441471"/>
            <a:ext cx="2725293" cy="139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3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771"/>
            <a:ext cx="8229600" cy="1143000"/>
          </a:xfrm>
        </p:spPr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07506"/>
            <a:ext cx="4212623" cy="58526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err="1" smtClean="0"/>
              <a:t>GigaScience</a:t>
            </a:r>
            <a:r>
              <a:rPr lang="en-US" sz="2400" b="1" u="sng" dirty="0" smtClean="0"/>
              <a:t> Press</a:t>
            </a:r>
          </a:p>
          <a:p>
            <a:pPr marL="0" indent="0">
              <a:buNone/>
            </a:pPr>
            <a:r>
              <a:rPr lang="en-US" sz="2400" b="1" dirty="0" err="1" smtClean="0"/>
              <a:t>GigaDB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Chris Hunter</a:t>
            </a:r>
          </a:p>
          <a:p>
            <a:pPr marL="0" indent="0">
              <a:buNone/>
            </a:pPr>
            <a:r>
              <a:rPr lang="en-US" sz="2400" dirty="0" smtClean="0"/>
              <a:t>Mary </a:t>
            </a:r>
            <a:r>
              <a:rPr lang="en-US" sz="2400" dirty="0"/>
              <a:t>Ann </a:t>
            </a:r>
            <a:r>
              <a:rPr lang="en-US" sz="2400" dirty="0" err="1" smtClean="0"/>
              <a:t>Tuli</a:t>
            </a: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Yannan</a:t>
            </a:r>
            <a:r>
              <a:rPr lang="en-US" sz="2400" dirty="0" smtClean="0"/>
              <a:t> Fan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Editorial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 err="1"/>
              <a:t>Hongling</a:t>
            </a:r>
            <a:r>
              <a:rPr lang="en-US" sz="2400" dirty="0"/>
              <a:t> Zhou</a:t>
            </a:r>
          </a:p>
          <a:p>
            <a:pPr marL="0" indent="0">
              <a:buNone/>
            </a:pPr>
            <a:r>
              <a:rPr lang="en-US" sz="2400" dirty="0" err="1"/>
              <a:t>Hongfang</a:t>
            </a:r>
            <a:r>
              <a:rPr lang="en-US" sz="2400" dirty="0"/>
              <a:t> Zhang</a:t>
            </a:r>
          </a:p>
          <a:p>
            <a:pPr marL="0" indent="0">
              <a:buNone/>
            </a:pPr>
            <a:r>
              <a:rPr lang="en-US" sz="2400" dirty="0" err="1" smtClean="0"/>
              <a:t>Nafisa</a:t>
            </a:r>
            <a:r>
              <a:rPr lang="en-US" sz="2400" dirty="0" smtClean="0"/>
              <a:t> </a:t>
            </a:r>
            <a:r>
              <a:rPr lang="en-US" sz="2400" dirty="0" err="1" smtClean="0"/>
              <a:t>Qazi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Nicole </a:t>
            </a:r>
            <a:r>
              <a:rPr lang="en-US" sz="2400" dirty="0" err="1" smtClean="0"/>
              <a:t>Nogoy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Hans </a:t>
            </a:r>
            <a:r>
              <a:rPr lang="en-US" sz="2400" dirty="0" err="1" smtClean="0"/>
              <a:t>Zauner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Scott Edmunds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Laurie </a:t>
            </a:r>
            <a:r>
              <a:rPr lang="en-US" sz="2400" dirty="0"/>
              <a:t>Goodman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84942" y="907506"/>
            <a:ext cx="4786728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u="sng" dirty="0" smtClean="0"/>
              <a:t>DOME Consortium</a:t>
            </a:r>
          </a:p>
          <a:p>
            <a:pPr marL="0" indent="0">
              <a:buNone/>
            </a:pPr>
            <a:r>
              <a:rPr lang="en-US" sz="2400" b="1" dirty="0" smtClean="0"/>
              <a:t>University </a:t>
            </a:r>
            <a:r>
              <a:rPr lang="en-US" sz="2400" b="1" dirty="0"/>
              <a:t>of </a:t>
            </a:r>
            <a:r>
              <a:rPr lang="en-US" sz="2400" b="1" dirty="0" err="1" smtClean="0"/>
              <a:t>Padova</a:t>
            </a:r>
            <a:r>
              <a:rPr lang="en-US" sz="2400" b="1" dirty="0" smtClean="0"/>
              <a:t> (UNIPD)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Alexander </a:t>
            </a:r>
            <a:r>
              <a:rPr lang="en-US" sz="2400" dirty="0" err="1" smtClean="0"/>
              <a:t>Monzon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Omar </a:t>
            </a:r>
            <a:r>
              <a:rPr lang="en-US" sz="2400" dirty="0" err="1" smtClean="0"/>
              <a:t>Attafi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Damiano</a:t>
            </a:r>
            <a:r>
              <a:rPr lang="en-US" sz="2400" dirty="0" smtClean="0"/>
              <a:t> </a:t>
            </a:r>
            <a:r>
              <a:rPr lang="en-US" sz="2400" dirty="0" err="1" smtClean="0"/>
              <a:t>Clementel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Silvio </a:t>
            </a:r>
            <a:r>
              <a:rPr lang="en-US" sz="2400" dirty="0"/>
              <a:t>C.E. </a:t>
            </a:r>
            <a:r>
              <a:rPr lang="en-US" sz="2400" dirty="0" err="1" smtClean="0"/>
              <a:t>Tosatto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Centre </a:t>
            </a:r>
            <a:r>
              <a:rPr lang="en-US" sz="2400" b="1" dirty="0"/>
              <a:t>for Research and Technology </a:t>
            </a:r>
            <a:r>
              <a:rPr lang="en-US" sz="2400" b="1" dirty="0" smtClean="0"/>
              <a:t>Hellas </a:t>
            </a:r>
            <a:r>
              <a:rPr lang="en-US" sz="2400" b="1" dirty="0"/>
              <a:t>(CERTH</a:t>
            </a:r>
            <a:r>
              <a:rPr lang="en-US" sz="2400" b="1" dirty="0" smtClean="0"/>
              <a:t>), </a:t>
            </a:r>
            <a:r>
              <a:rPr lang="en-US" sz="2400" b="1" dirty="0"/>
              <a:t>Thessaloniki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 err="1" smtClean="0"/>
              <a:t>Fotis</a:t>
            </a:r>
            <a:r>
              <a:rPr lang="en-US" sz="2400" dirty="0" smtClean="0"/>
              <a:t> </a:t>
            </a:r>
            <a:r>
              <a:rPr lang="en-US" sz="2400" dirty="0" err="1"/>
              <a:t>Psomopoulos</a:t>
            </a:r>
            <a:r>
              <a:rPr lang="en-US" sz="2400" dirty="0"/>
              <a:t> (CERTH, ELIXIR-GR)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ELIXIR Machine Learning Focus Group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Font typeface="Arial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0073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589" y="2573981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60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6695" y="1867817"/>
            <a:ext cx="77323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Tiohtiá:ke</a:t>
            </a:r>
            <a:r>
              <a:rPr lang="en-US" sz="2800" dirty="0"/>
              <a:t>/Montreal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We </a:t>
            </a:r>
            <a:r>
              <a:rPr lang="en-US" sz="2800" dirty="0" err="1" smtClean="0"/>
              <a:t>recognise</a:t>
            </a:r>
            <a:r>
              <a:rPr lang="en-US" sz="2800" dirty="0" smtClean="0"/>
              <a:t> </a:t>
            </a:r>
            <a:r>
              <a:rPr lang="en-US" sz="2800" dirty="0"/>
              <a:t>and respect the </a:t>
            </a:r>
            <a:r>
              <a:rPr lang="en-US" sz="2800" dirty="0" err="1"/>
              <a:t>Kanien’kehà:ka</a:t>
            </a:r>
            <a:r>
              <a:rPr lang="en-US" sz="2800" dirty="0"/>
              <a:t> as the traditional custodians of the lands and waters on which we meet </a:t>
            </a:r>
            <a:r>
              <a:rPr lang="en-US" sz="2800" dirty="0" smtClean="0"/>
              <a:t>today</a:t>
            </a:r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8511"/>
            <a:ext cx="8229600" cy="1143000"/>
          </a:xfrm>
        </p:spPr>
        <p:txBody>
          <a:bodyPr/>
          <a:lstStyle/>
          <a:p>
            <a:r>
              <a:rPr lang="en-US" dirty="0" smtClean="0"/>
              <a:t>Land Acknowledgment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0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Slide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9" y="851647"/>
            <a:ext cx="9144000" cy="5142227"/>
          </a:xfrm>
          <a:prstGeom prst="rect">
            <a:avLst/>
          </a:prstGeom>
        </p:spPr>
      </p:pic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Problem</a:t>
            </a:r>
            <a:r>
              <a:rPr lang="mr-IN" b="1" dirty="0" smtClean="0"/>
              <a:t>…</a:t>
            </a:r>
            <a:endParaRPr lang="en-US" dirty="0"/>
          </a:p>
        </p:txBody>
      </p:sp>
      <p:sp>
        <p:nvSpPr>
          <p:cNvPr id="55" name="Google Shape;166;p7"/>
          <p:cNvSpPr/>
          <p:nvPr/>
        </p:nvSpPr>
        <p:spPr>
          <a:xfrm>
            <a:off x="44823" y="5413695"/>
            <a:ext cx="8441765" cy="1847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x-none" b="0" i="1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The number of ML publications per year is based on Web of Science from 1996 onwards using the topic category </a:t>
            </a:r>
            <a:r>
              <a:rPr lang="x-none" b="0" i="1" u="none" strike="noStrike" cap="none" dirty="0" smtClean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</a:t>
            </a:r>
            <a:r>
              <a:rPr lang="en-GB" i="1" dirty="0" smtClean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r>
              <a:rPr lang="x-none" b="0" i="1" u="none" strike="noStrike" cap="none" dirty="0" smtClean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“machine </a:t>
            </a:r>
            <a:r>
              <a:rPr lang="x-none" b="0" i="1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learning” in combination with each of the following terms</a:t>
            </a:r>
            <a:r>
              <a:rPr lang="x-none" b="0" i="1" u="none" strike="noStrike" cap="none" dirty="0" smtClean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endParaRPr lang="en-GB" b="0" i="1" u="none" strike="noStrike" cap="none" dirty="0" smtClean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941" y="6290236"/>
            <a:ext cx="9398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i="1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r>
              <a:rPr lang="en-US" i="1" dirty="0" err="1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biolog</a:t>
            </a:r>
            <a:r>
              <a:rPr lang="en-US" i="1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*”, “medicine”, “</a:t>
            </a:r>
            <a:r>
              <a:rPr lang="en-US" i="1" dirty="0" err="1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genom</a:t>
            </a:r>
            <a:r>
              <a:rPr lang="en-US" i="1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*”, “</a:t>
            </a:r>
            <a:r>
              <a:rPr lang="en-US" i="1" dirty="0" err="1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prote</a:t>
            </a:r>
            <a:r>
              <a:rPr lang="en-US" i="1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*”, “cell*”, “post translational”, “metabolic”, “clinical”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606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97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Reporting Machine Learning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35" y="1098967"/>
            <a:ext cx="8949765" cy="359256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Machine learning is increasingly applied to OMICS data, and there is a need for sufficient detail to enable a researcher to understand the machine learning approach used in a research study.</a:t>
            </a:r>
          </a:p>
          <a:p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err="1" smtClean="0"/>
              <a:t>incentivise</a:t>
            </a:r>
            <a:r>
              <a:rPr lang="en-US" dirty="0" smtClean="0"/>
              <a:t> the generation of sufficiently detailed annotation, </a:t>
            </a:r>
            <a:r>
              <a:rPr lang="en-US" b="1" dirty="0" err="1" smtClean="0"/>
              <a:t>GigaScience</a:t>
            </a:r>
            <a:r>
              <a:rPr lang="en-US" b="1" dirty="0" smtClean="0"/>
              <a:t> Press</a:t>
            </a:r>
            <a:r>
              <a:rPr lang="en-US" dirty="0" smtClean="0"/>
              <a:t> has partnered with the </a:t>
            </a:r>
            <a:r>
              <a:rPr lang="en-US" b="1" dirty="0" smtClean="0"/>
              <a:t>DOME Consortium </a:t>
            </a:r>
            <a:r>
              <a:rPr lang="en-US" dirty="0" smtClean="0"/>
              <a:t>with the goal of encouraging authors to follow the DOME (Data, </a:t>
            </a:r>
            <a:r>
              <a:rPr lang="en-US" dirty="0" err="1" smtClean="0"/>
              <a:t>Optimisation</a:t>
            </a:r>
            <a:r>
              <a:rPr lang="en-US" dirty="0" smtClean="0"/>
              <a:t>, Model, Evaluation) recommendations. 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GSPress-Color.v1.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588" y="5191098"/>
            <a:ext cx="2787730" cy="143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9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713"/>
            <a:ext cx="9144000" cy="514222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697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DOME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66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697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DOME Recommendations</a:t>
            </a:r>
            <a:endParaRPr lang="en-US" dirty="0"/>
          </a:p>
        </p:txBody>
      </p:sp>
      <p:pic>
        <p:nvPicPr>
          <p:cNvPr id="2" name="Picture 1" descr="Slide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5481"/>
            <a:ext cx="9144000" cy="514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22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4-07-15 at 12.01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529"/>
            <a:ext cx="9144000" cy="511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63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4-07-15 at 12.01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0128"/>
            <a:ext cx="9144000" cy="513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096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4-07-15 at 12.01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105"/>
            <a:ext cx="9144000" cy="510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48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577</Words>
  <Application>Microsoft Macintosh PowerPoint</Application>
  <PresentationFormat>On-screen Show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Land Acknowledgment</vt:lpstr>
      <vt:lpstr>The Problem…</vt:lpstr>
      <vt:lpstr>Reporting Machine Learning </vt:lpstr>
      <vt:lpstr>DOME Recommendations</vt:lpstr>
      <vt:lpstr>DOME Recommendations</vt:lpstr>
      <vt:lpstr>PowerPoint Presentation</vt:lpstr>
      <vt:lpstr>PowerPoint Presentation</vt:lpstr>
      <vt:lpstr>PowerPoint Presentation</vt:lpstr>
      <vt:lpstr>PowerPoint Presentation</vt:lpstr>
      <vt:lpstr>The Role of the GigaDB Data Curator </vt:lpstr>
      <vt:lpstr>DOME-GigaScience Press Workflow</vt:lpstr>
      <vt:lpstr>PowerPoint Presentation</vt:lpstr>
      <vt:lpstr>PowerPoint Presentation</vt:lpstr>
      <vt:lpstr>Summary</vt:lpstr>
      <vt:lpstr>Future Work </vt:lpstr>
      <vt:lpstr>Acknowledgments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carmit</dc:creator>
  <cp:lastModifiedBy>carmit</cp:lastModifiedBy>
  <cp:revision>27</cp:revision>
  <dcterms:created xsi:type="dcterms:W3CDTF">2024-07-11T23:26:47Z</dcterms:created>
  <dcterms:modified xsi:type="dcterms:W3CDTF">2024-07-16T13:14:10Z</dcterms:modified>
</cp:coreProperties>
</file>