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7"/>
  </p:notesMasterIdLst>
  <p:handoutMasterIdLst>
    <p:handoutMasterId r:id="rId38"/>
  </p:handoutMasterIdLst>
  <p:sldIdLst>
    <p:sldId id="531" r:id="rId2"/>
    <p:sldId id="532" r:id="rId3"/>
    <p:sldId id="751" r:id="rId4"/>
    <p:sldId id="774" r:id="rId5"/>
    <p:sldId id="773" r:id="rId6"/>
    <p:sldId id="752" r:id="rId7"/>
    <p:sldId id="780" r:id="rId8"/>
    <p:sldId id="781" r:id="rId9"/>
    <p:sldId id="754" r:id="rId10"/>
    <p:sldId id="755" r:id="rId11"/>
    <p:sldId id="783" r:id="rId12"/>
    <p:sldId id="756" r:id="rId13"/>
    <p:sldId id="757" r:id="rId14"/>
    <p:sldId id="636" r:id="rId15"/>
    <p:sldId id="758" r:id="rId16"/>
    <p:sldId id="777" r:id="rId17"/>
    <p:sldId id="759" r:id="rId18"/>
    <p:sldId id="760" r:id="rId19"/>
    <p:sldId id="761" r:id="rId20"/>
    <p:sldId id="762" r:id="rId21"/>
    <p:sldId id="785" r:id="rId22"/>
    <p:sldId id="763" r:id="rId23"/>
    <p:sldId id="644" r:id="rId24"/>
    <p:sldId id="645" r:id="rId25"/>
    <p:sldId id="764" r:id="rId26"/>
    <p:sldId id="765" r:id="rId27"/>
    <p:sldId id="766" r:id="rId28"/>
    <p:sldId id="767" r:id="rId29"/>
    <p:sldId id="651" r:id="rId30"/>
    <p:sldId id="786" r:id="rId31"/>
    <p:sldId id="650" r:id="rId32"/>
    <p:sldId id="787" r:id="rId33"/>
    <p:sldId id="770" r:id="rId34"/>
    <p:sldId id="655" r:id="rId35"/>
    <p:sldId id="771" r:id="rId3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4" roundtripDataSignature="AMtx7mh5Uw0OfVmRDGfz0JF/T5lzwcIPy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a Giuffrid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1944" y="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6"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74" Type="http://customschemas.google.com/relationships/presentationmetadata" Target="metadata"/><Relationship Id="rId79"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7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IPlytics\IPR%20&amp;%20Standards%20Platform\Presse\IAM%20Industry%20Reports\2021-09-24%20-%20The%20Rise%20of%20Standard%20Essential%20Patents\Number%20of%20declaring%20companie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972115603453805E-2"/>
          <c:y val="4.1431261273058288E-2"/>
          <c:w val="0.8815081768625076"/>
          <c:h val="0.85236057357237127"/>
        </c:manualLayout>
      </c:layout>
      <c:barChart>
        <c:barDir val="col"/>
        <c:grouping val="clustered"/>
        <c:varyColors val="0"/>
        <c:ser>
          <c:idx val="1"/>
          <c:order val="0"/>
          <c:tx>
            <c:strRef>
              <c:f>'SEP declaration trend'!$A$3</c:f>
              <c:strCache>
                <c:ptCount val="1"/>
                <c:pt idx="0">
                  <c:v>Cumulative number of declared patent families</c:v>
                </c:pt>
              </c:strCache>
            </c:strRef>
          </c:tx>
          <c:spPr>
            <a:solidFill>
              <a:srgbClr val="ED2027"/>
            </a:solidFill>
            <a:ln>
              <a:solidFill>
                <a:srgbClr val="231F20"/>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Hind regular" panose="02000000000000000000" pitchFamily="2" charset="0"/>
                    <a:ea typeface="+mn-ea"/>
                    <a:cs typeface="Hind regular" panose="02000000000000000000"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'SEP declaration trend'!$B$1:$O$1</c:f>
              <c:numCache>
                <c:formatCode>General</c:formatCod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numCache>
            </c:numRef>
          </c:cat>
          <c:val>
            <c:numRef>
              <c:f>'SEP declaration trend'!$B$3:$O$3</c:f>
              <c:numCache>
                <c:formatCode>#,##0</c:formatCode>
                <c:ptCount val="14"/>
                <c:pt idx="0">
                  <c:v>12191</c:v>
                </c:pt>
                <c:pt idx="1">
                  <c:v>14973</c:v>
                </c:pt>
                <c:pt idx="2">
                  <c:v>17166</c:v>
                </c:pt>
                <c:pt idx="3">
                  <c:v>19493</c:v>
                </c:pt>
                <c:pt idx="4">
                  <c:v>21704</c:v>
                </c:pt>
                <c:pt idx="5">
                  <c:v>23451</c:v>
                </c:pt>
                <c:pt idx="6">
                  <c:v>27045</c:v>
                </c:pt>
                <c:pt idx="7">
                  <c:v>32492</c:v>
                </c:pt>
                <c:pt idx="8">
                  <c:v>40275</c:v>
                </c:pt>
                <c:pt idx="9">
                  <c:v>50748</c:v>
                </c:pt>
                <c:pt idx="10">
                  <c:v>63621</c:v>
                </c:pt>
                <c:pt idx="11">
                  <c:v>74840</c:v>
                </c:pt>
                <c:pt idx="12">
                  <c:v>92110</c:v>
                </c:pt>
                <c:pt idx="13">
                  <c:v>98523</c:v>
                </c:pt>
              </c:numCache>
            </c:numRef>
          </c:val>
          <c:extLst>
            <c:ext xmlns:c16="http://schemas.microsoft.com/office/drawing/2014/chart" uri="{C3380CC4-5D6E-409C-BE32-E72D297353CC}">
              <c16:uniqueId val="{00000000-C5D2-4AEC-A371-62E662D3B689}"/>
            </c:ext>
          </c:extLst>
        </c:ser>
        <c:dLbls>
          <c:showLegendKey val="0"/>
          <c:showVal val="0"/>
          <c:showCatName val="0"/>
          <c:showSerName val="0"/>
          <c:showPercent val="0"/>
          <c:showBubbleSize val="0"/>
        </c:dLbls>
        <c:gapWidth val="219"/>
        <c:overlap val="-27"/>
        <c:axId val="633260048"/>
        <c:axId val="633262928"/>
      </c:barChart>
      <c:catAx>
        <c:axId val="633260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Hind regular" panose="02000000000000000000" pitchFamily="2" charset="0"/>
                <a:ea typeface="+mn-ea"/>
                <a:cs typeface="Hind regular" panose="02000000000000000000" pitchFamily="2" charset="0"/>
              </a:defRPr>
            </a:pPr>
            <a:endParaRPr lang="de-DE"/>
          </a:p>
        </c:txPr>
        <c:crossAx val="633262928"/>
        <c:crosses val="autoZero"/>
        <c:auto val="1"/>
        <c:lblAlgn val="ctr"/>
        <c:lblOffset val="100"/>
        <c:noMultiLvlLbl val="0"/>
      </c:catAx>
      <c:valAx>
        <c:axId val="633262928"/>
        <c:scaling>
          <c:orientation val="minMax"/>
          <c:max val="110000"/>
          <c:min val="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ind regular" panose="02000000000000000000" pitchFamily="2" charset="0"/>
                <a:ea typeface="+mn-ea"/>
                <a:cs typeface="Hind regular" panose="02000000000000000000" pitchFamily="2" charset="0"/>
              </a:defRPr>
            </a:pPr>
            <a:endParaRPr lang="de-DE"/>
          </a:p>
        </c:txPr>
        <c:crossAx val="63326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1"/>
          </a:solidFill>
          <a:latin typeface="Hind regular" panose="02000000000000000000" pitchFamily="2" charset="0"/>
          <a:cs typeface="Hind regular" panose="02000000000000000000" pitchFamily="2" charset="0"/>
        </a:defRPr>
      </a:pPr>
      <a:endParaRPr lang="de-D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0.63456</cdr:x>
      <cdr:y>0.9277</cdr:y>
    </cdr:from>
    <cdr:to>
      <cdr:x>1</cdr:x>
      <cdr:y>1</cdr:y>
    </cdr:to>
    <cdr:sp macro="" textlink="">
      <cdr:nvSpPr>
        <cdr:cNvPr id="2" name="Footer Placeholder 4">
          <a:extLst xmlns:a="http://schemas.openxmlformats.org/drawingml/2006/main">
            <a:ext uri="{FF2B5EF4-FFF2-40B4-BE49-F238E27FC236}">
              <a16:creationId xmlns:a16="http://schemas.microsoft.com/office/drawing/2014/main" id="{CDD563A4-DC26-552C-9EAB-98E27F54F34C}"/>
            </a:ext>
          </a:extLst>
        </cdr:cNvPr>
        <cdr:cNvSpPr>
          <a:spLocks xmlns:a="http://schemas.openxmlformats.org/drawingml/2006/main" noGrp="1"/>
        </cdr:cNvSpPr>
      </cdr:nvSpPr>
      <cdr:spPr>
        <a:xfrm xmlns:a="http://schemas.openxmlformats.org/drawingml/2006/main">
          <a:off x="5358838" y="3513948"/>
          <a:ext cx="3086100" cy="273844"/>
        </a:xfrm>
        <a:prstGeom xmlns:a="http://schemas.openxmlformats.org/drawingml/2006/main" prst="rect">
          <a:avLst/>
        </a:prstGeom>
      </cdr:spPr>
      <cdr:txBody>
        <a:bodyPr xmlns:a="http://schemas.openxmlformats.org/drawingml/2006/main" vert="horz" lIns="90000" tIns="45720" rIns="91440" bIns="45720" rtlCol="0" anchor="ctr"/>
        <a:lstStyle xmlns:a="http://schemas.openxmlformats.org/drawingml/2006/main">
          <a:defPPr>
            <a:defRPr lang="en-US"/>
          </a:defPPr>
          <a:lvl1pPr marL="0" algn="l" defTabSz="457200" rtl="0" eaLnBrk="1" latinLnBrk="0" hangingPunct="1">
            <a:defRPr sz="900" b="0" i="0" kern="1200">
              <a:solidFill>
                <a:schemeClr val="bg1">
                  <a:alpha val="50000"/>
                </a:schemeClr>
              </a:solidFill>
              <a:latin typeface="Hind Regular" panose="02000000000000000000" pitchFamily="2" charset="77"/>
              <a:ea typeface="+mn-ea"/>
              <a:cs typeface="Hind Regular" panose="02000000000000000000" pitchFamily="2" charset="77"/>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de-DE" dirty="0"/>
            <a:t>© IPlytics GmbH | www.iplytics.com</a:t>
          </a:r>
          <a:endParaRPr lang="en-US" dirty="0"/>
        </a:p>
      </cdr:txBody>
    </cdr:sp>
  </cdr:relSizeAnchor>
  <cdr:relSizeAnchor xmlns:cdr="http://schemas.openxmlformats.org/drawingml/2006/chartDrawing">
    <cdr:from>
      <cdr:x>0.63456</cdr:x>
      <cdr:y>0.9277</cdr:y>
    </cdr:from>
    <cdr:to>
      <cdr:x>1</cdr:x>
      <cdr:y>1</cdr:y>
    </cdr:to>
    <cdr:sp macro="" textlink="">
      <cdr:nvSpPr>
        <cdr:cNvPr id="3" name="Footer Placeholder 4">
          <a:extLst xmlns:a="http://schemas.openxmlformats.org/drawingml/2006/main">
            <a:ext uri="{FF2B5EF4-FFF2-40B4-BE49-F238E27FC236}">
              <a16:creationId xmlns:a16="http://schemas.microsoft.com/office/drawing/2014/main" id="{CDD563A4-DC26-552C-9EAB-98E27F54F34C}"/>
            </a:ext>
          </a:extLst>
        </cdr:cNvPr>
        <cdr:cNvSpPr>
          <a:spLocks xmlns:a="http://schemas.openxmlformats.org/drawingml/2006/main" noGrp="1"/>
        </cdr:cNvSpPr>
      </cdr:nvSpPr>
      <cdr:spPr>
        <a:xfrm xmlns:a="http://schemas.openxmlformats.org/drawingml/2006/main">
          <a:off x="5358838" y="3513948"/>
          <a:ext cx="3086100" cy="273844"/>
        </a:xfrm>
        <a:prstGeom xmlns:a="http://schemas.openxmlformats.org/drawingml/2006/main" prst="rect">
          <a:avLst/>
        </a:prstGeom>
      </cdr:spPr>
      <cdr:txBody>
        <a:bodyPr xmlns:a="http://schemas.openxmlformats.org/drawingml/2006/main" vert="horz" lIns="90000" tIns="45720" rIns="91440" bIns="45720" rtlCol="0" anchor="ctr"/>
        <a:lstStyle xmlns:a="http://schemas.openxmlformats.org/drawingml/2006/main">
          <a:defPPr>
            <a:defRPr lang="en-US"/>
          </a:defPPr>
          <a:lvl1pPr marL="0" algn="l" defTabSz="457200" rtl="0" eaLnBrk="1" latinLnBrk="0" hangingPunct="1">
            <a:defRPr sz="900" b="0" i="0" kern="1200">
              <a:solidFill>
                <a:schemeClr val="bg1">
                  <a:alpha val="50000"/>
                </a:schemeClr>
              </a:solidFill>
              <a:latin typeface="Hind Regular" panose="02000000000000000000" pitchFamily="2" charset="77"/>
              <a:ea typeface="+mn-ea"/>
              <a:cs typeface="Hind Regular" panose="02000000000000000000" pitchFamily="2" charset="77"/>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de-DE" dirty="0"/>
            <a:t>© IPlytics GmbH | www.iplytics.com</a:t>
          </a:r>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15C9BCE-7169-41C0-8767-F582CE68D64D}" type="datetimeFigureOut">
              <a:rPr lang="de-DE" smtClean="0"/>
              <a:t>02.07.2024</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3D4B1C-ECC6-400F-A35C-1381BB3CC8C1}" type="slidenum">
              <a:rPr lang="de-DE" smtClean="0"/>
              <a:t>‹Nr.›</a:t>
            </a:fld>
            <a:endParaRPr lang="de-DE"/>
          </a:p>
        </p:txBody>
      </p:sp>
    </p:spTree>
    <p:extLst>
      <p:ext uri="{BB962C8B-B14F-4D97-AF65-F5344CB8AC3E}">
        <p14:creationId xmlns:p14="http://schemas.microsoft.com/office/powerpoint/2010/main" val="374114586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hf hd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6</a:t>
            </a:fld>
            <a:endParaRPr lang="en-US" dirty="0">
              <a:cs typeface="Tahoma" panose="020B0604030504040204" pitchFamily="34" charset="0"/>
            </a:endParaRPr>
          </a:p>
        </p:txBody>
      </p:sp>
    </p:spTree>
    <p:extLst>
      <p:ext uri="{BB962C8B-B14F-4D97-AF65-F5344CB8AC3E}">
        <p14:creationId xmlns:p14="http://schemas.microsoft.com/office/powerpoint/2010/main" val="2370604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42000" indent="-342000">
              <a:lnSpc>
                <a:spcPct val="100000"/>
              </a:lnSpc>
              <a:spcAft>
                <a:spcPts val="600"/>
              </a:spcAft>
              <a:buClr>
                <a:schemeClr val="tx2"/>
              </a:buClr>
              <a:buFont typeface="Wingdings" charset="2"/>
              <a:buChar char="§"/>
              <a:defRPr/>
            </a:pPr>
            <a:r>
              <a:rPr lang="en-US" sz="1800" dirty="0" smtClean="0"/>
              <a:t>A patent pool is a </a:t>
            </a:r>
            <a:r>
              <a:rPr lang="en-US" sz="1800" dirty="0" smtClean="0">
                <a:solidFill>
                  <a:schemeClr val="tx2"/>
                </a:solidFill>
              </a:rPr>
              <a:t>consortium</a:t>
            </a:r>
            <a:r>
              <a:rPr lang="en-US" sz="1800" dirty="0" smtClean="0"/>
              <a:t> of at least two members agreeing to </a:t>
            </a:r>
            <a:r>
              <a:rPr lang="en-US" sz="1800" dirty="0" smtClean="0">
                <a:solidFill>
                  <a:schemeClr val="tx2"/>
                </a:solidFill>
              </a:rPr>
              <a:t>cross-license </a:t>
            </a:r>
            <a:r>
              <a:rPr lang="en-US" sz="1800" dirty="0" smtClean="0"/>
              <a:t>patents relating to a </a:t>
            </a:r>
            <a:r>
              <a:rPr lang="en-US" sz="1800" dirty="0" smtClean="0">
                <a:solidFill>
                  <a:schemeClr val="tx2"/>
                </a:solidFill>
              </a:rPr>
              <a:t>particular technology</a:t>
            </a:r>
          </a:p>
          <a:p>
            <a:pPr marL="342000" indent="-342000">
              <a:lnSpc>
                <a:spcPct val="100000"/>
              </a:lnSpc>
              <a:spcAft>
                <a:spcPts val="600"/>
              </a:spcAft>
              <a:buClr>
                <a:schemeClr val="tx2"/>
              </a:buClr>
              <a:buFont typeface="Wingdings" charset="2"/>
              <a:buChar char="§"/>
              <a:defRPr/>
            </a:pPr>
            <a:r>
              <a:rPr lang="en-US" sz="1800" dirty="0" smtClean="0"/>
              <a:t>Patents are thus licensed under a </a:t>
            </a:r>
            <a:r>
              <a:rPr lang="en-US" sz="1800" dirty="0" smtClean="0">
                <a:solidFill>
                  <a:schemeClr val="tx2"/>
                </a:solidFill>
              </a:rPr>
              <a:t>single license contract</a:t>
            </a:r>
          </a:p>
          <a:p>
            <a:pPr marL="342000" indent="-342000">
              <a:lnSpc>
                <a:spcPct val="100000"/>
              </a:lnSpc>
              <a:spcAft>
                <a:spcPts val="600"/>
              </a:spcAft>
              <a:buClr>
                <a:schemeClr val="tx2"/>
              </a:buClr>
              <a:buFont typeface="Wingdings" charset="2"/>
              <a:buChar char="§"/>
              <a:defRPr/>
            </a:pPr>
            <a:r>
              <a:rPr lang="en-US" sz="1800" dirty="0" smtClean="0"/>
              <a:t>Pools may reduce transaction costs (reduce number of licensees)</a:t>
            </a:r>
          </a:p>
          <a:p>
            <a:pPr marL="342000" indent="-342000">
              <a:lnSpc>
                <a:spcPct val="100000"/>
              </a:lnSpc>
              <a:spcAft>
                <a:spcPts val="600"/>
              </a:spcAft>
              <a:buClr>
                <a:schemeClr val="tx2"/>
              </a:buClr>
              <a:buFont typeface="Wingdings" charset="2"/>
              <a:buChar char="§"/>
              <a:defRPr/>
            </a:pPr>
            <a:r>
              <a:rPr lang="en-US" sz="1800" dirty="0" smtClean="0"/>
              <a:t>Reduce multiple marginalization problem</a:t>
            </a:r>
          </a:p>
          <a:p>
            <a:pPr marL="342000" indent="-342000">
              <a:lnSpc>
                <a:spcPct val="100000"/>
              </a:lnSpc>
              <a:spcAft>
                <a:spcPts val="600"/>
              </a:spcAft>
              <a:buClr>
                <a:schemeClr val="tx2"/>
              </a:buClr>
              <a:buFont typeface="Wingdings" charset="2"/>
              <a:buChar char="§"/>
              <a:defRPr/>
            </a:pPr>
            <a:r>
              <a:rPr lang="en-US" sz="1800" dirty="0" smtClean="0"/>
              <a:t>Clear blocking positions (blocking patents)</a:t>
            </a:r>
          </a:p>
          <a:p>
            <a:pPr marL="342000" indent="-342000">
              <a:lnSpc>
                <a:spcPct val="100000"/>
              </a:lnSpc>
              <a:spcAft>
                <a:spcPts val="600"/>
              </a:spcAft>
              <a:buClr>
                <a:schemeClr val="tx2"/>
              </a:buClr>
              <a:buFont typeface="Wingdings" charset="2"/>
              <a:buChar char="§"/>
              <a:defRPr/>
            </a:pPr>
            <a:r>
              <a:rPr lang="en-US" sz="1800" dirty="0" smtClean="0"/>
              <a:t>Facilitates a technology to the public </a:t>
            </a:r>
          </a:p>
          <a:p>
            <a:pPr marL="342000" indent="-342000">
              <a:lnSpc>
                <a:spcPct val="100000"/>
              </a:lnSpc>
              <a:spcAft>
                <a:spcPts val="0"/>
              </a:spcAft>
              <a:buClr>
                <a:schemeClr val="tx2"/>
              </a:buClr>
              <a:buFont typeface="Wingdings" charset="2"/>
              <a:buChar char="§"/>
              <a:defRPr/>
            </a:pPr>
            <a:r>
              <a:rPr lang="en-US" sz="1800" dirty="0" smtClean="0">
                <a:sym typeface="Wingdings" pitchFamily="2" charset="2"/>
              </a:rPr>
              <a:t>Pools are often created for standardized technologies in ICT</a:t>
            </a:r>
          </a:p>
          <a:p>
            <a:pPr marL="783325" lvl="1" indent="-342000">
              <a:spcAft>
                <a:spcPts val="600"/>
              </a:spcAft>
              <a:buClr>
                <a:schemeClr val="tx2"/>
              </a:buClr>
              <a:buFont typeface="Arial" charset="0"/>
              <a:buChar char="•"/>
              <a:defRPr/>
            </a:pPr>
            <a:r>
              <a:rPr lang="en-US" sz="1800" dirty="0" smtClean="0"/>
              <a:t>e.g. MP3, RFID, MPEG or DVD </a:t>
            </a:r>
          </a:p>
          <a:p>
            <a:pPr marL="342000" indent="-342000">
              <a:lnSpc>
                <a:spcPct val="100000"/>
              </a:lnSpc>
              <a:spcAft>
                <a:spcPts val="0"/>
              </a:spcAft>
              <a:buClr>
                <a:schemeClr val="tx2"/>
              </a:buClr>
              <a:buFont typeface="Wingdings" charset="2"/>
              <a:buChar char="§"/>
              <a:defRPr/>
            </a:pPr>
            <a:r>
              <a:rPr lang="en-US" sz="1800" dirty="0" smtClean="0"/>
              <a:t>However: Authorities fear anticompetitive behavior</a:t>
            </a:r>
          </a:p>
          <a:p>
            <a:pPr marL="342000" lvl="1" indent="-342000">
              <a:spcAft>
                <a:spcPts val="0"/>
              </a:spcAft>
              <a:buClr>
                <a:schemeClr val="tx2"/>
              </a:buClr>
              <a:buFont typeface="Wingdings" charset="2"/>
              <a:buChar char="§"/>
              <a:defRPr/>
            </a:pPr>
            <a:r>
              <a:rPr lang="en-US" sz="1800" dirty="0" smtClean="0"/>
              <a:t>The introduction of unnecessary or substitutable patents</a:t>
            </a:r>
          </a:p>
          <a:p>
            <a:pPr marL="342000" lvl="1" indent="-342000">
              <a:spcAft>
                <a:spcPts val="0"/>
              </a:spcAft>
              <a:buClr>
                <a:schemeClr val="tx2"/>
              </a:buClr>
              <a:buFont typeface="Wingdings" charset="2"/>
              <a:buChar char="§"/>
              <a:defRPr/>
            </a:pPr>
            <a:r>
              <a:rPr lang="en-US" sz="1800" dirty="0" smtClean="0"/>
              <a:t>Price fixing mechanism</a:t>
            </a:r>
          </a:p>
          <a:p>
            <a:endParaRPr lang="de-DE" dirty="0"/>
          </a:p>
        </p:txBody>
      </p:sp>
    </p:spTree>
    <p:extLst>
      <p:ext uri="{BB962C8B-B14F-4D97-AF65-F5344CB8AC3E}">
        <p14:creationId xmlns:p14="http://schemas.microsoft.com/office/powerpoint/2010/main" val="952466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342000" indent="-342000">
              <a:lnSpc>
                <a:spcPct val="100000"/>
              </a:lnSpc>
              <a:spcAft>
                <a:spcPts val="600"/>
              </a:spcAft>
              <a:buClr>
                <a:schemeClr val="tx2"/>
              </a:buClr>
              <a:buFont typeface="Wingdings" charset="2"/>
              <a:buChar char="§"/>
              <a:defRPr/>
            </a:pPr>
            <a:r>
              <a:rPr lang="en-US" sz="1800" dirty="0" smtClean="0"/>
              <a:t>A patent pool is a </a:t>
            </a:r>
            <a:r>
              <a:rPr lang="en-US" sz="1800" dirty="0" smtClean="0">
                <a:solidFill>
                  <a:schemeClr val="tx2"/>
                </a:solidFill>
              </a:rPr>
              <a:t>consortium</a:t>
            </a:r>
            <a:r>
              <a:rPr lang="en-US" sz="1800" dirty="0" smtClean="0"/>
              <a:t> of at least two members agreeing to </a:t>
            </a:r>
            <a:r>
              <a:rPr lang="en-US" sz="1800" dirty="0" smtClean="0">
                <a:solidFill>
                  <a:schemeClr val="tx2"/>
                </a:solidFill>
              </a:rPr>
              <a:t>cross-license </a:t>
            </a:r>
            <a:r>
              <a:rPr lang="en-US" sz="1800" dirty="0" smtClean="0"/>
              <a:t>patents relating to a </a:t>
            </a:r>
            <a:r>
              <a:rPr lang="en-US" sz="1800" dirty="0" smtClean="0">
                <a:solidFill>
                  <a:schemeClr val="tx2"/>
                </a:solidFill>
              </a:rPr>
              <a:t>particular technology</a:t>
            </a:r>
          </a:p>
          <a:p>
            <a:pPr marL="342000" indent="-342000">
              <a:lnSpc>
                <a:spcPct val="100000"/>
              </a:lnSpc>
              <a:spcAft>
                <a:spcPts val="600"/>
              </a:spcAft>
              <a:buClr>
                <a:schemeClr val="tx2"/>
              </a:buClr>
              <a:buFont typeface="Wingdings" charset="2"/>
              <a:buChar char="§"/>
              <a:defRPr/>
            </a:pPr>
            <a:r>
              <a:rPr lang="en-US" sz="1800" dirty="0" smtClean="0"/>
              <a:t>Patents are thus licensed under a </a:t>
            </a:r>
            <a:r>
              <a:rPr lang="en-US" sz="1800" dirty="0" smtClean="0">
                <a:solidFill>
                  <a:schemeClr val="tx2"/>
                </a:solidFill>
              </a:rPr>
              <a:t>single license contract</a:t>
            </a:r>
          </a:p>
          <a:p>
            <a:pPr marL="342000" indent="-342000">
              <a:lnSpc>
                <a:spcPct val="100000"/>
              </a:lnSpc>
              <a:spcAft>
                <a:spcPts val="600"/>
              </a:spcAft>
              <a:buClr>
                <a:schemeClr val="tx2"/>
              </a:buClr>
              <a:buFont typeface="Wingdings" charset="2"/>
              <a:buChar char="§"/>
              <a:defRPr/>
            </a:pPr>
            <a:r>
              <a:rPr lang="en-US" sz="1800" dirty="0" smtClean="0"/>
              <a:t>Pools may reduce transaction costs (reduce number of licensees)</a:t>
            </a:r>
          </a:p>
          <a:p>
            <a:pPr marL="342000" indent="-342000">
              <a:lnSpc>
                <a:spcPct val="100000"/>
              </a:lnSpc>
              <a:spcAft>
                <a:spcPts val="600"/>
              </a:spcAft>
              <a:buClr>
                <a:schemeClr val="tx2"/>
              </a:buClr>
              <a:buFont typeface="Wingdings" charset="2"/>
              <a:buChar char="§"/>
              <a:defRPr/>
            </a:pPr>
            <a:r>
              <a:rPr lang="en-US" sz="1800" dirty="0" smtClean="0"/>
              <a:t>Reduce multiple marginalization problem</a:t>
            </a:r>
          </a:p>
          <a:p>
            <a:pPr marL="342000" indent="-342000">
              <a:lnSpc>
                <a:spcPct val="100000"/>
              </a:lnSpc>
              <a:spcAft>
                <a:spcPts val="600"/>
              </a:spcAft>
              <a:buClr>
                <a:schemeClr val="tx2"/>
              </a:buClr>
              <a:buFont typeface="Wingdings" charset="2"/>
              <a:buChar char="§"/>
              <a:defRPr/>
            </a:pPr>
            <a:r>
              <a:rPr lang="en-US" sz="1800" dirty="0" smtClean="0"/>
              <a:t>Clear blocking positions (blocking patents)</a:t>
            </a:r>
          </a:p>
          <a:p>
            <a:pPr marL="342000" indent="-342000">
              <a:lnSpc>
                <a:spcPct val="100000"/>
              </a:lnSpc>
              <a:spcAft>
                <a:spcPts val="600"/>
              </a:spcAft>
              <a:buClr>
                <a:schemeClr val="tx2"/>
              </a:buClr>
              <a:buFont typeface="Wingdings" charset="2"/>
              <a:buChar char="§"/>
              <a:defRPr/>
            </a:pPr>
            <a:r>
              <a:rPr lang="en-US" sz="1800" dirty="0" smtClean="0"/>
              <a:t>Facilitates a technology to the public </a:t>
            </a:r>
          </a:p>
          <a:p>
            <a:pPr marL="342000" indent="-342000">
              <a:lnSpc>
                <a:spcPct val="100000"/>
              </a:lnSpc>
              <a:spcAft>
                <a:spcPts val="0"/>
              </a:spcAft>
              <a:buClr>
                <a:schemeClr val="tx2"/>
              </a:buClr>
              <a:buFont typeface="Wingdings" charset="2"/>
              <a:buChar char="§"/>
              <a:defRPr/>
            </a:pPr>
            <a:r>
              <a:rPr lang="en-US" sz="1800" dirty="0" smtClean="0">
                <a:sym typeface="Wingdings" pitchFamily="2" charset="2"/>
              </a:rPr>
              <a:t>Pools are often created for standardized technologies in ICT</a:t>
            </a:r>
          </a:p>
          <a:p>
            <a:pPr marL="783325" lvl="1" indent="-342000">
              <a:spcAft>
                <a:spcPts val="600"/>
              </a:spcAft>
              <a:buClr>
                <a:schemeClr val="tx2"/>
              </a:buClr>
              <a:buFont typeface="Arial" charset="0"/>
              <a:buChar char="•"/>
              <a:defRPr/>
            </a:pPr>
            <a:r>
              <a:rPr lang="en-US" sz="1800" dirty="0" smtClean="0"/>
              <a:t>e.g. MP3, RFID, MPEG or DVD </a:t>
            </a:r>
          </a:p>
          <a:p>
            <a:pPr marL="342000" indent="-342000">
              <a:lnSpc>
                <a:spcPct val="100000"/>
              </a:lnSpc>
              <a:spcAft>
                <a:spcPts val="0"/>
              </a:spcAft>
              <a:buClr>
                <a:schemeClr val="tx2"/>
              </a:buClr>
              <a:buFont typeface="Wingdings" charset="2"/>
              <a:buChar char="§"/>
              <a:defRPr/>
            </a:pPr>
            <a:r>
              <a:rPr lang="en-US" sz="1800" dirty="0" smtClean="0"/>
              <a:t>However: Authorities fear anticompetitive behavior</a:t>
            </a:r>
          </a:p>
          <a:p>
            <a:pPr marL="342000" lvl="1" indent="-342000">
              <a:spcAft>
                <a:spcPts val="0"/>
              </a:spcAft>
              <a:buClr>
                <a:schemeClr val="tx2"/>
              </a:buClr>
              <a:buFont typeface="Wingdings" charset="2"/>
              <a:buChar char="§"/>
              <a:defRPr/>
            </a:pPr>
            <a:r>
              <a:rPr lang="en-US" sz="1800" dirty="0" smtClean="0"/>
              <a:t>The introduction of unnecessary or substitutable patents</a:t>
            </a:r>
          </a:p>
          <a:p>
            <a:pPr marL="342000" lvl="1" indent="-342000">
              <a:spcAft>
                <a:spcPts val="0"/>
              </a:spcAft>
              <a:buClr>
                <a:schemeClr val="tx2"/>
              </a:buClr>
              <a:buFont typeface="Wingdings" charset="2"/>
              <a:buChar char="§"/>
              <a:defRPr/>
            </a:pPr>
            <a:r>
              <a:rPr lang="en-US" sz="1800" dirty="0" smtClean="0"/>
              <a:t>Price fixing mechanism</a:t>
            </a:r>
          </a:p>
          <a:p>
            <a:endParaRPr lang="de-DE" dirty="0"/>
          </a:p>
        </p:txBody>
      </p:sp>
    </p:spTree>
    <p:extLst>
      <p:ext uri="{BB962C8B-B14F-4D97-AF65-F5344CB8AC3E}">
        <p14:creationId xmlns:p14="http://schemas.microsoft.com/office/powerpoint/2010/main" val="1767443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7</a:t>
            </a:fld>
            <a:endParaRPr lang="en-US" dirty="0">
              <a:cs typeface="Tahoma" panose="020B0604030504040204" pitchFamily="34" charset="0"/>
            </a:endParaRPr>
          </a:p>
        </p:txBody>
      </p:sp>
    </p:spTree>
    <p:extLst>
      <p:ext uri="{BB962C8B-B14F-4D97-AF65-F5344CB8AC3E}">
        <p14:creationId xmlns:p14="http://schemas.microsoft.com/office/powerpoint/2010/main" val="241891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8</a:t>
            </a:fld>
            <a:endParaRPr lang="en-US" dirty="0">
              <a:cs typeface="Tahoma" panose="020B0604030504040204" pitchFamily="34" charset="0"/>
            </a:endParaRPr>
          </a:p>
        </p:txBody>
      </p:sp>
    </p:spTree>
    <p:extLst>
      <p:ext uri="{BB962C8B-B14F-4D97-AF65-F5344CB8AC3E}">
        <p14:creationId xmlns:p14="http://schemas.microsoft.com/office/powerpoint/2010/main" val="1545219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12</a:t>
            </a:fld>
            <a:endParaRPr lang="en-US" dirty="0">
              <a:cs typeface="Tahoma" panose="020B0604030504040204" pitchFamily="34" charset="0"/>
            </a:endParaRPr>
          </a:p>
        </p:txBody>
      </p:sp>
    </p:spTree>
    <p:extLst>
      <p:ext uri="{BB962C8B-B14F-4D97-AF65-F5344CB8AC3E}">
        <p14:creationId xmlns:p14="http://schemas.microsoft.com/office/powerpoint/2010/main" val="3276699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13</a:t>
            </a:fld>
            <a:endParaRPr lang="en-US" dirty="0">
              <a:cs typeface="Tahoma" panose="020B0604030504040204" pitchFamily="34" charset="0"/>
            </a:endParaRPr>
          </a:p>
        </p:txBody>
      </p:sp>
    </p:spTree>
    <p:extLst>
      <p:ext uri="{BB962C8B-B14F-4D97-AF65-F5344CB8AC3E}">
        <p14:creationId xmlns:p14="http://schemas.microsoft.com/office/powerpoint/2010/main" val="2148451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14</a:t>
            </a:fld>
            <a:endParaRPr lang="en-US" dirty="0">
              <a:cs typeface="Tahoma" panose="020B0604030504040204" pitchFamily="34" charset="0"/>
            </a:endParaRPr>
          </a:p>
        </p:txBody>
      </p:sp>
    </p:spTree>
    <p:extLst>
      <p:ext uri="{BB962C8B-B14F-4D97-AF65-F5344CB8AC3E}">
        <p14:creationId xmlns:p14="http://schemas.microsoft.com/office/powerpoint/2010/main" val="3952874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15</a:t>
            </a:fld>
            <a:endParaRPr lang="en-US" dirty="0">
              <a:cs typeface="Tahoma" panose="020B0604030504040204" pitchFamily="34" charset="0"/>
            </a:endParaRPr>
          </a:p>
        </p:txBody>
      </p:sp>
    </p:spTree>
    <p:extLst>
      <p:ext uri="{BB962C8B-B14F-4D97-AF65-F5344CB8AC3E}">
        <p14:creationId xmlns:p14="http://schemas.microsoft.com/office/powerpoint/2010/main" val="2501059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16</a:t>
            </a:fld>
            <a:endParaRPr lang="en-US" dirty="0">
              <a:cs typeface="Tahoma" panose="020B0604030504040204" pitchFamily="34" charset="0"/>
            </a:endParaRPr>
          </a:p>
        </p:txBody>
      </p:sp>
    </p:spTree>
    <p:extLst>
      <p:ext uri="{BB962C8B-B14F-4D97-AF65-F5344CB8AC3E}">
        <p14:creationId xmlns:p14="http://schemas.microsoft.com/office/powerpoint/2010/main" val="1931256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C06EA9-5B09-4754-A303-3A3F0FC820EB}" type="slidenum">
              <a:rPr lang="en-US" smtClean="0">
                <a:cs typeface="Tahoma" panose="020B0604030504040204" pitchFamily="34" charset="0"/>
              </a:rPr>
              <a:pPr/>
              <a:t>17</a:t>
            </a:fld>
            <a:endParaRPr lang="en-US" dirty="0">
              <a:cs typeface="Tahoma" panose="020B0604030504040204" pitchFamily="34" charset="0"/>
            </a:endParaRPr>
          </a:p>
        </p:txBody>
      </p:sp>
    </p:spTree>
    <p:extLst>
      <p:ext uri="{BB962C8B-B14F-4D97-AF65-F5344CB8AC3E}">
        <p14:creationId xmlns:p14="http://schemas.microsoft.com/office/powerpoint/2010/main" val="32286598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2" name="Textfeld 1">
            <a:extLst>
              <a:ext uri="{FF2B5EF4-FFF2-40B4-BE49-F238E27FC236}">
                <a16:creationId xmlns:a16="http://schemas.microsoft.com/office/drawing/2014/main" id="{F26C6420-01C2-3A8B-726E-055C7B6BB08C}"/>
              </a:ext>
            </a:extLst>
          </p:cNvPr>
          <p:cNvSpPr txBox="1"/>
          <p:nvPr userDrawn="1"/>
        </p:nvSpPr>
        <p:spPr>
          <a:xfrm>
            <a:off x="55002" y="61875"/>
            <a:ext cx="2523193" cy="430887"/>
          </a:xfrm>
          <a:prstGeom prst="rect">
            <a:avLst/>
          </a:prstGeom>
          <a:noFill/>
        </p:spPr>
        <p:txBody>
          <a:bodyPr wrap="square" rtlCol="0">
            <a:spAutoFit/>
          </a:bodyPr>
          <a:lstStyle/>
          <a:p>
            <a:r>
              <a:rPr lang="de-DE" sz="1100" dirty="0" smtClean="0">
                <a:solidFill>
                  <a:schemeClr val="bg1"/>
                </a:solidFill>
              </a:rPr>
              <a:t>IPR and Standardisation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100" b="0" i="0" u="none" strike="noStrike" cap="none" dirty="0" err="1" smtClean="0">
                <a:solidFill>
                  <a:schemeClr val="bg1"/>
                </a:solidFill>
                <a:latin typeface="Arial"/>
                <a:cs typeface="Arial"/>
                <a:sym typeface="Arial"/>
              </a:rPr>
              <a:t>StandICT</a:t>
            </a:r>
            <a:r>
              <a:rPr lang="en-US" sz="1100" b="0" i="0" u="none" strike="noStrike" cap="none" dirty="0" smtClean="0">
                <a:solidFill>
                  <a:schemeClr val="bg1"/>
                </a:solidFill>
                <a:latin typeface="Arial"/>
                <a:cs typeface="Arial"/>
                <a:sym typeface="Arial"/>
              </a:rPr>
              <a:t> Academy Webinar</a:t>
            </a:r>
            <a:endParaRPr lang="de-DE" sz="1100" dirty="0">
              <a:solidFill>
                <a:schemeClr val="bg1"/>
              </a:solidFill>
            </a:endParaRPr>
          </a:p>
        </p:txBody>
      </p:sp>
      <p:sp>
        <p:nvSpPr>
          <p:cNvPr id="3" name="Title 1">
            <a:extLst>
              <a:ext uri="{FF2B5EF4-FFF2-40B4-BE49-F238E27FC236}">
                <a16:creationId xmlns:a16="http://schemas.microsoft.com/office/drawing/2014/main" id="{F2251076-51C8-6F2A-FD78-209026967A48}"/>
              </a:ext>
            </a:extLst>
          </p:cNvPr>
          <p:cNvSpPr txBox="1">
            <a:spLocks/>
          </p:cNvSpPr>
          <p:nvPr userDrawn="1"/>
        </p:nvSpPr>
        <p:spPr>
          <a:xfrm>
            <a:off x="2993124" y="167971"/>
            <a:ext cx="4351364" cy="36287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lang="en-GB" sz="2000" dirty="0"/>
          </a:p>
        </p:txBody>
      </p:sp>
    </p:spTree>
    <p:extLst>
      <p:ext uri="{BB962C8B-B14F-4D97-AF65-F5344CB8AC3E}">
        <p14:creationId xmlns:p14="http://schemas.microsoft.com/office/powerpoint/2010/main" val="3617093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235781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375582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784393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524190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470100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974786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763517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086630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2 Contents">
    <p:spTree>
      <p:nvGrpSpPr>
        <p:cNvPr id="1" name=""/>
        <p:cNvGrpSpPr/>
        <p:nvPr/>
      </p:nvGrpSpPr>
      <p:grpSpPr>
        <a:xfrm>
          <a:off x="0" y="0"/>
          <a:ext cx="0" cy="0"/>
          <a:chOff x="0" y="0"/>
          <a:chExt cx="0" cy="0"/>
        </a:xfrm>
      </p:grpSpPr>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7571"/>
            <a:ext cx="4131000" cy="351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sp>
        <p:nvSpPr>
          <p:cNvPr id="6" name="מציין מיקום תוכן 4">
            <a:extLst>
              <a:ext uri="{FF2B5EF4-FFF2-40B4-BE49-F238E27FC236}">
                <a16:creationId xmlns:a16="http://schemas.microsoft.com/office/drawing/2014/main" id="{C3D68647-40BB-4E40-9D12-4180680B3A93}"/>
              </a:ext>
            </a:extLst>
          </p:cNvPr>
          <p:cNvSpPr>
            <a:spLocks noGrp="1"/>
          </p:cNvSpPr>
          <p:nvPr>
            <p:ph sz="quarter" idx="11" hasCustomPrompt="1"/>
          </p:nvPr>
        </p:nvSpPr>
        <p:spPr>
          <a:xfrm>
            <a:off x="4745538" y="987571"/>
            <a:ext cx="4131000" cy="351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cxnSp>
        <p:nvCxnSpPr>
          <p:cNvPr id="8" name="מחבר ישר 7">
            <a:extLst>
              <a:ext uri="{FF2B5EF4-FFF2-40B4-BE49-F238E27FC236}">
                <a16:creationId xmlns:a16="http://schemas.microsoft.com/office/drawing/2014/main" id="{19F36860-9811-4767-99D7-F50368208E0C}"/>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תמונה 9">
            <a:extLst>
              <a:ext uri="{FF2B5EF4-FFF2-40B4-BE49-F238E27FC236}">
                <a16:creationId xmlns:a16="http://schemas.microsoft.com/office/drawing/2014/main" id="{4AA17FF7-E86C-4838-AB9C-3F47BB9CABF0}"/>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38B0F238-C625-43A1-9C2B-130EAD00CCFA}"/>
              </a:ext>
            </a:extLst>
          </p:cNvPr>
          <p:cNvSpPr txBox="1"/>
          <p:nvPr userDrawn="1"/>
        </p:nvSpPr>
        <p:spPr>
          <a:xfrm>
            <a:off x="467085" y="4813821"/>
            <a:ext cx="2021390"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34AFCAF6-F960-4857-B88B-801B85C0EDD4}"/>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18FB610E-9806-493B-9C00-A8FB753631A5}"/>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348299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764338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415679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911967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757018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9210242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42555766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706391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6176912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6729097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1361394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3137583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539249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3246400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5057736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120902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0466109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264534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6611291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5832908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262575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3824806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1639310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945500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334582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9777111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1560963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8647547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5293290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5443365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7355753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1763681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4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9962472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4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8468703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920947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8746033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7273873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5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5282351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9411690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5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5909525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3920002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5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8728677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4931943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5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2174566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5013635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727208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1260980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9939894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60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5906689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61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41230619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62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5153237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63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5724826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64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33234163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65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3650131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66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603561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165727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2283472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457318" y="855609"/>
            <a:ext cx="868668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457320" y="206026"/>
            <a:ext cx="7144243" cy="649583"/>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457319" y="983403"/>
            <a:ext cx="8419219" cy="3510000"/>
          </a:xfrm>
        </p:spPr>
        <p:txBody>
          <a:bodyPr/>
          <a:lstStyle>
            <a:lvl1pPr marL="257175" indent="-257175">
              <a:buFontTx/>
              <a:buBlip>
                <a:blip r:embed="rId2"/>
              </a:buBlip>
              <a:defRPr>
                <a:latin typeface="+mj-lt"/>
              </a:defRPr>
            </a:lvl1pPr>
            <a:lvl2pPr marL="405000" indent="-270000">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7759418" y="265774"/>
            <a:ext cx="1134000" cy="362876"/>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467085" y="4813821"/>
            <a:ext cx="202792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50" dirty="0">
                <a:solidFill>
                  <a:schemeClr val="bg1"/>
                </a:solidFill>
              </a:rPr>
              <a:t>© ETSI 2021. All rights reserved</a:t>
            </a:r>
            <a:endParaRPr lang="he-IL" sz="1050" dirty="0">
              <a:solidFill>
                <a:schemeClr val="bg1"/>
              </a:solidFill>
            </a:endParaRPr>
          </a:p>
          <a:p>
            <a:pPr lvl="0"/>
            <a:endParaRPr lang="he-IL" sz="105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8404119" y="4790829"/>
            <a:ext cx="472420" cy="273844"/>
          </a:xfrm>
          <a:prstGeom prst="rect">
            <a:avLst/>
          </a:prstGeom>
        </p:spPr>
        <p:txBody>
          <a:bodyPr vert="horz" lIns="0" tIns="34290" rIns="68580" bIns="3429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050" baseline="0" smtClean="0">
                <a:solidFill>
                  <a:schemeClr val="tx1"/>
                </a:solidFill>
                <a:latin typeface="Calibri" panose="020F0502020204030204" pitchFamily="34" charset="0"/>
                <a:cs typeface="Calibri" panose="020F0502020204030204" pitchFamily="34" charset="0"/>
              </a:rPr>
              <a:pPr algn="r"/>
              <a:t>‹Nr.›</a:t>
            </a:fld>
            <a:endParaRPr lang="en-US" sz="105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3028950" y="4791747"/>
            <a:ext cx="3086100" cy="273844"/>
          </a:xfrm>
          <a:prstGeom prst="rect">
            <a:avLst/>
          </a:prstGeom>
        </p:spPr>
        <p:txBody>
          <a:bodyPr vert="horz" lIns="108878" tIns="54439" rIns="108878" bIns="54439" rtlCol="0" anchor="ctr">
            <a:noAutofit/>
          </a:bodyPr>
          <a:lstStyle>
            <a:lvl1pPr>
              <a:defRPr lang="en-US" sz="105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dirty="0"/>
              <a:t>ADD SECTION NAME</a:t>
            </a:r>
          </a:p>
        </p:txBody>
      </p:sp>
    </p:spTree>
    <p:extLst>
      <p:ext uri="{BB962C8B-B14F-4D97-AF65-F5344CB8AC3E}">
        <p14:creationId xmlns:p14="http://schemas.microsoft.com/office/powerpoint/2010/main" val="174572472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1.jp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69">
            <a:alphaModFix/>
          </a:blip>
          <a:stretch>
            <a:fillRect/>
          </a:stretch>
        </a:blipFill>
        <a:effectLst/>
      </p:bgPr>
    </p:bg>
    <p:spTree>
      <p:nvGrpSpPr>
        <p:cNvPr id="1" name="Shape 5"/>
        <p:cNvGrpSpPr/>
        <p:nvPr/>
      </p:nvGrpSpPr>
      <p:grpSpPr>
        <a:xfrm>
          <a:off x="0" y="0"/>
          <a:ext cx="0" cy="0"/>
          <a:chOff x="0" y="0"/>
          <a:chExt cx="0" cy="0"/>
        </a:xfrm>
      </p:grpSpPr>
      <p:sp>
        <p:nvSpPr>
          <p:cNvPr id="6" name="Google Shape;6;p80"/>
          <p:cNvSpPr txBox="1">
            <a:spLocks noGrp="1"/>
          </p:cNvSpPr>
          <p:nvPr>
            <p:ph type="title"/>
          </p:nvPr>
        </p:nvSpPr>
        <p:spPr>
          <a:xfrm>
            <a:off x="2948940" y="102394"/>
            <a:ext cx="6018080" cy="994172"/>
          </a:xfrm>
          <a:prstGeom prst="rect">
            <a:avLst/>
          </a:prstGeom>
          <a:noFill/>
          <a:ln>
            <a:noFill/>
          </a:ln>
        </p:spPr>
        <p:txBody>
          <a:bodyPr spcFirstLastPara="1" wrap="square" lIns="68575" tIns="34275" rIns="68575" bIns="34275" anchor="t" anchorCtr="0">
            <a:normAutofit/>
          </a:bodyPr>
          <a:lstStyle>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80"/>
          <p:cNvSpPr txBox="1">
            <a:spLocks noGrp="1"/>
          </p:cNvSpPr>
          <p:nvPr>
            <p:ph type="body" idx="1"/>
          </p:nvPr>
        </p:nvSpPr>
        <p:spPr>
          <a:xfrm>
            <a:off x="191729" y="1369219"/>
            <a:ext cx="877529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Calibri"/>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 name="Google Shape;8;p80"/>
          <p:cNvSpPr txBox="1">
            <a:spLocks noGrp="1"/>
          </p:cNvSpPr>
          <p:nvPr>
            <p:ph type="dt" idx="10"/>
          </p:nvPr>
        </p:nvSpPr>
        <p:spPr>
          <a:xfrm>
            <a:off x="628650" y="4768454"/>
            <a:ext cx="1330778"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 name="Google Shape;9;p80"/>
          <p:cNvSpPr txBox="1">
            <a:spLocks noGrp="1"/>
          </p:cNvSpPr>
          <p:nvPr>
            <p:ph type="ftr" idx="11"/>
          </p:nvPr>
        </p:nvSpPr>
        <p:spPr>
          <a:xfrm>
            <a:off x="2196192" y="4768453"/>
            <a:ext cx="3476353"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 name="Google Shape;10;p80"/>
          <p:cNvSpPr txBox="1">
            <a:spLocks noGrp="1"/>
          </p:cNvSpPr>
          <p:nvPr>
            <p:ph type="sldNum" idx="12"/>
          </p:nvPr>
        </p:nvSpPr>
        <p:spPr>
          <a:xfrm>
            <a:off x="6457950" y="4793660"/>
            <a:ext cx="20574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
              <a:t>‹Nr.›</a:t>
            </a:fld>
            <a:endParaRPr/>
          </a:p>
        </p:txBody>
      </p:sp>
    </p:spTree>
  </p:cSld>
  <p:clrMap bg1="lt1" tx1="dk1" bg2="dk2" tx2="lt2" accent1="accent1" accent2="accent2" accent3="accent3" accent4="accent4" accent5="accent5" accent6="accent6" hlink="hlink" folHlink="folHlink"/>
  <p:sldLayoutIdLst>
    <p:sldLayoutId id="2147483656"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 id="2147483714" r:id="rId53"/>
    <p:sldLayoutId id="2147483715" r:id="rId54"/>
    <p:sldLayoutId id="2147483716" r:id="rId55"/>
    <p:sldLayoutId id="2147483717" r:id="rId56"/>
    <p:sldLayoutId id="2147483718" r:id="rId57"/>
    <p:sldLayoutId id="2147483719" r:id="rId58"/>
    <p:sldLayoutId id="2147483720" r:id="rId59"/>
    <p:sldLayoutId id="2147483721" r:id="rId60"/>
    <p:sldLayoutId id="2147483722" r:id="rId61"/>
    <p:sldLayoutId id="2147483723" r:id="rId62"/>
    <p:sldLayoutId id="2147483724" r:id="rId63"/>
    <p:sldLayoutId id="2147483725" r:id="rId64"/>
    <p:sldLayoutId id="2147483726" r:id="rId65"/>
    <p:sldLayoutId id="2147483727" r:id="rId66"/>
    <p:sldLayoutId id="2147483728" r:id="rId6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hyperlink" Target="https://doi.org/10.1016/j.respol.2022.104618" TargetMode="Externa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1">
            <a:extLst>
              <a:ext uri="{FF2B5EF4-FFF2-40B4-BE49-F238E27FC236}">
                <a16:creationId xmlns:a16="http://schemas.microsoft.com/office/drawing/2014/main" id="{A937181C-0186-0457-66BF-442372C04F9C}"/>
              </a:ext>
            </a:extLst>
          </p:cNvPr>
          <p:cNvSpPr txBox="1">
            <a:spLocks/>
          </p:cNvSpPr>
          <p:nvPr/>
        </p:nvSpPr>
        <p:spPr>
          <a:xfrm>
            <a:off x="555085" y="2158787"/>
            <a:ext cx="8351831" cy="998190"/>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gn="ctr">
              <a:lnSpc>
                <a:spcPct val="100000"/>
              </a:lnSpc>
            </a:pPr>
            <a:r>
              <a:rPr lang="en-US" sz="3600" i="1" dirty="0"/>
              <a:t>IPR and Standardisation</a:t>
            </a:r>
          </a:p>
          <a:p>
            <a:pPr algn="ctr">
              <a:lnSpc>
                <a:spcPct val="100000"/>
              </a:lnSpc>
            </a:pPr>
            <a:endParaRPr lang="en-GB" sz="32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230178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Espace réservé du contenu 5">
            <a:extLst>
              <a:ext uri="{FF2B5EF4-FFF2-40B4-BE49-F238E27FC236}">
                <a16:creationId xmlns:a16="http://schemas.microsoft.com/office/drawing/2014/main" id="{E478C9D2-6263-BF4D-9863-C299EE081789}"/>
              </a:ext>
            </a:extLst>
          </p:cNvPr>
          <p:cNvSpPr>
            <a:spLocks noGrp="1"/>
          </p:cNvSpPr>
          <p:nvPr>
            <p:ph sz="quarter" idx="10"/>
          </p:nvPr>
        </p:nvSpPr>
        <p:spPr>
          <a:xfrm>
            <a:off x="457319" y="1444443"/>
            <a:ext cx="8419219" cy="3510000"/>
          </a:xfrm>
        </p:spPr>
        <p:txBody>
          <a:bodyPr>
            <a:normAutofit/>
          </a:bodyPr>
          <a:lstStyle/>
          <a:p>
            <a:pPr lvl="1"/>
            <a:r>
              <a:rPr lang="en-GB" sz="1500" dirty="0" smtClean="0"/>
              <a:t>Standards </a:t>
            </a:r>
            <a:r>
              <a:rPr lang="en-GB" sz="1500" dirty="0"/>
              <a:t>are text documents, and the question of copyright arises</a:t>
            </a:r>
          </a:p>
          <a:p>
            <a:pPr lvl="1"/>
            <a:r>
              <a:rPr lang="en-GB" sz="1500" dirty="0" smtClean="0"/>
              <a:t>Standards </a:t>
            </a:r>
            <a:r>
              <a:rPr lang="en-GB" sz="1500" dirty="0"/>
              <a:t>are often known by a name and associated with certain logos (or symbols or emblems, think of GSM, Wi-Fi, Bluetooth and CD)</a:t>
            </a:r>
          </a:p>
          <a:p>
            <a:pPr lvl="2"/>
            <a:r>
              <a:rPr lang="en-GB" sz="1200" dirty="0" smtClean="0"/>
              <a:t>sometimes, </a:t>
            </a:r>
            <a:r>
              <a:rPr lang="en-GB" sz="1200" dirty="0"/>
              <a:t>SDO </a:t>
            </a:r>
            <a:r>
              <a:rPr lang="en-GB" sz="1200" dirty="0" smtClean="0"/>
              <a:t>copyright </a:t>
            </a:r>
            <a:r>
              <a:rPr lang="en-GB" sz="1200" dirty="0"/>
              <a:t>owner of the name</a:t>
            </a:r>
          </a:p>
          <a:p>
            <a:pPr lvl="2"/>
            <a:r>
              <a:rPr lang="en-GB" sz="1200" dirty="0" smtClean="0"/>
              <a:t>in rare case, e.g. the well-known “GSM” </a:t>
            </a:r>
            <a:r>
              <a:rPr lang="en-GB" sz="1200" dirty="0"/>
              <a:t>logo is owned by the GSM Association (GSMA</a:t>
            </a:r>
            <a:r>
              <a:rPr lang="en-GB" sz="1200" dirty="0" smtClean="0"/>
              <a:t>) </a:t>
            </a:r>
            <a:r>
              <a:rPr lang="en-GB" sz="1200" dirty="0"/>
              <a:t>and the trademark </a:t>
            </a:r>
            <a:r>
              <a:rPr lang="en-GB" sz="1200" dirty="0" smtClean="0"/>
              <a:t/>
            </a:r>
            <a:br>
              <a:rPr lang="en-GB" sz="1200" dirty="0" smtClean="0"/>
            </a:br>
            <a:r>
              <a:rPr lang="en-GB" sz="1200" dirty="0" smtClean="0"/>
              <a:t>“Wi-Fi” </a:t>
            </a:r>
            <a:r>
              <a:rPr lang="en-GB" sz="1200" dirty="0"/>
              <a:t>is owned by the Wi-Fi </a:t>
            </a:r>
            <a:r>
              <a:rPr lang="en-GB" sz="1200" dirty="0" smtClean="0"/>
              <a:t>Alliance</a:t>
            </a:r>
            <a:endParaRPr lang="en-GB" sz="1200" dirty="0"/>
          </a:p>
          <a:p>
            <a:pPr lvl="1"/>
            <a:r>
              <a:rPr lang="en-GB" sz="1500" dirty="0" smtClean="0"/>
              <a:t>The </a:t>
            </a:r>
            <a:r>
              <a:rPr lang="en-GB" sz="1500" dirty="0"/>
              <a:t>implementation of a standard into a product or service may require the use of certain </a:t>
            </a:r>
            <a:r>
              <a:rPr lang="en-GB" sz="1500" dirty="0" smtClean="0"/>
              <a:t>IPRs</a:t>
            </a:r>
            <a:endParaRPr lang="en-GB" sz="1500" dirty="0"/>
          </a:p>
          <a:p>
            <a:pPr lvl="2"/>
            <a:r>
              <a:rPr lang="en-GB" sz="1200" dirty="0" smtClean="0"/>
              <a:t>patented </a:t>
            </a:r>
            <a:r>
              <a:rPr lang="en-GB" sz="1200" dirty="0"/>
              <a:t>inventions                                  	</a:t>
            </a:r>
            <a:endParaRPr lang="en-GB" sz="1200" dirty="0" smtClean="0"/>
          </a:p>
          <a:p>
            <a:pPr lvl="2"/>
            <a:r>
              <a:rPr lang="en-GB" sz="1200" dirty="0" smtClean="0"/>
              <a:t>proprietary </a:t>
            </a:r>
            <a:r>
              <a:rPr lang="en-GB" sz="1200" dirty="0"/>
              <a:t>software code</a:t>
            </a:r>
          </a:p>
          <a:p>
            <a:pPr lvl="2"/>
            <a:endParaRPr lang="en-GB" sz="1200" dirty="0"/>
          </a:p>
        </p:txBody>
      </p:sp>
      <p:sp>
        <p:nvSpPr>
          <p:cNvPr id="6" name="כותרת 1">
            <a:extLst>
              <a:ext uri="{FF2B5EF4-FFF2-40B4-BE49-F238E27FC236}">
                <a16:creationId xmlns:a16="http://schemas.microsoft.com/office/drawing/2014/main" id="{4E5907F4-2BB9-1842-AB2F-F45BFE692285}"/>
              </a:ext>
            </a:extLst>
          </p:cNvPr>
          <p:cNvSpPr txBox="1">
            <a:spLocks/>
          </p:cNvSpPr>
          <p:nvPr/>
        </p:nvSpPr>
        <p:spPr>
          <a:xfrm>
            <a:off x="618612" y="997518"/>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marL="257175" indent="-257175">
              <a:lnSpc>
                <a:spcPct val="90000"/>
              </a:lnSpc>
              <a:spcBef>
                <a:spcPts val="800"/>
              </a:spcBef>
              <a:buClr>
                <a:schemeClr val="dk1"/>
              </a:buClr>
              <a:buSzPts val="2100"/>
              <a:buBlip>
                <a:blip r:embed="rId2"/>
              </a:buBlip>
            </a:pPr>
            <a:r>
              <a:rPr lang="en-GB" altLang="en-US" sz="1700" dirty="0">
                <a:solidFill>
                  <a:schemeClr val="tx1"/>
                </a:solidFill>
                <a:latin typeface="Calibri Light" panose="020F0302020204030204" pitchFamily="34" charset="0"/>
                <a:ea typeface="Calibri"/>
                <a:cs typeface="Calibri Light" panose="020F0302020204030204" pitchFamily="34" charset="0"/>
              </a:rPr>
              <a:t>IPRs can be relevant to </a:t>
            </a:r>
            <a:r>
              <a:rPr lang="en-GB" altLang="en-US" sz="1700" dirty="0" smtClean="0">
                <a:solidFill>
                  <a:schemeClr val="tx1"/>
                </a:solidFill>
                <a:latin typeface="Calibri Light" panose="020F0302020204030204" pitchFamily="34" charset="0"/>
                <a:ea typeface="Calibri"/>
                <a:cs typeface="Calibri Light" panose="020F0302020204030204" pitchFamily="34" charset="0"/>
              </a:rPr>
              <a:t>standards </a:t>
            </a:r>
            <a:r>
              <a:rPr lang="en-GB" altLang="en-US" sz="1700" dirty="0">
                <a:solidFill>
                  <a:schemeClr val="tx1"/>
                </a:solidFill>
                <a:latin typeface="Calibri Light" panose="020F0302020204030204" pitchFamily="34" charset="0"/>
                <a:ea typeface="Calibri"/>
                <a:cs typeface="Calibri Light" panose="020F0302020204030204" pitchFamily="34" charset="0"/>
              </a:rPr>
              <a:t>in different ways:</a:t>
            </a:r>
          </a:p>
        </p:txBody>
      </p:sp>
      <p:sp>
        <p:nvSpPr>
          <p:cNvPr id="4" name="כותרת 2">
            <a:extLst>
              <a:ext uri="{FF2B5EF4-FFF2-40B4-BE49-F238E27FC236}">
                <a16:creationId xmlns:a16="http://schemas.microsoft.com/office/drawing/2014/main" id="{3DB062B9-720C-E934-3E75-38A9180A5D13}"/>
              </a:ext>
            </a:extLst>
          </p:cNvPr>
          <p:cNvSpPr txBox="1">
            <a:spLocks/>
          </p:cNvSpPr>
          <p:nvPr/>
        </p:nvSpPr>
        <p:spPr>
          <a:xfrm>
            <a:off x="2941544" y="132163"/>
            <a:ext cx="5615860"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Ways </a:t>
            </a:r>
            <a:r>
              <a:rPr lang="en-GB" sz="2400" dirty="0"/>
              <a:t>in which IPRs can be relevant to </a:t>
            </a:r>
            <a:r>
              <a:rPr lang="en-GB" sz="2400" dirty="0" smtClean="0"/>
              <a:t>standards</a:t>
            </a:r>
            <a:endParaRPr lang="en-GB" sz="2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251824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3DB062B9-720C-E934-3E75-38A9180A5D13}"/>
              </a:ext>
            </a:extLst>
          </p:cNvPr>
          <p:cNvSpPr txBox="1">
            <a:spLocks/>
          </p:cNvSpPr>
          <p:nvPr/>
        </p:nvSpPr>
        <p:spPr>
          <a:xfrm>
            <a:off x="2941544" y="132163"/>
            <a:ext cx="5615860" cy="649288"/>
          </a:xfrm>
          <a:prstGeom prst="rect">
            <a:avLst/>
          </a:prstGeom>
          <a:noFill/>
          <a:ln>
            <a:noFill/>
          </a:ln>
        </p:spPr>
        <p:txBody>
          <a:bodyPr spcFirstLastPara="1" wrap="square" lIns="68575" tIns="34275" rIns="68575" bIns="34275" anchor="t" anchorCtr="0">
            <a:normAutofit fontScale="92500" lnSpcReduction="1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sz="2400" dirty="0"/>
              <a:t>How are different forms of intellectual property rights related with standards?</a:t>
            </a:r>
            <a:endParaRPr lang="en-GB" sz="2400" dirty="0">
              <a:latin typeface="Calibri Light" panose="020F0302020204030204" pitchFamily="34" charset="0"/>
              <a:cs typeface="Calibri Light" panose="020F0302020204030204" pitchFamily="34" charset="0"/>
            </a:endParaRPr>
          </a:p>
        </p:txBody>
      </p:sp>
      <p:grpSp>
        <p:nvGrpSpPr>
          <p:cNvPr id="29" name="Gruppieren 28"/>
          <p:cNvGrpSpPr/>
          <p:nvPr/>
        </p:nvGrpSpPr>
        <p:grpSpPr>
          <a:xfrm>
            <a:off x="1187876" y="759495"/>
            <a:ext cx="6995868" cy="4104884"/>
            <a:chOff x="539555" y="1697874"/>
            <a:chExt cx="8128516" cy="5133504"/>
          </a:xfrm>
        </p:grpSpPr>
        <p:sp>
          <p:nvSpPr>
            <p:cNvPr id="30" name="Textfeld 29">
              <a:extLst>
                <a:ext uri="{FF2B5EF4-FFF2-40B4-BE49-F238E27FC236}">
                  <a16:creationId xmlns:a16="http://schemas.microsoft.com/office/drawing/2014/main" id="{9BD9304F-C555-62D4-0111-4D51314F0034}"/>
                </a:ext>
              </a:extLst>
            </p:cNvPr>
            <p:cNvSpPr txBox="1"/>
            <p:nvPr/>
          </p:nvSpPr>
          <p:spPr>
            <a:xfrm>
              <a:off x="719573" y="1697874"/>
              <a:ext cx="2376263" cy="46166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Exclusiveness of information/ restrictiveness of use</a:t>
              </a:r>
            </a:p>
          </p:txBody>
        </p:sp>
        <p:grpSp>
          <p:nvGrpSpPr>
            <p:cNvPr id="31" name="Gruppieren 30">
              <a:extLst>
                <a:ext uri="{FF2B5EF4-FFF2-40B4-BE49-F238E27FC236}">
                  <a16:creationId xmlns:a16="http://schemas.microsoft.com/office/drawing/2014/main" id="{E4DDE60F-F3EB-3C51-0E90-E00E30FD817C}"/>
                </a:ext>
              </a:extLst>
            </p:cNvPr>
            <p:cNvGrpSpPr/>
            <p:nvPr/>
          </p:nvGrpSpPr>
          <p:grpSpPr>
            <a:xfrm>
              <a:off x="1907704" y="2492896"/>
              <a:ext cx="4824536" cy="3816424"/>
              <a:chOff x="2060104" y="2420888"/>
              <a:chExt cx="4528120" cy="3528392"/>
            </a:xfrm>
          </p:grpSpPr>
          <p:cxnSp>
            <p:nvCxnSpPr>
              <p:cNvPr id="48" name="Gerade Verbindung mit Pfeil 47">
                <a:extLst>
                  <a:ext uri="{FF2B5EF4-FFF2-40B4-BE49-F238E27FC236}">
                    <a16:creationId xmlns:a16="http://schemas.microsoft.com/office/drawing/2014/main" id="{6ED8A595-1EFD-5501-71A6-D0285146F14A}"/>
                  </a:ext>
                </a:extLst>
              </p:cNvPr>
              <p:cNvCxnSpPr/>
              <p:nvPr/>
            </p:nvCxnSpPr>
            <p:spPr bwMode="auto">
              <a:xfrm flipV="1">
                <a:off x="2060104" y="2420888"/>
                <a:ext cx="0" cy="3528392"/>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cxnSp>
            <p:nvCxnSpPr>
              <p:cNvPr id="49" name="Gerade Verbindung mit Pfeil 48">
                <a:extLst>
                  <a:ext uri="{FF2B5EF4-FFF2-40B4-BE49-F238E27FC236}">
                    <a16:creationId xmlns:a16="http://schemas.microsoft.com/office/drawing/2014/main" id="{AC4B7CEE-9479-6758-4521-BA63F9553B48}"/>
                  </a:ext>
                </a:extLst>
              </p:cNvPr>
              <p:cNvCxnSpPr>
                <a:cxnSpLocks/>
              </p:cNvCxnSpPr>
              <p:nvPr/>
            </p:nvCxnSpPr>
            <p:spPr bwMode="auto">
              <a:xfrm>
                <a:off x="2060104" y="5949280"/>
                <a:ext cx="4528120" cy="0"/>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grpSp>
        <p:sp>
          <p:nvSpPr>
            <p:cNvPr id="32" name="Textfeld 31">
              <a:extLst>
                <a:ext uri="{FF2B5EF4-FFF2-40B4-BE49-F238E27FC236}">
                  <a16:creationId xmlns:a16="http://schemas.microsoft.com/office/drawing/2014/main" id="{8FEBE3D3-B38F-7486-05BF-E1C1C54DF342}"/>
                </a:ext>
              </a:extLst>
            </p:cNvPr>
            <p:cNvSpPr txBox="1"/>
            <p:nvPr/>
          </p:nvSpPr>
          <p:spPr>
            <a:xfrm>
              <a:off x="539555" y="2656282"/>
              <a:ext cx="720080" cy="27699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high</a:t>
              </a:r>
            </a:p>
          </p:txBody>
        </p:sp>
        <p:sp>
          <p:nvSpPr>
            <p:cNvPr id="33" name="Textfeld 32">
              <a:extLst>
                <a:ext uri="{FF2B5EF4-FFF2-40B4-BE49-F238E27FC236}">
                  <a16:creationId xmlns:a16="http://schemas.microsoft.com/office/drawing/2014/main" id="{82763E57-BAF7-CFBD-1C4F-A58A5C0F6F19}"/>
                </a:ext>
              </a:extLst>
            </p:cNvPr>
            <p:cNvSpPr txBox="1"/>
            <p:nvPr/>
          </p:nvSpPr>
          <p:spPr>
            <a:xfrm>
              <a:off x="6939880" y="6075819"/>
              <a:ext cx="1728191" cy="27699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Distance to market</a:t>
              </a:r>
            </a:p>
          </p:txBody>
        </p:sp>
        <p:sp>
          <p:nvSpPr>
            <p:cNvPr id="34" name="Textfeld 33">
              <a:extLst>
                <a:ext uri="{FF2B5EF4-FFF2-40B4-BE49-F238E27FC236}">
                  <a16:creationId xmlns:a16="http://schemas.microsoft.com/office/drawing/2014/main" id="{CD8D1C48-5758-0711-C2A9-56AE0DEA698A}"/>
                </a:ext>
              </a:extLst>
            </p:cNvPr>
            <p:cNvSpPr txBox="1"/>
            <p:nvPr/>
          </p:nvSpPr>
          <p:spPr>
            <a:xfrm>
              <a:off x="600209" y="5429488"/>
              <a:ext cx="983460" cy="646331"/>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Low (publicly available)</a:t>
              </a:r>
            </a:p>
          </p:txBody>
        </p:sp>
        <p:sp>
          <p:nvSpPr>
            <p:cNvPr id="35" name="Textfeld 34">
              <a:extLst>
                <a:ext uri="{FF2B5EF4-FFF2-40B4-BE49-F238E27FC236}">
                  <a16:creationId xmlns:a16="http://schemas.microsoft.com/office/drawing/2014/main" id="{71CDABD4-ABF0-88A2-577F-0FE4C6FDD1D1}"/>
                </a:ext>
              </a:extLst>
            </p:cNvPr>
            <p:cNvSpPr txBox="1"/>
            <p:nvPr/>
          </p:nvSpPr>
          <p:spPr>
            <a:xfrm>
              <a:off x="5839687" y="6297824"/>
              <a:ext cx="720080" cy="27699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high</a:t>
              </a:r>
            </a:p>
          </p:txBody>
        </p:sp>
        <p:sp>
          <p:nvSpPr>
            <p:cNvPr id="36" name="Textfeld 35">
              <a:extLst>
                <a:ext uri="{FF2B5EF4-FFF2-40B4-BE49-F238E27FC236}">
                  <a16:creationId xmlns:a16="http://schemas.microsoft.com/office/drawing/2014/main" id="{0468D55B-0CAE-3A1B-151B-C68FC6F1BA3C}"/>
                </a:ext>
              </a:extLst>
            </p:cNvPr>
            <p:cNvSpPr txBox="1"/>
            <p:nvPr/>
          </p:nvSpPr>
          <p:spPr>
            <a:xfrm>
              <a:off x="1917322" y="6254027"/>
              <a:ext cx="1566171" cy="577351"/>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ysClr val="windowText" lastClr="000000"/>
                  </a:solidFill>
                  <a:effectLst/>
                  <a:uLnTx/>
                  <a:uFillTx/>
                  <a:latin typeface="Arial" charset="0"/>
                  <a:ea typeface="+mn-ea"/>
                  <a:cs typeface="+mn-cs"/>
                </a:rPr>
                <a:t>Low (directly implementable)</a:t>
              </a:r>
            </a:p>
          </p:txBody>
        </p:sp>
        <p:cxnSp>
          <p:nvCxnSpPr>
            <p:cNvPr id="37" name="Gerade Verbindung mit Pfeil 36">
              <a:extLst>
                <a:ext uri="{FF2B5EF4-FFF2-40B4-BE49-F238E27FC236}">
                  <a16:creationId xmlns:a16="http://schemas.microsoft.com/office/drawing/2014/main" id="{FD2F2E11-564D-B20E-07FE-243612A3AAA7}"/>
                </a:ext>
              </a:extLst>
            </p:cNvPr>
            <p:cNvCxnSpPr>
              <a:cxnSpLocks/>
              <a:stCxn id="44" idx="4"/>
              <a:endCxn id="43" idx="0"/>
            </p:cNvCxnSpPr>
            <p:nvPr/>
          </p:nvCxnSpPr>
          <p:spPr bwMode="auto">
            <a:xfrm flipH="1">
              <a:off x="3380640" y="4503580"/>
              <a:ext cx="273873" cy="666715"/>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grpSp>
          <p:nvGrpSpPr>
            <p:cNvPr id="38" name="Gruppieren 37">
              <a:extLst>
                <a:ext uri="{FF2B5EF4-FFF2-40B4-BE49-F238E27FC236}">
                  <a16:creationId xmlns:a16="http://schemas.microsoft.com/office/drawing/2014/main" id="{B19C617B-5455-8D99-AF4B-FE4242EB582A}"/>
                </a:ext>
              </a:extLst>
            </p:cNvPr>
            <p:cNvGrpSpPr/>
            <p:nvPr/>
          </p:nvGrpSpPr>
          <p:grpSpPr>
            <a:xfrm>
              <a:off x="2555776" y="2609246"/>
              <a:ext cx="4735620" cy="3209120"/>
              <a:chOff x="2204121" y="2609246"/>
              <a:chExt cx="4735620" cy="3209120"/>
            </a:xfrm>
          </p:grpSpPr>
          <p:sp>
            <p:nvSpPr>
              <p:cNvPr id="41" name="Ellipse 40">
                <a:extLst>
                  <a:ext uri="{FF2B5EF4-FFF2-40B4-BE49-F238E27FC236}">
                    <a16:creationId xmlns:a16="http://schemas.microsoft.com/office/drawing/2014/main" id="{636E0CC0-7308-AA4F-C1D6-0962EB21295B}"/>
                  </a:ext>
                </a:extLst>
              </p:cNvPr>
              <p:cNvSpPr/>
              <p:nvPr/>
            </p:nvSpPr>
            <p:spPr bwMode="auto">
              <a:xfrm>
                <a:off x="5040051" y="5170296"/>
                <a:ext cx="1899690" cy="648070"/>
              </a:xfrm>
              <a:prstGeom prst="ellipse">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Arial" charset="0"/>
                    <a:ea typeface="+mn-ea"/>
                    <a:cs typeface="+mn-cs"/>
                  </a:rPr>
                  <a:t>Academic publications</a:t>
                </a:r>
              </a:p>
            </p:txBody>
          </p:sp>
          <p:sp>
            <p:nvSpPr>
              <p:cNvPr id="42" name="Ellipse 41">
                <a:extLst>
                  <a:ext uri="{FF2B5EF4-FFF2-40B4-BE49-F238E27FC236}">
                    <a16:creationId xmlns:a16="http://schemas.microsoft.com/office/drawing/2014/main" id="{61FFCA4E-03CF-CBDF-1ED9-CAE2C44A9623}"/>
                  </a:ext>
                </a:extLst>
              </p:cNvPr>
              <p:cNvSpPr/>
              <p:nvPr/>
            </p:nvSpPr>
            <p:spPr bwMode="auto">
              <a:xfrm>
                <a:off x="2789802" y="2609246"/>
                <a:ext cx="1368151" cy="648070"/>
              </a:xfrm>
              <a:prstGeom prst="ellipse">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Arial" charset="0"/>
                    <a:ea typeface="+mn-ea"/>
                    <a:cs typeface="+mn-cs"/>
                  </a:rPr>
                  <a:t>Patent</a:t>
                </a:r>
              </a:p>
            </p:txBody>
          </p:sp>
          <p:sp>
            <p:nvSpPr>
              <p:cNvPr id="43" name="Ellipse 42">
                <a:extLst>
                  <a:ext uri="{FF2B5EF4-FFF2-40B4-BE49-F238E27FC236}">
                    <a16:creationId xmlns:a16="http://schemas.microsoft.com/office/drawing/2014/main" id="{D3E1CED4-1420-E0CA-ACCE-F4002AB076F3}"/>
                  </a:ext>
                </a:extLst>
              </p:cNvPr>
              <p:cNvSpPr/>
              <p:nvPr/>
            </p:nvSpPr>
            <p:spPr bwMode="auto">
              <a:xfrm>
                <a:off x="2204121" y="5170296"/>
                <a:ext cx="1649726" cy="648070"/>
              </a:xfrm>
              <a:prstGeom prst="ellipse">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Arial" charset="0"/>
                    <a:ea typeface="+mn-ea"/>
                    <a:cs typeface="+mn-cs"/>
                  </a:rPr>
                  <a:t>Standards</a:t>
                </a:r>
              </a:p>
            </p:txBody>
          </p:sp>
          <p:sp>
            <p:nvSpPr>
              <p:cNvPr id="44" name="Ellipse 43">
                <a:extLst>
                  <a:ext uri="{FF2B5EF4-FFF2-40B4-BE49-F238E27FC236}">
                    <a16:creationId xmlns:a16="http://schemas.microsoft.com/office/drawing/2014/main" id="{0DABD28F-B5EB-DFF5-E5D9-4EAC31F2ED83}"/>
                  </a:ext>
                </a:extLst>
              </p:cNvPr>
              <p:cNvSpPr/>
              <p:nvPr/>
            </p:nvSpPr>
            <p:spPr bwMode="auto">
              <a:xfrm>
                <a:off x="2447761" y="3855510"/>
                <a:ext cx="1710191" cy="648070"/>
              </a:xfrm>
              <a:prstGeom prst="ellipse">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Arial" charset="0"/>
                    <a:ea typeface="+mn-ea"/>
                    <a:cs typeface="+mn-cs"/>
                  </a:rPr>
                  <a:t>Standard-essential patents</a:t>
                </a:r>
              </a:p>
            </p:txBody>
          </p:sp>
          <p:cxnSp>
            <p:nvCxnSpPr>
              <p:cNvPr id="45" name="Gerade Verbindung mit Pfeil 44">
                <a:extLst>
                  <a:ext uri="{FF2B5EF4-FFF2-40B4-BE49-F238E27FC236}">
                    <a16:creationId xmlns:a16="http://schemas.microsoft.com/office/drawing/2014/main" id="{927EC6E5-3928-3B4F-EA73-14B726246C6F}"/>
                  </a:ext>
                </a:extLst>
              </p:cNvPr>
              <p:cNvCxnSpPr>
                <a:cxnSpLocks/>
                <a:stCxn id="41" idx="0"/>
                <a:endCxn id="42" idx="4"/>
              </p:cNvCxnSpPr>
              <p:nvPr/>
            </p:nvCxnSpPr>
            <p:spPr bwMode="auto">
              <a:xfrm flipH="1" flipV="1">
                <a:off x="3473878" y="3257316"/>
                <a:ext cx="2516017" cy="1912979"/>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cxnSp>
            <p:nvCxnSpPr>
              <p:cNvPr id="46" name="Gerade Verbindung mit Pfeil 45">
                <a:extLst>
                  <a:ext uri="{FF2B5EF4-FFF2-40B4-BE49-F238E27FC236}">
                    <a16:creationId xmlns:a16="http://schemas.microsoft.com/office/drawing/2014/main" id="{26122795-97B4-60D5-CBE0-1D092809A62D}"/>
                  </a:ext>
                </a:extLst>
              </p:cNvPr>
              <p:cNvCxnSpPr>
                <a:cxnSpLocks/>
                <a:stCxn id="41" idx="2"/>
                <a:endCxn id="43" idx="6"/>
              </p:cNvCxnSpPr>
              <p:nvPr/>
            </p:nvCxnSpPr>
            <p:spPr bwMode="auto">
              <a:xfrm flipH="1">
                <a:off x="3853847" y="5494331"/>
                <a:ext cx="1186205" cy="0"/>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cxnSp>
            <p:nvCxnSpPr>
              <p:cNvPr id="47" name="Gerade Verbindung mit Pfeil 46">
                <a:extLst>
                  <a:ext uri="{FF2B5EF4-FFF2-40B4-BE49-F238E27FC236}">
                    <a16:creationId xmlns:a16="http://schemas.microsoft.com/office/drawing/2014/main" id="{1F05E0EE-A2A9-3EE3-E140-17DD930BC7FC}"/>
                  </a:ext>
                </a:extLst>
              </p:cNvPr>
              <p:cNvCxnSpPr>
                <a:cxnSpLocks/>
                <a:endCxn id="44" idx="0"/>
              </p:cNvCxnSpPr>
              <p:nvPr/>
            </p:nvCxnSpPr>
            <p:spPr bwMode="auto">
              <a:xfrm flipH="1">
                <a:off x="3302858" y="3257316"/>
                <a:ext cx="121821" cy="598193"/>
              </a:xfrm>
              <a:prstGeom prst="straightConnector1">
                <a:avLst/>
              </a:prstGeom>
              <a:solidFill>
                <a:srgbClr val="C50E1F"/>
              </a:solidFill>
              <a:ln w="9525" cap="flat" cmpd="sng" algn="ctr">
                <a:solidFill>
                  <a:srgbClr val="717171"/>
                </a:solidFill>
                <a:prstDash val="solid"/>
                <a:round/>
                <a:headEnd type="none" w="med" len="med"/>
                <a:tailEnd type="triangle"/>
              </a:ln>
              <a:effectLst/>
            </p:spPr>
          </p:cxnSp>
        </p:grpSp>
        <p:sp>
          <p:nvSpPr>
            <p:cNvPr id="39" name="Pfeil: nach links gekrümmt 35">
              <a:extLst>
                <a:ext uri="{FF2B5EF4-FFF2-40B4-BE49-F238E27FC236}">
                  <a16:creationId xmlns:a16="http://schemas.microsoft.com/office/drawing/2014/main" id="{7E195EC2-7A4D-F9BF-4F9B-7C6EBA3B4E7C}"/>
                </a:ext>
              </a:extLst>
            </p:cNvPr>
            <p:cNvSpPr/>
            <p:nvPr/>
          </p:nvSpPr>
          <p:spPr bwMode="auto">
            <a:xfrm rot="10957005">
              <a:off x="2270874" y="4137640"/>
              <a:ext cx="474110" cy="1185172"/>
            </a:xfrm>
            <a:prstGeom prst="curvedLeftArrow">
              <a:avLst>
                <a:gd name="adj1" fmla="val 25000"/>
                <a:gd name="adj2" fmla="val 50000"/>
                <a:gd name="adj3" fmla="val 41381"/>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smtClean="0">
                <a:ln>
                  <a:noFill/>
                </a:ln>
                <a:solidFill>
                  <a:sysClr val="windowText" lastClr="000000"/>
                </a:solidFill>
                <a:effectLst/>
                <a:uLnTx/>
                <a:uFillTx/>
                <a:latin typeface="Arial" charset="0"/>
                <a:ea typeface="+mn-ea"/>
                <a:cs typeface="+mn-cs"/>
              </a:endParaRPr>
            </a:p>
          </p:txBody>
        </p:sp>
        <p:sp>
          <p:nvSpPr>
            <p:cNvPr id="40" name="Rechteck 39">
              <a:extLst>
                <a:ext uri="{FF2B5EF4-FFF2-40B4-BE49-F238E27FC236}">
                  <a16:creationId xmlns:a16="http://schemas.microsoft.com/office/drawing/2014/main" id="{C381ED99-85DA-1324-F9B1-34A84CCC3CB5}"/>
                </a:ext>
              </a:extLst>
            </p:cNvPr>
            <p:cNvSpPr/>
            <p:nvPr/>
          </p:nvSpPr>
          <p:spPr bwMode="auto">
            <a:xfrm>
              <a:off x="1917322" y="4503580"/>
              <a:ext cx="882088" cy="365580"/>
            </a:xfrm>
            <a:prstGeom prst="rect">
              <a:avLst/>
            </a:prstGeom>
            <a:solidFill>
              <a:srgbClr val="C50E1F"/>
            </a:solidFill>
            <a:ln w="9525" cap="flat" cmpd="sng" algn="ctr">
              <a:solidFill>
                <a:srgbClr val="71717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Arial" charset="0"/>
                  <a:ea typeface="+mn-ea"/>
                  <a:cs typeface="+mn-cs"/>
                </a:rPr>
                <a:t>$: FRAND</a:t>
              </a:r>
            </a:p>
          </p:txBody>
        </p:sp>
      </p:grpSp>
    </p:spTree>
    <p:extLst>
      <p:ext uri="{BB962C8B-B14F-4D97-AF65-F5344CB8AC3E}">
        <p14:creationId xmlns:p14="http://schemas.microsoft.com/office/powerpoint/2010/main" val="2654217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1">
            <a:extLst>
              <a:ext uri="{FF2B5EF4-FFF2-40B4-BE49-F238E27FC236}">
                <a16:creationId xmlns:a16="http://schemas.microsoft.com/office/drawing/2014/main" id="{4E5907F4-2BB9-1842-AB2F-F45BFE692285}"/>
              </a:ext>
            </a:extLst>
          </p:cNvPr>
          <p:cNvSpPr txBox="1">
            <a:spLocks/>
          </p:cNvSpPr>
          <p:nvPr/>
        </p:nvSpPr>
        <p:spPr>
          <a:xfrm>
            <a:off x="618612" y="1418142"/>
            <a:ext cx="7576698" cy="347398"/>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marL="257175" indent="-257175">
              <a:lnSpc>
                <a:spcPct val="90000"/>
              </a:lnSpc>
              <a:spcBef>
                <a:spcPts val="800"/>
              </a:spcBef>
              <a:buClr>
                <a:schemeClr val="dk1"/>
              </a:buClr>
              <a:buSzPts val="2100"/>
              <a:buBlip>
                <a:blip r:embed="rId3"/>
              </a:buBlip>
            </a:pPr>
            <a:endParaRPr lang="en-GB" altLang="en-US" sz="1700" dirty="0">
              <a:solidFill>
                <a:schemeClr val="tx1"/>
              </a:solidFill>
              <a:latin typeface="Calibri Light" panose="020F0302020204030204" pitchFamily="34" charset="0"/>
              <a:ea typeface="Calibri"/>
              <a:cs typeface="Calibri Light" panose="020F0302020204030204" pitchFamily="34" charset="0"/>
            </a:endParaRPr>
          </a:p>
        </p:txBody>
      </p:sp>
      <p:sp>
        <p:nvSpPr>
          <p:cNvPr id="2" name="כותרת 2">
            <a:extLst>
              <a:ext uri="{FF2B5EF4-FFF2-40B4-BE49-F238E27FC236}">
                <a16:creationId xmlns:a16="http://schemas.microsoft.com/office/drawing/2014/main" id="{63356CB7-8039-5074-374F-EDB4A2A49254}"/>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Tension </a:t>
            </a:r>
            <a:r>
              <a:rPr lang="en-GB" sz="2400" dirty="0"/>
              <a:t>between patents and standards</a:t>
            </a:r>
            <a:endParaRPr lang="en-GB" sz="2400" dirty="0">
              <a:latin typeface="Calibri Light" panose="020F0302020204030204" pitchFamily="34" charset="0"/>
              <a:cs typeface="Calibri Light" panose="020F0302020204030204" pitchFamily="34" charset="0"/>
            </a:endParaRPr>
          </a:p>
        </p:txBody>
      </p:sp>
      <p:sp>
        <p:nvSpPr>
          <p:cNvPr id="20" name="Espace réservé du contenu 5">
            <a:extLst>
              <a:ext uri="{FF2B5EF4-FFF2-40B4-BE49-F238E27FC236}">
                <a16:creationId xmlns:a16="http://schemas.microsoft.com/office/drawing/2014/main" id="{575F2B77-6418-1F40-A304-2445F76CF1FF}"/>
              </a:ext>
            </a:extLst>
          </p:cNvPr>
          <p:cNvSpPr txBox="1">
            <a:spLocks/>
          </p:cNvSpPr>
          <p:nvPr/>
        </p:nvSpPr>
        <p:spPr>
          <a:xfrm>
            <a:off x="457319" y="988485"/>
            <a:ext cx="8419219" cy="3295968"/>
          </a:xfrm>
          <a:prstGeom prst="rect">
            <a:avLst/>
          </a:prstGeom>
          <a:noFill/>
          <a:ln>
            <a:noFill/>
          </a:ln>
        </p:spPr>
        <p:txBody>
          <a:bodyPr spcFirstLastPara="1" wrap="square" lIns="68575" tIns="34275" rIns="68575" bIns="34275" anchor="t" anchorCtr="0">
            <a:normAutofit fontScale="92500" lnSpcReduction="100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r>
              <a:rPr lang="en-GB" altLang="en-US" sz="1800" dirty="0">
                <a:solidFill>
                  <a:schemeClr val="tx1"/>
                </a:solidFill>
                <a:latin typeface="Calibri Light" panose="020F0302020204030204" pitchFamily="34" charset="0"/>
                <a:cs typeface="Calibri Light" panose="020F0302020204030204" pitchFamily="34" charset="0"/>
              </a:rPr>
              <a:t>The patent </a:t>
            </a:r>
            <a:r>
              <a:rPr lang="en-GB" altLang="en-US" sz="1800" dirty="0" smtClean="0">
                <a:solidFill>
                  <a:schemeClr val="tx1"/>
                </a:solidFill>
                <a:latin typeface="Calibri Light" panose="020F0302020204030204" pitchFamily="34" charset="0"/>
                <a:cs typeface="Calibri Light" panose="020F0302020204030204" pitchFamily="34" charset="0"/>
              </a:rPr>
              <a:t>and </a:t>
            </a:r>
            <a:r>
              <a:rPr lang="en-GB" altLang="en-US" sz="1800" dirty="0">
                <a:solidFill>
                  <a:schemeClr val="tx1"/>
                </a:solidFill>
                <a:latin typeface="Calibri Light" panose="020F0302020204030204" pitchFamily="34" charset="0"/>
                <a:cs typeface="Calibri Light" panose="020F0302020204030204" pitchFamily="34" charset="0"/>
              </a:rPr>
              <a:t>the standardisation system are both </a:t>
            </a:r>
            <a:r>
              <a:rPr lang="en-GB" altLang="en-US" sz="1800" dirty="0" smtClean="0">
                <a:solidFill>
                  <a:schemeClr val="tx1"/>
                </a:solidFill>
                <a:latin typeface="Calibri Light" panose="020F0302020204030204" pitchFamily="34" charset="0"/>
                <a:cs typeface="Calibri Light" panose="020F0302020204030204" pitchFamily="34" charset="0"/>
              </a:rPr>
              <a:t>institutionalised </a:t>
            </a:r>
            <a:r>
              <a:rPr lang="en-GB" altLang="en-US" sz="1800" dirty="0">
                <a:solidFill>
                  <a:schemeClr val="tx1"/>
                </a:solidFill>
                <a:latin typeface="Calibri Light" panose="020F0302020204030204" pitchFamily="34" charset="0"/>
                <a:cs typeface="Calibri Light" panose="020F0302020204030204" pitchFamily="34" charset="0"/>
              </a:rPr>
              <a:t>to serve the public benefit </a:t>
            </a:r>
          </a:p>
          <a:p>
            <a:pPr lvl="1"/>
            <a:r>
              <a:rPr lang="en-US" sz="1500" dirty="0" smtClean="0"/>
              <a:t>Due to their different rationales, there are tensions, which require  </a:t>
            </a:r>
            <a:r>
              <a:rPr lang="en-US" sz="1500" dirty="0"/>
              <a:t>thoughtful considerations and policy </a:t>
            </a:r>
            <a:endParaRPr lang="en-US" sz="1500" dirty="0" smtClean="0"/>
          </a:p>
          <a:p>
            <a:pPr lvl="1"/>
            <a:r>
              <a:rPr lang="en-US" sz="1500" dirty="0"/>
              <a:t>Patents: Exclusive rights </a:t>
            </a:r>
            <a:r>
              <a:rPr lang="en-GB" sz="1500" dirty="0"/>
              <a:t>to incentivise research and innovation </a:t>
            </a:r>
            <a:r>
              <a:rPr lang="en-US" sz="1500" dirty="0" smtClean="0"/>
              <a:t>granted </a:t>
            </a:r>
            <a:r>
              <a:rPr lang="en-US" sz="1500" dirty="0"/>
              <a:t>by a sovereign state to an inventor or their assignee for a limited period of time in exchange for the public disclosure of an </a:t>
            </a:r>
            <a:r>
              <a:rPr lang="en-US" sz="1500" dirty="0" smtClean="0"/>
              <a:t>invention; Intended </a:t>
            </a:r>
            <a:r>
              <a:rPr lang="en-US" sz="1500" dirty="0"/>
              <a:t>to allow its owner excluding others from using the protected invention</a:t>
            </a:r>
          </a:p>
          <a:p>
            <a:pPr lvl="1"/>
            <a:r>
              <a:rPr lang="en-US" sz="1500" dirty="0"/>
              <a:t>Standards: Common platform or specification of a technology to connect, communicate and work on a common </a:t>
            </a:r>
            <a:r>
              <a:rPr lang="en-US" sz="1500" dirty="0" smtClean="0"/>
              <a:t>basis to encourage </a:t>
            </a:r>
            <a:r>
              <a:rPr lang="en-US" sz="1500" dirty="0"/>
              <a:t>the spread and wide implementation of the standardized </a:t>
            </a:r>
            <a:r>
              <a:rPr lang="en-US" sz="1500" dirty="0" smtClean="0"/>
              <a:t>technology</a:t>
            </a:r>
            <a:endParaRPr lang="en-GB" sz="1500" dirty="0" smtClean="0"/>
          </a:p>
          <a:p>
            <a:r>
              <a:rPr lang="en-GB" altLang="en-US" sz="1800" dirty="0">
                <a:solidFill>
                  <a:schemeClr val="tx1"/>
                </a:solidFill>
                <a:latin typeface="Calibri Light" panose="020F0302020204030204" pitchFamily="34" charset="0"/>
                <a:cs typeface="Calibri Light" panose="020F0302020204030204" pitchFamily="34" charset="0"/>
              </a:rPr>
              <a:t>This tension specifically pronounced for so-called Standard Essential Patents (SEPs</a:t>
            </a:r>
            <a:r>
              <a:rPr lang="en-GB" altLang="en-US" sz="1800" dirty="0" smtClean="0">
                <a:solidFill>
                  <a:schemeClr val="tx1"/>
                </a:solidFill>
                <a:latin typeface="Calibri Light" panose="020F0302020204030204" pitchFamily="34" charset="0"/>
                <a:cs typeface="Calibri Light" panose="020F0302020204030204" pitchFamily="34" charset="0"/>
              </a:rPr>
              <a:t>)</a:t>
            </a:r>
          </a:p>
          <a:p>
            <a:r>
              <a:rPr lang="en-US" sz="1800" dirty="0">
                <a:solidFill>
                  <a:schemeClr val="tx1"/>
                </a:solidFill>
                <a:latin typeface="Calibri Light" panose="020F0302020204030204" pitchFamily="34" charset="0"/>
                <a:cs typeface="Calibri Light" panose="020F0302020204030204" pitchFamily="34" charset="0"/>
              </a:rPr>
              <a:t>Solution mandatory license (License cap under F/RAND)</a:t>
            </a:r>
          </a:p>
          <a:p>
            <a:pPr lvl="1"/>
            <a:r>
              <a:rPr lang="en-US" sz="1500" dirty="0"/>
              <a:t>Fair: no bundling (only essential patents); no free grant backs</a:t>
            </a:r>
          </a:p>
          <a:p>
            <a:pPr lvl="1"/>
            <a:r>
              <a:rPr lang="en-US" sz="1500" dirty="0"/>
              <a:t>Reasonable: cumulative license reasonable to technology price</a:t>
            </a:r>
          </a:p>
          <a:p>
            <a:pPr lvl="1"/>
            <a:r>
              <a:rPr lang="en-US" sz="1500" dirty="0"/>
              <a:t>And Non-Discriminatory: equal license for every licensee</a:t>
            </a:r>
          </a:p>
          <a:p>
            <a:endParaRPr lang="en-US" sz="1800" dirty="0"/>
          </a:p>
          <a:p>
            <a:endParaRPr lang="en-GB" sz="1800" dirty="0" smtClean="0"/>
          </a:p>
          <a:p>
            <a:endParaRPr lang="en-GB" sz="1500" dirty="0"/>
          </a:p>
          <a:p>
            <a:pPr lvl="1"/>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998443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DC2C8EB2-C168-16B2-7D98-BBAD57C92C44}"/>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Tension </a:t>
            </a:r>
            <a:r>
              <a:rPr lang="en-GB" sz="2400" dirty="0"/>
              <a:t>between patents and standards</a:t>
            </a:r>
            <a:endParaRPr lang="en-GB" sz="2400" dirty="0">
              <a:latin typeface="Calibri Light" panose="020F0302020204030204" pitchFamily="34" charset="0"/>
              <a:cs typeface="Calibri Light" panose="020F0302020204030204" pitchFamily="34" charset="0"/>
            </a:endParaRPr>
          </a:p>
        </p:txBody>
      </p:sp>
      <p:sp>
        <p:nvSpPr>
          <p:cNvPr id="11" name="Espace réservé du contenu 5">
            <a:extLst>
              <a:ext uri="{FF2B5EF4-FFF2-40B4-BE49-F238E27FC236}">
                <a16:creationId xmlns:a16="http://schemas.microsoft.com/office/drawing/2014/main" id="{575F2B77-6418-1F40-A304-2445F76CF1FF}"/>
              </a:ext>
            </a:extLst>
          </p:cNvPr>
          <p:cNvSpPr txBox="1">
            <a:spLocks/>
          </p:cNvSpPr>
          <p:nvPr/>
        </p:nvSpPr>
        <p:spPr>
          <a:xfrm>
            <a:off x="773621" y="1126508"/>
            <a:ext cx="8419219" cy="3008420"/>
          </a:xfrm>
          <a:prstGeom prst="rect">
            <a:avLst/>
          </a:prstGeom>
          <a:noFill/>
          <a:ln>
            <a:noFill/>
          </a:ln>
        </p:spPr>
        <p:txBody>
          <a:bodyPr spcFirstLastPara="1" wrap="square" lIns="68575" tIns="34275" rIns="68575" bIns="34275" anchor="t" anchorCtr="0">
            <a:normAutofit fontScale="92500" lnSpcReduction="100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Basic concept of a SEP: without the use of the technology protected by that patent, it is impossible to </a:t>
            </a:r>
            <a:r>
              <a:rPr lang="en-GB" altLang="en-US" sz="1800" dirty="0" smtClean="0">
                <a:solidFill>
                  <a:schemeClr val="tx1"/>
                </a:solidFill>
                <a:latin typeface="Calibri Light" panose="020F0302020204030204" pitchFamily="34" charset="0"/>
                <a:cs typeface="Calibri Light" panose="020F0302020204030204" pitchFamily="34" charset="0"/>
              </a:rPr>
              <a:t>develop </a:t>
            </a:r>
            <a:r>
              <a:rPr lang="en-GB" altLang="en-US" sz="1800" dirty="0">
                <a:solidFill>
                  <a:schemeClr val="tx1"/>
                </a:solidFill>
                <a:latin typeface="Calibri Light" panose="020F0302020204030204" pitchFamily="34" charset="0"/>
                <a:cs typeface="Calibri Light" panose="020F0302020204030204" pitchFamily="34" charset="0"/>
              </a:rPr>
              <a:t>a product that satisfies the standard </a:t>
            </a:r>
          </a:p>
          <a:p>
            <a:pPr lvl="1"/>
            <a:r>
              <a:rPr lang="en-GB" sz="1600" dirty="0"/>
              <a:t>Consequently, without having obtained a permission, e.g. a license, or being the owner of that patent itself, to be able use the patented technology, an implementer cannot produce or sell a product that complies with the standard</a:t>
            </a:r>
          </a:p>
          <a:p>
            <a:pPr lvl="1"/>
            <a:r>
              <a:rPr lang="en-GB" sz="1600" dirty="0"/>
              <a:t>Whereas in circumstances without the need to comply with a standard, a producer can choose not to implement a certain feature in a product if it cannot obtain the necessary licenses, or ‘invent around’ to create a similar feature using a technology different from the one that is patented, in the case of a SEP both approaches are, by definition, not possible, since implementing the standard requires the use of the SEP</a:t>
            </a:r>
          </a:p>
          <a:p>
            <a:pPr lvl="1"/>
            <a:r>
              <a:rPr lang="en-GB" sz="1600" dirty="0"/>
              <a:t>This constellation creates a particularly strong position for the SEP owner</a:t>
            </a:r>
          </a:p>
          <a:p>
            <a:pPr lvl="1"/>
            <a:r>
              <a:rPr lang="en-GB" sz="1600" dirty="0"/>
              <a:t>If many SEPs are linked to a standard, then each implementer must obtain licenses for each of these SEPs, if they are relevant for the development of the product in question.</a:t>
            </a:r>
          </a:p>
          <a:p>
            <a:pPr lvl="1"/>
            <a:endParaRPr lang="en-GB" sz="1600" dirty="0"/>
          </a:p>
          <a:p>
            <a:pPr lvl="1"/>
            <a:endParaRPr lang="en-GB" sz="1600" dirty="0"/>
          </a:p>
          <a:p>
            <a:pPr lvl="1"/>
            <a:endParaRPr lang="en-GB" sz="1500" dirty="0"/>
          </a:p>
          <a:p>
            <a:pPr lvl="1"/>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2791148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10;&#10;Description automatically generated">
            <a:extLst>
              <a:ext uri="{FF2B5EF4-FFF2-40B4-BE49-F238E27FC236}">
                <a16:creationId xmlns:a16="http://schemas.microsoft.com/office/drawing/2014/main" id="{C16E0964-8098-234B-BCBD-212434AADF41}"/>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84323" y="1860415"/>
            <a:ext cx="3398759" cy="2496719"/>
          </a:xfrm>
          <a:prstGeom prst="rect">
            <a:avLst/>
          </a:prstGeom>
          <a:noFill/>
          <a:ln>
            <a:noFill/>
          </a:ln>
        </p:spPr>
      </p:pic>
      <p:pic>
        <p:nvPicPr>
          <p:cNvPr id="14" name="Picture 13" descr="A picture containing text, electronics, keyboard&#10;&#10;Description automatically generated">
            <a:extLst>
              <a:ext uri="{FF2B5EF4-FFF2-40B4-BE49-F238E27FC236}">
                <a16:creationId xmlns:a16="http://schemas.microsoft.com/office/drawing/2014/main" id="{C76BAE4F-BCE9-4B4D-AE60-1F9B860D4276}"/>
              </a:ext>
            </a:extLst>
          </p:cNvPr>
          <p:cNvPicPr>
            <a:picLocks noChangeAspect="1"/>
          </p:cNvPicPr>
          <p:nvPr/>
        </p:nvPicPr>
        <p:blipFill>
          <a:blip r:embed="rId4"/>
          <a:stretch>
            <a:fillRect/>
          </a:stretch>
        </p:blipFill>
        <p:spPr>
          <a:xfrm>
            <a:off x="6018609" y="2016008"/>
            <a:ext cx="1643063" cy="2108326"/>
          </a:xfrm>
          <a:prstGeom prst="rect">
            <a:avLst/>
          </a:prstGeom>
        </p:spPr>
      </p:pic>
      <p:sp>
        <p:nvSpPr>
          <p:cNvPr id="16" name="כותרת 1">
            <a:extLst>
              <a:ext uri="{FF2B5EF4-FFF2-40B4-BE49-F238E27FC236}">
                <a16:creationId xmlns:a16="http://schemas.microsoft.com/office/drawing/2014/main" id="{194CEEBA-7D19-894B-A8DC-335384CB6272}"/>
              </a:ext>
            </a:extLst>
          </p:cNvPr>
          <p:cNvSpPr txBox="1">
            <a:spLocks/>
          </p:cNvSpPr>
          <p:nvPr/>
        </p:nvSpPr>
        <p:spPr>
          <a:xfrm>
            <a:off x="875551" y="1214139"/>
            <a:ext cx="3107531"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Patent that may well be a SEP:</a:t>
            </a:r>
          </a:p>
        </p:txBody>
      </p:sp>
      <p:sp>
        <p:nvSpPr>
          <p:cNvPr id="18" name="כותרת 1">
            <a:extLst>
              <a:ext uri="{FF2B5EF4-FFF2-40B4-BE49-F238E27FC236}">
                <a16:creationId xmlns:a16="http://schemas.microsoft.com/office/drawing/2014/main" id="{FF0E99C7-4941-F941-86F5-4F81D3E49053}"/>
              </a:ext>
            </a:extLst>
          </p:cNvPr>
          <p:cNvSpPr txBox="1">
            <a:spLocks/>
          </p:cNvSpPr>
          <p:nvPr/>
        </p:nvSpPr>
        <p:spPr>
          <a:xfrm>
            <a:off x="5050630" y="1214138"/>
            <a:ext cx="3579020"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gn="ct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Patent that is not a SEP:</a:t>
            </a:r>
          </a:p>
        </p:txBody>
      </p:sp>
      <p:sp>
        <p:nvSpPr>
          <p:cNvPr id="19" name="TextBox 18">
            <a:extLst>
              <a:ext uri="{FF2B5EF4-FFF2-40B4-BE49-F238E27FC236}">
                <a16:creationId xmlns:a16="http://schemas.microsoft.com/office/drawing/2014/main" id="{76EF95F1-D62C-414F-8829-927AEF273998}"/>
              </a:ext>
            </a:extLst>
          </p:cNvPr>
          <p:cNvSpPr txBox="1"/>
          <p:nvPr/>
        </p:nvSpPr>
        <p:spPr>
          <a:xfrm>
            <a:off x="5532835" y="4330998"/>
            <a:ext cx="4579143" cy="300082"/>
          </a:xfrm>
          <a:prstGeom prst="rect">
            <a:avLst/>
          </a:prstGeom>
          <a:noFill/>
        </p:spPr>
        <p:txBody>
          <a:bodyPr wrap="square">
            <a:spAutoFit/>
          </a:bodyPr>
          <a:lstStyle/>
          <a:p>
            <a:r>
              <a:rPr lang="en-GB" altLang="en-US" sz="1350" dirty="0">
                <a:solidFill>
                  <a:schemeClr val="tx1"/>
                </a:solidFill>
                <a:latin typeface="Calibri Light" panose="020F0302020204030204" pitchFamily="34" charset="0"/>
                <a:cs typeface="Calibri Light" panose="020F0302020204030204" pitchFamily="34" charset="0"/>
              </a:rPr>
              <a:t>(but may nevertheless be valuable!)</a:t>
            </a:r>
            <a:endParaRPr lang="en-GB" sz="1050" dirty="0"/>
          </a:p>
        </p:txBody>
      </p:sp>
      <p:sp>
        <p:nvSpPr>
          <p:cNvPr id="4" name="כותרת 2">
            <a:extLst>
              <a:ext uri="{FF2B5EF4-FFF2-40B4-BE49-F238E27FC236}">
                <a16:creationId xmlns:a16="http://schemas.microsoft.com/office/drawing/2014/main" id="{1C2FF46A-BDD4-80CC-B369-BC19693025FF}"/>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Tension </a:t>
            </a:r>
            <a:r>
              <a:rPr lang="en-GB" sz="2400" dirty="0"/>
              <a:t>between patents and standards</a:t>
            </a:r>
            <a:endParaRPr lang="en-GB" sz="2400" dirty="0">
              <a:latin typeface="Calibri Light" panose="020F0302020204030204" pitchFamily="34" charset="0"/>
              <a:cs typeface="Calibri Light" panose="020F0302020204030204" pitchFamily="34" charset="0"/>
            </a:endParaRPr>
          </a:p>
        </p:txBody>
      </p:sp>
      <p:sp>
        <p:nvSpPr>
          <p:cNvPr id="11" name="Textfeld 10"/>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Tree>
    <p:extLst>
      <p:ext uri="{BB962C8B-B14F-4D97-AF65-F5344CB8AC3E}">
        <p14:creationId xmlns:p14="http://schemas.microsoft.com/office/powerpoint/2010/main" val="223123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כותרת 1">
            <a:extLst>
              <a:ext uri="{FF2B5EF4-FFF2-40B4-BE49-F238E27FC236}">
                <a16:creationId xmlns:a16="http://schemas.microsoft.com/office/drawing/2014/main" id="{2C36B12F-CD65-5441-8A90-E4A279628859}"/>
              </a:ext>
            </a:extLst>
          </p:cNvPr>
          <p:cNvSpPr txBox="1">
            <a:spLocks/>
          </p:cNvSpPr>
          <p:nvPr/>
        </p:nvSpPr>
        <p:spPr>
          <a:xfrm>
            <a:off x="704337" y="4342165"/>
            <a:ext cx="757669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2" name="כותרת 2">
            <a:extLst>
              <a:ext uri="{FF2B5EF4-FFF2-40B4-BE49-F238E27FC236}">
                <a16:creationId xmlns:a16="http://schemas.microsoft.com/office/drawing/2014/main" id="{622BFC57-D41C-5BF8-43D4-4B7B366D50A1}"/>
              </a:ext>
            </a:extLst>
          </p:cNvPr>
          <p:cNvSpPr txBox="1">
            <a:spLocks/>
          </p:cNvSpPr>
          <p:nvPr/>
        </p:nvSpPr>
        <p:spPr>
          <a:xfrm>
            <a:off x="3045061" y="137914"/>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Tensions </a:t>
            </a:r>
            <a:r>
              <a:rPr lang="en-GB" sz="2400" dirty="0"/>
              <a:t>between patents and standards</a:t>
            </a:r>
            <a:endParaRPr lang="en-GB" sz="2400" dirty="0">
              <a:latin typeface="Calibri Light" panose="020F0302020204030204" pitchFamily="34" charset="0"/>
              <a:cs typeface="Calibri Light" panose="020F0302020204030204" pitchFamily="34" charset="0"/>
            </a:endParaRPr>
          </a:p>
        </p:txBody>
      </p:sp>
      <p:sp>
        <p:nvSpPr>
          <p:cNvPr id="10" name="Espace réservé du contenu 5">
            <a:extLst>
              <a:ext uri="{FF2B5EF4-FFF2-40B4-BE49-F238E27FC236}">
                <a16:creationId xmlns:a16="http://schemas.microsoft.com/office/drawing/2014/main" id="{575F2B77-6418-1F40-A304-2445F76CF1FF}"/>
              </a:ext>
            </a:extLst>
          </p:cNvPr>
          <p:cNvSpPr txBox="1">
            <a:spLocks/>
          </p:cNvSpPr>
          <p:nvPr/>
        </p:nvSpPr>
        <p:spPr>
          <a:xfrm>
            <a:off x="631289" y="890719"/>
            <a:ext cx="8419219" cy="3787339"/>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sz="1800" dirty="0" smtClean="0">
                <a:solidFill>
                  <a:schemeClr val="tx1"/>
                </a:solidFill>
                <a:latin typeface="Calibri Light" panose="020F0302020204030204" pitchFamily="34" charset="0"/>
                <a:cs typeface="Calibri Light" panose="020F0302020204030204" pitchFamily="34" charset="0"/>
              </a:rPr>
              <a:t>Many </a:t>
            </a:r>
            <a:r>
              <a:rPr lang="en-GB" sz="1800" dirty="0">
                <a:solidFill>
                  <a:schemeClr val="tx1"/>
                </a:solidFill>
                <a:latin typeface="Calibri Light" panose="020F0302020204030204" pitchFamily="34" charset="0"/>
                <a:cs typeface="Calibri Light" panose="020F0302020204030204" pitchFamily="34" charset="0"/>
              </a:rPr>
              <a:t>SDO policies require participants to disclose information on patents that are potentially essential. </a:t>
            </a:r>
            <a:endParaRPr lang="en-GB" sz="1800" dirty="0" smtClean="0">
              <a:solidFill>
                <a:schemeClr val="tx1"/>
              </a:solidFill>
              <a:latin typeface="Calibri Light" panose="020F0302020204030204" pitchFamily="34" charset="0"/>
              <a:cs typeface="Calibri Light" panose="020F0302020204030204" pitchFamily="34" charset="0"/>
            </a:endParaRPr>
          </a:p>
          <a:p>
            <a:pPr lvl="1">
              <a:lnSpc>
                <a:spcPct val="100000"/>
              </a:lnSpc>
            </a:pPr>
            <a:r>
              <a:rPr lang="en-GB" sz="1500" dirty="0" smtClean="0">
                <a:solidFill>
                  <a:schemeClr val="tx1"/>
                </a:solidFill>
                <a:latin typeface="Calibri Light" panose="020F0302020204030204" pitchFamily="34" charset="0"/>
                <a:cs typeface="Calibri Light" panose="020F0302020204030204" pitchFamily="34" charset="0"/>
              </a:rPr>
              <a:t>A study </a:t>
            </a:r>
            <a:r>
              <a:rPr lang="en-GB" sz="1500" dirty="0">
                <a:solidFill>
                  <a:schemeClr val="tx1"/>
                </a:solidFill>
                <a:latin typeface="Calibri Light" panose="020F0302020204030204" pitchFamily="34" charset="0"/>
                <a:cs typeface="Calibri Light" panose="020F0302020204030204" pitchFamily="34" charset="0"/>
              </a:rPr>
              <a:t>for the European Commission (Bekkers et al., 2019) showed that per February 2019, parties declared around 260,000 patents as potentially essential for ETSI standards, which can be grouped into slightly over 25,000 patent families, </a:t>
            </a:r>
            <a:r>
              <a:rPr lang="en-US" sz="1500" dirty="0">
                <a:solidFill>
                  <a:schemeClr val="tx1"/>
                </a:solidFill>
                <a:latin typeface="Calibri Light" panose="020F0302020204030204" pitchFamily="34" charset="0"/>
                <a:cs typeface="Calibri Light" panose="020F0302020204030204" pitchFamily="34" charset="0"/>
              </a:rPr>
              <a:t>grouping patents on the same invention but applied for in different countries. In 2024, the IPlytics database counts more 100,000 patent </a:t>
            </a:r>
            <a:r>
              <a:rPr lang="en-US" sz="1500" dirty="0" smtClean="0">
                <a:solidFill>
                  <a:schemeClr val="tx1"/>
                </a:solidFill>
                <a:latin typeface="Calibri Light" panose="020F0302020204030204" pitchFamily="34" charset="0"/>
                <a:cs typeface="Calibri Light" panose="020F0302020204030204" pitchFamily="34" charset="0"/>
              </a:rPr>
              <a:t>families declared to a large share of all SDOs, </a:t>
            </a:r>
            <a:r>
              <a:rPr lang="en-US" sz="1500" dirty="0">
                <a:solidFill>
                  <a:schemeClr val="tx1"/>
                </a:solidFill>
                <a:latin typeface="Calibri Light" panose="020F0302020204030204" pitchFamily="34" charset="0"/>
                <a:cs typeface="Calibri Light" panose="020F0302020204030204" pitchFamily="34" charset="0"/>
              </a:rPr>
              <a:t>which are owned by very few </a:t>
            </a:r>
            <a:r>
              <a:rPr lang="en-US" sz="1500" dirty="0" smtClean="0">
                <a:solidFill>
                  <a:schemeClr val="tx1"/>
                </a:solidFill>
                <a:latin typeface="Calibri Light" panose="020F0302020204030204" pitchFamily="34" charset="0"/>
                <a:cs typeface="Calibri Light" panose="020F0302020204030204" pitchFamily="34" charset="0"/>
              </a:rPr>
              <a:t>companies.</a:t>
            </a:r>
          </a:p>
          <a:p>
            <a:pPr lvl="1">
              <a:lnSpc>
                <a:spcPct val="100000"/>
              </a:lnSpc>
            </a:pPr>
            <a:r>
              <a:rPr lang="en-GB" sz="1500" dirty="0">
                <a:solidFill>
                  <a:schemeClr val="tx1"/>
                </a:solidFill>
                <a:latin typeface="Calibri Light" panose="020F0302020204030204" pitchFamily="34" charset="0"/>
                <a:cs typeface="Calibri Light" panose="020F0302020204030204" pitchFamily="34" charset="0"/>
              </a:rPr>
              <a:t>Yet, a potential SEP is not a factual SEP</a:t>
            </a:r>
          </a:p>
          <a:p>
            <a:pPr lvl="2"/>
            <a:r>
              <a:rPr lang="en-GB" sz="1200" dirty="0"/>
              <a:t>At the time of such a declaration, the precise content of the final standard is not yet known, and the technology in the declared patent may eventually not be included in the standard at all. Furthermore, by the time of such declaration, the ultimate scope of the patent may not be yet known </a:t>
            </a:r>
            <a:r>
              <a:rPr lang="en-GB" sz="1200" dirty="0" smtClean="0"/>
              <a:t>either, because it might be modified in case of an application. Consequently, it </a:t>
            </a:r>
            <a:r>
              <a:rPr lang="en-GB" sz="1200" dirty="0"/>
              <a:t>only becomes known at the moment when that patent is actually </a:t>
            </a:r>
            <a:r>
              <a:rPr lang="en-GB" sz="1200" dirty="0" smtClean="0"/>
              <a:t>granted, if granted at all. </a:t>
            </a:r>
            <a:endParaRPr lang="en-GB" sz="1200" dirty="0"/>
          </a:p>
          <a:p>
            <a:pPr marL="1047750" lvl="2" indent="0">
              <a:buNone/>
            </a:pPr>
            <a:endParaRPr lang="en-GB" sz="1200" dirty="0"/>
          </a:p>
          <a:p>
            <a:pPr lvl="1"/>
            <a:r>
              <a:rPr lang="en-GB" sz="1500" dirty="0" smtClean="0"/>
              <a:t>The </a:t>
            </a:r>
            <a:r>
              <a:rPr lang="en-GB" sz="1500" dirty="0"/>
              <a:t>European Commission </a:t>
            </a:r>
            <a:r>
              <a:rPr lang="en-GB" sz="1500" dirty="0" smtClean="0"/>
              <a:t>started initiatives to </a:t>
            </a:r>
            <a:r>
              <a:rPr lang="en-GB" sz="1500" dirty="0"/>
              <a:t>increase </a:t>
            </a:r>
            <a:r>
              <a:rPr lang="en-GB" sz="1500" dirty="0" smtClean="0"/>
              <a:t>transparency related to essentiality and licensing conditions of SEPs</a:t>
            </a:r>
          </a:p>
          <a:p>
            <a:pPr lvl="1"/>
            <a:endParaRPr lang="en-GB" sz="1500" dirty="0" smtClean="0"/>
          </a:p>
          <a:p>
            <a:pPr marL="135000" lvl="1" indent="0">
              <a:buNone/>
            </a:pPr>
            <a:endParaRPr lang="en-GB" sz="1500" dirty="0">
              <a:solidFill>
                <a:srgbClr val="FF0000"/>
              </a:solidFill>
            </a:endParaRPr>
          </a:p>
          <a:p>
            <a:pPr lvl="1"/>
            <a:endParaRPr lang="en-GB" sz="1500" dirty="0"/>
          </a:p>
          <a:p>
            <a:pPr lvl="1"/>
            <a:endParaRPr lang="en-GB" sz="1500" dirty="0"/>
          </a:p>
          <a:p>
            <a:pPr lvl="1"/>
            <a:endParaRPr lang="en-GB" sz="1500" dirty="0"/>
          </a:p>
          <a:p>
            <a:pPr lvl="1"/>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1508528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כותרת 1">
            <a:extLst>
              <a:ext uri="{FF2B5EF4-FFF2-40B4-BE49-F238E27FC236}">
                <a16:creationId xmlns:a16="http://schemas.microsoft.com/office/drawing/2014/main" id="{2C36B12F-CD65-5441-8A90-E4A279628859}"/>
              </a:ext>
            </a:extLst>
          </p:cNvPr>
          <p:cNvSpPr txBox="1">
            <a:spLocks/>
          </p:cNvSpPr>
          <p:nvPr/>
        </p:nvSpPr>
        <p:spPr>
          <a:xfrm>
            <a:off x="704337" y="4342165"/>
            <a:ext cx="757669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2" name="כותרת 2">
            <a:extLst>
              <a:ext uri="{FF2B5EF4-FFF2-40B4-BE49-F238E27FC236}">
                <a16:creationId xmlns:a16="http://schemas.microsoft.com/office/drawing/2014/main" id="{622BFC57-D41C-5BF8-43D4-4B7B366D50A1}"/>
              </a:ext>
            </a:extLst>
          </p:cNvPr>
          <p:cNvSpPr txBox="1">
            <a:spLocks/>
          </p:cNvSpPr>
          <p:nvPr/>
        </p:nvSpPr>
        <p:spPr>
          <a:xfrm>
            <a:off x="3045061" y="137914"/>
            <a:ext cx="4938199" cy="649288"/>
          </a:xfrm>
          <a:prstGeom prst="rect">
            <a:avLst/>
          </a:prstGeom>
          <a:noFill/>
          <a:ln>
            <a:noFill/>
          </a:ln>
        </p:spPr>
        <p:txBody>
          <a:bodyPr spcFirstLastPara="1" wrap="square" lIns="68575" tIns="34275" rIns="68575" bIns="34275" anchor="t" anchorCtr="0">
            <a:normAutofit fontScale="92500" lnSpcReduction="100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sz="2400" dirty="0"/>
              <a:t>Increasing number of declared patent families across </a:t>
            </a:r>
            <a:r>
              <a:rPr lang="en-US" sz="2400" dirty="0" smtClean="0"/>
              <a:t>SDOs</a:t>
            </a:r>
            <a:endParaRPr lang="en-US" sz="2400" dirty="0"/>
          </a:p>
        </p:txBody>
      </p:sp>
      <p:graphicFrame>
        <p:nvGraphicFramePr>
          <p:cNvPr id="5" name="Diagramm 4">
            <a:extLst>
              <a:ext uri="{FF2B5EF4-FFF2-40B4-BE49-F238E27FC236}">
                <a16:creationId xmlns:a16="http://schemas.microsoft.com/office/drawing/2014/main" id="{D2EAFA1C-E927-4EA7-8A28-CDE478568C2C}"/>
              </a:ext>
            </a:extLst>
          </p:cNvPr>
          <p:cNvGraphicFramePr/>
          <p:nvPr>
            <p:extLst>
              <p:ext uri="{D42A27DB-BD31-4B8C-83A1-F6EECF244321}">
                <p14:modId xmlns:p14="http://schemas.microsoft.com/office/powerpoint/2010/main" val="2818523025"/>
              </p:ext>
            </p:extLst>
          </p:nvPr>
        </p:nvGraphicFramePr>
        <p:xfrm>
          <a:off x="349531" y="794826"/>
          <a:ext cx="8444938" cy="378779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feld 6"/>
          <p:cNvSpPr txBox="1"/>
          <p:nvPr/>
        </p:nvSpPr>
        <p:spPr>
          <a:xfrm>
            <a:off x="6353789" y="4805592"/>
            <a:ext cx="302514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IPlytics &amp; </a:t>
            </a:r>
            <a:r>
              <a:rPr lang="de-DE" sz="1100" dirty="0" err="1" smtClean="0">
                <a:solidFill>
                  <a:schemeClr val="bg1"/>
                </a:solidFill>
              </a:rPr>
              <a:t>LexisNexis</a:t>
            </a:r>
            <a:r>
              <a:rPr lang="de-DE" sz="1100" dirty="0" smtClean="0">
                <a:solidFill>
                  <a:schemeClr val="bg1"/>
                </a:solidFill>
              </a:rPr>
              <a:t>.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Tree>
    <p:extLst>
      <p:ext uri="{BB962C8B-B14F-4D97-AF65-F5344CB8AC3E}">
        <p14:creationId xmlns:p14="http://schemas.microsoft.com/office/powerpoint/2010/main" val="2825844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9">
            <a:extLst>
              <a:ext uri="{FF2B5EF4-FFF2-40B4-BE49-F238E27FC236}">
                <a16:creationId xmlns:a16="http://schemas.microsoft.com/office/drawing/2014/main" id="{E716E6BE-8500-284D-8340-A8B6D309E718}"/>
              </a:ext>
            </a:extLst>
          </p:cNvPr>
          <p:cNvGraphicFramePr>
            <a:graphicFrameLocks noGrp="1"/>
          </p:cNvGraphicFramePr>
          <p:nvPr>
            <p:extLst>
              <p:ext uri="{D42A27DB-BD31-4B8C-83A1-F6EECF244321}">
                <p14:modId xmlns:p14="http://schemas.microsoft.com/office/powerpoint/2010/main" val="2098808173"/>
              </p:ext>
            </p:extLst>
          </p:nvPr>
        </p:nvGraphicFramePr>
        <p:xfrm>
          <a:off x="905911" y="1764453"/>
          <a:ext cx="7153668" cy="2834640"/>
        </p:xfrm>
        <a:graphic>
          <a:graphicData uri="http://schemas.openxmlformats.org/drawingml/2006/table">
            <a:tbl>
              <a:tblPr bandRow="1">
                <a:tableStyleId>{5C22544A-7EE6-4342-B048-85BDC9FD1C3A}</a:tableStyleId>
              </a:tblPr>
              <a:tblGrid>
                <a:gridCol w="2471071">
                  <a:extLst>
                    <a:ext uri="{9D8B030D-6E8A-4147-A177-3AD203B41FA5}">
                      <a16:colId xmlns:a16="http://schemas.microsoft.com/office/drawing/2014/main" val="3963062663"/>
                    </a:ext>
                  </a:extLst>
                </a:gridCol>
                <a:gridCol w="4682597">
                  <a:extLst>
                    <a:ext uri="{9D8B030D-6E8A-4147-A177-3AD203B41FA5}">
                      <a16:colId xmlns:a16="http://schemas.microsoft.com/office/drawing/2014/main" val="1551802899"/>
                    </a:ext>
                  </a:extLst>
                </a:gridCol>
              </a:tblGrid>
              <a:tr h="800100">
                <a:tc>
                  <a:txBody>
                    <a:bodyPr/>
                    <a:lstStyle/>
                    <a:p>
                      <a:r>
                        <a:rPr lang="en-GB" sz="1200" b="1" kern="1200" baseline="0" dirty="0">
                          <a:solidFill>
                            <a:schemeClr val="tx1"/>
                          </a:solidFill>
                          <a:latin typeface="+mn-lt"/>
                          <a:ea typeface="+mj-ea"/>
                          <a:cs typeface="Calibri Light" panose="020F0302020204030204" pitchFamily="34" charset="0"/>
                        </a:rPr>
                        <a:t>NON-AVAILABILITY OF LICENCES</a:t>
                      </a:r>
                    </a:p>
                    <a:p>
                      <a:endParaRPr lang="en-GB" sz="1200" b="1" kern="1200" baseline="0" dirty="0">
                        <a:solidFill>
                          <a:schemeClr val="tx1"/>
                        </a:solidFill>
                        <a:latin typeface="+mn-lt"/>
                        <a:ea typeface="+mj-ea"/>
                        <a:cs typeface="Calibri Light" panose="020F0302020204030204" pitchFamily="34" charset="0"/>
                      </a:endParaRPr>
                    </a:p>
                    <a:p>
                      <a:r>
                        <a:rPr lang="en-NL" sz="1200" b="1" kern="1200" baseline="0" dirty="0">
                          <a:solidFill>
                            <a:schemeClr val="tx1"/>
                          </a:solidFill>
                          <a:latin typeface="+mn-lt"/>
                          <a:ea typeface="+mj-ea"/>
                          <a:cs typeface="Calibri Light" panose="020F0302020204030204" pitchFamily="34" charset="0"/>
                        </a:rPr>
                        <a:t> </a:t>
                      </a:r>
                      <a:endParaRPr lang="en-GB" sz="1200" b="1"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SDOs and their participants, after having finalized and published a standard, find out that one or more owners of essential patents are not willing to license these</a:t>
                      </a:r>
                    </a:p>
                  </a:txBody>
                  <a:tcPr marL="68580" marR="68580" marT="34290" marB="34290"/>
                </a:tc>
                <a:extLst>
                  <a:ext uri="{0D108BD9-81ED-4DB2-BD59-A6C34878D82A}">
                    <a16:rowId xmlns:a16="http://schemas.microsoft.com/office/drawing/2014/main" val="4201668538"/>
                  </a:ext>
                </a:extLst>
              </a:tr>
              <a:tr h="982980">
                <a:tc>
                  <a:txBody>
                    <a:bodyPr/>
                    <a:lstStyle/>
                    <a:p>
                      <a:r>
                        <a:rPr lang="en-GB" sz="1200" b="1" kern="1200" baseline="0" dirty="0">
                          <a:solidFill>
                            <a:schemeClr val="tx1"/>
                          </a:solidFill>
                          <a:latin typeface="+mn-lt"/>
                          <a:ea typeface="+mj-ea"/>
                          <a:cs typeface="Calibri Light" panose="020F0302020204030204" pitchFamily="34" charset="0"/>
                        </a:rPr>
                        <a:t>EX POST PATENT HOLD-UP</a:t>
                      </a:r>
                    </a:p>
                    <a:p>
                      <a:endParaRPr lang="en-GB" sz="1200" b="1" kern="1200" baseline="0" dirty="0">
                        <a:solidFill>
                          <a:schemeClr val="tx1"/>
                        </a:solidFill>
                        <a:latin typeface="+mn-lt"/>
                        <a:ea typeface="+mj-ea"/>
                        <a:cs typeface="Calibri Light" panose="020F0302020204030204" pitchFamily="34" charset="0"/>
                      </a:endParaRPr>
                    </a:p>
                    <a:p>
                      <a:r>
                        <a:rPr lang="en-NL" sz="1200" b="1" kern="1200" baseline="0" dirty="0">
                          <a:solidFill>
                            <a:schemeClr val="tx1"/>
                          </a:solidFill>
                          <a:latin typeface="+mn-lt"/>
                          <a:ea typeface="+mj-ea"/>
                          <a:cs typeface="Calibri Light" panose="020F0302020204030204" pitchFamily="34" charset="0"/>
                        </a:rPr>
                        <a:t> </a:t>
                      </a:r>
                      <a:endParaRPr lang="en-GB" sz="1200" b="1"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SEP owners, aware of the fact that implementers have no choice other than obtaining a license from them, use the resulting bargaining power to demand a significantly higher licensing fee than they could have obtained in a licensing negotiation where implementers were not yet ‘locked into’ the standard</a:t>
                      </a:r>
                    </a:p>
                  </a:txBody>
                  <a:tcPr marL="68580" marR="68580" marT="34290" marB="34290"/>
                </a:tc>
                <a:extLst>
                  <a:ext uri="{0D108BD9-81ED-4DB2-BD59-A6C34878D82A}">
                    <a16:rowId xmlns:a16="http://schemas.microsoft.com/office/drawing/2014/main" val="3892824031"/>
                  </a:ext>
                </a:extLst>
              </a:tr>
              <a:tr h="617220">
                <a:tc>
                  <a:txBody>
                    <a:bodyPr/>
                    <a:lstStyle/>
                    <a:p>
                      <a:r>
                        <a:rPr lang="en-GB" sz="1200" b="1" kern="1200" baseline="0" dirty="0">
                          <a:solidFill>
                            <a:schemeClr val="tx1"/>
                          </a:solidFill>
                          <a:latin typeface="+mn-lt"/>
                          <a:ea typeface="+mj-ea"/>
                          <a:cs typeface="Calibri Light" panose="020F0302020204030204" pitchFamily="34" charset="0"/>
                        </a:rPr>
                        <a:t>ROYALTY STACKING</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The total amount of royalties for a single product that implements that standard mounts up to such a level that the product is no longer commercially viable</a:t>
                      </a:r>
                    </a:p>
                  </a:txBody>
                  <a:tcPr marL="68580" marR="68580" marT="34290" marB="34290"/>
                </a:tc>
                <a:extLst>
                  <a:ext uri="{0D108BD9-81ED-4DB2-BD59-A6C34878D82A}">
                    <a16:rowId xmlns:a16="http://schemas.microsoft.com/office/drawing/2014/main" val="3621479345"/>
                  </a:ext>
                </a:extLst>
              </a:tr>
              <a:tr h="434340">
                <a:tc>
                  <a:txBody>
                    <a:bodyPr/>
                    <a:lstStyle/>
                    <a:p>
                      <a:r>
                        <a:rPr lang="en-GB" sz="1200" b="1" kern="1200" baseline="0" dirty="0">
                          <a:solidFill>
                            <a:schemeClr val="tx1"/>
                          </a:solidFill>
                          <a:latin typeface="+mn-lt"/>
                          <a:ea typeface="+mj-ea"/>
                          <a:cs typeface="Calibri Light" panose="020F0302020204030204" pitchFamily="34" charset="0"/>
                        </a:rPr>
                        <a:t>UNDUE DISCRIMINATION</a:t>
                      </a:r>
                      <a:r>
                        <a:rPr lang="en-NL" sz="1200" b="1" kern="1200" baseline="0" dirty="0">
                          <a:solidFill>
                            <a:schemeClr val="tx1"/>
                          </a:solidFill>
                          <a:latin typeface="+mn-lt"/>
                          <a:ea typeface="+mj-ea"/>
                          <a:cs typeface="Calibri Light" panose="020F0302020204030204" pitchFamily="34" charset="0"/>
                        </a:rPr>
                        <a:t> </a:t>
                      </a:r>
                      <a:endParaRPr lang="en-GB" sz="1200" b="1"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This refers to the situation where a SEP owner treats implementers differently</a:t>
                      </a:r>
                    </a:p>
                  </a:txBody>
                  <a:tcPr marL="68580" marR="68580" marT="34290" marB="34290"/>
                </a:tc>
                <a:extLst>
                  <a:ext uri="{0D108BD9-81ED-4DB2-BD59-A6C34878D82A}">
                    <a16:rowId xmlns:a16="http://schemas.microsoft.com/office/drawing/2014/main" val="595677827"/>
                  </a:ext>
                </a:extLst>
              </a:tr>
            </a:tbl>
          </a:graphicData>
        </a:graphic>
      </p:graphicFrame>
      <p:sp>
        <p:nvSpPr>
          <p:cNvPr id="4" name="כותרת 2">
            <a:extLst>
              <a:ext uri="{FF2B5EF4-FFF2-40B4-BE49-F238E27FC236}">
                <a16:creationId xmlns:a16="http://schemas.microsoft.com/office/drawing/2014/main" id="{BD0E4670-7FA3-20F9-A9A4-73349EE034A1}"/>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Tension </a:t>
            </a:r>
            <a:r>
              <a:rPr lang="en-GB" sz="2400" dirty="0"/>
              <a:t>between patents and standards</a:t>
            </a:r>
            <a:endParaRPr lang="en-GB" sz="2400" dirty="0">
              <a:latin typeface="Calibri Light" panose="020F0302020204030204" pitchFamily="34" charset="0"/>
              <a:cs typeface="Calibri Light" panose="020F0302020204030204" pitchFamily="34" charset="0"/>
            </a:endParaRPr>
          </a:p>
        </p:txBody>
      </p:sp>
      <p:sp>
        <p:nvSpPr>
          <p:cNvPr id="10" name="Espace réservé du contenu 5">
            <a:extLst>
              <a:ext uri="{FF2B5EF4-FFF2-40B4-BE49-F238E27FC236}">
                <a16:creationId xmlns:a16="http://schemas.microsoft.com/office/drawing/2014/main" id="{575F2B77-6418-1F40-A304-2445F76CF1FF}"/>
              </a:ext>
            </a:extLst>
          </p:cNvPr>
          <p:cNvSpPr txBox="1">
            <a:spLocks/>
          </p:cNvSpPr>
          <p:nvPr/>
        </p:nvSpPr>
        <p:spPr>
          <a:xfrm>
            <a:off x="389750" y="781451"/>
            <a:ext cx="8419219" cy="2289553"/>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While patented technology can bring innovative and valuable solutions into a standard, </a:t>
            </a:r>
            <a:r>
              <a:rPr lang="en-GB" altLang="en-US" sz="1800" dirty="0" smtClean="0">
                <a:solidFill>
                  <a:schemeClr val="tx1"/>
                </a:solidFill>
                <a:latin typeface="Calibri Light" panose="020F0302020204030204" pitchFamily="34" charset="0"/>
                <a:cs typeface="Calibri Light" panose="020F0302020204030204" pitchFamily="34" charset="0"/>
              </a:rPr>
              <a:t>its inclusion </a:t>
            </a:r>
            <a:r>
              <a:rPr lang="en-GB" altLang="en-US" sz="1800" dirty="0">
                <a:solidFill>
                  <a:schemeClr val="tx1"/>
                </a:solidFill>
                <a:latin typeface="Calibri Light" panose="020F0302020204030204" pitchFamily="34" charset="0"/>
                <a:cs typeface="Calibri Light" panose="020F0302020204030204" pitchFamily="34" charset="0"/>
              </a:rPr>
              <a:t>can also raise a number of </a:t>
            </a:r>
            <a:r>
              <a:rPr lang="en-GB" altLang="en-US" sz="1800" dirty="0" smtClean="0">
                <a:solidFill>
                  <a:schemeClr val="tx1"/>
                </a:solidFill>
                <a:latin typeface="Calibri Light" panose="020F0302020204030204" pitchFamily="34" charset="0"/>
                <a:cs typeface="Calibri Light" panose="020F0302020204030204" pitchFamily="34" charset="0"/>
              </a:rPr>
              <a:t>concerns</a:t>
            </a:r>
            <a:endParaRPr lang="en-GB" sz="1500" dirty="0"/>
          </a:p>
          <a:p>
            <a:pPr lvl="1"/>
            <a:endParaRPr lang="en-GB" sz="1500" dirty="0"/>
          </a:p>
          <a:p>
            <a:pPr lvl="1"/>
            <a:endParaRPr lang="en-GB" sz="1500" dirty="0"/>
          </a:p>
          <a:p>
            <a:pPr lvl="1"/>
            <a:endParaRPr lang="en-US" sz="1500" dirty="0"/>
          </a:p>
          <a:p>
            <a:pPr lvl="1"/>
            <a:endParaRPr lang="en-US" sz="1500" dirty="0" smtClean="0"/>
          </a:p>
          <a:p>
            <a:pPr lvl="1"/>
            <a:endParaRPr lang="en-GB" sz="1500" dirty="0"/>
          </a:p>
        </p:txBody>
      </p:sp>
      <p:sp>
        <p:nvSpPr>
          <p:cNvPr id="12" name="Textfeld 11"/>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Tree>
    <p:extLst>
      <p:ext uri="{BB962C8B-B14F-4D97-AF65-F5344CB8AC3E}">
        <p14:creationId xmlns:p14="http://schemas.microsoft.com/office/powerpoint/2010/main" val="908014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34967766-38E1-1493-C769-BFB2368BDFA3}"/>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 </a:t>
            </a:r>
            <a:r>
              <a:rPr lang="en-GB" sz="2400" dirty="0"/>
              <a:t>policies at SDOs</a:t>
            </a:r>
            <a:endParaRPr lang="en-GB" sz="2400" dirty="0">
              <a:latin typeface="Calibri Light" panose="020F0302020204030204" pitchFamily="34" charset="0"/>
              <a:cs typeface="Calibri Light" panose="020F0302020204030204" pitchFamily="34" charset="0"/>
            </a:endParaRPr>
          </a:p>
        </p:txBody>
      </p:sp>
      <p:sp>
        <p:nvSpPr>
          <p:cNvPr id="11" name="Espace réservé du contenu 5">
            <a:extLst>
              <a:ext uri="{FF2B5EF4-FFF2-40B4-BE49-F238E27FC236}">
                <a16:creationId xmlns:a16="http://schemas.microsoft.com/office/drawing/2014/main" id="{575F2B77-6418-1F40-A304-2445F76CF1FF}"/>
              </a:ext>
            </a:extLst>
          </p:cNvPr>
          <p:cNvSpPr txBox="1">
            <a:spLocks/>
          </p:cNvSpPr>
          <p:nvPr/>
        </p:nvSpPr>
        <p:spPr>
          <a:xfrm>
            <a:off x="333717" y="833209"/>
            <a:ext cx="8419219" cy="2289553"/>
          </a:xfrm>
          <a:prstGeom prst="rect">
            <a:avLst/>
          </a:prstGeom>
          <a:noFill/>
          <a:ln>
            <a:noFill/>
          </a:ln>
        </p:spPr>
        <p:txBody>
          <a:bodyPr spcFirstLastPara="1" wrap="square" lIns="68575" tIns="34275" rIns="68575" bIns="34275" anchor="t" anchorCtr="0">
            <a:normAutofit lnSpcReduction="100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SDOs have already been long aware of the difficult relationship between patents and standards</a:t>
            </a:r>
          </a:p>
          <a:p>
            <a:pPr lvl="1"/>
            <a:r>
              <a:rPr lang="en-GB" sz="1500" dirty="0"/>
              <a:t>For ANSI </a:t>
            </a:r>
            <a:r>
              <a:rPr lang="en-GB" sz="1500" dirty="0" smtClean="0"/>
              <a:t>in </a:t>
            </a:r>
            <a:r>
              <a:rPr lang="en-GB" sz="1500" dirty="0"/>
              <a:t>the US, this goes back to the 1930s</a:t>
            </a:r>
          </a:p>
          <a:p>
            <a:pPr lvl="1"/>
            <a:r>
              <a:rPr lang="en-GB" sz="1500" dirty="0"/>
              <a:t>Yet, it took until the 1980s and 1990s before </a:t>
            </a:r>
            <a:r>
              <a:rPr lang="en-GB" sz="1500" dirty="0" smtClean="0"/>
              <a:t>discussion </a:t>
            </a:r>
            <a:r>
              <a:rPr lang="en-GB" sz="1500" dirty="0"/>
              <a:t>started at almost all large SDOs to adopt IPR policies</a:t>
            </a:r>
          </a:p>
          <a:p>
            <a:pPr lvl="1"/>
            <a:r>
              <a:rPr lang="en-GB" sz="1500" dirty="0"/>
              <a:t>Each SDO had its own </a:t>
            </a:r>
            <a:r>
              <a:rPr lang="en-GB" sz="1500" dirty="0" smtClean="0"/>
              <a:t>consultations and </a:t>
            </a:r>
            <a:r>
              <a:rPr lang="en-GB" sz="1500" dirty="0"/>
              <a:t>made its own choice in terms of the policy it adopted, matching its objectives, its specific technical context, and its </a:t>
            </a:r>
            <a:r>
              <a:rPr lang="en-GB" sz="1500" dirty="0" smtClean="0"/>
              <a:t>culture</a:t>
            </a:r>
          </a:p>
          <a:p>
            <a:pPr lvl="1"/>
            <a:r>
              <a:rPr lang="en-GB" sz="1500" dirty="0" smtClean="0"/>
              <a:t>Sometimes SDOs adjusted their policies reacting to changes in technologies and the composition of their stakeholders</a:t>
            </a:r>
            <a:endParaRPr lang="en-GB" sz="1500" dirty="0"/>
          </a:p>
          <a:p>
            <a:pPr lvl="1"/>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2088542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9">
            <a:extLst>
              <a:ext uri="{FF2B5EF4-FFF2-40B4-BE49-F238E27FC236}">
                <a16:creationId xmlns:a16="http://schemas.microsoft.com/office/drawing/2014/main" id="{5BC65440-758C-BB4C-AD0A-14BD480B1F19}"/>
              </a:ext>
            </a:extLst>
          </p:cNvPr>
          <p:cNvGraphicFramePr>
            <a:graphicFrameLocks noGrp="1"/>
          </p:cNvGraphicFramePr>
          <p:nvPr>
            <p:extLst>
              <p:ext uri="{D42A27DB-BD31-4B8C-83A1-F6EECF244321}">
                <p14:modId xmlns:p14="http://schemas.microsoft.com/office/powerpoint/2010/main" val="2072252766"/>
              </p:ext>
            </p:extLst>
          </p:nvPr>
        </p:nvGraphicFramePr>
        <p:xfrm>
          <a:off x="839345" y="1468590"/>
          <a:ext cx="7153669" cy="1878330"/>
        </p:xfrm>
        <a:graphic>
          <a:graphicData uri="http://schemas.openxmlformats.org/drawingml/2006/table">
            <a:tbl>
              <a:tblPr firstRow="1" bandRow="1">
                <a:tableStyleId>{5C22544A-7EE6-4342-B048-85BDC9FD1C3A}</a:tableStyleId>
              </a:tblPr>
              <a:tblGrid>
                <a:gridCol w="1493480">
                  <a:extLst>
                    <a:ext uri="{9D8B030D-6E8A-4147-A177-3AD203B41FA5}">
                      <a16:colId xmlns:a16="http://schemas.microsoft.com/office/drawing/2014/main" val="3963062663"/>
                    </a:ext>
                  </a:extLst>
                </a:gridCol>
                <a:gridCol w="4480041">
                  <a:extLst>
                    <a:ext uri="{9D8B030D-6E8A-4147-A177-3AD203B41FA5}">
                      <a16:colId xmlns:a16="http://schemas.microsoft.com/office/drawing/2014/main" val="1551802899"/>
                    </a:ext>
                  </a:extLst>
                </a:gridCol>
                <a:gridCol w="1180148">
                  <a:extLst>
                    <a:ext uri="{9D8B030D-6E8A-4147-A177-3AD203B41FA5}">
                      <a16:colId xmlns:a16="http://schemas.microsoft.com/office/drawing/2014/main" val="1208146217"/>
                    </a:ext>
                  </a:extLst>
                </a:gridCol>
              </a:tblGrid>
              <a:tr h="278130">
                <a:tc>
                  <a:txBody>
                    <a:bodyPr/>
                    <a:lstStyle/>
                    <a:p>
                      <a:r>
                        <a:rPr lang="en-GB" sz="1200" b="1" kern="1200" baseline="0" dirty="0">
                          <a:solidFill>
                            <a:schemeClr val="bg1"/>
                          </a:solidFill>
                          <a:latin typeface="+mn-lt"/>
                          <a:ea typeface="+mj-ea"/>
                          <a:cs typeface="Calibri Light" panose="020F0302020204030204" pitchFamily="34" charset="0"/>
                        </a:rPr>
                        <a:t>Policy type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bg1"/>
                          </a:solidFill>
                          <a:latin typeface="Calibri Light" panose="020F0302020204030204" pitchFamily="34" charset="0"/>
                          <a:ea typeface="+mj-ea"/>
                          <a:cs typeface="Calibri Light" panose="020F0302020204030204" pitchFamily="34" charset="0"/>
                        </a:rPr>
                        <a:t>Description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bg1"/>
                          </a:solidFill>
                          <a:latin typeface="Calibri Light" panose="020F0302020204030204" pitchFamily="34" charset="0"/>
                          <a:ea typeface="+mj-ea"/>
                          <a:cs typeface="Calibri Light" panose="020F0302020204030204" pitchFamily="34" charset="0"/>
                        </a:rPr>
                        <a:t>Examples</a:t>
                      </a:r>
                    </a:p>
                  </a:txBody>
                  <a:tcPr marL="68580" marR="68580" marT="34290" marB="34290"/>
                </a:tc>
                <a:extLst>
                  <a:ext uri="{0D108BD9-81ED-4DB2-BD59-A6C34878D82A}">
                    <a16:rowId xmlns:a16="http://schemas.microsoft.com/office/drawing/2014/main" val="991194578"/>
                  </a:ext>
                </a:extLst>
              </a:tr>
              <a:tr h="982980">
                <a:tc>
                  <a:txBody>
                    <a:bodyPr/>
                    <a:lstStyle/>
                    <a:p>
                      <a:r>
                        <a:rPr lang="en-GB" sz="1200" b="1" kern="1200" baseline="0" dirty="0">
                          <a:solidFill>
                            <a:schemeClr val="tx1"/>
                          </a:solidFill>
                          <a:latin typeface="+mn-lt"/>
                          <a:ea typeface="+mj-ea"/>
                          <a:cs typeface="Calibri Light" panose="020F0302020204030204" pitchFamily="34" charset="0"/>
                        </a:rPr>
                        <a:t>COMMITMENT-BASED POLICIES</a:t>
                      </a:r>
                    </a:p>
                    <a:p>
                      <a:r>
                        <a:rPr lang="en-NL" sz="1200" b="1" kern="1200" baseline="0" dirty="0">
                          <a:solidFill>
                            <a:schemeClr val="tx1"/>
                          </a:solidFill>
                          <a:latin typeface="+mn-lt"/>
                          <a:ea typeface="+mj-ea"/>
                          <a:cs typeface="Calibri Light" panose="020F0302020204030204" pitchFamily="34" charset="0"/>
                        </a:rPr>
                        <a:t> </a:t>
                      </a:r>
                      <a:endParaRPr lang="en-GB" sz="1200" b="1"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(A) Members have the obligation to inform (‘disclose’, ‘declare’) the SDO when they believe they own patents that may be or may become essential to a standard. (B) Owner of disclosed patents are requested to commit to making licenses for these patents available specified conditions, if the patent indeed becomes essential</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ISO, IEC, ITU, ETSI and IEEE</a:t>
                      </a:r>
                    </a:p>
                  </a:txBody>
                  <a:tcPr marL="68580" marR="68580" marT="34290" marB="34290"/>
                </a:tc>
                <a:extLst>
                  <a:ext uri="{0D108BD9-81ED-4DB2-BD59-A6C34878D82A}">
                    <a16:rowId xmlns:a16="http://schemas.microsoft.com/office/drawing/2014/main" val="4201668538"/>
                  </a:ext>
                </a:extLst>
              </a:tr>
              <a:tr h="617220">
                <a:tc>
                  <a:txBody>
                    <a:bodyPr/>
                    <a:lstStyle/>
                    <a:p>
                      <a:r>
                        <a:rPr lang="en-GB" sz="1200" b="1" kern="1200" baseline="0" dirty="0">
                          <a:solidFill>
                            <a:schemeClr val="tx1"/>
                          </a:solidFill>
                          <a:latin typeface="+mn-lt"/>
                          <a:ea typeface="+mj-ea"/>
                          <a:cs typeface="Calibri Light" panose="020F0302020204030204" pitchFamily="34" charset="0"/>
                        </a:rPr>
                        <a:t>PARTICIPATION-BASED POLICIES</a:t>
                      </a:r>
                    </a:p>
                    <a:p>
                      <a:r>
                        <a:rPr lang="en-NL" sz="1200" b="1" kern="1200" baseline="0" dirty="0">
                          <a:solidFill>
                            <a:schemeClr val="tx1"/>
                          </a:solidFill>
                          <a:latin typeface="+mn-lt"/>
                          <a:ea typeface="+mj-ea"/>
                          <a:cs typeface="Calibri Light" panose="020F0302020204030204" pitchFamily="34" charset="0"/>
                        </a:rPr>
                        <a:t> </a:t>
                      </a:r>
                      <a:endParaRPr lang="en-GB" sz="1200" b="1"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As </a:t>
                      </a:r>
                      <a:r>
                        <a:rPr lang="en-GB" sz="1200" b="0" kern="1200" baseline="0" dirty="0">
                          <a:solidFill>
                            <a:schemeClr val="tx1"/>
                          </a:solidFill>
                          <a:latin typeface="Calibri Light" panose="020F0302020204030204" pitchFamily="34" charset="0"/>
                          <a:ea typeface="+mn-ea"/>
                          <a:cs typeface="Calibri Light" panose="020F0302020204030204" pitchFamily="34" charset="0"/>
                        </a:rPr>
                        <a:t>is a condition of membership, </a:t>
                      </a:r>
                      <a:r>
                        <a:rPr lang="en-GB" sz="1200" b="0" kern="1200" baseline="0" dirty="0">
                          <a:solidFill>
                            <a:schemeClr val="tx1"/>
                          </a:solidFill>
                          <a:latin typeface="Calibri Light" panose="020F0302020204030204" pitchFamily="34" charset="0"/>
                          <a:ea typeface="+mj-ea"/>
                          <a:cs typeface="Calibri Light" panose="020F0302020204030204" pitchFamily="34" charset="0"/>
                        </a:rPr>
                        <a:t>all members of the SDO must be willing to license all their essential patents at specified conditions</a:t>
                      </a:r>
                      <a:r>
                        <a:rPr lang="en-GB" sz="1200" b="0" kern="1200" baseline="0" dirty="0">
                          <a:solidFill>
                            <a:schemeClr val="tx1"/>
                          </a:solidFill>
                          <a:latin typeface="Calibri Light" panose="020F0302020204030204" pitchFamily="34" charset="0"/>
                          <a:ea typeface="+mn-ea"/>
                          <a:cs typeface="Calibri Light" panose="020F0302020204030204" pitchFamily="34" charset="0"/>
                        </a:rPr>
                        <a:t>, if the patent indeed becomes essential</a:t>
                      </a:r>
                      <a:r>
                        <a:rPr lang="en-GB" sz="1200" b="0" kern="1200" baseline="0" dirty="0">
                          <a:solidFill>
                            <a:schemeClr val="tx1"/>
                          </a:solidFill>
                          <a:latin typeface="Calibri Light" panose="020F0302020204030204" pitchFamily="34" charset="0"/>
                          <a:ea typeface="+mj-ea"/>
                          <a:cs typeface="Calibri Light" panose="020F0302020204030204" pitchFamily="34" charset="0"/>
                        </a:rPr>
                        <a:t>. Opt-out possibilities may exist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latin typeface="Calibri Light" panose="020F0302020204030204" pitchFamily="34" charset="0"/>
                          <a:ea typeface="+mj-ea"/>
                          <a:cs typeface="Calibri Light" panose="020F0302020204030204" pitchFamily="34" charset="0"/>
                        </a:rPr>
                        <a:t>W3C, HDMI Forum</a:t>
                      </a:r>
                    </a:p>
                  </a:txBody>
                  <a:tcPr marL="68580" marR="68580" marT="34290" marB="34290"/>
                </a:tc>
                <a:extLst>
                  <a:ext uri="{0D108BD9-81ED-4DB2-BD59-A6C34878D82A}">
                    <a16:rowId xmlns:a16="http://schemas.microsoft.com/office/drawing/2014/main" val="3892824031"/>
                  </a:ext>
                </a:extLst>
              </a:tr>
            </a:tbl>
          </a:graphicData>
        </a:graphic>
      </p:graphicFrame>
      <p:sp>
        <p:nvSpPr>
          <p:cNvPr id="4" name="כותרת 2">
            <a:extLst>
              <a:ext uri="{FF2B5EF4-FFF2-40B4-BE49-F238E27FC236}">
                <a16:creationId xmlns:a16="http://schemas.microsoft.com/office/drawing/2014/main" id="{569A8216-703F-B56D-61F1-55A7109DE786}"/>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 </a:t>
            </a:r>
            <a:r>
              <a:rPr lang="en-GB" sz="2400" dirty="0"/>
              <a:t>policies at SDOs</a:t>
            </a:r>
            <a:endParaRPr lang="en-GB" sz="2400" dirty="0">
              <a:latin typeface="Calibri Light" panose="020F0302020204030204" pitchFamily="34" charset="0"/>
              <a:cs typeface="Calibri Light" panose="020F0302020204030204" pitchFamily="34" charset="0"/>
            </a:endParaRPr>
          </a:p>
        </p:txBody>
      </p:sp>
      <p:sp>
        <p:nvSpPr>
          <p:cNvPr id="10" name="Textfeld 9"/>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
        <p:nvSpPr>
          <p:cNvPr id="13" name="Espace réservé du contenu 5">
            <a:extLst>
              <a:ext uri="{FF2B5EF4-FFF2-40B4-BE49-F238E27FC236}">
                <a16:creationId xmlns:a16="http://schemas.microsoft.com/office/drawing/2014/main" id="{575F2B77-6418-1F40-A304-2445F76CF1FF}"/>
              </a:ext>
            </a:extLst>
          </p:cNvPr>
          <p:cNvSpPr txBox="1">
            <a:spLocks/>
          </p:cNvSpPr>
          <p:nvPr/>
        </p:nvSpPr>
        <p:spPr>
          <a:xfrm>
            <a:off x="464752" y="975138"/>
            <a:ext cx="8419219" cy="3626599"/>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SDO IPR policies can be broadly categorized into two main categories</a:t>
            </a:r>
            <a:r>
              <a:rPr lang="en-GB" altLang="en-US" sz="1800" dirty="0" smtClean="0">
                <a:solidFill>
                  <a:schemeClr val="tx1"/>
                </a:solidFill>
                <a:latin typeface="Calibri Light" panose="020F0302020204030204" pitchFamily="34" charset="0"/>
                <a:cs typeface="Calibri Light" panose="020F0302020204030204" pitchFamily="34" charset="0"/>
              </a:rPr>
              <a:t>:</a:t>
            </a:r>
          </a:p>
          <a:p>
            <a:pPr marL="0" indent="0">
              <a:lnSpc>
                <a:spcPct val="100000"/>
              </a:lnSpc>
              <a:buNone/>
            </a:pPr>
            <a:endParaRPr lang="en-GB" altLang="en-US" sz="1800" dirty="0">
              <a:solidFill>
                <a:schemeClr val="tx1"/>
              </a:solidFill>
              <a:latin typeface="Calibri Light" panose="020F0302020204030204" pitchFamily="34" charset="0"/>
              <a:cs typeface="Calibri Light" panose="020F0302020204030204" pitchFamily="34" charset="0"/>
            </a:endParaRPr>
          </a:p>
          <a:p>
            <a:pPr lvl="1"/>
            <a:endParaRPr lang="en-GB" sz="1500" dirty="0" smtClean="0"/>
          </a:p>
          <a:p>
            <a:pPr lvl="1"/>
            <a:endParaRPr lang="en-GB" sz="1500" dirty="0"/>
          </a:p>
          <a:p>
            <a:pPr lvl="1"/>
            <a:endParaRPr lang="en-GB" sz="1500" dirty="0" smtClean="0"/>
          </a:p>
          <a:p>
            <a:pPr lvl="1"/>
            <a:endParaRPr lang="en-GB" sz="1500" dirty="0"/>
          </a:p>
          <a:p>
            <a:pPr lvl="1"/>
            <a:endParaRPr lang="en-GB" sz="1500" dirty="0" smtClean="0"/>
          </a:p>
          <a:p>
            <a:pPr lvl="1"/>
            <a:endParaRPr lang="en-GB" sz="1500" dirty="0"/>
          </a:p>
          <a:p>
            <a:pPr lvl="1"/>
            <a:r>
              <a:rPr lang="en-GB" sz="1500" dirty="0" smtClean="0"/>
              <a:t>If </a:t>
            </a:r>
            <a:r>
              <a:rPr lang="en-GB" sz="1500" dirty="0"/>
              <a:t>a commitment </a:t>
            </a:r>
            <a:r>
              <a:rPr lang="en-GB" sz="1500" dirty="0" smtClean="0"/>
              <a:t>related to SEP is </a:t>
            </a:r>
            <a:r>
              <a:rPr lang="en-GB" sz="1500" dirty="0"/>
              <a:t>missing, the SDO will seek to develop a standard not requiring the patent</a:t>
            </a:r>
          </a:p>
          <a:p>
            <a:pPr lvl="1"/>
            <a:r>
              <a:rPr lang="en-GB" sz="1500" dirty="0"/>
              <a:t>Examples of specified </a:t>
            </a:r>
            <a:r>
              <a:rPr lang="en-GB" sz="1500" dirty="0" smtClean="0"/>
              <a:t>licensing conditions</a:t>
            </a:r>
            <a:r>
              <a:rPr lang="en-GB" sz="1500" dirty="0"/>
              <a:t>: </a:t>
            </a:r>
          </a:p>
          <a:p>
            <a:pPr lvl="2"/>
            <a:r>
              <a:rPr lang="en-GB" sz="1200" dirty="0"/>
              <a:t>Fair, Reasonable and Non-Discriminatory (FRAND, sometimes referred to just as RAND) </a:t>
            </a:r>
          </a:p>
          <a:p>
            <a:pPr lvl="2"/>
            <a:r>
              <a:rPr lang="en-GB" sz="1200" dirty="0"/>
              <a:t>“Royalty Free”</a:t>
            </a:r>
          </a:p>
          <a:p>
            <a:pPr lvl="1"/>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626436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idx="4294967295"/>
          </p:nvPr>
        </p:nvSpPr>
        <p:spPr>
          <a:xfrm>
            <a:off x="3012955" y="102197"/>
            <a:ext cx="7145337" cy="649288"/>
          </a:xfrm>
        </p:spPr>
        <p:txBody>
          <a:bodyPr/>
          <a:lstStyle/>
          <a:p>
            <a:r>
              <a:rPr lang="en-GB" noProof="0" dirty="0"/>
              <a:t>Contents</a:t>
            </a:r>
          </a:p>
        </p:txBody>
      </p:sp>
      <p:sp>
        <p:nvSpPr>
          <p:cNvPr id="8" name="מציין מיקום תוכן 2">
            <a:extLst>
              <a:ext uri="{FF2B5EF4-FFF2-40B4-BE49-F238E27FC236}">
                <a16:creationId xmlns:a16="http://schemas.microsoft.com/office/drawing/2014/main" id="{E0B84FCC-B164-534A-A1C2-30A7BA7FA7BD}"/>
              </a:ext>
            </a:extLst>
          </p:cNvPr>
          <p:cNvSpPr>
            <a:spLocks noGrp="1"/>
          </p:cNvSpPr>
          <p:nvPr>
            <p:ph sz="quarter" idx="10"/>
          </p:nvPr>
        </p:nvSpPr>
        <p:spPr>
          <a:xfrm>
            <a:off x="457319" y="1200428"/>
            <a:ext cx="8409785" cy="3030515"/>
          </a:xfrm>
        </p:spPr>
        <p:txBody>
          <a:bodyPr/>
          <a:lstStyle/>
          <a:p>
            <a:pPr marL="342900" lvl="1" indent="-342900">
              <a:buClr>
                <a:srgbClr val="298FD1"/>
              </a:buClr>
              <a:buFont typeface="+mj-lt"/>
              <a:buAutoNum type="arabicPeriod"/>
            </a:pPr>
            <a:r>
              <a:rPr lang="en-GB" altLang="en-US" sz="1500" dirty="0" smtClean="0">
                <a:solidFill>
                  <a:schemeClr val="tx2"/>
                </a:solidFill>
                <a:hlinkClick r:id="rId2" action="ppaction://hlinksldjump"/>
              </a:rPr>
              <a:t>Introduction</a:t>
            </a:r>
            <a:endParaRPr lang="en-GB" altLang="en-US" sz="1500" dirty="0" smtClean="0">
              <a:solidFill>
                <a:schemeClr val="tx2"/>
              </a:solidFill>
            </a:endParaRPr>
          </a:p>
          <a:p>
            <a:pPr marL="342900" lvl="1" indent="-342900">
              <a:buClr>
                <a:srgbClr val="298FD1"/>
              </a:buClr>
              <a:buFont typeface="+mj-lt"/>
              <a:buAutoNum type="arabicPeriod"/>
            </a:pPr>
            <a:r>
              <a:rPr lang="en-US" altLang="en-US" sz="1500" dirty="0" smtClean="0">
                <a:solidFill>
                  <a:schemeClr val="tx2"/>
                </a:solidFill>
                <a:hlinkClick r:id="" action="ppaction://noaction"/>
              </a:rPr>
              <a:t>IPRs </a:t>
            </a:r>
            <a:r>
              <a:rPr lang="en-US" altLang="en-US" sz="1500" dirty="0">
                <a:solidFill>
                  <a:schemeClr val="tx2"/>
                </a:solidFill>
                <a:hlinkClick r:id="" action="ppaction://noaction"/>
              </a:rPr>
              <a:t>and its different </a:t>
            </a:r>
            <a:r>
              <a:rPr lang="en-US" altLang="en-US" sz="1500" dirty="0" smtClean="0">
                <a:solidFill>
                  <a:schemeClr val="tx2"/>
                </a:solidFill>
                <a:hlinkClick r:id="" action="ppaction://noaction"/>
              </a:rPr>
              <a:t>forms</a:t>
            </a:r>
          </a:p>
          <a:p>
            <a:pPr marL="342900" lvl="1" indent="-342900">
              <a:buClr>
                <a:srgbClr val="298FD1"/>
              </a:buClr>
              <a:buFont typeface="+mj-lt"/>
              <a:buAutoNum type="arabicPeriod"/>
            </a:pPr>
            <a:r>
              <a:rPr lang="en-US" altLang="en-US" sz="1500" dirty="0" smtClean="0">
                <a:solidFill>
                  <a:schemeClr val="tx2"/>
                </a:solidFill>
                <a:hlinkClick r:id="" action="ppaction://noaction"/>
              </a:rPr>
              <a:t>Ways </a:t>
            </a:r>
            <a:r>
              <a:rPr lang="en-US" altLang="en-US" sz="1500" dirty="0">
                <a:solidFill>
                  <a:schemeClr val="tx2"/>
                </a:solidFill>
                <a:hlinkClick r:id="" action="ppaction://noaction"/>
              </a:rPr>
              <a:t>in which IPRs can be relevant to standards and </a:t>
            </a:r>
            <a:r>
              <a:rPr lang="en-US" altLang="en-US" sz="1500" dirty="0" err="1" smtClean="0">
                <a:solidFill>
                  <a:schemeClr val="tx2"/>
                </a:solidFill>
                <a:hlinkClick r:id="" action="ppaction://noaction"/>
              </a:rPr>
              <a:t>standardisation</a:t>
            </a:r>
            <a:r>
              <a:rPr lang="en-US" altLang="en-US" sz="1500" dirty="0" smtClean="0">
                <a:solidFill>
                  <a:schemeClr val="tx2"/>
                </a:solidFill>
                <a:hlinkClick r:id="" action="ppaction://noaction"/>
              </a:rPr>
              <a:t> </a:t>
            </a:r>
            <a:endParaRPr lang="en-US" altLang="en-US" sz="1500" dirty="0">
              <a:solidFill>
                <a:schemeClr val="tx2"/>
              </a:solidFill>
              <a:hlinkClick r:id="" action="ppaction://noaction"/>
            </a:endParaRPr>
          </a:p>
          <a:p>
            <a:pPr marL="342900" lvl="1" indent="-342900">
              <a:buClr>
                <a:srgbClr val="298FD1"/>
              </a:buClr>
              <a:buFont typeface="+mj-lt"/>
              <a:buAutoNum type="arabicPeriod"/>
            </a:pPr>
            <a:r>
              <a:rPr lang="en-US" altLang="en-US" sz="1500" dirty="0" smtClean="0">
                <a:solidFill>
                  <a:schemeClr val="tx2"/>
                </a:solidFill>
                <a:hlinkClick r:id="" action="ppaction://noaction"/>
              </a:rPr>
              <a:t>Tension </a:t>
            </a:r>
            <a:r>
              <a:rPr lang="en-US" altLang="en-US" sz="1500" dirty="0">
                <a:solidFill>
                  <a:schemeClr val="tx2"/>
                </a:solidFill>
                <a:hlinkClick r:id="" action="ppaction://noaction"/>
              </a:rPr>
              <a:t>between patents and </a:t>
            </a:r>
            <a:r>
              <a:rPr lang="en-US" altLang="en-US" sz="1500" dirty="0" smtClean="0">
                <a:solidFill>
                  <a:schemeClr val="tx2"/>
                </a:solidFill>
                <a:hlinkClick r:id="" action="ppaction://noaction"/>
              </a:rPr>
              <a:t>standards</a:t>
            </a:r>
          </a:p>
          <a:p>
            <a:pPr marL="342900" lvl="1" indent="-342900">
              <a:buClr>
                <a:srgbClr val="298FD1"/>
              </a:buClr>
              <a:buFont typeface="+mj-lt"/>
              <a:buAutoNum type="arabicPeriod"/>
            </a:pPr>
            <a:r>
              <a:rPr lang="en-US" altLang="en-US" sz="1500" dirty="0" smtClean="0">
                <a:solidFill>
                  <a:schemeClr val="tx2"/>
                </a:solidFill>
                <a:hlinkClick r:id="" action="ppaction://noaction"/>
              </a:rPr>
              <a:t>IPR </a:t>
            </a:r>
            <a:r>
              <a:rPr lang="en-US" altLang="en-US" sz="1500" dirty="0">
                <a:solidFill>
                  <a:schemeClr val="tx2"/>
                </a:solidFill>
                <a:hlinkClick r:id="" action="ppaction://noaction"/>
              </a:rPr>
              <a:t>policies at </a:t>
            </a:r>
            <a:r>
              <a:rPr lang="en-US" altLang="en-US" sz="1500" dirty="0" smtClean="0">
                <a:solidFill>
                  <a:schemeClr val="tx2"/>
                </a:solidFill>
                <a:hlinkClick r:id="" action="ppaction://noaction"/>
              </a:rPr>
              <a:t>SDOs</a:t>
            </a:r>
            <a:endParaRPr lang="en-US" altLang="en-US" sz="1500" dirty="0">
              <a:solidFill>
                <a:schemeClr val="tx2"/>
              </a:solidFill>
              <a:hlinkClick r:id="" action="ppaction://noaction"/>
            </a:endParaRPr>
          </a:p>
          <a:p>
            <a:pPr marL="342900" lvl="1" indent="-342900">
              <a:buClr>
                <a:srgbClr val="298FD1"/>
              </a:buClr>
              <a:buFont typeface="+mj-lt"/>
              <a:buAutoNum type="arabicPeriod"/>
            </a:pPr>
            <a:r>
              <a:rPr lang="en-US" altLang="en-US" sz="1500" dirty="0" smtClean="0">
                <a:solidFill>
                  <a:schemeClr val="tx2"/>
                </a:solidFill>
                <a:hlinkClick r:id="" action="ppaction://noaction"/>
              </a:rPr>
              <a:t>IPR</a:t>
            </a:r>
            <a:r>
              <a:rPr lang="en-US" altLang="en-US" sz="1500" dirty="0">
                <a:solidFill>
                  <a:schemeClr val="tx2"/>
                </a:solidFill>
                <a:hlinkClick r:id="" action="ppaction://noaction"/>
              </a:rPr>
              <a:t>, standards, and the legal </a:t>
            </a:r>
            <a:r>
              <a:rPr lang="en-US" altLang="en-US" sz="1500" dirty="0" smtClean="0">
                <a:solidFill>
                  <a:schemeClr val="tx2"/>
                </a:solidFill>
                <a:hlinkClick r:id="" action="ppaction://noaction"/>
              </a:rPr>
              <a:t>system</a:t>
            </a:r>
            <a:endParaRPr lang="en-US" altLang="en-US" sz="1500" dirty="0">
              <a:solidFill>
                <a:schemeClr val="tx2"/>
              </a:solidFill>
              <a:hlinkClick r:id="" action="ppaction://noaction"/>
            </a:endParaRPr>
          </a:p>
          <a:p>
            <a:pPr marL="342900" lvl="1" indent="-342900">
              <a:buClr>
                <a:srgbClr val="298FD1"/>
              </a:buClr>
              <a:buFont typeface="+mj-lt"/>
              <a:buAutoNum type="arabicPeriod"/>
            </a:pPr>
            <a:r>
              <a:rPr lang="en-US" altLang="en-US" sz="1500" dirty="0" smtClean="0">
                <a:solidFill>
                  <a:schemeClr val="tx2"/>
                </a:solidFill>
                <a:hlinkClick r:id="" action="ppaction://noaction"/>
              </a:rPr>
              <a:t>Patent pools</a:t>
            </a:r>
          </a:p>
          <a:p>
            <a:pPr marL="342900" lvl="1" indent="-342900">
              <a:buClr>
                <a:srgbClr val="298FD1"/>
              </a:buClr>
              <a:buFont typeface="+mj-lt"/>
              <a:buAutoNum type="arabicPeriod"/>
            </a:pPr>
            <a:r>
              <a:rPr lang="en-US" altLang="en-US" sz="1500" dirty="0" smtClean="0">
                <a:solidFill>
                  <a:schemeClr val="tx2"/>
                </a:solidFill>
                <a:hlinkClick r:id="" action="ppaction://noaction"/>
              </a:rPr>
              <a:t>Public interest and policy initiatives</a:t>
            </a:r>
            <a:endParaRPr lang="en-US" altLang="en-US" sz="1500" dirty="0">
              <a:solidFill>
                <a:schemeClr val="tx2"/>
              </a:solidFill>
              <a:hlinkClick r:id="" action="ppaction://noaction"/>
            </a:endParaRPr>
          </a:p>
          <a:p>
            <a:pPr marL="0" lvl="1" indent="0">
              <a:buClr>
                <a:srgbClr val="298FD1"/>
              </a:buClr>
              <a:buNone/>
            </a:pPr>
            <a:r>
              <a:rPr lang="en-US" altLang="en-US" sz="1500" dirty="0" smtClean="0">
                <a:solidFill>
                  <a:schemeClr val="tx2"/>
                </a:solidFill>
              </a:rPr>
              <a:t> </a:t>
            </a:r>
            <a:endParaRPr lang="en-US" altLang="en-US" sz="1500" dirty="0">
              <a:solidFill>
                <a:schemeClr val="tx2"/>
              </a:solidFill>
            </a:endParaRPr>
          </a:p>
          <a:p>
            <a:pPr marL="342900" lvl="1" indent="-342900">
              <a:buClr>
                <a:srgbClr val="298FD1"/>
              </a:buClr>
              <a:buFont typeface="+mj-lt"/>
              <a:buAutoNum type="arabicPeriod"/>
            </a:pPr>
            <a:endParaRPr lang="en-GB" altLang="en-US" sz="1500" dirty="0" smtClean="0">
              <a:solidFill>
                <a:schemeClr val="tx2"/>
              </a:solidFill>
            </a:endParaRPr>
          </a:p>
          <a:p>
            <a:pPr marL="342900" lvl="1" indent="-342900">
              <a:buClr>
                <a:srgbClr val="298FD1"/>
              </a:buClr>
              <a:buFont typeface="+mj-lt"/>
              <a:buAutoNum type="arabicPeriod"/>
            </a:pPr>
            <a:endParaRPr lang="en-GB" altLang="en-US" sz="1500" dirty="0">
              <a:solidFill>
                <a:schemeClr val="tx2"/>
              </a:solidFill>
            </a:endParaRPr>
          </a:p>
        </p:txBody>
      </p:sp>
    </p:spTree>
    <p:extLst>
      <p:ext uri="{BB962C8B-B14F-4D97-AF65-F5344CB8AC3E}">
        <p14:creationId xmlns:p14="http://schemas.microsoft.com/office/powerpoint/2010/main" val="2247589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2">
            <a:extLst>
              <a:ext uri="{FF2B5EF4-FFF2-40B4-BE49-F238E27FC236}">
                <a16:creationId xmlns:a16="http://schemas.microsoft.com/office/drawing/2014/main" id="{C61DE859-D4F8-BB25-7597-697A229F83FB}"/>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a:t>
            </a:r>
            <a:r>
              <a:rPr lang="en-GB" sz="2400" dirty="0"/>
              <a:t>, standards, </a:t>
            </a:r>
            <a:r>
              <a:rPr lang="en-GB" sz="2600" dirty="0"/>
              <a:t>and</a:t>
            </a:r>
            <a:r>
              <a:rPr lang="en-GB" sz="2400" dirty="0"/>
              <a:t> the legal system</a:t>
            </a:r>
            <a:endParaRPr lang="en-GB" sz="2400" dirty="0">
              <a:latin typeface="Calibri Light" panose="020F0302020204030204" pitchFamily="34" charset="0"/>
              <a:cs typeface="Calibri Light" panose="020F0302020204030204" pitchFamily="34" charset="0"/>
            </a:endParaRPr>
          </a:p>
        </p:txBody>
      </p:sp>
      <p:sp>
        <p:nvSpPr>
          <p:cNvPr id="15" name="Espace réservé du contenu 5">
            <a:extLst>
              <a:ext uri="{FF2B5EF4-FFF2-40B4-BE49-F238E27FC236}">
                <a16:creationId xmlns:a16="http://schemas.microsoft.com/office/drawing/2014/main" id="{575F2B77-6418-1F40-A304-2445F76CF1FF}"/>
              </a:ext>
            </a:extLst>
          </p:cNvPr>
          <p:cNvSpPr txBox="1">
            <a:spLocks/>
          </p:cNvSpPr>
          <p:nvPr/>
        </p:nvSpPr>
        <p:spPr>
          <a:xfrm>
            <a:off x="445229" y="936865"/>
            <a:ext cx="8419219" cy="2289553"/>
          </a:xfrm>
          <a:prstGeom prst="rect">
            <a:avLst/>
          </a:prstGeom>
          <a:noFill/>
          <a:ln>
            <a:noFill/>
          </a:ln>
        </p:spPr>
        <p:txBody>
          <a:bodyPr spcFirstLastPara="1" wrap="square" lIns="68575" tIns="34275" rIns="68575" bIns="34275" anchor="t" anchorCtr="0">
            <a:normAutofit lnSpcReduction="100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How can one be sure that </a:t>
            </a:r>
            <a:r>
              <a:rPr lang="en-GB" altLang="en-US" sz="1800" dirty="0" smtClean="0">
                <a:solidFill>
                  <a:schemeClr val="tx1"/>
                </a:solidFill>
                <a:latin typeface="Calibri Light" panose="020F0302020204030204" pitchFamily="34" charset="0"/>
                <a:cs typeface="Calibri Light" panose="020F0302020204030204" pitchFamily="34" charset="0"/>
              </a:rPr>
              <a:t>an SEP owner </a:t>
            </a:r>
            <a:r>
              <a:rPr lang="en-GB" altLang="en-US" sz="1800" dirty="0">
                <a:solidFill>
                  <a:schemeClr val="tx1"/>
                </a:solidFill>
                <a:latin typeface="Calibri Light" panose="020F0302020204030204" pitchFamily="34" charset="0"/>
                <a:cs typeface="Calibri Light" panose="020F0302020204030204" pitchFamily="34" charset="0"/>
              </a:rPr>
              <a:t>respects the commitments it made to an SDO in terms of licensing </a:t>
            </a:r>
            <a:r>
              <a:rPr lang="en-GB" altLang="en-US" sz="1800" dirty="0" smtClean="0">
                <a:solidFill>
                  <a:schemeClr val="tx1"/>
                </a:solidFill>
                <a:latin typeface="Calibri Light" panose="020F0302020204030204" pitchFamily="34" charset="0"/>
                <a:cs typeface="Calibri Light" panose="020F0302020204030204" pitchFamily="34" charset="0"/>
              </a:rPr>
              <a:t>their SEPs, </a:t>
            </a:r>
            <a:r>
              <a:rPr lang="en-GB" altLang="en-US" sz="1800" dirty="0">
                <a:solidFill>
                  <a:schemeClr val="tx1"/>
                </a:solidFill>
                <a:latin typeface="Calibri Light" panose="020F0302020204030204" pitchFamily="34" charset="0"/>
                <a:cs typeface="Calibri Light" panose="020F0302020204030204" pitchFamily="34" charset="0"/>
              </a:rPr>
              <a:t>or respected other obligations related to standards and IPR, such as disclosure obligations? </a:t>
            </a:r>
            <a:endParaRPr lang="en-GB"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While SDOs seek to have licensing commitments in place for (potentially) </a:t>
            </a:r>
            <a:r>
              <a:rPr lang="en-GB" altLang="en-US" sz="1800" dirty="0" smtClean="0">
                <a:solidFill>
                  <a:schemeClr val="tx1"/>
                </a:solidFill>
                <a:latin typeface="Calibri Light" panose="020F0302020204030204" pitchFamily="34" charset="0"/>
                <a:cs typeface="Calibri Light" panose="020F0302020204030204" pitchFamily="34" charset="0"/>
              </a:rPr>
              <a:t>SEP, </a:t>
            </a:r>
            <a:r>
              <a:rPr lang="en-GB" altLang="en-US" sz="1800" dirty="0">
                <a:solidFill>
                  <a:schemeClr val="tx1"/>
                </a:solidFill>
                <a:latin typeface="Calibri Light" panose="020F0302020204030204" pitchFamily="34" charset="0"/>
                <a:cs typeface="Calibri Light" panose="020F0302020204030204" pitchFamily="34" charset="0"/>
              </a:rPr>
              <a:t>they usually </a:t>
            </a:r>
            <a:r>
              <a:rPr lang="en-GB" altLang="en-US" sz="1800" dirty="0" smtClean="0">
                <a:solidFill>
                  <a:schemeClr val="tx1"/>
                </a:solidFill>
                <a:latin typeface="Calibri Light" panose="020F0302020204030204" pitchFamily="34" charset="0"/>
                <a:cs typeface="Calibri Light" panose="020F0302020204030204" pitchFamily="34" charset="0"/>
              </a:rPr>
              <a:t>do not perceive themselves responsible to </a:t>
            </a:r>
            <a:r>
              <a:rPr lang="en-GB" altLang="en-US" sz="1800" dirty="0">
                <a:solidFill>
                  <a:schemeClr val="tx1"/>
                </a:solidFill>
                <a:latin typeface="Calibri Light" panose="020F0302020204030204" pitchFamily="34" charset="0"/>
                <a:cs typeface="Calibri Light" panose="020F0302020204030204" pitchFamily="34" charset="0"/>
              </a:rPr>
              <a:t>enforce such commitments </a:t>
            </a:r>
            <a:endParaRPr lang="en-GB"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Instead, if </a:t>
            </a:r>
            <a:r>
              <a:rPr lang="en-GB" altLang="en-US" sz="1800" dirty="0" smtClean="0">
                <a:solidFill>
                  <a:schemeClr val="tx1"/>
                </a:solidFill>
                <a:latin typeface="Calibri Light" panose="020F0302020204030204" pitchFamily="34" charset="0"/>
                <a:cs typeface="Calibri Light" panose="020F0302020204030204" pitchFamily="34" charset="0"/>
              </a:rPr>
              <a:t>SEP owners and potential licensees themselves </a:t>
            </a:r>
            <a:r>
              <a:rPr lang="en-GB" altLang="en-US" sz="1800" dirty="0">
                <a:solidFill>
                  <a:schemeClr val="tx1"/>
                </a:solidFill>
                <a:latin typeface="Calibri Light" panose="020F0302020204030204" pitchFamily="34" charset="0"/>
                <a:cs typeface="Calibri Light" panose="020F0302020204030204" pitchFamily="34" charset="0"/>
              </a:rPr>
              <a:t>fail to successfully conclude licensing agreements, then national courts have the authority to resolve such </a:t>
            </a:r>
            <a:r>
              <a:rPr lang="en-GB" altLang="en-US" sz="1800" dirty="0" smtClean="0">
                <a:solidFill>
                  <a:schemeClr val="tx1"/>
                </a:solidFill>
                <a:latin typeface="Calibri Light" panose="020F0302020204030204" pitchFamily="34" charset="0"/>
                <a:cs typeface="Calibri Light" panose="020F0302020204030204" pitchFamily="34" charset="0"/>
              </a:rPr>
              <a:t>disputes</a:t>
            </a: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endParaRPr lang="en-US" sz="1500" dirty="0"/>
          </a:p>
          <a:p>
            <a:pPr lvl="1"/>
            <a:endParaRPr lang="en-US" sz="1500" dirty="0" smtClean="0"/>
          </a:p>
          <a:p>
            <a:pPr lvl="1"/>
            <a:endParaRPr lang="en-GB" sz="1500" dirty="0"/>
          </a:p>
        </p:txBody>
      </p:sp>
    </p:spTree>
    <p:extLst>
      <p:ext uri="{BB962C8B-B14F-4D97-AF65-F5344CB8AC3E}">
        <p14:creationId xmlns:p14="http://schemas.microsoft.com/office/powerpoint/2010/main" val="1370544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2">
            <a:extLst>
              <a:ext uri="{FF2B5EF4-FFF2-40B4-BE49-F238E27FC236}">
                <a16:creationId xmlns:a16="http://schemas.microsoft.com/office/drawing/2014/main" id="{C61DE859-D4F8-BB25-7597-697A229F83FB}"/>
              </a:ext>
            </a:extLst>
          </p:cNvPr>
          <p:cNvSpPr txBox="1">
            <a:spLocks/>
          </p:cNvSpPr>
          <p:nvPr/>
        </p:nvSpPr>
        <p:spPr>
          <a:xfrm>
            <a:off x="2769016" y="132163"/>
            <a:ext cx="7065098" cy="649288"/>
          </a:xfrm>
          <a:prstGeom prst="rect">
            <a:avLst/>
          </a:prstGeom>
          <a:noFill/>
          <a:ln>
            <a:noFill/>
          </a:ln>
        </p:spPr>
        <p:txBody>
          <a:bodyPr spcFirstLastPara="1" wrap="square" lIns="68575" tIns="34275" rIns="68575" bIns="34275"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pPr>
              <a:lnSpc>
                <a:spcPct val="110000"/>
              </a:lnSpc>
            </a:pPr>
            <a:r>
              <a:rPr lang="en-US" sz="2400" dirty="0"/>
              <a:t>FRAND </a:t>
            </a:r>
            <a:r>
              <a:rPr lang="en-US" sz="2400" dirty="0" smtClean="0"/>
              <a:t>rates </a:t>
            </a:r>
            <a:r>
              <a:rPr lang="en-US" sz="2400" dirty="0"/>
              <a:t>for mobile </a:t>
            </a:r>
            <a:r>
              <a:rPr lang="en-US" sz="2400" dirty="0" smtClean="0"/>
              <a:t>phones</a:t>
            </a:r>
            <a:endParaRPr lang="en-GB" sz="2400" dirty="0"/>
          </a:p>
        </p:txBody>
      </p:sp>
      <p:pic>
        <p:nvPicPr>
          <p:cNvPr id="4" name="Grafik 3">
            <a:extLst>
              <a:ext uri="{FF2B5EF4-FFF2-40B4-BE49-F238E27FC236}">
                <a16:creationId xmlns:a16="http://schemas.microsoft.com/office/drawing/2014/main" id="{C4409508-6DD1-4735-9CE7-7268723AAF9E}"/>
              </a:ext>
            </a:extLst>
          </p:cNvPr>
          <p:cNvPicPr>
            <a:picLocks noChangeAspect="1"/>
          </p:cNvPicPr>
          <p:nvPr/>
        </p:nvPicPr>
        <p:blipFill>
          <a:blip r:embed="rId2"/>
          <a:stretch>
            <a:fillRect/>
          </a:stretch>
        </p:blipFill>
        <p:spPr>
          <a:xfrm>
            <a:off x="1665131" y="781451"/>
            <a:ext cx="4320491" cy="4110979"/>
          </a:xfrm>
          <a:prstGeom prst="rect">
            <a:avLst/>
          </a:prstGeom>
        </p:spPr>
      </p:pic>
      <p:sp>
        <p:nvSpPr>
          <p:cNvPr id="6" name="Textfeld 5">
            <a:extLst>
              <a:ext uri="{FF2B5EF4-FFF2-40B4-BE49-F238E27FC236}">
                <a16:creationId xmlns:a16="http://schemas.microsoft.com/office/drawing/2014/main" id="{17B5F63A-EFCA-4BA5-A8C5-A1A6468B107E}"/>
              </a:ext>
            </a:extLst>
          </p:cNvPr>
          <p:cNvSpPr txBox="1"/>
          <p:nvPr/>
        </p:nvSpPr>
        <p:spPr>
          <a:xfrm>
            <a:off x="6388188" y="3934361"/>
            <a:ext cx="2405004" cy="207749"/>
          </a:xfrm>
          <a:prstGeom prst="rect">
            <a:avLst/>
          </a:prstGeom>
          <a:noFill/>
        </p:spPr>
        <p:txBody>
          <a:bodyPr wrap="square" rtlCol="0">
            <a:spAutoFit/>
          </a:bodyPr>
          <a:lstStyle/>
          <a:p>
            <a:pPr algn="l"/>
            <a:r>
              <a:rPr lang="de-DE" sz="750" dirty="0"/>
              <a:t>Source: Pohlmann, Blind &amp;  Heß (2020)</a:t>
            </a:r>
          </a:p>
        </p:txBody>
      </p:sp>
    </p:spTree>
    <p:extLst>
      <p:ext uri="{BB962C8B-B14F-4D97-AF65-F5344CB8AC3E}">
        <p14:creationId xmlns:p14="http://schemas.microsoft.com/office/powerpoint/2010/main" val="2366927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DE326CB2-E960-68FA-C7A4-D31B7B56C31E}"/>
              </a:ext>
            </a:extLst>
          </p:cNvPr>
          <p:cNvSpPr txBox="1">
            <a:spLocks/>
          </p:cNvSpPr>
          <p:nvPr/>
        </p:nvSpPr>
        <p:spPr>
          <a:xfrm>
            <a:off x="2941542" y="184202"/>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a:t>
            </a:r>
            <a:r>
              <a:rPr lang="en-GB" sz="2400" dirty="0"/>
              <a:t>, standards, </a:t>
            </a:r>
            <a:r>
              <a:rPr lang="en-GB" sz="2600" dirty="0"/>
              <a:t>and</a:t>
            </a:r>
            <a:r>
              <a:rPr lang="en-GB" sz="2400" dirty="0"/>
              <a:t> the legal system</a:t>
            </a:r>
            <a:endParaRPr lang="en-GB" sz="2400" dirty="0">
              <a:latin typeface="Calibri Light" panose="020F0302020204030204" pitchFamily="34" charset="0"/>
              <a:cs typeface="Calibri Light" panose="020F0302020204030204" pitchFamily="34" charset="0"/>
            </a:endParaRPr>
          </a:p>
        </p:txBody>
      </p:sp>
      <p:sp>
        <p:nvSpPr>
          <p:cNvPr id="13" name="Espace réservé du contenu 5">
            <a:extLst>
              <a:ext uri="{FF2B5EF4-FFF2-40B4-BE49-F238E27FC236}">
                <a16:creationId xmlns:a16="http://schemas.microsoft.com/office/drawing/2014/main" id="{575F2B77-6418-1F40-A304-2445F76CF1FF}"/>
              </a:ext>
            </a:extLst>
          </p:cNvPr>
          <p:cNvSpPr txBox="1">
            <a:spLocks/>
          </p:cNvSpPr>
          <p:nvPr/>
        </p:nvSpPr>
        <p:spPr>
          <a:xfrm>
            <a:off x="383277" y="994427"/>
            <a:ext cx="8419219" cy="3626599"/>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When parties to turn to the legal system (courts),  three bodies </a:t>
            </a:r>
            <a:r>
              <a:rPr lang="en-GB" altLang="en-US" sz="1800" dirty="0" smtClean="0">
                <a:solidFill>
                  <a:schemeClr val="tx1"/>
                </a:solidFill>
                <a:latin typeface="Calibri Light" panose="020F0302020204030204" pitchFamily="34" charset="0"/>
                <a:cs typeface="Calibri Light" panose="020F0302020204030204" pitchFamily="34" charset="0"/>
              </a:rPr>
              <a:t>of law </a:t>
            </a:r>
            <a:r>
              <a:rPr lang="en-GB" altLang="en-US" sz="1800" dirty="0">
                <a:solidFill>
                  <a:schemeClr val="tx1"/>
                </a:solidFill>
                <a:latin typeface="Calibri Light" panose="020F0302020204030204" pitchFamily="34" charset="0"/>
                <a:cs typeface="Calibri Light" panose="020F0302020204030204" pitchFamily="34" charset="0"/>
              </a:rPr>
              <a:t>are </a:t>
            </a:r>
            <a:r>
              <a:rPr lang="en-GB" altLang="en-US" sz="1800" dirty="0" smtClean="0">
                <a:solidFill>
                  <a:schemeClr val="tx1"/>
                </a:solidFill>
                <a:latin typeface="Calibri Light" panose="020F0302020204030204" pitchFamily="34" charset="0"/>
                <a:cs typeface="Calibri Light" panose="020F0302020204030204" pitchFamily="34" charset="0"/>
              </a:rPr>
              <a:t>relevant: </a:t>
            </a:r>
          </a:p>
          <a:p>
            <a:pPr lvl="1"/>
            <a:r>
              <a:rPr lang="en-GB" sz="1500" dirty="0"/>
              <a:t>Patent law </a:t>
            </a:r>
          </a:p>
          <a:p>
            <a:pPr lvl="2"/>
            <a:r>
              <a:rPr lang="en-GB" sz="1200" dirty="0"/>
              <a:t>is relevant here because it is this body of law that allows a patent holder to prevent others from making, using, selling, or importing the patented invention without permission </a:t>
            </a:r>
          </a:p>
          <a:p>
            <a:pPr lvl="1"/>
            <a:r>
              <a:rPr lang="en-GB" sz="1500" dirty="0"/>
              <a:t>Private law </a:t>
            </a:r>
          </a:p>
          <a:p>
            <a:pPr lvl="2"/>
            <a:r>
              <a:rPr lang="en-GB" sz="1200" dirty="0"/>
              <a:t>is relevant because it governs contracts and other relationships between companies and other parties </a:t>
            </a:r>
          </a:p>
          <a:p>
            <a:pPr lvl="1"/>
            <a:r>
              <a:rPr lang="en-GB" sz="1500" dirty="0"/>
              <a:t>Competition/antitrust law </a:t>
            </a:r>
          </a:p>
          <a:p>
            <a:pPr lvl="2"/>
            <a:r>
              <a:rPr lang="en-GB" sz="1200" dirty="0"/>
              <a:t>is important because it places restrictions on the conduct of parties (or groups of parties) that have a dominant market position</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There have been quite some court cases on SEPs. Landmark cases include Microsoft vs. Motorola (2013), In re </a:t>
            </a:r>
            <a:r>
              <a:rPr lang="en-GB" altLang="en-US" sz="1800" dirty="0" err="1">
                <a:solidFill>
                  <a:schemeClr val="tx1"/>
                </a:solidFill>
                <a:latin typeface="Calibri Light" panose="020F0302020204030204" pitchFamily="34" charset="0"/>
                <a:cs typeface="Calibri Light" panose="020F0302020204030204" pitchFamily="34" charset="0"/>
              </a:rPr>
              <a:t>Innovatio</a:t>
            </a:r>
            <a:r>
              <a:rPr lang="en-GB" altLang="en-US" sz="1800" dirty="0">
                <a:solidFill>
                  <a:schemeClr val="tx1"/>
                </a:solidFill>
                <a:latin typeface="Calibri Light" panose="020F0302020204030204" pitchFamily="34" charset="0"/>
                <a:cs typeface="Calibri Light" panose="020F0302020204030204" pitchFamily="34" charset="0"/>
              </a:rPr>
              <a:t> (2013), TCL v Ericsson (2017), and Huawei/ZTE (2015</a:t>
            </a:r>
            <a:r>
              <a:rPr lang="en-GB" altLang="en-US" sz="1800" dirty="0" smtClean="0">
                <a:solidFill>
                  <a:schemeClr val="tx1"/>
                </a:solidFill>
                <a:latin typeface="Calibri Light" panose="020F0302020204030204" pitchFamily="34" charset="0"/>
                <a:cs typeface="Calibri Light" panose="020F0302020204030204" pitchFamily="34" charset="0"/>
              </a:rPr>
              <a:t>), Apple vs Samsung and Nokia vs Daimler (2020)</a:t>
            </a:r>
            <a:endParaRPr lang="en-GB" altLang="en-US" sz="1800" dirty="0">
              <a:solidFill>
                <a:schemeClr val="tx1"/>
              </a:solidFill>
              <a:latin typeface="Calibri Light" panose="020F0302020204030204" pitchFamily="34" charset="0"/>
              <a:cs typeface="Calibri Light" panose="020F0302020204030204" pitchFamily="34" charset="0"/>
            </a:endParaRPr>
          </a:p>
          <a:p>
            <a:pPr lvl="1"/>
            <a:endParaRPr lang="en-GB" sz="1500" dirty="0" smtClean="0"/>
          </a:p>
          <a:p>
            <a:pPr lvl="1"/>
            <a:endParaRPr lang="en-GB" sz="1500" dirty="0"/>
          </a:p>
          <a:p>
            <a:pPr lvl="1"/>
            <a:endParaRPr lang="en-GB" sz="1500" dirty="0" smtClean="0"/>
          </a:p>
          <a:p>
            <a:pPr lvl="1"/>
            <a:endParaRPr lang="en-US" sz="1500" dirty="0" smtClean="0"/>
          </a:p>
          <a:p>
            <a:pPr lvl="1"/>
            <a:endParaRPr lang="en-GB" sz="1500" dirty="0"/>
          </a:p>
        </p:txBody>
      </p:sp>
    </p:spTree>
    <p:extLst>
      <p:ext uri="{BB962C8B-B14F-4D97-AF65-F5344CB8AC3E}">
        <p14:creationId xmlns:p14="http://schemas.microsoft.com/office/powerpoint/2010/main" val="3768532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E76EE237-F572-E845-3982-CDA046971045}"/>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a:t>
            </a:r>
            <a:r>
              <a:rPr lang="en-GB" sz="2400" dirty="0"/>
              <a:t>, standards, </a:t>
            </a:r>
            <a:r>
              <a:rPr lang="en-GB" sz="2600" dirty="0"/>
              <a:t>and</a:t>
            </a:r>
            <a:r>
              <a:rPr lang="en-GB" sz="2400" dirty="0"/>
              <a:t> the legal system</a:t>
            </a:r>
            <a:endParaRPr lang="en-GB" sz="2400" dirty="0">
              <a:latin typeface="Calibri Light" panose="020F0302020204030204" pitchFamily="34" charset="0"/>
              <a:cs typeface="Calibri Light" panose="020F0302020204030204" pitchFamily="34" charset="0"/>
            </a:endParaRPr>
          </a:p>
        </p:txBody>
      </p:sp>
      <p:sp>
        <p:nvSpPr>
          <p:cNvPr id="10" name="Espace réservé du contenu 5">
            <a:extLst>
              <a:ext uri="{FF2B5EF4-FFF2-40B4-BE49-F238E27FC236}">
                <a16:creationId xmlns:a16="http://schemas.microsoft.com/office/drawing/2014/main" id="{575F2B77-6418-1F40-A304-2445F76CF1FF}"/>
              </a:ext>
            </a:extLst>
          </p:cNvPr>
          <p:cNvSpPr txBox="1">
            <a:spLocks/>
          </p:cNvSpPr>
          <p:nvPr/>
        </p:nvSpPr>
        <p:spPr>
          <a:xfrm>
            <a:off x="370888" y="781451"/>
            <a:ext cx="8419219" cy="385745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smtClean="0">
                <a:solidFill>
                  <a:schemeClr val="tx1"/>
                </a:solidFill>
                <a:latin typeface="Calibri Light" panose="020F0302020204030204" pitchFamily="34" charset="0"/>
                <a:cs typeface="Calibri Light" panose="020F0302020204030204" pitchFamily="34" charset="0"/>
              </a:rPr>
              <a:t>Explanations of the increasing </a:t>
            </a:r>
            <a:r>
              <a:rPr lang="en-GB" altLang="en-US" sz="1800" dirty="0">
                <a:solidFill>
                  <a:schemeClr val="tx1"/>
                </a:solidFill>
                <a:latin typeface="Calibri Light" panose="020F0302020204030204" pitchFamily="34" charset="0"/>
                <a:cs typeface="Calibri Light" panose="020F0302020204030204" pitchFamily="34" charset="0"/>
              </a:rPr>
              <a:t>number of legal conflicts on SEPs in the last </a:t>
            </a:r>
            <a:r>
              <a:rPr lang="en-GB" altLang="en-US" sz="1800" dirty="0" smtClean="0">
                <a:solidFill>
                  <a:schemeClr val="tx1"/>
                </a:solidFill>
                <a:latin typeface="Calibri Light" panose="020F0302020204030204" pitchFamily="34" charset="0"/>
                <a:cs typeface="Calibri Light" panose="020F0302020204030204" pitchFamily="34" charset="0"/>
              </a:rPr>
              <a:t>decades</a:t>
            </a:r>
          </a:p>
          <a:p>
            <a:pPr lvl="1"/>
            <a:r>
              <a:rPr lang="en-GB" sz="1500" dirty="0"/>
              <a:t>The number of </a:t>
            </a:r>
            <a:r>
              <a:rPr lang="en-GB" sz="1500" dirty="0" smtClean="0"/>
              <a:t>SEPs </a:t>
            </a:r>
            <a:r>
              <a:rPr lang="en-GB" sz="1500" dirty="0"/>
              <a:t>has increased significantly over the years as well as the number of </a:t>
            </a:r>
            <a:r>
              <a:rPr lang="en-GB" sz="1500" dirty="0" smtClean="0"/>
              <a:t>their different owners</a:t>
            </a:r>
            <a:endParaRPr lang="en-GB" sz="1500" dirty="0"/>
          </a:p>
          <a:p>
            <a:pPr lvl="1"/>
            <a:r>
              <a:rPr lang="en-GB" sz="1500" dirty="0" smtClean="0"/>
              <a:t>SEPs </a:t>
            </a:r>
            <a:r>
              <a:rPr lang="en-GB" sz="1500" dirty="0"/>
              <a:t>are increasingly traded, including acquisitions by new owners that have </a:t>
            </a:r>
            <a:r>
              <a:rPr lang="en-GB" sz="1500" dirty="0" smtClean="0"/>
              <a:t>strategies, </a:t>
            </a:r>
            <a:r>
              <a:rPr lang="en-GB" sz="1500" dirty="0"/>
              <a:t>in which patent assertion (i.e. accusing others of patent infringement) or litigation (i.e. patent court cases) plays a major </a:t>
            </a:r>
            <a:r>
              <a:rPr lang="en-GB" sz="1500" dirty="0" smtClean="0"/>
              <a:t>role, e.g. more than 100 ligations per year</a:t>
            </a:r>
            <a:endParaRPr lang="en-GB" sz="1500" dirty="0"/>
          </a:p>
          <a:p>
            <a:pPr lvl="1"/>
            <a:r>
              <a:rPr lang="en-GB" sz="1500" dirty="0"/>
              <a:t>Standards are becoming more relevant for a wide variety of markets, which also brings together parties that have very different business cultures, expectations, etc.</a:t>
            </a:r>
          </a:p>
          <a:p>
            <a:pPr lvl="1"/>
            <a:r>
              <a:rPr lang="en-GB" sz="1500" dirty="0"/>
              <a:t>The relevant markets often have very considerable commercial </a:t>
            </a:r>
            <a:r>
              <a:rPr lang="en-GB" sz="1500" dirty="0" smtClean="0"/>
              <a:t>interest and </a:t>
            </a:r>
            <a:r>
              <a:rPr lang="en-GB" sz="1500" dirty="0"/>
              <a:t>are subject to strong </a:t>
            </a:r>
            <a:r>
              <a:rPr lang="en-GB" sz="1500" dirty="0" smtClean="0"/>
              <a:t>dynamics </a:t>
            </a:r>
            <a:endParaRPr lang="en-GB" sz="1500" dirty="0"/>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45172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כותרת 1">
            <a:extLst>
              <a:ext uri="{FF2B5EF4-FFF2-40B4-BE49-F238E27FC236}">
                <a16:creationId xmlns:a16="http://schemas.microsoft.com/office/drawing/2014/main" id="{78B903F1-6253-7147-9B75-5035127ECCD4}"/>
              </a:ext>
            </a:extLst>
          </p:cNvPr>
          <p:cNvSpPr txBox="1">
            <a:spLocks/>
          </p:cNvSpPr>
          <p:nvPr/>
        </p:nvSpPr>
        <p:spPr>
          <a:xfrm>
            <a:off x="664970" y="1047375"/>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13" name="כותרת 1">
            <a:extLst>
              <a:ext uri="{FF2B5EF4-FFF2-40B4-BE49-F238E27FC236}">
                <a16:creationId xmlns:a16="http://schemas.microsoft.com/office/drawing/2014/main" id="{889E348D-1C6C-5046-A680-610656CF11BF}"/>
              </a:ext>
            </a:extLst>
          </p:cNvPr>
          <p:cNvSpPr txBox="1">
            <a:spLocks/>
          </p:cNvSpPr>
          <p:nvPr/>
        </p:nvSpPr>
        <p:spPr>
          <a:xfrm>
            <a:off x="664970" y="1450628"/>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5ED2BC85-D057-79D1-D6C7-1732AA330132}"/>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29" name="Espace réservé du contenu 5">
            <a:extLst>
              <a:ext uri="{FF2B5EF4-FFF2-40B4-BE49-F238E27FC236}">
                <a16:creationId xmlns:a16="http://schemas.microsoft.com/office/drawing/2014/main" id="{575F2B77-6418-1F40-A304-2445F76CF1FF}"/>
              </a:ext>
            </a:extLst>
          </p:cNvPr>
          <p:cNvSpPr txBox="1">
            <a:spLocks/>
          </p:cNvSpPr>
          <p:nvPr/>
        </p:nvSpPr>
        <p:spPr>
          <a:xfrm>
            <a:off x="540751" y="870746"/>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For many standards, there are many SEP owners as well as many </a:t>
            </a:r>
            <a:r>
              <a:rPr lang="en-GB" altLang="en-US" sz="1800" dirty="0" smtClean="0">
                <a:solidFill>
                  <a:schemeClr val="tx1"/>
                </a:solidFill>
                <a:latin typeface="Calibri Light" panose="020F0302020204030204" pitchFamily="34" charset="0"/>
                <a:cs typeface="Calibri Light" panose="020F0302020204030204" pitchFamily="34" charset="0"/>
              </a:rPr>
              <a:t>implementers</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As a consequence, an large amount of bilateral licenses needs to be </a:t>
            </a:r>
            <a:r>
              <a:rPr lang="en-GB" altLang="en-US" sz="1800" dirty="0" smtClean="0">
                <a:solidFill>
                  <a:schemeClr val="tx1"/>
                </a:solidFill>
                <a:latin typeface="Calibri Light" panose="020F0302020204030204" pitchFamily="34" charset="0"/>
                <a:cs typeface="Calibri Light" panose="020F0302020204030204" pitchFamily="34" charset="0"/>
              </a:rPr>
              <a:t>conducted</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Recognizing such inefficiencies, patent owners started to experiment in the 1980s with joint licensing programs for technical standards, now known as patent </a:t>
            </a:r>
            <a:r>
              <a:rPr lang="en-GB" altLang="en-US" sz="1800" dirty="0" smtClean="0">
                <a:solidFill>
                  <a:schemeClr val="tx1"/>
                </a:solidFill>
                <a:latin typeface="Calibri Light" panose="020F0302020204030204" pitchFamily="34" charset="0"/>
                <a:cs typeface="Calibri Light" panose="020F0302020204030204" pitchFamily="34" charset="0"/>
              </a:rPr>
              <a:t>pools</a:t>
            </a:r>
          </a:p>
          <a:p>
            <a:pPr lvl="1">
              <a:lnSpc>
                <a:spcPct val="100000"/>
              </a:lnSpc>
            </a:pPr>
            <a:r>
              <a:rPr lang="en-GB" sz="1500" dirty="0"/>
              <a:t>While not easy to set up, a large, successful pool requires much fewer licensing agreements (see next slide) which reduces transaction </a:t>
            </a:r>
            <a:r>
              <a:rPr lang="en-GB" sz="1500" dirty="0" smtClean="0"/>
              <a:t>costs</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In standards-based pools, the pooled patents are available to licensors participating in the pool, as well as to external licensees. The licensees are offered standard licensing terms, typically with a menu of “patent packages” relevant for specific product </a:t>
            </a:r>
            <a:r>
              <a:rPr lang="en-GB" altLang="en-US" sz="1800" dirty="0" smtClean="0">
                <a:solidFill>
                  <a:schemeClr val="tx1"/>
                </a:solidFill>
                <a:latin typeface="Calibri Light" panose="020F0302020204030204" pitchFamily="34" charset="0"/>
                <a:cs typeface="Calibri Light" panose="020F0302020204030204" pitchFamily="34" charset="0"/>
              </a:rPr>
              <a:t>categories</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Many pools have a high degree of transparency, and the licensing fees, pooled patents, lists of licensors and list of signed-up licensees can be found on their websites</a:t>
            </a: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sz="1800" dirty="0"/>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endParaRPr lang="en-US" sz="1500" dirty="0" smtClean="0"/>
          </a:p>
          <a:p>
            <a:pPr lvl="1"/>
            <a:endParaRPr lang="en-GB" sz="1500" dirty="0"/>
          </a:p>
        </p:txBody>
      </p:sp>
    </p:spTree>
    <p:extLst>
      <p:ext uri="{BB962C8B-B14F-4D97-AF65-F5344CB8AC3E}">
        <p14:creationId xmlns:p14="http://schemas.microsoft.com/office/powerpoint/2010/main" val="731289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3020451-27D8-FE45-8D39-89388070E7F5}"/>
              </a:ext>
            </a:extLst>
          </p:cNvPr>
          <p:cNvGrpSpPr/>
          <p:nvPr/>
        </p:nvGrpSpPr>
        <p:grpSpPr>
          <a:xfrm>
            <a:off x="0" y="1786627"/>
            <a:ext cx="4320000" cy="2699648"/>
            <a:chOff x="373063" y="750888"/>
            <a:chExt cx="9317037" cy="5392737"/>
          </a:xfrm>
        </p:grpSpPr>
        <p:sp>
          <p:nvSpPr>
            <p:cNvPr id="19" name="Rectangle 1">
              <a:extLst>
                <a:ext uri="{FF2B5EF4-FFF2-40B4-BE49-F238E27FC236}">
                  <a16:creationId xmlns:a16="http://schemas.microsoft.com/office/drawing/2014/main" id="{2AF3973A-9D95-404B-B9F8-68B745C7AE4A}"/>
                </a:ext>
              </a:extLst>
            </p:cNvPr>
            <p:cNvSpPr txBox="1">
              <a:spLocks noChangeArrowheads="1"/>
            </p:cNvSpPr>
            <p:nvPr/>
          </p:nvSpPr>
          <p:spPr>
            <a:xfrm>
              <a:off x="373063" y="750888"/>
              <a:ext cx="9317037" cy="836612"/>
            </a:xfrm>
            <a:prstGeom prst="rect">
              <a:avLst/>
            </a:prstGeom>
          </p:spPr>
          <p:txBody>
            <a:bodyPr vert="horz" lIns="0" tIns="40829" rIns="0"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defTabSz="511969"/>
              <a:endParaRPr lang="en-US" altLang="en-US" sz="750" dirty="0">
                <a:solidFill>
                  <a:schemeClr val="tx1"/>
                </a:solidFill>
                <a:ea typeface="ＭＳ Ｐゴシック" panose="020B0600070205080204" pitchFamily="34" charset="-128"/>
              </a:endParaRPr>
            </a:p>
          </p:txBody>
        </p:sp>
        <p:sp>
          <p:nvSpPr>
            <p:cNvPr id="20" name="Oval 19">
              <a:extLst>
                <a:ext uri="{FF2B5EF4-FFF2-40B4-BE49-F238E27FC236}">
                  <a16:creationId xmlns:a16="http://schemas.microsoft.com/office/drawing/2014/main" id="{C3713866-AA60-D04E-B142-F77C4D536C0D}"/>
                </a:ext>
              </a:extLst>
            </p:cNvPr>
            <p:cNvSpPr>
              <a:spLocks noChangeArrowheads="1"/>
            </p:cNvSpPr>
            <p:nvPr/>
          </p:nvSpPr>
          <p:spPr bwMode="auto">
            <a:xfrm>
              <a:off x="1352550" y="1844675"/>
              <a:ext cx="1152525" cy="1079500"/>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a:latin typeface="+mn-lt"/>
                  <a:ea typeface="+mn-ea"/>
                </a:rPr>
                <a:t>Patent holder</a:t>
              </a:r>
            </a:p>
          </p:txBody>
        </p:sp>
        <p:sp>
          <p:nvSpPr>
            <p:cNvPr id="21" name="Oval 20">
              <a:extLst>
                <a:ext uri="{FF2B5EF4-FFF2-40B4-BE49-F238E27FC236}">
                  <a16:creationId xmlns:a16="http://schemas.microsoft.com/office/drawing/2014/main" id="{183EDBE7-265C-5F41-9BD5-686CF7B285F7}"/>
                </a:ext>
              </a:extLst>
            </p:cNvPr>
            <p:cNvSpPr>
              <a:spLocks noChangeArrowheads="1"/>
            </p:cNvSpPr>
            <p:nvPr/>
          </p:nvSpPr>
          <p:spPr bwMode="auto">
            <a:xfrm>
              <a:off x="3152775" y="1844675"/>
              <a:ext cx="1152525" cy="1079500"/>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a:latin typeface="+mn-lt"/>
                  <a:ea typeface="+mn-ea"/>
                </a:rPr>
                <a:t>Patent holder</a:t>
              </a:r>
            </a:p>
          </p:txBody>
        </p:sp>
        <p:sp>
          <p:nvSpPr>
            <p:cNvPr id="22" name="Oval 21">
              <a:extLst>
                <a:ext uri="{FF2B5EF4-FFF2-40B4-BE49-F238E27FC236}">
                  <a16:creationId xmlns:a16="http://schemas.microsoft.com/office/drawing/2014/main" id="{5287863E-34F1-AA42-85F0-9D079A8CF8A4}"/>
                </a:ext>
              </a:extLst>
            </p:cNvPr>
            <p:cNvSpPr>
              <a:spLocks noChangeArrowheads="1"/>
            </p:cNvSpPr>
            <p:nvPr/>
          </p:nvSpPr>
          <p:spPr bwMode="auto">
            <a:xfrm>
              <a:off x="4953000" y="1844675"/>
              <a:ext cx="1152525" cy="1079500"/>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a:latin typeface="+mn-lt"/>
                  <a:ea typeface="+mn-ea"/>
                </a:rPr>
                <a:t>Patent holder</a:t>
              </a:r>
            </a:p>
          </p:txBody>
        </p:sp>
        <p:sp>
          <p:nvSpPr>
            <p:cNvPr id="23" name="Oval 22">
              <a:extLst>
                <a:ext uri="{FF2B5EF4-FFF2-40B4-BE49-F238E27FC236}">
                  <a16:creationId xmlns:a16="http://schemas.microsoft.com/office/drawing/2014/main" id="{1AECAEDE-A5BF-A744-B298-CE1B0E9383AA}"/>
                </a:ext>
              </a:extLst>
            </p:cNvPr>
            <p:cNvSpPr>
              <a:spLocks noChangeArrowheads="1"/>
            </p:cNvSpPr>
            <p:nvPr/>
          </p:nvSpPr>
          <p:spPr bwMode="auto">
            <a:xfrm>
              <a:off x="7040563" y="1844675"/>
              <a:ext cx="1152525" cy="1079500"/>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a:latin typeface="+mn-lt"/>
                  <a:ea typeface="+mn-ea"/>
                </a:rPr>
                <a:t>Patent holder</a:t>
              </a:r>
            </a:p>
          </p:txBody>
        </p:sp>
        <p:sp>
          <p:nvSpPr>
            <p:cNvPr id="24" name="Rectangle 23">
              <a:extLst>
                <a:ext uri="{FF2B5EF4-FFF2-40B4-BE49-F238E27FC236}">
                  <a16:creationId xmlns:a16="http://schemas.microsoft.com/office/drawing/2014/main" id="{61749F13-884A-2C40-A2A7-52EDA8CA3CA9}"/>
                </a:ext>
              </a:extLst>
            </p:cNvPr>
            <p:cNvSpPr>
              <a:spLocks noChangeArrowheads="1"/>
            </p:cNvSpPr>
            <p:nvPr/>
          </p:nvSpPr>
          <p:spPr bwMode="auto">
            <a:xfrm>
              <a:off x="776288" y="5207000"/>
              <a:ext cx="1081087"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26" name="Rectangle 25">
              <a:extLst>
                <a:ext uri="{FF2B5EF4-FFF2-40B4-BE49-F238E27FC236}">
                  <a16:creationId xmlns:a16="http://schemas.microsoft.com/office/drawing/2014/main" id="{D4DEB9C6-0B5B-AF44-9B41-D755A098909D}"/>
                </a:ext>
              </a:extLst>
            </p:cNvPr>
            <p:cNvSpPr>
              <a:spLocks noChangeArrowheads="1"/>
            </p:cNvSpPr>
            <p:nvPr/>
          </p:nvSpPr>
          <p:spPr bwMode="auto">
            <a:xfrm>
              <a:off x="2000250" y="5207000"/>
              <a:ext cx="1081088"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28" name="Rectangle 27">
              <a:extLst>
                <a:ext uri="{FF2B5EF4-FFF2-40B4-BE49-F238E27FC236}">
                  <a16:creationId xmlns:a16="http://schemas.microsoft.com/office/drawing/2014/main" id="{3DE2AB98-0D56-A545-8B09-E9CD52E865BD}"/>
                </a:ext>
              </a:extLst>
            </p:cNvPr>
            <p:cNvSpPr>
              <a:spLocks noChangeArrowheads="1"/>
            </p:cNvSpPr>
            <p:nvPr/>
          </p:nvSpPr>
          <p:spPr bwMode="auto">
            <a:xfrm>
              <a:off x="3224213" y="5207000"/>
              <a:ext cx="1081087"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29" name="Rectangle 28">
              <a:extLst>
                <a:ext uri="{FF2B5EF4-FFF2-40B4-BE49-F238E27FC236}">
                  <a16:creationId xmlns:a16="http://schemas.microsoft.com/office/drawing/2014/main" id="{04A59B8D-5F58-8C4A-9F96-175A7B598BE5}"/>
                </a:ext>
              </a:extLst>
            </p:cNvPr>
            <p:cNvSpPr>
              <a:spLocks noChangeArrowheads="1"/>
            </p:cNvSpPr>
            <p:nvPr/>
          </p:nvSpPr>
          <p:spPr bwMode="auto">
            <a:xfrm>
              <a:off x="4448175" y="5207000"/>
              <a:ext cx="1081088"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30" name="Rectangle 29">
              <a:extLst>
                <a:ext uri="{FF2B5EF4-FFF2-40B4-BE49-F238E27FC236}">
                  <a16:creationId xmlns:a16="http://schemas.microsoft.com/office/drawing/2014/main" id="{A9CC7DC7-6CCD-5F45-8433-D799B0741F37}"/>
                </a:ext>
              </a:extLst>
            </p:cNvPr>
            <p:cNvSpPr>
              <a:spLocks noChangeArrowheads="1"/>
            </p:cNvSpPr>
            <p:nvPr/>
          </p:nvSpPr>
          <p:spPr bwMode="auto">
            <a:xfrm>
              <a:off x="5673725"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31" name="Rectangle 30">
              <a:extLst>
                <a:ext uri="{FF2B5EF4-FFF2-40B4-BE49-F238E27FC236}">
                  <a16:creationId xmlns:a16="http://schemas.microsoft.com/office/drawing/2014/main" id="{EB877EDB-ADCD-D84C-BD6D-F05B137E53AD}"/>
                </a:ext>
              </a:extLst>
            </p:cNvPr>
            <p:cNvSpPr>
              <a:spLocks noChangeArrowheads="1"/>
            </p:cNvSpPr>
            <p:nvPr/>
          </p:nvSpPr>
          <p:spPr bwMode="auto">
            <a:xfrm>
              <a:off x="6897688"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32" name="Rectangle 31">
              <a:extLst>
                <a:ext uri="{FF2B5EF4-FFF2-40B4-BE49-F238E27FC236}">
                  <a16:creationId xmlns:a16="http://schemas.microsoft.com/office/drawing/2014/main" id="{F992A40F-7C49-DD44-9FF1-8B5635F96040}"/>
                </a:ext>
              </a:extLst>
            </p:cNvPr>
            <p:cNvSpPr>
              <a:spLocks noChangeArrowheads="1"/>
            </p:cNvSpPr>
            <p:nvPr/>
          </p:nvSpPr>
          <p:spPr bwMode="auto">
            <a:xfrm>
              <a:off x="8121650"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lIns="0" rIns="0" anchor="ctr"/>
            <a:lstStyle/>
            <a:p>
              <a:pPr algn="ctr" eaLnBrk="1" hangingPunct="1">
                <a:defRPr/>
              </a:pPr>
              <a:r>
                <a:rPr lang="en-US" sz="750" dirty="0" err="1">
                  <a:latin typeface="+mn-lt"/>
                  <a:ea typeface="+mn-ea"/>
                </a:rPr>
                <a:t>Imple-menter</a:t>
              </a:r>
              <a:endParaRPr lang="en-US" sz="750" dirty="0">
                <a:latin typeface="+mn-lt"/>
                <a:ea typeface="+mn-ea"/>
              </a:endParaRPr>
            </a:p>
          </p:txBody>
        </p:sp>
        <p:grpSp>
          <p:nvGrpSpPr>
            <p:cNvPr id="33" name="Group 32">
              <a:extLst>
                <a:ext uri="{FF2B5EF4-FFF2-40B4-BE49-F238E27FC236}">
                  <a16:creationId xmlns:a16="http://schemas.microsoft.com/office/drawing/2014/main" id="{EFC62F04-FDEF-7144-829A-6EFF55E7F4C2}"/>
                </a:ext>
              </a:extLst>
            </p:cNvPr>
            <p:cNvGrpSpPr>
              <a:grpSpLocks/>
            </p:cNvGrpSpPr>
            <p:nvPr/>
          </p:nvGrpSpPr>
          <p:grpSpPr bwMode="auto">
            <a:xfrm>
              <a:off x="1298575" y="2924175"/>
              <a:ext cx="7326313" cy="2160588"/>
              <a:chOff x="1298575" y="2924944"/>
              <a:chExt cx="7326833" cy="2160240"/>
            </a:xfrm>
          </p:grpSpPr>
          <p:cxnSp>
            <p:nvCxnSpPr>
              <p:cNvPr id="34" name="Straight Arrow Connector 33">
                <a:extLst>
                  <a:ext uri="{FF2B5EF4-FFF2-40B4-BE49-F238E27FC236}">
                    <a16:creationId xmlns:a16="http://schemas.microsoft.com/office/drawing/2014/main" id="{1F9F3E6C-0BC1-1D4C-B960-D8ED575BC354}"/>
                  </a:ext>
                </a:extLst>
              </p:cNvPr>
              <p:cNvCxnSpPr>
                <a:cxnSpLocks noChangeShapeType="1"/>
                <a:stCxn id="20" idx="4"/>
              </p:cNvCxnSpPr>
              <p:nvPr/>
            </p:nvCxnSpPr>
            <p:spPr bwMode="auto">
              <a:xfrm>
                <a:off x="1928858" y="2924944"/>
                <a:ext cx="4248452"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5" name="Straight Arrow Connector 34">
                <a:extLst>
                  <a:ext uri="{FF2B5EF4-FFF2-40B4-BE49-F238E27FC236}">
                    <a16:creationId xmlns:a16="http://schemas.microsoft.com/office/drawing/2014/main" id="{2500B19B-21E5-B548-BFFA-8FD09DFC56B7}"/>
                  </a:ext>
                </a:extLst>
              </p:cNvPr>
              <p:cNvCxnSpPr>
                <a:cxnSpLocks noChangeShapeType="1"/>
                <a:stCxn id="20" idx="4"/>
              </p:cNvCxnSpPr>
              <p:nvPr/>
            </p:nvCxnSpPr>
            <p:spPr bwMode="auto">
              <a:xfrm flipH="1">
                <a:off x="1298575" y="2924944"/>
                <a:ext cx="63028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6" name="Straight Arrow Connector 35">
                <a:extLst>
                  <a:ext uri="{FF2B5EF4-FFF2-40B4-BE49-F238E27FC236}">
                    <a16:creationId xmlns:a16="http://schemas.microsoft.com/office/drawing/2014/main" id="{5FE4ADBB-FDB0-E34B-ACEB-7F1A81217CAA}"/>
                  </a:ext>
                </a:extLst>
              </p:cNvPr>
              <p:cNvCxnSpPr>
                <a:cxnSpLocks noChangeShapeType="1"/>
                <a:stCxn id="20" idx="4"/>
              </p:cNvCxnSpPr>
              <p:nvPr/>
            </p:nvCxnSpPr>
            <p:spPr bwMode="auto">
              <a:xfrm>
                <a:off x="1928858" y="2924944"/>
                <a:ext cx="50327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7" name="Straight Arrow Connector 36">
                <a:extLst>
                  <a:ext uri="{FF2B5EF4-FFF2-40B4-BE49-F238E27FC236}">
                    <a16:creationId xmlns:a16="http://schemas.microsoft.com/office/drawing/2014/main" id="{3D9528CB-46FD-3E45-AA73-870CCA38638E}"/>
                  </a:ext>
                </a:extLst>
              </p:cNvPr>
              <p:cNvCxnSpPr>
                <a:cxnSpLocks noChangeShapeType="1"/>
                <a:stCxn id="20" idx="4"/>
              </p:cNvCxnSpPr>
              <p:nvPr/>
            </p:nvCxnSpPr>
            <p:spPr bwMode="auto">
              <a:xfrm>
                <a:off x="1928858" y="2924944"/>
                <a:ext cx="180035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Straight Arrow Connector 37">
                <a:extLst>
                  <a:ext uri="{FF2B5EF4-FFF2-40B4-BE49-F238E27FC236}">
                    <a16:creationId xmlns:a16="http://schemas.microsoft.com/office/drawing/2014/main" id="{8CB481A2-4836-FB42-AA74-9AAA0CDFF822}"/>
                  </a:ext>
                </a:extLst>
              </p:cNvPr>
              <p:cNvCxnSpPr>
                <a:cxnSpLocks noChangeShapeType="1"/>
                <a:stCxn id="20" idx="4"/>
              </p:cNvCxnSpPr>
              <p:nvPr/>
            </p:nvCxnSpPr>
            <p:spPr bwMode="auto">
              <a:xfrm>
                <a:off x="1928858" y="2924944"/>
                <a:ext cx="3024402"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9" name="Straight Arrow Connector 38">
                <a:extLst>
                  <a:ext uri="{FF2B5EF4-FFF2-40B4-BE49-F238E27FC236}">
                    <a16:creationId xmlns:a16="http://schemas.microsoft.com/office/drawing/2014/main" id="{9E50BE40-72A4-B446-BBD5-1BD11EE8FFD7}"/>
                  </a:ext>
                </a:extLst>
              </p:cNvPr>
              <p:cNvCxnSpPr>
                <a:cxnSpLocks noChangeShapeType="1"/>
                <a:stCxn id="20" idx="4"/>
              </p:cNvCxnSpPr>
              <p:nvPr/>
            </p:nvCxnSpPr>
            <p:spPr bwMode="auto">
              <a:xfrm>
                <a:off x="1928858" y="2924944"/>
                <a:ext cx="5472500"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0" name="Straight Arrow Connector 39">
                <a:extLst>
                  <a:ext uri="{FF2B5EF4-FFF2-40B4-BE49-F238E27FC236}">
                    <a16:creationId xmlns:a16="http://schemas.microsoft.com/office/drawing/2014/main" id="{F80361B2-6CAA-B347-93F8-3C5190337832}"/>
                  </a:ext>
                </a:extLst>
              </p:cNvPr>
              <p:cNvCxnSpPr>
                <a:cxnSpLocks noChangeShapeType="1"/>
                <a:stCxn id="20" idx="4"/>
              </p:cNvCxnSpPr>
              <p:nvPr/>
            </p:nvCxnSpPr>
            <p:spPr bwMode="auto">
              <a:xfrm>
                <a:off x="1928858" y="2924944"/>
                <a:ext cx="6696550"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nvGrpSpPr>
            <p:cNvPr id="41" name="Group 40">
              <a:extLst>
                <a:ext uri="{FF2B5EF4-FFF2-40B4-BE49-F238E27FC236}">
                  <a16:creationId xmlns:a16="http://schemas.microsoft.com/office/drawing/2014/main" id="{6B21CD66-84B8-284C-A31E-90B2B3CA1DF0}"/>
                </a:ext>
              </a:extLst>
            </p:cNvPr>
            <p:cNvGrpSpPr>
              <a:grpSpLocks/>
            </p:cNvGrpSpPr>
            <p:nvPr/>
          </p:nvGrpSpPr>
          <p:grpSpPr bwMode="auto">
            <a:xfrm>
              <a:off x="1298575" y="2924175"/>
              <a:ext cx="7254875" cy="2160588"/>
              <a:chOff x="1298575" y="2924944"/>
              <a:chExt cx="7254825" cy="2160240"/>
            </a:xfrm>
          </p:grpSpPr>
          <p:cxnSp>
            <p:nvCxnSpPr>
              <p:cNvPr id="42" name="Straight Arrow Connector 41">
                <a:extLst>
                  <a:ext uri="{FF2B5EF4-FFF2-40B4-BE49-F238E27FC236}">
                    <a16:creationId xmlns:a16="http://schemas.microsoft.com/office/drawing/2014/main" id="{1CEC9C9D-4E19-E54B-87B3-C490FA5F510E}"/>
                  </a:ext>
                </a:extLst>
              </p:cNvPr>
              <p:cNvCxnSpPr>
                <a:cxnSpLocks noChangeShapeType="1"/>
                <a:stCxn id="21" idx="4"/>
              </p:cNvCxnSpPr>
              <p:nvPr/>
            </p:nvCxnSpPr>
            <p:spPr bwMode="auto">
              <a:xfrm flipH="1">
                <a:off x="1298575" y="2924944"/>
                <a:ext cx="2430446"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3" name="Straight Arrow Connector 42">
                <a:extLst>
                  <a:ext uri="{FF2B5EF4-FFF2-40B4-BE49-F238E27FC236}">
                    <a16:creationId xmlns:a16="http://schemas.microsoft.com/office/drawing/2014/main" id="{6EC3484C-5FDD-D44A-9FE4-D55558788DB9}"/>
                  </a:ext>
                </a:extLst>
              </p:cNvPr>
              <p:cNvCxnSpPr>
                <a:cxnSpLocks noChangeShapeType="1"/>
                <a:stCxn id="21" idx="4"/>
              </p:cNvCxnSpPr>
              <p:nvPr/>
            </p:nvCxnSpPr>
            <p:spPr bwMode="auto">
              <a:xfrm flipH="1">
                <a:off x="2432042" y="2924944"/>
                <a:ext cx="1296979"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Arrow Connector 43">
                <a:extLst>
                  <a:ext uri="{FF2B5EF4-FFF2-40B4-BE49-F238E27FC236}">
                    <a16:creationId xmlns:a16="http://schemas.microsoft.com/office/drawing/2014/main" id="{C1F43F48-9DD2-FC4F-BCE7-E30774CBA406}"/>
                  </a:ext>
                </a:extLst>
              </p:cNvPr>
              <p:cNvCxnSpPr>
                <a:cxnSpLocks noChangeShapeType="1"/>
                <a:stCxn id="21" idx="4"/>
              </p:cNvCxnSpPr>
              <p:nvPr/>
            </p:nvCxnSpPr>
            <p:spPr bwMode="auto">
              <a:xfrm>
                <a:off x="3729021" y="2924944"/>
                <a:ext cx="0" cy="208881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5" name="Straight Arrow Connector 44">
                <a:extLst>
                  <a:ext uri="{FF2B5EF4-FFF2-40B4-BE49-F238E27FC236}">
                    <a16:creationId xmlns:a16="http://schemas.microsoft.com/office/drawing/2014/main" id="{D8CA938A-9F93-2B40-ABA2-504A4B01E188}"/>
                  </a:ext>
                </a:extLst>
              </p:cNvPr>
              <p:cNvCxnSpPr>
                <a:cxnSpLocks noChangeShapeType="1"/>
                <a:stCxn id="21" idx="4"/>
              </p:cNvCxnSpPr>
              <p:nvPr/>
            </p:nvCxnSpPr>
            <p:spPr bwMode="auto">
              <a:xfrm>
                <a:off x="3729021" y="2924944"/>
                <a:ext cx="1223954"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6" name="Straight Arrow Connector 45">
                <a:extLst>
                  <a:ext uri="{FF2B5EF4-FFF2-40B4-BE49-F238E27FC236}">
                    <a16:creationId xmlns:a16="http://schemas.microsoft.com/office/drawing/2014/main" id="{FE66F735-E36D-514F-A10F-48F2491CA9B6}"/>
                  </a:ext>
                </a:extLst>
              </p:cNvPr>
              <p:cNvCxnSpPr>
                <a:cxnSpLocks noChangeShapeType="1"/>
                <a:stCxn id="21" idx="4"/>
              </p:cNvCxnSpPr>
              <p:nvPr/>
            </p:nvCxnSpPr>
            <p:spPr bwMode="auto">
              <a:xfrm>
                <a:off x="3729021" y="2924944"/>
                <a:ext cx="2376471"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7" name="Straight Arrow Connector 46">
                <a:extLst>
                  <a:ext uri="{FF2B5EF4-FFF2-40B4-BE49-F238E27FC236}">
                    <a16:creationId xmlns:a16="http://schemas.microsoft.com/office/drawing/2014/main" id="{641A242B-164D-1642-AA7F-E9DA837F25DE}"/>
                  </a:ext>
                </a:extLst>
              </p:cNvPr>
              <p:cNvCxnSpPr>
                <a:cxnSpLocks noChangeShapeType="1"/>
                <a:stCxn id="21" idx="4"/>
              </p:cNvCxnSpPr>
              <p:nvPr/>
            </p:nvCxnSpPr>
            <p:spPr bwMode="auto">
              <a:xfrm>
                <a:off x="3729021" y="2924944"/>
                <a:ext cx="3671862"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8" name="Straight Arrow Connector 47">
                <a:extLst>
                  <a:ext uri="{FF2B5EF4-FFF2-40B4-BE49-F238E27FC236}">
                    <a16:creationId xmlns:a16="http://schemas.microsoft.com/office/drawing/2014/main" id="{70A8D86A-FCB2-8444-81BB-7EF7C11F25C1}"/>
                  </a:ext>
                </a:extLst>
              </p:cNvPr>
              <p:cNvCxnSpPr>
                <a:cxnSpLocks noChangeShapeType="1"/>
                <a:stCxn id="21" idx="4"/>
              </p:cNvCxnSpPr>
              <p:nvPr/>
            </p:nvCxnSpPr>
            <p:spPr bwMode="auto">
              <a:xfrm>
                <a:off x="3729021" y="2924944"/>
                <a:ext cx="4824379"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nvGrpSpPr>
            <p:cNvPr id="49" name="Group 48">
              <a:extLst>
                <a:ext uri="{FF2B5EF4-FFF2-40B4-BE49-F238E27FC236}">
                  <a16:creationId xmlns:a16="http://schemas.microsoft.com/office/drawing/2014/main" id="{714D9F43-A064-224B-AC5B-989D8B97986B}"/>
                </a:ext>
              </a:extLst>
            </p:cNvPr>
            <p:cNvGrpSpPr>
              <a:grpSpLocks/>
            </p:cNvGrpSpPr>
            <p:nvPr/>
          </p:nvGrpSpPr>
          <p:grpSpPr bwMode="auto">
            <a:xfrm>
              <a:off x="1298575" y="2924175"/>
              <a:ext cx="7326313" cy="2160588"/>
              <a:chOff x="1298576" y="2924944"/>
              <a:chExt cx="7326832" cy="2160240"/>
            </a:xfrm>
          </p:grpSpPr>
          <p:cxnSp>
            <p:nvCxnSpPr>
              <p:cNvPr id="50" name="Straight Arrow Connector 49">
                <a:extLst>
                  <a:ext uri="{FF2B5EF4-FFF2-40B4-BE49-F238E27FC236}">
                    <a16:creationId xmlns:a16="http://schemas.microsoft.com/office/drawing/2014/main" id="{12C8918B-B5B3-C34E-A04C-2B7328B39142}"/>
                  </a:ext>
                </a:extLst>
              </p:cNvPr>
              <p:cNvCxnSpPr>
                <a:cxnSpLocks noChangeShapeType="1"/>
                <a:stCxn id="22" idx="4"/>
              </p:cNvCxnSpPr>
              <p:nvPr/>
            </p:nvCxnSpPr>
            <p:spPr bwMode="auto">
              <a:xfrm flipH="1">
                <a:off x="4953260" y="2924944"/>
                <a:ext cx="576304"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1" name="Straight Arrow Connector 50">
                <a:extLst>
                  <a:ext uri="{FF2B5EF4-FFF2-40B4-BE49-F238E27FC236}">
                    <a16:creationId xmlns:a16="http://schemas.microsoft.com/office/drawing/2014/main" id="{F6577196-B351-E84B-82EC-C95294B171E4}"/>
                  </a:ext>
                </a:extLst>
              </p:cNvPr>
              <p:cNvCxnSpPr>
                <a:cxnSpLocks noChangeShapeType="1"/>
                <a:stCxn id="22" idx="4"/>
              </p:cNvCxnSpPr>
              <p:nvPr/>
            </p:nvCxnSpPr>
            <p:spPr bwMode="auto">
              <a:xfrm flipH="1">
                <a:off x="1298576" y="2924944"/>
                <a:ext cx="4230988"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2" name="Straight Arrow Connector 51">
                <a:extLst>
                  <a:ext uri="{FF2B5EF4-FFF2-40B4-BE49-F238E27FC236}">
                    <a16:creationId xmlns:a16="http://schemas.microsoft.com/office/drawing/2014/main" id="{C566B12C-DC5F-4449-AE29-D26CBD61F7D1}"/>
                  </a:ext>
                </a:extLst>
              </p:cNvPr>
              <p:cNvCxnSpPr>
                <a:cxnSpLocks noChangeShapeType="1"/>
                <a:stCxn id="22" idx="4"/>
              </p:cNvCxnSpPr>
              <p:nvPr/>
            </p:nvCxnSpPr>
            <p:spPr bwMode="auto">
              <a:xfrm flipH="1">
                <a:off x="2432131" y="2924944"/>
                <a:ext cx="3097432" cy="208881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3" name="Straight Arrow Connector 52">
                <a:extLst>
                  <a:ext uri="{FF2B5EF4-FFF2-40B4-BE49-F238E27FC236}">
                    <a16:creationId xmlns:a16="http://schemas.microsoft.com/office/drawing/2014/main" id="{9E83E89F-FC02-A047-93BF-82A58270F093}"/>
                  </a:ext>
                </a:extLst>
              </p:cNvPr>
              <p:cNvCxnSpPr>
                <a:cxnSpLocks noChangeShapeType="1"/>
                <a:stCxn id="22" idx="4"/>
              </p:cNvCxnSpPr>
              <p:nvPr/>
            </p:nvCxnSpPr>
            <p:spPr bwMode="auto">
              <a:xfrm flipH="1">
                <a:off x="3656181" y="2924944"/>
                <a:ext cx="187338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4" name="Straight Arrow Connector 53">
                <a:extLst>
                  <a:ext uri="{FF2B5EF4-FFF2-40B4-BE49-F238E27FC236}">
                    <a16:creationId xmlns:a16="http://schemas.microsoft.com/office/drawing/2014/main" id="{89502D94-930A-E341-A6FA-AC70FD191A40}"/>
                  </a:ext>
                </a:extLst>
              </p:cNvPr>
              <p:cNvCxnSpPr>
                <a:cxnSpLocks noChangeShapeType="1"/>
              </p:cNvCxnSpPr>
              <p:nvPr/>
            </p:nvCxnSpPr>
            <p:spPr bwMode="auto">
              <a:xfrm>
                <a:off x="5529564" y="2924944"/>
                <a:ext cx="576303" cy="208881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5" name="Straight Arrow Connector 54">
                <a:extLst>
                  <a:ext uri="{FF2B5EF4-FFF2-40B4-BE49-F238E27FC236}">
                    <a16:creationId xmlns:a16="http://schemas.microsoft.com/office/drawing/2014/main" id="{531B93B9-2C9E-B948-A177-F657B4E840B8}"/>
                  </a:ext>
                </a:extLst>
              </p:cNvPr>
              <p:cNvCxnSpPr>
                <a:cxnSpLocks noChangeShapeType="1"/>
                <a:stCxn id="22" idx="4"/>
              </p:cNvCxnSpPr>
              <p:nvPr/>
            </p:nvCxnSpPr>
            <p:spPr bwMode="auto">
              <a:xfrm>
                <a:off x="5529564" y="2924944"/>
                <a:ext cx="180035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6" name="Straight Arrow Connector 55">
                <a:extLst>
                  <a:ext uri="{FF2B5EF4-FFF2-40B4-BE49-F238E27FC236}">
                    <a16:creationId xmlns:a16="http://schemas.microsoft.com/office/drawing/2014/main" id="{54B02EDC-78C1-1743-AC5E-B4585B8D9B11}"/>
                  </a:ext>
                </a:extLst>
              </p:cNvPr>
              <p:cNvCxnSpPr>
                <a:cxnSpLocks noChangeShapeType="1"/>
                <a:stCxn id="22" idx="4"/>
              </p:cNvCxnSpPr>
              <p:nvPr/>
            </p:nvCxnSpPr>
            <p:spPr bwMode="auto">
              <a:xfrm>
                <a:off x="5529564" y="2924944"/>
                <a:ext cx="3095844"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grpSp>
          <p:nvGrpSpPr>
            <p:cNvPr id="57" name="Group 56">
              <a:extLst>
                <a:ext uri="{FF2B5EF4-FFF2-40B4-BE49-F238E27FC236}">
                  <a16:creationId xmlns:a16="http://schemas.microsoft.com/office/drawing/2014/main" id="{65EAA707-E1B8-3B44-B38B-F8149EC982EF}"/>
                </a:ext>
              </a:extLst>
            </p:cNvPr>
            <p:cNvGrpSpPr>
              <a:grpSpLocks/>
            </p:cNvGrpSpPr>
            <p:nvPr/>
          </p:nvGrpSpPr>
          <p:grpSpPr bwMode="auto">
            <a:xfrm>
              <a:off x="1298575" y="2924175"/>
              <a:ext cx="7326313" cy="2160588"/>
              <a:chOff x="1298575" y="2924944"/>
              <a:chExt cx="7326833" cy="2160240"/>
            </a:xfrm>
          </p:grpSpPr>
          <p:cxnSp>
            <p:nvCxnSpPr>
              <p:cNvPr id="58" name="Straight Arrow Connector 57">
                <a:extLst>
                  <a:ext uri="{FF2B5EF4-FFF2-40B4-BE49-F238E27FC236}">
                    <a16:creationId xmlns:a16="http://schemas.microsoft.com/office/drawing/2014/main" id="{6FFE3B31-61A3-994E-8A9B-558D494089F6}"/>
                  </a:ext>
                </a:extLst>
              </p:cNvPr>
              <p:cNvCxnSpPr>
                <a:cxnSpLocks noChangeShapeType="1"/>
                <a:stCxn id="23" idx="4"/>
              </p:cNvCxnSpPr>
              <p:nvPr/>
            </p:nvCxnSpPr>
            <p:spPr bwMode="auto">
              <a:xfrm flipH="1">
                <a:off x="1298575" y="2924944"/>
                <a:ext cx="6318698"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59" name="Straight Arrow Connector 58">
                <a:extLst>
                  <a:ext uri="{FF2B5EF4-FFF2-40B4-BE49-F238E27FC236}">
                    <a16:creationId xmlns:a16="http://schemas.microsoft.com/office/drawing/2014/main" id="{D99FEE55-5319-AD4D-8C93-20D820609D32}"/>
                  </a:ext>
                </a:extLst>
              </p:cNvPr>
              <p:cNvCxnSpPr>
                <a:cxnSpLocks noChangeShapeType="1"/>
                <a:stCxn id="23" idx="4"/>
              </p:cNvCxnSpPr>
              <p:nvPr/>
            </p:nvCxnSpPr>
            <p:spPr bwMode="auto">
              <a:xfrm flipH="1">
                <a:off x="2505161" y="2924944"/>
                <a:ext cx="511211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0" name="Straight Arrow Connector 59">
                <a:extLst>
                  <a:ext uri="{FF2B5EF4-FFF2-40B4-BE49-F238E27FC236}">
                    <a16:creationId xmlns:a16="http://schemas.microsoft.com/office/drawing/2014/main" id="{3B9BD7DC-1BC7-AE4A-9896-E64274662659}"/>
                  </a:ext>
                </a:extLst>
              </p:cNvPr>
              <p:cNvCxnSpPr>
                <a:cxnSpLocks noChangeShapeType="1"/>
                <a:stCxn id="23" idx="4"/>
              </p:cNvCxnSpPr>
              <p:nvPr/>
            </p:nvCxnSpPr>
            <p:spPr bwMode="auto">
              <a:xfrm flipH="1">
                <a:off x="3729211" y="2924944"/>
                <a:ext cx="3888063"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1" name="Straight Arrow Connector 60">
                <a:extLst>
                  <a:ext uri="{FF2B5EF4-FFF2-40B4-BE49-F238E27FC236}">
                    <a16:creationId xmlns:a16="http://schemas.microsoft.com/office/drawing/2014/main" id="{2AA6411E-943D-9949-81F5-EB5C48D42DAD}"/>
                  </a:ext>
                </a:extLst>
              </p:cNvPr>
              <p:cNvCxnSpPr>
                <a:cxnSpLocks noChangeShapeType="1"/>
                <a:stCxn id="23" idx="4"/>
              </p:cNvCxnSpPr>
              <p:nvPr/>
            </p:nvCxnSpPr>
            <p:spPr bwMode="auto">
              <a:xfrm flipH="1">
                <a:off x="4880229" y="2924944"/>
                <a:ext cx="2737044"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2" name="Straight Arrow Connector 61">
                <a:extLst>
                  <a:ext uri="{FF2B5EF4-FFF2-40B4-BE49-F238E27FC236}">
                    <a16:creationId xmlns:a16="http://schemas.microsoft.com/office/drawing/2014/main" id="{46AC609B-7912-B241-9E2D-D5C965E650D6}"/>
                  </a:ext>
                </a:extLst>
              </p:cNvPr>
              <p:cNvCxnSpPr>
                <a:cxnSpLocks noChangeShapeType="1"/>
                <a:stCxn id="23" idx="4"/>
              </p:cNvCxnSpPr>
              <p:nvPr/>
            </p:nvCxnSpPr>
            <p:spPr bwMode="auto">
              <a:xfrm flipH="1">
                <a:off x="6105866" y="2924944"/>
                <a:ext cx="1511407"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3" name="Straight Arrow Connector 62">
                <a:extLst>
                  <a:ext uri="{FF2B5EF4-FFF2-40B4-BE49-F238E27FC236}">
                    <a16:creationId xmlns:a16="http://schemas.microsoft.com/office/drawing/2014/main" id="{28659A92-95C0-124C-B98F-2181D22D90D6}"/>
                  </a:ext>
                </a:extLst>
              </p:cNvPr>
              <p:cNvCxnSpPr>
                <a:cxnSpLocks noChangeShapeType="1"/>
                <a:stCxn id="23" idx="4"/>
              </p:cNvCxnSpPr>
              <p:nvPr/>
            </p:nvCxnSpPr>
            <p:spPr bwMode="auto">
              <a:xfrm flipH="1">
                <a:off x="7401358" y="2924944"/>
                <a:ext cx="215915"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4" name="Straight Arrow Connector 63">
                <a:extLst>
                  <a:ext uri="{FF2B5EF4-FFF2-40B4-BE49-F238E27FC236}">
                    <a16:creationId xmlns:a16="http://schemas.microsoft.com/office/drawing/2014/main" id="{784D976B-325E-B740-8343-73FB9CF8C71E}"/>
                  </a:ext>
                </a:extLst>
              </p:cNvPr>
              <p:cNvCxnSpPr>
                <a:cxnSpLocks noChangeShapeType="1"/>
                <a:stCxn id="23" idx="4"/>
              </p:cNvCxnSpPr>
              <p:nvPr/>
            </p:nvCxnSpPr>
            <p:spPr bwMode="auto">
              <a:xfrm>
                <a:off x="7617273" y="2924944"/>
                <a:ext cx="1008135" cy="2160240"/>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65" name="TextBox 70">
              <a:extLst>
                <a:ext uri="{FF2B5EF4-FFF2-40B4-BE49-F238E27FC236}">
                  <a16:creationId xmlns:a16="http://schemas.microsoft.com/office/drawing/2014/main" id="{E041F6AA-3A24-6345-8239-8DB82FC1D51C}"/>
                </a:ext>
              </a:extLst>
            </p:cNvPr>
            <p:cNvSpPr txBox="1">
              <a:spLocks noChangeArrowheads="1"/>
            </p:cNvSpPr>
            <p:nvPr/>
          </p:nvSpPr>
          <p:spPr bwMode="auto">
            <a:xfrm>
              <a:off x="1036639" y="3284538"/>
              <a:ext cx="140" cy="41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spcBef>
                  <a:spcPct val="20000"/>
                </a:spcBef>
                <a:buClr>
                  <a:schemeClr val="accent1"/>
                </a:buClr>
                <a:buChar char="•"/>
                <a:defRPr sz="21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tx1"/>
                </a:buClr>
                <a:buChar char="•"/>
                <a:defRPr sz="21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endParaRPr lang="en-US" altLang="en-US" sz="750"/>
            </a:p>
          </p:txBody>
        </p:sp>
        <p:cxnSp>
          <p:nvCxnSpPr>
            <p:cNvPr id="66" name="Straight Arrow Connector 65">
              <a:extLst>
                <a:ext uri="{FF2B5EF4-FFF2-40B4-BE49-F238E27FC236}">
                  <a16:creationId xmlns:a16="http://schemas.microsoft.com/office/drawing/2014/main" id="{B169B7B7-704C-0843-AC0C-374949B1B02D}"/>
                </a:ext>
              </a:extLst>
            </p:cNvPr>
            <p:cNvCxnSpPr>
              <a:cxnSpLocks noChangeShapeType="1"/>
            </p:cNvCxnSpPr>
            <p:nvPr/>
          </p:nvCxnSpPr>
          <p:spPr bwMode="auto">
            <a:xfrm flipH="1">
              <a:off x="4376738" y="2420938"/>
              <a:ext cx="504825" cy="0"/>
            </a:xfrm>
            <a:prstGeom prst="straightConnector1">
              <a:avLst/>
            </a:prstGeom>
            <a:noFill/>
            <a:ln w="28575">
              <a:solidFill>
                <a:srgbClr val="146FBC"/>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7" name="Straight Arrow Connector 66">
              <a:extLst>
                <a:ext uri="{FF2B5EF4-FFF2-40B4-BE49-F238E27FC236}">
                  <a16:creationId xmlns:a16="http://schemas.microsoft.com/office/drawing/2014/main" id="{5E7F5E67-3E51-6A4B-953D-2D137EF201F0}"/>
                </a:ext>
              </a:extLst>
            </p:cNvPr>
            <p:cNvCxnSpPr>
              <a:cxnSpLocks noChangeShapeType="1"/>
            </p:cNvCxnSpPr>
            <p:nvPr/>
          </p:nvCxnSpPr>
          <p:spPr bwMode="auto">
            <a:xfrm flipH="1">
              <a:off x="6176963" y="2420938"/>
              <a:ext cx="792162" cy="0"/>
            </a:xfrm>
            <a:prstGeom prst="straightConnector1">
              <a:avLst/>
            </a:prstGeom>
            <a:noFill/>
            <a:ln w="28575">
              <a:solidFill>
                <a:srgbClr val="146FBC"/>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68" name="Straight Arrow Connector 67">
              <a:extLst>
                <a:ext uri="{FF2B5EF4-FFF2-40B4-BE49-F238E27FC236}">
                  <a16:creationId xmlns:a16="http://schemas.microsoft.com/office/drawing/2014/main" id="{F4659571-2182-C94B-BE90-E1F5DA2747EB}"/>
                </a:ext>
              </a:extLst>
            </p:cNvPr>
            <p:cNvCxnSpPr>
              <a:cxnSpLocks noChangeShapeType="1"/>
            </p:cNvCxnSpPr>
            <p:nvPr/>
          </p:nvCxnSpPr>
          <p:spPr bwMode="auto">
            <a:xfrm flipH="1">
              <a:off x="2576513" y="2420938"/>
              <a:ext cx="504825" cy="0"/>
            </a:xfrm>
            <a:prstGeom prst="straightConnector1">
              <a:avLst/>
            </a:prstGeom>
            <a:noFill/>
            <a:ln w="28575">
              <a:solidFill>
                <a:srgbClr val="146FBC"/>
              </a:solidFill>
              <a:round/>
              <a:headEnd type="arrow" w="med" len="me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69" name="Group 68">
              <a:extLst>
                <a:ext uri="{FF2B5EF4-FFF2-40B4-BE49-F238E27FC236}">
                  <a16:creationId xmlns:a16="http://schemas.microsoft.com/office/drawing/2014/main" id="{3B1CF2CC-18C7-414F-A388-8501EC1F108A}"/>
                </a:ext>
              </a:extLst>
            </p:cNvPr>
            <p:cNvGrpSpPr>
              <a:grpSpLocks/>
            </p:cNvGrpSpPr>
            <p:nvPr/>
          </p:nvGrpSpPr>
          <p:grpSpPr bwMode="auto">
            <a:xfrm>
              <a:off x="1928813" y="1052513"/>
              <a:ext cx="5472112" cy="792162"/>
              <a:chOff x="1928664" y="548680"/>
              <a:chExt cx="5472608" cy="792088"/>
            </a:xfrm>
          </p:grpSpPr>
          <p:sp>
            <p:nvSpPr>
              <p:cNvPr id="70" name="Freeform 69">
                <a:extLst>
                  <a:ext uri="{FF2B5EF4-FFF2-40B4-BE49-F238E27FC236}">
                    <a16:creationId xmlns:a16="http://schemas.microsoft.com/office/drawing/2014/main" id="{A302B04E-66C1-7047-980B-2A8ECD742BC4}"/>
                  </a:ext>
                </a:extLst>
              </p:cNvPr>
              <p:cNvSpPr>
                <a:spLocks/>
              </p:cNvSpPr>
              <p:nvPr/>
            </p:nvSpPr>
            <p:spPr bwMode="auto">
              <a:xfrm>
                <a:off x="1928664" y="835990"/>
                <a:ext cx="3527745" cy="438109"/>
              </a:xfrm>
              <a:custGeom>
                <a:avLst/>
                <a:gdLst>
                  <a:gd name="T0" fmla="*/ 0 w 1510807"/>
                  <a:gd name="T1" fmla="*/ 438865 h 437920"/>
                  <a:gd name="T2" fmla="*/ 57247711 w 1510807"/>
                  <a:gd name="T3" fmla="*/ 0 h 437920"/>
                  <a:gd name="T4" fmla="*/ 104869683 w 1510807"/>
                  <a:gd name="T5" fmla="*/ 438865 h 437920"/>
                  <a:gd name="T6" fmla="*/ 0 60000 65536"/>
                  <a:gd name="T7" fmla="*/ 0 60000 65536"/>
                  <a:gd name="T8" fmla="*/ 0 60000 65536"/>
                </a:gdLst>
                <a:ahLst/>
                <a:cxnLst>
                  <a:cxn ang="T6">
                    <a:pos x="T0" y="T1"/>
                  </a:cxn>
                  <a:cxn ang="T7">
                    <a:pos x="T2" y="T3"/>
                  </a:cxn>
                  <a:cxn ang="T8">
                    <a:pos x="T4" y="T5"/>
                  </a:cxn>
                </a:cxnLst>
                <a:rect l="0" t="0" r="r" b="b"/>
                <a:pathLst>
                  <a:path w="1510807" h="437920">
                    <a:moveTo>
                      <a:pt x="0" y="437920"/>
                    </a:moveTo>
                    <a:cubicBezTo>
                      <a:pt x="286469" y="218960"/>
                      <a:pt x="572939" y="0"/>
                      <a:pt x="824740" y="0"/>
                    </a:cubicBezTo>
                    <a:cubicBezTo>
                      <a:pt x="1076541" y="0"/>
                      <a:pt x="1510807" y="437920"/>
                      <a:pt x="1510807" y="437920"/>
                    </a:cubicBezTo>
                  </a:path>
                </a:pathLst>
              </a:custGeom>
              <a:noFill/>
              <a:ln w="28575" cap="flat" cmpd="sng">
                <a:solidFill>
                  <a:srgbClr val="146FBC"/>
                </a:solidFill>
                <a:prstDash val="solid"/>
                <a:round/>
                <a:headEnd type="arrow" w="med" len="me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lIns="0" rIns="0" anchor="ctr"/>
              <a:lstStyle/>
              <a:p>
                <a:pPr>
                  <a:defRPr/>
                </a:pPr>
                <a:endParaRPr lang="en-US" sz="750"/>
              </a:p>
            </p:txBody>
          </p:sp>
          <p:sp>
            <p:nvSpPr>
              <p:cNvPr id="71" name="Freeform 70">
                <a:extLst>
                  <a:ext uri="{FF2B5EF4-FFF2-40B4-BE49-F238E27FC236}">
                    <a16:creationId xmlns:a16="http://schemas.microsoft.com/office/drawing/2014/main" id="{42A567D4-C27E-1743-B084-81F621D97700}"/>
                  </a:ext>
                </a:extLst>
              </p:cNvPr>
              <p:cNvSpPr>
                <a:spLocks/>
              </p:cNvSpPr>
              <p:nvPr/>
            </p:nvSpPr>
            <p:spPr bwMode="auto">
              <a:xfrm>
                <a:off x="3873527" y="835990"/>
                <a:ext cx="3527745" cy="438109"/>
              </a:xfrm>
              <a:custGeom>
                <a:avLst/>
                <a:gdLst>
                  <a:gd name="T0" fmla="*/ 0 w 1510807"/>
                  <a:gd name="T1" fmla="*/ 438865 h 437920"/>
                  <a:gd name="T2" fmla="*/ 57247711 w 1510807"/>
                  <a:gd name="T3" fmla="*/ 0 h 437920"/>
                  <a:gd name="T4" fmla="*/ 104869683 w 1510807"/>
                  <a:gd name="T5" fmla="*/ 438865 h 437920"/>
                  <a:gd name="T6" fmla="*/ 0 60000 65536"/>
                  <a:gd name="T7" fmla="*/ 0 60000 65536"/>
                  <a:gd name="T8" fmla="*/ 0 60000 65536"/>
                </a:gdLst>
                <a:ahLst/>
                <a:cxnLst>
                  <a:cxn ang="T6">
                    <a:pos x="T0" y="T1"/>
                  </a:cxn>
                  <a:cxn ang="T7">
                    <a:pos x="T2" y="T3"/>
                  </a:cxn>
                  <a:cxn ang="T8">
                    <a:pos x="T4" y="T5"/>
                  </a:cxn>
                </a:cxnLst>
                <a:rect l="0" t="0" r="r" b="b"/>
                <a:pathLst>
                  <a:path w="1510807" h="437920">
                    <a:moveTo>
                      <a:pt x="0" y="437920"/>
                    </a:moveTo>
                    <a:cubicBezTo>
                      <a:pt x="286469" y="218960"/>
                      <a:pt x="572939" y="0"/>
                      <a:pt x="824740" y="0"/>
                    </a:cubicBezTo>
                    <a:cubicBezTo>
                      <a:pt x="1076541" y="0"/>
                      <a:pt x="1510807" y="437920"/>
                      <a:pt x="1510807" y="437920"/>
                    </a:cubicBezTo>
                  </a:path>
                </a:pathLst>
              </a:custGeom>
              <a:noFill/>
              <a:ln w="28575" cap="flat" cmpd="sng">
                <a:solidFill>
                  <a:srgbClr val="146FBC"/>
                </a:solidFill>
                <a:prstDash val="solid"/>
                <a:round/>
                <a:headEnd type="arrow" w="med" len="me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lIns="0" rIns="0" anchor="ctr"/>
              <a:lstStyle/>
              <a:p>
                <a:pPr>
                  <a:defRPr/>
                </a:pPr>
                <a:endParaRPr lang="en-US" sz="750"/>
              </a:p>
            </p:txBody>
          </p:sp>
          <p:sp>
            <p:nvSpPr>
              <p:cNvPr id="72" name="Freeform 71">
                <a:extLst>
                  <a:ext uri="{FF2B5EF4-FFF2-40B4-BE49-F238E27FC236}">
                    <a16:creationId xmlns:a16="http://schemas.microsoft.com/office/drawing/2014/main" id="{ED2FCBA3-3F07-A241-9A58-81CF247EE16C}"/>
                  </a:ext>
                </a:extLst>
              </p:cNvPr>
              <p:cNvSpPr>
                <a:spLocks/>
              </p:cNvSpPr>
              <p:nvPr/>
            </p:nvSpPr>
            <p:spPr bwMode="auto">
              <a:xfrm>
                <a:off x="2289059" y="548680"/>
                <a:ext cx="4751819" cy="792088"/>
              </a:xfrm>
              <a:custGeom>
                <a:avLst/>
                <a:gdLst>
                  <a:gd name="T0" fmla="*/ 0 w 1510807"/>
                  <a:gd name="T1" fmla="*/ 8477899 h 437920"/>
                  <a:gd name="T2" fmla="*/ 253846738 w 1510807"/>
                  <a:gd name="T3" fmla="*/ 0 h 437920"/>
                  <a:gd name="T4" fmla="*/ 465011290 w 1510807"/>
                  <a:gd name="T5" fmla="*/ 8477899 h 437920"/>
                  <a:gd name="T6" fmla="*/ 0 60000 65536"/>
                  <a:gd name="T7" fmla="*/ 0 60000 65536"/>
                  <a:gd name="T8" fmla="*/ 0 60000 65536"/>
                </a:gdLst>
                <a:ahLst/>
                <a:cxnLst>
                  <a:cxn ang="T6">
                    <a:pos x="T0" y="T1"/>
                  </a:cxn>
                  <a:cxn ang="T7">
                    <a:pos x="T2" y="T3"/>
                  </a:cxn>
                  <a:cxn ang="T8">
                    <a:pos x="T4" y="T5"/>
                  </a:cxn>
                </a:cxnLst>
                <a:rect l="0" t="0" r="r" b="b"/>
                <a:pathLst>
                  <a:path w="1510807" h="437920">
                    <a:moveTo>
                      <a:pt x="0" y="437920"/>
                    </a:moveTo>
                    <a:cubicBezTo>
                      <a:pt x="286469" y="218960"/>
                      <a:pt x="572939" y="0"/>
                      <a:pt x="824740" y="0"/>
                    </a:cubicBezTo>
                    <a:cubicBezTo>
                      <a:pt x="1076541" y="0"/>
                      <a:pt x="1510807" y="437920"/>
                      <a:pt x="1510807" y="437920"/>
                    </a:cubicBezTo>
                  </a:path>
                </a:pathLst>
              </a:custGeom>
              <a:noFill/>
              <a:ln w="28575" cap="flat" cmpd="sng">
                <a:solidFill>
                  <a:srgbClr val="146FBC"/>
                </a:solidFill>
                <a:prstDash val="solid"/>
                <a:round/>
                <a:headEnd type="arrow" w="med" len="me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lIns="0" rIns="0" anchor="ctr"/>
              <a:lstStyle/>
              <a:p>
                <a:pPr>
                  <a:defRPr/>
                </a:pPr>
                <a:endParaRPr lang="en-US" sz="750"/>
              </a:p>
            </p:txBody>
          </p:sp>
        </p:grpSp>
        <p:sp>
          <p:nvSpPr>
            <p:cNvPr id="73" name="TextBox 72">
              <a:extLst>
                <a:ext uri="{FF2B5EF4-FFF2-40B4-BE49-F238E27FC236}">
                  <a16:creationId xmlns:a16="http://schemas.microsoft.com/office/drawing/2014/main" id="{7535BB1E-404F-EF49-8C24-BDBD83CD22B4}"/>
                </a:ext>
              </a:extLst>
            </p:cNvPr>
            <p:cNvSpPr txBox="1">
              <a:spLocks noChangeArrowheads="1"/>
            </p:cNvSpPr>
            <p:nvPr/>
          </p:nvSpPr>
          <p:spPr bwMode="auto">
            <a:xfrm>
              <a:off x="6681786" y="908051"/>
              <a:ext cx="140" cy="41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spcBef>
                  <a:spcPct val="20000"/>
                </a:spcBef>
                <a:buClr>
                  <a:schemeClr val="accent1"/>
                </a:buClr>
                <a:buChar char="•"/>
                <a:defRPr sz="21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tx1"/>
                </a:buClr>
                <a:buChar char="•"/>
                <a:defRPr sz="21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endParaRPr lang="en-US" altLang="en-US" sz="750" dirty="0"/>
            </a:p>
          </p:txBody>
        </p:sp>
      </p:grpSp>
      <p:grpSp>
        <p:nvGrpSpPr>
          <p:cNvPr id="18" name="Group 17">
            <a:extLst>
              <a:ext uri="{FF2B5EF4-FFF2-40B4-BE49-F238E27FC236}">
                <a16:creationId xmlns:a16="http://schemas.microsoft.com/office/drawing/2014/main" id="{68D4B04B-A9CF-8C49-91B2-4F1C50B152E2}"/>
              </a:ext>
            </a:extLst>
          </p:cNvPr>
          <p:cNvGrpSpPr/>
          <p:nvPr/>
        </p:nvGrpSpPr>
        <p:grpSpPr>
          <a:xfrm>
            <a:off x="4727784" y="1786627"/>
            <a:ext cx="4113529" cy="2699648"/>
            <a:chOff x="776288" y="908050"/>
            <a:chExt cx="8424862" cy="5235575"/>
          </a:xfrm>
        </p:grpSpPr>
        <p:sp>
          <p:nvSpPr>
            <p:cNvPr id="74" name="Oval 73">
              <a:extLst>
                <a:ext uri="{FF2B5EF4-FFF2-40B4-BE49-F238E27FC236}">
                  <a16:creationId xmlns:a16="http://schemas.microsoft.com/office/drawing/2014/main" id="{97064A69-CEDE-1842-8BBA-F19DD579D320}"/>
                </a:ext>
              </a:extLst>
            </p:cNvPr>
            <p:cNvSpPr>
              <a:spLocks noChangeArrowheads="1"/>
            </p:cNvSpPr>
            <p:nvPr/>
          </p:nvSpPr>
          <p:spPr bwMode="auto">
            <a:xfrm>
              <a:off x="1130050" y="1844675"/>
              <a:ext cx="1375028" cy="1079499"/>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a:latin typeface="+mn-lt"/>
                  <a:ea typeface="+mn-ea"/>
                </a:rPr>
                <a:t>Patent holder</a:t>
              </a:r>
            </a:p>
          </p:txBody>
        </p:sp>
        <p:sp>
          <p:nvSpPr>
            <p:cNvPr id="75" name="Oval 74">
              <a:extLst>
                <a:ext uri="{FF2B5EF4-FFF2-40B4-BE49-F238E27FC236}">
                  <a16:creationId xmlns:a16="http://schemas.microsoft.com/office/drawing/2014/main" id="{DDBC9163-9CA8-1348-BB61-D544A3BEB7C1}"/>
                </a:ext>
              </a:extLst>
            </p:cNvPr>
            <p:cNvSpPr>
              <a:spLocks noChangeArrowheads="1"/>
            </p:cNvSpPr>
            <p:nvPr/>
          </p:nvSpPr>
          <p:spPr bwMode="auto">
            <a:xfrm>
              <a:off x="2856281" y="1844675"/>
              <a:ext cx="1449019" cy="1079499"/>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a:latin typeface="+mn-lt"/>
                  <a:ea typeface="+mn-ea"/>
                </a:rPr>
                <a:t>Patent holder</a:t>
              </a:r>
            </a:p>
          </p:txBody>
        </p:sp>
        <p:sp>
          <p:nvSpPr>
            <p:cNvPr id="76" name="Oval 75">
              <a:extLst>
                <a:ext uri="{FF2B5EF4-FFF2-40B4-BE49-F238E27FC236}">
                  <a16:creationId xmlns:a16="http://schemas.microsoft.com/office/drawing/2014/main" id="{72DE6323-6D49-E244-A3F4-69D28E2B5BFE}"/>
                </a:ext>
              </a:extLst>
            </p:cNvPr>
            <p:cNvSpPr>
              <a:spLocks noChangeArrowheads="1"/>
            </p:cNvSpPr>
            <p:nvPr/>
          </p:nvSpPr>
          <p:spPr bwMode="auto">
            <a:xfrm>
              <a:off x="4959459" y="1844675"/>
              <a:ext cx="1442559" cy="1079499"/>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a:latin typeface="+mn-lt"/>
                  <a:ea typeface="+mn-ea"/>
                </a:rPr>
                <a:t>Patent holder</a:t>
              </a:r>
            </a:p>
          </p:txBody>
        </p:sp>
        <p:sp>
          <p:nvSpPr>
            <p:cNvPr id="77" name="Oval 76">
              <a:extLst>
                <a:ext uri="{FF2B5EF4-FFF2-40B4-BE49-F238E27FC236}">
                  <a16:creationId xmlns:a16="http://schemas.microsoft.com/office/drawing/2014/main" id="{8ABF686B-F520-3C4E-9388-C36E6F0D8F1C}"/>
                </a:ext>
              </a:extLst>
            </p:cNvPr>
            <p:cNvSpPr>
              <a:spLocks noChangeArrowheads="1"/>
            </p:cNvSpPr>
            <p:nvPr/>
          </p:nvSpPr>
          <p:spPr bwMode="auto">
            <a:xfrm>
              <a:off x="6753224" y="1844675"/>
              <a:ext cx="1439864" cy="1079499"/>
            </a:xfrm>
            <a:prstGeom prst="ellipse">
              <a:avLst/>
            </a:prstGeom>
            <a:noFill/>
            <a:ln w="28575">
              <a:solidFill>
                <a:srgbClr val="00ADEF"/>
              </a:solidFill>
              <a:round/>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a:latin typeface="+mn-lt"/>
                  <a:ea typeface="+mn-ea"/>
                </a:rPr>
                <a:t>Patent holder</a:t>
              </a:r>
            </a:p>
          </p:txBody>
        </p:sp>
        <p:sp>
          <p:nvSpPr>
            <p:cNvPr id="78" name="Rectangle 77">
              <a:extLst>
                <a:ext uri="{FF2B5EF4-FFF2-40B4-BE49-F238E27FC236}">
                  <a16:creationId xmlns:a16="http://schemas.microsoft.com/office/drawing/2014/main" id="{A0554F32-B977-5A47-B9F7-EB7D79844AC6}"/>
                </a:ext>
              </a:extLst>
            </p:cNvPr>
            <p:cNvSpPr>
              <a:spLocks noChangeArrowheads="1"/>
            </p:cNvSpPr>
            <p:nvPr/>
          </p:nvSpPr>
          <p:spPr bwMode="auto">
            <a:xfrm>
              <a:off x="776288" y="5207000"/>
              <a:ext cx="1081087"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79" name="Rectangle 78">
              <a:extLst>
                <a:ext uri="{FF2B5EF4-FFF2-40B4-BE49-F238E27FC236}">
                  <a16:creationId xmlns:a16="http://schemas.microsoft.com/office/drawing/2014/main" id="{56A18793-B5F5-744D-A70F-E8ADEDEE09C9}"/>
                </a:ext>
              </a:extLst>
            </p:cNvPr>
            <p:cNvSpPr>
              <a:spLocks noChangeArrowheads="1"/>
            </p:cNvSpPr>
            <p:nvPr/>
          </p:nvSpPr>
          <p:spPr bwMode="auto">
            <a:xfrm>
              <a:off x="2000250" y="5207000"/>
              <a:ext cx="1081088"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80" name="Rectangle 79">
              <a:extLst>
                <a:ext uri="{FF2B5EF4-FFF2-40B4-BE49-F238E27FC236}">
                  <a16:creationId xmlns:a16="http://schemas.microsoft.com/office/drawing/2014/main" id="{E5E0B5E3-4BFF-CF45-A38B-D29B54A2F67C}"/>
                </a:ext>
              </a:extLst>
            </p:cNvPr>
            <p:cNvSpPr>
              <a:spLocks noChangeArrowheads="1"/>
            </p:cNvSpPr>
            <p:nvPr/>
          </p:nvSpPr>
          <p:spPr bwMode="auto">
            <a:xfrm>
              <a:off x="3224213" y="5207000"/>
              <a:ext cx="1081087"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81" name="Rectangle 80">
              <a:extLst>
                <a:ext uri="{FF2B5EF4-FFF2-40B4-BE49-F238E27FC236}">
                  <a16:creationId xmlns:a16="http://schemas.microsoft.com/office/drawing/2014/main" id="{3DA1F64E-E242-DF41-829D-891FECBB63F6}"/>
                </a:ext>
              </a:extLst>
            </p:cNvPr>
            <p:cNvSpPr>
              <a:spLocks noChangeArrowheads="1"/>
            </p:cNvSpPr>
            <p:nvPr/>
          </p:nvSpPr>
          <p:spPr bwMode="auto">
            <a:xfrm>
              <a:off x="4448175" y="5207000"/>
              <a:ext cx="1081088"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82" name="Rectangle 81">
              <a:extLst>
                <a:ext uri="{FF2B5EF4-FFF2-40B4-BE49-F238E27FC236}">
                  <a16:creationId xmlns:a16="http://schemas.microsoft.com/office/drawing/2014/main" id="{D02CEA58-6EDC-3642-A9C5-F0597F0E62A0}"/>
                </a:ext>
              </a:extLst>
            </p:cNvPr>
            <p:cNvSpPr>
              <a:spLocks noChangeArrowheads="1"/>
            </p:cNvSpPr>
            <p:nvPr/>
          </p:nvSpPr>
          <p:spPr bwMode="auto">
            <a:xfrm>
              <a:off x="5673725"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83" name="Rectangle 82">
              <a:extLst>
                <a:ext uri="{FF2B5EF4-FFF2-40B4-BE49-F238E27FC236}">
                  <a16:creationId xmlns:a16="http://schemas.microsoft.com/office/drawing/2014/main" id="{D1425EBD-B235-D149-84EA-CF12432C814D}"/>
                </a:ext>
              </a:extLst>
            </p:cNvPr>
            <p:cNvSpPr>
              <a:spLocks noChangeArrowheads="1"/>
            </p:cNvSpPr>
            <p:nvPr/>
          </p:nvSpPr>
          <p:spPr bwMode="auto">
            <a:xfrm>
              <a:off x="6897688"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sp>
          <p:nvSpPr>
            <p:cNvPr id="84" name="Rectangle 83">
              <a:extLst>
                <a:ext uri="{FF2B5EF4-FFF2-40B4-BE49-F238E27FC236}">
                  <a16:creationId xmlns:a16="http://schemas.microsoft.com/office/drawing/2014/main" id="{1FF5A60B-D01D-D245-984E-0F7D7B0558C6}"/>
                </a:ext>
              </a:extLst>
            </p:cNvPr>
            <p:cNvSpPr>
              <a:spLocks noChangeArrowheads="1"/>
            </p:cNvSpPr>
            <p:nvPr/>
          </p:nvSpPr>
          <p:spPr bwMode="auto">
            <a:xfrm>
              <a:off x="8121650" y="5207000"/>
              <a:ext cx="107950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err="1">
                  <a:latin typeface="+mn-lt"/>
                  <a:ea typeface="+mn-ea"/>
                </a:rPr>
                <a:t>Imple-menter</a:t>
              </a:r>
              <a:endParaRPr lang="en-US" sz="750" dirty="0">
                <a:latin typeface="+mn-lt"/>
                <a:ea typeface="+mn-ea"/>
              </a:endParaRPr>
            </a:p>
          </p:txBody>
        </p:sp>
        <p:cxnSp>
          <p:nvCxnSpPr>
            <p:cNvPr id="85" name="Straight Arrow Connector 84">
              <a:extLst>
                <a:ext uri="{FF2B5EF4-FFF2-40B4-BE49-F238E27FC236}">
                  <a16:creationId xmlns:a16="http://schemas.microsoft.com/office/drawing/2014/main" id="{061B87E7-D4A5-8A40-B997-352C484A790C}"/>
                </a:ext>
              </a:extLst>
            </p:cNvPr>
            <p:cNvCxnSpPr>
              <a:cxnSpLocks noChangeShapeType="1"/>
              <a:stCxn id="87" idx="2"/>
            </p:cNvCxnSpPr>
            <p:nvPr/>
          </p:nvCxnSpPr>
          <p:spPr bwMode="auto">
            <a:xfrm flipH="1">
              <a:off x="1154113" y="4437063"/>
              <a:ext cx="3330575" cy="720725"/>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86" name="TextBox 70">
              <a:extLst>
                <a:ext uri="{FF2B5EF4-FFF2-40B4-BE49-F238E27FC236}">
                  <a16:creationId xmlns:a16="http://schemas.microsoft.com/office/drawing/2014/main" id="{12B090A4-0889-1A49-B3C1-3975E2C6F1E5}"/>
                </a:ext>
              </a:extLst>
            </p:cNvPr>
            <p:cNvSpPr txBox="1">
              <a:spLocks noChangeArrowheads="1"/>
            </p:cNvSpPr>
            <p:nvPr/>
          </p:nvSpPr>
          <p:spPr bwMode="auto">
            <a:xfrm>
              <a:off x="1036639" y="3284537"/>
              <a:ext cx="378345" cy="40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Char char="•"/>
                <a:defRPr sz="21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tx1"/>
                </a:buClr>
                <a:buChar char="•"/>
                <a:defRPr sz="21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endParaRPr lang="en-US" altLang="en-US" sz="750"/>
            </a:p>
          </p:txBody>
        </p:sp>
        <p:sp>
          <p:nvSpPr>
            <p:cNvPr id="87" name="Rectangle 86">
              <a:extLst>
                <a:ext uri="{FF2B5EF4-FFF2-40B4-BE49-F238E27FC236}">
                  <a16:creationId xmlns:a16="http://schemas.microsoft.com/office/drawing/2014/main" id="{77C0328C-6C63-864A-9841-B5F76AEAD024}"/>
                </a:ext>
              </a:extLst>
            </p:cNvPr>
            <p:cNvSpPr>
              <a:spLocks noChangeArrowheads="1"/>
            </p:cNvSpPr>
            <p:nvPr/>
          </p:nvSpPr>
          <p:spPr bwMode="auto">
            <a:xfrm>
              <a:off x="3224213" y="3500438"/>
              <a:ext cx="2520950" cy="936625"/>
            </a:xfrm>
            <a:prstGeom prst="rect">
              <a:avLst/>
            </a:prstGeom>
            <a:noFill/>
            <a:ln w="28575">
              <a:solidFill>
                <a:srgbClr val="00ADEF"/>
              </a:solidFill>
              <a:miter lim="800000"/>
              <a:headEnd/>
              <a:tailEnd/>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r>
                <a:rPr lang="en-US" sz="750" dirty="0">
                  <a:latin typeface="+mn-lt"/>
                  <a:ea typeface="+mn-ea"/>
                </a:rPr>
                <a:t>Patent Pool</a:t>
              </a:r>
            </a:p>
          </p:txBody>
        </p:sp>
        <p:cxnSp>
          <p:nvCxnSpPr>
            <p:cNvPr id="88" name="Straight Arrow Connector 87">
              <a:extLst>
                <a:ext uri="{FF2B5EF4-FFF2-40B4-BE49-F238E27FC236}">
                  <a16:creationId xmlns:a16="http://schemas.microsoft.com/office/drawing/2014/main" id="{B3308895-8523-5843-AAA9-3D321D827953}"/>
                </a:ext>
              </a:extLst>
            </p:cNvPr>
            <p:cNvCxnSpPr>
              <a:cxnSpLocks noChangeShapeType="1"/>
              <a:stCxn id="87" idx="2"/>
            </p:cNvCxnSpPr>
            <p:nvPr/>
          </p:nvCxnSpPr>
          <p:spPr bwMode="auto">
            <a:xfrm flipH="1">
              <a:off x="2432050" y="4437063"/>
              <a:ext cx="2052638" cy="720725"/>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89" name="Straight Arrow Connector 88">
              <a:extLst>
                <a:ext uri="{FF2B5EF4-FFF2-40B4-BE49-F238E27FC236}">
                  <a16:creationId xmlns:a16="http://schemas.microsoft.com/office/drawing/2014/main" id="{8B644FC0-E467-AE41-BC12-6228B9D57DD4}"/>
                </a:ext>
              </a:extLst>
            </p:cNvPr>
            <p:cNvCxnSpPr>
              <a:cxnSpLocks noChangeShapeType="1"/>
              <a:stCxn id="87" idx="2"/>
            </p:cNvCxnSpPr>
            <p:nvPr/>
          </p:nvCxnSpPr>
          <p:spPr bwMode="auto">
            <a:xfrm flipH="1">
              <a:off x="3584575" y="4437063"/>
              <a:ext cx="900113" cy="720725"/>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0" name="Straight Arrow Connector 89">
              <a:extLst>
                <a:ext uri="{FF2B5EF4-FFF2-40B4-BE49-F238E27FC236}">
                  <a16:creationId xmlns:a16="http://schemas.microsoft.com/office/drawing/2014/main" id="{48A12BD1-6479-564A-AD08-CDCF118D2D22}"/>
                </a:ext>
              </a:extLst>
            </p:cNvPr>
            <p:cNvCxnSpPr>
              <a:cxnSpLocks noChangeShapeType="1"/>
              <a:stCxn id="87" idx="2"/>
              <a:endCxn id="81" idx="0"/>
            </p:cNvCxnSpPr>
            <p:nvPr/>
          </p:nvCxnSpPr>
          <p:spPr bwMode="auto">
            <a:xfrm>
              <a:off x="4484688" y="4437063"/>
              <a:ext cx="504825" cy="769937"/>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1" name="Straight Arrow Connector 90">
              <a:extLst>
                <a:ext uri="{FF2B5EF4-FFF2-40B4-BE49-F238E27FC236}">
                  <a16:creationId xmlns:a16="http://schemas.microsoft.com/office/drawing/2014/main" id="{008591C9-7B4A-4741-8571-20D7E3C2C15A}"/>
                </a:ext>
              </a:extLst>
            </p:cNvPr>
            <p:cNvCxnSpPr>
              <a:cxnSpLocks noChangeShapeType="1"/>
              <a:stCxn id="87" idx="2"/>
              <a:endCxn id="82" idx="0"/>
            </p:cNvCxnSpPr>
            <p:nvPr/>
          </p:nvCxnSpPr>
          <p:spPr bwMode="auto">
            <a:xfrm>
              <a:off x="4484688" y="4437063"/>
              <a:ext cx="1728787" cy="769937"/>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2" name="Straight Arrow Connector 91">
              <a:extLst>
                <a:ext uri="{FF2B5EF4-FFF2-40B4-BE49-F238E27FC236}">
                  <a16:creationId xmlns:a16="http://schemas.microsoft.com/office/drawing/2014/main" id="{956EC00A-3668-CB43-8D2B-A48105FD23EF}"/>
                </a:ext>
              </a:extLst>
            </p:cNvPr>
            <p:cNvCxnSpPr>
              <a:cxnSpLocks noChangeShapeType="1"/>
              <a:stCxn id="87" idx="2"/>
              <a:endCxn id="83" idx="0"/>
            </p:cNvCxnSpPr>
            <p:nvPr/>
          </p:nvCxnSpPr>
          <p:spPr bwMode="auto">
            <a:xfrm>
              <a:off x="4484688" y="4437063"/>
              <a:ext cx="2952750" cy="769937"/>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3" name="Straight Arrow Connector 92">
              <a:extLst>
                <a:ext uri="{FF2B5EF4-FFF2-40B4-BE49-F238E27FC236}">
                  <a16:creationId xmlns:a16="http://schemas.microsoft.com/office/drawing/2014/main" id="{791DE302-5809-3645-9417-374D336EE19B}"/>
                </a:ext>
              </a:extLst>
            </p:cNvPr>
            <p:cNvCxnSpPr>
              <a:cxnSpLocks noChangeShapeType="1"/>
              <a:stCxn id="87" idx="2"/>
              <a:endCxn id="84" idx="0"/>
            </p:cNvCxnSpPr>
            <p:nvPr/>
          </p:nvCxnSpPr>
          <p:spPr bwMode="auto">
            <a:xfrm>
              <a:off x="4484688" y="4437063"/>
              <a:ext cx="4176712" cy="769937"/>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4" name="Straight Arrow Connector 93">
              <a:extLst>
                <a:ext uri="{FF2B5EF4-FFF2-40B4-BE49-F238E27FC236}">
                  <a16:creationId xmlns:a16="http://schemas.microsoft.com/office/drawing/2014/main" id="{D4158586-A9E7-9146-85AC-25B812CCBA40}"/>
                </a:ext>
              </a:extLst>
            </p:cNvPr>
            <p:cNvCxnSpPr>
              <a:cxnSpLocks noChangeShapeType="1"/>
              <a:stCxn id="74" idx="4"/>
              <a:endCxn id="87" idx="0"/>
            </p:cNvCxnSpPr>
            <p:nvPr/>
          </p:nvCxnSpPr>
          <p:spPr bwMode="auto">
            <a:xfrm>
              <a:off x="1817564" y="2924174"/>
              <a:ext cx="2667126" cy="57626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5" name="Straight Arrow Connector 94">
              <a:extLst>
                <a:ext uri="{FF2B5EF4-FFF2-40B4-BE49-F238E27FC236}">
                  <a16:creationId xmlns:a16="http://schemas.microsoft.com/office/drawing/2014/main" id="{03E83675-B5A2-4A4D-9600-F917E677AD2B}"/>
                </a:ext>
              </a:extLst>
            </p:cNvPr>
            <p:cNvCxnSpPr>
              <a:cxnSpLocks noChangeShapeType="1"/>
              <a:stCxn id="75" idx="4"/>
              <a:endCxn id="87" idx="0"/>
            </p:cNvCxnSpPr>
            <p:nvPr/>
          </p:nvCxnSpPr>
          <p:spPr bwMode="auto">
            <a:xfrm>
              <a:off x="3580792" y="2924174"/>
              <a:ext cx="903898" cy="57626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6" name="Straight Arrow Connector 95">
              <a:extLst>
                <a:ext uri="{FF2B5EF4-FFF2-40B4-BE49-F238E27FC236}">
                  <a16:creationId xmlns:a16="http://schemas.microsoft.com/office/drawing/2014/main" id="{E875143E-ADD7-8740-A565-4E21952C5BC6}"/>
                </a:ext>
              </a:extLst>
            </p:cNvPr>
            <p:cNvCxnSpPr>
              <a:cxnSpLocks noChangeShapeType="1"/>
              <a:stCxn id="76" idx="4"/>
              <a:endCxn id="87" idx="0"/>
            </p:cNvCxnSpPr>
            <p:nvPr/>
          </p:nvCxnSpPr>
          <p:spPr bwMode="auto">
            <a:xfrm flipH="1">
              <a:off x="4484690" y="2924174"/>
              <a:ext cx="1196050" cy="57626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97" name="Straight Arrow Connector 96">
              <a:extLst>
                <a:ext uri="{FF2B5EF4-FFF2-40B4-BE49-F238E27FC236}">
                  <a16:creationId xmlns:a16="http://schemas.microsoft.com/office/drawing/2014/main" id="{595B8E3D-92DB-D846-B2ED-855D77D2E044}"/>
                </a:ext>
              </a:extLst>
            </p:cNvPr>
            <p:cNvCxnSpPr>
              <a:cxnSpLocks noChangeShapeType="1"/>
              <a:stCxn id="77" idx="4"/>
              <a:endCxn id="87" idx="0"/>
            </p:cNvCxnSpPr>
            <p:nvPr/>
          </p:nvCxnSpPr>
          <p:spPr bwMode="auto">
            <a:xfrm flipH="1">
              <a:off x="4484690" y="2924174"/>
              <a:ext cx="2988467" cy="576264"/>
            </a:xfrm>
            <a:prstGeom prst="straightConnector1">
              <a:avLst/>
            </a:prstGeom>
            <a:noFill/>
            <a:ln w="28575">
              <a:solidFill>
                <a:srgbClr val="146FBC"/>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8" name="TextBox 97">
              <a:extLst>
                <a:ext uri="{FF2B5EF4-FFF2-40B4-BE49-F238E27FC236}">
                  <a16:creationId xmlns:a16="http://schemas.microsoft.com/office/drawing/2014/main" id="{4CC7D90C-43EB-E94F-AABB-F0C9246587EA}"/>
                </a:ext>
              </a:extLst>
            </p:cNvPr>
            <p:cNvSpPr txBox="1">
              <a:spLocks noChangeArrowheads="1"/>
            </p:cNvSpPr>
            <p:nvPr/>
          </p:nvSpPr>
          <p:spPr bwMode="auto">
            <a:xfrm>
              <a:off x="7113587" y="908050"/>
              <a:ext cx="378345" cy="40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Char char="•"/>
                <a:defRPr sz="21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chemeClr val="tx1"/>
                </a:buClr>
                <a:buChar char="•"/>
                <a:defRPr sz="21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tx1"/>
                </a:buClr>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endParaRPr lang="en-US" altLang="en-US" sz="750" dirty="0"/>
            </a:p>
          </p:txBody>
        </p:sp>
      </p:grpSp>
      <p:sp>
        <p:nvSpPr>
          <p:cNvPr id="100" name="כותרת 1">
            <a:extLst>
              <a:ext uri="{FF2B5EF4-FFF2-40B4-BE49-F238E27FC236}">
                <a16:creationId xmlns:a16="http://schemas.microsoft.com/office/drawing/2014/main" id="{F5740E06-81C8-0F4E-BC4A-24E79E1FF7E4}"/>
              </a:ext>
            </a:extLst>
          </p:cNvPr>
          <p:cNvSpPr txBox="1">
            <a:spLocks/>
          </p:cNvSpPr>
          <p:nvPr/>
        </p:nvSpPr>
        <p:spPr>
          <a:xfrm>
            <a:off x="631478" y="1297996"/>
            <a:ext cx="2960916"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gn="ctr">
              <a:lnSpc>
                <a:spcPct val="100000"/>
              </a:lnSpc>
            </a:pPr>
            <a:r>
              <a:rPr lang="en-GB" altLang="en-US" sz="1800" b="1" dirty="0">
                <a:solidFill>
                  <a:schemeClr val="tx1"/>
                </a:solidFill>
                <a:latin typeface="Calibri Light" panose="020F0302020204030204" pitchFamily="34" charset="0"/>
                <a:cs typeface="Calibri Light" panose="020F0302020204030204" pitchFamily="34" charset="0"/>
              </a:rPr>
              <a:t>No pool </a:t>
            </a:r>
            <a:r>
              <a:rPr lang="en-GB" altLang="en-US" sz="1800" dirty="0">
                <a:solidFill>
                  <a:schemeClr val="tx1"/>
                </a:solidFill>
                <a:latin typeface="Calibri Light" panose="020F0302020204030204" pitchFamily="34" charset="0"/>
                <a:cs typeface="Calibri Light" panose="020F0302020204030204" pitchFamily="34" charset="0"/>
              </a:rPr>
              <a:t/>
            </a:r>
            <a:br>
              <a:rPr lang="en-GB" altLang="en-US" sz="1800" dirty="0">
                <a:solidFill>
                  <a:schemeClr val="tx1"/>
                </a:solidFill>
                <a:latin typeface="Calibri Light" panose="020F0302020204030204" pitchFamily="34" charset="0"/>
                <a:cs typeface="Calibri Light" panose="020F0302020204030204" pitchFamily="34" charset="0"/>
              </a:rPr>
            </a:br>
            <a:r>
              <a:rPr lang="en-GB" altLang="en-US" sz="1350" dirty="0">
                <a:solidFill>
                  <a:schemeClr val="tx1"/>
                </a:solidFill>
                <a:latin typeface="Calibri Light" panose="020F0302020204030204" pitchFamily="34" charset="0"/>
                <a:cs typeface="Calibri Light" panose="020F0302020204030204" pitchFamily="34" charset="0"/>
              </a:rPr>
              <a:t>(34 licensing agreements needed)</a:t>
            </a: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101" name="כותרת 1">
            <a:extLst>
              <a:ext uri="{FF2B5EF4-FFF2-40B4-BE49-F238E27FC236}">
                <a16:creationId xmlns:a16="http://schemas.microsoft.com/office/drawing/2014/main" id="{14440DF0-E06D-C94A-AB2A-973CE560C960}"/>
              </a:ext>
            </a:extLst>
          </p:cNvPr>
          <p:cNvSpPr txBox="1">
            <a:spLocks/>
          </p:cNvSpPr>
          <p:nvPr/>
        </p:nvSpPr>
        <p:spPr>
          <a:xfrm>
            <a:off x="5315579" y="1297996"/>
            <a:ext cx="2960916"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gn="ctr">
              <a:lnSpc>
                <a:spcPct val="100000"/>
              </a:lnSpc>
            </a:pPr>
            <a:r>
              <a:rPr lang="en-GB" altLang="en-US" sz="1800" b="1" dirty="0">
                <a:solidFill>
                  <a:schemeClr val="tx1"/>
                </a:solidFill>
                <a:latin typeface="Calibri Light" panose="020F0302020204030204" pitchFamily="34" charset="0"/>
                <a:cs typeface="Calibri Light" panose="020F0302020204030204" pitchFamily="34" charset="0"/>
              </a:rPr>
              <a:t>Patent pool </a:t>
            </a:r>
            <a:r>
              <a:rPr lang="en-GB" altLang="en-US" sz="1800" dirty="0">
                <a:solidFill>
                  <a:schemeClr val="tx1"/>
                </a:solidFill>
                <a:latin typeface="Calibri Light" panose="020F0302020204030204" pitchFamily="34" charset="0"/>
                <a:cs typeface="Calibri Light" panose="020F0302020204030204" pitchFamily="34" charset="0"/>
              </a:rPr>
              <a:t/>
            </a:r>
            <a:br>
              <a:rPr lang="en-GB" altLang="en-US" sz="1800" dirty="0">
                <a:solidFill>
                  <a:schemeClr val="tx1"/>
                </a:solidFill>
                <a:latin typeface="Calibri Light" panose="020F0302020204030204" pitchFamily="34" charset="0"/>
                <a:cs typeface="Calibri Light" panose="020F0302020204030204" pitchFamily="34" charset="0"/>
              </a:rPr>
            </a:br>
            <a:r>
              <a:rPr lang="en-GB" altLang="en-US" sz="1350" dirty="0">
                <a:solidFill>
                  <a:schemeClr val="tx1"/>
                </a:solidFill>
                <a:latin typeface="Calibri Light" panose="020F0302020204030204" pitchFamily="34" charset="0"/>
                <a:cs typeface="Calibri Light" panose="020F0302020204030204" pitchFamily="34" charset="0"/>
              </a:rPr>
              <a:t>(11 licensing agreements needed)</a:t>
            </a: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3" name="כותרת 2">
            <a:extLst>
              <a:ext uri="{FF2B5EF4-FFF2-40B4-BE49-F238E27FC236}">
                <a16:creationId xmlns:a16="http://schemas.microsoft.com/office/drawing/2014/main" id="{F840E6FB-4182-6C0F-99CA-A0FA0E76BC2A}"/>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99" name="Textfeld 98"/>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Tree>
    <p:extLst>
      <p:ext uri="{BB962C8B-B14F-4D97-AF65-F5344CB8AC3E}">
        <p14:creationId xmlns:p14="http://schemas.microsoft.com/office/powerpoint/2010/main" val="18747189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9">
            <a:extLst>
              <a:ext uri="{FF2B5EF4-FFF2-40B4-BE49-F238E27FC236}">
                <a16:creationId xmlns:a16="http://schemas.microsoft.com/office/drawing/2014/main" id="{5BC65440-758C-BB4C-AD0A-14BD480B1F19}"/>
              </a:ext>
            </a:extLst>
          </p:cNvPr>
          <p:cNvGraphicFramePr>
            <a:graphicFrameLocks noGrp="1"/>
          </p:cNvGraphicFramePr>
          <p:nvPr>
            <p:extLst>
              <p:ext uri="{D42A27DB-BD31-4B8C-83A1-F6EECF244321}">
                <p14:modId xmlns:p14="http://schemas.microsoft.com/office/powerpoint/2010/main" val="2344021793"/>
              </p:ext>
            </p:extLst>
          </p:nvPr>
        </p:nvGraphicFramePr>
        <p:xfrm>
          <a:off x="1299669" y="1297036"/>
          <a:ext cx="6765804" cy="3272790"/>
        </p:xfrm>
        <a:graphic>
          <a:graphicData uri="http://schemas.openxmlformats.org/drawingml/2006/table">
            <a:tbl>
              <a:tblPr firstRow="1" bandRow="1">
                <a:tableStyleId>{5C22544A-7EE6-4342-B048-85BDC9FD1C3A}</a:tableStyleId>
              </a:tblPr>
              <a:tblGrid>
                <a:gridCol w="3201073">
                  <a:extLst>
                    <a:ext uri="{9D8B030D-6E8A-4147-A177-3AD203B41FA5}">
                      <a16:colId xmlns:a16="http://schemas.microsoft.com/office/drawing/2014/main" val="3963062663"/>
                    </a:ext>
                  </a:extLst>
                </a:gridCol>
                <a:gridCol w="3564731">
                  <a:extLst>
                    <a:ext uri="{9D8B030D-6E8A-4147-A177-3AD203B41FA5}">
                      <a16:colId xmlns:a16="http://schemas.microsoft.com/office/drawing/2014/main" val="1551802899"/>
                    </a:ext>
                  </a:extLst>
                </a:gridCol>
              </a:tblGrid>
              <a:tr h="278130">
                <a:tc>
                  <a:txBody>
                    <a:bodyPr/>
                    <a:lstStyle/>
                    <a:p>
                      <a:r>
                        <a:rPr lang="en-GB" sz="1200" b="1" kern="1200" baseline="0" dirty="0">
                          <a:solidFill>
                            <a:schemeClr val="bg2"/>
                          </a:solidFill>
                          <a:latin typeface="+mn-lt"/>
                          <a:ea typeface="+mj-ea"/>
                          <a:cs typeface="Calibri Light" panose="020F0302020204030204" pitchFamily="34" charset="0"/>
                        </a:rPr>
                        <a:t>Advantages for (prospective) licensees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bg2"/>
                          </a:solidFill>
                          <a:latin typeface="+mn-lt"/>
                          <a:ea typeface="+mj-ea"/>
                          <a:cs typeface="Calibri Light" panose="020F0302020204030204" pitchFamily="34" charset="0"/>
                        </a:rPr>
                        <a:t>Advantages for participating patent owners </a:t>
                      </a:r>
                    </a:p>
                  </a:txBody>
                  <a:tcPr marL="68580" marR="68580" marT="34290" marB="34290"/>
                </a:tc>
                <a:extLst>
                  <a:ext uri="{0D108BD9-81ED-4DB2-BD59-A6C34878D82A}">
                    <a16:rowId xmlns:a16="http://schemas.microsoft.com/office/drawing/2014/main" val="991194578"/>
                  </a:ext>
                </a:extLst>
              </a:tr>
              <a:tr h="2811780">
                <a:tc>
                  <a:txBody>
                    <a:bodyPr/>
                    <a:lstStyle/>
                    <a:p>
                      <a:pPr marL="285750" indent="-285750">
                        <a:buFont typeface="Arial" panose="020B0604020202020204" pitchFamily="34" charset="0"/>
                        <a:buChar char="•"/>
                      </a:pPr>
                      <a:endParaRPr lang="en-GB" sz="1200" b="0" kern="1200" baseline="0" dirty="0">
                        <a:solidFill>
                          <a:schemeClr val="tx1"/>
                        </a:solidFill>
                        <a:latin typeface="+mn-lt"/>
                        <a:ea typeface="+mj-ea"/>
                        <a:cs typeface="Calibri Light" panose="020F0302020204030204" pitchFamily="34" charset="0"/>
                      </a:endParaRPr>
                    </a:p>
                    <a:p>
                      <a:pPr marL="285750" indent="-285750">
                        <a:buFont typeface="Arial" panose="020B0604020202020204" pitchFamily="34" charset="0"/>
                        <a:buChar char="•"/>
                      </a:pPr>
                      <a:r>
                        <a:rPr lang="en-GB" sz="1200" b="0" kern="1200" baseline="0" dirty="0">
                          <a:solidFill>
                            <a:schemeClr val="tx1"/>
                          </a:solidFill>
                          <a:latin typeface="+mn-lt"/>
                          <a:ea typeface="+mj-ea"/>
                          <a:cs typeface="Calibri Light" panose="020F0302020204030204" pitchFamily="34" charset="0"/>
                        </a:rPr>
                        <a:t>Provide a one-stop shop for access to patent licenses</a:t>
                      </a:r>
                    </a:p>
                    <a:p>
                      <a:pPr marL="285750" indent="-285750">
                        <a:buFont typeface="Arial" panose="020B0604020202020204" pitchFamily="34" charset="0"/>
                        <a:buChar char="•"/>
                      </a:pPr>
                      <a:endParaRPr lang="en-GB" sz="1200" b="0" kern="1200" baseline="0" dirty="0">
                        <a:solidFill>
                          <a:schemeClr val="tx1"/>
                        </a:solidFill>
                        <a:latin typeface="+mn-lt"/>
                        <a:ea typeface="+mj-ea"/>
                        <a:cs typeface="Calibri Light" panose="020F0302020204030204" pitchFamily="34" charset="0"/>
                      </a:endParaRPr>
                    </a:p>
                    <a:p>
                      <a:pPr marL="285750" indent="-285750">
                        <a:buFont typeface="Arial" panose="020B0604020202020204" pitchFamily="34" charset="0"/>
                        <a:buChar char="•"/>
                      </a:pPr>
                      <a:r>
                        <a:rPr lang="en-GB" sz="1200" b="0" kern="1200" baseline="0" dirty="0">
                          <a:solidFill>
                            <a:schemeClr val="tx1"/>
                          </a:solidFill>
                          <a:latin typeface="+mn-lt"/>
                          <a:ea typeface="+mj-ea"/>
                          <a:cs typeface="Calibri Light" panose="020F0302020204030204" pitchFamily="34" charset="0"/>
                        </a:rPr>
                        <a:t>Lower transaction costs and (usually) a discounted licensing fee compared to multiple individual licenses</a:t>
                      </a:r>
                    </a:p>
                    <a:p>
                      <a:pPr marL="285750" indent="-285750">
                        <a:buFont typeface="Arial" panose="020B0604020202020204" pitchFamily="34" charset="0"/>
                        <a:buChar char="•"/>
                      </a:pPr>
                      <a:endParaRPr lang="en-GB" sz="1200" b="0" kern="1200" baseline="0" dirty="0">
                        <a:solidFill>
                          <a:schemeClr val="tx1"/>
                        </a:solidFill>
                        <a:latin typeface="+mn-lt"/>
                        <a:ea typeface="+mj-ea"/>
                        <a:cs typeface="Calibri Light" panose="020F0302020204030204" pitchFamily="34" charset="0"/>
                      </a:endParaRPr>
                    </a:p>
                    <a:p>
                      <a:pPr marL="285750" indent="-285750">
                        <a:buFont typeface="Arial" panose="020B0604020202020204" pitchFamily="34" charset="0"/>
                        <a:buChar char="•"/>
                      </a:pPr>
                      <a:r>
                        <a:rPr lang="en-GB" sz="1200" b="0" kern="1200" baseline="0" dirty="0">
                          <a:solidFill>
                            <a:schemeClr val="tx1"/>
                          </a:solidFill>
                          <a:latin typeface="+mn-lt"/>
                          <a:ea typeface="+mj-ea"/>
                          <a:cs typeface="Calibri Light" panose="020F0302020204030204" pitchFamily="34" charset="0"/>
                        </a:rPr>
                        <a:t>Create a level playing field (fewer competitors that do not pay royalty fees)</a:t>
                      </a:r>
                    </a:p>
                    <a:p>
                      <a:pPr marL="285750" indent="-285750">
                        <a:buFont typeface="Arial" panose="020B0604020202020204" pitchFamily="34" charset="0"/>
                        <a:buChar char="•"/>
                      </a:pPr>
                      <a:endParaRPr lang="en-GB" sz="1200" b="0" kern="1200" baseline="0" dirty="0">
                        <a:solidFill>
                          <a:schemeClr val="tx1"/>
                        </a:solidFill>
                        <a:latin typeface="+mn-lt"/>
                        <a:ea typeface="+mj-ea"/>
                        <a:cs typeface="Calibri Light" panose="020F0302020204030204" pitchFamily="34" charset="0"/>
                      </a:endParaRPr>
                    </a:p>
                    <a:p>
                      <a:pPr marL="285750" indent="-285750">
                        <a:buFont typeface="Arial" panose="020B0604020202020204" pitchFamily="34" charset="0"/>
                        <a:buChar char="•"/>
                      </a:pPr>
                      <a:r>
                        <a:rPr lang="en-GB" sz="1200" b="0" kern="1200" baseline="0" dirty="0">
                          <a:solidFill>
                            <a:schemeClr val="tx1"/>
                          </a:solidFill>
                          <a:latin typeface="+mn-lt"/>
                          <a:ea typeface="+mj-ea"/>
                          <a:cs typeface="Calibri Light" panose="020F0302020204030204" pitchFamily="34" charset="0"/>
                        </a:rPr>
                        <a:t>Reduce uncertainty, increase </a:t>
                      </a:r>
                      <a:r>
                        <a:rPr lang="en-GB" sz="1200" b="0" kern="1200" baseline="0" dirty="0" smtClean="0">
                          <a:solidFill>
                            <a:schemeClr val="tx1"/>
                          </a:solidFill>
                          <a:latin typeface="+mn-lt"/>
                          <a:ea typeface="+mj-ea"/>
                          <a:cs typeface="Calibri Light" panose="020F0302020204030204" pitchFamily="34" charset="0"/>
                        </a:rPr>
                        <a:t>transparency</a:t>
                      </a:r>
                    </a:p>
                    <a:p>
                      <a:pPr marL="285750" indent="-285750">
                        <a:buFont typeface="Arial" panose="020B0604020202020204" pitchFamily="34" charset="0"/>
                        <a:buChar char="•"/>
                      </a:pPr>
                      <a:endParaRPr lang="en-GB" sz="1200" b="0" kern="1200" baseline="0" dirty="0">
                        <a:solidFill>
                          <a:schemeClr val="tx1"/>
                        </a:solidFill>
                        <a:latin typeface="+mn-lt"/>
                        <a:ea typeface="+mj-ea"/>
                        <a:cs typeface="Calibri Light" panose="020F0302020204030204" pitchFamily="34" charset="0"/>
                      </a:endParaRPr>
                    </a:p>
                    <a:p>
                      <a:endParaRPr lang="en-GB" sz="1200" b="0" kern="1200" baseline="0" dirty="0">
                        <a:solidFill>
                          <a:schemeClr val="tx1"/>
                        </a:solidFill>
                        <a:latin typeface="+mn-lt"/>
                        <a:ea typeface="+mj-ea"/>
                        <a:cs typeface="Calibri Light" panose="020F0302020204030204" pitchFamily="34" charset="0"/>
                      </a:endParaRPr>
                    </a:p>
                    <a:p>
                      <a:r>
                        <a:rPr lang="en-NL" sz="1200" b="0" kern="1200" baseline="0" dirty="0">
                          <a:solidFill>
                            <a:schemeClr val="tx1"/>
                          </a:solidFill>
                          <a:latin typeface="+mn-lt"/>
                          <a:ea typeface="+mj-ea"/>
                          <a:cs typeface="Calibri Light" panose="020F0302020204030204" pitchFamily="34" charset="0"/>
                        </a:rPr>
                        <a:t> </a:t>
                      </a:r>
                      <a:endParaRPr lang="en-GB" sz="1200" b="0" kern="1200" baseline="0" dirty="0">
                        <a:solidFill>
                          <a:schemeClr val="tx1"/>
                        </a:solidFill>
                        <a:latin typeface="+mn-lt"/>
                        <a:ea typeface="+mj-ea"/>
                        <a:cs typeface="Calibri Light" panose="020F0302020204030204" pitchFamily="34" charset="0"/>
                      </a:endParaRPr>
                    </a:p>
                  </a:txBody>
                  <a:tcPr marL="68580" marR="68580" marT="34290" marB="34290"/>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kern="1200" baseline="0" dirty="0">
                        <a:solidFill>
                          <a:schemeClr val="tx1"/>
                        </a:solidFill>
                        <a:latin typeface="+mn-lt"/>
                        <a:ea typeface="+mj-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baseline="0" dirty="0">
                          <a:solidFill>
                            <a:schemeClr val="tx1"/>
                          </a:solidFill>
                          <a:latin typeface="+mn-lt"/>
                          <a:ea typeface="+mj-ea"/>
                          <a:cs typeface="Calibri Light" panose="020F0302020204030204" pitchFamily="34" charset="0"/>
                        </a:rPr>
                        <a:t>Helps to promote the overall adoption and success of the technology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kern="1200" baseline="0" dirty="0">
                        <a:solidFill>
                          <a:schemeClr val="tx1"/>
                        </a:solidFill>
                        <a:latin typeface="+mn-lt"/>
                        <a:ea typeface="+mj-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baseline="0" dirty="0">
                          <a:solidFill>
                            <a:schemeClr val="tx1"/>
                          </a:solidFill>
                          <a:latin typeface="+mn-lt"/>
                          <a:ea typeface="+mj-ea"/>
                          <a:cs typeface="Calibri Light" panose="020F0302020204030204" pitchFamily="34" charset="0"/>
                        </a:rPr>
                        <a:t>Lower transaction costs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0" kern="1200" baseline="0" dirty="0">
                        <a:solidFill>
                          <a:schemeClr val="tx1"/>
                        </a:solidFill>
                        <a:latin typeface="+mn-lt"/>
                        <a:ea typeface="+mj-ea"/>
                        <a:cs typeface="Calibri Light" panose="020F03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baseline="0" dirty="0">
                          <a:solidFill>
                            <a:schemeClr val="tx1"/>
                          </a:solidFill>
                          <a:latin typeface="+mn-lt"/>
                          <a:ea typeface="+mj-ea"/>
                          <a:cs typeface="Calibri Light" panose="020F0302020204030204" pitchFamily="34" charset="0"/>
                        </a:rPr>
                        <a:t>May lead to higher profits because of more efficient licensing and royalty collection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baseline="0" dirty="0">
                        <a:solidFill>
                          <a:schemeClr val="tx1"/>
                        </a:solidFill>
                        <a:latin typeface="Calibri Light" panose="020F0302020204030204" pitchFamily="34" charset="0"/>
                        <a:ea typeface="+mj-ea"/>
                        <a:cs typeface="Calibri Light" panose="020F03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baseline="0" dirty="0">
                        <a:solidFill>
                          <a:schemeClr val="tx1"/>
                        </a:solidFill>
                        <a:latin typeface="Calibri Light" panose="020F0302020204030204" pitchFamily="34" charset="0"/>
                        <a:ea typeface="+mj-ea"/>
                        <a:cs typeface="Calibri Light" panose="020F0302020204030204" pitchFamily="34" charset="0"/>
                      </a:endParaRPr>
                    </a:p>
                  </a:txBody>
                  <a:tcPr marL="68580" marR="68580" marT="34290" marB="34290"/>
                </a:tc>
                <a:extLst>
                  <a:ext uri="{0D108BD9-81ED-4DB2-BD59-A6C34878D82A}">
                    <a16:rowId xmlns:a16="http://schemas.microsoft.com/office/drawing/2014/main" val="4201668538"/>
                  </a:ext>
                </a:extLst>
              </a:tr>
            </a:tbl>
          </a:graphicData>
        </a:graphic>
      </p:graphicFrame>
      <p:sp>
        <p:nvSpPr>
          <p:cNvPr id="4" name="כותרת 2">
            <a:extLst>
              <a:ext uri="{FF2B5EF4-FFF2-40B4-BE49-F238E27FC236}">
                <a16:creationId xmlns:a16="http://schemas.microsoft.com/office/drawing/2014/main" id="{4D2B4967-7D80-0C03-F462-8CABCB8410B3}"/>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10" name="Textfeld 9"/>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
        <p:nvSpPr>
          <p:cNvPr id="12" name="Espace réservé du contenu 5">
            <a:extLst>
              <a:ext uri="{FF2B5EF4-FFF2-40B4-BE49-F238E27FC236}">
                <a16:creationId xmlns:a16="http://schemas.microsoft.com/office/drawing/2014/main" id="{575F2B77-6418-1F40-A304-2445F76CF1FF}"/>
              </a:ext>
            </a:extLst>
          </p:cNvPr>
          <p:cNvSpPr txBox="1">
            <a:spLocks/>
          </p:cNvSpPr>
          <p:nvPr/>
        </p:nvSpPr>
        <p:spPr>
          <a:xfrm>
            <a:off x="323437" y="706291"/>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3"/>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Pools bring along significant advantages for both implementers and patent owners:</a:t>
            </a:r>
          </a:p>
        </p:txBody>
      </p:sp>
    </p:spTree>
    <p:extLst>
      <p:ext uri="{BB962C8B-B14F-4D97-AF65-F5344CB8AC3E}">
        <p14:creationId xmlns:p14="http://schemas.microsoft.com/office/powerpoint/2010/main" val="3763126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כותרת 1">
            <a:extLst>
              <a:ext uri="{FF2B5EF4-FFF2-40B4-BE49-F238E27FC236}">
                <a16:creationId xmlns:a16="http://schemas.microsoft.com/office/drawing/2014/main" id="{78B903F1-6253-7147-9B75-5035127ECCD4}"/>
              </a:ext>
            </a:extLst>
          </p:cNvPr>
          <p:cNvSpPr txBox="1">
            <a:spLocks/>
          </p:cNvSpPr>
          <p:nvPr/>
        </p:nvSpPr>
        <p:spPr>
          <a:xfrm>
            <a:off x="664970" y="1589991"/>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13" name="כותרת 1">
            <a:extLst>
              <a:ext uri="{FF2B5EF4-FFF2-40B4-BE49-F238E27FC236}">
                <a16:creationId xmlns:a16="http://schemas.microsoft.com/office/drawing/2014/main" id="{889E348D-1C6C-5046-A680-610656CF11BF}"/>
              </a:ext>
            </a:extLst>
          </p:cNvPr>
          <p:cNvSpPr txBox="1">
            <a:spLocks/>
          </p:cNvSpPr>
          <p:nvPr/>
        </p:nvSpPr>
        <p:spPr>
          <a:xfrm>
            <a:off x="699259" y="2403803"/>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7A531FF8-A7AF-7C14-31EF-BF26C8A9C143}"/>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14" name="Espace réservé du contenu 5">
            <a:extLst>
              <a:ext uri="{FF2B5EF4-FFF2-40B4-BE49-F238E27FC236}">
                <a16:creationId xmlns:a16="http://schemas.microsoft.com/office/drawing/2014/main" id="{575F2B77-6418-1F40-A304-2445F76CF1FF}"/>
              </a:ext>
            </a:extLst>
          </p:cNvPr>
          <p:cNvSpPr txBox="1">
            <a:spLocks/>
          </p:cNvSpPr>
          <p:nvPr/>
        </p:nvSpPr>
        <p:spPr>
          <a:xfrm>
            <a:off x="338673" y="1048467"/>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Patent pools also attracted the attention of authorities; after all, a group of SEP owners can easily have a dominant position. Competition/antitrust stipulates that such a position may not be abused </a:t>
            </a:r>
            <a:endParaRPr lang="en-GB"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At the same time, pools have many pro-competitive elements and generally, competition/antitrust regulators looked favourably at </a:t>
            </a:r>
            <a:r>
              <a:rPr lang="en-GB" altLang="en-US" sz="1800" dirty="0" smtClean="0">
                <a:solidFill>
                  <a:schemeClr val="tx1"/>
                </a:solidFill>
                <a:latin typeface="Calibri Light" panose="020F0302020204030204" pitchFamily="34" charset="0"/>
                <a:cs typeface="Calibri Light" panose="020F0302020204030204" pitchFamily="34" charset="0"/>
              </a:rPr>
              <a:t>pools</a:t>
            </a:r>
          </a:p>
          <a:p>
            <a:pPr lvl="1"/>
            <a:r>
              <a:rPr lang="en-GB" sz="1500" dirty="0"/>
              <a:t>Their precise assessment depends on the exact design of the pool under investigation</a:t>
            </a:r>
          </a:p>
          <a:p>
            <a:pPr lvl="1"/>
            <a:r>
              <a:rPr lang="en-GB" sz="1500" dirty="0"/>
              <a:t>One important condition is that pools only bring together complementary patents, not substitute patents</a:t>
            </a:r>
          </a:p>
          <a:p>
            <a:pPr lvl="1"/>
            <a:r>
              <a:rPr lang="en-GB" sz="1500" dirty="0"/>
              <a:t>Another important condition is that an implementer must always be allowed to negotiate with an individual patent owner as well for a license, and not be forced to license only via the pool</a:t>
            </a:r>
          </a:p>
          <a:p>
            <a:pPr marL="0" indent="0">
              <a:lnSpc>
                <a:spcPct val="100000"/>
              </a:lnSpc>
              <a:buNone/>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40685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כותרת 1">
            <a:extLst>
              <a:ext uri="{FF2B5EF4-FFF2-40B4-BE49-F238E27FC236}">
                <a16:creationId xmlns:a16="http://schemas.microsoft.com/office/drawing/2014/main" id="{9B933F2F-7928-D94B-B632-A762E9FAEE58}"/>
              </a:ext>
            </a:extLst>
          </p:cNvPr>
          <p:cNvSpPr txBox="1">
            <a:spLocks/>
          </p:cNvSpPr>
          <p:nvPr/>
        </p:nvSpPr>
        <p:spPr>
          <a:xfrm>
            <a:off x="736407" y="3243333"/>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7607F8DC-ED9B-CF69-8780-0203D9F67040}"/>
              </a:ext>
            </a:extLst>
          </p:cNvPr>
          <p:cNvSpPr txBox="1">
            <a:spLocks/>
          </p:cNvSpPr>
          <p:nvPr/>
        </p:nvSpPr>
        <p:spPr>
          <a:xfrm>
            <a:off x="3090226" y="117295"/>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13" name="Espace réservé du contenu 5">
            <a:extLst>
              <a:ext uri="{FF2B5EF4-FFF2-40B4-BE49-F238E27FC236}">
                <a16:creationId xmlns:a16="http://schemas.microsoft.com/office/drawing/2014/main" id="{575F2B77-6418-1F40-A304-2445F76CF1FF}"/>
              </a:ext>
            </a:extLst>
          </p:cNvPr>
          <p:cNvSpPr txBox="1">
            <a:spLocks/>
          </p:cNvSpPr>
          <p:nvPr/>
        </p:nvSpPr>
        <p:spPr>
          <a:xfrm>
            <a:off x="405581" y="766583"/>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If pools have advantages for both patent owners and licensees, why has the pool model not overtaken bilateral licensing? Possible reasons include: </a:t>
            </a:r>
            <a:endParaRPr lang="en-GB" altLang="en-US" sz="1800" dirty="0" smtClean="0">
              <a:solidFill>
                <a:schemeClr val="tx1"/>
              </a:solidFill>
              <a:latin typeface="Calibri Light" panose="020F0302020204030204" pitchFamily="34" charset="0"/>
              <a:cs typeface="Calibri Light" panose="020F0302020204030204" pitchFamily="34" charset="0"/>
            </a:endParaRPr>
          </a:p>
          <a:p>
            <a:pPr lvl="1"/>
            <a:r>
              <a:rPr lang="en-GB" sz="1500" dirty="0"/>
              <a:t>Pools are difficult and expensive to set up </a:t>
            </a:r>
          </a:p>
          <a:p>
            <a:pPr lvl="1"/>
            <a:r>
              <a:rPr lang="en-GB" sz="1500" dirty="0"/>
              <a:t>There is usually a wide diversity of interests and views across (potential) pool participants, making it hard to find a set of agreements and rules that everybody is willing to endorse </a:t>
            </a:r>
          </a:p>
          <a:p>
            <a:pPr lvl="1"/>
            <a:r>
              <a:rPr lang="en-GB" sz="1500" dirty="0"/>
              <a:t>Patent owners might be of the opinion that the freedom and flexibility they have when they do bilateral licensing outweighs the advantages of pools</a:t>
            </a:r>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Whereas pools for mobile telecommunications (2G, 3G and 4G) have failed to materialize or had rather limited success, one might argue that this may change in the future </a:t>
            </a:r>
            <a:endParaRPr lang="en-GB" altLang="en-US" sz="1800" dirty="0" smtClean="0">
              <a:solidFill>
                <a:schemeClr val="tx1"/>
              </a:solidFill>
              <a:latin typeface="Calibri Light" panose="020F0302020204030204" pitchFamily="34" charset="0"/>
              <a:cs typeface="Calibri Light" panose="020F0302020204030204" pitchFamily="34" charset="0"/>
            </a:endParaRPr>
          </a:p>
          <a:p>
            <a:pPr lvl="1"/>
            <a:r>
              <a:rPr lang="en-GB" sz="1500" dirty="0"/>
              <a:t>For the Internet of Things (</a:t>
            </a:r>
            <a:r>
              <a:rPr lang="en-GB" sz="1500" dirty="0" err="1"/>
              <a:t>IoT</a:t>
            </a:r>
            <a:r>
              <a:rPr lang="en-GB" sz="1500" dirty="0"/>
              <a:t>) and Industry 4.0, the implementer landscape is much more diverse, and transaction costs for bilateral licenses may be much higher</a:t>
            </a:r>
          </a:p>
          <a:p>
            <a:pPr lvl="1"/>
            <a:r>
              <a:rPr lang="en-GB" sz="1500" dirty="0"/>
              <a:t>Avanci, is a new automobile pool that also announced </a:t>
            </a:r>
            <a:r>
              <a:rPr lang="en-GB" sz="1500" dirty="0" err="1"/>
              <a:t>IoT</a:t>
            </a:r>
            <a:r>
              <a:rPr lang="en-GB" sz="1500" dirty="0"/>
              <a:t> pools, and has many SEP owners involved</a:t>
            </a:r>
          </a:p>
          <a:p>
            <a:pPr marL="0" indent="0">
              <a:lnSpc>
                <a:spcPct val="100000"/>
              </a:lnSpc>
              <a:buNone/>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92175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כותרת 1">
            <a:extLst>
              <a:ext uri="{FF2B5EF4-FFF2-40B4-BE49-F238E27FC236}">
                <a16:creationId xmlns:a16="http://schemas.microsoft.com/office/drawing/2014/main" id="{4E5907F4-2BB9-1842-AB2F-F45BFE692285}"/>
              </a:ext>
            </a:extLst>
          </p:cNvPr>
          <p:cNvSpPr txBox="1">
            <a:spLocks/>
          </p:cNvSpPr>
          <p:nvPr/>
        </p:nvSpPr>
        <p:spPr>
          <a:xfrm>
            <a:off x="685177" y="853907"/>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A selection of current pools and their licensing administrators: </a:t>
            </a:r>
          </a:p>
        </p:txBody>
      </p:sp>
      <p:grpSp>
        <p:nvGrpSpPr>
          <p:cNvPr id="7" name="Groupe 6">
            <a:extLst>
              <a:ext uri="{FF2B5EF4-FFF2-40B4-BE49-F238E27FC236}">
                <a16:creationId xmlns:a16="http://schemas.microsoft.com/office/drawing/2014/main" id="{E6D6DE1C-E0D0-E046-8C27-4997346210FC}"/>
              </a:ext>
            </a:extLst>
          </p:cNvPr>
          <p:cNvGrpSpPr/>
          <p:nvPr/>
        </p:nvGrpSpPr>
        <p:grpSpPr>
          <a:xfrm>
            <a:off x="457320" y="906920"/>
            <a:ext cx="161293" cy="161293"/>
            <a:chOff x="614255" y="1516809"/>
            <a:chExt cx="215057" cy="215057"/>
          </a:xfrm>
        </p:grpSpPr>
        <p:sp>
          <p:nvSpPr>
            <p:cNvPr id="8" name="Ellipse 7">
              <a:extLst>
                <a:ext uri="{FF2B5EF4-FFF2-40B4-BE49-F238E27FC236}">
                  <a16:creationId xmlns:a16="http://schemas.microsoft.com/office/drawing/2014/main" id="{B004129D-E5D7-B14F-B484-E79450D5227F}"/>
                </a:ext>
              </a:extLst>
            </p:cNvPr>
            <p:cNvSpPr/>
            <p:nvPr/>
          </p:nvSpPr>
          <p:spPr>
            <a:xfrm>
              <a:off x="614255" y="1516809"/>
              <a:ext cx="215057" cy="215057"/>
            </a:xfrm>
            <a:prstGeom prst="ellipse">
              <a:avLst/>
            </a:prstGeom>
            <a:solidFill>
              <a:srgbClr val="298F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50" dirty="0"/>
            </a:p>
          </p:txBody>
        </p:sp>
        <p:sp>
          <p:nvSpPr>
            <p:cNvPr id="9" name="Ellipse 8">
              <a:extLst>
                <a:ext uri="{FF2B5EF4-FFF2-40B4-BE49-F238E27FC236}">
                  <a16:creationId xmlns:a16="http://schemas.microsoft.com/office/drawing/2014/main" id="{0253F754-FAA0-734F-80CF-D4945B01426D}"/>
                </a:ext>
              </a:extLst>
            </p:cNvPr>
            <p:cNvSpPr/>
            <p:nvPr/>
          </p:nvSpPr>
          <p:spPr>
            <a:xfrm>
              <a:off x="676065" y="1578617"/>
              <a:ext cx="91438" cy="914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50" dirty="0"/>
            </a:p>
          </p:txBody>
        </p:sp>
      </p:grpSp>
      <p:graphicFrame>
        <p:nvGraphicFramePr>
          <p:cNvPr id="11" name="Table 9">
            <a:extLst>
              <a:ext uri="{FF2B5EF4-FFF2-40B4-BE49-F238E27FC236}">
                <a16:creationId xmlns:a16="http://schemas.microsoft.com/office/drawing/2014/main" id="{5BC65440-758C-BB4C-AD0A-14BD480B1F19}"/>
              </a:ext>
            </a:extLst>
          </p:cNvPr>
          <p:cNvGraphicFramePr>
            <a:graphicFrameLocks noGrp="1"/>
          </p:cNvGraphicFramePr>
          <p:nvPr>
            <p:extLst>
              <p:ext uri="{D42A27DB-BD31-4B8C-83A1-F6EECF244321}">
                <p14:modId xmlns:p14="http://schemas.microsoft.com/office/powerpoint/2010/main" val="1869639001"/>
              </p:ext>
            </p:extLst>
          </p:nvPr>
        </p:nvGraphicFramePr>
        <p:xfrm>
          <a:off x="572255" y="1265421"/>
          <a:ext cx="8078826" cy="3386412"/>
        </p:xfrm>
        <a:graphic>
          <a:graphicData uri="http://schemas.openxmlformats.org/drawingml/2006/table">
            <a:tbl>
              <a:tblPr firstRow="1">
                <a:tableStyleId>{5C22544A-7EE6-4342-B048-85BDC9FD1C3A}</a:tableStyleId>
              </a:tblPr>
              <a:tblGrid>
                <a:gridCol w="1856620">
                  <a:extLst>
                    <a:ext uri="{9D8B030D-6E8A-4147-A177-3AD203B41FA5}">
                      <a16:colId xmlns:a16="http://schemas.microsoft.com/office/drawing/2014/main" val="3963062663"/>
                    </a:ext>
                  </a:extLst>
                </a:gridCol>
                <a:gridCol w="5336381">
                  <a:extLst>
                    <a:ext uri="{9D8B030D-6E8A-4147-A177-3AD203B41FA5}">
                      <a16:colId xmlns:a16="http://schemas.microsoft.com/office/drawing/2014/main" val="1551802899"/>
                    </a:ext>
                  </a:extLst>
                </a:gridCol>
                <a:gridCol w="885825">
                  <a:extLst>
                    <a:ext uri="{9D8B030D-6E8A-4147-A177-3AD203B41FA5}">
                      <a16:colId xmlns:a16="http://schemas.microsoft.com/office/drawing/2014/main" val="166878068"/>
                    </a:ext>
                  </a:extLst>
                </a:gridCol>
              </a:tblGrid>
              <a:tr h="411480">
                <a:tc>
                  <a:txBody>
                    <a:bodyPr/>
                    <a:lstStyle/>
                    <a:p>
                      <a:r>
                        <a:rPr lang="en-GB" sz="1100" b="1" kern="1200" baseline="0" dirty="0">
                          <a:solidFill>
                            <a:schemeClr val="bg2"/>
                          </a:solidFill>
                          <a:latin typeface="+mn-lt"/>
                          <a:ea typeface="+mj-ea"/>
                          <a:cs typeface="Calibri Light" panose="020F0302020204030204" pitchFamily="34" charset="0"/>
                        </a:rPr>
                        <a:t>Licensing Administrator</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kern="1200" baseline="0">
                          <a:solidFill>
                            <a:schemeClr val="bg2"/>
                          </a:solidFill>
                          <a:latin typeface="+mn-lt"/>
                          <a:ea typeface="+mj-ea"/>
                          <a:cs typeface="Calibri Light" panose="020F0302020204030204" pitchFamily="34" charset="0"/>
                        </a:rPr>
                        <a:t>Description and selection of pools</a:t>
                      </a:r>
                      <a:endParaRPr lang="en-GB" sz="1100" b="1" kern="1200" baseline="0" dirty="0">
                        <a:solidFill>
                          <a:schemeClr val="bg2"/>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kern="1200" baseline="0" dirty="0">
                          <a:solidFill>
                            <a:schemeClr val="bg2"/>
                          </a:solidFill>
                          <a:latin typeface="+mn-lt"/>
                          <a:ea typeface="+mj-ea"/>
                          <a:cs typeface="Calibri Light" panose="020F0302020204030204" pitchFamily="34" charset="0"/>
                        </a:rPr>
                        <a:t>Based in / founded</a:t>
                      </a:r>
                    </a:p>
                  </a:txBody>
                  <a:tcPr marL="68580" marR="68580" marT="34290" marB="34290"/>
                </a:tc>
                <a:extLst>
                  <a:ext uri="{0D108BD9-81ED-4DB2-BD59-A6C34878D82A}">
                    <a16:rowId xmlns:a16="http://schemas.microsoft.com/office/drawing/2014/main" val="991194578"/>
                  </a:ext>
                </a:extLst>
              </a:tr>
              <a:tr h="690623">
                <a:tc>
                  <a:txBody>
                    <a:bodyPr/>
                    <a:lstStyle/>
                    <a:p>
                      <a:pPr marR="247650" algn="just" eaLnBrk="0" hangingPunct="0">
                        <a:lnSpc>
                          <a:spcPct val="118000"/>
                        </a:lnSpc>
                        <a:spcBef>
                          <a:spcPts val="550"/>
                        </a:spcBef>
                        <a:spcAft>
                          <a:spcPts val="0"/>
                        </a:spcAft>
                      </a:pP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algn="just" eaLnBrk="0" hangingPunct="0">
                        <a:lnSpc>
                          <a:spcPct val="118000"/>
                        </a:lnSpc>
                        <a:spcBef>
                          <a:spcPts val="900"/>
                        </a:spcBef>
                        <a:spcAft>
                          <a:spcPts val="900"/>
                        </a:spcAft>
                      </a:pPr>
                      <a:r>
                        <a:rPr lang="en-GB" sz="1100" b="0" kern="1200" baseline="0" dirty="0">
                          <a:solidFill>
                            <a:schemeClr val="tx1"/>
                          </a:solidFill>
                          <a:latin typeface="+mn-lt"/>
                          <a:ea typeface="+mj-ea"/>
                          <a:cs typeface="Calibri Light" panose="020F0302020204030204" pitchFamily="34" charset="0"/>
                        </a:rPr>
                        <a:t>Pioneered the MPEG2 pool for video coding, served as an example for many others. Current pools include various modern audio and video coding protocols, but also wireless power, EV charging, and video ports (DisplayPort)</a:t>
                      </a: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algn="just" eaLnBrk="0" hangingPunct="0">
                        <a:lnSpc>
                          <a:spcPct val="118000"/>
                        </a:lnSpc>
                        <a:spcBef>
                          <a:spcPts val="900"/>
                        </a:spcBef>
                        <a:spcAft>
                          <a:spcPts val="900"/>
                        </a:spcAft>
                      </a:pPr>
                      <a:r>
                        <a:rPr lang="en-NL" sz="1100" b="0" kern="1200" baseline="0" dirty="0">
                          <a:solidFill>
                            <a:schemeClr val="tx1"/>
                          </a:solidFill>
                          <a:latin typeface="+mn-lt"/>
                          <a:ea typeface="+mj-ea"/>
                          <a:cs typeface="Calibri Light" panose="020F0302020204030204" pitchFamily="34" charset="0"/>
                        </a:rPr>
                        <a:t>US, 1990s</a:t>
                      </a:r>
                    </a:p>
                  </a:txBody>
                  <a:tcPr marL="51435" marR="51435" marT="0" marB="0"/>
                </a:tc>
                <a:extLst>
                  <a:ext uri="{0D108BD9-81ED-4DB2-BD59-A6C34878D82A}">
                    <a16:rowId xmlns:a16="http://schemas.microsoft.com/office/drawing/2014/main" val="4130427335"/>
                  </a:ext>
                </a:extLst>
              </a:tr>
              <a:tr h="647648">
                <a:tc>
                  <a:txBody>
                    <a:bodyPr/>
                    <a:lstStyle/>
                    <a:p>
                      <a:pPr marR="247650" eaLnBrk="0" hangingPunct="0">
                        <a:lnSpc>
                          <a:spcPct val="118000"/>
                        </a:lnSpc>
                        <a:spcBef>
                          <a:spcPts val="550"/>
                        </a:spcBef>
                        <a:spcAft>
                          <a:spcPts val="0"/>
                        </a:spcAft>
                      </a:pP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GB" sz="1100" b="0" kern="1200" baseline="0" dirty="0">
                          <a:solidFill>
                            <a:schemeClr val="tx1"/>
                          </a:solidFill>
                          <a:latin typeface="+mn-lt"/>
                          <a:ea typeface="+mj-ea"/>
                          <a:cs typeface="Calibri Light" panose="020F0302020204030204" pitchFamily="34" charset="0"/>
                        </a:rPr>
                        <a:t>Has active pools in the field of audio and video coding, but also for 3G and 4G mobile telecommunications and other technologies. O</a:t>
                      </a:r>
                      <a:r>
                        <a:rPr lang="en-GB" sz="1100" b="0" kern="1200" baseline="0" dirty="0">
                          <a:solidFill>
                            <a:schemeClr val="tx1"/>
                          </a:solidFill>
                          <a:latin typeface="+mn-lt"/>
                          <a:ea typeface="+mn-ea"/>
                          <a:cs typeface="Calibri Light" panose="020F0302020204030204" pitchFamily="34" charset="0"/>
                        </a:rPr>
                        <a:t>wned by Dolby Laboratories</a:t>
                      </a: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NL" sz="1100" b="0" kern="1200" baseline="0" dirty="0">
                          <a:solidFill>
                            <a:schemeClr val="tx1"/>
                          </a:solidFill>
                          <a:latin typeface="+mn-lt"/>
                          <a:ea typeface="+mj-ea"/>
                          <a:cs typeface="Calibri Light" panose="020F0302020204030204" pitchFamily="34" charset="0"/>
                        </a:rPr>
                        <a:t>US, 2002</a:t>
                      </a:r>
                    </a:p>
                  </a:txBody>
                  <a:tcPr marL="51435" marR="51435" marT="0" marB="0"/>
                </a:tc>
                <a:extLst>
                  <a:ext uri="{0D108BD9-81ED-4DB2-BD59-A6C34878D82A}">
                    <a16:rowId xmlns:a16="http://schemas.microsoft.com/office/drawing/2014/main" val="459367365"/>
                  </a:ext>
                </a:extLst>
              </a:tr>
              <a:tr h="647648">
                <a:tc>
                  <a:txBody>
                    <a:bodyPr/>
                    <a:lstStyle/>
                    <a:p>
                      <a:pPr marR="247650" eaLnBrk="0" hangingPunct="0">
                        <a:lnSpc>
                          <a:spcPct val="118000"/>
                        </a:lnSpc>
                        <a:spcBef>
                          <a:spcPts val="550"/>
                        </a:spcBef>
                        <a:spcAft>
                          <a:spcPts val="0"/>
                        </a:spcAft>
                      </a:pP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GB" sz="1100" b="0" kern="1200" baseline="0" dirty="0">
                          <a:solidFill>
                            <a:schemeClr val="tx1"/>
                          </a:solidFill>
                          <a:latin typeface="+mn-lt"/>
                          <a:ea typeface="+mj-ea"/>
                          <a:cs typeface="Calibri Light" panose="020F0302020204030204" pitchFamily="34" charset="0"/>
                        </a:rPr>
                        <a:t>Patent pool covering wireless communications (including Wi-Fi, 2G, 3G and 4G mobile telecommunications, audio and video coding, and (DVB) television broadcast</a:t>
                      </a: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NL" sz="1100" b="0" kern="1200" baseline="0" dirty="0">
                          <a:solidFill>
                            <a:schemeClr val="tx1"/>
                          </a:solidFill>
                          <a:latin typeface="+mn-lt"/>
                          <a:ea typeface="+mj-ea"/>
                          <a:cs typeface="Calibri Light" panose="020F0302020204030204" pitchFamily="34" charset="0"/>
                        </a:rPr>
                        <a:t>Italy, 1990s</a:t>
                      </a:r>
                    </a:p>
                  </a:txBody>
                  <a:tcPr marL="51435" marR="51435" marT="0" marB="0"/>
                </a:tc>
                <a:extLst>
                  <a:ext uri="{0D108BD9-81ED-4DB2-BD59-A6C34878D82A}">
                    <a16:rowId xmlns:a16="http://schemas.microsoft.com/office/drawing/2014/main" val="907762554"/>
                  </a:ext>
                </a:extLst>
              </a:tr>
              <a:tr h="386573">
                <a:tc>
                  <a:txBody>
                    <a:bodyPr/>
                    <a:lstStyle/>
                    <a:p>
                      <a:pPr marR="247650" eaLnBrk="0" hangingPunct="0">
                        <a:lnSpc>
                          <a:spcPct val="118000"/>
                        </a:lnSpc>
                        <a:spcBef>
                          <a:spcPts val="550"/>
                        </a:spcBef>
                        <a:spcAft>
                          <a:spcPts val="0"/>
                        </a:spcAft>
                      </a:pP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GB" sz="1100" b="0" kern="1200" baseline="0" dirty="0">
                          <a:solidFill>
                            <a:schemeClr val="tx1"/>
                          </a:solidFill>
                          <a:latin typeface="+mn-lt"/>
                          <a:ea typeface="+mj-ea"/>
                          <a:cs typeface="Calibri Light" panose="020F0302020204030204" pitchFamily="34" charset="0"/>
                        </a:rPr>
                        <a:t>Focusing Blu-ray, the successor of the DVD</a:t>
                      </a: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NL" sz="1100" b="0" kern="1200" baseline="0" dirty="0">
                          <a:solidFill>
                            <a:schemeClr val="tx1"/>
                          </a:solidFill>
                          <a:latin typeface="+mn-lt"/>
                          <a:ea typeface="+mj-ea"/>
                          <a:cs typeface="Calibri Light" panose="020F0302020204030204" pitchFamily="34" charset="0"/>
                        </a:rPr>
                        <a:t>2011, Europe</a:t>
                      </a:r>
                    </a:p>
                  </a:txBody>
                  <a:tcPr marL="51435" marR="51435" marT="0" marB="0"/>
                </a:tc>
                <a:extLst>
                  <a:ext uri="{0D108BD9-81ED-4DB2-BD59-A6C34878D82A}">
                    <a16:rowId xmlns:a16="http://schemas.microsoft.com/office/drawing/2014/main" val="4250134901"/>
                  </a:ext>
                </a:extLst>
              </a:tr>
              <a:tr h="427093">
                <a:tc>
                  <a:txBody>
                    <a:bodyPr/>
                    <a:lstStyle/>
                    <a:p>
                      <a:pPr marR="247650" eaLnBrk="0" hangingPunct="0">
                        <a:lnSpc>
                          <a:spcPct val="118000"/>
                        </a:lnSpc>
                        <a:spcBef>
                          <a:spcPts val="550"/>
                        </a:spcBef>
                        <a:spcAft>
                          <a:spcPts val="0"/>
                        </a:spcAft>
                      </a:pP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GB" sz="1100" b="0" kern="1200" baseline="0" dirty="0">
                          <a:solidFill>
                            <a:schemeClr val="tx1"/>
                          </a:solidFill>
                          <a:latin typeface="+mn-lt"/>
                          <a:ea typeface="+mj-ea"/>
                          <a:cs typeface="Calibri Light" panose="020F0302020204030204" pitchFamily="34" charset="0"/>
                        </a:rPr>
                        <a:t>Initially focusing on licensing mobile telecommunications SEPs for connected cars and has announced activities aimed at the IoT </a:t>
                      </a:r>
                      <a:endParaRPr lang="en-NL" sz="1100" b="0"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900"/>
                        </a:spcBef>
                        <a:spcAft>
                          <a:spcPts val="900"/>
                        </a:spcAft>
                      </a:pPr>
                      <a:r>
                        <a:rPr lang="en-NL" sz="1100" b="0" kern="1200" baseline="0" dirty="0">
                          <a:solidFill>
                            <a:schemeClr val="tx1"/>
                          </a:solidFill>
                          <a:latin typeface="+mn-lt"/>
                          <a:ea typeface="+mj-ea"/>
                          <a:cs typeface="Calibri Light" panose="020F0302020204030204" pitchFamily="34" charset="0"/>
                        </a:rPr>
                        <a:t>2016, US /Europe</a:t>
                      </a:r>
                    </a:p>
                  </a:txBody>
                  <a:tcPr marL="51435" marR="51435" marT="0" marB="0"/>
                </a:tc>
                <a:extLst>
                  <a:ext uri="{0D108BD9-81ED-4DB2-BD59-A6C34878D82A}">
                    <a16:rowId xmlns:a16="http://schemas.microsoft.com/office/drawing/2014/main" val="1284159031"/>
                  </a:ext>
                </a:extLst>
              </a:tr>
            </a:tbl>
          </a:graphicData>
        </a:graphic>
      </p:graphicFrame>
      <p:pic>
        <p:nvPicPr>
          <p:cNvPr id="10" name="Picture 1">
            <a:extLst>
              <a:ext uri="{FF2B5EF4-FFF2-40B4-BE49-F238E27FC236}">
                <a16:creationId xmlns:a16="http://schemas.microsoft.com/office/drawing/2014/main" id="{707F2EB9-92DC-BA47-AC5C-CE8B1F226B5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1742" y="1931787"/>
            <a:ext cx="1413707" cy="47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C02A8655-A21A-2C44-B876-0A2E46398D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05180" y="2574705"/>
            <a:ext cx="506829" cy="506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a:extLst>
              <a:ext uri="{FF2B5EF4-FFF2-40B4-BE49-F238E27FC236}">
                <a16:creationId xmlns:a16="http://schemas.microsoft.com/office/drawing/2014/main" id="{B68C66FC-EE23-164E-9983-F0AD7EB36CAB}"/>
              </a:ext>
            </a:extLst>
          </p:cNvPr>
          <p:cNvPicPr>
            <a:picLocks noChangeAspect="1"/>
          </p:cNvPicPr>
          <p:nvPr/>
        </p:nvPicPr>
        <p:blipFill rotWithShape="1">
          <a:blip r:embed="rId4">
            <a:extLst>
              <a:ext uri="{28A0092B-C50C-407E-A947-70E740481C1C}">
                <a14:useLocalDpi xmlns:a14="http://schemas.microsoft.com/office/drawing/2010/main" val="0"/>
              </a:ext>
            </a:extLst>
          </a:blip>
          <a:srcRect t="25631" b="32881"/>
          <a:stretch/>
        </p:blipFill>
        <p:spPr bwMode="auto">
          <a:xfrm>
            <a:off x="864473" y="3279771"/>
            <a:ext cx="1188244" cy="299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6" descr="Screen Shot 2013-09-17 at 11.58.24 .png">
            <a:extLst>
              <a:ext uri="{FF2B5EF4-FFF2-40B4-BE49-F238E27FC236}">
                <a16:creationId xmlns:a16="http://schemas.microsoft.com/office/drawing/2014/main" id="{0748A350-4607-7A44-BD87-6EFE184965E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76770" y="3875981"/>
            <a:ext cx="763648" cy="23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84539944-C4CD-4846-A1D0-436A94ABD7E0}"/>
              </a:ext>
            </a:extLst>
          </p:cNvPr>
          <p:cNvPicPr>
            <a:picLocks noChangeAspect="1"/>
          </p:cNvPicPr>
          <p:nvPr/>
        </p:nvPicPr>
        <p:blipFill rotWithShape="1">
          <a:blip r:embed="rId6"/>
          <a:srcRect l="13021" t="32079" r="10677" b="34824"/>
          <a:stretch/>
        </p:blipFill>
        <p:spPr>
          <a:xfrm>
            <a:off x="804462" y="4284715"/>
            <a:ext cx="1308263" cy="295563"/>
          </a:xfrm>
          <a:prstGeom prst="rect">
            <a:avLst/>
          </a:prstGeom>
        </p:spPr>
      </p:pic>
      <p:sp>
        <p:nvSpPr>
          <p:cNvPr id="12" name="כותרת 2">
            <a:extLst>
              <a:ext uri="{FF2B5EF4-FFF2-40B4-BE49-F238E27FC236}">
                <a16:creationId xmlns:a16="http://schemas.microsoft.com/office/drawing/2014/main" id="{95E3B580-3466-70E9-27E9-BE4298353F3D}"/>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Patent </a:t>
            </a:r>
            <a:r>
              <a:rPr lang="en-GB" sz="2400" dirty="0"/>
              <a:t>pools</a:t>
            </a:r>
            <a:endParaRPr lang="en-GB" sz="2400" dirty="0">
              <a:latin typeface="Calibri Light" panose="020F0302020204030204" pitchFamily="34" charset="0"/>
              <a:cs typeface="Calibri Light" panose="020F0302020204030204" pitchFamily="34" charset="0"/>
            </a:endParaRPr>
          </a:p>
        </p:txBody>
      </p:sp>
      <p:sp>
        <p:nvSpPr>
          <p:cNvPr id="16" name="Textfeld 15"/>
          <p:cNvSpPr txBox="1"/>
          <p:nvPr/>
        </p:nvSpPr>
        <p:spPr>
          <a:xfrm>
            <a:off x="6776671" y="4751348"/>
            <a:ext cx="1848280" cy="261610"/>
          </a:xfrm>
          <a:prstGeom prst="rect">
            <a:avLst/>
          </a:prstGeom>
          <a:noFill/>
        </p:spPr>
        <p:txBody>
          <a:bodyPr wrap="square" rtlCol="0">
            <a:spAutoFit/>
          </a:bodyPr>
          <a:lstStyle/>
          <a:p>
            <a:r>
              <a:rPr lang="de-DE" sz="1100" dirty="0">
                <a:solidFill>
                  <a:schemeClr val="bg1"/>
                </a:solidFill>
              </a:rPr>
              <a:t>© </a:t>
            </a:r>
            <a:r>
              <a:rPr lang="de-DE" sz="1100" dirty="0" smtClean="0">
                <a:solidFill>
                  <a:schemeClr val="bg1"/>
                </a:solidFill>
              </a:rPr>
              <a:t>ETSI. All </a:t>
            </a:r>
            <a:r>
              <a:rPr lang="de-DE" sz="1100" dirty="0" err="1">
                <a:solidFill>
                  <a:schemeClr val="bg1"/>
                </a:solidFill>
              </a:rPr>
              <a:t>r</a:t>
            </a:r>
            <a:r>
              <a:rPr lang="de-DE" sz="1100" dirty="0" err="1" smtClean="0">
                <a:solidFill>
                  <a:schemeClr val="bg1"/>
                </a:solidFill>
              </a:rPr>
              <a:t>ights</a:t>
            </a:r>
            <a:r>
              <a:rPr lang="de-DE" sz="1100" dirty="0" smtClean="0">
                <a:solidFill>
                  <a:schemeClr val="bg1"/>
                </a:solidFill>
              </a:rPr>
              <a:t> </a:t>
            </a:r>
            <a:r>
              <a:rPr lang="de-DE" sz="1100" dirty="0" err="1">
                <a:solidFill>
                  <a:schemeClr val="bg1"/>
                </a:solidFill>
              </a:rPr>
              <a:t>r</a:t>
            </a:r>
            <a:r>
              <a:rPr lang="de-DE" sz="1100" dirty="0" err="1" smtClean="0">
                <a:solidFill>
                  <a:schemeClr val="bg1"/>
                </a:solidFill>
              </a:rPr>
              <a:t>eserved</a:t>
            </a:r>
            <a:r>
              <a:rPr lang="de-DE" sz="1100" dirty="0" smtClean="0">
                <a:solidFill>
                  <a:schemeClr val="bg1"/>
                </a:solidFill>
              </a:rPr>
              <a:t> </a:t>
            </a:r>
            <a:endParaRPr lang="de-DE" sz="1100" dirty="0">
              <a:solidFill>
                <a:schemeClr val="bg1"/>
              </a:solidFill>
            </a:endParaRPr>
          </a:p>
        </p:txBody>
      </p:sp>
    </p:spTree>
    <p:extLst>
      <p:ext uri="{BB962C8B-B14F-4D97-AF65-F5344CB8AC3E}">
        <p14:creationId xmlns:p14="http://schemas.microsoft.com/office/powerpoint/2010/main" val="3058713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idx="4294967295"/>
          </p:nvPr>
        </p:nvSpPr>
        <p:spPr>
          <a:xfrm>
            <a:off x="2941544" y="132163"/>
            <a:ext cx="8515350" cy="649288"/>
          </a:xfrm>
        </p:spPr>
        <p:txBody>
          <a:bodyPr>
            <a:normAutofit/>
          </a:bodyPr>
          <a:lstStyle/>
          <a:p>
            <a:r>
              <a:rPr lang="en-GB" dirty="0" smtClean="0">
                <a:latin typeface="Calibri Light" panose="020F0302020204030204" pitchFamily="34" charset="0"/>
                <a:cs typeface="Calibri Light" panose="020F0302020204030204" pitchFamily="34" charset="0"/>
              </a:rPr>
              <a:t>General Information</a:t>
            </a:r>
            <a:endParaRPr lang="en-GB" dirty="0">
              <a:latin typeface="Calibri Light" panose="020F0302020204030204" pitchFamily="34" charset="0"/>
              <a:cs typeface="Calibri Light" panose="020F0302020204030204" pitchFamily="34" charset="0"/>
            </a:endParaRPr>
          </a:p>
        </p:txBody>
      </p:sp>
      <p:sp>
        <p:nvSpPr>
          <p:cNvPr id="10" name="Espace réservé du contenu 5">
            <a:extLst>
              <a:ext uri="{FF2B5EF4-FFF2-40B4-BE49-F238E27FC236}">
                <a16:creationId xmlns:a16="http://schemas.microsoft.com/office/drawing/2014/main" id="{575F2B77-6418-1F40-A304-2445F76CF1FF}"/>
              </a:ext>
            </a:extLst>
          </p:cNvPr>
          <p:cNvSpPr>
            <a:spLocks noGrp="1"/>
          </p:cNvSpPr>
          <p:nvPr>
            <p:ph sz="quarter" idx="10"/>
          </p:nvPr>
        </p:nvSpPr>
        <p:spPr>
          <a:xfrm>
            <a:off x="457320" y="1328460"/>
            <a:ext cx="8419219" cy="3510000"/>
          </a:xfrm>
        </p:spPr>
        <p:txBody>
          <a:bodyPr>
            <a:normAutofit/>
          </a:bodyPr>
          <a:lstStyle/>
          <a:p>
            <a:pPr marL="0" indent="0">
              <a:buNone/>
            </a:pPr>
            <a:r>
              <a:rPr lang="en-GB" sz="1800" dirty="0">
                <a:latin typeface="Calibri Light" panose="020F0302020204030204" pitchFamily="34" charset="0"/>
                <a:cs typeface="Calibri Light" panose="020F0302020204030204" pitchFamily="34" charset="0"/>
              </a:rPr>
              <a:t>Accompanying </a:t>
            </a:r>
            <a:r>
              <a:rPr lang="en-GB" sz="1800" dirty="0" smtClean="0">
                <a:latin typeface="Calibri Light" panose="020F0302020204030204" pitchFamily="34" charset="0"/>
                <a:cs typeface="Calibri Light" panose="020F0302020204030204" pitchFamily="34" charset="0"/>
              </a:rPr>
              <a:t>textbook: </a:t>
            </a:r>
            <a:endParaRPr lang="en-GB" sz="1800" dirty="0">
              <a:latin typeface="Calibri Light" panose="020F0302020204030204" pitchFamily="34" charset="0"/>
              <a:cs typeface="Calibri Light" panose="020F0302020204030204" pitchFamily="34" charset="0"/>
            </a:endParaRPr>
          </a:p>
          <a:p>
            <a:r>
              <a:rPr lang="en-US" sz="1800" dirty="0"/>
              <a:t>Understanding ICT Standardization: Principles and </a:t>
            </a:r>
            <a:r>
              <a:rPr lang="en-US" sz="1800" dirty="0" smtClean="0"/>
              <a:t>Practice (Published 2021)</a:t>
            </a:r>
            <a:endParaRPr lang="en-US" sz="1800" dirty="0"/>
          </a:p>
          <a:p>
            <a:pPr lvl="1"/>
            <a:r>
              <a:rPr lang="en-US" sz="1500" dirty="0" smtClean="0"/>
              <a:t>Includes </a:t>
            </a:r>
            <a:r>
              <a:rPr lang="en-US" sz="1500" dirty="0"/>
              <a:t>supporting material, e.g. quizzes to prove </a:t>
            </a:r>
            <a:r>
              <a:rPr lang="en-US" sz="1500" dirty="0" smtClean="0"/>
              <a:t>knowledge</a:t>
            </a:r>
          </a:p>
          <a:p>
            <a:pPr lvl="1"/>
            <a:r>
              <a:rPr lang="en-US" sz="1500" dirty="0"/>
              <a:t>More detailed information about the topics</a:t>
            </a:r>
          </a:p>
          <a:p>
            <a:pPr lvl="1"/>
            <a:r>
              <a:rPr lang="en-US" sz="1500" dirty="0"/>
              <a:t>Available at: www.etsi.org/standardization </a:t>
            </a:r>
            <a:r>
              <a:rPr lang="en-US" sz="1500" dirty="0" smtClean="0"/>
              <a:t>education</a:t>
            </a:r>
          </a:p>
          <a:p>
            <a:pPr lvl="1"/>
            <a:endParaRPr lang="en-US" sz="1500" dirty="0" smtClean="0"/>
          </a:p>
          <a:p>
            <a:pPr lvl="1"/>
            <a:endParaRPr lang="en-US" sz="1500" dirty="0" smtClean="0"/>
          </a:p>
          <a:p>
            <a:pPr lvl="1"/>
            <a:endParaRPr lang="en-US" sz="1500" dirty="0"/>
          </a:p>
          <a:p>
            <a:pPr lvl="1"/>
            <a:endParaRPr lang="en-GB" sz="1500" dirty="0"/>
          </a:p>
        </p:txBody>
      </p:sp>
    </p:spTree>
    <p:extLst>
      <p:ext uri="{BB962C8B-B14F-4D97-AF65-F5344CB8AC3E}">
        <p14:creationId xmlns:p14="http://schemas.microsoft.com/office/powerpoint/2010/main" val="17366992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כותרת 1">
            <a:extLst>
              <a:ext uri="{FF2B5EF4-FFF2-40B4-BE49-F238E27FC236}">
                <a16:creationId xmlns:a16="http://schemas.microsoft.com/office/drawing/2014/main" id="{9B933F2F-7928-D94B-B632-A762E9FAEE58}"/>
              </a:ext>
            </a:extLst>
          </p:cNvPr>
          <p:cNvSpPr txBox="1">
            <a:spLocks/>
          </p:cNvSpPr>
          <p:nvPr/>
        </p:nvSpPr>
        <p:spPr>
          <a:xfrm>
            <a:off x="736407" y="3243333"/>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7607F8DC-ED9B-CF69-8780-0203D9F67040}"/>
              </a:ext>
            </a:extLst>
          </p:cNvPr>
          <p:cNvSpPr txBox="1">
            <a:spLocks/>
          </p:cNvSpPr>
          <p:nvPr/>
        </p:nvSpPr>
        <p:spPr>
          <a:xfrm>
            <a:off x="3090226" y="117295"/>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a:t>Public interest and </a:t>
            </a:r>
            <a:r>
              <a:rPr lang="en-GB" sz="2400" dirty="0" smtClean="0"/>
              <a:t>past policy initiatives </a:t>
            </a:r>
            <a:endParaRPr lang="en-GB" sz="2400" dirty="0">
              <a:latin typeface="Calibri Light" panose="020F0302020204030204" pitchFamily="34" charset="0"/>
              <a:cs typeface="Calibri Light" panose="020F0302020204030204" pitchFamily="34" charset="0"/>
            </a:endParaRPr>
          </a:p>
        </p:txBody>
      </p:sp>
      <p:sp>
        <p:nvSpPr>
          <p:cNvPr id="13" name="Espace réservé du contenu 5">
            <a:extLst>
              <a:ext uri="{FF2B5EF4-FFF2-40B4-BE49-F238E27FC236}">
                <a16:creationId xmlns:a16="http://schemas.microsoft.com/office/drawing/2014/main" id="{575F2B77-6418-1F40-A304-2445F76CF1FF}"/>
              </a:ext>
            </a:extLst>
          </p:cNvPr>
          <p:cNvSpPr txBox="1">
            <a:spLocks/>
          </p:cNvSpPr>
          <p:nvPr/>
        </p:nvSpPr>
        <p:spPr>
          <a:xfrm>
            <a:off x="405581" y="766583"/>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The relation between patents and standards has a clear public interest dimension</a:t>
            </a:r>
          </a:p>
          <a:p>
            <a:pPr lvl="1"/>
            <a:r>
              <a:rPr lang="en-US" sz="1500" dirty="0"/>
              <a:t>It may hinder the development or adoption of standards, create undue barriers for market entry, create (‘unnecessary’) friction, etc. </a:t>
            </a:r>
            <a:endParaRPr lang="en-US" sz="1500" dirty="0" smtClean="0"/>
          </a:p>
          <a:p>
            <a:pPr lvl="1"/>
            <a:r>
              <a:rPr lang="en-US" sz="1500" dirty="0" smtClean="0"/>
              <a:t>The exploitation of its relationship creates large incentives for investments into research and innovation</a:t>
            </a:r>
            <a:endParaRPr lang="en-US" sz="1500" dirty="0"/>
          </a:p>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All around the globe, policy makers and regulators have recognized have actively been involved in this policy </a:t>
            </a:r>
            <a:r>
              <a:rPr lang="en-GB" altLang="en-US" sz="1800" dirty="0" smtClean="0">
                <a:solidFill>
                  <a:schemeClr val="tx1"/>
                </a:solidFill>
                <a:latin typeface="Calibri Light" panose="020F0302020204030204" pitchFamily="34" charset="0"/>
                <a:cs typeface="Calibri Light" panose="020F0302020204030204" pitchFamily="34" charset="0"/>
              </a:rPr>
              <a:t>area</a:t>
            </a:r>
          </a:p>
          <a:p>
            <a:pPr lvl="1">
              <a:lnSpc>
                <a:spcPct val="100000"/>
              </a:lnSpc>
            </a:pPr>
            <a:r>
              <a:rPr lang="en-GB" altLang="en-US" sz="1500" dirty="0" smtClean="0">
                <a:solidFill>
                  <a:schemeClr val="tx1"/>
                </a:solidFill>
                <a:latin typeface="Calibri Light" panose="020F0302020204030204" pitchFamily="34" charset="0"/>
                <a:cs typeface="Calibri Light" panose="020F0302020204030204" pitchFamily="34" charset="0"/>
              </a:rPr>
              <a:t>Research and g</a:t>
            </a:r>
            <a:r>
              <a:rPr lang="en-GB" sz="1500" dirty="0" smtClean="0"/>
              <a:t>overnment-commissioned </a:t>
            </a:r>
            <a:r>
              <a:rPr lang="en-GB" sz="1500" dirty="0"/>
              <a:t>studies</a:t>
            </a:r>
          </a:p>
          <a:p>
            <a:pPr lvl="1"/>
            <a:r>
              <a:rPr lang="en-GB" sz="1500" dirty="0"/>
              <a:t>Public </a:t>
            </a:r>
            <a:r>
              <a:rPr lang="en-GB" sz="1500" dirty="0" smtClean="0"/>
              <a:t>consultations among stakeholders</a:t>
            </a:r>
            <a:endParaRPr lang="en-GB" sz="1500" dirty="0"/>
          </a:p>
          <a:p>
            <a:pPr lvl="1"/>
            <a:r>
              <a:rPr lang="en-GB" sz="1500" dirty="0"/>
              <a:t>Policy </a:t>
            </a:r>
            <a:r>
              <a:rPr lang="en-GB" sz="1500" dirty="0" smtClean="0"/>
              <a:t>papers and draft regulations</a:t>
            </a:r>
            <a:endParaRPr lang="en-GB" sz="1500" dirty="0"/>
          </a:p>
          <a:p>
            <a:pPr lvl="1"/>
            <a:r>
              <a:rPr lang="en-GB" sz="1500" dirty="0" smtClean="0"/>
              <a:t>Enforcement of competition </a:t>
            </a:r>
            <a:r>
              <a:rPr lang="en-GB" sz="1500" dirty="0"/>
              <a:t>law </a:t>
            </a: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286711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9">
            <a:extLst>
              <a:ext uri="{FF2B5EF4-FFF2-40B4-BE49-F238E27FC236}">
                <a16:creationId xmlns:a16="http://schemas.microsoft.com/office/drawing/2014/main" id="{BEDE0E59-8EB5-9C40-A5B3-DA39EDFD4440}"/>
              </a:ext>
            </a:extLst>
          </p:cNvPr>
          <p:cNvGraphicFramePr>
            <a:graphicFrameLocks noGrp="1"/>
          </p:cNvGraphicFramePr>
          <p:nvPr>
            <p:extLst>
              <p:ext uri="{D42A27DB-BD31-4B8C-83A1-F6EECF244321}">
                <p14:modId xmlns:p14="http://schemas.microsoft.com/office/powerpoint/2010/main" val="882940278"/>
              </p:ext>
            </p:extLst>
          </p:nvPr>
        </p:nvGraphicFramePr>
        <p:xfrm>
          <a:off x="1206396" y="1571125"/>
          <a:ext cx="7316502" cy="2862963"/>
        </p:xfrm>
        <a:graphic>
          <a:graphicData uri="http://schemas.openxmlformats.org/drawingml/2006/table">
            <a:tbl>
              <a:tblPr firstRow="1" bandRow="1">
                <a:tableStyleId>{5C22544A-7EE6-4342-B048-85BDC9FD1C3A}</a:tableStyleId>
              </a:tblPr>
              <a:tblGrid>
                <a:gridCol w="997859">
                  <a:extLst>
                    <a:ext uri="{9D8B030D-6E8A-4147-A177-3AD203B41FA5}">
                      <a16:colId xmlns:a16="http://schemas.microsoft.com/office/drawing/2014/main" val="3963062663"/>
                    </a:ext>
                  </a:extLst>
                </a:gridCol>
                <a:gridCol w="6318643">
                  <a:extLst>
                    <a:ext uri="{9D8B030D-6E8A-4147-A177-3AD203B41FA5}">
                      <a16:colId xmlns:a16="http://schemas.microsoft.com/office/drawing/2014/main" val="1551802899"/>
                    </a:ext>
                  </a:extLst>
                </a:gridCol>
              </a:tblGrid>
              <a:tr h="434340">
                <a:tc>
                  <a:txBody>
                    <a:bodyPr/>
                    <a:lstStyle/>
                    <a:p>
                      <a:r>
                        <a:rPr lang="en-GB" sz="1200" b="1" kern="1200" baseline="0" dirty="0">
                          <a:solidFill>
                            <a:schemeClr val="bg2"/>
                          </a:solidFill>
                          <a:latin typeface="+mn-lt"/>
                          <a:ea typeface="+mj-ea"/>
                          <a:cs typeface="Calibri Light" panose="020F0302020204030204" pitchFamily="34" charset="0"/>
                        </a:rPr>
                        <a:t>Period</a:t>
                      </a:r>
                    </a:p>
                    <a:p>
                      <a:r>
                        <a:rPr lang="en-NL" sz="1200" b="1" kern="1200" baseline="0" dirty="0">
                          <a:solidFill>
                            <a:schemeClr val="bg2"/>
                          </a:solidFill>
                          <a:latin typeface="+mn-lt"/>
                          <a:ea typeface="+mj-ea"/>
                          <a:cs typeface="Calibri Light" panose="020F0302020204030204" pitchFamily="34" charset="0"/>
                        </a:rPr>
                        <a:t> </a:t>
                      </a:r>
                      <a:endParaRPr lang="en-GB" sz="1200" b="1" kern="1200" baseline="0" dirty="0">
                        <a:solidFill>
                          <a:schemeClr val="bg2"/>
                        </a:solidFill>
                        <a:latin typeface="+mn-lt"/>
                        <a:ea typeface="+mj-ea"/>
                        <a:cs typeface="Calibri Light" panose="020F030202020403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bg2"/>
                          </a:solidFill>
                          <a:latin typeface="Calibri Light" panose="020F0302020204030204" pitchFamily="34" charset="0"/>
                          <a:ea typeface="+mj-ea"/>
                          <a:cs typeface="Calibri Light" panose="020F0302020204030204" pitchFamily="34" charset="0"/>
                        </a:rPr>
                        <a:t>Main public interest topics</a:t>
                      </a:r>
                    </a:p>
                  </a:txBody>
                  <a:tcPr marL="68580" marR="68580" marT="34290" marB="34290"/>
                </a:tc>
                <a:extLst>
                  <a:ext uri="{0D108BD9-81ED-4DB2-BD59-A6C34878D82A}">
                    <a16:rowId xmlns:a16="http://schemas.microsoft.com/office/drawing/2014/main" val="4201668538"/>
                  </a:ext>
                </a:extLst>
              </a:tr>
              <a:tr h="271909">
                <a:tc>
                  <a:txBody>
                    <a:bodyPr/>
                    <a:lstStyle/>
                    <a:p>
                      <a:pPr marR="247650" algn="just" eaLnBrk="0" hangingPunct="0">
                        <a:lnSpc>
                          <a:spcPct val="118000"/>
                        </a:lnSpc>
                        <a:spcBef>
                          <a:spcPts val="550"/>
                        </a:spcBef>
                        <a:spcAft>
                          <a:spcPts val="0"/>
                        </a:spcAft>
                      </a:pPr>
                      <a:r>
                        <a:rPr lang="en-GB" sz="1200" b="1" kern="1200" baseline="0" dirty="0">
                          <a:solidFill>
                            <a:schemeClr val="tx1"/>
                          </a:solidFill>
                          <a:latin typeface="+mn-lt"/>
                          <a:ea typeface="+mj-ea"/>
                          <a:cs typeface="Calibri Light" panose="020F0302020204030204" pitchFamily="34" charset="0"/>
                        </a:rPr>
                        <a:t>1990s</a:t>
                      </a:r>
                      <a:endParaRPr lang="en-NL" sz="1200" b="1"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algn="just" eaLnBrk="0" hangingPunct="0">
                        <a:lnSpc>
                          <a:spcPct val="118000"/>
                        </a:lnSpc>
                        <a:spcBef>
                          <a:spcPts val="550"/>
                        </a:spcBef>
                        <a:spcAft>
                          <a:spcPts val="0"/>
                        </a:spcAft>
                      </a:pPr>
                      <a:r>
                        <a:rPr lang="en-GB" sz="1200" b="0" kern="1200" baseline="0" dirty="0">
                          <a:solidFill>
                            <a:schemeClr val="tx1"/>
                          </a:solidFill>
                          <a:latin typeface="Calibri Light" panose="020F0302020204030204" pitchFamily="34" charset="0"/>
                          <a:ea typeface="+mj-ea"/>
                          <a:cs typeface="Calibri Light" panose="020F0302020204030204" pitchFamily="34" charset="0"/>
                        </a:rPr>
                        <a:t>Market access (esp. possible exclusion of market parties by </a:t>
                      </a:r>
                      <a:r>
                        <a:rPr lang="en-GB" sz="1200" b="0" kern="1200" baseline="0" dirty="0" err="1">
                          <a:solidFill>
                            <a:schemeClr val="tx1"/>
                          </a:solidFill>
                          <a:latin typeface="Calibri Light" panose="020F0302020204030204" pitchFamily="34" charset="0"/>
                          <a:ea typeface="+mj-ea"/>
                          <a:cs typeface="Calibri Light" panose="020F0302020204030204" pitchFamily="34" charset="0"/>
                        </a:rPr>
                        <a:t>nonavailability</a:t>
                      </a:r>
                      <a:r>
                        <a:rPr lang="en-GB" sz="1200" b="0" kern="1200" baseline="0" dirty="0">
                          <a:solidFill>
                            <a:schemeClr val="tx1"/>
                          </a:solidFill>
                          <a:latin typeface="Calibri Light" panose="020F0302020204030204" pitchFamily="34" charset="0"/>
                          <a:ea typeface="+mj-ea"/>
                          <a:cs typeface="Calibri Light" panose="020F0302020204030204" pitchFamily="34" charset="0"/>
                        </a:rPr>
                        <a:t>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of SEP </a:t>
                      </a:r>
                      <a:r>
                        <a:rPr lang="en-GB" sz="1200" b="0" kern="1200" baseline="0" dirty="0">
                          <a:solidFill>
                            <a:schemeClr val="tx1"/>
                          </a:solidFill>
                          <a:latin typeface="Calibri Light" panose="020F0302020204030204" pitchFamily="34" charset="0"/>
                          <a:ea typeface="+mj-ea"/>
                          <a:cs typeface="Calibri Light" panose="020F0302020204030204" pitchFamily="34" charset="0"/>
                        </a:rPr>
                        <a:t>licenses)</a:t>
                      </a:r>
                      <a:endParaRPr lang="en-NL" sz="1200" b="0" kern="1200" baseline="0" dirty="0">
                        <a:solidFill>
                          <a:schemeClr val="tx1"/>
                        </a:solidFill>
                        <a:latin typeface="Calibri Light" panose="020F0302020204030204" pitchFamily="34" charset="0"/>
                        <a:ea typeface="+mj-ea"/>
                        <a:cs typeface="Calibri Light" panose="020F0302020204030204" pitchFamily="34" charset="0"/>
                      </a:endParaRPr>
                    </a:p>
                  </a:txBody>
                  <a:tcPr marL="51435" marR="51435" marT="0" marB="0"/>
                </a:tc>
                <a:extLst>
                  <a:ext uri="{0D108BD9-81ED-4DB2-BD59-A6C34878D82A}">
                    <a16:rowId xmlns:a16="http://schemas.microsoft.com/office/drawing/2014/main" val="1110190273"/>
                  </a:ext>
                </a:extLst>
              </a:tr>
              <a:tr h="690801">
                <a:tc>
                  <a:txBody>
                    <a:bodyPr/>
                    <a:lstStyle/>
                    <a:p>
                      <a:pPr marR="247650" eaLnBrk="0" hangingPunct="0">
                        <a:lnSpc>
                          <a:spcPct val="118000"/>
                        </a:lnSpc>
                        <a:spcBef>
                          <a:spcPts val="550"/>
                        </a:spcBef>
                        <a:spcAft>
                          <a:spcPts val="0"/>
                        </a:spcAft>
                      </a:pPr>
                      <a:r>
                        <a:rPr lang="en-GB" sz="1200" b="1" kern="1200" baseline="0" dirty="0">
                          <a:solidFill>
                            <a:schemeClr val="tx1"/>
                          </a:solidFill>
                          <a:latin typeface="+mn-lt"/>
                          <a:ea typeface="+mj-ea"/>
                          <a:cs typeface="Calibri Light" panose="020F0302020204030204" pitchFamily="34" charset="0"/>
                        </a:rPr>
                        <a:t>2000s </a:t>
                      </a:r>
                      <a:endParaRPr lang="en-NL" sz="1200" b="1"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550"/>
                        </a:spcBef>
                        <a:spcAft>
                          <a:spcPts val="0"/>
                        </a:spcAft>
                      </a:pPr>
                      <a:r>
                        <a:rPr lang="en-GB" sz="1200" b="0" kern="1200" baseline="0" dirty="0">
                          <a:solidFill>
                            <a:schemeClr val="tx1"/>
                          </a:solidFill>
                          <a:latin typeface="Calibri Light" panose="020F0302020204030204" pitchFamily="34" charset="0"/>
                          <a:ea typeface="+mj-ea"/>
                          <a:cs typeface="Calibri Light" panose="020F0302020204030204" pitchFamily="34" charset="0"/>
                        </a:rPr>
                        <a:t>Concerns regarding possible abuse in terms of excessive licensing fees</a:t>
                      </a:r>
                      <a:endParaRPr lang="en-NL" sz="1200" b="0" kern="1200" baseline="0" dirty="0">
                        <a:solidFill>
                          <a:schemeClr val="tx1"/>
                        </a:solidFill>
                        <a:latin typeface="Calibri Light" panose="020F0302020204030204" pitchFamily="34" charset="0"/>
                        <a:ea typeface="+mj-ea"/>
                        <a:cs typeface="Calibri Light" panose="020F0302020204030204" pitchFamily="34" charset="0"/>
                      </a:endParaRPr>
                    </a:p>
                    <a:p>
                      <a:pPr marR="247650" eaLnBrk="0" hangingPunct="0">
                        <a:lnSpc>
                          <a:spcPct val="118000"/>
                        </a:lnSpc>
                        <a:spcBef>
                          <a:spcPts val="550"/>
                        </a:spcBef>
                        <a:spcAft>
                          <a:spcPts val="0"/>
                        </a:spcAft>
                      </a:pPr>
                      <a:r>
                        <a:rPr lang="en-GB" sz="1200" b="0" kern="1200" baseline="0" dirty="0">
                          <a:solidFill>
                            <a:schemeClr val="tx1"/>
                          </a:solidFill>
                          <a:latin typeface="Calibri Light" panose="020F0302020204030204" pitchFamily="34" charset="0"/>
                          <a:ea typeface="+mj-ea"/>
                          <a:cs typeface="Calibri Light" panose="020F0302020204030204" pitchFamily="34" charset="0"/>
                        </a:rPr>
                        <a:t>Concerns over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increasing sales </a:t>
                      </a:r>
                      <a:r>
                        <a:rPr lang="en-GB" sz="1200" b="0" kern="1200" baseline="0" dirty="0">
                          <a:solidFill>
                            <a:schemeClr val="tx1"/>
                          </a:solidFill>
                          <a:latin typeface="Calibri Light" panose="020F0302020204030204" pitchFamily="34" charset="0"/>
                          <a:ea typeface="+mj-ea"/>
                          <a:cs typeface="Calibri Light" panose="020F0302020204030204" pitchFamily="34" charset="0"/>
                        </a:rPr>
                        <a:t>of SEPs where the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buyers </a:t>
                      </a:r>
                      <a:r>
                        <a:rPr lang="en-GB" sz="1200" b="0" kern="1200" baseline="0" dirty="0">
                          <a:solidFill>
                            <a:schemeClr val="tx1"/>
                          </a:solidFill>
                          <a:latin typeface="Calibri Light" panose="020F0302020204030204" pitchFamily="34" charset="0"/>
                          <a:ea typeface="+mj-ea"/>
                          <a:cs typeface="Calibri Light" panose="020F0302020204030204" pitchFamily="34" charset="0"/>
                        </a:rPr>
                        <a:t>did not deem itself bound to FRAND commitments</a:t>
                      </a:r>
                      <a:endParaRPr lang="en-NL" sz="1200" b="0" kern="1200" baseline="0" dirty="0">
                        <a:solidFill>
                          <a:schemeClr val="tx1"/>
                        </a:solidFill>
                        <a:latin typeface="Calibri Light" panose="020F0302020204030204" pitchFamily="34" charset="0"/>
                        <a:ea typeface="+mj-ea"/>
                        <a:cs typeface="Calibri Light" panose="020F0302020204030204" pitchFamily="34" charset="0"/>
                      </a:endParaRPr>
                    </a:p>
                  </a:txBody>
                  <a:tcPr marL="51435" marR="51435" marT="0" marB="0"/>
                </a:tc>
                <a:extLst>
                  <a:ext uri="{0D108BD9-81ED-4DB2-BD59-A6C34878D82A}">
                    <a16:rowId xmlns:a16="http://schemas.microsoft.com/office/drawing/2014/main" val="1046241779"/>
                  </a:ext>
                </a:extLst>
              </a:tr>
              <a:tr h="278130">
                <a:tc>
                  <a:txBody>
                    <a:bodyPr/>
                    <a:lstStyle/>
                    <a:p>
                      <a:pPr marR="247650" eaLnBrk="0" hangingPunct="0">
                        <a:lnSpc>
                          <a:spcPct val="118000"/>
                        </a:lnSpc>
                        <a:spcBef>
                          <a:spcPts val="550"/>
                        </a:spcBef>
                        <a:spcAft>
                          <a:spcPts val="0"/>
                        </a:spcAft>
                      </a:pPr>
                      <a:r>
                        <a:rPr lang="en-GB" sz="1200" b="1" kern="1200" baseline="0">
                          <a:solidFill>
                            <a:schemeClr val="tx1"/>
                          </a:solidFill>
                          <a:latin typeface="+mn-lt"/>
                          <a:ea typeface="+mj-ea"/>
                          <a:cs typeface="Calibri Light" panose="020F0302020204030204" pitchFamily="34" charset="0"/>
                        </a:rPr>
                        <a:t>2010s</a:t>
                      </a:r>
                      <a:endParaRPr lang="en-NL" sz="1200" b="1" kern="1200" baseline="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550"/>
                        </a:spcBef>
                        <a:spcAft>
                          <a:spcPts val="0"/>
                        </a:spcAft>
                      </a:pPr>
                      <a:r>
                        <a:rPr lang="en-GB" sz="1200" b="0" kern="1200" baseline="0" dirty="0">
                          <a:solidFill>
                            <a:schemeClr val="tx1"/>
                          </a:solidFill>
                          <a:latin typeface="Calibri Light" panose="020F0302020204030204" pitchFamily="34" charset="0"/>
                          <a:ea typeface="+mj-ea"/>
                          <a:cs typeface="Calibri Light" panose="020F0302020204030204" pitchFamily="34" charset="0"/>
                        </a:rPr>
                        <a:t>Increasing interest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related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to competition policy</a:t>
                      </a:r>
                      <a:endParaRPr lang="en-NL" sz="1200" b="0" kern="1200" baseline="0" dirty="0">
                        <a:solidFill>
                          <a:schemeClr val="tx1"/>
                        </a:solidFill>
                        <a:latin typeface="Calibri Light" panose="020F0302020204030204" pitchFamily="34" charset="0"/>
                        <a:ea typeface="+mj-ea"/>
                        <a:cs typeface="Calibri Light" panose="020F0302020204030204" pitchFamily="34" charset="0"/>
                      </a:endParaRPr>
                    </a:p>
                  </a:txBody>
                  <a:tcPr marL="51435" marR="51435" marT="0" marB="0"/>
                </a:tc>
                <a:extLst>
                  <a:ext uri="{0D108BD9-81ED-4DB2-BD59-A6C34878D82A}">
                    <a16:rowId xmlns:a16="http://schemas.microsoft.com/office/drawing/2014/main" val="2957772772"/>
                  </a:ext>
                </a:extLst>
              </a:tr>
              <a:tr h="849440">
                <a:tc>
                  <a:txBody>
                    <a:bodyPr/>
                    <a:lstStyle/>
                    <a:p>
                      <a:pPr marR="247650" eaLnBrk="0" hangingPunct="0">
                        <a:lnSpc>
                          <a:spcPct val="118000"/>
                        </a:lnSpc>
                        <a:spcBef>
                          <a:spcPts val="550"/>
                        </a:spcBef>
                        <a:spcAft>
                          <a:spcPts val="0"/>
                        </a:spcAft>
                      </a:pPr>
                      <a:r>
                        <a:rPr lang="en-GB" sz="1200" b="1" kern="1200" baseline="0" dirty="0">
                          <a:solidFill>
                            <a:schemeClr val="tx1"/>
                          </a:solidFill>
                          <a:latin typeface="+mn-lt"/>
                          <a:ea typeface="+mj-ea"/>
                          <a:cs typeface="Calibri Light" panose="020F0302020204030204" pitchFamily="34" charset="0"/>
                        </a:rPr>
                        <a:t>2020s </a:t>
                      </a:r>
                      <a:endParaRPr lang="en-NL" sz="1200" b="1" kern="1200" baseline="0" dirty="0">
                        <a:solidFill>
                          <a:schemeClr val="tx1"/>
                        </a:solidFill>
                        <a:latin typeface="+mn-lt"/>
                        <a:ea typeface="+mj-ea"/>
                        <a:cs typeface="Calibri Light" panose="020F0302020204030204" pitchFamily="34" charset="0"/>
                      </a:endParaRPr>
                    </a:p>
                  </a:txBody>
                  <a:tcPr marL="51435" marR="51435" marT="0" marB="0"/>
                </a:tc>
                <a:tc>
                  <a:txBody>
                    <a:bodyPr/>
                    <a:lstStyle/>
                    <a:p>
                      <a:pPr marR="247650" eaLnBrk="0" hangingPunct="0">
                        <a:lnSpc>
                          <a:spcPct val="118000"/>
                        </a:lnSpc>
                        <a:spcBef>
                          <a:spcPts val="550"/>
                        </a:spcBef>
                        <a:spcAft>
                          <a:spcPts val="0"/>
                        </a:spcAft>
                      </a:pP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In </a:t>
                      </a:r>
                      <a:r>
                        <a:rPr lang="en-GB" sz="1200" b="0" kern="1200" baseline="0" dirty="0">
                          <a:solidFill>
                            <a:schemeClr val="tx1"/>
                          </a:solidFill>
                          <a:latin typeface="Calibri Light" panose="020F0302020204030204" pitchFamily="34" charset="0"/>
                          <a:ea typeface="+mj-ea"/>
                          <a:cs typeface="Calibri Light" panose="020F0302020204030204" pitchFamily="34" charset="0"/>
                        </a:rPr>
                        <a:t>the light of the broad use of standards by the Internet of Things, vertical industries, Industry 4.0, increasing interest in transparency on SEP ownership and factual essentiality, possible frictions in the market,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licensing conditions, and </a:t>
                      </a:r>
                      <a:r>
                        <a:rPr lang="en-GB" sz="1200" b="0" kern="1200" baseline="0" dirty="0">
                          <a:solidFill>
                            <a:schemeClr val="tx1"/>
                          </a:solidFill>
                          <a:latin typeface="Calibri Light" panose="020F0302020204030204" pitchFamily="34" charset="0"/>
                          <a:ea typeface="+mj-ea"/>
                          <a:cs typeface="Calibri Light" panose="020F0302020204030204" pitchFamily="34" charset="0"/>
                        </a:rPr>
                        <a:t>the relation between (FRAND-based) standards and open </a:t>
                      </a:r>
                      <a:r>
                        <a:rPr lang="en-GB" sz="1200" b="0" kern="1200" baseline="0" dirty="0" smtClean="0">
                          <a:solidFill>
                            <a:schemeClr val="tx1"/>
                          </a:solidFill>
                          <a:latin typeface="Calibri Light" panose="020F0302020204030204" pitchFamily="34" charset="0"/>
                          <a:ea typeface="+mj-ea"/>
                          <a:cs typeface="Calibri Light" panose="020F0302020204030204" pitchFamily="34" charset="0"/>
                        </a:rPr>
                        <a:t>source</a:t>
                      </a:r>
                    </a:p>
                    <a:p>
                      <a:pPr marR="247650" eaLnBrk="0" hangingPunct="0">
                        <a:lnSpc>
                          <a:spcPct val="118000"/>
                        </a:lnSpc>
                        <a:spcBef>
                          <a:spcPts val="550"/>
                        </a:spcBef>
                        <a:spcAft>
                          <a:spcPts val="0"/>
                        </a:spcAft>
                      </a:pPr>
                      <a:r>
                        <a:rPr lang="en-GB" sz="1200" b="0" i="0" u="none" strike="noStrike" kern="1200" cap="none" baseline="0" noProof="0" dirty="0" smtClean="0">
                          <a:solidFill>
                            <a:schemeClr val="tx1"/>
                          </a:solidFill>
                          <a:latin typeface="Calibri Light" panose="020F0302020204030204" pitchFamily="34" charset="0"/>
                          <a:ea typeface="+mj-ea"/>
                          <a:cs typeface="Calibri Light" panose="020F0302020204030204" pitchFamily="34" charset="0"/>
                          <a:sym typeface="Arial"/>
                        </a:rPr>
                        <a:t>Discussion about role of SEPs for assuring or achieving technological sovereignty</a:t>
                      </a:r>
                      <a:endParaRPr lang="en-GB" sz="1200" b="0" i="0" u="none" strike="noStrike" kern="1200" cap="none" baseline="0" noProof="0" dirty="0">
                        <a:solidFill>
                          <a:schemeClr val="tx1"/>
                        </a:solidFill>
                        <a:latin typeface="Calibri Light" panose="020F0302020204030204" pitchFamily="34" charset="0"/>
                        <a:ea typeface="+mj-ea"/>
                        <a:cs typeface="Calibri Light" panose="020F0302020204030204" pitchFamily="34" charset="0"/>
                        <a:sym typeface="Arial"/>
                      </a:endParaRPr>
                    </a:p>
                  </a:txBody>
                  <a:tcPr marL="51435" marR="51435" marT="0" marB="0"/>
                </a:tc>
                <a:extLst>
                  <a:ext uri="{0D108BD9-81ED-4DB2-BD59-A6C34878D82A}">
                    <a16:rowId xmlns:a16="http://schemas.microsoft.com/office/drawing/2014/main" val="2252403791"/>
                  </a:ext>
                </a:extLst>
              </a:tr>
            </a:tbl>
          </a:graphicData>
        </a:graphic>
      </p:graphicFrame>
      <p:sp>
        <p:nvSpPr>
          <p:cNvPr id="20" name="כותרת 1">
            <a:extLst>
              <a:ext uri="{FF2B5EF4-FFF2-40B4-BE49-F238E27FC236}">
                <a16:creationId xmlns:a16="http://schemas.microsoft.com/office/drawing/2014/main" id="{B96EECE5-E624-ED40-9496-5262DAD84774}"/>
              </a:ext>
            </a:extLst>
          </p:cNvPr>
          <p:cNvSpPr txBox="1">
            <a:spLocks/>
          </p:cNvSpPr>
          <p:nvPr/>
        </p:nvSpPr>
        <p:spPr>
          <a:xfrm>
            <a:off x="685177" y="1015271"/>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r>
              <a:rPr lang="en-GB" altLang="en-US" sz="1800" dirty="0" smtClean="0">
                <a:solidFill>
                  <a:schemeClr val="tx1"/>
                </a:solidFill>
                <a:latin typeface="Calibri Light" panose="020F0302020204030204" pitchFamily="34" charset="0"/>
                <a:cs typeface="Calibri Light" panose="020F0302020204030204" pitchFamily="34" charset="0"/>
              </a:rPr>
              <a:t> </a:t>
            </a: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6" name="כותרת 2">
            <a:extLst>
              <a:ext uri="{FF2B5EF4-FFF2-40B4-BE49-F238E27FC236}">
                <a16:creationId xmlns:a16="http://schemas.microsoft.com/office/drawing/2014/main" id="{B4B2EC75-F74C-433A-2F22-84DBCB3B74EF}"/>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Public </a:t>
            </a:r>
            <a:r>
              <a:rPr lang="en-GB" sz="2400" dirty="0"/>
              <a:t>interest and activities by regulators</a:t>
            </a:r>
            <a:endParaRPr lang="en-GB" sz="2400" dirty="0">
              <a:latin typeface="Calibri Light" panose="020F0302020204030204" pitchFamily="34" charset="0"/>
              <a:cs typeface="Calibri Light" panose="020F0302020204030204" pitchFamily="34" charset="0"/>
            </a:endParaRPr>
          </a:p>
        </p:txBody>
      </p:sp>
      <p:sp>
        <p:nvSpPr>
          <p:cNvPr id="9" name="Espace réservé du contenu 5">
            <a:extLst>
              <a:ext uri="{FF2B5EF4-FFF2-40B4-BE49-F238E27FC236}">
                <a16:creationId xmlns:a16="http://schemas.microsoft.com/office/drawing/2014/main" id="{575F2B77-6418-1F40-A304-2445F76CF1FF}"/>
              </a:ext>
            </a:extLst>
          </p:cNvPr>
          <p:cNvSpPr txBox="1">
            <a:spLocks/>
          </p:cNvSpPr>
          <p:nvPr/>
        </p:nvSpPr>
        <p:spPr>
          <a:xfrm>
            <a:off x="925268" y="861965"/>
            <a:ext cx="8419219"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en-GB" altLang="en-US" sz="1800" dirty="0">
                <a:solidFill>
                  <a:schemeClr val="tx1"/>
                </a:solidFill>
                <a:latin typeface="Calibri Light" panose="020F0302020204030204" pitchFamily="34" charset="0"/>
                <a:cs typeface="Calibri Light" panose="020F0302020204030204" pitchFamily="34" charset="0"/>
              </a:rPr>
              <a:t>Broad overview of main public interest topics over time:</a:t>
            </a:r>
          </a:p>
        </p:txBody>
      </p:sp>
    </p:spTree>
    <p:extLst>
      <p:ext uri="{BB962C8B-B14F-4D97-AF65-F5344CB8AC3E}">
        <p14:creationId xmlns:p14="http://schemas.microsoft.com/office/powerpoint/2010/main" val="4036982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כותרת 1">
            <a:extLst>
              <a:ext uri="{FF2B5EF4-FFF2-40B4-BE49-F238E27FC236}">
                <a16:creationId xmlns:a16="http://schemas.microsoft.com/office/drawing/2014/main" id="{9B933F2F-7928-D94B-B632-A762E9FAEE58}"/>
              </a:ext>
            </a:extLst>
          </p:cNvPr>
          <p:cNvSpPr txBox="1">
            <a:spLocks/>
          </p:cNvSpPr>
          <p:nvPr/>
        </p:nvSpPr>
        <p:spPr>
          <a:xfrm>
            <a:off x="736407" y="3243333"/>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7607F8DC-ED9B-CF69-8780-0203D9F67040}"/>
              </a:ext>
            </a:extLst>
          </p:cNvPr>
          <p:cNvSpPr txBox="1">
            <a:spLocks/>
          </p:cNvSpPr>
          <p:nvPr/>
        </p:nvSpPr>
        <p:spPr>
          <a:xfrm>
            <a:off x="3090226" y="117295"/>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 </a:t>
            </a:r>
            <a:endParaRPr lang="en-GB" sz="2400" dirty="0">
              <a:latin typeface="Calibri Light" panose="020F0302020204030204" pitchFamily="34" charset="0"/>
              <a:cs typeface="Calibri Light" panose="020F0302020204030204" pitchFamily="34" charset="0"/>
            </a:endParaRPr>
          </a:p>
        </p:txBody>
      </p:sp>
      <p:sp>
        <p:nvSpPr>
          <p:cNvPr id="13" name="Espace réservé du contenu 5">
            <a:extLst>
              <a:ext uri="{FF2B5EF4-FFF2-40B4-BE49-F238E27FC236}">
                <a16:creationId xmlns:a16="http://schemas.microsoft.com/office/drawing/2014/main" id="{575F2B77-6418-1F40-A304-2445F76CF1FF}"/>
              </a:ext>
            </a:extLst>
          </p:cNvPr>
          <p:cNvSpPr txBox="1">
            <a:spLocks/>
          </p:cNvSpPr>
          <p:nvPr/>
        </p:nvSpPr>
        <p:spPr>
          <a:xfrm>
            <a:off x="405581" y="766583"/>
            <a:ext cx="3943395" cy="3954296"/>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a:lnSpc>
                <a:spcPct val="100000"/>
              </a:lnSpc>
            </a:pPr>
            <a:r>
              <a:rPr lang="pt-BR" altLang="en-US" sz="1800" dirty="0" smtClean="0">
                <a:solidFill>
                  <a:schemeClr val="tx1"/>
                </a:solidFill>
                <a:latin typeface="Calibri Light" panose="020F0302020204030204" pitchFamily="34" charset="0"/>
                <a:cs typeface="Calibri Light" panose="020F0302020204030204" pitchFamily="34" charset="0"/>
              </a:rPr>
              <a:t>Elements</a:t>
            </a:r>
          </a:p>
          <a:p>
            <a:pPr lvl="1">
              <a:lnSpc>
                <a:spcPct val="100000"/>
              </a:lnSpc>
            </a:pPr>
            <a:r>
              <a:rPr lang="pt-BR" altLang="en-US" sz="1500" dirty="0" smtClean="0">
                <a:solidFill>
                  <a:schemeClr val="tx1"/>
                </a:solidFill>
                <a:latin typeface="Calibri Light" panose="020F0302020204030204" pitchFamily="34" charset="0"/>
                <a:cs typeface="Calibri Light" panose="020F0302020204030204" pitchFamily="34" charset="0"/>
              </a:rPr>
              <a:t>Competence Center</a:t>
            </a:r>
          </a:p>
          <a:p>
            <a:pPr lvl="1">
              <a:lnSpc>
                <a:spcPct val="100000"/>
              </a:lnSpc>
            </a:pPr>
            <a:r>
              <a:rPr lang="pt-BR" altLang="en-US" sz="1500" dirty="0" smtClean="0">
                <a:solidFill>
                  <a:schemeClr val="tx1"/>
                </a:solidFill>
                <a:latin typeface="Calibri Light" panose="020F0302020204030204" pitchFamily="34" charset="0"/>
                <a:cs typeface="Calibri Light" panose="020F0302020204030204" pitchFamily="34" charset="0"/>
              </a:rPr>
              <a:t>SEP register icl. e</a:t>
            </a:r>
            <a:r>
              <a:rPr lang="en-US" altLang="en-US" sz="1500" dirty="0" err="1" smtClean="0">
                <a:solidFill>
                  <a:schemeClr val="tx1"/>
                </a:solidFill>
                <a:latin typeface="Calibri Light" panose="020F0302020204030204" pitchFamily="34" charset="0"/>
                <a:cs typeface="Calibri Light" panose="020F0302020204030204" pitchFamily="34" charset="0"/>
              </a:rPr>
              <a:t>ssentiality</a:t>
            </a:r>
            <a:r>
              <a:rPr lang="en-US" altLang="en-US" sz="1500" dirty="0" smtClean="0">
                <a:solidFill>
                  <a:schemeClr val="tx1"/>
                </a:solidFill>
                <a:latin typeface="Calibri Light" panose="020F0302020204030204" pitchFamily="34" charset="0"/>
                <a:cs typeface="Calibri Light" panose="020F0302020204030204" pitchFamily="34" charset="0"/>
              </a:rPr>
              <a:t> checks </a:t>
            </a:r>
          </a:p>
          <a:p>
            <a:pPr lvl="1">
              <a:lnSpc>
                <a:spcPct val="100000"/>
              </a:lnSpc>
            </a:pPr>
            <a:r>
              <a:rPr lang="en-US" altLang="en-US" sz="1500" dirty="0" smtClean="0">
                <a:solidFill>
                  <a:schemeClr val="tx1"/>
                </a:solidFill>
                <a:latin typeface="Calibri Light" panose="020F0302020204030204" pitchFamily="34" charset="0"/>
                <a:cs typeface="Calibri Light" panose="020F0302020204030204" pitchFamily="34" charset="0"/>
              </a:rPr>
              <a:t>SEP aggregate royalty determination process</a:t>
            </a:r>
          </a:p>
          <a:p>
            <a:pPr lvl="1">
              <a:lnSpc>
                <a:spcPct val="100000"/>
              </a:lnSpc>
            </a:pPr>
            <a:r>
              <a:rPr lang="en-US" altLang="en-US" sz="1500" dirty="0" smtClean="0">
                <a:solidFill>
                  <a:schemeClr val="tx1"/>
                </a:solidFill>
                <a:latin typeface="Calibri Light" panose="020F0302020204030204" pitchFamily="34" charset="0"/>
                <a:cs typeface="Calibri Light" panose="020F0302020204030204" pitchFamily="34" charset="0"/>
              </a:rPr>
              <a:t>Out-of-court dispute resolution mechanism</a:t>
            </a:r>
          </a:p>
          <a:p>
            <a:pPr>
              <a:lnSpc>
                <a:spcPct val="100000"/>
              </a:lnSpc>
            </a:pPr>
            <a:endParaRPr lang="en-US" altLang="en-US" sz="1800" dirty="0" smtClean="0">
              <a:solidFill>
                <a:schemeClr val="tx1"/>
              </a:solidFill>
              <a:latin typeface="Calibri Light" panose="020F0302020204030204" pitchFamily="34" charset="0"/>
              <a:cs typeface="Calibri Light" panose="020F0302020204030204" pitchFamily="34" charset="0"/>
            </a:endParaRPr>
          </a:p>
          <a:p>
            <a:pPr>
              <a:lnSpc>
                <a:spcPct val="100000"/>
              </a:lnSpc>
            </a:pPr>
            <a:endParaRPr lang="en-GB" altLang="en-US" sz="1800" dirty="0">
              <a:solidFill>
                <a:schemeClr val="tx1"/>
              </a:solidFill>
              <a:latin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0D15B70F-C6EC-FF53-821D-0D9817E10EB1}"/>
              </a:ext>
            </a:extLst>
          </p:cNvPr>
          <p:cNvPicPr/>
          <p:nvPr/>
        </p:nvPicPr>
        <p:blipFill>
          <a:blip r:embed="rId3">
            <a:extLst>
              <a:ext uri="{28A0092B-C50C-407E-A947-70E740481C1C}">
                <a14:useLocalDpi xmlns:a14="http://schemas.microsoft.com/office/drawing/2010/main" val="0"/>
              </a:ext>
            </a:extLst>
          </a:blip>
          <a:stretch>
            <a:fillRect/>
          </a:stretch>
        </p:blipFill>
        <p:spPr>
          <a:xfrm>
            <a:off x="4410875" y="1077950"/>
            <a:ext cx="4617571" cy="2673869"/>
          </a:xfrm>
          <a:prstGeom prst="rect">
            <a:avLst/>
          </a:prstGeom>
        </p:spPr>
      </p:pic>
      <p:sp>
        <p:nvSpPr>
          <p:cNvPr id="6" name="כותרת 2">
            <a:extLst>
              <a:ext uri="{FF2B5EF4-FFF2-40B4-BE49-F238E27FC236}">
                <a16:creationId xmlns:a16="http://schemas.microsoft.com/office/drawing/2014/main" id="{7607F8DC-ED9B-CF69-8780-0203D9F67040}"/>
              </a:ext>
            </a:extLst>
          </p:cNvPr>
          <p:cNvSpPr txBox="1">
            <a:spLocks/>
          </p:cNvSpPr>
          <p:nvPr/>
        </p:nvSpPr>
        <p:spPr>
          <a:xfrm>
            <a:off x="3242626" y="269695"/>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Current policy initiative </a:t>
            </a:r>
            <a:endParaRPr lang="en-GB" sz="2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6388327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5">
            <a:extLst>
              <a:ext uri="{FF2B5EF4-FFF2-40B4-BE49-F238E27FC236}">
                <a16:creationId xmlns:a16="http://schemas.microsoft.com/office/drawing/2014/main" id="{256F00DB-715F-0047-B345-6E1677996713}"/>
              </a:ext>
            </a:extLst>
          </p:cNvPr>
          <p:cNvSpPr>
            <a:spLocks noGrp="1"/>
          </p:cNvSpPr>
          <p:nvPr>
            <p:ph sz="quarter" idx="10"/>
          </p:nvPr>
        </p:nvSpPr>
        <p:spPr>
          <a:xfrm>
            <a:off x="457319" y="676508"/>
            <a:ext cx="8419219" cy="4079522"/>
          </a:xfrm>
        </p:spPr>
        <p:txBody>
          <a:bodyPr>
            <a:normAutofit fontScale="85000" lnSpcReduction="10000"/>
          </a:bodyPr>
          <a:lstStyle/>
          <a:p>
            <a:pPr lvl="1">
              <a:spcBef>
                <a:spcPts val="0"/>
              </a:spcBef>
            </a:pPr>
            <a:endParaRPr lang="en-GB" sz="1050" dirty="0" smtClean="0"/>
          </a:p>
          <a:p>
            <a:pPr lvl="1">
              <a:spcBef>
                <a:spcPts val="0"/>
              </a:spcBef>
            </a:pPr>
            <a:r>
              <a:rPr lang="en-GB" sz="1050" dirty="0" smtClean="0"/>
              <a:t>Baron</a:t>
            </a:r>
            <a:r>
              <a:rPr lang="en-GB" sz="1050" dirty="0"/>
              <a:t>, J., </a:t>
            </a:r>
            <a:r>
              <a:rPr lang="en-GB" sz="1050" dirty="0" err="1"/>
              <a:t>Conteras</a:t>
            </a:r>
            <a:r>
              <a:rPr lang="en-GB" sz="1050" dirty="0"/>
              <a:t>, J., </a:t>
            </a:r>
            <a:r>
              <a:rPr lang="en-GB" sz="1050" dirty="0" err="1"/>
              <a:t>Husovec</a:t>
            </a:r>
            <a:r>
              <a:rPr lang="en-GB" sz="1050" dirty="0"/>
              <a:t>, M. and </a:t>
            </a:r>
            <a:r>
              <a:rPr lang="en-GB" sz="1050" dirty="0" err="1"/>
              <a:t>Larouche</a:t>
            </a:r>
            <a:r>
              <a:rPr lang="en-GB" sz="1050" dirty="0"/>
              <a:t>, P. (2019). Making the Rules: The Governance of Standard Development Organizations and their Policies on Intellectual Property Rights, </a:t>
            </a:r>
            <a:r>
              <a:rPr lang="en-GB" sz="1050" dirty="0" err="1"/>
              <a:t>Thumm</a:t>
            </a:r>
            <a:r>
              <a:rPr lang="en-GB" sz="1050" dirty="0"/>
              <a:t>, N. editor(s), EUR 29655 EN, Publications Office of the European Union, Luxembourg, 2019, ISBN 978-92-76-00022-8, doi:10.2760/207268, JRC115004.</a:t>
            </a:r>
          </a:p>
          <a:p>
            <a:pPr lvl="1">
              <a:spcBef>
                <a:spcPts val="0"/>
              </a:spcBef>
            </a:pPr>
            <a:endParaRPr lang="en-GB" sz="1050" dirty="0"/>
          </a:p>
          <a:p>
            <a:pPr lvl="1">
              <a:spcBef>
                <a:spcPts val="0"/>
              </a:spcBef>
            </a:pPr>
            <a:r>
              <a:rPr lang="en-GB" sz="1050" dirty="0"/>
              <a:t>Bekkers, R., </a:t>
            </a:r>
            <a:r>
              <a:rPr lang="en-GB" sz="1050" dirty="0" err="1"/>
              <a:t>Duysters</a:t>
            </a:r>
            <a:r>
              <a:rPr lang="en-GB" sz="1050" dirty="0"/>
              <a:t>, G. &amp; </a:t>
            </a:r>
            <a:r>
              <a:rPr lang="en-GB" sz="1050" dirty="0" err="1"/>
              <a:t>Verspagen</a:t>
            </a:r>
            <a:r>
              <a:rPr lang="en-GB" sz="1050" dirty="0"/>
              <a:t>, B. (2002). </a:t>
            </a:r>
            <a:r>
              <a:rPr lang="en-GB" sz="1050" dirty="0" smtClean="0"/>
              <a:t>Intellectual </a:t>
            </a:r>
            <a:r>
              <a:rPr lang="en-GB" sz="1050" dirty="0"/>
              <a:t>property rights, strategic technology agreements and market structure: The case of GSM.’ In: Research Policy Vol. 31 Issue 7, pp. 1141-1161. DOI: 10.1016/S0048-7333(01)00189-5</a:t>
            </a:r>
          </a:p>
          <a:p>
            <a:pPr lvl="1">
              <a:spcBef>
                <a:spcPts val="0"/>
              </a:spcBef>
            </a:pPr>
            <a:endParaRPr lang="en-GB" sz="1050" dirty="0"/>
          </a:p>
          <a:p>
            <a:pPr lvl="1">
              <a:spcBef>
                <a:spcPts val="0"/>
              </a:spcBef>
            </a:pPr>
            <a:r>
              <a:rPr lang="en-GB" sz="1050" dirty="0"/>
              <a:t>Bekkers, R., &amp; </a:t>
            </a:r>
            <a:r>
              <a:rPr lang="en-GB" sz="1050" dirty="0" err="1"/>
              <a:t>Updegrove</a:t>
            </a:r>
            <a:r>
              <a:rPr lang="en-GB" sz="1050" dirty="0"/>
              <a:t>, A. (2013). A study of IPR policies and practices of a representative group of Standards Setting Organizations worldwide. </a:t>
            </a:r>
            <a:r>
              <a:rPr lang="en-GB" sz="1100" dirty="0"/>
              <a:t>Updated version. Washington, DC: National Academies of Science</a:t>
            </a:r>
          </a:p>
          <a:p>
            <a:pPr lvl="1">
              <a:spcBef>
                <a:spcPts val="0"/>
              </a:spcBef>
            </a:pPr>
            <a:endParaRPr lang="en-GB" sz="1050" dirty="0" smtClean="0"/>
          </a:p>
          <a:p>
            <a:pPr lvl="1">
              <a:spcBef>
                <a:spcPts val="0"/>
              </a:spcBef>
            </a:pPr>
            <a:r>
              <a:rPr lang="en-GB" sz="1050" dirty="0" smtClean="0"/>
              <a:t>Bekkers</a:t>
            </a:r>
            <a:r>
              <a:rPr lang="en-GB" sz="1050" dirty="0"/>
              <a:t>, R. , </a:t>
            </a:r>
            <a:r>
              <a:rPr lang="en-GB" sz="1050" dirty="0" err="1"/>
              <a:t>Birkman</a:t>
            </a:r>
            <a:r>
              <a:rPr lang="en-GB" sz="1050" dirty="0"/>
              <a:t>, L., </a:t>
            </a:r>
            <a:r>
              <a:rPr lang="en-GB" sz="1050" dirty="0" err="1"/>
              <a:t>Canoy</a:t>
            </a:r>
            <a:r>
              <a:rPr lang="en-GB" sz="1050" dirty="0"/>
              <a:t>, M., de Bas, P.  </a:t>
            </a:r>
            <a:r>
              <a:rPr lang="en-GB" sz="1050" dirty="0" err="1"/>
              <a:t>Lemstra</a:t>
            </a:r>
            <a:r>
              <a:rPr lang="en-GB" sz="1050" dirty="0"/>
              <a:t>, W. , </a:t>
            </a:r>
            <a:r>
              <a:rPr lang="en-GB" sz="1050" dirty="0" err="1"/>
              <a:t>Ménière</a:t>
            </a:r>
            <a:r>
              <a:rPr lang="en-GB" sz="1050" dirty="0"/>
              <a:t>, Y. , </a:t>
            </a:r>
            <a:r>
              <a:rPr lang="en-GB" sz="1050" dirty="0" err="1"/>
              <a:t>Sainz</a:t>
            </a:r>
            <a:r>
              <a:rPr lang="en-GB" sz="1050" dirty="0"/>
              <a:t>, I., van </a:t>
            </a:r>
            <a:r>
              <a:rPr lang="en-GB" sz="1050" dirty="0" err="1"/>
              <a:t>Gorp</a:t>
            </a:r>
            <a:r>
              <a:rPr lang="en-GB" sz="1050" dirty="0"/>
              <a:t>, N. , </a:t>
            </a:r>
            <a:r>
              <a:rPr lang="en-GB" sz="1050" dirty="0" err="1"/>
              <a:t>Voogt</a:t>
            </a:r>
            <a:r>
              <a:rPr lang="en-GB" sz="1050" dirty="0"/>
              <a:t>, B., </a:t>
            </a:r>
            <a:r>
              <a:rPr lang="en-GB" sz="1050" dirty="0" err="1"/>
              <a:t>Zeldenrust</a:t>
            </a:r>
            <a:r>
              <a:rPr lang="en-GB" sz="1050" dirty="0"/>
              <a:t>, R., </a:t>
            </a:r>
            <a:r>
              <a:rPr lang="en-GB" sz="1050" dirty="0" err="1"/>
              <a:t>Nomaler</a:t>
            </a:r>
            <a:r>
              <a:rPr lang="en-GB" sz="1050" dirty="0"/>
              <a:t>, N., Baron, J., Pohlman, T., Martinelli, A. (2014). Patents and Standards: A modern framework for IPR-based standardisation. A study prepared for the European Commission Directorate-General for Enterprise and Industry. Brussels: European Commission. ISBN 978-92-79-35991-0. DOI: 10.2769/90861.</a:t>
            </a:r>
          </a:p>
          <a:p>
            <a:pPr lvl="1">
              <a:spcBef>
                <a:spcPts val="0"/>
              </a:spcBef>
            </a:pPr>
            <a:endParaRPr lang="en-GB" sz="1100" dirty="0"/>
          </a:p>
          <a:p>
            <a:pPr lvl="1">
              <a:spcBef>
                <a:spcPts val="0"/>
              </a:spcBef>
            </a:pPr>
            <a:r>
              <a:rPr lang="en-GB" sz="1100" dirty="0"/>
              <a:t>Bekkers, R., </a:t>
            </a:r>
            <a:r>
              <a:rPr lang="en-GB" sz="1100" dirty="0" err="1"/>
              <a:t>Raiteri</a:t>
            </a:r>
            <a:r>
              <a:rPr lang="en-GB" sz="1100" dirty="0"/>
              <a:t>, E., Martinelli, A., Tur, E. M. (2020) Landscape Study of Potentially Essential Patents Disclosed to ETSI. Nikolaus Thumm (ed.). Publications Office of the European Union, Luxembourg, JRC121411, doi:10.2760/313626, ISBN 978-92-76-20786-3</a:t>
            </a:r>
            <a:r>
              <a:rPr lang="en-GB" sz="1100" dirty="0" smtClean="0"/>
              <a:t>.</a:t>
            </a:r>
          </a:p>
          <a:p>
            <a:pPr lvl="1">
              <a:spcBef>
                <a:spcPts val="0"/>
              </a:spcBef>
            </a:pPr>
            <a:endParaRPr lang="en-GB" sz="1100" dirty="0"/>
          </a:p>
          <a:p>
            <a:pPr lvl="1">
              <a:spcBef>
                <a:spcPts val="0"/>
              </a:spcBef>
            </a:pPr>
            <a:r>
              <a:rPr lang="en-GB" sz="1100" dirty="0" smtClean="0"/>
              <a:t>Bekkers</a:t>
            </a:r>
            <a:r>
              <a:rPr lang="en-GB" sz="1100" dirty="0"/>
              <a:t>, </a:t>
            </a:r>
            <a:r>
              <a:rPr lang="en-GB" sz="1100" dirty="0" smtClean="0"/>
              <a:t>R., Henkel</a:t>
            </a:r>
            <a:r>
              <a:rPr lang="en-GB" sz="1100" dirty="0"/>
              <a:t>, </a:t>
            </a:r>
            <a:r>
              <a:rPr lang="en-GB" sz="1100" dirty="0" smtClean="0"/>
              <a:t>J., Tur, E. M., van </a:t>
            </a:r>
            <a:r>
              <a:rPr lang="en-GB" sz="1100" dirty="0"/>
              <a:t>der Vorst</a:t>
            </a:r>
            <a:r>
              <a:rPr lang="en-GB" sz="1100" dirty="0" smtClean="0"/>
              <a:t>, T., </a:t>
            </a:r>
            <a:r>
              <a:rPr lang="en-GB" sz="1100" dirty="0" err="1" smtClean="0"/>
              <a:t>Driesse</a:t>
            </a:r>
            <a:r>
              <a:rPr lang="en-GB" sz="1100" dirty="0"/>
              <a:t>, </a:t>
            </a:r>
            <a:r>
              <a:rPr lang="en-GB" sz="1100" dirty="0" smtClean="0"/>
              <a:t>M., Kang, B., Martinelli, A., Maas</a:t>
            </a:r>
            <a:r>
              <a:rPr lang="en-GB" sz="1100" dirty="0"/>
              <a:t>, </a:t>
            </a:r>
            <a:r>
              <a:rPr lang="en-GB" sz="1100" dirty="0" smtClean="0"/>
              <a:t>W., </a:t>
            </a:r>
            <a:r>
              <a:rPr lang="en-GB" sz="1100" dirty="0" err="1" smtClean="0"/>
              <a:t>Nijhof</a:t>
            </a:r>
            <a:r>
              <a:rPr lang="en-GB" sz="1100" dirty="0"/>
              <a:t>, </a:t>
            </a:r>
            <a:r>
              <a:rPr lang="en-GB" sz="1100" dirty="0" smtClean="0"/>
              <a:t>B., </a:t>
            </a:r>
            <a:r>
              <a:rPr lang="en-GB" sz="1100" dirty="0" err="1" smtClean="0"/>
              <a:t>Raiteri</a:t>
            </a:r>
            <a:r>
              <a:rPr lang="en-GB" sz="1100" dirty="0" smtClean="0"/>
              <a:t>, E., Teubner, L. </a:t>
            </a:r>
            <a:r>
              <a:rPr lang="en-GB" sz="1100" dirty="0"/>
              <a:t>(2020). Pilot study for essentiality assessment of Standard Essential Patents, Thumm, N. editor(s), EUR 30111 EN, Publications Office of the European Union, Luxembourg, JRC119894, doi:10.2760/68906, ISBN 978-92-76-16666-5.</a:t>
            </a:r>
          </a:p>
          <a:p>
            <a:pPr lvl="1">
              <a:spcBef>
                <a:spcPts val="0"/>
              </a:spcBef>
            </a:pPr>
            <a:endParaRPr lang="en-GB" sz="1100" dirty="0" smtClean="0"/>
          </a:p>
          <a:p>
            <a:pPr lvl="1">
              <a:spcBef>
                <a:spcPts val="0"/>
              </a:spcBef>
            </a:pPr>
            <a:r>
              <a:rPr lang="en-GB" sz="1100" dirty="0" smtClean="0"/>
              <a:t>Bekkers</a:t>
            </a:r>
            <a:r>
              <a:rPr lang="en-GB" sz="1100" dirty="0"/>
              <a:t>, R., Catalini, C., Martinelli, A., </a:t>
            </a:r>
            <a:r>
              <a:rPr lang="en-GB" sz="1100" dirty="0" err="1"/>
              <a:t>Righi</a:t>
            </a:r>
            <a:r>
              <a:rPr lang="en-GB" sz="1100" dirty="0"/>
              <a:t>, C., Simcoe, T. (2023). Disclosure rules and declared essential patents, Research Policy, Volume 52, Issue 1, 2023, 104618, </a:t>
            </a:r>
            <a:r>
              <a:rPr lang="en-GB" sz="1100" dirty="0">
                <a:hlinkClick r:id="rId2"/>
              </a:rPr>
              <a:t>https://doi.org/10.1016/j.respol.2022.104618</a:t>
            </a:r>
            <a:r>
              <a:rPr lang="en-GB" sz="1100" dirty="0" smtClean="0"/>
              <a:t>.</a:t>
            </a:r>
          </a:p>
          <a:p>
            <a:pPr lvl="1">
              <a:spcBef>
                <a:spcPts val="0"/>
              </a:spcBef>
            </a:pPr>
            <a:endParaRPr lang="en-GB" sz="1100" dirty="0"/>
          </a:p>
          <a:p>
            <a:pPr lvl="1">
              <a:spcBef>
                <a:spcPts val="0"/>
              </a:spcBef>
            </a:pPr>
            <a:r>
              <a:rPr lang="en-GB" sz="1100" dirty="0" smtClean="0"/>
              <a:t>Bekkers</a:t>
            </a:r>
            <a:r>
              <a:rPr lang="en-GB" sz="1100" dirty="0"/>
              <a:t>, R., Tur, E. M., Henkel, J., van der Vorst, T., </a:t>
            </a:r>
            <a:r>
              <a:rPr lang="en-GB" sz="1100" dirty="0" err="1"/>
              <a:t>Driesse</a:t>
            </a:r>
            <a:r>
              <a:rPr lang="en-GB" sz="1100" dirty="0"/>
              <a:t>, M., Contreras, J. L. (2022). Overcoming inefficiencies in patent licensing: A method to assess patent essentiality for technical standards, Research Policy, Volume 51, Issue 10, 2022, 104590, https://doi.org/10.1016/j.respol.2022.104590.</a:t>
            </a:r>
          </a:p>
          <a:p>
            <a:pPr lvl="1">
              <a:spcBef>
                <a:spcPts val="0"/>
              </a:spcBef>
            </a:pPr>
            <a:endParaRPr lang="en-GB" sz="1100" dirty="0"/>
          </a:p>
          <a:p>
            <a:pPr lvl="1">
              <a:spcBef>
                <a:spcPts val="0"/>
              </a:spcBef>
            </a:pPr>
            <a:r>
              <a:rPr lang="en-GB" sz="1100" dirty="0" smtClean="0"/>
              <a:t>Blind</a:t>
            </a:r>
            <a:r>
              <a:rPr lang="en-GB" sz="1100" dirty="0"/>
              <a:t>, K., Bekkers, R., Dietrich, Y., Iversen, E., Köhler, F., Müller, B. et al. (2011). Study on the Interplay between Standards and Intellectual Property Rights (IPRs). Final Report</a:t>
            </a:r>
            <a:r>
              <a:rPr lang="en-GB" sz="1050" dirty="0"/>
              <a:t>. Study commissioned by the European Commission Tender No ENTR/09/015 (OJEU S136 of 18/07/2009). Brussels: European Commission.</a:t>
            </a:r>
          </a:p>
          <a:p>
            <a:pPr lvl="1">
              <a:spcBef>
                <a:spcPts val="0"/>
              </a:spcBef>
            </a:pPr>
            <a:endParaRPr lang="en-GB" sz="1050" dirty="0" smtClean="0"/>
          </a:p>
          <a:p>
            <a:pPr lvl="1">
              <a:spcBef>
                <a:spcPts val="0"/>
              </a:spcBef>
            </a:pPr>
            <a:r>
              <a:rPr lang="en-GB" sz="1050" dirty="0"/>
              <a:t>Blind, K.; Kromer, L.; Neuhäusler, P.; Rosenberg, D.; Schubert, T. (2024</a:t>
            </a:r>
            <a:r>
              <a:rPr lang="en-GB" sz="1050" dirty="0" smtClean="0"/>
              <a:t>). </a:t>
            </a:r>
            <a:r>
              <a:rPr lang="en-GB" sz="1050" dirty="0"/>
              <a:t>European standardisation panel survey – Final report. Brussels: European Commission, Directorate-General for Research and Innovation.</a:t>
            </a:r>
          </a:p>
          <a:p>
            <a:pPr lvl="1">
              <a:spcBef>
                <a:spcPts val="0"/>
              </a:spcBef>
            </a:pPr>
            <a:endParaRPr lang="en-GB" sz="1050" dirty="0" smtClean="0"/>
          </a:p>
          <a:p>
            <a:pPr lvl="1">
              <a:spcBef>
                <a:spcPts val="0"/>
              </a:spcBef>
            </a:pPr>
            <a:r>
              <a:rPr lang="en-GB" sz="1050" dirty="0" smtClean="0"/>
              <a:t>CJEU </a:t>
            </a:r>
            <a:r>
              <a:rPr lang="en-GB" sz="1050" dirty="0"/>
              <a:t>- Court of Justice of the European Union (2015). Judgment of the Court (Fifth Chamber) of 16 July 2015 in Huawei Technologies Co. Ltd v ZTE Corp. and ZTE Deutschland GmbH. Request for a preliminary ruling from the </a:t>
            </a:r>
            <a:r>
              <a:rPr lang="en-GB" sz="1050" dirty="0" err="1"/>
              <a:t>Landgericht</a:t>
            </a:r>
            <a:r>
              <a:rPr lang="en-GB" sz="1050" dirty="0"/>
              <a:t> Düsseldorf. Case C-170/13. ECLI identifier: ECLI:EU:C:2015:477. Düsseldorf: CJEU.</a:t>
            </a:r>
          </a:p>
          <a:p>
            <a:pPr lvl="1">
              <a:spcBef>
                <a:spcPts val="0"/>
              </a:spcBef>
            </a:pPr>
            <a:endParaRPr lang="en-GB" sz="1050" dirty="0"/>
          </a:p>
          <a:p>
            <a:pPr lvl="1">
              <a:spcBef>
                <a:spcPts val="0"/>
              </a:spcBef>
            </a:pPr>
            <a:endParaRPr lang="en-GB" sz="1050" dirty="0"/>
          </a:p>
          <a:p>
            <a:pPr lvl="1">
              <a:spcBef>
                <a:spcPts val="0"/>
              </a:spcBef>
            </a:pPr>
            <a:endParaRPr lang="en-GB" sz="1050" dirty="0"/>
          </a:p>
          <a:p>
            <a:pPr lvl="1">
              <a:spcBef>
                <a:spcPts val="0"/>
              </a:spcBef>
            </a:pPr>
            <a:endParaRPr lang="en-GB" sz="1050" dirty="0"/>
          </a:p>
          <a:p>
            <a:pPr marL="0" lvl="1" indent="0">
              <a:spcBef>
                <a:spcPts val="0"/>
              </a:spcBef>
              <a:buNone/>
            </a:pPr>
            <a:endParaRPr lang="en-GB" sz="1050" dirty="0"/>
          </a:p>
        </p:txBody>
      </p:sp>
      <p:sp>
        <p:nvSpPr>
          <p:cNvPr id="4" name="כותרת 2">
            <a:extLst>
              <a:ext uri="{FF2B5EF4-FFF2-40B4-BE49-F238E27FC236}">
                <a16:creationId xmlns:a16="http://schemas.microsoft.com/office/drawing/2014/main" id="{7EF31106-62E9-0CD1-E4FE-9A8FE10BF65C}"/>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800" dirty="0" smtClean="0"/>
              <a:t>References</a:t>
            </a:r>
            <a:endParaRPr lang="en-GB"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85846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5">
            <a:extLst>
              <a:ext uri="{FF2B5EF4-FFF2-40B4-BE49-F238E27FC236}">
                <a16:creationId xmlns:a16="http://schemas.microsoft.com/office/drawing/2014/main" id="{256F00DB-715F-0047-B345-6E1677996713}"/>
              </a:ext>
            </a:extLst>
          </p:cNvPr>
          <p:cNvSpPr>
            <a:spLocks noGrp="1"/>
          </p:cNvSpPr>
          <p:nvPr>
            <p:ph sz="quarter" idx="10"/>
          </p:nvPr>
        </p:nvSpPr>
        <p:spPr/>
        <p:txBody>
          <a:bodyPr>
            <a:normAutofit fontScale="92500" lnSpcReduction="10000"/>
          </a:bodyPr>
          <a:lstStyle/>
          <a:p>
            <a:pPr lvl="1">
              <a:spcBef>
                <a:spcPts val="0"/>
              </a:spcBef>
            </a:pPr>
            <a:r>
              <a:rPr lang="en-GB" sz="1050" dirty="0"/>
              <a:t>Contreras, J. (2015). A brief history of FRAND: </a:t>
            </a:r>
            <a:r>
              <a:rPr lang="en-GB" sz="1050" dirty="0" err="1"/>
              <a:t>analyzing</a:t>
            </a:r>
            <a:r>
              <a:rPr lang="en-GB" sz="1050" dirty="0"/>
              <a:t> current debates in standard setting and antitrust through a historical lens. Antitrust Law Journal 80(1):39. </a:t>
            </a:r>
          </a:p>
          <a:p>
            <a:pPr lvl="1">
              <a:spcBef>
                <a:spcPts val="0"/>
              </a:spcBef>
            </a:pPr>
            <a:endParaRPr lang="en-GB" sz="1050" dirty="0"/>
          </a:p>
          <a:p>
            <a:pPr lvl="1">
              <a:spcBef>
                <a:spcPts val="0"/>
              </a:spcBef>
            </a:pPr>
            <a:r>
              <a:rPr lang="en-GB" sz="1050" dirty="0"/>
              <a:t>EC (2011). Communications from the Commission (2011/C 11/01): Guidelines on the applicability of Article 101 of the Treaty on the Functioning of the European Union to horizontal co- operation agreements.</a:t>
            </a:r>
          </a:p>
          <a:p>
            <a:pPr lvl="1">
              <a:spcBef>
                <a:spcPts val="0"/>
              </a:spcBef>
            </a:pPr>
            <a:endParaRPr lang="en-GB" sz="1050" dirty="0"/>
          </a:p>
          <a:p>
            <a:pPr lvl="1">
              <a:spcBef>
                <a:spcPts val="0"/>
              </a:spcBef>
            </a:pPr>
            <a:r>
              <a:rPr lang="en-GB" sz="1050" dirty="0"/>
              <a:t>EC (2014), ‘Patents and standards: A modern framework for IPR-based standardization: A study prepared for the European Commission Directorate-General for Enterprise and Industry’, Brussels: European Commission, Directorate-General for Internal Market, Industry, Entrepreneurship and SMEs. </a:t>
            </a:r>
            <a:r>
              <a:rPr lang="en-GB" sz="1050" dirty="0" err="1"/>
              <a:t>doi</a:t>
            </a:r>
            <a:r>
              <a:rPr lang="en-GB" sz="1050" dirty="0"/>
              <a:t>: 10.2769/90861.</a:t>
            </a:r>
          </a:p>
          <a:p>
            <a:pPr lvl="1">
              <a:spcBef>
                <a:spcPts val="0"/>
              </a:spcBef>
            </a:pPr>
            <a:endParaRPr lang="en-GB" sz="1050" dirty="0"/>
          </a:p>
          <a:p>
            <a:pPr lvl="1">
              <a:spcBef>
                <a:spcPts val="0"/>
              </a:spcBef>
            </a:pPr>
            <a:r>
              <a:rPr lang="en-GB" sz="1050" dirty="0"/>
              <a:t>EC (2017). Communication from the Commission to the European Parliament, the Council and the European Economic and Social Committee: Setting out the EU approach to Standard Essential Patents - COM (2017) 712 final. European Commission, Brussels.</a:t>
            </a:r>
          </a:p>
          <a:p>
            <a:pPr lvl="1">
              <a:spcBef>
                <a:spcPts val="0"/>
              </a:spcBef>
            </a:pPr>
            <a:endParaRPr lang="en-GB" sz="1050" dirty="0"/>
          </a:p>
          <a:p>
            <a:pPr lvl="1">
              <a:spcBef>
                <a:spcPts val="0"/>
              </a:spcBef>
            </a:pPr>
            <a:r>
              <a:rPr lang="en-GB" sz="1050" dirty="0"/>
              <a:t>EC (2020). Making the most of the EU’s innovative potential – An intellectual property action plan to support the EU’s recovery and resilience. COM(2020) 760 final. European Commission, Brussels.</a:t>
            </a:r>
          </a:p>
          <a:p>
            <a:pPr lvl="1">
              <a:spcBef>
                <a:spcPts val="0"/>
              </a:spcBef>
            </a:pPr>
            <a:endParaRPr lang="en-GB" sz="1050" dirty="0"/>
          </a:p>
          <a:p>
            <a:pPr lvl="1">
              <a:spcBef>
                <a:spcPts val="0"/>
              </a:spcBef>
            </a:pPr>
            <a:r>
              <a:rPr lang="en-GB" sz="1050" dirty="0"/>
              <a:t>EC (2020b). Speech by Executive Vice-President Vestager at the Press Conference on the Data Governance Act and the Action Plan on Intellectual Property, 25 November 2020, Brussels</a:t>
            </a:r>
            <a:r>
              <a:rPr lang="en-GB" sz="1050" dirty="0" smtClean="0"/>
              <a:t>.</a:t>
            </a:r>
          </a:p>
          <a:p>
            <a:pPr lvl="1">
              <a:spcBef>
                <a:spcPts val="0"/>
              </a:spcBef>
            </a:pPr>
            <a:endParaRPr lang="en-GB" sz="1050" dirty="0" smtClean="0"/>
          </a:p>
          <a:p>
            <a:pPr lvl="1">
              <a:spcBef>
                <a:spcPts val="0"/>
              </a:spcBef>
            </a:pPr>
            <a:r>
              <a:rPr lang="en-GB" sz="1050" dirty="0" smtClean="0"/>
              <a:t>EC (2023): </a:t>
            </a:r>
            <a:r>
              <a:rPr lang="en-US" sz="1050" dirty="0" smtClean="0"/>
              <a:t>Proposal </a:t>
            </a:r>
            <a:r>
              <a:rPr lang="en-US" sz="1050" dirty="0"/>
              <a:t>for a regulation of the European Parliament and of the Council on standard essential patents and amending Regulation (EU) </a:t>
            </a:r>
            <a:r>
              <a:rPr lang="en-US" sz="1050" dirty="0" smtClean="0"/>
              <a:t>2017/1001, COM(2023)232.</a:t>
            </a:r>
            <a:endParaRPr lang="en-GB" sz="1050" dirty="0" smtClean="0"/>
          </a:p>
          <a:p>
            <a:pPr lvl="1">
              <a:spcBef>
                <a:spcPts val="0"/>
              </a:spcBef>
            </a:pPr>
            <a:endParaRPr lang="en-GB" sz="1050" dirty="0"/>
          </a:p>
          <a:p>
            <a:pPr lvl="1">
              <a:spcBef>
                <a:spcPts val="0"/>
              </a:spcBef>
            </a:pPr>
            <a:r>
              <a:rPr lang="en-GB" sz="1050" dirty="0"/>
              <a:t>In re </a:t>
            </a:r>
            <a:r>
              <a:rPr lang="en-GB" sz="1050" dirty="0" err="1"/>
              <a:t>Innovatio</a:t>
            </a:r>
            <a:r>
              <a:rPr lang="en-GB" sz="1050" dirty="0"/>
              <a:t> (2013).  In re </a:t>
            </a:r>
            <a:r>
              <a:rPr lang="en-GB" sz="1050" dirty="0" err="1"/>
              <a:t>Innovatio</a:t>
            </a:r>
            <a:r>
              <a:rPr lang="en-GB" sz="1050" dirty="0"/>
              <a:t> IP Ventures, LLC Patent Litigation, No. C11-9308 2013 WL 5593609 (N.D. Ill. Sept. 27, 2013) (</a:t>
            </a:r>
            <a:r>
              <a:rPr lang="en-GB" sz="1050" dirty="0" err="1"/>
              <a:t>Holderman</a:t>
            </a:r>
            <a:r>
              <a:rPr lang="en-GB" sz="1050" dirty="0"/>
              <a:t>, J.)</a:t>
            </a:r>
          </a:p>
          <a:p>
            <a:pPr lvl="1">
              <a:spcBef>
                <a:spcPts val="0"/>
              </a:spcBef>
            </a:pPr>
            <a:endParaRPr lang="en-GB" sz="1050" dirty="0"/>
          </a:p>
          <a:p>
            <a:pPr lvl="1">
              <a:spcBef>
                <a:spcPts val="0"/>
              </a:spcBef>
            </a:pPr>
            <a:r>
              <a:rPr lang="en-GB" sz="1050" dirty="0"/>
              <a:t>Kang, B., Bekkers, R. (2015). Just-in-time patents and the development of standards. Research Policy 44, 1948–1961. DOI: </a:t>
            </a:r>
            <a:r>
              <a:rPr lang="en-GB" sz="1050" dirty="0" smtClean="0"/>
              <a:t>10.1016/j.respol.2015.07.001</a:t>
            </a:r>
          </a:p>
          <a:p>
            <a:pPr lvl="1">
              <a:spcBef>
                <a:spcPts val="0"/>
              </a:spcBef>
            </a:pPr>
            <a:endParaRPr lang="en-GB" sz="1050" dirty="0" smtClean="0"/>
          </a:p>
          <a:p>
            <a:pPr lvl="1">
              <a:spcBef>
                <a:spcPts val="0"/>
              </a:spcBef>
            </a:pPr>
            <a:r>
              <a:rPr lang="en-GB" sz="1050" dirty="0" smtClean="0"/>
              <a:t>Layne-Farrar</a:t>
            </a:r>
            <a:r>
              <a:rPr lang="en-GB" sz="1050" dirty="0"/>
              <a:t>, A. &amp; Lerner, J. (2011). To join or not to join: Examining patent pool participation and rent sharing rules. International Journal of Industrial Organization 29(2), 294-303</a:t>
            </a:r>
          </a:p>
          <a:p>
            <a:pPr lvl="1">
              <a:spcBef>
                <a:spcPts val="0"/>
              </a:spcBef>
            </a:pPr>
            <a:endParaRPr lang="en-GB" sz="1050" dirty="0"/>
          </a:p>
          <a:p>
            <a:pPr lvl="1">
              <a:spcBef>
                <a:spcPts val="0"/>
              </a:spcBef>
            </a:pPr>
            <a:endParaRPr lang="en-GB" sz="1050" dirty="0"/>
          </a:p>
          <a:p>
            <a:pPr lvl="1">
              <a:spcBef>
                <a:spcPts val="0"/>
              </a:spcBef>
            </a:pPr>
            <a:endParaRPr lang="en-GB" sz="1050" dirty="0"/>
          </a:p>
          <a:p>
            <a:pPr marL="0" lvl="1" indent="0">
              <a:spcBef>
                <a:spcPts val="0"/>
              </a:spcBef>
              <a:buNone/>
            </a:pPr>
            <a:endParaRPr lang="en-GB" sz="1050" dirty="0"/>
          </a:p>
        </p:txBody>
      </p:sp>
      <p:sp>
        <p:nvSpPr>
          <p:cNvPr id="4" name="כותרת 2">
            <a:extLst>
              <a:ext uri="{FF2B5EF4-FFF2-40B4-BE49-F238E27FC236}">
                <a16:creationId xmlns:a16="http://schemas.microsoft.com/office/drawing/2014/main" id="{6570B086-ACCF-27FC-E7FF-00162FA02682}"/>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800" dirty="0" smtClean="0"/>
              <a:t>References</a:t>
            </a:r>
            <a:endParaRPr lang="en-GB"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429082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5">
            <a:extLst>
              <a:ext uri="{FF2B5EF4-FFF2-40B4-BE49-F238E27FC236}">
                <a16:creationId xmlns:a16="http://schemas.microsoft.com/office/drawing/2014/main" id="{256F00DB-715F-0047-B345-6E1677996713}"/>
              </a:ext>
            </a:extLst>
          </p:cNvPr>
          <p:cNvSpPr>
            <a:spLocks noGrp="1"/>
          </p:cNvSpPr>
          <p:nvPr>
            <p:ph sz="quarter" idx="10"/>
          </p:nvPr>
        </p:nvSpPr>
        <p:spPr/>
        <p:txBody>
          <a:bodyPr>
            <a:normAutofit/>
          </a:bodyPr>
          <a:lstStyle/>
          <a:p>
            <a:pPr lvl="1">
              <a:spcBef>
                <a:spcPts val="0"/>
              </a:spcBef>
            </a:pPr>
            <a:endParaRPr lang="en-GB" sz="1050" dirty="0"/>
          </a:p>
          <a:p>
            <a:pPr lvl="1">
              <a:spcBef>
                <a:spcPts val="0"/>
              </a:spcBef>
            </a:pPr>
            <a:r>
              <a:rPr lang="en-GB" sz="1050" dirty="0" err="1" smtClean="0"/>
              <a:t>Lemley</a:t>
            </a:r>
            <a:r>
              <a:rPr lang="en-GB" sz="1050" dirty="0" smtClean="0"/>
              <a:t>, M. A., &amp; Shapiro, C. (2007). Patent holdup and royalty stacking. Texas Law Review 85, 1991-2049.</a:t>
            </a:r>
          </a:p>
          <a:p>
            <a:pPr lvl="1">
              <a:spcBef>
                <a:spcPts val="0"/>
              </a:spcBef>
            </a:pPr>
            <a:endParaRPr lang="en-GB" sz="1050" dirty="0" smtClean="0"/>
          </a:p>
          <a:p>
            <a:pPr lvl="1">
              <a:spcBef>
                <a:spcPts val="0"/>
              </a:spcBef>
            </a:pPr>
            <a:r>
              <a:rPr lang="en-GB" sz="1050" dirty="0" smtClean="0"/>
              <a:t>Microsoft vs. Motorola (2013), Microsoft Corp. v. Motorola, Inc., No. C10-1823, 2013 WL 2111217 (W.D. Wash. Apr. 25, 2013) (</a:t>
            </a:r>
            <a:r>
              <a:rPr lang="en-GB" sz="1050" dirty="0" err="1" smtClean="0"/>
              <a:t>Robart</a:t>
            </a:r>
            <a:r>
              <a:rPr lang="en-GB" sz="1050" dirty="0" smtClean="0"/>
              <a:t>, J.),</a:t>
            </a:r>
          </a:p>
          <a:p>
            <a:pPr lvl="1">
              <a:spcBef>
                <a:spcPts val="0"/>
              </a:spcBef>
            </a:pPr>
            <a:endParaRPr lang="en-GB" sz="1050" dirty="0" smtClean="0"/>
          </a:p>
          <a:p>
            <a:pPr lvl="1">
              <a:spcBef>
                <a:spcPts val="0"/>
              </a:spcBef>
            </a:pPr>
            <a:r>
              <a:rPr lang="en-GB" sz="1050" dirty="0" smtClean="0"/>
              <a:t>Pentheroudakis, C. and Baron, J. (2017). Licensing Terms of Standard Essential Patents: A Comprehensive Analysis of Cases, Thumm, N., editor(s), JRC104068, EUR 28302 EN, Publications Office of the European Union, Luxembourg, 2017, </a:t>
            </a:r>
          </a:p>
          <a:p>
            <a:pPr lvl="1">
              <a:spcBef>
                <a:spcPts val="0"/>
              </a:spcBef>
            </a:pPr>
            <a:endParaRPr lang="en-GB" sz="1050" dirty="0" smtClean="0"/>
          </a:p>
          <a:p>
            <a:pPr lvl="1">
              <a:spcBef>
                <a:spcPts val="0"/>
              </a:spcBef>
            </a:pPr>
            <a:r>
              <a:rPr lang="en-GB" sz="1050" dirty="0" smtClean="0"/>
              <a:t>Pohlmann, T. and Blind, K. (2016). Landscaping study on Standard Essential Patents (SEPs). A study prepared for the European Commission DG GROW Unit F.5. Berlin: IPlytics. </a:t>
            </a:r>
          </a:p>
          <a:p>
            <a:pPr lvl="1">
              <a:spcBef>
                <a:spcPts val="0"/>
              </a:spcBef>
            </a:pPr>
            <a:r>
              <a:rPr lang="en-GB" sz="1050" dirty="0" smtClean="0"/>
              <a:t>Pohlmann, T., Blind, K., Heß, P. (2020). </a:t>
            </a:r>
            <a:r>
              <a:rPr lang="de-DE" sz="1050" dirty="0" smtClean="0"/>
              <a:t>Studie zur Untersuchung und Analyse der Patentsituation bei der Standardisierung von 5G, Study on behalf of the German Bundesministerium für Wirtschaft und Energie, Berlin</a:t>
            </a:r>
            <a:endParaRPr lang="en-GB" sz="1050" dirty="0" smtClean="0"/>
          </a:p>
          <a:p>
            <a:pPr lvl="1">
              <a:spcBef>
                <a:spcPts val="0"/>
              </a:spcBef>
            </a:pPr>
            <a:endParaRPr lang="en-GB" sz="1050" dirty="0"/>
          </a:p>
          <a:p>
            <a:pPr lvl="1">
              <a:spcBef>
                <a:spcPts val="0"/>
              </a:spcBef>
            </a:pPr>
            <a:r>
              <a:rPr lang="en-GB" sz="1050" dirty="0"/>
              <a:t>TCL v Ericsson, (2017). TCL v Ericsson 8:14-CV-00341 JVS-</a:t>
            </a:r>
            <a:r>
              <a:rPr lang="en-GB" sz="1050" dirty="0" err="1"/>
              <a:t>DFMx</a:t>
            </a:r>
            <a:r>
              <a:rPr lang="en-GB" sz="1050" dirty="0"/>
              <a:t> (United States District Court, Central District of California December 22, 2017).</a:t>
            </a:r>
          </a:p>
          <a:p>
            <a:pPr lvl="1">
              <a:spcBef>
                <a:spcPts val="0"/>
              </a:spcBef>
            </a:pPr>
            <a:endParaRPr lang="en-GB" sz="1050" dirty="0"/>
          </a:p>
          <a:p>
            <a:pPr lvl="1">
              <a:spcBef>
                <a:spcPts val="0"/>
              </a:spcBef>
            </a:pPr>
            <a:r>
              <a:rPr lang="en-GB" sz="1050" dirty="0" err="1"/>
              <a:t>Uijl</a:t>
            </a:r>
            <a:r>
              <a:rPr lang="en-GB" sz="1050" dirty="0"/>
              <a:t>, S. d., Bekkers, R., &amp; de Vries, H. J. d. (2013). Managing Intellectual Property Using Patent Pools: Lessons from Three Generations of Pools in the Optical Disc Industry. California Management Review, 55(4), 31-50. DOI: 10.1525/cmr.2013.55.4.31</a:t>
            </a:r>
          </a:p>
          <a:p>
            <a:pPr lvl="1">
              <a:spcBef>
                <a:spcPts val="0"/>
              </a:spcBef>
            </a:pPr>
            <a:endParaRPr lang="en-GB" sz="1050" dirty="0"/>
          </a:p>
          <a:p>
            <a:pPr lvl="1">
              <a:spcBef>
                <a:spcPts val="0"/>
              </a:spcBef>
            </a:pPr>
            <a:r>
              <a:rPr lang="en-GB" sz="1050" dirty="0"/>
              <a:t>World Intellectual Property Organization, 2008: WIPO Intellectual Property Handbook: Policy, Law and Use.</a:t>
            </a:r>
          </a:p>
          <a:p>
            <a:pPr lvl="1">
              <a:spcBef>
                <a:spcPts val="0"/>
              </a:spcBef>
            </a:pPr>
            <a:endParaRPr lang="en-GB" sz="1050" dirty="0"/>
          </a:p>
          <a:p>
            <a:pPr lvl="1">
              <a:spcBef>
                <a:spcPts val="0"/>
              </a:spcBef>
            </a:pPr>
            <a:endParaRPr lang="en-GB" sz="1050" dirty="0"/>
          </a:p>
          <a:p>
            <a:pPr lvl="1">
              <a:spcBef>
                <a:spcPts val="0"/>
              </a:spcBef>
            </a:pPr>
            <a:endParaRPr lang="en-GB" sz="1050" dirty="0"/>
          </a:p>
        </p:txBody>
      </p:sp>
      <p:sp>
        <p:nvSpPr>
          <p:cNvPr id="4" name="כותרת 2">
            <a:extLst>
              <a:ext uri="{FF2B5EF4-FFF2-40B4-BE49-F238E27FC236}">
                <a16:creationId xmlns:a16="http://schemas.microsoft.com/office/drawing/2014/main" id="{05758214-16F0-5F73-C737-823640791C2E}"/>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800" dirty="0" smtClean="0"/>
              <a:t>References</a:t>
            </a:r>
            <a:endParaRPr lang="en-GB" sz="2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608781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idx="4294967295"/>
          </p:nvPr>
        </p:nvSpPr>
        <p:spPr>
          <a:xfrm>
            <a:off x="2941544" y="132163"/>
            <a:ext cx="8515350" cy="649288"/>
          </a:xfrm>
        </p:spPr>
        <p:txBody>
          <a:bodyPr>
            <a:normAutofit/>
          </a:bodyPr>
          <a:lstStyle/>
          <a:p>
            <a:r>
              <a:rPr lang="en-GB" dirty="0" smtClean="0">
                <a:latin typeface="Calibri Light" panose="020F0302020204030204" pitchFamily="34" charset="0"/>
                <a:cs typeface="Calibri Light" panose="020F0302020204030204" pitchFamily="34" charset="0"/>
              </a:rPr>
              <a:t>General Information</a:t>
            </a:r>
            <a:endParaRPr lang="en-GB" dirty="0">
              <a:latin typeface="Calibri Light" panose="020F0302020204030204" pitchFamily="34" charset="0"/>
              <a:cs typeface="Calibri Light" panose="020F0302020204030204" pitchFamily="34" charset="0"/>
            </a:endParaRPr>
          </a:p>
        </p:txBody>
      </p:sp>
      <p:sp>
        <p:nvSpPr>
          <p:cNvPr id="5" name="Content Placeholder 11">
            <a:extLst>
              <a:ext uri="{FF2B5EF4-FFF2-40B4-BE49-F238E27FC236}">
                <a16:creationId xmlns:a16="http://schemas.microsoft.com/office/drawing/2014/main" id="{5C6FD866-2D38-4FCE-83DA-7C5E18B6286C}"/>
              </a:ext>
            </a:extLst>
          </p:cNvPr>
          <p:cNvSpPr>
            <a:spLocks noGrp="1"/>
          </p:cNvSpPr>
          <p:nvPr>
            <p:ph sz="quarter" idx="10"/>
          </p:nvPr>
        </p:nvSpPr>
        <p:spPr/>
        <p:txBody>
          <a:bodyPr>
            <a:normAutofit/>
          </a:bodyPr>
          <a:lstStyle/>
          <a:p>
            <a:r>
              <a:rPr lang="en-GB" sz="1800" dirty="0">
                <a:latin typeface="Calibri Light" panose="020F0302020204030204" pitchFamily="34" charset="0"/>
                <a:cs typeface="Calibri Light" panose="020F0302020204030204" pitchFamily="34" charset="0"/>
              </a:rPr>
              <a:t>The learning objectives of this </a:t>
            </a:r>
            <a:r>
              <a:rPr lang="en-GB" sz="1800" dirty="0" smtClean="0">
                <a:latin typeface="Calibri Light" panose="020F0302020204030204" pitchFamily="34" charset="0"/>
                <a:cs typeface="Calibri Light" panose="020F0302020204030204" pitchFamily="34" charset="0"/>
              </a:rPr>
              <a:t>webinar </a:t>
            </a:r>
            <a:r>
              <a:rPr lang="en-GB" sz="1800" dirty="0">
                <a:latin typeface="Calibri Light" panose="020F0302020204030204" pitchFamily="34" charset="0"/>
                <a:cs typeface="Calibri Light" panose="020F0302020204030204" pitchFamily="34" charset="0"/>
              </a:rPr>
              <a:t>are:</a:t>
            </a:r>
            <a:endParaRPr lang="en-GB" sz="1500" dirty="0"/>
          </a:p>
          <a:p>
            <a:pPr lvl="1"/>
            <a:r>
              <a:rPr lang="en-GB" sz="1500" dirty="0" smtClean="0">
                <a:solidFill>
                  <a:schemeClr val="tx1"/>
                </a:solidFill>
              </a:rPr>
              <a:t>To know the various forms of IPRs </a:t>
            </a:r>
          </a:p>
          <a:p>
            <a:pPr lvl="1"/>
            <a:r>
              <a:rPr lang="en-US" sz="1500" dirty="0" smtClean="0">
                <a:solidFill>
                  <a:schemeClr val="tx1"/>
                </a:solidFill>
              </a:rPr>
              <a:t>To understand the tensions between patents and standards</a:t>
            </a:r>
          </a:p>
          <a:p>
            <a:pPr lvl="1"/>
            <a:r>
              <a:rPr lang="en-US" sz="1500" dirty="0" smtClean="0">
                <a:solidFill>
                  <a:schemeClr val="tx1"/>
                </a:solidFill>
              </a:rPr>
              <a:t>To know the different form of IPR policies</a:t>
            </a:r>
          </a:p>
          <a:p>
            <a:pPr lvl="1"/>
            <a:r>
              <a:rPr lang="en-US" sz="1500" dirty="0" smtClean="0">
                <a:solidFill>
                  <a:schemeClr val="tx1"/>
                </a:solidFill>
              </a:rPr>
              <a:t>To comprehend the possible role of patent pools</a:t>
            </a:r>
          </a:p>
          <a:p>
            <a:pPr lvl="1"/>
            <a:endParaRPr lang="en-US" sz="1500" b="1" dirty="0" smtClean="0">
              <a:solidFill>
                <a:schemeClr val="tx1"/>
              </a:solidFill>
            </a:endParaRPr>
          </a:p>
          <a:p>
            <a:pPr lvl="1"/>
            <a:endParaRPr lang="en-GB" sz="1500" b="1" dirty="0">
              <a:solidFill>
                <a:schemeClr val="tx1"/>
              </a:solidFill>
            </a:endParaRPr>
          </a:p>
          <a:p>
            <a:pPr lvl="1"/>
            <a:endParaRPr lang="en-GB" dirty="0">
              <a:solidFill>
                <a:srgbClr val="FF0000"/>
              </a:solidFill>
            </a:endParaRPr>
          </a:p>
        </p:txBody>
      </p:sp>
    </p:spTree>
    <p:extLst>
      <p:ext uri="{BB962C8B-B14F-4D97-AF65-F5344CB8AC3E}">
        <p14:creationId xmlns:p14="http://schemas.microsoft.com/office/powerpoint/2010/main" val="1904196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כותרת 2">
            <a:extLst>
              <a:ext uri="{FF2B5EF4-FFF2-40B4-BE49-F238E27FC236}">
                <a16:creationId xmlns:a16="http://schemas.microsoft.com/office/drawing/2014/main" id="{0975B0CF-ED61-4BB8-883A-4C0439B7B986}"/>
              </a:ext>
            </a:extLst>
          </p:cNvPr>
          <p:cNvSpPr>
            <a:spLocks noGrp="1"/>
          </p:cNvSpPr>
          <p:nvPr>
            <p:ph type="title" idx="4294967295"/>
          </p:nvPr>
        </p:nvSpPr>
        <p:spPr>
          <a:xfrm>
            <a:off x="2941544" y="132163"/>
            <a:ext cx="8515350" cy="649288"/>
          </a:xfrm>
        </p:spPr>
        <p:txBody>
          <a:bodyPr>
            <a:normAutofit/>
          </a:bodyPr>
          <a:lstStyle/>
          <a:p>
            <a:r>
              <a:rPr lang="en-GB" dirty="0" smtClean="0"/>
              <a:t>Introduction</a:t>
            </a:r>
            <a:endParaRPr lang="en-GB" dirty="0">
              <a:latin typeface="Calibri Light" panose="020F0302020204030204" pitchFamily="34" charset="0"/>
              <a:cs typeface="Calibri Light" panose="020F0302020204030204" pitchFamily="34" charset="0"/>
            </a:endParaRPr>
          </a:p>
        </p:txBody>
      </p:sp>
      <p:sp>
        <p:nvSpPr>
          <p:cNvPr id="10" name="Content Placeholder 11">
            <a:extLst>
              <a:ext uri="{FF2B5EF4-FFF2-40B4-BE49-F238E27FC236}">
                <a16:creationId xmlns:a16="http://schemas.microsoft.com/office/drawing/2014/main" id="{5C6FD866-2D38-4FCE-83DA-7C5E18B6286C}"/>
              </a:ext>
            </a:extLst>
          </p:cNvPr>
          <p:cNvSpPr txBox="1">
            <a:spLocks/>
          </p:cNvSpPr>
          <p:nvPr/>
        </p:nvSpPr>
        <p:spPr>
          <a:xfrm>
            <a:off x="652985" y="960400"/>
            <a:ext cx="8419219" cy="3134272"/>
          </a:xfrm>
          <a:prstGeom prst="rect">
            <a:avLst/>
          </a:prstGeom>
          <a:noFill/>
          <a:ln>
            <a:noFill/>
          </a:ln>
        </p:spPr>
        <p:txBody>
          <a:bodyPr spcFirstLastPara="1" wrap="square" lIns="68575" tIns="34275" rIns="68575" bIns="34275" anchor="t" anchorCtr="0">
            <a:normAutofit lnSpcReduction="100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2"/>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r>
              <a:rPr lang="en-GB" altLang="en-US" sz="1800" dirty="0">
                <a:solidFill>
                  <a:schemeClr val="tx1"/>
                </a:solidFill>
                <a:latin typeface="Calibri Light" panose="020F0302020204030204" pitchFamily="34" charset="0"/>
                <a:cs typeface="Calibri Light" panose="020F0302020204030204" pitchFamily="34" charset="0"/>
              </a:rPr>
              <a:t>Standardisation is driven by various </a:t>
            </a:r>
            <a:r>
              <a:rPr lang="en-GB" altLang="en-US" sz="1800" dirty="0" smtClean="0">
                <a:solidFill>
                  <a:schemeClr val="tx1"/>
                </a:solidFill>
                <a:latin typeface="Calibri Light" panose="020F0302020204030204" pitchFamily="34" charset="0"/>
                <a:cs typeface="Calibri Light" panose="020F0302020204030204" pitchFamily="34" charset="0"/>
              </a:rPr>
              <a:t>sources (Blind et al. 2024), </a:t>
            </a:r>
            <a:r>
              <a:rPr lang="en-GB" altLang="en-US" sz="1800" dirty="0">
                <a:solidFill>
                  <a:schemeClr val="tx1"/>
                </a:solidFill>
                <a:latin typeface="Calibri Light" panose="020F0302020204030204" pitchFamily="34" charset="0"/>
                <a:cs typeface="Calibri Light" panose="020F0302020204030204" pitchFamily="34" charset="0"/>
              </a:rPr>
              <a:t>like </a:t>
            </a:r>
          </a:p>
          <a:p>
            <a:pPr lvl="1"/>
            <a:r>
              <a:rPr lang="en-GB" sz="1500" dirty="0" smtClean="0">
                <a:solidFill>
                  <a:schemeClr val="tx1"/>
                </a:solidFill>
              </a:rPr>
              <a:t>customer requirements</a:t>
            </a:r>
          </a:p>
          <a:p>
            <a:pPr lvl="1"/>
            <a:r>
              <a:rPr lang="en-GB" sz="1500" dirty="0" smtClean="0">
                <a:solidFill>
                  <a:schemeClr val="tx1"/>
                </a:solidFill>
              </a:rPr>
              <a:t>regulation and policy </a:t>
            </a:r>
          </a:p>
          <a:p>
            <a:pPr lvl="1"/>
            <a:r>
              <a:rPr lang="en-GB" sz="1500" dirty="0" smtClean="0">
                <a:solidFill>
                  <a:schemeClr val="tx1"/>
                </a:solidFill>
              </a:rPr>
              <a:t>research and innovation </a:t>
            </a:r>
          </a:p>
          <a:p>
            <a:r>
              <a:rPr lang="en-GB" sz="1800" dirty="0" smtClean="0">
                <a:solidFill>
                  <a:schemeClr val="tx1"/>
                </a:solidFill>
                <a:latin typeface="Calibri Light" panose="020F0302020204030204" pitchFamily="34" charset="0"/>
                <a:cs typeface="Calibri Light" panose="020F0302020204030204" pitchFamily="34" charset="0"/>
              </a:rPr>
              <a:t>However, most research output and </a:t>
            </a:r>
            <a:r>
              <a:rPr lang="en-GB" sz="1800" dirty="0">
                <a:solidFill>
                  <a:schemeClr val="tx1"/>
                </a:solidFill>
                <a:latin typeface="Calibri Light" panose="020F0302020204030204" pitchFamily="34" charset="0"/>
                <a:cs typeface="Calibri Light" panose="020F0302020204030204" pitchFamily="34" charset="0"/>
              </a:rPr>
              <a:t>innovative ideas </a:t>
            </a:r>
            <a:r>
              <a:rPr lang="en-GB" sz="1800" dirty="0" smtClean="0">
                <a:solidFill>
                  <a:schemeClr val="tx1"/>
                </a:solidFill>
                <a:latin typeface="Calibri Light" panose="020F0302020204030204" pitchFamily="34" charset="0"/>
                <a:cs typeface="Calibri Light" panose="020F0302020204030204" pitchFamily="34" charset="0"/>
              </a:rPr>
              <a:t>are </a:t>
            </a:r>
            <a:r>
              <a:rPr lang="en-GB" sz="1800" dirty="0">
                <a:solidFill>
                  <a:schemeClr val="tx1"/>
                </a:solidFill>
                <a:latin typeface="Calibri Light" panose="020F0302020204030204" pitchFamily="34" charset="0"/>
                <a:cs typeface="Calibri Light" panose="020F0302020204030204" pitchFamily="34" charset="0"/>
              </a:rPr>
              <a:t>subject to intellectual property rights (IPRs) </a:t>
            </a:r>
          </a:p>
          <a:p>
            <a:pPr lvl="1"/>
            <a:r>
              <a:rPr lang="en-GB" sz="1500" dirty="0" smtClean="0">
                <a:solidFill>
                  <a:schemeClr val="tx1"/>
                </a:solidFill>
              </a:rPr>
              <a:t>many </a:t>
            </a:r>
            <a:r>
              <a:rPr lang="en-GB" sz="1500" dirty="0">
                <a:solidFill>
                  <a:schemeClr val="tx1"/>
                </a:solidFill>
              </a:rPr>
              <a:t>participants in standardisation are indeed active in applying for various types of IPRs</a:t>
            </a:r>
          </a:p>
          <a:p>
            <a:r>
              <a:rPr lang="en-GB" sz="1800" dirty="0" smtClean="0">
                <a:solidFill>
                  <a:schemeClr val="tx1"/>
                </a:solidFill>
                <a:latin typeface="Calibri Light" panose="020F0302020204030204" pitchFamily="34" charset="0"/>
                <a:cs typeface="Calibri Light" panose="020F0302020204030204" pitchFamily="34" charset="0"/>
              </a:rPr>
              <a:t>Some of these IPRs </a:t>
            </a:r>
            <a:r>
              <a:rPr lang="en-GB" sz="1800" dirty="0">
                <a:solidFill>
                  <a:schemeClr val="tx1"/>
                </a:solidFill>
                <a:latin typeface="Calibri Light" panose="020F0302020204030204" pitchFamily="34" charset="0"/>
                <a:cs typeface="Calibri Light" panose="020F0302020204030204" pitchFamily="34" charset="0"/>
              </a:rPr>
              <a:t>may limit the usage of these ideas </a:t>
            </a:r>
            <a:r>
              <a:rPr lang="en-GB" sz="1800" dirty="0" smtClean="0">
                <a:solidFill>
                  <a:schemeClr val="tx1"/>
                </a:solidFill>
                <a:latin typeface="Calibri Light" panose="020F0302020204030204" pitchFamily="34" charset="0"/>
                <a:cs typeface="Calibri Light" panose="020F0302020204030204" pitchFamily="34" charset="0"/>
              </a:rPr>
              <a:t>in general (e.g</a:t>
            </a:r>
            <a:r>
              <a:rPr lang="en-GB" sz="1800" dirty="0">
                <a:solidFill>
                  <a:schemeClr val="tx1"/>
                </a:solidFill>
                <a:latin typeface="Calibri Light" panose="020F0302020204030204" pitchFamily="34" charset="0"/>
                <a:cs typeface="Calibri Light" panose="020F0302020204030204" pitchFamily="34" charset="0"/>
              </a:rPr>
              <a:t>. </a:t>
            </a:r>
            <a:r>
              <a:rPr lang="en-GB" sz="1800" dirty="0" smtClean="0">
                <a:solidFill>
                  <a:schemeClr val="tx1"/>
                </a:solidFill>
                <a:latin typeface="Calibri Light" panose="020F0302020204030204" pitchFamily="34" charset="0"/>
                <a:cs typeface="Calibri Light" panose="020F0302020204030204" pitchFamily="34" charset="0"/>
              </a:rPr>
              <a:t>integration in </a:t>
            </a:r>
            <a:r>
              <a:rPr lang="en-GB" sz="1800" dirty="0">
                <a:solidFill>
                  <a:schemeClr val="tx1"/>
                </a:solidFill>
                <a:latin typeface="Calibri Light" panose="020F0302020204030204" pitchFamily="34" charset="0"/>
                <a:cs typeface="Calibri Light" panose="020F0302020204030204" pitchFamily="34" charset="0"/>
              </a:rPr>
              <a:t>devices</a:t>
            </a:r>
            <a:r>
              <a:rPr lang="en-GB" sz="1800" dirty="0" smtClean="0">
                <a:solidFill>
                  <a:schemeClr val="tx1"/>
                </a:solidFill>
                <a:latin typeface="Calibri Light" panose="020F0302020204030204" pitchFamily="34" charset="0"/>
                <a:cs typeface="Calibri Light" panose="020F0302020204030204" pitchFamily="34" charset="0"/>
              </a:rPr>
              <a:t>) and particularly related to the implementation of standards</a:t>
            </a:r>
            <a:endParaRPr lang="en-GB" sz="1800" dirty="0">
              <a:solidFill>
                <a:schemeClr val="tx1"/>
              </a:solidFill>
              <a:latin typeface="Calibri Light" panose="020F0302020204030204" pitchFamily="34" charset="0"/>
              <a:cs typeface="Calibri Light" panose="020F0302020204030204" pitchFamily="34" charset="0"/>
            </a:endParaRPr>
          </a:p>
          <a:p>
            <a:r>
              <a:rPr lang="en-GB" sz="1800" dirty="0">
                <a:solidFill>
                  <a:schemeClr val="tx1"/>
                </a:solidFill>
                <a:latin typeface="Calibri Light" panose="020F0302020204030204" pitchFamily="34" charset="0"/>
                <a:cs typeface="Calibri Light" panose="020F0302020204030204" pitchFamily="34" charset="0"/>
              </a:rPr>
              <a:t>For this reason, it is important to have a good understanding of the interplay </a:t>
            </a:r>
            <a:br>
              <a:rPr lang="en-GB" sz="1800" dirty="0">
                <a:solidFill>
                  <a:schemeClr val="tx1"/>
                </a:solidFill>
                <a:latin typeface="Calibri Light" panose="020F0302020204030204" pitchFamily="34" charset="0"/>
                <a:cs typeface="Calibri Light" panose="020F0302020204030204" pitchFamily="34" charset="0"/>
              </a:rPr>
            </a:br>
            <a:r>
              <a:rPr lang="en-GB" sz="1800" dirty="0">
                <a:solidFill>
                  <a:schemeClr val="tx1"/>
                </a:solidFill>
                <a:latin typeface="Calibri Light" panose="020F0302020204030204" pitchFamily="34" charset="0"/>
                <a:cs typeface="Calibri Light" panose="020F0302020204030204" pitchFamily="34" charset="0"/>
              </a:rPr>
              <a:t>between IPRs and standards</a:t>
            </a:r>
          </a:p>
          <a:p>
            <a:pPr lvl="1"/>
            <a:endParaRPr lang="en-GB" sz="1500" dirty="0" smtClean="0">
              <a:solidFill>
                <a:schemeClr val="tx1"/>
              </a:solidFill>
            </a:endParaRPr>
          </a:p>
        </p:txBody>
      </p:sp>
    </p:spTree>
    <p:extLst>
      <p:ext uri="{BB962C8B-B14F-4D97-AF65-F5344CB8AC3E}">
        <p14:creationId xmlns:p14="http://schemas.microsoft.com/office/powerpoint/2010/main" val="1900522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D61147A6-81A7-5549-9661-90EB89EE9581}"/>
              </a:ext>
            </a:extLst>
          </p:cNvPr>
          <p:cNvPicPr>
            <a:picLocks noChangeAspect="1"/>
          </p:cNvPicPr>
          <p:nvPr/>
        </p:nvPicPr>
        <p:blipFill>
          <a:blip r:embed="rId3"/>
          <a:stretch>
            <a:fillRect/>
          </a:stretch>
        </p:blipFill>
        <p:spPr>
          <a:xfrm>
            <a:off x="5432612" y="1068283"/>
            <a:ext cx="3254069" cy="3215021"/>
          </a:xfrm>
          <a:prstGeom prst="rect">
            <a:avLst/>
          </a:prstGeom>
        </p:spPr>
      </p:pic>
      <p:sp>
        <p:nvSpPr>
          <p:cNvPr id="6" name="כותרת 1">
            <a:extLst>
              <a:ext uri="{FF2B5EF4-FFF2-40B4-BE49-F238E27FC236}">
                <a16:creationId xmlns:a16="http://schemas.microsoft.com/office/drawing/2014/main" id="{4E5907F4-2BB9-1842-AB2F-F45BFE692285}"/>
              </a:ext>
            </a:extLst>
          </p:cNvPr>
          <p:cNvSpPr txBox="1">
            <a:spLocks/>
          </p:cNvSpPr>
          <p:nvPr/>
        </p:nvSpPr>
        <p:spPr>
          <a:xfrm>
            <a:off x="618612" y="964861"/>
            <a:ext cx="4361603" cy="536762"/>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350" dirty="0">
              <a:solidFill>
                <a:schemeClr val="tx1"/>
              </a:solidFill>
              <a:latin typeface="Calibri Light" panose="020F0302020204030204" pitchFamily="34" charset="0"/>
              <a:cs typeface="Calibri Light" panose="020F0302020204030204" pitchFamily="34" charset="0"/>
            </a:endParaRPr>
          </a:p>
        </p:txBody>
      </p:sp>
      <p:sp>
        <p:nvSpPr>
          <p:cNvPr id="4" name="כותרת 2">
            <a:extLst>
              <a:ext uri="{FF2B5EF4-FFF2-40B4-BE49-F238E27FC236}">
                <a16:creationId xmlns:a16="http://schemas.microsoft.com/office/drawing/2014/main" id="{013A2EA1-DD95-187A-2680-0D85546A1300}"/>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IPRs in its </a:t>
            </a:r>
            <a:r>
              <a:rPr lang="en-GB" sz="2400" dirty="0"/>
              <a:t>different forms</a:t>
            </a:r>
            <a:endParaRPr lang="en-GB" sz="2400" dirty="0">
              <a:latin typeface="Calibri Light" panose="020F0302020204030204" pitchFamily="34" charset="0"/>
              <a:cs typeface="Calibri Light" panose="020F0302020204030204" pitchFamily="34" charset="0"/>
            </a:endParaRPr>
          </a:p>
        </p:txBody>
      </p:sp>
      <p:sp>
        <p:nvSpPr>
          <p:cNvPr id="5" name="כותרת 1">
            <a:extLst>
              <a:ext uri="{FF2B5EF4-FFF2-40B4-BE49-F238E27FC236}">
                <a16:creationId xmlns:a16="http://schemas.microsoft.com/office/drawing/2014/main" id="{3EA680E7-9BD0-9B21-58E2-C2E79A566249}"/>
              </a:ext>
            </a:extLst>
          </p:cNvPr>
          <p:cNvSpPr txBox="1">
            <a:spLocks/>
          </p:cNvSpPr>
          <p:nvPr/>
        </p:nvSpPr>
        <p:spPr>
          <a:xfrm>
            <a:off x="604529" y="1841413"/>
            <a:ext cx="4361603" cy="510481"/>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a:lnSpc>
                <a:spcPct val="100000"/>
              </a:lnSpc>
            </a:pPr>
            <a:endParaRPr lang="en-GB" altLang="en-US" sz="1350" dirty="0">
              <a:solidFill>
                <a:schemeClr val="tx1"/>
              </a:solidFill>
              <a:highlight>
                <a:srgbClr val="FFFF00"/>
              </a:highlight>
              <a:latin typeface="Calibri Light" panose="020F0302020204030204" pitchFamily="34" charset="0"/>
              <a:cs typeface="Calibri Light" panose="020F0302020204030204" pitchFamily="34" charset="0"/>
            </a:endParaRPr>
          </a:p>
        </p:txBody>
      </p:sp>
      <p:sp>
        <p:nvSpPr>
          <p:cNvPr id="17" name="Textfeld 16"/>
          <p:cNvSpPr txBox="1"/>
          <p:nvPr/>
        </p:nvSpPr>
        <p:spPr>
          <a:xfrm>
            <a:off x="6707659" y="4308526"/>
            <a:ext cx="1848280" cy="261610"/>
          </a:xfrm>
          <a:prstGeom prst="rect">
            <a:avLst/>
          </a:prstGeom>
          <a:noFill/>
        </p:spPr>
        <p:txBody>
          <a:bodyPr wrap="square" rtlCol="0">
            <a:spAutoFit/>
          </a:bodyPr>
          <a:lstStyle/>
          <a:p>
            <a:r>
              <a:rPr lang="de-DE" sz="1100" dirty="0">
                <a:solidFill>
                  <a:schemeClr val="tx1"/>
                </a:solidFill>
              </a:rPr>
              <a:t>© </a:t>
            </a:r>
            <a:r>
              <a:rPr lang="de-DE" sz="1100" dirty="0" smtClean="0">
                <a:solidFill>
                  <a:schemeClr val="tx1"/>
                </a:solidFill>
              </a:rPr>
              <a:t>ETSI. All </a:t>
            </a:r>
            <a:r>
              <a:rPr lang="de-DE" sz="1100" dirty="0" err="1">
                <a:solidFill>
                  <a:schemeClr val="tx1"/>
                </a:solidFill>
              </a:rPr>
              <a:t>r</a:t>
            </a:r>
            <a:r>
              <a:rPr lang="de-DE" sz="1100" dirty="0" err="1" smtClean="0">
                <a:solidFill>
                  <a:schemeClr val="tx1"/>
                </a:solidFill>
              </a:rPr>
              <a:t>ights</a:t>
            </a:r>
            <a:r>
              <a:rPr lang="de-DE" sz="1100" dirty="0" smtClean="0">
                <a:solidFill>
                  <a:schemeClr val="tx1"/>
                </a:solidFill>
              </a:rPr>
              <a:t> </a:t>
            </a:r>
            <a:r>
              <a:rPr lang="de-DE" sz="1100" dirty="0" err="1">
                <a:solidFill>
                  <a:schemeClr val="tx1"/>
                </a:solidFill>
              </a:rPr>
              <a:t>r</a:t>
            </a:r>
            <a:r>
              <a:rPr lang="de-DE" sz="1100" dirty="0" err="1" smtClean="0">
                <a:solidFill>
                  <a:schemeClr val="tx1"/>
                </a:solidFill>
              </a:rPr>
              <a:t>eserved</a:t>
            </a:r>
            <a:r>
              <a:rPr lang="de-DE" sz="1100" dirty="0" smtClean="0">
                <a:solidFill>
                  <a:schemeClr val="tx1"/>
                </a:solidFill>
              </a:rPr>
              <a:t> </a:t>
            </a:r>
            <a:endParaRPr lang="de-DE" sz="1100" dirty="0">
              <a:solidFill>
                <a:schemeClr val="tx1"/>
              </a:solidFill>
            </a:endParaRPr>
          </a:p>
        </p:txBody>
      </p:sp>
      <p:sp>
        <p:nvSpPr>
          <p:cNvPr id="18" name="Content Placeholder 11">
            <a:extLst>
              <a:ext uri="{FF2B5EF4-FFF2-40B4-BE49-F238E27FC236}">
                <a16:creationId xmlns:a16="http://schemas.microsoft.com/office/drawing/2014/main" id="{5C6FD866-2D38-4FCE-83DA-7C5E18B6286C}"/>
              </a:ext>
            </a:extLst>
          </p:cNvPr>
          <p:cNvSpPr txBox="1">
            <a:spLocks/>
          </p:cNvSpPr>
          <p:nvPr/>
        </p:nvSpPr>
        <p:spPr>
          <a:xfrm>
            <a:off x="474573" y="870875"/>
            <a:ext cx="4770288" cy="3134272"/>
          </a:xfrm>
          <a:prstGeom prst="rect">
            <a:avLst/>
          </a:prstGeom>
          <a:noFill/>
          <a:ln>
            <a:noFill/>
          </a:ln>
        </p:spPr>
        <p:txBody>
          <a:bodyPr spcFirstLastPara="1" wrap="square" lIns="68575" tIns="34275" rIns="68575" bIns="34275" anchor="t" anchorCtr="0">
            <a:normAutofit fontScale="92500"/>
          </a:bodyPr>
          <a:lstStyle>
            <a:defPPr marR="0" lvl="0" algn="l" rtl="0">
              <a:lnSpc>
                <a:spcPct val="100000"/>
              </a:lnSpc>
              <a:spcBef>
                <a:spcPts val="0"/>
              </a:spcBef>
              <a:spcAft>
                <a:spcPts val="0"/>
              </a:spcAft>
            </a:defPPr>
            <a:lvl1pPr marL="257175" marR="0" lvl="0" indent="-257175" algn="l" rtl="0">
              <a:lnSpc>
                <a:spcPct val="90000"/>
              </a:lnSpc>
              <a:spcBef>
                <a:spcPts val="800"/>
              </a:spcBef>
              <a:spcAft>
                <a:spcPts val="0"/>
              </a:spcAft>
              <a:buClr>
                <a:schemeClr val="dk1"/>
              </a:buClr>
              <a:buSzPts val="2100"/>
              <a:buFontTx/>
              <a:buBlip>
                <a:blip r:embed="rId4"/>
              </a:buBlip>
              <a:defRPr sz="2100" b="0" i="0" u="none" strike="noStrike" cap="none">
                <a:solidFill>
                  <a:schemeClr val="dk1"/>
                </a:solidFill>
                <a:latin typeface="+mj-lt"/>
                <a:ea typeface="Calibri"/>
                <a:cs typeface="Calibri"/>
                <a:sym typeface="Calibri"/>
              </a:defRPr>
            </a:lvl1pPr>
            <a:lvl2pPr marL="405000" marR="0" lvl="1" indent="-270000" algn="l" rtl="0">
              <a:lnSpc>
                <a:spcPct val="90000"/>
              </a:lnSpc>
              <a:spcBef>
                <a:spcPts val="4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Calibri"/>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r>
              <a:rPr lang="en-US" altLang="en-US" sz="1800" dirty="0" smtClean="0">
                <a:solidFill>
                  <a:schemeClr val="tx1"/>
                </a:solidFill>
                <a:latin typeface="Calibri Light" panose="020F0302020204030204" pitchFamily="34" charset="0"/>
                <a:cs typeface="Calibri Light" panose="020F0302020204030204" pitchFamily="34" charset="0"/>
              </a:rPr>
              <a:t>IPRs </a:t>
            </a:r>
            <a:r>
              <a:rPr lang="en-US" altLang="en-US" sz="1800" dirty="0">
                <a:solidFill>
                  <a:schemeClr val="tx1"/>
                </a:solidFill>
                <a:latin typeface="Calibri Light" panose="020F0302020204030204" pitchFamily="34" charset="0"/>
                <a:cs typeface="Calibri Light" panose="020F0302020204030204" pitchFamily="34" charset="0"/>
              </a:rPr>
              <a:t>exist in almost in all countries around the world </a:t>
            </a:r>
          </a:p>
          <a:p>
            <a:r>
              <a:rPr lang="en-US" sz="1800" dirty="0">
                <a:solidFill>
                  <a:schemeClr val="tx1"/>
                </a:solidFill>
                <a:latin typeface="Calibri Light" panose="020F0302020204030204" pitchFamily="34" charset="0"/>
                <a:cs typeface="Calibri Light" panose="020F0302020204030204" pitchFamily="34" charset="0"/>
              </a:rPr>
              <a:t>Countries have established laws to protect intellectual property for several reasons:</a:t>
            </a:r>
          </a:p>
          <a:p>
            <a:pPr lvl="1"/>
            <a:r>
              <a:rPr lang="en-US" sz="1500" dirty="0" smtClean="0">
                <a:solidFill>
                  <a:schemeClr val="tx1"/>
                </a:solidFill>
              </a:rPr>
              <a:t>acknowledgement </a:t>
            </a:r>
            <a:r>
              <a:rPr lang="en-US" sz="1500" dirty="0">
                <a:solidFill>
                  <a:schemeClr val="tx1"/>
                </a:solidFill>
              </a:rPr>
              <a:t>the moral and economic </a:t>
            </a:r>
            <a:r>
              <a:rPr lang="en-US" sz="1500" dirty="0" smtClean="0">
                <a:solidFill>
                  <a:schemeClr val="tx1"/>
                </a:solidFill>
              </a:rPr>
              <a:t>rights of </a:t>
            </a:r>
            <a:r>
              <a:rPr lang="en-US" sz="1500" dirty="0">
                <a:solidFill>
                  <a:schemeClr val="tx1"/>
                </a:solidFill>
              </a:rPr>
              <a:t>creators</a:t>
            </a:r>
          </a:p>
          <a:p>
            <a:pPr lvl="1"/>
            <a:r>
              <a:rPr lang="en-US" sz="1500" dirty="0" smtClean="0">
                <a:solidFill>
                  <a:schemeClr val="tx1"/>
                </a:solidFill>
              </a:rPr>
              <a:t>promotion of research</a:t>
            </a:r>
            <a:r>
              <a:rPr lang="en-US" sz="1500" dirty="0">
                <a:solidFill>
                  <a:schemeClr val="tx1"/>
                </a:solidFill>
              </a:rPr>
              <a:t>, creativity and innovation, and the dissemination and application of their results</a:t>
            </a:r>
          </a:p>
          <a:p>
            <a:pPr lvl="1"/>
            <a:r>
              <a:rPr lang="en-US" sz="1500" dirty="0" smtClean="0">
                <a:solidFill>
                  <a:schemeClr val="tx1"/>
                </a:solidFill>
              </a:rPr>
              <a:t>allowing </a:t>
            </a:r>
            <a:r>
              <a:rPr lang="en-US" sz="1500" dirty="0">
                <a:solidFill>
                  <a:schemeClr val="tx1"/>
                </a:solidFill>
              </a:rPr>
              <a:t>their trade their IPRs contributing to sustainable development</a:t>
            </a:r>
          </a:p>
          <a:p>
            <a:r>
              <a:rPr lang="en-US" sz="1800" dirty="0" smtClean="0">
                <a:solidFill>
                  <a:schemeClr val="tx1"/>
                </a:solidFill>
                <a:latin typeface="Calibri Light" panose="020F0302020204030204" pitchFamily="34" charset="0"/>
                <a:cs typeface="Calibri Light" panose="020F0302020204030204" pitchFamily="34" charset="0"/>
              </a:rPr>
              <a:t>As </a:t>
            </a:r>
            <a:r>
              <a:rPr lang="en-US" sz="1800" dirty="0">
                <a:solidFill>
                  <a:schemeClr val="tx1"/>
                </a:solidFill>
                <a:latin typeface="Calibri Light" panose="020F0302020204030204" pitchFamily="34" charset="0"/>
                <a:cs typeface="Calibri Light" panose="020F0302020204030204" pitchFamily="34" charset="0"/>
              </a:rPr>
              <a:t>creations by humans can take several forms, there are different types of </a:t>
            </a:r>
            <a:r>
              <a:rPr lang="en-US" sz="1800" dirty="0" smtClean="0">
                <a:solidFill>
                  <a:schemeClr val="tx1"/>
                </a:solidFill>
                <a:latin typeface="Calibri Light" panose="020F0302020204030204" pitchFamily="34" charset="0"/>
                <a:cs typeface="Calibri Light" panose="020F0302020204030204" pitchFamily="34" charset="0"/>
              </a:rPr>
              <a:t>IPRs </a:t>
            </a:r>
            <a:r>
              <a:rPr lang="en-US" sz="1800" dirty="0">
                <a:solidFill>
                  <a:schemeClr val="tx1"/>
                </a:solidFill>
                <a:latin typeface="Calibri Light" panose="020F0302020204030204" pitchFamily="34" charset="0"/>
                <a:cs typeface="Calibri Light" panose="020F0302020204030204" pitchFamily="34" charset="0"/>
              </a:rPr>
              <a:t>to protect </a:t>
            </a:r>
            <a:r>
              <a:rPr lang="en-US" sz="1800" dirty="0" smtClean="0">
                <a:solidFill>
                  <a:schemeClr val="tx1"/>
                </a:solidFill>
                <a:latin typeface="Calibri Light" panose="020F0302020204030204" pitchFamily="34" charset="0"/>
                <a:cs typeface="Calibri Light" panose="020F0302020204030204" pitchFamily="34" charset="0"/>
              </a:rPr>
              <a:t>them</a:t>
            </a:r>
            <a:endParaRPr lang="en-GB" sz="1500" dirty="0" smtClean="0">
              <a:solidFill>
                <a:schemeClr val="tx1"/>
              </a:solidFill>
            </a:endParaRPr>
          </a:p>
        </p:txBody>
      </p:sp>
    </p:spTree>
    <p:extLst>
      <p:ext uri="{BB962C8B-B14F-4D97-AF65-F5344CB8AC3E}">
        <p14:creationId xmlns:p14="http://schemas.microsoft.com/office/powerpoint/2010/main" val="52776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013A2EA1-DD95-187A-2680-0D85546A1300}"/>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sz="2400" dirty="0"/>
              <a:t>The different types of IP (I)</a:t>
            </a:r>
            <a:endParaRPr lang="en-GB" sz="2400" dirty="0">
              <a:latin typeface="Calibri Light" panose="020F0302020204030204" pitchFamily="34" charset="0"/>
              <a:cs typeface="Calibri Light" panose="020F0302020204030204" pitchFamily="34" charset="0"/>
            </a:endParaRPr>
          </a:p>
        </p:txBody>
      </p:sp>
      <p:sp>
        <p:nvSpPr>
          <p:cNvPr id="17" name="Textfeld 16"/>
          <p:cNvSpPr txBox="1"/>
          <p:nvPr/>
        </p:nvSpPr>
        <p:spPr>
          <a:xfrm>
            <a:off x="6707658" y="4308526"/>
            <a:ext cx="2245841" cy="261610"/>
          </a:xfrm>
          <a:prstGeom prst="rect">
            <a:avLst/>
          </a:prstGeom>
          <a:noFill/>
        </p:spPr>
        <p:txBody>
          <a:bodyPr wrap="square" rtlCol="0">
            <a:spAutoFit/>
          </a:bodyPr>
          <a:lstStyle/>
          <a:p>
            <a:r>
              <a:rPr lang="de-DE" sz="1100" dirty="0">
                <a:solidFill>
                  <a:schemeClr val="tx1"/>
                </a:solidFill>
              </a:rPr>
              <a:t>© </a:t>
            </a:r>
            <a:r>
              <a:rPr lang="de-DE" sz="1100" dirty="0" smtClean="0">
                <a:solidFill>
                  <a:schemeClr val="tx1"/>
                </a:solidFill>
              </a:rPr>
              <a:t>EUIPO. All </a:t>
            </a:r>
            <a:r>
              <a:rPr lang="de-DE" sz="1100" dirty="0" err="1">
                <a:solidFill>
                  <a:schemeClr val="tx1"/>
                </a:solidFill>
              </a:rPr>
              <a:t>r</a:t>
            </a:r>
            <a:r>
              <a:rPr lang="de-DE" sz="1100" dirty="0" err="1" smtClean="0">
                <a:solidFill>
                  <a:schemeClr val="tx1"/>
                </a:solidFill>
              </a:rPr>
              <a:t>ights</a:t>
            </a:r>
            <a:r>
              <a:rPr lang="de-DE" sz="1100" dirty="0" smtClean="0">
                <a:solidFill>
                  <a:schemeClr val="tx1"/>
                </a:solidFill>
              </a:rPr>
              <a:t> </a:t>
            </a:r>
            <a:r>
              <a:rPr lang="de-DE" sz="1100" dirty="0" err="1">
                <a:solidFill>
                  <a:schemeClr val="tx1"/>
                </a:solidFill>
              </a:rPr>
              <a:t>r</a:t>
            </a:r>
            <a:r>
              <a:rPr lang="de-DE" sz="1100" dirty="0" err="1" smtClean="0">
                <a:solidFill>
                  <a:schemeClr val="tx1"/>
                </a:solidFill>
              </a:rPr>
              <a:t>eserved</a:t>
            </a:r>
            <a:r>
              <a:rPr lang="de-DE" sz="1100" dirty="0" smtClean="0">
                <a:solidFill>
                  <a:schemeClr val="tx1"/>
                </a:solidFill>
              </a:rPr>
              <a:t> </a:t>
            </a:r>
            <a:endParaRPr lang="de-DE" sz="1100" dirty="0">
              <a:solidFill>
                <a:schemeClr val="tx1"/>
              </a:solidFill>
            </a:endParaRPr>
          </a:p>
        </p:txBody>
      </p:sp>
      <p:grpSp>
        <p:nvGrpSpPr>
          <p:cNvPr id="19" name="Gruppieren 18"/>
          <p:cNvGrpSpPr/>
          <p:nvPr/>
        </p:nvGrpSpPr>
        <p:grpSpPr>
          <a:xfrm>
            <a:off x="764876" y="655609"/>
            <a:ext cx="6601159" cy="3736840"/>
            <a:chOff x="1763316" y="1385888"/>
            <a:chExt cx="6103051" cy="3075571"/>
          </a:xfrm>
        </p:grpSpPr>
        <p:sp>
          <p:nvSpPr>
            <p:cNvPr id="20" name="Textfeld 6"/>
            <p:cNvSpPr txBox="1">
              <a:spLocks noChangeArrowheads="1"/>
            </p:cNvSpPr>
            <p:nvPr/>
          </p:nvSpPr>
          <p:spPr bwMode="auto">
            <a:xfrm>
              <a:off x="1839517" y="1385888"/>
              <a:ext cx="1031081" cy="253916"/>
            </a:xfrm>
            <a:prstGeom prst="rect">
              <a:avLst/>
            </a:prstGeom>
            <a:noFill/>
            <a:ln w="9525">
              <a:noFill/>
              <a:miter lim="800000"/>
              <a:headEnd/>
              <a:tailEnd/>
            </a:ln>
          </p:spPr>
          <p:txBody>
            <a:bodyPr>
              <a:spAutoFit/>
            </a:bodyPr>
            <a:lstStyle/>
            <a:p>
              <a:r>
                <a:rPr lang="en-US" sz="1050" b="1">
                  <a:solidFill>
                    <a:schemeClr val="accent1"/>
                  </a:solidFill>
                </a:rPr>
                <a:t>Legal right</a:t>
              </a:r>
            </a:p>
          </p:txBody>
        </p:sp>
        <p:sp>
          <p:nvSpPr>
            <p:cNvPr id="22" name="Textfeld 7"/>
            <p:cNvSpPr txBox="1">
              <a:spLocks noChangeArrowheads="1"/>
            </p:cNvSpPr>
            <p:nvPr/>
          </p:nvSpPr>
          <p:spPr bwMode="auto">
            <a:xfrm>
              <a:off x="3506391" y="1385888"/>
              <a:ext cx="811441" cy="253916"/>
            </a:xfrm>
            <a:prstGeom prst="rect">
              <a:avLst/>
            </a:prstGeom>
            <a:noFill/>
            <a:ln w="9525">
              <a:noFill/>
              <a:miter lim="800000"/>
              <a:headEnd/>
              <a:tailEnd/>
            </a:ln>
          </p:spPr>
          <p:txBody>
            <a:bodyPr wrap="none">
              <a:spAutoFit/>
            </a:bodyPr>
            <a:lstStyle/>
            <a:p>
              <a:r>
                <a:rPr lang="en-US" sz="1050" b="1">
                  <a:solidFill>
                    <a:schemeClr val="accent1"/>
                  </a:solidFill>
                </a:rPr>
                <a:t>What for?</a:t>
              </a:r>
            </a:p>
          </p:txBody>
        </p:sp>
        <p:sp>
          <p:nvSpPr>
            <p:cNvPr id="23" name="Textfeld 8"/>
            <p:cNvSpPr txBox="1">
              <a:spLocks noChangeArrowheads="1"/>
            </p:cNvSpPr>
            <p:nvPr/>
          </p:nvSpPr>
          <p:spPr bwMode="auto">
            <a:xfrm>
              <a:off x="5476876" y="1385888"/>
              <a:ext cx="550151" cy="253916"/>
            </a:xfrm>
            <a:prstGeom prst="rect">
              <a:avLst/>
            </a:prstGeom>
            <a:noFill/>
            <a:ln w="9525">
              <a:noFill/>
              <a:miter lim="800000"/>
              <a:headEnd/>
              <a:tailEnd/>
            </a:ln>
          </p:spPr>
          <p:txBody>
            <a:bodyPr wrap="none">
              <a:spAutoFit/>
            </a:bodyPr>
            <a:lstStyle/>
            <a:p>
              <a:r>
                <a:rPr lang="en-US" sz="1050" b="1">
                  <a:solidFill>
                    <a:schemeClr val="accent1"/>
                  </a:solidFill>
                </a:rPr>
                <a:t>How?</a:t>
              </a:r>
            </a:p>
          </p:txBody>
        </p:sp>
        <p:sp>
          <p:nvSpPr>
            <p:cNvPr id="24" name="Rechteck 23"/>
            <p:cNvSpPr/>
            <p:nvPr/>
          </p:nvSpPr>
          <p:spPr>
            <a:xfrm>
              <a:off x="1763316" y="2247715"/>
              <a:ext cx="1172851"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Utility models</a:t>
              </a:r>
            </a:p>
          </p:txBody>
        </p:sp>
        <p:sp>
          <p:nvSpPr>
            <p:cNvPr id="25" name="Rechteck 24"/>
            <p:cNvSpPr/>
            <p:nvPr/>
          </p:nvSpPr>
          <p:spPr>
            <a:xfrm>
              <a:off x="3045619" y="2247715"/>
              <a:ext cx="1900065"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New inventions</a:t>
              </a:r>
            </a:p>
          </p:txBody>
        </p:sp>
        <p:sp>
          <p:nvSpPr>
            <p:cNvPr id="26" name="Rechteck 25"/>
            <p:cNvSpPr/>
            <p:nvPr/>
          </p:nvSpPr>
          <p:spPr>
            <a:xfrm>
              <a:off x="1763316" y="2733768"/>
              <a:ext cx="1172851" cy="3594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Copyright</a:t>
              </a:r>
            </a:p>
          </p:txBody>
        </p:sp>
        <p:sp>
          <p:nvSpPr>
            <p:cNvPr id="27" name="Rechteck 26"/>
            <p:cNvSpPr/>
            <p:nvPr/>
          </p:nvSpPr>
          <p:spPr>
            <a:xfrm>
              <a:off x="3045619" y="2733768"/>
              <a:ext cx="1900065" cy="3594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Original creative or artistic forms</a:t>
              </a:r>
            </a:p>
          </p:txBody>
        </p:sp>
        <p:sp>
          <p:nvSpPr>
            <p:cNvPr id="28" name="Rechteck 27"/>
            <p:cNvSpPr/>
            <p:nvPr/>
          </p:nvSpPr>
          <p:spPr>
            <a:xfrm>
              <a:off x="5072063" y="2733768"/>
              <a:ext cx="1552166" cy="3594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Exists automatically</a:t>
              </a:r>
            </a:p>
          </p:txBody>
        </p:sp>
        <p:sp>
          <p:nvSpPr>
            <p:cNvPr id="29" name="Rechteck 3"/>
            <p:cNvSpPr>
              <a:spLocks noChangeArrowheads="1"/>
            </p:cNvSpPr>
            <p:nvPr/>
          </p:nvSpPr>
          <p:spPr bwMode="auto">
            <a:xfrm>
              <a:off x="1763316" y="1794273"/>
              <a:ext cx="1172851" cy="359456"/>
            </a:xfrm>
            <a:prstGeom prst="rect">
              <a:avLst/>
            </a:prstGeom>
            <a:solidFill>
              <a:schemeClr val="tx1"/>
            </a:solidFill>
            <a:ln w="25400" algn="ctr">
              <a:solidFill>
                <a:schemeClr val="accent1"/>
              </a:solidFill>
              <a:miter lim="800000"/>
              <a:headEnd/>
              <a:tailEnd/>
            </a:ln>
          </p:spPr>
          <p:txBody>
            <a:bodyPr anchor="ctr"/>
            <a:lstStyle/>
            <a:p>
              <a:pPr algn="ctr"/>
              <a:r>
                <a:rPr lang="en-US" sz="900">
                  <a:solidFill>
                    <a:srgbClr val="FFFFFF"/>
                  </a:solidFill>
                </a:rPr>
                <a:t>Patents</a:t>
              </a:r>
            </a:p>
          </p:txBody>
        </p:sp>
        <p:sp>
          <p:nvSpPr>
            <p:cNvPr id="30" name="Rechteck 29"/>
            <p:cNvSpPr>
              <a:spLocks noChangeArrowheads="1"/>
            </p:cNvSpPr>
            <p:nvPr/>
          </p:nvSpPr>
          <p:spPr bwMode="auto">
            <a:xfrm>
              <a:off x="3045619" y="1794273"/>
              <a:ext cx="1900065" cy="359456"/>
            </a:xfrm>
            <a:prstGeom prst="rect">
              <a:avLst/>
            </a:prstGeom>
            <a:solidFill>
              <a:schemeClr val="tx1"/>
            </a:solidFill>
            <a:ln w="25400" algn="ctr">
              <a:solidFill>
                <a:schemeClr val="accent1"/>
              </a:solidFill>
              <a:miter lim="800000"/>
              <a:headEnd/>
              <a:tailEnd/>
            </a:ln>
          </p:spPr>
          <p:txBody>
            <a:bodyPr anchor="ctr"/>
            <a:lstStyle/>
            <a:p>
              <a:pPr algn="ctr">
                <a:defRPr/>
              </a:pPr>
              <a:r>
                <a:rPr lang="en-US" sz="900" dirty="0">
                  <a:solidFill>
                    <a:schemeClr val="lt1"/>
                  </a:solidFill>
                  <a:latin typeface="+mn-lt"/>
                  <a:cs typeface="+mn-cs"/>
                </a:rPr>
                <a:t>New inventions</a:t>
              </a:r>
            </a:p>
          </p:txBody>
        </p:sp>
        <p:sp>
          <p:nvSpPr>
            <p:cNvPr id="31" name="Rechteck 30"/>
            <p:cNvSpPr>
              <a:spLocks noChangeArrowheads="1"/>
            </p:cNvSpPr>
            <p:nvPr/>
          </p:nvSpPr>
          <p:spPr bwMode="auto">
            <a:xfrm>
              <a:off x="5072063" y="1794273"/>
              <a:ext cx="1552166" cy="359456"/>
            </a:xfrm>
            <a:prstGeom prst="rect">
              <a:avLst/>
            </a:prstGeom>
            <a:solidFill>
              <a:schemeClr val="tx1"/>
            </a:solidFill>
            <a:ln w="25400" algn="ctr">
              <a:solidFill>
                <a:schemeClr val="accent1"/>
              </a:solidFill>
              <a:miter lim="800000"/>
              <a:headEnd/>
              <a:tailEnd/>
            </a:ln>
          </p:spPr>
          <p:txBody>
            <a:bodyPr anchor="ctr"/>
            <a:lstStyle/>
            <a:p>
              <a:pPr algn="ctr">
                <a:defRPr/>
              </a:pPr>
              <a:r>
                <a:rPr lang="en-US" sz="900" dirty="0">
                  <a:solidFill>
                    <a:schemeClr val="lt1"/>
                  </a:solidFill>
                  <a:latin typeface="+mn-lt"/>
                  <a:cs typeface="+mn-cs"/>
                </a:rPr>
                <a:t>Application and examination</a:t>
              </a:r>
            </a:p>
          </p:txBody>
        </p:sp>
        <p:pic>
          <p:nvPicPr>
            <p:cNvPr id="32" name="Picture 2"/>
            <p:cNvPicPr>
              <a:picLocks noChangeAspect="1" noChangeArrowheads="1"/>
            </p:cNvPicPr>
            <p:nvPr/>
          </p:nvPicPr>
          <p:blipFill>
            <a:blip r:embed="rId3"/>
            <a:srcRect/>
            <a:stretch>
              <a:fillRect/>
            </a:stretch>
          </p:blipFill>
          <p:spPr bwMode="auto">
            <a:xfrm>
              <a:off x="6906817" y="1653779"/>
              <a:ext cx="685383" cy="620676"/>
            </a:xfrm>
            <a:prstGeom prst="rect">
              <a:avLst/>
            </a:prstGeom>
            <a:noFill/>
            <a:ln w="9525">
              <a:noFill/>
              <a:miter lim="800000"/>
              <a:headEnd/>
              <a:tailEnd/>
            </a:ln>
          </p:spPr>
        </p:pic>
        <p:sp>
          <p:nvSpPr>
            <p:cNvPr id="33" name="Rechteck 32"/>
            <p:cNvSpPr/>
            <p:nvPr/>
          </p:nvSpPr>
          <p:spPr>
            <a:xfrm>
              <a:off x="5072063" y="2247715"/>
              <a:ext cx="1552166"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Application and registration</a:t>
              </a:r>
            </a:p>
          </p:txBody>
        </p:sp>
        <p:pic>
          <p:nvPicPr>
            <p:cNvPr id="34" name="Picture 26" descr="book"/>
            <p:cNvPicPr>
              <a:picLocks noChangeAspect="1" noChangeArrowheads="1"/>
            </p:cNvPicPr>
            <p:nvPr/>
          </p:nvPicPr>
          <p:blipFill>
            <a:blip r:embed="rId4"/>
            <a:srcRect t="33672" b="14510"/>
            <a:stretch>
              <a:fillRect/>
            </a:stretch>
          </p:blipFill>
          <p:spPr bwMode="auto">
            <a:xfrm>
              <a:off x="6892956" y="2800078"/>
              <a:ext cx="811392" cy="419744"/>
            </a:xfrm>
            <a:prstGeom prst="rect">
              <a:avLst/>
            </a:prstGeom>
            <a:noFill/>
            <a:ln w="9525">
              <a:noFill/>
              <a:miter lim="800000"/>
              <a:headEnd/>
              <a:tailEnd/>
            </a:ln>
          </p:spPr>
        </p:pic>
        <p:pic>
          <p:nvPicPr>
            <p:cNvPr id="35" name="Picture 31"/>
            <p:cNvPicPr>
              <a:picLocks noChangeAspect="1" noChangeArrowheads="1"/>
            </p:cNvPicPr>
            <p:nvPr/>
          </p:nvPicPr>
          <p:blipFill>
            <a:blip r:embed="rId5"/>
            <a:srcRect/>
            <a:stretch>
              <a:fillRect/>
            </a:stretch>
          </p:blipFill>
          <p:spPr bwMode="auto">
            <a:xfrm>
              <a:off x="6974682" y="2355726"/>
              <a:ext cx="584066" cy="338861"/>
            </a:xfrm>
            <a:prstGeom prst="rect">
              <a:avLst/>
            </a:prstGeom>
            <a:noFill/>
            <a:ln w="9525">
              <a:noFill/>
              <a:miter lim="800000"/>
              <a:headEnd/>
              <a:tailEnd/>
            </a:ln>
            <a:effectLst/>
          </p:spPr>
        </p:pic>
        <p:sp>
          <p:nvSpPr>
            <p:cNvPr id="36" name="Rechteck 13"/>
            <p:cNvSpPr/>
            <p:nvPr/>
          </p:nvSpPr>
          <p:spPr>
            <a:xfrm>
              <a:off x="1780188" y="3185332"/>
              <a:ext cx="1172852"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Trade marks</a:t>
              </a:r>
            </a:p>
          </p:txBody>
        </p:sp>
        <p:sp>
          <p:nvSpPr>
            <p:cNvPr id="37" name="Rechteck 14"/>
            <p:cNvSpPr/>
            <p:nvPr/>
          </p:nvSpPr>
          <p:spPr>
            <a:xfrm>
              <a:off x="3059088" y="3185332"/>
              <a:ext cx="1900066"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t>Distinctive identification of  products or services</a:t>
              </a:r>
            </a:p>
          </p:txBody>
        </p:sp>
        <p:sp>
          <p:nvSpPr>
            <p:cNvPr id="38" name="Rechteck 15"/>
            <p:cNvSpPr/>
            <p:nvPr/>
          </p:nvSpPr>
          <p:spPr>
            <a:xfrm>
              <a:off x="5090295" y="3185332"/>
              <a:ext cx="1552166" cy="35945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t>Use and/or</a:t>
              </a:r>
            </a:p>
            <a:p>
              <a:pPr algn="ctr">
                <a:defRPr/>
              </a:pPr>
              <a:r>
                <a:rPr lang="en-US" sz="900" dirty="0"/>
                <a:t>registration</a:t>
              </a:r>
            </a:p>
          </p:txBody>
        </p:sp>
        <p:sp>
          <p:nvSpPr>
            <p:cNvPr id="39" name="Rechteck 38"/>
            <p:cNvSpPr/>
            <p:nvPr/>
          </p:nvSpPr>
          <p:spPr>
            <a:xfrm>
              <a:off x="5134323" y="3651871"/>
              <a:ext cx="1552166" cy="3557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900">
                  <a:solidFill>
                    <a:srgbClr val="FFFFFF"/>
                  </a:solidFill>
                  <a:latin typeface="Arial" charset="0"/>
                  <a:cs typeface="Arial" charset="0"/>
                </a:rPr>
                <a:t>Registration</a:t>
              </a:r>
            </a:p>
          </p:txBody>
        </p:sp>
        <p:sp>
          <p:nvSpPr>
            <p:cNvPr id="40" name="Rechteck 16"/>
            <p:cNvSpPr/>
            <p:nvPr/>
          </p:nvSpPr>
          <p:spPr>
            <a:xfrm>
              <a:off x="1763688" y="4137013"/>
              <a:ext cx="1172851" cy="3244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cs typeface="Arial" charset="0"/>
                </a:rPr>
                <a:t>Trade secrets</a:t>
              </a:r>
            </a:p>
          </p:txBody>
        </p:sp>
        <p:sp>
          <p:nvSpPr>
            <p:cNvPr id="41" name="Rechteck 17"/>
            <p:cNvSpPr/>
            <p:nvPr/>
          </p:nvSpPr>
          <p:spPr>
            <a:xfrm>
              <a:off x="3060278" y="4137013"/>
              <a:ext cx="1900065" cy="3244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cs typeface="Arial" charset="0"/>
                </a:rPr>
                <a:t>Valuable information not known to the public</a:t>
              </a:r>
            </a:p>
          </p:txBody>
        </p:sp>
        <p:sp>
          <p:nvSpPr>
            <p:cNvPr id="42" name="Rechteck 18"/>
            <p:cNvSpPr/>
            <p:nvPr/>
          </p:nvSpPr>
          <p:spPr>
            <a:xfrm>
              <a:off x="5112916" y="4137013"/>
              <a:ext cx="1552166" cy="3244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cs typeface="Arial" charset="0"/>
                </a:rPr>
                <a:t>Reasonable efforts to keep secret</a:t>
              </a:r>
            </a:p>
          </p:txBody>
        </p:sp>
        <p:sp>
          <p:nvSpPr>
            <p:cNvPr id="47" name="Rechteck 46"/>
            <p:cNvSpPr/>
            <p:nvPr/>
          </p:nvSpPr>
          <p:spPr>
            <a:xfrm>
              <a:off x="1763688" y="3651871"/>
              <a:ext cx="1172851" cy="3557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cs typeface="Arial" charset="0"/>
                </a:rPr>
                <a:t>Registered designs</a:t>
              </a:r>
            </a:p>
          </p:txBody>
        </p:sp>
        <p:sp>
          <p:nvSpPr>
            <p:cNvPr id="48" name="Rechteck 47"/>
            <p:cNvSpPr/>
            <p:nvPr/>
          </p:nvSpPr>
          <p:spPr>
            <a:xfrm>
              <a:off x="3059089" y="3651871"/>
              <a:ext cx="1900064" cy="3557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dirty="0"/>
                <a:t>External appearance</a:t>
              </a:r>
            </a:p>
          </p:txBody>
        </p:sp>
        <p:pic>
          <p:nvPicPr>
            <p:cNvPr id="49" name="Picture 9"/>
            <p:cNvPicPr>
              <a:picLocks noChangeAspect="1" noChangeArrowheads="1"/>
            </p:cNvPicPr>
            <p:nvPr/>
          </p:nvPicPr>
          <p:blipFill>
            <a:blip r:embed="rId6"/>
            <a:srcRect/>
            <a:stretch>
              <a:fillRect/>
            </a:stretch>
          </p:blipFill>
          <p:spPr bwMode="auto">
            <a:xfrm>
              <a:off x="6886628" y="3310905"/>
              <a:ext cx="876190" cy="367844"/>
            </a:xfrm>
            <a:prstGeom prst="rect">
              <a:avLst/>
            </a:prstGeom>
            <a:noFill/>
            <a:ln w="9525">
              <a:noFill/>
              <a:miter lim="800000"/>
              <a:headEnd/>
              <a:tailEnd/>
            </a:ln>
          </p:spPr>
        </p:pic>
        <p:pic>
          <p:nvPicPr>
            <p:cNvPr id="50" name="Picture 29" descr="skd182667sdc"/>
            <p:cNvPicPr>
              <a:picLocks noChangeAspect="1" noChangeArrowheads="1"/>
            </p:cNvPicPr>
            <p:nvPr/>
          </p:nvPicPr>
          <p:blipFill>
            <a:blip r:embed="rId7"/>
            <a:srcRect l="26945" t="30795" r="29865" b="50974"/>
            <a:stretch>
              <a:fillRect/>
            </a:stretch>
          </p:blipFill>
          <p:spPr bwMode="auto">
            <a:xfrm>
              <a:off x="6840252" y="3884048"/>
              <a:ext cx="753250" cy="318083"/>
            </a:xfrm>
            <a:prstGeom prst="rect">
              <a:avLst/>
            </a:prstGeom>
            <a:noFill/>
            <a:ln w="9525">
              <a:noFill/>
              <a:miter lim="800000"/>
              <a:headEnd/>
              <a:tailEnd/>
            </a:ln>
          </p:spPr>
        </p:pic>
        <p:pic>
          <p:nvPicPr>
            <p:cNvPr id="51" name="Picture 25" descr="Coca Cola bottle"/>
            <p:cNvPicPr>
              <a:picLocks noChangeAspect="1" noChangeArrowheads="1"/>
            </p:cNvPicPr>
            <p:nvPr/>
          </p:nvPicPr>
          <p:blipFill>
            <a:blip r:embed="rId8"/>
            <a:srcRect/>
            <a:stretch>
              <a:fillRect/>
            </a:stretch>
          </p:blipFill>
          <p:spPr bwMode="auto">
            <a:xfrm>
              <a:off x="7663419" y="3722031"/>
              <a:ext cx="202948" cy="685924"/>
            </a:xfrm>
            <a:prstGeom prst="rect">
              <a:avLst/>
            </a:prstGeom>
            <a:noFill/>
            <a:ln w="9525">
              <a:noFill/>
              <a:miter lim="800000"/>
              <a:headEnd/>
              <a:tailEnd/>
            </a:ln>
          </p:spPr>
        </p:pic>
      </p:grpSp>
    </p:spTree>
    <p:extLst>
      <p:ext uri="{BB962C8B-B14F-4D97-AF65-F5344CB8AC3E}">
        <p14:creationId xmlns:p14="http://schemas.microsoft.com/office/powerpoint/2010/main" val="53397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2">
            <a:extLst>
              <a:ext uri="{FF2B5EF4-FFF2-40B4-BE49-F238E27FC236}">
                <a16:creationId xmlns:a16="http://schemas.microsoft.com/office/drawing/2014/main" id="{013A2EA1-DD95-187A-2680-0D85546A1300}"/>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US" sz="2400" dirty="0">
                <a:latin typeface="Arial" charset="0"/>
              </a:rPr>
              <a:t>One product - many IP rights</a:t>
            </a:r>
            <a:endParaRPr lang="en-GB" sz="2400" dirty="0">
              <a:latin typeface="Calibri Light" panose="020F0302020204030204" pitchFamily="34" charset="0"/>
              <a:cs typeface="Calibri Light" panose="020F0302020204030204" pitchFamily="34" charset="0"/>
            </a:endParaRPr>
          </a:p>
        </p:txBody>
      </p:sp>
      <p:sp>
        <p:nvSpPr>
          <p:cNvPr id="17" name="Textfeld 16"/>
          <p:cNvSpPr txBox="1"/>
          <p:nvPr/>
        </p:nvSpPr>
        <p:spPr>
          <a:xfrm>
            <a:off x="6707658" y="4308526"/>
            <a:ext cx="2245841" cy="261610"/>
          </a:xfrm>
          <a:prstGeom prst="rect">
            <a:avLst/>
          </a:prstGeom>
          <a:noFill/>
        </p:spPr>
        <p:txBody>
          <a:bodyPr wrap="square" rtlCol="0">
            <a:spAutoFit/>
          </a:bodyPr>
          <a:lstStyle/>
          <a:p>
            <a:r>
              <a:rPr lang="de-DE" sz="1100" dirty="0">
                <a:solidFill>
                  <a:schemeClr val="tx1"/>
                </a:solidFill>
              </a:rPr>
              <a:t>© </a:t>
            </a:r>
            <a:r>
              <a:rPr lang="de-DE" sz="1100" dirty="0" smtClean="0">
                <a:solidFill>
                  <a:schemeClr val="tx1"/>
                </a:solidFill>
              </a:rPr>
              <a:t>EUIPO. All </a:t>
            </a:r>
            <a:r>
              <a:rPr lang="de-DE" sz="1100" dirty="0" err="1">
                <a:solidFill>
                  <a:schemeClr val="tx1"/>
                </a:solidFill>
              </a:rPr>
              <a:t>r</a:t>
            </a:r>
            <a:r>
              <a:rPr lang="de-DE" sz="1100" dirty="0" err="1" smtClean="0">
                <a:solidFill>
                  <a:schemeClr val="tx1"/>
                </a:solidFill>
              </a:rPr>
              <a:t>ights</a:t>
            </a:r>
            <a:r>
              <a:rPr lang="de-DE" sz="1100" dirty="0" smtClean="0">
                <a:solidFill>
                  <a:schemeClr val="tx1"/>
                </a:solidFill>
              </a:rPr>
              <a:t> </a:t>
            </a:r>
            <a:r>
              <a:rPr lang="de-DE" sz="1100" dirty="0" err="1">
                <a:solidFill>
                  <a:schemeClr val="tx1"/>
                </a:solidFill>
              </a:rPr>
              <a:t>r</a:t>
            </a:r>
            <a:r>
              <a:rPr lang="de-DE" sz="1100" dirty="0" err="1" smtClean="0">
                <a:solidFill>
                  <a:schemeClr val="tx1"/>
                </a:solidFill>
              </a:rPr>
              <a:t>eserved</a:t>
            </a:r>
            <a:r>
              <a:rPr lang="de-DE" sz="1100" dirty="0" smtClean="0">
                <a:solidFill>
                  <a:schemeClr val="tx1"/>
                </a:solidFill>
              </a:rPr>
              <a:t> </a:t>
            </a:r>
            <a:endParaRPr lang="de-DE" sz="1100" dirty="0">
              <a:solidFill>
                <a:schemeClr val="tx1"/>
              </a:solidFill>
            </a:endParaRPr>
          </a:p>
        </p:txBody>
      </p:sp>
      <p:grpSp>
        <p:nvGrpSpPr>
          <p:cNvPr id="43" name="Gruppieren 42"/>
          <p:cNvGrpSpPr/>
          <p:nvPr/>
        </p:nvGrpSpPr>
        <p:grpSpPr>
          <a:xfrm>
            <a:off x="1052423" y="833887"/>
            <a:ext cx="6948577" cy="3341263"/>
            <a:chOff x="1601391" y="1275160"/>
            <a:chExt cx="6399609" cy="2899990"/>
          </a:xfrm>
        </p:grpSpPr>
        <p:sp>
          <p:nvSpPr>
            <p:cNvPr id="44" name="Textfeld 8"/>
            <p:cNvSpPr txBox="1">
              <a:spLocks noChangeArrowheads="1"/>
            </p:cNvSpPr>
            <p:nvPr/>
          </p:nvSpPr>
          <p:spPr bwMode="auto">
            <a:xfrm>
              <a:off x="1601391" y="2409825"/>
              <a:ext cx="1713309" cy="1223412"/>
            </a:xfrm>
            <a:prstGeom prst="rect">
              <a:avLst/>
            </a:prstGeom>
            <a:noFill/>
            <a:ln w="9525">
              <a:noFill/>
              <a:miter lim="800000"/>
              <a:headEnd/>
              <a:tailEnd/>
            </a:ln>
          </p:spPr>
          <p:txBody>
            <a:bodyPr>
              <a:spAutoFit/>
            </a:bodyPr>
            <a:lstStyle/>
            <a:p>
              <a:pPr marL="136922" indent="-136922"/>
              <a:r>
                <a:rPr lang="en-US" sz="1050" b="1" dirty="0">
                  <a:solidFill>
                    <a:schemeClr val="accent1"/>
                  </a:solidFill>
                </a:rPr>
                <a:t>Copyright</a:t>
              </a:r>
            </a:p>
            <a:p>
              <a:pPr marL="136922" indent="-136922">
                <a:buFont typeface="Wingdings" pitchFamily="2" charset="2"/>
                <a:buChar char="§"/>
              </a:pPr>
              <a:r>
                <a:rPr lang="en-US" sz="1050" dirty="0"/>
                <a:t> Software</a:t>
              </a:r>
            </a:p>
            <a:p>
              <a:pPr marL="136922" indent="-136922">
                <a:buFont typeface="Wingdings" pitchFamily="2" charset="2"/>
                <a:buChar char="§"/>
              </a:pPr>
              <a:r>
                <a:rPr lang="en-US" sz="1050" dirty="0"/>
                <a:t> User manuals</a:t>
              </a:r>
            </a:p>
            <a:p>
              <a:pPr marL="136922" indent="-136922">
                <a:buFont typeface="Wingdings" pitchFamily="2" charset="2"/>
                <a:buChar char="§"/>
              </a:pPr>
              <a:r>
                <a:rPr lang="en-US" sz="1050" dirty="0"/>
                <a:t> Ringtones</a:t>
              </a:r>
            </a:p>
            <a:p>
              <a:pPr marL="136922" indent="-136922">
                <a:buFont typeface="Wingdings" pitchFamily="2" charset="2"/>
                <a:buChar char="§"/>
              </a:pPr>
              <a:r>
                <a:rPr lang="en-US" sz="1050" dirty="0"/>
                <a:t> Start-up tone</a:t>
              </a:r>
            </a:p>
            <a:p>
              <a:pPr marL="136922" indent="-136922">
                <a:buFont typeface="Wingdings" pitchFamily="2" charset="2"/>
                <a:buChar char="§"/>
              </a:pPr>
              <a:r>
                <a:rPr lang="en-US" sz="1050" dirty="0"/>
                <a:t> Images</a:t>
              </a:r>
            </a:p>
            <a:p>
              <a:pPr marL="136922" indent="-136922">
                <a:buFontTx/>
                <a:buChar char="•"/>
              </a:pPr>
              <a:endParaRPr lang="en-US" sz="1050" dirty="0"/>
            </a:p>
          </p:txBody>
        </p:sp>
        <p:sp>
          <p:nvSpPr>
            <p:cNvPr id="45" name="Textfeld 13"/>
            <p:cNvSpPr txBox="1">
              <a:spLocks noChangeArrowheads="1"/>
            </p:cNvSpPr>
            <p:nvPr/>
          </p:nvSpPr>
          <p:spPr bwMode="auto">
            <a:xfrm>
              <a:off x="5004198" y="2409825"/>
              <a:ext cx="2400657" cy="900246"/>
            </a:xfrm>
            <a:prstGeom prst="rect">
              <a:avLst/>
            </a:prstGeom>
            <a:noFill/>
            <a:ln w="9525" algn="ctr">
              <a:noFill/>
              <a:miter lim="800000"/>
              <a:headEnd/>
              <a:tailEnd/>
            </a:ln>
            <a:effectLst/>
          </p:spPr>
          <p:txBody>
            <a:bodyPr wrap="none">
              <a:spAutoFit/>
            </a:bodyPr>
            <a:lstStyle/>
            <a:p>
              <a:pPr marL="136922" indent="-136922"/>
              <a:r>
                <a:rPr lang="en-US" sz="1050" b="1">
                  <a:solidFill>
                    <a:schemeClr val="accent1"/>
                  </a:solidFill>
                </a:rPr>
                <a:t>Designs</a:t>
              </a:r>
            </a:p>
            <a:p>
              <a:pPr marL="136922" indent="-136922">
                <a:buFont typeface="Wingdings" pitchFamily="2" charset="2"/>
                <a:buChar char="§"/>
              </a:pPr>
              <a:r>
                <a:rPr lang="en-US" sz="1050"/>
                <a:t>Form of overall phone</a:t>
              </a:r>
            </a:p>
            <a:p>
              <a:pPr marL="136922" indent="-136922">
                <a:buFont typeface="Wingdings" pitchFamily="2" charset="2"/>
                <a:buChar char="§"/>
              </a:pPr>
              <a:r>
                <a:rPr lang="en-US" sz="1050"/>
                <a:t>Arrangement and shape of buttons</a:t>
              </a:r>
            </a:p>
            <a:p>
              <a:pPr marL="136922" indent="-136922">
                <a:buFont typeface="Wingdings" pitchFamily="2" charset="2"/>
                <a:buChar char="§"/>
              </a:pPr>
              <a:r>
                <a:rPr lang="en-US" sz="1050"/>
                <a:t>Position and shape of screen</a:t>
              </a:r>
            </a:p>
            <a:p>
              <a:pPr marL="136922" indent="-136922">
                <a:buFontTx/>
                <a:buChar char="•"/>
              </a:pPr>
              <a:endParaRPr lang="en-US" sz="1050"/>
            </a:p>
          </p:txBody>
        </p:sp>
        <p:sp>
          <p:nvSpPr>
            <p:cNvPr id="46" name="Textfeld 13"/>
            <p:cNvSpPr txBox="1">
              <a:spLocks noChangeArrowheads="1"/>
            </p:cNvSpPr>
            <p:nvPr/>
          </p:nvSpPr>
          <p:spPr bwMode="auto">
            <a:xfrm>
              <a:off x="5030391" y="3598069"/>
              <a:ext cx="2970609" cy="577081"/>
            </a:xfrm>
            <a:prstGeom prst="rect">
              <a:avLst/>
            </a:prstGeom>
            <a:noFill/>
            <a:ln w="9525" algn="ctr">
              <a:noFill/>
              <a:miter lim="800000"/>
              <a:headEnd/>
              <a:tailEnd/>
            </a:ln>
            <a:effectLst/>
          </p:spPr>
          <p:txBody>
            <a:bodyPr>
              <a:spAutoFit/>
            </a:bodyPr>
            <a:lstStyle/>
            <a:p>
              <a:pPr marL="136922" indent="-136922"/>
              <a:r>
                <a:rPr lang="en-US" sz="1050" b="1" dirty="0">
                  <a:solidFill>
                    <a:schemeClr val="accent1"/>
                  </a:solidFill>
                </a:rPr>
                <a:t>Trade secrets</a:t>
              </a:r>
            </a:p>
            <a:p>
              <a:pPr marL="136922" indent="-136922">
                <a:buFont typeface="Wingdings" pitchFamily="2" charset="2"/>
                <a:buChar char="§"/>
              </a:pPr>
              <a:r>
                <a:rPr lang="en-GB" sz="1050" dirty="0"/>
                <a:t>Some technical know-how kept </a:t>
              </a:r>
              <a:br>
                <a:rPr lang="en-GB" sz="1050" dirty="0"/>
              </a:br>
              <a:r>
                <a:rPr lang="en-GB" sz="1050" dirty="0"/>
                <a:t>‘in-house’ and not published </a:t>
              </a:r>
              <a:endParaRPr lang="en-US" sz="1050" dirty="0"/>
            </a:p>
          </p:txBody>
        </p:sp>
        <p:sp>
          <p:nvSpPr>
            <p:cNvPr id="52" name="Textfeld 8"/>
            <p:cNvSpPr txBox="1">
              <a:spLocks noChangeArrowheads="1"/>
            </p:cNvSpPr>
            <p:nvPr/>
          </p:nvSpPr>
          <p:spPr bwMode="auto">
            <a:xfrm>
              <a:off x="1601391" y="1275160"/>
              <a:ext cx="1148712" cy="900246"/>
            </a:xfrm>
            <a:prstGeom prst="rect">
              <a:avLst/>
            </a:prstGeom>
            <a:noFill/>
            <a:ln w="9525">
              <a:noFill/>
              <a:miter lim="800000"/>
              <a:headEnd/>
              <a:tailEnd/>
            </a:ln>
          </p:spPr>
          <p:txBody>
            <a:bodyPr wrap="none">
              <a:spAutoFit/>
            </a:bodyPr>
            <a:lstStyle/>
            <a:p>
              <a:pPr marL="136922" indent="-136922"/>
              <a:r>
                <a:rPr lang="en-US" sz="1050" b="1" dirty="0">
                  <a:solidFill>
                    <a:schemeClr val="accent1"/>
                  </a:solidFill>
                </a:rPr>
                <a:t>Trade marks</a:t>
              </a:r>
            </a:p>
            <a:p>
              <a:pPr marL="136922" indent="-136922">
                <a:buFont typeface="Wingdings" pitchFamily="2" charset="2"/>
                <a:buChar char="§"/>
              </a:pPr>
              <a:r>
                <a:rPr lang="en-US" sz="1050" dirty="0"/>
                <a:t> NOKIA</a:t>
              </a:r>
            </a:p>
            <a:p>
              <a:pPr marL="136922" indent="-136922">
                <a:buFont typeface="Wingdings" pitchFamily="2" charset="2"/>
                <a:buChar char="§"/>
              </a:pPr>
              <a:r>
                <a:rPr lang="en-US" sz="1050" dirty="0"/>
                <a:t> Product ‘208’</a:t>
              </a:r>
            </a:p>
            <a:p>
              <a:pPr marL="136922" indent="-136922">
                <a:buFont typeface="Wingdings" pitchFamily="2" charset="2"/>
                <a:buChar char="§"/>
              </a:pPr>
              <a:r>
                <a:rPr lang="en-US" sz="1050" dirty="0"/>
                <a:t> Start-up tone</a:t>
              </a:r>
            </a:p>
            <a:p>
              <a:pPr marL="136922" indent="-136922">
                <a:buFont typeface="Arial" charset="0"/>
                <a:buChar char="•"/>
              </a:pPr>
              <a:endParaRPr lang="en-US" sz="1050" dirty="0"/>
            </a:p>
          </p:txBody>
        </p:sp>
        <p:sp>
          <p:nvSpPr>
            <p:cNvPr id="53" name="Textfeld 8"/>
            <p:cNvSpPr txBox="1">
              <a:spLocks noChangeArrowheads="1"/>
            </p:cNvSpPr>
            <p:nvPr/>
          </p:nvSpPr>
          <p:spPr bwMode="auto">
            <a:xfrm>
              <a:off x="5004197" y="1275160"/>
              <a:ext cx="1919756" cy="900246"/>
            </a:xfrm>
            <a:prstGeom prst="rect">
              <a:avLst/>
            </a:prstGeom>
            <a:noFill/>
            <a:ln w="9525">
              <a:noFill/>
              <a:miter lim="800000"/>
              <a:headEnd/>
              <a:tailEnd/>
            </a:ln>
          </p:spPr>
          <p:txBody>
            <a:bodyPr wrap="none">
              <a:spAutoFit/>
            </a:bodyPr>
            <a:lstStyle/>
            <a:p>
              <a:pPr marL="136922" indent="-136922"/>
              <a:r>
                <a:rPr lang="en-US" sz="1050" b="1">
                  <a:solidFill>
                    <a:schemeClr val="accent1"/>
                  </a:solidFill>
                </a:rPr>
                <a:t>Patents and utility models</a:t>
              </a:r>
            </a:p>
            <a:p>
              <a:pPr marL="136922" indent="-136922">
                <a:buFont typeface="Wingdings" pitchFamily="2" charset="2"/>
                <a:buChar char="§"/>
              </a:pPr>
              <a:r>
                <a:rPr lang="en-US" sz="1050"/>
                <a:t>Data-processing methods</a:t>
              </a:r>
            </a:p>
            <a:p>
              <a:pPr marL="136922" indent="-136922">
                <a:buFont typeface="Wingdings" pitchFamily="2" charset="2"/>
                <a:buChar char="§"/>
              </a:pPr>
              <a:r>
                <a:rPr lang="en-US" sz="1050"/>
                <a:t>Operating system</a:t>
              </a:r>
            </a:p>
            <a:p>
              <a:pPr marL="136922" indent="-136922">
                <a:buFont typeface="Wingdings" pitchFamily="2" charset="2"/>
                <a:buChar char="§"/>
              </a:pPr>
              <a:r>
                <a:rPr lang="en-US" sz="1050"/>
                <a:t>Operation of user interface</a:t>
              </a:r>
            </a:p>
            <a:p>
              <a:pPr marL="136922" indent="-136922">
                <a:buFont typeface="Wingdings" pitchFamily="2" charset="2"/>
                <a:buChar char="§"/>
              </a:pPr>
              <a:endParaRPr lang="en-US" sz="1050"/>
            </a:p>
          </p:txBody>
        </p:sp>
        <p:pic>
          <p:nvPicPr>
            <p:cNvPr id="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3858" y="1824634"/>
              <a:ext cx="1856185" cy="1622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17136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Espace réservé du contenu 5">
            <a:extLst>
              <a:ext uri="{FF2B5EF4-FFF2-40B4-BE49-F238E27FC236}">
                <a16:creationId xmlns:a16="http://schemas.microsoft.com/office/drawing/2014/main" id="{E478C9D2-6263-BF4D-9863-C299EE081789}"/>
              </a:ext>
            </a:extLst>
          </p:cNvPr>
          <p:cNvSpPr>
            <a:spLocks noGrp="1"/>
          </p:cNvSpPr>
          <p:nvPr>
            <p:ph sz="quarter" idx="10"/>
          </p:nvPr>
        </p:nvSpPr>
        <p:spPr>
          <a:xfrm>
            <a:off x="457319" y="1467495"/>
            <a:ext cx="8419219" cy="1845048"/>
          </a:xfrm>
        </p:spPr>
        <p:txBody>
          <a:bodyPr>
            <a:normAutofit/>
          </a:bodyPr>
          <a:lstStyle/>
          <a:p>
            <a:pPr lvl="1"/>
            <a:r>
              <a:rPr lang="en-GB" sz="1500" dirty="0"/>
              <a:t>An IPR provides its owner with the right to exclude others from making use of </a:t>
            </a:r>
            <a:r>
              <a:rPr lang="en-GB" sz="1500" dirty="0" smtClean="0"/>
              <a:t>the creation or innovation</a:t>
            </a:r>
            <a:endParaRPr lang="en-GB" sz="1500" dirty="0"/>
          </a:p>
          <a:p>
            <a:pPr lvl="1"/>
            <a:r>
              <a:rPr lang="en-GB" sz="1500" dirty="0"/>
              <a:t>It may do several things with this right:</a:t>
            </a:r>
          </a:p>
          <a:p>
            <a:pPr lvl="2"/>
            <a:r>
              <a:rPr lang="en-GB" sz="1200" dirty="0" smtClean="0"/>
              <a:t>Use </a:t>
            </a:r>
            <a:r>
              <a:rPr lang="en-GB" sz="1200" dirty="0"/>
              <a:t>the </a:t>
            </a:r>
            <a:r>
              <a:rPr lang="en-GB" sz="1200" dirty="0" smtClean="0"/>
              <a:t>innovation for itself</a:t>
            </a:r>
            <a:endParaRPr lang="en-GB" sz="1200" dirty="0"/>
          </a:p>
          <a:p>
            <a:pPr lvl="2"/>
            <a:r>
              <a:rPr lang="en-GB" sz="1200" dirty="0"/>
              <a:t>Allow others to use the </a:t>
            </a:r>
            <a:r>
              <a:rPr lang="en-GB" sz="1200" dirty="0" smtClean="0"/>
              <a:t>innovation, </a:t>
            </a:r>
            <a:r>
              <a:rPr lang="en-GB" sz="1200" dirty="0"/>
              <a:t>for instance for monetary compensation (by offering a license</a:t>
            </a:r>
            <a:r>
              <a:rPr lang="en-GB" sz="1200" dirty="0" smtClean="0"/>
              <a:t>) or for free</a:t>
            </a:r>
            <a:endParaRPr lang="en-GB" sz="1200" dirty="0"/>
          </a:p>
          <a:p>
            <a:pPr lvl="1"/>
            <a:r>
              <a:rPr lang="en-GB" sz="1500" dirty="0"/>
              <a:t>The rights </a:t>
            </a:r>
            <a:r>
              <a:rPr lang="en-GB" sz="1500" dirty="0" smtClean="0"/>
              <a:t>awarded </a:t>
            </a:r>
            <a:r>
              <a:rPr lang="en-GB" sz="1500" dirty="0"/>
              <a:t>by IPRs are temporary (e.g. patents last </a:t>
            </a:r>
            <a:r>
              <a:rPr lang="en-GB" sz="1500" dirty="0" smtClean="0"/>
              <a:t>in general 20 </a:t>
            </a:r>
            <a:r>
              <a:rPr lang="en-GB" sz="1500" dirty="0"/>
              <a:t>years, and copyrights at least </a:t>
            </a:r>
            <a:r>
              <a:rPr lang="en-GB" sz="1500" dirty="0" smtClean="0"/>
              <a:t> 50 years </a:t>
            </a:r>
            <a:r>
              <a:rPr lang="en-GB" sz="1500" dirty="0"/>
              <a:t>after the death of the author)</a:t>
            </a:r>
          </a:p>
        </p:txBody>
      </p:sp>
      <p:sp>
        <p:nvSpPr>
          <p:cNvPr id="6" name="כותרת 1">
            <a:extLst>
              <a:ext uri="{FF2B5EF4-FFF2-40B4-BE49-F238E27FC236}">
                <a16:creationId xmlns:a16="http://schemas.microsoft.com/office/drawing/2014/main" id="{4E5907F4-2BB9-1842-AB2F-F45BFE692285}"/>
              </a:ext>
            </a:extLst>
          </p:cNvPr>
          <p:cNvSpPr txBox="1">
            <a:spLocks/>
          </p:cNvSpPr>
          <p:nvPr/>
        </p:nvSpPr>
        <p:spPr>
          <a:xfrm>
            <a:off x="618612" y="997518"/>
            <a:ext cx="8353938" cy="335894"/>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marL="257175" indent="-257175">
              <a:lnSpc>
                <a:spcPct val="90000"/>
              </a:lnSpc>
              <a:spcBef>
                <a:spcPts val="800"/>
              </a:spcBef>
              <a:buClr>
                <a:schemeClr val="dk1"/>
              </a:buClr>
              <a:buSzPts val="2100"/>
              <a:buBlip>
                <a:blip r:embed="rId2"/>
              </a:buBlip>
            </a:pPr>
            <a:r>
              <a:rPr lang="en-GB" altLang="en-US" sz="1700" dirty="0">
                <a:solidFill>
                  <a:schemeClr val="tx1"/>
                </a:solidFill>
                <a:latin typeface="Calibri Light" panose="020F0302020204030204" pitchFamily="34" charset="0"/>
                <a:ea typeface="Calibri"/>
                <a:cs typeface="Calibri Light" panose="020F0302020204030204" pitchFamily="34" charset="0"/>
                <a:sym typeface="Calibri"/>
              </a:rPr>
              <a:t>What does it mean to own an IPR? </a:t>
            </a:r>
          </a:p>
        </p:txBody>
      </p:sp>
      <p:sp>
        <p:nvSpPr>
          <p:cNvPr id="28" name="כותרת 1">
            <a:extLst>
              <a:ext uri="{FF2B5EF4-FFF2-40B4-BE49-F238E27FC236}">
                <a16:creationId xmlns:a16="http://schemas.microsoft.com/office/drawing/2014/main" id="{F27D61DD-6459-534E-AD71-8D96AA636625}"/>
              </a:ext>
            </a:extLst>
          </p:cNvPr>
          <p:cNvSpPr txBox="1">
            <a:spLocks/>
          </p:cNvSpPr>
          <p:nvPr/>
        </p:nvSpPr>
        <p:spPr>
          <a:xfrm>
            <a:off x="618612" y="3446626"/>
            <a:ext cx="8353938" cy="578078"/>
          </a:xfrm>
          <a:prstGeom prst="rect">
            <a:avLst/>
          </a:prstGeom>
        </p:spPr>
        <p:txBody>
          <a:bodyPr vert="horz" lIns="81659" tIns="40829" rIns="81659" bIns="40829" rtlCol="0" anchor="b">
            <a:noAutofit/>
          </a:bodyPr>
          <a:lst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a:lstStyle>
          <a:p>
            <a:pPr marL="257175" indent="-257175">
              <a:lnSpc>
                <a:spcPct val="90000"/>
              </a:lnSpc>
              <a:spcBef>
                <a:spcPts val="800"/>
              </a:spcBef>
              <a:buClr>
                <a:schemeClr val="dk1"/>
              </a:buClr>
              <a:buSzPts val="2100"/>
              <a:buBlip>
                <a:blip r:embed="rId2"/>
              </a:buBlip>
            </a:pPr>
            <a:r>
              <a:rPr lang="en-GB" altLang="en-US" sz="1700" dirty="0">
                <a:solidFill>
                  <a:schemeClr val="tx1"/>
                </a:solidFill>
                <a:latin typeface="Calibri Light" panose="020F0302020204030204" pitchFamily="34" charset="0"/>
                <a:ea typeface="Calibri"/>
                <a:cs typeface="Calibri Light" panose="020F0302020204030204" pitchFamily="34" charset="0"/>
              </a:rPr>
              <a:t>While an IPR allows the holder to exclude others, it does not automatically creates the right to use the innovation: it is well possible that using a patented invention </a:t>
            </a:r>
            <a:r>
              <a:rPr lang="en-GB" altLang="en-US" sz="1700" dirty="0" smtClean="0">
                <a:solidFill>
                  <a:schemeClr val="tx1"/>
                </a:solidFill>
                <a:latin typeface="Calibri Light" panose="020F0302020204030204" pitchFamily="34" charset="0"/>
                <a:ea typeface="Calibri"/>
                <a:cs typeface="Calibri Light" panose="020F0302020204030204" pitchFamily="34" charset="0"/>
              </a:rPr>
              <a:t>in the context pf an innovative product also </a:t>
            </a:r>
            <a:r>
              <a:rPr lang="en-GB" altLang="en-US" sz="1700" dirty="0">
                <a:solidFill>
                  <a:schemeClr val="tx1"/>
                </a:solidFill>
                <a:latin typeface="Calibri Light" panose="020F0302020204030204" pitchFamily="34" charset="0"/>
                <a:ea typeface="Calibri"/>
                <a:cs typeface="Calibri Light" panose="020F0302020204030204" pitchFamily="34" charset="0"/>
              </a:rPr>
              <a:t>requires the use of inventions that were already patented by </a:t>
            </a:r>
            <a:r>
              <a:rPr lang="en-GB" altLang="en-US" sz="1700" dirty="0" smtClean="0">
                <a:solidFill>
                  <a:schemeClr val="tx1"/>
                </a:solidFill>
                <a:latin typeface="Calibri Light" panose="020F0302020204030204" pitchFamily="34" charset="0"/>
                <a:ea typeface="Calibri"/>
                <a:cs typeface="Calibri Light" panose="020F0302020204030204" pitchFamily="34" charset="0"/>
              </a:rPr>
              <a:t>others  </a:t>
            </a:r>
            <a:endParaRPr lang="en-GB" altLang="en-US" sz="1700" dirty="0">
              <a:solidFill>
                <a:schemeClr val="tx1"/>
              </a:solidFill>
              <a:latin typeface="Calibri Light" panose="020F0302020204030204" pitchFamily="34" charset="0"/>
              <a:ea typeface="Calibri"/>
              <a:cs typeface="Calibri Light" panose="020F0302020204030204" pitchFamily="34" charset="0"/>
            </a:endParaRPr>
          </a:p>
        </p:txBody>
      </p:sp>
      <p:sp>
        <p:nvSpPr>
          <p:cNvPr id="32" name="Espace réservé du contenu 5">
            <a:extLst>
              <a:ext uri="{FF2B5EF4-FFF2-40B4-BE49-F238E27FC236}">
                <a16:creationId xmlns:a16="http://schemas.microsoft.com/office/drawing/2014/main" id="{D95FFC2B-4401-114C-B7AF-AA1CF9BCC442}"/>
              </a:ext>
            </a:extLst>
          </p:cNvPr>
          <p:cNvSpPr txBox="1">
            <a:spLocks/>
          </p:cNvSpPr>
          <p:nvPr/>
        </p:nvSpPr>
        <p:spPr>
          <a:xfrm>
            <a:off x="685177" y="4167601"/>
            <a:ext cx="8220808" cy="335894"/>
          </a:xfrm>
          <a:prstGeom prst="rect">
            <a:avLst/>
          </a:prstGeom>
        </p:spPr>
        <p:txBody>
          <a:bodyPr vert="horz" lIns="81659" tIns="40829" rIns="81659" bIns="40829" rtlCol="0">
            <a:noAutofit/>
          </a:bodyPr>
          <a:lstStyle>
            <a:lvl1pPr marL="0" indent="0" algn="l" defTabSz="914400" rtl="0" eaLnBrk="1" latinLnBrk="0" hangingPunct="1">
              <a:lnSpc>
                <a:spcPct val="100000"/>
              </a:lnSpc>
              <a:spcBef>
                <a:spcPts val="1800"/>
              </a:spcBef>
              <a:buFont typeface="Wingdings" panose="05000000000000000000" pitchFamily="2" charset="2"/>
              <a:buNone/>
              <a:defRPr sz="2400" kern="1200" baseline="0">
                <a:solidFill>
                  <a:schemeClr val="tx1"/>
                </a:solidFill>
                <a:latin typeface="+mn-lt"/>
                <a:ea typeface="+mn-ea"/>
                <a:cs typeface="Tahoma" panose="020B0604030504040204" pitchFamily="34" charset="0"/>
              </a:defRPr>
            </a:lvl1pPr>
            <a:lvl2pPr marL="360000" indent="-360000" algn="l" defTabSz="914400" rtl="0" eaLnBrk="1" latinLnBrk="0" hangingPunct="1">
              <a:lnSpc>
                <a:spcPct val="100000"/>
              </a:lnSpc>
              <a:spcBef>
                <a:spcPts val="1200"/>
              </a:spcBef>
              <a:buClr>
                <a:schemeClr val="accent3"/>
              </a:buClr>
              <a:buSzPct val="93000"/>
              <a:buFontTx/>
              <a:buBlip>
                <a:blip r:embed="rId3"/>
              </a:buBlip>
              <a:defRPr sz="2400" kern="1200" baseline="0">
                <a:solidFill>
                  <a:schemeClr val="tx1"/>
                </a:solidFill>
                <a:latin typeface="+mj-lt"/>
                <a:ea typeface="+mn-ea"/>
                <a:cs typeface="Tahoma" panose="020B0604030504040204" pitchFamily="34" charset="0"/>
              </a:defRPr>
            </a:lvl2pPr>
            <a:lvl3pPr marL="720000" indent="-360000" algn="l" defTabSz="914400" rtl="0" eaLnBrk="1" latinLnBrk="0" hangingPunct="1">
              <a:lnSpc>
                <a:spcPct val="100000"/>
              </a:lnSpc>
              <a:spcBef>
                <a:spcPts val="600"/>
              </a:spcBef>
              <a:buClr>
                <a:schemeClr val="accent2"/>
              </a:buClr>
              <a:buSzPct val="93000"/>
              <a:buFontTx/>
              <a:buBlip>
                <a:blip r:embed="rId3"/>
              </a:buBlip>
              <a:defRPr sz="2000" kern="1200" baseline="0">
                <a:solidFill>
                  <a:schemeClr val="tx1"/>
                </a:solidFill>
                <a:latin typeface="+mj-lt"/>
                <a:ea typeface="+mn-ea"/>
                <a:cs typeface="Tahoma" panose="020B0604030504040204" pitchFamily="34" charset="0"/>
              </a:defRPr>
            </a:lvl3pPr>
            <a:lvl4pPr marL="1008000" indent="-288000" algn="l" defTabSz="914400" rtl="0" eaLnBrk="1" latinLnBrk="0" hangingPunct="1">
              <a:lnSpc>
                <a:spcPct val="100000"/>
              </a:lnSpc>
              <a:spcBef>
                <a:spcPts val="400"/>
              </a:spcBef>
              <a:buClr>
                <a:schemeClr val="accent2"/>
              </a:buClr>
              <a:buSzPct val="93000"/>
              <a:buFontTx/>
              <a:buBlip>
                <a:blip r:embed="rId3"/>
              </a:buBlip>
              <a:defRPr sz="1800" kern="1200" baseline="0">
                <a:solidFill>
                  <a:schemeClr val="tx1"/>
                </a:solidFill>
                <a:latin typeface="+mj-lt"/>
                <a:ea typeface="+mn-ea"/>
                <a:cs typeface="Tahoma" panose="020B0604030504040204" pitchFamily="34" charset="0"/>
              </a:defRPr>
            </a:lvl4pPr>
            <a:lvl5pPr marL="360000" indent="-360000" algn="l" defTabSz="914400" rtl="0" eaLnBrk="1" latinLnBrk="0" hangingPunct="1">
              <a:lnSpc>
                <a:spcPct val="100000"/>
              </a:lnSpc>
              <a:spcBef>
                <a:spcPts val="1200"/>
              </a:spcBef>
              <a:buClr>
                <a:schemeClr val="accent2"/>
              </a:buClr>
              <a:buFont typeface="+mj-lt"/>
              <a:buAutoNum type="arabicPeriod"/>
              <a:defRPr sz="2400" kern="1200" baseline="0">
                <a:solidFill>
                  <a:schemeClr val="tx1"/>
                </a:solidFill>
                <a:latin typeface="+mj-lt"/>
                <a:ea typeface="+mn-ea"/>
                <a:cs typeface="Tahoma" panose="020B0604030504040204" pitchFamily="34" charset="0"/>
              </a:defRPr>
            </a:lvl5pPr>
            <a:lvl6pPr marL="720000" indent="-360000" algn="l" defTabSz="914400" rtl="0" eaLnBrk="1" latinLnBrk="0" hangingPunct="1">
              <a:lnSpc>
                <a:spcPct val="100000"/>
              </a:lnSpc>
              <a:spcBef>
                <a:spcPts val="600"/>
              </a:spcBef>
              <a:buClr>
                <a:schemeClr val="accent2"/>
              </a:buClr>
              <a:buFont typeface="+mj-lt"/>
              <a:buAutoNum type="arabicParenR"/>
              <a:defRPr sz="2000" kern="1200" baseline="0">
                <a:solidFill>
                  <a:schemeClr val="tx1"/>
                </a:solidFill>
                <a:latin typeface="+mj-lt"/>
                <a:ea typeface="+mn-ea"/>
                <a:cs typeface="Tahoma" panose="020B0604030504040204" pitchFamily="34" charset="0"/>
              </a:defRPr>
            </a:lvl6pPr>
            <a:lvl7pPr marL="1008000" indent="-288000" algn="l" defTabSz="914400" rtl="0" eaLnBrk="1" latinLnBrk="0" hangingPunct="1">
              <a:lnSpc>
                <a:spcPct val="100000"/>
              </a:lnSpc>
              <a:spcBef>
                <a:spcPts val="400"/>
              </a:spcBef>
              <a:buClr>
                <a:schemeClr val="accent2"/>
              </a:buClr>
              <a:buFont typeface="+mj-lt"/>
              <a:buAutoNum type="alphaLcParenR"/>
              <a:defRPr sz="1800" kern="1200" baseline="0">
                <a:solidFill>
                  <a:schemeClr val="tx1"/>
                </a:solidFill>
                <a:latin typeface="+mj-lt"/>
                <a:ea typeface="+mn-ea"/>
                <a:cs typeface="Tahoma" panose="020B0604030504040204" pitchFamily="34" charset="0"/>
              </a:defRPr>
            </a:lvl7pPr>
            <a:lvl8pPr marL="0" indent="0" algn="l" defTabSz="914400" rtl="0" eaLnBrk="1" latinLnBrk="0" hangingPunct="1">
              <a:lnSpc>
                <a:spcPct val="100000"/>
              </a:lnSpc>
              <a:spcBef>
                <a:spcPts val="600"/>
              </a:spcBef>
              <a:buFont typeface="Arial" panose="020B0604020202020204" pitchFamily="34" charset="0"/>
              <a:buNone/>
              <a:defRPr sz="1600" kern="1200" baseline="0">
                <a:solidFill>
                  <a:schemeClr val="tx1"/>
                </a:solidFill>
                <a:latin typeface="+mj-lt"/>
                <a:ea typeface="+mn-ea"/>
                <a:cs typeface="Tahoma" panose="020B0604030504040204" pitchFamily="34" charset="0"/>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GB" sz="1500" dirty="0"/>
              <a:t>In such a case, a license from these others is needed</a:t>
            </a:r>
          </a:p>
        </p:txBody>
      </p:sp>
      <p:sp>
        <p:nvSpPr>
          <p:cNvPr id="4" name="כותרת 2">
            <a:extLst>
              <a:ext uri="{FF2B5EF4-FFF2-40B4-BE49-F238E27FC236}">
                <a16:creationId xmlns:a16="http://schemas.microsoft.com/office/drawing/2014/main" id="{6BC3FFF5-6FB0-2FEE-E410-5EEEE6468123}"/>
              </a:ext>
            </a:extLst>
          </p:cNvPr>
          <p:cNvSpPr txBox="1">
            <a:spLocks/>
          </p:cNvSpPr>
          <p:nvPr/>
        </p:nvSpPr>
        <p:spPr>
          <a:xfrm>
            <a:off x="2941544" y="132163"/>
            <a:ext cx="4938199" cy="649288"/>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r>
              <a:rPr lang="en-GB" sz="2400" dirty="0" smtClean="0"/>
              <a:t>IPRs </a:t>
            </a:r>
            <a:r>
              <a:rPr lang="en-GB" sz="2400" dirty="0"/>
              <a:t>and its different forms</a:t>
            </a:r>
            <a:endParaRPr lang="en-GB" sz="24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847789845"/>
      </p:ext>
    </p:extLst>
  </p:cSld>
  <p:clrMapOvr>
    <a:masterClrMapping/>
  </p:clrMapOvr>
</p:sld>
</file>

<file path=ppt/theme/theme1.xml><?xml version="1.0" encoding="utf-8"?>
<a:theme xmlns:a="http://schemas.openxmlformats.org/drawingml/2006/main" name="Standard">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4832</Words>
  <Application>Microsoft Office PowerPoint</Application>
  <PresentationFormat>Bildschirmpräsentation (16:9)</PresentationFormat>
  <Paragraphs>461</Paragraphs>
  <Slides>35</Slides>
  <Notes>11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35</vt:i4>
      </vt:variant>
    </vt:vector>
  </HeadingPairs>
  <TitlesOfParts>
    <vt:vector size="43" baseType="lpstr">
      <vt:lpstr>ＭＳ Ｐゴシック</vt:lpstr>
      <vt:lpstr>Arial</vt:lpstr>
      <vt:lpstr>Calibri</vt:lpstr>
      <vt:lpstr>Calibri Light</vt:lpstr>
      <vt:lpstr>Hind Regular</vt:lpstr>
      <vt:lpstr>Tahoma</vt:lpstr>
      <vt:lpstr>Wingdings</vt:lpstr>
      <vt:lpstr>Standard</vt:lpstr>
      <vt:lpstr>PowerPoint-Präsentation</vt:lpstr>
      <vt:lpstr>Contents</vt:lpstr>
      <vt:lpstr>General Information</vt:lpstr>
      <vt:lpstr>General Information</vt:lpstr>
      <vt:lpstr>Introduction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PMB call 18.04.2023</dc:title>
  <dc:creator>StuMi</dc:creator>
  <cp:lastModifiedBy>Blind, Knut</cp:lastModifiedBy>
  <cp:revision>80</cp:revision>
  <dcterms:modified xsi:type="dcterms:W3CDTF">2024-07-02T13:19:38Z</dcterms:modified>
</cp:coreProperties>
</file>