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aveSubsetFonts="1" autoCompressPictures="0">
  <p:sldMasterIdLst>
    <p:sldMasterId id="2147483648" r:id="rId1"/>
  </p:sldMasterIdLst>
  <p:notesMasterIdLst>
    <p:notesMasterId r:id="rId22"/>
  </p:notesMasterIdLst>
  <p:sldIdLst>
    <p:sldId id="269" r:id="rId2"/>
    <p:sldId id="270" r:id="rId3"/>
    <p:sldId id="271" r:id="rId4"/>
    <p:sldId id="272" r:id="rId5"/>
    <p:sldId id="273" r:id="rId6"/>
    <p:sldId id="274" r:id="rId7"/>
    <p:sldId id="276" r:id="rId8"/>
    <p:sldId id="277" r:id="rId9"/>
    <p:sldId id="278" r:id="rId10"/>
    <p:sldId id="279" r:id="rId11"/>
    <p:sldId id="286" r:id="rId12"/>
    <p:sldId id="280" r:id="rId13"/>
    <p:sldId id="282" r:id="rId14"/>
    <p:sldId id="284" r:id="rId15"/>
    <p:sldId id="289" r:id="rId16"/>
    <p:sldId id="285" r:id="rId17"/>
    <p:sldId id="288" r:id="rId18"/>
    <p:sldId id="290" r:id="rId19"/>
    <p:sldId id="291" r:id="rId20"/>
    <p:sldId id="293" r:id="rId2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F05912"/>
    <a:srgbClr val="71A5D4"/>
    <a:srgbClr val="7030A0"/>
    <a:srgbClr val="2D3D4C"/>
    <a:srgbClr val="222B47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B89165-BA50-8744-B18C-22CD9AE7F741}" v="17" dt="2024-07-05T05:40:39.4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77"/>
    <p:restoredTop sz="94718"/>
  </p:normalViewPr>
  <p:slideViewPr>
    <p:cSldViewPr snapToGrid="0" snapToObjects="1">
      <p:cViewPr varScale="1">
        <p:scale>
          <a:sx n="105" d="100"/>
          <a:sy n="105" d="100"/>
        </p:scale>
        <p:origin x="224" y="4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YAN FESSLER" userId="5d63c3b6-5f6f-46aa-8502-0f2ba72ed41b" providerId="ADAL" clId="{CFB89165-BA50-8744-B18C-22CD9AE7F741}"/>
    <pc:docChg chg="undo custSel modSld modMainMaster">
      <pc:chgData name="LAYAN FESSLER" userId="5d63c3b6-5f6f-46aa-8502-0f2ba72ed41b" providerId="ADAL" clId="{CFB89165-BA50-8744-B18C-22CD9AE7F741}" dt="2024-07-05T05:40:39.420" v="109" actId="313"/>
      <pc:docMkLst>
        <pc:docMk/>
      </pc:docMkLst>
      <pc:sldChg chg="modSp mod">
        <pc:chgData name="LAYAN FESSLER" userId="5d63c3b6-5f6f-46aa-8502-0f2ba72ed41b" providerId="ADAL" clId="{CFB89165-BA50-8744-B18C-22CD9AE7F741}" dt="2024-07-05T05:37:27.823" v="82" actId="1076"/>
        <pc:sldMkLst>
          <pc:docMk/>
          <pc:sldMk cId="1227731478" sldId="269"/>
        </pc:sldMkLst>
        <pc:spChg chg="mod">
          <ac:chgData name="LAYAN FESSLER" userId="5d63c3b6-5f6f-46aa-8502-0f2ba72ed41b" providerId="ADAL" clId="{CFB89165-BA50-8744-B18C-22CD9AE7F741}" dt="2024-07-05T05:37:27.823" v="82" actId="1076"/>
          <ac:spMkLst>
            <pc:docMk/>
            <pc:sldMk cId="1227731478" sldId="269"/>
            <ac:spMk id="8" creationId="{630CFEE1-E282-0174-3F24-29A2B3925CB1}"/>
          </ac:spMkLst>
        </pc:spChg>
        <pc:picChg chg="mod">
          <ac:chgData name="LAYAN FESSLER" userId="5d63c3b6-5f6f-46aa-8502-0f2ba72ed41b" providerId="ADAL" clId="{CFB89165-BA50-8744-B18C-22CD9AE7F741}" dt="2024-07-05T05:37:25.573" v="81" actId="1076"/>
          <ac:picMkLst>
            <pc:docMk/>
            <pc:sldMk cId="1227731478" sldId="269"/>
            <ac:picMk id="7" creationId="{98F2324C-4119-DF47-6317-A3882F4394A9}"/>
          </ac:picMkLst>
        </pc:picChg>
      </pc:sldChg>
      <pc:sldChg chg="addSp modSp mod">
        <pc:chgData name="LAYAN FESSLER" userId="5d63c3b6-5f6f-46aa-8502-0f2ba72ed41b" providerId="ADAL" clId="{CFB89165-BA50-8744-B18C-22CD9AE7F741}" dt="2024-07-05T05:39:35.877" v="106" actId="113"/>
        <pc:sldMkLst>
          <pc:docMk/>
          <pc:sldMk cId="1813327053" sldId="270"/>
        </pc:sldMkLst>
        <pc:spChg chg="add mod">
          <ac:chgData name="LAYAN FESSLER" userId="5d63c3b6-5f6f-46aa-8502-0f2ba72ed41b" providerId="ADAL" clId="{CFB89165-BA50-8744-B18C-22CD9AE7F741}" dt="2024-07-05T05:39:35.877" v="106" actId="113"/>
          <ac:spMkLst>
            <pc:docMk/>
            <pc:sldMk cId="1813327053" sldId="270"/>
            <ac:spMk id="13" creationId="{DAEDF96B-0891-BBE2-FD1F-56FEB4412CB2}"/>
          </ac:spMkLst>
        </pc:spChg>
      </pc:sldChg>
      <pc:sldChg chg="modSp mod">
        <pc:chgData name="LAYAN FESSLER" userId="5d63c3b6-5f6f-46aa-8502-0f2ba72ed41b" providerId="ADAL" clId="{CFB89165-BA50-8744-B18C-22CD9AE7F741}" dt="2024-07-03T12:06:12.812" v="9" actId="20577"/>
        <pc:sldMkLst>
          <pc:docMk/>
          <pc:sldMk cId="2663501002" sldId="273"/>
        </pc:sldMkLst>
        <pc:spChg chg="mod">
          <ac:chgData name="LAYAN FESSLER" userId="5d63c3b6-5f6f-46aa-8502-0f2ba72ed41b" providerId="ADAL" clId="{CFB89165-BA50-8744-B18C-22CD9AE7F741}" dt="2024-07-03T12:06:12.812" v="9" actId="20577"/>
          <ac:spMkLst>
            <pc:docMk/>
            <pc:sldMk cId="2663501002" sldId="273"/>
            <ac:spMk id="3" creationId="{84F7A6AE-01D5-F57A-0122-4AD1B5F020C9}"/>
          </ac:spMkLst>
        </pc:spChg>
        <pc:spChg chg="mod">
          <ac:chgData name="LAYAN FESSLER" userId="5d63c3b6-5f6f-46aa-8502-0f2ba72ed41b" providerId="ADAL" clId="{CFB89165-BA50-8744-B18C-22CD9AE7F741}" dt="2024-07-03T12:06:08.235" v="6"/>
          <ac:spMkLst>
            <pc:docMk/>
            <pc:sldMk cId="2663501002" sldId="273"/>
            <ac:spMk id="5" creationId="{FE6686E8-A046-6489-3DE0-410A72573A30}"/>
          </ac:spMkLst>
        </pc:spChg>
      </pc:sldChg>
      <pc:sldChg chg="modSp">
        <pc:chgData name="LAYAN FESSLER" userId="5d63c3b6-5f6f-46aa-8502-0f2ba72ed41b" providerId="ADAL" clId="{CFB89165-BA50-8744-B18C-22CD9AE7F741}" dt="2024-07-05T05:40:39.420" v="109" actId="313"/>
        <pc:sldMkLst>
          <pc:docMk/>
          <pc:sldMk cId="3835176545" sldId="276"/>
        </pc:sldMkLst>
        <pc:spChg chg="mod">
          <ac:chgData name="LAYAN FESSLER" userId="5d63c3b6-5f6f-46aa-8502-0f2ba72ed41b" providerId="ADAL" clId="{CFB89165-BA50-8744-B18C-22CD9AE7F741}" dt="2024-07-05T05:40:39.420" v="109" actId="313"/>
          <ac:spMkLst>
            <pc:docMk/>
            <pc:sldMk cId="3835176545" sldId="276"/>
            <ac:spMk id="5" creationId="{96D7EA7E-EA91-E937-F539-9071DF5038C6}"/>
          </ac:spMkLst>
        </pc:spChg>
      </pc:sldChg>
      <pc:sldChg chg="modSp mod">
        <pc:chgData name="LAYAN FESSLER" userId="5d63c3b6-5f6f-46aa-8502-0f2ba72ed41b" providerId="ADAL" clId="{CFB89165-BA50-8744-B18C-22CD9AE7F741}" dt="2024-07-03T12:04:36.977" v="2" actId="313"/>
        <pc:sldMkLst>
          <pc:docMk/>
          <pc:sldMk cId="3634658718" sldId="277"/>
        </pc:sldMkLst>
        <pc:spChg chg="mod">
          <ac:chgData name="LAYAN FESSLER" userId="5d63c3b6-5f6f-46aa-8502-0f2ba72ed41b" providerId="ADAL" clId="{CFB89165-BA50-8744-B18C-22CD9AE7F741}" dt="2024-07-03T12:04:36.977" v="2" actId="313"/>
          <ac:spMkLst>
            <pc:docMk/>
            <pc:sldMk cId="3634658718" sldId="277"/>
            <ac:spMk id="5" creationId="{96D7EA7E-EA91-E937-F539-9071DF5038C6}"/>
          </ac:spMkLst>
        </pc:spChg>
      </pc:sldChg>
      <pc:sldChg chg="modSp mod">
        <pc:chgData name="LAYAN FESSLER" userId="5d63c3b6-5f6f-46aa-8502-0f2ba72ed41b" providerId="ADAL" clId="{CFB89165-BA50-8744-B18C-22CD9AE7F741}" dt="2024-07-04T13:20:40.028" v="42" actId="20577"/>
        <pc:sldMkLst>
          <pc:docMk/>
          <pc:sldMk cId="1806233115" sldId="278"/>
        </pc:sldMkLst>
        <pc:spChg chg="mod">
          <ac:chgData name="LAYAN FESSLER" userId="5d63c3b6-5f6f-46aa-8502-0f2ba72ed41b" providerId="ADAL" clId="{CFB89165-BA50-8744-B18C-22CD9AE7F741}" dt="2024-07-04T13:20:40.028" v="42" actId="20577"/>
          <ac:spMkLst>
            <pc:docMk/>
            <pc:sldMk cId="1806233115" sldId="278"/>
            <ac:spMk id="3" creationId="{F0C57931-6AD0-5575-772D-1D7619BBB066}"/>
          </ac:spMkLst>
        </pc:spChg>
      </pc:sldChg>
      <pc:sldChg chg="modSp mod">
        <pc:chgData name="LAYAN FESSLER" userId="5d63c3b6-5f6f-46aa-8502-0f2ba72ed41b" providerId="ADAL" clId="{CFB89165-BA50-8744-B18C-22CD9AE7F741}" dt="2024-07-04T13:32:50.377" v="50" actId="20577"/>
        <pc:sldMkLst>
          <pc:docMk/>
          <pc:sldMk cId="2362781491" sldId="284"/>
        </pc:sldMkLst>
        <pc:spChg chg="mod">
          <ac:chgData name="LAYAN FESSLER" userId="5d63c3b6-5f6f-46aa-8502-0f2ba72ed41b" providerId="ADAL" clId="{CFB89165-BA50-8744-B18C-22CD9AE7F741}" dt="2024-07-04T13:32:50.377" v="50" actId="20577"/>
          <ac:spMkLst>
            <pc:docMk/>
            <pc:sldMk cId="2362781491" sldId="284"/>
            <ac:spMk id="3" creationId="{F0C57931-6AD0-5575-772D-1D7619BBB066}"/>
          </ac:spMkLst>
        </pc:spChg>
      </pc:sldChg>
      <pc:sldChg chg="addSp modSp mod">
        <pc:chgData name="LAYAN FESSLER" userId="5d63c3b6-5f6f-46aa-8502-0f2ba72ed41b" providerId="ADAL" clId="{CFB89165-BA50-8744-B18C-22CD9AE7F741}" dt="2024-07-03T12:07:48.936" v="40" actId="1076"/>
        <pc:sldMkLst>
          <pc:docMk/>
          <pc:sldMk cId="2333419198" sldId="293"/>
        </pc:sldMkLst>
        <pc:spChg chg="add mod">
          <ac:chgData name="LAYAN FESSLER" userId="5d63c3b6-5f6f-46aa-8502-0f2ba72ed41b" providerId="ADAL" clId="{CFB89165-BA50-8744-B18C-22CD9AE7F741}" dt="2024-07-03T12:07:34.969" v="36" actId="1076"/>
          <ac:spMkLst>
            <pc:docMk/>
            <pc:sldMk cId="2333419198" sldId="293"/>
            <ac:spMk id="9" creationId="{3E3D19A4-16DD-2437-1A5E-17127DFE5810}"/>
          </ac:spMkLst>
        </pc:spChg>
        <pc:spChg chg="mod">
          <ac:chgData name="LAYAN FESSLER" userId="5d63c3b6-5f6f-46aa-8502-0f2ba72ed41b" providerId="ADAL" clId="{CFB89165-BA50-8744-B18C-22CD9AE7F741}" dt="2024-07-03T12:06:51.350" v="22" actId="1076"/>
          <ac:spMkLst>
            <pc:docMk/>
            <pc:sldMk cId="2333419198" sldId="293"/>
            <ac:spMk id="11" creationId="{54201CB6-2035-8067-8D1E-13221933AE98}"/>
          </ac:spMkLst>
        </pc:spChg>
        <pc:spChg chg="mod">
          <ac:chgData name="LAYAN FESSLER" userId="5d63c3b6-5f6f-46aa-8502-0f2ba72ed41b" providerId="ADAL" clId="{CFB89165-BA50-8744-B18C-22CD9AE7F741}" dt="2024-07-03T12:06:56.251" v="23" actId="1076"/>
          <ac:spMkLst>
            <pc:docMk/>
            <pc:sldMk cId="2333419198" sldId="293"/>
            <ac:spMk id="13" creationId="{2FCC6C3E-ED50-C1A9-46B5-5DD908DE5983}"/>
          </ac:spMkLst>
        </pc:spChg>
        <pc:spChg chg="mod">
          <ac:chgData name="LAYAN FESSLER" userId="5d63c3b6-5f6f-46aa-8502-0f2ba72ed41b" providerId="ADAL" clId="{CFB89165-BA50-8744-B18C-22CD9AE7F741}" dt="2024-07-03T12:07:48.936" v="40" actId="1076"/>
          <ac:spMkLst>
            <pc:docMk/>
            <pc:sldMk cId="2333419198" sldId="293"/>
            <ac:spMk id="16" creationId="{53EBAB67-3141-0D29-CFE7-CCE71D564BB8}"/>
          </ac:spMkLst>
        </pc:spChg>
        <pc:picChg chg="add mod">
          <ac:chgData name="LAYAN FESSLER" userId="5d63c3b6-5f6f-46aa-8502-0f2ba72ed41b" providerId="ADAL" clId="{CFB89165-BA50-8744-B18C-22CD9AE7F741}" dt="2024-07-03T12:07:03.582" v="27" actId="1076"/>
          <ac:picMkLst>
            <pc:docMk/>
            <pc:sldMk cId="2333419198" sldId="293"/>
            <ac:picMk id="5" creationId="{84C969E0-EA49-B3A2-6B0E-D069FD302E72}"/>
          </ac:picMkLst>
        </pc:picChg>
        <pc:picChg chg="mod">
          <ac:chgData name="LAYAN FESSLER" userId="5d63c3b6-5f6f-46aa-8502-0f2ba72ed41b" providerId="ADAL" clId="{CFB89165-BA50-8744-B18C-22CD9AE7F741}" dt="2024-07-03T12:07:46.619" v="39" actId="14100"/>
          <ac:picMkLst>
            <pc:docMk/>
            <pc:sldMk cId="2333419198" sldId="293"/>
            <ac:picMk id="15" creationId="{EF3964B5-09B8-148D-2805-E4FE2AB8482E}"/>
          </ac:picMkLst>
        </pc:picChg>
        <pc:picChg chg="mod">
          <ac:chgData name="LAYAN FESSLER" userId="5d63c3b6-5f6f-46aa-8502-0f2ba72ed41b" providerId="ADAL" clId="{CFB89165-BA50-8744-B18C-22CD9AE7F741}" dt="2024-07-03T12:06:45.849" v="20" actId="1076"/>
          <ac:picMkLst>
            <pc:docMk/>
            <pc:sldMk cId="2333419198" sldId="293"/>
            <ac:picMk id="20482" creationId="{9BC5884D-129E-3A73-1D44-FA1B3FDD4015}"/>
          </ac:picMkLst>
        </pc:picChg>
        <pc:picChg chg="mod">
          <ac:chgData name="LAYAN FESSLER" userId="5d63c3b6-5f6f-46aa-8502-0f2ba72ed41b" providerId="ADAL" clId="{CFB89165-BA50-8744-B18C-22CD9AE7F741}" dt="2024-07-03T12:06:48.283" v="21" actId="1076"/>
          <ac:picMkLst>
            <pc:docMk/>
            <pc:sldMk cId="2333419198" sldId="293"/>
            <ac:picMk id="20484" creationId="{8F309131-7FA0-A1FA-E2A4-DCF70B321994}"/>
          </ac:picMkLst>
        </pc:picChg>
      </pc:sldChg>
      <pc:sldMasterChg chg="modSldLayout">
        <pc:chgData name="LAYAN FESSLER" userId="5d63c3b6-5f6f-46aa-8502-0f2ba72ed41b" providerId="ADAL" clId="{CFB89165-BA50-8744-B18C-22CD9AE7F741}" dt="2024-07-05T05:39:04.206" v="98" actId="1076"/>
        <pc:sldMasterMkLst>
          <pc:docMk/>
          <pc:sldMasterMk cId="4294311797" sldId="2147483648"/>
        </pc:sldMasterMkLst>
        <pc:sldLayoutChg chg="addSp modSp mod">
          <pc:chgData name="LAYAN FESSLER" userId="5d63c3b6-5f6f-46aa-8502-0f2ba72ed41b" providerId="ADAL" clId="{CFB89165-BA50-8744-B18C-22CD9AE7F741}" dt="2024-07-05T05:39:04.206" v="98" actId="1076"/>
          <pc:sldLayoutMkLst>
            <pc:docMk/>
            <pc:sldMasterMk cId="4294311797" sldId="2147483648"/>
            <pc:sldLayoutMk cId="2517779806" sldId="2147483649"/>
          </pc:sldLayoutMkLst>
          <pc:spChg chg="add mod">
            <ac:chgData name="LAYAN FESSLER" userId="5d63c3b6-5f6f-46aa-8502-0f2ba72ed41b" providerId="ADAL" clId="{CFB89165-BA50-8744-B18C-22CD9AE7F741}" dt="2024-07-05T05:38:41.222" v="89" actId="21"/>
            <ac:spMkLst>
              <pc:docMk/>
              <pc:sldMasterMk cId="4294311797" sldId="2147483648"/>
              <pc:sldLayoutMk cId="2517779806" sldId="2147483649"/>
              <ac:spMk id="3" creationId="{ED59FED0-D0CF-0939-4238-08B90B121BA2}"/>
            </ac:spMkLst>
          </pc:spChg>
          <pc:spChg chg="add mod">
            <ac:chgData name="LAYAN FESSLER" userId="5d63c3b6-5f6f-46aa-8502-0f2ba72ed41b" providerId="ADAL" clId="{CFB89165-BA50-8744-B18C-22CD9AE7F741}" dt="2024-07-05T05:39:04.206" v="98" actId="1076"/>
            <ac:spMkLst>
              <pc:docMk/>
              <pc:sldMasterMk cId="4294311797" sldId="2147483648"/>
              <pc:sldLayoutMk cId="2517779806" sldId="2147483649"/>
              <ac:spMk id="4" creationId="{35767311-99A7-404E-E131-6E740946F212}"/>
            </ac:spMkLst>
          </pc:spChg>
          <pc:spChg chg="mod">
            <ac:chgData name="LAYAN FESSLER" userId="5d63c3b6-5f6f-46aa-8502-0f2ba72ed41b" providerId="ADAL" clId="{CFB89165-BA50-8744-B18C-22CD9AE7F741}" dt="2024-07-05T05:39:00.506" v="97" actId="20577"/>
            <ac:spMkLst>
              <pc:docMk/>
              <pc:sldMasterMk cId="4294311797" sldId="2147483648"/>
              <pc:sldLayoutMk cId="2517779806" sldId="2147483649"/>
              <ac:spMk id="8" creationId="{D625B85B-8E5C-361D-A026-3DDC4D654293}"/>
            </ac:spMkLst>
          </pc:spChg>
        </pc:sldLayoutChg>
      </pc:sldMasterChg>
    </pc:docChg>
  </pc:docChgLst>
  <pc:docChgLst>
    <pc:chgData name="LAYAN FESSLER" userId="5d63c3b6-5f6f-46aa-8502-0f2ba72ed41b" providerId="ADAL" clId="{E17D3F64-6607-BB41-82F2-DFBB2EE79443}"/>
    <pc:docChg chg="undo custSel modSld">
      <pc:chgData name="LAYAN FESSLER" userId="5d63c3b6-5f6f-46aa-8502-0f2ba72ed41b" providerId="ADAL" clId="{E17D3F64-6607-BB41-82F2-DFBB2EE79443}" dt="2024-07-03T05:42:13.249" v="258" actId="113"/>
      <pc:docMkLst>
        <pc:docMk/>
      </pc:docMkLst>
      <pc:sldChg chg="addSp delSp modSp mod">
        <pc:chgData name="LAYAN FESSLER" userId="5d63c3b6-5f6f-46aa-8502-0f2ba72ed41b" providerId="ADAL" clId="{E17D3F64-6607-BB41-82F2-DFBB2EE79443}" dt="2024-07-02T15:10:55.658" v="247"/>
        <pc:sldMkLst>
          <pc:docMk/>
          <pc:sldMk cId="1227731478" sldId="269"/>
        </pc:sldMkLst>
        <pc:spChg chg="add del mod">
          <ac:chgData name="LAYAN FESSLER" userId="5d63c3b6-5f6f-46aa-8502-0f2ba72ed41b" providerId="ADAL" clId="{E17D3F64-6607-BB41-82F2-DFBB2EE79443}" dt="2024-07-02T15:10:55.658" v="247"/>
          <ac:spMkLst>
            <pc:docMk/>
            <pc:sldMk cId="1227731478" sldId="269"/>
            <ac:spMk id="2" creationId="{232960B5-CFBD-5CFD-9952-9467A0F39928}"/>
          </ac:spMkLst>
        </pc:spChg>
        <pc:spChg chg="mod">
          <ac:chgData name="LAYAN FESSLER" userId="5d63c3b6-5f6f-46aa-8502-0f2ba72ed41b" providerId="ADAL" clId="{E17D3F64-6607-BB41-82F2-DFBB2EE79443}" dt="2024-07-02T14:19:11.581" v="230" actId="1076"/>
          <ac:spMkLst>
            <pc:docMk/>
            <pc:sldMk cId="1227731478" sldId="269"/>
            <ac:spMk id="6" creationId="{2570521F-D4C2-4A47-E057-D140BE3ED670}"/>
          </ac:spMkLst>
        </pc:spChg>
      </pc:sldChg>
      <pc:sldChg chg="addSp modSp modAnim modNotesTx">
        <pc:chgData name="LAYAN FESSLER" userId="5d63c3b6-5f6f-46aa-8502-0f2ba72ed41b" providerId="ADAL" clId="{E17D3F64-6607-BB41-82F2-DFBB2EE79443}" dt="2024-07-03T05:42:13.249" v="258" actId="113"/>
        <pc:sldMkLst>
          <pc:docMk/>
          <pc:sldMk cId="1813327053" sldId="270"/>
        </pc:sldMkLst>
        <pc:spChg chg="mod">
          <ac:chgData name="LAYAN FESSLER" userId="5d63c3b6-5f6f-46aa-8502-0f2ba72ed41b" providerId="ADAL" clId="{E17D3F64-6607-BB41-82F2-DFBB2EE79443}" dt="2024-07-03T05:42:13.249" v="258" actId="113"/>
          <ac:spMkLst>
            <pc:docMk/>
            <pc:sldMk cId="1813327053" sldId="270"/>
            <ac:spMk id="12" creationId="{0BFA9477-0B8F-654D-4877-648604633BF9}"/>
          </ac:spMkLst>
        </pc:spChg>
        <pc:picChg chg="add mod">
          <ac:chgData name="LAYAN FESSLER" userId="5d63c3b6-5f6f-46aa-8502-0f2ba72ed41b" providerId="ADAL" clId="{E17D3F64-6607-BB41-82F2-DFBB2EE79443}" dt="2024-07-02T14:38:15.360" v="235" actId="1076"/>
          <ac:picMkLst>
            <pc:docMk/>
            <pc:sldMk cId="1813327053" sldId="270"/>
            <ac:picMk id="11" creationId="{C6FEB627-023C-B543-E264-9D3906557A7C}"/>
          </ac:picMkLst>
        </pc:picChg>
      </pc:sldChg>
      <pc:sldChg chg="modSp mod">
        <pc:chgData name="LAYAN FESSLER" userId="5d63c3b6-5f6f-46aa-8502-0f2ba72ed41b" providerId="ADAL" clId="{E17D3F64-6607-BB41-82F2-DFBB2EE79443}" dt="2024-07-02T15:07:26.701" v="245" actId="20577"/>
        <pc:sldMkLst>
          <pc:docMk/>
          <pc:sldMk cId="1376665854" sldId="271"/>
        </pc:sldMkLst>
        <pc:spChg chg="mod">
          <ac:chgData name="LAYAN FESSLER" userId="5d63c3b6-5f6f-46aa-8502-0f2ba72ed41b" providerId="ADAL" clId="{E17D3F64-6607-BB41-82F2-DFBB2EE79443}" dt="2024-07-02T14:38:24.094" v="236" actId="20577"/>
          <ac:spMkLst>
            <pc:docMk/>
            <pc:sldMk cId="1376665854" sldId="271"/>
            <ac:spMk id="2" creationId="{9FF05D96-46CD-AA14-74F0-EA8333FCBF3F}"/>
          </ac:spMkLst>
        </pc:spChg>
        <pc:spChg chg="mod">
          <ac:chgData name="LAYAN FESSLER" userId="5d63c3b6-5f6f-46aa-8502-0f2ba72ed41b" providerId="ADAL" clId="{E17D3F64-6607-BB41-82F2-DFBB2EE79443}" dt="2024-07-02T14:12:33.497" v="201" actId="1035"/>
          <ac:spMkLst>
            <pc:docMk/>
            <pc:sldMk cId="1376665854" sldId="271"/>
            <ac:spMk id="4" creationId="{EDA84C1F-9701-EF0E-C937-EEEA3D73639A}"/>
          </ac:spMkLst>
        </pc:spChg>
        <pc:spChg chg="mod">
          <ac:chgData name="LAYAN FESSLER" userId="5d63c3b6-5f6f-46aa-8502-0f2ba72ed41b" providerId="ADAL" clId="{E17D3F64-6607-BB41-82F2-DFBB2EE79443}" dt="2024-07-02T15:07:17.415" v="243" actId="1076"/>
          <ac:spMkLst>
            <pc:docMk/>
            <pc:sldMk cId="1376665854" sldId="271"/>
            <ac:spMk id="5" creationId="{7FDCD497-C41A-204C-AC2E-2EA229185F36}"/>
          </ac:spMkLst>
        </pc:spChg>
        <pc:spChg chg="mod">
          <ac:chgData name="LAYAN FESSLER" userId="5d63c3b6-5f6f-46aa-8502-0f2ba72ed41b" providerId="ADAL" clId="{E17D3F64-6607-BB41-82F2-DFBB2EE79443}" dt="2024-07-02T15:07:26.701" v="245" actId="20577"/>
          <ac:spMkLst>
            <pc:docMk/>
            <pc:sldMk cId="1376665854" sldId="271"/>
            <ac:spMk id="6" creationId="{95EBD6AD-9478-68BB-4297-D6419928E082}"/>
          </ac:spMkLst>
        </pc:spChg>
      </pc:sldChg>
      <pc:sldChg chg="modSp mod">
        <pc:chgData name="LAYAN FESSLER" userId="5d63c3b6-5f6f-46aa-8502-0f2ba72ed41b" providerId="ADAL" clId="{E17D3F64-6607-BB41-82F2-DFBB2EE79443}" dt="2024-07-02T14:43:23.529" v="241" actId="1076"/>
        <pc:sldMkLst>
          <pc:docMk/>
          <pc:sldMk cId="2775571350" sldId="272"/>
        </pc:sldMkLst>
        <pc:picChg chg="mod">
          <ac:chgData name="LAYAN FESSLER" userId="5d63c3b6-5f6f-46aa-8502-0f2ba72ed41b" providerId="ADAL" clId="{E17D3F64-6607-BB41-82F2-DFBB2EE79443}" dt="2024-07-02T14:43:23.529" v="241" actId="1076"/>
          <ac:picMkLst>
            <pc:docMk/>
            <pc:sldMk cId="2775571350" sldId="272"/>
            <ac:picMk id="15" creationId="{35525F3D-3D60-37A6-1232-3DC31BC586EC}"/>
          </ac:picMkLst>
        </pc:picChg>
      </pc:sldChg>
      <pc:sldChg chg="addSp modSp mod">
        <pc:chgData name="LAYAN FESSLER" userId="5d63c3b6-5f6f-46aa-8502-0f2ba72ed41b" providerId="ADAL" clId="{E17D3F64-6607-BB41-82F2-DFBB2EE79443}" dt="2024-07-02T14:12:23.312" v="199" actId="207"/>
        <pc:sldMkLst>
          <pc:docMk/>
          <pc:sldMk cId="2663501002" sldId="273"/>
        </pc:sldMkLst>
        <pc:spChg chg="mod">
          <ac:chgData name="LAYAN FESSLER" userId="5d63c3b6-5f6f-46aa-8502-0f2ba72ed41b" providerId="ADAL" clId="{E17D3F64-6607-BB41-82F2-DFBB2EE79443}" dt="2024-07-02T14:12:23.312" v="199" actId="207"/>
          <ac:spMkLst>
            <pc:docMk/>
            <pc:sldMk cId="2663501002" sldId="273"/>
            <ac:spMk id="3" creationId="{84F7A6AE-01D5-F57A-0122-4AD1B5F020C9}"/>
          </ac:spMkLst>
        </pc:spChg>
        <pc:spChg chg="add mod">
          <ac:chgData name="LAYAN FESSLER" userId="5d63c3b6-5f6f-46aa-8502-0f2ba72ed41b" providerId="ADAL" clId="{E17D3F64-6607-BB41-82F2-DFBB2EE79443}" dt="2024-07-02T14:12:12.305" v="178" actId="1076"/>
          <ac:spMkLst>
            <pc:docMk/>
            <pc:sldMk cId="2663501002" sldId="273"/>
            <ac:spMk id="5" creationId="{FE6686E8-A046-6489-3DE0-410A72573A30}"/>
          </ac:spMkLst>
        </pc:spChg>
      </pc:sldChg>
      <pc:sldChg chg="modSp mod">
        <pc:chgData name="LAYAN FESSLER" userId="5d63c3b6-5f6f-46aa-8502-0f2ba72ed41b" providerId="ADAL" clId="{E17D3F64-6607-BB41-82F2-DFBB2EE79443}" dt="2024-07-02T14:13:17.625" v="224" actId="115"/>
        <pc:sldMkLst>
          <pc:docMk/>
          <pc:sldMk cId="3107822287" sldId="274"/>
        </pc:sldMkLst>
        <pc:spChg chg="mod">
          <ac:chgData name="LAYAN FESSLER" userId="5d63c3b6-5f6f-46aa-8502-0f2ba72ed41b" providerId="ADAL" clId="{E17D3F64-6607-BB41-82F2-DFBB2EE79443}" dt="2024-07-02T14:13:17.625" v="224" actId="115"/>
          <ac:spMkLst>
            <pc:docMk/>
            <pc:sldMk cId="3107822287" sldId="274"/>
            <ac:spMk id="3" creationId="{84F7A6AE-01D5-F57A-0122-4AD1B5F020C9}"/>
          </ac:spMkLst>
        </pc:spChg>
      </pc:sldChg>
      <pc:sldChg chg="modSp mod">
        <pc:chgData name="LAYAN FESSLER" userId="5d63c3b6-5f6f-46aa-8502-0f2ba72ed41b" providerId="ADAL" clId="{E17D3F64-6607-BB41-82F2-DFBB2EE79443}" dt="2024-07-02T15:11:27.373" v="250" actId="255"/>
        <pc:sldMkLst>
          <pc:docMk/>
          <pc:sldMk cId="2876085968" sldId="285"/>
        </pc:sldMkLst>
        <pc:spChg chg="mod">
          <ac:chgData name="LAYAN FESSLER" userId="5d63c3b6-5f6f-46aa-8502-0f2ba72ed41b" providerId="ADAL" clId="{E17D3F64-6607-BB41-82F2-DFBB2EE79443}" dt="2024-07-02T15:11:27.373" v="250" actId="255"/>
          <ac:spMkLst>
            <pc:docMk/>
            <pc:sldMk cId="2876085968" sldId="285"/>
            <ac:spMk id="5" creationId="{91DB2406-8435-1DEE-BC5F-7F9AE7D12A8B}"/>
          </ac:spMkLst>
        </pc:spChg>
      </pc:sldChg>
      <pc:sldChg chg="modSp mod">
        <pc:chgData name="LAYAN FESSLER" userId="5d63c3b6-5f6f-46aa-8502-0f2ba72ed41b" providerId="ADAL" clId="{E17D3F64-6607-BB41-82F2-DFBB2EE79443}" dt="2024-07-02T14:14:09.765" v="226" actId="1076"/>
        <pc:sldMkLst>
          <pc:docMk/>
          <pc:sldMk cId="506680276" sldId="291"/>
        </pc:sldMkLst>
        <pc:spChg chg="mod">
          <ac:chgData name="LAYAN FESSLER" userId="5d63c3b6-5f6f-46aa-8502-0f2ba72ed41b" providerId="ADAL" clId="{E17D3F64-6607-BB41-82F2-DFBB2EE79443}" dt="2024-07-02T14:14:06.516" v="225" actId="1076"/>
          <ac:spMkLst>
            <pc:docMk/>
            <pc:sldMk cId="506680276" sldId="291"/>
            <ac:spMk id="12" creationId="{B4AECAEA-9DA6-C35E-344C-8DF4015BC3B5}"/>
          </ac:spMkLst>
        </pc:spChg>
        <pc:spChg chg="mod">
          <ac:chgData name="LAYAN FESSLER" userId="5d63c3b6-5f6f-46aa-8502-0f2ba72ed41b" providerId="ADAL" clId="{E17D3F64-6607-BB41-82F2-DFBB2EE79443}" dt="2024-07-02T14:14:06.516" v="225" actId="1076"/>
          <ac:spMkLst>
            <pc:docMk/>
            <pc:sldMk cId="506680276" sldId="291"/>
            <ac:spMk id="14" creationId="{975C5A6C-7BCA-A9C3-90C5-3E6FF547CEA9}"/>
          </ac:spMkLst>
        </pc:spChg>
        <pc:spChg chg="mod">
          <ac:chgData name="LAYAN FESSLER" userId="5d63c3b6-5f6f-46aa-8502-0f2ba72ed41b" providerId="ADAL" clId="{E17D3F64-6607-BB41-82F2-DFBB2EE79443}" dt="2024-07-02T14:14:09.765" v="226" actId="1076"/>
          <ac:spMkLst>
            <pc:docMk/>
            <pc:sldMk cId="506680276" sldId="291"/>
            <ac:spMk id="30" creationId="{908E52F7-65E5-E924-29B6-ED5B39135062}"/>
          </ac:spMkLst>
        </pc:spChg>
        <pc:spChg chg="mod">
          <ac:chgData name="LAYAN FESSLER" userId="5d63c3b6-5f6f-46aa-8502-0f2ba72ed41b" providerId="ADAL" clId="{E17D3F64-6607-BB41-82F2-DFBB2EE79443}" dt="2024-07-02T14:14:09.765" v="226" actId="1076"/>
          <ac:spMkLst>
            <pc:docMk/>
            <pc:sldMk cId="506680276" sldId="291"/>
            <ac:spMk id="31" creationId="{F0A48231-591C-FC9F-9B1E-C0F8117DD353}"/>
          </ac:spMkLst>
        </pc:spChg>
        <pc:grpChg chg="mod">
          <ac:chgData name="LAYAN FESSLER" userId="5d63c3b6-5f6f-46aa-8502-0f2ba72ed41b" providerId="ADAL" clId="{E17D3F64-6607-BB41-82F2-DFBB2EE79443}" dt="2024-07-02T14:14:06.516" v="225" actId="1076"/>
          <ac:grpSpMkLst>
            <pc:docMk/>
            <pc:sldMk cId="506680276" sldId="291"/>
            <ac:grpSpMk id="28" creationId="{49356F65-063D-67A6-0CCC-396EC717E70B}"/>
          </ac:grpSpMkLst>
        </pc:grpChg>
        <pc:grpChg chg="mod">
          <ac:chgData name="LAYAN FESSLER" userId="5d63c3b6-5f6f-46aa-8502-0f2ba72ed41b" providerId="ADAL" clId="{E17D3F64-6607-BB41-82F2-DFBB2EE79443}" dt="2024-07-02T14:14:06.516" v="225" actId="1076"/>
          <ac:grpSpMkLst>
            <pc:docMk/>
            <pc:sldMk cId="506680276" sldId="291"/>
            <ac:grpSpMk id="29" creationId="{EB753D82-3431-7B2F-A73B-EA2E76FFD150}"/>
          </ac:grpSpMkLst>
        </pc:grpChg>
        <pc:picChg chg="mod">
          <ac:chgData name="LAYAN FESSLER" userId="5d63c3b6-5f6f-46aa-8502-0f2ba72ed41b" providerId="ADAL" clId="{E17D3F64-6607-BB41-82F2-DFBB2EE79443}" dt="2024-07-02T14:14:06.516" v="225" actId="1076"/>
          <ac:picMkLst>
            <pc:docMk/>
            <pc:sldMk cId="506680276" sldId="291"/>
            <ac:picMk id="19458" creationId="{435E9920-5F25-76FE-059F-B2AFEACDC864}"/>
          </ac:picMkLst>
        </pc:picChg>
        <pc:cxnChg chg="mod">
          <ac:chgData name="LAYAN FESSLER" userId="5d63c3b6-5f6f-46aa-8502-0f2ba72ed41b" providerId="ADAL" clId="{E17D3F64-6607-BB41-82F2-DFBB2EE79443}" dt="2024-07-02T14:14:06.516" v="225" actId="1076"/>
          <ac:cxnSpMkLst>
            <pc:docMk/>
            <pc:sldMk cId="506680276" sldId="291"/>
            <ac:cxnSpMk id="16" creationId="{35226711-E02A-E0CC-D001-9E108712AB67}"/>
          </ac:cxnSpMkLst>
        </pc:cxnChg>
        <pc:cxnChg chg="mod">
          <ac:chgData name="LAYAN FESSLER" userId="5d63c3b6-5f6f-46aa-8502-0f2ba72ed41b" providerId="ADAL" clId="{E17D3F64-6607-BB41-82F2-DFBB2EE79443}" dt="2024-07-02T14:14:06.516" v="225" actId="1076"/>
          <ac:cxnSpMkLst>
            <pc:docMk/>
            <pc:sldMk cId="506680276" sldId="291"/>
            <ac:cxnSpMk id="23" creationId="{F7AC37E1-998E-4E58-A2E6-1140EF43BAE1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071574-4C5C-474C-A0A9-152276B1F199}" type="datetimeFigureOut">
              <a:rPr lang="fr-FR" smtClean="0"/>
              <a:t>05/07/2024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BD78C1-AC09-2043-B4B7-660497A1CCF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2002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BD78C1-AC09-2043-B4B7-660497A1CCF0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0608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mailto:layan.fessler@univ-grenoble-alpes.fr" TargetMode="External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Relationship Id="rId4" Type="http://schemas.openxmlformats.org/officeDocument/2006/relationships/hyperlink" Target="mailto:maltagli@usc.edu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5D4EBCBD-AFCE-1F08-DBDB-2DC31C9DB4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9850" y="6146648"/>
            <a:ext cx="1001906" cy="500953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D625B85B-8E5C-361D-A026-3DDC4D654293}"/>
              </a:ext>
            </a:extLst>
          </p:cNvPr>
          <p:cNvSpPr txBox="1"/>
          <p:nvPr userDrawn="1"/>
        </p:nvSpPr>
        <p:spPr>
          <a:xfrm>
            <a:off x="1564649" y="6394543"/>
            <a:ext cx="45313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>
                <a:latin typeface="Avenir Book" panose="02000503020000020003" pitchFamily="2" charset="0"/>
              </a:rPr>
              <a:t>Layan Fessler</a:t>
            </a:r>
            <a:r>
              <a:rPr lang="fr-FR" sz="1400" b="0" dirty="0">
                <a:latin typeface="Avenir Book" panose="02000503020000020003" pitchFamily="2" charset="0"/>
              </a:rPr>
              <a:t> – </a:t>
            </a:r>
            <a:r>
              <a:rPr lang="fr-FR" sz="1400" b="0" dirty="0">
                <a:latin typeface="Avenir Book" panose="02000503020000020003" pitchFamily="2" charset="0"/>
                <a:hlinkClick r:id="rId3"/>
              </a:rPr>
              <a:t>l</a:t>
            </a:r>
            <a:r>
              <a:rPr lang="fr-FR" sz="1400" dirty="0">
                <a:latin typeface="Avenir Book" panose="02000503020000020003" pitchFamily="2" charset="0"/>
                <a:hlinkClick r:id="rId3"/>
              </a:rPr>
              <a:t>ayan.fessler@univ-grenoble-alpes.fr</a:t>
            </a:r>
            <a:r>
              <a:rPr lang="fr-FR" sz="1400" dirty="0">
                <a:latin typeface="Avenir Book" panose="02000503020000020003" pitchFamily="2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59FED0-D0CF-0939-4238-08B90B121BA2}"/>
              </a:ext>
            </a:extLst>
          </p:cNvPr>
          <p:cNvSpPr txBox="1"/>
          <p:nvPr userDrawn="1"/>
        </p:nvSpPr>
        <p:spPr>
          <a:xfrm>
            <a:off x="3048000" y="3139661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latin typeface="Avenir Book" panose="02000503020000020003" pitchFamily="2" charset="0"/>
              </a:rPr>
              <a:t> </a:t>
            </a:r>
          </a:p>
        </p:txBody>
      </p:sp>
      <p:sp>
        <p:nvSpPr>
          <p:cNvPr id="4" name="ZoneTexte 7">
            <a:extLst>
              <a:ext uri="{FF2B5EF4-FFF2-40B4-BE49-F238E27FC236}">
                <a16:creationId xmlns:a16="http://schemas.microsoft.com/office/drawing/2014/main" id="{35767311-99A7-404E-E131-6E740946F212}"/>
              </a:ext>
            </a:extLst>
          </p:cNvPr>
          <p:cNvSpPr txBox="1"/>
          <p:nvPr userDrawn="1"/>
        </p:nvSpPr>
        <p:spPr>
          <a:xfrm>
            <a:off x="5937504" y="6394543"/>
            <a:ext cx="45313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1" dirty="0">
                <a:latin typeface="Avenir Book" panose="02000503020000020003" pitchFamily="2" charset="0"/>
              </a:rPr>
              <a:t>Silvio </a:t>
            </a:r>
            <a:r>
              <a:rPr lang="fr-FR" sz="1400" b="1" dirty="0" err="1">
                <a:latin typeface="Avenir Book" panose="02000503020000020003" pitchFamily="2" charset="0"/>
              </a:rPr>
              <a:t>Maltagliati</a:t>
            </a:r>
            <a:r>
              <a:rPr lang="fr-FR" sz="1400" b="1" dirty="0">
                <a:latin typeface="Avenir Book" panose="02000503020000020003" pitchFamily="2" charset="0"/>
              </a:rPr>
              <a:t> </a:t>
            </a:r>
            <a:r>
              <a:rPr lang="fr-FR" sz="1400" b="0" dirty="0">
                <a:latin typeface="Avenir Book" panose="02000503020000020003" pitchFamily="2" charset="0"/>
              </a:rPr>
              <a:t>– </a:t>
            </a:r>
            <a:r>
              <a:rPr lang="fr-FR" sz="1400" dirty="0">
                <a:latin typeface="Avenir Book" panose="02000503020000020003" pitchFamily="2" charset="0"/>
                <a:hlinkClick r:id="rId4"/>
              </a:rPr>
              <a:t>maltagli@usc.edu</a:t>
            </a:r>
            <a:endParaRPr lang="fr-FR" sz="1400" dirty="0">
              <a:latin typeface="Avenir Boo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779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ABC8D2-8FB2-CC44-B4DD-22F5A40E4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C1FD76D-A3B8-C944-9E59-8E32EB3B72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8E13ECC-66F9-0949-BD98-FB7BAA873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9BE19-0F5F-6A4D-BA94-674C5F0FFB2D}" type="datetime1">
              <a:rPr lang="fr-FR" smtClean="0"/>
              <a:t>05/07/2024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18CFB40-9530-7C4D-863D-EF4AEDAFF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F602893-B2AE-9640-8249-2FD7E02C5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F74F5-40E6-3242-B4AE-24723CDF6B8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9689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5D2EC8CE-06DB-DF42-85AB-29D0E75B8B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76C14BA-2BB7-EF42-8B1A-BF6E288E36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95D6AE-04BE-8C4B-93E6-EB92FB2DD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C1780-F89B-A047-B8BF-31D3AD1682F9}" type="datetime1">
              <a:rPr lang="fr-FR" smtClean="0"/>
              <a:t>05/07/2024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4A1BB9F-75FD-9E45-85AE-F50D1CAC4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E7AE2B6-F804-7046-941A-93D0D0F10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F74F5-40E6-3242-B4AE-24723CDF6B8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311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150D38-6BFC-2C44-BA6D-D34ECC66E5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815F29F-2829-E446-8FF1-59FC41911A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DE1BB1D-C4E5-BE42-9C74-3217DDE08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35B38-6342-0242-B471-17852527CE07}" type="datetime1">
              <a:rPr lang="fr-FR" smtClean="0"/>
              <a:t>05/07/2024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9346236-9C6C-A643-8E6D-3531A5E04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E9BB350-85AC-E84E-891A-43977FE5B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F74F5-40E6-3242-B4AE-24723CDF6B8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5187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E78F70-9964-FA43-9152-C0D506F3B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7914EF3-6FC5-EC42-9782-CBE810EF76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67C72AE-6A44-D74B-90A7-8A619C167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12F51-C71B-4E41-A15C-60F5D6CC4162}" type="datetime1">
              <a:rPr lang="fr-FR" smtClean="0"/>
              <a:t>05/07/2024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BA806DD-13E4-3043-B3AC-5FA2B4E7E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FEC2AAE-8D5A-A349-A53E-3A91C5072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F74F5-40E6-3242-B4AE-24723CDF6B8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1607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087778-09A5-3840-9D50-53C7103F3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B50CA6-82EE-584C-9813-54EE60EE8B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0F77B4-2380-A749-ABF5-89C93AB79F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1AB773D-C03B-3848-9071-29F9FF76C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6A450-FB39-094A-A57F-BFF2372CFC92}" type="datetime1">
              <a:rPr lang="fr-FR" smtClean="0"/>
              <a:t>05/07/2024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8CC26D7-76DC-1047-813D-4688A2EDE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4409995-DEE8-B048-B656-75766CACE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F74F5-40E6-3242-B4AE-24723CDF6B8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150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A0E67B-D1E8-B449-8E13-9B7757FC7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8E6260C-FB4F-534F-9240-098857B24A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3E64192-46A0-3049-9E42-6DE9A1AC9C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66457F1-B32B-2E4C-A21E-B46DF76748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0A0D3CB-D7A0-C54C-90C7-BFD5521080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9CDFE4B-C3EC-F740-9BD8-46BE18C57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C674C-9E01-CE4B-B532-5F4576DC47DC}" type="datetime1">
              <a:rPr lang="fr-FR" smtClean="0"/>
              <a:t>05/07/2024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B66D426-C889-A54A-9F43-DB1FAFAC3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555FBD6-6DAC-D941-AC15-F82D16BE0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F74F5-40E6-3242-B4AE-24723CDF6B8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0087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A3EB10-9A07-E44F-B9AA-53385441A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7341378-A403-D542-94B6-97BFF5F4C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E96B-9964-8B4D-BE28-FD2A8179F89F}" type="datetime1">
              <a:rPr lang="fr-FR" smtClean="0"/>
              <a:t>05/07/2024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B980FB1-E5F9-7D4F-A0A0-0CFA1C6A2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9703893-A291-9E47-8985-ACAFAE5E0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F74F5-40E6-3242-B4AE-24723CDF6B8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0362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451CA55-5B5A-6C40-BB44-7FF6B6C61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C060E-415D-8542-BEB3-167B348DD3E8}" type="datetime1">
              <a:rPr lang="fr-FR" smtClean="0"/>
              <a:t>05/07/2024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1F13689-11D3-E94E-98D6-14D0ABB97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E378AC8-CAF7-384E-85A5-A44AE86B4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F74F5-40E6-3242-B4AE-24723CDF6B8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6453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91A698-0F1F-F447-B220-65186C6CF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B840FF3-255E-8D45-8D52-A594B0651A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0B4055-130F-984E-87A3-A5A3562AF8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55B394E-D83C-7C4D-891F-FF6782A1D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234A0-B3A6-8745-A610-151ECCC72517}" type="datetime1">
              <a:rPr lang="fr-FR" smtClean="0"/>
              <a:t>05/07/2024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306CCFA-BFA5-5846-8711-793B955C5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3988787-4E0C-8C41-8A32-73E1EFCE4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F74F5-40E6-3242-B4AE-24723CDF6B8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6016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A954E10-1E0E-8A4B-B2B5-2C47331FF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6585DA7-C4BE-2142-B572-6CC4EDA42E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D042EBC-A0A9-184C-91A2-A3CB50484E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1C33F99-A35C-D347-A774-C9EE99292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5C36D-0ECC-9440-9B67-B6697F80FB46}" type="datetime1">
              <a:rPr lang="fr-FR" smtClean="0"/>
              <a:t>05/07/2024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F9B12B1-EC34-4A4C-A20F-1B2743F91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D2F86C6-A135-B442-9F6B-79EF9180A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F74F5-40E6-3242-B4AE-24723CDF6B8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7652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C8CE52F-ABED-CE4E-AA2F-E896D4B9A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B56C240-81C9-9D48-9C67-AD872B727A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DC9835B-B79D-A640-9A41-347051A7C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87D74-CE81-9E43-B3BC-FDA14D5BF6D8}" type="datetime1">
              <a:rPr lang="fr-FR" smtClean="0"/>
              <a:t>05/07/2024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DF4905C-6185-2143-B05E-9E783AC6F2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8295E2-DCF6-CA49-87FC-AF0F59E248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F74F5-40E6-3242-B4AE-24723CDF6B8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4311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mailto:Layan.fessler@univ-grenoble-alpes.fr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hyperlink" Target="mailto:maltagli@usc.edu" TargetMode="Externa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hyperlink" Target="https://www.datacamp.com/cheat-sheet/chatgpt-cheat-sheet-data-science" TargetMode="External"/><Relationship Id="rId3" Type="http://schemas.openxmlformats.org/officeDocument/2006/relationships/image" Target="../media/image34.png"/><Relationship Id="rId7" Type="http://schemas.openxmlformats.org/officeDocument/2006/relationships/hyperlink" Target="http://www.cookbook-r.com/" TargetMode="External"/><Relationship Id="rId12" Type="http://schemas.openxmlformats.org/officeDocument/2006/relationships/image" Target="../media/image39.png"/><Relationship Id="rId2" Type="http://schemas.openxmlformats.org/officeDocument/2006/relationships/hyperlink" Target="https://www.datacamp.com/cheat-sheet/getting-started-r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11" Type="http://schemas.openxmlformats.org/officeDocument/2006/relationships/hyperlink" Target="https://www.fun-mooc.fr/fr/cours/introduction-a-la-statistique-avec-r/" TargetMode="External"/><Relationship Id="rId5" Type="http://schemas.openxmlformats.org/officeDocument/2006/relationships/hyperlink" Target="https://rstudio.github.io/cheatsheets/" TargetMode="External"/><Relationship Id="rId15" Type="http://schemas.openxmlformats.org/officeDocument/2006/relationships/hyperlink" Target="https://larmarange.github.io/analyse-R/" TargetMode="External"/><Relationship Id="rId10" Type="http://schemas.openxmlformats.org/officeDocument/2006/relationships/image" Target="../media/image38.png"/><Relationship Id="rId4" Type="http://schemas.openxmlformats.org/officeDocument/2006/relationships/image" Target="../media/image35.png"/><Relationship Id="rId9" Type="http://schemas.openxmlformats.org/officeDocument/2006/relationships/hyperlink" Target="https://r4ds.hadley.nz/" TargetMode="External"/><Relationship Id="rId1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4stats.com/articles/popularity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png"/><Relationship Id="rId7" Type="http://schemas.openxmlformats.org/officeDocument/2006/relationships/hyperlink" Target="https://stt4230.rbind.io/introduction/installation_r_rstudio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watch?v=YrEe2TLr3MI&amp;ab_channel=TechRelatedTips" TargetMode="External"/><Relationship Id="rId5" Type="http://schemas.openxmlformats.org/officeDocument/2006/relationships/hyperlink" Target="https://www.youtube.com/watch?v=I5WIMX4LK8M&amp;ab_channel=ProgrammingKnowledge" TargetMode="External"/><Relationship Id="rId10" Type="http://schemas.openxmlformats.org/officeDocument/2006/relationships/hyperlink" Target="https://www.r-project.org/" TargetMode="External"/><Relationship Id="rId4" Type="http://schemas.openxmlformats.org/officeDocument/2006/relationships/image" Target="../media/image13.tiff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5D88551-98B7-EAE1-4BB4-BAB30F520044}"/>
              </a:ext>
            </a:extLst>
          </p:cNvPr>
          <p:cNvSpPr/>
          <p:nvPr/>
        </p:nvSpPr>
        <p:spPr>
          <a:xfrm>
            <a:off x="3672" y="155644"/>
            <a:ext cx="12192000" cy="2906685"/>
          </a:xfrm>
          <a:prstGeom prst="rect">
            <a:avLst/>
          </a:prstGeom>
          <a:solidFill>
            <a:srgbClr val="F05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569706A9-0006-F9A4-C048-0899BA2B1A14}"/>
              </a:ext>
            </a:extLst>
          </p:cNvPr>
          <p:cNvSpPr txBox="1">
            <a:spLocks/>
          </p:cNvSpPr>
          <p:nvPr/>
        </p:nvSpPr>
        <p:spPr>
          <a:xfrm>
            <a:off x="1524000" y="133914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6600" b="1" dirty="0">
                <a:solidFill>
                  <a:schemeClr val="bg1"/>
                </a:solidFill>
                <a:latin typeface="Avenir Book" panose="02000503020000020003" pitchFamily="2" charset="0"/>
              </a:rPr>
              <a:t>Initiation à R Studio</a:t>
            </a:r>
          </a:p>
        </p:txBody>
      </p:sp>
      <p:sp>
        <p:nvSpPr>
          <p:cNvPr id="6" name="Sous-titre 2">
            <a:extLst>
              <a:ext uri="{FF2B5EF4-FFF2-40B4-BE49-F238E27FC236}">
                <a16:creationId xmlns:a16="http://schemas.microsoft.com/office/drawing/2014/main" id="{2570521F-D4C2-4A47-E057-D140BE3ED670}"/>
              </a:ext>
            </a:extLst>
          </p:cNvPr>
          <p:cNvSpPr txBox="1">
            <a:spLocks/>
          </p:cNvSpPr>
          <p:nvPr/>
        </p:nvSpPr>
        <p:spPr>
          <a:xfrm>
            <a:off x="1250562" y="2065545"/>
            <a:ext cx="9144000" cy="42160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fr-FR" b="1" dirty="0">
                <a:solidFill>
                  <a:schemeClr val="bg1"/>
                </a:solidFill>
                <a:latin typeface="Avenir Book" panose="02000503020000020003" pitchFamily="2" charset="0"/>
              </a:rPr>
              <a:t>4 juillet 2024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8F2324C-4119-DF47-6317-A3882F4394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450" y="3429000"/>
            <a:ext cx="2501425" cy="1250713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630CFEE1-E282-0174-3F24-29A2B3925CB1}"/>
              </a:ext>
            </a:extLst>
          </p:cNvPr>
          <p:cNvSpPr txBox="1"/>
          <p:nvPr/>
        </p:nvSpPr>
        <p:spPr>
          <a:xfrm>
            <a:off x="1399450" y="4972230"/>
            <a:ext cx="668767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latin typeface="Avenir Book" panose="02000503020000020003" pitchFamily="2" charset="0"/>
              </a:rPr>
              <a:t>Layan Fessler</a:t>
            </a:r>
          </a:p>
          <a:p>
            <a:r>
              <a:rPr lang="fr-FR" sz="1600" dirty="0">
                <a:latin typeface="Avenir Book" panose="02000503020000020003" pitchFamily="2" charset="0"/>
                <a:hlinkClick r:id="rId3"/>
              </a:rPr>
              <a:t>Layan.fessler@univ-grenoble-alpes.fr</a:t>
            </a:r>
            <a:endParaRPr lang="fr-FR" sz="1600" dirty="0">
              <a:latin typeface="Avenir Book" panose="02000503020000020003" pitchFamily="2" charset="0"/>
            </a:endParaRPr>
          </a:p>
          <a:p>
            <a:endParaRPr lang="fr-FR" sz="1000" b="1" dirty="0">
              <a:latin typeface="Avenir Book" panose="02000503020000020003" pitchFamily="2" charset="0"/>
            </a:endParaRPr>
          </a:p>
          <a:p>
            <a:r>
              <a:rPr lang="fr-FR" sz="2000" b="1" dirty="0">
                <a:latin typeface="Avenir Book" panose="02000503020000020003" pitchFamily="2" charset="0"/>
              </a:rPr>
              <a:t>Silvio </a:t>
            </a:r>
            <a:r>
              <a:rPr lang="fr-FR" sz="2000" b="1" dirty="0" err="1">
                <a:latin typeface="Avenir Book" panose="02000503020000020003" pitchFamily="2" charset="0"/>
              </a:rPr>
              <a:t>Maltagliati</a:t>
            </a:r>
            <a:endParaRPr lang="fr-FR" sz="2000" b="1" dirty="0">
              <a:latin typeface="Avenir Book" panose="02000503020000020003" pitchFamily="2" charset="0"/>
            </a:endParaRPr>
          </a:p>
          <a:p>
            <a:r>
              <a:rPr lang="fr-FR" sz="1600" dirty="0">
                <a:latin typeface="Avenir Book" panose="02000503020000020003" pitchFamily="2" charset="0"/>
                <a:hlinkClick r:id="rId4"/>
              </a:rPr>
              <a:t>maltagli@usc.edu</a:t>
            </a:r>
            <a:r>
              <a:rPr lang="fr-FR" sz="1600" dirty="0">
                <a:latin typeface="Avenir Book" panose="02000503020000020003" pitchFamily="2" charset="0"/>
              </a:rPr>
              <a:t> </a:t>
            </a:r>
          </a:p>
        </p:txBody>
      </p:sp>
      <p:sp>
        <p:nvSpPr>
          <p:cNvPr id="15" name="AutoShape 16" descr="SPSS Vector Logo - Download Free SVG Icon | Worldvectorlogo">
            <a:extLst>
              <a:ext uri="{FF2B5EF4-FFF2-40B4-BE49-F238E27FC236}">
                <a16:creationId xmlns:a16="http://schemas.microsoft.com/office/drawing/2014/main" id="{A128FBC6-E0CA-2CF0-AE3E-E12173E702E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B1AFB0D6-75CC-B86C-F9EE-9250C4216DA4}"/>
              </a:ext>
            </a:extLst>
          </p:cNvPr>
          <p:cNvGrpSpPr/>
          <p:nvPr/>
        </p:nvGrpSpPr>
        <p:grpSpPr>
          <a:xfrm>
            <a:off x="6505506" y="3148837"/>
            <a:ext cx="4287044" cy="3429000"/>
            <a:chOff x="6384628" y="3154366"/>
            <a:chExt cx="4287044" cy="3429000"/>
          </a:xfrm>
        </p:grpSpPr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6BC83EBA-332C-CDB6-9964-6A67D0123D32}"/>
                </a:ext>
              </a:extLst>
            </p:cNvPr>
            <p:cNvGrpSpPr/>
            <p:nvPr/>
          </p:nvGrpSpPr>
          <p:grpSpPr>
            <a:xfrm>
              <a:off x="6384628" y="3154366"/>
              <a:ext cx="4287044" cy="3429000"/>
              <a:chOff x="6716141" y="3062329"/>
              <a:chExt cx="4287044" cy="3429000"/>
            </a:xfrm>
          </p:grpSpPr>
          <p:pic>
            <p:nvPicPr>
              <p:cNvPr id="10" name="Picture 6" descr="drake hit or miss Meme Generator - Imgflip">
                <a:extLst>
                  <a:ext uri="{FF2B5EF4-FFF2-40B4-BE49-F238E27FC236}">
                    <a16:creationId xmlns:a16="http://schemas.microsoft.com/office/drawing/2014/main" id="{A963EBCF-3165-999F-0849-5FEFD471F2D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16141" y="3062329"/>
                <a:ext cx="4287044" cy="3429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8">
                <a:extLst>
                  <a:ext uri="{FF2B5EF4-FFF2-40B4-BE49-F238E27FC236}">
                    <a16:creationId xmlns:a16="http://schemas.microsoft.com/office/drawing/2014/main" id="{B73E9356-29B7-6526-D1D7-214B5C0FFA5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16975" y="3362691"/>
                <a:ext cx="601137" cy="5673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10" descr="JASP - Wikipedia">
                <a:extLst>
                  <a:ext uri="{FF2B5EF4-FFF2-40B4-BE49-F238E27FC236}">
                    <a16:creationId xmlns:a16="http://schemas.microsoft.com/office/drawing/2014/main" id="{8F867B9B-879E-6481-A1F8-D105795C30A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17543" y="3998885"/>
                <a:ext cx="709518" cy="70951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567A4675-8DAB-BDF3-5741-85B1025513C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04376" y="5577237"/>
                <a:ext cx="829805" cy="6430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4">
                <a:extLst>
                  <a:ext uri="{FF2B5EF4-FFF2-40B4-BE49-F238E27FC236}">
                    <a16:creationId xmlns:a16="http://schemas.microsoft.com/office/drawing/2014/main" id="{BF773E95-0328-37F2-C930-D0B2EF87D7D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16975" y="4939553"/>
                <a:ext cx="1850834" cy="6497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6" name="Picture 22" descr="Spss png | PNGEgg">
              <a:extLst>
                <a:ext uri="{FF2B5EF4-FFF2-40B4-BE49-F238E27FC236}">
                  <a16:creationId xmlns:a16="http://schemas.microsoft.com/office/drawing/2014/main" id="{00924317-9AFA-5A27-5BEE-F268A871BFE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48" t="30990" r="10827" b="28016"/>
            <a:stretch/>
          </p:blipFill>
          <p:spPr bwMode="auto">
            <a:xfrm>
              <a:off x="9163708" y="3478775"/>
              <a:ext cx="1230854" cy="632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277314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7E542-2E86-7D98-1438-DE5D1C979CF0}"/>
              </a:ext>
            </a:extLst>
          </p:cNvPr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F05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fr-FR" sz="2800" b="1" dirty="0">
                <a:solidFill>
                  <a:schemeClr val="bg1"/>
                </a:solidFill>
              </a:rPr>
              <a:t>PREMIERS PAS DANS R STUDIO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0C57931-6AD0-5575-772D-1D7619BBB066}"/>
              </a:ext>
            </a:extLst>
          </p:cNvPr>
          <p:cNvSpPr txBox="1"/>
          <p:nvPr/>
        </p:nvSpPr>
        <p:spPr>
          <a:xfrm>
            <a:off x="168441" y="1072980"/>
            <a:ext cx="1166261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71A5D4"/>
              </a:buClr>
              <a:buFont typeface="Wingdings" pitchFamily="2" charset="2"/>
              <a:buChar char="§"/>
            </a:pPr>
            <a:r>
              <a:rPr lang="fr-FR" sz="2400" b="1" dirty="0"/>
              <a:t>Obtenir nos premiers indicateurs sur les variables</a:t>
            </a:r>
          </a:p>
          <a:p>
            <a:pPr marL="342900" indent="-342900">
              <a:buClr>
                <a:srgbClr val="71A5D4"/>
              </a:buClr>
              <a:buFontTx/>
              <a:buChar char="-"/>
            </a:pPr>
            <a:r>
              <a:rPr lang="fr-FR" sz="2400" dirty="0"/>
              <a:t>Identifier (et quantifier) des données manquantes </a:t>
            </a:r>
            <a:r>
              <a:rPr lang="fr-FR" sz="2400" i="1" dirty="0"/>
              <a:t>: </a:t>
            </a:r>
          </a:p>
          <a:p>
            <a:pPr>
              <a:buClr>
                <a:srgbClr val="71A5D4"/>
              </a:buClr>
            </a:pPr>
            <a:r>
              <a:rPr lang="fr-FR" sz="2000" i="1" dirty="0"/>
              <a:t>	# </a:t>
            </a:r>
            <a:r>
              <a:rPr lang="fr-FR" sz="2000" dirty="0"/>
              <a:t>Vérifier s'il y a des données manquantes</a:t>
            </a:r>
          </a:p>
          <a:p>
            <a:pPr>
              <a:buClr>
                <a:srgbClr val="71A5D4"/>
              </a:buClr>
            </a:pPr>
            <a:r>
              <a:rPr lang="fr-FR" sz="2000" i="1" dirty="0"/>
              <a:t>	</a:t>
            </a:r>
            <a:r>
              <a:rPr lang="fr-FR" sz="2000" i="1" dirty="0" err="1"/>
              <a:t>missing_rows</a:t>
            </a:r>
            <a:r>
              <a:rPr lang="fr-FR" sz="2000" i="1" dirty="0"/>
              <a:t> &lt;- </a:t>
            </a:r>
            <a:r>
              <a:rPr lang="fr-FR" sz="2000" i="1" dirty="0" err="1"/>
              <a:t>apply</a:t>
            </a:r>
            <a:r>
              <a:rPr lang="fr-FR" sz="2000" i="1" dirty="0"/>
              <a:t>(</a:t>
            </a:r>
            <a:r>
              <a:rPr lang="fr-FR" sz="2000" i="1" dirty="0" err="1"/>
              <a:t>is.na</a:t>
            </a:r>
            <a:r>
              <a:rPr lang="fr-FR" sz="2000" i="1" dirty="0"/>
              <a:t>(data), 1, </a:t>
            </a:r>
            <a:r>
              <a:rPr lang="fr-FR" sz="2000" i="1" dirty="0" err="1"/>
              <a:t>any</a:t>
            </a:r>
            <a:r>
              <a:rPr lang="fr-FR" sz="2000" i="1" dirty="0"/>
              <a:t>)</a:t>
            </a:r>
          </a:p>
          <a:p>
            <a:pPr>
              <a:buClr>
                <a:srgbClr val="71A5D4"/>
              </a:buClr>
            </a:pPr>
            <a:endParaRPr lang="fr-FR" sz="2000" i="1" dirty="0"/>
          </a:p>
          <a:p>
            <a:pPr>
              <a:buClr>
                <a:srgbClr val="71A5D4"/>
              </a:buClr>
            </a:pPr>
            <a:r>
              <a:rPr lang="fr-FR" sz="2000" i="1" dirty="0"/>
              <a:t>	# </a:t>
            </a:r>
            <a:r>
              <a:rPr lang="fr-FR" sz="2000" dirty="0"/>
              <a:t>Nombre de données manquantes</a:t>
            </a:r>
          </a:p>
          <a:p>
            <a:pPr>
              <a:buClr>
                <a:srgbClr val="71A5D4"/>
              </a:buClr>
            </a:pPr>
            <a:r>
              <a:rPr lang="fr-FR" sz="2000" i="1" dirty="0"/>
              <a:t>	</a:t>
            </a:r>
            <a:r>
              <a:rPr lang="fr-FR" sz="2000" i="1" dirty="0" err="1"/>
              <a:t>sum</a:t>
            </a:r>
            <a:r>
              <a:rPr lang="fr-FR" sz="2000" i="1" dirty="0"/>
              <a:t>(</a:t>
            </a:r>
            <a:r>
              <a:rPr lang="fr-FR" sz="2000" i="1" dirty="0" err="1"/>
              <a:t>missing_rows</a:t>
            </a:r>
            <a:r>
              <a:rPr lang="fr-FR" sz="2000" i="1" dirty="0"/>
              <a:t>)</a:t>
            </a:r>
          </a:p>
          <a:p>
            <a:pPr>
              <a:buClr>
                <a:srgbClr val="71A5D4"/>
              </a:buClr>
            </a:pPr>
            <a:endParaRPr lang="fr-FR" sz="2000" i="1" dirty="0"/>
          </a:p>
          <a:p>
            <a:pPr>
              <a:buClr>
                <a:srgbClr val="71A5D4"/>
              </a:buClr>
            </a:pPr>
            <a:r>
              <a:rPr lang="fr-FR" sz="2000" i="1" dirty="0"/>
              <a:t>	# </a:t>
            </a:r>
            <a:r>
              <a:rPr lang="fr-FR" sz="2000" dirty="0"/>
              <a:t>Localisation des données manquantes</a:t>
            </a:r>
          </a:p>
          <a:p>
            <a:pPr>
              <a:buClr>
                <a:srgbClr val="71A5D4"/>
              </a:buClr>
            </a:pPr>
            <a:r>
              <a:rPr lang="fr-FR" sz="2000" i="1" dirty="0"/>
              <a:t>	</a:t>
            </a:r>
            <a:r>
              <a:rPr lang="fr-FR" sz="2000" i="1" dirty="0" err="1"/>
              <a:t>print</a:t>
            </a:r>
            <a:r>
              <a:rPr lang="fr-FR" sz="2000" i="1" dirty="0"/>
              <a:t>(data[</a:t>
            </a:r>
            <a:r>
              <a:rPr lang="fr-FR" sz="2000" i="1" dirty="0" err="1"/>
              <a:t>missing_rows</a:t>
            </a:r>
            <a:r>
              <a:rPr lang="fr-FR" sz="2000" i="1" dirty="0"/>
              <a:t>, ])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10B3CCB1-4E78-2F66-2E83-2A07E02220E0}"/>
              </a:ext>
            </a:extLst>
          </p:cNvPr>
          <p:cNvSpPr/>
          <p:nvPr/>
        </p:nvSpPr>
        <p:spPr>
          <a:xfrm>
            <a:off x="2314775" y="4668161"/>
            <a:ext cx="9182100" cy="1504725"/>
          </a:xfrm>
          <a:prstGeom prst="roundRect">
            <a:avLst>
              <a:gd name="adj" fmla="val 9675"/>
            </a:avLst>
          </a:prstGeom>
          <a:solidFill>
            <a:srgbClr val="71A5D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B413885-F6C8-5E68-9329-FAE96CE12921}"/>
              </a:ext>
            </a:extLst>
          </p:cNvPr>
          <p:cNvSpPr txBox="1"/>
          <p:nvPr/>
        </p:nvSpPr>
        <p:spPr>
          <a:xfrm>
            <a:off x="2543375" y="4758803"/>
            <a:ext cx="87249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71A5D4"/>
              </a:buClr>
            </a:pPr>
            <a:r>
              <a:rPr lang="fr-FR" sz="3200" b="1" dirty="0"/>
              <a:t>Exercice</a:t>
            </a:r>
            <a:r>
              <a:rPr lang="fr-FR" sz="2400" b="1" dirty="0"/>
              <a:t> </a:t>
            </a:r>
          </a:p>
          <a:p>
            <a:pPr marL="457200" indent="-457200">
              <a:buClr>
                <a:srgbClr val="71A5D4"/>
              </a:buClr>
              <a:buAutoNum type="arabicPeriod"/>
            </a:pPr>
            <a:r>
              <a:rPr lang="fr-FR" sz="2400" dirty="0"/>
              <a:t>Y’a-t-il des </a:t>
            </a:r>
            <a:r>
              <a:rPr lang="fr-FR" sz="2400" b="1" dirty="0"/>
              <a:t>données manquantes </a:t>
            </a:r>
            <a:r>
              <a:rPr lang="fr-FR" sz="2400" dirty="0"/>
              <a:t>?</a:t>
            </a:r>
          </a:p>
          <a:p>
            <a:pPr marL="457200" indent="-457200">
              <a:buClr>
                <a:srgbClr val="71A5D4"/>
              </a:buClr>
              <a:buAutoNum type="arabicPeriod"/>
            </a:pPr>
            <a:r>
              <a:rPr lang="fr-FR" sz="2400" dirty="0"/>
              <a:t>Si oui, </a:t>
            </a:r>
            <a:r>
              <a:rPr lang="fr-FR" sz="2400" b="1" dirty="0"/>
              <a:t>combien</a:t>
            </a:r>
            <a:r>
              <a:rPr lang="fr-FR" sz="2400" dirty="0"/>
              <a:t>, pour quelle </a:t>
            </a:r>
            <a:r>
              <a:rPr lang="fr-FR" sz="2400" b="1" dirty="0"/>
              <a:t>variable</a:t>
            </a:r>
            <a:r>
              <a:rPr lang="fr-FR" sz="2400" dirty="0"/>
              <a:t> et quel </a:t>
            </a:r>
            <a:r>
              <a:rPr lang="fr-FR" sz="2400" b="1" dirty="0"/>
              <a:t>participant</a:t>
            </a:r>
            <a:r>
              <a:rPr lang="fr-FR" sz="2400" dirty="0"/>
              <a:t> ?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F2A1C1C-15A6-59AD-E973-8ABA6B1479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725" y="4668161"/>
            <a:ext cx="1227400" cy="122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91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7E542-2E86-7D98-1438-DE5D1C979CF0}"/>
              </a:ext>
            </a:extLst>
          </p:cNvPr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F05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fr-FR" sz="2800" b="1" dirty="0">
                <a:solidFill>
                  <a:schemeClr val="bg1"/>
                </a:solidFill>
              </a:rPr>
              <a:t>PREMIERS PAS DANS R STUDIO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0C57931-6AD0-5575-772D-1D7619BBB066}"/>
              </a:ext>
            </a:extLst>
          </p:cNvPr>
          <p:cNvSpPr txBox="1"/>
          <p:nvPr/>
        </p:nvSpPr>
        <p:spPr>
          <a:xfrm>
            <a:off x="168441" y="1072980"/>
            <a:ext cx="116626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71A5D4"/>
              </a:buClr>
              <a:buFont typeface="Wingdings" pitchFamily="2" charset="2"/>
              <a:buChar char="§"/>
            </a:pPr>
            <a:r>
              <a:rPr lang="fr-FR" sz="2400" b="1" dirty="0"/>
              <a:t>Obtenir nos premiers indicateurs sur les variables</a:t>
            </a:r>
          </a:p>
          <a:p>
            <a:pPr marL="342900" indent="-342900">
              <a:buClr>
                <a:srgbClr val="71A5D4"/>
              </a:buClr>
              <a:buFontTx/>
              <a:buChar char="-"/>
            </a:pPr>
            <a:r>
              <a:rPr lang="fr-FR" sz="2400" dirty="0"/>
              <a:t>Identifier (et quantifier) des données manquantes</a:t>
            </a:r>
            <a:endParaRPr lang="fr-FR" sz="2000" i="1" dirty="0"/>
          </a:p>
          <a:p>
            <a:pPr>
              <a:buClr>
                <a:srgbClr val="71A5D4"/>
              </a:buClr>
            </a:pPr>
            <a:endParaRPr lang="fr-FR" sz="2400" b="1" dirty="0"/>
          </a:p>
          <a:p>
            <a:pPr marL="342900" indent="-342900">
              <a:buClr>
                <a:srgbClr val="71A5D4"/>
              </a:buClr>
              <a:buFontTx/>
              <a:buChar char="-"/>
            </a:pPr>
            <a:r>
              <a:rPr lang="fr-FR" sz="2400" dirty="0"/>
              <a:t>Résumé global d’un tableau : </a:t>
            </a:r>
            <a:r>
              <a:rPr lang="fr-FR" sz="2000" i="1" dirty="0" err="1"/>
              <a:t>summary</a:t>
            </a:r>
            <a:r>
              <a:rPr lang="fr-FR" sz="2000" i="1" dirty="0"/>
              <a:t>(data)</a:t>
            </a:r>
          </a:p>
        </p:txBody>
      </p:sp>
      <p:pic>
        <p:nvPicPr>
          <p:cNvPr id="9" name="Image 8" descr="Une image contenant texte, Police, capture d’écran&#10;&#10;Description générée automatiquement">
            <a:extLst>
              <a:ext uri="{FF2B5EF4-FFF2-40B4-BE49-F238E27FC236}">
                <a16:creationId xmlns:a16="http://schemas.microsoft.com/office/drawing/2014/main" id="{48F01500-2966-71DE-6873-066AA31841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2597" y="2801220"/>
            <a:ext cx="9022281" cy="243053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A4E7318-85D3-967B-6C39-249C0F4EA7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7864" y="2801220"/>
            <a:ext cx="1168934" cy="116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7189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7E542-2E86-7D98-1438-DE5D1C979CF0}"/>
              </a:ext>
            </a:extLst>
          </p:cNvPr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F05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fr-FR" sz="2800" b="1" dirty="0">
                <a:solidFill>
                  <a:schemeClr val="bg1"/>
                </a:solidFill>
              </a:rPr>
              <a:t>PREMIERS PAS DANS R STUDIO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0C57931-6AD0-5575-772D-1D7619BBB066}"/>
              </a:ext>
            </a:extLst>
          </p:cNvPr>
          <p:cNvSpPr txBox="1"/>
          <p:nvPr/>
        </p:nvSpPr>
        <p:spPr>
          <a:xfrm>
            <a:off x="168441" y="1072980"/>
            <a:ext cx="1166261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71A5D4"/>
              </a:buClr>
              <a:buFont typeface="Wingdings" pitchFamily="2" charset="2"/>
              <a:buChar char="§"/>
            </a:pPr>
            <a:r>
              <a:rPr lang="fr-FR" sz="2400" b="1" dirty="0"/>
              <a:t>Obtenir nos premiers indicateurs sur les variables</a:t>
            </a:r>
          </a:p>
          <a:p>
            <a:pPr marL="342900" indent="-342900">
              <a:buClr>
                <a:srgbClr val="71A5D4"/>
              </a:buClr>
              <a:buFontTx/>
              <a:buChar char="-"/>
            </a:pPr>
            <a:r>
              <a:rPr lang="fr-FR" sz="2400" dirty="0"/>
              <a:t>Identifier (et quantifier) des données manquantes</a:t>
            </a:r>
            <a:endParaRPr lang="fr-FR" sz="2000" i="1" dirty="0"/>
          </a:p>
          <a:p>
            <a:pPr>
              <a:buClr>
                <a:srgbClr val="71A5D4"/>
              </a:buClr>
            </a:pPr>
            <a:endParaRPr lang="fr-FR" sz="2400" b="1" dirty="0"/>
          </a:p>
          <a:p>
            <a:pPr marL="342900" indent="-342900">
              <a:buClr>
                <a:srgbClr val="71A5D4"/>
              </a:buClr>
              <a:buFontTx/>
              <a:buChar char="-"/>
            </a:pPr>
            <a:r>
              <a:rPr lang="fr-FR" sz="2400" dirty="0"/>
              <a:t>Résumé global d’un tableau : </a:t>
            </a:r>
            <a:r>
              <a:rPr lang="fr-FR" sz="2000" i="1" dirty="0" err="1"/>
              <a:t>summary</a:t>
            </a:r>
            <a:r>
              <a:rPr lang="fr-FR" sz="2000" i="1" dirty="0"/>
              <a:t>(data)</a:t>
            </a:r>
          </a:p>
          <a:p>
            <a:pPr marL="342900" indent="-342900">
              <a:buClr>
                <a:srgbClr val="71A5D4"/>
              </a:buClr>
              <a:buFontTx/>
              <a:buChar char="-"/>
            </a:pPr>
            <a:endParaRPr lang="fr-FR" sz="1800" i="1" dirty="0"/>
          </a:p>
          <a:p>
            <a:pPr marL="342900" indent="-342900">
              <a:buClr>
                <a:srgbClr val="71A5D4"/>
              </a:buClr>
              <a:buFontTx/>
              <a:buChar char="-"/>
            </a:pPr>
            <a:r>
              <a:rPr lang="fr-FR" sz="2400" dirty="0"/>
              <a:t>Résumé d’une seule variable </a:t>
            </a:r>
            <a:r>
              <a:rPr lang="fr-FR" sz="2400" b="1" u="sng" dirty="0"/>
              <a:t>numérique </a:t>
            </a:r>
            <a:r>
              <a:rPr lang="fr-FR" sz="2400" b="1" dirty="0"/>
              <a:t>: </a:t>
            </a:r>
            <a:r>
              <a:rPr lang="fr-FR" sz="2000" i="1" dirty="0" err="1"/>
              <a:t>summary</a:t>
            </a:r>
            <a:r>
              <a:rPr lang="fr-FR" sz="2000" i="1" dirty="0"/>
              <a:t>(</a:t>
            </a:r>
            <a:r>
              <a:rPr lang="fr-FR" sz="2000" i="1" dirty="0" err="1"/>
              <a:t>data$Flan</a:t>
            </a:r>
            <a:r>
              <a:rPr lang="fr-FR" sz="2000" i="1" dirty="0"/>
              <a:t>)</a:t>
            </a:r>
          </a:p>
          <a:p>
            <a:pPr marL="342900" indent="-342900">
              <a:buClr>
                <a:srgbClr val="71A5D4"/>
              </a:buClr>
              <a:buFontTx/>
              <a:buChar char="-"/>
            </a:pPr>
            <a:endParaRPr lang="fr-FR" sz="2400" dirty="0"/>
          </a:p>
          <a:p>
            <a:pPr marL="342900" indent="-342900">
              <a:buClr>
                <a:srgbClr val="71A5D4"/>
              </a:buClr>
              <a:buFontTx/>
              <a:buChar char="-"/>
            </a:pPr>
            <a:r>
              <a:rPr lang="fr-FR" sz="2400" b="1" dirty="0"/>
              <a:t>Autre fonction (très) utile : </a:t>
            </a:r>
            <a:r>
              <a:rPr lang="fr-FR" sz="2000" i="1" dirty="0" err="1"/>
              <a:t>describe</a:t>
            </a:r>
            <a:r>
              <a:rPr lang="fr-FR" sz="2000" i="1" dirty="0"/>
              <a:t>(data)</a:t>
            </a:r>
          </a:p>
        </p:txBody>
      </p:sp>
      <p:pic>
        <p:nvPicPr>
          <p:cNvPr id="6" name="Image 5" descr="Une image contenant texte, capture d’écran, nombre&#10;&#10;Description générée automatiquement">
            <a:extLst>
              <a:ext uri="{FF2B5EF4-FFF2-40B4-BE49-F238E27FC236}">
                <a16:creationId xmlns:a16="http://schemas.microsoft.com/office/drawing/2014/main" id="{FB6B85FA-9B0C-CDA3-7178-D11E9F55F3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515" y="4027636"/>
            <a:ext cx="4880009" cy="2035942"/>
          </a:xfrm>
          <a:prstGeom prst="rect">
            <a:avLst/>
          </a:prstGeom>
        </p:spPr>
      </p:pic>
      <p:pic>
        <p:nvPicPr>
          <p:cNvPr id="8" name="Image 7" descr="Une image contenant capture d’écran, texte&#10;&#10;Description générée automatiquement">
            <a:extLst>
              <a:ext uri="{FF2B5EF4-FFF2-40B4-BE49-F238E27FC236}">
                <a16:creationId xmlns:a16="http://schemas.microsoft.com/office/drawing/2014/main" id="{F57C24E9-67BE-6F61-4ADE-4DB531D822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0778" y="4547229"/>
            <a:ext cx="5188017" cy="1516350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4473D612-6DD0-2762-00D6-C80ECB21B889}"/>
              </a:ext>
            </a:extLst>
          </p:cNvPr>
          <p:cNvSpPr txBox="1"/>
          <p:nvPr/>
        </p:nvSpPr>
        <p:spPr>
          <a:xfrm>
            <a:off x="5577967" y="4102766"/>
            <a:ext cx="2044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i="1" dirty="0" err="1"/>
              <a:t>describe</a:t>
            </a:r>
            <a:r>
              <a:rPr lang="fr-FR" sz="1800" i="1" dirty="0"/>
              <a:t>(</a:t>
            </a:r>
            <a:r>
              <a:rPr lang="fr-FR" sz="1800" i="1" dirty="0" err="1"/>
              <a:t>data$Flan</a:t>
            </a:r>
            <a:r>
              <a:rPr lang="fr-FR" sz="1800" i="1" dirty="0"/>
              <a:t>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71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7E542-2E86-7D98-1438-DE5D1C979CF0}"/>
              </a:ext>
            </a:extLst>
          </p:cNvPr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F05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fr-FR" sz="2800" b="1" dirty="0">
                <a:solidFill>
                  <a:schemeClr val="bg1"/>
                </a:solidFill>
              </a:rPr>
              <a:t>PREMIERS PAS DANS R STUDIO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0C57931-6AD0-5575-772D-1D7619BBB066}"/>
              </a:ext>
            </a:extLst>
          </p:cNvPr>
          <p:cNvSpPr txBox="1"/>
          <p:nvPr/>
        </p:nvSpPr>
        <p:spPr>
          <a:xfrm>
            <a:off x="168441" y="1072980"/>
            <a:ext cx="11662611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71A5D4"/>
              </a:buClr>
              <a:buFont typeface="Wingdings" pitchFamily="2" charset="2"/>
              <a:buChar char="§"/>
            </a:pPr>
            <a:r>
              <a:rPr lang="fr-FR" sz="2400" b="1" dirty="0"/>
              <a:t>Obtenir nos premiers indicateurs sur les variables</a:t>
            </a:r>
          </a:p>
          <a:p>
            <a:pPr marL="342900" indent="-342900">
              <a:buClr>
                <a:srgbClr val="71A5D4"/>
              </a:buClr>
              <a:buFontTx/>
              <a:buChar char="-"/>
            </a:pPr>
            <a:r>
              <a:rPr lang="fr-FR" sz="2400" dirty="0"/>
              <a:t>Identifier (et quantifier) des données manquantes</a:t>
            </a:r>
            <a:endParaRPr lang="fr-FR" sz="2000" i="1" dirty="0"/>
          </a:p>
          <a:p>
            <a:pPr>
              <a:buClr>
                <a:srgbClr val="71A5D4"/>
              </a:buClr>
            </a:pPr>
            <a:endParaRPr lang="fr-FR" sz="2400" b="1" dirty="0"/>
          </a:p>
          <a:p>
            <a:pPr marL="342900" indent="-342900">
              <a:buClr>
                <a:srgbClr val="71A5D4"/>
              </a:buClr>
              <a:buFontTx/>
              <a:buChar char="-"/>
            </a:pPr>
            <a:r>
              <a:rPr lang="fr-FR" sz="2400" dirty="0"/>
              <a:t>Résumé global d’un tableau : </a:t>
            </a:r>
            <a:r>
              <a:rPr lang="fr-FR" sz="2000" i="1" dirty="0" err="1"/>
              <a:t>summary</a:t>
            </a:r>
            <a:r>
              <a:rPr lang="fr-FR" sz="2000" i="1" dirty="0"/>
              <a:t>(data)</a:t>
            </a:r>
          </a:p>
          <a:p>
            <a:pPr marL="342900" indent="-342900">
              <a:buClr>
                <a:srgbClr val="71A5D4"/>
              </a:buClr>
              <a:buFontTx/>
              <a:buChar char="-"/>
            </a:pPr>
            <a:endParaRPr lang="fr-FR" sz="1800" i="1" dirty="0"/>
          </a:p>
          <a:p>
            <a:pPr marL="342900" indent="-342900">
              <a:buClr>
                <a:srgbClr val="71A5D4"/>
              </a:buClr>
              <a:buFontTx/>
              <a:buChar char="-"/>
            </a:pPr>
            <a:r>
              <a:rPr lang="fr-FR" sz="2400" dirty="0"/>
              <a:t>Résumé d’une seule variable </a:t>
            </a:r>
            <a:r>
              <a:rPr lang="fr-FR" sz="2400" b="1" u="sng" dirty="0"/>
              <a:t>numérique </a:t>
            </a:r>
            <a:r>
              <a:rPr lang="fr-FR" sz="2400" b="1" dirty="0"/>
              <a:t>: </a:t>
            </a:r>
            <a:r>
              <a:rPr lang="fr-FR" sz="2000" i="1" dirty="0" err="1"/>
              <a:t>summary</a:t>
            </a:r>
            <a:r>
              <a:rPr lang="fr-FR" sz="2000" i="1" dirty="0"/>
              <a:t>(</a:t>
            </a:r>
            <a:r>
              <a:rPr lang="fr-FR" sz="2000" i="1" dirty="0" err="1"/>
              <a:t>data$Flan</a:t>
            </a:r>
            <a:r>
              <a:rPr lang="fr-FR" sz="2000" i="1" dirty="0"/>
              <a:t>)</a:t>
            </a:r>
          </a:p>
          <a:p>
            <a:pPr marL="342900" indent="-342900">
              <a:buClr>
                <a:srgbClr val="71A5D4"/>
              </a:buClr>
              <a:buFontTx/>
              <a:buChar char="-"/>
            </a:pPr>
            <a:endParaRPr lang="fr-FR" sz="2400" dirty="0"/>
          </a:p>
          <a:p>
            <a:pPr marL="342900" indent="-342900">
              <a:buClr>
                <a:srgbClr val="71A5D4"/>
              </a:buClr>
              <a:buFontTx/>
              <a:buChar char="-"/>
            </a:pPr>
            <a:r>
              <a:rPr lang="fr-FR" sz="2400" b="1" dirty="0"/>
              <a:t>Autre fonction (très) utile : </a:t>
            </a:r>
            <a:r>
              <a:rPr lang="fr-FR" sz="2000" i="1" dirty="0" err="1"/>
              <a:t>describe</a:t>
            </a:r>
            <a:r>
              <a:rPr lang="fr-FR" sz="2000" i="1" dirty="0"/>
              <a:t>(data)</a:t>
            </a:r>
          </a:p>
          <a:p>
            <a:pPr>
              <a:buClr>
                <a:srgbClr val="71A5D4"/>
              </a:buClr>
            </a:pPr>
            <a:endParaRPr lang="fr-FR" sz="2400" i="1" dirty="0"/>
          </a:p>
          <a:p>
            <a:pPr>
              <a:buClr>
                <a:srgbClr val="71A5D4"/>
              </a:buClr>
            </a:pPr>
            <a:r>
              <a:rPr lang="fr-FR" sz="2400" dirty="0">
                <a:solidFill>
                  <a:srgbClr val="71A5D4"/>
                </a:solidFill>
              </a:rPr>
              <a:t>-</a:t>
            </a:r>
            <a:r>
              <a:rPr lang="fr-FR" sz="2400" dirty="0"/>
              <a:t> Résumé d’une seule variable </a:t>
            </a:r>
            <a:r>
              <a:rPr lang="fr-FR" sz="2400" b="1" u="sng" dirty="0"/>
              <a:t>non numérique</a:t>
            </a:r>
            <a:r>
              <a:rPr lang="fr-FR" sz="2400" b="1" dirty="0"/>
              <a:t> : </a:t>
            </a:r>
            <a:r>
              <a:rPr lang="fr-FR" sz="2000" i="1" dirty="0"/>
              <a:t>table(</a:t>
            </a:r>
            <a:r>
              <a:rPr lang="fr-FR" sz="2000" i="1" dirty="0" err="1"/>
              <a:t>data$Specialite_sportive</a:t>
            </a:r>
            <a:r>
              <a:rPr lang="fr-FR" sz="2000" i="1" dirty="0"/>
              <a:t>)</a:t>
            </a:r>
          </a:p>
          <a:p>
            <a:pPr marL="342900" indent="-342900">
              <a:buClr>
                <a:srgbClr val="71A5D4"/>
              </a:buClr>
              <a:buFontTx/>
              <a:buChar char="-"/>
            </a:pPr>
            <a:endParaRPr lang="fr-FR" sz="2000" i="1" dirty="0"/>
          </a:p>
        </p:txBody>
      </p:sp>
      <p:pic>
        <p:nvPicPr>
          <p:cNvPr id="5" name="Image 4" descr="Une image contenant texte, capture d’écran, Police&#10;&#10;Description générée automatiquement">
            <a:extLst>
              <a:ext uri="{FF2B5EF4-FFF2-40B4-BE49-F238E27FC236}">
                <a16:creationId xmlns:a16="http://schemas.microsoft.com/office/drawing/2014/main" id="{A9DCE435-1088-5127-D16B-6FC29CC8E3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5074075"/>
            <a:ext cx="7772400" cy="106539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C28BC53-2826-FE2D-53F5-8B4DA22BFF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264" y="4833220"/>
            <a:ext cx="1168934" cy="116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2260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7E542-2E86-7D98-1438-DE5D1C979CF0}"/>
              </a:ext>
            </a:extLst>
          </p:cNvPr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F05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fr-FR" sz="2800" b="1" dirty="0">
                <a:solidFill>
                  <a:schemeClr val="bg1"/>
                </a:solidFill>
              </a:rPr>
              <a:t>PREMIERS PAS DANS R STUDIO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0C57931-6AD0-5575-772D-1D7619BBB066}"/>
              </a:ext>
            </a:extLst>
          </p:cNvPr>
          <p:cNvSpPr txBox="1"/>
          <p:nvPr/>
        </p:nvSpPr>
        <p:spPr>
          <a:xfrm>
            <a:off x="168441" y="1072980"/>
            <a:ext cx="1166261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71A5D4"/>
              </a:buClr>
              <a:buFont typeface="Wingdings" pitchFamily="2" charset="2"/>
              <a:buChar char="§"/>
            </a:pPr>
            <a:r>
              <a:rPr lang="fr-FR" sz="2400" b="1" dirty="0"/>
              <a:t>Obtenir des indicateurs par groupe</a:t>
            </a:r>
          </a:p>
          <a:p>
            <a:pPr>
              <a:buClr>
                <a:srgbClr val="71A5D4"/>
              </a:buClr>
            </a:pPr>
            <a:r>
              <a:rPr lang="fr-FR" sz="2400" dirty="0"/>
              <a:t>Note moyenne des flans par spécialité sportive :</a:t>
            </a:r>
            <a:r>
              <a:rPr lang="fr-FR" sz="2400" i="1" dirty="0"/>
              <a:t> </a:t>
            </a:r>
            <a:r>
              <a:rPr lang="fr-FR" sz="2000" i="1" dirty="0" err="1"/>
              <a:t>describeBy</a:t>
            </a:r>
            <a:r>
              <a:rPr lang="fr-FR" sz="2000" i="1" dirty="0"/>
              <a:t>(</a:t>
            </a:r>
            <a:r>
              <a:rPr lang="fr-FR" sz="2000" i="1" dirty="0" err="1"/>
              <a:t>data$</a:t>
            </a:r>
            <a:r>
              <a:rPr lang="fr-FR" sz="2000" b="1" i="1" dirty="0" err="1"/>
              <a:t>Flan</a:t>
            </a:r>
            <a:r>
              <a:rPr lang="fr-FR" sz="2000" i="1" dirty="0"/>
              <a:t>, </a:t>
            </a:r>
            <a:r>
              <a:rPr lang="fr-FR" sz="2000" i="1" dirty="0" err="1"/>
              <a:t>data$</a:t>
            </a:r>
            <a:r>
              <a:rPr lang="fr-FR" sz="2000" b="1" i="1" dirty="0" err="1"/>
              <a:t>Specialite_sportive</a:t>
            </a:r>
            <a:r>
              <a:rPr lang="fr-FR" sz="2000" i="1" dirty="0"/>
              <a:t>)</a:t>
            </a:r>
          </a:p>
          <a:p>
            <a:pPr>
              <a:buClr>
                <a:srgbClr val="71A5D4"/>
              </a:buClr>
            </a:pPr>
            <a:endParaRPr lang="fr-FR" sz="2400" i="1" dirty="0"/>
          </a:p>
          <a:p>
            <a:pPr>
              <a:buClr>
                <a:srgbClr val="71A5D4"/>
              </a:buClr>
            </a:pPr>
            <a:r>
              <a:rPr lang="fr-FR" sz="2400" b="1" dirty="0"/>
              <a:t>OU</a:t>
            </a:r>
            <a:r>
              <a:rPr lang="fr-FR" sz="2400" dirty="0"/>
              <a:t> </a:t>
            </a:r>
            <a:r>
              <a:rPr lang="fr-FR" sz="2400" dirty="0" err="1"/>
              <a:t>function</a:t>
            </a:r>
            <a:r>
              <a:rPr lang="fr-FR" sz="2400" dirty="0"/>
              <a:t> </a:t>
            </a:r>
            <a:r>
              <a:rPr lang="fr-FR" sz="2400" dirty="0" err="1"/>
              <a:t>dplyr</a:t>
            </a:r>
            <a:r>
              <a:rPr lang="fr-FR" sz="2400" dirty="0"/>
              <a:t>: (permet de créer un tableau)</a:t>
            </a:r>
          </a:p>
          <a:p>
            <a:pPr>
              <a:buClr>
                <a:srgbClr val="71A5D4"/>
              </a:buClr>
            </a:pPr>
            <a:r>
              <a:rPr lang="fr-FR" sz="2000" i="1" dirty="0"/>
              <a:t>data %&gt;%</a:t>
            </a:r>
          </a:p>
          <a:p>
            <a:pPr>
              <a:buClr>
                <a:srgbClr val="71A5D4"/>
              </a:buClr>
            </a:pPr>
            <a:r>
              <a:rPr lang="fr-FR" sz="2000" i="1" dirty="0"/>
              <a:t>  </a:t>
            </a:r>
            <a:r>
              <a:rPr lang="fr-FR" sz="2000" i="1" dirty="0" err="1"/>
              <a:t>group_by</a:t>
            </a:r>
            <a:r>
              <a:rPr lang="fr-FR" sz="2000" i="1" dirty="0"/>
              <a:t>(</a:t>
            </a:r>
            <a:r>
              <a:rPr lang="fr-FR" sz="2000" b="1" i="1" dirty="0" err="1"/>
              <a:t>Specialite_sportive</a:t>
            </a:r>
            <a:r>
              <a:rPr lang="fr-FR" sz="2000" i="1" dirty="0"/>
              <a:t>) %&gt;%</a:t>
            </a:r>
          </a:p>
          <a:p>
            <a:pPr>
              <a:buClr>
                <a:srgbClr val="71A5D4"/>
              </a:buClr>
            </a:pPr>
            <a:r>
              <a:rPr lang="fr-FR" sz="2000" i="1" dirty="0"/>
              <a:t>  </a:t>
            </a:r>
            <a:r>
              <a:rPr lang="fr-FR" sz="2000" i="1" dirty="0" err="1"/>
              <a:t>summarise</a:t>
            </a:r>
            <a:r>
              <a:rPr lang="fr-FR" sz="2000" i="1" dirty="0"/>
              <a:t>(</a:t>
            </a:r>
            <a:r>
              <a:rPr lang="fr-FR" sz="2000" i="1" dirty="0" err="1"/>
              <a:t>mean</a:t>
            </a:r>
            <a:r>
              <a:rPr lang="fr-FR" sz="2000" i="1" dirty="0"/>
              <a:t> = </a:t>
            </a:r>
            <a:r>
              <a:rPr lang="fr-FR" sz="2000" i="1" dirty="0" err="1"/>
              <a:t>mean</a:t>
            </a:r>
            <a:r>
              <a:rPr lang="fr-FR" sz="2000" i="1" dirty="0"/>
              <a:t>(Flan, </a:t>
            </a:r>
            <a:r>
              <a:rPr lang="fr-FR" sz="2000" i="1" dirty="0" err="1"/>
              <a:t>na.rm</a:t>
            </a:r>
            <a:r>
              <a:rPr lang="fr-FR" sz="2000" i="1" dirty="0"/>
              <a:t> = TRUE), </a:t>
            </a:r>
            <a:r>
              <a:rPr lang="fr-FR" sz="2000" i="1" dirty="0" err="1"/>
              <a:t>sd</a:t>
            </a:r>
            <a:r>
              <a:rPr lang="fr-FR" sz="2000" i="1" dirty="0"/>
              <a:t> = </a:t>
            </a:r>
            <a:r>
              <a:rPr lang="fr-FR" sz="2000" i="1" dirty="0" err="1"/>
              <a:t>sd</a:t>
            </a:r>
            <a:r>
              <a:rPr lang="fr-FR" sz="2000" i="1" dirty="0"/>
              <a:t>(</a:t>
            </a:r>
            <a:r>
              <a:rPr lang="fr-FR" sz="2000" b="1" i="1" dirty="0"/>
              <a:t>Flan</a:t>
            </a:r>
            <a:r>
              <a:rPr lang="fr-FR" sz="2000" i="1" dirty="0"/>
              <a:t>, </a:t>
            </a:r>
            <a:r>
              <a:rPr lang="fr-FR" sz="2000" b="1" i="1" dirty="0" err="1">
                <a:solidFill>
                  <a:srgbClr val="0432FF"/>
                </a:solidFill>
              </a:rPr>
              <a:t>na.rm</a:t>
            </a:r>
            <a:r>
              <a:rPr lang="fr-FR" sz="2000" b="1" i="1" dirty="0">
                <a:solidFill>
                  <a:srgbClr val="0432FF"/>
                </a:solidFill>
              </a:rPr>
              <a:t> = TRUE</a:t>
            </a:r>
            <a:r>
              <a:rPr lang="fr-FR" sz="2000" i="1" dirty="0"/>
              <a:t>)) # </a:t>
            </a:r>
            <a:r>
              <a:rPr lang="fr-FR" sz="2000" dirty="0">
                <a:solidFill>
                  <a:srgbClr val="0432FF"/>
                </a:solidFill>
              </a:rPr>
              <a:t>il y a une valeur manquante pour le groupe natation, on inclue donc la fonction </a:t>
            </a:r>
            <a:r>
              <a:rPr lang="fr-FR" sz="2000" b="1" dirty="0" err="1">
                <a:solidFill>
                  <a:srgbClr val="0432FF"/>
                </a:solidFill>
              </a:rPr>
              <a:t>na.rm</a:t>
            </a:r>
            <a:r>
              <a:rPr lang="fr-FR" sz="2000" b="1" dirty="0">
                <a:solidFill>
                  <a:srgbClr val="0432FF"/>
                </a:solidFill>
              </a:rPr>
              <a:t> = TRUE </a:t>
            </a:r>
            <a:r>
              <a:rPr lang="fr-FR" sz="2000" dirty="0">
                <a:solidFill>
                  <a:srgbClr val="0432FF"/>
                </a:solidFill>
              </a:rPr>
              <a:t>pour forcer à exclure les valeurs manquantes dans le calcul de la moyenne et écart-type</a:t>
            </a:r>
          </a:p>
        </p:txBody>
      </p:sp>
      <p:pic>
        <p:nvPicPr>
          <p:cNvPr id="5" name="Image 4" descr="Une image contenant texte, capture d’écran, Police&#10;&#10;Description générée automatiquement">
            <a:extLst>
              <a:ext uri="{FF2B5EF4-FFF2-40B4-BE49-F238E27FC236}">
                <a16:creationId xmlns:a16="http://schemas.microsoft.com/office/drawing/2014/main" id="{3F75EA35-B8FF-B703-D09F-1CBB7E39F7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016" y="4181523"/>
            <a:ext cx="7289800" cy="203576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DAAB6FB-EBDE-1CCE-318C-F061CB4D07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5542" y="4340103"/>
            <a:ext cx="1168934" cy="116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7814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7E542-2E86-7D98-1438-DE5D1C979CF0}"/>
              </a:ext>
            </a:extLst>
          </p:cNvPr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F05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fr-FR" sz="2800" b="1" dirty="0">
                <a:solidFill>
                  <a:schemeClr val="bg1"/>
                </a:solidFill>
              </a:rPr>
              <a:t>PREMIERS PAS DANS R STUDIO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D05CBFA-F982-6F0C-76B1-8E189B8AC500}"/>
              </a:ext>
            </a:extLst>
          </p:cNvPr>
          <p:cNvSpPr txBox="1"/>
          <p:nvPr/>
        </p:nvSpPr>
        <p:spPr>
          <a:xfrm>
            <a:off x="168441" y="1072980"/>
            <a:ext cx="11662611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71A5D4"/>
              </a:buClr>
              <a:buFont typeface="Wingdings" pitchFamily="2" charset="2"/>
              <a:buChar char="§"/>
            </a:pPr>
            <a:r>
              <a:rPr lang="fr-FR" sz="2400" b="1" dirty="0"/>
              <a:t>Obtenir des indicateurs par groupe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A5D4"/>
              </a:buClr>
              <a:buSzTx/>
              <a:buFontTx/>
              <a:buNone/>
              <a:tabLst/>
              <a:defRPr/>
            </a:pP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data %&gt;%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A5D4"/>
              </a:buClr>
              <a:buSzTx/>
              <a:buFontTx/>
              <a:buNone/>
              <a:tabLst/>
              <a:defRPr/>
            </a:pP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  <a:r>
              <a:rPr kumimoji="0" lang="fr-FR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group_by</a:t>
            </a: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fr-FR" sz="20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Specialite_sportive</a:t>
            </a: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%&gt;%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A5D4"/>
              </a:buClr>
              <a:buSzTx/>
              <a:buFontTx/>
              <a:buNone/>
              <a:tabLst/>
              <a:defRPr/>
            </a:pP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  <a:r>
              <a:rPr kumimoji="0" lang="fr-FR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summarise</a:t>
            </a: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fr-FR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mean</a:t>
            </a: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</a:t>
            </a:r>
            <a:r>
              <a:rPr kumimoji="0" lang="fr-FR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mean</a:t>
            </a: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(Flan, </a:t>
            </a:r>
            <a:r>
              <a:rPr kumimoji="0" lang="fr-FR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na.rm</a:t>
            </a: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TRUE), </a:t>
            </a:r>
            <a:r>
              <a:rPr kumimoji="0" lang="fr-FR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sd</a:t>
            </a: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</a:t>
            </a:r>
            <a:r>
              <a:rPr kumimoji="0" lang="fr-FR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sd</a:t>
            </a: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fr-FR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Flan</a:t>
            </a: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fr-FR" sz="2000" b="1" i="1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na.rm</a:t>
            </a:r>
            <a:r>
              <a:rPr kumimoji="0" lang="fr-FR" sz="2000" b="1" i="1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TRUE</a:t>
            </a: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A5D4"/>
              </a:buClr>
              <a:buSzTx/>
              <a:buFontTx/>
              <a:buNone/>
              <a:tabLst/>
              <a:defRPr/>
            </a:pPr>
            <a:endParaRPr lang="fr-FR" sz="2400" b="1" dirty="0"/>
          </a:p>
          <a:p>
            <a:pPr marL="285750" indent="-285750">
              <a:buClr>
                <a:srgbClr val="71A5D4"/>
              </a:buClr>
              <a:buFont typeface="Wingdings" pitchFamily="2" charset="2"/>
              <a:buChar char="§"/>
            </a:pPr>
            <a:r>
              <a:rPr lang="fr-FR" sz="2400" b="1" dirty="0"/>
              <a:t>Pour inclure plusieurs pâtisseries</a:t>
            </a:r>
            <a:endParaRPr lang="fr-FR" sz="2400" dirty="0"/>
          </a:p>
          <a:p>
            <a:pPr>
              <a:buClr>
                <a:srgbClr val="71A5D4"/>
              </a:buClr>
            </a:pPr>
            <a:r>
              <a:rPr lang="fr-FR" sz="2000" i="1" dirty="0"/>
              <a:t>data %&gt;%</a:t>
            </a:r>
          </a:p>
          <a:p>
            <a:pPr>
              <a:buClr>
                <a:srgbClr val="71A5D4"/>
              </a:buClr>
            </a:pPr>
            <a:r>
              <a:rPr lang="fr-FR" sz="2000" i="1" dirty="0"/>
              <a:t>  </a:t>
            </a:r>
            <a:r>
              <a:rPr lang="fr-FR" sz="2000" i="1" dirty="0" err="1"/>
              <a:t>group_by</a:t>
            </a:r>
            <a:r>
              <a:rPr lang="fr-FR" sz="2000" i="1" dirty="0"/>
              <a:t>(</a:t>
            </a:r>
            <a:r>
              <a:rPr lang="fr-FR" sz="2000" b="1" i="1" dirty="0" err="1"/>
              <a:t>Specialite_sportive</a:t>
            </a:r>
            <a:r>
              <a:rPr lang="fr-FR" sz="2000" i="1" dirty="0"/>
              <a:t>) %&gt;%</a:t>
            </a:r>
          </a:p>
          <a:p>
            <a:pPr>
              <a:buClr>
                <a:srgbClr val="71A5D4"/>
              </a:buClr>
            </a:pPr>
            <a:r>
              <a:rPr lang="fr-FR" sz="2000" i="1" dirty="0"/>
              <a:t>  </a:t>
            </a:r>
            <a:r>
              <a:rPr lang="fr-FR" sz="2000" i="1" dirty="0" err="1"/>
              <a:t>summarise</a:t>
            </a:r>
            <a:r>
              <a:rPr lang="fr-FR" sz="2000" i="1" dirty="0"/>
              <a:t>(</a:t>
            </a:r>
          </a:p>
          <a:p>
            <a:pPr>
              <a:buClr>
                <a:srgbClr val="71A5D4"/>
              </a:buClr>
            </a:pPr>
            <a:r>
              <a:rPr lang="fr-FR" sz="2000" i="1" dirty="0"/>
              <a:t>    </a:t>
            </a:r>
            <a:r>
              <a:rPr lang="fr-FR" sz="2000" i="1" dirty="0" err="1"/>
              <a:t>mean_Flan</a:t>
            </a:r>
            <a:r>
              <a:rPr lang="fr-FR" sz="2000" i="1" dirty="0"/>
              <a:t> = </a:t>
            </a:r>
            <a:r>
              <a:rPr lang="fr-FR" sz="2000" i="1" dirty="0" err="1"/>
              <a:t>mean</a:t>
            </a:r>
            <a:r>
              <a:rPr lang="fr-FR" sz="2000" i="1" dirty="0"/>
              <a:t>(</a:t>
            </a:r>
            <a:r>
              <a:rPr lang="fr-FR" sz="2000" b="1" i="1" dirty="0"/>
              <a:t>Flan</a:t>
            </a:r>
            <a:r>
              <a:rPr lang="fr-FR" sz="2000" i="1" dirty="0"/>
              <a:t>, </a:t>
            </a:r>
            <a:r>
              <a:rPr lang="fr-FR" sz="2000" i="1" dirty="0" err="1"/>
              <a:t>na.rm</a:t>
            </a:r>
            <a:r>
              <a:rPr lang="fr-FR" sz="2000" i="1" dirty="0"/>
              <a:t> = TRUE),</a:t>
            </a:r>
          </a:p>
          <a:p>
            <a:pPr>
              <a:buClr>
                <a:srgbClr val="71A5D4"/>
              </a:buClr>
            </a:pPr>
            <a:r>
              <a:rPr lang="fr-FR" sz="2000" i="1" dirty="0"/>
              <a:t>    </a:t>
            </a:r>
            <a:r>
              <a:rPr lang="fr-FR" sz="2000" i="1" dirty="0" err="1"/>
              <a:t>sd_Flan</a:t>
            </a:r>
            <a:r>
              <a:rPr lang="fr-FR" sz="2000" i="1" dirty="0"/>
              <a:t> = </a:t>
            </a:r>
            <a:r>
              <a:rPr lang="fr-FR" sz="2000" i="1" dirty="0" err="1"/>
              <a:t>sd</a:t>
            </a:r>
            <a:r>
              <a:rPr lang="fr-FR" sz="2000" i="1" dirty="0"/>
              <a:t>(</a:t>
            </a:r>
            <a:r>
              <a:rPr lang="fr-FR" sz="2000" b="1" i="1" dirty="0"/>
              <a:t>Flan</a:t>
            </a:r>
            <a:r>
              <a:rPr lang="fr-FR" sz="2000" i="1" dirty="0"/>
              <a:t>, </a:t>
            </a:r>
            <a:r>
              <a:rPr lang="fr-FR" sz="2000" i="1" dirty="0" err="1"/>
              <a:t>na.rm</a:t>
            </a:r>
            <a:r>
              <a:rPr lang="fr-FR" sz="2000" i="1" dirty="0"/>
              <a:t> = TRUE),</a:t>
            </a:r>
          </a:p>
          <a:p>
            <a:pPr>
              <a:buClr>
                <a:srgbClr val="71A5D4"/>
              </a:buClr>
            </a:pPr>
            <a:r>
              <a:rPr lang="fr-FR" sz="2000" i="1" dirty="0"/>
              <a:t>    </a:t>
            </a:r>
            <a:r>
              <a:rPr lang="fr-FR" sz="2000" i="1" dirty="0" err="1"/>
              <a:t>mean_Tiramisu</a:t>
            </a:r>
            <a:r>
              <a:rPr lang="fr-FR" sz="2000" i="1" dirty="0"/>
              <a:t> = </a:t>
            </a:r>
            <a:r>
              <a:rPr lang="fr-FR" sz="2000" i="1" dirty="0" err="1"/>
              <a:t>mean</a:t>
            </a:r>
            <a:r>
              <a:rPr lang="fr-FR" sz="2000" i="1" dirty="0"/>
              <a:t>(</a:t>
            </a:r>
            <a:r>
              <a:rPr lang="fr-FR" sz="2000" b="1" i="1" dirty="0"/>
              <a:t>Tiramisu</a:t>
            </a:r>
            <a:r>
              <a:rPr lang="fr-FR" sz="2000" i="1" dirty="0"/>
              <a:t>, </a:t>
            </a:r>
            <a:r>
              <a:rPr lang="fr-FR" sz="2000" i="1" dirty="0" err="1"/>
              <a:t>na.rm</a:t>
            </a:r>
            <a:r>
              <a:rPr lang="fr-FR" sz="2000" i="1" dirty="0"/>
              <a:t> = TRUE),</a:t>
            </a:r>
          </a:p>
          <a:p>
            <a:pPr>
              <a:buClr>
                <a:srgbClr val="71A5D4"/>
              </a:buClr>
            </a:pPr>
            <a:r>
              <a:rPr lang="fr-FR" sz="2000" i="1" dirty="0"/>
              <a:t>    </a:t>
            </a:r>
            <a:r>
              <a:rPr lang="fr-FR" sz="2000" i="1" dirty="0" err="1"/>
              <a:t>sd_Tiramisu</a:t>
            </a:r>
            <a:r>
              <a:rPr lang="fr-FR" sz="2000" i="1" dirty="0"/>
              <a:t> = </a:t>
            </a:r>
            <a:r>
              <a:rPr lang="fr-FR" sz="2000" i="1" dirty="0" err="1"/>
              <a:t>sd</a:t>
            </a:r>
            <a:r>
              <a:rPr lang="fr-FR" sz="2000" i="1" dirty="0"/>
              <a:t>(</a:t>
            </a:r>
            <a:r>
              <a:rPr lang="fr-FR" sz="2000" b="1" i="1" dirty="0"/>
              <a:t>Tiramisu</a:t>
            </a:r>
            <a:r>
              <a:rPr lang="fr-FR" sz="2000" i="1" dirty="0"/>
              <a:t>, </a:t>
            </a:r>
            <a:r>
              <a:rPr lang="fr-FR" sz="2000" i="1" dirty="0" err="1"/>
              <a:t>na.rm</a:t>
            </a:r>
            <a:r>
              <a:rPr lang="fr-FR" sz="2000" i="1" dirty="0"/>
              <a:t> = TRUE),</a:t>
            </a:r>
          </a:p>
          <a:p>
            <a:pPr>
              <a:buClr>
                <a:srgbClr val="71A5D4"/>
              </a:buClr>
            </a:pPr>
            <a:r>
              <a:rPr lang="fr-FR" sz="2000" i="1" dirty="0"/>
              <a:t>    </a:t>
            </a:r>
            <a:r>
              <a:rPr lang="fr-FR" sz="2000" i="1" dirty="0" err="1"/>
              <a:t>mean_Moelleux</a:t>
            </a:r>
            <a:r>
              <a:rPr lang="fr-FR" sz="2000" i="1" dirty="0"/>
              <a:t> = </a:t>
            </a:r>
            <a:r>
              <a:rPr lang="fr-FR" sz="2000" i="1" dirty="0" err="1"/>
              <a:t>mean</a:t>
            </a:r>
            <a:r>
              <a:rPr lang="fr-FR" sz="2000" i="1" dirty="0"/>
              <a:t>(</a:t>
            </a:r>
            <a:r>
              <a:rPr lang="fr-FR" sz="2000" b="1" i="1" dirty="0"/>
              <a:t>Moelleux</a:t>
            </a:r>
            <a:r>
              <a:rPr lang="fr-FR" sz="2000" i="1" dirty="0"/>
              <a:t>, </a:t>
            </a:r>
            <a:r>
              <a:rPr lang="fr-FR" sz="2000" i="1" dirty="0" err="1"/>
              <a:t>na.rm</a:t>
            </a:r>
            <a:r>
              <a:rPr lang="fr-FR" sz="2000" i="1" dirty="0"/>
              <a:t> = TRUE),</a:t>
            </a:r>
          </a:p>
          <a:p>
            <a:pPr>
              <a:buClr>
                <a:srgbClr val="71A5D4"/>
              </a:buClr>
            </a:pPr>
            <a:r>
              <a:rPr lang="fr-FR" sz="2000" i="1" dirty="0"/>
              <a:t>    </a:t>
            </a:r>
            <a:r>
              <a:rPr lang="fr-FR" sz="2000" i="1" dirty="0" err="1"/>
              <a:t>sd_Moelleux</a:t>
            </a:r>
            <a:r>
              <a:rPr lang="fr-FR" sz="2000" i="1" dirty="0"/>
              <a:t> = </a:t>
            </a:r>
            <a:r>
              <a:rPr lang="fr-FR" sz="2000" i="1" dirty="0" err="1"/>
              <a:t>sd</a:t>
            </a:r>
            <a:r>
              <a:rPr lang="fr-FR" sz="2000" i="1" dirty="0"/>
              <a:t>(</a:t>
            </a:r>
            <a:r>
              <a:rPr lang="fr-FR" sz="2000" b="1" i="1" dirty="0"/>
              <a:t>Moelleux</a:t>
            </a:r>
            <a:r>
              <a:rPr lang="fr-FR" sz="2000" i="1" dirty="0"/>
              <a:t>, </a:t>
            </a:r>
            <a:r>
              <a:rPr lang="fr-FR" sz="2000" i="1" dirty="0" err="1"/>
              <a:t>na.rm</a:t>
            </a:r>
            <a:r>
              <a:rPr lang="fr-FR" sz="2000" i="1" dirty="0"/>
              <a:t> = TRUE)</a:t>
            </a:r>
          </a:p>
          <a:p>
            <a:pPr>
              <a:buClr>
                <a:srgbClr val="71A5D4"/>
              </a:buClr>
            </a:pPr>
            <a:r>
              <a:rPr lang="fr-FR" sz="2000" i="1" dirty="0"/>
              <a:t>  )</a:t>
            </a:r>
            <a:endParaRPr lang="fr-FR" sz="2000" dirty="0">
              <a:solidFill>
                <a:srgbClr val="0432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0657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7E542-2E86-7D98-1438-DE5D1C979CF0}"/>
              </a:ext>
            </a:extLst>
          </p:cNvPr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F05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fr-FR" sz="2800" b="1" dirty="0">
                <a:solidFill>
                  <a:schemeClr val="bg1"/>
                </a:solidFill>
              </a:rPr>
              <a:t>PREMIERS PAS DANS R STUDIO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BCE4CD4-BCAB-E3ED-E224-8CBB6C2E2C09}"/>
              </a:ext>
            </a:extLst>
          </p:cNvPr>
          <p:cNvSpPr/>
          <p:nvPr/>
        </p:nvSpPr>
        <p:spPr>
          <a:xfrm>
            <a:off x="2222661" y="1920994"/>
            <a:ext cx="9182100" cy="3461234"/>
          </a:xfrm>
          <a:prstGeom prst="roundRect">
            <a:avLst>
              <a:gd name="adj" fmla="val 9675"/>
            </a:avLst>
          </a:prstGeom>
          <a:solidFill>
            <a:srgbClr val="71A5D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1DB2406-8435-1DEE-BC5F-7F9AE7D12A8B}"/>
              </a:ext>
            </a:extLst>
          </p:cNvPr>
          <p:cNvSpPr txBox="1"/>
          <p:nvPr/>
        </p:nvSpPr>
        <p:spPr>
          <a:xfrm>
            <a:off x="2451261" y="2115352"/>
            <a:ext cx="8724900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71A5D4"/>
              </a:buClr>
            </a:pPr>
            <a:r>
              <a:rPr lang="fr-FR" sz="3200" b="1" dirty="0"/>
              <a:t>Exercice</a:t>
            </a:r>
          </a:p>
          <a:p>
            <a:pPr>
              <a:buClr>
                <a:srgbClr val="71A5D4"/>
              </a:buClr>
            </a:pPr>
            <a:r>
              <a:rPr lang="fr-FR" sz="2000" dirty="0"/>
              <a:t>Les athlètes </a:t>
            </a:r>
            <a:r>
              <a:rPr lang="fr-FR" sz="2000" dirty="0" err="1"/>
              <a:t>français.es</a:t>
            </a:r>
            <a:r>
              <a:rPr lang="fr-FR" sz="2000" dirty="0"/>
              <a:t> pour les JO 2024 ont noté leurs pâtisseries préférées de 0 à 10. Ces notes seront utilisées par les nutritionnistes de l'équipe de France pour sélectionner les pâtisseries à réaliser pour la fin des JO, en fonction de la spécialité sportive et du sexe.</a:t>
            </a:r>
            <a:r>
              <a:rPr lang="fr-FR" sz="2000" b="1" dirty="0"/>
              <a:t> </a:t>
            </a:r>
          </a:p>
          <a:p>
            <a:pPr marL="457200" indent="-457200">
              <a:buClr>
                <a:srgbClr val="71A5D4"/>
              </a:buClr>
              <a:buAutoNum type="arabicPeriod"/>
            </a:pPr>
            <a:r>
              <a:rPr lang="fr-FR" sz="2000" dirty="0"/>
              <a:t>Quelle est la meilleure pâtisserie en fonction de la </a:t>
            </a:r>
            <a:r>
              <a:rPr lang="fr-FR" sz="2000" b="1" dirty="0"/>
              <a:t>spécialité sportive ?</a:t>
            </a:r>
          </a:p>
          <a:p>
            <a:pPr marL="457200" indent="-457200">
              <a:buClr>
                <a:srgbClr val="71A5D4"/>
              </a:buClr>
              <a:buFontTx/>
              <a:buAutoNum type="arabicPeriod"/>
            </a:pPr>
            <a:r>
              <a:rPr lang="fr-FR" sz="2000" dirty="0"/>
              <a:t>Quelle est la meilleure pâtisserie en fonction du </a:t>
            </a:r>
            <a:r>
              <a:rPr lang="fr-FR" sz="2000" b="1" dirty="0"/>
              <a:t>sexe ?</a:t>
            </a:r>
          </a:p>
          <a:p>
            <a:pPr marL="457200" indent="-457200">
              <a:buClr>
                <a:srgbClr val="71A5D4"/>
              </a:buClr>
              <a:buFontTx/>
              <a:buAutoNum type="arabicPeriod"/>
            </a:pPr>
            <a:r>
              <a:rPr lang="fr-FR" sz="2000" dirty="0"/>
              <a:t>Quelle est la meilleure pâtisserie en fonction de la</a:t>
            </a:r>
            <a:r>
              <a:rPr lang="fr-FR" sz="2000" b="1" dirty="0"/>
              <a:t> spécialité sportive </a:t>
            </a:r>
            <a:r>
              <a:rPr lang="fr-FR" sz="2000" b="1" u="sng" dirty="0"/>
              <a:t>ET</a:t>
            </a:r>
            <a:r>
              <a:rPr lang="fr-FR" sz="2000" b="1" dirty="0"/>
              <a:t> du sexe ?</a:t>
            </a:r>
          </a:p>
          <a:p>
            <a:pPr marL="457200" indent="-457200">
              <a:buClr>
                <a:srgbClr val="71A5D4"/>
              </a:buClr>
              <a:buFontTx/>
              <a:buAutoNum type="arabicPeriod"/>
            </a:pPr>
            <a:endParaRPr lang="fr-FR" sz="2000" b="1" dirty="0"/>
          </a:p>
          <a:p>
            <a:pPr marL="457200" indent="-457200">
              <a:buClr>
                <a:srgbClr val="71A5D4"/>
              </a:buClr>
              <a:buAutoNum type="arabicPeriod"/>
            </a:pPr>
            <a:endParaRPr lang="fr-FR" sz="2000" b="1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4A5AD43-5802-DE2A-F072-C2EEFF05F4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861" y="1965591"/>
            <a:ext cx="1473200" cy="14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0859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7E542-2E86-7D98-1438-DE5D1C979CF0}"/>
              </a:ext>
            </a:extLst>
          </p:cNvPr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F05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fr-FR" sz="2800" b="1" dirty="0">
                <a:solidFill>
                  <a:schemeClr val="bg1"/>
                </a:solidFill>
              </a:rPr>
              <a:t>PREMIERS PAS DANS R STUDIO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D05CBFA-F982-6F0C-76B1-8E189B8AC500}"/>
              </a:ext>
            </a:extLst>
          </p:cNvPr>
          <p:cNvSpPr txBox="1"/>
          <p:nvPr/>
        </p:nvSpPr>
        <p:spPr>
          <a:xfrm>
            <a:off x="168441" y="1072980"/>
            <a:ext cx="1166261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71A5D4"/>
              </a:buClr>
              <a:buFont typeface="Wingdings" pitchFamily="2" charset="2"/>
              <a:buChar char="§"/>
            </a:pPr>
            <a:r>
              <a:rPr lang="fr-FR" sz="2400" b="1" dirty="0"/>
              <a:t>Trier des données à partir d’une variable "catégorielle"</a:t>
            </a:r>
          </a:p>
          <a:p>
            <a:pPr>
              <a:buClr>
                <a:srgbClr val="71A5D4"/>
              </a:buClr>
            </a:pPr>
            <a:r>
              <a:rPr lang="fr-FR" sz="2000" i="1" dirty="0" err="1"/>
              <a:t>Athletisme</a:t>
            </a:r>
            <a:r>
              <a:rPr lang="fr-FR" sz="2000" i="1" dirty="0"/>
              <a:t> &lt;- </a:t>
            </a:r>
            <a:r>
              <a:rPr lang="fr-FR" sz="2000" i="1" dirty="0" err="1"/>
              <a:t>subset</a:t>
            </a:r>
            <a:r>
              <a:rPr lang="fr-FR" sz="2000" i="1" dirty="0"/>
              <a:t>(data, </a:t>
            </a:r>
            <a:r>
              <a:rPr lang="fr-FR" sz="2000" i="1" dirty="0" err="1"/>
              <a:t>Specialite_sportive</a:t>
            </a:r>
            <a:r>
              <a:rPr lang="fr-FR" sz="2000" i="1" dirty="0"/>
              <a:t> == "</a:t>
            </a:r>
            <a:r>
              <a:rPr lang="fr-FR" sz="2000" i="1" dirty="0" err="1"/>
              <a:t>Athletisme</a:t>
            </a:r>
            <a:r>
              <a:rPr lang="fr-FR" sz="2000" i="1" dirty="0"/>
              <a:t>")</a:t>
            </a:r>
          </a:p>
          <a:p>
            <a:pPr>
              <a:buClr>
                <a:srgbClr val="71A5D4"/>
              </a:buClr>
            </a:pPr>
            <a:endParaRPr lang="fr-FR" sz="2400" dirty="0"/>
          </a:p>
          <a:p>
            <a:pPr marL="342900" indent="-342900">
              <a:buClr>
                <a:srgbClr val="71A5D4"/>
              </a:buClr>
              <a:buFont typeface="Wingdings" pitchFamily="2" charset="2"/>
              <a:buChar char="§"/>
            </a:pPr>
            <a:r>
              <a:rPr lang="fr-FR" sz="2400" b="1" dirty="0"/>
              <a:t>Trier des données à partir d’une variable "numérique"</a:t>
            </a:r>
          </a:p>
          <a:p>
            <a:pPr>
              <a:buClr>
                <a:srgbClr val="71A5D4"/>
              </a:buClr>
            </a:pPr>
            <a:r>
              <a:rPr lang="fr-FR" sz="2000" i="1" dirty="0" err="1"/>
              <a:t>scores_hauts_tiramisu</a:t>
            </a:r>
            <a:r>
              <a:rPr lang="fr-FR" sz="2000" i="1" dirty="0"/>
              <a:t> &lt;- </a:t>
            </a:r>
            <a:r>
              <a:rPr lang="fr-FR" sz="2000" i="1" dirty="0" err="1"/>
              <a:t>subset</a:t>
            </a:r>
            <a:r>
              <a:rPr lang="fr-FR" sz="2000" i="1" dirty="0"/>
              <a:t>(data, Tiramisu &gt; 5)</a:t>
            </a:r>
          </a:p>
          <a:p>
            <a:pPr>
              <a:buClr>
                <a:srgbClr val="71A5D4"/>
              </a:buClr>
            </a:pPr>
            <a:endParaRPr lang="fr-FR" sz="2000" i="1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A5D4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Conserver uniquement les données non manquantes</a:t>
            </a:r>
          </a:p>
          <a:p>
            <a:pPr>
              <a:buClr>
                <a:srgbClr val="71A5D4"/>
              </a:buClr>
            </a:pPr>
            <a:r>
              <a:rPr lang="fr-FR" sz="2000" i="1" dirty="0" err="1"/>
              <a:t>scores_hauts_tiramisu_clean</a:t>
            </a:r>
            <a:r>
              <a:rPr lang="fr-FR" sz="2000" i="1" dirty="0"/>
              <a:t> &lt;- </a:t>
            </a:r>
            <a:r>
              <a:rPr lang="fr-FR" sz="2000" i="1" dirty="0" err="1"/>
              <a:t>na.omit</a:t>
            </a:r>
            <a:r>
              <a:rPr lang="fr-FR" sz="2000" i="1" dirty="0"/>
              <a:t>(</a:t>
            </a:r>
            <a:r>
              <a:rPr lang="fr-FR" sz="2000" i="1" dirty="0" err="1"/>
              <a:t>scores_hauts_tiramisu</a:t>
            </a:r>
            <a:r>
              <a:rPr lang="fr-FR" sz="2000" i="1" dirty="0"/>
              <a:t>)</a:t>
            </a:r>
          </a:p>
          <a:p>
            <a:pPr>
              <a:buClr>
                <a:srgbClr val="71A5D4"/>
              </a:buClr>
            </a:pPr>
            <a:endParaRPr lang="fr-FR" sz="2000" i="1" dirty="0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E6A1A1FE-9365-4430-5949-C225037A9E8C}"/>
              </a:ext>
            </a:extLst>
          </p:cNvPr>
          <p:cNvSpPr/>
          <p:nvPr/>
        </p:nvSpPr>
        <p:spPr>
          <a:xfrm>
            <a:off x="2396281" y="4118789"/>
            <a:ext cx="9182100" cy="2027368"/>
          </a:xfrm>
          <a:prstGeom prst="roundRect">
            <a:avLst>
              <a:gd name="adj" fmla="val 9675"/>
            </a:avLst>
          </a:prstGeom>
          <a:solidFill>
            <a:srgbClr val="71A5D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29AFB7-A4BC-9939-4D27-BDDC430A79F2}"/>
              </a:ext>
            </a:extLst>
          </p:cNvPr>
          <p:cNvSpPr txBox="1"/>
          <p:nvPr/>
        </p:nvSpPr>
        <p:spPr>
          <a:xfrm>
            <a:off x="2624881" y="4118789"/>
            <a:ext cx="8724900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71A5D4"/>
              </a:buClr>
            </a:pPr>
            <a:r>
              <a:rPr lang="fr-FR" sz="3200" b="1" dirty="0"/>
              <a:t>Exercice</a:t>
            </a:r>
          </a:p>
          <a:p>
            <a:pPr marL="457200" indent="-457200">
              <a:buClr>
                <a:srgbClr val="71A5D4"/>
              </a:buClr>
              <a:buFontTx/>
              <a:buAutoNum type="arabicPeriod"/>
            </a:pPr>
            <a:r>
              <a:rPr lang="fr-FR" sz="2000" dirty="0"/>
              <a:t>Quelle est la meilleure pâtisserie en fonction de la</a:t>
            </a:r>
            <a:r>
              <a:rPr lang="fr-FR" sz="2000" b="1" dirty="0"/>
              <a:t> spécialité sportive </a:t>
            </a:r>
            <a:r>
              <a:rPr lang="fr-FR" sz="2000" b="1" u="sng" dirty="0"/>
              <a:t>ET</a:t>
            </a:r>
            <a:r>
              <a:rPr lang="fr-FR" sz="2000" b="1" dirty="0"/>
              <a:t> du sexe </a:t>
            </a:r>
            <a:r>
              <a:rPr lang="fr-FR" sz="2000" dirty="0"/>
              <a:t>pour les athlètes </a:t>
            </a:r>
            <a:r>
              <a:rPr lang="fr-FR" sz="2000" b="1" dirty="0"/>
              <a:t>≤ 24 ans </a:t>
            </a:r>
            <a:r>
              <a:rPr lang="fr-FR" sz="2000" dirty="0"/>
              <a:t>? # </a:t>
            </a:r>
            <a:r>
              <a:rPr lang="fr-FR" sz="2000" i="1" dirty="0"/>
              <a:t>le symbole « ≤ » se note «&lt;= » dans R</a:t>
            </a:r>
          </a:p>
          <a:p>
            <a:pPr marL="457200" indent="-457200">
              <a:buClr>
                <a:srgbClr val="71A5D4"/>
              </a:buClr>
              <a:buFontTx/>
              <a:buAutoNum type="arabicPeriod"/>
            </a:pPr>
            <a:r>
              <a:rPr lang="fr-FR" sz="2000" dirty="0"/>
              <a:t>Quelle est la meilleure pâtisserie en fonction de la</a:t>
            </a:r>
            <a:r>
              <a:rPr lang="fr-FR" sz="2000" b="1" dirty="0"/>
              <a:t> spécialité sportive </a:t>
            </a:r>
            <a:r>
              <a:rPr lang="fr-FR" sz="2000" b="1" u="sng" dirty="0"/>
              <a:t>ET</a:t>
            </a:r>
            <a:r>
              <a:rPr lang="fr-FR" sz="2000" b="1" dirty="0"/>
              <a:t> du sexe </a:t>
            </a:r>
            <a:r>
              <a:rPr lang="fr-FR" sz="2000" dirty="0"/>
              <a:t>pour les athlètes de </a:t>
            </a:r>
            <a:r>
              <a:rPr lang="fr-FR" sz="2000" b="1" dirty="0"/>
              <a:t>&gt; de 24 ans </a:t>
            </a:r>
            <a:r>
              <a:rPr lang="fr-FR" sz="2000" dirty="0"/>
              <a:t>?</a:t>
            </a:r>
          </a:p>
          <a:p>
            <a:pPr marL="457200" indent="-457200">
              <a:buClr>
                <a:srgbClr val="71A5D4"/>
              </a:buClr>
              <a:buFontTx/>
              <a:buAutoNum type="arabicPeriod"/>
            </a:pPr>
            <a:endParaRPr lang="fr-FR" sz="2000" dirty="0"/>
          </a:p>
          <a:p>
            <a:pPr marL="457200" indent="-457200">
              <a:buClr>
                <a:srgbClr val="71A5D4"/>
              </a:buClr>
              <a:buAutoNum type="arabicPeriod"/>
            </a:pPr>
            <a:endParaRPr lang="fr-FR" sz="2000" b="1" dirty="0"/>
          </a:p>
          <a:p>
            <a:pPr marL="457200" indent="-457200">
              <a:buClr>
                <a:srgbClr val="71A5D4"/>
              </a:buClr>
              <a:buFontTx/>
              <a:buAutoNum type="arabicPeriod"/>
            </a:pPr>
            <a:endParaRPr lang="fr-FR" sz="2000" b="1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E943790-C513-CE06-92CB-C3DA65F1A7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481" y="4311820"/>
            <a:ext cx="1473200" cy="14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263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4254DD9-473C-7EDE-CD76-F13D6A8AEBBD}"/>
              </a:ext>
            </a:extLst>
          </p:cNvPr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F05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fr-FR" sz="2800" b="1" dirty="0">
                <a:solidFill>
                  <a:schemeClr val="bg1"/>
                </a:solidFill>
              </a:rPr>
              <a:t>BONUS – VISUALISATION GRAPHIQUE </a:t>
            </a:r>
          </a:p>
        </p:txBody>
      </p:sp>
      <p:pic>
        <p:nvPicPr>
          <p:cNvPr id="7" name="Image 6" descr="Une image contenant logo, Police, symbole, Graphique&#10;&#10;Description générée automatiquement">
            <a:extLst>
              <a:ext uri="{FF2B5EF4-FFF2-40B4-BE49-F238E27FC236}">
                <a16:creationId xmlns:a16="http://schemas.microsoft.com/office/drawing/2014/main" id="{D0A21DA3-EDBE-596F-B69F-36489796E8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169" r="17711" b="8598"/>
          <a:stretch/>
        </p:blipFill>
        <p:spPr>
          <a:xfrm>
            <a:off x="431157" y="1144053"/>
            <a:ext cx="2390081" cy="1275496"/>
          </a:xfrm>
          <a:prstGeom prst="round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19EC44D8-1A15-58F0-620A-F51EC8C9F3FC}"/>
              </a:ext>
            </a:extLst>
          </p:cNvPr>
          <p:cNvSpPr txBox="1"/>
          <p:nvPr/>
        </p:nvSpPr>
        <p:spPr>
          <a:xfrm>
            <a:off x="659842" y="2373467"/>
            <a:ext cx="19327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/>
              <a:t>Visualisation graphique</a:t>
            </a:r>
          </a:p>
        </p:txBody>
      </p:sp>
      <p:pic>
        <p:nvPicPr>
          <p:cNvPr id="13" name="Image 12" descr="Une image contenant texte, capture d’écran, diagramme, Tracé&#10;&#10;Description générée automatiquement">
            <a:extLst>
              <a:ext uri="{FF2B5EF4-FFF2-40B4-BE49-F238E27FC236}">
                <a16:creationId xmlns:a16="http://schemas.microsoft.com/office/drawing/2014/main" id="{05556CEE-4E30-79DD-C575-8249E8FAC9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157" y="2681244"/>
            <a:ext cx="5519673" cy="3459513"/>
          </a:xfrm>
          <a:prstGeom prst="rect">
            <a:avLst/>
          </a:prstGeom>
        </p:spPr>
      </p:pic>
      <p:pic>
        <p:nvPicPr>
          <p:cNvPr id="17" name="Image 16" descr="Une image contenant diagramme, capture d’écran, texte, Tracé&#10;&#10;Description générée automatiquement">
            <a:extLst>
              <a:ext uri="{FF2B5EF4-FFF2-40B4-BE49-F238E27FC236}">
                <a16:creationId xmlns:a16="http://schemas.microsoft.com/office/drawing/2014/main" id="{26C67AFD-21AC-5BB8-9AF2-3161CD6421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2391" y="2791514"/>
            <a:ext cx="5460892" cy="3349243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31561EA6-2EB2-FBF9-6007-BA6AF893D8B6}"/>
              </a:ext>
            </a:extLst>
          </p:cNvPr>
          <p:cNvSpPr txBox="1"/>
          <p:nvPr/>
        </p:nvSpPr>
        <p:spPr>
          <a:xfrm>
            <a:off x="6096000" y="2419549"/>
            <a:ext cx="53576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/>
              <a:t>Distribution en fonction des groupes pour deux variables numériques</a:t>
            </a:r>
          </a:p>
        </p:txBody>
      </p:sp>
      <p:sp>
        <p:nvSpPr>
          <p:cNvPr id="19" name="Hexagone 18">
            <a:extLst>
              <a:ext uri="{FF2B5EF4-FFF2-40B4-BE49-F238E27FC236}">
                <a16:creationId xmlns:a16="http://schemas.microsoft.com/office/drawing/2014/main" id="{C780021B-86B4-A9FA-68FA-A54349E17344}"/>
              </a:ext>
            </a:extLst>
          </p:cNvPr>
          <p:cNvSpPr/>
          <p:nvPr/>
        </p:nvSpPr>
        <p:spPr>
          <a:xfrm rot="1754246">
            <a:off x="7502776" y="1337676"/>
            <a:ext cx="1030289" cy="910379"/>
          </a:xfrm>
          <a:prstGeom prst="hexagon">
            <a:avLst>
              <a:gd name="adj" fmla="val 28401"/>
              <a:gd name="vf" fmla="val 115470"/>
            </a:avLst>
          </a:prstGeom>
          <a:solidFill>
            <a:srgbClr val="71A5D4">
              <a:alpha val="16863"/>
            </a:srgb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F4E1BD7-7E9C-4278-C219-CD18E7323924}"/>
              </a:ext>
            </a:extLst>
          </p:cNvPr>
          <p:cNvSpPr txBox="1"/>
          <p:nvPr/>
        </p:nvSpPr>
        <p:spPr>
          <a:xfrm>
            <a:off x="8474207" y="1466190"/>
            <a:ext cx="12171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800" dirty="0" err="1">
                <a:solidFill>
                  <a:srgbClr val="2D3D4C"/>
                </a:solidFill>
              </a:rPr>
              <a:t>ggpubr</a:t>
            </a:r>
            <a:endParaRPr lang="fr-FR" sz="2800" dirty="0">
              <a:solidFill>
                <a:srgbClr val="2D3D4C"/>
              </a:solidFill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59BD983A-95C8-1ABA-7B17-5CF2A45A075A}"/>
              </a:ext>
            </a:extLst>
          </p:cNvPr>
          <p:cNvSpPr txBox="1"/>
          <p:nvPr/>
        </p:nvSpPr>
        <p:spPr>
          <a:xfrm>
            <a:off x="7592707" y="1597135"/>
            <a:ext cx="850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ggpubr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77260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F0A48231-591C-FC9F-9B1E-C0F8117DD353}"/>
              </a:ext>
            </a:extLst>
          </p:cNvPr>
          <p:cNvSpPr/>
          <p:nvPr/>
        </p:nvSpPr>
        <p:spPr>
          <a:xfrm>
            <a:off x="9879093" y="3775050"/>
            <a:ext cx="2131100" cy="2091005"/>
          </a:xfrm>
          <a:prstGeom prst="roundRect">
            <a:avLst>
              <a:gd name="adj" fmla="val 9675"/>
            </a:avLst>
          </a:prstGeom>
          <a:solidFill>
            <a:srgbClr val="71A5D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06EE1513-CC58-6906-C580-D322A1070EB4}"/>
              </a:ext>
            </a:extLst>
          </p:cNvPr>
          <p:cNvSpPr/>
          <p:nvPr/>
        </p:nvSpPr>
        <p:spPr>
          <a:xfrm>
            <a:off x="1228502" y="4860022"/>
            <a:ext cx="2261446" cy="776828"/>
          </a:xfrm>
          <a:prstGeom prst="roundRect">
            <a:avLst>
              <a:gd name="adj" fmla="val 9675"/>
            </a:avLst>
          </a:prstGeom>
          <a:solidFill>
            <a:srgbClr val="71A5D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4254DD9-473C-7EDE-CD76-F13D6A8AEBBD}"/>
              </a:ext>
            </a:extLst>
          </p:cNvPr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F05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fr-FR" sz="2800" b="1" dirty="0">
                <a:solidFill>
                  <a:schemeClr val="bg1"/>
                </a:solidFill>
              </a:rPr>
              <a:t>BONUS – STATISTIQUES INFÉRENTIELLES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99A12F6-DED6-0E4B-7417-D6A28C311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305" y="1271873"/>
            <a:ext cx="1041399" cy="1041399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2BD210B9-9336-D3A3-7E0A-273961BDE2D7}"/>
              </a:ext>
            </a:extLst>
          </p:cNvPr>
          <p:cNvSpPr txBox="1"/>
          <p:nvPr/>
        </p:nvSpPr>
        <p:spPr>
          <a:xfrm>
            <a:off x="2336646" y="1271873"/>
            <a:ext cx="819883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71A5D4"/>
              </a:buClr>
            </a:pPr>
            <a:r>
              <a:rPr lang="fr-FR" sz="2000" b="1" dirty="0"/>
              <a:t>Statistiques descriptives suffisantes </a:t>
            </a:r>
            <a:r>
              <a:rPr lang="fr-FR" sz="2000" dirty="0"/>
              <a:t>si on ne cherche pas à généraliser les résultats à la population générale. Sinon, nécessaire de passer par des </a:t>
            </a:r>
            <a:r>
              <a:rPr lang="fr-FR" sz="2000" b="1" dirty="0">
                <a:solidFill>
                  <a:srgbClr val="F05912"/>
                </a:solidFill>
              </a:rPr>
              <a:t>statistiques inférentielles</a:t>
            </a:r>
            <a:r>
              <a:rPr lang="fr-FR" sz="2000" b="1" dirty="0"/>
              <a:t>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24ADAB1-BAA7-F163-23FE-2C44010989AA}"/>
              </a:ext>
            </a:extLst>
          </p:cNvPr>
          <p:cNvSpPr txBox="1"/>
          <p:nvPr/>
        </p:nvSpPr>
        <p:spPr>
          <a:xfrm>
            <a:off x="2336646" y="2313272"/>
            <a:ext cx="819883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71A5D4"/>
              </a:buClr>
            </a:pPr>
            <a:r>
              <a:rPr lang="fr-FR" sz="2000" dirty="0">
                <a:sym typeface="Wingdings" pitchFamily="2" charset="2"/>
              </a:rPr>
              <a:t> </a:t>
            </a:r>
            <a:r>
              <a:rPr lang="fr-FR" sz="2000" dirty="0"/>
              <a:t>Faire des </a:t>
            </a:r>
            <a:r>
              <a:rPr lang="fr-FR" sz="2000" b="1" dirty="0"/>
              <a:t>déductions</a:t>
            </a:r>
            <a:r>
              <a:rPr lang="fr-FR" sz="2000" dirty="0"/>
              <a:t> ou des </a:t>
            </a:r>
            <a:r>
              <a:rPr lang="fr-FR" sz="2000" b="1" dirty="0"/>
              <a:t>inférences</a:t>
            </a:r>
            <a:r>
              <a:rPr lang="fr-FR" sz="2000" dirty="0"/>
              <a:t> à partir de données collectées à partir d'un échantillon, et de </a:t>
            </a:r>
            <a:r>
              <a:rPr lang="fr-FR" sz="2000" b="1" dirty="0"/>
              <a:t>généraliser</a:t>
            </a:r>
            <a:r>
              <a:rPr lang="fr-FR" sz="2000" dirty="0"/>
              <a:t> ces conclusions à une </a:t>
            </a:r>
            <a:r>
              <a:rPr lang="fr-FR" sz="2000" b="1" dirty="0"/>
              <a:t>population plus large</a:t>
            </a:r>
            <a:r>
              <a:rPr lang="fr-FR" sz="2000" dirty="0"/>
              <a:t>.</a:t>
            </a:r>
            <a:endParaRPr lang="fr-FR" sz="20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1126152-942C-C9EE-998D-11542D1D4B08}"/>
              </a:ext>
            </a:extLst>
          </p:cNvPr>
          <p:cNvSpPr txBox="1"/>
          <p:nvPr/>
        </p:nvSpPr>
        <p:spPr>
          <a:xfrm>
            <a:off x="1161373" y="3508055"/>
            <a:ext cx="314818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71A5D4"/>
              </a:buClr>
            </a:pPr>
            <a:r>
              <a:rPr lang="fr-FR" sz="2000" b="1" dirty="0">
                <a:sym typeface="Wingdings" pitchFamily="2" charset="2"/>
              </a:rPr>
              <a:t>Exemple : </a:t>
            </a:r>
            <a:r>
              <a:rPr lang="fr-FR" sz="2000" dirty="0">
                <a:sym typeface="Wingdings" pitchFamily="2" charset="2"/>
              </a:rPr>
              <a:t>association entre la longueur des pétales et leur largeur, en fonction de l’espèce de fleur</a:t>
            </a:r>
            <a:endParaRPr lang="fr-FR" sz="2000" b="1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7CFAB5E-D63C-C3BB-FD0C-1C5A171515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932" y="4549454"/>
            <a:ext cx="733622" cy="733622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6BEE17D-6F76-C153-8824-497386738A70}"/>
              </a:ext>
            </a:extLst>
          </p:cNvPr>
          <p:cNvSpPr txBox="1"/>
          <p:nvPr/>
        </p:nvSpPr>
        <p:spPr>
          <a:xfrm>
            <a:off x="1247357" y="4879104"/>
            <a:ext cx="314818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71A5D4"/>
              </a:buClr>
            </a:pPr>
            <a:r>
              <a:rPr lang="fr-FR" sz="1400" b="1" i="1" dirty="0">
                <a:sym typeface="Wingdings" pitchFamily="2" charset="2"/>
              </a:rPr>
              <a:t>r </a:t>
            </a:r>
            <a:r>
              <a:rPr lang="fr-FR" sz="1400" i="1" dirty="0">
                <a:sym typeface="Wingdings" pitchFamily="2" charset="2"/>
              </a:rPr>
              <a:t>= coefficient de corrélation</a:t>
            </a:r>
          </a:p>
          <a:p>
            <a:pPr>
              <a:buClr>
                <a:srgbClr val="71A5D4"/>
              </a:buClr>
            </a:pPr>
            <a:r>
              <a:rPr lang="fr-FR" sz="1400" b="1" i="1" dirty="0">
                <a:sym typeface="Wingdings" pitchFamily="2" charset="2"/>
              </a:rPr>
              <a:t>p</a:t>
            </a:r>
            <a:r>
              <a:rPr lang="fr-FR" sz="1400" b="1" dirty="0">
                <a:sym typeface="Wingdings" pitchFamily="2" charset="2"/>
              </a:rPr>
              <a:t> = </a:t>
            </a:r>
            <a:r>
              <a:rPr lang="fr-FR" sz="1400" dirty="0">
                <a:sym typeface="Wingdings" pitchFamily="2" charset="2"/>
              </a:rPr>
              <a:t>significativité</a:t>
            </a:r>
          </a:p>
          <a:p>
            <a:pPr>
              <a:buClr>
                <a:srgbClr val="71A5D4"/>
              </a:buClr>
            </a:pPr>
            <a:r>
              <a:rPr lang="fr-FR" sz="1400" b="1" i="1" dirty="0">
                <a:sym typeface="Wingdings" pitchFamily="2" charset="2"/>
              </a:rPr>
              <a:t>y = </a:t>
            </a:r>
            <a:r>
              <a:rPr lang="fr-FR" sz="1400" i="1" dirty="0">
                <a:sym typeface="Wingdings" pitchFamily="2" charset="2"/>
              </a:rPr>
              <a:t>équation</a:t>
            </a:r>
            <a:endParaRPr lang="fr-FR" sz="1400" b="1" i="1" dirty="0"/>
          </a:p>
        </p:txBody>
      </p: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EB753D82-3431-7B2F-A73B-EA2E76FFD150}"/>
              </a:ext>
            </a:extLst>
          </p:cNvPr>
          <p:cNvGrpSpPr/>
          <p:nvPr/>
        </p:nvGrpSpPr>
        <p:grpSpPr>
          <a:xfrm>
            <a:off x="4324712" y="3169039"/>
            <a:ext cx="5500480" cy="3143131"/>
            <a:chOff x="4651022" y="3068723"/>
            <a:chExt cx="5500480" cy="3143131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49356F65-063D-67A6-0CCC-396EC717E70B}"/>
                </a:ext>
              </a:extLst>
            </p:cNvPr>
            <p:cNvGrpSpPr/>
            <p:nvPr/>
          </p:nvGrpSpPr>
          <p:grpSpPr>
            <a:xfrm>
              <a:off x="4651022" y="3068723"/>
              <a:ext cx="5500480" cy="3143131"/>
              <a:chOff x="4651022" y="3068723"/>
              <a:chExt cx="5500480" cy="3143131"/>
            </a:xfrm>
          </p:grpSpPr>
          <p:pic>
            <p:nvPicPr>
              <p:cNvPr id="19458" name="Picture 2">
                <a:extLst>
                  <a:ext uri="{FF2B5EF4-FFF2-40B4-BE49-F238E27FC236}">
                    <a16:creationId xmlns:a16="http://schemas.microsoft.com/office/drawing/2014/main" id="{435E9920-5F25-76FE-059F-B2AFEACDC86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51022" y="3068723"/>
                <a:ext cx="5500480" cy="31431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B4AECAEA-9DA6-C35E-344C-8DF4015BC3B5}"/>
                  </a:ext>
                </a:extLst>
              </p:cNvPr>
              <p:cNvSpPr txBox="1"/>
              <p:nvPr/>
            </p:nvSpPr>
            <p:spPr>
              <a:xfrm>
                <a:off x="8044597" y="4222885"/>
                <a:ext cx="84443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b="1" dirty="0"/>
                  <a:t>intercept</a:t>
                </a:r>
              </a:p>
            </p:txBody>
          </p:sp>
          <p:cxnSp>
            <p:nvCxnSpPr>
              <p:cNvPr id="16" name="Connecteur droit avec flèche 15">
                <a:extLst>
                  <a:ext uri="{FF2B5EF4-FFF2-40B4-BE49-F238E27FC236}">
                    <a16:creationId xmlns:a16="http://schemas.microsoft.com/office/drawing/2014/main" id="{35226711-E02A-E0CC-D001-9E108712AB6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550983" y="4084386"/>
                <a:ext cx="252585" cy="204770"/>
              </a:xfrm>
              <a:prstGeom prst="straightConnector1">
                <a:avLst/>
              </a:prstGeom>
              <a:ln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avec flèche 22">
                <a:extLst>
                  <a:ext uri="{FF2B5EF4-FFF2-40B4-BE49-F238E27FC236}">
                    <a16:creationId xmlns:a16="http://schemas.microsoft.com/office/drawing/2014/main" id="{F7AC37E1-998E-4E58-A2E6-1140EF43BAE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266104" y="4084386"/>
                <a:ext cx="75499" cy="204770"/>
              </a:xfrm>
              <a:prstGeom prst="straightConnector1">
                <a:avLst/>
              </a:prstGeom>
              <a:ln>
                <a:solidFill>
                  <a:schemeClr val="tx1">
                    <a:lumMod val="95000"/>
                    <a:lumOff val="5000"/>
                  </a:schemeClr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975C5A6C-7BCA-A9C3-90C5-3E6FF547CEA9}"/>
                </a:ext>
              </a:extLst>
            </p:cNvPr>
            <p:cNvSpPr txBox="1"/>
            <p:nvPr/>
          </p:nvSpPr>
          <p:spPr>
            <a:xfrm>
              <a:off x="9144511" y="4222884"/>
              <a:ext cx="5548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/>
                <a:t>pente</a:t>
              </a:r>
            </a:p>
          </p:txBody>
        </p:sp>
      </p:grpSp>
      <p:sp>
        <p:nvSpPr>
          <p:cNvPr id="30" name="ZoneTexte 29">
            <a:extLst>
              <a:ext uri="{FF2B5EF4-FFF2-40B4-BE49-F238E27FC236}">
                <a16:creationId xmlns:a16="http://schemas.microsoft.com/office/drawing/2014/main" id="{908E52F7-65E5-E924-29B6-ED5B39135062}"/>
              </a:ext>
            </a:extLst>
          </p:cNvPr>
          <p:cNvSpPr txBox="1"/>
          <p:nvPr/>
        </p:nvSpPr>
        <p:spPr>
          <a:xfrm>
            <a:off x="9934761" y="3905980"/>
            <a:ext cx="207046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71A5D4"/>
              </a:buClr>
            </a:pPr>
            <a:r>
              <a:rPr lang="fr-FR" sz="1200" b="1" dirty="0">
                <a:sym typeface="Wingdings" pitchFamily="2" charset="2"/>
              </a:rPr>
              <a:t>Intercept </a:t>
            </a:r>
            <a:r>
              <a:rPr lang="fr-FR" sz="1200" dirty="0">
                <a:sym typeface="Wingdings" pitchFamily="2" charset="2"/>
              </a:rPr>
              <a:t>(ordonnée à l’origine) : valeur de y lorsque x = 0</a:t>
            </a:r>
          </a:p>
          <a:p>
            <a:pPr>
              <a:buClr>
                <a:srgbClr val="71A5D4"/>
              </a:buClr>
            </a:pPr>
            <a:endParaRPr lang="fr-FR" sz="1200" dirty="0">
              <a:sym typeface="Wingdings" pitchFamily="2" charset="2"/>
            </a:endParaRPr>
          </a:p>
          <a:p>
            <a:pPr>
              <a:buClr>
                <a:srgbClr val="71A5D4"/>
              </a:buClr>
            </a:pPr>
            <a:r>
              <a:rPr lang="fr-FR" sz="1200" b="1" dirty="0">
                <a:sym typeface="Wingdings" pitchFamily="2" charset="2"/>
              </a:rPr>
              <a:t>Pente </a:t>
            </a:r>
            <a:r>
              <a:rPr lang="fr-FR" sz="1200" dirty="0">
                <a:sym typeface="Wingdings" pitchFamily="2" charset="2"/>
              </a:rPr>
              <a:t>: changement de y pour chaque unité de changement de x (e.g., </a:t>
            </a:r>
            <a:r>
              <a:rPr lang="fr-FR" sz="1200" dirty="0"/>
              <a:t>pour chaque augmentation de 1 unité de x, y augmente de 0.232 unités)</a:t>
            </a:r>
            <a:endParaRPr lang="fr-FR" sz="1200" b="1" dirty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506680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 : coins arrondis 33">
            <a:extLst>
              <a:ext uri="{FF2B5EF4-FFF2-40B4-BE49-F238E27FC236}">
                <a16:creationId xmlns:a16="http://schemas.microsoft.com/office/drawing/2014/main" id="{35B6CCC3-D0AD-51B4-9587-1AFE6D7ECD17}"/>
              </a:ext>
            </a:extLst>
          </p:cNvPr>
          <p:cNvSpPr/>
          <p:nvPr/>
        </p:nvSpPr>
        <p:spPr>
          <a:xfrm>
            <a:off x="2065053" y="5598856"/>
            <a:ext cx="4214843" cy="276146"/>
          </a:xfrm>
          <a:prstGeom prst="roundRect">
            <a:avLst>
              <a:gd name="adj" fmla="val 9675"/>
            </a:avLst>
          </a:prstGeom>
          <a:solidFill>
            <a:srgbClr val="71A5D4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1016FC1-5470-3736-0DAC-F9903A12FD5D}"/>
              </a:ext>
            </a:extLst>
          </p:cNvPr>
          <p:cNvSpPr/>
          <p:nvPr/>
        </p:nvSpPr>
        <p:spPr>
          <a:xfrm>
            <a:off x="0" y="-23646"/>
            <a:ext cx="12192000" cy="914400"/>
          </a:xfrm>
          <a:prstGeom prst="rect">
            <a:avLst/>
          </a:prstGeom>
          <a:solidFill>
            <a:srgbClr val="F05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fr-FR" sz="2800" b="1" dirty="0">
                <a:solidFill>
                  <a:schemeClr val="bg1"/>
                </a:solidFill>
              </a:rPr>
              <a:t>QUELS LOGICIELS POUR L’ANALYSE DE DONNÉES ?</a:t>
            </a:r>
          </a:p>
        </p:txBody>
      </p:sp>
      <p:pic>
        <p:nvPicPr>
          <p:cNvPr id="3" name="Picture 8">
            <a:extLst>
              <a:ext uri="{FF2B5EF4-FFF2-40B4-BE49-F238E27FC236}">
                <a16:creationId xmlns:a16="http://schemas.microsoft.com/office/drawing/2014/main" id="{E218A10E-2A70-3D8C-A910-55BFEAFFBE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04" y="1852162"/>
            <a:ext cx="855124" cy="80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 descr="JASP - Wikipedia">
            <a:extLst>
              <a:ext uri="{FF2B5EF4-FFF2-40B4-BE49-F238E27FC236}">
                <a16:creationId xmlns:a16="http://schemas.microsoft.com/office/drawing/2014/main" id="{FBE4A218-4DF4-BEE1-C8F9-EE7C407CD4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43" y="2988325"/>
            <a:ext cx="1140246" cy="114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2" descr="Spss png | PNGEgg">
            <a:extLst>
              <a:ext uri="{FF2B5EF4-FFF2-40B4-BE49-F238E27FC236}">
                <a16:creationId xmlns:a16="http://schemas.microsoft.com/office/drawing/2014/main" id="{C98FB625-4569-9E93-23AC-6040FC9961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8" t="30990" r="10827" b="28016"/>
          <a:stretch/>
        </p:blipFill>
        <p:spPr bwMode="auto">
          <a:xfrm>
            <a:off x="484975" y="4457734"/>
            <a:ext cx="1340582" cy="689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84BB9EE5-0C3A-D615-B10A-43B1414C522D}"/>
              </a:ext>
            </a:extLst>
          </p:cNvPr>
          <p:cNvSpPr/>
          <p:nvPr/>
        </p:nvSpPr>
        <p:spPr>
          <a:xfrm>
            <a:off x="2065054" y="1451879"/>
            <a:ext cx="2048256" cy="4102811"/>
          </a:xfrm>
          <a:prstGeom prst="roundRect">
            <a:avLst>
              <a:gd name="adj" fmla="val 9675"/>
            </a:avLst>
          </a:prstGeom>
          <a:solidFill>
            <a:schemeClr val="accent6">
              <a:lumMod val="75000"/>
              <a:alpha val="2980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F6234FF-A742-4C88-CBE3-77D0CF380A00}"/>
              </a:ext>
            </a:extLst>
          </p:cNvPr>
          <p:cNvSpPr/>
          <p:nvPr/>
        </p:nvSpPr>
        <p:spPr>
          <a:xfrm>
            <a:off x="4231641" y="1451880"/>
            <a:ext cx="2048256" cy="4102810"/>
          </a:xfrm>
          <a:prstGeom prst="roundRect">
            <a:avLst>
              <a:gd name="adj" fmla="val 9675"/>
            </a:avLst>
          </a:prstGeom>
          <a:solidFill>
            <a:srgbClr val="F05912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9A29FA0-D3AC-6800-13E4-06316ADFA3F4}"/>
              </a:ext>
            </a:extLst>
          </p:cNvPr>
          <p:cNvSpPr txBox="1"/>
          <p:nvPr/>
        </p:nvSpPr>
        <p:spPr>
          <a:xfrm>
            <a:off x="2677049" y="1122479"/>
            <a:ext cx="824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latin typeface="Avenir Book" panose="02000503020000020003" pitchFamily="2" charset="0"/>
              </a:rPr>
              <a:t>POUR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6AE22F1-58EC-B7AE-60B0-E4289116560C}"/>
              </a:ext>
            </a:extLst>
          </p:cNvPr>
          <p:cNvSpPr txBox="1"/>
          <p:nvPr/>
        </p:nvSpPr>
        <p:spPr>
          <a:xfrm>
            <a:off x="4568917" y="1113020"/>
            <a:ext cx="1152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latin typeface="Avenir Book" panose="02000503020000020003" pitchFamily="2" charset="0"/>
              </a:rPr>
              <a:t>CONTRE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0F22303-FCB7-97FB-CF2C-D432466AF3F9}"/>
              </a:ext>
            </a:extLst>
          </p:cNvPr>
          <p:cNvSpPr txBox="1"/>
          <p:nvPr/>
        </p:nvSpPr>
        <p:spPr>
          <a:xfrm>
            <a:off x="2222869" y="1852162"/>
            <a:ext cx="17987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Facilité</a:t>
            </a:r>
            <a:r>
              <a:rPr lang="fr-FR" sz="1400" dirty="0"/>
              <a:t> d'utilisation, interface graphique </a:t>
            </a:r>
            <a:r>
              <a:rPr lang="fr-FR" sz="1400" b="1" dirty="0"/>
              <a:t>intuitive</a:t>
            </a:r>
          </a:p>
          <a:p>
            <a:endParaRPr lang="fr-FR" sz="1400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BFA9477-0B8F-654D-4877-648604633BF9}"/>
              </a:ext>
            </a:extLst>
          </p:cNvPr>
          <p:cNvSpPr txBox="1"/>
          <p:nvPr/>
        </p:nvSpPr>
        <p:spPr>
          <a:xfrm>
            <a:off x="4253704" y="1775698"/>
            <a:ext cx="199097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dirty="0"/>
              <a:t>Petits jeux de données</a:t>
            </a:r>
            <a:r>
              <a:rPr lang="fr-FR" sz="1400" dirty="0"/>
              <a:t>, analyse statistique de </a:t>
            </a:r>
            <a:r>
              <a:rPr lang="fr-FR" sz="1400" b="1" dirty="0"/>
              <a:t>base</a:t>
            </a:r>
            <a:r>
              <a:rPr lang="fr-FR" sz="1400" dirty="0"/>
              <a:t>, </a:t>
            </a:r>
            <a:r>
              <a:rPr lang="fr-FR" sz="1400" b="1" dirty="0">
                <a:solidFill>
                  <a:srgbClr val="FF0000"/>
                </a:solidFill>
              </a:rPr>
              <a:t>faible reproductivité</a:t>
            </a:r>
          </a:p>
          <a:p>
            <a:endParaRPr lang="fr-FR" sz="1400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6F572E1-797D-1C72-DD0E-27C1FAD75AF6}"/>
              </a:ext>
            </a:extLst>
          </p:cNvPr>
          <p:cNvSpPr txBox="1"/>
          <p:nvPr/>
        </p:nvSpPr>
        <p:spPr>
          <a:xfrm>
            <a:off x="2139270" y="3004324"/>
            <a:ext cx="2063731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dirty="0"/>
              <a:t>Facile</a:t>
            </a:r>
            <a:r>
              <a:rPr lang="fr-FR" sz="1400" dirty="0"/>
              <a:t> pour les tests statistiques courants, </a:t>
            </a:r>
            <a:r>
              <a:rPr lang="fr-FR" sz="1400" b="1" dirty="0"/>
              <a:t>utilisation de R </a:t>
            </a:r>
            <a:r>
              <a:rPr lang="fr-FR" sz="1400" dirty="0"/>
              <a:t>en arrière-plan</a:t>
            </a:r>
          </a:p>
          <a:p>
            <a:endParaRPr lang="fr-FR" sz="1400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4676D73-1AAE-ED32-7965-B459A3BBAF85}"/>
              </a:ext>
            </a:extLst>
          </p:cNvPr>
          <p:cNvSpPr txBox="1"/>
          <p:nvPr/>
        </p:nvSpPr>
        <p:spPr>
          <a:xfrm>
            <a:off x="2159899" y="4308029"/>
            <a:ext cx="192413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dirty="0"/>
              <a:t>Tous types de statistiques</a:t>
            </a:r>
            <a:r>
              <a:rPr lang="fr-FR" sz="1400" dirty="0"/>
              <a:t>, bonne interface graphique, support technique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BBC7B20-9F00-A668-2E3B-384398D319F0}"/>
              </a:ext>
            </a:extLst>
          </p:cNvPr>
          <p:cNvSpPr txBox="1"/>
          <p:nvPr/>
        </p:nvSpPr>
        <p:spPr>
          <a:xfrm>
            <a:off x="4252848" y="4096229"/>
            <a:ext cx="2063731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r-FR" sz="1400" dirty="0"/>
          </a:p>
          <a:p>
            <a:r>
              <a:rPr lang="fr-FR" sz="1400" b="1" dirty="0"/>
              <a:t>Coûteux</a:t>
            </a:r>
            <a:r>
              <a:rPr lang="fr-FR" sz="1400" dirty="0"/>
              <a:t>, moins </a:t>
            </a:r>
            <a:r>
              <a:rPr lang="fr-FR" sz="1400" b="1" dirty="0"/>
              <a:t>flexible</a:t>
            </a:r>
            <a:r>
              <a:rPr lang="fr-FR" sz="1400" dirty="0"/>
              <a:t> que R, scripts SPSS </a:t>
            </a:r>
            <a:r>
              <a:rPr lang="fr-FR" sz="1400" b="1" dirty="0"/>
              <a:t>moins courants </a:t>
            </a:r>
            <a:r>
              <a:rPr lang="fr-FR" sz="1400" dirty="0"/>
              <a:t>que les scripts R, </a:t>
            </a:r>
            <a:r>
              <a:rPr lang="fr-FR" sz="1400" b="1" dirty="0">
                <a:solidFill>
                  <a:srgbClr val="FF0000"/>
                </a:solidFill>
              </a:rPr>
              <a:t>faible reproductivité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40A12EE-2E16-A1BF-81F8-A239A2F459B6}"/>
              </a:ext>
            </a:extLst>
          </p:cNvPr>
          <p:cNvSpPr txBox="1"/>
          <p:nvPr/>
        </p:nvSpPr>
        <p:spPr>
          <a:xfrm>
            <a:off x="4299159" y="2945249"/>
            <a:ext cx="1971107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/>
              <a:t>Dépendant des </a:t>
            </a:r>
            <a:r>
              <a:rPr lang="fr-FR" sz="1400" b="1" dirty="0"/>
              <a:t>modules disponibles</a:t>
            </a:r>
            <a:r>
              <a:rPr lang="fr-FR" sz="1400" dirty="0"/>
              <a:t>, moins puissant pour les </a:t>
            </a:r>
            <a:r>
              <a:rPr lang="fr-FR" sz="1400" b="1" dirty="0"/>
              <a:t>analyses complexes</a:t>
            </a:r>
            <a:r>
              <a:rPr lang="fr-FR" sz="1400" dirty="0"/>
              <a:t>, </a:t>
            </a:r>
            <a:r>
              <a:rPr lang="fr-FR" sz="1400" b="1" dirty="0">
                <a:solidFill>
                  <a:srgbClr val="FF0000"/>
                </a:solidFill>
              </a:rPr>
              <a:t>faible reproductivité</a:t>
            </a:r>
            <a:endParaRPr lang="fr-FR" sz="1400" dirty="0">
              <a:solidFill>
                <a:srgbClr val="FF0000"/>
              </a:solidFill>
            </a:endParaRPr>
          </a:p>
        </p:txBody>
      </p:sp>
      <p:pic>
        <p:nvPicPr>
          <p:cNvPr id="21" name="Picture 14">
            <a:extLst>
              <a:ext uri="{FF2B5EF4-FFF2-40B4-BE49-F238E27FC236}">
                <a16:creationId xmlns:a16="http://schemas.microsoft.com/office/drawing/2014/main" id="{3DFC86DE-952A-2146-08E6-749B49F271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47"/>
          <a:stretch/>
        </p:blipFill>
        <p:spPr bwMode="auto">
          <a:xfrm>
            <a:off x="6552921" y="1557864"/>
            <a:ext cx="847522" cy="78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0FC8F9C0-8068-DF28-19B9-202BBFB69610}"/>
              </a:ext>
            </a:extLst>
          </p:cNvPr>
          <p:cNvSpPr/>
          <p:nvPr/>
        </p:nvSpPr>
        <p:spPr>
          <a:xfrm>
            <a:off x="7249453" y="3851007"/>
            <a:ext cx="2048256" cy="1717172"/>
          </a:xfrm>
          <a:prstGeom prst="roundRect">
            <a:avLst>
              <a:gd name="adj" fmla="val 9675"/>
            </a:avLst>
          </a:prstGeom>
          <a:solidFill>
            <a:schemeClr val="accent6">
              <a:lumMod val="75000"/>
              <a:alpha val="2980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F23BF266-E1F2-7506-A7E1-8936DDC6ED2C}"/>
              </a:ext>
            </a:extLst>
          </p:cNvPr>
          <p:cNvSpPr/>
          <p:nvPr/>
        </p:nvSpPr>
        <p:spPr>
          <a:xfrm>
            <a:off x="9416040" y="3851007"/>
            <a:ext cx="2048256" cy="1717172"/>
          </a:xfrm>
          <a:prstGeom prst="roundRect">
            <a:avLst>
              <a:gd name="adj" fmla="val 9675"/>
            </a:avLst>
          </a:prstGeom>
          <a:solidFill>
            <a:srgbClr val="F05912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F810F2A-8E04-6289-0919-4DB85666EF85}"/>
              </a:ext>
            </a:extLst>
          </p:cNvPr>
          <p:cNvSpPr txBox="1"/>
          <p:nvPr/>
        </p:nvSpPr>
        <p:spPr>
          <a:xfrm>
            <a:off x="7861448" y="3521606"/>
            <a:ext cx="824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latin typeface="Avenir Book" panose="02000503020000020003" pitchFamily="2" charset="0"/>
              </a:rPr>
              <a:t>POUR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331E490-1E43-9119-6689-189B41927BF7}"/>
              </a:ext>
            </a:extLst>
          </p:cNvPr>
          <p:cNvSpPr txBox="1"/>
          <p:nvPr/>
        </p:nvSpPr>
        <p:spPr>
          <a:xfrm>
            <a:off x="9753316" y="3512147"/>
            <a:ext cx="1152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latin typeface="Avenir Book" panose="02000503020000020003" pitchFamily="2" charset="0"/>
              </a:rPr>
              <a:t>CONTRE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05DF8166-35AB-4DCD-88BA-F3F26409F969}"/>
              </a:ext>
            </a:extLst>
          </p:cNvPr>
          <p:cNvSpPr txBox="1"/>
          <p:nvPr/>
        </p:nvSpPr>
        <p:spPr>
          <a:xfrm>
            <a:off x="7368769" y="4018574"/>
            <a:ext cx="18096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Gratuit</a:t>
            </a:r>
            <a:r>
              <a:rPr lang="fr-FR" sz="1400" dirty="0"/>
              <a:t> et </a:t>
            </a:r>
            <a:r>
              <a:rPr lang="fr-FR" sz="1400" b="1" dirty="0"/>
              <a:t>open-source</a:t>
            </a:r>
            <a:r>
              <a:rPr lang="fr-FR" sz="1400" dirty="0"/>
              <a:t>, extrêmement </a:t>
            </a:r>
            <a:r>
              <a:rPr lang="fr-FR" sz="1400" b="1" dirty="0"/>
              <a:t>flexible</a:t>
            </a:r>
            <a:r>
              <a:rPr lang="fr-FR" sz="1400" dirty="0"/>
              <a:t> et </a:t>
            </a:r>
            <a:r>
              <a:rPr lang="fr-FR" sz="1400" b="1" dirty="0"/>
              <a:t>puissant</a:t>
            </a:r>
            <a:r>
              <a:rPr lang="fr-FR" sz="1400" dirty="0"/>
              <a:t>, large </a:t>
            </a:r>
            <a:r>
              <a:rPr lang="fr-FR" sz="1400" b="1" dirty="0"/>
              <a:t>communauté</a:t>
            </a:r>
            <a:r>
              <a:rPr lang="fr-FR" sz="1400" dirty="0"/>
              <a:t> et </a:t>
            </a:r>
            <a:r>
              <a:rPr lang="fr-FR" sz="1400" b="1" dirty="0"/>
              <a:t>support</a:t>
            </a:r>
            <a:r>
              <a:rPr lang="fr-FR" sz="1400" dirty="0"/>
              <a:t>, </a:t>
            </a:r>
            <a:r>
              <a:rPr lang="fr-FR" sz="1400" b="1" dirty="0">
                <a:solidFill>
                  <a:srgbClr val="FF0000"/>
                </a:solidFill>
              </a:rPr>
              <a:t>forte</a:t>
            </a:r>
            <a:r>
              <a:rPr lang="fr-FR" sz="1400" dirty="0"/>
              <a:t> </a:t>
            </a:r>
            <a:r>
              <a:rPr lang="fr-FR" sz="1400" b="1" dirty="0">
                <a:solidFill>
                  <a:srgbClr val="FF0000"/>
                </a:solidFill>
              </a:rPr>
              <a:t>reproductibilité</a:t>
            </a:r>
            <a:endParaRPr lang="fr-FR" sz="1400" dirty="0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D041B6A7-68DE-25CF-F434-330DE295B91B}"/>
              </a:ext>
            </a:extLst>
          </p:cNvPr>
          <p:cNvSpPr txBox="1"/>
          <p:nvPr/>
        </p:nvSpPr>
        <p:spPr>
          <a:xfrm>
            <a:off x="9473321" y="4052588"/>
            <a:ext cx="199097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dirty="0"/>
              <a:t>Courbe d'apprentissage plus élevée, </a:t>
            </a:r>
            <a:r>
              <a:rPr lang="fr-FR" sz="1400" dirty="0"/>
              <a:t>nécessite une certaine familiarité avec la </a:t>
            </a:r>
            <a:r>
              <a:rPr lang="fr-FR" sz="1400" b="1" dirty="0"/>
              <a:t>programmation</a:t>
            </a:r>
          </a:p>
          <a:p>
            <a:endParaRPr lang="fr-FR" sz="1400" b="1" dirty="0"/>
          </a:p>
          <a:p>
            <a:endParaRPr lang="fr-FR" sz="1400" dirty="0"/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2B211450-AF82-161D-2D9C-3DC708AF9E1F}"/>
              </a:ext>
            </a:extLst>
          </p:cNvPr>
          <p:cNvSpPr/>
          <p:nvPr/>
        </p:nvSpPr>
        <p:spPr>
          <a:xfrm>
            <a:off x="7415779" y="1521592"/>
            <a:ext cx="4048518" cy="1717172"/>
          </a:xfrm>
          <a:prstGeom prst="roundRect">
            <a:avLst>
              <a:gd name="adj" fmla="val 9675"/>
            </a:avLst>
          </a:prstGeom>
          <a:solidFill>
            <a:srgbClr val="71A5D4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163C4639-8D61-82F2-BF37-9C8766A57E53}"/>
              </a:ext>
            </a:extLst>
          </p:cNvPr>
          <p:cNvSpPr txBox="1"/>
          <p:nvPr/>
        </p:nvSpPr>
        <p:spPr>
          <a:xfrm>
            <a:off x="7550322" y="1572586"/>
            <a:ext cx="3731435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b="1" dirty="0"/>
              <a:t>Langage de programmation open source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/>
              <a:t>Interface de </a:t>
            </a:r>
            <a:r>
              <a:rPr lang="fr-FR" sz="1400" b="1" dirty="0"/>
              <a:t>ligne de commande</a:t>
            </a:r>
            <a:r>
              <a:rPr lang="fr-FR" sz="14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/>
              <a:t>Écrit dans </a:t>
            </a:r>
            <a:r>
              <a:rPr lang="fr-FR" sz="1400" b="1" dirty="0"/>
              <a:t>différents langages </a:t>
            </a:r>
            <a:r>
              <a:rPr lang="fr-FR" sz="1400" dirty="0"/>
              <a:t>: C, C++, FORTRAN et Java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/>
              <a:t>Système de « </a:t>
            </a:r>
            <a:r>
              <a:rPr lang="fr-FR" sz="1400" b="1" dirty="0"/>
              <a:t>packages</a:t>
            </a:r>
            <a:r>
              <a:rPr lang="fr-FR" sz="1400" dirty="0"/>
              <a:t> 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b="1" dirty="0"/>
              <a:t>Nommé R </a:t>
            </a:r>
            <a:r>
              <a:rPr lang="fr-FR" sz="1400" dirty="0"/>
              <a:t>en raison des initiales de ses auteurs : </a:t>
            </a:r>
            <a:r>
              <a:rPr lang="fr-FR" sz="1400" b="1" dirty="0"/>
              <a:t>R</a:t>
            </a:r>
            <a:r>
              <a:rPr lang="fr-FR" sz="1400" dirty="0"/>
              <a:t>oss </a:t>
            </a:r>
            <a:r>
              <a:rPr lang="fr-FR" sz="1400" dirty="0" err="1"/>
              <a:t>Ihaka</a:t>
            </a:r>
            <a:r>
              <a:rPr lang="fr-FR" sz="1400" dirty="0"/>
              <a:t> et </a:t>
            </a:r>
            <a:r>
              <a:rPr lang="fr-FR" sz="1400" b="1" dirty="0"/>
              <a:t>R</a:t>
            </a:r>
            <a:r>
              <a:rPr lang="fr-FR" sz="1400" dirty="0"/>
              <a:t>obert Gentleman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477E58B-32BF-168A-BD29-E5E51889C7F2}"/>
              </a:ext>
            </a:extLst>
          </p:cNvPr>
          <p:cNvSpPr txBox="1"/>
          <p:nvPr/>
        </p:nvSpPr>
        <p:spPr>
          <a:xfrm>
            <a:off x="2677049" y="5576313"/>
            <a:ext cx="29095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/>
              <a:t>Logiciels « clique-bouton »</a:t>
            </a:r>
            <a:endParaRPr lang="fr-FR" sz="1400" dirty="0"/>
          </a:p>
        </p:txBody>
      </p:sp>
      <p:pic>
        <p:nvPicPr>
          <p:cNvPr id="11" name="Picture 12">
            <a:extLst>
              <a:ext uri="{FF2B5EF4-FFF2-40B4-BE49-F238E27FC236}">
                <a16:creationId xmlns:a16="http://schemas.microsoft.com/office/drawing/2014/main" id="{C6FEB627-023C-B543-E264-9D3906557A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710" y="1267212"/>
            <a:ext cx="476628" cy="369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AEDF96B-0891-BBE2-FD1F-56FEB4412CB2}"/>
              </a:ext>
            </a:extLst>
          </p:cNvPr>
          <p:cNvSpPr txBox="1"/>
          <p:nvPr/>
        </p:nvSpPr>
        <p:spPr>
          <a:xfrm>
            <a:off x="1149597" y="3851007"/>
            <a:ext cx="590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R" b="1" dirty="0"/>
              <a:t>Jasp</a:t>
            </a:r>
          </a:p>
        </p:txBody>
      </p:sp>
    </p:spTree>
    <p:extLst>
      <p:ext uri="{BB962C8B-B14F-4D97-AF65-F5344CB8AC3E}">
        <p14:creationId xmlns:p14="http://schemas.microsoft.com/office/powerpoint/2010/main" val="181332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6" grpId="0" animBg="1"/>
      <p:bldP spid="7" grpId="0" animBg="1"/>
      <p:bldP spid="8" grpId="0"/>
      <p:bldP spid="9" grpId="0"/>
      <p:bldP spid="10" grpId="0"/>
      <p:bldP spid="12" grpId="0"/>
      <p:bldP spid="14" grpId="0"/>
      <p:bldP spid="16" grpId="0"/>
      <p:bldP spid="18" grpId="0"/>
      <p:bldP spid="20" grpId="0"/>
      <p:bldP spid="22" grpId="0" animBg="1"/>
      <p:bldP spid="23" grpId="0" animBg="1"/>
      <p:bldP spid="24" grpId="0"/>
      <p:bldP spid="25" grpId="0"/>
      <p:bldP spid="26" grpId="0"/>
      <p:bldP spid="28" grpId="0"/>
      <p:bldP spid="30" grpId="0" animBg="1"/>
      <p:bldP spid="33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4E3933E-91CD-0392-D385-553B8CEAE1F7}"/>
              </a:ext>
            </a:extLst>
          </p:cNvPr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F05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fr-FR" sz="2800" b="1" dirty="0">
                <a:solidFill>
                  <a:schemeClr val="bg1"/>
                </a:solidFill>
              </a:rPr>
              <a:t>POUR ALLER PLUS LOINS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48B693-57F3-219D-5F02-A3FA4096FD15}"/>
              </a:ext>
            </a:extLst>
          </p:cNvPr>
          <p:cNvSpPr txBox="1"/>
          <p:nvPr/>
        </p:nvSpPr>
        <p:spPr>
          <a:xfrm>
            <a:off x="387093" y="2206388"/>
            <a:ext cx="396819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>
                <a:hlinkClick r:id="rId2"/>
              </a:rPr>
              <a:t>https://www.datacamp.com/cheat-sheet/getting-started-r</a:t>
            </a:r>
            <a:r>
              <a:rPr lang="fr-FR" sz="1200" dirty="0"/>
              <a:t> </a:t>
            </a:r>
          </a:p>
        </p:txBody>
      </p:sp>
      <p:pic>
        <p:nvPicPr>
          <p:cNvPr id="6" name="Image 5" descr="Une image contenant texte, Police, capture d’écran, algèbre&#10;&#10;Description générée automatiquement">
            <a:extLst>
              <a:ext uri="{FF2B5EF4-FFF2-40B4-BE49-F238E27FC236}">
                <a16:creationId xmlns:a16="http://schemas.microsoft.com/office/drawing/2014/main" id="{477CC294-372C-9636-470A-16A25A178C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093" y="1032354"/>
            <a:ext cx="3487075" cy="1220951"/>
          </a:xfrm>
          <a:prstGeom prst="rect">
            <a:avLst/>
          </a:prstGeom>
        </p:spPr>
      </p:pic>
      <p:pic>
        <p:nvPicPr>
          <p:cNvPr id="8" name="Image 7" descr="Une image contenant texte, capture d’écran, logo, diagramme&#10;&#10;Description générée automatiquement">
            <a:extLst>
              <a:ext uri="{FF2B5EF4-FFF2-40B4-BE49-F238E27FC236}">
                <a16:creationId xmlns:a16="http://schemas.microsoft.com/office/drawing/2014/main" id="{965A000B-F1CC-62B2-EAAB-1548FFCBB5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277" y="2483387"/>
            <a:ext cx="2869057" cy="167900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DF197837-AD97-0D20-6AC0-44C029BABBE4}"/>
              </a:ext>
            </a:extLst>
          </p:cNvPr>
          <p:cNvSpPr txBox="1"/>
          <p:nvPr/>
        </p:nvSpPr>
        <p:spPr>
          <a:xfrm>
            <a:off x="385194" y="4097902"/>
            <a:ext cx="258665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>
                <a:hlinkClick r:id="rId5"/>
              </a:rPr>
              <a:t>https://rstudio.github.io/cheatsheets/</a:t>
            </a:r>
            <a:r>
              <a:rPr lang="fr-FR" sz="1200" dirty="0"/>
              <a:t> </a:t>
            </a:r>
          </a:p>
        </p:txBody>
      </p:sp>
      <p:pic>
        <p:nvPicPr>
          <p:cNvPr id="20482" name="Picture 2" descr="R Cookbook: Proven Recipes for Data Analysis, Statistics, and Graphics ...">
            <a:extLst>
              <a:ext uri="{FF2B5EF4-FFF2-40B4-BE49-F238E27FC236}">
                <a16:creationId xmlns:a16="http://schemas.microsoft.com/office/drawing/2014/main" id="{9BC5884D-129E-3A73-1D44-FA1B3FDD40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489" y="1112549"/>
            <a:ext cx="1495860" cy="196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54201CB6-2035-8067-8D1E-13221933AE98}"/>
              </a:ext>
            </a:extLst>
          </p:cNvPr>
          <p:cNvSpPr txBox="1"/>
          <p:nvPr/>
        </p:nvSpPr>
        <p:spPr>
          <a:xfrm>
            <a:off x="4476746" y="3068958"/>
            <a:ext cx="20593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hlinkClick r:id="rId7"/>
              </a:rPr>
              <a:t>http://www.cookbook-r.com/</a:t>
            </a:r>
            <a:endParaRPr lang="fr-FR" sz="1200" dirty="0"/>
          </a:p>
        </p:txBody>
      </p:sp>
      <p:pic>
        <p:nvPicPr>
          <p:cNvPr id="20484" name="Picture 4">
            <a:extLst>
              <a:ext uri="{FF2B5EF4-FFF2-40B4-BE49-F238E27FC236}">
                <a16:creationId xmlns:a16="http://schemas.microsoft.com/office/drawing/2014/main" id="{8F309131-7FA0-A1FA-E2A4-DCF70B3219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551" y="1112549"/>
            <a:ext cx="1495860" cy="196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2FCC6C3E-ED50-C1A9-46B5-5DD908DE5983}"/>
              </a:ext>
            </a:extLst>
          </p:cNvPr>
          <p:cNvSpPr txBox="1"/>
          <p:nvPr/>
        </p:nvSpPr>
        <p:spPr>
          <a:xfrm>
            <a:off x="6405504" y="3095609"/>
            <a:ext cx="17219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hlinkClick r:id="rId9"/>
              </a:rPr>
              <a:t>https://r4ds.hadley.nz/</a:t>
            </a:r>
            <a:r>
              <a:rPr lang="fr-FR" sz="1200" dirty="0"/>
              <a:t> </a:t>
            </a:r>
          </a:p>
        </p:txBody>
      </p:sp>
      <p:pic>
        <p:nvPicPr>
          <p:cNvPr id="15" name="Image 14" descr="Une image contenant texte, capture d’écran, Police&#10;&#10;Description générée automatiquement">
            <a:extLst>
              <a:ext uri="{FF2B5EF4-FFF2-40B4-BE49-F238E27FC236}">
                <a16:creationId xmlns:a16="http://schemas.microsoft.com/office/drawing/2014/main" id="{EF3964B5-09B8-148D-2805-E4FE2AB8482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53579" y="3753386"/>
            <a:ext cx="5556111" cy="1946086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53EBAB67-3141-0D29-CFE7-CCE71D564BB8}"/>
              </a:ext>
            </a:extLst>
          </p:cNvPr>
          <p:cNvSpPr txBox="1"/>
          <p:nvPr/>
        </p:nvSpPr>
        <p:spPr>
          <a:xfrm>
            <a:off x="6337149" y="5745451"/>
            <a:ext cx="46069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hlinkClick r:id="rId11"/>
              </a:rPr>
              <a:t>https://www.fun-mooc.fr/fr/cours/introduction-a-la-statistique-avec-r/</a:t>
            </a:r>
            <a:r>
              <a:rPr lang="fr-FR" sz="1200" dirty="0"/>
              <a:t> </a:t>
            </a:r>
          </a:p>
        </p:txBody>
      </p:sp>
      <p:pic>
        <p:nvPicPr>
          <p:cNvPr id="20486" name="Picture 6">
            <a:extLst>
              <a:ext uri="{FF2B5EF4-FFF2-40B4-BE49-F238E27FC236}">
                <a16:creationId xmlns:a16="http://schemas.microsoft.com/office/drawing/2014/main" id="{E7D43DD7-AD17-402A-636A-3D2C3B0F1F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63" r="9850" b="33168"/>
          <a:stretch/>
        </p:blipFill>
        <p:spPr bwMode="auto">
          <a:xfrm>
            <a:off x="491367" y="4443571"/>
            <a:ext cx="2586659" cy="1333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E0192B24-7E3C-5599-4703-F69C3C2863BC}"/>
              </a:ext>
            </a:extLst>
          </p:cNvPr>
          <p:cNvSpPr txBox="1"/>
          <p:nvPr/>
        </p:nvSpPr>
        <p:spPr>
          <a:xfrm>
            <a:off x="385194" y="5801104"/>
            <a:ext cx="4871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hlinkClick r:id="rId13"/>
              </a:rPr>
              <a:t>https://www.datacamp.com/cheat-sheet/chatgpt-cheat-sheet-data-science</a:t>
            </a:r>
            <a:r>
              <a:rPr lang="fr-FR" sz="1200" dirty="0"/>
              <a:t> 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84C969E0-EA49-B3A2-6B0E-D069FD302E7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77131" y="1140626"/>
            <a:ext cx="3396063" cy="187169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E3D19A4-16DD-2437-1A5E-17127DFE5810}"/>
              </a:ext>
            </a:extLst>
          </p:cNvPr>
          <p:cNvSpPr txBox="1"/>
          <p:nvPr/>
        </p:nvSpPr>
        <p:spPr>
          <a:xfrm>
            <a:off x="8640633" y="3080752"/>
            <a:ext cx="286905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FR" sz="1200" dirty="0">
                <a:hlinkClick r:id="rId15"/>
              </a:rPr>
              <a:t>https://larmarange.github.io/analyse-R/</a:t>
            </a:r>
            <a:r>
              <a:rPr lang="en-FR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33419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FF05D96-46CD-AA14-74F0-EA8333FCBF3F}"/>
              </a:ext>
            </a:extLst>
          </p:cNvPr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F05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fr-FR" sz="2800" b="1" dirty="0">
                <a:solidFill>
                  <a:schemeClr val="bg1"/>
                </a:solidFill>
              </a:rPr>
              <a:t>POURQUOI CHOISIR R 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D2B552-C845-F337-3260-7DA2D64BFE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7" y="1968751"/>
            <a:ext cx="4005816" cy="400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EDA84C1F-9701-EF0E-C937-EEEA3D73639A}"/>
              </a:ext>
            </a:extLst>
          </p:cNvPr>
          <p:cNvSpPr txBox="1"/>
          <p:nvPr/>
        </p:nvSpPr>
        <p:spPr>
          <a:xfrm>
            <a:off x="553507" y="5937603"/>
            <a:ext cx="26992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hlinkClick r:id="rId3"/>
              </a:rPr>
              <a:t>https://r4stats.com/articles/popularity/</a:t>
            </a:r>
            <a:r>
              <a:rPr lang="fr-FR" sz="1200" dirty="0"/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FDCD497-C41A-204C-AC2E-2EA229185F36}"/>
              </a:ext>
            </a:extLst>
          </p:cNvPr>
          <p:cNvSpPr txBox="1"/>
          <p:nvPr/>
        </p:nvSpPr>
        <p:spPr>
          <a:xfrm>
            <a:off x="540272" y="1244934"/>
            <a:ext cx="3047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De plus en plus utilisé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5EBD6AD-9478-68BB-4297-D6419928E082}"/>
              </a:ext>
            </a:extLst>
          </p:cNvPr>
          <p:cNvSpPr txBox="1"/>
          <p:nvPr/>
        </p:nvSpPr>
        <p:spPr>
          <a:xfrm>
            <a:off x="3929799" y="1240057"/>
            <a:ext cx="7778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Favorise la reproductibilité et la science ouverte</a:t>
            </a:r>
          </a:p>
        </p:txBody>
      </p:sp>
      <p:pic>
        <p:nvPicPr>
          <p:cNvPr id="7" name="Image 6" descr="Une image contenant texte, Police, Page web, Site web&#10;&#10;Description générée automatiquement">
            <a:extLst>
              <a:ext uri="{FF2B5EF4-FFF2-40B4-BE49-F238E27FC236}">
                <a16:creationId xmlns:a16="http://schemas.microsoft.com/office/drawing/2014/main" id="{28ECD1F0-0A9E-B1B4-5283-2D7901E287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6693" y="1855023"/>
            <a:ext cx="6129969" cy="2474911"/>
          </a:xfrm>
          <a:prstGeom prst="rect">
            <a:avLst/>
          </a:prstGeom>
        </p:spPr>
      </p:pic>
      <p:pic>
        <p:nvPicPr>
          <p:cNvPr id="8" name="Image 7" descr="Une image contenant texte, capture d’écran, Police, nombre&#10;&#10;Description générée automatiquement">
            <a:extLst>
              <a:ext uri="{FF2B5EF4-FFF2-40B4-BE49-F238E27FC236}">
                <a16:creationId xmlns:a16="http://schemas.microsoft.com/office/drawing/2014/main" id="{BCF66249-57E1-5802-AFEF-1EBD6BACED0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627"/>
          <a:stretch/>
        </p:blipFill>
        <p:spPr>
          <a:xfrm>
            <a:off x="6815051" y="3415771"/>
            <a:ext cx="5176525" cy="2835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66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texte, capture d’écran, Site web, Page web&#10;&#10;Description générée automatiquement">
            <a:extLst>
              <a:ext uri="{FF2B5EF4-FFF2-40B4-BE49-F238E27FC236}">
                <a16:creationId xmlns:a16="http://schemas.microsoft.com/office/drawing/2014/main" id="{8FC7E501-19B3-4FAF-F82C-CE7592926B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487" r="30223"/>
          <a:stretch/>
        </p:blipFill>
        <p:spPr>
          <a:xfrm>
            <a:off x="5604337" y="2365025"/>
            <a:ext cx="4998818" cy="1721713"/>
          </a:xfrm>
          <a:prstGeom prst="rect">
            <a:avLst/>
          </a:prstGeom>
        </p:spPr>
      </p:pic>
      <p:pic>
        <p:nvPicPr>
          <p:cNvPr id="3" name="Image 2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485AFCCB-9CCA-3048-5823-FF073E2A33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4736"/>
          <a:stretch/>
        </p:blipFill>
        <p:spPr>
          <a:xfrm>
            <a:off x="5604337" y="4276658"/>
            <a:ext cx="5464086" cy="173987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F2DACC-E747-CF4A-C41C-2A2E336F104D}"/>
              </a:ext>
            </a:extLst>
          </p:cNvPr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F05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fr-FR" sz="2800" b="1" dirty="0">
                <a:solidFill>
                  <a:schemeClr val="bg1"/>
                </a:solidFill>
              </a:rPr>
              <a:t>COMMENT INSTALLER R ET SON INTERFACE R STUDIO ?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127CC6E-F518-5F77-18B8-981FCFD58DF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4216" b="34665"/>
          <a:stretch/>
        </p:blipFill>
        <p:spPr>
          <a:xfrm>
            <a:off x="5738909" y="1392347"/>
            <a:ext cx="2314074" cy="72013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AF06C251-8468-2F5F-E0FF-4471D3941693}"/>
              </a:ext>
            </a:extLst>
          </p:cNvPr>
          <p:cNvSpPr txBox="1"/>
          <p:nvPr/>
        </p:nvSpPr>
        <p:spPr>
          <a:xfrm>
            <a:off x="8103746" y="1567749"/>
            <a:ext cx="3462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De nombreux tutoriel sur YouTube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3D77D70-0AD5-D254-E7E6-0EDD57327C3F}"/>
              </a:ext>
            </a:extLst>
          </p:cNvPr>
          <p:cNvSpPr txBox="1"/>
          <p:nvPr/>
        </p:nvSpPr>
        <p:spPr>
          <a:xfrm>
            <a:off x="5604337" y="6016535"/>
            <a:ext cx="59057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hlinkClick r:id="rId5"/>
              </a:rPr>
              <a:t>https://www.youtube.com/watch?v=I5WIMX4LK8M&amp;ab_channel=ProgrammingKnowledge</a:t>
            </a:r>
            <a:r>
              <a:rPr lang="fr-FR" sz="1200" dirty="0"/>
              <a:t>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D299C39-05A1-34EC-FDE9-A3325EBF6A7B}"/>
              </a:ext>
            </a:extLst>
          </p:cNvPr>
          <p:cNvSpPr txBox="1"/>
          <p:nvPr/>
        </p:nvSpPr>
        <p:spPr>
          <a:xfrm>
            <a:off x="5604337" y="3993463"/>
            <a:ext cx="52348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hlinkClick r:id="rId6"/>
              </a:rPr>
              <a:t>https://www.youtube.com/watch?v=YrEe2TLr3MI&amp;ab_channel=TechRelatedTips</a:t>
            </a:r>
            <a:r>
              <a:rPr lang="fr-FR" sz="1200" dirty="0"/>
              <a:t>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4681015-64B6-FC12-E5BF-093A9B5B2003}"/>
              </a:ext>
            </a:extLst>
          </p:cNvPr>
          <p:cNvSpPr txBox="1"/>
          <p:nvPr/>
        </p:nvSpPr>
        <p:spPr>
          <a:xfrm>
            <a:off x="625447" y="2920369"/>
            <a:ext cx="407201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hlinkClick r:id="rId7"/>
              </a:rPr>
              <a:t>https://stt4230.rbind.io/introduction/installation_r_rstudio/</a:t>
            </a:r>
            <a:r>
              <a:rPr lang="fr-FR" sz="1200" dirty="0"/>
              <a:t> </a:t>
            </a:r>
          </a:p>
        </p:txBody>
      </p:sp>
      <p:pic>
        <p:nvPicPr>
          <p:cNvPr id="15" name="Image 14" descr="Une image contenant texte, capture d’écran, Police&#10;&#10;Description générée automatiquement">
            <a:extLst>
              <a:ext uri="{FF2B5EF4-FFF2-40B4-BE49-F238E27FC236}">
                <a16:creationId xmlns:a16="http://schemas.microsoft.com/office/drawing/2014/main" id="{35525F3D-3D60-37A6-1232-3DC31BC586E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19395"/>
          <a:stretch/>
        </p:blipFill>
        <p:spPr>
          <a:xfrm>
            <a:off x="479421" y="1407026"/>
            <a:ext cx="4573811" cy="1410915"/>
          </a:xfrm>
          <a:prstGeom prst="rect">
            <a:avLst/>
          </a:prstGeom>
        </p:spPr>
      </p:pic>
      <p:pic>
        <p:nvPicPr>
          <p:cNvPr id="17" name="Image 16" descr="Une image contenant texte, capture d’écran, Police&#10;&#10;Description générée automatiquement">
            <a:extLst>
              <a:ext uri="{FF2B5EF4-FFF2-40B4-BE49-F238E27FC236}">
                <a16:creationId xmlns:a16="http://schemas.microsoft.com/office/drawing/2014/main" id="{7F3581E6-52F6-FB9C-313A-4C66DE104B8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9421" y="3331623"/>
            <a:ext cx="4436801" cy="2269991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A64CCD07-0C34-5F36-7A26-078680B016C1}"/>
              </a:ext>
            </a:extLst>
          </p:cNvPr>
          <p:cNvSpPr txBox="1"/>
          <p:nvPr/>
        </p:nvSpPr>
        <p:spPr>
          <a:xfrm>
            <a:off x="1496028" y="5749070"/>
            <a:ext cx="227731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hlinkClick r:id="rId10"/>
              </a:rPr>
              <a:t>https://www.r-project.org/</a:t>
            </a:r>
            <a:r>
              <a:rPr lang="fr-FR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75571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C304317-285B-1B99-9506-1596B68CCB36}"/>
              </a:ext>
            </a:extLst>
          </p:cNvPr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F05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fr-FR" sz="2800" b="1" dirty="0">
                <a:solidFill>
                  <a:schemeClr val="bg1"/>
                </a:solidFill>
              </a:rPr>
              <a:t>PREMIERS PAS DANS R STUDIO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4F7A6AE-01D5-F57A-0122-4AD1B5F020C9}"/>
              </a:ext>
            </a:extLst>
          </p:cNvPr>
          <p:cNvSpPr txBox="1"/>
          <p:nvPr/>
        </p:nvSpPr>
        <p:spPr>
          <a:xfrm>
            <a:off x="529389" y="914400"/>
            <a:ext cx="11662611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71A5D4"/>
              </a:buClr>
              <a:buFont typeface="Wingdings" pitchFamily="2" charset="2"/>
              <a:buChar char="§"/>
            </a:pPr>
            <a:endParaRPr lang="fr-FR" sz="2400" dirty="0"/>
          </a:p>
          <a:p>
            <a:pPr marL="342900" indent="-342900">
              <a:buClr>
                <a:srgbClr val="71A5D4"/>
              </a:buClr>
              <a:buFont typeface="Wingdings" pitchFamily="2" charset="2"/>
              <a:buChar char="§"/>
            </a:pPr>
            <a:r>
              <a:rPr lang="fr-FR" sz="2400" dirty="0"/>
              <a:t>Créer un nouveau </a:t>
            </a:r>
            <a:r>
              <a:rPr lang="fr-FR" sz="2400" b="1" dirty="0"/>
              <a:t>document de </a:t>
            </a:r>
            <a:r>
              <a:rPr lang="fr-FR" sz="2400" dirty="0"/>
              <a:t>travail « R Notebook » </a:t>
            </a:r>
          </a:p>
          <a:p>
            <a:pPr>
              <a:buClr>
                <a:srgbClr val="71A5D4"/>
              </a:buClr>
            </a:pPr>
            <a:r>
              <a:rPr lang="fr-FR" sz="2000" i="1" dirty="0"/>
              <a:t>(File </a:t>
            </a:r>
            <a:r>
              <a:rPr lang="fr-FR" sz="2000" i="1" dirty="0">
                <a:sym typeface="Wingdings" pitchFamily="2" charset="2"/>
              </a:rPr>
              <a:t> New file  R Notebook)</a:t>
            </a:r>
            <a:endParaRPr lang="fr-FR" sz="2000" i="1" dirty="0"/>
          </a:p>
          <a:p>
            <a:pPr marL="342900" indent="-342900">
              <a:buClr>
                <a:srgbClr val="71A5D4"/>
              </a:buClr>
              <a:buFont typeface="Wingdings" pitchFamily="2" charset="2"/>
              <a:buChar char="§"/>
            </a:pPr>
            <a:endParaRPr lang="fr-FR" sz="2400" b="1" dirty="0"/>
          </a:p>
          <a:p>
            <a:pPr marL="285750" indent="-285750">
              <a:buClr>
                <a:srgbClr val="71A5D4"/>
              </a:buClr>
              <a:buFont typeface="Wingdings" pitchFamily="2" charset="2"/>
              <a:buChar char="§"/>
            </a:pPr>
            <a:r>
              <a:rPr lang="fr-FR" sz="2400" dirty="0"/>
              <a:t>Créer un « </a:t>
            </a:r>
            <a:r>
              <a:rPr lang="fr-FR" sz="2400" b="1" dirty="0" err="1"/>
              <a:t>markdown</a:t>
            </a:r>
            <a:r>
              <a:rPr lang="fr-FR" sz="2400" b="1" dirty="0"/>
              <a:t> </a:t>
            </a:r>
            <a:r>
              <a:rPr lang="fr-FR" sz="2400" dirty="0"/>
              <a:t>» pour lancer une commande de base</a:t>
            </a:r>
          </a:p>
          <a:p>
            <a:pPr>
              <a:buClr>
                <a:srgbClr val="71A5D4"/>
              </a:buClr>
            </a:pPr>
            <a:r>
              <a:rPr lang="fr-FR" sz="2000" i="1" dirty="0"/>
              <a:t>(Code </a:t>
            </a:r>
            <a:r>
              <a:rPr lang="fr-FR" sz="2000" i="1" dirty="0">
                <a:sym typeface="Wingdings" pitchFamily="2" charset="2"/>
              </a:rPr>
              <a:t> Insert </a:t>
            </a:r>
            <a:r>
              <a:rPr lang="fr-FR" sz="2000" i="1" dirty="0" err="1">
                <a:sym typeface="Wingdings" pitchFamily="2" charset="2"/>
              </a:rPr>
              <a:t>chunk</a:t>
            </a:r>
            <a:r>
              <a:rPr lang="fr-FR" sz="2000" i="1" dirty="0">
                <a:sym typeface="Wingdings" pitchFamily="2" charset="2"/>
              </a:rPr>
              <a:t>)</a:t>
            </a:r>
            <a:endParaRPr lang="fr-FR" sz="2000" i="1" dirty="0"/>
          </a:p>
          <a:p>
            <a:pPr>
              <a:buClr>
                <a:srgbClr val="71A5D4"/>
              </a:buClr>
            </a:pPr>
            <a:endParaRPr lang="fr-FR" sz="2400" b="1" dirty="0"/>
          </a:p>
          <a:p>
            <a:pPr marL="285750" indent="-285750">
              <a:buClr>
                <a:srgbClr val="71A5D4"/>
              </a:buClr>
              <a:buFont typeface="Wingdings" pitchFamily="2" charset="2"/>
              <a:buChar char="§"/>
            </a:pPr>
            <a:r>
              <a:rPr lang="fr-FR" sz="2400" dirty="0"/>
              <a:t>Créer son premier « </a:t>
            </a:r>
            <a:r>
              <a:rPr lang="fr-FR" sz="2400" b="1" dirty="0"/>
              <a:t>vecteur </a:t>
            </a:r>
            <a:r>
              <a:rPr lang="fr-FR" sz="2400" dirty="0"/>
              <a:t>» à partir d’une commande de base</a:t>
            </a:r>
          </a:p>
          <a:p>
            <a:pPr>
              <a:buClr>
                <a:srgbClr val="71A5D4"/>
              </a:buClr>
            </a:pPr>
            <a:r>
              <a:rPr lang="fr-FR" i="1" dirty="0">
                <a:sym typeface="Wingdings" pitchFamily="2" charset="2"/>
              </a:rPr>
              <a:t>a &lt;- 3 + 3</a:t>
            </a:r>
          </a:p>
          <a:p>
            <a:pPr>
              <a:buClr>
                <a:srgbClr val="71A5D4"/>
              </a:buClr>
            </a:pPr>
            <a:r>
              <a:rPr lang="fr-FR" i="1" dirty="0" err="1">
                <a:sym typeface="Wingdings" pitchFamily="2" charset="2"/>
              </a:rPr>
              <a:t>print</a:t>
            </a:r>
            <a:r>
              <a:rPr lang="fr-FR" i="1" dirty="0">
                <a:sym typeface="Wingdings" pitchFamily="2" charset="2"/>
              </a:rPr>
              <a:t> (a) # </a:t>
            </a:r>
            <a:r>
              <a:rPr lang="fr-FR" i="1" dirty="0">
                <a:solidFill>
                  <a:srgbClr val="0432FF"/>
                </a:solidFill>
                <a:sym typeface="Wingdings" pitchFamily="2" charset="2"/>
              </a:rPr>
              <a:t>afficher le vecteur</a:t>
            </a:r>
          </a:p>
          <a:p>
            <a:pPr>
              <a:buClr>
                <a:srgbClr val="71A5D4"/>
              </a:buClr>
            </a:pPr>
            <a:r>
              <a:rPr lang="fr-FR" dirty="0"/>
              <a:t>b &lt;- c(1, 5,10)</a:t>
            </a:r>
          </a:p>
          <a:p>
            <a:pPr>
              <a:buClr>
                <a:srgbClr val="71A5D4"/>
              </a:buClr>
            </a:pPr>
            <a:r>
              <a:rPr lang="fr-FR" dirty="0"/>
              <a:t>c &lt;- c(1:10)</a:t>
            </a:r>
          </a:p>
          <a:p>
            <a:pPr>
              <a:buClr>
                <a:srgbClr val="71A5D4"/>
              </a:buClr>
            </a:pPr>
            <a:r>
              <a:rPr lang="fr-FR" dirty="0"/>
              <a:t>d &lt;- c(« rouge », « bleu », « vert »)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E6686E8-A046-6489-3DE0-410A72573A30}"/>
              </a:ext>
            </a:extLst>
          </p:cNvPr>
          <p:cNvSpPr txBox="1"/>
          <p:nvPr/>
        </p:nvSpPr>
        <p:spPr>
          <a:xfrm>
            <a:off x="529389" y="5229368"/>
            <a:ext cx="654710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71A5D4"/>
              </a:buClr>
              <a:buFont typeface="Wingdings" pitchFamily="2" charset="2"/>
              <a:buChar char="§"/>
            </a:pPr>
            <a:r>
              <a:rPr lang="fr-FR" sz="2400" dirty="0"/>
              <a:t>Convertir un vecteur en </a:t>
            </a:r>
            <a:r>
              <a:rPr lang="fr-FR" sz="2400" b="1" dirty="0"/>
              <a:t>tableau</a:t>
            </a:r>
            <a:r>
              <a:rPr lang="fr-FR" sz="2400" dirty="0"/>
              <a:t> </a:t>
            </a:r>
          </a:p>
          <a:p>
            <a:pPr>
              <a:buClr>
                <a:srgbClr val="71A5D4"/>
              </a:buClr>
            </a:pPr>
            <a:r>
              <a:rPr lang="fr-FR" sz="2000" i="1" dirty="0"/>
              <a:t>c &lt;- </a:t>
            </a:r>
            <a:r>
              <a:rPr lang="fr-FR" sz="2000" i="1" dirty="0" err="1"/>
              <a:t>as.data.frame</a:t>
            </a:r>
            <a:r>
              <a:rPr lang="fr-FR" sz="2000" i="1" dirty="0"/>
              <a:t>(c)</a:t>
            </a:r>
          </a:p>
        </p:txBody>
      </p:sp>
    </p:spTree>
    <p:extLst>
      <p:ext uri="{BB962C8B-B14F-4D97-AF65-F5344CB8AC3E}">
        <p14:creationId xmlns:p14="http://schemas.microsoft.com/office/powerpoint/2010/main" val="2663501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C304317-285B-1B99-9506-1596B68CCB36}"/>
              </a:ext>
            </a:extLst>
          </p:cNvPr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F05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fr-FR" sz="2800" b="1" dirty="0">
                <a:solidFill>
                  <a:schemeClr val="bg1"/>
                </a:solidFill>
              </a:rPr>
              <a:t>PREMIERS PAS DANS R STUDIO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4F7A6AE-01D5-F57A-0122-4AD1B5F020C9}"/>
              </a:ext>
            </a:extLst>
          </p:cNvPr>
          <p:cNvSpPr txBox="1"/>
          <p:nvPr/>
        </p:nvSpPr>
        <p:spPr>
          <a:xfrm>
            <a:off x="529389" y="914400"/>
            <a:ext cx="116626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71A5D4"/>
              </a:buClr>
              <a:buFont typeface="Wingdings" pitchFamily="2" charset="2"/>
              <a:buChar char="§"/>
            </a:pPr>
            <a:endParaRPr lang="fr-FR" sz="2400" dirty="0"/>
          </a:p>
          <a:p>
            <a:pPr marL="285750" indent="-285750">
              <a:buClr>
                <a:srgbClr val="71A5D4"/>
              </a:buClr>
              <a:buFont typeface="Wingdings" pitchFamily="2" charset="2"/>
              <a:buChar char="§"/>
            </a:pPr>
            <a:r>
              <a:rPr lang="fr-FR" sz="2800" dirty="0"/>
              <a:t>Installer un </a:t>
            </a:r>
            <a:r>
              <a:rPr lang="fr-FR" sz="2800" b="1" dirty="0"/>
              <a:t>package</a:t>
            </a:r>
            <a:r>
              <a:rPr lang="fr-FR" sz="2800" dirty="0"/>
              <a:t> et charger sa bibliothèque de packages</a:t>
            </a:r>
          </a:p>
          <a:p>
            <a:pPr>
              <a:buClr>
                <a:srgbClr val="71A5D4"/>
              </a:buClr>
            </a:pPr>
            <a:r>
              <a:rPr lang="fr-FR" b="1" dirty="0"/>
              <a:t>Installer : </a:t>
            </a:r>
            <a:r>
              <a:rPr lang="fr-FR" i="1" dirty="0"/>
              <a:t>(Packages </a:t>
            </a:r>
            <a:r>
              <a:rPr lang="fr-FR" i="1" dirty="0">
                <a:sym typeface="Wingdings" pitchFamily="2" charset="2"/>
              </a:rPr>
              <a:t> Install  « entrer le nom du package»  Install) </a:t>
            </a:r>
          </a:p>
          <a:p>
            <a:pPr>
              <a:buClr>
                <a:srgbClr val="71A5D4"/>
              </a:buClr>
            </a:pPr>
            <a:r>
              <a:rPr lang="fr-FR" dirty="0">
                <a:sym typeface="Wingdings" pitchFamily="2" charset="2"/>
              </a:rPr>
              <a:t>Méthode alternative dans un </a:t>
            </a:r>
            <a:r>
              <a:rPr lang="fr-FR" dirty="0" err="1">
                <a:sym typeface="Wingdings" pitchFamily="2" charset="2"/>
              </a:rPr>
              <a:t>markdown</a:t>
            </a:r>
            <a:r>
              <a:rPr lang="fr-FR" dirty="0">
                <a:sym typeface="Wingdings" pitchFamily="2" charset="2"/>
              </a:rPr>
              <a:t> : </a:t>
            </a:r>
            <a:r>
              <a:rPr lang="fr-FR" i="1" dirty="0" err="1">
                <a:sym typeface="Wingdings" pitchFamily="2" charset="2"/>
              </a:rPr>
              <a:t>install.packages</a:t>
            </a:r>
            <a:r>
              <a:rPr lang="fr-FR" i="1" dirty="0">
                <a:sym typeface="Wingdings" pitchFamily="2" charset="2"/>
              </a:rPr>
              <a:t>(« nom du package»)</a:t>
            </a:r>
          </a:p>
          <a:p>
            <a:pPr>
              <a:buClr>
                <a:srgbClr val="71A5D4"/>
              </a:buClr>
            </a:pPr>
            <a:endParaRPr lang="fr-FR" i="1" dirty="0"/>
          </a:p>
          <a:p>
            <a:pPr>
              <a:buClr>
                <a:srgbClr val="71A5D4"/>
              </a:buClr>
            </a:pPr>
            <a:r>
              <a:rPr lang="fr-FR" b="1" dirty="0"/>
              <a:t>Charger : </a:t>
            </a:r>
            <a:r>
              <a:rPr lang="fr-FR" dirty="0"/>
              <a:t>Dans un </a:t>
            </a:r>
            <a:r>
              <a:rPr lang="fr-FR" dirty="0" err="1"/>
              <a:t>markdown</a:t>
            </a:r>
            <a:r>
              <a:rPr lang="fr-FR" dirty="0"/>
              <a:t> : </a:t>
            </a:r>
            <a:r>
              <a:rPr lang="fr-FR" i="1" dirty="0" err="1"/>
              <a:t>library</a:t>
            </a:r>
            <a:r>
              <a:rPr lang="fr-FR" i="1" dirty="0"/>
              <a:t> (nom du package)</a:t>
            </a:r>
          </a:p>
          <a:p>
            <a:pPr>
              <a:buClr>
                <a:srgbClr val="71A5D4"/>
              </a:buClr>
            </a:pPr>
            <a:endParaRPr lang="fr-FR" i="1" dirty="0"/>
          </a:p>
          <a:p>
            <a:pPr>
              <a:buClr>
                <a:srgbClr val="71A5D4"/>
              </a:buClr>
            </a:pPr>
            <a:r>
              <a:rPr lang="fr-FR" b="1" dirty="0"/>
              <a:t>Exemple </a:t>
            </a:r>
            <a:r>
              <a:rPr lang="fr-FR" dirty="0"/>
              <a:t>: Installer et charger les packages suivants : « </a:t>
            </a:r>
            <a:r>
              <a:rPr lang="fr-FR" dirty="0" err="1"/>
              <a:t>dplyr</a:t>
            </a:r>
            <a:r>
              <a:rPr lang="fr-FR" dirty="0"/>
              <a:t>», « </a:t>
            </a:r>
            <a:r>
              <a:rPr lang="fr-FR" dirty="0" err="1"/>
              <a:t>psych</a:t>
            </a:r>
            <a:r>
              <a:rPr lang="fr-FR" dirty="0"/>
              <a:t>» et « </a:t>
            </a:r>
            <a:r>
              <a:rPr lang="fr-FR" dirty="0" err="1"/>
              <a:t>readxl</a:t>
            </a:r>
            <a:r>
              <a:rPr lang="fr-FR" dirty="0"/>
              <a:t>»</a:t>
            </a:r>
          </a:p>
        </p:txBody>
      </p:sp>
      <p:pic>
        <p:nvPicPr>
          <p:cNvPr id="9" name="Image 8" descr="Une image contenant Graphique, conception&#10;&#10;Description générée automatiquement">
            <a:extLst>
              <a:ext uri="{FF2B5EF4-FFF2-40B4-BE49-F238E27FC236}">
                <a16:creationId xmlns:a16="http://schemas.microsoft.com/office/drawing/2014/main" id="{83C3A822-2417-F580-E2C7-91202082C5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r="2455" b="8165"/>
          <a:stretch/>
        </p:blipFill>
        <p:spPr>
          <a:xfrm>
            <a:off x="2467399" y="3832727"/>
            <a:ext cx="2100279" cy="1275497"/>
          </a:xfrm>
          <a:prstGeom prst="round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43225BDF-AB07-DD81-3081-ABC5D1C6BAEA}"/>
              </a:ext>
            </a:extLst>
          </p:cNvPr>
          <p:cNvSpPr txBox="1"/>
          <p:nvPr/>
        </p:nvSpPr>
        <p:spPr>
          <a:xfrm>
            <a:off x="2470694" y="5205238"/>
            <a:ext cx="20969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/>
              <a:t>Manipulation de données</a:t>
            </a:r>
          </a:p>
        </p:txBody>
      </p:sp>
      <p:sp>
        <p:nvSpPr>
          <p:cNvPr id="14" name="Hexagone 13">
            <a:extLst>
              <a:ext uri="{FF2B5EF4-FFF2-40B4-BE49-F238E27FC236}">
                <a16:creationId xmlns:a16="http://schemas.microsoft.com/office/drawing/2014/main" id="{1552E924-4A67-6418-0228-6E288684F876}"/>
              </a:ext>
            </a:extLst>
          </p:cNvPr>
          <p:cNvSpPr/>
          <p:nvPr/>
        </p:nvSpPr>
        <p:spPr>
          <a:xfrm rot="1754246">
            <a:off x="5047811" y="4098292"/>
            <a:ext cx="1030289" cy="910379"/>
          </a:xfrm>
          <a:prstGeom prst="hexagon">
            <a:avLst>
              <a:gd name="adj" fmla="val 28401"/>
              <a:gd name="vf" fmla="val 115470"/>
            </a:avLst>
          </a:prstGeom>
          <a:solidFill>
            <a:srgbClr val="7030A0">
              <a:alpha val="16863"/>
            </a:srgb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F3B360E-249E-9604-9EA4-E8146C59B366}"/>
              </a:ext>
            </a:extLst>
          </p:cNvPr>
          <p:cNvSpPr txBox="1"/>
          <p:nvPr/>
        </p:nvSpPr>
        <p:spPr>
          <a:xfrm>
            <a:off x="4891110" y="5222689"/>
            <a:ext cx="2246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/>
              <a:t>Analyses psychométriques et psychologiques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40D5D68-F8E8-99EF-AAE3-D9C368B85F5C}"/>
              </a:ext>
            </a:extLst>
          </p:cNvPr>
          <p:cNvSpPr txBox="1"/>
          <p:nvPr/>
        </p:nvSpPr>
        <p:spPr>
          <a:xfrm>
            <a:off x="6055499" y="4246971"/>
            <a:ext cx="1005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800" dirty="0" err="1">
                <a:solidFill>
                  <a:srgbClr val="2D3D4C"/>
                </a:solidFill>
              </a:rPr>
              <a:t>psych</a:t>
            </a:r>
            <a:endParaRPr lang="fr-FR" sz="2800" dirty="0">
              <a:solidFill>
                <a:srgbClr val="2D3D4C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627B184-F8A4-E426-1674-543225848F22}"/>
              </a:ext>
            </a:extLst>
          </p:cNvPr>
          <p:cNvSpPr txBox="1"/>
          <p:nvPr/>
        </p:nvSpPr>
        <p:spPr>
          <a:xfrm>
            <a:off x="5230331" y="4367070"/>
            <a:ext cx="6652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600" b="1" dirty="0" err="1">
                <a:solidFill>
                  <a:srgbClr val="2D3D4C"/>
                </a:solidFill>
              </a:rPr>
              <a:t>psych</a:t>
            </a:r>
            <a:endParaRPr lang="fr-FR" sz="1600" b="1" dirty="0">
              <a:solidFill>
                <a:srgbClr val="2D3D4C"/>
              </a:solidFill>
            </a:endParaRPr>
          </a:p>
        </p:txBody>
      </p:sp>
      <p:pic>
        <p:nvPicPr>
          <p:cNvPr id="22" name="Image 21" descr="Une image contenant symbole, logo, Marque, Emblème&#10;&#10;Description générée automatiquement">
            <a:extLst>
              <a:ext uri="{FF2B5EF4-FFF2-40B4-BE49-F238E27FC236}">
                <a16:creationId xmlns:a16="http://schemas.microsoft.com/office/drawing/2014/main" id="{D1EE314A-6A91-9F0E-69FB-BEF9A3C17A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63" t="14637" r="8968" b="9503"/>
          <a:stretch/>
        </p:blipFill>
        <p:spPr>
          <a:xfrm>
            <a:off x="7615331" y="4067463"/>
            <a:ext cx="2216206" cy="1149316"/>
          </a:xfrm>
          <a:prstGeom prst="round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0F656F52-C20A-2D74-6BD7-14DDC1DC9185}"/>
              </a:ext>
            </a:extLst>
          </p:cNvPr>
          <p:cNvSpPr txBox="1"/>
          <p:nvPr/>
        </p:nvSpPr>
        <p:spPr>
          <a:xfrm>
            <a:off x="7615331" y="5246020"/>
            <a:ext cx="2246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/>
              <a:t>Importation de ficher Excel (.</a:t>
            </a:r>
            <a:r>
              <a:rPr lang="fr-FR" sz="1400" b="1" dirty="0" err="1"/>
              <a:t>xls</a:t>
            </a:r>
            <a:r>
              <a:rPr lang="fr-FR" sz="1400" b="1" dirty="0"/>
              <a:t> et .xlsx)</a:t>
            </a:r>
          </a:p>
        </p:txBody>
      </p:sp>
    </p:spTree>
    <p:extLst>
      <p:ext uri="{BB962C8B-B14F-4D97-AF65-F5344CB8AC3E}">
        <p14:creationId xmlns:p14="http://schemas.microsoft.com/office/powerpoint/2010/main" val="3107822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172EC96-12E9-D63B-2319-9BBD037E21CE}"/>
              </a:ext>
            </a:extLst>
          </p:cNvPr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F05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fr-FR" sz="2800" b="1" dirty="0">
                <a:solidFill>
                  <a:schemeClr val="bg1"/>
                </a:solidFill>
              </a:rPr>
              <a:t>PREMIERS PAS DANS R STUDIO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EEA238-1563-4D5D-106C-23C79D7404DA}"/>
              </a:ext>
            </a:extLst>
          </p:cNvPr>
          <p:cNvSpPr txBox="1"/>
          <p:nvPr/>
        </p:nvSpPr>
        <p:spPr>
          <a:xfrm>
            <a:off x="283945" y="765346"/>
            <a:ext cx="1166261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71A5D4"/>
              </a:buClr>
              <a:buFont typeface="Wingdings" pitchFamily="2" charset="2"/>
              <a:buChar char="§"/>
            </a:pPr>
            <a:endParaRPr lang="fr-FR" sz="2400" dirty="0"/>
          </a:p>
          <a:p>
            <a:pPr marL="342900" indent="-342900">
              <a:buClr>
                <a:srgbClr val="71A5D4"/>
              </a:buClr>
              <a:buFont typeface="Wingdings" pitchFamily="2" charset="2"/>
              <a:buChar char="§"/>
            </a:pPr>
            <a:r>
              <a:rPr lang="fr-FR" sz="2400" b="1" dirty="0"/>
              <a:t>Importer un jeu de données </a:t>
            </a:r>
          </a:p>
          <a:p>
            <a:pPr>
              <a:buClr>
                <a:srgbClr val="71A5D4"/>
              </a:buClr>
            </a:pPr>
            <a:r>
              <a:rPr lang="fr-FR" sz="2400" b="1" dirty="0"/>
              <a:t>Méthode 1 (Manuelle)</a:t>
            </a:r>
          </a:p>
          <a:p>
            <a:pPr>
              <a:buClr>
                <a:srgbClr val="71A5D4"/>
              </a:buClr>
            </a:pPr>
            <a:r>
              <a:rPr lang="fr-FR" sz="2000" i="1" dirty="0"/>
              <a:t>Import Dataset </a:t>
            </a:r>
            <a:r>
              <a:rPr lang="fr-FR" sz="2000" i="1" dirty="0">
                <a:sym typeface="Wingdings" pitchFamily="2" charset="2"/>
              </a:rPr>
              <a:t> From Excel  Sélection du fichier  Import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6D7EA7E-EA91-E937-F539-9071DF5038C6}"/>
              </a:ext>
            </a:extLst>
          </p:cNvPr>
          <p:cNvSpPr txBox="1"/>
          <p:nvPr/>
        </p:nvSpPr>
        <p:spPr>
          <a:xfrm>
            <a:off x="283945" y="2456972"/>
            <a:ext cx="11369842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71A5D4"/>
              </a:buClr>
            </a:pPr>
            <a:r>
              <a:rPr lang="fr-FR" sz="2400" b="1" dirty="0">
                <a:sym typeface="Wingdings" pitchFamily="2" charset="2"/>
              </a:rPr>
              <a:t>Méthode 2 (Automatique)</a:t>
            </a:r>
          </a:p>
          <a:p>
            <a:pPr marL="457200" indent="-457200">
              <a:buClr>
                <a:srgbClr val="71A5D4"/>
              </a:buClr>
              <a:buFont typeface="+mj-lt"/>
              <a:buAutoNum type="arabicPeriod"/>
            </a:pPr>
            <a:r>
              <a:rPr lang="fr-FR" sz="2400" dirty="0"/>
              <a:t>Localiser et Définir son « </a:t>
            </a:r>
            <a:r>
              <a:rPr lang="fr-FR" sz="2400" dirty="0" err="1"/>
              <a:t>Working</a:t>
            </a:r>
            <a:r>
              <a:rPr lang="fr-FR" sz="2400" dirty="0"/>
              <a:t> Directory »</a:t>
            </a:r>
          </a:p>
          <a:p>
            <a:pPr>
              <a:buClr>
                <a:srgbClr val="71A5D4"/>
              </a:buClr>
            </a:pPr>
            <a:r>
              <a:rPr lang="fr-FR" dirty="0"/>
              <a:t>Par défaut, R stocke vos travaux dans le répertoire où R est installé. Cependant, pour une meilleure organisation et pour éviter de changer sans arrêt entre les données et les travaux effectués, il est recommandé de </a:t>
            </a:r>
            <a:r>
              <a:rPr lang="fr-FR" b="1" dirty="0">
                <a:solidFill>
                  <a:srgbClr val="F05912"/>
                </a:solidFill>
              </a:rPr>
              <a:t>définir un répertoire spécifique où stocker vos scripts, vos données et vos résultats</a:t>
            </a:r>
            <a:r>
              <a:rPr lang="fr-FR" dirty="0"/>
              <a:t>.</a:t>
            </a:r>
          </a:p>
          <a:p>
            <a:pPr>
              <a:buClr>
                <a:srgbClr val="71A5D4"/>
              </a:buClr>
            </a:pPr>
            <a:endParaRPr lang="fr-FR" sz="1800" b="1" dirty="0">
              <a:effectLst/>
              <a:highlight>
                <a:srgbClr val="FFFFFF"/>
              </a:highlight>
              <a:latin typeface="Calibri" panose="020F0502020204030204" pitchFamily="34" charset="0"/>
            </a:endParaRPr>
          </a:p>
          <a:p>
            <a:pPr>
              <a:buClr>
                <a:srgbClr val="71A5D4"/>
              </a:buClr>
            </a:pPr>
            <a:r>
              <a:rPr lang="fr-FR" sz="1800" b="1" dirty="0"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Bonne pratique </a:t>
            </a:r>
            <a:r>
              <a:rPr lang="fr-FR" sz="1800" dirty="0"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: </a:t>
            </a:r>
            <a:r>
              <a:rPr lang="fr-FR" sz="1800" b="1" dirty="0"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localiser son </a:t>
            </a:r>
            <a:r>
              <a:rPr lang="fr-FR" sz="1800" b="1" dirty="0" err="1"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working</a:t>
            </a:r>
            <a:r>
              <a:rPr lang="fr-FR" sz="1800" b="1" dirty="0"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 directory à chaque </a:t>
            </a:r>
            <a:r>
              <a:rPr lang="fr-FR" sz="1800" b="1" dirty="0" err="1"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début</a:t>
            </a:r>
            <a:r>
              <a:rPr lang="fr-FR" sz="1800" b="1" dirty="0"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 de session R </a:t>
            </a:r>
            <a:endParaRPr lang="fr-FR" sz="2400" dirty="0">
              <a:effectLst/>
              <a:highlight>
                <a:srgbClr val="FFFFFF"/>
              </a:highlight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A83D5A7-FDD1-9D1A-5654-7892E3DB96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0" b="12473"/>
          <a:stretch/>
        </p:blipFill>
        <p:spPr>
          <a:xfrm>
            <a:off x="275943" y="4769858"/>
            <a:ext cx="11369842" cy="53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17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172EC96-12E9-D63B-2319-9BBD037E21CE}"/>
              </a:ext>
            </a:extLst>
          </p:cNvPr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F05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fr-FR" sz="2800" b="1" dirty="0">
                <a:solidFill>
                  <a:schemeClr val="bg1"/>
                </a:solidFill>
              </a:rPr>
              <a:t>PREMIERS PAS DANS R STUDIO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EEA238-1563-4D5D-106C-23C79D7404DA}"/>
              </a:ext>
            </a:extLst>
          </p:cNvPr>
          <p:cNvSpPr txBox="1"/>
          <p:nvPr/>
        </p:nvSpPr>
        <p:spPr>
          <a:xfrm>
            <a:off x="206943" y="736469"/>
            <a:ext cx="116626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71A5D4"/>
              </a:buClr>
              <a:buFont typeface="Wingdings" pitchFamily="2" charset="2"/>
              <a:buChar char="§"/>
            </a:pPr>
            <a:endParaRPr lang="fr-FR" sz="2400" dirty="0"/>
          </a:p>
          <a:p>
            <a:pPr marL="342900" indent="-342900">
              <a:buClr>
                <a:srgbClr val="71A5D4"/>
              </a:buClr>
              <a:buFont typeface="Wingdings" pitchFamily="2" charset="2"/>
              <a:buChar char="§"/>
            </a:pPr>
            <a:r>
              <a:rPr lang="fr-FR" sz="2400" b="1" dirty="0"/>
              <a:t>Importer un jeu de données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6D7EA7E-EA91-E937-F539-9071DF5038C6}"/>
              </a:ext>
            </a:extLst>
          </p:cNvPr>
          <p:cNvSpPr txBox="1"/>
          <p:nvPr/>
        </p:nvSpPr>
        <p:spPr>
          <a:xfrm>
            <a:off x="214945" y="1567466"/>
            <a:ext cx="1136984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71A5D4"/>
              </a:buClr>
            </a:pPr>
            <a:r>
              <a:rPr lang="fr-FR" sz="2400" b="1" dirty="0">
                <a:sym typeface="Wingdings" pitchFamily="2" charset="2"/>
              </a:rPr>
              <a:t>Méthode 2 (Automatique)</a:t>
            </a:r>
          </a:p>
          <a:p>
            <a:pPr marL="457200" indent="-457200">
              <a:buClr>
                <a:srgbClr val="71A5D4"/>
              </a:buClr>
              <a:buAutoNum type="arabicPeriod"/>
            </a:pPr>
            <a:r>
              <a:rPr lang="fr-FR" sz="2400" dirty="0"/>
              <a:t>Localiser et Définir son « </a:t>
            </a:r>
            <a:r>
              <a:rPr lang="fr-FR" sz="2400" dirty="0" err="1"/>
              <a:t>Working</a:t>
            </a:r>
            <a:r>
              <a:rPr lang="fr-FR" sz="2400" dirty="0"/>
              <a:t> Directory »</a:t>
            </a:r>
          </a:p>
          <a:p>
            <a:pPr marL="457200" indent="-457200">
              <a:buClr>
                <a:srgbClr val="71A5D4"/>
              </a:buClr>
              <a:buFontTx/>
              <a:buAutoNum type="arabicPeriod"/>
            </a:pPr>
            <a:r>
              <a:rPr lang="fr-FR" sz="2400" dirty="0"/>
              <a:t>Importer son jeu de données (e.g., « patisseries_JO_2024.xlxs »)</a:t>
            </a:r>
          </a:p>
          <a:p>
            <a:pPr marL="457200" indent="-457200">
              <a:buClr>
                <a:srgbClr val="71A5D4"/>
              </a:buClr>
              <a:buAutoNum type="arabicPeriod"/>
            </a:pPr>
            <a:endParaRPr lang="fr-FR" sz="2400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2FFF7D27-C5CA-1471-3768-C082784AEA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498" y="3748937"/>
            <a:ext cx="1168934" cy="1168934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418EFD7-BD06-6083-204E-07D355F453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0" r="-1"/>
          <a:stretch/>
        </p:blipFill>
        <p:spPr>
          <a:xfrm>
            <a:off x="607213" y="2747194"/>
            <a:ext cx="9114127" cy="973681"/>
          </a:xfrm>
          <a:prstGeom prst="rect">
            <a:avLst/>
          </a:prstGeom>
        </p:spPr>
      </p:pic>
      <p:pic>
        <p:nvPicPr>
          <p:cNvPr id="16" name="Image 15" descr="Une image contenant texte, Appareils électroniques, capture d’écran, logiciel&#10;&#10;Description générée automatiquement">
            <a:extLst>
              <a:ext uri="{FF2B5EF4-FFF2-40B4-BE49-F238E27FC236}">
                <a16:creationId xmlns:a16="http://schemas.microsoft.com/office/drawing/2014/main" id="{A4C7D013-9141-AC93-BE77-CDFD577EC2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4263" y="3801224"/>
            <a:ext cx="4282039" cy="247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658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7E542-2E86-7D98-1438-DE5D1C979CF0}"/>
              </a:ext>
            </a:extLst>
          </p:cNvPr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F05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fr-FR" sz="2800" b="1" dirty="0">
                <a:solidFill>
                  <a:schemeClr val="bg1"/>
                </a:solidFill>
              </a:rPr>
              <a:t>PREMIERS PAS DANS R STUDIO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0C57931-6AD0-5575-772D-1D7619BBB066}"/>
              </a:ext>
            </a:extLst>
          </p:cNvPr>
          <p:cNvSpPr txBox="1"/>
          <p:nvPr/>
        </p:nvSpPr>
        <p:spPr>
          <a:xfrm>
            <a:off x="168441" y="1072980"/>
            <a:ext cx="116626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71A5D4"/>
              </a:buClr>
              <a:buFont typeface="Wingdings" pitchFamily="2" charset="2"/>
              <a:buChar char="§"/>
            </a:pPr>
            <a:r>
              <a:rPr lang="fr-FR" sz="2400" b="1" dirty="0"/>
              <a:t>Inspecter son jeu de données</a:t>
            </a:r>
          </a:p>
          <a:p>
            <a:pPr marL="285750" indent="-285750">
              <a:buClr>
                <a:srgbClr val="71A5D4"/>
              </a:buClr>
              <a:buFont typeface="Wingdings" pitchFamily="2" charset="2"/>
              <a:buChar char="§"/>
            </a:pPr>
            <a:endParaRPr lang="fr-FR" sz="2400" b="1" dirty="0"/>
          </a:p>
          <a:p>
            <a:pPr marL="342900" indent="-342900">
              <a:buClr>
                <a:srgbClr val="71A5D4"/>
              </a:buClr>
              <a:buFontTx/>
              <a:buChar char="-"/>
            </a:pPr>
            <a:r>
              <a:rPr lang="fr-FR" sz="2400" dirty="0"/>
              <a:t>Obtenir le nom des variables : </a:t>
            </a:r>
            <a:r>
              <a:rPr lang="fr-FR" sz="2000" i="1" dirty="0" err="1"/>
              <a:t>names</a:t>
            </a:r>
            <a:r>
              <a:rPr lang="fr-FR" sz="2000" i="1" dirty="0"/>
              <a:t>(data)</a:t>
            </a:r>
            <a:endParaRPr lang="fr-FR" sz="2400" i="1" dirty="0"/>
          </a:p>
          <a:p>
            <a:pPr marL="342900" indent="-342900">
              <a:buClr>
                <a:srgbClr val="71A5D4"/>
              </a:buClr>
              <a:buFontTx/>
              <a:buChar char="-"/>
            </a:pPr>
            <a:endParaRPr lang="fr-FR" sz="2400" dirty="0"/>
          </a:p>
          <a:p>
            <a:pPr marL="342900" indent="-342900">
              <a:buClr>
                <a:srgbClr val="71A5D4"/>
              </a:buClr>
              <a:buFontTx/>
              <a:buChar char="-"/>
            </a:pPr>
            <a:r>
              <a:rPr lang="fr-FR" sz="2400" dirty="0"/>
              <a:t>Obtenir le nombre de lignes et de colonnes : </a:t>
            </a:r>
            <a:r>
              <a:rPr lang="fr-FR" sz="2000" i="1" dirty="0" err="1"/>
              <a:t>nrow</a:t>
            </a:r>
            <a:r>
              <a:rPr lang="fr-FR" sz="2000" i="1" dirty="0"/>
              <a:t>(data) ; </a:t>
            </a:r>
            <a:r>
              <a:rPr lang="fr-FR" sz="2000" i="1" dirty="0" err="1"/>
              <a:t>ncol</a:t>
            </a:r>
            <a:r>
              <a:rPr lang="fr-FR" sz="2000" i="1" dirty="0"/>
              <a:t>(); </a:t>
            </a:r>
            <a:r>
              <a:rPr lang="fr-FR" sz="2000" i="1" dirty="0" err="1"/>
              <a:t>dim</a:t>
            </a:r>
            <a:r>
              <a:rPr lang="fr-FR" sz="2000" i="1" dirty="0"/>
              <a:t>()</a:t>
            </a:r>
            <a:endParaRPr lang="fr-FR" sz="2400" i="1" dirty="0"/>
          </a:p>
          <a:p>
            <a:pPr marL="342900" indent="-342900">
              <a:buClr>
                <a:srgbClr val="71A5D4"/>
              </a:buClr>
              <a:buFontTx/>
              <a:buChar char="-"/>
            </a:pPr>
            <a:endParaRPr lang="fr-FR" sz="2400" dirty="0"/>
          </a:p>
          <a:p>
            <a:pPr marL="342900" indent="-342900">
              <a:buClr>
                <a:srgbClr val="71A5D4"/>
              </a:buClr>
              <a:buFontTx/>
              <a:buChar char="-"/>
            </a:pPr>
            <a:r>
              <a:rPr lang="fr-FR" sz="2400" dirty="0"/>
              <a:t>Visualiser les données d’un tableau / les premières données : </a:t>
            </a:r>
            <a:r>
              <a:rPr lang="fr-FR" sz="2000" i="1" dirty="0" err="1"/>
              <a:t>View</a:t>
            </a:r>
            <a:r>
              <a:rPr lang="fr-FR" sz="2000" i="1" dirty="0"/>
              <a:t>(data); </a:t>
            </a:r>
            <a:r>
              <a:rPr lang="fr-FR" sz="2000" i="1" dirty="0" err="1"/>
              <a:t>head</a:t>
            </a:r>
            <a:r>
              <a:rPr lang="fr-FR" sz="2000" i="1" dirty="0"/>
              <a:t>(data)</a:t>
            </a:r>
            <a:endParaRPr lang="fr-FR" sz="2400" i="1" dirty="0"/>
          </a:p>
          <a:p>
            <a:pPr marL="342900" indent="-342900">
              <a:buClr>
                <a:srgbClr val="71A5D4"/>
              </a:buClr>
              <a:buFontTx/>
              <a:buChar char="-"/>
            </a:pPr>
            <a:endParaRPr lang="fr-FR" sz="2400" dirty="0"/>
          </a:p>
          <a:p>
            <a:pPr marL="342900" indent="-342900">
              <a:buClr>
                <a:srgbClr val="71A5D4"/>
              </a:buClr>
              <a:buFontTx/>
              <a:buChar char="-"/>
            </a:pPr>
            <a:r>
              <a:rPr lang="fr-FR" sz="2400" dirty="0"/>
              <a:t>Obtenir des informations sur le « type » de variables : </a:t>
            </a:r>
            <a:r>
              <a:rPr lang="fr-FR" sz="2000" i="1" dirty="0" err="1"/>
              <a:t>glimpse</a:t>
            </a:r>
            <a:r>
              <a:rPr lang="fr-FR" sz="2000" i="1" dirty="0"/>
              <a:t>(data)</a:t>
            </a:r>
            <a:endParaRPr lang="fr-FR" sz="2000" dirty="0"/>
          </a:p>
        </p:txBody>
      </p:sp>
      <p:pic>
        <p:nvPicPr>
          <p:cNvPr id="6" name="Image 5" descr="Une image contenant texte, reçu, algèbre, Police&#10;&#10;Description générée automatiquement">
            <a:extLst>
              <a:ext uri="{FF2B5EF4-FFF2-40B4-BE49-F238E27FC236}">
                <a16:creationId xmlns:a16="http://schemas.microsoft.com/office/drawing/2014/main" id="{D516993D-DE49-671C-8D8A-666BB55B5A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8433" y="4647880"/>
            <a:ext cx="5328821" cy="162302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4B3D631-A815-5805-E280-8BF06E7632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6418" y="4489300"/>
            <a:ext cx="1168934" cy="116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23311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</TotalTime>
  <Words>1690</Words>
  <Application>Microsoft Macintosh PowerPoint</Application>
  <PresentationFormat>Widescreen</PresentationFormat>
  <Paragraphs>204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Avenir Book</vt:lpstr>
      <vt:lpstr>Calibri</vt:lpstr>
      <vt:lpstr>Calibri Light</vt:lpstr>
      <vt:lpstr>Wingdings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Initiation à R Studio</dc:title>
  <dc:creator>Microsoft Office User</dc:creator>
  <cp:lastModifiedBy>Layan Fessler (Doctoral Researcher)</cp:lastModifiedBy>
  <cp:revision>18</cp:revision>
  <dcterms:created xsi:type="dcterms:W3CDTF">2022-04-14T08:46:26Z</dcterms:created>
  <dcterms:modified xsi:type="dcterms:W3CDTF">2024-07-05T05:40:48Z</dcterms:modified>
</cp:coreProperties>
</file>