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71" r:id="rId5"/>
    <p:sldId id="263" r:id="rId6"/>
    <p:sldId id="273" r:id="rId7"/>
    <p:sldId id="258" r:id="rId8"/>
    <p:sldId id="274" r:id="rId9"/>
    <p:sldId id="275" r:id="rId10"/>
    <p:sldId id="276" r:id="rId11"/>
    <p:sldId id="277" r:id="rId12"/>
    <p:sldId id="278" r:id="rId13"/>
    <p:sldId id="279" r:id="rId14"/>
    <p:sldId id="270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406" autoAdjust="0"/>
    <p:restoredTop sz="79445" autoAdjust="0"/>
  </p:normalViewPr>
  <p:slideViewPr>
    <p:cSldViewPr snapToGrid="0">
      <p:cViewPr varScale="1">
        <p:scale>
          <a:sx n="68" d="100"/>
          <a:sy n="68" d="100"/>
        </p:scale>
        <p:origin x="878" y="53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BD32F6-208B-4350-80CB-A36F3D960E9B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F345EE-AD5F-4B17-8226-F86894DFBF38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600" dirty="0"/>
              <a:t>Hi everyone! Thanks for the invitation!</a:t>
            </a:r>
            <a:endParaRPr lang="en-US" altLang="zh-CN" sz="16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600" dirty="0"/>
              <a:t>I’m so happy to share with you about the quick demand generation tool, Grid2demand.</a:t>
            </a:r>
            <a:endParaRPr lang="en-US" altLang="zh-CN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F345EE-AD5F-4B17-8226-F86894DFBF38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coefficients of friction factor function can use the default values under a specific trip purpose or customize as well.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F345EE-AD5F-4B17-8226-F86894DFBF38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Based on zone-to-zone demand volume, agent-based node-to-node demand will be generated randomly, which is ready for assignment.</a:t>
            </a:r>
            <a:endParaRPr lang="en-US" altLang="zh-CN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F345EE-AD5F-4B17-8226-F86894DFBF38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Due to all features stored in .csv format with geometry field, so it’s easy to visualize the output demand and other features in QGIS.</a:t>
            </a:r>
            <a:endParaRPr lang="en-US" altLang="zh-CN" dirty="0"/>
          </a:p>
          <a:p>
            <a:r>
              <a:rPr lang="en-US" altLang="zh-CN" dirty="0"/>
              <a:t>OK, this is a quick introduction to Grid2demand. Let me show you with an online demo now.</a:t>
            </a:r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F345EE-AD5F-4B17-8226-F86894DFBF38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Let’s look at the framework.</a:t>
            </a:r>
            <a:endParaRPr lang="en-US" altLang="zh-CN" dirty="0"/>
          </a:p>
          <a:p>
            <a:r>
              <a:rPr lang="en-US" altLang="zh-CN" dirty="0"/>
              <a:t>Firstly, network files including POI data are prepared by osm2gmns. The network files and poi trip rate table are the input. It’s OK if there’s no trip rate table.</a:t>
            </a:r>
            <a:endParaRPr lang="en-US" altLang="zh-CN" dirty="0"/>
          </a:p>
          <a:p>
            <a:r>
              <a:rPr lang="en-US" altLang="zh-CN" dirty="0"/>
              <a:t>Then based on four-step travel model, 1) we partition zones by grid, 2) forecast production and attraction for each POI node, boundary node and residential node, 3) and calculate zone-to-zone accessibility.</a:t>
            </a:r>
            <a:endParaRPr lang="en-US" altLang="zh-CN" dirty="0"/>
          </a:p>
          <a:p>
            <a:r>
              <a:rPr lang="en-US" altLang="zh-CN" dirty="0"/>
              <a:t>Finally, apply a classical gravity model to perform trip distribution and randomly get node-to-node demand for assignment. </a:t>
            </a:r>
            <a:endParaRPr lang="en-US" altLang="zh-CN" dirty="0"/>
          </a:p>
          <a:p>
            <a:r>
              <a:rPr lang="en-US" altLang="zh-CN" dirty="0"/>
              <a:t>The output demand and agent files are aligned with standard travel models for static and dynamic transportation management and planning.</a:t>
            </a:r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F345EE-AD5F-4B17-8226-F86894DFBF38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The first step to apply grid2demand is network preparation. </a:t>
            </a:r>
            <a:endParaRPr lang="en-US" altLang="zh-CN" dirty="0"/>
          </a:p>
          <a:p>
            <a:r>
              <a:rPr lang="en-US" altLang="zh-CN" dirty="0"/>
              <a:t>The .</a:t>
            </a:r>
            <a:r>
              <a:rPr lang="en-US" altLang="zh-CN" dirty="0" err="1"/>
              <a:t>osm</a:t>
            </a:r>
            <a:r>
              <a:rPr lang="en-US" altLang="zh-CN" dirty="0"/>
              <a:t> file of </a:t>
            </a:r>
            <a:r>
              <a:rPr lang="en-US" altLang="zh-CN" dirty="0">
                <a:solidFill>
                  <a:srgbClr val="737373"/>
                </a:solidFill>
                <a:effectLst/>
              </a:rPr>
              <a:t>the area of interest </a:t>
            </a:r>
            <a:r>
              <a:rPr lang="en-US" altLang="zh-CN" dirty="0"/>
              <a:t>can directly exported from OpenStreetMap. And use osm2gmns to convert the network into a routable .csv files in GMNS format.</a:t>
            </a:r>
            <a:endParaRPr lang="en-US" altLang="zh-CN" dirty="0"/>
          </a:p>
          <a:p>
            <a:r>
              <a:rPr lang="en-US" altLang="zh-CN" dirty="0"/>
              <a:t>POI data may need manual modification, </a:t>
            </a:r>
            <a:r>
              <a:rPr lang="en-US" altLang="zh-CN" b="0" i="0" dirty="0">
                <a:solidFill>
                  <a:srgbClr val="000000"/>
                </a:solidFill>
                <a:effectLst/>
                <a:latin typeface="lucida Grande"/>
              </a:rPr>
              <a:t>because building types extracted from OpenStreetMap do not follow a land use type standard.</a:t>
            </a:r>
            <a:endParaRPr lang="en-US" altLang="zh-CN" b="0" i="0" dirty="0">
              <a:solidFill>
                <a:srgbClr val="000000"/>
              </a:solidFill>
              <a:effectLst/>
              <a:latin typeface="lucida Grande"/>
            </a:endParaRPr>
          </a:p>
          <a:p>
            <a:endParaRPr lang="en-US" altLang="zh-CN" b="0" i="0" dirty="0">
              <a:solidFill>
                <a:srgbClr val="000000"/>
              </a:solidFill>
              <a:effectLst/>
              <a:latin typeface="lucida Grande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F345EE-AD5F-4B17-8226-F86894DFBF38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Then, import grid2demand. Input the number of grid cells or cell size you’d like. Grids can be automatically generated.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F345EE-AD5F-4B17-8226-F86894DFBF38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may ask why we partition zones by grid.</a:t>
            </a:r>
            <a:endParaRPr lang="en-US" dirty="0"/>
          </a:p>
          <a:p>
            <a:r>
              <a:rPr lang="en-US" dirty="0"/>
              <a:t>Let’s see the left side first. The red boundary is a census tract. If we directly regard it as a traffic analysis zone, most travel demand come from the north side. And TAZs have different shapes and sizes. Such spatial biases may deteriorate the accuracy of travel demand.</a:t>
            </a:r>
            <a:endParaRPr lang="en-US" dirty="0"/>
          </a:p>
          <a:p>
            <a:r>
              <a:rPr lang="en-US" dirty="0"/>
              <a:t>However, zones partitioned by grids with same size could reduce the spatial biases. Trip generation directly comes from activity nodes aggregating in each grid.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F345EE-AD5F-4B17-8226-F86894DFBF38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b="0" i="0" dirty="0">
                <a:solidFill>
                  <a:srgbClr val="000000"/>
                </a:solidFill>
                <a:effectLst/>
                <a:latin typeface="lucida Grande"/>
              </a:rPr>
              <a:t>In the fourth step, we’re going to get POI production and attraction rates of each land use type with a specific trip purpose.</a:t>
            </a:r>
            <a:endParaRPr lang="en-US" altLang="zh-CN" b="0" i="0" dirty="0">
              <a:solidFill>
                <a:srgbClr val="000000"/>
              </a:solidFill>
              <a:effectLst/>
              <a:latin typeface="lucida Grande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b="0" i="0" dirty="0">
                <a:solidFill>
                  <a:srgbClr val="000000"/>
                </a:solidFill>
                <a:effectLst/>
                <a:latin typeface="lucida Grande"/>
              </a:rPr>
              <a:t>Users can customize trip purpose and trip rate table. Default trip rates are collected according to ITE trip generation rates table.</a:t>
            </a:r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F345EE-AD5F-4B17-8226-F86894DFBF38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There are three kinds of nodes can generate travel demand.</a:t>
            </a:r>
            <a:endParaRPr lang="en-US" altLang="zh-CN" dirty="0"/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defRPr/>
            </a:pPr>
            <a:r>
              <a:rPr lang="en-US" altLang="zh-CN" dirty="0"/>
              <a:t>The values of production and attraction of each POI node are calculated according to land use type, trip purpose and the area of the building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(or other unit of measurement).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defRPr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For residential nodes and boundary nodes, users can directly customize the production and attraction values.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In step 5, the values of production and attraction of each node are obtained.</a:t>
            </a:r>
            <a:endParaRPr lang="en-US" altLang="zh-CN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F345EE-AD5F-4B17-8226-F86894DFBF38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Next step is to calculate accessibility. 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A degree at different latitudes represents different lengths on a flat surface. W</a:t>
            </a:r>
            <a:r>
              <a:rPr lang="en-US" altLang="zh-CN" dirty="0"/>
              <a:t>e need to convert x/y coordinates into lengths on a flat surface. According to the input latitude of the area of interest, equivalent length will be used in the tool.</a:t>
            </a:r>
            <a:endParaRPr lang="en-US" altLang="zh-CN" dirty="0"/>
          </a:p>
          <a:p>
            <a:r>
              <a:rPr lang="en-US" altLang="zh-CN" dirty="0"/>
              <a:t>Currently, accessibility is measured by straight-line distance between zone centroids. Later, we’ll calculate realistic travel distance with a Shortest Path Algorithm.</a:t>
            </a:r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F345EE-AD5F-4B17-8226-F86894DFBF38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Finally, a typical gravity model is utilized to get zone-to-zone demand volume.</a:t>
            </a:r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F345EE-AD5F-4B17-8226-F86894DFBF38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7001-071B-455F-A450-312C686062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F5FAD-C249-4FD5-8F37-455B58F638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7001-071B-455F-A450-312C686062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F5FAD-C249-4FD5-8F37-455B58F638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7001-071B-455F-A450-312C686062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F5FAD-C249-4FD5-8F37-455B58F638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7001-071B-455F-A450-312C686062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F5FAD-C249-4FD5-8F37-455B58F638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7001-071B-455F-A450-312C686062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F5FAD-C249-4FD5-8F37-455B58F638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7001-071B-455F-A450-312C686062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F5FAD-C249-4FD5-8F37-455B58F638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7001-071B-455F-A450-312C686062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F5FAD-C249-4FD5-8F37-455B58F638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7001-071B-455F-A450-312C686062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F5FAD-C249-4FD5-8F37-455B58F638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7001-071B-455F-A450-312C686062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F5FAD-C249-4FD5-8F37-455B58F638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7001-071B-455F-A450-312C686062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F5FAD-C249-4FD5-8F37-455B58F638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7001-071B-455F-A450-312C686062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F5FAD-C249-4FD5-8F37-455B58F638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9C7001-071B-455F-A450-312C686062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5F5FAD-C249-4FD5-8F37-455B58F6389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hyperlink" Target="https://colab.research.google.com/github/asu-trans-ai-lab/grid2demand/blob/main/osm2gmns.ipynb" TargetMode="Externa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hyperlink" Target="https://github.com/asu-trans-ai-lab/OSM2GMNS" TargetMode="Externa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62000" y="1700511"/>
            <a:ext cx="10668000" cy="238760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Quick introduction to GRID2DEMAND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231"/>
    </mc:Choice>
    <mc:Fallback>
      <p:transition spd="slow" advTm="1323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479980" y="186017"/>
            <a:ext cx="11712019" cy="6140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Step 7: Apply gravity model to perform trip distribution</a:t>
            </a:r>
            <a:endParaRPr lang="en-US" altLang="zh-C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535" y="1742608"/>
            <a:ext cx="10307200" cy="314792"/>
          </a:xfrm>
          <a:prstGeom prst="rect">
            <a:avLst/>
          </a:prstGeom>
        </p:spPr>
      </p:pic>
      <p:sp>
        <p:nvSpPr>
          <p:cNvPr id="20" name="内容占位符 2"/>
          <p:cNvSpPr txBox="1"/>
          <p:nvPr/>
        </p:nvSpPr>
        <p:spPr>
          <a:xfrm>
            <a:off x="760035" y="800100"/>
            <a:ext cx="10671927" cy="9425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en-US" altLang="zh-CN" sz="2600" dirty="0">
                <a:latin typeface="Arial" panose="020B0604020202020204" pitchFamily="34" charset="0"/>
                <a:cs typeface="Arial" panose="020B0604020202020204" pitchFamily="34" charset="0"/>
              </a:rPr>
              <a:t>Users can specify a trip purpose to use default coefficients or customize friction factor coefficients. </a:t>
            </a:r>
            <a:endParaRPr lang="en-US" altLang="zh-CN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文本框 20"/>
          <p:cNvSpPr txBox="1"/>
          <p:nvPr/>
        </p:nvSpPr>
        <p:spPr>
          <a:xfrm>
            <a:off x="1364653" y="2271653"/>
            <a:ext cx="313199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A sample of output</a:t>
            </a:r>
            <a:r>
              <a:rPr lang="en-US" altLang="zh-CN" sz="1600" i="1" dirty="0">
                <a:latin typeface="Arial" panose="020B0604020202020204" pitchFamily="34" charset="0"/>
                <a:cs typeface="Arial" panose="020B0604020202020204" pitchFamily="34" charset="0"/>
              </a:rPr>
              <a:t> demand.csv</a:t>
            </a:r>
            <a:endParaRPr lang="zh-CN" alt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0807" y="2685116"/>
            <a:ext cx="8550381" cy="36807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847"/>
    </mc:Choice>
    <mc:Fallback>
      <p:transition spd="slow" advTm="12847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479980" y="186017"/>
            <a:ext cx="11712019" cy="6140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Step 8: Generate Agent</a:t>
            </a:r>
            <a:endParaRPr lang="en-US" altLang="zh-C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内容占位符 2"/>
          <p:cNvSpPr txBox="1"/>
          <p:nvPr/>
        </p:nvSpPr>
        <p:spPr>
          <a:xfrm>
            <a:off x="760035" y="800100"/>
            <a:ext cx="10671927" cy="9425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en-US" altLang="zh-CN" sz="2600" dirty="0">
                <a:latin typeface="Arial" panose="020B0604020202020204" pitchFamily="34" charset="0"/>
                <a:cs typeface="Arial" panose="020B0604020202020204" pitchFamily="34" charset="0"/>
              </a:rPr>
              <a:t>Based on zone-to-zone demand volume, agent-based node-to-node demand will be generated randomly.</a:t>
            </a:r>
            <a:endParaRPr lang="en-US" altLang="zh-CN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文本框 20"/>
          <p:cNvSpPr txBox="1"/>
          <p:nvPr/>
        </p:nvSpPr>
        <p:spPr>
          <a:xfrm>
            <a:off x="1343871" y="2356691"/>
            <a:ext cx="360220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A sample of output</a:t>
            </a:r>
            <a:r>
              <a:rPr lang="en-US" altLang="zh-CN" sz="1600" i="1" dirty="0">
                <a:latin typeface="Arial" panose="020B0604020202020204" pitchFamily="34" charset="0"/>
                <a:cs typeface="Arial" panose="020B0604020202020204" pitchFamily="34" charset="0"/>
              </a:rPr>
              <a:t> input_agent.csv</a:t>
            </a:r>
            <a:endParaRPr lang="zh-CN" alt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534" y="1748716"/>
            <a:ext cx="10307199" cy="29059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823" y="2771144"/>
            <a:ext cx="7948349" cy="25834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440"/>
    </mc:Choice>
    <mc:Fallback>
      <p:transition spd="slow" advTm="1044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5396" y="793322"/>
            <a:ext cx="10739522" cy="994950"/>
          </a:xfrm>
        </p:spPr>
        <p:txBody>
          <a:bodyPr>
            <a:normAutofit fontScale="92500"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All features are stored with geometry </a:t>
            </a:r>
            <a:r>
              <a:rPr lang="es-ES" altLang="zh-CN" dirty="0">
                <a:latin typeface="Arial" panose="020B0604020202020204" pitchFamily="34" charset="0"/>
                <a:cs typeface="Arial" panose="020B0604020202020204" pitchFamily="34" charset="0"/>
              </a:rPr>
              <a:t>(i.e. x/y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coordinates</a:t>
            </a:r>
            <a:r>
              <a:rPr lang="es-ES" altLang="zh-CN" dirty="0">
                <a:latin typeface="Arial" panose="020B0604020202020204" pitchFamily="34" charset="0"/>
                <a:cs typeface="Arial" panose="020B0604020202020204" pitchFamily="34" charset="0"/>
              </a:rPr>
              <a:t>).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It’s</a:t>
            </a:r>
            <a:r>
              <a:rPr lang="es-ES" altLang="zh-CN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readily</a:t>
            </a:r>
            <a:r>
              <a:rPr lang="es-ES" altLang="zh-CN" dirty="0"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visualize the output </a:t>
            </a:r>
            <a:r>
              <a:rPr lang="en-US" altLang="zh-CN" i="1" dirty="0">
                <a:latin typeface="Arial" panose="020B0604020202020204" pitchFamily="34" charset="0"/>
                <a:cs typeface="Arial" panose="020B0604020202020204" pitchFamily="34" charset="0"/>
              </a:rPr>
              <a:t>demand.csv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and other features in QGIS.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479982" y="186017"/>
            <a:ext cx="3385008" cy="4455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Visualization</a:t>
            </a:r>
            <a:endParaRPr lang="en-US" altLang="zh-C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204" y="1757099"/>
            <a:ext cx="8111592" cy="459338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18565" y="6350482"/>
            <a:ext cx="109548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hlinkClick r:id="rId2"/>
              </a:rPr>
              <a:t>https://colab.research.google.com/github/asu-trans-ai-lab/grid2demand/blob/main/osm2gmns.ipynb</a:t>
            </a:r>
            <a:endParaRPr lang="en-US" altLang="zh-CN" dirty="0"/>
          </a:p>
          <a:p>
            <a:endParaRPr lang="en-US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4919"/>
    </mc:Choice>
    <mc:Fallback>
      <p:transition spd="slow" advTm="34919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783" y="0"/>
            <a:ext cx="9566433" cy="6858000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>
            <a:off x="8956964" y="1922318"/>
            <a:ext cx="1465118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8028709" y="2760518"/>
            <a:ext cx="793173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8111403" y="3106414"/>
            <a:ext cx="3765407" cy="2477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INPUT files</a:t>
            </a:r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Network files in GMNS format can automatically generated by OSM2GMNS tool.</a:t>
            </a:r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POI data may need manual modification, because building types extracted from OpenStreetMap do not follow a land use type standard. </a:t>
            </a:r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(Optional) Users can give a customized trip rates table in advance or edit the default table. </a:t>
            </a:r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8184573" y="3359727"/>
            <a:ext cx="928254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315189" y="4397001"/>
            <a:ext cx="313199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Output demand and agent files are </a:t>
            </a:r>
            <a:r>
              <a:rPr lang="zh-CN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aligned with standard travel models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for static and dynamic transportation management and planning.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直接连接符 17"/>
          <p:cNvCxnSpPr/>
          <p:nvPr/>
        </p:nvCxnSpPr>
        <p:spPr>
          <a:xfrm>
            <a:off x="3952009" y="5985164"/>
            <a:ext cx="578427" cy="0"/>
          </a:xfrm>
          <a:prstGeom prst="line">
            <a:avLst/>
          </a:prstGeom>
          <a:ln w="127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7"/>
          <p:cNvCxnSpPr/>
          <p:nvPr/>
        </p:nvCxnSpPr>
        <p:spPr>
          <a:xfrm>
            <a:off x="1943100" y="6781801"/>
            <a:ext cx="578427" cy="0"/>
          </a:xfrm>
          <a:prstGeom prst="line">
            <a:avLst/>
          </a:prstGeom>
          <a:ln w="127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7"/>
          <p:cNvCxnSpPr/>
          <p:nvPr/>
        </p:nvCxnSpPr>
        <p:spPr>
          <a:xfrm>
            <a:off x="398316" y="4666466"/>
            <a:ext cx="552450" cy="0"/>
          </a:xfrm>
          <a:prstGeom prst="line">
            <a:avLst/>
          </a:prstGeom>
          <a:ln w="127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223"/>
    </mc:Choice>
    <mc:Fallback>
      <p:transition spd="slow" advTm="19223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9982" y="771410"/>
            <a:ext cx="10515600" cy="1540181"/>
          </a:xfrm>
        </p:spPr>
        <p:txBody>
          <a:bodyPr>
            <a:normAutofit fontScale="85000" lnSpcReduction="20000"/>
          </a:bodyPr>
          <a:lstStyle/>
          <a:p>
            <a:pPr algn="just">
              <a:lnSpc>
                <a:spcPct val="110000"/>
              </a:lnSpc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Export a network file from OpenStreetMap. 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10000"/>
              </a:lnSpc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Use OSM2GMNS tool to convert the network from OpenStreetMap to a routable transportation network with </a:t>
            </a:r>
            <a:r>
              <a:rPr lang="en-US" altLang="zh-CN" i="1" dirty="0">
                <a:latin typeface="Arial" panose="020B0604020202020204" pitchFamily="34" charset="0"/>
                <a:cs typeface="Arial" panose="020B0604020202020204" pitchFamily="34" charset="0"/>
              </a:rPr>
              <a:t>.csv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files in standard GMNS format. (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  <a:hlinkClick r:id="rId1"/>
              </a:rPr>
              <a:t>https://github.com/asu-trans-ai-lab/OSM2GMNS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479981" y="186017"/>
            <a:ext cx="5702609" cy="4455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Step 1: Network preparation</a:t>
            </a:r>
            <a:endParaRPr lang="en-US" altLang="zh-C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200" y="2316320"/>
            <a:ext cx="10515599" cy="113894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018" y="3577387"/>
            <a:ext cx="5154605" cy="286891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682" y="3583039"/>
            <a:ext cx="5154605" cy="286325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745798" y="6445753"/>
            <a:ext cx="193011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Road network </a:t>
            </a:r>
            <a:endParaRPr lang="en-US" sz="1600" dirty="0"/>
          </a:p>
        </p:txBody>
      </p:sp>
      <p:sp>
        <p:nvSpPr>
          <p:cNvPr id="17" name="TextBox 16"/>
          <p:cNvSpPr txBox="1"/>
          <p:nvPr/>
        </p:nvSpPr>
        <p:spPr>
          <a:xfrm>
            <a:off x="6976725" y="6445753"/>
            <a:ext cx="485582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Road network with Point Of Interest (POI) </a:t>
            </a:r>
            <a:endParaRPr lang="en-US" sz="1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6164"/>
    </mc:Choice>
    <mc:Fallback>
      <p:transition spd="slow" advTm="36164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479980" y="186017"/>
            <a:ext cx="11712019" cy="4455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Step 2: Import GRID2DEMAND and read the network data</a:t>
            </a:r>
            <a:endParaRPr lang="en-US" altLang="zh-C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-1689" r="-55" b="-1"/>
          <a:stretch>
            <a:fillRect/>
          </a:stretch>
        </p:blipFill>
        <p:spPr>
          <a:xfrm>
            <a:off x="690234" y="743498"/>
            <a:ext cx="10811532" cy="539227"/>
          </a:xfrm>
          <a:prstGeom prst="rect">
            <a:avLst/>
          </a:prstGeom>
        </p:spPr>
      </p:pic>
      <p:sp>
        <p:nvSpPr>
          <p:cNvPr id="15" name="标题 1"/>
          <p:cNvSpPr txBox="1"/>
          <p:nvPr/>
        </p:nvSpPr>
        <p:spPr>
          <a:xfrm>
            <a:off x="479979" y="1533371"/>
            <a:ext cx="11712019" cy="4455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Step 3: Partition Grid into cells</a:t>
            </a:r>
            <a:endParaRPr lang="en-US" altLang="zh-C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内容占位符 2"/>
          <p:cNvSpPr>
            <a:spLocks noGrp="1"/>
          </p:cNvSpPr>
          <p:nvPr>
            <p:ph idx="1"/>
          </p:nvPr>
        </p:nvSpPr>
        <p:spPr>
          <a:xfrm>
            <a:off x="479982" y="1997534"/>
            <a:ext cx="11021784" cy="926792"/>
          </a:xfrm>
        </p:spPr>
        <p:txBody>
          <a:bodyPr>
            <a:normAutofit/>
          </a:bodyPr>
          <a:lstStyle/>
          <a:p>
            <a:pPr algn="just"/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Grids can be automatically generated by a given number of grid cells or cell's width and height in meters.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233" y="2924819"/>
            <a:ext cx="10811531" cy="344744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3345" y="3429000"/>
            <a:ext cx="6545285" cy="33214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787"/>
    </mc:Choice>
    <mc:Fallback>
      <p:transition spd="slow" advTm="21787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40512" y="255812"/>
            <a:ext cx="3348361" cy="445580"/>
          </a:xfrm>
        </p:spPr>
        <p:txBody>
          <a:bodyPr>
            <a:noAutofit/>
          </a:bodyPr>
          <a:lstStyle/>
          <a:p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Why grid zones?</a:t>
            </a:r>
            <a:endParaRPr lang="en-US" altLang="zh-C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7647" y="1347577"/>
            <a:ext cx="4011594" cy="29242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2754" y="1349823"/>
            <a:ext cx="4028458" cy="292202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079336" y="886784"/>
            <a:ext cx="31012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TAZ </a:t>
            </a:r>
            <a:r>
              <a:rPr lang="en-US" altLang="zh-CN" dirty="0"/>
              <a:t>based on census tracts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876719" y="886784"/>
            <a:ext cx="21424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Grid zones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497646" y="4363308"/>
            <a:ext cx="401159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dirty="0"/>
              <a:t>Land use is ignored in TAZs. The spatial biases may deteriorate the accuracy of travel demand.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461185" y="4363308"/>
            <a:ext cx="402845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dirty="0"/>
              <a:t>Trip generation directly comes from activity nodes, which is aggregated in grid zones. Smaller grid, more accurate demand.</a:t>
            </a:r>
            <a:endParaRPr lang="en-US" dirty="0"/>
          </a:p>
        </p:txBody>
      </p:sp>
      <p:sp>
        <p:nvSpPr>
          <p:cNvPr id="6" name="矩形 5"/>
          <p:cNvSpPr/>
          <p:nvPr/>
        </p:nvSpPr>
        <p:spPr>
          <a:xfrm>
            <a:off x="8887986" y="3501992"/>
            <a:ext cx="1536079" cy="693504"/>
          </a:xfrm>
          <a:prstGeom prst="rect">
            <a:avLst/>
          </a:prstGeom>
          <a:solidFill>
            <a:schemeClr val="bg1">
              <a:lumMod val="9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011470" y="3937555"/>
            <a:ext cx="259773" cy="166254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7030A0"/>
                </a:solidFill>
              </a:ln>
              <a:noFill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11469" y="3621867"/>
            <a:ext cx="259773" cy="16625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7030A0"/>
                </a:solidFill>
              </a:ln>
              <a:noFill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71242" y="3535300"/>
            <a:ext cx="11320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/>
              <a:t>Census tract</a:t>
            </a:r>
            <a:endParaRPr lang="zh-CN" altLang="en-US" sz="1400" dirty="0"/>
          </a:p>
        </p:txBody>
      </p:sp>
      <p:sp>
        <p:nvSpPr>
          <p:cNvPr id="14" name="文本框 13"/>
          <p:cNvSpPr txBox="1"/>
          <p:nvPr/>
        </p:nvSpPr>
        <p:spPr>
          <a:xfrm>
            <a:off x="9271242" y="3856402"/>
            <a:ext cx="8146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/>
              <a:t>Grid cell</a:t>
            </a:r>
            <a:endParaRPr lang="zh-CN" altLang="en-US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1501937" y="5786550"/>
            <a:ext cx="67608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Zones partitioned by grids could </a:t>
            </a:r>
            <a:r>
              <a:rPr lang="en-US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reduce spatial biases.</a:t>
            </a:r>
            <a:endParaRPr lang="en-US" b="1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769"/>
    </mc:Choice>
    <mc:Fallback>
      <p:transition spd="slow" advTm="50769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479980" y="186017"/>
            <a:ext cx="11712019" cy="10193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Step 4: Get production/attraction rates of each land use type with a specific trip purpose</a:t>
            </a:r>
            <a:endParaRPr lang="en-US" altLang="zh-C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内容占位符 2"/>
          <p:cNvSpPr txBox="1"/>
          <p:nvPr/>
        </p:nvSpPr>
        <p:spPr>
          <a:xfrm>
            <a:off x="760036" y="1208412"/>
            <a:ext cx="10671928" cy="200238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Users can customize trip purpose and </a:t>
            </a:r>
            <a:r>
              <a:rPr lang="en-US" altLang="zh-CN" sz="2800" i="1" dirty="0">
                <a:latin typeface="Arial" panose="020B0604020202020204" pitchFamily="34" charset="0"/>
                <a:cs typeface="Arial" panose="020B0604020202020204" pitchFamily="34" charset="0"/>
              </a:rPr>
              <a:t>poi_trip_rate.csv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. Default trip rates are collected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according to ITE trip generation rates tables.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The values of production and attraction of each POI node are calculated according to land use type, trip purpose and the area of the building (or other unit of measurement).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940" y="3357551"/>
            <a:ext cx="10737157" cy="32211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0671" y="3958937"/>
            <a:ext cx="6648627" cy="2079300"/>
          </a:xfrm>
          <a:prstGeom prst="rect">
            <a:avLst/>
          </a:prstGeom>
        </p:spPr>
      </p:pic>
      <p:sp>
        <p:nvSpPr>
          <p:cNvPr id="17" name="文本框 20"/>
          <p:cNvSpPr txBox="1"/>
          <p:nvPr/>
        </p:nvSpPr>
        <p:spPr>
          <a:xfrm>
            <a:off x="8426104" y="5649588"/>
            <a:ext cx="313199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A sample of </a:t>
            </a:r>
            <a:r>
              <a:rPr lang="en-US" altLang="zh-CN" sz="1600" i="1" dirty="0">
                <a:latin typeface="Arial" panose="020B0604020202020204" pitchFamily="34" charset="0"/>
                <a:cs typeface="Arial" panose="020B0604020202020204" pitchFamily="34" charset="0"/>
              </a:rPr>
              <a:t>poi_trip_rate.csv</a:t>
            </a:r>
            <a:endParaRPr lang="zh-CN" alt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3442"/>
    </mc:Choice>
    <mc:Fallback>
      <p:transition spd="slow" advTm="23442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479980" y="186017"/>
            <a:ext cx="11712019" cy="10193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Step 5: Define production/attraction values of each node according to the node’s activity type</a:t>
            </a:r>
            <a:endParaRPr lang="en-US" altLang="zh-C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内容占位符 2"/>
          <p:cNvSpPr txBox="1"/>
          <p:nvPr/>
        </p:nvSpPr>
        <p:spPr>
          <a:xfrm>
            <a:off x="760036" y="1208412"/>
            <a:ext cx="10671928" cy="20023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Three kinds of nodes in the network can generate travel demand: 1) POI nodes, 2) residential nodes, and 3) boundary nodes.</a:t>
            </a:r>
            <a:endParaRPr lang="en-US" altLang="zh-CN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</a:pP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Users can customize production and attraction values of residential nodes and boundary nodes.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20"/>
          <p:cNvSpPr txBox="1"/>
          <p:nvPr/>
        </p:nvSpPr>
        <p:spPr>
          <a:xfrm>
            <a:off x="1027778" y="3673827"/>
            <a:ext cx="313199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A sample of updated</a:t>
            </a:r>
            <a:r>
              <a:rPr lang="en-US" altLang="zh-CN" sz="1600" i="1" dirty="0">
                <a:latin typeface="Arial" panose="020B0604020202020204" pitchFamily="34" charset="0"/>
                <a:cs typeface="Arial" panose="020B0604020202020204" pitchFamily="34" charset="0"/>
              </a:rPr>
              <a:t> node.csv</a:t>
            </a:r>
            <a:endParaRPr lang="zh-CN" alt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353" y="3209260"/>
            <a:ext cx="11226675" cy="32211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358" y="4012381"/>
            <a:ext cx="10336223" cy="24206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6252"/>
    </mc:Choice>
    <mc:Fallback>
      <p:transition spd="slow" advTm="46252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479980" y="186017"/>
            <a:ext cx="11712019" cy="6388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Step 6: Calculate zone-to-zone accessibility</a:t>
            </a:r>
            <a:endParaRPr lang="en-US" altLang="zh-C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内容占位符 2"/>
          <p:cNvSpPr txBox="1"/>
          <p:nvPr/>
        </p:nvSpPr>
        <p:spPr>
          <a:xfrm>
            <a:off x="760036" y="886290"/>
            <a:ext cx="10671927" cy="21374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en-US" altLang="zh-CN" sz="2600" dirty="0">
                <a:latin typeface="Arial" panose="020B0604020202020204" pitchFamily="34" charset="0"/>
                <a:cs typeface="Arial" panose="020B0604020202020204" pitchFamily="34" charset="0"/>
              </a:rPr>
              <a:t>A degree at different latitudes represents different lengths on a flat surface. Users need to input the latitude of the area of interest for converting x/y coordinates into </a:t>
            </a:r>
            <a:endParaRPr lang="en-US" altLang="zh-CN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2600" dirty="0">
                <a:latin typeface="Arial" panose="020B0604020202020204" pitchFamily="34" charset="0"/>
                <a:cs typeface="Arial" panose="020B0604020202020204" pitchFamily="34" charset="0"/>
              </a:rPr>
              <a:t>   lengths on a flat surface.</a:t>
            </a:r>
            <a:endParaRPr lang="en-US" altLang="zh-CN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989" y="1888877"/>
            <a:ext cx="4662641" cy="112360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319" y="3958574"/>
            <a:ext cx="10065361" cy="306604"/>
          </a:xfrm>
          <a:prstGeom prst="rect">
            <a:avLst/>
          </a:prstGeom>
        </p:spPr>
      </p:pic>
      <p:sp>
        <p:nvSpPr>
          <p:cNvPr id="16" name="文本框 20"/>
          <p:cNvSpPr txBox="1"/>
          <p:nvPr/>
        </p:nvSpPr>
        <p:spPr>
          <a:xfrm>
            <a:off x="8385464" y="5362307"/>
            <a:ext cx="29371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A sample of </a:t>
            </a:r>
            <a:r>
              <a:rPr lang="en-US" altLang="zh-CN" sz="1600" i="1" dirty="0">
                <a:latin typeface="Arial" panose="020B0604020202020204" pitchFamily="34" charset="0"/>
                <a:cs typeface="Arial" panose="020B0604020202020204" pitchFamily="34" charset="0"/>
              </a:rPr>
              <a:t>accessibility.csv</a:t>
            </a:r>
            <a:endParaRPr lang="zh-CN" alt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内容占位符 2"/>
          <p:cNvSpPr txBox="1"/>
          <p:nvPr/>
        </p:nvSpPr>
        <p:spPr>
          <a:xfrm>
            <a:off x="760035" y="3044533"/>
            <a:ext cx="10671928" cy="7938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en-US" altLang="zh-CN" sz="2600" dirty="0">
                <a:latin typeface="Arial" panose="020B0604020202020204" pitchFamily="34" charset="0"/>
                <a:cs typeface="Arial" panose="020B0604020202020204" pitchFamily="34" charset="0"/>
              </a:rPr>
              <a:t>Currently, accessibility is measured by straight-line distance between zone centroids.</a:t>
            </a:r>
            <a:endParaRPr lang="en-US" altLang="zh-CN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225" y="4437345"/>
            <a:ext cx="6953239" cy="19954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2526"/>
    </mc:Choice>
    <mc:Fallback>
      <p:transition spd="slow" advTm="42526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479980" y="186017"/>
            <a:ext cx="11712019" cy="6140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Step 7: Apply gravity model to perform trip distribution</a:t>
            </a:r>
            <a:endParaRPr lang="en-US" altLang="zh-C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内容占位符 2"/>
          <p:cNvSpPr txBox="1"/>
          <p:nvPr/>
        </p:nvSpPr>
        <p:spPr>
          <a:xfrm>
            <a:off x="760036" y="792768"/>
            <a:ext cx="10671927" cy="9425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en-US" altLang="zh-CN" sz="2600" dirty="0">
                <a:latin typeface="Arial" panose="020B0604020202020204" pitchFamily="34" charset="0"/>
                <a:cs typeface="Arial" panose="020B0604020202020204" pitchFamily="34" charset="0"/>
              </a:rPr>
              <a:t>For each OD pair, a typical gravity model is applied to calculate zone-to-zone demand volume. </a:t>
            </a:r>
            <a:endParaRPr lang="en-US" altLang="zh-CN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文本框 20"/>
          <p:cNvSpPr txBox="1"/>
          <p:nvPr/>
        </p:nvSpPr>
        <p:spPr>
          <a:xfrm>
            <a:off x="7455711" y="5902549"/>
            <a:ext cx="39762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Default values of friction factor coefficients under a specific trip purposes</a:t>
            </a:r>
            <a:endParaRPr lang="zh-CN" altLang="en-US" sz="1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6"/>
              <p:cNvSpPr txBox="1"/>
              <p:nvPr/>
            </p:nvSpPr>
            <p:spPr>
              <a:xfrm>
                <a:off x="1078189" y="3128419"/>
                <a:ext cx="10515600" cy="22515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457200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altLang="zh-CN" sz="1600" i="1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where,</a:t>
                </a:r>
                <a:endParaRPr lang="en-US" altLang="zh-CN" sz="1600" i="1" dirty="0">
                  <a:effectLst/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457200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600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16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𝑇</m:t>
                        </m:r>
                      </m:e>
                      <m:sub>
                        <m:r>
                          <a:rPr lang="en-US" altLang="zh-CN" sz="16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𝑖𝑗</m:t>
                        </m:r>
                      </m:sub>
                    </m:sSub>
                  </m:oMath>
                </a14:m>
                <a:r>
                  <a:rPr lang="en-US" altLang="zh-CN" sz="1600" dirty="0"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: Trips from zone </a:t>
                </a:r>
                <a14:m>
                  <m:oMath xmlns:m="http://schemas.openxmlformats.org/officeDocument/2006/math">
                    <m:r>
                      <a:rPr lang="en-US" altLang="zh-CN" sz="1600" i="1"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𝑖</m:t>
                    </m:r>
                  </m:oMath>
                </a14:m>
                <a:r>
                  <a:rPr lang="en-US" altLang="zh-CN" sz="1600" dirty="0"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to zone </a:t>
                </a:r>
                <a14:m>
                  <m:oMath xmlns:m="http://schemas.openxmlformats.org/officeDocument/2006/math">
                    <m:r>
                      <a:rPr lang="en-US" altLang="zh-CN" sz="1600" i="1"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𝑗</m:t>
                    </m:r>
                    <m:r>
                      <a:rPr lang="en-US" altLang="zh-CN" sz="1600" i="1"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sz="16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  <m:sub>
                        <m:r>
                          <a:rPr lang="en-US" altLang="zh-CN" sz="1600" i="1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zh-CN" sz="16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: Productions in </a:t>
                </a:r>
                <a:r>
                  <a:rPr lang="en-US" altLang="zh-CN" sz="1600" dirty="0"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zone </a:t>
                </a:r>
                <a14:m>
                  <m:oMath xmlns:m="http://schemas.openxmlformats.org/officeDocument/2006/math">
                    <m:r>
                      <a:rPr lang="en-US" altLang="zh-CN" sz="1600" i="1"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𝑖</m:t>
                    </m:r>
                  </m:oMath>
                </a14:m>
                <a:r>
                  <a:rPr lang="en-US" altLang="zh-CN" sz="1600" dirty="0"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n-US" altLang="zh-CN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US" altLang="zh-CN" sz="1600" dirty="0"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: Attractions in zone </a:t>
                </a:r>
                <a14:m>
                  <m:oMath xmlns:m="http://schemas.openxmlformats.org/officeDocument/2006/math">
                    <m:r>
                      <a:rPr lang="en-US" altLang="zh-CN" sz="1600" b="0" i="1" smtClean="0"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𝑗</m:t>
                    </m:r>
                  </m:oMath>
                </a14:m>
                <a:endParaRPr lang="en-US" altLang="zh-CN" sz="1600" dirty="0">
                  <a:latin typeface="Arial" panose="020B0604020202020204" pitchFamily="34" charset="0"/>
                  <a:ea typeface="Yu Mincho" panose="02020400000000000000" pitchFamily="18" charset="-128"/>
                  <a:cs typeface="Arial" panose="020B0604020202020204" pitchFamily="34" charset="0"/>
                </a:endParaRPr>
              </a:p>
              <a:p>
                <a:pPr marL="457200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𝐹</m:t>
                        </m:r>
                      </m:e>
                      <m:sub>
                        <m:r>
                          <a:rPr lang="en-US" altLang="zh-CN" sz="1600" i="1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altLang="zh-CN" sz="1600" b="0" i="1" smtClean="0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US" altLang="zh-CN" sz="16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: Friction factor for travel </a:t>
                </a:r>
                <a:r>
                  <a:rPr lang="en-US" altLang="zh-CN" sz="1600" dirty="0"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from zone </a:t>
                </a:r>
                <a14:m>
                  <m:oMath xmlns:m="http://schemas.openxmlformats.org/officeDocument/2006/math">
                    <m:r>
                      <a:rPr lang="en-US" altLang="zh-CN" sz="1600" i="1"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𝑖</m:t>
                    </m:r>
                  </m:oMath>
                </a14:m>
                <a:r>
                  <a:rPr lang="en-US" altLang="zh-CN" sz="1600" dirty="0"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to zone </a:t>
                </a:r>
                <a14:m>
                  <m:oMath xmlns:m="http://schemas.openxmlformats.org/officeDocument/2006/math">
                    <m:r>
                      <a:rPr lang="en-US" altLang="zh-CN" sz="1600" i="1"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𝑗</m:t>
                    </m:r>
                    <m:r>
                      <a:rPr lang="en-US" altLang="zh-CN" sz="1600" i="1"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sz="16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; </a:t>
                </a:r>
                <a:endParaRPr lang="en-US" altLang="zh-CN" sz="1600" dirty="0">
                  <a:effectLst/>
                  <a:latin typeface="Arial" panose="020B0604020202020204" pitchFamily="34" charset="0"/>
                  <a:ea typeface="Yu Mincho" panose="02020400000000000000" pitchFamily="18" charset="-128"/>
                  <a:cs typeface="Arial" panose="020B0604020202020204" pitchFamily="34" charset="0"/>
                </a:endParaRPr>
              </a:p>
              <a:p>
                <a:pPr marL="457200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𝐾</m:t>
                        </m:r>
                      </m:e>
                      <m:sub>
                        <m:r>
                          <a:rPr lang="en-US" altLang="zh-CN" sz="1600" i="1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𝑖𝑗</m:t>
                        </m:r>
                      </m:sub>
                    </m:sSub>
                  </m:oMath>
                </a14:m>
                <a:r>
                  <a:rPr lang="en-US" altLang="zh-CN" sz="1600" dirty="0"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: Correction factor for travel from zone </a:t>
                </a:r>
                <a14:m>
                  <m:oMath xmlns:m="http://schemas.openxmlformats.org/officeDocument/2006/math">
                    <m:r>
                      <a:rPr lang="en-US" altLang="zh-CN" sz="1600" i="1"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𝑖</m:t>
                    </m:r>
                  </m:oMath>
                </a14:m>
                <a:r>
                  <a:rPr lang="en-US" altLang="zh-CN" sz="1600" dirty="0"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to zone </a:t>
                </a:r>
                <a14:m>
                  <m:oMath xmlns:m="http://schemas.openxmlformats.org/officeDocument/2006/math">
                    <m:r>
                      <a:rPr lang="en-US" altLang="zh-CN" sz="1600" i="1"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𝑗</m:t>
                    </m:r>
                    <m:r>
                      <a:rPr lang="en-US" altLang="zh-CN" sz="1600" i="1"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sz="16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 Default value equals to 1;</a:t>
                </a:r>
                <a:endParaRPr lang="en-US" altLang="zh-CN" sz="1600" dirty="0">
                  <a:effectLst/>
                  <a:latin typeface="Arial" panose="020B0604020202020204" pitchFamily="34" charset="0"/>
                  <a:ea typeface="Yu Mincho" panose="02020400000000000000" pitchFamily="18" charset="-128"/>
                  <a:cs typeface="Arial" panose="020B0604020202020204" pitchFamily="34" charset="0"/>
                </a:endParaRPr>
              </a:p>
              <a:p>
                <a:pPr marL="457200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600" i="1" smtClean="0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1600" i="1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𝑑</m:t>
                        </m:r>
                      </m:e>
                      <m:sub>
                        <m:r>
                          <a:rPr lang="en-US" altLang="zh-CN" sz="1600" i="1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𝑖𝑗</m:t>
                        </m:r>
                      </m:sub>
                    </m:sSub>
                  </m:oMath>
                </a14:m>
                <a:r>
                  <a:rPr lang="en-US" altLang="zh-CN" sz="16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: Accessibility from </a:t>
                </a:r>
                <a:r>
                  <a:rPr lang="en-US" altLang="zh-CN" sz="1600" dirty="0"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zone </a:t>
                </a:r>
                <a14:m>
                  <m:oMath xmlns:m="http://schemas.openxmlformats.org/officeDocument/2006/math">
                    <m:r>
                      <a:rPr lang="en-US" altLang="zh-CN" sz="1600" i="1"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𝑖</m:t>
                    </m:r>
                  </m:oMath>
                </a14:m>
                <a:r>
                  <a:rPr lang="en-US" altLang="zh-CN" sz="16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altLang="zh-CN" sz="1600" dirty="0"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to</a:t>
                </a:r>
                <a:r>
                  <a:rPr lang="en-US" altLang="zh-CN" sz="16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altLang="zh-CN" sz="1600" dirty="0"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zone </a:t>
                </a:r>
                <a14:m>
                  <m:oMath xmlns:m="http://schemas.openxmlformats.org/officeDocument/2006/math">
                    <m:r>
                      <a:rPr lang="en-US" altLang="zh-CN" sz="1600" i="1"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𝑗</m:t>
                    </m:r>
                  </m:oMath>
                </a14:m>
                <a:r>
                  <a:rPr lang="en-US" altLang="zh-CN" sz="16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;</a:t>
                </a:r>
                <a:endParaRPr lang="en-US" altLang="zh-CN" sz="1600" dirty="0">
                  <a:effectLst/>
                  <a:latin typeface="Arial" panose="020B0604020202020204" pitchFamily="34" charset="0"/>
                  <a:ea typeface="Yu Mincho" panose="02020400000000000000" pitchFamily="18" charset="-128"/>
                  <a:cs typeface="Arial" panose="020B0604020202020204" pitchFamily="34" charset="0"/>
                </a:endParaRPr>
              </a:p>
              <a:p>
                <a:pPr marL="457200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altLang="zh-CN" sz="16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altLang="zh-CN" sz="16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,</m:t>
                    </m:r>
                    <m:r>
                      <a:rPr lang="en-US" altLang="zh-CN" sz="16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altLang="zh-CN" sz="16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,</m:t>
                    </m:r>
                    <m:r>
                      <a:rPr lang="en-US" altLang="zh-CN" sz="16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𝑐</m:t>
                    </m:r>
                  </m:oMath>
                </a14:m>
                <a:r>
                  <a:rPr lang="en-US" altLang="zh-CN" sz="16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: Friction factor coefficients.</a:t>
                </a:r>
                <a:endParaRPr lang="en-US" altLang="zh-CN" sz="1600" dirty="0">
                  <a:effectLst/>
                  <a:latin typeface="Arial" panose="020B0604020202020204" pitchFamily="34" charset="0"/>
                  <a:ea typeface="Yu Mincho" panose="02020400000000000000" pitchFamily="18" charset="-128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4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8189" y="3128419"/>
                <a:ext cx="10515600" cy="2251578"/>
              </a:xfrm>
              <a:prstGeom prst="rect">
                <a:avLst/>
              </a:prstGeom>
              <a:blipFill rotWithShape="1">
                <a:blip r:embed="rId1"/>
                <a:stretch>
                  <a:fillRect l="-6" t="-18" r="6" b="12"/>
                </a:stretch>
              </a:blipFill>
            </p:spPr>
            <p:txBody>
              <a:bodyPr/>
              <a:lstStyle/>
              <a:p>
                <a:r>
                  <a:rPr lang="en-US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8"/>
              <p:cNvSpPr txBox="1"/>
              <p:nvPr/>
            </p:nvSpPr>
            <p:spPr>
              <a:xfrm>
                <a:off x="2965833" y="1735276"/>
                <a:ext cx="6094070" cy="10760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zh-CN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US" altLang="zh-CN" i="1"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𝑖</m:t>
                          </m:r>
                          <m:r>
                            <a:rPr lang="en-US" altLang="zh-CN" b="0" i="1" smtClean="0"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𝑗</m:t>
                          </m:r>
                        </m:sub>
                      </m:sSub>
                      <m:r>
                        <a:rPr lang="en-US" altLang="zh-CN" b="0" i="1" smtClean="0"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zh-CN" altLang="zh-CN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zh-CN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altLang="zh-CN" i="1"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altLang="zh-CN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∙</m:t>
                      </m:r>
                      <m:f>
                        <m:fPr>
                          <m:ctrlPr>
                            <a:rPr lang="en-US" altLang="zh-CN" b="0" i="1" smtClean="0"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zh-CN" altLang="zh-CN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</m:sub>
                          </m:sSub>
                          <m:r>
                            <a:rPr lang="en-US" altLang="zh-CN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∙</m:t>
                          </m:r>
                          <m:sSub>
                            <m:sSubPr>
                              <m:ctrlPr>
                                <a:rPr lang="zh-CN" altLang="zh-CN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en-US" altLang="zh-CN" i="1"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</m:sub>
                          </m:sSub>
                          <m:r>
                            <a:rPr lang="en-US" altLang="zh-CN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∙</m:t>
                          </m:r>
                          <m:sSub>
                            <m:sSubPr>
                              <m:ctrlPr>
                                <a:rPr lang="zh-CN" altLang="zh-CN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altLang="zh-CN" i="1"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</m:sub>
                          </m:sSub>
                        </m:num>
                        <m:den>
                          <m:nary>
                            <m:naryPr>
                              <m:chr m:val="∑"/>
                              <m:limLoc m:val="subSup"/>
                              <m:supHide m:val="on"/>
                              <m:ctrlPr>
                                <a:rPr lang="en-US" altLang="zh-CN" b="0" i="1" smtClean="0"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9"/>
                                </m:rPr>
                                <a:rPr lang="en-US" altLang="zh-CN" b="0" i="1" smtClean="0"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</m:sub>
                            <m:sup/>
                            <m:e>
                              <m:d>
                                <m:dPr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  <a:ea typeface="Yu Mincho" panose="02020400000000000000" pitchFamily="18" charset="-128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zh-CN" altLang="zh-CN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𝐴</m:t>
                                      </m:r>
                                    </m:e>
                                    <m:sub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𝑗</m:t>
                                      </m:r>
                                    </m:sub>
                                  </m:sSub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∙</m:t>
                                  </m:r>
                                  <m:sSub>
                                    <m:sSubPr>
                                      <m:ctrlPr>
                                        <a:rPr lang="zh-CN" altLang="zh-CN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𝐹</m:t>
                                      </m:r>
                                    </m:e>
                                    <m:sub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  <a:ea typeface="Yu Mincho" panose="02020400000000000000" pitchFamily="18" charset="-128"/>
                                          <a:cs typeface="Times New Roman" panose="02020603050405020304" pitchFamily="18" charset="0"/>
                                        </a:rPr>
                                        <m:t>𝑖𝑗</m:t>
                                      </m:r>
                                    </m:sub>
                                  </m:sSub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∙</m:t>
                                  </m:r>
                                  <m:sSub>
                                    <m:sSubPr>
                                      <m:ctrlPr>
                                        <a:rPr lang="zh-CN" altLang="zh-CN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𝐾</m:t>
                                      </m:r>
                                    </m:e>
                                    <m:sub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  <a:ea typeface="Yu Mincho" panose="02020400000000000000" pitchFamily="18" charset="-128"/>
                                          <a:cs typeface="Times New Roman" panose="02020603050405020304" pitchFamily="18" charset="0"/>
                                        </a:rPr>
                                        <m:t>𝑖𝑗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nary>
                        </m:den>
                      </m:f>
                    </m:oMath>
                  </m:oMathPara>
                </a14:m>
                <a:endParaRPr lang="en-US" altLang="zh-CN" sz="2200" i="1" dirty="0"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endParaRPr lang="en-US" altLang="zh-CN" sz="2200" i="1" dirty="0"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文本框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5833" y="1735276"/>
                <a:ext cx="6094070" cy="1076064"/>
              </a:xfrm>
              <a:prstGeom prst="rect">
                <a:avLst/>
              </a:prstGeom>
              <a:blipFill rotWithShape="1">
                <a:blip r:embed="rId2"/>
                <a:stretch>
                  <a:fillRect l="-6" t="-42" r="6" b="18"/>
                </a:stretch>
              </a:blipFill>
            </p:spPr>
            <p:txBody>
              <a:bodyPr/>
              <a:lstStyle/>
              <a:p>
                <a:r>
                  <a:rPr lang="en-US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2965833" y="2692486"/>
                <a:ext cx="6094428" cy="4174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zh-CN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en-US" altLang="zh-CN" i="1"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𝑖</m:t>
                          </m:r>
                          <m:r>
                            <a:rPr lang="en-US" altLang="zh-CN" b="0" i="1" smtClean="0"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𝑗</m:t>
                          </m:r>
                        </m:sub>
                      </m:sSub>
                      <m:r>
                        <a:rPr lang="en-US" altLang="zh-CN" b="0" i="1" smtClean="0"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zh-CN" b="0" i="1" smtClean="0"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sSup>
                            <m:sSupPr>
                              <m:ctrlPr>
                                <a:rPr lang="en-US" altLang="zh-CN" b="0" i="1" smtClean="0"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zh-CN" i="1"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i="1">
                                      <a:latin typeface="Cambria Math" panose="02040503050406030204" pitchFamily="18" charset="0"/>
                                      <a:ea typeface="Yu Mincho" panose="02020400000000000000" pitchFamily="18" charset="-128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ea typeface="Yu Mincho" panose="02020400000000000000" pitchFamily="18" charset="-128"/>
                                      <a:cs typeface="Times New Roman" panose="020206030504050203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ea typeface="Yu Mincho" panose="02020400000000000000" pitchFamily="18" charset="-128"/>
                                      <a:cs typeface="Times New Roman" panose="02020603050405020304" pitchFamily="18" charset="0"/>
                                    </a:rPr>
                                    <m:t>𝑖𝑗</m:t>
                                  </m:r>
                                </m:sub>
                              </m:sSub>
                              <m:r>
                                <a:rPr lang="en-US" altLang="zh-CN" i="1"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</a:rPr>
                                <m:t>𝑏</m:t>
                              </m:r>
                            </m:sup>
                          </m:sSup>
                          <m:r>
                            <a:rPr lang="en-US" altLang="zh-CN" b="0" i="1" smtClean="0"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altLang="zh-CN" b="0" i="1" smtClean="0"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𝑐</m:t>
                          </m:r>
                          <m:r>
                            <a:rPr lang="en-US" altLang="zh-CN" b="0" i="1" smtClean="0"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altLang="zh-CN" b="0" i="1" smtClean="0"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</a:rPr>
                                <m:t>𝑑</m:t>
                              </m:r>
                            </m:e>
                            <m:sub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</a:rPr>
                                <m:t>𝑖𝑗</m:t>
                              </m:r>
                            </m:sub>
                          </m:sSub>
                          <m:r>
                            <a:rPr lang="en-US" altLang="zh-CN" b="0" i="1" smtClean="0"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)</m:t>
                          </m:r>
                        </m:sup>
                      </m:sSup>
                    </m:oMath>
                  </m:oMathPara>
                </a14:m>
                <a:endParaRPr lang="zh-CN" altLang="en-US" sz="2200" dirty="0"/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5833" y="2692486"/>
                <a:ext cx="6094428" cy="417422"/>
              </a:xfrm>
              <a:prstGeom prst="rect">
                <a:avLst/>
              </a:prstGeom>
              <a:blipFill rotWithShape="1">
                <a:blip r:embed="rId3"/>
                <a:stretch>
                  <a:fillRect l="-6" t="-21" r="1" b="75"/>
                </a:stretch>
              </a:blipFill>
            </p:spPr>
            <p:txBody>
              <a:bodyPr/>
              <a:lstStyle/>
              <a:p>
                <a:r>
                  <a:rPr lang="en-US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9" name="Table 18"/>
          <p:cNvGraphicFramePr/>
          <p:nvPr/>
        </p:nvGraphicFramePr>
        <p:xfrm>
          <a:off x="7705594" y="4980124"/>
          <a:ext cx="3408217" cy="8839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46909"/>
                <a:gridCol w="737754"/>
                <a:gridCol w="748146"/>
                <a:gridCol w="675408"/>
              </a:tblGrid>
              <a:tr h="182880"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Trip Purpose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endParaRPr lang="en-US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</a:t>
                      </a:r>
                      <a:endParaRPr lang="en-US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endParaRPr lang="en-US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(HBW)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28507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-0.02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-0.123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(HBO)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139173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-1.285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-0.094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(NHB)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219113</a:t>
                      </a:r>
                      <a:endParaRPr lang="en-US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-1.332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-0.1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376"/>
    </mc:Choice>
    <mc:Fallback>
      <p:transition spd="slow" advTm="8376"/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3828</Words>
  <Application>WPS Presentation</Application>
  <PresentationFormat>宽屏</PresentationFormat>
  <Paragraphs>132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7" baseType="lpstr">
      <vt:lpstr>Arial</vt:lpstr>
      <vt:lpstr>SimSun</vt:lpstr>
      <vt:lpstr>Wingdings</vt:lpstr>
      <vt:lpstr>lucida Grande</vt:lpstr>
      <vt:lpstr>Segoe Print</vt:lpstr>
      <vt:lpstr>Cambria Math</vt:lpstr>
      <vt:lpstr>Times New Roman</vt:lpstr>
      <vt:lpstr>Yu Mincho</vt:lpstr>
      <vt:lpstr>Yu Gothic UI Semilight</vt:lpstr>
      <vt:lpstr>Microsoft YaHei</vt:lpstr>
      <vt:lpstr>Arial Unicode MS</vt:lpstr>
      <vt:lpstr>等线 Light</vt:lpstr>
      <vt:lpstr>等线</vt:lpstr>
      <vt:lpstr>Calibri</vt:lpstr>
      <vt:lpstr>Office 主题​​</vt:lpstr>
      <vt:lpstr>Quick introduction to GRID2DEMAND</vt:lpstr>
      <vt:lpstr>Framework</vt:lpstr>
      <vt:lpstr>PowerPoint 演示文稿</vt:lpstr>
      <vt:lpstr>PowerPoint 演示文稿</vt:lpstr>
      <vt:lpstr>Why grid zones?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GRID2DEMAND</dc:title>
  <dc:creator>Li Anjun</dc:creator>
  <cp:lastModifiedBy>Xuesong Zhou</cp:lastModifiedBy>
  <cp:revision>98</cp:revision>
  <dcterms:created xsi:type="dcterms:W3CDTF">2020-12-26T16:36:00Z</dcterms:created>
  <dcterms:modified xsi:type="dcterms:W3CDTF">2021-04-02T23:58:00Z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1033-11.2.0.10078</vt:lpwstr>
  </property>
</Properties>
</file>