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3" r:id="rId1"/>
  </p:sldMasterIdLst>
  <p:notesMasterIdLst>
    <p:notesMasterId r:id="rId15"/>
  </p:notesMasterIdLst>
  <p:sldIdLst>
    <p:sldId id="256" r:id="rId2"/>
    <p:sldId id="257" r:id="rId3"/>
    <p:sldId id="260" r:id="rId4"/>
    <p:sldId id="261" r:id="rId5"/>
    <p:sldId id="264" r:id="rId6"/>
    <p:sldId id="265" r:id="rId7"/>
    <p:sldId id="269" r:id="rId8"/>
    <p:sldId id="268" r:id="rId9"/>
    <p:sldId id="266" r:id="rId10"/>
    <p:sldId id="267" r:id="rId11"/>
    <p:sldId id="273" r:id="rId12"/>
    <p:sldId id="270" r:id="rId13"/>
    <p:sldId id="271" r:id="rId14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E0B2"/>
    <a:srgbClr val="7DE0AA"/>
    <a:srgbClr val="6AC0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76"/>
  </p:normalViewPr>
  <p:slideViewPr>
    <p:cSldViewPr snapToGrid="0" snapToObjects="1">
      <p:cViewPr varScale="1">
        <p:scale>
          <a:sx n="106" d="100"/>
          <a:sy n="106" d="100"/>
        </p:scale>
        <p:origin x="79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Zo&#353;it2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k-SK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175-9245-B91A-60ECDFEA7261}"/>
              </c:ext>
            </c:extLst>
          </c:dPt>
          <c:dPt>
            <c:idx val="1"/>
            <c:bubble3D val="0"/>
            <c:spPr>
              <a:solidFill>
                <a:srgbClr val="9CE0B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175-9245-B91A-60ECDFEA7261}"/>
              </c:ext>
            </c:extLst>
          </c:dPt>
          <c:dPt>
            <c:idx val="2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175-9245-B91A-60ECDFEA7261}"/>
              </c:ext>
            </c:extLst>
          </c:dPt>
          <c:dPt>
            <c:idx val="3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175-9245-B91A-60ECDFEA7261}"/>
              </c:ext>
            </c:extLst>
          </c:dPt>
          <c:dLbls>
            <c:dLbl>
              <c:idx val="0"/>
              <c:layout>
                <c:manualLayout>
                  <c:x val="-0.11771934380100262"/>
                  <c:y val="0.13943455602336444"/>
                </c:manualLayout>
              </c:layout>
              <c:tx>
                <c:rich>
                  <a:bodyPr/>
                  <a:lstStyle/>
                  <a:p>
                    <a:fld id="{557299AF-71E7-5A4A-83CA-C8C817FBD797}" type="CATEGORYNAME">
                      <a:rPr lang="en-US"/>
                      <a:pPr/>
                      <a:t>[NÁZOV KATEGÓRIE]</a:t>
                    </a:fld>
                    <a:r>
                      <a:rPr lang="en-US" baseline="0" dirty="0"/>
                      <a:t>; </a:t>
                    </a:r>
                    <a:fld id="{BA7D076B-1745-F943-A2E0-AA20AC1BF6CC}" type="VALUE">
                      <a:rPr lang="en-US" b="1" baseline="0"/>
                      <a:pPr/>
                      <a:t>[HODNOTA]</a:t>
                    </a:fld>
                    <a:r>
                      <a:rPr lang="en-US" baseline="0" dirty="0"/>
                      <a:t>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7175-9245-B91A-60ECDFEA7261}"/>
                </c:ext>
              </c:extLst>
            </c:dLbl>
            <c:dLbl>
              <c:idx val="1"/>
              <c:layout>
                <c:manualLayout>
                  <c:x val="-0.16184459739631468"/>
                  <c:y val="7.0928316613305536E-2"/>
                </c:manualLayout>
              </c:layout>
              <c:tx>
                <c:rich>
                  <a:bodyPr/>
                  <a:lstStyle/>
                  <a:p>
                    <a:fld id="{24BD9A80-163F-4D4B-9E0C-1C1FE8249A85}" type="CATEGORYNAME">
                      <a:rPr lang="en-US"/>
                      <a:pPr/>
                      <a:t>[NÁZOV KATEGÓRIE]</a:t>
                    </a:fld>
                    <a:r>
                      <a:rPr lang="en-US" baseline="0" dirty="0"/>
                      <a:t>; </a:t>
                    </a:r>
                    <a:fld id="{EC62EEC2-BFAE-C642-A38E-0CB878FE023C}" type="VALUE">
                      <a:rPr lang="en-US" b="1" baseline="0"/>
                      <a:pPr/>
                      <a:t>[HODNOTA]</a:t>
                    </a:fld>
                    <a:r>
                      <a:rPr lang="en-US" baseline="0" dirty="0"/>
                      <a:t>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7175-9245-B91A-60ECDFEA7261}"/>
                </c:ext>
              </c:extLst>
            </c:dLbl>
            <c:dLbl>
              <c:idx val="2"/>
              <c:layout>
                <c:manualLayout>
                  <c:x val="-0.1055210253702754"/>
                  <c:y val="-0.1230635057632058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03C4C08F-08D7-5C46-AA0C-EE186C75D7B9}" type="CATEGORYNAME">
                      <a:rPr lang="en-US"/>
                      <a:pPr>
                        <a:defRPr sz="1800"/>
                      </a:pPr>
                      <a:t>[NÁZOV KATEGÓRIE]</a:t>
                    </a:fld>
                    <a:r>
                      <a:rPr lang="en-US" baseline="0" dirty="0"/>
                      <a:t>; </a:t>
                    </a:r>
                    <a:fld id="{7A405990-58A2-AA40-8E54-9F7D40DB5964}" type="VALUE">
                      <a:rPr lang="en-US" b="1" baseline="0"/>
                      <a:pPr>
                        <a:defRPr sz="1800"/>
                      </a:pPr>
                      <a:t>[HODNOTA]</a:t>
                    </a:fld>
                    <a:r>
                      <a:rPr lang="en-US" baseline="0" dirty="0"/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sk-SK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6741981185048247"/>
                      <c:h val="0.2175119818872296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7175-9245-B91A-60ECDFEA7261}"/>
                </c:ext>
              </c:extLst>
            </c:dLbl>
            <c:dLbl>
              <c:idx val="3"/>
              <c:layout>
                <c:manualLayout>
                  <c:x val="0.19589072627902221"/>
                  <c:y val="-9.6882156526194918E-2"/>
                </c:manualLayout>
              </c:layout>
              <c:tx>
                <c:rich>
                  <a:bodyPr/>
                  <a:lstStyle/>
                  <a:p>
                    <a:fld id="{1CF37FCE-2531-0D4C-A185-F25389A4A3D5}" type="CATEGORYNAME">
                      <a:rPr lang="en-US"/>
                      <a:pPr/>
                      <a:t>[NÁZOV KATEGÓRIE]</a:t>
                    </a:fld>
                    <a:r>
                      <a:rPr lang="en-US" baseline="0" dirty="0"/>
                      <a:t>; </a:t>
                    </a:r>
                    <a:fld id="{27C3AA21-546A-0E44-9F50-624AD1438F94}" type="VALUE">
                      <a:rPr lang="en-US" b="1" baseline="0"/>
                      <a:pPr/>
                      <a:t>[HODNOTA]</a:t>
                    </a:fld>
                    <a:r>
                      <a:rPr lang="en-US" baseline="0" dirty="0"/>
                      <a:t>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7175-9245-B91A-60ECDFEA726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k-SK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Hárok1!$A$1:$D$1</c:f>
              <c:strCache>
                <c:ptCount val="4"/>
                <c:pt idx="0">
                  <c:v>Iné</c:v>
                </c:pt>
                <c:pt idx="1">
                  <c:v>Sociálne siete</c:v>
                </c:pt>
                <c:pt idx="2">
                  <c:v>Internetové portály</c:v>
                </c:pt>
                <c:pt idx="3">
                  <c:v>Mediálne výstupy</c:v>
                </c:pt>
              </c:strCache>
            </c:strRef>
          </c:cat>
          <c:val>
            <c:numRef>
              <c:f>Hárok1!$A$2:$D$2</c:f>
              <c:numCache>
                <c:formatCode>General</c:formatCode>
                <c:ptCount val="4"/>
                <c:pt idx="0">
                  <c:v>12.05</c:v>
                </c:pt>
                <c:pt idx="1">
                  <c:v>17.27</c:v>
                </c:pt>
                <c:pt idx="2">
                  <c:v>10.84</c:v>
                </c:pt>
                <c:pt idx="3">
                  <c:v>59.84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175-9245-B91A-60ECDFEA7261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sk-S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hlavičk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objekt pre dá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9FDDB0-9FFF-444B-B9C8-DAC8776DD629}" type="datetimeFigureOut">
              <a:rPr lang="sk-SK" smtClean="0"/>
              <a:t>16.6.2024</a:t>
            </a:fld>
            <a:endParaRPr lang="sk-SK"/>
          </a:p>
        </p:txBody>
      </p:sp>
      <p:sp>
        <p:nvSpPr>
          <p:cNvPr id="4" name="Zástupný objekt pre obrázok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Zástupný objekt pre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014BD2-4C0E-3942-99A2-89775D2468F5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877243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014BD2-4C0E-3942-99A2-89775D2468F5}" type="slidenum">
              <a:rPr lang="sk-SK" smtClean="0"/>
              <a:t>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03497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014BD2-4C0E-3942-99A2-89775D2468F5}" type="slidenum">
              <a:rPr lang="sk-SK" smtClean="0"/>
              <a:t>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8136061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014BD2-4C0E-3942-99A2-89775D2468F5}" type="slidenum">
              <a:rPr lang="sk-SK" smtClean="0"/>
              <a:t>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142543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014BD2-4C0E-3942-99A2-89775D2468F5}" type="slidenum">
              <a:rPr lang="sk-SK" smtClean="0"/>
              <a:t>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758089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/>
              <a:t>&lt;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014BD2-4C0E-3942-99A2-89775D2468F5}" type="slidenum">
              <a:rPr lang="sk-SK" smtClean="0"/>
              <a:t>12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14565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33821-597E-4B4F-8572-5DA1CB1835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8640" y="950976"/>
            <a:ext cx="6509385" cy="3556730"/>
          </a:xfrm>
        </p:spPr>
        <p:txBody>
          <a:bodyPr anchor="t">
            <a:normAutofit/>
          </a:bodyPr>
          <a:lstStyle>
            <a:lvl1pPr algn="l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C38D70-8FF5-47D7-A0DD-087A227BC9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72" y="4572000"/>
            <a:ext cx="6481953" cy="1485900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B5B485-516D-48B7-AF1D-69AEEA351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E23C7-78A4-413A-A84B-93D4CC0A9EB1}" type="datetimeFigureOut">
              <a:rPr lang="en-US" smtClean="0"/>
              <a:t>6/16/24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614DDB-2831-4FF8-9DA7-0449659D7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F178F6-65BA-4964-80E2-DB6EA3355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9E08-E0E5-4B1A-8F7D-08FE7678A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922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07F1B-6F93-4E6E-8C8C-D01A9DEB6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7D2968-FE85-492F-A77B-1771F4EAA8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48641" y="2028826"/>
            <a:ext cx="11094348" cy="4029074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592DA2-B1FB-45C6-B10C-141AC2BFB3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E23C7-78A4-413A-A84B-93D4CC0A9EB1}" type="datetimeFigureOut">
              <a:rPr lang="en-US" smtClean="0"/>
              <a:t>6/16/24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CA6D78-CE47-4CA7-B3B6-AFAE5175F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EDC5C0-8780-4819-A8FC-32A0141D2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9E08-E0E5-4B1A-8F7D-08FE7678A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105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7B8F9A8-05F2-4F79-B689-1FA2F31965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472612" y="952499"/>
            <a:ext cx="2207417" cy="5105401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D615BC-61CD-4D59-8E85-B59072E2B2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57924" y="952499"/>
            <a:ext cx="8914688" cy="5105401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F81C46-8CC0-4B79-AF2E-84C86C6A8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E23C7-78A4-413A-A84B-93D4CC0A9EB1}" type="datetimeFigureOut">
              <a:rPr lang="en-US" smtClean="0"/>
              <a:t>6/16/24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A76817-4D29-4888-B68C-A35F5A069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A0B21A-30A9-4173-9E3F-D985B86A3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9E08-E0E5-4B1A-8F7D-08FE7678A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096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A45AC-24E0-45A1-90C3-7BF96C3FC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2018E1-7CA3-4B5E-9683-554FDFC63E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95D32D-7150-4DF2-B992-A2B4F5605D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E23C7-78A4-413A-A84B-93D4CC0A9EB1}" type="datetimeFigureOut">
              <a:rPr lang="en-US" smtClean="0"/>
              <a:t>6/16/24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D03F0C-FCA3-464C-B6ED-864DB51E7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C41006-DAE1-4326-B1AE-FD527A653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9E08-E0E5-4B1A-8F7D-08FE7678A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479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73B84-BE32-464A-A765-975C21B5CF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923" y="952500"/>
            <a:ext cx="6678695" cy="3962398"/>
          </a:xfrm>
        </p:spPr>
        <p:txBody>
          <a:bodyPr anchor="t"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0145C2-97CF-4887-904A-8ADC80525A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043860" y="952501"/>
            <a:ext cx="3500440" cy="396239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524559-DA32-4398-A8EE-EED2469D6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E23C7-78A4-413A-A84B-93D4CC0A9EB1}" type="datetimeFigureOut">
              <a:rPr lang="en-US" smtClean="0"/>
              <a:t>6/16/24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967BE1-F1AC-4732-B52E-1C7D63DEF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A13C03-DDF0-48C6-B1BF-D28875F82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9E08-E0E5-4B1A-8F7D-08FE7678A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493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46F411-42B3-4A17-BE7E-861BE7E7D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8E0603-F4C0-40AC-A53E-40449D53D7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8640" y="2029968"/>
            <a:ext cx="5281506" cy="41481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BC5634-2887-4182-A9BE-B382357D4F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7928" y="2029968"/>
            <a:ext cx="5281506" cy="41481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6B6E74-28E1-4684-B515-4265ED7B1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E23C7-78A4-413A-A84B-93D4CC0A9EB1}" type="datetimeFigureOut">
              <a:rPr lang="en-US" smtClean="0"/>
              <a:t>6/16/24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D375EA-A8F8-485D-A82F-CD85D4C9E1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D9E4B0-F5E3-407F-A548-B616E7749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9E08-E0E5-4B1A-8F7D-08FE7678A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468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82161A-7627-4D64-AF08-10D702AFE2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659" y="950976"/>
            <a:ext cx="10802729" cy="88179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3B6884-07D8-4CC4-BE99-516F1433BE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2918" y="1832772"/>
            <a:ext cx="5281507" cy="742638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13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82C638-B5A8-4F8C-85AE-33BEAF54C0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8640" y="2600531"/>
            <a:ext cx="528150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0D1933-A703-4BDC-A697-728E899EED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57927" y="1832772"/>
            <a:ext cx="5283202" cy="742638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13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5925DBD-4D51-4A2D-B1E4-6D094CD1E8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57927" y="2600531"/>
            <a:ext cx="528320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2636E2-E26E-42F7-9E05-3F756C7D1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E23C7-78A4-413A-A84B-93D4CC0A9EB1}" type="datetimeFigureOut">
              <a:rPr lang="en-US" smtClean="0"/>
              <a:t>6/16/24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F7281B-0E5C-421E-AFFE-775F57C5DD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E483462-E410-4DC7-AE53-27AABECFE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9E08-E0E5-4B1A-8F7D-08FE7678A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640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CFA68-31B5-48C5-929A-842FDF0FD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5A2600-419E-46E9-946F-FBDEDBA1D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E23C7-78A4-413A-A84B-93D4CC0A9EB1}" type="datetimeFigureOut">
              <a:rPr lang="en-US" smtClean="0"/>
              <a:t>6/16/24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85F9A9-98FF-4653-A570-9F351A1AB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D44457-95F1-4B15-A647-B14F91F7A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9E08-E0E5-4B1A-8F7D-08FE7678A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975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19EABA-1008-4E49-9184-3A946ECD7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E23C7-78A4-413A-A84B-93D4CC0A9EB1}" type="datetimeFigureOut">
              <a:rPr lang="en-US" smtClean="0"/>
              <a:t>6/16/24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5C3BD0-269D-4127-B5F7-84B0D8A74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623447-C740-4495-93EC-7252B1B929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9E08-E0E5-4B1A-8F7D-08FE7678A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066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D1155-71E7-4F0A-BB62-933743CF6E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952500"/>
            <a:ext cx="4124084" cy="23622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CB6D44-5A1E-4176-8766-4B81E045D5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00700" y="952500"/>
            <a:ext cx="5934074" cy="49085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810EC6-11DD-4B5D-A2D2-4DCF73E583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48641" y="3429000"/>
            <a:ext cx="4124084" cy="24399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5DFCDF-666E-4DB4-A1C0-79D40A007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E23C7-78A4-413A-A84B-93D4CC0A9EB1}" type="datetimeFigureOut">
              <a:rPr lang="en-US" smtClean="0"/>
              <a:t>6/16/24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3A69AC-15E6-4B19-A59D-DBDBE923D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79F0EE-74DE-4FEC-81E9-E40D53397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9E08-E0E5-4B1A-8F7D-08FE7678A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755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A3CA4F-6508-4AD6-8367-A0288D888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1" y="952500"/>
            <a:ext cx="4124084" cy="2397918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06BFCD-2F93-4D99-89EA-F0359FB782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522119" y="987425"/>
            <a:ext cx="602218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F4C1F7-1272-41C8-8C29-676316D02D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48641" y="3429000"/>
            <a:ext cx="4124084" cy="24399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CDD491-0FE6-4B42-AAA6-B698E46F1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E23C7-78A4-413A-A84B-93D4CC0A9EB1}" type="datetimeFigureOut">
              <a:rPr lang="en-US" smtClean="0"/>
              <a:t>6/16/24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58F83F-4E9F-4607-A69B-DFC932560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324484-C6E4-4D8A-BDAB-09B1FBB43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39E08-E0E5-4B1A-8F7D-08FE7678A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110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F90E843-90BA-4A7D-8F9F-FFE49387A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39" y="950976"/>
            <a:ext cx="10995659" cy="10778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F7CA62-9B55-49B4-94B6-EAAF7D5AE0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8641" y="2028826"/>
            <a:ext cx="10995660" cy="4029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3CEA03-AAFA-4A69-A3DA-1DD0EF273F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88729" y="6449535"/>
            <a:ext cx="2983095" cy="308453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4CDE23C7-78A4-413A-A84B-93D4CC0A9EB1}" type="datetimeFigureOut">
              <a:rPr lang="en-US" smtClean="0"/>
              <a:pPr/>
              <a:t>6/16/24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E97F43-1ECB-4FC2-863E-26CEE24A00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7924" y="17377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C7F9D8-4B2E-4871-B2AE-EFC06BE231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10710" y="6449535"/>
            <a:ext cx="932279" cy="308453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6CB39E08-E0E5-4B1A-8F7D-08FE7678A3B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62919E4-C488-4107-9EF1-66152F848008}"/>
              </a:ext>
            </a:extLst>
          </p:cNvPr>
          <p:cNvCxnSpPr>
            <a:cxnSpLocks/>
          </p:cNvCxnSpPr>
          <p:nvPr/>
        </p:nvCxnSpPr>
        <p:spPr>
          <a:xfrm>
            <a:off x="643467" y="678719"/>
            <a:ext cx="1090506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BF79732-4088-424C-A653-4534E4389443}"/>
              </a:ext>
            </a:extLst>
          </p:cNvPr>
          <p:cNvCxnSpPr>
            <a:cxnSpLocks/>
          </p:cNvCxnSpPr>
          <p:nvPr/>
        </p:nvCxnSpPr>
        <p:spPr>
          <a:xfrm>
            <a:off x="643467" y="6309695"/>
            <a:ext cx="10905066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2671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22" r:id="rId6"/>
    <p:sldLayoutId id="2147483717" r:id="rId7"/>
    <p:sldLayoutId id="2147483718" r:id="rId8"/>
    <p:sldLayoutId id="2147483719" r:id="rId9"/>
    <p:sldLayoutId id="2147483721" r:id="rId10"/>
    <p:sldLayoutId id="2147483720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3444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32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Rectangle 34">
            <a:extLst>
              <a:ext uri="{FF2B5EF4-FFF2-40B4-BE49-F238E27FC236}">
                <a16:creationId xmlns:a16="http://schemas.microsoft.com/office/drawing/2014/main" id="{4A42768F-95BB-478A-ADFA-24FD8097F2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Obrázok 5" descr="Obrázok, na ktorom je hmyz, blanokrídly hmyz, makro fotografia, škodca&#10;&#10;Automaticky generovaný popis">
            <a:extLst>
              <a:ext uri="{FF2B5EF4-FFF2-40B4-BE49-F238E27FC236}">
                <a16:creationId xmlns:a16="http://schemas.microsoft.com/office/drawing/2014/main" id="{6B6CC871-2CC1-6941-BAE4-FE09A35414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rcRect t="22918" b="6769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13F26D5C-77E9-4A8D-95F0-1635BAD126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4" y="-2"/>
            <a:ext cx="12191999" cy="4360983"/>
          </a:xfrm>
          <a:prstGeom prst="rect">
            <a:avLst/>
          </a:prstGeom>
          <a:gradFill flip="none" rotWithShape="1">
            <a:gsLst>
              <a:gs pos="3000">
                <a:srgbClr val="000000">
                  <a:alpha val="0"/>
                </a:srgbClr>
              </a:gs>
              <a:gs pos="61000">
                <a:srgbClr val="000000">
                  <a:alpha val="48000"/>
                </a:srgbClr>
              </a:gs>
              <a:gs pos="100000">
                <a:srgbClr val="000000">
                  <a:alpha val="5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D272D958-9C10-EC46-AF7D-597AAE884A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8641" y="966550"/>
            <a:ext cx="6321391" cy="1674917"/>
          </a:xfrm>
        </p:spPr>
        <p:txBody>
          <a:bodyPr>
            <a:normAutofit/>
          </a:bodyPr>
          <a:lstStyle/>
          <a:p>
            <a:r>
              <a:rPr lang="sk-SK" sz="4000" dirty="0">
                <a:solidFill>
                  <a:srgbClr val="FFFFFF"/>
                </a:solidFill>
              </a:rPr>
              <a:t>Monitoring nepôvodných druhov hmyzu s využitím občianskej vedy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AE47FE33-959B-F34F-82BB-87456BE88F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79591" y="1058983"/>
            <a:ext cx="4168942" cy="1343512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sk-SK" sz="1800" dirty="0">
                <a:solidFill>
                  <a:srgbClr val="FFFFFF"/>
                </a:solidFill>
              </a:rPr>
              <a:t>Bc. Lucia </a:t>
            </a:r>
            <a:r>
              <a:rPr lang="sk-SK" sz="1800" dirty="0" err="1">
                <a:solidFill>
                  <a:srgbClr val="FFFFFF"/>
                </a:solidFill>
              </a:rPr>
              <a:t>Glajšeková</a:t>
            </a:r>
            <a:endParaRPr lang="sk-SK" sz="1800" dirty="0">
              <a:solidFill>
                <a:srgbClr val="FFFFFF"/>
              </a:solidFill>
            </a:endParaRPr>
          </a:p>
          <a:p>
            <a:pPr>
              <a:lnSpc>
                <a:spcPct val="100000"/>
              </a:lnSpc>
            </a:pPr>
            <a:r>
              <a:rPr lang="sk-SK" sz="1800" dirty="0">
                <a:solidFill>
                  <a:srgbClr val="FFFFFF"/>
                </a:solidFill>
              </a:rPr>
              <a:t>Prírodovedecká fakulta </a:t>
            </a:r>
          </a:p>
          <a:p>
            <a:pPr>
              <a:lnSpc>
                <a:spcPct val="100000"/>
              </a:lnSpc>
            </a:pPr>
            <a:r>
              <a:rPr lang="sk-SK" sz="1800" dirty="0">
                <a:solidFill>
                  <a:srgbClr val="FFFFFF"/>
                </a:solidFill>
              </a:rPr>
              <a:t>Univerzita Komenského v </a:t>
            </a:r>
            <a:r>
              <a:rPr lang="sk-SK" sz="1800" dirty="0" err="1">
                <a:solidFill>
                  <a:srgbClr val="FFFFFF"/>
                </a:solidFill>
              </a:rPr>
              <a:t>Bratislav</a:t>
            </a:r>
            <a:endParaRPr lang="sk-SK" sz="1800" dirty="0">
              <a:solidFill>
                <a:srgbClr val="FFFFFF"/>
              </a:solidFill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0632DC5A-0728-490F-8655-6B43778270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43467" y="678719"/>
            <a:ext cx="10905066" cy="0"/>
          </a:xfrm>
          <a:prstGeom prst="line">
            <a:avLst/>
          </a:prstGeom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28BB1F6D-CF9C-422D-9324-C46415BB9D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43467" y="6309695"/>
            <a:ext cx="10905066" cy="0"/>
          </a:xfrm>
          <a:prstGeom prst="line">
            <a:avLst/>
          </a:prstGeom>
          <a:ln w="63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Logá fakúlt">
            <a:extLst>
              <a:ext uri="{FF2B5EF4-FFF2-40B4-BE49-F238E27FC236}">
                <a16:creationId xmlns:a16="http://schemas.microsoft.com/office/drawing/2014/main" id="{3A52899A-6D0B-A946-9E34-7E0FF6F2C0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5473" y="3757733"/>
            <a:ext cx="2171699" cy="2171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Logá Univerzity Komenského">
            <a:extLst>
              <a:ext uri="{FF2B5EF4-FFF2-40B4-BE49-F238E27FC236}">
                <a16:creationId xmlns:a16="http://schemas.microsoft.com/office/drawing/2014/main" id="{841A626F-394B-4746-8145-20C5DF77D2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1" y="3477302"/>
            <a:ext cx="2732559" cy="2732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9969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FA4F00F-5F79-CF4F-9817-0BBA4EC4B0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i="1" dirty="0" err="1"/>
              <a:t>Sceliphron</a:t>
            </a:r>
            <a:r>
              <a:rPr lang="sk-SK" i="1" dirty="0"/>
              <a:t> </a:t>
            </a:r>
            <a:r>
              <a:rPr lang="sk-SK" i="1" dirty="0" err="1"/>
              <a:t>caementarium</a:t>
            </a:r>
            <a:endParaRPr lang="sk-SK" i="1" dirty="0"/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D33FF423-9037-8745-81D4-28F90EFC12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 flipV="1">
            <a:off x="1390490" y="1435693"/>
            <a:ext cx="1896477" cy="2528636"/>
          </a:xfrm>
          <a:prstGeom prst="rect">
            <a:avLst/>
          </a:prstGeom>
        </p:spPr>
      </p:pic>
      <p:pic>
        <p:nvPicPr>
          <p:cNvPr id="5" name="Obrázok 4">
            <a:extLst>
              <a:ext uri="{FF2B5EF4-FFF2-40B4-BE49-F238E27FC236}">
                <a16:creationId xmlns:a16="http://schemas.microsoft.com/office/drawing/2014/main" id="{B1EF507E-293B-A543-8010-08FD0BC380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815" r="26796"/>
          <a:stretch/>
        </p:blipFill>
        <p:spPr>
          <a:xfrm>
            <a:off x="1069918" y="4010938"/>
            <a:ext cx="2528637" cy="1896086"/>
          </a:xfrm>
          <a:prstGeom prst="rect">
            <a:avLst/>
          </a:prstGeom>
        </p:spPr>
      </p:pic>
      <p:pic>
        <p:nvPicPr>
          <p:cNvPr id="6" name="Obrázok 5">
            <a:extLst>
              <a:ext uri="{FF2B5EF4-FFF2-40B4-BE49-F238E27FC236}">
                <a16:creationId xmlns:a16="http://schemas.microsoft.com/office/drawing/2014/main" id="{E9E36937-E349-0142-B5EC-FC4EA07AFB8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448" b="11448"/>
          <a:stretch/>
        </p:blipFill>
        <p:spPr>
          <a:xfrm>
            <a:off x="5124305" y="1767745"/>
            <a:ext cx="1844325" cy="1896087"/>
          </a:xfrm>
          <a:prstGeom prst="rect">
            <a:avLst/>
          </a:prstGeom>
        </p:spPr>
      </p:pic>
      <p:pic>
        <p:nvPicPr>
          <p:cNvPr id="7" name="Obrázok 6">
            <a:extLst>
              <a:ext uri="{FF2B5EF4-FFF2-40B4-BE49-F238E27FC236}">
                <a16:creationId xmlns:a16="http://schemas.microsoft.com/office/drawing/2014/main" id="{58B27CF4-D079-5A4C-837D-5C1229D31B5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1294" b="22254"/>
          <a:stretch/>
        </p:blipFill>
        <p:spPr>
          <a:xfrm>
            <a:off x="5124305" y="4061536"/>
            <a:ext cx="1844325" cy="1903541"/>
          </a:xfrm>
          <a:prstGeom prst="rect">
            <a:avLst/>
          </a:prstGeom>
        </p:spPr>
      </p:pic>
      <p:pic>
        <p:nvPicPr>
          <p:cNvPr id="8" name="Obrázok 7">
            <a:extLst>
              <a:ext uri="{FF2B5EF4-FFF2-40B4-BE49-F238E27FC236}">
                <a16:creationId xmlns:a16="http://schemas.microsoft.com/office/drawing/2014/main" id="{327DB994-05DB-BF49-ABF5-3510FF7F202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7797" t="12136" r="5431" b="26601"/>
          <a:stretch/>
        </p:blipFill>
        <p:spPr>
          <a:xfrm>
            <a:off x="8489888" y="1751772"/>
            <a:ext cx="2557328" cy="1912060"/>
          </a:xfrm>
          <a:prstGeom prst="rect">
            <a:avLst/>
          </a:prstGeom>
        </p:spPr>
      </p:pic>
      <p:pic>
        <p:nvPicPr>
          <p:cNvPr id="9" name="Obrázok 8">
            <a:extLst>
              <a:ext uri="{FF2B5EF4-FFF2-40B4-BE49-F238E27FC236}">
                <a16:creationId xmlns:a16="http://schemas.microsoft.com/office/drawing/2014/main" id="{D3378CA2-D41E-C046-9F71-FD104A57689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8805968" y="3745456"/>
            <a:ext cx="1896478" cy="252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3862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ok 9">
            <a:extLst>
              <a:ext uri="{FF2B5EF4-FFF2-40B4-BE49-F238E27FC236}">
                <a16:creationId xmlns:a16="http://schemas.microsoft.com/office/drawing/2014/main" id="{89B373DB-16B5-024D-8518-76B3CD662C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240" y="1350481"/>
            <a:ext cx="3957299" cy="2959730"/>
          </a:xfrm>
          <a:prstGeom prst="rect">
            <a:avLst/>
          </a:prstGeom>
        </p:spPr>
      </p:pic>
      <p:pic>
        <p:nvPicPr>
          <p:cNvPr id="11" name="Obrázok 10">
            <a:extLst>
              <a:ext uri="{FF2B5EF4-FFF2-40B4-BE49-F238E27FC236}">
                <a16:creationId xmlns:a16="http://schemas.microsoft.com/office/drawing/2014/main" id="{4947C52A-47A3-3A44-8CB4-F0CFF5F28B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1453" y="1350481"/>
            <a:ext cx="3946306" cy="2959730"/>
          </a:xfrm>
          <a:prstGeom prst="rect">
            <a:avLst/>
          </a:prstGeom>
        </p:spPr>
      </p:pic>
      <p:pic>
        <p:nvPicPr>
          <p:cNvPr id="12" name="Obrázok 11">
            <a:extLst>
              <a:ext uri="{FF2B5EF4-FFF2-40B4-BE49-F238E27FC236}">
                <a16:creationId xmlns:a16="http://schemas.microsoft.com/office/drawing/2014/main" id="{43FFAC17-30AD-B14D-8EAB-22D56FB5C7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3930" y="4613476"/>
            <a:ext cx="4624139" cy="129826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382088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281D2FF-2E75-254B-9A00-1F7949AC54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39" y="950977"/>
            <a:ext cx="10995659" cy="709381"/>
          </a:xfrm>
        </p:spPr>
        <p:txBody>
          <a:bodyPr/>
          <a:lstStyle/>
          <a:p>
            <a:r>
              <a:rPr lang="sk-SK" dirty="0"/>
              <a:t>Záver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4DA5B336-01C0-F44D-AA9C-76A265E30C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1" y="1576137"/>
            <a:ext cx="7127506" cy="4481763"/>
          </a:xfrm>
        </p:spPr>
        <p:txBody>
          <a:bodyPr>
            <a:normAutofit fontScale="85000" lnSpcReduction="20000"/>
          </a:bodyPr>
          <a:lstStyle/>
          <a:p>
            <a:r>
              <a:rPr lang="sk-SK" dirty="0"/>
              <a:t>rozsiahla databáza výskytu druhov </a:t>
            </a:r>
            <a:br>
              <a:rPr lang="sk-SK" dirty="0"/>
            </a:br>
            <a:r>
              <a:rPr lang="sk-SK" dirty="0"/>
              <a:t>rodu </a:t>
            </a:r>
            <a:r>
              <a:rPr lang="sk-SK" i="1" dirty="0" err="1"/>
              <a:t>Sceliphron</a:t>
            </a:r>
            <a:r>
              <a:rPr lang="sk-SK" dirty="0"/>
              <a:t> na území Slovenska</a:t>
            </a:r>
          </a:p>
          <a:p>
            <a:r>
              <a:rPr lang="sk-SK" dirty="0"/>
              <a:t>občianska veda ako efektívna metóda pri získavaní dát </a:t>
            </a:r>
            <a:br>
              <a:rPr lang="sk-SK" dirty="0"/>
            </a:br>
            <a:r>
              <a:rPr lang="sk-SK" dirty="0"/>
              <a:t>z rozsiahleho územia</a:t>
            </a:r>
          </a:p>
          <a:p>
            <a:r>
              <a:rPr lang="sk-SK" dirty="0"/>
              <a:t>dôležité zistenie: druh </a:t>
            </a:r>
            <a:r>
              <a:rPr lang="sk-SK" i="1" dirty="0"/>
              <a:t>S. </a:t>
            </a:r>
            <a:r>
              <a:rPr lang="sk-SK" i="1" dirty="0" err="1"/>
              <a:t>caementarium</a:t>
            </a:r>
            <a:r>
              <a:rPr lang="sk-SK" dirty="0"/>
              <a:t> sa môže považovať </a:t>
            </a:r>
            <a:br>
              <a:rPr lang="sk-SK" dirty="0"/>
            </a:br>
            <a:r>
              <a:rPr lang="sk-SK" dirty="0"/>
              <a:t>za invázny kvôli negatívnym vplyvom na pôvodný druh kvôli podobnosti preferencií</a:t>
            </a:r>
          </a:p>
          <a:p>
            <a:r>
              <a:rPr lang="sk-SK" dirty="0"/>
              <a:t>sociálne siete, skupiny, zdieľanie príspevkov – ďaleký dosah</a:t>
            </a:r>
          </a:p>
          <a:p>
            <a:r>
              <a:rPr lang="sk-SK" dirty="0"/>
              <a:t>mediálne výstupy, ktoré majú dosah na cieľové skupiny ľudí </a:t>
            </a:r>
          </a:p>
          <a:p>
            <a:r>
              <a:rPr lang="sk-SK" dirty="0"/>
              <a:t>environmentálny dosah, vzdelávanie verejnosti</a:t>
            </a:r>
          </a:p>
          <a:p>
            <a:r>
              <a:rPr lang="sk-SK" dirty="0"/>
              <a:t>základ pre budúce výskumy (nepreskúmané správanie, </a:t>
            </a:r>
            <a:br>
              <a:rPr lang="sk-SK" dirty="0"/>
            </a:br>
            <a:r>
              <a:rPr lang="sk-SK" dirty="0"/>
              <a:t>výskyt vo voľnej prírode, vplyv na populácie pavúkov,...), </a:t>
            </a:r>
            <a:br>
              <a:rPr lang="sk-SK" dirty="0"/>
            </a:br>
            <a:r>
              <a:rPr lang="sk-SK" dirty="0"/>
              <a:t>aj z hľadiska </a:t>
            </a:r>
            <a:r>
              <a:rPr lang="sk-SK" dirty="0" err="1"/>
              <a:t>behaviorálnej</a:t>
            </a:r>
            <a:r>
              <a:rPr lang="sk-SK" dirty="0"/>
              <a:t> psychológie</a:t>
            </a:r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</p:txBody>
      </p:sp>
      <p:pic>
        <p:nvPicPr>
          <p:cNvPr id="5" name="Obrázok 4">
            <a:extLst>
              <a:ext uri="{FF2B5EF4-FFF2-40B4-BE49-F238E27FC236}">
                <a16:creationId xmlns:a16="http://schemas.microsoft.com/office/drawing/2014/main" id="{E48FFE1D-9E10-4841-8FC1-ADCEC4B6A66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884" b="18700"/>
          <a:stretch/>
        </p:blipFill>
        <p:spPr>
          <a:xfrm>
            <a:off x="8245438" y="1576137"/>
            <a:ext cx="2816058" cy="1592833"/>
          </a:xfrm>
          <a:prstGeom prst="rect">
            <a:avLst/>
          </a:prstGeom>
        </p:spPr>
      </p:pic>
      <p:pic>
        <p:nvPicPr>
          <p:cNvPr id="7" name="Obrázok 6">
            <a:extLst>
              <a:ext uri="{FF2B5EF4-FFF2-40B4-BE49-F238E27FC236}">
                <a16:creationId xmlns:a16="http://schemas.microsoft.com/office/drawing/2014/main" id="{FA842C3E-1CE5-8047-8C14-6DCCF4370B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5438" y="3794130"/>
            <a:ext cx="2816058" cy="1592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7942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62919E4-C488-4107-9EF1-66152F848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43467" y="678719"/>
            <a:ext cx="1090506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BF79732-4088-424C-A653-4534E43894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43467" y="6309695"/>
            <a:ext cx="10905066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4A42768F-95BB-478A-ADFA-24FD8097F2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Zástupný objekt pre obsah 3" descr="Obrázok, na ktorom je hmyz, blanokrídly hmyz, makro fotografia, škodca&#10;&#10;Automaticky generovaný popis">
            <a:extLst>
              <a:ext uri="{FF2B5EF4-FFF2-40B4-BE49-F238E27FC236}">
                <a16:creationId xmlns:a16="http://schemas.microsoft.com/office/drawing/2014/main" id="{2D8B3555-D93E-1544-ABD5-6F7D012C7B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rcRect t="22958" b="6729"/>
          <a:stretch/>
        </p:blipFill>
        <p:spPr>
          <a:xfrm>
            <a:off x="-9" y="-3"/>
            <a:ext cx="12191980" cy="6857990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13F26D5C-77E9-4A8D-95F0-1635BAD126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4" y="-2"/>
            <a:ext cx="12191999" cy="4360983"/>
          </a:xfrm>
          <a:prstGeom prst="rect">
            <a:avLst/>
          </a:prstGeom>
          <a:gradFill flip="none" rotWithShape="1">
            <a:gsLst>
              <a:gs pos="3000">
                <a:srgbClr val="000000">
                  <a:alpha val="0"/>
                </a:srgbClr>
              </a:gs>
              <a:gs pos="61000">
                <a:srgbClr val="000000">
                  <a:alpha val="48000"/>
                </a:srgbClr>
              </a:gs>
              <a:gs pos="100000">
                <a:srgbClr val="000000">
                  <a:alpha val="5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D2C4FD5-8CB2-DD41-AE01-9F7C32CD5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1" y="952500"/>
            <a:ext cx="5959365" cy="153511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Ďakujem za pozornosť!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632DC5A-0728-490F-8655-6B43778270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43467" y="678719"/>
            <a:ext cx="10905066" cy="0"/>
          </a:xfrm>
          <a:prstGeom prst="line">
            <a:avLst/>
          </a:prstGeom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8BB1F6D-CF9C-422D-9324-C46415BB9D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43467" y="6309695"/>
            <a:ext cx="10905066" cy="0"/>
          </a:xfrm>
          <a:prstGeom prst="line">
            <a:avLst/>
          </a:prstGeom>
          <a:ln w="63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BlokTextu 4">
            <a:extLst>
              <a:ext uri="{FF2B5EF4-FFF2-40B4-BE49-F238E27FC236}">
                <a16:creationId xmlns:a16="http://schemas.microsoft.com/office/drawing/2014/main" id="{715DA72A-4E7D-A04D-BD37-CB2805AE2514}"/>
              </a:ext>
            </a:extLst>
          </p:cNvPr>
          <p:cNvSpPr txBox="1"/>
          <p:nvPr/>
        </p:nvSpPr>
        <p:spPr>
          <a:xfrm>
            <a:off x="1062391" y="5674667"/>
            <a:ext cx="10067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dirty="0">
                <a:solidFill>
                  <a:schemeClr val="bg1"/>
                </a:solidFill>
              </a:rPr>
              <a:t>Zapojte sa aj vy a svoje nálezy posielajte na e-mail: glajsekova2@uniba.sk</a:t>
            </a:r>
          </a:p>
        </p:txBody>
      </p:sp>
    </p:spTree>
    <p:extLst>
      <p:ext uri="{BB962C8B-B14F-4D97-AF65-F5344CB8AC3E}">
        <p14:creationId xmlns:p14="http://schemas.microsoft.com/office/powerpoint/2010/main" val="1457036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281D2FF-2E75-254B-9A00-1F7949AC54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39" y="950977"/>
            <a:ext cx="10995659" cy="709381"/>
          </a:xfrm>
        </p:spPr>
        <p:txBody>
          <a:bodyPr/>
          <a:lstStyle/>
          <a:p>
            <a:r>
              <a:rPr lang="sk-SK" dirty="0"/>
              <a:t>Občianska veda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4DA5B336-01C0-F44D-AA9C-76A265E30C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1" y="1660358"/>
            <a:ext cx="7127506" cy="4397542"/>
          </a:xfrm>
        </p:spPr>
        <p:txBody>
          <a:bodyPr>
            <a:normAutofit/>
          </a:bodyPr>
          <a:lstStyle/>
          <a:p>
            <a:r>
              <a:rPr lang="sk-SK" dirty="0"/>
              <a:t>“</a:t>
            </a:r>
            <a:r>
              <a:rPr lang="sk-SK" dirty="0" err="1"/>
              <a:t>citizen</a:t>
            </a:r>
            <a:r>
              <a:rPr lang="sk-SK" dirty="0"/>
              <a:t> </a:t>
            </a:r>
            <a:r>
              <a:rPr lang="sk-SK" dirty="0" err="1"/>
              <a:t>science</a:t>
            </a:r>
            <a:r>
              <a:rPr lang="sk-SK" dirty="0"/>
              <a:t>“</a:t>
            </a:r>
          </a:p>
          <a:p>
            <a:r>
              <a:rPr lang="sk-SK" dirty="0"/>
              <a:t>metóda zapájajúca laickú verejnosť do vedeckého výskumu</a:t>
            </a:r>
          </a:p>
          <a:p>
            <a:r>
              <a:rPr lang="sk-SK" dirty="0"/>
              <a:t>sociálne siete a internetové portály </a:t>
            </a:r>
          </a:p>
          <a:p>
            <a:r>
              <a:rPr lang="sk-SK" dirty="0" err="1"/>
              <a:t>iNaturalist.org</a:t>
            </a:r>
            <a:endParaRPr lang="sk-SK" dirty="0"/>
          </a:p>
          <a:p>
            <a:r>
              <a:rPr lang="sk-SK" dirty="0"/>
              <a:t>City Nature </a:t>
            </a:r>
            <a:r>
              <a:rPr lang="sk-SK" dirty="0" err="1"/>
              <a:t>Challenge</a:t>
            </a:r>
            <a:r>
              <a:rPr lang="sk-SK" dirty="0"/>
              <a:t> </a:t>
            </a:r>
          </a:p>
          <a:p>
            <a:r>
              <a:rPr lang="sk-SK" dirty="0"/>
              <a:t>monitoring flóry a fauny, objavenie nových</a:t>
            </a:r>
            <a:br>
              <a:rPr lang="sk-SK" dirty="0"/>
            </a:br>
            <a:r>
              <a:rPr lang="sk-SK" dirty="0"/>
              <a:t>a vzácnych druhov, sledovanie výskytu </a:t>
            </a:r>
            <a:br>
              <a:rPr lang="sk-SK" dirty="0"/>
            </a:br>
            <a:r>
              <a:rPr lang="sk-SK" dirty="0"/>
              <a:t>nepôvodných a inváznych druhov</a:t>
            </a:r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B1BD75C8-2C7E-D348-90AD-006CC992BE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3" t="1378" r="8512" b="1378"/>
          <a:stretch/>
        </p:blipFill>
        <p:spPr bwMode="auto">
          <a:xfrm>
            <a:off x="8358786" y="1305667"/>
            <a:ext cx="2334429" cy="181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Rovná spojovacia šípka 7">
            <a:extLst>
              <a:ext uri="{FF2B5EF4-FFF2-40B4-BE49-F238E27FC236}">
                <a16:creationId xmlns:a16="http://schemas.microsoft.com/office/drawing/2014/main" id="{ACB7C3CF-7771-784E-8984-2FC648676606}"/>
              </a:ext>
            </a:extLst>
          </p:cNvPr>
          <p:cNvCxnSpPr>
            <a:cxnSpLocks/>
          </p:cNvCxnSpPr>
          <p:nvPr/>
        </p:nvCxnSpPr>
        <p:spPr>
          <a:xfrm>
            <a:off x="3416968" y="3886200"/>
            <a:ext cx="3044322" cy="2406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8" name="Obrázok 17">
            <a:extLst>
              <a:ext uri="{FF2B5EF4-FFF2-40B4-BE49-F238E27FC236}">
                <a16:creationId xmlns:a16="http://schemas.microsoft.com/office/drawing/2014/main" id="{CB3C72FD-D3EA-2F48-B3CF-18E25C7B5D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1048" y="3646035"/>
            <a:ext cx="4876526" cy="2036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65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04F83CB-3CF9-E24C-BD4E-AE4913376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39" y="950976"/>
            <a:ext cx="10995659" cy="709382"/>
          </a:xfrm>
        </p:spPr>
        <p:txBody>
          <a:bodyPr/>
          <a:lstStyle/>
          <a:p>
            <a:r>
              <a:rPr lang="sk-SK" dirty="0" err="1"/>
              <a:t>Kutavky</a:t>
            </a:r>
            <a:r>
              <a:rPr lang="sk-SK" dirty="0"/>
              <a:t> rodu </a:t>
            </a:r>
            <a:r>
              <a:rPr lang="sk-SK" i="1" dirty="0" err="1"/>
              <a:t>Sceliphron</a:t>
            </a:r>
            <a:r>
              <a:rPr lang="sk-SK" dirty="0"/>
              <a:t> 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04C88B5F-89A3-B34F-920E-8FBE7F8CB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1" y="1660358"/>
            <a:ext cx="7127506" cy="4397543"/>
          </a:xfrm>
        </p:spPr>
        <p:txBody>
          <a:bodyPr>
            <a:normAutofit lnSpcReduction="10000"/>
          </a:bodyPr>
          <a:lstStyle/>
          <a:p>
            <a:r>
              <a:rPr lang="sk-SK" dirty="0"/>
              <a:t>budujú charakteristické hlinené komôrky </a:t>
            </a:r>
            <a:br>
              <a:rPr lang="sk-SK" dirty="0"/>
            </a:br>
            <a:r>
              <a:rPr lang="sk-SK" dirty="0"/>
              <a:t>potrebné pre vývin potomstva</a:t>
            </a:r>
          </a:p>
          <a:p>
            <a:r>
              <a:rPr lang="sk-SK" dirty="0"/>
              <a:t>paralyzované pavúky</a:t>
            </a:r>
          </a:p>
          <a:p>
            <a:r>
              <a:rPr lang="sk-SK" dirty="0" err="1"/>
              <a:t>synantropia</a:t>
            </a:r>
            <a:endParaRPr lang="sk-SK" dirty="0"/>
          </a:p>
          <a:p>
            <a:r>
              <a:rPr lang="sk-SK" dirty="0"/>
              <a:t>na území SR 3 druhy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sk-SK" i="1" dirty="0" err="1"/>
              <a:t>Sceliphron</a:t>
            </a:r>
            <a:r>
              <a:rPr lang="sk-SK" i="1" dirty="0"/>
              <a:t> </a:t>
            </a:r>
            <a:r>
              <a:rPr lang="sk-SK" i="1" dirty="0" err="1"/>
              <a:t>destillatorium</a:t>
            </a:r>
            <a:r>
              <a:rPr lang="sk-SK" dirty="0"/>
              <a:t> (pôvodný)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sk-SK" i="1" dirty="0" err="1"/>
              <a:t>Sceliphron</a:t>
            </a:r>
            <a:r>
              <a:rPr lang="sk-SK" i="1" dirty="0"/>
              <a:t> </a:t>
            </a:r>
            <a:r>
              <a:rPr lang="sk-SK" i="1" dirty="0" err="1"/>
              <a:t>caementarium</a:t>
            </a:r>
            <a:r>
              <a:rPr lang="sk-SK" i="1" dirty="0"/>
              <a:t> </a:t>
            </a:r>
            <a:r>
              <a:rPr lang="sk-SK" dirty="0"/>
              <a:t>(nepôvodný)</a:t>
            </a:r>
            <a:endParaRPr lang="sk-SK" i="1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sk-SK" i="1" dirty="0" err="1"/>
              <a:t>Sceliphron</a:t>
            </a:r>
            <a:r>
              <a:rPr lang="sk-SK" i="1" dirty="0"/>
              <a:t> </a:t>
            </a:r>
            <a:r>
              <a:rPr lang="sk-SK" i="1" dirty="0" err="1"/>
              <a:t>curvatum</a:t>
            </a:r>
            <a:r>
              <a:rPr lang="sk-SK" dirty="0"/>
              <a:t> (nepôvodný)</a:t>
            </a:r>
          </a:p>
          <a:p>
            <a:r>
              <a:rPr lang="sk-SK" dirty="0"/>
              <a:t>nepôvodný alebo invázny?</a:t>
            </a:r>
          </a:p>
          <a:p>
            <a:r>
              <a:rPr lang="sk-SK" dirty="0"/>
              <a:t>prečo je dôležité ich sledovať?</a:t>
            </a:r>
          </a:p>
        </p:txBody>
      </p:sp>
      <p:pic>
        <p:nvPicPr>
          <p:cNvPr id="5" name="Obrázok 4">
            <a:extLst>
              <a:ext uri="{FF2B5EF4-FFF2-40B4-BE49-F238E27FC236}">
                <a16:creationId xmlns:a16="http://schemas.microsoft.com/office/drawing/2014/main" id="{D9F581F6-8776-9E4B-84A8-D996B2AF08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6122186" y="897478"/>
            <a:ext cx="2290246" cy="1525760"/>
          </a:xfrm>
          <a:prstGeom prst="rect">
            <a:avLst/>
          </a:prstGeom>
        </p:spPr>
      </p:pic>
      <p:pic>
        <p:nvPicPr>
          <p:cNvPr id="8" name="Obrázok 7">
            <a:extLst>
              <a:ext uri="{FF2B5EF4-FFF2-40B4-BE49-F238E27FC236}">
                <a16:creationId xmlns:a16="http://schemas.microsoft.com/office/drawing/2014/main" id="{9E97F392-D2F2-754B-BFFA-B3BEB428655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670" b="6670"/>
          <a:stretch/>
        </p:blipFill>
        <p:spPr>
          <a:xfrm flipH="1">
            <a:off x="6122186" y="2677933"/>
            <a:ext cx="2290246" cy="1525760"/>
          </a:xfrm>
          <a:prstGeom prst="rect">
            <a:avLst/>
          </a:prstGeom>
        </p:spPr>
      </p:pic>
      <p:pic>
        <p:nvPicPr>
          <p:cNvPr id="10" name="Obrázok 9">
            <a:extLst>
              <a:ext uri="{FF2B5EF4-FFF2-40B4-BE49-F238E27FC236}">
                <a16:creationId xmlns:a16="http://schemas.microsoft.com/office/drawing/2014/main" id="{67915FFA-6BA8-5D4D-A66D-E676961F811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009" t="8506" r="3086" b="7674"/>
          <a:stretch/>
        </p:blipFill>
        <p:spPr>
          <a:xfrm>
            <a:off x="6122186" y="4444240"/>
            <a:ext cx="2290246" cy="1525760"/>
          </a:xfrm>
          <a:prstGeom prst="rect">
            <a:avLst/>
          </a:prstGeom>
        </p:spPr>
      </p:pic>
      <p:cxnSp>
        <p:nvCxnSpPr>
          <p:cNvPr id="15" name="Rovná spojovacia šípka 14">
            <a:extLst>
              <a:ext uri="{FF2B5EF4-FFF2-40B4-BE49-F238E27FC236}">
                <a16:creationId xmlns:a16="http://schemas.microsoft.com/office/drawing/2014/main" id="{F3C0A44A-FB4C-E14E-B83A-D669FF06ACCB}"/>
              </a:ext>
            </a:extLst>
          </p:cNvPr>
          <p:cNvCxnSpPr>
            <a:cxnSpLocks/>
          </p:cNvCxnSpPr>
          <p:nvPr/>
        </p:nvCxnSpPr>
        <p:spPr>
          <a:xfrm flipV="1">
            <a:off x="3573379" y="1931068"/>
            <a:ext cx="2473089" cy="19190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Rovná spojovacia šípka 16">
            <a:extLst>
              <a:ext uri="{FF2B5EF4-FFF2-40B4-BE49-F238E27FC236}">
                <a16:creationId xmlns:a16="http://schemas.microsoft.com/office/drawing/2014/main" id="{8E83A01C-488E-9B44-B1E0-D1E4FEB59CC0}"/>
              </a:ext>
            </a:extLst>
          </p:cNvPr>
          <p:cNvCxnSpPr>
            <a:cxnSpLocks/>
          </p:cNvCxnSpPr>
          <p:nvPr/>
        </p:nvCxnSpPr>
        <p:spPr>
          <a:xfrm flipV="1">
            <a:off x="4812632" y="3637890"/>
            <a:ext cx="1233836" cy="5658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Rovná spojovacia šípka 18">
            <a:extLst>
              <a:ext uri="{FF2B5EF4-FFF2-40B4-BE49-F238E27FC236}">
                <a16:creationId xmlns:a16="http://schemas.microsoft.com/office/drawing/2014/main" id="{7718B2B8-B9FD-D646-8A79-8FEF62643F70}"/>
              </a:ext>
            </a:extLst>
          </p:cNvPr>
          <p:cNvCxnSpPr>
            <a:cxnSpLocks/>
          </p:cNvCxnSpPr>
          <p:nvPr/>
        </p:nvCxnSpPr>
        <p:spPr>
          <a:xfrm>
            <a:off x="4042611" y="4848726"/>
            <a:ext cx="2003857" cy="5414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2" name="Obrázok 21">
            <a:extLst>
              <a:ext uri="{FF2B5EF4-FFF2-40B4-BE49-F238E27FC236}">
                <a16:creationId xmlns:a16="http://schemas.microsoft.com/office/drawing/2014/main" id="{7E501A5A-C28B-D346-A65D-18E58834DAF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323" t="15702" r="44538" b="3728"/>
          <a:stretch/>
        </p:blipFill>
        <p:spPr>
          <a:xfrm rot="5400000">
            <a:off x="9510072" y="515236"/>
            <a:ext cx="1521299" cy="2290245"/>
          </a:xfrm>
          <a:prstGeom prst="rect">
            <a:avLst/>
          </a:prstGeom>
        </p:spPr>
      </p:pic>
      <p:pic>
        <p:nvPicPr>
          <p:cNvPr id="24" name="Obrázok 23">
            <a:extLst>
              <a:ext uri="{FF2B5EF4-FFF2-40B4-BE49-F238E27FC236}">
                <a16:creationId xmlns:a16="http://schemas.microsoft.com/office/drawing/2014/main" id="{7522F4BE-2F16-AD47-A352-365E8BE7D20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4694" t="4621" r="25676" b="7000"/>
          <a:stretch/>
        </p:blipFill>
        <p:spPr>
          <a:xfrm>
            <a:off x="9125599" y="2677933"/>
            <a:ext cx="2290245" cy="1525759"/>
          </a:xfrm>
          <a:prstGeom prst="rect">
            <a:avLst/>
          </a:prstGeom>
        </p:spPr>
      </p:pic>
      <p:pic>
        <p:nvPicPr>
          <p:cNvPr id="26" name="Obrázok 25">
            <a:extLst>
              <a:ext uri="{FF2B5EF4-FFF2-40B4-BE49-F238E27FC236}">
                <a16:creationId xmlns:a16="http://schemas.microsoft.com/office/drawing/2014/main" id="{01B04D86-178B-BD41-BB03-184822E1234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271" t="13705" r="20519" b="2505"/>
          <a:stretch/>
        </p:blipFill>
        <p:spPr>
          <a:xfrm rot="5400000">
            <a:off x="9510072" y="4064228"/>
            <a:ext cx="1521299" cy="2290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742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04F83CB-3CF9-E24C-BD4E-AE4913376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39" y="950976"/>
            <a:ext cx="10995659" cy="709382"/>
          </a:xfrm>
        </p:spPr>
        <p:txBody>
          <a:bodyPr/>
          <a:lstStyle/>
          <a:p>
            <a:r>
              <a:rPr lang="sk-SK" dirty="0"/>
              <a:t>Zber dát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04C88B5F-89A3-B34F-920E-8FBE7F8CB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1" y="1660358"/>
            <a:ext cx="7127506" cy="4397543"/>
          </a:xfrm>
        </p:spPr>
        <p:txBody>
          <a:bodyPr/>
          <a:lstStyle/>
          <a:p>
            <a:r>
              <a:rPr lang="sk-SK" dirty="0"/>
              <a:t>kampaň v podobe výzvy uverejnenej na sociálnych sieťach (</a:t>
            </a:r>
            <a:r>
              <a:rPr lang="sk-SK" dirty="0" err="1"/>
              <a:t>Facebok</a:t>
            </a:r>
            <a:r>
              <a:rPr lang="sk-SK" dirty="0"/>
              <a:t>, </a:t>
            </a:r>
            <a:r>
              <a:rPr lang="sk-SK" dirty="0" err="1"/>
              <a:t>Instagram</a:t>
            </a:r>
            <a:r>
              <a:rPr lang="sk-SK" dirty="0"/>
              <a:t>) alebo v mediálnych výstupoch</a:t>
            </a:r>
          </a:p>
          <a:p>
            <a:r>
              <a:rPr lang="sk-SK" dirty="0"/>
              <a:t>priame oslovovanie členov, ktorí zverejnili fotku hniezda alebo jedinca (využitím kľúčových slov)</a:t>
            </a:r>
          </a:p>
          <a:p>
            <a:r>
              <a:rPr lang="sk-SK" dirty="0"/>
              <a:t>pozorovania aj z </a:t>
            </a:r>
            <a:r>
              <a:rPr lang="sk-SK" dirty="0" err="1"/>
              <a:t>iNaturalist.org</a:t>
            </a:r>
            <a:r>
              <a:rPr lang="sk-SK" dirty="0"/>
              <a:t>, </a:t>
            </a:r>
            <a:r>
              <a:rPr lang="sk-SK" dirty="0" err="1"/>
              <a:t>nahuby.sk</a:t>
            </a:r>
            <a:r>
              <a:rPr lang="sk-SK" dirty="0"/>
              <a:t>, </a:t>
            </a:r>
            <a:r>
              <a:rPr lang="sk-SK" dirty="0" err="1"/>
              <a:t>fotonet.sk</a:t>
            </a:r>
            <a:endParaRPr lang="sk-SK" dirty="0"/>
          </a:p>
          <a:p>
            <a:r>
              <a:rPr lang="sk-SK" dirty="0"/>
              <a:t>vytvorenie databázy, analýza získaných dát</a:t>
            </a:r>
          </a:p>
          <a:p>
            <a:endParaRPr lang="sk-SK" dirty="0"/>
          </a:p>
          <a:p>
            <a:endParaRPr lang="sk-SK" dirty="0"/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9435F540-51C3-094E-BBB2-1AA5F8A153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0361" y="1451733"/>
            <a:ext cx="3059722" cy="1604931"/>
          </a:xfrm>
          <a:prstGeom prst="rect">
            <a:avLst/>
          </a:prstGeom>
        </p:spPr>
      </p:pic>
      <p:pic>
        <p:nvPicPr>
          <p:cNvPr id="5" name="Obrázok 4">
            <a:extLst>
              <a:ext uri="{FF2B5EF4-FFF2-40B4-BE49-F238E27FC236}">
                <a16:creationId xmlns:a16="http://schemas.microsoft.com/office/drawing/2014/main" id="{B7A207DF-07D8-F643-99B5-A2B62C0CBC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0361" y="3557421"/>
            <a:ext cx="3059722" cy="160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9253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0863FBC-98BE-794D-A27C-BFEB69084B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Mediálne výstupy</a:t>
            </a:r>
          </a:p>
        </p:txBody>
      </p:sp>
      <p:pic>
        <p:nvPicPr>
          <p:cNvPr id="4" name="Obrázok 3" descr="Obrázok, na ktorom je text&#10;&#10;Automaticky generovaný popis">
            <a:extLst>
              <a:ext uri="{FF2B5EF4-FFF2-40B4-BE49-F238E27FC236}">
                <a16:creationId xmlns:a16="http://schemas.microsoft.com/office/drawing/2014/main" id="{7399D142-CAA3-D442-BAAE-EC3677D07B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288"/>
          <a:stretch/>
        </p:blipFill>
        <p:spPr bwMode="auto">
          <a:xfrm>
            <a:off x="748926" y="1786506"/>
            <a:ext cx="3380695" cy="19928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Obrázok 4" descr="Obrázok, na ktorom je text, nábytok, ľudská tvár, noviny&#10;&#10;Automaticky generovaný popis">
            <a:extLst>
              <a:ext uri="{FF2B5EF4-FFF2-40B4-BE49-F238E27FC236}">
                <a16:creationId xmlns:a16="http://schemas.microsoft.com/office/drawing/2014/main" id="{780BAB9E-3C73-2B44-963F-7FF9DFEEAE7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169"/>
          <a:stretch/>
        </p:blipFill>
        <p:spPr>
          <a:xfrm>
            <a:off x="748926" y="4002883"/>
            <a:ext cx="3380695" cy="1985263"/>
          </a:xfrm>
          <a:prstGeom prst="rect">
            <a:avLst/>
          </a:prstGeom>
        </p:spPr>
      </p:pic>
      <p:pic>
        <p:nvPicPr>
          <p:cNvPr id="6" name="Obrázok 5" descr="Obrázok, na ktorom je text, jedálny lístok, kniha&#10;&#10;Automaticky generovaný popis">
            <a:extLst>
              <a:ext uri="{FF2B5EF4-FFF2-40B4-BE49-F238E27FC236}">
                <a16:creationId xmlns:a16="http://schemas.microsoft.com/office/drawing/2014/main" id="{47263DD6-1891-584C-ACE5-21C418EE87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763" y="1786506"/>
            <a:ext cx="2890395" cy="4201640"/>
          </a:xfrm>
          <a:prstGeom prst="rect">
            <a:avLst/>
          </a:prstGeom>
        </p:spPr>
      </p:pic>
      <p:pic>
        <p:nvPicPr>
          <p:cNvPr id="7" name="Obrázok 6" descr="Obrázok, na ktorom je text, bezstavovec, škodca, článkonožec&#10;&#10;Automaticky generovaný popis">
            <a:extLst>
              <a:ext uri="{FF2B5EF4-FFF2-40B4-BE49-F238E27FC236}">
                <a16:creationId xmlns:a16="http://schemas.microsoft.com/office/drawing/2014/main" id="{E6E6B0BB-315F-FB48-852F-2D47413F019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0300" y="1758499"/>
            <a:ext cx="3377863" cy="1992815"/>
          </a:xfrm>
          <a:prstGeom prst="rect">
            <a:avLst/>
          </a:prstGeom>
        </p:spPr>
      </p:pic>
      <p:pic>
        <p:nvPicPr>
          <p:cNvPr id="8" name="Obrázok 7" descr="Obrázok, na ktorom je text, snímka obrazovky, písmo&#10;&#10;Automaticky generovaný popis">
            <a:extLst>
              <a:ext uri="{FF2B5EF4-FFF2-40B4-BE49-F238E27FC236}">
                <a16:creationId xmlns:a16="http://schemas.microsoft.com/office/drawing/2014/main" id="{8BDEF603-BF38-A64B-9534-520784B4B06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24"/>
          <a:stretch/>
        </p:blipFill>
        <p:spPr>
          <a:xfrm>
            <a:off x="8050300" y="4038881"/>
            <a:ext cx="3377864" cy="1992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710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04F83CB-3CF9-E24C-BD4E-AE4913376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39" y="950976"/>
            <a:ext cx="10995659" cy="709382"/>
          </a:xfrm>
        </p:spPr>
        <p:txBody>
          <a:bodyPr/>
          <a:lstStyle/>
          <a:p>
            <a:r>
              <a:rPr lang="sk-SK" dirty="0"/>
              <a:t>Výsledky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04C88B5F-89A3-B34F-920E-8FBE7F8CB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1" y="1660358"/>
            <a:ext cx="6204083" cy="4397543"/>
          </a:xfrm>
        </p:spPr>
        <p:txBody>
          <a:bodyPr/>
          <a:lstStyle/>
          <a:p>
            <a:r>
              <a:rPr lang="sk-SK" dirty="0"/>
              <a:t>najviac respondentov odpovedalo na výzvu uverejnenú v mediálnych výstupoch </a:t>
            </a:r>
          </a:p>
          <a:p>
            <a:r>
              <a:rPr lang="sk-SK" dirty="0"/>
              <a:t>spolu </a:t>
            </a:r>
            <a:r>
              <a:rPr lang="sk-SK" b="1" dirty="0"/>
              <a:t>249</a:t>
            </a:r>
            <a:r>
              <a:rPr lang="sk-SK" dirty="0"/>
              <a:t> nálezov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sk-SK" i="1" dirty="0"/>
              <a:t>S. </a:t>
            </a:r>
            <a:r>
              <a:rPr lang="sk-SK" i="1" dirty="0" err="1"/>
              <a:t>curvatum</a:t>
            </a:r>
            <a:r>
              <a:rPr lang="sk-SK" dirty="0"/>
              <a:t> – </a:t>
            </a:r>
            <a:r>
              <a:rPr lang="sk-SK" b="1" dirty="0"/>
              <a:t>108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sk-SK" i="1" dirty="0"/>
              <a:t>S. </a:t>
            </a:r>
            <a:r>
              <a:rPr lang="sk-SK" i="1" dirty="0" err="1"/>
              <a:t>caementarium</a:t>
            </a:r>
            <a:r>
              <a:rPr lang="sk-SK" dirty="0"/>
              <a:t> – </a:t>
            </a:r>
            <a:r>
              <a:rPr lang="sk-SK" b="1" dirty="0"/>
              <a:t>75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sk-SK" i="1" dirty="0"/>
              <a:t>S. </a:t>
            </a:r>
            <a:r>
              <a:rPr lang="sk-SK" i="1" dirty="0" err="1"/>
              <a:t>destillatorium</a:t>
            </a:r>
            <a:r>
              <a:rPr lang="sk-SK" i="1" dirty="0"/>
              <a:t> – </a:t>
            </a:r>
            <a:r>
              <a:rPr lang="sk-SK" b="1" dirty="0"/>
              <a:t>26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sk-SK" dirty="0"/>
              <a:t>neurčené – </a:t>
            </a:r>
            <a:r>
              <a:rPr lang="sk-SK" b="1" dirty="0"/>
              <a:t>28</a:t>
            </a:r>
          </a:p>
          <a:p>
            <a:endParaRPr lang="sk-SK" dirty="0"/>
          </a:p>
          <a:p>
            <a:pPr lvl="1">
              <a:buFont typeface="Courier New" panose="02070309020205020404" pitchFamily="49" charset="0"/>
              <a:buChar char="o"/>
            </a:pPr>
            <a:endParaRPr lang="sk-SK" i="1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</p:txBody>
      </p:sp>
      <p:graphicFrame>
        <p:nvGraphicFramePr>
          <p:cNvPr id="6" name="Zástupný objekt pre obsah 3">
            <a:extLst>
              <a:ext uri="{FF2B5EF4-FFF2-40B4-BE49-F238E27FC236}">
                <a16:creationId xmlns:a16="http://schemas.microsoft.com/office/drawing/2014/main" id="{3F12F6B4-21CF-E54B-BD70-D9EF9C9080B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6870433"/>
              </p:ext>
            </p:extLst>
          </p:nvPr>
        </p:nvGraphicFramePr>
        <p:xfrm>
          <a:off x="4737031" y="857979"/>
          <a:ext cx="6951245" cy="53077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34274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281D2FF-2E75-254B-9A00-1F7949AC54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39" y="950977"/>
            <a:ext cx="10995659" cy="709381"/>
          </a:xfrm>
        </p:spPr>
        <p:txBody>
          <a:bodyPr/>
          <a:lstStyle/>
          <a:p>
            <a:r>
              <a:rPr lang="sk-SK" dirty="0"/>
              <a:t>Výsledky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4DA5B336-01C0-F44D-AA9C-76A265E30C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1" y="1540042"/>
            <a:ext cx="7127506" cy="4620126"/>
          </a:xfrm>
        </p:spPr>
        <p:txBody>
          <a:bodyPr>
            <a:normAutofit fontScale="92500" lnSpcReduction="20000"/>
          </a:bodyPr>
          <a:lstStyle/>
          <a:p>
            <a:r>
              <a:rPr lang="sk-SK" dirty="0"/>
              <a:t>všetky tri druhy sa ukázali byť </a:t>
            </a:r>
            <a:r>
              <a:rPr lang="sk-SK" dirty="0" err="1"/>
              <a:t>synantropné</a:t>
            </a:r>
            <a:endParaRPr lang="sk-SK" dirty="0"/>
          </a:p>
          <a:p>
            <a:r>
              <a:rPr lang="sk-SK" i="1" dirty="0"/>
              <a:t>S. </a:t>
            </a:r>
            <a:r>
              <a:rPr lang="sk-SK" i="1" dirty="0" err="1"/>
              <a:t>curvatum</a:t>
            </a:r>
            <a:r>
              <a:rPr lang="sk-SK" i="1" dirty="0"/>
              <a:t>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sk-SK" dirty="0"/>
              <a:t>preferuje stavanie hniezd v </a:t>
            </a:r>
            <a:r>
              <a:rPr lang="sk-SK" u="sng" dirty="0"/>
              <a:t>interiéri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sk-SK" dirty="0"/>
              <a:t>schopnosť prežiť na vyššie položených miestach </a:t>
            </a:r>
            <a:br>
              <a:rPr lang="sk-SK" dirty="0"/>
            </a:br>
            <a:r>
              <a:rPr lang="sk-SK" dirty="0"/>
              <a:t>(súvisí s preferenciou umiestnenia hniezda)</a:t>
            </a:r>
          </a:p>
          <a:p>
            <a:r>
              <a:rPr lang="sk-SK" i="1" dirty="0"/>
              <a:t>S. </a:t>
            </a:r>
            <a:r>
              <a:rPr lang="sk-SK" i="1" dirty="0" err="1"/>
              <a:t>caementarium</a:t>
            </a:r>
            <a:r>
              <a:rPr lang="sk-SK" i="1" dirty="0"/>
              <a:t>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sk-SK" dirty="0"/>
              <a:t>preferuje stavanie hniezd v </a:t>
            </a:r>
            <a:r>
              <a:rPr lang="sk-SK" u="sng" dirty="0"/>
              <a:t>exteriéri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sk-SK" dirty="0"/>
              <a:t>teplomilný druh = viazané na nižšie položené miesta </a:t>
            </a:r>
          </a:p>
          <a:p>
            <a:r>
              <a:rPr lang="sk-SK" i="1" dirty="0"/>
              <a:t>S. </a:t>
            </a:r>
            <a:r>
              <a:rPr lang="sk-SK" i="1" dirty="0" err="1"/>
              <a:t>destillatorium</a:t>
            </a:r>
            <a:endParaRPr lang="sk-SK" i="1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sk-SK" dirty="0"/>
              <a:t>preferuje stavanie hniezd v </a:t>
            </a:r>
            <a:r>
              <a:rPr lang="sk-SK" u="sng" dirty="0"/>
              <a:t>exteriéri</a:t>
            </a:r>
            <a:endParaRPr lang="sk-SK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sk-SK" dirty="0"/>
              <a:t>sporadický výskyt na celom území</a:t>
            </a:r>
          </a:p>
          <a:p>
            <a:r>
              <a:rPr lang="sk-SK" dirty="0"/>
              <a:t>potenciálne riziko: vznik konkurencie o umiestnenie hniezda aj o potravu medzi druhmi </a:t>
            </a:r>
            <a:r>
              <a:rPr lang="sk-SK" i="1" dirty="0"/>
              <a:t>S. </a:t>
            </a:r>
            <a:r>
              <a:rPr lang="sk-SK" i="1" dirty="0" err="1"/>
              <a:t>caementarium</a:t>
            </a:r>
            <a:r>
              <a:rPr lang="sk-SK" i="1" dirty="0"/>
              <a:t> </a:t>
            </a:r>
            <a:r>
              <a:rPr lang="sk-SK" dirty="0"/>
              <a:t>a </a:t>
            </a:r>
            <a:r>
              <a:rPr lang="sk-SK" i="1" dirty="0"/>
              <a:t>S. </a:t>
            </a:r>
            <a:r>
              <a:rPr lang="sk-SK" i="1" dirty="0" err="1"/>
              <a:t>destillatorium</a:t>
            </a:r>
            <a:endParaRPr lang="sk-SK" i="1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pPr marL="0" indent="0">
              <a:buNone/>
            </a:pPr>
            <a:endParaRPr lang="sk-SK" dirty="0"/>
          </a:p>
          <a:p>
            <a:endParaRPr lang="sk-SK" dirty="0"/>
          </a:p>
        </p:txBody>
      </p:sp>
      <p:pic>
        <p:nvPicPr>
          <p:cNvPr id="5" name="Obrázok 4">
            <a:extLst>
              <a:ext uri="{FF2B5EF4-FFF2-40B4-BE49-F238E27FC236}">
                <a16:creationId xmlns:a16="http://schemas.microsoft.com/office/drawing/2014/main" id="{0B4E6D3B-F9A3-4B4C-AD96-B9E9354233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3284" y="1823543"/>
            <a:ext cx="2536938" cy="1680895"/>
          </a:xfrm>
          <a:prstGeom prst="rect">
            <a:avLst/>
          </a:prstGeom>
        </p:spPr>
      </p:pic>
      <p:pic>
        <p:nvPicPr>
          <p:cNvPr id="7" name="Obrázok 6">
            <a:extLst>
              <a:ext uri="{FF2B5EF4-FFF2-40B4-BE49-F238E27FC236}">
                <a16:creationId xmlns:a16="http://schemas.microsoft.com/office/drawing/2014/main" id="{A24FFFE2-48A3-9A4E-9793-ABFBE3E5E4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1753" y="3859129"/>
            <a:ext cx="2521343" cy="1680895"/>
          </a:xfrm>
          <a:prstGeom prst="rect">
            <a:avLst/>
          </a:prstGeom>
        </p:spPr>
      </p:pic>
      <p:sp>
        <p:nvSpPr>
          <p:cNvPr id="8" name="BlokTextu 7">
            <a:extLst>
              <a:ext uri="{FF2B5EF4-FFF2-40B4-BE49-F238E27FC236}">
                <a16:creationId xmlns:a16="http://schemas.microsoft.com/office/drawing/2014/main" id="{49ACB1C8-9F8F-D54A-B6BF-E6EA12BEED13}"/>
              </a:ext>
            </a:extLst>
          </p:cNvPr>
          <p:cNvSpPr txBox="1"/>
          <p:nvPr/>
        </p:nvSpPr>
        <p:spPr>
          <a:xfrm>
            <a:off x="7769320" y="3504438"/>
            <a:ext cx="11448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1050" dirty="0"/>
              <a:t>Zdroj: </a:t>
            </a:r>
            <a:r>
              <a:rPr lang="sk-SK" sz="1050" dirty="0" err="1"/>
              <a:t>flickr.com</a:t>
            </a:r>
            <a:endParaRPr lang="sk-SK" sz="1050" dirty="0"/>
          </a:p>
        </p:txBody>
      </p:sp>
      <p:sp>
        <p:nvSpPr>
          <p:cNvPr id="9" name="BlokTextu 8">
            <a:extLst>
              <a:ext uri="{FF2B5EF4-FFF2-40B4-BE49-F238E27FC236}">
                <a16:creationId xmlns:a16="http://schemas.microsoft.com/office/drawing/2014/main" id="{1F0CDF5F-3534-C74E-8B26-EC3A18B01D3E}"/>
              </a:ext>
            </a:extLst>
          </p:cNvPr>
          <p:cNvSpPr txBox="1"/>
          <p:nvPr/>
        </p:nvSpPr>
        <p:spPr>
          <a:xfrm>
            <a:off x="8905759" y="5540024"/>
            <a:ext cx="139333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1050" dirty="0"/>
              <a:t>Zdroj: </a:t>
            </a:r>
            <a:r>
              <a:rPr lang="sk-SK" sz="1050" dirty="0" err="1"/>
              <a:t>iNaturalist.org</a:t>
            </a:r>
            <a:endParaRPr lang="sk-SK" sz="1050" dirty="0"/>
          </a:p>
        </p:txBody>
      </p:sp>
    </p:spTree>
    <p:extLst>
      <p:ext uri="{BB962C8B-B14F-4D97-AF65-F5344CB8AC3E}">
        <p14:creationId xmlns:p14="http://schemas.microsoft.com/office/powerpoint/2010/main" val="39010741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ok 7">
            <a:extLst>
              <a:ext uri="{FF2B5EF4-FFF2-40B4-BE49-F238E27FC236}">
                <a16:creationId xmlns:a16="http://schemas.microsoft.com/office/drawing/2014/main" id="{A2730DE4-2F85-8A41-B5F7-4DDEE21C53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439" b="5789"/>
          <a:stretch/>
        </p:blipFill>
        <p:spPr>
          <a:xfrm>
            <a:off x="0" y="46789"/>
            <a:ext cx="12192000" cy="6764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4086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4E120F9-EBC9-964D-B84F-323A43F5B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i="1" dirty="0" err="1"/>
              <a:t>Sceliphron</a:t>
            </a:r>
            <a:r>
              <a:rPr lang="sk-SK" i="1" dirty="0"/>
              <a:t> </a:t>
            </a:r>
            <a:r>
              <a:rPr lang="sk-SK" i="1" dirty="0" err="1"/>
              <a:t>curvatum</a:t>
            </a:r>
            <a:endParaRPr lang="sk-SK" i="1" dirty="0"/>
          </a:p>
        </p:txBody>
      </p:sp>
      <p:pic>
        <p:nvPicPr>
          <p:cNvPr id="6" name="Obrázok 5">
            <a:extLst>
              <a:ext uri="{FF2B5EF4-FFF2-40B4-BE49-F238E27FC236}">
                <a16:creationId xmlns:a16="http://schemas.microsoft.com/office/drawing/2014/main" id="{93CCD1CF-DF36-3941-ADDC-AF4BCB80C2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414" y="4010546"/>
            <a:ext cx="2528638" cy="1896478"/>
          </a:xfrm>
          <a:prstGeom prst="rect">
            <a:avLst/>
          </a:prstGeom>
        </p:spPr>
      </p:pic>
      <p:pic>
        <p:nvPicPr>
          <p:cNvPr id="9" name="Obrázok 8">
            <a:extLst>
              <a:ext uri="{FF2B5EF4-FFF2-40B4-BE49-F238E27FC236}">
                <a16:creationId xmlns:a16="http://schemas.microsoft.com/office/drawing/2014/main" id="{C2FF7F59-BD1A-E244-AD8F-0093C3B0C6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802" b="10093"/>
          <a:stretch/>
        </p:blipFill>
        <p:spPr>
          <a:xfrm>
            <a:off x="5169722" y="4010546"/>
            <a:ext cx="1844705" cy="1896478"/>
          </a:xfrm>
          <a:prstGeom prst="rect">
            <a:avLst/>
          </a:prstGeom>
        </p:spPr>
      </p:pic>
      <p:pic>
        <p:nvPicPr>
          <p:cNvPr id="11" name="Obrázok 10">
            <a:extLst>
              <a:ext uri="{FF2B5EF4-FFF2-40B4-BE49-F238E27FC236}">
                <a16:creationId xmlns:a16="http://schemas.microsoft.com/office/drawing/2014/main" id="{873A72B3-F273-4844-BB01-D6DBF23B9E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1098" y="4010546"/>
            <a:ext cx="2536488" cy="1902366"/>
          </a:xfrm>
          <a:prstGeom prst="rect">
            <a:avLst/>
          </a:prstGeom>
        </p:spPr>
      </p:pic>
      <p:pic>
        <p:nvPicPr>
          <p:cNvPr id="12" name="Obrázok 11">
            <a:extLst>
              <a:ext uri="{FF2B5EF4-FFF2-40B4-BE49-F238E27FC236}">
                <a16:creationId xmlns:a16="http://schemas.microsoft.com/office/drawing/2014/main" id="{C2914D2D-CAB6-434A-BA3C-5F46C2942BC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823" r="13945"/>
          <a:stretch/>
        </p:blipFill>
        <p:spPr>
          <a:xfrm>
            <a:off x="8581098" y="1743288"/>
            <a:ext cx="2536488" cy="1896478"/>
          </a:xfrm>
          <a:prstGeom prst="rect">
            <a:avLst/>
          </a:prstGeom>
        </p:spPr>
      </p:pic>
      <p:pic>
        <p:nvPicPr>
          <p:cNvPr id="13" name="Obrázok 12">
            <a:extLst>
              <a:ext uri="{FF2B5EF4-FFF2-40B4-BE49-F238E27FC236}">
                <a16:creationId xmlns:a16="http://schemas.microsoft.com/office/drawing/2014/main" id="{350164C9-7E85-AD4D-99D0-E512AFAAC97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2556" b="10339"/>
          <a:stretch/>
        </p:blipFill>
        <p:spPr>
          <a:xfrm>
            <a:off x="5169722" y="1743288"/>
            <a:ext cx="1844705" cy="1896478"/>
          </a:xfrm>
          <a:prstGeom prst="rect">
            <a:avLst/>
          </a:prstGeom>
        </p:spPr>
      </p:pic>
      <p:pic>
        <p:nvPicPr>
          <p:cNvPr id="14" name="Obrázok 13">
            <a:extLst>
              <a:ext uri="{FF2B5EF4-FFF2-40B4-BE49-F238E27FC236}">
                <a16:creationId xmlns:a16="http://schemas.microsoft.com/office/drawing/2014/main" id="{25F79880-DFC4-3B49-BD4C-F5640CD4A44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4414" y="1751773"/>
            <a:ext cx="2528638" cy="1896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174784"/>
      </p:ext>
    </p:extLst>
  </p:cSld>
  <p:clrMapOvr>
    <a:masterClrMapping/>
  </p:clrMapOvr>
</p:sld>
</file>

<file path=ppt/theme/theme1.xml><?xml version="1.0" encoding="utf-8"?>
<a:theme xmlns:a="http://schemas.openxmlformats.org/drawingml/2006/main" name="TribuneVTI">
  <a:themeElements>
    <a:clrScheme name="amasis">
      <a:dk1>
        <a:sysClr val="windowText" lastClr="000000"/>
      </a:dk1>
      <a:lt1>
        <a:sysClr val="window" lastClr="FFFFFF"/>
      </a:lt1>
      <a:dk2>
        <a:srgbClr val="470401"/>
      </a:dk2>
      <a:lt2>
        <a:srgbClr val="EBE2E2"/>
      </a:lt2>
      <a:accent1>
        <a:srgbClr val="BD1209"/>
      </a:accent1>
      <a:accent2>
        <a:srgbClr val="F40600"/>
      </a:accent2>
      <a:accent3>
        <a:srgbClr val="F26216"/>
      </a:accent3>
      <a:accent4>
        <a:srgbClr val="F0800D"/>
      </a:accent4>
      <a:accent5>
        <a:srgbClr val="3EA8B6"/>
      </a:accent5>
      <a:accent6>
        <a:srgbClr val="005B6B"/>
      </a:accent6>
      <a:hlink>
        <a:srgbClr val="F40600"/>
      </a:hlink>
      <a:folHlink>
        <a:srgbClr val="1C7E8E"/>
      </a:folHlink>
    </a:clrScheme>
    <a:fontScheme name="Amasis-Univers">
      <a:majorFont>
        <a:latin typeface="Amasis MT Pro Medium"/>
        <a:ea typeface=""/>
        <a:cs typeface=""/>
      </a:majorFont>
      <a:minorFont>
        <a:latin typeface="Univer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ribuneVTI" id="{4D84C650-59FC-4F6B-ADA6-B11C508FF6CE}" vid="{0E07EAE6-ACBC-4250-8522-FC108A45043A}"/>
    </a:ext>
  </a:extLst>
</a:theme>
</file>

<file path=ppt/theme/theme2.xml><?xml version="1.0" encoding="utf-8"?>
<a:theme xmlns:a="http://schemas.openxmlformats.org/drawingml/2006/main" name="Motív balík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2426</TotalTime>
  <Words>423</Words>
  <Application>Microsoft Macintosh PowerPoint</Application>
  <PresentationFormat>Širokouhlá</PresentationFormat>
  <Paragraphs>81</Paragraphs>
  <Slides>13</Slides>
  <Notes>5</Notes>
  <HiddenSlides>0</HiddenSlides>
  <MMClips>0</MMClips>
  <ScaleCrop>false</ScaleCrop>
  <HeadingPairs>
    <vt:vector size="6" baseType="variant">
      <vt:variant>
        <vt:lpstr>Použité písma</vt:lpstr>
      </vt:variant>
      <vt:variant>
        <vt:i4>5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13</vt:i4>
      </vt:variant>
    </vt:vector>
  </HeadingPairs>
  <TitlesOfParts>
    <vt:vector size="19" baseType="lpstr">
      <vt:lpstr>Amasis MT Pro Medium</vt:lpstr>
      <vt:lpstr>Arial</vt:lpstr>
      <vt:lpstr>Calibri</vt:lpstr>
      <vt:lpstr>Courier New</vt:lpstr>
      <vt:lpstr>Univers Light</vt:lpstr>
      <vt:lpstr>TribuneVTI</vt:lpstr>
      <vt:lpstr>Monitoring nepôvodných druhov hmyzu s využitím občianskej vedy</vt:lpstr>
      <vt:lpstr>Občianska veda</vt:lpstr>
      <vt:lpstr>Kutavky rodu Sceliphron </vt:lpstr>
      <vt:lpstr>Zber dát</vt:lpstr>
      <vt:lpstr>Mediálne výstupy</vt:lpstr>
      <vt:lpstr>Výsledky</vt:lpstr>
      <vt:lpstr>Výsledky</vt:lpstr>
      <vt:lpstr>Prezentácia programu PowerPoint</vt:lpstr>
      <vt:lpstr>Sceliphron curvatum</vt:lpstr>
      <vt:lpstr>Sceliphron caementarium</vt:lpstr>
      <vt:lpstr>Prezentácia programu PowerPoint</vt:lpstr>
      <vt:lpstr>Záver</vt:lpstr>
      <vt:lpstr>Ďakujem za pozornosť!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Monitoring nepôvodných druhov hmyzu s využitím občianskej vedy</dc:title>
  <dc:creator>Glajšeková Lucia</dc:creator>
  <cp:lastModifiedBy>Glajšeková Lucia</cp:lastModifiedBy>
  <cp:revision>41</cp:revision>
  <dcterms:created xsi:type="dcterms:W3CDTF">2024-06-16T08:26:17Z</dcterms:created>
  <dcterms:modified xsi:type="dcterms:W3CDTF">2024-06-18T11:57:43Z</dcterms:modified>
</cp:coreProperties>
</file>